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comments/comment1.xml" ContentType="application/vnd.openxmlformats-officedocument.presentationml.comments+xml"/>
  <Override PartName="/ppt/notesSlides/notesSlide12.xml" ContentType="application/vnd.openxmlformats-officedocument.presentationml.notesSlide+xml"/>
  <Override PartName="/ppt/charts/chart5.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notesSlides/notesSlide19.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35"/>
  </p:notesMasterIdLst>
  <p:handoutMasterIdLst>
    <p:handoutMasterId r:id="rId36"/>
  </p:handoutMasterIdLst>
  <p:sldIdLst>
    <p:sldId id="270" r:id="rId2"/>
    <p:sldId id="256" r:id="rId3"/>
    <p:sldId id="394" r:id="rId4"/>
    <p:sldId id="400" r:id="rId5"/>
    <p:sldId id="395" r:id="rId6"/>
    <p:sldId id="396" r:id="rId7"/>
    <p:sldId id="384" r:id="rId8"/>
    <p:sldId id="303" r:id="rId9"/>
    <p:sldId id="305" r:id="rId10"/>
    <p:sldId id="398" r:id="rId11"/>
    <p:sldId id="401" r:id="rId12"/>
    <p:sldId id="389" r:id="rId13"/>
    <p:sldId id="377" r:id="rId14"/>
    <p:sldId id="370" r:id="rId15"/>
    <p:sldId id="392" r:id="rId16"/>
    <p:sldId id="402" r:id="rId17"/>
    <p:sldId id="356" r:id="rId18"/>
    <p:sldId id="379" r:id="rId19"/>
    <p:sldId id="388" r:id="rId20"/>
    <p:sldId id="375" r:id="rId21"/>
    <p:sldId id="390" r:id="rId22"/>
    <p:sldId id="397" r:id="rId23"/>
    <p:sldId id="373" r:id="rId24"/>
    <p:sldId id="376" r:id="rId25"/>
    <p:sldId id="339" r:id="rId26"/>
    <p:sldId id="352" r:id="rId27"/>
    <p:sldId id="285" r:id="rId28"/>
    <p:sldId id="333" r:id="rId29"/>
    <p:sldId id="324" r:id="rId30"/>
    <p:sldId id="329" r:id="rId31"/>
    <p:sldId id="306" r:id="rId32"/>
    <p:sldId id="372" r:id="rId33"/>
    <p:sldId id="391" r:id="rId34"/>
  </p:sldIdLst>
  <p:sldSz cx="12192000" cy="6858000"/>
  <p:notesSz cx="6669088"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bin Mantulet" initials="GM" lastIdx="2" clrIdx="0">
    <p:extLst>
      <p:ext uri="{19B8F6BF-5375-455C-9EA6-DF929625EA0E}">
        <p15:presenceInfo xmlns:p15="http://schemas.microsoft.com/office/powerpoint/2012/main" userId="Gabin Mantule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0575" autoAdjust="0"/>
  </p:normalViewPr>
  <p:slideViewPr>
    <p:cSldViewPr snapToGrid="0">
      <p:cViewPr varScale="1">
        <p:scale>
          <a:sx n="79" d="100"/>
          <a:sy n="79" d="100"/>
        </p:scale>
        <p:origin x="82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Feuille_de_calcul_Microsoft_Excel.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euille_de_calcul_Microsoft_Excel1.xlsx"/></Relationships>
</file>

<file path=ppt/charts/_rels/chart3.xml.rels><?xml version="1.0" encoding="UTF-8" standalone="yes"?>
<Relationships xmlns="http://schemas.openxmlformats.org/package/2006/relationships"><Relationship Id="rId1" Type="http://schemas.openxmlformats.org/officeDocument/2006/relationships/oleObject" Target="file:///F:\Graphes%20&#233;tude%201.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2.xlsx"/></Relationships>
</file>

<file path=ppt/charts/_rels/chart5.xml.rels><?xml version="1.0" encoding="UTF-8" standalone="yes"?>
<Relationships xmlns="http://schemas.openxmlformats.org/package/2006/relationships"><Relationship Id="rId1" Type="http://schemas.openxmlformats.org/officeDocument/2006/relationships/oleObject" Target="file:///F:\Graphes%20&#233;tude%20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F:\Graphes%20&#233;tude%20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mantulet\Desktop\Donn&#233;es_2016-2017.xlsm"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G:\Production%20&#233;lec%20France\&#201;tude%20IGNIS%20-%20centrales%20fran&#231;aises\Donn&#233;es_2016-2017.xlsm"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G:\Production%20&#233;lec%20France\&#201;tude%20IGNIS%20-%20centrales%20fran&#231;aises\Donn&#233;es_2016-2017.xlsm"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EUCAD - scénario RTE AMPERE </a:t>
            </a:r>
            <a:r>
              <a:rPr lang="fr-FR" dirty="0" smtClean="0"/>
              <a:t>– 02/01/2030</a:t>
            </a:r>
            <a:endParaRPr lang="fr-FR"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areaChart>
        <c:grouping val="stacked"/>
        <c:varyColors val="0"/>
        <c:ser>
          <c:idx val="4"/>
          <c:order val="5"/>
          <c:tx>
            <c:strRef>
              <c:f>Resultats!$AH$2</c:f>
              <c:strCache>
                <c:ptCount val="1"/>
                <c:pt idx="0">
                  <c:v>NewNuclear</c:v>
                </c:pt>
              </c:strCache>
            </c:strRef>
          </c:tx>
          <c:spPr>
            <a:solidFill>
              <a:srgbClr val="C00000"/>
            </a:solidFill>
            <a:ln>
              <a:noFill/>
            </a:ln>
            <a:effectLst/>
          </c:spPr>
          <c:val>
            <c:numRef>
              <c:f>Resultats!$AH$3:$AH$26</c:f>
              <c:numCache>
                <c:formatCode>General</c:formatCode>
                <c:ptCount val="24"/>
                <c:pt idx="0">
                  <c:v>1.3200004714768059</c:v>
                </c:pt>
                <c:pt idx="1">
                  <c:v>1.0370628275740235</c:v>
                </c:pt>
                <c:pt idx="2">
                  <c:v>0.95911552278308687</c:v>
                </c:pt>
                <c:pt idx="3">
                  <c:v>0.89726378036048293</c:v>
                </c:pt>
                <c:pt idx="4">
                  <c:v>1.0012425834085541</c:v>
                </c:pt>
                <c:pt idx="5">
                  <c:v>1.3200000803651464</c:v>
                </c:pt>
                <c:pt idx="6">
                  <c:v>1.6499999905814771</c:v>
                </c:pt>
                <c:pt idx="7">
                  <c:v>1.6499999948786812</c:v>
                </c:pt>
                <c:pt idx="8">
                  <c:v>1.6499999951668411</c:v>
                </c:pt>
                <c:pt idx="9">
                  <c:v>1.649999995057069</c:v>
                </c:pt>
                <c:pt idx="10">
                  <c:v>1.6499999950492796</c:v>
                </c:pt>
                <c:pt idx="11">
                  <c:v>1.6499999950258781</c:v>
                </c:pt>
                <c:pt idx="12">
                  <c:v>1.6499999946762129</c:v>
                </c:pt>
                <c:pt idx="13">
                  <c:v>1.6499999946635304</c:v>
                </c:pt>
                <c:pt idx="14">
                  <c:v>1.6499999945096444</c:v>
                </c:pt>
                <c:pt idx="15">
                  <c:v>1.6499999943530428</c:v>
                </c:pt>
                <c:pt idx="16">
                  <c:v>1.6499999950052777</c:v>
                </c:pt>
                <c:pt idx="17">
                  <c:v>1.6499999950779891</c:v>
                </c:pt>
                <c:pt idx="18">
                  <c:v>1.6499999999960901</c:v>
                </c:pt>
                <c:pt idx="19">
                  <c:v>1.6499999999940089</c:v>
                </c:pt>
                <c:pt idx="20">
                  <c:v>1.6499999951417805</c:v>
                </c:pt>
                <c:pt idx="21">
                  <c:v>1.6499999950333928</c:v>
                </c:pt>
                <c:pt idx="22">
                  <c:v>1.6499999949707678</c:v>
                </c:pt>
                <c:pt idx="23">
                  <c:v>1.6499999937500531</c:v>
                </c:pt>
              </c:numCache>
            </c:numRef>
          </c:val>
          <c:extLst>
            <c:ext xmlns:c16="http://schemas.microsoft.com/office/drawing/2014/chart" uri="{C3380CC4-5D6E-409C-BE32-E72D297353CC}">
              <c16:uniqueId val="{00000000-0C34-494D-919B-44DF112D0200}"/>
            </c:ext>
          </c:extLst>
        </c:ser>
        <c:ser>
          <c:idx val="3"/>
          <c:order val="6"/>
          <c:tx>
            <c:strRef>
              <c:f>Resultats!$AG$2</c:f>
              <c:strCache>
                <c:ptCount val="1"/>
                <c:pt idx="0">
                  <c:v>Nuclear</c:v>
                </c:pt>
              </c:strCache>
            </c:strRef>
          </c:tx>
          <c:spPr>
            <a:solidFill>
              <a:srgbClr val="C00000"/>
            </a:solidFill>
            <a:ln>
              <a:noFill/>
            </a:ln>
            <a:effectLst/>
          </c:spPr>
          <c:val>
            <c:numRef>
              <c:f>Resultats!$AG$3:$AG$26</c:f>
              <c:numCache>
                <c:formatCode>General</c:formatCode>
                <c:ptCount val="24"/>
                <c:pt idx="0">
                  <c:v>33.849537106622854</c:v>
                </c:pt>
                <c:pt idx="1">
                  <c:v>31.178391103519996</c:v>
                </c:pt>
                <c:pt idx="2">
                  <c:v>31.075438488704645</c:v>
                </c:pt>
                <c:pt idx="3">
                  <c:v>29.327706435847023</c:v>
                </c:pt>
                <c:pt idx="4">
                  <c:v>29.274740594551943</c:v>
                </c:pt>
                <c:pt idx="5">
                  <c:v>32.011844181827882</c:v>
                </c:pt>
                <c:pt idx="6">
                  <c:v>36.799999992104375</c:v>
                </c:pt>
                <c:pt idx="7">
                  <c:v>36.799999995209099</c:v>
                </c:pt>
                <c:pt idx="8">
                  <c:v>36.799999995353851</c:v>
                </c:pt>
                <c:pt idx="9">
                  <c:v>36.799999995205873</c:v>
                </c:pt>
                <c:pt idx="10">
                  <c:v>36.799999995213007</c:v>
                </c:pt>
                <c:pt idx="11">
                  <c:v>36.799999995206619</c:v>
                </c:pt>
                <c:pt idx="12">
                  <c:v>36.799999994865878</c:v>
                </c:pt>
                <c:pt idx="13">
                  <c:v>36.799999994855327</c:v>
                </c:pt>
                <c:pt idx="14">
                  <c:v>36.799999994811358</c:v>
                </c:pt>
                <c:pt idx="15">
                  <c:v>36.799999994621416</c:v>
                </c:pt>
                <c:pt idx="16">
                  <c:v>36.799999995206356</c:v>
                </c:pt>
                <c:pt idx="17">
                  <c:v>36.79999999517797</c:v>
                </c:pt>
                <c:pt idx="18">
                  <c:v>36.799999999992522</c:v>
                </c:pt>
                <c:pt idx="19">
                  <c:v>36.799999999980791</c:v>
                </c:pt>
                <c:pt idx="20">
                  <c:v>36.799999995172101</c:v>
                </c:pt>
                <c:pt idx="21">
                  <c:v>36.799999995196536</c:v>
                </c:pt>
                <c:pt idx="22">
                  <c:v>36.799999995199663</c:v>
                </c:pt>
                <c:pt idx="23">
                  <c:v>36.799999994915439</c:v>
                </c:pt>
              </c:numCache>
            </c:numRef>
          </c:val>
          <c:extLst>
            <c:ext xmlns:c16="http://schemas.microsoft.com/office/drawing/2014/chart" uri="{C3380CC4-5D6E-409C-BE32-E72D297353CC}">
              <c16:uniqueId val="{00000001-0C34-494D-919B-44DF112D0200}"/>
            </c:ext>
          </c:extLst>
        </c:ser>
        <c:ser>
          <c:idx val="23"/>
          <c:order val="7"/>
          <c:tx>
            <c:strRef>
              <c:f>Resultats!$BA$2</c:f>
              <c:strCache>
                <c:ptCount val="1"/>
                <c:pt idx="0">
                  <c:v>Solar</c:v>
                </c:pt>
              </c:strCache>
            </c:strRef>
          </c:tx>
          <c:spPr>
            <a:solidFill>
              <a:srgbClr val="FFFF00"/>
            </a:solidFill>
            <a:ln>
              <a:noFill/>
            </a:ln>
            <a:effectLst/>
          </c:spPr>
          <c:val>
            <c:numRef>
              <c:f>Resultats!$BA$3:$BA$26</c:f>
              <c:numCache>
                <c:formatCode>General</c:formatCode>
                <c:ptCount val="24"/>
                <c:pt idx="0">
                  <c:v>0</c:v>
                </c:pt>
                <c:pt idx="1">
                  <c:v>0</c:v>
                </c:pt>
                <c:pt idx="2">
                  <c:v>0</c:v>
                </c:pt>
                <c:pt idx="3">
                  <c:v>0</c:v>
                </c:pt>
                <c:pt idx="4">
                  <c:v>0</c:v>
                </c:pt>
                <c:pt idx="5">
                  <c:v>0</c:v>
                </c:pt>
                <c:pt idx="6">
                  <c:v>0</c:v>
                </c:pt>
                <c:pt idx="7">
                  <c:v>0</c:v>
                </c:pt>
                <c:pt idx="8">
                  <c:v>0</c:v>
                </c:pt>
                <c:pt idx="9">
                  <c:v>0.19495798319327734</c:v>
                </c:pt>
                <c:pt idx="10">
                  <c:v>1.6537815126050421</c:v>
                </c:pt>
                <c:pt idx="11">
                  <c:v>3.5092436974789916</c:v>
                </c:pt>
                <c:pt idx="12">
                  <c:v>5.1428571428571423</c:v>
                </c:pt>
                <c:pt idx="13">
                  <c:v>5.3848739495798323</c:v>
                </c:pt>
                <c:pt idx="14">
                  <c:v>5.7277310924369749</c:v>
                </c:pt>
                <c:pt idx="15">
                  <c:v>4.3831932773109239</c:v>
                </c:pt>
                <c:pt idx="16">
                  <c:v>2.4537815126050422</c:v>
                </c:pt>
                <c:pt idx="17">
                  <c:v>0.23529411764705882</c:v>
                </c:pt>
                <c:pt idx="18">
                  <c:v>0</c:v>
                </c:pt>
                <c:pt idx="19">
                  <c:v>0</c:v>
                </c:pt>
                <c:pt idx="20">
                  <c:v>0</c:v>
                </c:pt>
                <c:pt idx="21">
                  <c:v>0</c:v>
                </c:pt>
                <c:pt idx="22">
                  <c:v>0</c:v>
                </c:pt>
                <c:pt idx="23">
                  <c:v>0</c:v>
                </c:pt>
              </c:numCache>
            </c:numRef>
          </c:val>
          <c:extLst>
            <c:ext xmlns:c16="http://schemas.microsoft.com/office/drawing/2014/chart" uri="{C3380CC4-5D6E-409C-BE32-E72D297353CC}">
              <c16:uniqueId val="{00000002-0C34-494D-919B-44DF112D0200}"/>
            </c:ext>
          </c:extLst>
        </c:ser>
        <c:ser>
          <c:idx val="7"/>
          <c:order val="13"/>
          <c:tx>
            <c:strRef>
              <c:f>Resultats!$AK$2</c:f>
              <c:strCache>
                <c:ptCount val="1"/>
                <c:pt idx="0">
                  <c:v>GasTurbine</c:v>
                </c:pt>
              </c:strCache>
            </c:strRef>
          </c:tx>
          <c:spPr>
            <a:solidFill>
              <a:schemeClr val="accent6"/>
            </a:solidFill>
            <a:ln>
              <a:noFill/>
            </a:ln>
            <a:effectLst/>
          </c:spPr>
          <c:val>
            <c:numRef>
              <c:f>Resultats!$AK$3:$AK$26</c:f>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3-0C34-494D-919B-44DF112D0200}"/>
            </c:ext>
          </c:extLst>
        </c:ser>
        <c:ser>
          <c:idx val="9"/>
          <c:order val="14"/>
          <c:tx>
            <c:strRef>
              <c:f>Resultats!$AM$2</c:f>
              <c:strCache>
                <c:ptCount val="1"/>
                <c:pt idx="0">
                  <c:v>GasCC</c:v>
                </c:pt>
              </c:strCache>
            </c:strRef>
          </c:tx>
          <c:spPr>
            <a:solidFill>
              <a:schemeClr val="accent6">
                <a:lumMod val="75000"/>
              </a:schemeClr>
            </a:solidFill>
            <a:ln>
              <a:noFill/>
            </a:ln>
            <a:effectLst/>
          </c:spPr>
          <c:val>
            <c:numRef>
              <c:f>Resultats!$AM$3:$AM$26</c:f>
              <c:numCache>
                <c:formatCode>General</c:formatCode>
                <c:ptCount val="24"/>
                <c:pt idx="0">
                  <c:v>0</c:v>
                </c:pt>
                <c:pt idx="1">
                  <c:v>0</c:v>
                </c:pt>
                <c:pt idx="2">
                  <c:v>0</c:v>
                </c:pt>
                <c:pt idx="3">
                  <c:v>0</c:v>
                </c:pt>
                <c:pt idx="4">
                  <c:v>0</c:v>
                </c:pt>
                <c:pt idx="5">
                  <c:v>0</c:v>
                </c:pt>
                <c:pt idx="6">
                  <c:v>0</c:v>
                </c:pt>
                <c:pt idx="7">
                  <c:v>0</c:v>
                </c:pt>
                <c:pt idx="8">
                  <c:v>5.7580366481993162</c:v>
                </c:pt>
                <c:pt idx="9">
                  <c:v>8.9247031999731057</c:v>
                </c:pt>
                <c:pt idx="10">
                  <c:v>9.4999998623159172</c:v>
                </c:pt>
                <c:pt idx="11">
                  <c:v>9.4999998668459522</c:v>
                </c:pt>
                <c:pt idx="12">
                  <c:v>8.6707996078356349</c:v>
                </c:pt>
                <c:pt idx="13">
                  <c:v>7.7852166445025883</c:v>
                </c:pt>
                <c:pt idx="14">
                  <c:v>6.5069346465344076</c:v>
                </c:pt>
                <c:pt idx="15">
                  <c:v>6.9467013241903262</c:v>
                </c:pt>
                <c:pt idx="16">
                  <c:v>9.4974623686918154</c:v>
                </c:pt>
                <c:pt idx="17">
                  <c:v>9.4999999304537113</c:v>
                </c:pt>
                <c:pt idx="18">
                  <c:v>9.4999999999935767</c:v>
                </c:pt>
                <c:pt idx="19">
                  <c:v>9.4999999999905373</c:v>
                </c:pt>
                <c:pt idx="20">
                  <c:v>9.4999998400450902</c:v>
                </c:pt>
                <c:pt idx="21">
                  <c:v>8.9247034067899165</c:v>
                </c:pt>
                <c:pt idx="22">
                  <c:v>5.7580368729776916</c:v>
                </c:pt>
                <c:pt idx="23">
                  <c:v>0</c:v>
                </c:pt>
              </c:numCache>
            </c:numRef>
          </c:val>
          <c:extLst>
            <c:ext xmlns:c16="http://schemas.microsoft.com/office/drawing/2014/chart" uri="{C3380CC4-5D6E-409C-BE32-E72D297353CC}">
              <c16:uniqueId val="{00000004-0C34-494D-919B-44DF112D0200}"/>
            </c:ext>
          </c:extLst>
        </c:ser>
        <c:ser>
          <c:idx val="10"/>
          <c:order val="15"/>
          <c:tx>
            <c:strRef>
              <c:f>Resultats!$AN$2</c:f>
              <c:strCache>
                <c:ptCount val="1"/>
                <c:pt idx="0">
                  <c:v>Biomass</c:v>
                </c:pt>
              </c:strCache>
            </c:strRef>
          </c:tx>
          <c:spPr>
            <a:solidFill>
              <a:schemeClr val="accent3"/>
            </a:solidFill>
            <a:ln>
              <a:noFill/>
            </a:ln>
            <a:effectLst/>
          </c:spPr>
          <c:val>
            <c:numRef>
              <c:f>Resultats!$AN$3:$AN$26</c:f>
              <c:numCache>
                <c:formatCode>General</c:formatCode>
                <c:ptCount val="24"/>
                <c:pt idx="0">
                  <c:v>0.40000001102199478</c:v>
                </c:pt>
                <c:pt idx="1">
                  <c:v>0.40000000598108565</c:v>
                </c:pt>
                <c:pt idx="2">
                  <c:v>0.40000000672443531</c:v>
                </c:pt>
                <c:pt idx="3">
                  <c:v>0.40000000603000457</c:v>
                </c:pt>
                <c:pt idx="4">
                  <c:v>0.40000000640338945</c:v>
                </c:pt>
                <c:pt idx="5">
                  <c:v>0.40000000662616497</c:v>
                </c:pt>
                <c:pt idx="6">
                  <c:v>0.4985235031148999</c:v>
                </c:pt>
                <c:pt idx="7">
                  <c:v>0.63999997475113213</c:v>
                </c:pt>
                <c:pt idx="8">
                  <c:v>0.63999998423040472</c:v>
                </c:pt>
                <c:pt idx="9">
                  <c:v>0.63999998367704336</c:v>
                </c:pt>
                <c:pt idx="10">
                  <c:v>0.63999998365110256</c:v>
                </c:pt>
                <c:pt idx="11">
                  <c:v>0.63999998378843681</c:v>
                </c:pt>
                <c:pt idx="12">
                  <c:v>0.63999997979384127</c:v>
                </c:pt>
                <c:pt idx="13">
                  <c:v>0.63999998091693722</c:v>
                </c:pt>
                <c:pt idx="14">
                  <c:v>0.63999997552042331</c:v>
                </c:pt>
                <c:pt idx="15">
                  <c:v>0.63999997168744083</c:v>
                </c:pt>
                <c:pt idx="16">
                  <c:v>0.63999998381904644</c:v>
                </c:pt>
                <c:pt idx="17">
                  <c:v>0.63999998325169472</c:v>
                </c:pt>
                <c:pt idx="18">
                  <c:v>0.63999999999687862</c:v>
                </c:pt>
                <c:pt idx="19">
                  <c:v>0.63999999999464785</c:v>
                </c:pt>
                <c:pt idx="20">
                  <c:v>0.63999998321266538</c:v>
                </c:pt>
                <c:pt idx="21">
                  <c:v>0.63999998353698262</c:v>
                </c:pt>
                <c:pt idx="22">
                  <c:v>0.63999998321936824</c:v>
                </c:pt>
                <c:pt idx="23">
                  <c:v>0.62399998957688929</c:v>
                </c:pt>
              </c:numCache>
            </c:numRef>
          </c:val>
          <c:extLst>
            <c:ext xmlns:c16="http://schemas.microsoft.com/office/drawing/2014/chart" uri="{C3380CC4-5D6E-409C-BE32-E72D297353CC}">
              <c16:uniqueId val="{00000005-0C34-494D-919B-44DF112D0200}"/>
            </c:ext>
          </c:extLst>
        </c:ser>
        <c:ser>
          <c:idx val="11"/>
          <c:order val="16"/>
          <c:tx>
            <c:strRef>
              <c:f>Resultats!$AO$2</c:f>
              <c:strCache>
                <c:ptCount val="1"/>
                <c:pt idx="0">
                  <c:v>BiomassOther</c:v>
                </c:pt>
              </c:strCache>
            </c:strRef>
          </c:tx>
          <c:spPr>
            <a:solidFill>
              <a:schemeClr val="accent3"/>
            </a:solidFill>
            <a:ln>
              <a:noFill/>
            </a:ln>
            <a:effectLst/>
          </c:spPr>
          <c:val>
            <c:numRef>
              <c:f>Resultats!$AO$3:$AO$26</c:f>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6-0C34-494D-919B-44DF112D0200}"/>
            </c:ext>
          </c:extLst>
        </c:ser>
        <c:ser>
          <c:idx val="13"/>
          <c:order val="18"/>
          <c:tx>
            <c:strRef>
              <c:f>Resultats!$AQ$2</c:f>
              <c:strCache>
                <c:ptCount val="1"/>
                <c:pt idx="0">
                  <c:v>HydroRunOf</c:v>
                </c:pt>
              </c:strCache>
            </c:strRef>
          </c:tx>
          <c:spPr>
            <a:solidFill>
              <a:srgbClr val="00B0F0"/>
            </a:solidFill>
            <a:ln>
              <a:noFill/>
            </a:ln>
            <a:effectLst/>
          </c:spPr>
          <c:val>
            <c:numRef>
              <c:f>Resultats!$AQ$3:$AQ$26</c:f>
              <c:numCache>
                <c:formatCode>General</c:formatCode>
                <c:ptCount val="24"/>
                <c:pt idx="0">
                  <c:v>4.9851999999999999</c:v>
                </c:pt>
                <c:pt idx="1">
                  <c:v>4.9851999999999999</c:v>
                </c:pt>
                <c:pt idx="2">
                  <c:v>4.9851999999999999</c:v>
                </c:pt>
                <c:pt idx="3">
                  <c:v>4.9851999999999999</c:v>
                </c:pt>
                <c:pt idx="4">
                  <c:v>4.9851999999999999</c:v>
                </c:pt>
                <c:pt idx="5">
                  <c:v>4.9851999999999999</c:v>
                </c:pt>
                <c:pt idx="6">
                  <c:v>4.9851999999999999</c:v>
                </c:pt>
                <c:pt idx="7">
                  <c:v>4.9851999999999999</c:v>
                </c:pt>
                <c:pt idx="8">
                  <c:v>4.9851999999999999</c:v>
                </c:pt>
                <c:pt idx="9">
                  <c:v>4.9851999999999999</c:v>
                </c:pt>
                <c:pt idx="10">
                  <c:v>4.9851999999999999</c:v>
                </c:pt>
                <c:pt idx="11">
                  <c:v>4.9851999999999999</c:v>
                </c:pt>
                <c:pt idx="12">
                  <c:v>4.9851999999999999</c:v>
                </c:pt>
                <c:pt idx="13">
                  <c:v>4.9851999999999999</c:v>
                </c:pt>
                <c:pt idx="14">
                  <c:v>4.9851999999999999</c:v>
                </c:pt>
                <c:pt idx="15">
                  <c:v>4.9851999999999999</c:v>
                </c:pt>
                <c:pt idx="16">
                  <c:v>4.9851999999999999</c:v>
                </c:pt>
                <c:pt idx="17">
                  <c:v>4.9851999999999999</c:v>
                </c:pt>
                <c:pt idx="18">
                  <c:v>4.9851999999999999</c:v>
                </c:pt>
                <c:pt idx="19">
                  <c:v>4.9851999999999999</c:v>
                </c:pt>
                <c:pt idx="20">
                  <c:v>4.9851999999999999</c:v>
                </c:pt>
                <c:pt idx="21">
                  <c:v>4.9851999999999999</c:v>
                </c:pt>
                <c:pt idx="22">
                  <c:v>4.9851999999999999</c:v>
                </c:pt>
                <c:pt idx="23">
                  <c:v>4.9851999999999999</c:v>
                </c:pt>
              </c:numCache>
            </c:numRef>
          </c:val>
          <c:extLst>
            <c:ext xmlns:c16="http://schemas.microsoft.com/office/drawing/2014/chart" uri="{C3380CC4-5D6E-409C-BE32-E72D297353CC}">
              <c16:uniqueId val="{00000007-0C34-494D-919B-44DF112D0200}"/>
            </c:ext>
          </c:extLst>
        </c:ser>
        <c:ser>
          <c:idx val="14"/>
          <c:order val="19"/>
          <c:tx>
            <c:strRef>
              <c:f>Resultats!$AR$2</c:f>
              <c:strCache>
                <c:ptCount val="1"/>
                <c:pt idx="0">
                  <c:v>HydroLake</c:v>
                </c:pt>
              </c:strCache>
            </c:strRef>
          </c:tx>
          <c:spPr>
            <a:solidFill>
              <a:srgbClr val="00B0F0"/>
            </a:solidFill>
            <a:ln>
              <a:noFill/>
            </a:ln>
            <a:effectLst/>
          </c:spPr>
          <c:val>
            <c:numRef>
              <c:f>Resultats!$AR$3:$AR$26</c:f>
              <c:numCache>
                <c:formatCode>General</c:formatCode>
                <c:ptCount val="24"/>
                <c:pt idx="0">
                  <c:v>0</c:v>
                </c:pt>
                <c:pt idx="1">
                  <c:v>0</c:v>
                </c:pt>
                <c:pt idx="2">
                  <c:v>0</c:v>
                </c:pt>
                <c:pt idx="3">
                  <c:v>0</c:v>
                </c:pt>
                <c:pt idx="4">
                  <c:v>0</c:v>
                </c:pt>
                <c:pt idx="5">
                  <c:v>0</c:v>
                </c:pt>
                <c:pt idx="6">
                  <c:v>1.7756060764768177E-8</c:v>
                </c:pt>
                <c:pt idx="7">
                  <c:v>1.0623077636031317</c:v>
                </c:pt>
                <c:pt idx="8">
                  <c:v>1.4103228672574588</c:v>
                </c:pt>
                <c:pt idx="9">
                  <c:v>0.96915415028464813</c:v>
                </c:pt>
                <c:pt idx="10">
                  <c:v>0.9772420019114002</c:v>
                </c:pt>
                <c:pt idx="11">
                  <c:v>0.53500133193860289</c:v>
                </c:pt>
                <c:pt idx="12">
                  <c:v>8.7113723259485469E-8</c:v>
                </c:pt>
                <c:pt idx="13">
                  <c:v>1.0757504780730567E-7</c:v>
                </c:pt>
                <c:pt idx="14">
                  <c:v>5.1015181258666847E-8</c:v>
                </c:pt>
                <c:pt idx="15">
                  <c:v>4.0417548293185406E-8</c:v>
                </c:pt>
                <c:pt idx="16">
                  <c:v>0.58238684022706189</c:v>
                </c:pt>
                <c:pt idx="17">
                  <c:v>4.4248364322440468</c:v>
                </c:pt>
                <c:pt idx="18">
                  <c:v>7.6338669355418389</c:v>
                </c:pt>
                <c:pt idx="19">
                  <c:v>7.5836230248352612</c:v>
                </c:pt>
                <c:pt idx="20">
                  <c:v>6.9090035202199687</c:v>
                </c:pt>
                <c:pt idx="21">
                  <c:v>3.5037362190624428</c:v>
                </c:pt>
                <c:pt idx="22">
                  <c:v>3.2902222146801536</c:v>
                </c:pt>
                <c:pt idx="23">
                  <c:v>6.3132963659193901</c:v>
                </c:pt>
              </c:numCache>
            </c:numRef>
          </c:val>
          <c:extLst>
            <c:ext xmlns:c16="http://schemas.microsoft.com/office/drawing/2014/chart" uri="{C3380CC4-5D6E-409C-BE32-E72D297353CC}">
              <c16:uniqueId val="{00000008-0C34-494D-919B-44DF112D0200}"/>
            </c:ext>
          </c:extLst>
        </c:ser>
        <c:ser>
          <c:idx val="15"/>
          <c:order val="20"/>
          <c:tx>
            <c:strRef>
              <c:f>Resultats!$AS$2</c:f>
              <c:strCache>
                <c:ptCount val="1"/>
                <c:pt idx="0">
                  <c:v>HydroPumping</c:v>
                </c:pt>
              </c:strCache>
            </c:strRef>
          </c:tx>
          <c:spPr>
            <a:solidFill>
              <a:srgbClr val="00B0F0"/>
            </a:solidFill>
            <a:ln>
              <a:noFill/>
            </a:ln>
            <a:effectLst/>
          </c:spPr>
          <c:val>
            <c:numRef>
              <c:f>Resultats!$AD$28:$AD$51</c:f>
              <c:numCache>
                <c:formatCode>General</c:formatCode>
                <c:ptCount val="24"/>
              </c:numCache>
            </c:numRef>
          </c:val>
          <c:extLst>
            <c:ext xmlns:c16="http://schemas.microsoft.com/office/drawing/2014/chart" uri="{C3380CC4-5D6E-409C-BE32-E72D297353CC}">
              <c16:uniqueId val="{00000009-0C34-494D-919B-44DF112D0200}"/>
            </c:ext>
          </c:extLst>
        </c:ser>
        <c:ser>
          <c:idx val="8"/>
          <c:order val="25"/>
          <c:tx>
            <c:strRef>
              <c:f>Resultats!$AL$2</c:f>
              <c:strCache>
                <c:ptCount val="1"/>
                <c:pt idx="0">
                  <c:v>GasThermal</c:v>
                </c:pt>
              </c:strCache>
            </c:strRef>
          </c:tx>
          <c:spPr>
            <a:solidFill>
              <a:schemeClr val="accent6"/>
            </a:solidFill>
            <a:ln>
              <a:noFill/>
            </a:ln>
            <a:effectLst/>
          </c:spPr>
          <c:val>
            <c:numRef>
              <c:f>Resultats!$AL$3:$AL$26</c:f>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A-0C34-494D-919B-44DF112D0200}"/>
            </c:ext>
          </c:extLst>
        </c:ser>
        <c:ser>
          <c:idx val="22"/>
          <c:order val="28"/>
          <c:tx>
            <c:strRef>
              <c:f>Resultats!$AZ$2</c:f>
              <c:strCache>
                <c:ptCount val="1"/>
                <c:pt idx="0">
                  <c:v>DemandResponse</c:v>
                </c:pt>
              </c:strCache>
            </c:strRef>
          </c:tx>
          <c:spPr>
            <a:solidFill>
              <a:schemeClr val="accent6"/>
            </a:solidFill>
            <a:ln>
              <a:noFill/>
            </a:ln>
            <a:effectLst/>
          </c:spPr>
          <c:val>
            <c:numRef>
              <c:f>Resultats!$AG$28:$AG$51</c:f>
              <c:numCache>
                <c:formatCode>General</c:formatCode>
                <c:ptCount val="24"/>
              </c:numCache>
            </c:numRef>
          </c:val>
          <c:extLst>
            <c:ext xmlns:c16="http://schemas.microsoft.com/office/drawing/2014/chart" uri="{C3380CC4-5D6E-409C-BE32-E72D297353CC}">
              <c16:uniqueId val="{0000000B-0C34-494D-919B-44DF112D0200}"/>
            </c:ext>
          </c:extLst>
        </c:ser>
        <c:ser>
          <c:idx val="24"/>
          <c:order val="29"/>
          <c:tx>
            <c:strRef>
              <c:f>Resultats!$BB$2</c:f>
              <c:strCache>
                <c:ptCount val="1"/>
                <c:pt idx="0">
                  <c:v>Wind</c:v>
                </c:pt>
              </c:strCache>
            </c:strRef>
          </c:tx>
          <c:spPr>
            <a:solidFill>
              <a:schemeClr val="tx2">
                <a:lumMod val="20000"/>
                <a:lumOff val="80000"/>
              </a:schemeClr>
            </a:solidFill>
            <a:ln w="25400">
              <a:noFill/>
            </a:ln>
            <a:effectLst/>
          </c:spPr>
          <c:val>
            <c:numRef>
              <c:f>Resultats!$BB$3:$BB$26</c:f>
              <c:numCache>
                <c:formatCode>0</c:formatCode>
                <c:ptCount val="24"/>
                <c:pt idx="0">
                  <c:v>31.50272151898734</c:v>
                </c:pt>
                <c:pt idx="1">
                  <c:v>29.344303797468356</c:v>
                </c:pt>
                <c:pt idx="2">
                  <c:v>27.308860759493673</c:v>
                </c:pt>
                <c:pt idx="3">
                  <c:v>25.621139240506327</c:v>
                </c:pt>
                <c:pt idx="4">
                  <c:v>24.773037974683547</c:v>
                </c:pt>
                <c:pt idx="5">
                  <c:v>23.38639240506329</c:v>
                </c:pt>
                <c:pt idx="6">
                  <c:v>24.332025316455695</c:v>
                </c:pt>
                <c:pt idx="7">
                  <c:v>24.696708860759493</c:v>
                </c:pt>
                <c:pt idx="8">
                  <c:v>24.33626582278481</c:v>
                </c:pt>
                <c:pt idx="9">
                  <c:v>24.514367088607592</c:v>
                </c:pt>
                <c:pt idx="10">
                  <c:v>24.925696202531647</c:v>
                </c:pt>
                <c:pt idx="11">
                  <c:v>25.968860759493669</c:v>
                </c:pt>
                <c:pt idx="12">
                  <c:v>27.74987341772152</c:v>
                </c:pt>
                <c:pt idx="13">
                  <c:v>28.788797468354431</c:v>
                </c:pt>
                <c:pt idx="14">
                  <c:v>27.953417721518989</c:v>
                </c:pt>
                <c:pt idx="15">
                  <c:v>26.465</c:v>
                </c:pt>
                <c:pt idx="16">
                  <c:v>24.145443037974683</c:v>
                </c:pt>
                <c:pt idx="17">
                  <c:v>23.997025316455698</c:v>
                </c:pt>
                <c:pt idx="18">
                  <c:v>23.79348101265823</c:v>
                </c:pt>
                <c:pt idx="19">
                  <c:v>23.611139240506329</c:v>
                </c:pt>
                <c:pt idx="20">
                  <c:v>24.917215189873417</c:v>
                </c:pt>
                <c:pt idx="21">
                  <c:v>26.681265822784809</c:v>
                </c:pt>
                <c:pt idx="22">
                  <c:v>27.550569620253164</c:v>
                </c:pt>
                <c:pt idx="23">
                  <c:v>28.487721518987343</c:v>
                </c:pt>
              </c:numCache>
            </c:numRef>
          </c:val>
          <c:extLst>
            <c:ext xmlns:c16="http://schemas.microsoft.com/office/drawing/2014/chart" uri="{C3380CC4-5D6E-409C-BE32-E72D297353CC}">
              <c16:uniqueId val="{0000000C-0C34-494D-919B-44DF112D0200}"/>
            </c:ext>
          </c:extLst>
        </c:ser>
        <c:ser>
          <c:idx val="26"/>
          <c:order val="31"/>
          <c:tx>
            <c:strRef>
              <c:f>Resultats!$BD$2</c:f>
              <c:strCache>
                <c:ptCount val="1"/>
                <c:pt idx="0">
                  <c:v>Curtail</c:v>
                </c:pt>
              </c:strCache>
            </c:strRef>
          </c:tx>
          <c:spPr>
            <a:pattFill prst="wdDnDiag">
              <a:fgClr>
                <a:srgbClr val="FF0000"/>
              </a:fgClr>
              <a:bgClr>
                <a:schemeClr val="bg1"/>
              </a:bgClr>
            </a:pattFill>
            <a:ln w="25400">
              <a:noFill/>
            </a:ln>
            <a:effectLst/>
          </c:spPr>
          <c:val>
            <c:numRef>
              <c:f>Resultats!$BD$3:$BD$26</c:f>
              <c:numCache>
                <c:formatCode>General</c:formatCode>
                <c:ptCount val="24"/>
                <c:pt idx="0">
                  <c:v>2.8776066259007045E-8</c:v>
                </c:pt>
                <c:pt idx="1">
                  <c:v>4.5769687477354028E-8</c:v>
                </c:pt>
                <c:pt idx="2">
                  <c:v>2.5657459197135457E-8</c:v>
                </c:pt>
                <c:pt idx="3">
                  <c:v>4.19934209291999E-8</c:v>
                </c:pt>
                <c:pt idx="4">
                  <c:v>3.0787068144738659E-8</c:v>
                </c:pt>
                <c:pt idx="5">
                  <c:v>4.5186950145441933E-8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D-0C34-494D-919B-44DF112D0200}"/>
            </c:ext>
          </c:extLst>
        </c:ser>
        <c:dLbls>
          <c:showLegendKey val="0"/>
          <c:showVal val="0"/>
          <c:showCatName val="0"/>
          <c:showSerName val="0"/>
          <c:showPercent val="0"/>
          <c:showBubbleSize val="0"/>
        </c:dLbls>
        <c:axId val="421497680"/>
        <c:axId val="424102976"/>
        <c:extLst>
          <c:ext xmlns:c15="http://schemas.microsoft.com/office/drawing/2012/chart" uri="{02D57815-91ED-43cb-92C2-25804820EDAC}">
            <c15:filteredAreaSeries>
              <c15:ser>
                <c:idx val="31"/>
                <c:order val="0"/>
                <c:tx>
                  <c:strRef>
                    <c:extLst>
                      <c:ext uri="{02D57815-91ED-43cb-92C2-25804820EDAC}">
                        <c15:formulaRef>
                          <c15:sqref>Resultats!$AK$27</c15:sqref>
                        </c15:formulaRef>
                      </c:ext>
                    </c:extLst>
                    <c:strCache>
                      <c:ptCount val="1"/>
                    </c:strCache>
                  </c:strRef>
                </c:tx>
                <c:spPr>
                  <a:solidFill>
                    <a:schemeClr val="accent6"/>
                  </a:solidFill>
                  <a:ln w="25400">
                    <a:noFill/>
                  </a:ln>
                  <a:effectLst/>
                </c:spPr>
                <c:val>
                  <c:numRef>
                    <c:extLst>
                      <c:ext uri="{02D57815-91ED-43cb-92C2-25804820EDAC}">
                        <c15:formulaRef>
                          <c15:sqref>Resultats!$AK$28:$AK$51</c15:sqref>
                        </c15:formulaRef>
                      </c:ext>
                    </c:extLst>
                    <c:numCache>
                      <c:formatCode>General</c:formatCode>
                      <c:ptCount val="24"/>
                    </c:numCache>
                  </c:numRef>
                </c:val>
                <c:extLst>
                  <c:ext xmlns:c16="http://schemas.microsoft.com/office/drawing/2014/chart" uri="{C3380CC4-5D6E-409C-BE32-E72D297353CC}">
                    <c16:uniqueId val="{0000000F-0C34-494D-919B-44DF112D0200}"/>
                  </c:ext>
                </c:extLst>
              </c15:ser>
            </c15:filteredAreaSeries>
            <c15:filteredAreaSeries>
              <c15:ser>
                <c:idx val="30"/>
                <c:order val="1"/>
                <c:tx>
                  <c:strRef>
                    <c:extLst xmlns:c15="http://schemas.microsoft.com/office/drawing/2012/chart">
                      <c:ext xmlns:c15="http://schemas.microsoft.com/office/drawing/2012/chart" uri="{02D57815-91ED-43cb-92C2-25804820EDAC}">
                        <c15:formulaRef>
                          <c15:sqref>Resultats!$AJ$27</c15:sqref>
                        </c15:formulaRef>
                      </c:ext>
                    </c:extLst>
                    <c:strCache>
                      <c:ptCount val="1"/>
                    </c:strCache>
                  </c:strRef>
                </c:tx>
                <c:spPr>
                  <a:solidFill>
                    <a:srgbClr val="FF0000"/>
                  </a:solidFill>
                  <a:ln w="25400">
                    <a:noFill/>
                  </a:ln>
                  <a:effectLst/>
                </c:spPr>
                <c:val>
                  <c:numRef>
                    <c:extLst xmlns:c15="http://schemas.microsoft.com/office/drawing/2012/chart">
                      <c:ext xmlns:c15="http://schemas.microsoft.com/office/drawing/2012/chart" uri="{02D57815-91ED-43cb-92C2-25804820EDAC}">
                        <c15:formulaRef>
                          <c15:sqref>Resultats!$AJ$28:$AJ$51</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10-0C34-494D-919B-44DF112D0200}"/>
                  </c:ext>
                </c:extLst>
              </c15:ser>
            </c15:filteredAreaSeries>
            <c15:filteredAreaSeries>
              <c15:ser>
                <c:idx val="29"/>
                <c:order val="2"/>
                <c:tx>
                  <c:strRef>
                    <c:extLst xmlns:c15="http://schemas.microsoft.com/office/drawing/2012/chart">
                      <c:ext xmlns:c15="http://schemas.microsoft.com/office/drawing/2012/chart" uri="{02D57815-91ED-43cb-92C2-25804820EDAC}">
                        <c15:formulaRef>
                          <c15:sqref>Resultats!$AI$27</c15:sqref>
                        </c15:formulaRef>
                      </c:ext>
                    </c:extLst>
                    <c:strCache>
                      <c:ptCount val="1"/>
                    </c:strCache>
                  </c:strRef>
                </c:tx>
                <c:spPr>
                  <a:solidFill>
                    <a:schemeClr val="accent3">
                      <a:lumMod val="75000"/>
                    </a:schemeClr>
                  </a:solidFill>
                  <a:ln w="25400">
                    <a:noFill/>
                  </a:ln>
                  <a:effectLst/>
                </c:spPr>
                <c:val>
                  <c:numRef>
                    <c:extLst xmlns:c15="http://schemas.microsoft.com/office/drawing/2012/chart">
                      <c:ext xmlns:c15="http://schemas.microsoft.com/office/drawing/2012/chart" uri="{02D57815-91ED-43cb-92C2-25804820EDAC}">
                        <c15:formulaRef>
                          <c15:sqref>Resultats!$AI$28:$AI$51</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11-0C34-494D-919B-44DF112D0200}"/>
                  </c:ext>
                </c:extLst>
              </c15:ser>
            </c15:filteredAreaSeries>
            <c15:filteredAreaSeries>
              <c15:ser>
                <c:idx val="28"/>
                <c:order val="3"/>
                <c:tx>
                  <c:strRef>
                    <c:extLst xmlns:c15="http://schemas.microsoft.com/office/drawing/2012/chart">
                      <c:ext xmlns:c15="http://schemas.microsoft.com/office/drawing/2012/chart" uri="{02D57815-91ED-43cb-92C2-25804820EDAC}">
                        <c15:formulaRef>
                          <c15:sqref>Resultats!$AH$27</c15:sqref>
                        </c15:formulaRef>
                      </c:ext>
                    </c:extLst>
                    <c:strCache>
                      <c:ptCount val="1"/>
                    </c:strCache>
                  </c:strRef>
                </c:tx>
                <c:spPr>
                  <a:solidFill>
                    <a:srgbClr val="00B0F0"/>
                  </a:solidFill>
                  <a:ln w="25400">
                    <a:noFill/>
                  </a:ln>
                  <a:effectLst/>
                </c:spPr>
                <c:val>
                  <c:numRef>
                    <c:extLst xmlns:c15="http://schemas.microsoft.com/office/drawing/2012/chart">
                      <c:ext xmlns:c15="http://schemas.microsoft.com/office/drawing/2012/chart" uri="{02D57815-91ED-43cb-92C2-25804820EDAC}">
                        <c15:formulaRef>
                          <c15:sqref>Resultats!$AH$28:$AH$51</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12-0C34-494D-919B-44DF112D0200}"/>
                  </c:ext>
                </c:extLst>
              </c15:ser>
            </c15:filteredAreaSeries>
            <c15:filteredAreaSeries>
              <c15:ser>
                <c:idx val="32"/>
                <c:order val="4"/>
                <c:tx>
                  <c:strRef>
                    <c:extLst xmlns:c15="http://schemas.microsoft.com/office/drawing/2012/chart">
                      <c:ext xmlns:c15="http://schemas.microsoft.com/office/drawing/2012/chart" uri="{02D57815-91ED-43cb-92C2-25804820EDAC}">
                        <c15:formulaRef>
                          <c15:sqref>Resultats!$AL$27</c15:sqref>
                        </c15:formulaRef>
                      </c:ext>
                    </c:extLst>
                    <c:strCache>
                      <c:ptCount val="1"/>
                    </c:strCache>
                  </c:strRef>
                </c:tx>
                <c:spPr>
                  <a:noFill/>
                  <a:ln w="25400">
                    <a:noFill/>
                  </a:ln>
                  <a:effectLst/>
                </c:spPr>
                <c:val>
                  <c:numRef>
                    <c:extLst xmlns:c15="http://schemas.microsoft.com/office/drawing/2012/chart">
                      <c:ext xmlns:c15="http://schemas.microsoft.com/office/drawing/2012/chart" uri="{02D57815-91ED-43cb-92C2-25804820EDAC}">
                        <c15:formulaRef>
                          <c15:sqref>Resultats!$AL$28:$AL$51</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13-0C34-494D-919B-44DF112D0200}"/>
                  </c:ext>
                </c:extLst>
              </c15:ser>
            </c15:filteredAreaSeries>
            <c15:filteredAreaSeries>
              <c15:ser>
                <c:idx val="0"/>
                <c:order val="8"/>
                <c:tx>
                  <c:strRef>
                    <c:extLst xmlns:c15="http://schemas.microsoft.com/office/drawing/2012/chart">
                      <c:ext xmlns:c15="http://schemas.microsoft.com/office/drawing/2012/chart" uri="{02D57815-91ED-43cb-92C2-25804820EDAC}">
                        <c15:formulaRef>
                          <c15:sqref>Resultats!$AD$2</c15:sqref>
                        </c15:formulaRef>
                      </c:ext>
                    </c:extLst>
                    <c:strCache>
                      <c:ptCount val="1"/>
                      <c:pt idx="0">
                        <c:v>Lignite</c:v>
                      </c:pt>
                    </c:strCache>
                  </c:strRef>
                </c:tx>
                <c:spPr>
                  <a:solidFill>
                    <a:schemeClr val="tx1">
                      <a:lumMod val="50000"/>
                      <a:lumOff val="50000"/>
                    </a:schemeClr>
                  </a:solidFill>
                  <a:ln>
                    <a:noFill/>
                  </a:ln>
                  <a:effectLst/>
                </c:spPr>
                <c:val>
                  <c:numRef>
                    <c:extLst xmlns:c15="http://schemas.microsoft.com/office/drawing/2012/chart">
                      <c:ext xmlns:c15="http://schemas.microsoft.com/office/drawing/2012/chart" uri="{02D57815-91ED-43cb-92C2-25804820EDAC}">
                        <c15:formulaRef>
                          <c15:sqref>Resultats!$AD$3:$AD$26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4-0C34-494D-919B-44DF112D0200}"/>
                  </c:ext>
                </c:extLst>
              </c15:ser>
            </c15:filteredAreaSeries>
            <c15:filteredAreaSeries>
              <c15:ser>
                <c:idx val="1"/>
                <c:order val="9"/>
                <c:tx>
                  <c:strRef>
                    <c:extLst xmlns:c15="http://schemas.microsoft.com/office/drawing/2012/chart">
                      <c:ext xmlns:c15="http://schemas.microsoft.com/office/drawing/2012/chart" uri="{02D57815-91ED-43cb-92C2-25804820EDAC}">
                        <c15:formulaRef>
                          <c15:sqref>Resultats!$AE$2</c15:sqref>
                        </c15:formulaRef>
                      </c:ext>
                    </c:extLst>
                    <c:strCache>
                      <c:ptCount val="1"/>
                      <c:pt idx="0">
                        <c:v>Coal</c:v>
                      </c:pt>
                    </c:strCache>
                  </c:strRef>
                </c:tx>
                <c:spPr>
                  <a:solidFill>
                    <a:schemeClr val="tx1">
                      <a:lumMod val="50000"/>
                      <a:lumOff val="50000"/>
                    </a:schemeClr>
                  </a:solidFill>
                  <a:ln>
                    <a:noFill/>
                  </a:ln>
                  <a:effectLst/>
                </c:spPr>
                <c:val>
                  <c:numRef>
                    <c:extLst xmlns:c15="http://schemas.microsoft.com/office/drawing/2012/chart">
                      <c:ext xmlns:c15="http://schemas.microsoft.com/office/drawing/2012/chart" uri="{02D57815-91ED-43cb-92C2-25804820EDAC}">
                        <c15:formulaRef>
                          <c15:sqref>Resultats!$AE$3:$AE$26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5-0C34-494D-919B-44DF112D0200}"/>
                  </c:ext>
                </c:extLst>
              </c15:ser>
            </c15:filteredAreaSeries>
            <c15:filteredAreaSeries>
              <c15:ser>
                <c:idx val="2"/>
                <c:order val="10"/>
                <c:tx>
                  <c:strRef>
                    <c:extLst xmlns:c15="http://schemas.microsoft.com/office/drawing/2012/chart">
                      <c:ext xmlns:c15="http://schemas.microsoft.com/office/drawing/2012/chart" uri="{02D57815-91ED-43cb-92C2-25804820EDAC}">
                        <c15:formulaRef>
                          <c15:sqref>Resultats!$AF$2</c15:sqref>
                        </c15:formulaRef>
                      </c:ext>
                    </c:extLst>
                    <c:strCache>
                      <c:ptCount val="1"/>
                      <c:pt idx="0">
                        <c:v>NewCoal</c:v>
                      </c:pt>
                    </c:strCache>
                  </c:strRef>
                </c:tx>
                <c:spPr>
                  <a:solidFill>
                    <a:schemeClr val="tx1">
                      <a:lumMod val="50000"/>
                      <a:lumOff val="50000"/>
                    </a:schemeClr>
                  </a:solidFill>
                  <a:ln>
                    <a:noFill/>
                  </a:ln>
                  <a:effectLst/>
                </c:spPr>
                <c:val>
                  <c:numRef>
                    <c:extLst xmlns:c15="http://schemas.microsoft.com/office/drawing/2012/chart">
                      <c:ext xmlns:c15="http://schemas.microsoft.com/office/drawing/2012/chart" uri="{02D57815-91ED-43cb-92C2-25804820EDAC}">
                        <c15:formulaRef>
                          <c15:sqref>Resultats!$AF$3:$AF$26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6-0C34-494D-919B-44DF112D0200}"/>
                  </c:ext>
                </c:extLst>
              </c15:ser>
            </c15:filteredAreaSeries>
            <c15:filteredAreaSeries>
              <c15:ser>
                <c:idx val="5"/>
                <c:order val="11"/>
                <c:tx>
                  <c:strRef>
                    <c:extLst xmlns:c15="http://schemas.microsoft.com/office/drawing/2012/chart">
                      <c:ext xmlns:c15="http://schemas.microsoft.com/office/drawing/2012/chart" uri="{02D57815-91ED-43cb-92C2-25804820EDAC}">
                        <c15:formulaRef>
                          <c15:sqref>Resultats!$AI$2</c15:sqref>
                        </c15:formulaRef>
                      </c:ext>
                    </c:extLst>
                    <c:strCache>
                      <c:ptCount val="1"/>
                      <c:pt idx="0">
                        <c:v>OilTurbine</c:v>
                      </c:pt>
                    </c:strCache>
                  </c:strRef>
                </c:tx>
                <c:spPr>
                  <a:solidFill>
                    <a:schemeClr val="accent4"/>
                  </a:solidFill>
                  <a:ln>
                    <a:noFill/>
                  </a:ln>
                  <a:effectLst/>
                </c:spPr>
                <c:val>
                  <c:numRef>
                    <c:extLst xmlns:c15="http://schemas.microsoft.com/office/drawing/2012/chart">
                      <c:ext xmlns:c15="http://schemas.microsoft.com/office/drawing/2012/chart" uri="{02D57815-91ED-43cb-92C2-25804820EDAC}">
                        <c15:formulaRef>
                          <c15:sqref>Resultats!$AI$3:$AI$26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7-0C34-494D-919B-44DF112D0200}"/>
                  </c:ext>
                </c:extLst>
              </c15:ser>
            </c15:filteredAreaSeries>
            <c15:filteredAreaSeries>
              <c15:ser>
                <c:idx val="6"/>
                <c:order val="12"/>
                <c:tx>
                  <c:strRef>
                    <c:extLst xmlns:c15="http://schemas.microsoft.com/office/drawing/2012/chart">
                      <c:ext xmlns:c15="http://schemas.microsoft.com/office/drawing/2012/chart" uri="{02D57815-91ED-43cb-92C2-25804820EDAC}">
                        <c15:formulaRef>
                          <c15:sqref>Resultats!$AJ$2</c15:sqref>
                        </c15:formulaRef>
                      </c:ext>
                    </c:extLst>
                    <c:strCache>
                      <c:ptCount val="1"/>
                      <c:pt idx="0">
                        <c:v>OilThermal</c:v>
                      </c:pt>
                    </c:strCache>
                  </c:strRef>
                </c:tx>
                <c:spPr>
                  <a:solidFill>
                    <a:schemeClr val="accent4"/>
                  </a:solidFill>
                  <a:ln>
                    <a:noFill/>
                  </a:ln>
                  <a:effectLst/>
                </c:spPr>
                <c:val>
                  <c:numRef>
                    <c:extLst xmlns:c15="http://schemas.microsoft.com/office/drawing/2012/chart">
                      <c:ext xmlns:c15="http://schemas.microsoft.com/office/drawing/2012/chart" uri="{02D57815-91ED-43cb-92C2-25804820EDAC}">
                        <c15:formulaRef>
                          <c15:sqref>Resultats!$AJ$3:$AJ$26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8-0C34-494D-919B-44DF112D0200}"/>
                  </c:ext>
                </c:extLst>
              </c15:ser>
            </c15:filteredAreaSeries>
            <c15:filteredAreaSeries>
              <c15:ser>
                <c:idx val="12"/>
                <c:order val="17"/>
                <c:tx>
                  <c:strRef>
                    <c:extLst xmlns:c15="http://schemas.microsoft.com/office/drawing/2012/chart">
                      <c:ext xmlns:c15="http://schemas.microsoft.com/office/drawing/2012/chart" uri="{02D57815-91ED-43cb-92C2-25804820EDAC}">
                        <c15:formulaRef>
                          <c15:sqref>Resultats!$AP$2</c15:sqref>
                        </c15:formulaRef>
                      </c:ext>
                    </c:extLst>
                    <c:strCache>
                      <c:ptCount val="1"/>
                      <c:pt idx="0">
                        <c:v>Geothermal</c:v>
                      </c:pt>
                    </c:strCache>
                  </c:strRef>
                </c:tx>
                <c:spPr>
                  <a:solidFill>
                    <a:schemeClr val="accent4">
                      <a:lumMod val="75000"/>
                    </a:schemeClr>
                  </a:solidFill>
                  <a:ln>
                    <a:noFill/>
                  </a:ln>
                  <a:effectLst/>
                </c:spPr>
                <c:val>
                  <c:numRef>
                    <c:extLst xmlns:c15="http://schemas.microsoft.com/office/drawing/2012/chart">
                      <c:ext xmlns:c15="http://schemas.microsoft.com/office/drawing/2012/chart" uri="{02D57815-91ED-43cb-92C2-25804820EDAC}">
                        <c15:formulaRef>
                          <c15:sqref>Resultats!$AP$3:$AP$26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9-0C34-494D-919B-44DF112D0200}"/>
                  </c:ext>
                </c:extLst>
              </c15:ser>
            </c15:filteredAreaSeries>
            <c15:filteredAreaSeries>
              <c15:ser>
                <c:idx val="16"/>
                <c:order val="21"/>
                <c:tx>
                  <c:strRef>
                    <c:extLst xmlns:c15="http://schemas.microsoft.com/office/drawing/2012/chart">
                      <c:ext xmlns:c15="http://schemas.microsoft.com/office/drawing/2012/chart" uri="{02D57815-91ED-43cb-92C2-25804820EDAC}">
                        <c15:formulaRef>
                          <c15:sqref>Resultats!$AT$2</c15:sqref>
                        </c15:formulaRef>
                      </c:ext>
                    </c:extLst>
                    <c:strCache>
                      <c:ptCount val="1"/>
                      <c:pt idx="0">
                        <c:v>H2FuelCell</c:v>
                      </c:pt>
                    </c:strCache>
                  </c:strRef>
                </c:tx>
                <c:spPr>
                  <a:solidFill>
                    <a:srgbClr val="FF00FF"/>
                  </a:solidFill>
                  <a:ln>
                    <a:noFill/>
                  </a:ln>
                  <a:effectLst/>
                </c:spPr>
                <c:val>
                  <c:numRef>
                    <c:extLst xmlns:c15="http://schemas.microsoft.com/office/drawing/2012/chart">
                      <c:ext xmlns:c15="http://schemas.microsoft.com/office/drawing/2012/chart" uri="{02D57815-91ED-43cb-92C2-25804820EDAC}">
                        <c15:formulaRef>
                          <c15:sqref>Resultats!$AT$3:$AT$26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A-0C34-494D-919B-44DF112D0200}"/>
                  </c:ext>
                </c:extLst>
              </c15:ser>
            </c15:filteredAreaSeries>
            <c15:filteredAreaSeries>
              <c15:ser>
                <c:idx val="17"/>
                <c:order val="22"/>
                <c:tx>
                  <c:strRef>
                    <c:extLst xmlns:c15="http://schemas.microsoft.com/office/drawing/2012/chart">
                      <c:ext xmlns:c15="http://schemas.microsoft.com/office/drawing/2012/chart" uri="{02D57815-91ED-43cb-92C2-25804820EDAC}">
                        <c15:formulaRef>
                          <c15:sqref>Resultats!$AU$2</c15:sqref>
                        </c15:formulaRef>
                      </c:ext>
                    </c:extLst>
                    <c:strCache>
                      <c:ptCount val="1"/>
                      <c:pt idx="0">
                        <c:v>H2Electrolysis</c:v>
                      </c:pt>
                    </c:strCache>
                  </c:strRef>
                </c:tx>
                <c:spPr>
                  <a:solidFill>
                    <a:srgbClr val="FF00FF"/>
                  </a:solidFill>
                  <a:ln>
                    <a:noFill/>
                  </a:ln>
                  <a:effectLst/>
                </c:spPr>
                <c:val>
                  <c:numRef>
                    <c:extLst xmlns:c15="http://schemas.microsoft.com/office/drawing/2012/chart">
                      <c:ext xmlns:c15="http://schemas.microsoft.com/office/drawing/2012/chart" uri="{02D57815-91ED-43cb-92C2-25804820EDAC}">
                        <c15:formulaRef>
                          <c15:sqref>Resultats!$AU$3:$AU$26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B-0C34-494D-919B-44DF112D0200}"/>
                  </c:ext>
                </c:extLst>
              </c15:ser>
            </c15:filteredAreaSeries>
            <c15:filteredAreaSeries>
              <c15:ser>
                <c:idx val="18"/>
                <c:order val="23"/>
                <c:tx>
                  <c:strRef>
                    <c:extLst xmlns:c15="http://schemas.microsoft.com/office/drawing/2012/chart">
                      <c:ext xmlns:c15="http://schemas.microsoft.com/office/drawing/2012/chart" uri="{02D57815-91ED-43cb-92C2-25804820EDAC}">
                        <c15:formulaRef>
                          <c15:sqref>Resultats!$AV$2</c15:sqref>
                        </c15:formulaRef>
                      </c:ext>
                    </c:extLst>
                    <c:strCache>
                      <c:ptCount val="1"/>
                      <c:pt idx="0">
                        <c:v>V2G</c:v>
                      </c:pt>
                    </c:strCache>
                  </c:strRef>
                </c:tx>
                <c:spPr>
                  <a:solidFill>
                    <a:srgbClr val="FF00FF"/>
                  </a:solidFill>
                  <a:ln>
                    <a:noFill/>
                  </a:ln>
                  <a:effectLst/>
                </c:spPr>
                <c:val>
                  <c:numRef>
                    <c:extLst xmlns:c15="http://schemas.microsoft.com/office/drawing/2012/chart">
                      <c:ext xmlns:c15="http://schemas.microsoft.com/office/drawing/2012/chart" uri="{02D57815-91ED-43cb-92C2-25804820EDAC}">
                        <c15:formulaRef>
                          <c15:sqref>Resultats!$AV$3:$AV$26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C-0C34-494D-919B-44DF112D0200}"/>
                  </c:ext>
                </c:extLst>
              </c15:ser>
            </c15:filteredAreaSeries>
            <c15:filteredAreaSeries>
              <c15:ser>
                <c:idx val="19"/>
                <c:order val="24"/>
                <c:tx>
                  <c:strRef>
                    <c:extLst xmlns:c15="http://schemas.microsoft.com/office/drawing/2012/chart">
                      <c:ext xmlns:c15="http://schemas.microsoft.com/office/drawing/2012/chart" uri="{02D57815-91ED-43cb-92C2-25804820EDAC}">
                        <c15:formulaRef>
                          <c15:sqref>Resultats!$AW$2</c15:sqref>
                        </c15:formulaRef>
                      </c:ext>
                    </c:extLst>
                    <c:strCache>
                      <c:ptCount val="1"/>
                      <c:pt idx="0">
                        <c:v>G2V</c:v>
                      </c:pt>
                    </c:strCache>
                  </c:strRef>
                </c:tx>
                <c:spPr>
                  <a:solidFill>
                    <a:srgbClr val="FF00FF"/>
                  </a:solidFill>
                  <a:ln>
                    <a:noFill/>
                  </a:ln>
                  <a:effectLst/>
                </c:spPr>
                <c:val>
                  <c:numRef>
                    <c:extLst xmlns:c15="http://schemas.microsoft.com/office/drawing/2012/chart">
                      <c:ext xmlns:c15="http://schemas.microsoft.com/office/drawing/2012/chart" uri="{02D57815-91ED-43cb-92C2-25804820EDAC}">
                        <c15:formulaRef>
                          <c15:sqref>Resultats!$AW$3:$AW$26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D-0C34-494D-919B-44DF112D0200}"/>
                  </c:ext>
                </c:extLst>
              </c15:ser>
            </c15:filteredAreaSeries>
            <c15:filteredAreaSeries>
              <c15:ser>
                <c:idx val="20"/>
                <c:order val="26"/>
                <c:tx>
                  <c:strRef>
                    <c:extLst xmlns:c15="http://schemas.microsoft.com/office/drawing/2012/chart">
                      <c:ext xmlns:c15="http://schemas.microsoft.com/office/drawing/2012/chart" uri="{02D57815-91ED-43cb-92C2-25804820EDAC}">
                        <c15:formulaRef>
                          <c15:sqref>Resultats!$AX$2</c15:sqref>
                        </c15:formulaRef>
                      </c:ext>
                    </c:extLst>
                    <c:strCache>
                      <c:ptCount val="1"/>
                      <c:pt idx="0">
                        <c:v>CAES</c:v>
                      </c:pt>
                    </c:strCache>
                  </c:strRef>
                </c:tx>
                <c:spPr>
                  <a:solidFill>
                    <a:schemeClr val="accent3">
                      <a:lumMod val="75000"/>
                    </a:schemeClr>
                  </a:solidFill>
                  <a:ln>
                    <a:noFill/>
                  </a:ln>
                  <a:effectLst/>
                </c:spPr>
                <c:val>
                  <c:numRef>
                    <c:extLst xmlns:c15="http://schemas.microsoft.com/office/drawing/2012/chart">
                      <c:ext xmlns:c15="http://schemas.microsoft.com/office/drawing/2012/chart" uri="{02D57815-91ED-43cb-92C2-25804820EDAC}">
                        <c15:formulaRef>
                          <c15:sqref>Resultats!$AE$28:$AE$51</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1E-0C34-494D-919B-44DF112D0200}"/>
                  </c:ext>
                </c:extLst>
              </c15:ser>
            </c15:filteredAreaSeries>
            <c15:filteredAreaSeries>
              <c15:ser>
                <c:idx val="21"/>
                <c:order val="27"/>
                <c:tx>
                  <c:strRef>
                    <c:extLst xmlns:c15="http://schemas.microsoft.com/office/drawing/2012/chart">
                      <c:ext xmlns:c15="http://schemas.microsoft.com/office/drawing/2012/chart" uri="{02D57815-91ED-43cb-92C2-25804820EDAC}">
                        <c15:formulaRef>
                          <c15:sqref>Resultats!$AY$2</c15:sqref>
                        </c15:formulaRef>
                      </c:ext>
                    </c:extLst>
                    <c:strCache>
                      <c:ptCount val="1"/>
                      <c:pt idx="0">
                        <c:v>Batteries</c:v>
                      </c:pt>
                    </c:strCache>
                  </c:strRef>
                </c:tx>
                <c:spPr>
                  <a:solidFill>
                    <a:srgbClr val="FF0000"/>
                  </a:solidFill>
                  <a:ln>
                    <a:noFill/>
                  </a:ln>
                  <a:effectLst/>
                </c:spPr>
                <c:val>
                  <c:numRef>
                    <c:extLst xmlns:c15="http://schemas.microsoft.com/office/drawing/2012/chart">
                      <c:ext xmlns:c15="http://schemas.microsoft.com/office/drawing/2012/chart" uri="{02D57815-91ED-43cb-92C2-25804820EDAC}">
                        <c15:formulaRef>
                          <c15:sqref>Resultats!$AF$28:$AF$51</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1F-0C34-494D-919B-44DF112D0200}"/>
                  </c:ext>
                </c:extLst>
              </c15:ser>
            </c15:filteredAreaSeries>
            <c15:filteredAreaSeries>
              <c15:ser>
                <c:idx val="25"/>
                <c:order val="30"/>
                <c:tx>
                  <c:strRef>
                    <c:extLst xmlns:c15="http://schemas.microsoft.com/office/drawing/2012/chart">
                      <c:ext xmlns:c15="http://schemas.microsoft.com/office/drawing/2012/chart" uri="{02D57815-91ED-43cb-92C2-25804820EDAC}">
                        <c15:formulaRef>
                          <c15:sqref>Resultats!$BC$2</c15:sqref>
                        </c15:formulaRef>
                      </c:ext>
                    </c:extLst>
                    <c:strCache>
                      <c:ptCount val="1"/>
                      <c:pt idx="0">
                        <c:v>WindOffshore</c:v>
                      </c:pt>
                    </c:strCache>
                  </c:strRef>
                </c:tx>
                <c:spPr>
                  <a:solidFill>
                    <a:schemeClr val="tx2">
                      <a:lumMod val="40000"/>
                      <a:lumOff val="60000"/>
                    </a:schemeClr>
                  </a:solidFill>
                  <a:ln w="25400">
                    <a:noFill/>
                  </a:ln>
                  <a:effectLst/>
                </c:spPr>
                <c:val>
                  <c:numRef>
                    <c:extLst xmlns:c15="http://schemas.microsoft.com/office/drawing/2012/chart">
                      <c:ext xmlns:c15="http://schemas.microsoft.com/office/drawing/2012/chart" uri="{02D57815-91ED-43cb-92C2-25804820EDAC}">
                        <c15:formulaRef>
                          <c15:sqref>Resultats!$BC$3:$BC$26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20-0C34-494D-919B-44DF112D0200}"/>
                  </c:ext>
                </c:extLst>
              </c15:ser>
            </c15:filteredAreaSeries>
          </c:ext>
        </c:extLst>
      </c:areaChart>
      <c:catAx>
        <c:axId val="4214976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Heure de la journée</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102976"/>
        <c:crosses val="autoZero"/>
        <c:auto val="1"/>
        <c:lblAlgn val="ctr"/>
        <c:lblOffset val="100"/>
        <c:noMultiLvlLbl val="0"/>
      </c:catAx>
      <c:valAx>
        <c:axId val="424102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Puissance (GW)</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1497680"/>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a:pPr>
      <a:endParaRPr lang="fr-FR"/>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EUCAD - scénario RTE AMPERE²</a:t>
            </a:r>
            <a:r>
              <a:rPr lang="fr-FR" baseline="0"/>
              <a:t> - 02/01/2030</a:t>
            </a:r>
            <a:endParaRPr lang="fr-F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areaChart>
        <c:grouping val="stacked"/>
        <c:varyColors val="0"/>
        <c:ser>
          <c:idx val="3"/>
          <c:order val="5"/>
          <c:tx>
            <c:strRef>
              <c:f>Resultats!$AG$2</c:f>
              <c:strCache>
                <c:ptCount val="1"/>
                <c:pt idx="0">
                  <c:v>Nuclear</c:v>
                </c:pt>
              </c:strCache>
            </c:strRef>
          </c:tx>
          <c:spPr>
            <a:solidFill>
              <a:srgbClr val="C00000"/>
            </a:solidFill>
            <a:ln>
              <a:noFill/>
            </a:ln>
            <a:effectLst/>
          </c:spPr>
          <c:val>
            <c:numRef>
              <c:f>Resultats!$AG$3:$AG$26</c:f>
              <c:numCache>
                <c:formatCode>General</c:formatCode>
                <c:ptCount val="24"/>
                <c:pt idx="0">
                  <c:v>5.211673298652463</c:v>
                </c:pt>
                <c:pt idx="1">
                  <c:v>2.146669300469179</c:v>
                </c:pt>
                <c:pt idx="2">
                  <c:v>1.0408829282784182</c:v>
                </c:pt>
                <c:pt idx="3">
                  <c:v>0.86863462632487065</c:v>
                </c:pt>
                <c:pt idx="4">
                  <c:v>2.5264746994439173</c:v>
                </c:pt>
                <c:pt idx="5">
                  <c:v>6.1435323982010308</c:v>
                </c:pt>
                <c:pt idx="6">
                  <c:v>10.469451416504132</c:v>
                </c:pt>
                <c:pt idx="7">
                  <c:v>15.894599602693333</c:v>
                </c:pt>
                <c:pt idx="8">
                  <c:v>19.59055795885606</c:v>
                </c:pt>
                <c:pt idx="9">
                  <c:v>21.55732648413176</c:v>
                </c:pt>
                <c:pt idx="10">
                  <c:v>21.794905178510732</c:v>
                </c:pt>
                <c:pt idx="11">
                  <c:v>20.303294042175466</c:v>
                </c:pt>
                <c:pt idx="12">
                  <c:v>17.082493078040773</c:v>
                </c:pt>
                <c:pt idx="13">
                  <c:v>15.820909740075882</c:v>
                </c:pt>
                <c:pt idx="14">
                  <c:v>16.518544028665307</c:v>
                </c:pt>
                <c:pt idx="15">
                  <c:v>19.175395945476957</c:v>
                </c:pt>
                <c:pt idx="16">
                  <c:v>23.79146548920172</c:v>
                </c:pt>
                <c:pt idx="17">
                  <c:v>27.376207527204048</c:v>
                </c:pt>
                <c:pt idx="18">
                  <c:v>29.231759734327497</c:v>
                </c:pt>
                <c:pt idx="19">
                  <c:v>29.358122109921457</c:v>
                </c:pt>
                <c:pt idx="20">
                  <c:v>27.755294653208171</c:v>
                </c:pt>
                <c:pt idx="21">
                  <c:v>24.423277365326829</c:v>
                </c:pt>
                <c:pt idx="22">
                  <c:v>19.362070246727868</c:v>
                </c:pt>
                <c:pt idx="23">
                  <c:v>12.571673298120025</c:v>
                </c:pt>
              </c:numCache>
            </c:numRef>
          </c:val>
          <c:extLst>
            <c:ext xmlns:c16="http://schemas.microsoft.com/office/drawing/2014/chart" uri="{C3380CC4-5D6E-409C-BE32-E72D297353CC}">
              <c16:uniqueId val="{00000000-2D77-4643-9412-920AD42D80BD}"/>
            </c:ext>
          </c:extLst>
        </c:ser>
        <c:ser>
          <c:idx val="23"/>
          <c:order val="6"/>
          <c:tx>
            <c:strRef>
              <c:f>Resultats!$BA$2</c:f>
              <c:strCache>
                <c:ptCount val="1"/>
                <c:pt idx="0">
                  <c:v>Solar</c:v>
                </c:pt>
              </c:strCache>
            </c:strRef>
          </c:tx>
          <c:spPr>
            <a:solidFill>
              <a:srgbClr val="FFFF00"/>
            </a:solidFill>
            <a:ln>
              <a:noFill/>
            </a:ln>
            <a:effectLst/>
          </c:spPr>
          <c:val>
            <c:numRef>
              <c:f>Resultats!$BA$3:$BA$26</c:f>
              <c:numCache>
                <c:formatCode>General</c:formatCode>
                <c:ptCount val="24"/>
                <c:pt idx="0">
                  <c:v>0</c:v>
                </c:pt>
                <c:pt idx="1">
                  <c:v>0</c:v>
                </c:pt>
                <c:pt idx="2">
                  <c:v>0</c:v>
                </c:pt>
                <c:pt idx="3">
                  <c:v>0</c:v>
                </c:pt>
                <c:pt idx="4">
                  <c:v>0</c:v>
                </c:pt>
                <c:pt idx="5">
                  <c:v>0</c:v>
                </c:pt>
                <c:pt idx="6">
                  <c:v>0</c:v>
                </c:pt>
                <c:pt idx="7">
                  <c:v>0</c:v>
                </c:pt>
                <c:pt idx="8">
                  <c:v>0</c:v>
                </c:pt>
                <c:pt idx="9">
                  <c:v>0.38991596638655468</c:v>
                </c:pt>
                <c:pt idx="10">
                  <c:v>3.3075630252100843</c:v>
                </c:pt>
                <c:pt idx="11">
                  <c:v>7.0184873949579831</c:v>
                </c:pt>
                <c:pt idx="12">
                  <c:v>10.285714285714285</c:v>
                </c:pt>
                <c:pt idx="13">
                  <c:v>10.769747899159665</c:v>
                </c:pt>
                <c:pt idx="14">
                  <c:v>11.45546218487395</c:v>
                </c:pt>
                <c:pt idx="15">
                  <c:v>8.7663865546218478</c:v>
                </c:pt>
                <c:pt idx="16">
                  <c:v>4.9075630252100844</c:v>
                </c:pt>
                <c:pt idx="17">
                  <c:v>0.47058823529411764</c:v>
                </c:pt>
                <c:pt idx="18">
                  <c:v>0</c:v>
                </c:pt>
                <c:pt idx="19">
                  <c:v>0</c:v>
                </c:pt>
                <c:pt idx="20">
                  <c:v>0</c:v>
                </c:pt>
                <c:pt idx="21">
                  <c:v>0</c:v>
                </c:pt>
                <c:pt idx="22">
                  <c:v>0</c:v>
                </c:pt>
                <c:pt idx="23">
                  <c:v>0</c:v>
                </c:pt>
              </c:numCache>
            </c:numRef>
          </c:val>
          <c:extLst>
            <c:ext xmlns:c16="http://schemas.microsoft.com/office/drawing/2014/chart" uri="{C3380CC4-5D6E-409C-BE32-E72D297353CC}">
              <c16:uniqueId val="{00000001-2D77-4643-9412-920AD42D80BD}"/>
            </c:ext>
          </c:extLst>
        </c:ser>
        <c:ser>
          <c:idx val="4"/>
          <c:order val="10"/>
          <c:tx>
            <c:strRef>
              <c:f>Resultats!$AH$2</c:f>
              <c:strCache>
                <c:ptCount val="1"/>
                <c:pt idx="0">
                  <c:v>NewNuclear</c:v>
                </c:pt>
              </c:strCache>
            </c:strRef>
          </c:tx>
          <c:spPr>
            <a:solidFill>
              <a:srgbClr val="C00000"/>
            </a:solidFill>
            <a:ln>
              <a:noFill/>
            </a:ln>
            <a:effectLst/>
          </c:spPr>
          <c:val>
            <c:numRef>
              <c:f>Resultats!$AH$3:$AH$26</c:f>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2-2D77-4643-9412-920AD42D80BD}"/>
            </c:ext>
          </c:extLst>
        </c:ser>
        <c:ser>
          <c:idx val="7"/>
          <c:order val="13"/>
          <c:tx>
            <c:strRef>
              <c:f>Resultats!$AK$2</c:f>
              <c:strCache>
                <c:ptCount val="1"/>
                <c:pt idx="0">
                  <c:v>GasTurbine</c:v>
                </c:pt>
              </c:strCache>
            </c:strRef>
          </c:tx>
          <c:spPr>
            <a:solidFill>
              <a:schemeClr val="accent6"/>
            </a:solidFill>
            <a:ln>
              <a:noFill/>
            </a:ln>
            <a:effectLst/>
          </c:spPr>
          <c:val>
            <c:numRef>
              <c:f>Resultats!$AK$3:$AK$26</c:f>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3-2D77-4643-9412-920AD42D80BD}"/>
            </c:ext>
          </c:extLst>
        </c:ser>
        <c:ser>
          <c:idx val="9"/>
          <c:order val="14"/>
          <c:tx>
            <c:strRef>
              <c:f>Resultats!$AM$2</c:f>
              <c:strCache>
                <c:ptCount val="1"/>
                <c:pt idx="0">
                  <c:v>GasCC</c:v>
                </c:pt>
              </c:strCache>
            </c:strRef>
          </c:tx>
          <c:spPr>
            <a:solidFill>
              <a:schemeClr val="accent6">
                <a:lumMod val="75000"/>
              </a:schemeClr>
            </a:solidFill>
            <a:ln>
              <a:noFill/>
            </a:ln>
            <a:effectLst/>
          </c:spPr>
          <c:val>
            <c:numRef>
              <c:f>Resultats!$AM$3:$AM$26</c:f>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4-2D77-4643-9412-920AD42D80BD}"/>
            </c:ext>
          </c:extLst>
        </c:ser>
        <c:ser>
          <c:idx val="10"/>
          <c:order val="15"/>
          <c:tx>
            <c:strRef>
              <c:f>Resultats!$AN$2</c:f>
              <c:strCache>
                <c:ptCount val="1"/>
                <c:pt idx="0">
                  <c:v>Biomass</c:v>
                </c:pt>
              </c:strCache>
            </c:strRef>
          </c:tx>
          <c:spPr>
            <a:solidFill>
              <a:schemeClr val="accent3"/>
            </a:solidFill>
            <a:ln>
              <a:noFill/>
            </a:ln>
            <a:effectLst/>
          </c:spPr>
          <c:val>
            <c:numRef>
              <c:f>Resultats!$AN$3:$AN$26</c:f>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5-2D77-4643-9412-920AD42D80BD}"/>
            </c:ext>
          </c:extLst>
        </c:ser>
        <c:ser>
          <c:idx val="11"/>
          <c:order val="16"/>
          <c:tx>
            <c:strRef>
              <c:f>Resultats!$AO$2</c:f>
              <c:strCache>
                <c:ptCount val="1"/>
                <c:pt idx="0">
                  <c:v>BiomassOther</c:v>
                </c:pt>
              </c:strCache>
            </c:strRef>
          </c:tx>
          <c:spPr>
            <a:solidFill>
              <a:schemeClr val="accent3"/>
            </a:solidFill>
            <a:ln>
              <a:noFill/>
            </a:ln>
            <a:effectLst/>
          </c:spPr>
          <c:val>
            <c:numRef>
              <c:f>Resultats!$AO$3:$AO$26</c:f>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6-2D77-4643-9412-920AD42D80BD}"/>
            </c:ext>
          </c:extLst>
        </c:ser>
        <c:ser>
          <c:idx val="13"/>
          <c:order val="18"/>
          <c:tx>
            <c:strRef>
              <c:f>Resultats!$AQ$2</c:f>
              <c:strCache>
                <c:ptCount val="1"/>
                <c:pt idx="0">
                  <c:v>HydroRunOf</c:v>
                </c:pt>
              </c:strCache>
            </c:strRef>
          </c:tx>
          <c:spPr>
            <a:solidFill>
              <a:srgbClr val="00B0F0"/>
            </a:solidFill>
            <a:ln>
              <a:noFill/>
            </a:ln>
            <a:effectLst/>
          </c:spPr>
          <c:val>
            <c:numRef>
              <c:f>Resultats!$AQ$3:$AQ$26</c:f>
              <c:numCache>
                <c:formatCode>General</c:formatCode>
                <c:ptCount val="24"/>
                <c:pt idx="0">
                  <c:v>4.9851999999999999</c:v>
                </c:pt>
                <c:pt idx="1">
                  <c:v>4.9851999999999999</c:v>
                </c:pt>
                <c:pt idx="2">
                  <c:v>4.9851999999999999</c:v>
                </c:pt>
                <c:pt idx="3">
                  <c:v>4.9851999999999999</c:v>
                </c:pt>
                <c:pt idx="4">
                  <c:v>4.9851999999999999</c:v>
                </c:pt>
                <c:pt idx="5">
                  <c:v>4.9851999999999999</c:v>
                </c:pt>
                <c:pt idx="6">
                  <c:v>4.9851999999999999</c:v>
                </c:pt>
                <c:pt idx="7">
                  <c:v>4.9851999999999999</c:v>
                </c:pt>
                <c:pt idx="8">
                  <c:v>4.9851999999999999</c:v>
                </c:pt>
                <c:pt idx="9">
                  <c:v>4.9851999999999999</c:v>
                </c:pt>
                <c:pt idx="10">
                  <c:v>4.9851999999999999</c:v>
                </c:pt>
                <c:pt idx="11">
                  <c:v>4.9851999999999999</c:v>
                </c:pt>
                <c:pt idx="12">
                  <c:v>4.9851999999999999</c:v>
                </c:pt>
                <c:pt idx="13">
                  <c:v>4.9851999999999999</c:v>
                </c:pt>
                <c:pt idx="14">
                  <c:v>4.9851999999999999</c:v>
                </c:pt>
                <c:pt idx="15">
                  <c:v>4.9851999999999999</c:v>
                </c:pt>
                <c:pt idx="16">
                  <c:v>4.9851999999999999</c:v>
                </c:pt>
                <c:pt idx="17">
                  <c:v>4.9851999999999999</c:v>
                </c:pt>
                <c:pt idx="18">
                  <c:v>4.9851999999999999</c:v>
                </c:pt>
                <c:pt idx="19">
                  <c:v>4.9851999999999999</c:v>
                </c:pt>
                <c:pt idx="20">
                  <c:v>4.9851999999999999</c:v>
                </c:pt>
                <c:pt idx="21">
                  <c:v>4.9851999999999999</c:v>
                </c:pt>
                <c:pt idx="22">
                  <c:v>4.9851999999999999</c:v>
                </c:pt>
                <c:pt idx="23">
                  <c:v>4.9851999999999999</c:v>
                </c:pt>
              </c:numCache>
            </c:numRef>
          </c:val>
          <c:extLst>
            <c:ext xmlns:c16="http://schemas.microsoft.com/office/drawing/2014/chart" uri="{C3380CC4-5D6E-409C-BE32-E72D297353CC}">
              <c16:uniqueId val="{00000007-2D77-4643-9412-920AD42D80BD}"/>
            </c:ext>
          </c:extLst>
        </c:ser>
        <c:ser>
          <c:idx val="14"/>
          <c:order val="19"/>
          <c:tx>
            <c:strRef>
              <c:f>Resultats!$AR$2</c:f>
              <c:strCache>
                <c:ptCount val="1"/>
                <c:pt idx="0">
                  <c:v>HydroLake</c:v>
                </c:pt>
              </c:strCache>
            </c:strRef>
          </c:tx>
          <c:spPr>
            <a:solidFill>
              <a:srgbClr val="00B0F0"/>
            </a:solidFill>
            <a:ln>
              <a:noFill/>
            </a:ln>
            <a:effectLst/>
          </c:spPr>
          <c:val>
            <c:numRef>
              <c:f>Resultats!$AR$3:$AR$26</c:f>
              <c:numCache>
                <c:formatCode>General</c:formatCode>
                <c:ptCount val="24"/>
                <c:pt idx="0">
                  <c:v>0</c:v>
                </c:pt>
                <c:pt idx="1">
                  <c:v>0</c:v>
                </c:pt>
                <c:pt idx="2">
                  <c:v>0</c:v>
                </c:pt>
                <c:pt idx="3">
                  <c:v>0</c:v>
                </c:pt>
                <c:pt idx="4">
                  <c:v>0</c:v>
                </c:pt>
                <c:pt idx="5">
                  <c:v>0</c:v>
                </c:pt>
                <c:pt idx="6">
                  <c:v>0</c:v>
                </c:pt>
                <c:pt idx="7">
                  <c:v>0.71583695323576046</c:v>
                </c:pt>
                <c:pt idx="8">
                  <c:v>3.2817665990475455</c:v>
                </c:pt>
                <c:pt idx="9">
                  <c:v>3.2940010877252202</c:v>
                </c:pt>
                <c:pt idx="10">
                  <c:v>1.971784513526093</c:v>
                </c:pt>
                <c:pt idx="11">
                  <c:v>0.25911753424932998</c:v>
                </c:pt>
                <c:pt idx="12">
                  <c:v>0</c:v>
                </c:pt>
                <c:pt idx="13">
                  <c:v>0</c:v>
                </c:pt>
                <c:pt idx="14">
                  <c:v>0</c:v>
                </c:pt>
                <c:pt idx="15">
                  <c:v>0</c:v>
                </c:pt>
                <c:pt idx="16">
                  <c:v>0</c:v>
                </c:pt>
                <c:pt idx="17">
                  <c:v>3.450816788643229</c:v>
                </c:pt>
                <c:pt idx="18">
                  <c:v>6.934183100662894</c:v>
                </c:pt>
                <c:pt idx="19">
                  <c:v>7.371894137321588</c:v>
                </c:pt>
                <c:pt idx="20">
                  <c:v>5.8598181581957052</c:v>
                </c:pt>
                <c:pt idx="21">
                  <c:v>2.371543783798415</c:v>
                </c:pt>
                <c:pt idx="22">
                  <c:v>2.7938979537554594</c:v>
                </c:pt>
                <c:pt idx="23">
                  <c:v>6.8903393869994369</c:v>
                </c:pt>
              </c:numCache>
            </c:numRef>
          </c:val>
          <c:extLst>
            <c:ext xmlns:c16="http://schemas.microsoft.com/office/drawing/2014/chart" uri="{C3380CC4-5D6E-409C-BE32-E72D297353CC}">
              <c16:uniqueId val="{00000008-2D77-4643-9412-920AD42D80BD}"/>
            </c:ext>
          </c:extLst>
        </c:ser>
        <c:ser>
          <c:idx val="15"/>
          <c:order val="20"/>
          <c:tx>
            <c:strRef>
              <c:f>Resultats!$AS$2</c:f>
              <c:strCache>
                <c:ptCount val="1"/>
                <c:pt idx="0">
                  <c:v>HydroPumping</c:v>
                </c:pt>
              </c:strCache>
            </c:strRef>
          </c:tx>
          <c:spPr>
            <a:solidFill>
              <a:srgbClr val="00B0F0"/>
            </a:solidFill>
            <a:ln>
              <a:noFill/>
            </a:ln>
            <a:effectLst/>
          </c:spPr>
          <c:val>
            <c:numRef>
              <c:f>Resultats!$AD$28:$AD$51</c:f>
              <c:numCache>
                <c:formatCode>General</c:formatCode>
                <c:ptCount val="24"/>
              </c:numCache>
            </c:numRef>
          </c:val>
          <c:extLst>
            <c:ext xmlns:c16="http://schemas.microsoft.com/office/drawing/2014/chart" uri="{C3380CC4-5D6E-409C-BE32-E72D297353CC}">
              <c16:uniqueId val="{00000009-2D77-4643-9412-920AD42D80BD}"/>
            </c:ext>
          </c:extLst>
        </c:ser>
        <c:ser>
          <c:idx val="22"/>
          <c:order val="28"/>
          <c:tx>
            <c:strRef>
              <c:f>Resultats!$AZ$2</c:f>
              <c:strCache>
                <c:ptCount val="1"/>
                <c:pt idx="0">
                  <c:v>DemandResponse</c:v>
                </c:pt>
              </c:strCache>
            </c:strRef>
          </c:tx>
          <c:spPr>
            <a:solidFill>
              <a:schemeClr val="accent6"/>
            </a:solidFill>
            <a:ln>
              <a:noFill/>
            </a:ln>
            <a:effectLst/>
          </c:spPr>
          <c:val>
            <c:numRef>
              <c:f>Resultats!$AG$28:$AG$51</c:f>
              <c:numCache>
                <c:formatCode>General</c:formatCode>
                <c:ptCount val="24"/>
              </c:numCache>
            </c:numRef>
          </c:val>
          <c:extLst>
            <c:ext xmlns:c16="http://schemas.microsoft.com/office/drawing/2014/chart" uri="{C3380CC4-5D6E-409C-BE32-E72D297353CC}">
              <c16:uniqueId val="{0000000A-2D77-4643-9412-920AD42D80BD}"/>
            </c:ext>
          </c:extLst>
        </c:ser>
        <c:ser>
          <c:idx val="24"/>
          <c:order val="29"/>
          <c:tx>
            <c:strRef>
              <c:f>Resultats!$BB$2</c:f>
              <c:strCache>
                <c:ptCount val="1"/>
                <c:pt idx="0">
                  <c:v>Wind</c:v>
                </c:pt>
              </c:strCache>
            </c:strRef>
          </c:tx>
          <c:spPr>
            <a:solidFill>
              <a:schemeClr val="tx2">
                <a:lumMod val="20000"/>
                <a:lumOff val="80000"/>
              </a:schemeClr>
            </a:solidFill>
            <a:ln w="25400">
              <a:noFill/>
            </a:ln>
            <a:effectLst/>
          </c:spPr>
          <c:val>
            <c:numRef>
              <c:f>Resultats!$BB$3:$BB$26</c:f>
              <c:numCache>
                <c:formatCode>0</c:formatCode>
                <c:ptCount val="24"/>
                <c:pt idx="0">
                  <c:v>62.065063291139239</c:v>
                </c:pt>
                <c:pt idx="1">
                  <c:v>57.812658227848104</c:v>
                </c:pt>
                <c:pt idx="2">
                  <c:v>53.802531645569623</c:v>
                </c:pt>
                <c:pt idx="3">
                  <c:v>50.477468354430378</c:v>
                </c:pt>
                <c:pt idx="4">
                  <c:v>48.806582278481017</c:v>
                </c:pt>
                <c:pt idx="5">
                  <c:v>46.074683544303795</c:v>
                </c:pt>
                <c:pt idx="6">
                  <c:v>47.937721518987345</c:v>
                </c:pt>
                <c:pt idx="7">
                  <c:v>48.656202531645569</c:v>
                </c:pt>
                <c:pt idx="8">
                  <c:v>47.946075949367092</c:v>
                </c:pt>
                <c:pt idx="9">
                  <c:v>48.296962025316454</c:v>
                </c:pt>
                <c:pt idx="10">
                  <c:v>49.107341772151898</c:v>
                </c:pt>
                <c:pt idx="11">
                  <c:v>51.162531645569622</c:v>
                </c:pt>
                <c:pt idx="12">
                  <c:v>54.671392405063294</c:v>
                </c:pt>
                <c:pt idx="13">
                  <c:v>56.718227848101264</c:v>
                </c:pt>
                <c:pt idx="14">
                  <c:v>55.072405063291136</c:v>
                </c:pt>
                <c:pt idx="15">
                  <c:v>52.14</c:v>
                </c:pt>
                <c:pt idx="16">
                  <c:v>47.570126582278483</c:v>
                </c:pt>
                <c:pt idx="17">
                  <c:v>47.277721518987342</c:v>
                </c:pt>
                <c:pt idx="18">
                  <c:v>46.8767088607595</c:v>
                </c:pt>
                <c:pt idx="19">
                  <c:v>46.517468354430378</c:v>
                </c:pt>
                <c:pt idx="20">
                  <c:v>49.090632911392404</c:v>
                </c:pt>
                <c:pt idx="21">
                  <c:v>52.566075949367089</c:v>
                </c:pt>
                <c:pt idx="22">
                  <c:v>54.278734177215192</c:v>
                </c:pt>
                <c:pt idx="23">
                  <c:v>56.125063291139242</c:v>
                </c:pt>
              </c:numCache>
            </c:numRef>
          </c:val>
          <c:extLst>
            <c:ext xmlns:c16="http://schemas.microsoft.com/office/drawing/2014/chart" uri="{C3380CC4-5D6E-409C-BE32-E72D297353CC}">
              <c16:uniqueId val="{0000000B-2D77-4643-9412-920AD42D80BD}"/>
            </c:ext>
          </c:extLst>
        </c:ser>
        <c:ser>
          <c:idx val="25"/>
          <c:order val="30"/>
          <c:tx>
            <c:strRef>
              <c:f>Resultats!$BC$2</c:f>
              <c:strCache>
                <c:ptCount val="1"/>
                <c:pt idx="0">
                  <c:v>WindOffshore</c:v>
                </c:pt>
              </c:strCache>
            </c:strRef>
          </c:tx>
          <c:spPr>
            <a:solidFill>
              <a:schemeClr val="tx2">
                <a:lumMod val="40000"/>
                <a:lumOff val="60000"/>
              </a:schemeClr>
            </a:solidFill>
            <a:ln w="25400">
              <a:noFill/>
            </a:ln>
            <a:effectLst/>
          </c:spPr>
          <c:val>
            <c:numRef>
              <c:f>Resultats!$BC$3:$BC$26</c:f>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C-2D77-4643-9412-920AD42D80BD}"/>
            </c:ext>
          </c:extLst>
        </c:ser>
        <c:ser>
          <c:idx val="26"/>
          <c:order val="31"/>
          <c:tx>
            <c:strRef>
              <c:f>Resultats!$BD$2</c:f>
              <c:strCache>
                <c:ptCount val="1"/>
                <c:pt idx="0">
                  <c:v>Curtail</c:v>
                </c:pt>
              </c:strCache>
            </c:strRef>
          </c:tx>
          <c:spPr>
            <a:pattFill prst="wdDnDiag">
              <a:fgClr>
                <a:srgbClr val="FF0000"/>
              </a:fgClr>
              <a:bgClr>
                <a:schemeClr val="bg1"/>
              </a:bgClr>
            </a:pattFill>
            <a:ln w="25400">
              <a:noFill/>
            </a:ln>
            <a:effectLst/>
          </c:spPr>
          <c:val>
            <c:numRef>
              <c:f>Resultats!$BD$3:$BD$26</c:f>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D-2D77-4643-9412-920AD42D80BD}"/>
            </c:ext>
          </c:extLst>
        </c:ser>
        <c:ser>
          <c:idx val="27"/>
          <c:order val="32"/>
          <c:tx>
            <c:strRef>
              <c:f>Resultats!$BE$2</c:f>
              <c:strCache>
                <c:ptCount val="1"/>
                <c:pt idx="0">
                  <c:v>ENotD</c:v>
                </c:pt>
              </c:strCache>
            </c:strRef>
          </c:tx>
          <c:spPr>
            <a:pattFill prst="wdUpDiag">
              <a:fgClr>
                <a:srgbClr val="FF0000"/>
              </a:fgClr>
              <a:bgClr>
                <a:schemeClr val="bg1"/>
              </a:bgClr>
            </a:pattFill>
            <a:ln w="25400">
              <a:noFill/>
            </a:ln>
            <a:effectLst/>
          </c:spPr>
          <c:val>
            <c:numRef>
              <c:f>Resultats!$BE$3:$BE$26</c:f>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E-2D77-4643-9412-920AD42D80BD}"/>
            </c:ext>
          </c:extLst>
        </c:ser>
        <c:dLbls>
          <c:showLegendKey val="0"/>
          <c:showVal val="0"/>
          <c:showCatName val="0"/>
          <c:showSerName val="0"/>
          <c:showPercent val="0"/>
          <c:showBubbleSize val="0"/>
        </c:dLbls>
        <c:axId val="421497680"/>
        <c:axId val="424102976"/>
        <c:extLst>
          <c:ext xmlns:c15="http://schemas.microsoft.com/office/drawing/2012/chart" uri="{02D57815-91ED-43cb-92C2-25804820EDAC}">
            <c15:filteredAreaSeries>
              <c15:ser>
                <c:idx val="31"/>
                <c:order val="0"/>
                <c:tx>
                  <c:strRef>
                    <c:extLst>
                      <c:ext uri="{02D57815-91ED-43cb-92C2-25804820EDAC}">
                        <c15:formulaRef>
                          <c15:sqref>Resultats!$AK$27</c15:sqref>
                        </c15:formulaRef>
                      </c:ext>
                    </c:extLst>
                    <c:strCache>
                      <c:ptCount val="1"/>
                    </c:strCache>
                  </c:strRef>
                </c:tx>
                <c:spPr>
                  <a:solidFill>
                    <a:schemeClr val="accent6"/>
                  </a:solidFill>
                  <a:ln w="25400">
                    <a:noFill/>
                  </a:ln>
                  <a:effectLst/>
                </c:spPr>
                <c:val>
                  <c:numRef>
                    <c:extLst>
                      <c:ext uri="{02D57815-91ED-43cb-92C2-25804820EDAC}">
                        <c15:formulaRef>
                          <c15:sqref>Resultats!$AK$28:$AK$51</c15:sqref>
                        </c15:formulaRef>
                      </c:ext>
                    </c:extLst>
                    <c:numCache>
                      <c:formatCode>General</c:formatCode>
                      <c:ptCount val="24"/>
                    </c:numCache>
                  </c:numRef>
                </c:val>
                <c:extLst>
                  <c:ext xmlns:c16="http://schemas.microsoft.com/office/drawing/2014/chart" uri="{C3380CC4-5D6E-409C-BE32-E72D297353CC}">
                    <c16:uniqueId val="{0000000F-2D77-4643-9412-920AD42D80BD}"/>
                  </c:ext>
                </c:extLst>
              </c15:ser>
            </c15:filteredAreaSeries>
            <c15:filteredAreaSeries>
              <c15:ser>
                <c:idx val="30"/>
                <c:order val="1"/>
                <c:tx>
                  <c:strRef>
                    <c:extLst xmlns:c15="http://schemas.microsoft.com/office/drawing/2012/chart">
                      <c:ext xmlns:c15="http://schemas.microsoft.com/office/drawing/2012/chart" uri="{02D57815-91ED-43cb-92C2-25804820EDAC}">
                        <c15:formulaRef>
                          <c15:sqref>Resultats!$AJ$27</c15:sqref>
                        </c15:formulaRef>
                      </c:ext>
                    </c:extLst>
                    <c:strCache>
                      <c:ptCount val="1"/>
                    </c:strCache>
                  </c:strRef>
                </c:tx>
                <c:spPr>
                  <a:solidFill>
                    <a:srgbClr val="FF0000"/>
                  </a:solidFill>
                  <a:ln w="25400">
                    <a:noFill/>
                  </a:ln>
                  <a:effectLst/>
                </c:spPr>
                <c:val>
                  <c:numRef>
                    <c:extLst xmlns:c15="http://schemas.microsoft.com/office/drawing/2012/chart">
                      <c:ext xmlns:c15="http://schemas.microsoft.com/office/drawing/2012/chart" uri="{02D57815-91ED-43cb-92C2-25804820EDAC}">
                        <c15:formulaRef>
                          <c15:sqref>Resultats!$AJ$28:$AJ$51</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10-2D77-4643-9412-920AD42D80BD}"/>
                  </c:ext>
                </c:extLst>
              </c15:ser>
            </c15:filteredAreaSeries>
            <c15:filteredAreaSeries>
              <c15:ser>
                <c:idx val="29"/>
                <c:order val="2"/>
                <c:tx>
                  <c:strRef>
                    <c:extLst xmlns:c15="http://schemas.microsoft.com/office/drawing/2012/chart">
                      <c:ext xmlns:c15="http://schemas.microsoft.com/office/drawing/2012/chart" uri="{02D57815-91ED-43cb-92C2-25804820EDAC}">
                        <c15:formulaRef>
                          <c15:sqref>Resultats!$AI$27</c15:sqref>
                        </c15:formulaRef>
                      </c:ext>
                    </c:extLst>
                    <c:strCache>
                      <c:ptCount val="1"/>
                    </c:strCache>
                  </c:strRef>
                </c:tx>
                <c:spPr>
                  <a:solidFill>
                    <a:schemeClr val="accent3">
                      <a:lumMod val="75000"/>
                    </a:schemeClr>
                  </a:solidFill>
                  <a:ln w="25400">
                    <a:noFill/>
                  </a:ln>
                  <a:effectLst/>
                </c:spPr>
                <c:val>
                  <c:numRef>
                    <c:extLst xmlns:c15="http://schemas.microsoft.com/office/drawing/2012/chart">
                      <c:ext xmlns:c15="http://schemas.microsoft.com/office/drawing/2012/chart" uri="{02D57815-91ED-43cb-92C2-25804820EDAC}">
                        <c15:formulaRef>
                          <c15:sqref>Resultats!$AI$28:$AI$51</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11-2D77-4643-9412-920AD42D80BD}"/>
                  </c:ext>
                </c:extLst>
              </c15:ser>
            </c15:filteredAreaSeries>
            <c15:filteredAreaSeries>
              <c15:ser>
                <c:idx val="28"/>
                <c:order val="3"/>
                <c:tx>
                  <c:strRef>
                    <c:extLst xmlns:c15="http://schemas.microsoft.com/office/drawing/2012/chart">
                      <c:ext xmlns:c15="http://schemas.microsoft.com/office/drawing/2012/chart" uri="{02D57815-91ED-43cb-92C2-25804820EDAC}">
                        <c15:formulaRef>
                          <c15:sqref>Resultats!$AH$27</c15:sqref>
                        </c15:formulaRef>
                      </c:ext>
                    </c:extLst>
                    <c:strCache>
                      <c:ptCount val="1"/>
                    </c:strCache>
                  </c:strRef>
                </c:tx>
                <c:spPr>
                  <a:solidFill>
                    <a:srgbClr val="00B0F0"/>
                  </a:solidFill>
                  <a:ln w="25400">
                    <a:noFill/>
                  </a:ln>
                  <a:effectLst/>
                </c:spPr>
                <c:val>
                  <c:numRef>
                    <c:extLst xmlns:c15="http://schemas.microsoft.com/office/drawing/2012/chart">
                      <c:ext xmlns:c15="http://schemas.microsoft.com/office/drawing/2012/chart" uri="{02D57815-91ED-43cb-92C2-25804820EDAC}">
                        <c15:formulaRef>
                          <c15:sqref>Resultats!$AH$28:$AH$51</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12-2D77-4643-9412-920AD42D80BD}"/>
                  </c:ext>
                </c:extLst>
              </c15:ser>
            </c15:filteredAreaSeries>
            <c15:filteredAreaSeries>
              <c15:ser>
                <c:idx val="32"/>
                <c:order val="4"/>
                <c:tx>
                  <c:strRef>
                    <c:extLst xmlns:c15="http://schemas.microsoft.com/office/drawing/2012/chart">
                      <c:ext xmlns:c15="http://schemas.microsoft.com/office/drawing/2012/chart" uri="{02D57815-91ED-43cb-92C2-25804820EDAC}">
                        <c15:formulaRef>
                          <c15:sqref>Resultats!$AL$27</c15:sqref>
                        </c15:formulaRef>
                      </c:ext>
                    </c:extLst>
                    <c:strCache>
                      <c:ptCount val="1"/>
                    </c:strCache>
                  </c:strRef>
                </c:tx>
                <c:spPr>
                  <a:noFill/>
                  <a:ln w="25400">
                    <a:noFill/>
                  </a:ln>
                  <a:effectLst/>
                </c:spPr>
                <c:val>
                  <c:numRef>
                    <c:extLst xmlns:c15="http://schemas.microsoft.com/office/drawing/2012/chart">
                      <c:ext xmlns:c15="http://schemas.microsoft.com/office/drawing/2012/chart" uri="{02D57815-91ED-43cb-92C2-25804820EDAC}">
                        <c15:formulaRef>
                          <c15:sqref>Resultats!$AL$28:$AL$51</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13-2D77-4643-9412-920AD42D80BD}"/>
                  </c:ext>
                </c:extLst>
              </c15:ser>
            </c15:filteredAreaSeries>
            <c15:filteredAreaSeries>
              <c15:ser>
                <c:idx val="0"/>
                <c:order val="7"/>
                <c:tx>
                  <c:strRef>
                    <c:extLst xmlns:c15="http://schemas.microsoft.com/office/drawing/2012/chart">
                      <c:ext xmlns:c15="http://schemas.microsoft.com/office/drawing/2012/chart" uri="{02D57815-91ED-43cb-92C2-25804820EDAC}">
                        <c15:formulaRef>
                          <c15:sqref>Resultats!$AD$2</c15:sqref>
                        </c15:formulaRef>
                      </c:ext>
                    </c:extLst>
                    <c:strCache>
                      <c:ptCount val="1"/>
                      <c:pt idx="0">
                        <c:v>Lignite</c:v>
                      </c:pt>
                    </c:strCache>
                  </c:strRef>
                </c:tx>
                <c:spPr>
                  <a:solidFill>
                    <a:schemeClr val="tx1">
                      <a:lumMod val="50000"/>
                      <a:lumOff val="50000"/>
                    </a:schemeClr>
                  </a:solidFill>
                  <a:ln>
                    <a:noFill/>
                  </a:ln>
                  <a:effectLst/>
                </c:spPr>
                <c:val>
                  <c:numRef>
                    <c:extLst xmlns:c15="http://schemas.microsoft.com/office/drawing/2012/chart">
                      <c:ext xmlns:c15="http://schemas.microsoft.com/office/drawing/2012/chart" uri="{02D57815-91ED-43cb-92C2-25804820EDAC}">
                        <c15:formulaRef>
                          <c15:sqref>Resultats!$AD$3:$AD$26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4-2D77-4643-9412-920AD42D80BD}"/>
                  </c:ext>
                </c:extLst>
              </c15:ser>
            </c15:filteredAreaSeries>
            <c15:filteredAreaSeries>
              <c15:ser>
                <c:idx val="1"/>
                <c:order val="8"/>
                <c:tx>
                  <c:strRef>
                    <c:extLst xmlns:c15="http://schemas.microsoft.com/office/drawing/2012/chart">
                      <c:ext xmlns:c15="http://schemas.microsoft.com/office/drawing/2012/chart" uri="{02D57815-91ED-43cb-92C2-25804820EDAC}">
                        <c15:formulaRef>
                          <c15:sqref>Resultats!$AE$2</c15:sqref>
                        </c15:formulaRef>
                      </c:ext>
                    </c:extLst>
                    <c:strCache>
                      <c:ptCount val="1"/>
                      <c:pt idx="0">
                        <c:v>Coal</c:v>
                      </c:pt>
                    </c:strCache>
                  </c:strRef>
                </c:tx>
                <c:spPr>
                  <a:solidFill>
                    <a:schemeClr val="tx1">
                      <a:lumMod val="50000"/>
                      <a:lumOff val="50000"/>
                    </a:schemeClr>
                  </a:solidFill>
                  <a:ln>
                    <a:noFill/>
                  </a:ln>
                  <a:effectLst/>
                </c:spPr>
                <c:val>
                  <c:numRef>
                    <c:extLst xmlns:c15="http://schemas.microsoft.com/office/drawing/2012/chart">
                      <c:ext xmlns:c15="http://schemas.microsoft.com/office/drawing/2012/chart" uri="{02D57815-91ED-43cb-92C2-25804820EDAC}">
                        <c15:formulaRef>
                          <c15:sqref>Resultats!$AE$3:$AE$26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5-2D77-4643-9412-920AD42D80BD}"/>
                  </c:ext>
                </c:extLst>
              </c15:ser>
            </c15:filteredAreaSeries>
            <c15:filteredAreaSeries>
              <c15:ser>
                <c:idx val="2"/>
                <c:order val="9"/>
                <c:tx>
                  <c:strRef>
                    <c:extLst xmlns:c15="http://schemas.microsoft.com/office/drawing/2012/chart">
                      <c:ext xmlns:c15="http://schemas.microsoft.com/office/drawing/2012/chart" uri="{02D57815-91ED-43cb-92C2-25804820EDAC}">
                        <c15:formulaRef>
                          <c15:sqref>Resultats!$AF$2</c15:sqref>
                        </c15:formulaRef>
                      </c:ext>
                    </c:extLst>
                    <c:strCache>
                      <c:ptCount val="1"/>
                      <c:pt idx="0">
                        <c:v>NewCoal</c:v>
                      </c:pt>
                    </c:strCache>
                  </c:strRef>
                </c:tx>
                <c:spPr>
                  <a:solidFill>
                    <a:schemeClr val="tx1">
                      <a:lumMod val="50000"/>
                      <a:lumOff val="50000"/>
                    </a:schemeClr>
                  </a:solidFill>
                  <a:ln>
                    <a:noFill/>
                  </a:ln>
                  <a:effectLst/>
                </c:spPr>
                <c:val>
                  <c:numRef>
                    <c:extLst xmlns:c15="http://schemas.microsoft.com/office/drawing/2012/chart">
                      <c:ext xmlns:c15="http://schemas.microsoft.com/office/drawing/2012/chart" uri="{02D57815-91ED-43cb-92C2-25804820EDAC}">
                        <c15:formulaRef>
                          <c15:sqref>Resultats!$AF$3:$AF$26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6-2D77-4643-9412-920AD42D80BD}"/>
                  </c:ext>
                </c:extLst>
              </c15:ser>
            </c15:filteredAreaSeries>
            <c15:filteredAreaSeries>
              <c15:ser>
                <c:idx val="5"/>
                <c:order val="11"/>
                <c:tx>
                  <c:strRef>
                    <c:extLst xmlns:c15="http://schemas.microsoft.com/office/drawing/2012/chart">
                      <c:ext xmlns:c15="http://schemas.microsoft.com/office/drawing/2012/chart" uri="{02D57815-91ED-43cb-92C2-25804820EDAC}">
                        <c15:formulaRef>
                          <c15:sqref>Resultats!$AI$2</c15:sqref>
                        </c15:formulaRef>
                      </c:ext>
                    </c:extLst>
                    <c:strCache>
                      <c:ptCount val="1"/>
                      <c:pt idx="0">
                        <c:v>OilTurbine</c:v>
                      </c:pt>
                    </c:strCache>
                  </c:strRef>
                </c:tx>
                <c:spPr>
                  <a:solidFill>
                    <a:schemeClr val="accent4"/>
                  </a:solidFill>
                  <a:ln>
                    <a:noFill/>
                  </a:ln>
                  <a:effectLst/>
                </c:spPr>
                <c:val>
                  <c:numRef>
                    <c:extLst xmlns:c15="http://schemas.microsoft.com/office/drawing/2012/chart">
                      <c:ext xmlns:c15="http://schemas.microsoft.com/office/drawing/2012/chart" uri="{02D57815-91ED-43cb-92C2-25804820EDAC}">
                        <c15:formulaRef>
                          <c15:sqref>Resultats!$AI$3:$AI$26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7-2D77-4643-9412-920AD42D80BD}"/>
                  </c:ext>
                </c:extLst>
              </c15:ser>
            </c15:filteredAreaSeries>
            <c15:filteredAreaSeries>
              <c15:ser>
                <c:idx val="6"/>
                <c:order val="12"/>
                <c:tx>
                  <c:strRef>
                    <c:extLst xmlns:c15="http://schemas.microsoft.com/office/drawing/2012/chart">
                      <c:ext xmlns:c15="http://schemas.microsoft.com/office/drawing/2012/chart" uri="{02D57815-91ED-43cb-92C2-25804820EDAC}">
                        <c15:formulaRef>
                          <c15:sqref>Resultats!$AJ$2</c15:sqref>
                        </c15:formulaRef>
                      </c:ext>
                    </c:extLst>
                    <c:strCache>
                      <c:ptCount val="1"/>
                      <c:pt idx="0">
                        <c:v>OilThermal</c:v>
                      </c:pt>
                    </c:strCache>
                  </c:strRef>
                </c:tx>
                <c:spPr>
                  <a:solidFill>
                    <a:schemeClr val="accent4"/>
                  </a:solidFill>
                  <a:ln>
                    <a:noFill/>
                  </a:ln>
                  <a:effectLst/>
                </c:spPr>
                <c:val>
                  <c:numRef>
                    <c:extLst xmlns:c15="http://schemas.microsoft.com/office/drawing/2012/chart">
                      <c:ext xmlns:c15="http://schemas.microsoft.com/office/drawing/2012/chart" uri="{02D57815-91ED-43cb-92C2-25804820EDAC}">
                        <c15:formulaRef>
                          <c15:sqref>Resultats!$AJ$3:$AJ$26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8-2D77-4643-9412-920AD42D80BD}"/>
                  </c:ext>
                </c:extLst>
              </c15:ser>
            </c15:filteredAreaSeries>
            <c15:filteredAreaSeries>
              <c15:ser>
                <c:idx val="12"/>
                <c:order val="17"/>
                <c:tx>
                  <c:strRef>
                    <c:extLst xmlns:c15="http://schemas.microsoft.com/office/drawing/2012/chart">
                      <c:ext xmlns:c15="http://schemas.microsoft.com/office/drawing/2012/chart" uri="{02D57815-91ED-43cb-92C2-25804820EDAC}">
                        <c15:formulaRef>
                          <c15:sqref>Resultats!$AP$2</c15:sqref>
                        </c15:formulaRef>
                      </c:ext>
                    </c:extLst>
                    <c:strCache>
                      <c:ptCount val="1"/>
                      <c:pt idx="0">
                        <c:v>Geothermal</c:v>
                      </c:pt>
                    </c:strCache>
                  </c:strRef>
                </c:tx>
                <c:spPr>
                  <a:solidFill>
                    <a:schemeClr val="accent4">
                      <a:lumMod val="75000"/>
                    </a:schemeClr>
                  </a:solidFill>
                  <a:ln>
                    <a:noFill/>
                  </a:ln>
                  <a:effectLst/>
                </c:spPr>
                <c:val>
                  <c:numRef>
                    <c:extLst xmlns:c15="http://schemas.microsoft.com/office/drawing/2012/chart">
                      <c:ext xmlns:c15="http://schemas.microsoft.com/office/drawing/2012/chart" uri="{02D57815-91ED-43cb-92C2-25804820EDAC}">
                        <c15:formulaRef>
                          <c15:sqref>Resultats!$AP$3:$AP$26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9-2D77-4643-9412-920AD42D80BD}"/>
                  </c:ext>
                </c:extLst>
              </c15:ser>
            </c15:filteredAreaSeries>
            <c15:filteredAreaSeries>
              <c15:ser>
                <c:idx val="16"/>
                <c:order val="21"/>
                <c:tx>
                  <c:strRef>
                    <c:extLst xmlns:c15="http://schemas.microsoft.com/office/drawing/2012/chart">
                      <c:ext xmlns:c15="http://schemas.microsoft.com/office/drawing/2012/chart" uri="{02D57815-91ED-43cb-92C2-25804820EDAC}">
                        <c15:formulaRef>
                          <c15:sqref>Resultats!$AT$2</c15:sqref>
                        </c15:formulaRef>
                      </c:ext>
                    </c:extLst>
                    <c:strCache>
                      <c:ptCount val="1"/>
                      <c:pt idx="0">
                        <c:v>H2FuelCell</c:v>
                      </c:pt>
                    </c:strCache>
                  </c:strRef>
                </c:tx>
                <c:spPr>
                  <a:solidFill>
                    <a:srgbClr val="FF00FF"/>
                  </a:solidFill>
                  <a:ln>
                    <a:noFill/>
                  </a:ln>
                  <a:effectLst/>
                </c:spPr>
                <c:val>
                  <c:numRef>
                    <c:extLst xmlns:c15="http://schemas.microsoft.com/office/drawing/2012/chart">
                      <c:ext xmlns:c15="http://schemas.microsoft.com/office/drawing/2012/chart" uri="{02D57815-91ED-43cb-92C2-25804820EDAC}">
                        <c15:formulaRef>
                          <c15:sqref>Resultats!$AT$3:$AT$26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A-2D77-4643-9412-920AD42D80BD}"/>
                  </c:ext>
                </c:extLst>
              </c15:ser>
            </c15:filteredAreaSeries>
            <c15:filteredAreaSeries>
              <c15:ser>
                <c:idx val="17"/>
                <c:order val="22"/>
                <c:tx>
                  <c:strRef>
                    <c:extLst xmlns:c15="http://schemas.microsoft.com/office/drawing/2012/chart">
                      <c:ext xmlns:c15="http://schemas.microsoft.com/office/drawing/2012/chart" uri="{02D57815-91ED-43cb-92C2-25804820EDAC}">
                        <c15:formulaRef>
                          <c15:sqref>Resultats!$AU$2</c15:sqref>
                        </c15:formulaRef>
                      </c:ext>
                    </c:extLst>
                    <c:strCache>
                      <c:ptCount val="1"/>
                      <c:pt idx="0">
                        <c:v>H2Electrolysis</c:v>
                      </c:pt>
                    </c:strCache>
                  </c:strRef>
                </c:tx>
                <c:spPr>
                  <a:solidFill>
                    <a:srgbClr val="FF00FF"/>
                  </a:solidFill>
                  <a:ln>
                    <a:noFill/>
                  </a:ln>
                  <a:effectLst/>
                </c:spPr>
                <c:val>
                  <c:numRef>
                    <c:extLst xmlns:c15="http://schemas.microsoft.com/office/drawing/2012/chart">
                      <c:ext xmlns:c15="http://schemas.microsoft.com/office/drawing/2012/chart" uri="{02D57815-91ED-43cb-92C2-25804820EDAC}">
                        <c15:formulaRef>
                          <c15:sqref>Resultats!$AU$3:$AU$26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B-2D77-4643-9412-920AD42D80BD}"/>
                  </c:ext>
                </c:extLst>
              </c15:ser>
            </c15:filteredAreaSeries>
            <c15:filteredAreaSeries>
              <c15:ser>
                <c:idx val="18"/>
                <c:order val="23"/>
                <c:tx>
                  <c:strRef>
                    <c:extLst xmlns:c15="http://schemas.microsoft.com/office/drawing/2012/chart">
                      <c:ext xmlns:c15="http://schemas.microsoft.com/office/drawing/2012/chart" uri="{02D57815-91ED-43cb-92C2-25804820EDAC}">
                        <c15:formulaRef>
                          <c15:sqref>Resultats!$AV$2</c15:sqref>
                        </c15:formulaRef>
                      </c:ext>
                    </c:extLst>
                    <c:strCache>
                      <c:ptCount val="1"/>
                      <c:pt idx="0">
                        <c:v>V2G</c:v>
                      </c:pt>
                    </c:strCache>
                  </c:strRef>
                </c:tx>
                <c:spPr>
                  <a:solidFill>
                    <a:srgbClr val="FF00FF"/>
                  </a:solidFill>
                  <a:ln>
                    <a:noFill/>
                  </a:ln>
                  <a:effectLst/>
                </c:spPr>
                <c:val>
                  <c:numRef>
                    <c:extLst xmlns:c15="http://schemas.microsoft.com/office/drawing/2012/chart">
                      <c:ext xmlns:c15="http://schemas.microsoft.com/office/drawing/2012/chart" uri="{02D57815-91ED-43cb-92C2-25804820EDAC}">
                        <c15:formulaRef>
                          <c15:sqref>Resultats!$AV$3:$AV$26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C-2D77-4643-9412-920AD42D80BD}"/>
                  </c:ext>
                </c:extLst>
              </c15:ser>
            </c15:filteredAreaSeries>
            <c15:filteredAreaSeries>
              <c15:ser>
                <c:idx val="19"/>
                <c:order val="24"/>
                <c:tx>
                  <c:strRef>
                    <c:extLst xmlns:c15="http://schemas.microsoft.com/office/drawing/2012/chart">
                      <c:ext xmlns:c15="http://schemas.microsoft.com/office/drawing/2012/chart" uri="{02D57815-91ED-43cb-92C2-25804820EDAC}">
                        <c15:formulaRef>
                          <c15:sqref>Resultats!$AW$2</c15:sqref>
                        </c15:formulaRef>
                      </c:ext>
                    </c:extLst>
                    <c:strCache>
                      <c:ptCount val="1"/>
                      <c:pt idx="0">
                        <c:v>G2V</c:v>
                      </c:pt>
                    </c:strCache>
                  </c:strRef>
                </c:tx>
                <c:spPr>
                  <a:solidFill>
                    <a:srgbClr val="FF00FF"/>
                  </a:solidFill>
                  <a:ln>
                    <a:noFill/>
                  </a:ln>
                  <a:effectLst/>
                </c:spPr>
                <c:val>
                  <c:numRef>
                    <c:extLst xmlns:c15="http://schemas.microsoft.com/office/drawing/2012/chart">
                      <c:ext xmlns:c15="http://schemas.microsoft.com/office/drawing/2012/chart" uri="{02D57815-91ED-43cb-92C2-25804820EDAC}">
                        <c15:formulaRef>
                          <c15:sqref>Resultats!$AW$3:$AW$26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D-2D77-4643-9412-920AD42D80BD}"/>
                  </c:ext>
                </c:extLst>
              </c15:ser>
            </c15:filteredAreaSeries>
            <c15:filteredAreaSeries>
              <c15:ser>
                <c:idx val="8"/>
                <c:order val="25"/>
                <c:tx>
                  <c:strRef>
                    <c:extLst xmlns:c15="http://schemas.microsoft.com/office/drawing/2012/chart">
                      <c:ext xmlns:c15="http://schemas.microsoft.com/office/drawing/2012/chart" uri="{02D57815-91ED-43cb-92C2-25804820EDAC}">
                        <c15:formulaRef>
                          <c15:sqref>Resultats!$AL$2</c15:sqref>
                        </c15:formulaRef>
                      </c:ext>
                    </c:extLst>
                    <c:strCache>
                      <c:ptCount val="1"/>
                      <c:pt idx="0">
                        <c:v>GasThermal</c:v>
                      </c:pt>
                    </c:strCache>
                  </c:strRef>
                </c:tx>
                <c:spPr>
                  <a:solidFill>
                    <a:schemeClr val="accent6"/>
                  </a:solidFill>
                  <a:ln>
                    <a:noFill/>
                  </a:ln>
                  <a:effectLst/>
                </c:spPr>
                <c:val>
                  <c:numRef>
                    <c:extLst xmlns:c15="http://schemas.microsoft.com/office/drawing/2012/chart">
                      <c:ext xmlns:c15="http://schemas.microsoft.com/office/drawing/2012/chart" uri="{02D57815-91ED-43cb-92C2-25804820EDAC}">
                        <c15:formulaRef>
                          <c15:sqref>Resultats!$AL$3:$AL$26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E-2D77-4643-9412-920AD42D80BD}"/>
                  </c:ext>
                </c:extLst>
              </c15:ser>
            </c15:filteredAreaSeries>
            <c15:filteredAreaSeries>
              <c15:ser>
                <c:idx val="20"/>
                <c:order val="26"/>
                <c:tx>
                  <c:strRef>
                    <c:extLst xmlns:c15="http://schemas.microsoft.com/office/drawing/2012/chart">
                      <c:ext xmlns:c15="http://schemas.microsoft.com/office/drawing/2012/chart" uri="{02D57815-91ED-43cb-92C2-25804820EDAC}">
                        <c15:formulaRef>
                          <c15:sqref>Resultats!$AX$2</c15:sqref>
                        </c15:formulaRef>
                      </c:ext>
                    </c:extLst>
                    <c:strCache>
                      <c:ptCount val="1"/>
                      <c:pt idx="0">
                        <c:v>CAES</c:v>
                      </c:pt>
                    </c:strCache>
                  </c:strRef>
                </c:tx>
                <c:spPr>
                  <a:solidFill>
                    <a:schemeClr val="accent3">
                      <a:lumMod val="75000"/>
                    </a:schemeClr>
                  </a:solidFill>
                  <a:ln>
                    <a:noFill/>
                  </a:ln>
                  <a:effectLst/>
                </c:spPr>
                <c:val>
                  <c:numRef>
                    <c:extLst xmlns:c15="http://schemas.microsoft.com/office/drawing/2012/chart">
                      <c:ext xmlns:c15="http://schemas.microsoft.com/office/drawing/2012/chart" uri="{02D57815-91ED-43cb-92C2-25804820EDAC}">
                        <c15:formulaRef>
                          <c15:sqref>Resultats!$AE$28:$AE$51</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1F-2D77-4643-9412-920AD42D80BD}"/>
                  </c:ext>
                </c:extLst>
              </c15:ser>
            </c15:filteredAreaSeries>
            <c15:filteredAreaSeries>
              <c15:ser>
                <c:idx val="21"/>
                <c:order val="27"/>
                <c:tx>
                  <c:strRef>
                    <c:extLst xmlns:c15="http://schemas.microsoft.com/office/drawing/2012/chart">
                      <c:ext xmlns:c15="http://schemas.microsoft.com/office/drawing/2012/chart" uri="{02D57815-91ED-43cb-92C2-25804820EDAC}">
                        <c15:formulaRef>
                          <c15:sqref>Resultats!$AY$2</c15:sqref>
                        </c15:formulaRef>
                      </c:ext>
                    </c:extLst>
                    <c:strCache>
                      <c:ptCount val="1"/>
                      <c:pt idx="0">
                        <c:v>Batteries</c:v>
                      </c:pt>
                    </c:strCache>
                  </c:strRef>
                </c:tx>
                <c:spPr>
                  <a:solidFill>
                    <a:srgbClr val="FF0000"/>
                  </a:solidFill>
                  <a:ln>
                    <a:noFill/>
                  </a:ln>
                  <a:effectLst/>
                </c:spPr>
                <c:val>
                  <c:numRef>
                    <c:extLst xmlns:c15="http://schemas.microsoft.com/office/drawing/2012/chart">
                      <c:ext xmlns:c15="http://schemas.microsoft.com/office/drawing/2012/chart" uri="{02D57815-91ED-43cb-92C2-25804820EDAC}">
                        <c15:formulaRef>
                          <c15:sqref>Resultats!$AF$28:$AF$51</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20-2D77-4643-9412-920AD42D80BD}"/>
                  </c:ext>
                </c:extLst>
              </c15:ser>
            </c15:filteredAreaSeries>
          </c:ext>
        </c:extLst>
      </c:areaChart>
      <c:catAx>
        <c:axId val="4214976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Heure de la journée</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102976"/>
        <c:crosses val="autoZero"/>
        <c:auto val="1"/>
        <c:lblAlgn val="ctr"/>
        <c:lblOffset val="100"/>
        <c:noMultiLvlLbl val="0"/>
      </c:catAx>
      <c:valAx>
        <c:axId val="424102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Puissance (GW)</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1497680"/>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a:pPr>
      <a:endParaRPr lang="fr-FR"/>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400" b="0" dirty="0" smtClean="0"/>
              <a:t>Puissance installée gazéification</a:t>
            </a:r>
            <a:r>
              <a:rPr lang="fr-FR" sz="1400" b="0" baseline="0" dirty="0" smtClean="0"/>
              <a:t> et méthanisation</a:t>
            </a:r>
            <a:endParaRPr lang="fr-FR" sz="1400" b="0" dirty="0"/>
          </a:p>
        </c:rich>
      </c:tx>
      <c:layout>
        <c:manualLayout>
          <c:xMode val="edge"/>
          <c:yMode val="edge"/>
          <c:x val="0.17277070645109466"/>
          <c:y val="2.2703716047086684E-2"/>
        </c:manualLayout>
      </c:layout>
      <c:overlay val="0"/>
      <c:spPr>
        <a:noFill/>
        <a:ln>
          <a:noFill/>
        </a:ln>
        <a:effectLst/>
      </c:spPr>
    </c:title>
    <c:autoTitleDeleted val="0"/>
    <c:plotArea>
      <c:layout>
        <c:manualLayout>
          <c:layoutTarget val="inner"/>
          <c:xMode val="edge"/>
          <c:yMode val="edge"/>
          <c:x val="0.11916330924085061"/>
          <c:y val="0.12064064479013203"/>
          <c:w val="0.86827048624266834"/>
          <c:h val="0.51732467462185783"/>
        </c:manualLayout>
      </c:layout>
      <c:barChart>
        <c:barDir val="col"/>
        <c:grouping val="stacked"/>
        <c:varyColors val="0"/>
        <c:ser>
          <c:idx val="3"/>
          <c:order val="0"/>
          <c:tx>
            <c:v>Gasification</c:v>
          </c:tx>
          <c:spPr>
            <a:solidFill>
              <a:schemeClr val="accent5"/>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Graphesss!$U$140:$AT$140</c:f>
              <c:numCache>
                <c:formatCode>General</c:formatCode>
                <c:ptCount val="26"/>
                <c:pt idx="3">
                  <c:v>8.1528973579406735E-4</c:v>
                </c:pt>
                <c:pt idx="9">
                  <c:v>3.9545598144531251</c:v>
                </c:pt>
                <c:pt idx="14">
                  <c:v>5.0773964839999994</c:v>
                </c:pt>
                <c:pt idx="20">
                  <c:v>13.642277343749999</c:v>
                </c:pt>
                <c:pt idx="25">
                  <c:v>10.282694340000001</c:v>
                </c:pt>
              </c:numCache>
            </c:numRef>
          </c:val>
          <c:extLst>
            <c:ext xmlns:c16="http://schemas.microsoft.com/office/drawing/2014/chart" uri="{C3380CC4-5D6E-409C-BE32-E72D297353CC}">
              <c16:uniqueId val="{00000000-2FF3-4665-B642-663EFF37CE27}"/>
            </c:ext>
          </c:extLst>
        </c:ser>
        <c:ser>
          <c:idx val="4"/>
          <c:order val="1"/>
          <c:tx>
            <c:v>Methanisation</c:v>
          </c:tx>
          <c:spPr>
            <a:solidFill>
              <a:schemeClr val="accent2"/>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Graphesss!$U$142:$AT$142</c:f>
              <c:numCache>
                <c:formatCode>General</c:formatCode>
                <c:ptCount val="26"/>
                <c:pt idx="3">
                  <c:v>13.32402734375</c:v>
                </c:pt>
                <c:pt idx="9">
                  <c:v>14.537275390625</c:v>
                </c:pt>
                <c:pt idx="14">
                  <c:v>36.30107813</c:v>
                </c:pt>
                <c:pt idx="20">
                  <c:v>8.9766396484374997</c:v>
                </c:pt>
                <c:pt idx="25">
                  <c:v>59.962019529999999</c:v>
                </c:pt>
              </c:numCache>
            </c:numRef>
          </c:val>
          <c:extLst>
            <c:ext xmlns:c16="http://schemas.microsoft.com/office/drawing/2014/chart" uri="{C3380CC4-5D6E-409C-BE32-E72D297353CC}">
              <c16:uniqueId val="{00000001-2FF3-4665-B642-663EFF37CE27}"/>
            </c:ext>
          </c:extLst>
        </c:ser>
        <c:ser>
          <c:idx val="1"/>
          <c:order val="2"/>
          <c:tx>
            <c:v>Gasification+CCS</c:v>
          </c:tx>
          <c:spPr>
            <a:solidFill>
              <a:schemeClr val="accent6"/>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Graphesss!$U$141:$AT$141</c:f>
              <c:numCache>
                <c:formatCode>General</c:formatCode>
                <c:ptCount val="26"/>
                <c:pt idx="3">
                  <c:v>9.999999747378752E-8</c:v>
                </c:pt>
                <c:pt idx="14">
                  <c:v>9.7196601559999998</c:v>
                </c:pt>
                <c:pt idx="20">
                  <c:v>0</c:v>
                </c:pt>
                <c:pt idx="25">
                  <c:v>20.35329102</c:v>
                </c:pt>
              </c:numCache>
            </c:numRef>
          </c:val>
          <c:extLst>
            <c:ext xmlns:c16="http://schemas.microsoft.com/office/drawing/2014/chart" uri="{C3380CC4-5D6E-409C-BE32-E72D297353CC}">
              <c16:uniqueId val="{00000002-2FF3-4665-B642-663EFF37CE27}"/>
            </c:ext>
          </c:extLst>
        </c:ser>
        <c:ser>
          <c:idx val="6"/>
          <c:order val="3"/>
          <c:tx>
            <c:v>Gas</c:v>
          </c:tx>
          <c:spPr>
            <a:solidFill>
              <a:schemeClr val="accent5"/>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Graphesss!$U$137:$AT$137</c:f>
              <c:numCache>
                <c:formatCode>General</c:formatCode>
                <c:ptCount val="26"/>
                <c:pt idx="2">
                  <c:v>5.0939678192138675E-2</c:v>
                </c:pt>
                <c:pt idx="8">
                  <c:v>33.151902343750002</c:v>
                </c:pt>
                <c:pt idx="13">
                  <c:v>15.99178809</c:v>
                </c:pt>
                <c:pt idx="19">
                  <c:v>72.863085937500003</c:v>
                </c:pt>
                <c:pt idx="24">
                  <c:v>22.153826169999999</c:v>
                </c:pt>
              </c:numCache>
            </c:numRef>
          </c:val>
          <c:extLst>
            <c:ext xmlns:c16="http://schemas.microsoft.com/office/drawing/2014/chart" uri="{C3380CC4-5D6E-409C-BE32-E72D297353CC}">
              <c16:uniqueId val="{00000003-2FF3-4665-B642-663EFF37CE27}"/>
            </c:ext>
          </c:extLst>
        </c:ser>
        <c:ser>
          <c:idx val="7"/>
          <c:order val="4"/>
          <c:tx>
            <c:v>Metha</c:v>
          </c:tx>
          <c:spPr>
            <a:solidFill>
              <a:schemeClr val="accent2"/>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Graphesss!$U$139:$AT$139</c:f>
              <c:numCache>
                <c:formatCode>General</c:formatCode>
                <c:ptCount val="26"/>
                <c:pt idx="2">
                  <c:v>0.95294775390624997</c:v>
                </c:pt>
                <c:pt idx="8">
                  <c:v>15.673937499999999</c:v>
                </c:pt>
                <c:pt idx="13">
                  <c:v>18.48281836</c:v>
                </c:pt>
                <c:pt idx="19">
                  <c:v>38.855785156250001</c:v>
                </c:pt>
                <c:pt idx="24">
                  <c:v>38.308417970000001</c:v>
                </c:pt>
              </c:numCache>
            </c:numRef>
          </c:val>
          <c:extLst>
            <c:ext xmlns:c16="http://schemas.microsoft.com/office/drawing/2014/chart" uri="{C3380CC4-5D6E-409C-BE32-E72D297353CC}">
              <c16:uniqueId val="{00000004-2FF3-4665-B642-663EFF37CE27}"/>
            </c:ext>
          </c:extLst>
        </c:ser>
        <c:ser>
          <c:idx val="8"/>
          <c:order val="5"/>
          <c:tx>
            <c:v>Gas+CCS</c:v>
          </c:tx>
          <c:spPr>
            <a:solidFill>
              <a:schemeClr val="accent6"/>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Graphesss!$U$138:$AT$138</c:f>
              <c:numCache>
                <c:formatCode>General</c:formatCode>
                <c:ptCount val="26"/>
                <c:pt idx="2">
                  <c:v>9.999999747378752E-8</c:v>
                </c:pt>
                <c:pt idx="13">
                  <c:v>78.472624999999994</c:v>
                </c:pt>
                <c:pt idx="19">
                  <c:v>0</c:v>
                </c:pt>
                <c:pt idx="24">
                  <c:v>302.39381250000002</c:v>
                </c:pt>
              </c:numCache>
            </c:numRef>
          </c:val>
          <c:extLst>
            <c:ext xmlns:c16="http://schemas.microsoft.com/office/drawing/2014/chart" uri="{C3380CC4-5D6E-409C-BE32-E72D297353CC}">
              <c16:uniqueId val="{00000005-2FF3-4665-B642-663EFF37CE27}"/>
            </c:ext>
          </c:extLst>
        </c:ser>
        <c:ser>
          <c:idx val="20"/>
          <c:order val="6"/>
          <c:tx>
            <c:v>Gas</c:v>
          </c:tx>
          <c:spPr>
            <a:solidFill>
              <a:schemeClr val="accent5"/>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Graphesss!$U$131:$AT$131</c:f>
              <c:numCache>
                <c:formatCode>General</c:formatCode>
                <c:ptCount val="26"/>
                <c:pt idx="0">
                  <c:v>1.6648214340209962E-2</c:v>
                </c:pt>
                <c:pt idx="6">
                  <c:v>2.25218408203125</c:v>
                </c:pt>
                <c:pt idx="11">
                  <c:v>0.9682017822265625</c:v>
                </c:pt>
                <c:pt idx="17">
                  <c:v>5.6500952148437502</c:v>
                </c:pt>
                <c:pt idx="22">
                  <c:v>1.7650562744140625</c:v>
                </c:pt>
              </c:numCache>
            </c:numRef>
          </c:val>
          <c:extLst>
            <c:ext xmlns:c16="http://schemas.microsoft.com/office/drawing/2014/chart" uri="{C3380CC4-5D6E-409C-BE32-E72D297353CC}">
              <c16:uniqueId val="{00000006-2FF3-4665-B642-663EFF37CE27}"/>
            </c:ext>
          </c:extLst>
        </c:ser>
        <c:ser>
          <c:idx val="19"/>
          <c:order val="7"/>
          <c:tx>
            <c:v>Metha</c:v>
          </c:tx>
          <c:spPr>
            <a:solidFill>
              <a:schemeClr val="accent2"/>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Graphesss!$U$133:$AT$133</c:f>
              <c:numCache>
                <c:formatCode>General</c:formatCode>
                <c:ptCount val="26"/>
                <c:pt idx="0">
                  <c:v>1.478688720703125</c:v>
                </c:pt>
                <c:pt idx="1">
                  <c:v>0</c:v>
                </c:pt>
                <c:pt idx="6">
                  <c:v>1.728929931640625</c:v>
                </c:pt>
                <c:pt idx="7">
                  <c:v>0</c:v>
                </c:pt>
                <c:pt idx="11">
                  <c:v>1.5000505371093751</c:v>
                </c:pt>
                <c:pt idx="17">
                  <c:v>3.3222297363281248</c:v>
                </c:pt>
                <c:pt idx="18">
                  <c:v>0</c:v>
                </c:pt>
                <c:pt idx="22">
                  <c:v>0.33675625610351562</c:v>
                </c:pt>
              </c:numCache>
            </c:numRef>
          </c:val>
          <c:extLst>
            <c:ext xmlns:c16="http://schemas.microsoft.com/office/drawing/2014/chart" uri="{C3380CC4-5D6E-409C-BE32-E72D297353CC}">
              <c16:uniqueId val="{00000007-2FF3-4665-B642-663EFF37CE27}"/>
            </c:ext>
          </c:extLst>
        </c:ser>
        <c:ser>
          <c:idx val="11"/>
          <c:order val="8"/>
          <c:tx>
            <c:v>Gas+CCS</c:v>
          </c:tx>
          <c:spPr>
            <a:solidFill>
              <a:schemeClr val="accent6"/>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Graphesss!$U$132:$AT$132</c:f>
              <c:numCache>
                <c:formatCode>General</c:formatCode>
                <c:ptCount val="26"/>
                <c:pt idx="0">
                  <c:v>9.999999747378752E-8</c:v>
                </c:pt>
                <c:pt idx="1">
                  <c:v>0</c:v>
                </c:pt>
                <c:pt idx="6">
                  <c:v>0</c:v>
                </c:pt>
                <c:pt idx="7">
                  <c:v>0</c:v>
                </c:pt>
                <c:pt idx="11">
                  <c:v>1.2895776367187499</c:v>
                </c:pt>
                <c:pt idx="17">
                  <c:v>0</c:v>
                </c:pt>
                <c:pt idx="18">
                  <c:v>0</c:v>
                </c:pt>
                <c:pt idx="22">
                  <c:v>7.5059672851562498</c:v>
                </c:pt>
              </c:numCache>
            </c:numRef>
          </c:val>
          <c:extLst>
            <c:ext xmlns:c16="http://schemas.microsoft.com/office/drawing/2014/chart" uri="{C3380CC4-5D6E-409C-BE32-E72D297353CC}">
              <c16:uniqueId val="{00000008-2FF3-4665-B642-663EFF37CE27}"/>
            </c:ext>
          </c:extLst>
        </c:ser>
        <c:ser>
          <c:idx val="5"/>
          <c:order val="9"/>
          <c:tx>
            <c:v>Gas</c:v>
          </c:tx>
          <c:spPr>
            <a:solidFill>
              <a:schemeClr val="accent5"/>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Graphesss!$U$134:$AT$134</c:f>
              <c:numCache>
                <c:formatCode>General</c:formatCode>
                <c:ptCount val="26"/>
                <c:pt idx="1">
                  <c:v>1.176470541395247E-7</c:v>
                </c:pt>
                <c:pt idx="7">
                  <c:v>17.259146484375002</c:v>
                </c:pt>
                <c:pt idx="12">
                  <c:v>19.76035156</c:v>
                </c:pt>
                <c:pt idx="18">
                  <c:v>47.375878906250001</c:v>
                </c:pt>
                <c:pt idx="23">
                  <c:v>36.807632810000001</c:v>
                </c:pt>
              </c:numCache>
            </c:numRef>
          </c:val>
          <c:extLst>
            <c:ext xmlns:c16="http://schemas.microsoft.com/office/drawing/2014/chart" uri="{C3380CC4-5D6E-409C-BE32-E72D297353CC}">
              <c16:uniqueId val="{00000009-2FF3-4665-B642-663EFF37CE27}"/>
            </c:ext>
          </c:extLst>
        </c:ser>
        <c:ser>
          <c:idx val="2"/>
          <c:order val="10"/>
          <c:tx>
            <c:v>Metha</c:v>
          </c:tx>
          <c:spPr>
            <a:solidFill>
              <a:schemeClr val="accent2"/>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Graphesss!$U$136:$AT$136</c:f>
              <c:numCache>
                <c:formatCode>General</c:formatCode>
                <c:ptCount val="26"/>
                <c:pt idx="1">
                  <c:v>12.032292968749999</c:v>
                </c:pt>
                <c:pt idx="7">
                  <c:v>14.3852255859375</c:v>
                </c:pt>
                <c:pt idx="12">
                  <c:v>25.861740229999999</c:v>
                </c:pt>
                <c:pt idx="18">
                  <c:v>53.853164062499999</c:v>
                </c:pt>
                <c:pt idx="23">
                  <c:v>60.00013672</c:v>
                </c:pt>
              </c:numCache>
            </c:numRef>
          </c:val>
          <c:extLst>
            <c:ext xmlns:c16="http://schemas.microsoft.com/office/drawing/2014/chart" uri="{C3380CC4-5D6E-409C-BE32-E72D297353CC}">
              <c16:uniqueId val="{0000000A-2FF3-4665-B642-663EFF37CE27}"/>
            </c:ext>
          </c:extLst>
        </c:ser>
        <c:ser>
          <c:idx val="0"/>
          <c:order val="11"/>
          <c:tx>
            <c:v>Gas+CCS</c:v>
          </c:tx>
          <c:spPr>
            <a:solidFill>
              <a:schemeClr val="accent6"/>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Graphesss!$U$135:$AT$135</c:f>
              <c:numCache>
                <c:formatCode>General</c:formatCode>
                <c:ptCount val="26"/>
                <c:pt idx="1">
                  <c:v>9.999999747378752E-8</c:v>
                </c:pt>
                <c:pt idx="7">
                  <c:v>0</c:v>
                </c:pt>
                <c:pt idx="12">
                  <c:v>59.259753910000001</c:v>
                </c:pt>
                <c:pt idx="18">
                  <c:v>0</c:v>
                </c:pt>
                <c:pt idx="23">
                  <c:v>197.98470310000002</c:v>
                </c:pt>
              </c:numCache>
            </c:numRef>
          </c:val>
          <c:extLst>
            <c:ext xmlns:c16="http://schemas.microsoft.com/office/drawing/2014/chart" uri="{C3380CC4-5D6E-409C-BE32-E72D297353CC}">
              <c16:uniqueId val="{0000000B-2FF3-4665-B642-663EFF37CE27}"/>
            </c:ext>
          </c:extLst>
        </c:ser>
        <c:dLbls>
          <c:showLegendKey val="0"/>
          <c:showVal val="0"/>
          <c:showCatName val="0"/>
          <c:showSerName val="0"/>
          <c:showPercent val="0"/>
          <c:showBubbleSize val="0"/>
        </c:dLbls>
        <c:gapWidth val="13"/>
        <c:overlap val="100"/>
        <c:axId val="313309904"/>
        <c:axId val="313314168"/>
        <c:extLst/>
      </c:barChart>
      <c:catAx>
        <c:axId val="31330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313314168"/>
        <c:crosses val="autoZero"/>
        <c:auto val="1"/>
        <c:lblAlgn val="ctr"/>
        <c:lblOffset val="100"/>
        <c:noMultiLvlLbl val="0"/>
      </c:catAx>
      <c:valAx>
        <c:axId val="313314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1200" b="0"/>
                </a:pPr>
                <a:r>
                  <a:rPr lang="fr-FR" sz="1200" b="0" dirty="0" smtClean="0"/>
                  <a:t>Puissance installée </a:t>
                </a:r>
                <a:r>
                  <a:rPr lang="fr-FR" sz="1200" b="0" dirty="0"/>
                  <a:t>(GW)</a:t>
                </a:r>
              </a:p>
            </c:rich>
          </c:tx>
          <c:layout>
            <c:manualLayout>
              <c:xMode val="edge"/>
              <c:yMode val="edge"/>
              <c:x val="1.3593919066354432E-2"/>
              <c:y val="0.19694242195528286"/>
            </c:manualLayout>
          </c:layout>
          <c:overlay val="0"/>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313309904"/>
        <c:crosses val="autoZero"/>
        <c:crossBetween val="between"/>
      </c:valAx>
    </c:plotArea>
    <c:legend>
      <c:legendPos val="b"/>
      <c:layout>
        <c:manualLayout>
          <c:xMode val="edge"/>
          <c:yMode val="edge"/>
          <c:x val="0.22250598455728737"/>
          <c:y val="0.87624868335478967"/>
          <c:w val="0.6007555533702964"/>
          <c:h val="6.4125127837422899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txPr>
    <a:bodyPr/>
    <a:lstStyle/>
    <a:p>
      <a:pPr>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smtClean="0"/>
              <a:t>EUCAD – scénario RTE HERTZ – 2030 </a:t>
            </a:r>
            <a:endParaRPr lang="fr-FR"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areaChart>
        <c:grouping val="stacked"/>
        <c:varyColors val="0"/>
        <c:ser>
          <c:idx val="3"/>
          <c:order val="5"/>
          <c:tx>
            <c:strRef>
              <c:f>Resultats!$AG$2</c:f>
              <c:strCache>
                <c:ptCount val="1"/>
                <c:pt idx="0">
                  <c:v>Nuclear</c:v>
                </c:pt>
              </c:strCache>
            </c:strRef>
          </c:tx>
          <c:spPr>
            <a:solidFill>
              <a:srgbClr val="C00000"/>
            </a:solidFill>
            <a:ln>
              <a:noFill/>
            </a:ln>
            <a:effectLst/>
          </c:spPr>
          <c:val>
            <c:numRef>
              <c:f>Resultats!$AG$3:$AG$26</c:f>
              <c:numCache>
                <c:formatCode>General</c:formatCode>
                <c:ptCount val="24"/>
                <c:pt idx="0">
                  <c:v>29.999999999959851</c:v>
                </c:pt>
                <c:pt idx="1">
                  <c:v>29.999999999256715</c:v>
                </c:pt>
                <c:pt idx="2">
                  <c:v>29.720656391207743</c:v>
                </c:pt>
                <c:pt idx="3">
                  <c:v>28.054177468580583</c:v>
                </c:pt>
                <c:pt idx="4">
                  <c:v>28.000334854024857</c:v>
                </c:pt>
                <c:pt idx="5">
                  <c:v>29.999999999957542</c:v>
                </c:pt>
                <c:pt idx="6">
                  <c:v>29.999999999959876</c:v>
                </c:pt>
                <c:pt idx="7">
                  <c:v>29.999999999971777</c:v>
                </c:pt>
                <c:pt idx="8">
                  <c:v>29.999999999971912</c:v>
                </c:pt>
                <c:pt idx="9">
                  <c:v>29.999999999971983</c:v>
                </c:pt>
                <c:pt idx="10">
                  <c:v>29.999999999972019</c:v>
                </c:pt>
                <c:pt idx="11">
                  <c:v>29.999999999972047</c:v>
                </c:pt>
                <c:pt idx="12">
                  <c:v>29.999999999971564</c:v>
                </c:pt>
                <c:pt idx="13">
                  <c:v>29.999999999971838</c:v>
                </c:pt>
                <c:pt idx="14">
                  <c:v>29.999999999971184</c:v>
                </c:pt>
                <c:pt idx="15">
                  <c:v>29.999999999970559</c:v>
                </c:pt>
                <c:pt idx="16">
                  <c:v>29.999999999972321</c:v>
                </c:pt>
                <c:pt idx="17">
                  <c:v>29.99999999997214</c:v>
                </c:pt>
                <c:pt idx="18">
                  <c:v>29.9999999999722</c:v>
                </c:pt>
                <c:pt idx="19">
                  <c:v>29.999999999972182</c:v>
                </c:pt>
                <c:pt idx="20">
                  <c:v>29.999999999972207</c:v>
                </c:pt>
                <c:pt idx="21">
                  <c:v>29.999999999972111</c:v>
                </c:pt>
                <c:pt idx="22">
                  <c:v>29.99999999997199</c:v>
                </c:pt>
                <c:pt idx="23">
                  <c:v>29.999999999972935</c:v>
                </c:pt>
              </c:numCache>
            </c:numRef>
          </c:val>
          <c:extLst>
            <c:ext xmlns:c16="http://schemas.microsoft.com/office/drawing/2014/chart" uri="{C3380CC4-5D6E-409C-BE32-E72D297353CC}">
              <c16:uniqueId val="{00000000-1EDA-4581-8E72-80B7E16860B2}"/>
            </c:ext>
          </c:extLst>
        </c:ser>
        <c:ser>
          <c:idx val="4"/>
          <c:order val="6"/>
          <c:tx>
            <c:strRef>
              <c:f>Resultats!$AH$2</c:f>
              <c:strCache>
                <c:ptCount val="1"/>
                <c:pt idx="0">
                  <c:v>NewNuclear</c:v>
                </c:pt>
              </c:strCache>
            </c:strRef>
          </c:tx>
          <c:spPr>
            <a:solidFill>
              <a:srgbClr val="C00000"/>
            </a:solidFill>
            <a:ln>
              <a:noFill/>
            </a:ln>
            <a:effectLst/>
          </c:spPr>
          <c:val>
            <c:numRef>
              <c:f>Resultats!$AH$3:$AH$26</c:f>
              <c:numCache>
                <c:formatCode>General</c:formatCode>
                <c:ptCount val="24"/>
                <c:pt idx="0">
                  <c:v>1.6499999999556625</c:v>
                </c:pt>
                <c:pt idx="1">
                  <c:v>1.5633303618544594</c:v>
                </c:pt>
                <c:pt idx="2">
                  <c:v>1.4348701232928118</c:v>
                </c:pt>
                <c:pt idx="3">
                  <c:v>1.319959942384427</c:v>
                </c:pt>
                <c:pt idx="4">
                  <c:v>1.383587258206707</c:v>
                </c:pt>
                <c:pt idx="5">
                  <c:v>1.6499999999455612</c:v>
                </c:pt>
                <c:pt idx="6">
                  <c:v>1.6499999999593162</c:v>
                </c:pt>
                <c:pt idx="7">
                  <c:v>1.6499999999712418</c:v>
                </c:pt>
                <c:pt idx="8">
                  <c:v>1.649999999971075</c:v>
                </c:pt>
                <c:pt idx="9">
                  <c:v>1.6499999999712553</c:v>
                </c:pt>
                <c:pt idx="10">
                  <c:v>1.6499999999713193</c:v>
                </c:pt>
                <c:pt idx="11">
                  <c:v>1.6499999999713646</c:v>
                </c:pt>
                <c:pt idx="12">
                  <c:v>1.6499999999708928</c:v>
                </c:pt>
                <c:pt idx="13">
                  <c:v>1.6499999999711847</c:v>
                </c:pt>
                <c:pt idx="14">
                  <c:v>1.6499999999705468</c:v>
                </c:pt>
                <c:pt idx="15">
                  <c:v>1.6499999999698953</c:v>
                </c:pt>
                <c:pt idx="16">
                  <c:v>1.6499999999716708</c:v>
                </c:pt>
                <c:pt idx="17">
                  <c:v>1.649999999971318</c:v>
                </c:pt>
                <c:pt idx="18">
                  <c:v>1.6499999999712127</c:v>
                </c:pt>
                <c:pt idx="19">
                  <c:v>1.6499999999711794</c:v>
                </c:pt>
                <c:pt idx="20">
                  <c:v>1.6499999999713615</c:v>
                </c:pt>
                <c:pt idx="21">
                  <c:v>1.6499999999717077</c:v>
                </c:pt>
                <c:pt idx="22">
                  <c:v>1.6499999999714232</c:v>
                </c:pt>
                <c:pt idx="23">
                  <c:v>1.6499999999742698</c:v>
                </c:pt>
              </c:numCache>
            </c:numRef>
          </c:val>
          <c:extLst>
            <c:ext xmlns:c16="http://schemas.microsoft.com/office/drawing/2014/chart" uri="{C3380CC4-5D6E-409C-BE32-E72D297353CC}">
              <c16:uniqueId val="{00000001-1EDA-4581-8E72-80B7E16860B2}"/>
            </c:ext>
          </c:extLst>
        </c:ser>
        <c:ser>
          <c:idx val="23"/>
          <c:order val="7"/>
          <c:tx>
            <c:strRef>
              <c:f>Resultats!$BA$2</c:f>
              <c:strCache>
                <c:ptCount val="1"/>
                <c:pt idx="0">
                  <c:v>Solar</c:v>
                </c:pt>
              </c:strCache>
            </c:strRef>
          </c:tx>
          <c:spPr>
            <a:solidFill>
              <a:srgbClr val="FFFF00"/>
            </a:solidFill>
            <a:ln>
              <a:noFill/>
            </a:ln>
            <a:effectLst/>
          </c:spPr>
          <c:val>
            <c:numRef>
              <c:f>Resultats!$BA$3:$BA$26</c:f>
              <c:numCache>
                <c:formatCode>General</c:formatCode>
                <c:ptCount val="24"/>
                <c:pt idx="0">
                  <c:v>0</c:v>
                </c:pt>
                <c:pt idx="1">
                  <c:v>0</c:v>
                </c:pt>
                <c:pt idx="2">
                  <c:v>0</c:v>
                </c:pt>
                <c:pt idx="3">
                  <c:v>0</c:v>
                </c:pt>
                <c:pt idx="4">
                  <c:v>0</c:v>
                </c:pt>
                <c:pt idx="5">
                  <c:v>0</c:v>
                </c:pt>
                <c:pt idx="6">
                  <c:v>0</c:v>
                </c:pt>
                <c:pt idx="7">
                  <c:v>0</c:v>
                </c:pt>
                <c:pt idx="8">
                  <c:v>0</c:v>
                </c:pt>
                <c:pt idx="9">
                  <c:v>0.14621848739495799</c:v>
                </c:pt>
                <c:pt idx="10">
                  <c:v>1.2403361344537815</c:v>
                </c:pt>
                <c:pt idx="11">
                  <c:v>2.6319327731092437</c:v>
                </c:pt>
                <c:pt idx="12">
                  <c:v>3.8571428571428568</c:v>
                </c:pt>
                <c:pt idx="13">
                  <c:v>4.0386554621848738</c:v>
                </c:pt>
                <c:pt idx="14">
                  <c:v>4.2957983193277309</c:v>
                </c:pt>
                <c:pt idx="15">
                  <c:v>3.2873949579831931</c:v>
                </c:pt>
                <c:pt idx="16">
                  <c:v>1.8403361344537814</c:v>
                </c:pt>
                <c:pt idx="17">
                  <c:v>0.1764705882352941</c:v>
                </c:pt>
                <c:pt idx="18">
                  <c:v>0</c:v>
                </c:pt>
                <c:pt idx="19">
                  <c:v>0</c:v>
                </c:pt>
                <c:pt idx="20">
                  <c:v>0</c:v>
                </c:pt>
                <c:pt idx="21">
                  <c:v>0</c:v>
                </c:pt>
                <c:pt idx="22">
                  <c:v>0</c:v>
                </c:pt>
                <c:pt idx="23">
                  <c:v>0</c:v>
                </c:pt>
              </c:numCache>
            </c:numRef>
          </c:val>
          <c:extLst>
            <c:ext xmlns:c16="http://schemas.microsoft.com/office/drawing/2014/chart" uri="{C3380CC4-5D6E-409C-BE32-E72D297353CC}">
              <c16:uniqueId val="{00000002-1EDA-4581-8E72-80B7E16860B2}"/>
            </c:ext>
          </c:extLst>
        </c:ser>
        <c:ser>
          <c:idx val="7"/>
          <c:order val="13"/>
          <c:tx>
            <c:strRef>
              <c:f>Resultats!$AK$2</c:f>
              <c:strCache>
                <c:ptCount val="1"/>
                <c:pt idx="0">
                  <c:v>GasTurbine</c:v>
                </c:pt>
              </c:strCache>
            </c:strRef>
          </c:tx>
          <c:spPr>
            <a:solidFill>
              <a:schemeClr val="accent6"/>
            </a:solidFill>
            <a:ln>
              <a:noFill/>
            </a:ln>
            <a:effectLst/>
          </c:spPr>
          <c:val>
            <c:numRef>
              <c:f>Resultats!$AK$3:$AK$26</c:f>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3-1EDA-4581-8E72-80B7E16860B2}"/>
            </c:ext>
          </c:extLst>
        </c:ser>
        <c:ser>
          <c:idx val="9"/>
          <c:order val="14"/>
          <c:tx>
            <c:strRef>
              <c:f>Resultats!$AM$2</c:f>
              <c:strCache>
                <c:ptCount val="1"/>
                <c:pt idx="0">
                  <c:v>GasCC</c:v>
                </c:pt>
              </c:strCache>
            </c:strRef>
          </c:tx>
          <c:spPr>
            <a:solidFill>
              <a:schemeClr val="accent6">
                <a:lumMod val="75000"/>
              </a:schemeClr>
            </a:solidFill>
            <a:ln>
              <a:noFill/>
            </a:ln>
            <a:effectLst/>
          </c:spPr>
          <c:val>
            <c:numRef>
              <c:f>Resultats!$AM$3:$AM$26</c:f>
              <c:numCache>
                <c:formatCode>General</c:formatCode>
                <c:ptCount val="24"/>
                <c:pt idx="0">
                  <c:v>0</c:v>
                </c:pt>
                <c:pt idx="1">
                  <c:v>0</c:v>
                </c:pt>
                <c:pt idx="2">
                  <c:v>0</c:v>
                </c:pt>
                <c:pt idx="3">
                  <c:v>0</c:v>
                </c:pt>
                <c:pt idx="4">
                  <c:v>0</c:v>
                </c:pt>
                <c:pt idx="5">
                  <c:v>0</c:v>
                </c:pt>
                <c:pt idx="6">
                  <c:v>0</c:v>
                </c:pt>
                <c:pt idx="7">
                  <c:v>4.9745936653563696</c:v>
                </c:pt>
                <c:pt idx="8">
                  <c:v>8.8007463066357055</c:v>
                </c:pt>
                <c:pt idx="9">
                  <c:v>11.478457919989559</c:v>
                </c:pt>
                <c:pt idx="10">
                  <c:v>13.00772850611594</c:v>
                </c:pt>
                <c:pt idx="11">
                  <c:v>13.388558067087097</c:v>
                </c:pt>
                <c:pt idx="12">
                  <c:v>12.620946610639221</c:v>
                </c:pt>
                <c:pt idx="13">
                  <c:v>12.007877880192609</c:v>
                </c:pt>
                <c:pt idx="14">
                  <c:v>10.834453057477683</c:v>
                </c:pt>
                <c:pt idx="15">
                  <c:v>10.87275846295743</c:v>
                </c:pt>
                <c:pt idx="16">
                  <c:v>13.513168551608787</c:v>
                </c:pt>
                <c:pt idx="17">
                  <c:v>15.028038988743068</c:v>
                </c:pt>
                <c:pt idx="18">
                  <c:v>15.39446839893345</c:v>
                </c:pt>
                <c:pt idx="19">
                  <c:v>14.612456779588445</c:v>
                </c:pt>
                <c:pt idx="20">
                  <c:v>12.682004129719941</c:v>
                </c:pt>
                <c:pt idx="21">
                  <c:v>9.6031104497574749</c:v>
                </c:pt>
                <c:pt idx="22">
                  <c:v>5.3757757400868318</c:v>
                </c:pt>
                <c:pt idx="23">
                  <c:v>0</c:v>
                </c:pt>
              </c:numCache>
            </c:numRef>
          </c:val>
          <c:extLst>
            <c:ext xmlns:c16="http://schemas.microsoft.com/office/drawing/2014/chart" uri="{C3380CC4-5D6E-409C-BE32-E72D297353CC}">
              <c16:uniqueId val="{00000004-1EDA-4581-8E72-80B7E16860B2}"/>
            </c:ext>
          </c:extLst>
        </c:ser>
        <c:ser>
          <c:idx val="13"/>
          <c:order val="18"/>
          <c:tx>
            <c:strRef>
              <c:f>Resultats!$AQ$2</c:f>
              <c:strCache>
                <c:ptCount val="1"/>
                <c:pt idx="0">
                  <c:v>HydroRunOf</c:v>
                </c:pt>
              </c:strCache>
            </c:strRef>
          </c:tx>
          <c:spPr>
            <a:solidFill>
              <a:srgbClr val="00B0F0"/>
            </a:solidFill>
            <a:ln>
              <a:noFill/>
            </a:ln>
            <a:effectLst/>
          </c:spPr>
          <c:val>
            <c:numRef>
              <c:f>Resultats!$AQ$3:$AQ$26</c:f>
              <c:numCache>
                <c:formatCode>General</c:formatCode>
                <c:ptCount val="24"/>
                <c:pt idx="0">
                  <c:v>4.9851999999999999</c:v>
                </c:pt>
                <c:pt idx="1">
                  <c:v>4.9851999999999999</c:v>
                </c:pt>
                <c:pt idx="2">
                  <c:v>4.9851999999999999</c:v>
                </c:pt>
                <c:pt idx="3">
                  <c:v>4.9851999999999999</c:v>
                </c:pt>
                <c:pt idx="4">
                  <c:v>4.9851999999999999</c:v>
                </c:pt>
                <c:pt idx="5">
                  <c:v>4.9851999999999999</c:v>
                </c:pt>
                <c:pt idx="6">
                  <c:v>4.9851999999999999</c:v>
                </c:pt>
                <c:pt idx="7">
                  <c:v>4.9851999999999999</c:v>
                </c:pt>
                <c:pt idx="8">
                  <c:v>4.9851999999999999</c:v>
                </c:pt>
                <c:pt idx="9">
                  <c:v>4.9851999999999999</c:v>
                </c:pt>
                <c:pt idx="10">
                  <c:v>4.9851999999999999</c:v>
                </c:pt>
                <c:pt idx="11">
                  <c:v>4.9851999999999999</c:v>
                </c:pt>
                <c:pt idx="12">
                  <c:v>4.9851999999999999</c:v>
                </c:pt>
                <c:pt idx="13">
                  <c:v>4.9851999999999999</c:v>
                </c:pt>
                <c:pt idx="14">
                  <c:v>4.9851999999999999</c:v>
                </c:pt>
                <c:pt idx="15">
                  <c:v>4.9851999999999999</c:v>
                </c:pt>
                <c:pt idx="16">
                  <c:v>4.9851999999999999</c:v>
                </c:pt>
                <c:pt idx="17">
                  <c:v>4.9851999999999999</c:v>
                </c:pt>
                <c:pt idx="18">
                  <c:v>4.9851999999999999</c:v>
                </c:pt>
                <c:pt idx="19">
                  <c:v>4.9851999999999999</c:v>
                </c:pt>
                <c:pt idx="20">
                  <c:v>4.9851999999999999</c:v>
                </c:pt>
                <c:pt idx="21">
                  <c:v>4.9851999999999999</c:v>
                </c:pt>
                <c:pt idx="22">
                  <c:v>4.9851999999999999</c:v>
                </c:pt>
                <c:pt idx="23">
                  <c:v>4.9851999999999999</c:v>
                </c:pt>
              </c:numCache>
            </c:numRef>
          </c:val>
          <c:extLst>
            <c:ext xmlns:c16="http://schemas.microsoft.com/office/drawing/2014/chart" uri="{C3380CC4-5D6E-409C-BE32-E72D297353CC}">
              <c16:uniqueId val="{00000005-1EDA-4581-8E72-80B7E16860B2}"/>
            </c:ext>
          </c:extLst>
        </c:ser>
        <c:ser>
          <c:idx val="14"/>
          <c:order val="19"/>
          <c:tx>
            <c:strRef>
              <c:f>Resultats!$AR$2</c:f>
              <c:strCache>
                <c:ptCount val="1"/>
                <c:pt idx="0">
                  <c:v>HydroLake</c:v>
                </c:pt>
              </c:strCache>
            </c:strRef>
          </c:tx>
          <c:spPr>
            <a:solidFill>
              <a:srgbClr val="00B0F0"/>
            </a:solidFill>
            <a:ln>
              <a:noFill/>
            </a:ln>
            <a:effectLst/>
          </c:spPr>
          <c:val>
            <c:numRef>
              <c:f>Resultats!$AR$3:$AR$26</c:f>
              <c:numCache>
                <c:formatCode>General</c:formatCode>
                <c:ptCount val="24"/>
                <c:pt idx="0">
                  <c:v>0</c:v>
                </c:pt>
                <c:pt idx="1">
                  <c:v>0</c:v>
                </c:pt>
                <c:pt idx="2">
                  <c:v>0</c:v>
                </c:pt>
                <c:pt idx="3">
                  <c:v>0</c:v>
                </c:pt>
                <c:pt idx="4">
                  <c:v>0</c:v>
                </c:pt>
                <c:pt idx="5">
                  <c:v>0</c:v>
                </c:pt>
                <c:pt idx="6">
                  <c:v>0</c:v>
                </c:pt>
                <c:pt idx="7">
                  <c:v>0.44827545058073709</c:v>
                </c:pt>
                <c:pt idx="8">
                  <c:v>1.6640804683316981</c:v>
                </c:pt>
                <c:pt idx="9">
                  <c:v>1.2216971949222661</c:v>
                </c:pt>
                <c:pt idx="10">
                  <c:v>0.66986773367071895</c:v>
                </c:pt>
                <c:pt idx="11">
                  <c:v>0.23327525701352342</c:v>
                </c:pt>
                <c:pt idx="12">
                  <c:v>0</c:v>
                </c:pt>
                <c:pt idx="13">
                  <c:v>1.0511250936420428E-8</c:v>
                </c:pt>
                <c:pt idx="14">
                  <c:v>0</c:v>
                </c:pt>
                <c:pt idx="15">
                  <c:v>0</c:v>
                </c:pt>
                <c:pt idx="16">
                  <c:v>1.235434607029089E-3</c:v>
                </c:pt>
                <c:pt idx="17">
                  <c:v>2.1214305457350324</c:v>
                </c:pt>
                <c:pt idx="18">
                  <c:v>5.9248433159411995</c:v>
                </c:pt>
                <c:pt idx="19">
                  <c:v>6.9449797635544028</c:v>
                </c:pt>
                <c:pt idx="20">
                  <c:v>6.2878204585971398</c:v>
                </c:pt>
                <c:pt idx="21">
                  <c:v>5.4630803355722399</c:v>
                </c:pt>
                <c:pt idx="22">
                  <c:v>6.0936898311565688</c:v>
                </c:pt>
                <c:pt idx="23">
                  <c:v>8.1207241957394736</c:v>
                </c:pt>
              </c:numCache>
            </c:numRef>
          </c:val>
          <c:extLst>
            <c:ext xmlns:c16="http://schemas.microsoft.com/office/drawing/2014/chart" uri="{C3380CC4-5D6E-409C-BE32-E72D297353CC}">
              <c16:uniqueId val="{00000006-1EDA-4581-8E72-80B7E16860B2}"/>
            </c:ext>
          </c:extLst>
        </c:ser>
        <c:ser>
          <c:idx val="15"/>
          <c:order val="20"/>
          <c:tx>
            <c:strRef>
              <c:f>Resultats!$AS$2</c:f>
              <c:strCache>
                <c:ptCount val="1"/>
                <c:pt idx="0">
                  <c:v>HydroPumping</c:v>
                </c:pt>
              </c:strCache>
            </c:strRef>
          </c:tx>
          <c:spPr>
            <a:solidFill>
              <a:srgbClr val="00B0F0"/>
            </a:solidFill>
            <a:ln>
              <a:noFill/>
            </a:ln>
            <a:effectLst/>
          </c:spPr>
          <c:val>
            <c:numRef>
              <c:f>Resultats!$AD$28:$AD$51</c:f>
              <c:numCache>
                <c:formatCode>General</c:formatCode>
                <c:ptCount val="24"/>
              </c:numCache>
            </c:numRef>
          </c:val>
          <c:extLst>
            <c:ext xmlns:c16="http://schemas.microsoft.com/office/drawing/2014/chart" uri="{C3380CC4-5D6E-409C-BE32-E72D297353CC}">
              <c16:uniqueId val="{00000007-1EDA-4581-8E72-80B7E16860B2}"/>
            </c:ext>
          </c:extLst>
        </c:ser>
        <c:ser>
          <c:idx val="22"/>
          <c:order val="28"/>
          <c:tx>
            <c:strRef>
              <c:f>Resultats!$AZ$2</c:f>
              <c:strCache>
                <c:ptCount val="1"/>
                <c:pt idx="0">
                  <c:v>DemandResponse</c:v>
                </c:pt>
              </c:strCache>
            </c:strRef>
          </c:tx>
          <c:spPr>
            <a:solidFill>
              <a:schemeClr val="accent6"/>
            </a:solidFill>
            <a:ln>
              <a:noFill/>
            </a:ln>
            <a:effectLst/>
          </c:spPr>
          <c:val>
            <c:numRef>
              <c:f>Resultats!$AG$28:$AG$51</c:f>
              <c:numCache>
                <c:formatCode>General</c:formatCode>
                <c:ptCount val="24"/>
              </c:numCache>
            </c:numRef>
          </c:val>
          <c:extLst>
            <c:ext xmlns:c16="http://schemas.microsoft.com/office/drawing/2014/chart" uri="{C3380CC4-5D6E-409C-BE32-E72D297353CC}">
              <c16:uniqueId val="{00000008-1EDA-4581-8E72-80B7E16860B2}"/>
            </c:ext>
          </c:extLst>
        </c:ser>
        <c:ser>
          <c:idx val="24"/>
          <c:order val="29"/>
          <c:tx>
            <c:strRef>
              <c:f>Resultats!$BB$2</c:f>
              <c:strCache>
                <c:ptCount val="1"/>
                <c:pt idx="0">
                  <c:v>Wind</c:v>
                </c:pt>
              </c:strCache>
            </c:strRef>
          </c:tx>
          <c:spPr>
            <a:solidFill>
              <a:schemeClr val="tx2">
                <a:lumMod val="20000"/>
                <a:lumOff val="80000"/>
              </a:schemeClr>
            </a:solidFill>
            <a:ln w="25400">
              <a:noFill/>
            </a:ln>
            <a:effectLst/>
          </c:spPr>
          <c:val>
            <c:numRef>
              <c:f>Resultats!$BB$3:$BB$26</c:f>
              <c:numCache>
                <c:formatCode>0</c:formatCode>
                <c:ptCount val="24"/>
                <c:pt idx="0">
                  <c:v>23.509493670886076</c:v>
                </c:pt>
                <c:pt idx="1">
                  <c:v>21.898734177215189</c:v>
                </c:pt>
                <c:pt idx="2">
                  <c:v>20.37974683544304</c:v>
                </c:pt>
                <c:pt idx="3">
                  <c:v>19.12025316455696</c:v>
                </c:pt>
                <c:pt idx="4">
                  <c:v>18.4873417721519</c:v>
                </c:pt>
                <c:pt idx="5">
                  <c:v>17.452531645569618</c:v>
                </c:pt>
                <c:pt idx="6">
                  <c:v>18.158227848101266</c:v>
                </c:pt>
                <c:pt idx="7">
                  <c:v>18.430379746835442</c:v>
                </c:pt>
                <c:pt idx="8">
                  <c:v>18.161392405063292</c:v>
                </c:pt>
                <c:pt idx="9">
                  <c:v>18.294303797468352</c:v>
                </c:pt>
                <c:pt idx="10">
                  <c:v>18.601265822784811</c:v>
                </c:pt>
                <c:pt idx="11">
                  <c:v>19.379746835443036</c:v>
                </c:pt>
                <c:pt idx="12">
                  <c:v>20.708860759493671</c:v>
                </c:pt>
                <c:pt idx="13">
                  <c:v>21.484177215189874</c:v>
                </c:pt>
                <c:pt idx="14">
                  <c:v>20.860759493670887</c:v>
                </c:pt>
                <c:pt idx="15">
                  <c:v>19.75</c:v>
                </c:pt>
                <c:pt idx="16">
                  <c:v>18.018987341772153</c:v>
                </c:pt>
                <c:pt idx="17">
                  <c:v>17.908227848101266</c:v>
                </c:pt>
                <c:pt idx="18">
                  <c:v>17.756329113924053</c:v>
                </c:pt>
                <c:pt idx="19">
                  <c:v>17.620253164556964</c:v>
                </c:pt>
                <c:pt idx="20">
                  <c:v>18.594936708860761</c:v>
                </c:pt>
                <c:pt idx="21">
                  <c:v>19.911392405063292</c:v>
                </c:pt>
                <c:pt idx="22">
                  <c:v>20.560126582278482</c:v>
                </c:pt>
                <c:pt idx="23">
                  <c:v>21.259493670886076</c:v>
                </c:pt>
              </c:numCache>
            </c:numRef>
          </c:val>
          <c:extLst>
            <c:ext xmlns:c16="http://schemas.microsoft.com/office/drawing/2014/chart" uri="{C3380CC4-5D6E-409C-BE32-E72D297353CC}">
              <c16:uniqueId val="{00000009-1EDA-4581-8E72-80B7E16860B2}"/>
            </c:ext>
          </c:extLst>
        </c:ser>
        <c:ser>
          <c:idx val="25"/>
          <c:order val="30"/>
          <c:tx>
            <c:strRef>
              <c:f>Resultats!$BC$2</c:f>
              <c:strCache>
                <c:ptCount val="1"/>
                <c:pt idx="0">
                  <c:v>WindOffshore</c:v>
                </c:pt>
              </c:strCache>
            </c:strRef>
          </c:tx>
          <c:spPr>
            <a:solidFill>
              <a:schemeClr val="tx2">
                <a:lumMod val="40000"/>
                <a:lumOff val="60000"/>
              </a:schemeClr>
            </a:solidFill>
            <a:ln w="25400">
              <a:noFill/>
            </a:ln>
            <a:effectLst/>
          </c:spPr>
          <c:val>
            <c:numRef>
              <c:f>Resultats!$BC$3:$BC$26</c:f>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A-1EDA-4581-8E72-80B7E16860B2}"/>
            </c:ext>
          </c:extLst>
        </c:ser>
        <c:ser>
          <c:idx val="26"/>
          <c:order val="31"/>
          <c:tx>
            <c:strRef>
              <c:f>Resultats!$BD$2</c:f>
              <c:strCache>
                <c:ptCount val="1"/>
                <c:pt idx="0">
                  <c:v>Curtail</c:v>
                </c:pt>
              </c:strCache>
            </c:strRef>
          </c:tx>
          <c:spPr>
            <a:pattFill prst="wdDnDiag">
              <a:fgClr>
                <a:srgbClr val="FF0000"/>
              </a:fgClr>
              <a:bgClr>
                <a:schemeClr val="bg1"/>
              </a:bgClr>
            </a:pattFill>
            <a:ln w="25400">
              <a:noFill/>
            </a:ln>
            <a:effectLst/>
          </c:spPr>
          <c:val>
            <c:numRef>
              <c:f>Resultats!$BD$3:$BD$26</c:f>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B-1EDA-4581-8E72-80B7E16860B2}"/>
            </c:ext>
          </c:extLst>
        </c:ser>
        <c:ser>
          <c:idx val="27"/>
          <c:order val="32"/>
          <c:tx>
            <c:strRef>
              <c:f>Resultats!$BE$2</c:f>
              <c:strCache>
                <c:ptCount val="1"/>
                <c:pt idx="0">
                  <c:v>ENotD</c:v>
                </c:pt>
              </c:strCache>
            </c:strRef>
          </c:tx>
          <c:spPr>
            <a:pattFill prst="wdUpDiag">
              <a:fgClr>
                <a:srgbClr val="FF0000"/>
              </a:fgClr>
              <a:bgClr>
                <a:schemeClr val="bg1"/>
              </a:bgClr>
            </a:pattFill>
            <a:ln w="25400">
              <a:noFill/>
            </a:ln>
            <a:effectLst/>
          </c:spPr>
          <c:val>
            <c:numRef>
              <c:f>Resultats!$BE$3:$BE$26</c:f>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c:ext xmlns:c16="http://schemas.microsoft.com/office/drawing/2014/chart" uri="{C3380CC4-5D6E-409C-BE32-E72D297353CC}">
              <c16:uniqueId val="{0000000C-1EDA-4581-8E72-80B7E16860B2}"/>
            </c:ext>
          </c:extLst>
        </c:ser>
        <c:dLbls>
          <c:showLegendKey val="0"/>
          <c:showVal val="0"/>
          <c:showCatName val="0"/>
          <c:showSerName val="0"/>
          <c:showPercent val="0"/>
          <c:showBubbleSize val="0"/>
        </c:dLbls>
        <c:axId val="421497680"/>
        <c:axId val="424102976"/>
        <c:extLst>
          <c:ext xmlns:c15="http://schemas.microsoft.com/office/drawing/2012/chart" uri="{02D57815-91ED-43cb-92C2-25804820EDAC}">
            <c15:filteredAreaSeries>
              <c15:ser>
                <c:idx val="31"/>
                <c:order val="0"/>
                <c:tx>
                  <c:strRef>
                    <c:extLst>
                      <c:ext uri="{02D57815-91ED-43cb-92C2-25804820EDAC}">
                        <c15:formulaRef>
                          <c15:sqref>Resultats!$AK$27</c15:sqref>
                        </c15:formulaRef>
                      </c:ext>
                    </c:extLst>
                    <c:strCache>
                      <c:ptCount val="1"/>
                    </c:strCache>
                  </c:strRef>
                </c:tx>
                <c:spPr>
                  <a:solidFill>
                    <a:schemeClr val="accent6"/>
                  </a:solidFill>
                  <a:ln w="25400">
                    <a:noFill/>
                  </a:ln>
                  <a:effectLst/>
                </c:spPr>
                <c:val>
                  <c:numRef>
                    <c:extLst>
                      <c:ext uri="{02D57815-91ED-43cb-92C2-25804820EDAC}">
                        <c15:formulaRef>
                          <c15:sqref>Resultats!$AK$28:$AK$51</c15:sqref>
                        </c15:formulaRef>
                      </c:ext>
                    </c:extLst>
                    <c:numCache>
                      <c:formatCode>General</c:formatCode>
                      <c:ptCount val="24"/>
                    </c:numCache>
                  </c:numRef>
                </c:val>
                <c:extLst>
                  <c:ext xmlns:c16="http://schemas.microsoft.com/office/drawing/2014/chart" uri="{C3380CC4-5D6E-409C-BE32-E72D297353CC}">
                    <c16:uniqueId val="{0000000D-1EDA-4581-8E72-80B7E16860B2}"/>
                  </c:ext>
                </c:extLst>
              </c15:ser>
            </c15:filteredAreaSeries>
            <c15:filteredAreaSeries>
              <c15:ser>
                <c:idx val="30"/>
                <c:order val="1"/>
                <c:tx>
                  <c:strRef>
                    <c:extLst xmlns:c15="http://schemas.microsoft.com/office/drawing/2012/chart">
                      <c:ext xmlns:c15="http://schemas.microsoft.com/office/drawing/2012/chart" uri="{02D57815-91ED-43cb-92C2-25804820EDAC}">
                        <c15:formulaRef>
                          <c15:sqref>Resultats!$AJ$27</c15:sqref>
                        </c15:formulaRef>
                      </c:ext>
                    </c:extLst>
                    <c:strCache>
                      <c:ptCount val="1"/>
                    </c:strCache>
                  </c:strRef>
                </c:tx>
                <c:spPr>
                  <a:solidFill>
                    <a:srgbClr val="FF0000"/>
                  </a:solidFill>
                  <a:ln w="25400">
                    <a:noFill/>
                  </a:ln>
                  <a:effectLst/>
                </c:spPr>
                <c:val>
                  <c:numRef>
                    <c:extLst xmlns:c15="http://schemas.microsoft.com/office/drawing/2012/chart">
                      <c:ext xmlns:c15="http://schemas.microsoft.com/office/drawing/2012/chart" uri="{02D57815-91ED-43cb-92C2-25804820EDAC}">
                        <c15:formulaRef>
                          <c15:sqref>Resultats!$AJ$28:$AJ$51</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0E-1EDA-4581-8E72-80B7E16860B2}"/>
                  </c:ext>
                </c:extLst>
              </c15:ser>
            </c15:filteredAreaSeries>
            <c15:filteredAreaSeries>
              <c15:ser>
                <c:idx val="29"/>
                <c:order val="2"/>
                <c:tx>
                  <c:strRef>
                    <c:extLst xmlns:c15="http://schemas.microsoft.com/office/drawing/2012/chart">
                      <c:ext xmlns:c15="http://schemas.microsoft.com/office/drawing/2012/chart" uri="{02D57815-91ED-43cb-92C2-25804820EDAC}">
                        <c15:formulaRef>
                          <c15:sqref>Resultats!$AI$27</c15:sqref>
                        </c15:formulaRef>
                      </c:ext>
                    </c:extLst>
                    <c:strCache>
                      <c:ptCount val="1"/>
                    </c:strCache>
                  </c:strRef>
                </c:tx>
                <c:spPr>
                  <a:solidFill>
                    <a:schemeClr val="accent3">
                      <a:lumMod val="75000"/>
                    </a:schemeClr>
                  </a:solidFill>
                  <a:ln w="25400">
                    <a:noFill/>
                  </a:ln>
                  <a:effectLst/>
                </c:spPr>
                <c:val>
                  <c:numRef>
                    <c:extLst xmlns:c15="http://schemas.microsoft.com/office/drawing/2012/chart">
                      <c:ext xmlns:c15="http://schemas.microsoft.com/office/drawing/2012/chart" uri="{02D57815-91ED-43cb-92C2-25804820EDAC}">
                        <c15:formulaRef>
                          <c15:sqref>Resultats!$AI$28:$AI$51</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0F-1EDA-4581-8E72-80B7E16860B2}"/>
                  </c:ext>
                </c:extLst>
              </c15:ser>
            </c15:filteredAreaSeries>
            <c15:filteredAreaSeries>
              <c15:ser>
                <c:idx val="28"/>
                <c:order val="3"/>
                <c:tx>
                  <c:strRef>
                    <c:extLst xmlns:c15="http://schemas.microsoft.com/office/drawing/2012/chart">
                      <c:ext xmlns:c15="http://schemas.microsoft.com/office/drawing/2012/chart" uri="{02D57815-91ED-43cb-92C2-25804820EDAC}">
                        <c15:formulaRef>
                          <c15:sqref>Resultats!$AH$27</c15:sqref>
                        </c15:formulaRef>
                      </c:ext>
                    </c:extLst>
                    <c:strCache>
                      <c:ptCount val="1"/>
                    </c:strCache>
                  </c:strRef>
                </c:tx>
                <c:spPr>
                  <a:solidFill>
                    <a:srgbClr val="00B0F0"/>
                  </a:solidFill>
                  <a:ln w="25400">
                    <a:noFill/>
                  </a:ln>
                  <a:effectLst/>
                </c:spPr>
                <c:val>
                  <c:numRef>
                    <c:extLst xmlns:c15="http://schemas.microsoft.com/office/drawing/2012/chart">
                      <c:ext xmlns:c15="http://schemas.microsoft.com/office/drawing/2012/chart" uri="{02D57815-91ED-43cb-92C2-25804820EDAC}">
                        <c15:formulaRef>
                          <c15:sqref>Resultats!$AH$28:$AH$51</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10-1EDA-4581-8E72-80B7E16860B2}"/>
                  </c:ext>
                </c:extLst>
              </c15:ser>
            </c15:filteredAreaSeries>
            <c15:filteredAreaSeries>
              <c15:ser>
                <c:idx val="32"/>
                <c:order val="4"/>
                <c:tx>
                  <c:strRef>
                    <c:extLst xmlns:c15="http://schemas.microsoft.com/office/drawing/2012/chart">
                      <c:ext xmlns:c15="http://schemas.microsoft.com/office/drawing/2012/chart" uri="{02D57815-91ED-43cb-92C2-25804820EDAC}">
                        <c15:formulaRef>
                          <c15:sqref>Resultats!$AL$27</c15:sqref>
                        </c15:formulaRef>
                      </c:ext>
                    </c:extLst>
                    <c:strCache>
                      <c:ptCount val="1"/>
                    </c:strCache>
                  </c:strRef>
                </c:tx>
                <c:spPr>
                  <a:noFill/>
                  <a:ln w="25400">
                    <a:noFill/>
                  </a:ln>
                  <a:effectLst/>
                </c:spPr>
                <c:val>
                  <c:numRef>
                    <c:extLst xmlns:c15="http://schemas.microsoft.com/office/drawing/2012/chart">
                      <c:ext xmlns:c15="http://schemas.microsoft.com/office/drawing/2012/chart" uri="{02D57815-91ED-43cb-92C2-25804820EDAC}">
                        <c15:formulaRef>
                          <c15:sqref>Resultats!$AL$28:$AL$51</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11-1EDA-4581-8E72-80B7E16860B2}"/>
                  </c:ext>
                </c:extLst>
              </c15:ser>
            </c15:filteredAreaSeries>
            <c15:filteredAreaSeries>
              <c15:ser>
                <c:idx val="0"/>
                <c:order val="8"/>
                <c:tx>
                  <c:strRef>
                    <c:extLst xmlns:c15="http://schemas.microsoft.com/office/drawing/2012/chart">
                      <c:ext xmlns:c15="http://schemas.microsoft.com/office/drawing/2012/chart" uri="{02D57815-91ED-43cb-92C2-25804820EDAC}">
                        <c15:formulaRef>
                          <c15:sqref>Resultats!$AD$2</c15:sqref>
                        </c15:formulaRef>
                      </c:ext>
                    </c:extLst>
                    <c:strCache>
                      <c:ptCount val="1"/>
                      <c:pt idx="0">
                        <c:v>Lignite</c:v>
                      </c:pt>
                    </c:strCache>
                  </c:strRef>
                </c:tx>
                <c:spPr>
                  <a:solidFill>
                    <a:schemeClr val="tx1">
                      <a:lumMod val="50000"/>
                      <a:lumOff val="50000"/>
                    </a:schemeClr>
                  </a:solidFill>
                  <a:ln>
                    <a:noFill/>
                  </a:ln>
                  <a:effectLst/>
                </c:spPr>
                <c:val>
                  <c:numRef>
                    <c:extLst xmlns:c15="http://schemas.microsoft.com/office/drawing/2012/chart">
                      <c:ext xmlns:c15="http://schemas.microsoft.com/office/drawing/2012/chart" uri="{02D57815-91ED-43cb-92C2-25804820EDAC}">
                        <c15:formulaRef>
                          <c15:sqref>Resultats!$AD$3:$AD$26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2-1EDA-4581-8E72-80B7E16860B2}"/>
                  </c:ext>
                </c:extLst>
              </c15:ser>
            </c15:filteredAreaSeries>
            <c15:filteredAreaSeries>
              <c15:ser>
                <c:idx val="1"/>
                <c:order val="9"/>
                <c:tx>
                  <c:strRef>
                    <c:extLst xmlns:c15="http://schemas.microsoft.com/office/drawing/2012/chart">
                      <c:ext xmlns:c15="http://schemas.microsoft.com/office/drawing/2012/chart" uri="{02D57815-91ED-43cb-92C2-25804820EDAC}">
                        <c15:formulaRef>
                          <c15:sqref>Resultats!$AE$2</c15:sqref>
                        </c15:formulaRef>
                      </c:ext>
                    </c:extLst>
                    <c:strCache>
                      <c:ptCount val="1"/>
                      <c:pt idx="0">
                        <c:v>Coal</c:v>
                      </c:pt>
                    </c:strCache>
                  </c:strRef>
                </c:tx>
                <c:spPr>
                  <a:solidFill>
                    <a:schemeClr val="tx1">
                      <a:lumMod val="50000"/>
                      <a:lumOff val="50000"/>
                    </a:schemeClr>
                  </a:solidFill>
                  <a:ln>
                    <a:noFill/>
                  </a:ln>
                  <a:effectLst/>
                </c:spPr>
                <c:val>
                  <c:numRef>
                    <c:extLst xmlns:c15="http://schemas.microsoft.com/office/drawing/2012/chart">
                      <c:ext xmlns:c15="http://schemas.microsoft.com/office/drawing/2012/chart" uri="{02D57815-91ED-43cb-92C2-25804820EDAC}">
                        <c15:formulaRef>
                          <c15:sqref>Resultats!$AE$3:$AE$26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3-1EDA-4581-8E72-80B7E16860B2}"/>
                  </c:ext>
                </c:extLst>
              </c15:ser>
            </c15:filteredAreaSeries>
            <c15:filteredAreaSeries>
              <c15:ser>
                <c:idx val="2"/>
                <c:order val="10"/>
                <c:tx>
                  <c:strRef>
                    <c:extLst xmlns:c15="http://schemas.microsoft.com/office/drawing/2012/chart">
                      <c:ext xmlns:c15="http://schemas.microsoft.com/office/drawing/2012/chart" uri="{02D57815-91ED-43cb-92C2-25804820EDAC}">
                        <c15:formulaRef>
                          <c15:sqref>Resultats!$AF$2</c15:sqref>
                        </c15:formulaRef>
                      </c:ext>
                    </c:extLst>
                    <c:strCache>
                      <c:ptCount val="1"/>
                      <c:pt idx="0">
                        <c:v>NewCoal</c:v>
                      </c:pt>
                    </c:strCache>
                  </c:strRef>
                </c:tx>
                <c:spPr>
                  <a:solidFill>
                    <a:schemeClr val="tx1">
                      <a:lumMod val="50000"/>
                      <a:lumOff val="50000"/>
                    </a:schemeClr>
                  </a:solidFill>
                  <a:ln>
                    <a:noFill/>
                  </a:ln>
                  <a:effectLst/>
                </c:spPr>
                <c:val>
                  <c:numRef>
                    <c:extLst xmlns:c15="http://schemas.microsoft.com/office/drawing/2012/chart">
                      <c:ext xmlns:c15="http://schemas.microsoft.com/office/drawing/2012/chart" uri="{02D57815-91ED-43cb-92C2-25804820EDAC}">
                        <c15:formulaRef>
                          <c15:sqref>Resultats!$AF$3:$AF$26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4-1EDA-4581-8E72-80B7E16860B2}"/>
                  </c:ext>
                </c:extLst>
              </c15:ser>
            </c15:filteredAreaSeries>
            <c15:filteredAreaSeries>
              <c15:ser>
                <c:idx val="5"/>
                <c:order val="11"/>
                <c:tx>
                  <c:strRef>
                    <c:extLst xmlns:c15="http://schemas.microsoft.com/office/drawing/2012/chart">
                      <c:ext xmlns:c15="http://schemas.microsoft.com/office/drawing/2012/chart" uri="{02D57815-91ED-43cb-92C2-25804820EDAC}">
                        <c15:formulaRef>
                          <c15:sqref>Resultats!$AI$2</c15:sqref>
                        </c15:formulaRef>
                      </c:ext>
                    </c:extLst>
                    <c:strCache>
                      <c:ptCount val="1"/>
                      <c:pt idx="0">
                        <c:v>OilTurbine</c:v>
                      </c:pt>
                    </c:strCache>
                  </c:strRef>
                </c:tx>
                <c:spPr>
                  <a:solidFill>
                    <a:schemeClr val="accent4"/>
                  </a:solidFill>
                  <a:ln>
                    <a:noFill/>
                  </a:ln>
                  <a:effectLst/>
                </c:spPr>
                <c:val>
                  <c:numRef>
                    <c:extLst xmlns:c15="http://schemas.microsoft.com/office/drawing/2012/chart">
                      <c:ext xmlns:c15="http://schemas.microsoft.com/office/drawing/2012/chart" uri="{02D57815-91ED-43cb-92C2-25804820EDAC}">
                        <c15:formulaRef>
                          <c15:sqref>Resultats!$AI$3:$AI$26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5-1EDA-4581-8E72-80B7E16860B2}"/>
                  </c:ext>
                </c:extLst>
              </c15:ser>
            </c15:filteredAreaSeries>
            <c15:filteredAreaSeries>
              <c15:ser>
                <c:idx val="6"/>
                <c:order val="12"/>
                <c:tx>
                  <c:strRef>
                    <c:extLst xmlns:c15="http://schemas.microsoft.com/office/drawing/2012/chart">
                      <c:ext xmlns:c15="http://schemas.microsoft.com/office/drawing/2012/chart" uri="{02D57815-91ED-43cb-92C2-25804820EDAC}">
                        <c15:formulaRef>
                          <c15:sqref>Resultats!$AJ$2</c15:sqref>
                        </c15:formulaRef>
                      </c:ext>
                    </c:extLst>
                    <c:strCache>
                      <c:ptCount val="1"/>
                      <c:pt idx="0">
                        <c:v>OilThermal</c:v>
                      </c:pt>
                    </c:strCache>
                  </c:strRef>
                </c:tx>
                <c:spPr>
                  <a:solidFill>
                    <a:schemeClr val="accent4"/>
                  </a:solidFill>
                  <a:ln>
                    <a:noFill/>
                  </a:ln>
                  <a:effectLst/>
                </c:spPr>
                <c:val>
                  <c:numRef>
                    <c:extLst xmlns:c15="http://schemas.microsoft.com/office/drawing/2012/chart">
                      <c:ext xmlns:c15="http://schemas.microsoft.com/office/drawing/2012/chart" uri="{02D57815-91ED-43cb-92C2-25804820EDAC}">
                        <c15:formulaRef>
                          <c15:sqref>Resultats!$AJ$3:$AJ$26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6-1EDA-4581-8E72-80B7E16860B2}"/>
                  </c:ext>
                </c:extLst>
              </c15:ser>
            </c15:filteredAreaSeries>
            <c15:filteredAreaSeries>
              <c15:ser>
                <c:idx val="10"/>
                <c:order val="15"/>
                <c:tx>
                  <c:strRef>
                    <c:extLst xmlns:c15="http://schemas.microsoft.com/office/drawing/2012/chart">
                      <c:ext xmlns:c15="http://schemas.microsoft.com/office/drawing/2012/chart" uri="{02D57815-91ED-43cb-92C2-25804820EDAC}">
                        <c15:formulaRef>
                          <c15:sqref>Resultats!$AN$2</c15:sqref>
                        </c15:formulaRef>
                      </c:ext>
                    </c:extLst>
                    <c:strCache>
                      <c:ptCount val="1"/>
                      <c:pt idx="0">
                        <c:v>Biomass</c:v>
                      </c:pt>
                    </c:strCache>
                  </c:strRef>
                </c:tx>
                <c:spPr>
                  <a:solidFill>
                    <a:schemeClr val="accent3"/>
                  </a:solidFill>
                  <a:ln>
                    <a:noFill/>
                  </a:ln>
                  <a:effectLst/>
                </c:spPr>
                <c:val>
                  <c:numRef>
                    <c:extLst xmlns:c15="http://schemas.microsoft.com/office/drawing/2012/chart">
                      <c:ext xmlns:c15="http://schemas.microsoft.com/office/drawing/2012/chart" uri="{02D57815-91ED-43cb-92C2-25804820EDAC}">
                        <c15:formulaRef>
                          <c15:sqref>Resultats!$AN$3:$AN$26</c15:sqref>
                        </c15:formulaRef>
                      </c:ext>
                    </c:extLst>
                    <c:numCache>
                      <c:formatCode>General</c:formatCode>
                      <c:ptCount val="24"/>
                      <c:pt idx="0">
                        <c:v>0.4791989305797012</c:v>
                      </c:pt>
                      <c:pt idx="1">
                        <c:v>0.40000000004403025</c:v>
                      </c:pt>
                      <c:pt idx="2">
                        <c:v>0.40000000004063169</c:v>
                      </c:pt>
                      <c:pt idx="3">
                        <c:v>0.40000000003370895</c:v>
                      </c:pt>
                      <c:pt idx="4">
                        <c:v>0.40000000003315006</c:v>
                      </c:pt>
                      <c:pt idx="5">
                        <c:v>0.40007046398949192</c:v>
                      </c:pt>
                      <c:pt idx="6">
                        <c:v>0.47923416311250361</c:v>
                      </c:pt>
                      <c:pt idx="7">
                        <c:v>0.6399999995956247</c:v>
                      </c:pt>
                      <c:pt idx="8">
                        <c:v>0.63999999988117473</c:v>
                      </c:pt>
                      <c:pt idx="9">
                        <c:v>0.63999999987977663</c:v>
                      </c:pt>
                      <c:pt idx="10">
                        <c:v>0.63999999987988021</c:v>
                      </c:pt>
                      <c:pt idx="11">
                        <c:v>0.63999999988084533</c:v>
                      </c:pt>
                      <c:pt idx="12">
                        <c:v>0.63999999987216005</c:v>
                      </c:pt>
                      <c:pt idx="13">
                        <c:v>0.63999999987849876</c:v>
                      </c:pt>
                      <c:pt idx="14">
                        <c:v>0.63999999986596867</c:v>
                      </c:pt>
                      <c:pt idx="15">
                        <c:v>0.6399999998503646</c:v>
                      </c:pt>
                      <c:pt idx="16">
                        <c:v>0.63999999988613077</c:v>
                      </c:pt>
                      <c:pt idx="17">
                        <c:v>0.63999999987961997</c:v>
                      </c:pt>
                      <c:pt idx="18">
                        <c:v>0.63999999987920253</c:v>
                      </c:pt>
                      <c:pt idx="19">
                        <c:v>0.63999999987906697</c:v>
                      </c:pt>
                      <c:pt idx="20">
                        <c:v>0.63999999987920253</c:v>
                      </c:pt>
                      <c:pt idx="21">
                        <c:v>0.63999999987952616</c:v>
                      </c:pt>
                      <c:pt idx="22">
                        <c:v>0.63999999988048317</c:v>
                      </c:pt>
                      <c:pt idx="23">
                        <c:v>0.63999999971001609</c:v>
                      </c:pt>
                    </c:numCache>
                  </c:numRef>
                </c:val>
                <c:extLst xmlns:c15="http://schemas.microsoft.com/office/drawing/2012/chart">
                  <c:ext xmlns:c16="http://schemas.microsoft.com/office/drawing/2014/chart" uri="{C3380CC4-5D6E-409C-BE32-E72D297353CC}">
                    <c16:uniqueId val="{00000017-1EDA-4581-8E72-80B7E16860B2}"/>
                  </c:ext>
                </c:extLst>
              </c15:ser>
            </c15:filteredAreaSeries>
            <c15:filteredAreaSeries>
              <c15:ser>
                <c:idx val="11"/>
                <c:order val="16"/>
                <c:tx>
                  <c:strRef>
                    <c:extLst xmlns:c15="http://schemas.microsoft.com/office/drawing/2012/chart">
                      <c:ext xmlns:c15="http://schemas.microsoft.com/office/drawing/2012/chart" uri="{02D57815-91ED-43cb-92C2-25804820EDAC}">
                        <c15:formulaRef>
                          <c15:sqref>Resultats!$AO$2</c15:sqref>
                        </c15:formulaRef>
                      </c:ext>
                    </c:extLst>
                    <c:strCache>
                      <c:ptCount val="1"/>
                      <c:pt idx="0">
                        <c:v>BiomassOther</c:v>
                      </c:pt>
                    </c:strCache>
                  </c:strRef>
                </c:tx>
                <c:spPr>
                  <a:solidFill>
                    <a:schemeClr val="accent3"/>
                  </a:solidFill>
                  <a:ln>
                    <a:noFill/>
                  </a:ln>
                  <a:effectLst/>
                </c:spPr>
                <c:val>
                  <c:numRef>
                    <c:extLst xmlns:c15="http://schemas.microsoft.com/office/drawing/2012/chart">
                      <c:ext xmlns:c15="http://schemas.microsoft.com/office/drawing/2012/chart" uri="{02D57815-91ED-43cb-92C2-25804820EDAC}">
                        <c15:formulaRef>
                          <c15:sqref>Resultats!$AO$3:$AO$26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8-1EDA-4581-8E72-80B7E16860B2}"/>
                  </c:ext>
                </c:extLst>
              </c15:ser>
            </c15:filteredAreaSeries>
            <c15:filteredAreaSeries>
              <c15:ser>
                <c:idx val="12"/>
                <c:order val="17"/>
                <c:tx>
                  <c:strRef>
                    <c:extLst xmlns:c15="http://schemas.microsoft.com/office/drawing/2012/chart">
                      <c:ext xmlns:c15="http://schemas.microsoft.com/office/drawing/2012/chart" uri="{02D57815-91ED-43cb-92C2-25804820EDAC}">
                        <c15:formulaRef>
                          <c15:sqref>Resultats!$AP$2</c15:sqref>
                        </c15:formulaRef>
                      </c:ext>
                    </c:extLst>
                    <c:strCache>
                      <c:ptCount val="1"/>
                      <c:pt idx="0">
                        <c:v>Geothermal</c:v>
                      </c:pt>
                    </c:strCache>
                  </c:strRef>
                </c:tx>
                <c:spPr>
                  <a:solidFill>
                    <a:schemeClr val="accent4">
                      <a:lumMod val="75000"/>
                    </a:schemeClr>
                  </a:solidFill>
                  <a:ln>
                    <a:noFill/>
                  </a:ln>
                  <a:effectLst/>
                </c:spPr>
                <c:val>
                  <c:numRef>
                    <c:extLst xmlns:c15="http://schemas.microsoft.com/office/drawing/2012/chart">
                      <c:ext xmlns:c15="http://schemas.microsoft.com/office/drawing/2012/chart" uri="{02D57815-91ED-43cb-92C2-25804820EDAC}">
                        <c15:formulaRef>
                          <c15:sqref>Resultats!$AP$3:$AP$26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9-1EDA-4581-8E72-80B7E16860B2}"/>
                  </c:ext>
                </c:extLst>
              </c15:ser>
            </c15:filteredAreaSeries>
            <c15:filteredAreaSeries>
              <c15:ser>
                <c:idx val="16"/>
                <c:order val="21"/>
                <c:tx>
                  <c:strRef>
                    <c:extLst xmlns:c15="http://schemas.microsoft.com/office/drawing/2012/chart">
                      <c:ext xmlns:c15="http://schemas.microsoft.com/office/drawing/2012/chart" uri="{02D57815-91ED-43cb-92C2-25804820EDAC}">
                        <c15:formulaRef>
                          <c15:sqref>Resultats!$AT$2</c15:sqref>
                        </c15:formulaRef>
                      </c:ext>
                    </c:extLst>
                    <c:strCache>
                      <c:ptCount val="1"/>
                      <c:pt idx="0">
                        <c:v>H2FuelCell</c:v>
                      </c:pt>
                    </c:strCache>
                  </c:strRef>
                </c:tx>
                <c:spPr>
                  <a:solidFill>
                    <a:srgbClr val="FF00FF"/>
                  </a:solidFill>
                  <a:ln>
                    <a:noFill/>
                  </a:ln>
                  <a:effectLst/>
                </c:spPr>
                <c:val>
                  <c:numRef>
                    <c:extLst xmlns:c15="http://schemas.microsoft.com/office/drawing/2012/chart">
                      <c:ext xmlns:c15="http://schemas.microsoft.com/office/drawing/2012/chart" uri="{02D57815-91ED-43cb-92C2-25804820EDAC}">
                        <c15:formulaRef>
                          <c15:sqref>Resultats!$AT$3:$AT$26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A-1EDA-4581-8E72-80B7E16860B2}"/>
                  </c:ext>
                </c:extLst>
              </c15:ser>
            </c15:filteredAreaSeries>
            <c15:filteredAreaSeries>
              <c15:ser>
                <c:idx val="17"/>
                <c:order val="22"/>
                <c:tx>
                  <c:strRef>
                    <c:extLst xmlns:c15="http://schemas.microsoft.com/office/drawing/2012/chart">
                      <c:ext xmlns:c15="http://schemas.microsoft.com/office/drawing/2012/chart" uri="{02D57815-91ED-43cb-92C2-25804820EDAC}">
                        <c15:formulaRef>
                          <c15:sqref>Resultats!$AU$2</c15:sqref>
                        </c15:formulaRef>
                      </c:ext>
                    </c:extLst>
                    <c:strCache>
                      <c:ptCount val="1"/>
                      <c:pt idx="0">
                        <c:v>H2Electrolysis</c:v>
                      </c:pt>
                    </c:strCache>
                  </c:strRef>
                </c:tx>
                <c:spPr>
                  <a:solidFill>
                    <a:srgbClr val="FF00FF"/>
                  </a:solidFill>
                  <a:ln>
                    <a:noFill/>
                  </a:ln>
                  <a:effectLst/>
                </c:spPr>
                <c:val>
                  <c:numRef>
                    <c:extLst xmlns:c15="http://schemas.microsoft.com/office/drawing/2012/chart">
                      <c:ext xmlns:c15="http://schemas.microsoft.com/office/drawing/2012/chart" uri="{02D57815-91ED-43cb-92C2-25804820EDAC}">
                        <c15:formulaRef>
                          <c15:sqref>Resultats!$AU$3:$AU$26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B-1EDA-4581-8E72-80B7E16860B2}"/>
                  </c:ext>
                </c:extLst>
              </c15:ser>
            </c15:filteredAreaSeries>
            <c15:filteredAreaSeries>
              <c15:ser>
                <c:idx val="18"/>
                <c:order val="23"/>
                <c:tx>
                  <c:strRef>
                    <c:extLst xmlns:c15="http://schemas.microsoft.com/office/drawing/2012/chart">
                      <c:ext xmlns:c15="http://schemas.microsoft.com/office/drawing/2012/chart" uri="{02D57815-91ED-43cb-92C2-25804820EDAC}">
                        <c15:formulaRef>
                          <c15:sqref>Resultats!$AV$2</c15:sqref>
                        </c15:formulaRef>
                      </c:ext>
                    </c:extLst>
                    <c:strCache>
                      <c:ptCount val="1"/>
                      <c:pt idx="0">
                        <c:v>V2G</c:v>
                      </c:pt>
                    </c:strCache>
                  </c:strRef>
                </c:tx>
                <c:spPr>
                  <a:solidFill>
                    <a:srgbClr val="FF00FF"/>
                  </a:solidFill>
                  <a:ln>
                    <a:noFill/>
                  </a:ln>
                  <a:effectLst/>
                </c:spPr>
                <c:val>
                  <c:numRef>
                    <c:extLst xmlns:c15="http://schemas.microsoft.com/office/drawing/2012/chart">
                      <c:ext xmlns:c15="http://schemas.microsoft.com/office/drawing/2012/chart" uri="{02D57815-91ED-43cb-92C2-25804820EDAC}">
                        <c15:formulaRef>
                          <c15:sqref>Resultats!$AV$3:$AV$26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C-1EDA-4581-8E72-80B7E16860B2}"/>
                  </c:ext>
                </c:extLst>
              </c15:ser>
            </c15:filteredAreaSeries>
            <c15:filteredAreaSeries>
              <c15:ser>
                <c:idx val="19"/>
                <c:order val="24"/>
                <c:tx>
                  <c:strRef>
                    <c:extLst xmlns:c15="http://schemas.microsoft.com/office/drawing/2012/chart">
                      <c:ext xmlns:c15="http://schemas.microsoft.com/office/drawing/2012/chart" uri="{02D57815-91ED-43cb-92C2-25804820EDAC}">
                        <c15:formulaRef>
                          <c15:sqref>Resultats!$AW$2</c15:sqref>
                        </c15:formulaRef>
                      </c:ext>
                    </c:extLst>
                    <c:strCache>
                      <c:ptCount val="1"/>
                      <c:pt idx="0">
                        <c:v>G2V</c:v>
                      </c:pt>
                    </c:strCache>
                  </c:strRef>
                </c:tx>
                <c:spPr>
                  <a:solidFill>
                    <a:srgbClr val="FF00FF"/>
                  </a:solidFill>
                  <a:ln>
                    <a:noFill/>
                  </a:ln>
                  <a:effectLst/>
                </c:spPr>
                <c:val>
                  <c:numRef>
                    <c:extLst xmlns:c15="http://schemas.microsoft.com/office/drawing/2012/chart">
                      <c:ext xmlns:c15="http://schemas.microsoft.com/office/drawing/2012/chart" uri="{02D57815-91ED-43cb-92C2-25804820EDAC}">
                        <c15:formulaRef>
                          <c15:sqref>Resultats!$AW$3:$AW$26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D-1EDA-4581-8E72-80B7E16860B2}"/>
                  </c:ext>
                </c:extLst>
              </c15:ser>
            </c15:filteredAreaSeries>
            <c15:filteredAreaSeries>
              <c15:ser>
                <c:idx val="8"/>
                <c:order val="25"/>
                <c:tx>
                  <c:strRef>
                    <c:extLst xmlns:c15="http://schemas.microsoft.com/office/drawing/2012/chart">
                      <c:ext xmlns:c15="http://schemas.microsoft.com/office/drawing/2012/chart" uri="{02D57815-91ED-43cb-92C2-25804820EDAC}">
                        <c15:formulaRef>
                          <c15:sqref>Resultats!$AL$2</c15:sqref>
                        </c15:formulaRef>
                      </c:ext>
                    </c:extLst>
                    <c:strCache>
                      <c:ptCount val="1"/>
                      <c:pt idx="0">
                        <c:v>GasThermal</c:v>
                      </c:pt>
                    </c:strCache>
                  </c:strRef>
                </c:tx>
                <c:spPr>
                  <a:solidFill>
                    <a:schemeClr val="accent6"/>
                  </a:solidFill>
                  <a:ln>
                    <a:noFill/>
                  </a:ln>
                  <a:effectLst/>
                </c:spPr>
                <c:val>
                  <c:numRef>
                    <c:extLst xmlns:c15="http://schemas.microsoft.com/office/drawing/2012/chart">
                      <c:ext xmlns:c15="http://schemas.microsoft.com/office/drawing/2012/chart" uri="{02D57815-91ED-43cb-92C2-25804820EDAC}">
                        <c15:formulaRef>
                          <c15:sqref>Resultats!$AL$3:$AL$26</c15:sqref>
                        </c15:formulaRef>
                      </c:ext>
                    </c:extLst>
                    <c:numCache>
                      <c:formatCode>General</c:formatCode>
                      <c:ptCount val="2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numCache>
                  </c:numRef>
                </c:val>
                <c:extLst xmlns:c15="http://schemas.microsoft.com/office/drawing/2012/chart">
                  <c:ext xmlns:c16="http://schemas.microsoft.com/office/drawing/2014/chart" uri="{C3380CC4-5D6E-409C-BE32-E72D297353CC}">
                    <c16:uniqueId val="{0000001E-1EDA-4581-8E72-80B7E16860B2}"/>
                  </c:ext>
                </c:extLst>
              </c15:ser>
            </c15:filteredAreaSeries>
            <c15:filteredAreaSeries>
              <c15:ser>
                <c:idx val="20"/>
                <c:order val="26"/>
                <c:tx>
                  <c:strRef>
                    <c:extLst xmlns:c15="http://schemas.microsoft.com/office/drawing/2012/chart">
                      <c:ext xmlns:c15="http://schemas.microsoft.com/office/drawing/2012/chart" uri="{02D57815-91ED-43cb-92C2-25804820EDAC}">
                        <c15:formulaRef>
                          <c15:sqref>Resultats!$AX$2</c15:sqref>
                        </c15:formulaRef>
                      </c:ext>
                    </c:extLst>
                    <c:strCache>
                      <c:ptCount val="1"/>
                      <c:pt idx="0">
                        <c:v>CAES</c:v>
                      </c:pt>
                    </c:strCache>
                  </c:strRef>
                </c:tx>
                <c:spPr>
                  <a:solidFill>
                    <a:schemeClr val="accent3">
                      <a:lumMod val="75000"/>
                    </a:schemeClr>
                  </a:solidFill>
                  <a:ln>
                    <a:noFill/>
                  </a:ln>
                  <a:effectLst/>
                </c:spPr>
                <c:val>
                  <c:numRef>
                    <c:extLst xmlns:c15="http://schemas.microsoft.com/office/drawing/2012/chart">
                      <c:ext xmlns:c15="http://schemas.microsoft.com/office/drawing/2012/chart" uri="{02D57815-91ED-43cb-92C2-25804820EDAC}">
                        <c15:formulaRef>
                          <c15:sqref>Resultats!$AE$28:$AE$51</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1F-1EDA-4581-8E72-80B7E16860B2}"/>
                  </c:ext>
                </c:extLst>
              </c15:ser>
            </c15:filteredAreaSeries>
            <c15:filteredAreaSeries>
              <c15:ser>
                <c:idx val="21"/>
                <c:order val="27"/>
                <c:tx>
                  <c:strRef>
                    <c:extLst xmlns:c15="http://schemas.microsoft.com/office/drawing/2012/chart">
                      <c:ext xmlns:c15="http://schemas.microsoft.com/office/drawing/2012/chart" uri="{02D57815-91ED-43cb-92C2-25804820EDAC}">
                        <c15:formulaRef>
                          <c15:sqref>Resultats!$AY$2</c15:sqref>
                        </c15:formulaRef>
                      </c:ext>
                    </c:extLst>
                    <c:strCache>
                      <c:ptCount val="1"/>
                      <c:pt idx="0">
                        <c:v>Batteries</c:v>
                      </c:pt>
                    </c:strCache>
                  </c:strRef>
                </c:tx>
                <c:spPr>
                  <a:solidFill>
                    <a:srgbClr val="FF0000"/>
                  </a:solidFill>
                  <a:ln>
                    <a:noFill/>
                  </a:ln>
                  <a:effectLst/>
                </c:spPr>
                <c:val>
                  <c:numRef>
                    <c:extLst xmlns:c15="http://schemas.microsoft.com/office/drawing/2012/chart">
                      <c:ext xmlns:c15="http://schemas.microsoft.com/office/drawing/2012/chart" uri="{02D57815-91ED-43cb-92C2-25804820EDAC}">
                        <c15:formulaRef>
                          <c15:sqref>Resultats!$AF$28:$AF$51</c15:sqref>
                        </c15:formulaRef>
                      </c:ext>
                    </c:extLst>
                    <c:numCache>
                      <c:formatCode>General</c:formatCode>
                      <c:ptCount val="24"/>
                    </c:numCache>
                  </c:numRef>
                </c:val>
                <c:extLst xmlns:c15="http://schemas.microsoft.com/office/drawing/2012/chart">
                  <c:ext xmlns:c16="http://schemas.microsoft.com/office/drawing/2014/chart" uri="{C3380CC4-5D6E-409C-BE32-E72D297353CC}">
                    <c16:uniqueId val="{00000020-1EDA-4581-8E72-80B7E16860B2}"/>
                  </c:ext>
                </c:extLst>
              </c15:ser>
            </c15:filteredAreaSeries>
          </c:ext>
        </c:extLst>
      </c:areaChart>
      <c:catAx>
        <c:axId val="4214976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Heure de la journée</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4102976"/>
        <c:crosses val="autoZero"/>
        <c:auto val="1"/>
        <c:lblAlgn val="ctr"/>
        <c:lblOffset val="100"/>
        <c:noMultiLvlLbl val="0"/>
      </c:catAx>
      <c:valAx>
        <c:axId val="424102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Puissance (GW)</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21497680"/>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a:pPr>
      <a:endParaRPr lang="fr-F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025171279932102E-2"/>
          <c:y val="5.108859948410982E-2"/>
          <c:w val="0.92540852844306054"/>
          <c:h val="0.55202143700790995"/>
        </c:manualLayout>
      </c:layout>
      <c:barChart>
        <c:barDir val="col"/>
        <c:grouping val="stacked"/>
        <c:varyColors val="0"/>
        <c:ser>
          <c:idx val="1"/>
          <c:order val="0"/>
          <c:tx>
            <c:v>Fuel</c:v>
          </c:tx>
          <c:spPr>
            <a:solidFill>
              <a:schemeClr val="accent2"/>
            </a:solidFill>
          </c:spPr>
          <c:invertIfNegative val="0"/>
          <c:cat>
            <c:multiLvlStrRef>
              <c:f>Graphesss!$U$169:$AT$171</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Graphesss!$U$183:$AT$183</c:f>
              <c:numCache>
                <c:formatCode>General</c:formatCode>
                <c:ptCount val="26"/>
                <c:pt idx="3">
                  <c:v>28.512517578124999</c:v>
                </c:pt>
                <c:pt idx="9">
                  <c:v>162.65546875000001</c:v>
                </c:pt>
                <c:pt idx="14">
                  <c:v>135.21053125</c:v>
                </c:pt>
                <c:pt idx="20">
                  <c:v>347.16640625000002</c:v>
                </c:pt>
                <c:pt idx="25">
                  <c:v>158.567109375</c:v>
                </c:pt>
              </c:numCache>
            </c:numRef>
          </c:val>
          <c:extLst>
            <c:ext xmlns:c16="http://schemas.microsoft.com/office/drawing/2014/chart" uri="{C3380CC4-5D6E-409C-BE32-E72D297353CC}">
              <c16:uniqueId val="{00000000-FE21-4289-A4DD-FCCA9977912A}"/>
            </c:ext>
          </c:extLst>
        </c:ser>
        <c:ser>
          <c:idx val="4"/>
          <c:order val="1"/>
          <c:tx>
            <c:v>Heat</c:v>
          </c:tx>
          <c:spPr>
            <a:solidFill>
              <a:schemeClr val="accent1">
                <a:lumMod val="60000"/>
                <a:lumOff val="40000"/>
              </a:schemeClr>
            </a:solidFill>
          </c:spPr>
          <c:invertIfNegative val="0"/>
          <c:cat>
            <c:multiLvlStrRef>
              <c:f>Graphesss!$U$169:$AT$171</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Graphesss!$U$182:$AT$182</c:f>
              <c:numCache>
                <c:formatCode>General</c:formatCode>
                <c:ptCount val="26"/>
                <c:pt idx="3">
                  <c:v>44.18729296875</c:v>
                </c:pt>
                <c:pt idx="9">
                  <c:v>44.7553359375</c:v>
                </c:pt>
                <c:pt idx="14">
                  <c:v>85.594039062500002</c:v>
                </c:pt>
                <c:pt idx="20">
                  <c:v>33.004277343749997</c:v>
                </c:pt>
                <c:pt idx="25">
                  <c:v>73.783054687499998</c:v>
                </c:pt>
              </c:numCache>
            </c:numRef>
          </c:val>
          <c:extLst>
            <c:ext xmlns:c16="http://schemas.microsoft.com/office/drawing/2014/chart" uri="{C3380CC4-5D6E-409C-BE32-E72D297353CC}">
              <c16:uniqueId val="{00000001-FE21-4289-A4DD-FCCA9977912A}"/>
            </c:ext>
          </c:extLst>
        </c:ser>
        <c:ser>
          <c:idx val="3"/>
          <c:order val="2"/>
          <c:tx>
            <c:v>Electricity</c:v>
          </c:tx>
          <c:spPr>
            <a:solidFill>
              <a:schemeClr val="accent4"/>
            </a:solidFill>
          </c:spPr>
          <c:invertIfNegative val="0"/>
          <c:cat>
            <c:multiLvlStrRef>
              <c:f>Graphesss!$U$169:$AT$171</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Graphesss!$U$181:$AT$181</c:f>
              <c:numCache>
                <c:formatCode>General</c:formatCode>
                <c:ptCount val="26"/>
                <c:pt idx="3">
                  <c:v>9.0321513671875007</c:v>
                </c:pt>
                <c:pt idx="9">
                  <c:v>20.640882812499999</c:v>
                </c:pt>
                <c:pt idx="14">
                  <c:v>44.41702734375</c:v>
                </c:pt>
                <c:pt idx="20">
                  <c:v>24.633468749999999</c:v>
                </c:pt>
                <c:pt idx="25">
                  <c:v>51.643003906250001</c:v>
                </c:pt>
              </c:numCache>
            </c:numRef>
          </c:val>
          <c:extLst>
            <c:ext xmlns:c16="http://schemas.microsoft.com/office/drawing/2014/chart" uri="{C3380CC4-5D6E-409C-BE32-E72D297353CC}">
              <c16:uniqueId val="{00000002-FE21-4289-A4DD-FCCA9977912A}"/>
            </c:ext>
          </c:extLst>
        </c:ser>
        <c:ser>
          <c:idx val="7"/>
          <c:order val="3"/>
          <c:tx>
            <c:v>Fuel</c:v>
          </c:tx>
          <c:invertIfNegative val="0"/>
          <c:cat>
            <c:multiLvlStrRef>
              <c:f>Graphesss!$U$169:$AT$171</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Graphesss!$U$180:$AT$180</c:f>
              <c:numCache>
                <c:formatCode>General</c:formatCode>
                <c:ptCount val="26"/>
                <c:pt idx="2">
                  <c:v>3.6488659667968748</c:v>
                </c:pt>
                <c:pt idx="8">
                  <c:v>107.2926796875</c:v>
                </c:pt>
                <c:pt idx="13">
                  <c:v>112.42678906250001</c:v>
                </c:pt>
                <c:pt idx="19">
                  <c:v>217.06512499999999</c:v>
                </c:pt>
                <c:pt idx="24">
                  <c:v>142.99714062499999</c:v>
                </c:pt>
              </c:numCache>
            </c:numRef>
          </c:val>
          <c:extLst>
            <c:ext xmlns:c16="http://schemas.microsoft.com/office/drawing/2014/chart" uri="{C3380CC4-5D6E-409C-BE32-E72D297353CC}">
              <c16:uniqueId val="{00000003-FE21-4289-A4DD-FCCA9977912A}"/>
            </c:ext>
          </c:extLst>
        </c:ser>
        <c:ser>
          <c:idx val="8"/>
          <c:order val="4"/>
          <c:tx>
            <c:v>Heat</c:v>
          </c:tx>
          <c:spPr>
            <a:solidFill>
              <a:schemeClr val="accent1">
                <a:lumMod val="60000"/>
                <a:lumOff val="40000"/>
              </a:schemeClr>
            </a:solidFill>
          </c:spPr>
          <c:invertIfNegative val="0"/>
          <c:cat>
            <c:multiLvlStrRef>
              <c:f>Graphesss!$U$169:$AT$171</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Graphesss!$U$179:$AT$179</c:f>
              <c:numCache>
                <c:formatCode>General</c:formatCode>
                <c:ptCount val="26"/>
                <c:pt idx="2">
                  <c:v>184.293515625</c:v>
                </c:pt>
                <c:pt idx="8">
                  <c:v>145.88745312500001</c:v>
                </c:pt>
                <c:pt idx="13">
                  <c:v>102.5863671875</c:v>
                </c:pt>
                <c:pt idx="19">
                  <c:v>179.22757812500001</c:v>
                </c:pt>
                <c:pt idx="24">
                  <c:v>153.26571874999999</c:v>
                </c:pt>
              </c:numCache>
            </c:numRef>
          </c:val>
          <c:extLst>
            <c:ext xmlns:c16="http://schemas.microsoft.com/office/drawing/2014/chart" uri="{C3380CC4-5D6E-409C-BE32-E72D297353CC}">
              <c16:uniqueId val="{00000004-FE21-4289-A4DD-FCCA9977912A}"/>
            </c:ext>
          </c:extLst>
        </c:ser>
        <c:ser>
          <c:idx val="6"/>
          <c:order val="5"/>
          <c:tx>
            <c:v>Electricity</c:v>
          </c:tx>
          <c:spPr>
            <a:solidFill>
              <a:schemeClr val="accent4"/>
            </a:solidFill>
          </c:spPr>
          <c:invertIfNegative val="0"/>
          <c:cat>
            <c:multiLvlStrRef>
              <c:f>Graphesss!$U$169:$AT$171</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Graphesss!$U$178:$AT$178</c:f>
              <c:numCache>
                <c:formatCode>General</c:formatCode>
                <c:ptCount val="26"/>
                <c:pt idx="2">
                  <c:v>2.5757224121093749</c:v>
                </c:pt>
                <c:pt idx="8">
                  <c:v>71.038632812499998</c:v>
                </c:pt>
                <c:pt idx="13">
                  <c:v>170.34190624999999</c:v>
                </c:pt>
                <c:pt idx="19">
                  <c:v>143.10614062499999</c:v>
                </c:pt>
                <c:pt idx="24">
                  <c:v>415.79134375000001</c:v>
                </c:pt>
              </c:numCache>
            </c:numRef>
          </c:val>
          <c:extLst>
            <c:ext xmlns:c16="http://schemas.microsoft.com/office/drawing/2014/chart" uri="{C3380CC4-5D6E-409C-BE32-E72D297353CC}">
              <c16:uniqueId val="{00000005-FE21-4289-A4DD-FCCA9977912A}"/>
            </c:ext>
          </c:extLst>
        </c:ser>
        <c:ser>
          <c:idx val="19"/>
          <c:order val="6"/>
          <c:tx>
            <c:v>Fuel</c:v>
          </c:tx>
          <c:spPr>
            <a:solidFill>
              <a:schemeClr val="accent2"/>
            </a:solidFill>
          </c:spPr>
          <c:invertIfNegative val="0"/>
          <c:cat>
            <c:multiLvlStrRef>
              <c:f>Graphesss!$U$169:$AT$171</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Graphesss!$U$174:$AT$174</c:f>
              <c:numCache>
                <c:formatCode>General</c:formatCode>
                <c:ptCount val="26"/>
                <c:pt idx="0">
                  <c:v>3.3929276900123804</c:v>
                </c:pt>
                <c:pt idx="6">
                  <c:v>15.455712661743163</c:v>
                </c:pt>
                <c:pt idx="11">
                  <c:v>16.772743103027299</c:v>
                </c:pt>
                <c:pt idx="17">
                  <c:v>19.247084243774413</c:v>
                </c:pt>
                <c:pt idx="22">
                  <c:v>17.502505851745607</c:v>
                </c:pt>
              </c:numCache>
            </c:numRef>
          </c:val>
          <c:extLst>
            <c:ext xmlns:c16="http://schemas.microsoft.com/office/drawing/2014/chart" uri="{C3380CC4-5D6E-409C-BE32-E72D297353CC}">
              <c16:uniqueId val="{00000006-FE21-4289-A4DD-FCCA9977912A}"/>
            </c:ext>
          </c:extLst>
        </c:ser>
        <c:ser>
          <c:idx val="11"/>
          <c:order val="7"/>
          <c:tx>
            <c:v>Heat</c:v>
          </c:tx>
          <c:spPr>
            <a:solidFill>
              <a:schemeClr val="accent1">
                <a:lumMod val="60000"/>
                <a:lumOff val="40000"/>
              </a:schemeClr>
            </a:solidFill>
          </c:spPr>
          <c:invertIfNegative val="0"/>
          <c:cat>
            <c:multiLvlStrRef>
              <c:f>Graphesss!$U$169:$AT$171</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Graphesss!$U$173:$AT$173</c:f>
              <c:numCache>
                <c:formatCode>General</c:formatCode>
                <c:ptCount val="26"/>
                <c:pt idx="0">
                  <c:v>9.5325869140625006</c:v>
                </c:pt>
                <c:pt idx="6">
                  <c:v>13.813025390625</c:v>
                </c:pt>
                <c:pt idx="11">
                  <c:v>17.936808593750001</c:v>
                </c:pt>
                <c:pt idx="17">
                  <c:v>15.0225380859375</c:v>
                </c:pt>
                <c:pt idx="22">
                  <c:v>16.2713798828125</c:v>
                </c:pt>
              </c:numCache>
            </c:numRef>
          </c:val>
          <c:extLst>
            <c:ext xmlns:c16="http://schemas.microsoft.com/office/drawing/2014/chart" uri="{C3380CC4-5D6E-409C-BE32-E72D297353CC}">
              <c16:uniqueId val="{00000007-FE21-4289-A4DD-FCCA9977912A}"/>
            </c:ext>
          </c:extLst>
        </c:ser>
        <c:ser>
          <c:idx val="20"/>
          <c:order val="8"/>
          <c:tx>
            <c:v>Electricity</c:v>
          </c:tx>
          <c:spPr>
            <a:solidFill>
              <a:schemeClr val="accent4"/>
            </a:solidFill>
          </c:spPr>
          <c:invertIfNegative val="0"/>
          <c:cat>
            <c:multiLvlStrRef>
              <c:f>Graphesss!$U$169:$AT$171</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Graphesss!$U$172:$AT$172</c:f>
              <c:numCache>
                <c:formatCode>General</c:formatCode>
                <c:ptCount val="26"/>
                <c:pt idx="0">
                  <c:v>6.9561567382812504</c:v>
                </c:pt>
                <c:pt idx="6">
                  <c:v>20.140316406250001</c:v>
                </c:pt>
                <c:pt idx="11">
                  <c:v>18.716054687500002</c:v>
                </c:pt>
                <c:pt idx="17">
                  <c:v>20.759289062499999</c:v>
                </c:pt>
                <c:pt idx="22">
                  <c:v>21.19551953125</c:v>
                </c:pt>
              </c:numCache>
            </c:numRef>
          </c:val>
          <c:extLst>
            <c:ext xmlns:c16="http://schemas.microsoft.com/office/drawing/2014/chart" uri="{C3380CC4-5D6E-409C-BE32-E72D297353CC}">
              <c16:uniqueId val="{00000008-FE21-4289-A4DD-FCCA9977912A}"/>
            </c:ext>
          </c:extLst>
        </c:ser>
        <c:ser>
          <c:idx val="2"/>
          <c:order val="9"/>
          <c:tx>
            <c:v>Fuel</c:v>
          </c:tx>
          <c:spPr>
            <a:solidFill>
              <a:schemeClr val="accent2"/>
            </a:solidFill>
          </c:spPr>
          <c:invertIfNegative val="0"/>
          <c:cat>
            <c:multiLvlStrRef>
              <c:f>Graphesss!$U$169:$AT$171</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Graphesss!$U$177:$AT$177</c:f>
              <c:numCache>
                <c:formatCode>General</c:formatCode>
                <c:ptCount val="26"/>
                <c:pt idx="1">
                  <c:v>49.526398437499999</c:v>
                </c:pt>
                <c:pt idx="7">
                  <c:v>131.81442187499999</c:v>
                </c:pt>
                <c:pt idx="12">
                  <c:v>144.26184375</c:v>
                </c:pt>
                <c:pt idx="18">
                  <c:v>228.97987499999999</c:v>
                </c:pt>
                <c:pt idx="23">
                  <c:v>121.91703124999999</c:v>
                </c:pt>
              </c:numCache>
            </c:numRef>
          </c:val>
          <c:extLst>
            <c:ext xmlns:c16="http://schemas.microsoft.com/office/drawing/2014/chart" uri="{C3380CC4-5D6E-409C-BE32-E72D297353CC}">
              <c16:uniqueId val="{00000009-FE21-4289-A4DD-FCCA9977912A}"/>
            </c:ext>
          </c:extLst>
        </c:ser>
        <c:ser>
          <c:idx val="0"/>
          <c:order val="10"/>
          <c:tx>
            <c:v>Heat</c:v>
          </c:tx>
          <c:spPr>
            <a:solidFill>
              <a:schemeClr val="accent1">
                <a:lumMod val="60000"/>
                <a:lumOff val="40000"/>
              </a:schemeClr>
            </a:solidFill>
          </c:spPr>
          <c:invertIfNegative val="0"/>
          <c:cat>
            <c:multiLvlStrRef>
              <c:f>Graphesss!$U$169:$AT$171</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Graphesss!$U$176:$AT$176</c:f>
              <c:numCache>
                <c:formatCode>General</c:formatCode>
                <c:ptCount val="26"/>
                <c:pt idx="1">
                  <c:v>43.493789062499999</c:v>
                </c:pt>
                <c:pt idx="7">
                  <c:v>112.503</c:v>
                </c:pt>
                <c:pt idx="12">
                  <c:v>178.339859375</c:v>
                </c:pt>
                <c:pt idx="18">
                  <c:v>177.79904687499999</c:v>
                </c:pt>
                <c:pt idx="23">
                  <c:v>202.02668750000001</c:v>
                </c:pt>
              </c:numCache>
            </c:numRef>
          </c:val>
          <c:extLst>
            <c:ext xmlns:c16="http://schemas.microsoft.com/office/drawing/2014/chart" uri="{C3380CC4-5D6E-409C-BE32-E72D297353CC}">
              <c16:uniqueId val="{0000000A-FE21-4289-A4DD-FCCA9977912A}"/>
            </c:ext>
          </c:extLst>
        </c:ser>
        <c:ser>
          <c:idx val="5"/>
          <c:order val="11"/>
          <c:tx>
            <c:v>Electricity</c:v>
          </c:tx>
          <c:spPr>
            <a:solidFill>
              <a:schemeClr val="accent4"/>
            </a:solidFill>
          </c:spPr>
          <c:invertIfNegative val="0"/>
          <c:cat>
            <c:multiLvlStrRef>
              <c:f>Graphesss!$U$169:$AT$171</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Graphesss!$U$175:$AT$175</c:f>
              <c:numCache>
                <c:formatCode>General</c:formatCode>
                <c:ptCount val="26"/>
                <c:pt idx="1">
                  <c:v>20.219927734374998</c:v>
                </c:pt>
                <c:pt idx="7">
                  <c:v>46.378625</c:v>
                </c:pt>
                <c:pt idx="12">
                  <c:v>155.07724999999999</c:v>
                </c:pt>
                <c:pt idx="18">
                  <c:v>138.13707812499999</c:v>
                </c:pt>
                <c:pt idx="23">
                  <c:v>394.12175000000002</c:v>
                </c:pt>
              </c:numCache>
            </c:numRef>
          </c:val>
          <c:extLst>
            <c:ext xmlns:c16="http://schemas.microsoft.com/office/drawing/2014/chart" uri="{C3380CC4-5D6E-409C-BE32-E72D297353CC}">
              <c16:uniqueId val="{0000000B-FE21-4289-A4DD-FCCA9977912A}"/>
            </c:ext>
          </c:extLst>
        </c:ser>
        <c:dLbls>
          <c:showLegendKey val="0"/>
          <c:showVal val="0"/>
          <c:showCatName val="0"/>
          <c:showSerName val="0"/>
          <c:showPercent val="0"/>
          <c:showBubbleSize val="0"/>
        </c:dLbls>
        <c:gapWidth val="13"/>
        <c:overlap val="100"/>
        <c:axId val="313309904"/>
        <c:axId val="313314168"/>
        <c:extLst/>
      </c:barChart>
      <c:catAx>
        <c:axId val="31330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fr-FR"/>
          </a:p>
        </c:txPr>
        <c:crossAx val="313314168"/>
        <c:crosses val="autoZero"/>
        <c:auto val="1"/>
        <c:lblAlgn val="ctr"/>
        <c:lblOffset val="100"/>
        <c:noMultiLvlLbl val="0"/>
      </c:catAx>
      <c:valAx>
        <c:axId val="313314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1000"/>
                </a:pPr>
                <a:r>
                  <a:rPr lang="fr-FR" sz="1000"/>
                  <a:t>Quantities (Mtoe)</a:t>
                </a:r>
              </a:p>
            </c:rich>
          </c:tx>
          <c:layout>
            <c:manualLayout>
              <c:xMode val="edge"/>
              <c:yMode val="edge"/>
              <c:x val="0"/>
              <c:y val="0.22708364806873371"/>
            </c:manualLayout>
          </c:layout>
          <c:overlay val="0"/>
        </c:title>
        <c:numFmt formatCode="General" sourceLinked="1"/>
        <c:majorTickMark val="none"/>
        <c:minorTickMark val="none"/>
        <c:tickLblPos val="nextTo"/>
        <c:spPr>
          <a:noFill/>
          <a:ln>
            <a:noFill/>
          </a:ln>
          <a:effectLst/>
        </c:spPr>
        <c:txPr>
          <a:bodyPr rot="-60000000" vert="horz"/>
          <a:lstStyle/>
          <a:p>
            <a:pPr>
              <a:defRPr sz="1100"/>
            </a:pPr>
            <a:endParaRPr lang="fr-FR"/>
          </a:p>
        </c:txPr>
        <c:crossAx val="313309904"/>
        <c:crosses val="autoZero"/>
        <c:crossBetween val="between"/>
      </c:valAx>
    </c:plotArea>
    <c:legend>
      <c:legendPos val="b"/>
      <c:layout>
        <c:manualLayout>
          <c:xMode val="edge"/>
          <c:yMode val="edge"/>
          <c:x val="0.29247892304015444"/>
          <c:y val="0.92992605756575053"/>
          <c:w val="0.28316605473743939"/>
          <c:h val="4.9499827111029945E-2"/>
        </c:manualLayout>
      </c:layout>
      <c:overlay val="0"/>
      <c:spPr>
        <a:noFill/>
        <a:ln>
          <a:noFill/>
        </a:ln>
        <a:effectLst/>
      </c:spPr>
      <c:txPr>
        <a:bodyPr rot="0" vert="horz"/>
        <a:lstStyle/>
        <a:p>
          <a:pPr>
            <a:defRPr sz="1200"/>
          </a:pPr>
          <a:endParaRPr lang="fr-FR"/>
        </a:p>
      </c:txPr>
    </c:legend>
    <c:plotVisOnly val="1"/>
    <c:dispBlanksAs val="gap"/>
    <c:showDLblsOverMax val="0"/>
  </c:chart>
  <c:txPr>
    <a:bodyPr/>
    <a:lstStyle/>
    <a:p>
      <a:pPr>
        <a:defRPr sz="1400"/>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fr-FR" sz="1800" b="1" dirty="0" err="1" smtClean="0"/>
              <a:t>Installed</a:t>
            </a:r>
            <a:r>
              <a:rPr lang="fr-FR" sz="1800" b="1" dirty="0" smtClean="0"/>
              <a:t> power: </a:t>
            </a:r>
            <a:r>
              <a:rPr lang="fr-FR" sz="1800" b="1" dirty="0" err="1" smtClean="0"/>
              <a:t>gasification</a:t>
            </a:r>
            <a:r>
              <a:rPr lang="fr-FR" sz="1800" b="1" dirty="0" smtClean="0"/>
              <a:t> </a:t>
            </a:r>
            <a:r>
              <a:rPr lang="fr-FR" sz="1800" b="1" dirty="0"/>
              <a:t>and methanisation technologies</a:t>
            </a:r>
          </a:p>
        </c:rich>
      </c:tx>
      <c:layout>
        <c:manualLayout>
          <c:xMode val="edge"/>
          <c:yMode val="edge"/>
          <c:x val="0.25403115756194627"/>
          <c:y val="3.3621688853291025E-2"/>
        </c:manualLayout>
      </c:layout>
      <c:overlay val="0"/>
      <c:spPr>
        <a:noFill/>
        <a:ln>
          <a:noFill/>
        </a:ln>
        <a:effectLst/>
      </c:spPr>
    </c:title>
    <c:autoTitleDeleted val="0"/>
    <c:plotArea>
      <c:layout>
        <c:manualLayout>
          <c:layoutTarget val="inner"/>
          <c:xMode val="edge"/>
          <c:yMode val="edge"/>
          <c:x val="6.2025171279932102E-2"/>
          <c:y val="0.12064064479013203"/>
          <c:w val="0.92540852844306054"/>
          <c:h val="0.51732467462185783"/>
        </c:manualLayout>
      </c:layout>
      <c:barChart>
        <c:barDir val="col"/>
        <c:grouping val="stacked"/>
        <c:varyColors val="0"/>
        <c:ser>
          <c:idx val="3"/>
          <c:order val="0"/>
          <c:tx>
            <c:v>Gasification</c:v>
          </c:tx>
          <c:spPr>
            <a:solidFill>
              <a:schemeClr val="accent5"/>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Graphesss!$U$140:$AT$140</c:f>
              <c:numCache>
                <c:formatCode>General</c:formatCode>
                <c:ptCount val="26"/>
                <c:pt idx="3">
                  <c:v>8.1528973579406735E-4</c:v>
                </c:pt>
                <c:pt idx="9">
                  <c:v>3.9545598144531251</c:v>
                </c:pt>
                <c:pt idx="14">
                  <c:v>5.0773964839999994</c:v>
                </c:pt>
                <c:pt idx="20">
                  <c:v>13.642277343749999</c:v>
                </c:pt>
                <c:pt idx="25">
                  <c:v>10.282694340000001</c:v>
                </c:pt>
              </c:numCache>
            </c:numRef>
          </c:val>
          <c:extLst>
            <c:ext xmlns:c16="http://schemas.microsoft.com/office/drawing/2014/chart" uri="{C3380CC4-5D6E-409C-BE32-E72D297353CC}">
              <c16:uniqueId val="{00000000-2DFE-4A5E-BEB0-0BBCD43DF6F3}"/>
            </c:ext>
          </c:extLst>
        </c:ser>
        <c:ser>
          <c:idx val="4"/>
          <c:order val="1"/>
          <c:tx>
            <c:v>Methanisation</c:v>
          </c:tx>
          <c:spPr>
            <a:solidFill>
              <a:schemeClr val="accent2"/>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Graphesss!$U$142:$AT$142</c:f>
              <c:numCache>
                <c:formatCode>General</c:formatCode>
                <c:ptCount val="26"/>
                <c:pt idx="3">
                  <c:v>13.32402734375</c:v>
                </c:pt>
                <c:pt idx="9">
                  <c:v>14.537275390625</c:v>
                </c:pt>
                <c:pt idx="14">
                  <c:v>36.30107813</c:v>
                </c:pt>
                <c:pt idx="20">
                  <c:v>8.9766396484374997</c:v>
                </c:pt>
                <c:pt idx="25">
                  <c:v>59.962019529999999</c:v>
                </c:pt>
              </c:numCache>
            </c:numRef>
          </c:val>
          <c:extLst>
            <c:ext xmlns:c16="http://schemas.microsoft.com/office/drawing/2014/chart" uri="{C3380CC4-5D6E-409C-BE32-E72D297353CC}">
              <c16:uniqueId val="{00000001-2DFE-4A5E-BEB0-0BBCD43DF6F3}"/>
            </c:ext>
          </c:extLst>
        </c:ser>
        <c:ser>
          <c:idx val="1"/>
          <c:order val="2"/>
          <c:tx>
            <c:v>Gasification+CCS</c:v>
          </c:tx>
          <c:spPr>
            <a:solidFill>
              <a:schemeClr val="accent6"/>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Graphesss!$U$141:$AT$141</c:f>
              <c:numCache>
                <c:formatCode>General</c:formatCode>
                <c:ptCount val="26"/>
                <c:pt idx="3">
                  <c:v>9.999999747378752E-8</c:v>
                </c:pt>
                <c:pt idx="14">
                  <c:v>9.7196601559999998</c:v>
                </c:pt>
                <c:pt idx="20">
                  <c:v>0</c:v>
                </c:pt>
                <c:pt idx="25">
                  <c:v>20.35329102</c:v>
                </c:pt>
              </c:numCache>
            </c:numRef>
          </c:val>
          <c:extLst>
            <c:ext xmlns:c16="http://schemas.microsoft.com/office/drawing/2014/chart" uri="{C3380CC4-5D6E-409C-BE32-E72D297353CC}">
              <c16:uniqueId val="{00000002-2DFE-4A5E-BEB0-0BBCD43DF6F3}"/>
            </c:ext>
          </c:extLst>
        </c:ser>
        <c:ser>
          <c:idx val="6"/>
          <c:order val="3"/>
          <c:tx>
            <c:v>Gas</c:v>
          </c:tx>
          <c:spPr>
            <a:solidFill>
              <a:schemeClr val="accent5"/>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Graphesss!$U$137:$AT$137</c:f>
              <c:numCache>
                <c:formatCode>General</c:formatCode>
                <c:ptCount val="26"/>
                <c:pt idx="2">
                  <c:v>5.0939678192138675E-2</c:v>
                </c:pt>
                <c:pt idx="8">
                  <c:v>33.151902343750002</c:v>
                </c:pt>
                <c:pt idx="13">
                  <c:v>15.99178809</c:v>
                </c:pt>
                <c:pt idx="19">
                  <c:v>72.863085937500003</c:v>
                </c:pt>
                <c:pt idx="24">
                  <c:v>22.153826169999999</c:v>
                </c:pt>
              </c:numCache>
            </c:numRef>
          </c:val>
          <c:extLst>
            <c:ext xmlns:c16="http://schemas.microsoft.com/office/drawing/2014/chart" uri="{C3380CC4-5D6E-409C-BE32-E72D297353CC}">
              <c16:uniqueId val="{00000003-2DFE-4A5E-BEB0-0BBCD43DF6F3}"/>
            </c:ext>
          </c:extLst>
        </c:ser>
        <c:ser>
          <c:idx val="7"/>
          <c:order val="4"/>
          <c:tx>
            <c:v>Metha</c:v>
          </c:tx>
          <c:spPr>
            <a:solidFill>
              <a:schemeClr val="accent2"/>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Graphesss!$U$139:$AT$139</c:f>
              <c:numCache>
                <c:formatCode>General</c:formatCode>
                <c:ptCount val="26"/>
                <c:pt idx="2">
                  <c:v>0.95294775390624997</c:v>
                </c:pt>
                <c:pt idx="8">
                  <c:v>15.673937499999999</c:v>
                </c:pt>
                <c:pt idx="13">
                  <c:v>18.48281836</c:v>
                </c:pt>
                <c:pt idx="19">
                  <c:v>38.855785156250001</c:v>
                </c:pt>
                <c:pt idx="24">
                  <c:v>38.308417970000001</c:v>
                </c:pt>
              </c:numCache>
            </c:numRef>
          </c:val>
          <c:extLst>
            <c:ext xmlns:c16="http://schemas.microsoft.com/office/drawing/2014/chart" uri="{C3380CC4-5D6E-409C-BE32-E72D297353CC}">
              <c16:uniqueId val="{00000004-2DFE-4A5E-BEB0-0BBCD43DF6F3}"/>
            </c:ext>
          </c:extLst>
        </c:ser>
        <c:ser>
          <c:idx val="8"/>
          <c:order val="5"/>
          <c:tx>
            <c:v>Gas+CCS</c:v>
          </c:tx>
          <c:spPr>
            <a:solidFill>
              <a:schemeClr val="accent6"/>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Graphesss!$U$138:$AT$138</c:f>
              <c:numCache>
                <c:formatCode>General</c:formatCode>
                <c:ptCount val="26"/>
                <c:pt idx="2">
                  <c:v>9.999999747378752E-8</c:v>
                </c:pt>
                <c:pt idx="13">
                  <c:v>78.472624999999994</c:v>
                </c:pt>
                <c:pt idx="19">
                  <c:v>0</c:v>
                </c:pt>
                <c:pt idx="24">
                  <c:v>302.39381250000002</c:v>
                </c:pt>
              </c:numCache>
            </c:numRef>
          </c:val>
          <c:extLst>
            <c:ext xmlns:c16="http://schemas.microsoft.com/office/drawing/2014/chart" uri="{C3380CC4-5D6E-409C-BE32-E72D297353CC}">
              <c16:uniqueId val="{00000005-2DFE-4A5E-BEB0-0BBCD43DF6F3}"/>
            </c:ext>
          </c:extLst>
        </c:ser>
        <c:ser>
          <c:idx val="20"/>
          <c:order val="6"/>
          <c:tx>
            <c:v>Gas</c:v>
          </c:tx>
          <c:spPr>
            <a:solidFill>
              <a:schemeClr val="accent5"/>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Graphesss!$U$131:$AT$131</c:f>
              <c:numCache>
                <c:formatCode>General</c:formatCode>
                <c:ptCount val="26"/>
                <c:pt idx="0">
                  <c:v>1.6648214340209962E-2</c:v>
                </c:pt>
                <c:pt idx="6">
                  <c:v>2.25218408203125</c:v>
                </c:pt>
                <c:pt idx="11">
                  <c:v>0.9682017822265625</c:v>
                </c:pt>
                <c:pt idx="17">
                  <c:v>5.6500952148437502</c:v>
                </c:pt>
                <c:pt idx="22">
                  <c:v>1.7650562744140625</c:v>
                </c:pt>
              </c:numCache>
            </c:numRef>
          </c:val>
          <c:extLst>
            <c:ext xmlns:c16="http://schemas.microsoft.com/office/drawing/2014/chart" uri="{C3380CC4-5D6E-409C-BE32-E72D297353CC}">
              <c16:uniqueId val="{00000006-2DFE-4A5E-BEB0-0BBCD43DF6F3}"/>
            </c:ext>
          </c:extLst>
        </c:ser>
        <c:ser>
          <c:idx val="19"/>
          <c:order val="7"/>
          <c:tx>
            <c:v>Metha</c:v>
          </c:tx>
          <c:spPr>
            <a:solidFill>
              <a:schemeClr val="accent2"/>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Graphesss!$U$133:$AT$133</c:f>
              <c:numCache>
                <c:formatCode>General</c:formatCode>
                <c:ptCount val="26"/>
                <c:pt idx="0">
                  <c:v>1.478688720703125</c:v>
                </c:pt>
                <c:pt idx="1">
                  <c:v>0</c:v>
                </c:pt>
                <c:pt idx="6">
                  <c:v>1.728929931640625</c:v>
                </c:pt>
                <c:pt idx="7">
                  <c:v>0</c:v>
                </c:pt>
                <c:pt idx="11">
                  <c:v>1.5000505371093751</c:v>
                </c:pt>
                <c:pt idx="17">
                  <c:v>3.3222297363281248</c:v>
                </c:pt>
                <c:pt idx="18">
                  <c:v>0</c:v>
                </c:pt>
                <c:pt idx="22">
                  <c:v>0.33675625610351562</c:v>
                </c:pt>
              </c:numCache>
            </c:numRef>
          </c:val>
          <c:extLst>
            <c:ext xmlns:c16="http://schemas.microsoft.com/office/drawing/2014/chart" uri="{C3380CC4-5D6E-409C-BE32-E72D297353CC}">
              <c16:uniqueId val="{00000007-2DFE-4A5E-BEB0-0BBCD43DF6F3}"/>
            </c:ext>
          </c:extLst>
        </c:ser>
        <c:ser>
          <c:idx val="11"/>
          <c:order val="8"/>
          <c:tx>
            <c:v>Gas+CCS</c:v>
          </c:tx>
          <c:spPr>
            <a:solidFill>
              <a:schemeClr val="accent6"/>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Graphesss!$U$132:$AT$132</c:f>
              <c:numCache>
                <c:formatCode>General</c:formatCode>
                <c:ptCount val="26"/>
                <c:pt idx="0">
                  <c:v>9.999999747378752E-8</c:v>
                </c:pt>
                <c:pt idx="1">
                  <c:v>0</c:v>
                </c:pt>
                <c:pt idx="6">
                  <c:v>0</c:v>
                </c:pt>
                <c:pt idx="7">
                  <c:v>0</c:v>
                </c:pt>
                <c:pt idx="11">
                  <c:v>1.2895776367187499</c:v>
                </c:pt>
                <c:pt idx="17">
                  <c:v>0</c:v>
                </c:pt>
                <c:pt idx="18">
                  <c:v>0</c:v>
                </c:pt>
                <c:pt idx="22">
                  <c:v>7.5059672851562498</c:v>
                </c:pt>
              </c:numCache>
            </c:numRef>
          </c:val>
          <c:extLst>
            <c:ext xmlns:c16="http://schemas.microsoft.com/office/drawing/2014/chart" uri="{C3380CC4-5D6E-409C-BE32-E72D297353CC}">
              <c16:uniqueId val="{00000008-2DFE-4A5E-BEB0-0BBCD43DF6F3}"/>
            </c:ext>
          </c:extLst>
        </c:ser>
        <c:ser>
          <c:idx val="5"/>
          <c:order val="9"/>
          <c:tx>
            <c:v>Gas</c:v>
          </c:tx>
          <c:spPr>
            <a:solidFill>
              <a:schemeClr val="accent5"/>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Graphesss!$U$134:$AT$134</c:f>
              <c:numCache>
                <c:formatCode>General</c:formatCode>
                <c:ptCount val="26"/>
                <c:pt idx="1">
                  <c:v>1.176470541395247E-7</c:v>
                </c:pt>
                <c:pt idx="7">
                  <c:v>17.259146484375002</c:v>
                </c:pt>
                <c:pt idx="12">
                  <c:v>19.76035156</c:v>
                </c:pt>
                <c:pt idx="18">
                  <c:v>47.375878906250001</c:v>
                </c:pt>
                <c:pt idx="23">
                  <c:v>36.807632810000001</c:v>
                </c:pt>
              </c:numCache>
            </c:numRef>
          </c:val>
          <c:extLst>
            <c:ext xmlns:c16="http://schemas.microsoft.com/office/drawing/2014/chart" uri="{C3380CC4-5D6E-409C-BE32-E72D297353CC}">
              <c16:uniqueId val="{00000009-2DFE-4A5E-BEB0-0BBCD43DF6F3}"/>
            </c:ext>
          </c:extLst>
        </c:ser>
        <c:ser>
          <c:idx val="2"/>
          <c:order val="10"/>
          <c:tx>
            <c:v>Metha</c:v>
          </c:tx>
          <c:spPr>
            <a:solidFill>
              <a:schemeClr val="accent2"/>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Graphesss!$U$136:$AT$136</c:f>
              <c:numCache>
                <c:formatCode>General</c:formatCode>
                <c:ptCount val="26"/>
                <c:pt idx="1">
                  <c:v>12.032292968749999</c:v>
                </c:pt>
                <c:pt idx="7">
                  <c:v>14.3852255859375</c:v>
                </c:pt>
                <c:pt idx="12">
                  <c:v>25.861740229999999</c:v>
                </c:pt>
                <c:pt idx="18">
                  <c:v>53.853164062499999</c:v>
                </c:pt>
                <c:pt idx="23">
                  <c:v>60.00013672</c:v>
                </c:pt>
              </c:numCache>
            </c:numRef>
          </c:val>
          <c:extLst>
            <c:ext xmlns:c16="http://schemas.microsoft.com/office/drawing/2014/chart" uri="{C3380CC4-5D6E-409C-BE32-E72D297353CC}">
              <c16:uniqueId val="{0000000A-2DFE-4A5E-BEB0-0BBCD43DF6F3}"/>
            </c:ext>
          </c:extLst>
        </c:ser>
        <c:ser>
          <c:idx val="0"/>
          <c:order val="11"/>
          <c:tx>
            <c:v>Gas+CCS</c:v>
          </c:tx>
          <c:spPr>
            <a:solidFill>
              <a:schemeClr val="accent6"/>
            </a:solidFill>
          </c:spPr>
          <c:invertIfNegative val="0"/>
          <c:cat>
            <c:multiLvlStrRef>
              <c:f>Graphesss!$U$128:$AT$130</c:f>
              <c:multiLvlStrCache>
                <c:ptCount val="26"/>
                <c:lvl>
                  <c:pt idx="0">
                    <c:v>France</c:v>
                  </c:pt>
                  <c:pt idx="1">
                    <c:v>USA</c:v>
                  </c:pt>
                  <c:pt idx="2">
                    <c:v>China</c:v>
                  </c:pt>
                  <c:pt idx="3">
                    <c:v>Brazil</c:v>
                  </c:pt>
                  <c:pt idx="6">
                    <c:v>France</c:v>
                  </c:pt>
                  <c:pt idx="7">
                    <c:v>USA</c:v>
                  </c:pt>
                  <c:pt idx="8">
                    <c:v>China</c:v>
                  </c:pt>
                  <c:pt idx="9">
                    <c:v>Brazil</c:v>
                  </c:pt>
                  <c:pt idx="11">
                    <c:v>France</c:v>
                  </c:pt>
                  <c:pt idx="12">
                    <c:v>USA</c:v>
                  </c:pt>
                  <c:pt idx="13">
                    <c:v>China</c:v>
                  </c:pt>
                  <c:pt idx="14">
                    <c:v>Brazil</c:v>
                  </c:pt>
                  <c:pt idx="17">
                    <c:v>France</c:v>
                  </c:pt>
                  <c:pt idx="18">
                    <c:v>USA</c:v>
                  </c:pt>
                  <c:pt idx="19">
                    <c:v>China</c:v>
                  </c:pt>
                  <c:pt idx="20">
                    <c:v>Brazil</c:v>
                  </c:pt>
                  <c:pt idx="22">
                    <c:v>France</c:v>
                  </c:pt>
                  <c:pt idx="23">
                    <c:v>USA</c:v>
                  </c:pt>
                  <c:pt idx="24">
                    <c:v>China</c:v>
                  </c:pt>
                  <c:pt idx="25">
                    <c:v>Brazil</c:v>
                  </c:pt>
                </c:lvl>
                <c:lvl>
                  <c:pt idx="6">
                    <c:v>Baseline</c:v>
                  </c:pt>
                  <c:pt idx="10">
                    <c:v> </c:v>
                  </c:pt>
                  <c:pt idx="11">
                    <c:v>&lt;2°scenario</c:v>
                  </c:pt>
                  <c:pt idx="17">
                    <c:v>Baseline</c:v>
                  </c:pt>
                  <c:pt idx="21">
                    <c:v> </c:v>
                  </c:pt>
                  <c:pt idx="22">
                    <c:v>&lt;2°scenario</c:v>
                  </c:pt>
                </c:lvl>
                <c:lvl>
                  <c:pt idx="0">
                    <c:v>2015</c:v>
                  </c:pt>
                  <c:pt idx="4">
                    <c:v> </c:v>
                  </c:pt>
                  <c:pt idx="6">
                    <c:v>2050</c:v>
                  </c:pt>
                  <c:pt idx="15">
                    <c:v> </c:v>
                  </c:pt>
                  <c:pt idx="17">
                    <c:v>2100</c:v>
                  </c:pt>
                </c:lvl>
              </c:multiLvlStrCache>
            </c:multiLvlStrRef>
          </c:cat>
          <c:val>
            <c:numRef>
              <c:f>Graphesss!$U$135:$AT$135</c:f>
              <c:numCache>
                <c:formatCode>General</c:formatCode>
                <c:ptCount val="26"/>
                <c:pt idx="1">
                  <c:v>9.999999747378752E-8</c:v>
                </c:pt>
                <c:pt idx="7">
                  <c:v>0</c:v>
                </c:pt>
                <c:pt idx="12">
                  <c:v>59.259753910000001</c:v>
                </c:pt>
                <c:pt idx="18">
                  <c:v>0</c:v>
                </c:pt>
                <c:pt idx="23">
                  <c:v>197.98470310000002</c:v>
                </c:pt>
              </c:numCache>
            </c:numRef>
          </c:val>
          <c:extLst>
            <c:ext xmlns:c16="http://schemas.microsoft.com/office/drawing/2014/chart" uri="{C3380CC4-5D6E-409C-BE32-E72D297353CC}">
              <c16:uniqueId val="{0000000B-2DFE-4A5E-BEB0-0BBCD43DF6F3}"/>
            </c:ext>
          </c:extLst>
        </c:ser>
        <c:dLbls>
          <c:showLegendKey val="0"/>
          <c:showVal val="0"/>
          <c:showCatName val="0"/>
          <c:showSerName val="0"/>
          <c:showPercent val="0"/>
          <c:showBubbleSize val="0"/>
        </c:dLbls>
        <c:gapWidth val="13"/>
        <c:overlap val="100"/>
        <c:axId val="313309904"/>
        <c:axId val="313314168"/>
        <c:extLst/>
      </c:barChart>
      <c:catAx>
        <c:axId val="31330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313314168"/>
        <c:crosses val="autoZero"/>
        <c:auto val="1"/>
        <c:lblAlgn val="ctr"/>
        <c:lblOffset val="100"/>
        <c:noMultiLvlLbl val="0"/>
      </c:catAx>
      <c:valAx>
        <c:axId val="313314168"/>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1600"/>
                </a:pPr>
                <a:r>
                  <a:rPr lang="fr-FR" sz="1600"/>
                  <a:t>Installed Power (GW)</a:t>
                </a:r>
              </a:p>
            </c:rich>
          </c:tx>
          <c:layout/>
          <c:overlay val="0"/>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r-FR"/>
          </a:p>
        </c:txPr>
        <c:crossAx val="313309904"/>
        <c:crosses val="autoZero"/>
        <c:crossBetween val="between"/>
      </c:valAx>
    </c:plotArea>
    <c:legend>
      <c:legendPos val="b"/>
      <c:layout>
        <c:manualLayout>
          <c:xMode val="edge"/>
          <c:yMode val="edge"/>
          <c:x val="0.33678226149955193"/>
          <c:y val="0.85087552284314738"/>
          <c:w val="0.41097546332517265"/>
          <c:h val="8.2939632545931757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txPr>
    <a:bodyPr/>
    <a:lstStyle/>
    <a:p>
      <a:pPr>
        <a:defRPr/>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Hydro, pompage et turbinage, solaire - 12/01/16</a:t>
            </a:r>
          </a:p>
        </c:rich>
      </c:tx>
      <c:layout>
        <c:manualLayout>
          <c:xMode val="edge"/>
          <c:yMode val="edge"/>
          <c:x val="0.20891550528014985"/>
          <c:y val="3.2407299235963451E-2"/>
        </c:manualLayout>
      </c:layout>
      <c:overlay val="0"/>
      <c:spPr>
        <a:noFill/>
        <a:ln>
          <a:noFill/>
        </a:ln>
        <a:effectLst/>
      </c:spPr>
    </c:title>
    <c:autoTitleDeleted val="0"/>
    <c:plotArea>
      <c:layout/>
      <c:lineChart>
        <c:grouping val="standard"/>
        <c:varyColors val="0"/>
        <c:ser>
          <c:idx val="4"/>
          <c:order val="0"/>
          <c:tx>
            <c:v>Hydraulique total</c:v>
          </c:tx>
          <c:marker>
            <c:symbol val="none"/>
          </c:marker>
          <c:val>
            <c:numRef>
              <c:f>'Données globales 2016-avr2017'!$N$265:$N$288</c:f>
              <c:numCache>
                <c:formatCode>General</c:formatCode>
                <c:ptCount val="24"/>
                <c:pt idx="0">
                  <c:v>8548</c:v>
                </c:pt>
                <c:pt idx="1">
                  <c:v>8538</c:v>
                </c:pt>
                <c:pt idx="2">
                  <c:v>7912</c:v>
                </c:pt>
                <c:pt idx="3">
                  <c:v>8094</c:v>
                </c:pt>
                <c:pt idx="4">
                  <c:v>7652</c:v>
                </c:pt>
                <c:pt idx="5">
                  <c:v>7767</c:v>
                </c:pt>
                <c:pt idx="6">
                  <c:v>7244</c:v>
                </c:pt>
                <c:pt idx="7">
                  <c:v>7625</c:v>
                </c:pt>
                <c:pt idx="8">
                  <c:v>8590</c:v>
                </c:pt>
                <c:pt idx="9">
                  <c:v>10202</c:v>
                </c:pt>
                <c:pt idx="10">
                  <c:v>10736</c:v>
                </c:pt>
                <c:pt idx="11">
                  <c:v>10947</c:v>
                </c:pt>
                <c:pt idx="12">
                  <c:v>9999</c:v>
                </c:pt>
                <c:pt idx="13">
                  <c:v>9619</c:v>
                </c:pt>
                <c:pt idx="14">
                  <c:v>8964</c:v>
                </c:pt>
                <c:pt idx="15">
                  <c:v>8262</c:v>
                </c:pt>
                <c:pt idx="16">
                  <c:v>8151</c:v>
                </c:pt>
                <c:pt idx="17">
                  <c:v>8270</c:v>
                </c:pt>
                <c:pt idx="18">
                  <c:v>9832</c:v>
                </c:pt>
                <c:pt idx="19">
                  <c:v>11990</c:v>
                </c:pt>
                <c:pt idx="20">
                  <c:v>14356</c:v>
                </c:pt>
                <c:pt idx="21">
                  <c:v>11219</c:v>
                </c:pt>
                <c:pt idx="22">
                  <c:v>8912</c:v>
                </c:pt>
                <c:pt idx="23">
                  <c:v>8454</c:v>
                </c:pt>
              </c:numCache>
            </c:numRef>
          </c:val>
          <c:smooth val="0"/>
          <c:extLst>
            <c:ext xmlns:c16="http://schemas.microsoft.com/office/drawing/2014/chart" uri="{C3380CC4-5D6E-409C-BE32-E72D297353CC}">
              <c16:uniqueId val="{00000000-14D5-418C-B0B0-EFE9BD7BC79E}"/>
            </c:ext>
          </c:extLst>
        </c:ser>
        <c:ser>
          <c:idx val="5"/>
          <c:order val="1"/>
          <c:tx>
            <c:v>Solaire</c:v>
          </c:tx>
          <c:spPr>
            <a:ln>
              <a:solidFill>
                <a:schemeClr val="accent4"/>
              </a:solidFill>
            </a:ln>
          </c:spPr>
          <c:marker>
            <c:symbol val="none"/>
          </c:marker>
          <c:val>
            <c:numRef>
              <c:f>'Données globales 2016-avr2017'!$M$265:$M$288</c:f>
              <c:numCache>
                <c:formatCode>General</c:formatCode>
                <c:ptCount val="24"/>
                <c:pt idx="0">
                  <c:v>-1</c:v>
                </c:pt>
                <c:pt idx="1">
                  <c:v>-1</c:v>
                </c:pt>
                <c:pt idx="2">
                  <c:v>-1</c:v>
                </c:pt>
                <c:pt idx="3">
                  <c:v>-1</c:v>
                </c:pt>
                <c:pt idx="4">
                  <c:v>-1</c:v>
                </c:pt>
                <c:pt idx="5">
                  <c:v>-1</c:v>
                </c:pt>
                <c:pt idx="6">
                  <c:v>-1</c:v>
                </c:pt>
                <c:pt idx="7">
                  <c:v>-1</c:v>
                </c:pt>
                <c:pt idx="8">
                  <c:v>-1</c:v>
                </c:pt>
                <c:pt idx="9">
                  <c:v>-1</c:v>
                </c:pt>
                <c:pt idx="10">
                  <c:v>87</c:v>
                </c:pt>
                <c:pt idx="11">
                  <c:v>589</c:v>
                </c:pt>
                <c:pt idx="12">
                  <c:v>1243</c:v>
                </c:pt>
                <c:pt idx="13">
                  <c:v>1559</c:v>
                </c:pt>
                <c:pt idx="14">
                  <c:v>1739</c:v>
                </c:pt>
                <c:pt idx="15">
                  <c:v>1429</c:v>
                </c:pt>
                <c:pt idx="16">
                  <c:v>1270</c:v>
                </c:pt>
                <c:pt idx="17">
                  <c:v>723</c:v>
                </c:pt>
                <c:pt idx="18">
                  <c:v>147</c:v>
                </c:pt>
                <c:pt idx="19">
                  <c:v>-2</c:v>
                </c:pt>
                <c:pt idx="20">
                  <c:v>-1</c:v>
                </c:pt>
                <c:pt idx="21">
                  <c:v>-1</c:v>
                </c:pt>
                <c:pt idx="22">
                  <c:v>-1</c:v>
                </c:pt>
                <c:pt idx="23">
                  <c:v>-1</c:v>
                </c:pt>
              </c:numCache>
            </c:numRef>
          </c:val>
          <c:smooth val="0"/>
          <c:extLst>
            <c:ext xmlns:c16="http://schemas.microsoft.com/office/drawing/2014/chart" uri="{C3380CC4-5D6E-409C-BE32-E72D297353CC}">
              <c16:uniqueId val="{00000001-14D5-418C-B0B0-EFE9BD7BC79E}"/>
            </c:ext>
          </c:extLst>
        </c:ser>
        <c:ser>
          <c:idx val="6"/>
          <c:order val="2"/>
          <c:tx>
            <c:v>Turbinage STEP</c:v>
          </c:tx>
          <c:spPr>
            <a:ln w="28575" cap="rnd">
              <a:solidFill>
                <a:schemeClr val="accent2"/>
              </a:solidFill>
              <a:round/>
            </a:ln>
            <a:effectLst/>
          </c:spPr>
          <c:marker>
            <c:symbol val="none"/>
          </c:marker>
          <c:val>
            <c:numRef>
              <c:f>'Données globales 2016-avr2017'!$O$266:$O$288</c:f>
              <c:numCache>
                <c:formatCode>General</c:formatCode>
                <c:ptCount val="23"/>
                <c:pt idx="0">
                  <c:v>595</c:v>
                </c:pt>
                <c:pt idx="1">
                  <c:v>-1</c:v>
                </c:pt>
                <c:pt idx="2">
                  <c:v>-1</c:v>
                </c:pt>
                <c:pt idx="3">
                  <c:v>-1</c:v>
                </c:pt>
                <c:pt idx="4">
                  <c:v>-1</c:v>
                </c:pt>
                <c:pt idx="5">
                  <c:v>-1</c:v>
                </c:pt>
                <c:pt idx="6">
                  <c:v>-1</c:v>
                </c:pt>
                <c:pt idx="7">
                  <c:v>206</c:v>
                </c:pt>
                <c:pt idx="8">
                  <c:v>1418</c:v>
                </c:pt>
                <c:pt idx="9">
                  <c:v>1641</c:v>
                </c:pt>
                <c:pt idx="10">
                  <c:v>1718</c:v>
                </c:pt>
                <c:pt idx="11">
                  <c:v>954</c:v>
                </c:pt>
                <c:pt idx="12">
                  <c:v>580</c:v>
                </c:pt>
                <c:pt idx="13">
                  <c:v>482</c:v>
                </c:pt>
                <c:pt idx="14">
                  <c:v>0</c:v>
                </c:pt>
                <c:pt idx="15">
                  <c:v>0</c:v>
                </c:pt>
                <c:pt idx="16">
                  <c:v>152</c:v>
                </c:pt>
                <c:pt idx="17">
                  <c:v>1181</c:v>
                </c:pt>
                <c:pt idx="18">
                  <c:v>2215</c:v>
                </c:pt>
                <c:pt idx="19">
                  <c:v>3038</c:v>
                </c:pt>
                <c:pt idx="20">
                  <c:v>1572</c:v>
                </c:pt>
                <c:pt idx="21">
                  <c:v>311</c:v>
                </c:pt>
                <c:pt idx="22">
                  <c:v>0</c:v>
                </c:pt>
              </c:numCache>
            </c:numRef>
          </c:val>
          <c:smooth val="0"/>
          <c:extLst>
            <c:ext xmlns:c16="http://schemas.microsoft.com/office/drawing/2014/chart" uri="{C3380CC4-5D6E-409C-BE32-E72D297353CC}">
              <c16:uniqueId val="{00000002-14D5-418C-B0B0-EFE9BD7BC79E}"/>
            </c:ext>
          </c:extLst>
        </c:ser>
        <c:ser>
          <c:idx val="7"/>
          <c:order val="3"/>
          <c:tx>
            <c:v>Pompage STEP</c:v>
          </c:tx>
          <c:spPr>
            <a:ln w="28575" cap="rnd">
              <a:solidFill>
                <a:schemeClr val="accent3"/>
              </a:solidFill>
              <a:round/>
            </a:ln>
            <a:effectLst/>
          </c:spPr>
          <c:marker>
            <c:symbol val="none"/>
          </c:marker>
          <c:val>
            <c:numRef>
              <c:f>'Données globales 2016-avr2017'!$P$266:$P$288</c:f>
              <c:numCache>
                <c:formatCode>General</c:formatCode>
                <c:ptCount val="23"/>
                <c:pt idx="0">
                  <c:v>-2391</c:v>
                </c:pt>
                <c:pt idx="1">
                  <c:v>-2565</c:v>
                </c:pt>
                <c:pt idx="2">
                  <c:v>-2518</c:v>
                </c:pt>
                <c:pt idx="3">
                  <c:v>-2511</c:v>
                </c:pt>
                <c:pt idx="4">
                  <c:v>-2628</c:v>
                </c:pt>
                <c:pt idx="5">
                  <c:v>-2816</c:v>
                </c:pt>
                <c:pt idx="6">
                  <c:v>-2806</c:v>
                </c:pt>
                <c:pt idx="7">
                  <c:v>-274</c:v>
                </c:pt>
                <c:pt idx="8">
                  <c:v>-5</c:v>
                </c:pt>
                <c:pt idx="9">
                  <c:v>-5</c:v>
                </c:pt>
                <c:pt idx="10">
                  <c:v>-5</c:v>
                </c:pt>
                <c:pt idx="11">
                  <c:v>-5</c:v>
                </c:pt>
                <c:pt idx="12">
                  <c:v>-5</c:v>
                </c:pt>
                <c:pt idx="13">
                  <c:v>-165</c:v>
                </c:pt>
                <c:pt idx="14">
                  <c:v>-327</c:v>
                </c:pt>
                <c:pt idx="15">
                  <c:v>-721</c:v>
                </c:pt>
                <c:pt idx="16">
                  <c:v>-721</c:v>
                </c:pt>
                <c:pt idx="17">
                  <c:v>-6</c:v>
                </c:pt>
                <c:pt idx="18">
                  <c:v>-5</c:v>
                </c:pt>
                <c:pt idx="19">
                  <c:v>-5</c:v>
                </c:pt>
                <c:pt idx="20">
                  <c:v>-5</c:v>
                </c:pt>
                <c:pt idx="21">
                  <c:v>-1009</c:v>
                </c:pt>
                <c:pt idx="22">
                  <c:v>-1855</c:v>
                </c:pt>
              </c:numCache>
            </c:numRef>
          </c:val>
          <c:smooth val="0"/>
          <c:extLst>
            <c:ext xmlns:c16="http://schemas.microsoft.com/office/drawing/2014/chart" uri="{C3380CC4-5D6E-409C-BE32-E72D297353CC}">
              <c16:uniqueId val="{00000003-14D5-418C-B0B0-EFE9BD7BC79E}"/>
            </c:ext>
          </c:extLst>
        </c:ser>
        <c:ser>
          <c:idx val="3"/>
          <c:order val="4"/>
          <c:tx>
            <c:v>Conso écart à la moyenne journalière</c:v>
          </c:tx>
          <c:spPr>
            <a:ln>
              <a:solidFill>
                <a:sysClr val="windowText" lastClr="000000"/>
              </a:solidFill>
            </a:ln>
          </c:spPr>
          <c:marker>
            <c:symbol val="none"/>
          </c:marker>
          <c:val>
            <c:numRef>
              <c:f>'Graphes hydraulique'!$E$104:$E$127</c:f>
              <c:numCache>
                <c:formatCode>General</c:formatCode>
                <c:ptCount val="24"/>
                <c:pt idx="0">
                  <c:v>-2597</c:v>
                </c:pt>
                <c:pt idx="1">
                  <c:v>-7407</c:v>
                </c:pt>
                <c:pt idx="2">
                  <c:v>-8482</c:v>
                </c:pt>
                <c:pt idx="3">
                  <c:v>-10564</c:v>
                </c:pt>
                <c:pt idx="4">
                  <c:v>-12354</c:v>
                </c:pt>
                <c:pt idx="5">
                  <c:v>-12042</c:v>
                </c:pt>
                <c:pt idx="6">
                  <c:v>-8020</c:v>
                </c:pt>
                <c:pt idx="7">
                  <c:v>-323</c:v>
                </c:pt>
                <c:pt idx="8">
                  <c:v>5381</c:v>
                </c:pt>
                <c:pt idx="9">
                  <c:v>5143</c:v>
                </c:pt>
                <c:pt idx="10">
                  <c:v>4940</c:v>
                </c:pt>
                <c:pt idx="11">
                  <c:v>4433</c:v>
                </c:pt>
                <c:pt idx="12">
                  <c:v>4970</c:v>
                </c:pt>
                <c:pt idx="13">
                  <c:v>4368</c:v>
                </c:pt>
                <c:pt idx="14">
                  <c:v>2886</c:v>
                </c:pt>
                <c:pt idx="15">
                  <c:v>1285</c:v>
                </c:pt>
                <c:pt idx="16">
                  <c:v>464</c:v>
                </c:pt>
                <c:pt idx="17">
                  <c:v>927</c:v>
                </c:pt>
                <c:pt idx="18">
                  <c:v>6345</c:v>
                </c:pt>
                <c:pt idx="19">
                  <c:v>10260</c:v>
                </c:pt>
                <c:pt idx="20">
                  <c:v>7452</c:v>
                </c:pt>
                <c:pt idx="21">
                  <c:v>2670</c:v>
                </c:pt>
                <c:pt idx="22">
                  <c:v>-1167</c:v>
                </c:pt>
                <c:pt idx="23">
                  <c:v>1447</c:v>
                </c:pt>
              </c:numCache>
            </c:numRef>
          </c:val>
          <c:smooth val="0"/>
          <c:extLst>
            <c:ext xmlns:c16="http://schemas.microsoft.com/office/drawing/2014/chart" uri="{C3380CC4-5D6E-409C-BE32-E72D297353CC}">
              <c16:uniqueId val="{00000004-14D5-418C-B0B0-EFE9BD7BC79E}"/>
            </c:ext>
          </c:extLst>
        </c:ser>
        <c:dLbls>
          <c:showLegendKey val="0"/>
          <c:showVal val="0"/>
          <c:showCatName val="0"/>
          <c:showSerName val="0"/>
          <c:showPercent val="0"/>
          <c:showBubbleSize val="0"/>
        </c:dLbls>
        <c:smooth val="0"/>
        <c:axId val="305267616"/>
        <c:axId val="305267944"/>
      </c:lineChart>
      <c:catAx>
        <c:axId val="30526761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Heure de la journée</a:t>
                </a:r>
              </a:p>
            </c:rich>
          </c:tx>
          <c:layout/>
          <c:overlay val="0"/>
          <c:spPr>
            <a:noFill/>
            <a:ln>
              <a:noFill/>
            </a:ln>
            <a:effectLst/>
          </c:sp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05267944"/>
        <c:crosses val="autoZero"/>
        <c:auto val="1"/>
        <c:lblAlgn val="ctr"/>
        <c:lblOffset val="100"/>
        <c:noMultiLvlLbl val="0"/>
      </c:catAx>
      <c:valAx>
        <c:axId val="305267944"/>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a:pPr>
                <a:r>
                  <a:rPr lang="fr-FR"/>
                  <a:t>Puissance</a:t>
                </a:r>
                <a:r>
                  <a:rPr lang="fr-FR" baseline="0"/>
                  <a:t> (MW)</a:t>
                </a:r>
                <a:endParaRPr lang="fr-FR"/>
              </a:p>
            </c:rich>
          </c:tx>
          <c:layout/>
          <c:overlay val="0"/>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305267616"/>
        <c:crosses val="autoZero"/>
        <c:crossBetween val="between"/>
      </c:valAx>
    </c:plotArea>
    <c:legend>
      <c:legendPos val="b"/>
      <c:layout/>
      <c:overlay val="0"/>
      <c:txPr>
        <a:bodyPr/>
        <a:lstStyle/>
        <a:p>
          <a:pPr>
            <a:defRPr sz="1050"/>
          </a:pPr>
          <a:endParaRPr lang="fr-FR"/>
        </a:p>
      </c:txPr>
    </c:legend>
    <c:plotVisOnly val="1"/>
    <c:dispBlanksAs val="gap"/>
    <c:showDLblsOverMax val="0"/>
  </c:chart>
  <c:txPr>
    <a:bodyPr/>
    <a:lstStyle/>
    <a:p>
      <a:pPr>
        <a:defRPr/>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Fil de l'eau + éclusé </a:t>
            </a:r>
          </a:p>
        </c:rich>
      </c:tx>
      <c:layout/>
      <c:overlay val="0"/>
      <c:spPr>
        <a:noFill/>
        <a:ln>
          <a:noFill/>
        </a:ln>
        <a:effectLst/>
      </c:spPr>
    </c:title>
    <c:autoTitleDeleted val="0"/>
    <c:plotArea>
      <c:layout>
        <c:manualLayout>
          <c:layoutTarget val="inner"/>
          <c:xMode val="edge"/>
          <c:yMode val="edge"/>
          <c:x val="0.11637498747771033"/>
          <c:y val="0.17159105867053628"/>
          <c:w val="0.86326877842559757"/>
          <c:h val="0.8062839879154079"/>
        </c:manualLayout>
      </c:layout>
      <c:scatterChart>
        <c:scatterStyle val="smoothMarker"/>
        <c:varyColors val="0"/>
        <c:ser>
          <c:idx val="2"/>
          <c:order val="0"/>
          <c:tx>
            <c:v>Max journalier</c:v>
          </c:tx>
          <c:marker>
            <c:symbol val="none"/>
          </c:marker>
          <c:xVal>
            <c:numRef>
              <c:f>'Hydro jour par jour'!$A$2:$A$367</c:f>
              <c:numCache>
                <c:formatCode>m/d/yyyy</c:formatCode>
                <c:ptCount val="366"/>
                <c:pt idx="0">
                  <c:v>42370</c:v>
                </c:pt>
                <c:pt idx="1">
                  <c:v>42371</c:v>
                </c:pt>
                <c:pt idx="2">
                  <c:v>42372</c:v>
                </c:pt>
                <c:pt idx="3">
                  <c:v>42373</c:v>
                </c:pt>
                <c:pt idx="4">
                  <c:v>42374</c:v>
                </c:pt>
                <c:pt idx="5">
                  <c:v>42375</c:v>
                </c:pt>
                <c:pt idx="6">
                  <c:v>42376</c:v>
                </c:pt>
                <c:pt idx="7">
                  <c:v>42377</c:v>
                </c:pt>
                <c:pt idx="8">
                  <c:v>42378</c:v>
                </c:pt>
                <c:pt idx="9">
                  <c:v>42379</c:v>
                </c:pt>
                <c:pt idx="10">
                  <c:v>42380</c:v>
                </c:pt>
                <c:pt idx="11">
                  <c:v>42381</c:v>
                </c:pt>
                <c:pt idx="12">
                  <c:v>42382</c:v>
                </c:pt>
                <c:pt idx="13">
                  <c:v>42383</c:v>
                </c:pt>
                <c:pt idx="14">
                  <c:v>42384</c:v>
                </c:pt>
                <c:pt idx="15">
                  <c:v>42385</c:v>
                </c:pt>
                <c:pt idx="16">
                  <c:v>42386</c:v>
                </c:pt>
                <c:pt idx="17">
                  <c:v>42387</c:v>
                </c:pt>
                <c:pt idx="18">
                  <c:v>42388</c:v>
                </c:pt>
                <c:pt idx="19">
                  <c:v>42389</c:v>
                </c:pt>
                <c:pt idx="20">
                  <c:v>42390</c:v>
                </c:pt>
                <c:pt idx="21">
                  <c:v>42391</c:v>
                </c:pt>
                <c:pt idx="22">
                  <c:v>42392</c:v>
                </c:pt>
                <c:pt idx="23">
                  <c:v>42393</c:v>
                </c:pt>
                <c:pt idx="24">
                  <c:v>42394</c:v>
                </c:pt>
                <c:pt idx="25">
                  <c:v>42395</c:v>
                </c:pt>
                <c:pt idx="26">
                  <c:v>42396</c:v>
                </c:pt>
                <c:pt idx="27">
                  <c:v>42397</c:v>
                </c:pt>
                <c:pt idx="28">
                  <c:v>42398</c:v>
                </c:pt>
                <c:pt idx="29">
                  <c:v>42399</c:v>
                </c:pt>
                <c:pt idx="30">
                  <c:v>42400</c:v>
                </c:pt>
                <c:pt idx="31">
                  <c:v>42401</c:v>
                </c:pt>
                <c:pt idx="32">
                  <c:v>42402</c:v>
                </c:pt>
                <c:pt idx="33">
                  <c:v>42403</c:v>
                </c:pt>
                <c:pt idx="34">
                  <c:v>42404</c:v>
                </c:pt>
                <c:pt idx="35">
                  <c:v>42405</c:v>
                </c:pt>
                <c:pt idx="36">
                  <c:v>42406</c:v>
                </c:pt>
                <c:pt idx="37">
                  <c:v>42407</c:v>
                </c:pt>
                <c:pt idx="38">
                  <c:v>42408</c:v>
                </c:pt>
                <c:pt idx="39">
                  <c:v>42409</c:v>
                </c:pt>
                <c:pt idx="40">
                  <c:v>42410</c:v>
                </c:pt>
                <c:pt idx="41">
                  <c:v>42411</c:v>
                </c:pt>
                <c:pt idx="42">
                  <c:v>42412</c:v>
                </c:pt>
                <c:pt idx="43">
                  <c:v>42413</c:v>
                </c:pt>
                <c:pt idx="44">
                  <c:v>42414</c:v>
                </c:pt>
                <c:pt idx="45">
                  <c:v>42415</c:v>
                </c:pt>
                <c:pt idx="46">
                  <c:v>42416</c:v>
                </c:pt>
                <c:pt idx="47">
                  <c:v>42417</c:v>
                </c:pt>
                <c:pt idx="48">
                  <c:v>42418</c:v>
                </c:pt>
                <c:pt idx="49">
                  <c:v>42419</c:v>
                </c:pt>
                <c:pt idx="50">
                  <c:v>42420</c:v>
                </c:pt>
                <c:pt idx="51">
                  <c:v>42421</c:v>
                </c:pt>
                <c:pt idx="52">
                  <c:v>42422</c:v>
                </c:pt>
                <c:pt idx="53">
                  <c:v>42423</c:v>
                </c:pt>
                <c:pt idx="54">
                  <c:v>42424</c:v>
                </c:pt>
                <c:pt idx="55">
                  <c:v>42425</c:v>
                </c:pt>
                <c:pt idx="56">
                  <c:v>42426</c:v>
                </c:pt>
                <c:pt idx="57">
                  <c:v>42427</c:v>
                </c:pt>
                <c:pt idx="58">
                  <c:v>42428</c:v>
                </c:pt>
                <c:pt idx="59">
                  <c:v>42429</c:v>
                </c:pt>
                <c:pt idx="60">
                  <c:v>42430</c:v>
                </c:pt>
                <c:pt idx="61">
                  <c:v>42431</c:v>
                </c:pt>
                <c:pt idx="62">
                  <c:v>42432</c:v>
                </c:pt>
                <c:pt idx="63">
                  <c:v>42433</c:v>
                </c:pt>
                <c:pt idx="64">
                  <c:v>42434</c:v>
                </c:pt>
                <c:pt idx="65">
                  <c:v>42435</c:v>
                </c:pt>
                <c:pt idx="66">
                  <c:v>42436</c:v>
                </c:pt>
                <c:pt idx="67">
                  <c:v>42437</c:v>
                </c:pt>
                <c:pt idx="68">
                  <c:v>42438</c:v>
                </c:pt>
                <c:pt idx="69">
                  <c:v>42439</c:v>
                </c:pt>
                <c:pt idx="70">
                  <c:v>42440</c:v>
                </c:pt>
                <c:pt idx="71">
                  <c:v>42441</c:v>
                </c:pt>
                <c:pt idx="72">
                  <c:v>42442</c:v>
                </c:pt>
                <c:pt idx="73">
                  <c:v>42443</c:v>
                </c:pt>
                <c:pt idx="74">
                  <c:v>42444</c:v>
                </c:pt>
                <c:pt idx="75">
                  <c:v>42445</c:v>
                </c:pt>
                <c:pt idx="76">
                  <c:v>42446</c:v>
                </c:pt>
                <c:pt idx="77">
                  <c:v>42447</c:v>
                </c:pt>
                <c:pt idx="78">
                  <c:v>42448</c:v>
                </c:pt>
                <c:pt idx="79">
                  <c:v>42449</c:v>
                </c:pt>
                <c:pt idx="80">
                  <c:v>42450</c:v>
                </c:pt>
                <c:pt idx="81">
                  <c:v>42451</c:v>
                </c:pt>
                <c:pt idx="82">
                  <c:v>42452</c:v>
                </c:pt>
                <c:pt idx="83">
                  <c:v>42453</c:v>
                </c:pt>
                <c:pt idx="84">
                  <c:v>42454</c:v>
                </c:pt>
                <c:pt idx="85">
                  <c:v>42455</c:v>
                </c:pt>
                <c:pt idx="86">
                  <c:v>42456</c:v>
                </c:pt>
                <c:pt idx="87">
                  <c:v>42457</c:v>
                </c:pt>
                <c:pt idx="88">
                  <c:v>42458</c:v>
                </c:pt>
                <c:pt idx="89">
                  <c:v>42459</c:v>
                </c:pt>
                <c:pt idx="90">
                  <c:v>42460</c:v>
                </c:pt>
                <c:pt idx="91">
                  <c:v>42461</c:v>
                </c:pt>
                <c:pt idx="92">
                  <c:v>42462</c:v>
                </c:pt>
                <c:pt idx="93">
                  <c:v>42463</c:v>
                </c:pt>
                <c:pt idx="94">
                  <c:v>42464</c:v>
                </c:pt>
                <c:pt idx="95">
                  <c:v>42465</c:v>
                </c:pt>
                <c:pt idx="96">
                  <c:v>42466</c:v>
                </c:pt>
                <c:pt idx="97">
                  <c:v>42467</c:v>
                </c:pt>
                <c:pt idx="98">
                  <c:v>42468</c:v>
                </c:pt>
                <c:pt idx="99">
                  <c:v>42469</c:v>
                </c:pt>
                <c:pt idx="100">
                  <c:v>42470</c:v>
                </c:pt>
                <c:pt idx="101">
                  <c:v>42471</c:v>
                </c:pt>
                <c:pt idx="102">
                  <c:v>42472</c:v>
                </c:pt>
                <c:pt idx="103">
                  <c:v>42473</c:v>
                </c:pt>
                <c:pt idx="104">
                  <c:v>42474</c:v>
                </c:pt>
                <c:pt idx="105">
                  <c:v>42475</c:v>
                </c:pt>
                <c:pt idx="106">
                  <c:v>42476</c:v>
                </c:pt>
                <c:pt idx="107">
                  <c:v>42477</c:v>
                </c:pt>
                <c:pt idx="108">
                  <c:v>42478</c:v>
                </c:pt>
                <c:pt idx="109">
                  <c:v>42479</c:v>
                </c:pt>
                <c:pt idx="110">
                  <c:v>42480</c:v>
                </c:pt>
                <c:pt idx="111">
                  <c:v>42481</c:v>
                </c:pt>
                <c:pt idx="112">
                  <c:v>42482</c:v>
                </c:pt>
                <c:pt idx="113">
                  <c:v>42483</c:v>
                </c:pt>
                <c:pt idx="114">
                  <c:v>42484</c:v>
                </c:pt>
                <c:pt idx="115">
                  <c:v>42485</c:v>
                </c:pt>
                <c:pt idx="116">
                  <c:v>42486</c:v>
                </c:pt>
                <c:pt idx="117">
                  <c:v>42487</c:v>
                </c:pt>
                <c:pt idx="118">
                  <c:v>42488</c:v>
                </c:pt>
                <c:pt idx="119">
                  <c:v>42489</c:v>
                </c:pt>
                <c:pt idx="120">
                  <c:v>42490</c:v>
                </c:pt>
                <c:pt idx="121">
                  <c:v>42491</c:v>
                </c:pt>
                <c:pt idx="122">
                  <c:v>42492</c:v>
                </c:pt>
                <c:pt idx="123">
                  <c:v>42493</c:v>
                </c:pt>
                <c:pt idx="124">
                  <c:v>42494</c:v>
                </c:pt>
                <c:pt idx="125">
                  <c:v>42495</c:v>
                </c:pt>
                <c:pt idx="126">
                  <c:v>42496</c:v>
                </c:pt>
                <c:pt idx="127">
                  <c:v>42497</c:v>
                </c:pt>
                <c:pt idx="128">
                  <c:v>42498</c:v>
                </c:pt>
                <c:pt idx="129">
                  <c:v>42499</c:v>
                </c:pt>
                <c:pt idx="130">
                  <c:v>42500</c:v>
                </c:pt>
                <c:pt idx="131">
                  <c:v>42501</c:v>
                </c:pt>
                <c:pt idx="132">
                  <c:v>42502</c:v>
                </c:pt>
                <c:pt idx="133">
                  <c:v>42503</c:v>
                </c:pt>
                <c:pt idx="134">
                  <c:v>42504</c:v>
                </c:pt>
                <c:pt idx="135">
                  <c:v>42505</c:v>
                </c:pt>
                <c:pt idx="136">
                  <c:v>42506</c:v>
                </c:pt>
                <c:pt idx="137">
                  <c:v>42507</c:v>
                </c:pt>
                <c:pt idx="138">
                  <c:v>42508</c:v>
                </c:pt>
                <c:pt idx="139">
                  <c:v>42509</c:v>
                </c:pt>
                <c:pt idx="140">
                  <c:v>42510</c:v>
                </c:pt>
                <c:pt idx="141">
                  <c:v>42511</c:v>
                </c:pt>
                <c:pt idx="142">
                  <c:v>42512</c:v>
                </c:pt>
                <c:pt idx="143">
                  <c:v>42513</c:v>
                </c:pt>
                <c:pt idx="144">
                  <c:v>42514</c:v>
                </c:pt>
                <c:pt idx="145">
                  <c:v>42515</c:v>
                </c:pt>
                <c:pt idx="146">
                  <c:v>42516</c:v>
                </c:pt>
                <c:pt idx="147">
                  <c:v>42517</c:v>
                </c:pt>
                <c:pt idx="148">
                  <c:v>42518</c:v>
                </c:pt>
                <c:pt idx="149">
                  <c:v>42519</c:v>
                </c:pt>
                <c:pt idx="150">
                  <c:v>42520</c:v>
                </c:pt>
                <c:pt idx="151">
                  <c:v>42521</c:v>
                </c:pt>
                <c:pt idx="152">
                  <c:v>42522</c:v>
                </c:pt>
                <c:pt idx="153">
                  <c:v>42523</c:v>
                </c:pt>
                <c:pt idx="154">
                  <c:v>42524</c:v>
                </c:pt>
                <c:pt idx="155">
                  <c:v>42525</c:v>
                </c:pt>
                <c:pt idx="156">
                  <c:v>42526</c:v>
                </c:pt>
                <c:pt idx="157">
                  <c:v>42527</c:v>
                </c:pt>
                <c:pt idx="158">
                  <c:v>42528</c:v>
                </c:pt>
                <c:pt idx="159">
                  <c:v>42529</c:v>
                </c:pt>
                <c:pt idx="160">
                  <c:v>42530</c:v>
                </c:pt>
                <c:pt idx="161">
                  <c:v>42531</c:v>
                </c:pt>
                <c:pt idx="162">
                  <c:v>42532</c:v>
                </c:pt>
                <c:pt idx="163">
                  <c:v>42533</c:v>
                </c:pt>
                <c:pt idx="164">
                  <c:v>42534</c:v>
                </c:pt>
                <c:pt idx="165">
                  <c:v>42535</c:v>
                </c:pt>
                <c:pt idx="166">
                  <c:v>42536</c:v>
                </c:pt>
                <c:pt idx="167">
                  <c:v>42537</c:v>
                </c:pt>
                <c:pt idx="168">
                  <c:v>42538</c:v>
                </c:pt>
                <c:pt idx="169">
                  <c:v>42539</c:v>
                </c:pt>
                <c:pt idx="170">
                  <c:v>42540</c:v>
                </c:pt>
                <c:pt idx="171">
                  <c:v>42541</c:v>
                </c:pt>
                <c:pt idx="172">
                  <c:v>42542</c:v>
                </c:pt>
                <c:pt idx="173">
                  <c:v>42543</c:v>
                </c:pt>
                <c:pt idx="174">
                  <c:v>42544</c:v>
                </c:pt>
                <c:pt idx="175">
                  <c:v>42545</c:v>
                </c:pt>
                <c:pt idx="176">
                  <c:v>42546</c:v>
                </c:pt>
                <c:pt idx="177">
                  <c:v>42547</c:v>
                </c:pt>
                <c:pt idx="178">
                  <c:v>42548</c:v>
                </c:pt>
                <c:pt idx="179">
                  <c:v>42549</c:v>
                </c:pt>
                <c:pt idx="180">
                  <c:v>42550</c:v>
                </c:pt>
                <c:pt idx="181">
                  <c:v>42551</c:v>
                </c:pt>
                <c:pt idx="182">
                  <c:v>42552</c:v>
                </c:pt>
                <c:pt idx="183">
                  <c:v>42553</c:v>
                </c:pt>
                <c:pt idx="184">
                  <c:v>42554</c:v>
                </c:pt>
                <c:pt idx="185">
                  <c:v>42555</c:v>
                </c:pt>
                <c:pt idx="186">
                  <c:v>42556</c:v>
                </c:pt>
                <c:pt idx="187">
                  <c:v>42557</c:v>
                </c:pt>
                <c:pt idx="188">
                  <c:v>42558</c:v>
                </c:pt>
                <c:pt idx="189">
                  <c:v>42559</c:v>
                </c:pt>
                <c:pt idx="190">
                  <c:v>42560</c:v>
                </c:pt>
                <c:pt idx="191">
                  <c:v>42561</c:v>
                </c:pt>
                <c:pt idx="192">
                  <c:v>42562</c:v>
                </c:pt>
                <c:pt idx="193">
                  <c:v>42563</c:v>
                </c:pt>
                <c:pt idx="194">
                  <c:v>42564</c:v>
                </c:pt>
                <c:pt idx="195">
                  <c:v>42565</c:v>
                </c:pt>
                <c:pt idx="196">
                  <c:v>42566</c:v>
                </c:pt>
                <c:pt idx="197">
                  <c:v>42567</c:v>
                </c:pt>
                <c:pt idx="198">
                  <c:v>42568</c:v>
                </c:pt>
                <c:pt idx="199">
                  <c:v>42569</c:v>
                </c:pt>
                <c:pt idx="200">
                  <c:v>42570</c:v>
                </c:pt>
                <c:pt idx="201">
                  <c:v>42571</c:v>
                </c:pt>
                <c:pt idx="202">
                  <c:v>42572</c:v>
                </c:pt>
                <c:pt idx="203">
                  <c:v>42573</c:v>
                </c:pt>
                <c:pt idx="204">
                  <c:v>42574</c:v>
                </c:pt>
                <c:pt idx="205">
                  <c:v>42575</c:v>
                </c:pt>
                <c:pt idx="206">
                  <c:v>42576</c:v>
                </c:pt>
                <c:pt idx="207">
                  <c:v>42577</c:v>
                </c:pt>
                <c:pt idx="208">
                  <c:v>42578</c:v>
                </c:pt>
                <c:pt idx="209">
                  <c:v>42579</c:v>
                </c:pt>
                <c:pt idx="210">
                  <c:v>42580</c:v>
                </c:pt>
                <c:pt idx="211">
                  <c:v>42581</c:v>
                </c:pt>
                <c:pt idx="212">
                  <c:v>42582</c:v>
                </c:pt>
                <c:pt idx="213">
                  <c:v>42583</c:v>
                </c:pt>
                <c:pt idx="214">
                  <c:v>42584</c:v>
                </c:pt>
                <c:pt idx="215">
                  <c:v>42585</c:v>
                </c:pt>
                <c:pt idx="216">
                  <c:v>42586</c:v>
                </c:pt>
                <c:pt idx="217">
                  <c:v>42587</c:v>
                </c:pt>
                <c:pt idx="218">
                  <c:v>42588</c:v>
                </c:pt>
                <c:pt idx="219">
                  <c:v>42589</c:v>
                </c:pt>
                <c:pt idx="220">
                  <c:v>42590</c:v>
                </c:pt>
                <c:pt idx="221">
                  <c:v>42591</c:v>
                </c:pt>
                <c:pt idx="222">
                  <c:v>42592</c:v>
                </c:pt>
                <c:pt idx="223">
                  <c:v>42593</c:v>
                </c:pt>
                <c:pt idx="224">
                  <c:v>42594</c:v>
                </c:pt>
                <c:pt idx="225">
                  <c:v>42595</c:v>
                </c:pt>
                <c:pt idx="226">
                  <c:v>42596</c:v>
                </c:pt>
                <c:pt idx="227">
                  <c:v>42597</c:v>
                </c:pt>
                <c:pt idx="228">
                  <c:v>42598</c:v>
                </c:pt>
                <c:pt idx="229">
                  <c:v>42599</c:v>
                </c:pt>
                <c:pt idx="230">
                  <c:v>42600</c:v>
                </c:pt>
                <c:pt idx="231">
                  <c:v>42601</c:v>
                </c:pt>
                <c:pt idx="232">
                  <c:v>42602</c:v>
                </c:pt>
                <c:pt idx="233">
                  <c:v>42603</c:v>
                </c:pt>
                <c:pt idx="234">
                  <c:v>42604</c:v>
                </c:pt>
                <c:pt idx="235">
                  <c:v>42605</c:v>
                </c:pt>
                <c:pt idx="236">
                  <c:v>42606</c:v>
                </c:pt>
                <c:pt idx="237">
                  <c:v>42607</c:v>
                </c:pt>
                <c:pt idx="238">
                  <c:v>42608</c:v>
                </c:pt>
                <c:pt idx="239">
                  <c:v>42609</c:v>
                </c:pt>
                <c:pt idx="240">
                  <c:v>42610</c:v>
                </c:pt>
                <c:pt idx="241">
                  <c:v>42611</c:v>
                </c:pt>
                <c:pt idx="242">
                  <c:v>42612</c:v>
                </c:pt>
                <c:pt idx="243">
                  <c:v>42613</c:v>
                </c:pt>
                <c:pt idx="244">
                  <c:v>42614</c:v>
                </c:pt>
                <c:pt idx="245">
                  <c:v>42615</c:v>
                </c:pt>
                <c:pt idx="246">
                  <c:v>42616</c:v>
                </c:pt>
                <c:pt idx="247">
                  <c:v>42617</c:v>
                </c:pt>
                <c:pt idx="248">
                  <c:v>42618</c:v>
                </c:pt>
                <c:pt idx="249">
                  <c:v>42619</c:v>
                </c:pt>
                <c:pt idx="250">
                  <c:v>42620</c:v>
                </c:pt>
                <c:pt idx="251">
                  <c:v>42621</c:v>
                </c:pt>
                <c:pt idx="252">
                  <c:v>42622</c:v>
                </c:pt>
                <c:pt idx="253">
                  <c:v>42623</c:v>
                </c:pt>
                <c:pt idx="254">
                  <c:v>42624</c:v>
                </c:pt>
                <c:pt idx="255">
                  <c:v>42625</c:v>
                </c:pt>
                <c:pt idx="256">
                  <c:v>42626</c:v>
                </c:pt>
                <c:pt idx="257">
                  <c:v>42627</c:v>
                </c:pt>
                <c:pt idx="258">
                  <c:v>42628</c:v>
                </c:pt>
                <c:pt idx="259">
                  <c:v>42629</c:v>
                </c:pt>
                <c:pt idx="260">
                  <c:v>42630</c:v>
                </c:pt>
                <c:pt idx="261">
                  <c:v>42631</c:v>
                </c:pt>
                <c:pt idx="262">
                  <c:v>42632</c:v>
                </c:pt>
                <c:pt idx="263">
                  <c:v>42633</c:v>
                </c:pt>
                <c:pt idx="264">
                  <c:v>42634</c:v>
                </c:pt>
                <c:pt idx="265">
                  <c:v>42635</c:v>
                </c:pt>
                <c:pt idx="266">
                  <c:v>42636</c:v>
                </c:pt>
                <c:pt idx="267">
                  <c:v>42637</c:v>
                </c:pt>
                <c:pt idx="268">
                  <c:v>42638</c:v>
                </c:pt>
                <c:pt idx="269">
                  <c:v>42639</c:v>
                </c:pt>
                <c:pt idx="270">
                  <c:v>42640</c:v>
                </c:pt>
                <c:pt idx="271">
                  <c:v>42641</c:v>
                </c:pt>
                <c:pt idx="272">
                  <c:v>42642</c:v>
                </c:pt>
                <c:pt idx="273">
                  <c:v>42643</c:v>
                </c:pt>
                <c:pt idx="274">
                  <c:v>42644</c:v>
                </c:pt>
                <c:pt idx="275">
                  <c:v>42645</c:v>
                </c:pt>
                <c:pt idx="276">
                  <c:v>42646</c:v>
                </c:pt>
                <c:pt idx="277">
                  <c:v>42647</c:v>
                </c:pt>
                <c:pt idx="278">
                  <c:v>42648</c:v>
                </c:pt>
                <c:pt idx="279">
                  <c:v>42649</c:v>
                </c:pt>
                <c:pt idx="280">
                  <c:v>42650</c:v>
                </c:pt>
                <c:pt idx="281">
                  <c:v>42651</c:v>
                </c:pt>
                <c:pt idx="282">
                  <c:v>42652</c:v>
                </c:pt>
                <c:pt idx="283">
                  <c:v>42653</c:v>
                </c:pt>
                <c:pt idx="284">
                  <c:v>42654</c:v>
                </c:pt>
                <c:pt idx="285">
                  <c:v>42655</c:v>
                </c:pt>
                <c:pt idx="286">
                  <c:v>42656</c:v>
                </c:pt>
                <c:pt idx="287">
                  <c:v>42657</c:v>
                </c:pt>
                <c:pt idx="288">
                  <c:v>42658</c:v>
                </c:pt>
                <c:pt idx="289">
                  <c:v>42659</c:v>
                </c:pt>
                <c:pt idx="290">
                  <c:v>42660</c:v>
                </c:pt>
                <c:pt idx="291">
                  <c:v>42661</c:v>
                </c:pt>
                <c:pt idx="292">
                  <c:v>42662</c:v>
                </c:pt>
                <c:pt idx="293">
                  <c:v>42663</c:v>
                </c:pt>
                <c:pt idx="294">
                  <c:v>42664</c:v>
                </c:pt>
                <c:pt idx="295">
                  <c:v>42665</c:v>
                </c:pt>
                <c:pt idx="296">
                  <c:v>42666</c:v>
                </c:pt>
                <c:pt idx="297">
                  <c:v>42667</c:v>
                </c:pt>
                <c:pt idx="298">
                  <c:v>42668</c:v>
                </c:pt>
                <c:pt idx="299">
                  <c:v>42669</c:v>
                </c:pt>
                <c:pt idx="300">
                  <c:v>42670</c:v>
                </c:pt>
                <c:pt idx="301">
                  <c:v>42671</c:v>
                </c:pt>
                <c:pt idx="302">
                  <c:v>42672</c:v>
                </c:pt>
                <c:pt idx="303">
                  <c:v>42673</c:v>
                </c:pt>
                <c:pt idx="304">
                  <c:v>42674</c:v>
                </c:pt>
                <c:pt idx="305">
                  <c:v>42675</c:v>
                </c:pt>
                <c:pt idx="306">
                  <c:v>42676</c:v>
                </c:pt>
                <c:pt idx="307">
                  <c:v>42677</c:v>
                </c:pt>
                <c:pt idx="308">
                  <c:v>42678</c:v>
                </c:pt>
                <c:pt idx="309">
                  <c:v>42679</c:v>
                </c:pt>
                <c:pt idx="310">
                  <c:v>42680</c:v>
                </c:pt>
                <c:pt idx="311">
                  <c:v>42681</c:v>
                </c:pt>
                <c:pt idx="312">
                  <c:v>42682</c:v>
                </c:pt>
                <c:pt idx="313">
                  <c:v>42683</c:v>
                </c:pt>
                <c:pt idx="314">
                  <c:v>42684</c:v>
                </c:pt>
                <c:pt idx="315">
                  <c:v>42685</c:v>
                </c:pt>
                <c:pt idx="316">
                  <c:v>42686</c:v>
                </c:pt>
                <c:pt idx="317">
                  <c:v>42687</c:v>
                </c:pt>
                <c:pt idx="318">
                  <c:v>42688</c:v>
                </c:pt>
                <c:pt idx="319">
                  <c:v>42689</c:v>
                </c:pt>
                <c:pt idx="320">
                  <c:v>42690</c:v>
                </c:pt>
                <c:pt idx="321">
                  <c:v>42691</c:v>
                </c:pt>
                <c:pt idx="322">
                  <c:v>42692</c:v>
                </c:pt>
                <c:pt idx="323">
                  <c:v>42693</c:v>
                </c:pt>
                <c:pt idx="324">
                  <c:v>42694</c:v>
                </c:pt>
                <c:pt idx="325">
                  <c:v>42695</c:v>
                </c:pt>
                <c:pt idx="326">
                  <c:v>42696</c:v>
                </c:pt>
                <c:pt idx="327">
                  <c:v>42697</c:v>
                </c:pt>
                <c:pt idx="328">
                  <c:v>42698</c:v>
                </c:pt>
                <c:pt idx="329">
                  <c:v>42699</c:v>
                </c:pt>
                <c:pt idx="330">
                  <c:v>42700</c:v>
                </c:pt>
                <c:pt idx="331">
                  <c:v>42701</c:v>
                </c:pt>
                <c:pt idx="332">
                  <c:v>42702</c:v>
                </c:pt>
                <c:pt idx="333">
                  <c:v>42703</c:v>
                </c:pt>
                <c:pt idx="334">
                  <c:v>42704</c:v>
                </c:pt>
                <c:pt idx="335">
                  <c:v>42705</c:v>
                </c:pt>
                <c:pt idx="336">
                  <c:v>42706</c:v>
                </c:pt>
                <c:pt idx="337">
                  <c:v>42707</c:v>
                </c:pt>
                <c:pt idx="338">
                  <c:v>42708</c:v>
                </c:pt>
                <c:pt idx="339">
                  <c:v>42709</c:v>
                </c:pt>
                <c:pt idx="340">
                  <c:v>42710</c:v>
                </c:pt>
                <c:pt idx="341">
                  <c:v>42711</c:v>
                </c:pt>
                <c:pt idx="342">
                  <c:v>42712</c:v>
                </c:pt>
                <c:pt idx="343">
                  <c:v>42713</c:v>
                </c:pt>
                <c:pt idx="344">
                  <c:v>42714</c:v>
                </c:pt>
                <c:pt idx="345">
                  <c:v>42715</c:v>
                </c:pt>
                <c:pt idx="346">
                  <c:v>42716</c:v>
                </c:pt>
                <c:pt idx="347">
                  <c:v>42717</c:v>
                </c:pt>
                <c:pt idx="348">
                  <c:v>42718</c:v>
                </c:pt>
                <c:pt idx="349">
                  <c:v>42719</c:v>
                </c:pt>
                <c:pt idx="350">
                  <c:v>42720</c:v>
                </c:pt>
                <c:pt idx="351">
                  <c:v>42721</c:v>
                </c:pt>
                <c:pt idx="352">
                  <c:v>42722</c:v>
                </c:pt>
                <c:pt idx="353">
                  <c:v>42723</c:v>
                </c:pt>
                <c:pt idx="354">
                  <c:v>42724</c:v>
                </c:pt>
                <c:pt idx="355">
                  <c:v>42725</c:v>
                </c:pt>
                <c:pt idx="356">
                  <c:v>42726</c:v>
                </c:pt>
                <c:pt idx="357">
                  <c:v>42727</c:v>
                </c:pt>
                <c:pt idx="358">
                  <c:v>42728</c:v>
                </c:pt>
                <c:pt idx="359">
                  <c:v>42729</c:v>
                </c:pt>
                <c:pt idx="360">
                  <c:v>42730</c:v>
                </c:pt>
                <c:pt idx="361">
                  <c:v>42731</c:v>
                </c:pt>
                <c:pt idx="362">
                  <c:v>42732</c:v>
                </c:pt>
                <c:pt idx="363">
                  <c:v>42733</c:v>
                </c:pt>
                <c:pt idx="364">
                  <c:v>42734</c:v>
                </c:pt>
                <c:pt idx="365">
                  <c:v>42735</c:v>
                </c:pt>
              </c:numCache>
            </c:numRef>
          </c:xVal>
          <c:yVal>
            <c:numRef>
              <c:f>'Hydro jour par jour'!$G$2:$G$367</c:f>
              <c:numCache>
                <c:formatCode>General</c:formatCode>
                <c:ptCount val="366"/>
                <c:pt idx="0">
                  <c:v>2545</c:v>
                </c:pt>
                <c:pt idx="1">
                  <c:v>3501</c:v>
                </c:pt>
                <c:pt idx="2">
                  <c:v>3615</c:v>
                </c:pt>
                <c:pt idx="3">
                  <c:v>5637</c:v>
                </c:pt>
                <c:pt idx="4">
                  <c:v>5924</c:v>
                </c:pt>
                <c:pt idx="5">
                  <c:v>5986</c:v>
                </c:pt>
                <c:pt idx="6">
                  <c:v>5886</c:v>
                </c:pt>
                <c:pt idx="7">
                  <c:v>6904</c:v>
                </c:pt>
                <c:pt idx="8">
                  <c:v>6602</c:v>
                </c:pt>
                <c:pt idx="9">
                  <c:v>6313</c:v>
                </c:pt>
                <c:pt idx="10">
                  <c:v>6599</c:v>
                </c:pt>
                <c:pt idx="11">
                  <c:v>6740</c:v>
                </c:pt>
                <c:pt idx="12">
                  <c:v>6742</c:v>
                </c:pt>
                <c:pt idx="13">
                  <c:v>6522</c:v>
                </c:pt>
                <c:pt idx="14">
                  <c:v>6907</c:v>
                </c:pt>
                <c:pt idx="15">
                  <c:v>6291</c:v>
                </c:pt>
                <c:pt idx="16">
                  <c:v>6113</c:v>
                </c:pt>
                <c:pt idx="17">
                  <c:v>6769</c:v>
                </c:pt>
                <c:pt idx="18">
                  <c:v>6873</c:v>
                </c:pt>
                <c:pt idx="19">
                  <c:v>6549</c:v>
                </c:pt>
                <c:pt idx="20">
                  <c:v>6119</c:v>
                </c:pt>
                <c:pt idx="21">
                  <c:v>6426</c:v>
                </c:pt>
                <c:pt idx="22">
                  <c:v>5428</c:v>
                </c:pt>
                <c:pt idx="23">
                  <c:v>4665</c:v>
                </c:pt>
                <c:pt idx="24">
                  <c:v>5204</c:v>
                </c:pt>
                <c:pt idx="25">
                  <c:v>5411</c:v>
                </c:pt>
                <c:pt idx="26">
                  <c:v>5210</c:v>
                </c:pt>
                <c:pt idx="27">
                  <c:v>5706</c:v>
                </c:pt>
                <c:pt idx="28">
                  <c:v>5723</c:v>
                </c:pt>
                <c:pt idx="29">
                  <c:v>5351</c:v>
                </c:pt>
                <c:pt idx="30">
                  <c:v>5697</c:v>
                </c:pt>
                <c:pt idx="31">
                  <c:v>6566</c:v>
                </c:pt>
                <c:pt idx="32">
                  <c:v>6414</c:v>
                </c:pt>
                <c:pt idx="33">
                  <c:v>6737</c:v>
                </c:pt>
                <c:pt idx="34">
                  <c:v>6871</c:v>
                </c:pt>
                <c:pt idx="35">
                  <c:v>6622</c:v>
                </c:pt>
                <c:pt idx="36">
                  <c:v>6330</c:v>
                </c:pt>
                <c:pt idx="37">
                  <c:v>6251</c:v>
                </c:pt>
                <c:pt idx="38">
                  <c:v>6585</c:v>
                </c:pt>
                <c:pt idx="39">
                  <c:v>6917</c:v>
                </c:pt>
                <c:pt idx="40">
                  <c:v>7141</c:v>
                </c:pt>
                <c:pt idx="41">
                  <c:v>7236</c:v>
                </c:pt>
                <c:pt idx="42">
                  <c:v>7320</c:v>
                </c:pt>
                <c:pt idx="43">
                  <c:v>7101</c:v>
                </c:pt>
                <c:pt idx="44">
                  <c:v>7256</c:v>
                </c:pt>
                <c:pt idx="45">
                  <c:v>7168</c:v>
                </c:pt>
                <c:pt idx="46">
                  <c:v>7098</c:v>
                </c:pt>
                <c:pt idx="47">
                  <c:v>6931</c:v>
                </c:pt>
                <c:pt idx="48">
                  <c:v>6884</c:v>
                </c:pt>
                <c:pt idx="49">
                  <c:v>6799</c:v>
                </c:pt>
                <c:pt idx="50">
                  <c:v>6324</c:v>
                </c:pt>
                <c:pt idx="51">
                  <c:v>6116</c:v>
                </c:pt>
                <c:pt idx="52">
                  <c:v>6680</c:v>
                </c:pt>
                <c:pt idx="53">
                  <c:v>7031</c:v>
                </c:pt>
                <c:pt idx="54">
                  <c:v>7095</c:v>
                </c:pt>
                <c:pt idx="55">
                  <c:v>7236</c:v>
                </c:pt>
                <c:pt idx="56">
                  <c:v>7163</c:v>
                </c:pt>
                <c:pt idx="57">
                  <c:v>6913</c:v>
                </c:pt>
                <c:pt idx="58">
                  <c:v>6409</c:v>
                </c:pt>
                <c:pt idx="59">
                  <c:v>7068</c:v>
                </c:pt>
                <c:pt idx="60">
                  <c:v>7092</c:v>
                </c:pt>
                <c:pt idx="61">
                  <c:v>7096</c:v>
                </c:pt>
                <c:pt idx="62">
                  <c:v>7185</c:v>
                </c:pt>
                <c:pt idx="63">
                  <c:v>7265</c:v>
                </c:pt>
                <c:pt idx="64">
                  <c:v>7011</c:v>
                </c:pt>
                <c:pt idx="65">
                  <c:v>6827</c:v>
                </c:pt>
                <c:pt idx="66">
                  <c:v>7102</c:v>
                </c:pt>
                <c:pt idx="67">
                  <c:v>6826</c:v>
                </c:pt>
                <c:pt idx="68">
                  <c:v>6928</c:v>
                </c:pt>
                <c:pt idx="69">
                  <c:v>7160</c:v>
                </c:pt>
                <c:pt idx="70">
                  <c:v>6997</c:v>
                </c:pt>
                <c:pt idx="71">
                  <c:v>6853</c:v>
                </c:pt>
                <c:pt idx="72">
                  <c:v>6338</c:v>
                </c:pt>
                <c:pt idx="73">
                  <c:v>6816</c:v>
                </c:pt>
                <c:pt idx="74">
                  <c:v>6451</c:v>
                </c:pt>
                <c:pt idx="75">
                  <c:v>6526</c:v>
                </c:pt>
                <c:pt idx="76">
                  <c:v>6477</c:v>
                </c:pt>
                <c:pt idx="77">
                  <c:v>6515</c:v>
                </c:pt>
                <c:pt idx="78">
                  <c:v>5752</c:v>
                </c:pt>
                <c:pt idx="79">
                  <c:v>5418</c:v>
                </c:pt>
                <c:pt idx="80">
                  <c:v>6036</c:v>
                </c:pt>
                <c:pt idx="81">
                  <c:v>5922</c:v>
                </c:pt>
                <c:pt idx="82">
                  <c:v>5906</c:v>
                </c:pt>
                <c:pt idx="83">
                  <c:v>5558</c:v>
                </c:pt>
                <c:pt idx="84">
                  <c:v>5507</c:v>
                </c:pt>
                <c:pt idx="85">
                  <c:v>5091</c:v>
                </c:pt>
                <c:pt idx="86">
                  <c:v>4757</c:v>
                </c:pt>
                <c:pt idx="87">
                  <c:v>4567</c:v>
                </c:pt>
                <c:pt idx="88">
                  <c:v>6004</c:v>
                </c:pt>
                <c:pt idx="89">
                  <c:v>5652</c:v>
                </c:pt>
                <c:pt idx="90">
                  <c:v>6118</c:v>
                </c:pt>
                <c:pt idx="91">
                  <c:v>6392</c:v>
                </c:pt>
                <c:pt idx="92">
                  <c:v>6015</c:v>
                </c:pt>
                <c:pt idx="93">
                  <c:v>5928</c:v>
                </c:pt>
                <c:pt idx="94">
                  <c:v>6791</c:v>
                </c:pt>
                <c:pt idx="95">
                  <c:v>6908</c:v>
                </c:pt>
                <c:pt idx="96">
                  <c:v>7048</c:v>
                </c:pt>
                <c:pt idx="97">
                  <c:v>7196</c:v>
                </c:pt>
                <c:pt idx="98">
                  <c:v>7344</c:v>
                </c:pt>
                <c:pt idx="99">
                  <c:v>6942</c:v>
                </c:pt>
                <c:pt idx="100">
                  <c:v>6391</c:v>
                </c:pt>
                <c:pt idx="101">
                  <c:v>6835</c:v>
                </c:pt>
                <c:pt idx="102">
                  <c:v>6733</c:v>
                </c:pt>
                <c:pt idx="103">
                  <c:v>7104</c:v>
                </c:pt>
                <c:pt idx="104">
                  <c:v>7009</c:v>
                </c:pt>
                <c:pt idx="105">
                  <c:v>7027</c:v>
                </c:pt>
                <c:pt idx="106">
                  <c:v>6910</c:v>
                </c:pt>
                <c:pt idx="107">
                  <c:v>7703</c:v>
                </c:pt>
                <c:pt idx="108">
                  <c:v>7711</c:v>
                </c:pt>
                <c:pt idx="109">
                  <c:v>7473</c:v>
                </c:pt>
                <c:pt idx="110">
                  <c:v>7435</c:v>
                </c:pt>
                <c:pt idx="111">
                  <c:v>7515</c:v>
                </c:pt>
                <c:pt idx="112">
                  <c:v>7448</c:v>
                </c:pt>
                <c:pt idx="113">
                  <c:v>7266</c:v>
                </c:pt>
                <c:pt idx="114">
                  <c:v>7198</c:v>
                </c:pt>
                <c:pt idx="115">
                  <c:v>7217</c:v>
                </c:pt>
                <c:pt idx="116">
                  <c:v>7191</c:v>
                </c:pt>
                <c:pt idx="117">
                  <c:v>7017</c:v>
                </c:pt>
                <c:pt idx="118">
                  <c:v>6719</c:v>
                </c:pt>
                <c:pt idx="119">
                  <c:v>6797</c:v>
                </c:pt>
                <c:pt idx="120">
                  <c:v>6359</c:v>
                </c:pt>
                <c:pt idx="121">
                  <c:v>5696</c:v>
                </c:pt>
                <c:pt idx="122">
                  <c:v>6654</c:v>
                </c:pt>
                <c:pt idx="123">
                  <c:v>6574</c:v>
                </c:pt>
                <c:pt idx="124">
                  <c:v>6556</c:v>
                </c:pt>
                <c:pt idx="125">
                  <c:v>6269</c:v>
                </c:pt>
                <c:pt idx="126">
                  <c:v>6190</c:v>
                </c:pt>
                <c:pt idx="127">
                  <c:v>5964</c:v>
                </c:pt>
                <c:pt idx="128">
                  <c:v>5814</c:v>
                </c:pt>
                <c:pt idx="129">
                  <c:v>6477</c:v>
                </c:pt>
                <c:pt idx="130">
                  <c:v>6820</c:v>
                </c:pt>
                <c:pt idx="131">
                  <c:v>7131</c:v>
                </c:pt>
                <c:pt idx="132">
                  <c:v>7663</c:v>
                </c:pt>
                <c:pt idx="133">
                  <c:v>7787</c:v>
                </c:pt>
                <c:pt idx="134">
                  <c:v>7570</c:v>
                </c:pt>
                <c:pt idx="135">
                  <c:v>7306</c:v>
                </c:pt>
                <c:pt idx="136">
                  <c:v>7342</c:v>
                </c:pt>
                <c:pt idx="137">
                  <c:v>7425</c:v>
                </c:pt>
                <c:pt idx="138">
                  <c:v>7254</c:v>
                </c:pt>
                <c:pt idx="139">
                  <c:v>7192</c:v>
                </c:pt>
                <c:pt idx="140">
                  <c:v>7301</c:v>
                </c:pt>
                <c:pt idx="141">
                  <c:v>7257</c:v>
                </c:pt>
                <c:pt idx="142">
                  <c:v>7275</c:v>
                </c:pt>
                <c:pt idx="143">
                  <c:v>7206</c:v>
                </c:pt>
                <c:pt idx="144">
                  <c:v>7141</c:v>
                </c:pt>
                <c:pt idx="145">
                  <c:v>7232</c:v>
                </c:pt>
                <c:pt idx="146">
                  <c:v>7234</c:v>
                </c:pt>
                <c:pt idx="147">
                  <c:v>7576</c:v>
                </c:pt>
                <c:pt idx="148">
                  <c:v>7473</c:v>
                </c:pt>
                <c:pt idx="149">
                  <c:v>7666</c:v>
                </c:pt>
                <c:pt idx="150">
                  <c:v>7843</c:v>
                </c:pt>
                <c:pt idx="151">
                  <c:v>7811</c:v>
                </c:pt>
                <c:pt idx="152">
                  <c:v>7757</c:v>
                </c:pt>
                <c:pt idx="153">
                  <c:v>7825</c:v>
                </c:pt>
                <c:pt idx="154">
                  <c:v>7945</c:v>
                </c:pt>
                <c:pt idx="155">
                  <c:v>7922</c:v>
                </c:pt>
                <c:pt idx="156">
                  <c:v>7854</c:v>
                </c:pt>
                <c:pt idx="157">
                  <c:v>7758</c:v>
                </c:pt>
                <c:pt idx="158">
                  <c:v>7651</c:v>
                </c:pt>
                <c:pt idx="159">
                  <c:v>7554</c:v>
                </c:pt>
                <c:pt idx="160">
                  <c:v>7762</c:v>
                </c:pt>
                <c:pt idx="161">
                  <c:v>7589</c:v>
                </c:pt>
                <c:pt idx="162">
                  <c:v>7433</c:v>
                </c:pt>
                <c:pt idx="163">
                  <c:v>7307</c:v>
                </c:pt>
                <c:pt idx="164">
                  <c:v>7249</c:v>
                </c:pt>
                <c:pt idx="165">
                  <c:v>7210</c:v>
                </c:pt>
                <c:pt idx="166">
                  <c:v>7102</c:v>
                </c:pt>
                <c:pt idx="167">
                  <c:v>6934</c:v>
                </c:pt>
                <c:pt idx="168">
                  <c:v>6776</c:v>
                </c:pt>
                <c:pt idx="169">
                  <c:v>6796</c:v>
                </c:pt>
                <c:pt idx="170">
                  <c:v>6902</c:v>
                </c:pt>
                <c:pt idx="171">
                  <c:v>6807</c:v>
                </c:pt>
                <c:pt idx="172">
                  <c:v>6877</c:v>
                </c:pt>
                <c:pt idx="173">
                  <c:v>6954</c:v>
                </c:pt>
                <c:pt idx="174">
                  <c:v>7052</c:v>
                </c:pt>
                <c:pt idx="175">
                  <c:v>6999</c:v>
                </c:pt>
                <c:pt idx="176">
                  <c:v>6735</c:v>
                </c:pt>
                <c:pt idx="177">
                  <c:v>6559</c:v>
                </c:pt>
                <c:pt idx="178">
                  <c:v>6689</c:v>
                </c:pt>
                <c:pt idx="179">
                  <c:v>6545</c:v>
                </c:pt>
                <c:pt idx="180">
                  <c:v>6667</c:v>
                </c:pt>
                <c:pt idx="181">
                  <c:v>6670</c:v>
                </c:pt>
                <c:pt idx="182">
                  <c:v>6589</c:v>
                </c:pt>
                <c:pt idx="183">
                  <c:v>6410</c:v>
                </c:pt>
                <c:pt idx="184">
                  <c:v>6270</c:v>
                </c:pt>
                <c:pt idx="185">
                  <c:v>6071</c:v>
                </c:pt>
                <c:pt idx="186">
                  <c:v>5946</c:v>
                </c:pt>
                <c:pt idx="187">
                  <c:v>5848</c:v>
                </c:pt>
                <c:pt idx="188">
                  <c:v>5839</c:v>
                </c:pt>
                <c:pt idx="189">
                  <c:v>5916</c:v>
                </c:pt>
                <c:pt idx="190">
                  <c:v>5623</c:v>
                </c:pt>
                <c:pt idx="191">
                  <c:v>5611</c:v>
                </c:pt>
                <c:pt idx="192">
                  <c:v>5600</c:v>
                </c:pt>
                <c:pt idx="193">
                  <c:v>5817</c:v>
                </c:pt>
                <c:pt idx="194">
                  <c:v>5840</c:v>
                </c:pt>
                <c:pt idx="195">
                  <c:v>5647</c:v>
                </c:pt>
                <c:pt idx="196">
                  <c:v>5162</c:v>
                </c:pt>
                <c:pt idx="197">
                  <c:v>4943</c:v>
                </c:pt>
                <c:pt idx="198">
                  <c:v>4826</c:v>
                </c:pt>
                <c:pt idx="199">
                  <c:v>5425</c:v>
                </c:pt>
                <c:pt idx="200">
                  <c:v>5357</c:v>
                </c:pt>
                <c:pt idx="201">
                  <c:v>5107</c:v>
                </c:pt>
                <c:pt idx="202">
                  <c:v>5076</c:v>
                </c:pt>
                <c:pt idx="203">
                  <c:v>5286</c:v>
                </c:pt>
                <c:pt idx="204">
                  <c:v>5055</c:v>
                </c:pt>
                <c:pt idx="205">
                  <c:v>4830</c:v>
                </c:pt>
                <c:pt idx="206">
                  <c:v>4913</c:v>
                </c:pt>
                <c:pt idx="207">
                  <c:v>4934</c:v>
                </c:pt>
                <c:pt idx="208">
                  <c:v>4687</c:v>
                </c:pt>
                <c:pt idx="209">
                  <c:v>4677</c:v>
                </c:pt>
                <c:pt idx="210">
                  <c:v>4730</c:v>
                </c:pt>
                <c:pt idx="211">
                  <c:v>4713</c:v>
                </c:pt>
                <c:pt idx="212">
                  <c:v>4783</c:v>
                </c:pt>
                <c:pt idx="213">
                  <c:v>4828</c:v>
                </c:pt>
                <c:pt idx="214">
                  <c:v>4736</c:v>
                </c:pt>
                <c:pt idx="215">
                  <c:v>4395</c:v>
                </c:pt>
                <c:pt idx="216">
                  <c:v>4266</c:v>
                </c:pt>
                <c:pt idx="217">
                  <c:v>4776</c:v>
                </c:pt>
                <c:pt idx="218">
                  <c:v>4662</c:v>
                </c:pt>
                <c:pt idx="219">
                  <c:v>4139</c:v>
                </c:pt>
                <c:pt idx="220">
                  <c:v>4312</c:v>
                </c:pt>
                <c:pt idx="221">
                  <c:v>4073</c:v>
                </c:pt>
                <c:pt idx="222">
                  <c:v>4061</c:v>
                </c:pt>
                <c:pt idx="223">
                  <c:v>4009</c:v>
                </c:pt>
                <c:pt idx="224">
                  <c:v>3622</c:v>
                </c:pt>
                <c:pt idx="225">
                  <c:v>3336</c:v>
                </c:pt>
                <c:pt idx="226">
                  <c:v>3153</c:v>
                </c:pt>
                <c:pt idx="227">
                  <c:v>3409</c:v>
                </c:pt>
                <c:pt idx="228">
                  <c:v>3562</c:v>
                </c:pt>
                <c:pt idx="229">
                  <c:v>3406</c:v>
                </c:pt>
                <c:pt idx="230">
                  <c:v>3298</c:v>
                </c:pt>
                <c:pt idx="231">
                  <c:v>3365</c:v>
                </c:pt>
                <c:pt idx="232">
                  <c:v>3288</c:v>
                </c:pt>
                <c:pt idx="233">
                  <c:v>2983</c:v>
                </c:pt>
                <c:pt idx="234">
                  <c:v>3673</c:v>
                </c:pt>
                <c:pt idx="235">
                  <c:v>3740</c:v>
                </c:pt>
                <c:pt idx="236">
                  <c:v>3824</c:v>
                </c:pt>
                <c:pt idx="237">
                  <c:v>3770</c:v>
                </c:pt>
                <c:pt idx="238">
                  <c:v>3727</c:v>
                </c:pt>
                <c:pt idx="239">
                  <c:v>3247</c:v>
                </c:pt>
                <c:pt idx="240">
                  <c:v>3311</c:v>
                </c:pt>
                <c:pt idx="241">
                  <c:v>3661</c:v>
                </c:pt>
                <c:pt idx="242">
                  <c:v>3356</c:v>
                </c:pt>
                <c:pt idx="243">
                  <c:v>3322</c:v>
                </c:pt>
                <c:pt idx="244">
                  <c:v>3384</c:v>
                </c:pt>
                <c:pt idx="245">
                  <c:v>3465</c:v>
                </c:pt>
                <c:pt idx="246">
                  <c:v>2742</c:v>
                </c:pt>
                <c:pt idx="247">
                  <c:v>2655</c:v>
                </c:pt>
                <c:pt idx="248">
                  <c:v>3523</c:v>
                </c:pt>
                <c:pt idx="249">
                  <c:v>3650</c:v>
                </c:pt>
                <c:pt idx="250">
                  <c:v>3549</c:v>
                </c:pt>
                <c:pt idx="251">
                  <c:v>3417</c:v>
                </c:pt>
                <c:pt idx="252">
                  <c:v>3303</c:v>
                </c:pt>
                <c:pt idx="253">
                  <c:v>2933</c:v>
                </c:pt>
                <c:pt idx="254">
                  <c:v>2761</c:v>
                </c:pt>
                <c:pt idx="255">
                  <c:v>3541</c:v>
                </c:pt>
                <c:pt idx="256">
                  <c:v>3488</c:v>
                </c:pt>
                <c:pt idx="257">
                  <c:v>3682</c:v>
                </c:pt>
                <c:pt idx="258">
                  <c:v>4013</c:v>
                </c:pt>
                <c:pt idx="259">
                  <c:v>3632</c:v>
                </c:pt>
                <c:pt idx="260">
                  <c:v>3245</c:v>
                </c:pt>
                <c:pt idx="261">
                  <c:v>3077</c:v>
                </c:pt>
                <c:pt idx="262">
                  <c:v>3649</c:v>
                </c:pt>
                <c:pt idx="263">
                  <c:v>3315</c:v>
                </c:pt>
                <c:pt idx="264">
                  <c:v>3489</c:v>
                </c:pt>
                <c:pt idx="265">
                  <c:v>3133</c:v>
                </c:pt>
                <c:pt idx="266">
                  <c:v>3632</c:v>
                </c:pt>
                <c:pt idx="267">
                  <c:v>2821</c:v>
                </c:pt>
                <c:pt idx="268">
                  <c:v>2565</c:v>
                </c:pt>
                <c:pt idx="269">
                  <c:v>3303</c:v>
                </c:pt>
                <c:pt idx="270">
                  <c:v>2911</c:v>
                </c:pt>
                <c:pt idx="271">
                  <c:v>2834</c:v>
                </c:pt>
                <c:pt idx="272">
                  <c:v>2645</c:v>
                </c:pt>
                <c:pt idx="273">
                  <c:v>2593</c:v>
                </c:pt>
                <c:pt idx="274">
                  <c:v>2438</c:v>
                </c:pt>
                <c:pt idx="275">
                  <c:v>2314</c:v>
                </c:pt>
                <c:pt idx="276">
                  <c:v>2395</c:v>
                </c:pt>
                <c:pt idx="277">
                  <c:v>2386</c:v>
                </c:pt>
                <c:pt idx="278">
                  <c:v>2308</c:v>
                </c:pt>
                <c:pt idx="279">
                  <c:v>2419</c:v>
                </c:pt>
                <c:pt idx="280">
                  <c:v>2550</c:v>
                </c:pt>
                <c:pt idx="281">
                  <c:v>1995</c:v>
                </c:pt>
                <c:pt idx="282">
                  <c:v>1634</c:v>
                </c:pt>
                <c:pt idx="283">
                  <c:v>2729</c:v>
                </c:pt>
                <c:pt idx="284">
                  <c:v>2701</c:v>
                </c:pt>
                <c:pt idx="285">
                  <c:v>2595</c:v>
                </c:pt>
                <c:pt idx="286">
                  <c:v>2801</c:v>
                </c:pt>
                <c:pt idx="287">
                  <c:v>3733</c:v>
                </c:pt>
                <c:pt idx="288">
                  <c:v>3323</c:v>
                </c:pt>
                <c:pt idx="289">
                  <c:v>2559</c:v>
                </c:pt>
                <c:pt idx="290">
                  <c:v>2720</c:v>
                </c:pt>
                <c:pt idx="291">
                  <c:v>2902</c:v>
                </c:pt>
                <c:pt idx="292">
                  <c:v>2707</c:v>
                </c:pt>
                <c:pt idx="293">
                  <c:v>3335</c:v>
                </c:pt>
                <c:pt idx="294">
                  <c:v>3231</c:v>
                </c:pt>
                <c:pt idx="295">
                  <c:v>2554</c:v>
                </c:pt>
                <c:pt idx="296">
                  <c:v>2450</c:v>
                </c:pt>
                <c:pt idx="297">
                  <c:v>3292</c:v>
                </c:pt>
                <c:pt idx="298">
                  <c:v>4459</c:v>
                </c:pt>
                <c:pt idx="299">
                  <c:v>4807</c:v>
                </c:pt>
                <c:pt idx="300">
                  <c:v>4296</c:v>
                </c:pt>
                <c:pt idx="301">
                  <c:v>3760</c:v>
                </c:pt>
                <c:pt idx="302">
                  <c:v>2989</c:v>
                </c:pt>
                <c:pt idx="303">
                  <c:v>2420</c:v>
                </c:pt>
                <c:pt idx="304">
                  <c:v>3046</c:v>
                </c:pt>
                <c:pt idx="305">
                  <c:v>2655</c:v>
                </c:pt>
                <c:pt idx="306">
                  <c:v>3045</c:v>
                </c:pt>
                <c:pt idx="307">
                  <c:v>3287</c:v>
                </c:pt>
                <c:pt idx="308">
                  <c:v>2822</c:v>
                </c:pt>
                <c:pt idx="309">
                  <c:v>3327</c:v>
                </c:pt>
                <c:pt idx="310">
                  <c:v>4458</c:v>
                </c:pt>
                <c:pt idx="311">
                  <c:v>5312</c:v>
                </c:pt>
                <c:pt idx="312">
                  <c:v>5390</c:v>
                </c:pt>
                <c:pt idx="313">
                  <c:v>5275</c:v>
                </c:pt>
                <c:pt idx="314">
                  <c:v>5578</c:v>
                </c:pt>
                <c:pt idx="315">
                  <c:v>5441</c:v>
                </c:pt>
                <c:pt idx="316">
                  <c:v>5285</c:v>
                </c:pt>
                <c:pt idx="317">
                  <c:v>4851</c:v>
                </c:pt>
                <c:pt idx="318">
                  <c:v>5599</c:v>
                </c:pt>
                <c:pt idx="319">
                  <c:v>5415</c:v>
                </c:pt>
                <c:pt idx="320">
                  <c:v>4947</c:v>
                </c:pt>
                <c:pt idx="321">
                  <c:v>5040</c:v>
                </c:pt>
                <c:pt idx="322">
                  <c:v>5223</c:v>
                </c:pt>
                <c:pt idx="323">
                  <c:v>5328</c:v>
                </c:pt>
                <c:pt idx="324">
                  <c:v>5030</c:v>
                </c:pt>
                <c:pt idx="325">
                  <c:v>5917</c:v>
                </c:pt>
                <c:pt idx="326">
                  <c:v>6093</c:v>
                </c:pt>
                <c:pt idx="327">
                  <c:v>6095</c:v>
                </c:pt>
                <c:pt idx="328">
                  <c:v>6315</c:v>
                </c:pt>
                <c:pt idx="329">
                  <c:v>6566</c:v>
                </c:pt>
                <c:pt idx="330">
                  <c:v>5757</c:v>
                </c:pt>
                <c:pt idx="331">
                  <c:v>5309</c:v>
                </c:pt>
                <c:pt idx="332">
                  <c:v>5630</c:v>
                </c:pt>
                <c:pt idx="333">
                  <c:v>5916</c:v>
                </c:pt>
                <c:pt idx="334">
                  <c:v>5758</c:v>
                </c:pt>
                <c:pt idx="335">
                  <c:v>5592</c:v>
                </c:pt>
                <c:pt idx="336">
                  <c:v>5535</c:v>
                </c:pt>
                <c:pt idx="337">
                  <c:v>4038</c:v>
                </c:pt>
                <c:pt idx="338">
                  <c:v>3892</c:v>
                </c:pt>
                <c:pt idx="339">
                  <c:v>5056</c:v>
                </c:pt>
                <c:pt idx="340">
                  <c:v>4989</c:v>
                </c:pt>
                <c:pt idx="341">
                  <c:v>4877</c:v>
                </c:pt>
                <c:pt idx="342">
                  <c:v>4525</c:v>
                </c:pt>
                <c:pt idx="343">
                  <c:v>4548</c:v>
                </c:pt>
                <c:pt idx="344">
                  <c:v>3814</c:v>
                </c:pt>
                <c:pt idx="345">
                  <c:v>3508</c:v>
                </c:pt>
                <c:pt idx="346">
                  <c:v>4428</c:v>
                </c:pt>
                <c:pt idx="347">
                  <c:v>4624</c:v>
                </c:pt>
                <c:pt idx="348">
                  <c:v>4384</c:v>
                </c:pt>
                <c:pt idx="349">
                  <c:v>4671</c:v>
                </c:pt>
                <c:pt idx="350">
                  <c:v>4267</c:v>
                </c:pt>
                <c:pt idx="351">
                  <c:v>3252</c:v>
                </c:pt>
                <c:pt idx="352">
                  <c:v>3422</c:v>
                </c:pt>
                <c:pt idx="353">
                  <c:v>4848</c:v>
                </c:pt>
                <c:pt idx="354">
                  <c:v>5222</c:v>
                </c:pt>
                <c:pt idx="355">
                  <c:v>4943</c:v>
                </c:pt>
                <c:pt idx="356">
                  <c:v>4700</c:v>
                </c:pt>
                <c:pt idx="357">
                  <c:v>4493</c:v>
                </c:pt>
                <c:pt idx="358">
                  <c:v>3368</c:v>
                </c:pt>
                <c:pt idx="359">
                  <c:v>2522</c:v>
                </c:pt>
                <c:pt idx="360">
                  <c:v>3024</c:v>
                </c:pt>
                <c:pt idx="361">
                  <c:v>3394</c:v>
                </c:pt>
                <c:pt idx="362">
                  <c:v>3550</c:v>
                </c:pt>
                <c:pt idx="363">
                  <c:v>3725</c:v>
                </c:pt>
                <c:pt idx="364">
                  <c:v>3964</c:v>
                </c:pt>
                <c:pt idx="365">
                  <c:v>3588</c:v>
                </c:pt>
              </c:numCache>
            </c:numRef>
          </c:yVal>
          <c:smooth val="1"/>
          <c:extLst>
            <c:ext xmlns:c16="http://schemas.microsoft.com/office/drawing/2014/chart" uri="{C3380CC4-5D6E-409C-BE32-E72D297353CC}">
              <c16:uniqueId val="{00000000-4542-4EF9-8853-630E71C2DD9E}"/>
            </c:ext>
          </c:extLst>
        </c:ser>
        <c:ser>
          <c:idx val="3"/>
          <c:order val="1"/>
          <c:tx>
            <c:v>Min journalier</c:v>
          </c:tx>
          <c:spPr>
            <a:ln w="19050" cap="rnd">
              <a:solidFill>
                <a:schemeClr val="accent1"/>
              </a:solidFill>
              <a:round/>
            </a:ln>
            <a:effectLst/>
          </c:spPr>
          <c:marker>
            <c:symbol val="none"/>
          </c:marker>
          <c:xVal>
            <c:numRef>
              <c:f>'Hydro jour par jour'!$A$2:$A$367</c:f>
              <c:numCache>
                <c:formatCode>m/d/yyyy</c:formatCode>
                <c:ptCount val="366"/>
                <c:pt idx="0">
                  <c:v>42370</c:v>
                </c:pt>
                <c:pt idx="1">
                  <c:v>42371</c:v>
                </c:pt>
                <c:pt idx="2">
                  <c:v>42372</c:v>
                </c:pt>
                <c:pt idx="3">
                  <c:v>42373</c:v>
                </c:pt>
                <c:pt idx="4">
                  <c:v>42374</c:v>
                </c:pt>
                <c:pt idx="5">
                  <c:v>42375</c:v>
                </c:pt>
                <c:pt idx="6">
                  <c:v>42376</c:v>
                </c:pt>
                <c:pt idx="7">
                  <c:v>42377</c:v>
                </c:pt>
                <c:pt idx="8">
                  <c:v>42378</c:v>
                </c:pt>
                <c:pt idx="9">
                  <c:v>42379</c:v>
                </c:pt>
                <c:pt idx="10">
                  <c:v>42380</c:v>
                </c:pt>
                <c:pt idx="11">
                  <c:v>42381</c:v>
                </c:pt>
                <c:pt idx="12">
                  <c:v>42382</c:v>
                </c:pt>
                <c:pt idx="13">
                  <c:v>42383</c:v>
                </c:pt>
                <c:pt idx="14">
                  <c:v>42384</c:v>
                </c:pt>
                <c:pt idx="15">
                  <c:v>42385</c:v>
                </c:pt>
                <c:pt idx="16">
                  <c:v>42386</c:v>
                </c:pt>
                <c:pt idx="17">
                  <c:v>42387</c:v>
                </c:pt>
                <c:pt idx="18">
                  <c:v>42388</c:v>
                </c:pt>
                <c:pt idx="19">
                  <c:v>42389</c:v>
                </c:pt>
                <c:pt idx="20">
                  <c:v>42390</c:v>
                </c:pt>
                <c:pt idx="21">
                  <c:v>42391</c:v>
                </c:pt>
                <c:pt idx="22">
                  <c:v>42392</c:v>
                </c:pt>
                <c:pt idx="23">
                  <c:v>42393</c:v>
                </c:pt>
                <c:pt idx="24">
                  <c:v>42394</c:v>
                </c:pt>
                <c:pt idx="25">
                  <c:v>42395</c:v>
                </c:pt>
                <c:pt idx="26">
                  <c:v>42396</c:v>
                </c:pt>
                <c:pt idx="27">
                  <c:v>42397</c:v>
                </c:pt>
                <c:pt idx="28">
                  <c:v>42398</c:v>
                </c:pt>
                <c:pt idx="29">
                  <c:v>42399</c:v>
                </c:pt>
                <c:pt idx="30">
                  <c:v>42400</c:v>
                </c:pt>
                <c:pt idx="31">
                  <c:v>42401</c:v>
                </c:pt>
                <c:pt idx="32">
                  <c:v>42402</c:v>
                </c:pt>
                <c:pt idx="33">
                  <c:v>42403</c:v>
                </c:pt>
                <c:pt idx="34">
                  <c:v>42404</c:v>
                </c:pt>
                <c:pt idx="35">
                  <c:v>42405</c:v>
                </c:pt>
                <c:pt idx="36">
                  <c:v>42406</c:v>
                </c:pt>
                <c:pt idx="37">
                  <c:v>42407</c:v>
                </c:pt>
                <c:pt idx="38">
                  <c:v>42408</c:v>
                </c:pt>
                <c:pt idx="39">
                  <c:v>42409</c:v>
                </c:pt>
                <c:pt idx="40">
                  <c:v>42410</c:v>
                </c:pt>
                <c:pt idx="41">
                  <c:v>42411</c:v>
                </c:pt>
                <c:pt idx="42">
                  <c:v>42412</c:v>
                </c:pt>
                <c:pt idx="43">
                  <c:v>42413</c:v>
                </c:pt>
                <c:pt idx="44">
                  <c:v>42414</c:v>
                </c:pt>
                <c:pt idx="45">
                  <c:v>42415</c:v>
                </c:pt>
                <c:pt idx="46">
                  <c:v>42416</c:v>
                </c:pt>
                <c:pt idx="47">
                  <c:v>42417</c:v>
                </c:pt>
                <c:pt idx="48">
                  <c:v>42418</c:v>
                </c:pt>
                <c:pt idx="49">
                  <c:v>42419</c:v>
                </c:pt>
                <c:pt idx="50">
                  <c:v>42420</c:v>
                </c:pt>
                <c:pt idx="51">
                  <c:v>42421</c:v>
                </c:pt>
                <c:pt idx="52">
                  <c:v>42422</c:v>
                </c:pt>
                <c:pt idx="53">
                  <c:v>42423</c:v>
                </c:pt>
                <c:pt idx="54">
                  <c:v>42424</c:v>
                </c:pt>
                <c:pt idx="55">
                  <c:v>42425</c:v>
                </c:pt>
                <c:pt idx="56">
                  <c:v>42426</c:v>
                </c:pt>
                <c:pt idx="57">
                  <c:v>42427</c:v>
                </c:pt>
                <c:pt idx="58">
                  <c:v>42428</c:v>
                </c:pt>
                <c:pt idx="59">
                  <c:v>42429</c:v>
                </c:pt>
                <c:pt idx="60">
                  <c:v>42430</c:v>
                </c:pt>
                <c:pt idx="61">
                  <c:v>42431</c:v>
                </c:pt>
                <c:pt idx="62">
                  <c:v>42432</c:v>
                </c:pt>
                <c:pt idx="63">
                  <c:v>42433</c:v>
                </c:pt>
                <c:pt idx="64">
                  <c:v>42434</c:v>
                </c:pt>
                <c:pt idx="65">
                  <c:v>42435</c:v>
                </c:pt>
                <c:pt idx="66">
                  <c:v>42436</c:v>
                </c:pt>
                <c:pt idx="67">
                  <c:v>42437</c:v>
                </c:pt>
                <c:pt idx="68">
                  <c:v>42438</c:v>
                </c:pt>
                <c:pt idx="69">
                  <c:v>42439</c:v>
                </c:pt>
                <c:pt idx="70">
                  <c:v>42440</c:v>
                </c:pt>
                <c:pt idx="71">
                  <c:v>42441</c:v>
                </c:pt>
                <c:pt idx="72">
                  <c:v>42442</c:v>
                </c:pt>
                <c:pt idx="73">
                  <c:v>42443</c:v>
                </c:pt>
                <c:pt idx="74">
                  <c:v>42444</c:v>
                </c:pt>
                <c:pt idx="75">
                  <c:v>42445</c:v>
                </c:pt>
                <c:pt idx="76">
                  <c:v>42446</c:v>
                </c:pt>
                <c:pt idx="77">
                  <c:v>42447</c:v>
                </c:pt>
                <c:pt idx="78">
                  <c:v>42448</c:v>
                </c:pt>
                <c:pt idx="79">
                  <c:v>42449</c:v>
                </c:pt>
                <c:pt idx="80">
                  <c:v>42450</c:v>
                </c:pt>
                <c:pt idx="81">
                  <c:v>42451</c:v>
                </c:pt>
                <c:pt idx="82">
                  <c:v>42452</c:v>
                </c:pt>
                <c:pt idx="83">
                  <c:v>42453</c:v>
                </c:pt>
                <c:pt idx="84">
                  <c:v>42454</c:v>
                </c:pt>
                <c:pt idx="85">
                  <c:v>42455</c:v>
                </c:pt>
                <c:pt idx="86">
                  <c:v>42456</c:v>
                </c:pt>
                <c:pt idx="87">
                  <c:v>42457</c:v>
                </c:pt>
                <c:pt idx="88">
                  <c:v>42458</c:v>
                </c:pt>
                <c:pt idx="89">
                  <c:v>42459</c:v>
                </c:pt>
                <c:pt idx="90">
                  <c:v>42460</c:v>
                </c:pt>
                <c:pt idx="91">
                  <c:v>42461</c:v>
                </c:pt>
                <c:pt idx="92">
                  <c:v>42462</c:v>
                </c:pt>
                <c:pt idx="93">
                  <c:v>42463</c:v>
                </c:pt>
                <c:pt idx="94">
                  <c:v>42464</c:v>
                </c:pt>
                <c:pt idx="95">
                  <c:v>42465</c:v>
                </c:pt>
                <c:pt idx="96">
                  <c:v>42466</c:v>
                </c:pt>
                <c:pt idx="97">
                  <c:v>42467</c:v>
                </c:pt>
                <c:pt idx="98">
                  <c:v>42468</c:v>
                </c:pt>
                <c:pt idx="99">
                  <c:v>42469</c:v>
                </c:pt>
                <c:pt idx="100">
                  <c:v>42470</c:v>
                </c:pt>
                <c:pt idx="101">
                  <c:v>42471</c:v>
                </c:pt>
                <c:pt idx="102">
                  <c:v>42472</c:v>
                </c:pt>
                <c:pt idx="103">
                  <c:v>42473</c:v>
                </c:pt>
                <c:pt idx="104">
                  <c:v>42474</c:v>
                </c:pt>
                <c:pt idx="105">
                  <c:v>42475</c:v>
                </c:pt>
                <c:pt idx="106">
                  <c:v>42476</c:v>
                </c:pt>
                <c:pt idx="107">
                  <c:v>42477</c:v>
                </c:pt>
                <c:pt idx="108">
                  <c:v>42478</c:v>
                </c:pt>
                <c:pt idx="109">
                  <c:v>42479</c:v>
                </c:pt>
                <c:pt idx="110">
                  <c:v>42480</c:v>
                </c:pt>
                <c:pt idx="111">
                  <c:v>42481</c:v>
                </c:pt>
                <c:pt idx="112">
                  <c:v>42482</c:v>
                </c:pt>
                <c:pt idx="113">
                  <c:v>42483</c:v>
                </c:pt>
                <c:pt idx="114">
                  <c:v>42484</c:v>
                </c:pt>
                <c:pt idx="115">
                  <c:v>42485</c:v>
                </c:pt>
                <c:pt idx="116">
                  <c:v>42486</c:v>
                </c:pt>
                <c:pt idx="117">
                  <c:v>42487</c:v>
                </c:pt>
                <c:pt idx="118">
                  <c:v>42488</c:v>
                </c:pt>
                <c:pt idx="119">
                  <c:v>42489</c:v>
                </c:pt>
                <c:pt idx="120">
                  <c:v>42490</c:v>
                </c:pt>
                <c:pt idx="121">
                  <c:v>42491</c:v>
                </c:pt>
                <c:pt idx="122">
                  <c:v>42492</c:v>
                </c:pt>
                <c:pt idx="123">
                  <c:v>42493</c:v>
                </c:pt>
                <c:pt idx="124">
                  <c:v>42494</c:v>
                </c:pt>
                <c:pt idx="125">
                  <c:v>42495</c:v>
                </c:pt>
                <c:pt idx="126">
                  <c:v>42496</c:v>
                </c:pt>
                <c:pt idx="127">
                  <c:v>42497</c:v>
                </c:pt>
                <c:pt idx="128">
                  <c:v>42498</c:v>
                </c:pt>
                <c:pt idx="129">
                  <c:v>42499</c:v>
                </c:pt>
                <c:pt idx="130">
                  <c:v>42500</c:v>
                </c:pt>
                <c:pt idx="131">
                  <c:v>42501</c:v>
                </c:pt>
                <c:pt idx="132">
                  <c:v>42502</c:v>
                </c:pt>
                <c:pt idx="133">
                  <c:v>42503</c:v>
                </c:pt>
                <c:pt idx="134">
                  <c:v>42504</c:v>
                </c:pt>
                <c:pt idx="135">
                  <c:v>42505</c:v>
                </c:pt>
                <c:pt idx="136">
                  <c:v>42506</c:v>
                </c:pt>
                <c:pt idx="137">
                  <c:v>42507</c:v>
                </c:pt>
                <c:pt idx="138">
                  <c:v>42508</c:v>
                </c:pt>
                <c:pt idx="139">
                  <c:v>42509</c:v>
                </c:pt>
                <c:pt idx="140">
                  <c:v>42510</c:v>
                </c:pt>
                <c:pt idx="141">
                  <c:v>42511</c:v>
                </c:pt>
                <c:pt idx="142">
                  <c:v>42512</c:v>
                </c:pt>
                <c:pt idx="143">
                  <c:v>42513</c:v>
                </c:pt>
                <c:pt idx="144">
                  <c:v>42514</c:v>
                </c:pt>
                <c:pt idx="145">
                  <c:v>42515</c:v>
                </c:pt>
                <c:pt idx="146">
                  <c:v>42516</c:v>
                </c:pt>
                <c:pt idx="147">
                  <c:v>42517</c:v>
                </c:pt>
                <c:pt idx="148">
                  <c:v>42518</c:v>
                </c:pt>
                <c:pt idx="149">
                  <c:v>42519</c:v>
                </c:pt>
                <c:pt idx="150">
                  <c:v>42520</c:v>
                </c:pt>
                <c:pt idx="151">
                  <c:v>42521</c:v>
                </c:pt>
                <c:pt idx="152">
                  <c:v>42522</c:v>
                </c:pt>
                <c:pt idx="153">
                  <c:v>42523</c:v>
                </c:pt>
                <c:pt idx="154">
                  <c:v>42524</c:v>
                </c:pt>
                <c:pt idx="155">
                  <c:v>42525</c:v>
                </c:pt>
                <c:pt idx="156">
                  <c:v>42526</c:v>
                </c:pt>
                <c:pt idx="157">
                  <c:v>42527</c:v>
                </c:pt>
                <c:pt idx="158">
                  <c:v>42528</c:v>
                </c:pt>
                <c:pt idx="159">
                  <c:v>42529</c:v>
                </c:pt>
                <c:pt idx="160">
                  <c:v>42530</c:v>
                </c:pt>
                <c:pt idx="161">
                  <c:v>42531</c:v>
                </c:pt>
                <c:pt idx="162">
                  <c:v>42532</c:v>
                </c:pt>
                <c:pt idx="163">
                  <c:v>42533</c:v>
                </c:pt>
                <c:pt idx="164">
                  <c:v>42534</c:v>
                </c:pt>
                <c:pt idx="165">
                  <c:v>42535</c:v>
                </c:pt>
                <c:pt idx="166">
                  <c:v>42536</c:v>
                </c:pt>
                <c:pt idx="167">
                  <c:v>42537</c:v>
                </c:pt>
                <c:pt idx="168">
                  <c:v>42538</c:v>
                </c:pt>
                <c:pt idx="169">
                  <c:v>42539</c:v>
                </c:pt>
                <c:pt idx="170">
                  <c:v>42540</c:v>
                </c:pt>
                <c:pt idx="171">
                  <c:v>42541</c:v>
                </c:pt>
                <c:pt idx="172">
                  <c:v>42542</c:v>
                </c:pt>
                <c:pt idx="173">
                  <c:v>42543</c:v>
                </c:pt>
                <c:pt idx="174">
                  <c:v>42544</c:v>
                </c:pt>
                <c:pt idx="175">
                  <c:v>42545</c:v>
                </c:pt>
                <c:pt idx="176">
                  <c:v>42546</c:v>
                </c:pt>
                <c:pt idx="177">
                  <c:v>42547</c:v>
                </c:pt>
                <c:pt idx="178">
                  <c:v>42548</c:v>
                </c:pt>
                <c:pt idx="179">
                  <c:v>42549</c:v>
                </c:pt>
                <c:pt idx="180">
                  <c:v>42550</c:v>
                </c:pt>
                <c:pt idx="181">
                  <c:v>42551</c:v>
                </c:pt>
                <c:pt idx="182">
                  <c:v>42552</c:v>
                </c:pt>
                <c:pt idx="183">
                  <c:v>42553</c:v>
                </c:pt>
                <c:pt idx="184">
                  <c:v>42554</c:v>
                </c:pt>
                <c:pt idx="185">
                  <c:v>42555</c:v>
                </c:pt>
                <c:pt idx="186">
                  <c:v>42556</c:v>
                </c:pt>
                <c:pt idx="187">
                  <c:v>42557</c:v>
                </c:pt>
                <c:pt idx="188">
                  <c:v>42558</c:v>
                </c:pt>
                <c:pt idx="189">
                  <c:v>42559</c:v>
                </c:pt>
                <c:pt idx="190">
                  <c:v>42560</c:v>
                </c:pt>
                <c:pt idx="191">
                  <c:v>42561</c:v>
                </c:pt>
                <c:pt idx="192">
                  <c:v>42562</c:v>
                </c:pt>
                <c:pt idx="193">
                  <c:v>42563</c:v>
                </c:pt>
                <c:pt idx="194">
                  <c:v>42564</c:v>
                </c:pt>
                <c:pt idx="195">
                  <c:v>42565</c:v>
                </c:pt>
                <c:pt idx="196">
                  <c:v>42566</c:v>
                </c:pt>
                <c:pt idx="197">
                  <c:v>42567</c:v>
                </c:pt>
                <c:pt idx="198">
                  <c:v>42568</c:v>
                </c:pt>
                <c:pt idx="199">
                  <c:v>42569</c:v>
                </c:pt>
                <c:pt idx="200">
                  <c:v>42570</c:v>
                </c:pt>
                <c:pt idx="201">
                  <c:v>42571</c:v>
                </c:pt>
                <c:pt idx="202">
                  <c:v>42572</c:v>
                </c:pt>
                <c:pt idx="203">
                  <c:v>42573</c:v>
                </c:pt>
                <c:pt idx="204">
                  <c:v>42574</c:v>
                </c:pt>
                <c:pt idx="205">
                  <c:v>42575</c:v>
                </c:pt>
                <c:pt idx="206">
                  <c:v>42576</c:v>
                </c:pt>
                <c:pt idx="207">
                  <c:v>42577</c:v>
                </c:pt>
                <c:pt idx="208">
                  <c:v>42578</c:v>
                </c:pt>
                <c:pt idx="209">
                  <c:v>42579</c:v>
                </c:pt>
                <c:pt idx="210">
                  <c:v>42580</c:v>
                </c:pt>
                <c:pt idx="211">
                  <c:v>42581</c:v>
                </c:pt>
                <c:pt idx="212">
                  <c:v>42582</c:v>
                </c:pt>
                <c:pt idx="213">
                  <c:v>42583</c:v>
                </c:pt>
                <c:pt idx="214">
                  <c:v>42584</c:v>
                </c:pt>
                <c:pt idx="215">
                  <c:v>42585</c:v>
                </c:pt>
                <c:pt idx="216">
                  <c:v>42586</c:v>
                </c:pt>
                <c:pt idx="217">
                  <c:v>42587</c:v>
                </c:pt>
                <c:pt idx="218">
                  <c:v>42588</c:v>
                </c:pt>
                <c:pt idx="219">
                  <c:v>42589</c:v>
                </c:pt>
                <c:pt idx="220">
                  <c:v>42590</c:v>
                </c:pt>
                <c:pt idx="221">
                  <c:v>42591</c:v>
                </c:pt>
                <c:pt idx="222">
                  <c:v>42592</c:v>
                </c:pt>
                <c:pt idx="223">
                  <c:v>42593</c:v>
                </c:pt>
                <c:pt idx="224">
                  <c:v>42594</c:v>
                </c:pt>
                <c:pt idx="225">
                  <c:v>42595</c:v>
                </c:pt>
                <c:pt idx="226">
                  <c:v>42596</c:v>
                </c:pt>
                <c:pt idx="227">
                  <c:v>42597</c:v>
                </c:pt>
                <c:pt idx="228">
                  <c:v>42598</c:v>
                </c:pt>
                <c:pt idx="229">
                  <c:v>42599</c:v>
                </c:pt>
                <c:pt idx="230">
                  <c:v>42600</c:v>
                </c:pt>
                <c:pt idx="231">
                  <c:v>42601</c:v>
                </c:pt>
                <c:pt idx="232">
                  <c:v>42602</c:v>
                </c:pt>
                <c:pt idx="233">
                  <c:v>42603</c:v>
                </c:pt>
                <c:pt idx="234">
                  <c:v>42604</c:v>
                </c:pt>
                <c:pt idx="235">
                  <c:v>42605</c:v>
                </c:pt>
                <c:pt idx="236">
                  <c:v>42606</c:v>
                </c:pt>
                <c:pt idx="237">
                  <c:v>42607</c:v>
                </c:pt>
                <c:pt idx="238">
                  <c:v>42608</c:v>
                </c:pt>
                <c:pt idx="239">
                  <c:v>42609</c:v>
                </c:pt>
                <c:pt idx="240">
                  <c:v>42610</c:v>
                </c:pt>
                <c:pt idx="241">
                  <c:v>42611</c:v>
                </c:pt>
                <c:pt idx="242">
                  <c:v>42612</c:v>
                </c:pt>
                <c:pt idx="243">
                  <c:v>42613</c:v>
                </c:pt>
                <c:pt idx="244">
                  <c:v>42614</c:v>
                </c:pt>
                <c:pt idx="245">
                  <c:v>42615</c:v>
                </c:pt>
                <c:pt idx="246">
                  <c:v>42616</c:v>
                </c:pt>
                <c:pt idx="247">
                  <c:v>42617</c:v>
                </c:pt>
                <c:pt idx="248">
                  <c:v>42618</c:v>
                </c:pt>
                <c:pt idx="249">
                  <c:v>42619</c:v>
                </c:pt>
                <c:pt idx="250">
                  <c:v>42620</c:v>
                </c:pt>
                <c:pt idx="251">
                  <c:v>42621</c:v>
                </c:pt>
                <c:pt idx="252">
                  <c:v>42622</c:v>
                </c:pt>
                <c:pt idx="253">
                  <c:v>42623</c:v>
                </c:pt>
                <c:pt idx="254">
                  <c:v>42624</c:v>
                </c:pt>
                <c:pt idx="255">
                  <c:v>42625</c:v>
                </c:pt>
                <c:pt idx="256">
                  <c:v>42626</c:v>
                </c:pt>
                <c:pt idx="257">
                  <c:v>42627</c:v>
                </c:pt>
                <c:pt idx="258">
                  <c:v>42628</c:v>
                </c:pt>
                <c:pt idx="259">
                  <c:v>42629</c:v>
                </c:pt>
                <c:pt idx="260">
                  <c:v>42630</c:v>
                </c:pt>
                <c:pt idx="261">
                  <c:v>42631</c:v>
                </c:pt>
                <c:pt idx="262">
                  <c:v>42632</c:v>
                </c:pt>
                <c:pt idx="263">
                  <c:v>42633</c:v>
                </c:pt>
                <c:pt idx="264">
                  <c:v>42634</c:v>
                </c:pt>
                <c:pt idx="265">
                  <c:v>42635</c:v>
                </c:pt>
                <c:pt idx="266">
                  <c:v>42636</c:v>
                </c:pt>
                <c:pt idx="267">
                  <c:v>42637</c:v>
                </c:pt>
                <c:pt idx="268">
                  <c:v>42638</c:v>
                </c:pt>
                <c:pt idx="269">
                  <c:v>42639</c:v>
                </c:pt>
                <c:pt idx="270">
                  <c:v>42640</c:v>
                </c:pt>
                <c:pt idx="271">
                  <c:v>42641</c:v>
                </c:pt>
                <c:pt idx="272">
                  <c:v>42642</c:v>
                </c:pt>
                <c:pt idx="273">
                  <c:v>42643</c:v>
                </c:pt>
                <c:pt idx="274">
                  <c:v>42644</c:v>
                </c:pt>
                <c:pt idx="275">
                  <c:v>42645</c:v>
                </c:pt>
                <c:pt idx="276">
                  <c:v>42646</c:v>
                </c:pt>
                <c:pt idx="277">
                  <c:v>42647</c:v>
                </c:pt>
                <c:pt idx="278">
                  <c:v>42648</c:v>
                </c:pt>
                <c:pt idx="279">
                  <c:v>42649</c:v>
                </c:pt>
                <c:pt idx="280">
                  <c:v>42650</c:v>
                </c:pt>
                <c:pt idx="281">
                  <c:v>42651</c:v>
                </c:pt>
                <c:pt idx="282">
                  <c:v>42652</c:v>
                </c:pt>
                <c:pt idx="283">
                  <c:v>42653</c:v>
                </c:pt>
                <c:pt idx="284">
                  <c:v>42654</c:v>
                </c:pt>
                <c:pt idx="285">
                  <c:v>42655</c:v>
                </c:pt>
                <c:pt idx="286">
                  <c:v>42656</c:v>
                </c:pt>
                <c:pt idx="287">
                  <c:v>42657</c:v>
                </c:pt>
                <c:pt idx="288">
                  <c:v>42658</c:v>
                </c:pt>
                <c:pt idx="289">
                  <c:v>42659</c:v>
                </c:pt>
                <c:pt idx="290">
                  <c:v>42660</c:v>
                </c:pt>
                <c:pt idx="291">
                  <c:v>42661</c:v>
                </c:pt>
                <c:pt idx="292">
                  <c:v>42662</c:v>
                </c:pt>
                <c:pt idx="293">
                  <c:v>42663</c:v>
                </c:pt>
                <c:pt idx="294">
                  <c:v>42664</c:v>
                </c:pt>
                <c:pt idx="295">
                  <c:v>42665</c:v>
                </c:pt>
                <c:pt idx="296">
                  <c:v>42666</c:v>
                </c:pt>
                <c:pt idx="297">
                  <c:v>42667</c:v>
                </c:pt>
                <c:pt idx="298">
                  <c:v>42668</c:v>
                </c:pt>
                <c:pt idx="299">
                  <c:v>42669</c:v>
                </c:pt>
                <c:pt idx="300">
                  <c:v>42670</c:v>
                </c:pt>
                <c:pt idx="301">
                  <c:v>42671</c:v>
                </c:pt>
                <c:pt idx="302">
                  <c:v>42672</c:v>
                </c:pt>
                <c:pt idx="303">
                  <c:v>42673</c:v>
                </c:pt>
                <c:pt idx="304">
                  <c:v>42674</c:v>
                </c:pt>
                <c:pt idx="305">
                  <c:v>42675</c:v>
                </c:pt>
                <c:pt idx="306">
                  <c:v>42676</c:v>
                </c:pt>
                <c:pt idx="307">
                  <c:v>42677</c:v>
                </c:pt>
                <c:pt idx="308">
                  <c:v>42678</c:v>
                </c:pt>
                <c:pt idx="309">
                  <c:v>42679</c:v>
                </c:pt>
                <c:pt idx="310">
                  <c:v>42680</c:v>
                </c:pt>
                <c:pt idx="311">
                  <c:v>42681</c:v>
                </c:pt>
                <c:pt idx="312">
                  <c:v>42682</c:v>
                </c:pt>
                <c:pt idx="313">
                  <c:v>42683</c:v>
                </c:pt>
                <c:pt idx="314">
                  <c:v>42684</c:v>
                </c:pt>
                <c:pt idx="315">
                  <c:v>42685</c:v>
                </c:pt>
                <c:pt idx="316">
                  <c:v>42686</c:v>
                </c:pt>
                <c:pt idx="317">
                  <c:v>42687</c:v>
                </c:pt>
                <c:pt idx="318">
                  <c:v>42688</c:v>
                </c:pt>
                <c:pt idx="319">
                  <c:v>42689</c:v>
                </c:pt>
                <c:pt idx="320">
                  <c:v>42690</c:v>
                </c:pt>
                <c:pt idx="321">
                  <c:v>42691</c:v>
                </c:pt>
                <c:pt idx="322">
                  <c:v>42692</c:v>
                </c:pt>
                <c:pt idx="323">
                  <c:v>42693</c:v>
                </c:pt>
                <c:pt idx="324">
                  <c:v>42694</c:v>
                </c:pt>
                <c:pt idx="325">
                  <c:v>42695</c:v>
                </c:pt>
                <c:pt idx="326">
                  <c:v>42696</c:v>
                </c:pt>
                <c:pt idx="327">
                  <c:v>42697</c:v>
                </c:pt>
                <c:pt idx="328">
                  <c:v>42698</c:v>
                </c:pt>
                <c:pt idx="329">
                  <c:v>42699</c:v>
                </c:pt>
                <c:pt idx="330">
                  <c:v>42700</c:v>
                </c:pt>
                <c:pt idx="331">
                  <c:v>42701</c:v>
                </c:pt>
                <c:pt idx="332">
                  <c:v>42702</c:v>
                </c:pt>
                <c:pt idx="333">
                  <c:v>42703</c:v>
                </c:pt>
                <c:pt idx="334">
                  <c:v>42704</c:v>
                </c:pt>
                <c:pt idx="335">
                  <c:v>42705</c:v>
                </c:pt>
                <c:pt idx="336">
                  <c:v>42706</c:v>
                </c:pt>
                <c:pt idx="337">
                  <c:v>42707</c:v>
                </c:pt>
                <c:pt idx="338">
                  <c:v>42708</c:v>
                </c:pt>
                <c:pt idx="339">
                  <c:v>42709</c:v>
                </c:pt>
                <c:pt idx="340">
                  <c:v>42710</c:v>
                </c:pt>
                <c:pt idx="341">
                  <c:v>42711</c:v>
                </c:pt>
                <c:pt idx="342">
                  <c:v>42712</c:v>
                </c:pt>
                <c:pt idx="343">
                  <c:v>42713</c:v>
                </c:pt>
                <c:pt idx="344">
                  <c:v>42714</c:v>
                </c:pt>
                <c:pt idx="345">
                  <c:v>42715</c:v>
                </c:pt>
                <c:pt idx="346">
                  <c:v>42716</c:v>
                </c:pt>
                <c:pt idx="347">
                  <c:v>42717</c:v>
                </c:pt>
                <c:pt idx="348">
                  <c:v>42718</c:v>
                </c:pt>
                <c:pt idx="349">
                  <c:v>42719</c:v>
                </c:pt>
                <c:pt idx="350">
                  <c:v>42720</c:v>
                </c:pt>
                <c:pt idx="351">
                  <c:v>42721</c:v>
                </c:pt>
                <c:pt idx="352">
                  <c:v>42722</c:v>
                </c:pt>
                <c:pt idx="353">
                  <c:v>42723</c:v>
                </c:pt>
                <c:pt idx="354">
                  <c:v>42724</c:v>
                </c:pt>
                <c:pt idx="355">
                  <c:v>42725</c:v>
                </c:pt>
                <c:pt idx="356">
                  <c:v>42726</c:v>
                </c:pt>
                <c:pt idx="357">
                  <c:v>42727</c:v>
                </c:pt>
                <c:pt idx="358">
                  <c:v>42728</c:v>
                </c:pt>
                <c:pt idx="359">
                  <c:v>42729</c:v>
                </c:pt>
                <c:pt idx="360">
                  <c:v>42730</c:v>
                </c:pt>
                <c:pt idx="361">
                  <c:v>42731</c:v>
                </c:pt>
                <c:pt idx="362">
                  <c:v>42732</c:v>
                </c:pt>
                <c:pt idx="363">
                  <c:v>42733</c:v>
                </c:pt>
                <c:pt idx="364">
                  <c:v>42734</c:v>
                </c:pt>
                <c:pt idx="365">
                  <c:v>42735</c:v>
                </c:pt>
              </c:numCache>
            </c:numRef>
          </c:xVal>
          <c:yVal>
            <c:numRef>
              <c:f>'Hydro jour par jour'!$F$2:$F$367</c:f>
              <c:numCache>
                <c:formatCode>General</c:formatCode>
                <c:ptCount val="366"/>
                <c:pt idx="0">
                  <c:v>1527</c:v>
                </c:pt>
                <c:pt idx="1">
                  <c:v>1516</c:v>
                </c:pt>
                <c:pt idx="2">
                  <c:v>2014</c:v>
                </c:pt>
                <c:pt idx="3">
                  <c:v>2400</c:v>
                </c:pt>
                <c:pt idx="4">
                  <c:v>3327</c:v>
                </c:pt>
                <c:pt idx="5">
                  <c:v>3718</c:v>
                </c:pt>
                <c:pt idx="6">
                  <c:v>3655</c:v>
                </c:pt>
                <c:pt idx="7">
                  <c:v>4802</c:v>
                </c:pt>
                <c:pt idx="8">
                  <c:v>5597</c:v>
                </c:pt>
                <c:pt idx="9">
                  <c:v>5513</c:v>
                </c:pt>
                <c:pt idx="10">
                  <c:v>5712</c:v>
                </c:pt>
                <c:pt idx="11">
                  <c:v>5876</c:v>
                </c:pt>
                <c:pt idx="12">
                  <c:v>5574</c:v>
                </c:pt>
                <c:pt idx="13">
                  <c:v>5574</c:v>
                </c:pt>
                <c:pt idx="14">
                  <c:v>5507</c:v>
                </c:pt>
                <c:pt idx="15">
                  <c:v>5112</c:v>
                </c:pt>
                <c:pt idx="16">
                  <c:v>4809</c:v>
                </c:pt>
                <c:pt idx="17">
                  <c:v>4724</c:v>
                </c:pt>
                <c:pt idx="18">
                  <c:v>5020</c:v>
                </c:pt>
                <c:pt idx="19">
                  <c:v>4867</c:v>
                </c:pt>
                <c:pt idx="20">
                  <c:v>4180</c:v>
                </c:pt>
                <c:pt idx="21">
                  <c:v>3878</c:v>
                </c:pt>
                <c:pt idx="22">
                  <c:v>3748</c:v>
                </c:pt>
                <c:pt idx="23">
                  <c:v>3307</c:v>
                </c:pt>
                <c:pt idx="24">
                  <c:v>3254</c:v>
                </c:pt>
                <c:pt idx="25">
                  <c:v>3712</c:v>
                </c:pt>
                <c:pt idx="26">
                  <c:v>3722</c:v>
                </c:pt>
                <c:pt idx="27">
                  <c:v>3754</c:v>
                </c:pt>
                <c:pt idx="28">
                  <c:v>3948</c:v>
                </c:pt>
                <c:pt idx="29">
                  <c:v>3906</c:v>
                </c:pt>
                <c:pt idx="30">
                  <c:v>3928</c:v>
                </c:pt>
                <c:pt idx="31">
                  <c:v>5302</c:v>
                </c:pt>
                <c:pt idx="32">
                  <c:v>5392</c:v>
                </c:pt>
                <c:pt idx="33">
                  <c:v>5258</c:v>
                </c:pt>
                <c:pt idx="34">
                  <c:v>5286</c:v>
                </c:pt>
                <c:pt idx="35">
                  <c:v>5451</c:v>
                </c:pt>
                <c:pt idx="36">
                  <c:v>5169</c:v>
                </c:pt>
                <c:pt idx="37">
                  <c:v>5073</c:v>
                </c:pt>
                <c:pt idx="38">
                  <c:v>5335</c:v>
                </c:pt>
                <c:pt idx="39">
                  <c:v>5693</c:v>
                </c:pt>
                <c:pt idx="40">
                  <c:v>6071</c:v>
                </c:pt>
                <c:pt idx="41">
                  <c:v>6109</c:v>
                </c:pt>
                <c:pt idx="42">
                  <c:v>6218</c:v>
                </c:pt>
                <c:pt idx="43">
                  <c:v>6499</c:v>
                </c:pt>
                <c:pt idx="44">
                  <c:v>6334</c:v>
                </c:pt>
                <c:pt idx="45">
                  <c:v>6416</c:v>
                </c:pt>
                <c:pt idx="46">
                  <c:v>6198</c:v>
                </c:pt>
                <c:pt idx="47">
                  <c:v>6167</c:v>
                </c:pt>
                <c:pt idx="48">
                  <c:v>5816</c:v>
                </c:pt>
                <c:pt idx="49">
                  <c:v>5976</c:v>
                </c:pt>
                <c:pt idx="50">
                  <c:v>5019</c:v>
                </c:pt>
                <c:pt idx="51">
                  <c:v>4951</c:v>
                </c:pt>
                <c:pt idx="52">
                  <c:v>5343</c:v>
                </c:pt>
                <c:pt idx="53">
                  <c:v>5800</c:v>
                </c:pt>
                <c:pt idx="54">
                  <c:v>5949</c:v>
                </c:pt>
                <c:pt idx="55">
                  <c:v>5931</c:v>
                </c:pt>
                <c:pt idx="56">
                  <c:v>6186</c:v>
                </c:pt>
                <c:pt idx="57">
                  <c:v>5926</c:v>
                </c:pt>
                <c:pt idx="58">
                  <c:v>5747</c:v>
                </c:pt>
                <c:pt idx="59">
                  <c:v>5760</c:v>
                </c:pt>
                <c:pt idx="60">
                  <c:v>6166</c:v>
                </c:pt>
                <c:pt idx="61">
                  <c:v>5445</c:v>
                </c:pt>
                <c:pt idx="62">
                  <c:v>5883</c:v>
                </c:pt>
                <c:pt idx="63">
                  <c:v>5924</c:v>
                </c:pt>
                <c:pt idx="64">
                  <c:v>6109</c:v>
                </c:pt>
                <c:pt idx="65">
                  <c:v>5795</c:v>
                </c:pt>
                <c:pt idx="66">
                  <c:v>5988</c:v>
                </c:pt>
                <c:pt idx="67">
                  <c:v>5802</c:v>
                </c:pt>
                <c:pt idx="68">
                  <c:v>5592</c:v>
                </c:pt>
                <c:pt idx="69">
                  <c:v>5823</c:v>
                </c:pt>
                <c:pt idx="70">
                  <c:v>5762</c:v>
                </c:pt>
                <c:pt idx="71">
                  <c:v>5718</c:v>
                </c:pt>
                <c:pt idx="72">
                  <c:v>5255</c:v>
                </c:pt>
                <c:pt idx="73">
                  <c:v>5232</c:v>
                </c:pt>
                <c:pt idx="74">
                  <c:v>5260</c:v>
                </c:pt>
                <c:pt idx="75">
                  <c:v>4559</c:v>
                </c:pt>
                <c:pt idx="76">
                  <c:v>4672</c:v>
                </c:pt>
                <c:pt idx="77">
                  <c:v>4407</c:v>
                </c:pt>
                <c:pt idx="78">
                  <c:v>4117</c:v>
                </c:pt>
                <c:pt idx="79">
                  <c:v>3563</c:v>
                </c:pt>
                <c:pt idx="80">
                  <c:v>3711</c:v>
                </c:pt>
                <c:pt idx="81">
                  <c:v>3806</c:v>
                </c:pt>
                <c:pt idx="82">
                  <c:v>4085</c:v>
                </c:pt>
                <c:pt idx="83">
                  <c:v>3859</c:v>
                </c:pt>
                <c:pt idx="84">
                  <c:v>3645</c:v>
                </c:pt>
                <c:pt idx="85">
                  <c:v>3711</c:v>
                </c:pt>
                <c:pt idx="86">
                  <c:v>3418</c:v>
                </c:pt>
                <c:pt idx="87">
                  <c:v>3283</c:v>
                </c:pt>
                <c:pt idx="88">
                  <c:v>3309</c:v>
                </c:pt>
                <c:pt idx="89">
                  <c:v>4043</c:v>
                </c:pt>
                <c:pt idx="90">
                  <c:v>4310</c:v>
                </c:pt>
                <c:pt idx="91">
                  <c:v>4634</c:v>
                </c:pt>
                <c:pt idx="92">
                  <c:v>4656</c:v>
                </c:pt>
                <c:pt idx="93">
                  <c:v>4137</c:v>
                </c:pt>
                <c:pt idx="94">
                  <c:v>4547</c:v>
                </c:pt>
                <c:pt idx="95">
                  <c:v>5463</c:v>
                </c:pt>
                <c:pt idx="96">
                  <c:v>6085</c:v>
                </c:pt>
                <c:pt idx="97">
                  <c:v>6182</c:v>
                </c:pt>
                <c:pt idx="98">
                  <c:v>6196</c:v>
                </c:pt>
                <c:pt idx="99">
                  <c:v>6036</c:v>
                </c:pt>
                <c:pt idx="100">
                  <c:v>4961</c:v>
                </c:pt>
                <c:pt idx="101">
                  <c:v>4868</c:v>
                </c:pt>
                <c:pt idx="102">
                  <c:v>5058</c:v>
                </c:pt>
                <c:pt idx="103">
                  <c:v>4797</c:v>
                </c:pt>
                <c:pt idx="104">
                  <c:v>5109</c:v>
                </c:pt>
                <c:pt idx="105">
                  <c:v>5029</c:v>
                </c:pt>
                <c:pt idx="106">
                  <c:v>5444</c:v>
                </c:pt>
                <c:pt idx="107">
                  <c:v>5945</c:v>
                </c:pt>
                <c:pt idx="108">
                  <c:v>6997</c:v>
                </c:pt>
                <c:pt idx="109">
                  <c:v>6649</c:v>
                </c:pt>
                <c:pt idx="110">
                  <c:v>6472</c:v>
                </c:pt>
                <c:pt idx="111">
                  <c:v>6606</c:v>
                </c:pt>
                <c:pt idx="112">
                  <c:v>6659</c:v>
                </c:pt>
                <c:pt idx="113">
                  <c:v>6470</c:v>
                </c:pt>
                <c:pt idx="114">
                  <c:v>6368</c:v>
                </c:pt>
                <c:pt idx="115">
                  <c:v>6392</c:v>
                </c:pt>
                <c:pt idx="116">
                  <c:v>6376</c:v>
                </c:pt>
                <c:pt idx="117">
                  <c:v>6205</c:v>
                </c:pt>
                <c:pt idx="118">
                  <c:v>5843</c:v>
                </c:pt>
                <c:pt idx="119">
                  <c:v>5814</c:v>
                </c:pt>
                <c:pt idx="120">
                  <c:v>4947</c:v>
                </c:pt>
                <c:pt idx="121">
                  <c:v>4688</c:v>
                </c:pt>
                <c:pt idx="122">
                  <c:v>4744</c:v>
                </c:pt>
                <c:pt idx="123">
                  <c:v>5591</c:v>
                </c:pt>
                <c:pt idx="124">
                  <c:v>5562</c:v>
                </c:pt>
                <c:pt idx="125">
                  <c:v>4937</c:v>
                </c:pt>
                <c:pt idx="126">
                  <c:v>5131</c:v>
                </c:pt>
                <c:pt idx="127">
                  <c:v>4979</c:v>
                </c:pt>
                <c:pt idx="128">
                  <c:v>4485</c:v>
                </c:pt>
                <c:pt idx="129">
                  <c:v>4796</c:v>
                </c:pt>
                <c:pt idx="130">
                  <c:v>5232</c:v>
                </c:pt>
                <c:pt idx="131">
                  <c:v>5627</c:v>
                </c:pt>
                <c:pt idx="132">
                  <c:v>6553</c:v>
                </c:pt>
                <c:pt idx="133">
                  <c:v>6947</c:v>
                </c:pt>
                <c:pt idx="134">
                  <c:v>6897</c:v>
                </c:pt>
                <c:pt idx="135">
                  <c:v>6381</c:v>
                </c:pt>
                <c:pt idx="136">
                  <c:v>6359</c:v>
                </c:pt>
                <c:pt idx="137">
                  <c:v>6412</c:v>
                </c:pt>
                <c:pt idx="138">
                  <c:v>6421</c:v>
                </c:pt>
                <c:pt idx="139">
                  <c:v>6504</c:v>
                </c:pt>
                <c:pt idx="140">
                  <c:v>6581</c:v>
                </c:pt>
                <c:pt idx="141">
                  <c:v>6368</c:v>
                </c:pt>
                <c:pt idx="142">
                  <c:v>6273</c:v>
                </c:pt>
                <c:pt idx="143">
                  <c:v>6733</c:v>
                </c:pt>
                <c:pt idx="144">
                  <c:v>6760</c:v>
                </c:pt>
                <c:pt idx="145">
                  <c:v>6771</c:v>
                </c:pt>
                <c:pt idx="146">
                  <c:v>6824</c:v>
                </c:pt>
                <c:pt idx="147">
                  <c:v>6752</c:v>
                </c:pt>
                <c:pt idx="148">
                  <c:v>6845</c:v>
                </c:pt>
                <c:pt idx="149">
                  <c:v>6891</c:v>
                </c:pt>
                <c:pt idx="150">
                  <c:v>7046</c:v>
                </c:pt>
                <c:pt idx="151">
                  <c:v>7240</c:v>
                </c:pt>
                <c:pt idx="152">
                  <c:v>7313</c:v>
                </c:pt>
                <c:pt idx="153">
                  <c:v>7171</c:v>
                </c:pt>
                <c:pt idx="154">
                  <c:v>7342</c:v>
                </c:pt>
                <c:pt idx="155">
                  <c:v>7438</c:v>
                </c:pt>
                <c:pt idx="156">
                  <c:v>7134</c:v>
                </c:pt>
                <c:pt idx="157">
                  <c:v>7086</c:v>
                </c:pt>
                <c:pt idx="158">
                  <c:v>7223</c:v>
                </c:pt>
                <c:pt idx="159">
                  <c:v>7232</c:v>
                </c:pt>
                <c:pt idx="160">
                  <c:v>7164</c:v>
                </c:pt>
                <c:pt idx="161">
                  <c:v>7048</c:v>
                </c:pt>
                <c:pt idx="162">
                  <c:v>6963</c:v>
                </c:pt>
                <c:pt idx="163">
                  <c:v>6471</c:v>
                </c:pt>
                <c:pt idx="164">
                  <c:v>6554</c:v>
                </c:pt>
                <c:pt idx="165">
                  <c:v>6590</c:v>
                </c:pt>
                <c:pt idx="166">
                  <c:v>6575</c:v>
                </c:pt>
                <c:pt idx="167">
                  <c:v>6134</c:v>
                </c:pt>
                <c:pt idx="168">
                  <c:v>6250</c:v>
                </c:pt>
                <c:pt idx="169">
                  <c:v>6012</c:v>
                </c:pt>
                <c:pt idx="170">
                  <c:v>5931</c:v>
                </c:pt>
                <c:pt idx="171">
                  <c:v>6176</c:v>
                </c:pt>
                <c:pt idx="172">
                  <c:v>6147</c:v>
                </c:pt>
                <c:pt idx="173">
                  <c:v>6326</c:v>
                </c:pt>
                <c:pt idx="174">
                  <c:v>6510</c:v>
                </c:pt>
                <c:pt idx="175">
                  <c:v>6544</c:v>
                </c:pt>
                <c:pt idx="176">
                  <c:v>6434</c:v>
                </c:pt>
                <c:pt idx="177">
                  <c:v>5998</c:v>
                </c:pt>
                <c:pt idx="178">
                  <c:v>6048</c:v>
                </c:pt>
                <c:pt idx="179">
                  <c:v>5988</c:v>
                </c:pt>
                <c:pt idx="180">
                  <c:v>5881</c:v>
                </c:pt>
                <c:pt idx="181">
                  <c:v>6007</c:v>
                </c:pt>
                <c:pt idx="182">
                  <c:v>5846</c:v>
                </c:pt>
                <c:pt idx="183">
                  <c:v>5764</c:v>
                </c:pt>
                <c:pt idx="184">
                  <c:v>5392</c:v>
                </c:pt>
                <c:pt idx="185">
                  <c:v>5231</c:v>
                </c:pt>
                <c:pt idx="186">
                  <c:v>5375</c:v>
                </c:pt>
                <c:pt idx="187">
                  <c:v>5118</c:v>
                </c:pt>
                <c:pt idx="188">
                  <c:v>4955</c:v>
                </c:pt>
                <c:pt idx="189">
                  <c:v>4800</c:v>
                </c:pt>
                <c:pt idx="190">
                  <c:v>4765</c:v>
                </c:pt>
                <c:pt idx="191">
                  <c:v>4443</c:v>
                </c:pt>
                <c:pt idx="192">
                  <c:v>4398</c:v>
                </c:pt>
                <c:pt idx="193">
                  <c:v>4740</c:v>
                </c:pt>
                <c:pt idx="194">
                  <c:v>4862</c:v>
                </c:pt>
                <c:pt idx="195">
                  <c:v>4741</c:v>
                </c:pt>
                <c:pt idx="196">
                  <c:v>4146</c:v>
                </c:pt>
                <c:pt idx="197">
                  <c:v>3924</c:v>
                </c:pt>
                <c:pt idx="198">
                  <c:v>3721</c:v>
                </c:pt>
                <c:pt idx="199">
                  <c:v>3857</c:v>
                </c:pt>
                <c:pt idx="200">
                  <c:v>4503</c:v>
                </c:pt>
                <c:pt idx="201">
                  <c:v>4075</c:v>
                </c:pt>
                <c:pt idx="202">
                  <c:v>3834</c:v>
                </c:pt>
                <c:pt idx="203">
                  <c:v>3869</c:v>
                </c:pt>
                <c:pt idx="204">
                  <c:v>4146</c:v>
                </c:pt>
                <c:pt idx="205">
                  <c:v>3967</c:v>
                </c:pt>
                <c:pt idx="206">
                  <c:v>3918</c:v>
                </c:pt>
                <c:pt idx="207">
                  <c:v>3868</c:v>
                </c:pt>
                <c:pt idx="208">
                  <c:v>3719</c:v>
                </c:pt>
                <c:pt idx="209">
                  <c:v>3635</c:v>
                </c:pt>
                <c:pt idx="210">
                  <c:v>3494</c:v>
                </c:pt>
                <c:pt idx="211">
                  <c:v>3448</c:v>
                </c:pt>
                <c:pt idx="212">
                  <c:v>3350</c:v>
                </c:pt>
                <c:pt idx="213">
                  <c:v>3748</c:v>
                </c:pt>
                <c:pt idx="214">
                  <c:v>3725</c:v>
                </c:pt>
                <c:pt idx="215">
                  <c:v>3318</c:v>
                </c:pt>
                <c:pt idx="216">
                  <c:v>3096</c:v>
                </c:pt>
                <c:pt idx="217">
                  <c:v>3704</c:v>
                </c:pt>
                <c:pt idx="218">
                  <c:v>3839</c:v>
                </c:pt>
                <c:pt idx="219">
                  <c:v>3195</c:v>
                </c:pt>
                <c:pt idx="220">
                  <c:v>3202</c:v>
                </c:pt>
                <c:pt idx="221">
                  <c:v>3250</c:v>
                </c:pt>
                <c:pt idx="222">
                  <c:v>3082</c:v>
                </c:pt>
                <c:pt idx="223">
                  <c:v>2947</c:v>
                </c:pt>
                <c:pt idx="224">
                  <c:v>2733</c:v>
                </c:pt>
                <c:pt idx="225">
                  <c:v>2558</c:v>
                </c:pt>
                <c:pt idx="226">
                  <c:v>2589</c:v>
                </c:pt>
                <c:pt idx="227">
                  <c:v>2443</c:v>
                </c:pt>
                <c:pt idx="228">
                  <c:v>2658</c:v>
                </c:pt>
                <c:pt idx="229">
                  <c:v>2552</c:v>
                </c:pt>
                <c:pt idx="230">
                  <c:v>2492</c:v>
                </c:pt>
                <c:pt idx="231">
                  <c:v>2597</c:v>
                </c:pt>
                <c:pt idx="232">
                  <c:v>2579</c:v>
                </c:pt>
                <c:pt idx="233">
                  <c:v>2595</c:v>
                </c:pt>
                <c:pt idx="234">
                  <c:v>2612</c:v>
                </c:pt>
                <c:pt idx="235">
                  <c:v>2872</c:v>
                </c:pt>
                <c:pt idx="236">
                  <c:v>2679</c:v>
                </c:pt>
                <c:pt idx="237">
                  <c:v>2652</c:v>
                </c:pt>
                <c:pt idx="238">
                  <c:v>2722</c:v>
                </c:pt>
                <c:pt idx="239">
                  <c:v>2534</c:v>
                </c:pt>
                <c:pt idx="240">
                  <c:v>2420</c:v>
                </c:pt>
                <c:pt idx="241">
                  <c:v>2458</c:v>
                </c:pt>
                <c:pt idx="242">
                  <c:v>2526</c:v>
                </c:pt>
                <c:pt idx="243">
                  <c:v>2295</c:v>
                </c:pt>
                <c:pt idx="244">
                  <c:v>2357</c:v>
                </c:pt>
                <c:pt idx="245">
                  <c:v>2346</c:v>
                </c:pt>
                <c:pt idx="246">
                  <c:v>2080</c:v>
                </c:pt>
                <c:pt idx="247">
                  <c:v>1967</c:v>
                </c:pt>
                <c:pt idx="248">
                  <c:v>2230</c:v>
                </c:pt>
                <c:pt idx="249">
                  <c:v>2780</c:v>
                </c:pt>
                <c:pt idx="250">
                  <c:v>2652</c:v>
                </c:pt>
                <c:pt idx="251">
                  <c:v>2652</c:v>
                </c:pt>
                <c:pt idx="252">
                  <c:v>2427</c:v>
                </c:pt>
                <c:pt idx="253">
                  <c:v>2217</c:v>
                </c:pt>
                <c:pt idx="254">
                  <c:v>2021</c:v>
                </c:pt>
                <c:pt idx="255">
                  <c:v>2033</c:v>
                </c:pt>
                <c:pt idx="256">
                  <c:v>2398</c:v>
                </c:pt>
                <c:pt idx="257">
                  <c:v>2462</c:v>
                </c:pt>
                <c:pt idx="258">
                  <c:v>2544</c:v>
                </c:pt>
                <c:pt idx="259">
                  <c:v>2378</c:v>
                </c:pt>
                <c:pt idx="260">
                  <c:v>2100</c:v>
                </c:pt>
                <c:pt idx="261">
                  <c:v>2206</c:v>
                </c:pt>
                <c:pt idx="262">
                  <c:v>2452</c:v>
                </c:pt>
                <c:pt idx="263">
                  <c:v>2539</c:v>
                </c:pt>
                <c:pt idx="264">
                  <c:v>2450</c:v>
                </c:pt>
                <c:pt idx="265">
                  <c:v>2218</c:v>
                </c:pt>
                <c:pt idx="266">
                  <c:v>1949</c:v>
                </c:pt>
                <c:pt idx="267">
                  <c:v>1888</c:v>
                </c:pt>
                <c:pt idx="268">
                  <c:v>1706</c:v>
                </c:pt>
                <c:pt idx="269">
                  <c:v>1805</c:v>
                </c:pt>
                <c:pt idx="270">
                  <c:v>1795</c:v>
                </c:pt>
                <c:pt idx="271">
                  <c:v>1783</c:v>
                </c:pt>
                <c:pt idx="272">
                  <c:v>1817</c:v>
                </c:pt>
                <c:pt idx="273">
                  <c:v>1843</c:v>
                </c:pt>
                <c:pt idx="274">
                  <c:v>1669</c:v>
                </c:pt>
                <c:pt idx="275">
                  <c:v>1551</c:v>
                </c:pt>
                <c:pt idx="276">
                  <c:v>1695</c:v>
                </c:pt>
                <c:pt idx="277">
                  <c:v>1543</c:v>
                </c:pt>
                <c:pt idx="278">
                  <c:v>1545</c:v>
                </c:pt>
                <c:pt idx="279">
                  <c:v>1460</c:v>
                </c:pt>
                <c:pt idx="280">
                  <c:v>1802</c:v>
                </c:pt>
                <c:pt idx="281">
                  <c:v>1417</c:v>
                </c:pt>
                <c:pt idx="282">
                  <c:v>1243</c:v>
                </c:pt>
                <c:pt idx="283">
                  <c:v>1291</c:v>
                </c:pt>
                <c:pt idx="284">
                  <c:v>1462</c:v>
                </c:pt>
                <c:pt idx="285">
                  <c:v>1502</c:v>
                </c:pt>
                <c:pt idx="286">
                  <c:v>1414</c:v>
                </c:pt>
                <c:pt idx="287">
                  <c:v>1818</c:v>
                </c:pt>
                <c:pt idx="288">
                  <c:v>2363</c:v>
                </c:pt>
                <c:pt idx="289">
                  <c:v>1675</c:v>
                </c:pt>
                <c:pt idx="290">
                  <c:v>1625</c:v>
                </c:pt>
                <c:pt idx="291">
                  <c:v>1814</c:v>
                </c:pt>
                <c:pt idx="292">
                  <c:v>1883</c:v>
                </c:pt>
                <c:pt idx="293">
                  <c:v>1867</c:v>
                </c:pt>
                <c:pt idx="294">
                  <c:v>1792</c:v>
                </c:pt>
                <c:pt idx="295">
                  <c:v>1551</c:v>
                </c:pt>
                <c:pt idx="296">
                  <c:v>1461</c:v>
                </c:pt>
                <c:pt idx="297">
                  <c:v>1623</c:v>
                </c:pt>
                <c:pt idx="298">
                  <c:v>2007</c:v>
                </c:pt>
                <c:pt idx="299">
                  <c:v>3232</c:v>
                </c:pt>
                <c:pt idx="300">
                  <c:v>3267</c:v>
                </c:pt>
                <c:pt idx="301">
                  <c:v>2659</c:v>
                </c:pt>
                <c:pt idx="302">
                  <c:v>2110</c:v>
                </c:pt>
                <c:pt idx="303">
                  <c:v>1801</c:v>
                </c:pt>
                <c:pt idx="304">
                  <c:v>1782</c:v>
                </c:pt>
                <c:pt idx="305">
                  <c:v>1758</c:v>
                </c:pt>
                <c:pt idx="306">
                  <c:v>1745</c:v>
                </c:pt>
                <c:pt idx="307">
                  <c:v>1762</c:v>
                </c:pt>
                <c:pt idx="308">
                  <c:v>1705</c:v>
                </c:pt>
                <c:pt idx="309">
                  <c:v>1820</c:v>
                </c:pt>
                <c:pt idx="310">
                  <c:v>3246</c:v>
                </c:pt>
                <c:pt idx="311">
                  <c:v>3077</c:v>
                </c:pt>
                <c:pt idx="312">
                  <c:v>3004</c:v>
                </c:pt>
                <c:pt idx="313">
                  <c:v>2993</c:v>
                </c:pt>
                <c:pt idx="314">
                  <c:v>2924</c:v>
                </c:pt>
                <c:pt idx="315">
                  <c:v>3936</c:v>
                </c:pt>
                <c:pt idx="316">
                  <c:v>4499</c:v>
                </c:pt>
                <c:pt idx="317">
                  <c:v>3951</c:v>
                </c:pt>
                <c:pt idx="318">
                  <c:v>3608</c:v>
                </c:pt>
                <c:pt idx="319">
                  <c:v>3681</c:v>
                </c:pt>
                <c:pt idx="320">
                  <c:v>3213</c:v>
                </c:pt>
                <c:pt idx="321">
                  <c:v>3061</c:v>
                </c:pt>
                <c:pt idx="322">
                  <c:v>3200</c:v>
                </c:pt>
                <c:pt idx="323">
                  <c:v>4233</c:v>
                </c:pt>
                <c:pt idx="324">
                  <c:v>4356</c:v>
                </c:pt>
                <c:pt idx="325">
                  <c:v>4053</c:v>
                </c:pt>
                <c:pt idx="326">
                  <c:v>4682</c:v>
                </c:pt>
                <c:pt idx="327">
                  <c:v>4844</c:v>
                </c:pt>
                <c:pt idx="328">
                  <c:v>5143</c:v>
                </c:pt>
                <c:pt idx="329">
                  <c:v>5296</c:v>
                </c:pt>
                <c:pt idx="330">
                  <c:v>5149</c:v>
                </c:pt>
                <c:pt idx="331">
                  <c:v>4458</c:v>
                </c:pt>
                <c:pt idx="332">
                  <c:v>3754</c:v>
                </c:pt>
                <c:pt idx="333">
                  <c:v>3936</c:v>
                </c:pt>
                <c:pt idx="334">
                  <c:v>3564</c:v>
                </c:pt>
                <c:pt idx="335">
                  <c:v>3307</c:v>
                </c:pt>
                <c:pt idx="336">
                  <c:v>3191</c:v>
                </c:pt>
                <c:pt idx="337">
                  <c:v>2841</c:v>
                </c:pt>
                <c:pt idx="338">
                  <c:v>2498</c:v>
                </c:pt>
                <c:pt idx="339">
                  <c:v>2430</c:v>
                </c:pt>
                <c:pt idx="340">
                  <c:v>2355</c:v>
                </c:pt>
                <c:pt idx="341">
                  <c:v>2426</c:v>
                </c:pt>
                <c:pt idx="342">
                  <c:v>2432</c:v>
                </c:pt>
                <c:pt idx="343">
                  <c:v>2113</c:v>
                </c:pt>
                <c:pt idx="344">
                  <c:v>2170</c:v>
                </c:pt>
                <c:pt idx="345">
                  <c:v>1981</c:v>
                </c:pt>
                <c:pt idx="346">
                  <c:v>1987</c:v>
                </c:pt>
                <c:pt idx="347">
                  <c:v>2064</c:v>
                </c:pt>
                <c:pt idx="348">
                  <c:v>2087</c:v>
                </c:pt>
                <c:pt idx="349">
                  <c:v>2128</c:v>
                </c:pt>
                <c:pt idx="350">
                  <c:v>2172</c:v>
                </c:pt>
                <c:pt idx="351">
                  <c:v>2045</c:v>
                </c:pt>
                <c:pt idx="352">
                  <c:v>1785</c:v>
                </c:pt>
                <c:pt idx="353">
                  <c:v>1984</c:v>
                </c:pt>
                <c:pt idx="354">
                  <c:v>2179</c:v>
                </c:pt>
                <c:pt idx="355">
                  <c:v>2415</c:v>
                </c:pt>
                <c:pt idx="356">
                  <c:v>2389</c:v>
                </c:pt>
                <c:pt idx="357">
                  <c:v>2328</c:v>
                </c:pt>
                <c:pt idx="358">
                  <c:v>1984</c:v>
                </c:pt>
                <c:pt idx="359">
                  <c:v>1825</c:v>
                </c:pt>
                <c:pt idx="360">
                  <c:v>1676</c:v>
                </c:pt>
                <c:pt idx="361">
                  <c:v>1749</c:v>
                </c:pt>
                <c:pt idx="362">
                  <c:v>1913</c:v>
                </c:pt>
                <c:pt idx="363">
                  <c:v>2057</c:v>
                </c:pt>
                <c:pt idx="364">
                  <c:v>2085</c:v>
                </c:pt>
                <c:pt idx="365">
                  <c:v>2136</c:v>
                </c:pt>
              </c:numCache>
            </c:numRef>
          </c:yVal>
          <c:smooth val="1"/>
          <c:extLst>
            <c:ext xmlns:c16="http://schemas.microsoft.com/office/drawing/2014/chart" uri="{C3380CC4-5D6E-409C-BE32-E72D297353CC}">
              <c16:uniqueId val="{00000001-4542-4EF9-8853-630E71C2DD9E}"/>
            </c:ext>
          </c:extLst>
        </c:ser>
        <c:ser>
          <c:idx val="1"/>
          <c:order val="2"/>
          <c:tx>
            <c:v>Moyenne journalière</c:v>
          </c:tx>
          <c:marker>
            <c:symbol val="none"/>
          </c:marker>
          <c:xVal>
            <c:numRef>
              <c:f>'Hydro jour par jour'!$A$2:$A$367</c:f>
              <c:numCache>
                <c:formatCode>m/d/yyyy</c:formatCode>
                <c:ptCount val="366"/>
                <c:pt idx="0">
                  <c:v>42370</c:v>
                </c:pt>
                <c:pt idx="1">
                  <c:v>42371</c:v>
                </c:pt>
                <c:pt idx="2">
                  <c:v>42372</c:v>
                </c:pt>
                <c:pt idx="3">
                  <c:v>42373</c:v>
                </c:pt>
                <c:pt idx="4">
                  <c:v>42374</c:v>
                </c:pt>
                <c:pt idx="5">
                  <c:v>42375</c:v>
                </c:pt>
                <c:pt idx="6">
                  <c:v>42376</c:v>
                </c:pt>
                <c:pt idx="7">
                  <c:v>42377</c:v>
                </c:pt>
                <c:pt idx="8">
                  <c:v>42378</c:v>
                </c:pt>
                <c:pt idx="9">
                  <c:v>42379</c:v>
                </c:pt>
                <c:pt idx="10">
                  <c:v>42380</c:v>
                </c:pt>
                <c:pt idx="11">
                  <c:v>42381</c:v>
                </c:pt>
                <c:pt idx="12">
                  <c:v>42382</c:v>
                </c:pt>
                <c:pt idx="13">
                  <c:v>42383</c:v>
                </c:pt>
                <c:pt idx="14">
                  <c:v>42384</c:v>
                </c:pt>
                <c:pt idx="15">
                  <c:v>42385</c:v>
                </c:pt>
                <c:pt idx="16">
                  <c:v>42386</c:v>
                </c:pt>
                <c:pt idx="17">
                  <c:v>42387</c:v>
                </c:pt>
                <c:pt idx="18">
                  <c:v>42388</c:v>
                </c:pt>
                <c:pt idx="19">
                  <c:v>42389</c:v>
                </c:pt>
                <c:pt idx="20">
                  <c:v>42390</c:v>
                </c:pt>
                <c:pt idx="21">
                  <c:v>42391</c:v>
                </c:pt>
                <c:pt idx="22">
                  <c:v>42392</c:v>
                </c:pt>
                <c:pt idx="23">
                  <c:v>42393</c:v>
                </c:pt>
                <c:pt idx="24">
                  <c:v>42394</c:v>
                </c:pt>
                <c:pt idx="25">
                  <c:v>42395</c:v>
                </c:pt>
                <c:pt idx="26">
                  <c:v>42396</c:v>
                </c:pt>
                <c:pt idx="27">
                  <c:v>42397</c:v>
                </c:pt>
                <c:pt idx="28">
                  <c:v>42398</c:v>
                </c:pt>
                <c:pt idx="29">
                  <c:v>42399</c:v>
                </c:pt>
                <c:pt idx="30">
                  <c:v>42400</c:v>
                </c:pt>
                <c:pt idx="31">
                  <c:v>42401</c:v>
                </c:pt>
                <c:pt idx="32">
                  <c:v>42402</c:v>
                </c:pt>
                <c:pt idx="33">
                  <c:v>42403</c:v>
                </c:pt>
                <c:pt idx="34">
                  <c:v>42404</c:v>
                </c:pt>
                <c:pt idx="35">
                  <c:v>42405</c:v>
                </c:pt>
                <c:pt idx="36">
                  <c:v>42406</c:v>
                </c:pt>
                <c:pt idx="37">
                  <c:v>42407</c:v>
                </c:pt>
                <c:pt idx="38">
                  <c:v>42408</c:v>
                </c:pt>
                <c:pt idx="39">
                  <c:v>42409</c:v>
                </c:pt>
                <c:pt idx="40">
                  <c:v>42410</c:v>
                </c:pt>
                <c:pt idx="41">
                  <c:v>42411</c:v>
                </c:pt>
                <c:pt idx="42">
                  <c:v>42412</c:v>
                </c:pt>
                <c:pt idx="43">
                  <c:v>42413</c:v>
                </c:pt>
                <c:pt idx="44">
                  <c:v>42414</c:v>
                </c:pt>
                <c:pt idx="45">
                  <c:v>42415</c:v>
                </c:pt>
                <c:pt idx="46">
                  <c:v>42416</c:v>
                </c:pt>
                <c:pt idx="47">
                  <c:v>42417</c:v>
                </c:pt>
                <c:pt idx="48">
                  <c:v>42418</c:v>
                </c:pt>
                <c:pt idx="49">
                  <c:v>42419</c:v>
                </c:pt>
                <c:pt idx="50">
                  <c:v>42420</c:v>
                </c:pt>
                <c:pt idx="51">
                  <c:v>42421</c:v>
                </c:pt>
                <c:pt idx="52">
                  <c:v>42422</c:v>
                </c:pt>
                <c:pt idx="53">
                  <c:v>42423</c:v>
                </c:pt>
                <c:pt idx="54">
                  <c:v>42424</c:v>
                </c:pt>
                <c:pt idx="55">
                  <c:v>42425</c:v>
                </c:pt>
                <c:pt idx="56">
                  <c:v>42426</c:v>
                </c:pt>
                <c:pt idx="57">
                  <c:v>42427</c:v>
                </c:pt>
                <c:pt idx="58">
                  <c:v>42428</c:v>
                </c:pt>
                <c:pt idx="59">
                  <c:v>42429</c:v>
                </c:pt>
                <c:pt idx="60">
                  <c:v>42430</c:v>
                </c:pt>
                <c:pt idx="61">
                  <c:v>42431</c:v>
                </c:pt>
                <c:pt idx="62">
                  <c:v>42432</c:v>
                </c:pt>
                <c:pt idx="63">
                  <c:v>42433</c:v>
                </c:pt>
                <c:pt idx="64">
                  <c:v>42434</c:v>
                </c:pt>
                <c:pt idx="65">
                  <c:v>42435</c:v>
                </c:pt>
                <c:pt idx="66">
                  <c:v>42436</c:v>
                </c:pt>
                <c:pt idx="67">
                  <c:v>42437</c:v>
                </c:pt>
                <c:pt idx="68">
                  <c:v>42438</c:v>
                </c:pt>
                <c:pt idx="69">
                  <c:v>42439</c:v>
                </c:pt>
                <c:pt idx="70">
                  <c:v>42440</c:v>
                </c:pt>
                <c:pt idx="71">
                  <c:v>42441</c:v>
                </c:pt>
                <c:pt idx="72">
                  <c:v>42442</c:v>
                </c:pt>
                <c:pt idx="73">
                  <c:v>42443</c:v>
                </c:pt>
                <c:pt idx="74">
                  <c:v>42444</c:v>
                </c:pt>
                <c:pt idx="75">
                  <c:v>42445</c:v>
                </c:pt>
                <c:pt idx="76">
                  <c:v>42446</c:v>
                </c:pt>
                <c:pt idx="77">
                  <c:v>42447</c:v>
                </c:pt>
                <c:pt idx="78">
                  <c:v>42448</c:v>
                </c:pt>
                <c:pt idx="79">
                  <c:v>42449</c:v>
                </c:pt>
                <c:pt idx="80">
                  <c:v>42450</c:v>
                </c:pt>
                <c:pt idx="81">
                  <c:v>42451</c:v>
                </c:pt>
                <c:pt idx="82">
                  <c:v>42452</c:v>
                </c:pt>
                <c:pt idx="83">
                  <c:v>42453</c:v>
                </c:pt>
                <c:pt idx="84">
                  <c:v>42454</c:v>
                </c:pt>
                <c:pt idx="85">
                  <c:v>42455</c:v>
                </c:pt>
                <c:pt idx="86">
                  <c:v>42456</c:v>
                </c:pt>
                <c:pt idx="87">
                  <c:v>42457</c:v>
                </c:pt>
                <c:pt idx="88">
                  <c:v>42458</c:v>
                </c:pt>
                <c:pt idx="89">
                  <c:v>42459</c:v>
                </c:pt>
                <c:pt idx="90">
                  <c:v>42460</c:v>
                </c:pt>
                <c:pt idx="91">
                  <c:v>42461</c:v>
                </c:pt>
                <c:pt idx="92">
                  <c:v>42462</c:v>
                </c:pt>
                <c:pt idx="93">
                  <c:v>42463</c:v>
                </c:pt>
                <c:pt idx="94">
                  <c:v>42464</c:v>
                </c:pt>
                <c:pt idx="95">
                  <c:v>42465</c:v>
                </c:pt>
                <c:pt idx="96">
                  <c:v>42466</c:v>
                </c:pt>
                <c:pt idx="97">
                  <c:v>42467</c:v>
                </c:pt>
                <c:pt idx="98">
                  <c:v>42468</c:v>
                </c:pt>
                <c:pt idx="99">
                  <c:v>42469</c:v>
                </c:pt>
                <c:pt idx="100">
                  <c:v>42470</c:v>
                </c:pt>
                <c:pt idx="101">
                  <c:v>42471</c:v>
                </c:pt>
                <c:pt idx="102">
                  <c:v>42472</c:v>
                </c:pt>
                <c:pt idx="103">
                  <c:v>42473</c:v>
                </c:pt>
                <c:pt idx="104">
                  <c:v>42474</c:v>
                </c:pt>
                <c:pt idx="105">
                  <c:v>42475</c:v>
                </c:pt>
                <c:pt idx="106">
                  <c:v>42476</c:v>
                </c:pt>
                <c:pt idx="107">
                  <c:v>42477</c:v>
                </c:pt>
                <c:pt idx="108">
                  <c:v>42478</c:v>
                </c:pt>
                <c:pt idx="109">
                  <c:v>42479</c:v>
                </c:pt>
                <c:pt idx="110">
                  <c:v>42480</c:v>
                </c:pt>
                <c:pt idx="111">
                  <c:v>42481</c:v>
                </c:pt>
                <c:pt idx="112">
                  <c:v>42482</c:v>
                </c:pt>
                <c:pt idx="113">
                  <c:v>42483</c:v>
                </c:pt>
                <c:pt idx="114">
                  <c:v>42484</c:v>
                </c:pt>
                <c:pt idx="115">
                  <c:v>42485</c:v>
                </c:pt>
                <c:pt idx="116">
                  <c:v>42486</c:v>
                </c:pt>
                <c:pt idx="117">
                  <c:v>42487</c:v>
                </c:pt>
                <c:pt idx="118">
                  <c:v>42488</c:v>
                </c:pt>
                <c:pt idx="119">
                  <c:v>42489</c:v>
                </c:pt>
                <c:pt idx="120">
                  <c:v>42490</c:v>
                </c:pt>
                <c:pt idx="121">
                  <c:v>42491</c:v>
                </c:pt>
                <c:pt idx="122">
                  <c:v>42492</c:v>
                </c:pt>
                <c:pt idx="123">
                  <c:v>42493</c:v>
                </c:pt>
                <c:pt idx="124">
                  <c:v>42494</c:v>
                </c:pt>
                <c:pt idx="125">
                  <c:v>42495</c:v>
                </c:pt>
                <c:pt idx="126">
                  <c:v>42496</c:v>
                </c:pt>
                <c:pt idx="127">
                  <c:v>42497</c:v>
                </c:pt>
                <c:pt idx="128">
                  <c:v>42498</c:v>
                </c:pt>
                <c:pt idx="129">
                  <c:v>42499</c:v>
                </c:pt>
                <c:pt idx="130">
                  <c:v>42500</c:v>
                </c:pt>
                <c:pt idx="131">
                  <c:v>42501</c:v>
                </c:pt>
                <c:pt idx="132">
                  <c:v>42502</c:v>
                </c:pt>
                <c:pt idx="133">
                  <c:v>42503</c:v>
                </c:pt>
                <c:pt idx="134">
                  <c:v>42504</c:v>
                </c:pt>
                <c:pt idx="135">
                  <c:v>42505</c:v>
                </c:pt>
                <c:pt idx="136">
                  <c:v>42506</c:v>
                </c:pt>
                <c:pt idx="137">
                  <c:v>42507</c:v>
                </c:pt>
                <c:pt idx="138">
                  <c:v>42508</c:v>
                </c:pt>
                <c:pt idx="139">
                  <c:v>42509</c:v>
                </c:pt>
                <c:pt idx="140">
                  <c:v>42510</c:v>
                </c:pt>
                <c:pt idx="141">
                  <c:v>42511</c:v>
                </c:pt>
                <c:pt idx="142">
                  <c:v>42512</c:v>
                </c:pt>
                <c:pt idx="143">
                  <c:v>42513</c:v>
                </c:pt>
                <c:pt idx="144">
                  <c:v>42514</c:v>
                </c:pt>
                <c:pt idx="145">
                  <c:v>42515</c:v>
                </c:pt>
                <c:pt idx="146">
                  <c:v>42516</c:v>
                </c:pt>
                <c:pt idx="147">
                  <c:v>42517</c:v>
                </c:pt>
                <c:pt idx="148">
                  <c:v>42518</c:v>
                </c:pt>
                <c:pt idx="149">
                  <c:v>42519</c:v>
                </c:pt>
                <c:pt idx="150">
                  <c:v>42520</c:v>
                </c:pt>
                <c:pt idx="151">
                  <c:v>42521</c:v>
                </c:pt>
                <c:pt idx="152">
                  <c:v>42522</c:v>
                </c:pt>
                <c:pt idx="153">
                  <c:v>42523</c:v>
                </c:pt>
                <c:pt idx="154">
                  <c:v>42524</c:v>
                </c:pt>
                <c:pt idx="155">
                  <c:v>42525</c:v>
                </c:pt>
                <c:pt idx="156">
                  <c:v>42526</c:v>
                </c:pt>
                <c:pt idx="157">
                  <c:v>42527</c:v>
                </c:pt>
                <c:pt idx="158">
                  <c:v>42528</c:v>
                </c:pt>
                <c:pt idx="159">
                  <c:v>42529</c:v>
                </c:pt>
                <c:pt idx="160">
                  <c:v>42530</c:v>
                </c:pt>
                <c:pt idx="161">
                  <c:v>42531</c:v>
                </c:pt>
                <c:pt idx="162">
                  <c:v>42532</c:v>
                </c:pt>
                <c:pt idx="163">
                  <c:v>42533</c:v>
                </c:pt>
                <c:pt idx="164">
                  <c:v>42534</c:v>
                </c:pt>
                <c:pt idx="165">
                  <c:v>42535</c:v>
                </c:pt>
                <c:pt idx="166">
                  <c:v>42536</c:v>
                </c:pt>
                <c:pt idx="167">
                  <c:v>42537</c:v>
                </c:pt>
                <c:pt idx="168">
                  <c:v>42538</c:v>
                </c:pt>
                <c:pt idx="169">
                  <c:v>42539</c:v>
                </c:pt>
                <c:pt idx="170">
                  <c:v>42540</c:v>
                </c:pt>
                <c:pt idx="171">
                  <c:v>42541</c:v>
                </c:pt>
                <c:pt idx="172">
                  <c:v>42542</c:v>
                </c:pt>
                <c:pt idx="173">
                  <c:v>42543</c:v>
                </c:pt>
                <c:pt idx="174">
                  <c:v>42544</c:v>
                </c:pt>
                <c:pt idx="175">
                  <c:v>42545</c:v>
                </c:pt>
                <c:pt idx="176">
                  <c:v>42546</c:v>
                </c:pt>
                <c:pt idx="177">
                  <c:v>42547</c:v>
                </c:pt>
                <c:pt idx="178">
                  <c:v>42548</c:v>
                </c:pt>
                <c:pt idx="179">
                  <c:v>42549</c:v>
                </c:pt>
                <c:pt idx="180">
                  <c:v>42550</c:v>
                </c:pt>
                <c:pt idx="181">
                  <c:v>42551</c:v>
                </c:pt>
                <c:pt idx="182">
                  <c:v>42552</c:v>
                </c:pt>
                <c:pt idx="183">
                  <c:v>42553</c:v>
                </c:pt>
                <c:pt idx="184">
                  <c:v>42554</c:v>
                </c:pt>
                <c:pt idx="185">
                  <c:v>42555</c:v>
                </c:pt>
                <c:pt idx="186">
                  <c:v>42556</c:v>
                </c:pt>
                <c:pt idx="187">
                  <c:v>42557</c:v>
                </c:pt>
                <c:pt idx="188">
                  <c:v>42558</c:v>
                </c:pt>
                <c:pt idx="189">
                  <c:v>42559</c:v>
                </c:pt>
                <c:pt idx="190">
                  <c:v>42560</c:v>
                </c:pt>
                <c:pt idx="191">
                  <c:v>42561</c:v>
                </c:pt>
                <c:pt idx="192">
                  <c:v>42562</c:v>
                </c:pt>
                <c:pt idx="193">
                  <c:v>42563</c:v>
                </c:pt>
                <c:pt idx="194">
                  <c:v>42564</c:v>
                </c:pt>
                <c:pt idx="195">
                  <c:v>42565</c:v>
                </c:pt>
                <c:pt idx="196">
                  <c:v>42566</c:v>
                </c:pt>
                <c:pt idx="197">
                  <c:v>42567</c:v>
                </c:pt>
                <c:pt idx="198">
                  <c:v>42568</c:v>
                </c:pt>
                <c:pt idx="199">
                  <c:v>42569</c:v>
                </c:pt>
                <c:pt idx="200">
                  <c:v>42570</c:v>
                </c:pt>
                <c:pt idx="201">
                  <c:v>42571</c:v>
                </c:pt>
                <c:pt idx="202">
                  <c:v>42572</c:v>
                </c:pt>
                <c:pt idx="203">
                  <c:v>42573</c:v>
                </c:pt>
                <c:pt idx="204">
                  <c:v>42574</c:v>
                </c:pt>
                <c:pt idx="205">
                  <c:v>42575</c:v>
                </c:pt>
                <c:pt idx="206">
                  <c:v>42576</c:v>
                </c:pt>
                <c:pt idx="207">
                  <c:v>42577</c:v>
                </c:pt>
                <c:pt idx="208">
                  <c:v>42578</c:v>
                </c:pt>
                <c:pt idx="209">
                  <c:v>42579</c:v>
                </c:pt>
                <c:pt idx="210">
                  <c:v>42580</c:v>
                </c:pt>
                <c:pt idx="211">
                  <c:v>42581</c:v>
                </c:pt>
                <c:pt idx="212">
                  <c:v>42582</c:v>
                </c:pt>
                <c:pt idx="213">
                  <c:v>42583</c:v>
                </c:pt>
                <c:pt idx="214">
                  <c:v>42584</c:v>
                </c:pt>
                <c:pt idx="215">
                  <c:v>42585</c:v>
                </c:pt>
                <c:pt idx="216">
                  <c:v>42586</c:v>
                </c:pt>
                <c:pt idx="217">
                  <c:v>42587</c:v>
                </c:pt>
                <c:pt idx="218">
                  <c:v>42588</c:v>
                </c:pt>
                <c:pt idx="219">
                  <c:v>42589</c:v>
                </c:pt>
                <c:pt idx="220">
                  <c:v>42590</c:v>
                </c:pt>
                <c:pt idx="221">
                  <c:v>42591</c:v>
                </c:pt>
                <c:pt idx="222">
                  <c:v>42592</c:v>
                </c:pt>
                <c:pt idx="223">
                  <c:v>42593</c:v>
                </c:pt>
                <c:pt idx="224">
                  <c:v>42594</c:v>
                </c:pt>
                <c:pt idx="225">
                  <c:v>42595</c:v>
                </c:pt>
                <c:pt idx="226">
                  <c:v>42596</c:v>
                </c:pt>
                <c:pt idx="227">
                  <c:v>42597</c:v>
                </c:pt>
                <c:pt idx="228">
                  <c:v>42598</c:v>
                </c:pt>
                <c:pt idx="229">
                  <c:v>42599</c:v>
                </c:pt>
                <c:pt idx="230">
                  <c:v>42600</c:v>
                </c:pt>
                <c:pt idx="231">
                  <c:v>42601</c:v>
                </c:pt>
                <c:pt idx="232">
                  <c:v>42602</c:v>
                </c:pt>
                <c:pt idx="233">
                  <c:v>42603</c:v>
                </c:pt>
                <c:pt idx="234">
                  <c:v>42604</c:v>
                </c:pt>
                <c:pt idx="235">
                  <c:v>42605</c:v>
                </c:pt>
                <c:pt idx="236">
                  <c:v>42606</c:v>
                </c:pt>
                <c:pt idx="237">
                  <c:v>42607</c:v>
                </c:pt>
                <c:pt idx="238">
                  <c:v>42608</c:v>
                </c:pt>
                <c:pt idx="239">
                  <c:v>42609</c:v>
                </c:pt>
                <c:pt idx="240">
                  <c:v>42610</c:v>
                </c:pt>
                <c:pt idx="241">
                  <c:v>42611</c:v>
                </c:pt>
                <c:pt idx="242">
                  <c:v>42612</c:v>
                </c:pt>
                <c:pt idx="243">
                  <c:v>42613</c:v>
                </c:pt>
                <c:pt idx="244">
                  <c:v>42614</c:v>
                </c:pt>
                <c:pt idx="245">
                  <c:v>42615</c:v>
                </c:pt>
                <c:pt idx="246">
                  <c:v>42616</c:v>
                </c:pt>
                <c:pt idx="247">
                  <c:v>42617</c:v>
                </c:pt>
                <c:pt idx="248">
                  <c:v>42618</c:v>
                </c:pt>
                <c:pt idx="249">
                  <c:v>42619</c:v>
                </c:pt>
                <c:pt idx="250">
                  <c:v>42620</c:v>
                </c:pt>
                <c:pt idx="251">
                  <c:v>42621</c:v>
                </c:pt>
                <c:pt idx="252">
                  <c:v>42622</c:v>
                </c:pt>
                <c:pt idx="253">
                  <c:v>42623</c:v>
                </c:pt>
                <c:pt idx="254">
                  <c:v>42624</c:v>
                </c:pt>
                <c:pt idx="255">
                  <c:v>42625</c:v>
                </c:pt>
                <c:pt idx="256">
                  <c:v>42626</c:v>
                </c:pt>
                <c:pt idx="257">
                  <c:v>42627</c:v>
                </c:pt>
                <c:pt idx="258">
                  <c:v>42628</c:v>
                </c:pt>
                <c:pt idx="259">
                  <c:v>42629</c:v>
                </c:pt>
                <c:pt idx="260">
                  <c:v>42630</c:v>
                </c:pt>
                <c:pt idx="261">
                  <c:v>42631</c:v>
                </c:pt>
                <c:pt idx="262">
                  <c:v>42632</c:v>
                </c:pt>
                <c:pt idx="263">
                  <c:v>42633</c:v>
                </c:pt>
                <c:pt idx="264">
                  <c:v>42634</c:v>
                </c:pt>
                <c:pt idx="265">
                  <c:v>42635</c:v>
                </c:pt>
                <c:pt idx="266">
                  <c:v>42636</c:v>
                </c:pt>
                <c:pt idx="267">
                  <c:v>42637</c:v>
                </c:pt>
                <c:pt idx="268">
                  <c:v>42638</c:v>
                </c:pt>
                <c:pt idx="269">
                  <c:v>42639</c:v>
                </c:pt>
                <c:pt idx="270">
                  <c:v>42640</c:v>
                </c:pt>
                <c:pt idx="271">
                  <c:v>42641</c:v>
                </c:pt>
                <c:pt idx="272">
                  <c:v>42642</c:v>
                </c:pt>
                <c:pt idx="273">
                  <c:v>42643</c:v>
                </c:pt>
                <c:pt idx="274">
                  <c:v>42644</c:v>
                </c:pt>
                <c:pt idx="275">
                  <c:v>42645</c:v>
                </c:pt>
                <c:pt idx="276">
                  <c:v>42646</c:v>
                </c:pt>
                <c:pt idx="277">
                  <c:v>42647</c:v>
                </c:pt>
                <c:pt idx="278">
                  <c:v>42648</c:v>
                </c:pt>
                <c:pt idx="279">
                  <c:v>42649</c:v>
                </c:pt>
                <c:pt idx="280">
                  <c:v>42650</c:v>
                </c:pt>
                <c:pt idx="281">
                  <c:v>42651</c:v>
                </c:pt>
                <c:pt idx="282">
                  <c:v>42652</c:v>
                </c:pt>
                <c:pt idx="283">
                  <c:v>42653</c:v>
                </c:pt>
                <c:pt idx="284">
                  <c:v>42654</c:v>
                </c:pt>
                <c:pt idx="285">
                  <c:v>42655</c:v>
                </c:pt>
                <c:pt idx="286">
                  <c:v>42656</c:v>
                </c:pt>
                <c:pt idx="287">
                  <c:v>42657</c:v>
                </c:pt>
                <c:pt idx="288">
                  <c:v>42658</c:v>
                </c:pt>
                <c:pt idx="289">
                  <c:v>42659</c:v>
                </c:pt>
                <c:pt idx="290">
                  <c:v>42660</c:v>
                </c:pt>
                <c:pt idx="291">
                  <c:v>42661</c:v>
                </c:pt>
                <c:pt idx="292">
                  <c:v>42662</c:v>
                </c:pt>
                <c:pt idx="293">
                  <c:v>42663</c:v>
                </c:pt>
                <c:pt idx="294">
                  <c:v>42664</c:v>
                </c:pt>
                <c:pt idx="295">
                  <c:v>42665</c:v>
                </c:pt>
                <c:pt idx="296">
                  <c:v>42666</c:v>
                </c:pt>
                <c:pt idx="297">
                  <c:v>42667</c:v>
                </c:pt>
                <c:pt idx="298">
                  <c:v>42668</c:v>
                </c:pt>
                <c:pt idx="299">
                  <c:v>42669</c:v>
                </c:pt>
                <c:pt idx="300">
                  <c:v>42670</c:v>
                </c:pt>
                <c:pt idx="301">
                  <c:v>42671</c:v>
                </c:pt>
                <c:pt idx="302">
                  <c:v>42672</c:v>
                </c:pt>
                <c:pt idx="303">
                  <c:v>42673</c:v>
                </c:pt>
                <c:pt idx="304">
                  <c:v>42674</c:v>
                </c:pt>
                <c:pt idx="305">
                  <c:v>42675</c:v>
                </c:pt>
                <c:pt idx="306">
                  <c:v>42676</c:v>
                </c:pt>
                <c:pt idx="307">
                  <c:v>42677</c:v>
                </c:pt>
                <c:pt idx="308">
                  <c:v>42678</c:v>
                </c:pt>
                <c:pt idx="309">
                  <c:v>42679</c:v>
                </c:pt>
                <c:pt idx="310">
                  <c:v>42680</c:v>
                </c:pt>
                <c:pt idx="311">
                  <c:v>42681</c:v>
                </c:pt>
                <c:pt idx="312">
                  <c:v>42682</c:v>
                </c:pt>
                <c:pt idx="313">
                  <c:v>42683</c:v>
                </c:pt>
                <c:pt idx="314">
                  <c:v>42684</c:v>
                </c:pt>
                <c:pt idx="315">
                  <c:v>42685</c:v>
                </c:pt>
                <c:pt idx="316">
                  <c:v>42686</c:v>
                </c:pt>
                <c:pt idx="317">
                  <c:v>42687</c:v>
                </c:pt>
                <c:pt idx="318">
                  <c:v>42688</c:v>
                </c:pt>
                <c:pt idx="319">
                  <c:v>42689</c:v>
                </c:pt>
                <c:pt idx="320">
                  <c:v>42690</c:v>
                </c:pt>
                <c:pt idx="321">
                  <c:v>42691</c:v>
                </c:pt>
                <c:pt idx="322">
                  <c:v>42692</c:v>
                </c:pt>
                <c:pt idx="323">
                  <c:v>42693</c:v>
                </c:pt>
                <c:pt idx="324">
                  <c:v>42694</c:v>
                </c:pt>
                <c:pt idx="325">
                  <c:v>42695</c:v>
                </c:pt>
                <c:pt idx="326">
                  <c:v>42696</c:v>
                </c:pt>
                <c:pt idx="327">
                  <c:v>42697</c:v>
                </c:pt>
                <c:pt idx="328">
                  <c:v>42698</c:v>
                </c:pt>
                <c:pt idx="329">
                  <c:v>42699</c:v>
                </c:pt>
                <c:pt idx="330">
                  <c:v>42700</c:v>
                </c:pt>
                <c:pt idx="331">
                  <c:v>42701</c:v>
                </c:pt>
                <c:pt idx="332">
                  <c:v>42702</c:v>
                </c:pt>
                <c:pt idx="333">
                  <c:v>42703</c:v>
                </c:pt>
                <c:pt idx="334">
                  <c:v>42704</c:v>
                </c:pt>
                <c:pt idx="335">
                  <c:v>42705</c:v>
                </c:pt>
                <c:pt idx="336">
                  <c:v>42706</c:v>
                </c:pt>
                <c:pt idx="337">
                  <c:v>42707</c:v>
                </c:pt>
                <c:pt idx="338">
                  <c:v>42708</c:v>
                </c:pt>
                <c:pt idx="339">
                  <c:v>42709</c:v>
                </c:pt>
                <c:pt idx="340">
                  <c:v>42710</c:v>
                </c:pt>
                <c:pt idx="341">
                  <c:v>42711</c:v>
                </c:pt>
                <c:pt idx="342">
                  <c:v>42712</c:v>
                </c:pt>
                <c:pt idx="343">
                  <c:v>42713</c:v>
                </c:pt>
                <c:pt idx="344">
                  <c:v>42714</c:v>
                </c:pt>
                <c:pt idx="345">
                  <c:v>42715</c:v>
                </c:pt>
                <c:pt idx="346">
                  <c:v>42716</c:v>
                </c:pt>
                <c:pt idx="347">
                  <c:v>42717</c:v>
                </c:pt>
                <c:pt idx="348">
                  <c:v>42718</c:v>
                </c:pt>
                <c:pt idx="349">
                  <c:v>42719</c:v>
                </c:pt>
                <c:pt idx="350">
                  <c:v>42720</c:v>
                </c:pt>
                <c:pt idx="351">
                  <c:v>42721</c:v>
                </c:pt>
                <c:pt idx="352">
                  <c:v>42722</c:v>
                </c:pt>
                <c:pt idx="353">
                  <c:v>42723</c:v>
                </c:pt>
                <c:pt idx="354">
                  <c:v>42724</c:v>
                </c:pt>
                <c:pt idx="355">
                  <c:v>42725</c:v>
                </c:pt>
                <c:pt idx="356">
                  <c:v>42726</c:v>
                </c:pt>
                <c:pt idx="357">
                  <c:v>42727</c:v>
                </c:pt>
                <c:pt idx="358">
                  <c:v>42728</c:v>
                </c:pt>
                <c:pt idx="359">
                  <c:v>42729</c:v>
                </c:pt>
                <c:pt idx="360">
                  <c:v>42730</c:v>
                </c:pt>
                <c:pt idx="361">
                  <c:v>42731</c:v>
                </c:pt>
                <c:pt idx="362">
                  <c:v>42732</c:v>
                </c:pt>
                <c:pt idx="363">
                  <c:v>42733</c:v>
                </c:pt>
                <c:pt idx="364">
                  <c:v>42734</c:v>
                </c:pt>
                <c:pt idx="365">
                  <c:v>42735</c:v>
                </c:pt>
              </c:numCache>
            </c:numRef>
          </c:xVal>
          <c:yVal>
            <c:numRef>
              <c:f>'Hydro jour par jour'!$E$2:$E$367</c:f>
              <c:numCache>
                <c:formatCode>General</c:formatCode>
                <c:ptCount val="366"/>
                <c:pt idx="0">
                  <c:v>1851.875</c:v>
                </c:pt>
                <c:pt idx="1">
                  <c:v>2189.125</c:v>
                </c:pt>
                <c:pt idx="2">
                  <c:v>2652</c:v>
                </c:pt>
                <c:pt idx="3">
                  <c:v>4017.9166666666665</c:v>
                </c:pt>
                <c:pt idx="4">
                  <c:v>4516.333333333333</c:v>
                </c:pt>
                <c:pt idx="5">
                  <c:v>4725.875</c:v>
                </c:pt>
                <c:pt idx="6">
                  <c:v>4826.25</c:v>
                </c:pt>
                <c:pt idx="7">
                  <c:v>5770.041666666667</c:v>
                </c:pt>
                <c:pt idx="8">
                  <c:v>6046.791666666667</c:v>
                </c:pt>
                <c:pt idx="9">
                  <c:v>5888.166666666667</c:v>
                </c:pt>
                <c:pt idx="10">
                  <c:v>6172.125</c:v>
                </c:pt>
                <c:pt idx="11">
                  <c:v>6230.291666666667</c:v>
                </c:pt>
                <c:pt idx="12">
                  <c:v>6200.625</c:v>
                </c:pt>
                <c:pt idx="13">
                  <c:v>5958.208333333333</c:v>
                </c:pt>
                <c:pt idx="14">
                  <c:v>5942.625</c:v>
                </c:pt>
                <c:pt idx="15">
                  <c:v>5576.25</c:v>
                </c:pt>
                <c:pt idx="16">
                  <c:v>5176.708333333333</c:v>
                </c:pt>
                <c:pt idx="17">
                  <c:v>5836.833333333333</c:v>
                </c:pt>
                <c:pt idx="18">
                  <c:v>6061.458333333333</c:v>
                </c:pt>
                <c:pt idx="19">
                  <c:v>5517.416666666667</c:v>
                </c:pt>
                <c:pt idx="20">
                  <c:v>5173.375</c:v>
                </c:pt>
                <c:pt idx="21">
                  <c:v>5378.458333333333</c:v>
                </c:pt>
                <c:pt idx="22">
                  <c:v>4653.541666666667</c:v>
                </c:pt>
                <c:pt idx="23">
                  <c:v>3881.375</c:v>
                </c:pt>
                <c:pt idx="24">
                  <c:v>4272.833333333333</c:v>
                </c:pt>
                <c:pt idx="25">
                  <c:v>4570.625</c:v>
                </c:pt>
                <c:pt idx="26">
                  <c:v>4424.958333333333</c:v>
                </c:pt>
                <c:pt idx="27">
                  <c:v>4728.5</c:v>
                </c:pt>
                <c:pt idx="28">
                  <c:v>4851.375</c:v>
                </c:pt>
                <c:pt idx="29">
                  <c:v>4418.708333333333</c:v>
                </c:pt>
                <c:pt idx="30">
                  <c:v>4703.958333333333</c:v>
                </c:pt>
                <c:pt idx="31">
                  <c:v>5816.041666666667</c:v>
                </c:pt>
                <c:pt idx="32">
                  <c:v>5823.916666666667</c:v>
                </c:pt>
                <c:pt idx="33">
                  <c:v>5857.625</c:v>
                </c:pt>
                <c:pt idx="34">
                  <c:v>6112.166666666667</c:v>
                </c:pt>
                <c:pt idx="35">
                  <c:v>6039.208333333333</c:v>
                </c:pt>
                <c:pt idx="36">
                  <c:v>5740.583333333333</c:v>
                </c:pt>
                <c:pt idx="37">
                  <c:v>5626.25</c:v>
                </c:pt>
                <c:pt idx="38">
                  <c:v>6076.166666666667</c:v>
                </c:pt>
                <c:pt idx="39">
                  <c:v>6361.666666666667</c:v>
                </c:pt>
                <c:pt idx="40">
                  <c:v>6702.75</c:v>
                </c:pt>
                <c:pt idx="41">
                  <c:v>6765.375</c:v>
                </c:pt>
                <c:pt idx="42">
                  <c:v>6748.25</c:v>
                </c:pt>
                <c:pt idx="43">
                  <c:v>6708</c:v>
                </c:pt>
                <c:pt idx="44">
                  <c:v>6624.791666666667</c:v>
                </c:pt>
                <c:pt idx="45">
                  <c:v>6732.666666666667</c:v>
                </c:pt>
                <c:pt idx="46">
                  <c:v>6712.541666666667</c:v>
                </c:pt>
                <c:pt idx="47">
                  <c:v>6587.208333333333</c:v>
                </c:pt>
                <c:pt idx="48">
                  <c:v>6444.916666666667</c:v>
                </c:pt>
                <c:pt idx="49">
                  <c:v>6413.333333333333</c:v>
                </c:pt>
                <c:pt idx="50">
                  <c:v>5704.791666666667</c:v>
                </c:pt>
                <c:pt idx="51">
                  <c:v>5512.666666666667</c:v>
                </c:pt>
                <c:pt idx="52">
                  <c:v>6022.458333333333</c:v>
                </c:pt>
                <c:pt idx="53">
                  <c:v>6349.75</c:v>
                </c:pt>
                <c:pt idx="54">
                  <c:v>6533.958333333333</c:v>
                </c:pt>
                <c:pt idx="55">
                  <c:v>6568.833333333333</c:v>
                </c:pt>
                <c:pt idx="56">
                  <c:v>6653.166666666667</c:v>
                </c:pt>
                <c:pt idx="57">
                  <c:v>6319.208333333333</c:v>
                </c:pt>
                <c:pt idx="58">
                  <c:v>6014.625</c:v>
                </c:pt>
                <c:pt idx="59">
                  <c:v>6428.458333333333</c:v>
                </c:pt>
                <c:pt idx="60">
                  <c:v>6589.125</c:v>
                </c:pt>
                <c:pt idx="61">
                  <c:v>6223.208333333333</c:v>
                </c:pt>
                <c:pt idx="62">
                  <c:v>6521.916666666667</c:v>
                </c:pt>
                <c:pt idx="63">
                  <c:v>6658.416666666667</c:v>
                </c:pt>
                <c:pt idx="64">
                  <c:v>6583.791666666667</c:v>
                </c:pt>
                <c:pt idx="65">
                  <c:v>6158.791666666667</c:v>
                </c:pt>
                <c:pt idx="66">
                  <c:v>6616.375</c:v>
                </c:pt>
                <c:pt idx="67">
                  <c:v>6479.916666666667</c:v>
                </c:pt>
                <c:pt idx="68">
                  <c:v>6341.25</c:v>
                </c:pt>
                <c:pt idx="69">
                  <c:v>6522.166666666667</c:v>
                </c:pt>
                <c:pt idx="70">
                  <c:v>6476.125</c:v>
                </c:pt>
                <c:pt idx="71">
                  <c:v>6208.375</c:v>
                </c:pt>
                <c:pt idx="72">
                  <c:v>5600.75</c:v>
                </c:pt>
                <c:pt idx="73">
                  <c:v>5898.041666666667</c:v>
                </c:pt>
                <c:pt idx="74">
                  <c:v>5839.333333333333</c:v>
                </c:pt>
                <c:pt idx="75">
                  <c:v>5535.875</c:v>
                </c:pt>
                <c:pt idx="76">
                  <c:v>5607.041666666667</c:v>
                </c:pt>
                <c:pt idx="77">
                  <c:v>5502.208333333333</c:v>
                </c:pt>
                <c:pt idx="78">
                  <c:v>4862.916666666667</c:v>
                </c:pt>
                <c:pt idx="79">
                  <c:v>4423.958333333333</c:v>
                </c:pt>
                <c:pt idx="80">
                  <c:v>5027.833333333333</c:v>
                </c:pt>
                <c:pt idx="81">
                  <c:v>5080.625</c:v>
                </c:pt>
                <c:pt idx="82">
                  <c:v>4859.583333333333</c:v>
                </c:pt>
                <c:pt idx="83">
                  <c:v>4830.375</c:v>
                </c:pt>
                <c:pt idx="84">
                  <c:v>4586.291666666667</c:v>
                </c:pt>
                <c:pt idx="85">
                  <c:v>4321.583333333333</c:v>
                </c:pt>
                <c:pt idx="86">
                  <c:v>3998.1666666666665</c:v>
                </c:pt>
                <c:pt idx="87">
                  <c:v>3937.5416666666665</c:v>
                </c:pt>
                <c:pt idx="88">
                  <c:v>4693.375</c:v>
                </c:pt>
                <c:pt idx="89">
                  <c:v>4945.375</c:v>
                </c:pt>
                <c:pt idx="90">
                  <c:v>5404.208333333333</c:v>
                </c:pt>
                <c:pt idx="91">
                  <c:v>5628.458333333333</c:v>
                </c:pt>
                <c:pt idx="92">
                  <c:v>5351.916666666667</c:v>
                </c:pt>
                <c:pt idx="93">
                  <c:v>4911.083333333333</c:v>
                </c:pt>
                <c:pt idx="94">
                  <c:v>5711</c:v>
                </c:pt>
                <c:pt idx="95">
                  <c:v>6236.333333333333</c:v>
                </c:pt>
                <c:pt idx="96">
                  <c:v>6694</c:v>
                </c:pt>
                <c:pt idx="97">
                  <c:v>6720.875</c:v>
                </c:pt>
                <c:pt idx="98">
                  <c:v>6782.541666666667</c:v>
                </c:pt>
                <c:pt idx="99">
                  <c:v>6444.833333333333</c:v>
                </c:pt>
                <c:pt idx="100">
                  <c:v>5622.25</c:v>
                </c:pt>
                <c:pt idx="101">
                  <c:v>5800.875</c:v>
                </c:pt>
                <c:pt idx="102">
                  <c:v>5922.916666666667</c:v>
                </c:pt>
                <c:pt idx="103">
                  <c:v>6033.458333333333</c:v>
                </c:pt>
                <c:pt idx="104">
                  <c:v>6165.291666666667</c:v>
                </c:pt>
                <c:pt idx="105">
                  <c:v>6195.666666666667</c:v>
                </c:pt>
                <c:pt idx="106">
                  <c:v>6085.125</c:v>
                </c:pt>
                <c:pt idx="107">
                  <c:v>6719.666666666667</c:v>
                </c:pt>
                <c:pt idx="108">
                  <c:v>7305.541666666667</c:v>
                </c:pt>
                <c:pt idx="109">
                  <c:v>7073.958333333333</c:v>
                </c:pt>
                <c:pt idx="110">
                  <c:v>6954.916666666667</c:v>
                </c:pt>
                <c:pt idx="111">
                  <c:v>7093.25</c:v>
                </c:pt>
                <c:pt idx="112">
                  <c:v>7117.291666666667</c:v>
                </c:pt>
                <c:pt idx="113">
                  <c:v>6864.125</c:v>
                </c:pt>
                <c:pt idx="114">
                  <c:v>6654.833333333333</c:v>
                </c:pt>
                <c:pt idx="115">
                  <c:v>6846.583333333333</c:v>
                </c:pt>
                <c:pt idx="116">
                  <c:v>6771.625</c:v>
                </c:pt>
                <c:pt idx="117">
                  <c:v>6585.791666666667</c:v>
                </c:pt>
                <c:pt idx="118">
                  <c:v>6334.291666666667</c:v>
                </c:pt>
                <c:pt idx="119">
                  <c:v>6303.375</c:v>
                </c:pt>
                <c:pt idx="120">
                  <c:v>5671.583333333333</c:v>
                </c:pt>
                <c:pt idx="121">
                  <c:v>5187.541666666667</c:v>
                </c:pt>
                <c:pt idx="122">
                  <c:v>5849</c:v>
                </c:pt>
                <c:pt idx="123">
                  <c:v>6066.375</c:v>
                </c:pt>
                <c:pt idx="124">
                  <c:v>6112.041666666667</c:v>
                </c:pt>
                <c:pt idx="125">
                  <c:v>5521.583333333333</c:v>
                </c:pt>
                <c:pt idx="126">
                  <c:v>5678.041666666667</c:v>
                </c:pt>
                <c:pt idx="127">
                  <c:v>5459.875</c:v>
                </c:pt>
                <c:pt idx="128">
                  <c:v>4981.166666666667</c:v>
                </c:pt>
                <c:pt idx="129">
                  <c:v>5629.083333333333</c:v>
                </c:pt>
                <c:pt idx="130">
                  <c:v>6185.791666666667</c:v>
                </c:pt>
                <c:pt idx="131">
                  <c:v>6577.5</c:v>
                </c:pt>
                <c:pt idx="132">
                  <c:v>7109.041666666667</c:v>
                </c:pt>
                <c:pt idx="133">
                  <c:v>7393.958333333333</c:v>
                </c:pt>
                <c:pt idx="134">
                  <c:v>7239.541666666667</c:v>
                </c:pt>
                <c:pt idx="135">
                  <c:v>6785.25</c:v>
                </c:pt>
                <c:pt idx="136">
                  <c:v>6737.333333333333</c:v>
                </c:pt>
                <c:pt idx="137">
                  <c:v>6863.25</c:v>
                </c:pt>
                <c:pt idx="138">
                  <c:v>6838.041666666667</c:v>
                </c:pt>
                <c:pt idx="139">
                  <c:v>6897.416666666667</c:v>
                </c:pt>
                <c:pt idx="140">
                  <c:v>6943.291666666667</c:v>
                </c:pt>
                <c:pt idx="141">
                  <c:v>6802.666666666667</c:v>
                </c:pt>
                <c:pt idx="142">
                  <c:v>6727.958333333333</c:v>
                </c:pt>
                <c:pt idx="143">
                  <c:v>7038.875</c:v>
                </c:pt>
                <c:pt idx="144">
                  <c:v>6978.25</c:v>
                </c:pt>
                <c:pt idx="145">
                  <c:v>6976.666666666667</c:v>
                </c:pt>
                <c:pt idx="146">
                  <c:v>6960.083333333333</c:v>
                </c:pt>
                <c:pt idx="147">
                  <c:v>7153.333333333333</c:v>
                </c:pt>
                <c:pt idx="148">
                  <c:v>7168.583333333333</c:v>
                </c:pt>
                <c:pt idx="149">
                  <c:v>7188.083333333333</c:v>
                </c:pt>
                <c:pt idx="150">
                  <c:v>7440.958333333333</c:v>
                </c:pt>
                <c:pt idx="151">
                  <c:v>7479.125</c:v>
                </c:pt>
                <c:pt idx="152">
                  <c:v>7520</c:v>
                </c:pt>
                <c:pt idx="153">
                  <c:v>7438.666666666667</c:v>
                </c:pt>
                <c:pt idx="154">
                  <c:v>7631.458333333333</c:v>
                </c:pt>
                <c:pt idx="155">
                  <c:v>7660.666666666667</c:v>
                </c:pt>
                <c:pt idx="156">
                  <c:v>7494.708333333333</c:v>
                </c:pt>
                <c:pt idx="157">
                  <c:v>7453.125</c:v>
                </c:pt>
                <c:pt idx="158">
                  <c:v>7460.333333333333</c:v>
                </c:pt>
                <c:pt idx="159">
                  <c:v>7439.916666666667</c:v>
                </c:pt>
                <c:pt idx="160">
                  <c:v>7414.875</c:v>
                </c:pt>
                <c:pt idx="161">
                  <c:v>7327.458333333333</c:v>
                </c:pt>
                <c:pt idx="162">
                  <c:v>7225.458333333333</c:v>
                </c:pt>
                <c:pt idx="163">
                  <c:v>6942.5</c:v>
                </c:pt>
                <c:pt idx="164">
                  <c:v>6937.875</c:v>
                </c:pt>
                <c:pt idx="165">
                  <c:v>6944.625</c:v>
                </c:pt>
                <c:pt idx="166">
                  <c:v>6859.125</c:v>
                </c:pt>
                <c:pt idx="167">
                  <c:v>6553.916666666667</c:v>
                </c:pt>
                <c:pt idx="168">
                  <c:v>6519.083333333333</c:v>
                </c:pt>
                <c:pt idx="169">
                  <c:v>6377.333333333333</c:v>
                </c:pt>
                <c:pt idx="170">
                  <c:v>6343.75</c:v>
                </c:pt>
                <c:pt idx="171">
                  <c:v>6490.875</c:v>
                </c:pt>
                <c:pt idx="172">
                  <c:v>6582.291666666667</c:v>
                </c:pt>
                <c:pt idx="173">
                  <c:v>6760.125</c:v>
                </c:pt>
                <c:pt idx="174">
                  <c:v>6786.375</c:v>
                </c:pt>
                <c:pt idx="175">
                  <c:v>6774.708333333333</c:v>
                </c:pt>
                <c:pt idx="176">
                  <c:v>6587.5</c:v>
                </c:pt>
                <c:pt idx="177">
                  <c:v>6270.541666666667</c:v>
                </c:pt>
                <c:pt idx="178">
                  <c:v>6304.958333333333</c:v>
                </c:pt>
                <c:pt idx="179">
                  <c:v>6306</c:v>
                </c:pt>
                <c:pt idx="180">
                  <c:v>6209.208333333333</c:v>
                </c:pt>
                <c:pt idx="181">
                  <c:v>6308.208333333333</c:v>
                </c:pt>
                <c:pt idx="182">
                  <c:v>6192.125</c:v>
                </c:pt>
                <c:pt idx="183">
                  <c:v>6032.958333333333</c:v>
                </c:pt>
                <c:pt idx="184">
                  <c:v>5745.208333333333</c:v>
                </c:pt>
                <c:pt idx="185">
                  <c:v>5723.208333333333</c:v>
                </c:pt>
                <c:pt idx="186">
                  <c:v>5703.75</c:v>
                </c:pt>
                <c:pt idx="187">
                  <c:v>5460.208333333333</c:v>
                </c:pt>
                <c:pt idx="188">
                  <c:v>5304.125</c:v>
                </c:pt>
                <c:pt idx="189">
                  <c:v>5376.166666666667</c:v>
                </c:pt>
                <c:pt idx="190">
                  <c:v>5202.5</c:v>
                </c:pt>
                <c:pt idx="191">
                  <c:v>4855.375</c:v>
                </c:pt>
                <c:pt idx="192">
                  <c:v>5171.875</c:v>
                </c:pt>
                <c:pt idx="193">
                  <c:v>5406.708333333333</c:v>
                </c:pt>
                <c:pt idx="194">
                  <c:v>5413.083333333333</c:v>
                </c:pt>
                <c:pt idx="195">
                  <c:v>5118.375</c:v>
                </c:pt>
                <c:pt idx="196">
                  <c:v>4694.208333333333</c:v>
                </c:pt>
                <c:pt idx="197">
                  <c:v>4370.791666666667</c:v>
                </c:pt>
                <c:pt idx="198">
                  <c:v>4121</c:v>
                </c:pt>
                <c:pt idx="199">
                  <c:v>4805.375</c:v>
                </c:pt>
                <c:pt idx="200">
                  <c:v>4851.666666666667</c:v>
                </c:pt>
                <c:pt idx="201">
                  <c:v>4684.958333333333</c:v>
                </c:pt>
                <c:pt idx="202">
                  <c:v>4554.333333333333</c:v>
                </c:pt>
                <c:pt idx="203">
                  <c:v>4605</c:v>
                </c:pt>
                <c:pt idx="204">
                  <c:v>4598.75</c:v>
                </c:pt>
                <c:pt idx="205">
                  <c:v>4365.916666666667</c:v>
                </c:pt>
                <c:pt idx="206">
                  <c:v>4507.75</c:v>
                </c:pt>
                <c:pt idx="207">
                  <c:v>4418.166666666667</c:v>
                </c:pt>
                <c:pt idx="208">
                  <c:v>4360.833333333333</c:v>
                </c:pt>
                <c:pt idx="209">
                  <c:v>4235.541666666667</c:v>
                </c:pt>
                <c:pt idx="210">
                  <c:v>4014.2083333333335</c:v>
                </c:pt>
                <c:pt idx="211">
                  <c:v>4027.4166666666665</c:v>
                </c:pt>
                <c:pt idx="212">
                  <c:v>4056.9166666666665</c:v>
                </c:pt>
                <c:pt idx="213">
                  <c:v>4390.958333333333</c:v>
                </c:pt>
                <c:pt idx="214">
                  <c:v>4124.875</c:v>
                </c:pt>
                <c:pt idx="215">
                  <c:v>3922.5</c:v>
                </c:pt>
                <c:pt idx="216">
                  <c:v>3751.2916666666665</c:v>
                </c:pt>
                <c:pt idx="217">
                  <c:v>4311.708333333333</c:v>
                </c:pt>
                <c:pt idx="218">
                  <c:v>4198.041666666667</c:v>
                </c:pt>
                <c:pt idx="219">
                  <c:v>3589.4583333333335</c:v>
                </c:pt>
                <c:pt idx="220">
                  <c:v>3728.2916666666665</c:v>
                </c:pt>
                <c:pt idx="221">
                  <c:v>3731.4166666666665</c:v>
                </c:pt>
                <c:pt idx="222">
                  <c:v>3593.8333333333335</c:v>
                </c:pt>
                <c:pt idx="223">
                  <c:v>3415.625</c:v>
                </c:pt>
                <c:pt idx="224">
                  <c:v>3260.875</c:v>
                </c:pt>
                <c:pt idx="225">
                  <c:v>2862.875</c:v>
                </c:pt>
                <c:pt idx="226">
                  <c:v>2759.4583333333335</c:v>
                </c:pt>
                <c:pt idx="227">
                  <c:v>2834.0416666666665</c:v>
                </c:pt>
                <c:pt idx="228">
                  <c:v>3068.375</c:v>
                </c:pt>
                <c:pt idx="229">
                  <c:v>3044.3333333333335</c:v>
                </c:pt>
                <c:pt idx="230">
                  <c:v>2989.5</c:v>
                </c:pt>
                <c:pt idx="231">
                  <c:v>2927.875</c:v>
                </c:pt>
                <c:pt idx="232">
                  <c:v>2974.0833333333335</c:v>
                </c:pt>
                <c:pt idx="233">
                  <c:v>2803.7916666666665</c:v>
                </c:pt>
                <c:pt idx="234">
                  <c:v>2963.6666666666665</c:v>
                </c:pt>
                <c:pt idx="235">
                  <c:v>3307.125</c:v>
                </c:pt>
                <c:pt idx="236">
                  <c:v>3206.7083333333335</c:v>
                </c:pt>
                <c:pt idx="237">
                  <c:v>3192.2083333333335</c:v>
                </c:pt>
                <c:pt idx="238">
                  <c:v>3176.7083333333335</c:v>
                </c:pt>
                <c:pt idx="239">
                  <c:v>2784.0833333333335</c:v>
                </c:pt>
                <c:pt idx="240">
                  <c:v>2688.125</c:v>
                </c:pt>
                <c:pt idx="241">
                  <c:v>2962.875</c:v>
                </c:pt>
                <c:pt idx="242">
                  <c:v>2984.125</c:v>
                </c:pt>
                <c:pt idx="243">
                  <c:v>2781.2916666666665</c:v>
                </c:pt>
                <c:pt idx="244">
                  <c:v>2926.4583333333335</c:v>
                </c:pt>
                <c:pt idx="245">
                  <c:v>2901.9583333333335</c:v>
                </c:pt>
                <c:pt idx="246">
                  <c:v>2437.1666666666665</c:v>
                </c:pt>
                <c:pt idx="247">
                  <c:v>2303.0416666666665</c:v>
                </c:pt>
                <c:pt idx="248">
                  <c:v>2809.4583333333335</c:v>
                </c:pt>
                <c:pt idx="249">
                  <c:v>3147.8333333333335</c:v>
                </c:pt>
                <c:pt idx="250">
                  <c:v>3035.25</c:v>
                </c:pt>
                <c:pt idx="251">
                  <c:v>3055.6666666666665</c:v>
                </c:pt>
                <c:pt idx="252">
                  <c:v>2872.5416666666665</c:v>
                </c:pt>
                <c:pt idx="253">
                  <c:v>2459.25</c:v>
                </c:pt>
                <c:pt idx="254">
                  <c:v>2329.0833333333335</c:v>
                </c:pt>
                <c:pt idx="255">
                  <c:v>2666.7083333333335</c:v>
                </c:pt>
                <c:pt idx="256">
                  <c:v>2947</c:v>
                </c:pt>
                <c:pt idx="257">
                  <c:v>3068.7916666666665</c:v>
                </c:pt>
                <c:pt idx="258">
                  <c:v>3227.3333333333335</c:v>
                </c:pt>
                <c:pt idx="259">
                  <c:v>3005.9166666666665</c:v>
                </c:pt>
                <c:pt idx="260">
                  <c:v>2672.5833333333335</c:v>
                </c:pt>
                <c:pt idx="261">
                  <c:v>2608.375</c:v>
                </c:pt>
                <c:pt idx="262">
                  <c:v>3042.8333333333335</c:v>
                </c:pt>
                <c:pt idx="263">
                  <c:v>2941.0416666666665</c:v>
                </c:pt>
                <c:pt idx="264">
                  <c:v>2919.75</c:v>
                </c:pt>
                <c:pt idx="265">
                  <c:v>2676.9166666666665</c:v>
                </c:pt>
                <c:pt idx="266">
                  <c:v>2658</c:v>
                </c:pt>
                <c:pt idx="267">
                  <c:v>2239.7916666666665</c:v>
                </c:pt>
                <c:pt idx="268">
                  <c:v>2060.5833333333335</c:v>
                </c:pt>
                <c:pt idx="269">
                  <c:v>2371.375</c:v>
                </c:pt>
                <c:pt idx="270">
                  <c:v>2335.3333333333335</c:v>
                </c:pt>
                <c:pt idx="271">
                  <c:v>2254.2083333333335</c:v>
                </c:pt>
                <c:pt idx="272">
                  <c:v>2190.3333333333335</c:v>
                </c:pt>
                <c:pt idx="273">
                  <c:v>2237.2916666666665</c:v>
                </c:pt>
                <c:pt idx="274">
                  <c:v>2069.3333333333335</c:v>
                </c:pt>
                <c:pt idx="275">
                  <c:v>1914.7083333333333</c:v>
                </c:pt>
                <c:pt idx="276">
                  <c:v>1973.2916666666667</c:v>
                </c:pt>
                <c:pt idx="277">
                  <c:v>1878.0416666666667</c:v>
                </c:pt>
                <c:pt idx="278">
                  <c:v>1831.0416666666667</c:v>
                </c:pt>
                <c:pt idx="279">
                  <c:v>1893.625</c:v>
                </c:pt>
                <c:pt idx="280">
                  <c:v>2138.5</c:v>
                </c:pt>
                <c:pt idx="281">
                  <c:v>1679.3333333333333</c:v>
                </c:pt>
                <c:pt idx="282">
                  <c:v>1427.7916666666667</c:v>
                </c:pt>
                <c:pt idx="283">
                  <c:v>1806.1666666666667</c:v>
                </c:pt>
                <c:pt idx="284">
                  <c:v>1965.75</c:v>
                </c:pt>
                <c:pt idx="285">
                  <c:v>1903.3333333333333</c:v>
                </c:pt>
                <c:pt idx="286">
                  <c:v>1996.9166666666667</c:v>
                </c:pt>
                <c:pt idx="287">
                  <c:v>2896.4166666666665</c:v>
                </c:pt>
                <c:pt idx="288">
                  <c:v>2755.1666666666665</c:v>
                </c:pt>
                <c:pt idx="289">
                  <c:v>1996.0416666666667</c:v>
                </c:pt>
                <c:pt idx="290">
                  <c:v>2170.4583333333335</c:v>
                </c:pt>
                <c:pt idx="291">
                  <c:v>2316.5</c:v>
                </c:pt>
                <c:pt idx="292">
                  <c:v>2320.9166666666665</c:v>
                </c:pt>
                <c:pt idx="293">
                  <c:v>2477.0833333333335</c:v>
                </c:pt>
                <c:pt idx="294">
                  <c:v>2377.75</c:v>
                </c:pt>
                <c:pt idx="295">
                  <c:v>1900.125</c:v>
                </c:pt>
                <c:pt idx="296">
                  <c:v>1729.4583333333333</c:v>
                </c:pt>
                <c:pt idx="297">
                  <c:v>2257.2916666666665</c:v>
                </c:pt>
                <c:pt idx="298">
                  <c:v>3020.7083333333335</c:v>
                </c:pt>
                <c:pt idx="299">
                  <c:v>3946.9583333333335</c:v>
                </c:pt>
                <c:pt idx="300">
                  <c:v>3751.2916666666665</c:v>
                </c:pt>
                <c:pt idx="301">
                  <c:v>3254.5416666666665</c:v>
                </c:pt>
                <c:pt idx="302">
                  <c:v>2496.9166666666665</c:v>
                </c:pt>
                <c:pt idx="303">
                  <c:v>2087.4583333333335</c:v>
                </c:pt>
                <c:pt idx="304">
                  <c:v>2289.8333333333335</c:v>
                </c:pt>
                <c:pt idx="305">
                  <c:v>2140.0416666666665</c:v>
                </c:pt>
                <c:pt idx="306">
                  <c:v>2259.75</c:v>
                </c:pt>
                <c:pt idx="307">
                  <c:v>2200.375</c:v>
                </c:pt>
                <c:pt idx="308">
                  <c:v>2005.25</c:v>
                </c:pt>
                <c:pt idx="309">
                  <c:v>2399.875</c:v>
                </c:pt>
                <c:pt idx="310">
                  <c:v>3756.1666666666665</c:v>
                </c:pt>
                <c:pt idx="311">
                  <c:v>3805.5</c:v>
                </c:pt>
                <c:pt idx="312">
                  <c:v>3899.875</c:v>
                </c:pt>
                <c:pt idx="313">
                  <c:v>3884.125</c:v>
                </c:pt>
                <c:pt idx="314">
                  <c:v>4168.75</c:v>
                </c:pt>
                <c:pt idx="315">
                  <c:v>4745.875</c:v>
                </c:pt>
                <c:pt idx="316">
                  <c:v>4777.875</c:v>
                </c:pt>
                <c:pt idx="317">
                  <c:v>4321.166666666667</c:v>
                </c:pt>
                <c:pt idx="318">
                  <c:v>4469.041666666667</c:v>
                </c:pt>
                <c:pt idx="319">
                  <c:v>4251.333333333333</c:v>
                </c:pt>
                <c:pt idx="320">
                  <c:v>3913.3333333333335</c:v>
                </c:pt>
                <c:pt idx="321">
                  <c:v>3851.75</c:v>
                </c:pt>
                <c:pt idx="322">
                  <c:v>4041.4166666666665</c:v>
                </c:pt>
                <c:pt idx="323">
                  <c:v>4781.583333333333</c:v>
                </c:pt>
                <c:pt idx="324">
                  <c:v>4657.833333333333</c:v>
                </c:pt>
                <c:pt idx="325">
                  <c:v>4784.5</c:v>
                </c:pt>
                <c:pt idx="326">
                  <c:v>5249.5</c:v>
                </c:pt>
                <c:pt idx="327">
                  <c:v>5381.541666666667</c:v>
                </c:pt>
                <c:pt idx="328">
                  <c:v>5606.166666666667</c:v>
                </c:pt>
                <c:pt idx="329">
                  <c:v>5763.708333333333</c:v>
                </c:pt>
                <c:pt idx="330">
                  <c:v>5403.791666666667</c:v>
                </c:pt>
                <c:pt idx="331">
                  <c:v>4877.125</c:v>
                </c:pt>
                <c:pt idx="332">
                  <c:v>4731.833333333333</c:v>
                </c:pt>
                <c:pt idx="333">
                  <c:v>4860.5</c:v>
                </c:pt>
                <c:pt idx="334">
                  <c:v>4607.916666666667</c:v>
                </c:pt>
                <c:pt idx="335">
                  <c:v>4443.583333333333</c:v>
                </c:pt>
                <c:pt idx="336">
                  <c:v>4273.583333333333</c:v>
                </c:pt>
                <c:pt idx="337">
                  <c:v>3364.7083333333335</c:v>
                </c:pt>
                <c:pt idx="338">
                  <c:v>3102.1666666666665</c:v>
                </c:pt>
                <c:pt idx="339">
                  <c:v>3564.5416666666665</c:v>
                </c:pt>
                <c:pt idx="340">
                  <c:v>3611.5416666666665</c:v>
                </c:pt>
                <c:pt idx="341">
                  <c:v>3534.875</c:v>
                </c:pt>
                <c:pt idx="342">
                  <c:v>3163.25</c:v>
                </c:pt>
                <c:pt idx="343">
                  <c:v>3123.75</c:v>
                </c:pt>
                <c:pt idx="344">
                  <c:v>2734.7083333333335</c:v>
                </c:pt>
                <c:pt idx="345">
                  <c:v>2536.7916666666665</c:v>
                </c:pt>
                <c:pt idx="346">
                  <c:v>2991.9166666666665</c:v>
                </c:pt>
                <c:pt idx="347">
                  <c:v>3140.1666666666665</c:v>
                </c:pt>
                <c:pt idx="348">
                  <c:v>3084.6666666666665</c:v>
                </c:pt>
                <c:pt idx="349">
                  <c:v>3198.1666666666665</c:v>
                </c:pt>
                <c:pt idx="350">
                  <c:v>3161.1666666666665</c:v>
                </c:pt>
                <c:pt idx="351">
                  <c:v>2540.5</c:v>
                </c:pt>
                <c:pt idx="352">
                  <c:v>2304.125</c:v>
                </c:pt>
                <c:pt idx="353">
                  <c:v>3174.7083333333335</c:v>
                </c:pt>
                <c:pt idx="354">
                  <c:v>3416.8333333333335</c:v>
                </c:pt>
                <c:pt idx="355">
                  <c:v>3448.375</c:v>
                </c:pt>
                <c:pt idx="356">
                  <c:v>3309.625</c:v>
                </c:pt>
                <c:pt idx="357">
                  <c:v>3312</c:v>
                </c:pt>
                <c:pt idx="358">
                  <c:v>2516.25</c:v>
                </c:pt>
                <c:pt idx="359">
                  <c:v>2092</c:v>
                </c:pt>
                <c:pt idx="360">
                  <c:v>2121.375</c:v>
                </c:pt>
                <c:pt idx="361">
                  <c:v>2458</c:v>
                </c:pt>
                <c:pt idx="362">
                  <c:v>2587.375</c:v>
                </c:pt>
                <c:pt idx="363">
                  <c:v>2748</c:v>
                </c:pt>
                <c:pt idx="364">
                  <c:v>2954.5</c:v>
                </c:pt>
                <c:pt idx="365">
                  <c:v>2757</c:v>
                </c:pt>
              </c:numCache>
            </c:numRef>
          </c:yVal>
          <c:smooth val="1"/>
          <c:extLst>
            <c:ext xmlns:c16="http://schemas.microsoft.com/office/drawing/2014/chart" uri="{C3380CC4-5D6E-409C-BE32-E72D297353CC}">
              <c16:uniqueId val="{00000002-4542-4EF9-8853-630E71C2DD9E}"/>
            </c:ext>
          </c:extLst>
        </c:ser>
        <c:dLbls>
          <c:showLegendKey val="0"/>
          <c:showVal val="0"/>
          <c:showCatName val="0"/>
          <c:showSerName val="0"/>
          <c:showPercent val="0"/>
          <c:showBubbleSize val="0"/>
        </c:dLbls>
        <c:axId val="479618224"/>
        <c:axId val="479617568"/>
      </c:scatterChart>
      <c:valAx>
        <c:axId val="479618224"/>
        <c:scaling>
          <c:orientation val="minMax"/>
          <c:max val="42740"/>
          <c:min val="42370"/>
        </c:scaling>
        <c:delete val="1"/>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crossAx val="479617568"/>
        <c:crosses val="autoZero"/>
        <c:crossBetween val="midCat"/>
      </c:valAx>
      <c:valAx>
        <c:axId val="479617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Puissance produite (MW)</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9618224"/>
        <c:crosses val="autoZero"/>
        <c:crossBetween val="midCat"/>
      </c:valAx>
    </c:plotArea>
    <c:legend>
      <c:legendPos val="b"/>
      <c:layout/>
      <c:overlay val="0"/>
    </c:legend>
    <c:plotVisOnly val="1"/>
    <c:dispBlanksAs val="gap"/>
    <c:showDLblsOverMax val="0"/>
  </c:chart>
  <c:txPr>
    <a:bodyPr/>
    <a:lstStyle/>
    <a:p>
      <a:pPr>
        <a:defRPr/>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Lac </a:t>
            </a:r>
          </a:p>
        </c:rich>
      </c:tx>
      <c:layout/>
      <c:overlay val="0"/>
      <c:spPr>
        <a:noFill/>
        <a:ln>
          <a:noFill/>
        </a:ln>
        <a:effectLst/>
      </c:spPr>
    </c:title>
    <c:autoTitleDeleted val="0"/>
    <c:plotArea>
      <c:layout/>
      <c:scatterChart>
        <c:scatterStyle val="smoothMarker"/>
        <c:varyColors val="0"/>
        <c:ser>
          <c:idx val="2"/>
          <c:order val="0"/>
          <c:tx>
            <c:v>Moyenne journalière</c:v>
          </c:tx>
          <c:marker>
            <c:symbol val="none"/>
          </c:marker>
          <c:xVal>
            <c:numRef>
              <c:f>'Hydro jour par jour'!$A$2:$A$367</c:f>
              <c:numCache>
                <c:formatCode>m/d/yyyy</c:formatCode>
                <c:ptCount val="366"/>
                <c:pt idx="0">
                  <c:v>42370</c:v>
                </c:pt>
                <c:pt idx="1">
                  <c:v>42371</c:v>
                </c:pt>
                <c:pt idx="2">
                  <c:v>42372</c:v>
                </c:pt>
                <c:pt idx="3">
                  <c:v>42373</c:v>
                </c:pt>
                <c:pt idx="4">
                  <c:v>42374</c:v>
                </c:pt>
                <c:pt idx="5">
                  <c:v>42375</c:v>
                </c:pt>
                <c:pt idx="6">
                  <c:v>42376</c:v>
                </c:pt>
                <c:pt idx="7">
                  <c:v>42377</c:v>
                </c:pt>
                <c:pt idx="8">
                  <c:v>42378</c:v>
                </c:pt>
                <c:pt idx="9">
                  <c:v>42379</c:v>
                </c:pt>
                <c:pt idx="10">
                  <c:v>42380</c:v>
                </c:pt>
                <c:pt idx="11">
                  <c:v>42381</c:v>
                </c:pt>
                <c:pt idx="12">
                  <c:v>42382</c:v>
                </c:pt>
                <c:pt idx="13">
                  <c:v>42383</c:v>
                </c:pt>
                <c:pt idx="14">
                  <c:v>42384</c:v>
                </c:pt>
                <c:pt idx="15">
                  <c:v>42385</c:v>
                </c:pt>
                <c:pt idx="16">
                  <c:v>42386</c:v>
                </c:pt>
                <c:pt idx="17">
                  <c:v>42387</c:v>
                </c:pt>
                <c:pt idx="18">
                  <c:v>42388</c:v>
                </c:pt>
                <c:pt idx="19">
                  <c:v>42389</c:v>
                </c:pt>
                <c:pt idx="20">
                  <c:v>42390</c:v>
                </c:pt>
                <c:pt idx="21">
                  <c:v>42391</c:v>
                </c:pt>
                <c:pt idx="22">
                  <c:v>42392</c:v>
                </c:pt>
                <c:pt idx="23">
                  <c:v>42393</c:v>
                </c:pt>
                <c:pt idx="24">
                  <c:v>42394</c:v>
                </c:pt>
                <c:pt idx="25">
                  <c:v>42395</c:v>
                </c:pt>
                <c:pt idx="26">
                  <c:v>42396</c:v>
                </c:pt>
                <c:pt idx="27">
                  <c:v>42397</c:v>
                </c:pt>
                <c:pt idx="28">
                  <c:v>42398</c:v>
                </c:pt>
                <c:pt idx="29">
                  <c:v>42399</c:v>
                </c:pt>
                <c:pt idx="30">
                  <c:v>42400</c:v>
                </c:pt>
                <c:pt idx="31">
                  <c:v>42401</c:v>
                </c:pt>
                <c:pt idx="32">
                  <c:v>42402</c:v>
                </c:pt>
                <c:pt idx="33">
                  <c:v>42403</c:v>
                </c:pt>
                <c:pt idx="34">
                  <c:v>42404</c:v>
                </c:pt>
                <c:pt idx="35">
                  <c:v>42405</c:v>
                </c:pt>
                <c:pt idx="36">
                  <c:v>42406</c:v>
                </c:pt>
                <c:pt idx="37">
                  <c:v>42407</c:v>
                </c:pt>
                <c:pt idx="38">
                  <c:v>42408</c:v>
                </c:pt>
                <c:pt idx="39">
                  <c:v>42409</c:v>
                </c:pt>
                <c:pt idx="40">
                  <c:v>42410</c:v>
                </c:pt>
                <c:pt idx="41">
                  <c:v>42411</c:v>
                </c:pt>
                <c:pt idx="42">
                  <c:v>42412</c:v>
                </c:pt>
                <c:pt idx="43">
                  <c:v>42413</c:v>
                </c:pt>
                <c:pt idx="44">
                  <c:v>42414</c:v>
                </c:pt>
                <c:pt idx="45">
                  <c:v>42415</c:v>
                </c:pt>
                <c:pt idx="46">
                  <c:v>42416</c:v>
                </c:pt>
                <c:pt idx="47">
                  <c:v>42417</c:v>
                </c:pt>
                <c:pt idx="48">
                  <c:v>42418</c:v>
                </c:pt>
                <c:pt idx="49">
                  <c:v>42419</c:v>
                </c:pt>
                <c:pt idx="50">
                  <c:v>42420</c:v>
                </c:pt>
                <c:pt idx="51">
                  <c:v>42421</c:v>
                </c:pt>
                <c:pt idx="52">
                  <c:v>42422</c:v>
                </c:pt>
                <c:pt idx="53">
                  <c:v>42423</c:v>
                </c:pt>
                <c:pt idx="54">
                  <c:v>42424</c:v>
                </c:pt>
                <c:pt idx="55">
                  <c:v>42425</c:v>
                </c:pt>
                <c:pt idx="56">
                  <c:v>42426</c:v>
                </c:pt>
                <c:pt idx="57">
                  <c:v>42427</c:v>
                </c:pt>
                <c:pt idx="58">
                  <c:v>42428</c:v>
                </c:pt>
                <c:pt idx="59">
                  <c:v>42429</c:v>
                </c:pt>
                <c:pt idx="60">
                  <c:v>42430</c:v>
                </c:pt>
                <c:pt idx="61">
                  <c:v>42431</c:v>
                </c:pt>
                <c:pt idx="62">
                  <c:v>42432</c:v>
                </c:pt>
                <c:pt idx="63">
                  <c:v>42433</c:v>
                </c:pt>
                <c:pt idx="64">
                  <c:v>42434</c:v>
                </c:pt>
                <c:pt idx="65">
                  <c:v>42435</c:v>
                </c:pt>
                <c:pt idx="66">
                  <c:v>42436</c:v>
                </c:pt>
                <c:pt idx="67">
                  <c:v>42437</c:v>
                </c:pt>
                <c:pt idx="68">
                  <c:v>42438</c:v>
                </c:pt>
                <c:pt idx="69">
                  <c:v>42439</c:v>
                </c:pt>
                <c:pt idx="70">
                  <c:v>42440</c:v>
                </c:pt>
                <c:pt idx="71">
                  <c:v>42441</c:v>
                </c:pt>
                <c:pt idx="72">
                  <c:v>42442</c:v>
                </c:pt>
                <c:pt idx="73">
                  <c:v>42443</c:v>
                </c:pt>
                <c:pt idx="74">
                  <c:v>42444</c:v>
                </c:pt>
                <c:pt idx="75">
                  <c:v>42445</c:v>
                </c:pt>
                <c:pt idx="76">
                  <c:v>42446</c:v>
                </c:pt>
                <c:pt idx="77">
                  <c:v>42447</c:v>
                </c:pt>
                <c:pt idx="78">
                  <c:v>42448</c:v>
                </c:pt>
                <c:pt idx="79">
                  <c:v>42449</c:v>
                </c:pt>
                <c:pt idx="80">
                  <c:v>42450</c:v>
                </c:pt>
                <c:pt idx="81">
                  <c:v>42451</c:v>
                </c:pt>
                <c:pt idx="82">
                  <c:v>42452</c:v>
                </c:pt>
                <c:pt idx="83">
                  <c:v>42453</c:v>
                </c:pt>
                <c:pt idx="84">
                  <c:v>42454</c:v>
                </c:pt>
                <c:pt idx="85">
                  <c:v>42455</c:v>
                </c:pt>
                <c:pt idx="86">
                  <c:v>42456</c:v>
                </c:pt>
                <c:pt idx="87">
                  <c:v>42457</c:v>
                </c:pt>
                <c:pt idx="88">
                  <c:v>42458</c:v>
                </c:pt>
                <c:pt idx="89">
                  <c:v>42459</c:v>
                </c:pt>
                <c:pt idx="90">
                  <c:v>42460</c:v>
                </c:pt>
                <c:pt idx="91">
                  <c:v>42461</c:v>
                </c:pt>
                <c:pt idx="92">
                  <c:v>42462</c:v>
                </c:pt>
                <c:pt idx="93">
                  <c:v>42463</c:v>
                </c:pt>
                <c:pt idx="94">
                  <c:v>42464</c:v>
                </c:pt>
                <c:pt idx="95">
                  <c:v>42465</c:v>
                </c:pt>
                <c:pt idx="96">
                  <c:v>42466</c:v>
                </c:pt>
                <c:pt idx="97">
                  <c:v>42467</c:v>
                </c:pt>
                <c:pt idx="98">
                  <c:v>42468</c:v>
                </c:pt>
                <c:pt idx="99">
                  <c:v>42469</c:v>
                </c:pt>
                <c:pt idx="100">
                  <c:v>42470</c:v>
                </c:pt>
                <c:pt idx="101">
                  <c:v>42471</c:v>
                </c:pt>
                <c:pt idx="102">
                  <c:v>42472</c:v>
                </c:pt>
                <c:pt idx="103">
                  <c:v>42473</c:v>
                </c:pt>
                <c:pt idx="104">
                  <c:v>42474</c:v>
                </c:pt>
                <c:pt idx="105">
                  <c:v>42475</c:v>
                </c:pt>
                <c:pt idx="106">
                  <c:v>42476</c:v>
                </c:pt>
                <c:pt idx="107">
                  <c:v>42477</c:v>
                </c:pt>
                <c:pt idx="108">
                  <c:v>42478</c:v>
                </c:pt>
                <c:pt idx="109">
                  <c:v>42479</c:v>
                </c:pt>
                <c:pt idx="110">
                  <c:v>42480</c:v>
                </c:pt>
                <c:pt idx="111">
                  <c:v>42481</c:v>
                </c:pt>
                <c:pt idx="112">
                  <c:v>42482</c:v>
                </c:pt>
                <c:pt idx="113">
                  <c:v>42483</c:v>
                </c:pt>
                <c:pt idx="114">
                  <c:v>42484</c:v>
                </c:pt>
                <c:pt idx="115">
                  <c:v>42485</c:v>
                </c:pt>
                <c:pt idx="116">
                  <c:v>42486</c:v>
                </c:pt>
                <c:pt idx="117">
                  <c:v>42487</c:v>
                </c:pt>
                <c:pt idx="118">
                  <c:v>42488</c:v>
                </c:pt>
                <c:pt idx="119">
                  <c:v>42489</c:v>
                </c:pt>
                <c:pt idx="120">
                  <c:v>42490</c:v>
                </c:pt>
                <c:pt idx="121">
                  <c:v>42491</c:v>
                </c:pt>
                <c:pt idx="122">
                  <c:v>42492</c:v>
                </c:pt>
                <c:pt idx="123">
                  <c:v>42493</c:v>
                </c:pt>
                <c:pt idx="124">
                  <c:v>42494</c:v>
                </c:pt>
                <c:pt idx="125">
                  <c:v>42495</c:v>
                </c:pt>
                <c:pt idx="126">
                  <c:v>42496</c:v>
                </c:pt>
                <c:pt idx="127">
                  <c:v>42497</c:v>
                </c:pt>
                <c:pt idx="128">
                  <c:v>42498</c:v>
                </c:pt>
                <c:pt idx="129">
                  <c:v>42499</c:v>
                </c:pt>
                <c:pt idx="130">
                  <c:v>42500</c:v>
                </c:pt>
                <c:pt idx="131">
                  <c:v>42501</c:v>
                </c:pt>
                <c:pt idx="132">
                  <c:v>42502</c:v>
                </c:pt>
                <c:pt idx="133">
                  <c:v>42503</c:v>
                </c:pt>
                <c:pt idx="134">
                  <c:v>42504</c:v>
                </c:pt>
                <c:pt idx="135">
                  <c:v>42505</c:v>
                </c:pt>
                <c:pt idx="136">
                  <c:v>42506</c:v>
                </c:pt>
                <c:pt idx="137">
                  <c:v>42507</c:v>
                </c:pt>
                <c:pt idx="138">
                  <c:v>42508</c:v>
                </c:pt>
                <c:pt idx="139">
                  <c:v>42509</c:v>
                </c:pt>
                <c:pt idx="140">
                  <c:v>42510</c:v>
                </c:pt>
                <c:pt idx="141">
                  <c:v>42511</c:v>
                </c:pt>
                <c:pt idx="142">
                  <c:v>42512</c:v>
                </c:pt>
                <c:pt idx="143">
                  <c:v>42513</c:v>
                </c:pt>
                <c:pt idx="144">
                  <c:v>42514</c:v>
                </c:pt>
                <c:pt idx="145">
                  <c:v>42515</c:v>
                </c:pt>
                <c:pt idx="146">
                  <c:v>42516</c:v>
                </c:pt>
                <c:pt idx="147">
                  <c:v>42517</c:v>
                </c:pt>
                <c:pt idx="148">
                  <c:v>42518</c:v>
                </c:pt>
                <c:pt idx="149">
                  <c:v>42519</c:v>
                </c:pt>
                <c:pt idx="150">
                  <c:v>42520</c:v>
                </c:pt>
                <c:pt idx="151">
                  <c:v>42521</c:v>
                </c:pt>
                <c:pt idx="152">
                  <c:v>42522</c:v>
                </c:pt>
                <c:pt idx="153">
                  <c:v>42523</c:v>
                </c:pt>
                <c:pt idx="154">
                  <c:v>42524</c:v>
                </c:pt>
                <c:pt idx="155">
                  <c:v>42525</c:v>
                </c:pt>
                <c:pt idx="156">
                  <c:v>42526</c:v>
                </c:pt>
                <c:pt idx="157">
                  <c:v>42527</c:v>
                </c:pt>
                <c:pt idx="158">
                  <c:v>42528</c:v>
                </c:pt>
                <c:pt idx="159">
                  <c:v>42529</c:v>
                </c:pt>
                <c:pt idx="160">
                  <c:v>42530</c:v>
                </c:pt>
                <c:pt idx="161">
                  <c:v>42531</c:v>
                </c:pt>
                <c:pt idx="162">
                  <c:v>42532</c:v>
                </c:pt>
                <c:pt idx="163">
                  <c:v>42533</c:v>
                </c:pt>
                <c:pt idx="164">
                  <c:v>42534</c:v>
                </c:pt>
                <c:pt idx="165">
                  <c:v>42535</c:v>
                </c:pt>
                <c:pt idx="166">
                  <c:v>42536</c:v>
                </c:pt>
                <c:pt idx="167">
                  <c:v>42537</c:v>
                </c:pt>
                <c:pt idx="168">
                  <c:v>42538</c:v>
                </c:pt>
                <c:pt idx="169">
                  <c:v>42539</c:v>
                </c:pt>
                <c:pt idx="170">
                  <c:v>42540</c:v>
                </c:pt>
                <c:pt idx="171">
                  <c:v>42541</c:v>
                </c:pt>
                <c:pt idx="172">
                  <c:v>42542</c:v>
                </c:pt>
                <c:pt idx="173">
                  <c:v>42543</c:v>
                </c:pt>
                <c:pt idx="174">
                  <c:v>42544</c:v>
                </c:pt>
                <c:pt idx="175">
                  <c:v>42545</c:v>
                </c:pt>
                <c:pt idx="176">
                  <c:v>42546</c:v>
                </c:pt>
                <c:pt idx="177">
                  <c:v>42547</c:v>
                </c:pt>
                <c:pt idx="178">
                  <c:v>42548</c:v>
                </c:pt>
                <c:pt idx="179">
                  <c:v>42549</c:v>
                </c:pt>
                <c:pt idx="180">
                  <c:v>42550</c:v>
                </c:pt>
                <c:pt idx="181">
                  <c:v>42551</c:v>
                </c:pt>
                <c:pt idx="182">
                  <c:v>42552</c:v>
                </c:pt>
                <c:pt idx="183">
                  <c:v>42553</c:v>
                </c:pt>
                <c:pt idx="184">
                  <c:v>42554</c:v>
                </c:pt>
                <c:pt idx="185">
                  <c:v>42555</c:v>
                </c:pt>
                <c:pt idx="186">
                  <c:v>42556</c:v>
                </c:pt>
                <c:pt idx="187">
                  <c:v>42557</c:v>
                </c:pt>
                <c:pt idx="188">
                  <c:v>42558</c:v>
                </c:pt>
                <c:pt idx="189">
                  <c:v>42559</c:v>
                </c:pt>
                <c:pt idx="190">
                  <c:v>42560</c:v>
                </c:pt>
                <c:pt idx="191">
                  <c:v>42561</c:v>
                </c:pt>
                <c:pt idx="192">
                  <c:v>42562</c:v>
                </c:pt>
                <c:pt idx="193">
                  <c:v>42563</c:v>
                </c:pt>
                <c:pt idx="194">
                  <c:v>42564</c:v>
                </c:pt>
                <c:pt idx="195">
                  <c:v>42565</c:v>
                </c:pt>
                <c:pt idx="196">
                  <c:v>42566</c:v>
                </c:pt>
                <c:pt idx="197">
                  <c:v>42567</c:v>
                </c:pt>
                <c:pt idx="198">
                  <c:v>42568</c:v>
                </c:pt>
                <c:pt idx="199">
                  <c:v>42569</c:v>
                </c:pt>
                <c:pt idx="200">
                  <c:v>42570</c:v>
                </c:pt>
                <c:pt idx="201">
                  <c:v>42571</c:v>
                </c:pt>
                <c:pt idx="202">
                  <c:v>42572</c:v>
                </c:pt>
                <c:pt idx="203">
                  <c:v>42573</c:v>
                </c:pt>
                <c:pt idx="204">
                  <c:v>42574</c:v>
                </c:pt>
                <c:pt idx="205">
                  <c:v>42575</c:v>
                </c:pt>
                <c:pt idx="206">
                  <c:v>42576</c:v>
                </c:pt>
                <c:pt idx="207">
                  <c:v>42577</c:v>
                </c:pt>
                <c:pt idx="208">
                  <c:v>42578</c:v>
                </c:pt>
                <c:pt idx="209">
                  <c:v>42579</c:v>
                </c:pt>
                <c:pt idx="210">
                  <c:v>42580</c:v>
                </c:pt>
                <c:pt idx="211">
                  <c:v>42581</c:v>
                </c:pt>
                <c:pt idx="212">
                  <c:v>42582</c:v>
                </c:pt>
                <c:pt idx="213">
                  <c:v>42583</c:v>
                </c:pt>
                <c:pt idx="214">
                  <c:v>42584</c:v>
                </c:pt>
                <c:pt idx="215">
                  <c:v>42585</c:v>
                </c:pt>
                <c:pt idx="216">
                  <c:v>42586</c:v>
                </c:pt>
                <c:pt idx="217">
                  <c:v>42587</c:v>
                </c:pt>
                <c:pt idx="218">
                  <c:v>42588</c:v>
                </c:pt>
                <c:pt idx="219">
                  <c:v>42589</c:v>
                </c:pt>
                <c:pt idx="220">
                  <c:v>42590</c:v>
                </c:pt>
                <c:pt idx="221">
                  <c:v>42591</c:v>
                </c:pt>
                <c:pt idx="222">
                  <c:v>42592</c:v>
                </c:pt>
                <c:pt idx="223">
                  <c:v>42593</c:v>
                </c:pt>
                <c:pt idx="224">
                  <c:v>42594</c:v>
                </c:pt>
                <c:pt idx="225">
                  <c:v>42595</c:v>
                </c:pt>
                <c:pt idx="226">
                  <c:v>42596</c:v>
                </c:pt>
                <c:pt idx="227">
                  <c:v>42597</c:v>
                </c:pt>
                <c:pt idx="228">
                  <c:v>42598</c:v>
                </c:pt>
                <c:pt idx="229">
                  <c:v>42599</c:v>
                </c:pt>
                <c:pt idx="230">
                  <c:v>42600</c:v>
                </c:pt>
                <c:pt idx="231">
                  <c:v>42601</c:v>
                </c:pt>
                <c:pt idx="232">
                  <c:v>42602</c:v>
                </c:pt>
                <c:pt idx="233">
                  <c:v>42603</c:v>
                </c:pt>
                <c:pt idx="234">
                  <c:v>42604</c:v>
                </c:pt>
                <c:pt idx="235">
                  <c:v>42605</c:v>
                </c:pt>
                <c:pt idx="236">
                  <c:v>42606</c:v>
                </c:pt>
                <c:pt idx="237">
                  <c:v>42607</c:v>
                </c:pt>
                <c:pt idx="238">
                  <c:v>42608</c:v>
                </c:pt>
                <c:pt idx="239">
                  <c:v>42609</c:v>
                </c:pt>
                <c:pt idx="240">
                  <c:v>42610</c:v>
                </c:pt>
                <c:pt idx="241">
                  <c:v>42611</c:v>
                </c:pt>
                <c:pt idx="242">
                  <c:v>42612</c:v>
                </c:pt>
                <c:pt idx="243">
                  <c:v>42613</c:v>
                </c:pt>
                <c:pt idx="244">
                  <c:v>42614</c:v>
                </c:pt>
                <c:pt idx="245">
                  <c:v>42615</c:v>
                </c:pt>
                <c:pt idx="246">
                  <c:v>42616</c:v>
                </c:pt>
                <c:pt idx="247">
                  <c:v>42617</c:v>
                </c:pt>
                <c:pt idx="248">
                  <c:v>42618</c:v>
                </c:pt>
                <c:pt idx="249">
                  <c:v>42619</c:v>
                </c:pt>
                <c:pt idx="250">
                  <c:v>42620</c:v>
                </c:pt>
                <c:pt idx="251">
                  <c:v>42621</c:v>
                </c:pt>
                <c:pt idx="252">
                  <c:v>42622</c:v>
                </c:pt>
                <c:pt idx="253">
                  <c:v>42623</c:v>
                </c:pt>
                <c:pt idx="254">
                  <c:v>42624</c:v>
                </c:pt>
                <c:pt idx="255">
                  <c:v>42625</c:v>
                </c:pt>
                <c:pt idx="256">
                  <c:v>42626</c:v>
                </c:pt>
                <c:pt idx="257">
                  <c:v>42627</c:v>
                </c:pt>
                <c:pt idx="258">
                  <c:v>42628</c:v>
                </c:pt>
                <c:pt idx="259">
                  <c:v>42629</c:v>
                </c:pt>
                <c:pt idx="260">
                  <c:v>42630</c:v>
                </c:pt>
                <c:pt idx="261">
                  <c:v>42631</c:v>
                </c:pt>
                <c:pt idx="262">
                  <c:v>42632</c:v>
                </c:pt>
                <c:pt idx="263">
                  <c:v>42633</c:v>
                </c:pt>
                <c:pt idx="264">
                  <c:v>42634</c:v>
                </c:pt>
                <c:pt idx="265">
                  <c:v>42635</c:v>
                </c:pt>
                <c:pt idx="266">
                  <c:v>42636</c:v>
                </c:pt>
                <c:pt idx="267">
                  <c:v>42637</c:v>
                </c:pt>
                <c:pt idx="268">
                  <c:v>42638</c:v>
                </c:pt>
                <c:pt idx="269">
                  <c:v>42639</c:v>
                </c:pt>
                <c:pt idx="270">
                  <c:v>42640</c:v>
                </c:pt>
                <c:pt idx="271">
                  <c:v>42641</c:v>
                </c:pt>
                <c:pt idx="272">
                  <c:v>42642</c:v>
                </c:pt>
                <c:pt idx="273">
                  <c:v>42643</c:v>
                </c:pt>
                <c:pt idx="274">
                  <c:v>42644</c:v>
                </c:pt>
                <c:pt idx="275">
                  <c:v>42645</c:v>
                </c:pt>
                <c:pt idx="276">
                  <c:v>42646</c:v>
                </c:pt>
                <c:pt idx="277">
                  <c:v>42647</c:v>
                </c:pt>
                <c:pt idx="278">
                  <c:v>42648</c:v>
                </c:pt>
                <c:pt idx="279">
                  <c:v>42649</c:v>
                </c:pt>
                <c:pt idx="280">
                  <c:v>42650</c:v>
                </c:pt>
                <c:pt idx="281">
                  <c:v>42651</c:v>
                </c:pt>
                <c:pt idx="282">
                  <c:v>42652</c:v>
                </c:pt>
                <c:pt idx="283">
                  <c:v>42653</c:v>
                </c:pt>
                <c:pt idx="284">
                  <c:v>42654</c:v>
                </c:pt>
                <c:pt idx="285">
                  <c:v>42655</c:v>
                </c:pt>
                <c:pt idx="286">
                  <c:v>42656</c:v>
                </c:pt>
                <c:pt idx="287">
                  <c:v>42657</c:v>
                </c:pt>
                <c:pt idx="288">
                  <c:v>42658</c:v>
                </c:pt>
                <c:pt idx="289">
                  <c:v>42659</c:v>
                </c:pt>
                <c:pt idx="290">
                  <c:v>42660</c:v>
                </c:pt>
                <c:pt idx="291">
                  <c:v>42661</c:v>
                </c:pt>
                <c:pt idx="292">
                  <c:v>42662</c:v>
                </c:pt>
                <c:pt idx="293">
                  <c:v>42663</c:v>
                </c:pt>
                <c:pt idx="294">
                  <c:v>42664</c:v>
                </c:pt>
                <c:pt idx="295">
                  <c:v>42665</c:v>
                </c:pt>
                <c:pt idx="296">
                  <c:v>42666</c:v>
                </c:pt>
                <c:pt idx="297">
                  <c:v>42667</c:v>
                </c:pt>
                <c:pt idx="298">
                  <c:v>42668</c:v>
                </c:pt>
                <c:pt idx="299">
                  <c:v>42669</c:v>
                </c:pt>
                <c:pt idx="300">
                  <c:v>42670</c:v>
                </c:pt>
                <c:pt idx="301">
                  <c:v>42671</c:v>
                </c:pt>
                <c:pt idx="302">
                  <c:v>42672</c:v>
                </c:pt>
                <c:pt idx="303">
                  <c:v>42673</c:v>
                </c:pt>
                <c:pt idx="304">
                  <c:v>42674</c:v>
                </c:pt>
                <c:pt idx="305">
                  <c:v>42675</c:v>
                </c:pt>
                <c:pt idx="306">
                  <c:v>42676</c:v>
                </c:pt>
                <c:pt idx="307">
                  <c:v>42677</c:v>
                </c:pt>
                <c:pt idx="308">
                  <c:v>42678</c:v>
                </c:pt>
                <c:pt idx="309">
                  <c:v>42679</c:v>
                </c:pt>
                <c:pt idx="310">
                  <c:v>42680</c:v>
                </c:pt>
                <c:pt idx="311">
                  <c:v>42681</c:v>
                </c:pt>
                <c:pt idx="312">
                  <c:v>42682</c:v>
                </c:pt>
                <c:pt idx="313">
                  <c:v>42683</c:v>
                </c:pt>
                <c:pt idx="314">
                  <c:v>42684</c:v>
                </c:pt>
                <c:pt idx="315">
                  <c:v>42685</c:v>
                </c:pt>
                <c:pt idx="316">
                  <c:v>42686</c:v>
                </c:pt>
                <c:pt idx="317">
                  <c:v>42687</c:v>
                </c:pt>
                <c:pt idx="318">
                  <c:v>42688</c:v>
                </c:pt>
                <c:pt idx="319">
                  <c:v>42689</c:v>
                </c:pt>
                <c:pt idx="320">
                  <c:v>42690</c:v>
                </c:pt>
                <c:pt idx="321">
                  <c:v>42691</c:v>
                </c:pt>
                <c:pt idx="322">
                  <c:v>42692</c:v>
                </c:pt>
                <c:pt idx="323">
                  <c:v>42693</c:v>
                </c:pt>
                <c:pt idx="324">
                  <c:v>42694</c:v>
                </c:pt>
                <c:pt idx="325">
                  <c:v>42695</c:v>
                </c:pt>
                <c:pt idx="326">
                  <c:v>42696</c:v>
                </c:pt>
                <c:pt idx="327">
                  <c:v>42697</c:v>
                </c:pt>
                <c:pt idx="328">
                  <c:v>42698</c:v>
                </c:pt>
                <c:pt idx="329">
                  <c:v>42699</c:v>
                </c:pt>
                <c:pt idx="330">
                  <c:v>42700</c:v>
                </c:pt>
                <c:pt idx="331">
                  <c:v>42701</c:v>
                </c:pt>
                <c:pt idx="332">
                  <c:v>42702</c:v>
                </c:pt>
                <c:pt idx="333">
                  <c:v>42703</c:v>
                </c:pt>
                <c:pt idx="334">
                  <c:v>42704</c:v>
                </c:pt>
                <c:pt idx="335">
                  <c:v>42705</c:v>
                </c:pt>
                <c:pt idx="336">
                  <c:v>42706</c:v>
                </c:pt>
                <c:pt idx="337">
                  <c:v>42707</c:v>
                </c:pt>
                <c:pt idx="338">
                  <c:v>42708</c:v>
                </c:pt>
                <c:pt idx="339">
                  <c:v>42709</c:v>
                </c:pt>
                <c:pt idx="340">
                  <c:v>42710</c:v>
                </c:pt>
                <c:pt idx="341">
                  <c:v>42711</c:v>
                </c:pt>
                <c:pt idx="342">
                  <c:v>42712</c:v>
                </c:pt>
                <c:pt idx="343">
                  <c:v>42713</c:v>
                </c:pt>
                <c:pt idx="344">
                  <c:v>42714</c:v>
                </c:pt>
                <c:pt idx="345">
                  <c:v>42715</c:v>
                </c:pt>
                <c:pt idx="346">
                  <c:v>42716</c:v>
                </c:pt>
                <c:pt idx="347">
                  <c:v>42717</c:v>
                </c:pt>
                <c:pt idx="348">
                  <c:v>42718</c:v>
                </c:pt>
                <c:pt idx="349">
                  <c:v>42719</c:v>
                </c:pt>
                <c:pt idx="350">
                  <c:v>42720</c:v>
                </c:pt>
                <c:pt idx="351">
                  <c:v>42721</c:v>
                </c:pt>
                <c:pt idx="352">
                  <c:v>42722</c:v>
                </c:pt>
                <c:pt idx="353">
                  <c:v>42723</c:v>
                </c:pt>
                <c:pt idx="354">
                  <c:v>42724</c:v>
                </c:pt>
                <c:pt idx="355">
                  <c:v>42725</c:v>
                </c:pt>
                <c:pt idx="356">
                  <c:v>42726</c:v>
                </c:pt>
                <c:pt idx="357">
                  <c:v>42727</c:v>
                </c:pt>
                <c:pt idx="358">
                  <c:v>42728</c:v>
                </c:pt>
                <c:pt idx="359">
                  <c:v>42729</c:v>
                </c:pt>
                <c:pt idx="360">
                  <c:v>42730</c:v>
                </c:pt>
                <c:pt idx="361">
                  <c:v>42731</c:v>
                </c:pt>
                <c:pt idx="362">
                  <c:v>42732</c:v>
                </c:pt>
                <c:pt idx="363">
                  <c:v>42733</c:v>
                </c:pt>
                <c:pt idx="364">
                  <c:v>42734</c:v>
                </c:pt>
                <c:pt idx="365">
                  <c:v>42735</c:v>
                </c:pt>
              </c:numCache>
            </c:numRef>
          </c:xVal>
          <c:yVal>
            <c:numRef>
              <c:f>'Hydro jour par jour'!$D$2:$D$367</c:f>
              <c:numCache>
                <c:formatCode>General</c:formatCode>
                <c:ptCount val="366"/>
                <c:pt idx="0">
                  <c:v>1377</c:v>
                </c:pt>
                <c:pt idx="1">
                  <c:v>2191</c:v>
                </c:pt>
                <c:pt idx="2">
                  <c:v>2917</c:v>
                </c:pt>
                <c:pt idx="3">
                  <c:v>3810</c:v>
                </c:pt>
                <c:pt idx="4">
                  <c:v>4399</c:v>
                </c:pt>
                <c:pt idx="5">
                  <c:v>4130</c:v>
                </c:pt>
                <c:pt idx="6">
                  <c:v>2994</c:v>
                </c:pt>
                <c:pt idx="7">
                  <c:v>3891</c:v>
                </c:pt>
                <c:pt idx="8">
                  <c:v>2217</c:v>
                </c:pt>
                <c:pt idx="9">
                  <c:v>2245</c:v>
                </c:pt>
                <c:pt idx="10">
                  <c:v>2920</c:v>
                </c:pt>
                <c:pt idx="11">
                  <c:v>4579</c:v>
                </c:pt>
                <c:pt idx="12">
                  <c:v>4507</c:v>
                </c:pt>
                <c:pt idx="13">
                  <c:v>3678</c:v>
                </c:pt>
                <c:pt idx="14">
                  <c:v>4562</c:v>
                </c:pt>
                <c:pt idx="15">
                  <c:v>4252</c:v>
                </c:pt>
                <c:pt idx="16">
                  <c:v>3766</c:v>
                </c:pt>
                <c:pt idx="17">
                  <c:v>5971</c:v>
                </c:pt>
                <c:pt idx="18">
                  <c:v>5724</c:v>
                </c:pt>
                <c:pt idx="19">
                  <c:v>4943</c:v>
                </c:pt>
                <c:pt idx="20">
                  <c:v>4386</c:v>
                </c:pt>
                <c:pt idx="21">
                  <c:v>5452</c:v>
                </c:pt>
                <c:pt idx="22">
                  <c:v>3540</c:v>
                </c:pt>
                <c:pt idx="23">
                  <c:v>2342</c:v>
                </c:pt>
                <c:pt idx="24">
                  <c:v>4118</c:v>
                </c:pt>
                <c:pt idx="25">
                  <c:v>3053</c:v>
                </c:pt>
                <c:pt idx="26">
                  <c:v>2287</c:v>
                </c:pt>
                <c:pt idx="27">
                  <c:v>4507</c:v>
                </c:pt>
                <c:pt idx="28">
                  <c:v>4030</c:v>
                </c:pt>
                <c:pt idx="29">
                  <c:v>3178</c:v>
                </c:pt>
                <c:pt idx="30">
                  <c:v>2479</c:v>
                </c:pt>
                <c:pt idx="31">
                  <c:v>3405</c:v>
                </c:pt>
                <c:pt idx="32">
                  <c:v>3770</c:v>
                </c:pt>
                <c:pt idx="33">
                  <c:v>5547</c:v>
                </c:pt>
                <c:pt idx="34">
                  <c:v>5488</c:v>
                </c:pt>
                <c:pt idx="35">
                  <c:v>5065</c:v>
                </c:pt>
                <c:pt idx="36">
                  <c:v>4152</c:v>
                </c:pt>
                <c:pt idx="37">
                  <c:v>3718</c:v>
                </c:pt>
                <c:pt idx="38">
                  <c:v>3902</c:v>
                </c:pt>
                <c:pt idx="39">
                  <c:v>4383</c:v>
                </c:pt>
                <c:pt idx="40">
                  <c:v>4441</c:v>
                </c:pt>
                <c:pt idx="41">
                  <c:v>5199</c:v>
                </c:pt>
                <c:pt idx="42">
                  <c:v>4660</c:v>
                </c:pt>
                <c:pt idx="43">
                  <c:v>4525</c:v>
                </c:pt>
                <c:pt idx="44">
                  <c:v>4710</c:v>
                </c:pt>
                <c:pt idx="45">
                  <c:v>5157</c:v>
                </c:pt>
                <c:pt idx="46">
                  <c:v>4879</c:v>
                </c:pt>
                <c:pt idx="47">
                  <c:v>4642</c:v>
                </c:pt>
                <c:pt idx="48">
                  <c:v>5741</c:v>
                </c:pt>
                <c:pt idx="49">
                  <c:v>5416</c:v>
                </c:pt>
                <c:pt idx="50">
                  <c:v>3232</c:v>
                </c:pt>
                <c:pt idx="51">
                  <c:v>3835</c:v>
                </c:pt>
                <c:pt idx="52">
                  <c:v>4229</c:v>
                </c:pt>
                <c:pt idx="53">
                  <c:v>4380</c:v>
                </c:pt>
                <c:pt idx="54">
                  <c:v>5172</c:v>
                </c:pt>
                <c:pt idx="55">
                  <c:v>4923</c:v>
                </c:pt>
                <c:pt idx="56">
                  <c:v>5197</c:v>
                </c:pt>
                <c:pt idx="57">
                  <c:v>4588</c:v>
                </c:pt>
                <c:pt idx="58">
                  <c:v>3949</c:v>
                </c:pt>
                <c:pt idx="59">
                  <c:v>5396</c:v>
                </c:pt>
                <c:pt idx="60">
                  <c:v>4751</c:v>
                </c:pt>
                <c:pt idx="61">
                  <c:v>5217</c:v>
                </c:pt>
                <c:pt idx="62">
                  <c:v>4939</c:v>
                </c:pt>
                <c:pt idx="63">
                  <c:v>4969</c:v>
                </c:pt>
                <c:pt idx="64">
                  <c:v>3805</c:v>
                </c:pt>
                <c:pt idx="65">
                  <c:v>4320</c:v>
                </c:pt>
                <c:pt idx="66">
                  <c:v>4401</c:v>
                </c:pt>
                <c:pt idx="67">
                  <c:v>4464</c:v>
                </c:pt>
                <c:pt idx="68">
                  <c:v>4511</c:v>
                </c:pt>
                <c:pt idx="69">
                  <c:v>4724</c:v>
                </c:pt>
                <c:pt idx="70">
                  <c:v>4966</c:v>
                </c:pt>
                <c:pt idx="71">
                  <c:v>4088</c:v>
                </c:pt>
                <c:pt idx="72">
                  <c:v>3387</c:v>
                </c:pt>
                <c:pt idx="73">
                  <c:v>4305</c:v>
                </c:pt>
                <c:pt idx="74">
                  <c:v>4460</c:v>
                </c:pt>
                <c:pt idx="75">
                  <c:v>4474</c:v>
                </c:pt>
                <c:pt idx="76">
                  <c:v>4590</c:v>
                </c:pt>
                <c:pt idx="77">
                  <c:v>4321</c:v>
                </c:pt>
                <c:pt idx="78">
                  <c:v>4018</c:v>
                </c:pt>
                <c:pt idx="79">
                  <c:v>3762</c:v>
                </c:pt>
                <c:pt idx="80">
                  <c:v>4341</c:v>
                </c:pt>
                <c:pt idx="81">
                  <c:v>3474</c:v>
                </c:pt>
                <c:pt idx="82">
                  <c:v>4336</c:v>
                </c:pt>
                <c:pt idx="83">
                  <c:v>3979</c:v>
                </c:pt>
                <c:pt idx="84">
                  <c:v>3814</c:v>
                </c:pt>
                <c:pt idx="85">
                  <c:v>2840</c:v>
                </c:pt>
                <c:pt idx="86">
                  <c:v>1877</c:v>
                </c:pt>
                <c:pt idx="87">
                  <c:v>1797</c:v>
                </c:pt>
                <c:pt idx="88">
                  <c:v>4248</c:v>
                </c:pt>
                <c:pt idx="89">
                  <c:v>4161</c:v>
                </c:pt>
                <c:pt idx="90">
                  <c:v>3669</c:v>
                </c:pt>
                <c:pt idx="91">
                  <c:v>3677</c:v>
                </c:pt>
                <c:pt idx="92">
                  <c:v>3842</c:v>
                </c:pt>
                <c:pt idx="93">
                  <c:v>3184</c:v>
                </c:pt>
                <c:pt idx="94">
                  <c:v>3363</c:v>
                </c:pt>
                <c:pt idx="95">
                  <c:v>2969</c:v>
                </c:pt>
                <c:pt idx="96">
                  <c:v>3179</c:v>
                </c:pt>
                <c:pt idx="97">
                  <c:v>3634</c:v>
                </c:pt>
                <c:pt idx="98">
                  <c:v>4173</c:v>
                </c:pt>
                <c:pt idx="99">
                  <c:v>4474</c:v>
                </c:pt>
                <c:pt idx="100">
                  <c:v>2892</c:v>
                </c:pt>
                <c:pt idx="101">
                  <c:v>3988</c:v>
                </c:pt>
                <c:pt idx="102">
                  <c:v>3384</c:v>
                </c:pt>
                <c:pt idx="103">
                  <c:v>3391</c:v>
                </c:pt>
                <c:pt idx="104">
                  <c:v>3834</c:v>
                </c:pt>
                <c:pt idx="105">
                  <c:v>4225</c:v>
                </c:pt>
                <c:pt idx="106">
                  <c:v>3212</c:v>
                </c:pt>
                <c:pt idx="107">
                  <c:v>3319</c:v>
                </c:pt>
                <c:pt idx="108">
                  <c:v>3808</c:v>
                </c:pt>
                <c:pt idx="109">
                  <c:v>3877</c:v>
                </c:pt>
                <c:pt idx="110">
                  <c:v>3668</c:v>
                </c:pt>
                <c:pt idx="111">
                  <c:v>3357</c:v>
                </c:pt>
                <c:pt idx="112">
                  <c:v>3218</c:v>
                </c:pt>
                <c:pt idx="113">
                  <c:v>2578</c:v>
                </c:pt>
                <c:pt idx="114">
                  <c:v>2580</c:v>
                </c:pt>
                <c:pt idx="115">
                  <c:v>3084</c:v>
                </c:pt>
                <c:pt idx="116">
                  <c:v>3722</c:v>
                </c:pt>
                <c:pt idx="117">
                  <c:v>3642</c:v>
                </c:pt>
                <c:pt idx="118">
                  <c:v>3367</c:v>
                </c:pt>
                <c:pt idx="119">
                  <c:v>3783</c:v>
                </c:pt>
                <c:pt idx="120">
                  <c:v>2674</c:v>
                </c:pt>
                <c:pt idx="121">
                  <c:v>1677</c:v>
                </c:pt>
                <c:pt idx="122">
                  <c:v>2842</c:v>
                </c:pt>
                <c:pt idx="123">
                  <c:v>2628</c:v>
                </c:pt>
                <c:pt idx="124">
                  <c:v>3204</c:v>
                </c:pt>
                <c:pt idx="125">
                  <c:v>1902</c:v>
                </c:pt>
                <c:pt idx="126">
                  <c:v>1973</c:v>
                </c:pt>
                <c:pt idx="127">
                  <c:v>2588</c:v>
                </c:pt>
                <c:pt idx="128">
                  <c:v>2115</c:v>
                </c:pt>
                <c:pt idx="129">
                  <c:v>2836</c:v>
                </c:pt>
                <c:pt idx="130">
                  <c:v>2537</c:v>
                </c:pt>
                <c:pt idx="131">
                  <c:v>2880</c:v>
                </c:pt>
                <c:pt idx="132">
                  <c:v>2584</c:v>
                </c:pt>
                <c:pt idx="133">
                  <c:v>3557</c:v>
                </c:pt>
                <c:pt idx="134">
                  <c:v>2387</c:v>
                </c:pt>
                <c:pt idx="135">
                  <c:v>2269</c:v>
                </c:pt>
                <c:pt idx="136">
                  <c:v>2061</c:v>
                </c:pt>
                <c:pt idx="137">
                  <c:v>2364</c:v>
                </c:pt>
                <c:pt idx="138">
                  <c:v>3023</c:v>
                </c:pt>
                <c:pt idx="139">
                  <c:v>2549</c:v>
                </c:pt>
                <c:pt idx="140">
                  <c:v>2622</c:v>
                </c:pt>
                <c:pt idx="141">
                  <c:v>2548</c:v>
                </c:pt>
                <c:pt idx="142">
                  <c:v>1932</c:v>
                </c:pt>
                <c:pt idx="143">
                  <c:v>2005</c:v>
                </c:pt>
                <c:pt idx="144">
                  <c:v>1928</c:v>
                </c:pt>
                <c:pt idx="145">
                  <c:v>2346</c:v>
                </c:pt>
                <c:pt idx="146">
                  <c:v>2486</c:v>
                </c:pt>
                <c:pt idx="147">
                  <c:v>2620</c:v>
                </c:pt>
                <c:pt idx="148">
                  <c:v>1826</c:v>
                </c:pt>
                <c:pt idx="149">
                  <c:v>2644</c:v>
                </c:pt>
                <c:pt idx="150">
                  <c:v>2385</c:v>
                </c:pt>
                <c:pt idx="151">
                  <c:v>2256</c:v>
                </c:pt>
                <c:pt idx="152">
                  <c:v>2380</c:v>
                </c:pt>
                <c:pt idx="153">
                  <c:v>3037</c:v>
                </c:pt>
                <c:pt idx="154">
                  <c:v>3522</c:v>
                </c:pt>
                <c:pt idx="155">
                  <c:v>3608</c:v>
                </c:pt>
                <c:pt idx="156">
                  <c:v>3459</c:v>
                </c:pt>
                <c:pt idx="157">
                  <c:v>3153</c:v>
                </c:pt>
                <c:pt idx="158">
                  <c:v>3278</c:v>
                </c:pt>
                <c:pt idx="159">
                  <c:v>3523</c:v>
                </c:pt>
                <c:pt idx="160">
                  <c:v>3099</c:v>
                </c:pt>
                <c:pt idx="161">
                  <c:v>3510</c:v>
                </c:pt>
                <c:pt idx="162">
                  <c:v>3625</c:v>
                </c:pt>
                <c:pt idx="163">
                  <c:v>3186</c:v>
                </c:pt>
                <c:pt idx="164">
                  <c:v>3662</c:v>
                </c:pt>
                <c:pt idx="165">
                  <c:v>3176</c:v>
                </c:pt>
                <c:pt idx="166">
                  <c:v>3223</c:v>
                </c:pt>
                <c:pt idx="167">
                  <c:v>3220</c:v>
                </c:pt>
                <c:pt idx="168">
                  <c:v>3682</c:v>
                </c:pt>
                <c:pt idx="169">
                  <c:v>2895</c:v>
                </c:pt>
                <c:pt idx="170">
                  <c:v>3001</c:v>
                </c:pt>
                <c:pt idx="171">
                  <c:v>2896</c:v>
                </c:pt>
                <c:pt idx="172">
                  <c:v>3717</c:v>
                </c:pt>
                <c:pt idx="173">
                  <c:v>3557</c:v>
                </c:pt>
                <c:pt idx="174">
                  <c:v>4128</c:v>
                </c:pt>
                <c:pt idx="175">
                  <c:v>3965</c:v>
                </c:pt>
                <c:pt idx="176">
                  <c:v>3301</c:v>
                </c:pt>
                <c:pt idx="177">
                  <c:v>3413</c:v>
                </c:pt>
                <c:pt idx="178">
                  <c:v>3655</c:v>
                </c:pt>
                <c:pt idx="179">
                  <c:v>3414</c:v>
                </c:pt>
                <c:pt idx="180">
                  <c:v>3100</c:v>
                </c:pt>
                <c:pt idx="181">
                  <c:v>3062</c:v>
                </c:pt>
                <c:pt idx="182">
                  <c:v>2956</c:v>
                </c:pt>
                <c:pt idx="183">
                  <c:v>3469</c:v>
                </c:pt>
                <c:pt idx="184">
                  <c:v>3086</c:v>
                </c:pt>
                <c:pt idx="185">
                  <c:v>2671</c:v>
                </c:pt>
                <c:pt idx="186">
                  <c:v>2784</c:v>
                </c:pt>
                <c:pt idx="187">
                  <c:v>3004</c:v>
                </c:pt>
                <c:pt idx="188">
                  <c:v>2811</c:v>
                </c:pt>
                <c:pt idx="189">
                  <c:v>3617</c:v>
                </c:pt>
                <c:pt idx="190">
                  <c:v>3378</c:v>
                </c:pt>
                <c:pt idx="191">
                  <c:v>2692</c:v>
                </c:pt>
                <c:pt idx="192">
                  <c:v>3366</c:v>
                </c:pt>
                <c:pt idx="193">
                  <c:v>3495</c:v>
                </c:pt>
                <c:pt idx="194">
                  <c:v>3518</c:v>
                </c:pt>
                <c:pt idx="195">
                  <c:v>1890</c:v>
                </c:pt>
                <c:pt idx="196">
                  <c:v>2408</c:v>
                </c:pt>
                <c:pt idx="197">
                  <c:v>2300</c:v>
                </c:pt>
                <c:pt idx="198">
                  <c:v>3522</c:v>
                </c:pt>
                <c:pt idx="199">
                  <c:v>2770</c:v>
                </c:pt>
                <c:pt idx="200">
                  <c:v>2478</c:v>
                </c:pt>
                <c:pt idx="201">
                  <c:v>3320</c:v>
                </c:pt>
                <c:pt idx="202">
                  <c:v>2841</c:v>
                </c:pt>
                <c:pt idx="203">
                  <c:v>2692</c:v>
                </c:pt>
                <c:pt idx="204">
                  <c:v>3425</c:v>
                </c:pt>
                <c:pt idx="205">
                  <c:v>3090</c:v>
                </c:pt>
                <c:pt idx="206">
                  <c:v>2853</c:v>
                </c:pt>
                <c:pt idx="207">
                  <c:v>2714</c:v>
                </c:pt>
                <c:pt idx="208">
                  <c:v>2432</c:v>
                </c:pt>
                <c:pt idx="209">
                  <c:v>2188</c:v>
                </c:pt>
                <c:pt idx="210">
                  <c:v>2837</c:v>
                </c:pt>
                <c:pt idx="211">
                  <c:v>2368</c:v>
                </c:pt>
                <c:pt idx="212">
                  <c:v>1873</c:v>
                </c:pt>
                <c:pt idx="213">
                  <c:v>2749</c:v>
                </c:pt>
                <c:pt idx="214">
                  <c:v>2023</c:v>
                </c:pt>
                <c:pt idx="215">
                  <c:v>2069</c:v>
                </c:pt>
                <c:pt idx="216">
                  <c:v>2183</c:v>
                </c:pt>
                <c:pt idx="217">
                  <c:v>2262</c:v>
                </c:pt>
                <c:pt idx="218">
                  <c:v>2055</c:v>
                </c:pt>
                <c:pt idx="219">
                  <c:v>2323</c:v>
                </c:pt>
                <c:pt idx="220">
                  <c:v>2049</c:v>
                </c:pt>
                <c:pt idx="221">
                  <c:v>2088</c:v>
                </c:pt>
                <c:pt idx="222">
                  <c:v>2282</c:v>
                </c:pt>
                <c:pt idx="223">
                  <c:v>2010</c:v>
                </c:pt>
                <c:pt idx="224">
                  <c:v>2176</c:v>
                </c:pt>
                <c:pt idx="225">
                  <c:v>2029</c:v>
                </c:pt>
                <c:pt idx="226">
                  <c:v>1369</c:v>
                </c:pt>
                <c:pt idx="227">
                  <c:v>1660</c:v>
                </c:pt>
                <c:pt idx="228">
                  <c:v>2317</c:v>
                </c:pt>
                <c:pt idx="229">
                  <c:v>1896</c:v>
                </c:pt>
                <c:pt idx="230">
                  <c:v>2157</c:v>
                </c:pt>
                <c:pt idx="231">
                  <c:v>2341</c:v>
                </c:pt>
                <c:pt idx="232">
                  <c:v>1770</c:v>
                </c:pt>
                <c:pt idx="233">
                  <c:v>2117</c:v>
                </c:pt>
                <c:pt idx="234">
                  <c:v>1979</c:v>
                </c:pt>
                <c:pt idx="235">
                  <c:v>2414</c:v>
                </c:pt>
                <c:pt idx="236">
                  <c:v>2128</c:v>
                </c:pt>
                <c:pt idx="237">
                  <c:v>3167</c:v>
                </c:pt>
                <c:pt idx="238">
                  <c:v>3031</c:v>
                </c:pt>
                <c:pt idx="239">
                  <c:v>2228</c:v>
                </c:pt>
                <c:pt idx="240">
                  <c:v>2039</c:v>
                </c:pt>
                <c:pt idx="241">
                  <c:v>2715</c:v>
                </c:pt>
                <c:pt idx="242">
                  <c:v>2076</c:v>
                </c:pt>
                <c:pt idx="243">
                  <c:v>2927</c:v>
                </c:pt>
                <c:pt idx="244">
                  <c:v>2579</c:v>
                </c:pt>
                <c:pt idx="245">
                  <c:v>2352</c:v>
                </c:pt>
                <c:pt idx="246">
                  <c:v>2093</c:v>
                </c:pt>
                <c:pt idx="247">
                  <c:v>2047</c:v>
                </c:pt>
                <c:pt idx="248">
                  <c:v>3089</c:v>
                </c:pt>
                <c:pt idx="249">
                  <c:v>2947</c:v>
                </c:pt>
                <c:pt idx="250">
                  <c:v>2499</c:v>
                </c:pt>
                <c:pt idx="251">
                  <c:v>2616</c:v>
                </c:pt>
                <c:pt idx="252">
                  <c:v>2874</c:v>
                </c:pt>
                <c:pt idx="253">
                  <c:v>2019</c:v>
                </c:pt>
                <c:pt idx="254">
                  <c:v>1777</c:v>
                </c:pt>
                <c:pt idx="255">
                  <c:v>3023</c:v>
                </c:pt>
                <c:pt idx="256">
                  <c:v>3044</c:v>
                </c:pt>
                <c:pt idx="257">
                  <c:v>2640</c:v>
                </c:pt>
                <c:pt idx="258">
                  <c:v>1963</c:v>
                </c:pt>
                <c:pt idx="259">
                  <c:v>1847</c:v>
                </c:pt>
                <c:pt idx="260">
                  <c:v>1749</c:v>
                </c:pt>
                <c:pt idx="261">
                  <c:v>1870</c:v>
                </c:pt>
                <c:pt idx="262">
                  <c:v>2009</c:v>
                </c:pt>
                <c:pt idx="263">
                  <c:v>2384</c:v>
                </c:pt>
                <c:pt idx="264">
                  <c:v>2704</c:v>
                </c:pt>
                <c:pt idx="265">
                  <c:v>3128</c:v>
                </c:pt>
                <c:pt idx="266">
                  <c:v>3431</c:v>
                </c:pt>
                <c:pt idx="267">
                  <c:v>2365</c:v>
                </c:pt>
                <c:pt idx="268">
                  <c:v>2450</c:v>
                </c:pt>
                <c:pt idx="269">
                  <c:v>4047</c:v>
                </c:pt>
                <c:pt idx="270">
                  <c:v>3347</c:v>
                </c:pt>
                <c:pt idx="271">
                  <c:v>4414</c:v>
                </c:pt>
                <c:pt idx="272">
                  <c:v>3458</c:v>
                </c:pt>
                <c:pt idx="273">
                  <c:v>3182</c:v>
                </c:pt>
                <c:pt idx="274">
                  <c:v>2666</c:v>
                </c:pt>
                <c:pt idx="275">
                  <c:v>2216</c:v>
                </c:pt>
                <c:pt idx="276">
                  <c:v>2592</c:v>
                </c:pt>
                <c:pt idx="277">
                  <c:v>2833</c:v>
                </c:pt>
                <c:pt idx="278">
                  <c:v>3300</c:v>
                </c:pt>
                <c:pt idx="279">
                  <c:v>3254</c:v>
                </c:pt>
                <c:pt idx="280">
                  <c:v>3710</c:v>
                </c:pt>
                <c:pt idx="281">
                  <c:v>1554</c:v>
                </c:pt>
                <c:pt idx="282">
                  <c:v>869</c:v>
                </c:pt>
                <c:pt idx="283">
                  <c:v>4382</c:v>
                </c:pt>
                <c:pt idx="284">
                  <c:v>3556</c:v>
                </c:pt>
                <c:pt idx="285">
                  <c:v>4148</c:v>
                </c:pt>
                <c:pt idx="286">
                  <c:v>3960</c:v>
                </c:pt>
                <c:pt idx="287">
                  <c:v>3671</c:v>
                </c:pt>
                <c:pt idx="288">
                  <c:v>1922</c:v>
                </c:pt>
                <c:pt idx="289">
                  <c:v>2462</c:v>
                </c:pt>
                <c:pt idx="290">
                  <c:v>3914</c:v>
                </c:pt>
                <c:pt idx="291">
                  <c:v>2781</c:v>
                </c:pt>
                <c:pt idx="292">
                  <c:v>3170</c:v>
                </c:pt>
                <c:pt idx="293">
                  <c:v>4414</c:v>
                </c:pt>
                <c:pt idx="294">
                  <c:v>3156</c:v>
                </c:pt>
                <c:pt idx="295">
                  <c:v>2553</c:v>
                </c:pt>
                <c:pt idx="296">
                  <c:v>2113</c:v>
                </c:pt>
                <c:pt idx="297">
                  <c:v>4542</c:v>
                </c:pt>
                <c:pt idx="298">
                  <c:v>4165</c:v>
                </c:pt>
                <c:pt idx="299">
                  <c:v>3089</c:v>
                </c:pt>
                <c:pt idx="300">
                  <c:v>2455</c:v>
                </c:pt>
                <c:pt idx="301">
                  <c:v>2645</c:v>
                </c:pt>
                <c:pt idx="302">
                  <c:v>1749</c:v>
                </c:pt>
                <c:pt idx="303">
                  <c:v>1660</c:v>
                </c:pt>
                <c:pt idx="304">
                  <c:v>1889</c:v>
                </c:pt>
                <c:pt idx="305">
                  <c:v>1152</c:v>
                </c:pt>
                <c:pt idx="306">
                  <c:v>2910</c:v>
                </c:pt>
                <c:pt idx="307">
                  <c:v>4441</c:v>
                </c:pt>
                <c:pt idx="308">
                  <c:v>3270</c:v>
                </c:pt>
                <c:pt idx="309">
                  <c:v>1619</c:v>
                </c:pt>
                <c:pt idx="310">
                  <c:v>1461</c:v>
                </c:pt>
                <c:pt idx="311">
                  <c:v>4293</c:v>
                </c:pt>
                <c:pt idx="312">
                  <c:v>4362</c:v>
                </c:pt>
                <c:pt idx="313">
                  <c:v>3562</c:v>
                </c:pt>
                <c:pt idx="314">
                  <c:v>3156</c:v>
                </c:pt>
                <c:pt idx="315">
                  <c:v>3223</c:v>
                </c:pt>
                <c:pt idx="316">
                  <c:v>2945</c:v>
                </c:pt>
                <c:pt idx="317">
                  <c:v>2289</c:v>
                </c:pt>
                <c:pt idx="318">
                  <c:v>3212</c:v>
                </c:pt>
                <c:pt idx="319">
                  <c:v>3894</c:v>
                </c:pt>
                <c:pt idx="320">
                  <c:v>3305</c:v>
                </c:pt>
                <c:pt idx="321">
                  <c:v>2607</c:v>
                </c:pt>
                <c:pt idx="322">
                  <c:v>2901</c:v>
                </c:pt>
                <c:pt idx="323">
                  <c:v>2210</c:v>
                </c:pt>
                <c:pt idx="324">
                  <c:v>1694</c:v>
                </c:pt>
                <c:pt idx="325">
                  <c:v>2267</c:v>
                </c:pt>
                <c:pt idx="326">
                  <c:v>2564</c:v>
                </c:pt>
                <c:pt idx="327">
                  <c:v>2466</c:v>
                </c:pt>
                <c:pt idx="328">
                  <c:v>2533</c:v>
                </c:pt>
                <c:pt idx="329">
                  <c:v>3055</c:v>
                </c:pt>
                <c:pt idx="330">
                  <c:v>2065</c:v>
                </c:pt>
                <c:pt idx="331">
                  <c:v>2110</c:v>
                </c:pt>
                <c:pt idx="332">
                  <c:v>3379</c:v>
                </c:pt>
                <c:pt idx="333">
                  <c:v>5149</c:v>
                </c:pt>
                <c:pt idx="334">
                  <c:v>5395</c:v>
                </c:pt>
                <c:pt idx="335">
                  <c:v>5501</c:v>
                </c:pt>
                <c:pt idx="336">
                  <c:v>3993</c:v>
                </c:pt>
                <c:pt idx="337">
                  <c:v>2078</c:v>
                </c:pt>
                <c:pt idx="338">
                  <c:v>2454</c:v>
                </c:pt>
                <c:pt idx="339">
                  <c:v>5080</c:v>
                </c:pt>
                <c:pt idx="340">
                  <c:v>4707</c:v>
                </c:pt>
                <c:pt idx="341">
                  <c:v>5261</c:v>
                </c:pt>
                <c:pt idx="342">
                  <c:v>5059</c:v>
                </c:pt>
                <c:pt idx="343">
                  <c:v>4263</c:v>
                </c:pt>
                <c:pt idx="344">
                  <c:v>3213</c:v>
                </c:pt>
                <c:pt idx="345">
                  <c:v>3123</c:v>
                </c:pt>
                <c:pt idx="346">
                  <c:v>4964</c:v>
                </c:pt>
                <c:pt idx="347">
                  <c:v>5320</c:v>
                </c:pt>
                <c:pt idx="348">
                  <c:v>5363</c:v>
                </c:pt>
                <c:pt idx="349">
                  <c:v>4601</c:v>
                </c:pt>
                <c:pt idx="350">
                  <c:v>4055</c:v>
                </c:pt>
                <c:pt idx="351">
                  <c:v>3719</c:v>
                </c:pt>
                <c:pt idx="352">
                  <c:v>4329</c:v>
                </c:pt>
                <c:pt idx="353">
                  <c:v>4926</c:v>
                </c:pt>
                <c:pt idx="354">
                  <c:v>5322</c:v>
                </c:pt>
                <c:pt idx="355">
                  <c:v>5472</c:v>
                </c:pt>
                <c:pt idx="356">
                  <c:v>5396</c:v>
                </c:pt>
                <c:pt idx="357">
                  <c:v>4552</c:v>
                </c:pt>
                <c:pt idx="358">
                  <c:v>2547</c:v>
                </c:pt>
                <c:pt idx="359">
                  <c:v>1357</c:v>
                </c:pt>
                <c:pt idx="360">
                  <c:v>4139</c:v>
                </c:pt>
                <c:pt idx="361">
                  <c:v>4794</c:v>
                </c:pt>
                <c:pt idx="362">
                  <c:v>5553</c:v>
                </c:pt>
                <c:pt idx="363">
                  <c:v>6092</c:v>
                </c:pt>
                <c:pt idx="364">
                  <c:v>5701</c:v>
                </c:pt>
                <c:pt idx="365">
                  <c:v>5083</c:v>
                </c:pt>
              </c:numCache>
            </c:numRef>
          </c:yVal>
          <c:smooth val="1"/>
          <c:extLst>
            <c:ext xmlns:c16="http://schemas.microsoft.com/office/drawing/2014/chart" uri="{C3380CC4-5D6E-409C-BE32-E72D297353CC}">
              <c16:uniqueId val="{00000000-3E56-400B-9CD2-16118797BA19}"/>
            </c:ext>
          </c:extLst>
        </c:ser>
        <c:ser>
          <c:idx val="3"/>
          <c:order val="1"/>
          <c:tx>
            <c:v>Min journalier</c:v>
          </c:tx>
          <c:spPr>
            <a:ln w="19050" cap="rnd">
              <a:solidFill>
                <a:schemeClr val="accent1"/>
              </a:solidFill>
              <a:round/>
            </a:ln>
            <a:effectLst/>
          </c:spPr>
          <c:marker>
            <c:symbol val="none"/>
          </c:marker>
          <c:xVal>
            <c:numRef>
              <c:f>'Hydro jour par jour'!$A$2:$A$367</c:f>
              <c:numCache>
                <c:formatCode>m/d/yyyy</c:formatCode>
                <c:ptCount val="366"/>
                <c:pt idx="0">
                  <c:v>42370</c:v>
                </c:pt>
                <c:pt idx="1">
                  <c:v>42371</c:v>
                </c:pt>
                <c:pt idx="2">
                  <c:v>42372</c:v>
                </c:pt>
                <c:pt idx="3">
                  <c:v>42373</c:v>
                </c:pt>
                <c:pt idx="4">
                  <c:v>42374</c:v>
                </c:pt>
                <c:pt idx="5">
                  <c:v>42375</c:v>
                </c:pt>
                <c:pt idx="6">
                  <c:v>42376</c:v>
                </c:pt>
                <c:pt idx="7">
                  <c:v>42377</c:v>
                </c:pt>
                <c:pt idx="8">
                  <c:v>42378</c:v>
                </c:pt>
                <c:pt idx="9">
                  <c:v>42379</c:v>
                </c:pt>
                <c:pt idx="10">
                  <c:v>42380</c:v>
                </c:pt>
                <c:pt idx="11">
                  <c:v>42381</c:v>
                </c:pt>
                <c:pt idx="12">
                  <c:v>42382</c:v>
                </c:pt>
                <c:pt idx="13">
                  <c:v>42383</c:v>
                </c:pt>
                <c:pt idx="14">
                  <c:v>42384</c:v>
                </c:pt>
                <c:pt idx="15">
                  <c:v>42385</c:v>
                </c:pt>
                <c:pt idx="16">
                  <c:v>42386</c:v>
                </c:pt>
                <c:pt idx="17">
                  <c:v>42387</c:v>
                </c:pt>
                <c:pt idx="18">
                  <c:v>42388</c:v>
                </c:pt>
                <c:pt idx="19">
                  <c:v>42389</c:v>
                </c:pt>
                <c:pt idx="20">
                  <c:v>42390</c:v>
                </c:pt>
                <c:pt idx="21">
                  <c:v>42391</c:v>
                </c:pt>
                <c:pt idx="22">
                  <c:v>42392</c:v>
                </c:pt>
                <c:pt idx="23">
                  <c:v>42393</c:v>
                </c:pt>
                <c:pt idx="24">
                  <c:v>42394</c:v>
                </c:pt>
                <c:pt idx="25">
                  <c:v>42395</c:v>
                </c:pt>
                <c:pt idx="26">
                  <c:v>42396</c:v>
                </c:pt>
                <c:pt idx="27">
                  <c:v>42397</c:v>
                </c:pt>
                <c:pt idx="28">
                  <c:v>42398</c:v>
                </c:pt>
                <c:pt idx="29">
                  <c:v>42399</c:v>
                </c:pt>
                <c:pt idx="30">
                  <c:v>42400</c:v>
                </c:pt>
                <c:pt idx="31">
                  <c:v>42401</c:v>
                </c:pt>
                <c:pt idx="32">
                  <c:v>42402</c:v>
                </c:pt>
                <c:pt idx="33">
                  <c:v>42403</c:v>
                </c:pt>
                <c:pt idx="34">
                  <c:v>42404</c:v>
                </c:pt>
                <c:pt idx="35">
                  <c:v>42405</c:v>
                </c:pt>
                <c:pt idx="36">
                  <c:v>42406</c:v>
                </c:pt>
                <c:pt idx="37">
                  <c:v>42407</c:v>
                </c:pt>
                <c:pt idx="38">
                  <c:v>42408</c:v>
                </c:pt>
                <c:pt idx="39">
                  <c:v>42409</c:v>
                </c:pt>
                <c:pt idx="40">
                  <c:v>42410</c:v>
                </c:pt>
                <c:pt idx="41">
                  <c:v>42411</c:v>
                </c:pt>
                <c:pt idx="42">
                  <c:v>42412</c:v>
                </c:pt>
                <c:pt idx="43">
                  <c:v>42413</c:v>
                </c:pt>
                <c:pt idx="44">
                  <c:v>42414</c:v>
                </c:pt>
                <c:pt idx="45">
                  <c:v>42415</c:v>
                </c:pt>
                <c:pt idx="46">
                  <c:v>42416</c:v>
                </c:pt>
                <c:pt idx="47">
                  <c:v>42417</c:v>
                </c:pt>
                <c:pt idx="48">
                  <c:v>42418</c:v>
                </c:pt>
                <c:pt idx="49">
                  <c:v>42419</c:v>
                </c:pt>
                <c:pt idx="50">
                  <c:v>42420</c:v>
                </c:pt>
                <c:pt idx="51">
                  <c:v>42421</c:v>
                </c:pt>
                <c:pt idx="52">
                  <c:v>42422</c:v>
                </c:pt>
                <c:pt idx="53">
                  <c:v>42423</c:v>
                </c:pt>
                <c:pt idx="54">
                  <c:v>42424</c:v>
                </c:pt>
                <c:pt idx="55">
                  <c:v>42425</c:v>
                </c:pt>
                <c:pt idx="56">
                  <c:v>42426</c:v>
                </c:pt>
                <c:pt idx="57">
                  <c:v>42427</c:v>
                </c:pt>
                <c:pt idx="58">
                  <c:v>42428</c:v>
                </c:pt>
                <c:pt idx="59">
                  <c:v>42429</c:v>
                </c:pt>
                <c:pt idx="60">
                  <c:v>42430</c:v>
                </c:pt>
                <c:pt idx="61">
                  <c:v>42431</c:v>
                </c:pt>
                <c:pt idx="62">
                  <c:v>42432</c:v>
                </c:pt>
                <c:pt idx="63">
                  <c:v>42433</c:v>
                </c:pt>
                <c:pt idx="64">
                  <c:v>42434</c:v>
                </c:pt>
                <c:pt idx="65">
                  <c:v>42435</c:v>
                </c:pt>
                <c:pt idx="66">
                  <c:v>42436</c:v>
                </c:pt>
                <c:pt idx="67">
                  <c:v>42437</c:v>
                </c:pt>
                <c:pt idx="68">
                  <c:v>42438</c:v>
                </c:pt>
                <c:pt idx="69">
                  <c:v>42439</c:v>
                </c:pt>
                <c:pt idx="70">
                  <c:v>42440</c:v>
                </c:pt>
                <c:pt idx="71">
                  <c:v>42441</c:v>
                </c:pt>
                <c:pt idx="72">
                  <c:v>42442</c:v>
                </c:pt>
                <c:pt idx="73">
                  <c:v>42443</c:v>
                </c:pt>
                <c:pt idx="74">
                  <c:v>42444</c:v>
                </c:pt>
                <c:pt idx="75">
                  <c:v>42445</c:v>
                </c:pt>
                <c:pt idx="76">
                  <c:v>42446</c:v>
                </c:pt>
                <c:pt idx="77">
                  <c:v>42447</c:v>
                </c:pt>
                <c:pt idx="78">
                  <c:v>42448</c:v>
                </c:pt>
                <c:pt idx="79">
                  <c:v>42449</c:v>
                </c:pt>
                <c:pt idx="80">
                  <c:v>42450</c:v>
                </c:pt>
                <c:pt idx="81">
                  <c:v>42451</c:v>
                </c:pt>
                <c:pt idx="82">
                  <c:v>42452</c:v>
                </c:pt>
                <c:pt idx="83">
                  <c:v>42453</c:v>
                </c:pt>
                <c:pt idx="84">
                  <c:v>42454</c:v>
                </c:pt>
                <c:pt idx="85">
                  <c:v>42455</c:v>
                </c:pt>
                <c:pt idx="86">
                  <c:v>42456</c:v>
                </c:pt>
                <c:pt idx="87">
                  <c:v>42457</c:v>
                </c:pt>
                <c:pt idx="88">
                  <c:v>42458</c:v>
                </c:pt>
                <c:pt idx="89">
                  <c:v>42459</c:v>
                </c:pt>
                <c:pt idx="90">
                  <c:v>42460</c:v>
                </c:pt>
                <c:pt idx="91">
                  <c:v>42461</c:v>
                </c:pt>
                <c:pt idx="92">
                  <c:v>42462</c:v>
                </c:pt>
                <c:pt idx="93">
                  <c:v>42463</c:v>
                </c:pt>
                <c:pt idx="94">
                  <c:v>42464</c:v>
                </c:pt>
                <c:pt idx="95">
                  <c:v>42465</c:v>
                </c:pt>
                <c:pt idx="96">
                  <c:v>42466</c:v>
                </c:pt>
                <c:pt idx="97">
                  <c:v>42467</c:v>
                </c:pt>
                <c:pt idx="98">
                  <c:v>42468</c:v>
                </c:pt>
                <c:pt idx="99">
                  <c:v>42469</c:v>
                </c:pt>
                <c:pt idx="100">
                  <c:v>42470</c:v>
                </c:pt>
                <c:pt idx="101">
                  <c:v>42471</c:v>
                </c:pt>
                <c:pt idx="102">
                  <c:v>42472</c:v>
                </c:pt>
                <c:pt idx="103">
                  <c:v>42473</c:v>
                </c:pt>
                <c:pt idx="104">
                  <c:v>42474</c:v>
                </c:pt>
                <c:pt idx="105">
                  <c:v>42475</c:v>
                </c:pt>
                <c:pt idx="106">
                  <c:v>42476</c:v>
                </c:pt>
                <c:pt idx="107">
                  <c:v>42477</c:v>
                </c:pt>
                <c:pt idx="108">
                  <c:v>42478</c:v>
                </c:pt>
                <c:pt idx="109">
                  <c:v>42479</c:v>
                </c:pt>
                <c:pt idx="110">
                  <c:v>42480</c:v>
                </c:pt>
                <c:pt idx="111">
                  <c:v>42481</c:v>
                </c:pt>
                <c:pt idx="112">
                  <c:v>42482</c:v>
                </c:pt>
                <c:pt idx="113">
                  <c:v>42483</c:v>
                </c:pt>
                <c:pt idx="114">
                  <c:v>42484</c:v>
                </c:pt>
                <c:pt idx="115">
                  <c:v>42485</c:v>
                </c:pt>
                <c:pt idx="116">
                  <c:v>42486</c:v>
                </c:pt>
                <c:pt idx="117">
                  <c:v>42487</c:v>
                </c:pt>
                <c:pt idx="118">
                  <c:v>42488</c:v>
                </c:pt>
                <c:pt idx="119">
                  <c:v>42489</c:v>
                </c:pt>
                <c:pt idx="120">
                  <c:v>42490</c:v>
                </c:pt>
                <c:pt idx="121">
                  <c:v>42491</c:v>
                </c:pt>
                <c:pt idx="122">
                  <c:v>42492</c:v>
                </c:pt>
                <c:pt idx="123">
                  <c:v>42493</c:v>
                </c:pt>
                <c:pt idx="124">
                  <c:v>42494</c:v>
                </c:pt>
                <c:pt idx="125">
                  <c:v>42495</c:v>
                </c:pt>
                <c:pt idx="126">
                  <c:v>42496</c:v>
                </c:pt>
                <c:pt idx="127">
                  <c:v>42497</c:v>
                </c:pt>
                <c:pt idx="128">
                  <c:v>42498</c:v>
                </c:pt>
                <c:pt idx="129">
                  <c:v>42499</c:v>
                </c:pt>
                <c:pt idx="130">
                  <c:v>42500</c:v>
                </c:pt>
                <c:pt idx="131">
                  <c:v>42501</c:v>
                </c:pt>
                <c:pt idx="132">
                  <c:v>42502</c:v>
                </c:pt>
                <c:pt idx="133">
                  <c:v>42503</c:v>
                </c:pt>
                <c:pt idx="134">
                  <c:v>42504</c:v>
                </c:pt>
                <c:pt idx="135">
                  <c:v>42505</c:v>
                </c:pt>
                <c:pt idx="136">
                  <c:v>42506</c:v>
                </c:pt>
                <c:pt idx="137">
                  <c:v>42507</c:v>
                </c:pt>
                <c:pt idx="138">
                  <c:v>42508</c:v>
                </c:pt>
                <c:pt idx="139">
                  <c:v>42509</c:v>
                </c:pt>
                <c:pt idx="140">
                  <c:v>42510</c:v>
                </c:pt>
                <c:pt idx="141">
                  <c:v>42511</c:v>
                </c:pt>
                <c:pt idx="142">
                  <c:v>42512</c:v>
                </c:pt>
                <c:pt idx="143">
                  <c:v>42513</c:v>
                </c:pt>
                <c:pt idx="144">
                  <c:v>42514</c:v>
                </c:pt>
                <c:pt idx="145">
                  <c:v>42515</c:v>
                </c:pt>
                <c:pt idx="146">
                  <c:v>42516</c:v>
                </c:pt>
                <c:pt idx="147">
                  <c:v>42517</c:v>
                </c:pt>
                <c:pt idx="148">
                  <c:v>42518</c:v>
                </c:pt>
                <c:pt idx="149">
                  <c:v>42519</c:v>
                </c:pt>
                <c:pt idx="150">
                  <c:v>42520</c:v>
                </c:pt>
                <c:pt idx="151">
                  <c:v>42521</c:v>
                </c:pt>
                <c:pt idx="152">
                  <c:v>42522</c:v>
                </c:pt>
                <c:pt idx="153">
                  <c:v>42523</c:v>
                </c:pt>
                <c:pt idx="154">
                  <c:v>42524</c:v>
                </c:pt>
                <c:pt idx="155">
                  <c:v>42525</c:v>
                </c:pt>
                <c:pt idx="156">
                  <c:v>42526</c:v>
                </c:pt>
                <c:pt idx="157">
                  <c:v>42527</c:v>
                </c:pt>
                <c:pt idx="158">
                  <c:v>42528</c:v>
                </c:pt>
                <c:pt idx="159">
                  <c:v>42529</c:v>
                </c:pt>
                <c:pt idx="160">
                  <c:v>42530</c:v>
                </c:pt>
                <c:pt idx="161">
                  <c:v>42531</c:v>
                </c:pt>
                <c:pt idx="162">
                  <c:v>42532</c:v>
                </c:pt>
                <c:pt idx="163">
                  <c:v>42533</c:v>
                </c:pt>
                <c:pt idx="164">
                  <c:v>42534</c:v>
                </c:pt>
                <c:pt idx="165">
                  <c:v>42535</c:v>
                </c:pt>
                <c:pt idx="166">
                  <c:v>42536</c:v>
                </c:pt>
                <c:pt idx="167">
                  <c:v>42537</c:v>
                </c:pt>
                <c:pt idx="168">
                  <c:v>42538</c:v>
                </c:pt>
                <c:pt idx="169">
                  <c:v>42539</c:v>
                </c:pt>
                <c:pt idx="170">
                  <c:v>42540</c:v>
                </c:pt>
                <c:pt idx="171">
                  <c:v>42541</c:v>
                </c:pt>
                <c:pt idx="172">
                  <c:v>42542</c:v>
                </c:pt>
                <c:pt idx="173">
                  <c:v>42543</c:v>
                </c:pt>
                <c:pt idx="174">
                  <c:v>42544</c:v>
                </c:pt>
                <c:pt idx="175">
                  <c:v>42545</c:v>
                </c:pt>
                <c:pt idx="176">
                  <c:v>42546</c:v>
                </c:pt>
                <c:pt idx="177">
                  <c:v>42547</c:v>
                </c:pt>
                <c:pt idx="178">
                  <c:v>42548</c:v>
                </c:pt>
                <c:pt idx="179">
                  <c:v>42549</c:v>
                </c:pt>
                <c:pt idx="180">
                  <c:v>42550</c:v>
                </c:pt>
                <c:pt idx="181">
                  <c:v>42551</c:v>
                </c:pt>
                <c:pt idx="182">
                  <c:v>42552</c:v>
                </c:pt>
                <c:pt idx="183">
                  <c:v>42553</c:v>
                </c:pt>
                <c:pt idx="184">
                  <c:v>42554</c:v>
                </c:pt>
                <c:pt idx="185">
                  <c:v>42555</c:v>
                </c:pt>
                <c:pt idx="186">
                  <c:v>42556</c:v>
                </c:pt>
                <c:pt idx="187">
                  <c:v>42557</c:v>
                </c:pt>
                <c:pt idx="188">
                  <c:v>42558</c:v>
                </c:pt>
                <c:pt idx="189">
                  <c:v>42559</c:v>
                </c:pt>
                <c:pt idx="190">
                  <c:v>42560</c:v>
                </c:pt>
                <c:pt idx="191">
                  <c:v>42561</c:v>
                </c:pt>
                <c:pt idx="192">
                  <c:v>42562</c:v>
                </c:pt>
                <c:pt idx="193">
                  <c:v>42563</c:v>
                </c:pt>
                <c:pt idx="194">
                  <c:v>42564</c:v>
                </c:pt>
                <c:pt idx="195">
                  <c:v>42565</c:v>
                </c:pt>
                <c:pt idx="196">
                  <c:v>42566</c:v>
                </c:pt>
                <c:pt idx="197">
                  <c:v>42567</c:v>
                </c:pt>
                <c:pt idx="198">
                  <c:v>42568</c:v>
                </c:pt>
                <c:pt idx="199">
                  <c:v>42569</c:v>
                </c:pt>
                <c:pt idx="200">
                  <c:v>42570</c:v>
                </c:pt>
                <c:pt idx="201">
                  <c:v>42571</c:v>
                </c:pt>
                <c:pt idx="202">
                  <c:v>42572</c:v>
                </c:pt>
                <c:pt idx="203">
                  <c:v>42573</c:v>
                </c:pt>
                <c:pt idx="204">
                  <c:v>42574</c:v>
                </c:pt>
                <c:pt idx="205">
                  <c:v>42575</c:v>
                </c:pt>
                <c:pt idx="206">
                  <c:v>42576</c:v>
                </c:pt>
                <c:pt idx="207">
                  <c:v>42577</c:v>
                </c:pt>
                <c:pt idx="208">
                  <c:v>42578</c:v>
                </c:pt>
                <c:pt idx="209">
                  <c:v>42579</c:v>
                </c:pt>
                <c:pt idx="210">
                  <c:v>42580</c:v>
                </c:pt>
                <c:pt idx="211">
                  <c:v>42581</c:v>
                </c:pt>
                <c:pt idx="212">
                  <c:v>42582</c:v>
                </c:pt>
                <c:pt idx="213">
                  <c:v>42583</c:v>
                </c:pt>
                <c:pt idx="214">
                  <c:v>42584</c:v>
                </c:pt>
                <c:pt idx="215">
                  <c:v>42585</c:v>
                </c:pt>
                <c:pt idx="216">
                  <c:v>42586</c:v>
                </c:pt>
                <c:pt idx="217">
                  <c:v>42587</c:v>
                </c:pt>
                <c:pt idx="218">
                  <c:v>42588</c:v>
                </c:pt>
                <c:pt idx="219">
                  <c:v>42589</c:v>
                </c:pt>
                <c:pt idx="220">
                  <c:v>42590</c:v>
                </c:pt>
                <c:pt idx="221">
                  <c:v>42591</c:v>
                </c:pt>
                <c:pt idx="222">
                  <c:v>42592</c:v>
                </c:pt>
                <c:pt idx="223">
                  <c:v>42593</c:v>
                </c:pt>
                <c:pt idx="224">
                  <c:v>42594</c:v>
                </c:pt>
                <c:pt idx="225">
                  <c:v>42595</c:v>
                </c:pt>
                <c:pt idx="226">
                  <c:v>42596</c:v>
                </c:pt>
                <c:pt idx="227">
                  <c:v>42597</c:v>
                </c:pt>
                <c:pt idx="228">
                  <c:v>42598</c:v>
                </c:pt>
                <c:pt idx="229">
                  <c:v>42599</c:v>
                </c:pt>
                <c:pt idx="230">
                  <c:v>42600</c:v>
                </c:pt>
                <c:pt idx="231">
                  <c:v>42601</c:v>
                </c:pt>
                <c:pt idx="232">
                  <c:v>42602</c:v>
                </c:pt>
                <c:pt idx="233">
                  <c:v>42603</c:v>
                </c:pt>
                <c:pt idx="234">
                  <c:v>42604</c:v>
                </c:pt>
                <c:pt idx="235">
                  <c:v>42605</c:v>
                </c:pt>
                <c:pt idx="236">
                  <c:v>42606</c:v>
                </c:pt>
                <c:pt idx="237">
                  <c:v>42607</c:v>
                </c:pt>
                <c:pt idx="238">
                  <c:v>42608</c:v>
                </c:pt>
                <c:pt idx="239">
                  <c:v>42609</c:v>
                </c:pt>
                <c:pt idx="240">
                  <c:v>42610</c:v>
                </c:pt>
                <c:pt idx="241">
                  <c:v>42611</c:v>
                </c:pt>
                <c:pt idx="242">
                  <c:v>42612</c:v>
                </c:pt>
                <c:pt idx="243">
                  <c:v>42613</c:v>
                </c:pt>
                <c:pt idx="244">
                  <c:v>42614</c:v>
                </c:pt>
                <c:pt idx="245">
                  <c:v>42615</c:v>
                </c:pt>
                <c:pt idx="246">
                  <c:v>42616</c:v>
                </c:pt>
                <c:pt idx="247">
                  <c:v>42617</c:v>
                </c:pt>
                <c:pt idx="248">
                  <c:v>42618</c:v>
                </c:pt>
                <c:pt idx="249">
                  <c:v>42619</c:v>
                </c:pt>
                <c:pt idx="250">
                  <c:v>42620</c:v>
                </c:pt>
                <c:pt idx="251">
                  <c:v>42621</c:v>
                </c:pt>
                <c:pt idx="252">
                  <c:v>42622</c:v>
                </c:pt>
                <c:pt idx="253">
                  <c:v>42623</c:v>
                </c:pt>
                <c:pt idx="254">
                  <c:v>42624</c:v>
                </c:pt>
                <c:pt idx="255">
                  <c:v>42625</c:v>
                </c:pt>
                <c:pt idx="256">
                  <c:v>42626</c:v>
                </c:pt>
                <c:pt idx="257">
                  <c:v>42627</c:v>
                </c:pt>
                <c:pt idx="258">
                  <c:v>42628</c:v>
                </c:pt>
                <c:pt idx="259">
                  <c:v>42629</c:v>
                </c:pt>
                <c:pt idx="260">
                  <c:v>42630</c:v>
                </c:pt>
                <c:pt idx="261">
                  <c:v>42631</c:v>
                </c:pt>
                <c:pt idx="262">
                  <c:v>42632</c:v>
                </c:pt>
                <c:pt idx="263">
                  <c:v>42633</c:v>
                </c:pt>
                <c:pt idx="264">
                  <c:v>42634</c:v>
                </c:pt>
                <c:pt idx="265">
                  <c:v>42635</c:v>
                </c:pt>
                <c:pt idx="266">
                  <c:v>42636</c:v>
                </c:pt>
                <c:pt idx="267">
                  <c:v>42637</c:v>
                </c:pt>
                <c:pt idx="268">
                  <c:v>42638</c:v>
                </c:pt>
                <c:pt idx="269">
                  <c:v>42639</c:v>
                </c:pt>
                <c:pt idx="270">
                  <c:v>42640</c:v>
                </c:pt>
                <c:pt idx="271">
                  <c:v>42641</c:v>
                </c:pt>
                <c:pt idx="272">
                  <c:v>42642</c:v>
                </c:pt>
                <c:pt idx="273">
                  <c:v>42643</c:v>
                </c:pt>
                <c:pt idx="274">
                  <c:v>42644</c:v>
                </c:pt>
                <c:pt idx="275">
                  <c:v>42645</c:v>
                </c:pt>
                <c:pt idx="276">
                  <c:v>42646</c:v>
                </c:pt>
                <c:pt idx="277">
                  <c:v>42647</c:v>
                </c:pt>
                <c:pt idx="278">
                  <c:v>42648</c:v>
                </c:pt>
                <c:pt idx="279">
                  <c:v>42649</c:v>
                </c:pt>
                <c:pt idx="280">
                  <c:v>42650</c:v>
                </c:pt>
                <c:pt idx="281">
                  <c:v>42651</c:v>
                </c:pt>
                <c:pt idx="282">
                  <c:v>42652</c:v>
                </c:pt>
                <c:pt idx="283">
                  <c:v>42653</c:v>
                </c:pt>
                <c:pt idx="284">
                  <c:v>42654</c:v>
                </c:pt>
                <c:pt idx="285">
                  <c:v>42655</c:v>
                </c:pt>
                <c:pt idx="286">
                  <c:v>42656</c:v>
                </c:pt>
                <c:pt idx="287">
                  <c:v>42657</c:v>
                </c:pt>
                <c:pt idx="288">
                  <c:v>42658</c:v>
                </c:pt>
                <c:pt idx="289">
                  <c:v>42659</c:v>
                </c:pt>
                <c:pt idx="290">
                  <c:v>42660</c:v>
                </c:pt>
                <c:pt idx="291">
                  <c:v>42661</c:v>
                </c:pt>
                <c:pt idx="292">
                  <c:v>42662</c:v>
                </c:pt>
                <c:pt idx="293">
                  <c:v>42663</c:v>
                </c:pt>
                <c:pt idx="294">
                  <c:v>42664</c:v>
                </c:pt>
                <c:pt idx="295">
                  <c:v>42665</c:v>
                </c:pt>
                <c:pt idx="296">
                  <c:v>42666</c:v>
                </c:pt>
                <c:pt idx="297">
                  <c:v>42667</c:v>
                </c:pt>
                <c:pt idx="298">
                  <c:v>42668</c:v>
                </c:pt>
                <c:pt idx="299">
                  <c:v>42669</c:v>
                </c:pt>
                <c:pt idx="300">
                  <c:v>42670</c:v>
                </c:pt>
                <c:pt idx="301">
                  <c:v>42671</c:v>
                </c:pt>
                <c:pt idx="302">
                  <c:v>42672</c:v>
                </c:pt>
                <c:pt idx="303">
                  <c:v>42673</c:v>
                </c:pt>
                <c:pt idx="304">
                  <c:v>42674</c:v>
                </c:pt>
                <c:pt idx="305">
                  <c:v>42675</c:v>
                </c:pt>
                <c:pt idx="306">
                  <c:v>42676</c:v>
                </c:pt>
                <c:pt idx="307">
                  <c:v>42677</c:v>
                </c:pt>
                <c:pt idx="308">
                  <c:v>42678</c:v>
                </c:pt>
                <c:pt idx="309">
                  <c:v>42679</c:v>
                </c:pt>
                <c:pt idx="310">
                  <c:v>42680</c:v>
                </c:pt>
                <c:pt idx="311">
                  <c:v>42681</c:v>
                </c:pt>
                <c:pt idx="312">
                  <c:v>42682</c:v>
                </c:pt>
                <c:pt idx="313">
                  <c:v>42683</c:v>
                </c:pt>
                <c:pt idx="314">
                  <c:v>42684</c:v>
                </c:pt>
                <c:pt idx="315">
                  <c:v>42685</c:v>
                </c:pt>
                <c:pt idx="316">
                  <c:v>42686</c:v>
                </c:pt>
                <c:pt idx="317">
                  <c:v>42687</c:v>
                </c:pt>
                <c:pt idx="318">
                  <c:v>42688</c:v>
                </c:pt>
                <c:pt idx="319">
                  <c:v>42689</c:v>
                </c:pt>
                <c:pt idx="320">
                  <c:v>42690</c:v>
                </c:pt>
                <c:pt idx="321">
                  <c:v>42691</c:v>
                </c:pt>
                <c:pt idx="322">
                  <c:v>42692</c:v>
                </c:pt>
                <c:pt idx="323">
                  <c:v>42693</c:v>
                </c:pt>
                <c:pt idx="324">
                  <c:v>42694</c:v>
                </c:pt>
                <c:pt idx="325">
                  <c:v>42695</c:v>
                </c:pt>
                <c:pt idx="326">
                  <c:v>42696</c:v>
                </c:pt>
                <c:pt idx="327">
                  <c:v>42697</c:v>
                </c:pt>
                <c:pt idx="328">
                  <c:v>42698</c:v>
                </c:pt>
                <c:pt idx="329">
                  <c:v>42699</c:v>
                </c:pt>
                <c:pt idx="330">
                  <c:v>42700</c:v>
                </c:pt>
                <c:pt idx="331">
                  <c:v>42701</c:v>
                </c:pt>
                <c:pt idx="332">
                  <c:v>42702</c:v>
                </c:pt>
                <c:pt idx="333">
                  <c:v>42703</c:v>
                </c:pt>
                <c:pt idx="334">
                  <c:v>42704</c:v>
                </c:pt>
                <c:pt idx="335">
                  <c:v>42705</c:v>
                </c:pt>
                <c:pt idx="336">
                  <c:v>42706</c:v>
                </c:pt>
                <c:pt idx="337">
                  <c:v>42707</c:v>
                </c:pt>
                <c:pt idx="338">
                  <c:v>42708</c:v>
                </c:pt>
                <c:pt idx="339">
                  <c:v>42709</c:v>
                </c:pt>
                <c:pt idx="340">
                  <c:v>42710</c:v>
                </c:pt>
                <c:pt idx="341">
                  <c:v>42711</c:v>
                </c:pt>
                <c:pt idx="342">
                  <c:v>42712</c:v>
                </c:pt>
                <c:pt idx="343">
                  <c:v>42713</c:v>
                </c:pt>
                <c:pt idx="344">
                  <c:v>42714</c:v>
                </c:pt>
                <c:pt idx="345">
                  <c:v>42715</c:v>
                </c:pt>
                <c:pt idx="346">
                  <c:v>42716</c:v>
                </c:pt>
                <c:pt idx="347">
                  <c:v>42717</c:v>
                </c:pt>
                <c:pt idx="348">
                  <c:v>42718</c:v>
                </c:pt>
                <c:pt idx="349">
                  <c:v>42719</c:v>
                </c:pt>
                <c:pt idx="350">
                  <c:v>42720</c:v>
                </c:pt>
                <c:pt idx="351">
                  <c:v>42721</c:v>
                </c:pt>
                <c:pt idx="352">
                  <c:v>42722</c:v>
                </c:pt>
                <c:pt idx="353">
                  <c:v>42723</c:v>
                </c:pt>
                <c:pt idx="354">
                  <c:v>42724</c:v>
                </c:pt>
                <c:pt idx="355">
                  <c:v>42725</c:v>
                </c:pt>
                <c:pt idx="356">
                  <c:v>42726</c:v>
                </c:pt>
                <c:pt idx="357">
                  <c:v>42727</c:v>
                </c:pt>
                <c:pt idx="358">
                  <c:v>42728</c:v>
                </c:pt>
                <c:pt idx="359">
                  <c:v>42729</c:v>
                </c:pt>
                <c:pt idx="360">
                  <c:v>42730</c:v>
                </c:pt>
                <c:pt idx="361">
                  <c:v>42731</c:v>
                </c:pt>
                <c:pt idx="362">
                  <c:v>42732</c:v>
                </c:pt>
                <c:pt idx="363">
                  <c:v>42733</c:v>
                </c:pt>
                <c:pt idx="364">
                  <c:v>42734</c:v>
                </c:pt>
                <c:pt idx="365">
                  <c:v>42735</c:v>
                </c:pt>
              </c:numCache>
            </c:numRef>
          </c:xVal>
          <c:yVal>
            <c:numRef>
              <c:f>'Hydro jour par jour'!$C$2:$C$367</c:f>
              <c:numCache>
                <c:formatCode>General</c:formatCode>
                <c:ptCount val="366"/>
                <c:pt idx="0">
                  <c:v>189</c:v>
                </c:pt>
                <c:pt idx="1">
                  <c:v>166</c:v>
                </c:pt>
                <c:pt idx="2">
                  <c:v>173</c:v>
                </c:pt>
                <c:pt idx="3">
                  <c:v>313</c:v>
                </c:pt>
                <c:pt idx="4">
                  <c:v>273</c:v>
                </c:pt>
                <c:pt idx="5">
                  <c:v>536</c:v>
                </c:pt>
                <c:pt idx="6">
                  <c:v>228</c:v>
                </c:pt>
                <c:pt idx="7">
                  <c:v>281</c:v>
                </c:pt>
                <c:pt idx="8">
                  <c:v>850</c:v>
                </c:pt>
                <c:pt idx="9">
                  <c:v>1082</c:v>
                </c:pt>
                <c:pt idx="10">
                  <c:v>1186</c:v>
                </c:pt>
                <c:pt idx="11">
                  <c:v>1256</c:v>
                </c:pt>
                <c:pt idx="12">
                  <c:v>858</c:v>
                </c:pt>
                <c:pt idx="13">
                  <c:v>897</c:v>
                </c:pt>
                <c:pt idx="14">
                  <c:v>874</c:v>
                </c:pt>
                <c:pt idx="15">
                  <c:v>588</c:v>
                </c:pt>
                <c:pt idx="16">
                  <c:v>411</c:v>
                </c:pt>
                <c:pt idx="17">
                  <c:v>504</c:v>
                </c:pt>
                <c:pt idx="18">
                  <c:v>976</c:v>
                </c:pt>
                <c:pt idx="19">
                  <c:v>925</c:v>
                </c:pt>
                <c:pt idx="20">
                  <c:v>1674</c:v>
                </c:pt>
                <c:pt idx="21">
                  <c:v>1017</c:v>
                </c:pt>
                <c:pt idx="22">
                  <c:v>381</c:v>
                </c:pt>
                <c:pt idx="23">
                  <c:v>414</c:v>
                </c:pt>
                <c:pt idx="24">
                  <c:v>355</c:v>
                </c:pt>
                <c:pt idx="25">
                  <c:v>463</c:v>
                </c:pt>
                <c:pt idx="26">
                  <c:v>291</c:v>
                </c:pt>
                <c:pt idx="27">
                  <c:v>638</c:v>
                </c:pt>
                <c:pt idx="28">
                  <c:v>656</c:v>
                </c:pt>
                <c:pt idx="29">
                  <c:v>277</c:v>
                </c:pt>
                <c:pt idx="30">
                  <c:v>351</c:v>
                </c:pt>
                <c:pt idx="31">
                  <c:v>596</c:v>
                </c:pt>
                <c:pt idx="32">
                  <c:v>541</c:v>
                </c:pt>
                <c:pt idx="33">
                  <c:v>965</c:v>
                </c:pt>
                <c:pt idx="34">
                  <c:v>838</c:v>
                </c:pt>
                <c:pt idx="35">
                  <c:v>967</c:v>
                </c:pt>
                <c:pt idx="36">
                  <c:v>588</c:v>
                </c:pt>
                <c:pt idx="37">
                  <c:v>453</c:v>
                </c:pt>
                <c:pt idx="38">
                  <c:v>1171</c:v>
                </c:pt>
                <c:pt idx="39">
                  <c:v>1212</c:v>
                </c:pt>
                <c:pt idx="40">
                  <c:v>2418</c:v>
                </c:pt>
                <c:pt idx="41">
                  <c:v>2336</c:v>
                </c:pt>
                <c:pt idx="42">
                  <c:v>1939</c:v>
                </c:pt>
                <c:pt idx="43">
                  <c:v>2033</c:v>
                </c:pt>
                <c:pt idx="44">
                  <c:v>1687</c:v>
                </c:pt>
                <c:pt idx="45">
                  <c:v>1689</c:v>
                </c:pt>
                <c:pt idx="46">
                  <c:v>1871</c:v>
                </c:pt>
                <c:pt idx="47">
                  <c:v>2353</c:v>
                </c:pt>
                <c:pt idx="48">
                  <c:v>1719</c:v>
                </c:pt>
                <c:pt idx="49">
                  <c:v>1777</c:v>
                </c:pt>
                <c:pt idx="50">
                  <c:v>1019</c:v>
                </c:pt>
                <c:pt idx="51">
                  <c:v>515</c:v>
                </c:pt>
                <c:pt idx="52">
                  <c:v>607</c:v>
                </c:pt>
                <c:pt idx="53">
                  <c:v>1379</c:v>
                </c:pt>
                <c:pt idx="54">
                  <c:v>1609</c:v>
                </c:pt>
                <c:pt idx="55">
                  <c:v>1505</c:v>
                </c:pt>
                <c:pt idx="56">
                  <c:v>1508</c:v>
                </c:pt>
                <c:pt idx="57">
                  <c:v>1219</c:v>
                </c:pt>
                <c:pt idx="58">
                  <c:v>967</c:v>
                </c:pt>
                <c:pt idx="59">
                  <c:v>912</c:v>
                </c:pt>
                <c:pt idx="60">
                  <c:v>2319</c:v>
                </c:pt>
                <c:pt idx="61">
                  <c:v>719</c:v>
                </c:pt>
                <c:pt idx="62">
                  <c:v>1624</c:v>
                </c:pt>
                <c:pt idx="63">
                  <c:v>829</c:v>
                </c:pt>
                <c:pt idx="64">
                  <c:v>924</c:v>
                </c:pt>
                <c:pt idx="65">
                  <c:v>761</c:v>
                </c:pt>
                <c:pt idx="66">
                  <c:v>1284</c:v>
                </c:pt>
                <c:pt idx="67">
                  <c:v>1482</c:v>
                </c:pt>
                <c:pt idx="68">
                  <c:v>1376</c:v>
                </c:pt>
                <c:pt idx="69">
                  <c:v>1436</c:v>
                </c:pt>
                <c:pt idx="70">
                  <c:v>1188</c:v>
                </c:pt>
                <c:pt idx="71">
                  <c:v>1434</c:v>
                </c:pt>
                <c:pt idx="72">
                  <c:v>840</c:v>
                </c:pt>
                <c:pt idx="73">
                  <c:v>1032</c:v>
                </c:pt>
                <c:pt idx="74">
                  <c:v>1345</c:v>
                </c:pt>
                <c:pt idx="75">
                  <c:v>1325</c:v>
                </c:pt>
                <c:pt idx="76">
                  <c:v>1974</c:v>
                </c:pt>
                <c:pt idx="77">
                  <c:v>1867</c:v>
                </c:pt>
                <c:pt idx="78">
                  <c:v>1411</c:v>
                </c:pt>
                <c:pt idx="79">
                  <c:v>634</c:v>
                </c:pt>
                <c:pt idx="80">
                  <c:v>1119</c:v>
                </c:pt>
                <c:pt idx="81">
                  <c:v>983</c:v>
                </c:pt>
                <c:pt idx="82">
                  <c:v>878</c:v>
                </c:pt>
                <c:pt idx="83">
                  <c:v>1235</c:v>
                </c:pt>
                <c:pt idx="84">
                  <c:v>974</c:v>
                </c:pt>
                <c:pt idx="85">
                  <c:v>307</c:v>
                </c:pt>
                <c:pt idx="86">
                  <c:v>176</c:v>
                </c:pt>
                <c:pt idx="87">
                  <c:v>193</c:v>
                </c:pt>
                <c:pt idx="88">
                  <c:v>297</c:v>
                </c:pt>
                <c:pt idx="89">
                  <c:v>801</c:v>
                </c:pt>
                <c:pt idx="90">
                  <c:v>652</c:v>
                </c:pt>
                <c:pt idx="91">
                  <c:v>980</c:v>
                </c:pt>
                <c:pt idx="92">
                  <c:v>1076</c:v>
                </c:pt>
                <c:pt idx="93">
                  <c:v>205</c:v>
                </c:pt>
                <c:pt idx="94">
                  <c:v>441</c:v>
                </c:pt>
                <c:pt idx="95">
                  <c:v>879</c:v>
                </c:pt>
                <c:pt idx="96">
                  <c:v>716</c:v>
                </c:pt>
                <c:pt idx="97">
                  <c:v>919</c:v>
                </c:pt>
                <c:pt idx="98">
                  <c:v>516</c:v>
                </c:pt>
                <c:pt idx="99">
                  <c:v>837</c:v>
                </c:pt>
                <c:pt idx="100">
                  <c:v>294</c:v>
                </c:pt>
                <c:pt idx="101">
                  <c:v>572</c:v>
                </c:pt>
                <c:pt idx="102">
                  <c:v>691</c:v>
                </c:pt>
                <c:pt idx="103">
                  <c:v>725</c:v>
                </c:pt>
                <c:pt idx="104">
                  <c:v>981</c:v>
                </c:pt>
                <c:pt idx="105">
                  <c:v>780</c:v>
                </c:pt>
                <c:pt idx="106">
                  <c:v>304</c:v>
                </c:pt>
                <c:pt idx="107">
                  <c:v>307</c:v>
                </c:pt>
                <c:pt idx="108">
                  <c:v>868</c:v>
                </c:pt>
                <c:pt idx="109">
                  <c:v>1016</c:v>
                </c:pt>
                <c:pt idx="110">
                  <c:v>976</c:v>
                </c:pt>
                <c:pt idx="111">
                  <c:v>1068</c:v>
                </c:pt>
                <c:pt idx="112">
                  <c:v>901</c:v>
                </c:pt>
                <c:pt idx="113">
                  <c:v>831</c:v>
                </c:pt>
                <c:pt idx="114">
                  <c:v>423</c:v>
                </c:pt>
                <c:pt idx="115">
                  <c:v>832</c:v>
                </c:pt>
                <c:pt idx="116">
                  <c:v>1040</c:v>
                </c:pt>
                <c:pt idx="117">
                  <c:v>656</c:v>
                </c:pt>
                <c:pt idx="118">
                  <c:v>913</c:v>
                </c:pt>
                <c:pt idx="119">
                  <c:v>625</c:v>
                </c:pt>
                <c:pt idx="120">
                  <c:v>325</c:v>
                </c:pt>
                <c:pt idx="121">
                  <c:v>195</c:v>
                </c:pt>
                <c:pt idx="122">
                  <c:v>352</c:v>
                </c:pt>
                <c:pt idx="123">
                  <c:v>527</c:v>
                </c:pt>
                <c:pt idx="124">
                  <c:v>549</c:v>
                </c:pt>
                <c:pt idx="125">
                  <c:v>393</c:v>
                </c:pt>
                <c:pt idx="126">
                  <c:v>517</c:v>
                </c:pt>
                <c:pt idx="127">
                  <c:v>367</c:v>
                </c:pt>
                <c:pt idx="128">
                  <c:v>359</c:v>
                </c:pt>
                <c:pt idx="129">
                  <c:v>339</c:v>
                </c:pt>
                <c:pt idx="130">
                  <c:v>758</c:v>
                </c:pt>
                <c:pt idx="131">
                  <c:v>957</c:v>
                </c:pt>
                <c:pt idx="132">
                  <c:v>1602</c:v>
                </c:pt>
                <c:pt idx="133">
                  <c:v>1063</c:v>
                </c:pt>
                <c:pt idx="134">
                  <c:v>715</c:v>
                </c:pt>
                <c:pt idx="135">
                  <c:v>432</c:v>
                </c:pt>
                <c:pt idx="136">
                  <c:v>342</c:v>
                </c:pt>
                <c:pt idx="137">
                  <c:v>661</c:v>
                </c:pt>
                <c:pt idx="138">
                  <c:v>703</c:v>
                </c:pt>
                <c:pt idx="139">
                  <c:v>773</c:v>
                </c:pt>
                <c:pt idx="140">
                  <c:v>763</c:v>
                </c:pt>
                <c:pt idx="141">
                  <c:v>387</c:v>
                </c:pt>
                <c:pt idx="142">
                  <c:v>362</c:v>
                </c:pt>
                <c:pt idx="143">
                  <c:v>510</c:v>
                </c:pt>
                <c:pt idx="144">
                  <c:v>314</c:v>
                </c:pt>
                <c:pt idx="145">
                  <c:v>746</c:v>
                </c:pt>
                <c:pt idx="146">
                  <c:v>1058</c:v>
                </c:pt>
                <c:pt idx="147">
                  <c:v>553</c:v>
                </c:pt>
                <c:pt idx="148">
                  <c:v>817</c:v>
                </c:pt>
                <c:pt idx="149">
                  <c:v>587</c:v>
                </c:pt>
                <c:pt idx="150">
                  <c:v>916</c:v>
                </c:pt>
                <c:pt idx="151">
                  <c:v>1040</c:v>
                </c:pt>
                <c:pt idx="152">
                  <c:v>1138</c:v>
                </c:pt>
                <c:pt idx="153">
                  <c:v>1127</c:v>
                </c:pt>
                <c:pt idx="154">
                  <c:v>1097</c:v>
                </c:pt>
                <c:pt idx="155">
                  <c:v>1361</c:v>
                </c:pt>
                <c:pt idx="156">
                  <c:v>1064</c:v>
                </c:pt>
                <c:pt idx="157">
                  <c:v>1101</c:v>
                </c:pt>
                <c:pt idx="158">
                  <c:v>1086</c:v>
                </c:pt>
                <c:pt idx="159">
                  <c:v>968</c:v>
                </c:pt>
                <c:pt idx="160">
                  <c:v>1045</c:v>
                </c:pt>
                <c:pt idx="161">
                  <c:v>1163</c:v>
                </c:pt>
                <c:pt idx="162">
                  <c:v>1257</c:v>
                </c:pt>
                <c:pt idx="163">
                  <c:v>882</c:v>
                </c:pt>
                <c:pt idx="164">
                  <c:v>1130</c:v>
                </c:pt>
                <c:pt idx="165">
                  <c:v>1172</c:v>
                </c:pt>
                <c:pt idx="166">
                  <c:v>1108</c:v>
                </c:pt>
                <c:pt idx="167">
                  <c:v>917</c:v>
                </c:pt>
                <c:pt idx="168">
                  <c:v>1685</c:v>
                </c:pt>
                <c:pt idx="169">
                  <c:v>800</c:v>
                </c:pt>
                <c:pt idx="170">
                  <c:v>744</c:v>
                </c:pt>
                <c:pt idx="171">
                  <c:v>603</c:v>
                </c:pt>
                <c:pt idx="172">
                  <c:v>1651</c:v>
                </c:pt>
                <c:pt idx="173">
                  <c:v>1490</c:v>
                </c:pt>
                <c:pt idx="174">
                  <c:v>1439</c:v>
                </c:pt>
                <c:pt idx="175">
                  <c:v>1766</c:v>
                </c:pt>
                <c:pt idx="176">
                  <c:v>1780</c:v>
                </c:pt>
                <c:pt idx="177">
                  <c:v>1535</c:v>
                </c:pt>
                <c:pt idx="178">
                  <c:v>1495</c:v>
                </c:pt>
                <c:pt idx="179">
                  <c:v>1866</c:v>
                </c:pt>
                <c:pt idx="180">
                  <c:v>1416</c:v>
                </c:pt>
                <c:pt idx="181">
                  <c:v>1666</c:v>
                </c:pt>
                <c:pt idx="182">
                  <c:v>1026</c:v>
                </c:pt>
                <c:pt idx="183">
                  <c:v>1082</c:v>
                </c:pt>
                <c:pt idx="184">
                  <c:v>713</c:v>
                </c:pt>
                <c:pt idx="185">
                  <c:v>598</c:v>
                </c:pt>
                <c:pt idx="186">
                  <c:v>960</c:v>
                </c:pt>
                <c:pt idx="187">
                  <c:v>954</c:v>
                </c:pt>
                <c:pt idx="188">
                  <c:v>758</c:v>
                </c:pt>
                <c:pt idx="189">
                  <c:v>648</c:v>
                </c:pt>
                <c:pt idx="190">
                  <c:v>654</c:v>
                </c:pt>
                <c:pt idx="191">
                  <c:v>371</c:v>
                </c:pt>
                <c:pt idx="192">
                  <c:v>648</c:v>
                </c:pt>
                <c:pt idx="193">
                  <c:v>1142</c:v>
                </c:pt>
                <c:pt idx="194">
                  <c:v>806</c:v>
                </c:pt>
                <c:pt idx="195">
                  <c:v>970</c:v>
                </c:pt>
                <c:pt idx="196">
                  <c:v>391</c:v>
                </c:pt>
                <c:pt idx="197">
                  <c:v>400</c:v>
                </c:pt>
                <c:pt idx="198">
                  <c:v>270</c:v>
                </c:pt>
                <c:pt idx="199">
                  <c:v>715</c:v>
                </c:pt>
                <c:pt idx="200">
                  <c:v>962</c:v>
                </c:pt>
                <c:pt idx="201">
                  <c:v>726</c:v>
                </c:pt>
                <c:pt idx="202">
                  <c:v>650</c:v>
                </c:pt>
                <c:pt idx="203">
                  <c:v>385</c:v>
                </c:pt>
                <c:pt idx="204">
                  <c:v>383</c:v>
                </c:pt>
                <c:pt idx="205">
                  <c:v>356</c:v>
                </c:pt>
                <c:pt idx="206">
                  <c:v>381</c:v>
                </c:pt>
                <c:pt idx="207">
                  <c:v>450</c:v>
                </c:pt>
                <c:pt idx="208">
                  <c:v>488</c:v>
                </c:pt>
                <c:pt idx="209">
                  <c:v>520</c:v>
                </c:pt>
                <c:pt idx="210">
                  <c:v>597</c:v>
                </c:pt>
                <c:pt idx="211">
                  <c:v>498</c:v>
                </c:pt>
                <c:pt idx="212">
                  <c:v>550</c:v>
                </c:pt>
                <c:pt idx="213">
                  <c:v>567</c:v>
                </c:pt>
                <c:pt idx="214">
                  <c:v>371</c:v>
                </c:pt>
                <c:pt idx="215">
                  <c:v>432</c:v>
                </c:pt>
                <c:pt idx="216">
                  <c:v>336</c:v>
                </c:pt>
                <c:pt idx="217">
                  <c:v>370</c:v>
                </c:pt>
                <c:pt idx="218">
                  <c:v>303</c:v>
                </c:pt>
                <c:pt idx="219">
                  <c:v>313</c:v>
                </c:pt>
                <c:pt idx="220">
                  <c:v>465</c:v>
                </c:pt>
                <c:pt idx="221">
                  <c:v>479</c:v>
                </c:pt>
                <c:pt idx="222">
                  <c:v>666</c:v>
                </c:pt>
                <c:pt idx="223">
                  <c:v>501</c:v>
                </c:pt>
                <c:pt idx="224">
                  <c:v>488</c:v>
                </c:pt>
                <c:pt idx="225">
                  <c:v>302</c:v>
                </c:pt>
                <c:pt idx="226">
                  <c:v>522</c:v>
                </c:pt>
                <c:pt idx="227">
                  <c:v>408</c:v>
                </c:pt>
                <c:pt idx="228">
                  <c:v>367</c:v>
                </c:pt>
                <c:pt idx="229">
                  <c:v>487</c:v>
                </c:pt>
                <c:pt idx="230">
                  <c:v>436</c:v>
                </c:pt>
                <c:pt idx="231">
                  <c:v>450</c:v>
                </c:pt>
                <c:pt idx="232">
                  <c:v>409</c:v>
                </c:pt>
                <c:pt idx="233">
                  <c:v>336</c:v>
                </c:pt>
                <c:pt idx="234">
                  <c:v>413</c:v>
                </c:pt>
                <c:pt idx="235">
                  <c:v>482</c:v>
                </c:pt>
                <c:pt idx="236">
                  <c:v>329</c:v>
                </c:pt>
                <c:pt idx="237">
                  <c:v>252</c:v>
                </c:pt>
                <c:pt idx="238">
                  <c:v>341</c:v>
                </c:pt>
                <c:pt idx="239">
                  <c:v>376</c:v>
                </c:pt>
                <c:pt idx="240">
                  <c:v>377</c:v>
                </c:pt>
                <c:pt idx="241">
                  <c:v>673</c:v>
                </c:pt>
                <c:pt idx="242">
                  <c:v>418</c:v>
                </c:pt>
                <c:pt idx="243">
                  <c:v>537</c:v>
                </c:pt>
                <c:pt idx="244">
                  <c:v>788</c:v>
                </c:pt>
                <c:pt idx="245">
                  <c:v>516</c:v>
                </c:pt>
                <c:pt idx="246">
                  <c:v>373</c:v>
                </c:pt>
                <c:pt idx="247">
                  <c:v>388</c:v>
                </c:pt>
                <c:pt idx="248">
                  <c:v>404</c:v>
                </c:pt>
                <c:pt idx="249">
                  <c:v>660</c:v>
                </c:pt>
                <c:pt idx="250">
                  <c:v>458</c:v>
                </c:pt>
                <c:pt idx="251">
                  <c:v>776</c:v>
                </c:pt>
                <c:pt idx="252">
                  <c:v>497</c:v>
                </c:pt>
                <c:pt idx="253">
                  <c:v>387</c:v>
                </c:pt>
                <c:pt idx="254">
                  <c:v>320</c:v>
                </c:pt>
                <c:pt idx="255">
                  <c:v>275</c:v>
                </c:pt>
                <c:pt idx="256">
                  <c:v>540</c:v>
                </c:pt>
                <c:pt idx="257">
                  <c:v>456</c:v>
                </c:pt>
                <c:pt idx="258">
                  <c:v>584</c:v>
                </c:pt>
                <c:pt idx="259">
                  <c:v>397</c:v>
                </c:pt>
                <c:pt idx="260">
                  <c:v>170</c:v>
                </c:pt>
                <c:pt idx="261">
                  <c:v>168</c:v>
                </c:pt>
                <c:pt idx="262">
                  <c:v>430</c:v>
                </c:pt>
                <c:pt idx="263">
                  <c:v>249</c:v>
                </c:pt>
                <c:pt idx="264">
                  <c:v>446</c:v>
                </c:pt>
                <c:pt idx="265">
                  <c:v>529</c:v>
                </c:pt>
                <c:pt idx="266">
                  <c:v>532</c:v>
                </c:pt>
                <c:pt idx="267">
                  <c:v>410</c:v>
                </c:pt>
                <c:pt idx="268">
                  <c:v>146</c:v>
                </c:pt>
                <c:pt idx="269">
                  <c:v>408</c:v>
                </c:pt>
                <c:pt idx="270">
                  <c:v>616</c:v>
                </c:pt>
                <c:pt idx="271">
                  <c:v>423</c:v>
                </c:pt>
                <c:pt idx="272">
                  <c:v>346</c:v>
                </c:pt>
                <c:pt idx="273">
                  <c:v>359</c:v>
                </c:pt>
                <c:pt idx="274">
                  <c:v>253</c:v>
                </c:pt>
                <c:pt idx="275">
                  <c:v>152</c:v>
                </c:pt>
                <c:pt idx="276">
                  <c:v>163</c:v>
                </c:pt>
                <c:pt idx="277">
                  <c:v>175</c:v>
                </c:pt>
                <c:pt idx="278">
                  <c:v>227</c:v>
                </c:pt>
                <c:pt idx="279">
                  <c:v>458</c:v>
                </c:pt>
                <c:pt idx="280">
                  <c:v>451</c:v>
                </c:pt>
                <c:pt idx="281">
                  <c:v>292</c:v>
                </c:pt>
                <c:pt idx="282">
                  <c:v>216</c:v>
                </c:pt>
                <c:pt idx="283">
                  <c:v>302</c:v>
                </c:pt>
                <c:pt idx="284">
                  <c:v>423</c:v>
                </c:pt>
                <c:pt idx="285">
                  <c:v>201</c:v>
                </c:pt>
                <c:pt idx="286">
                  <c:v>550</c:v>
                </c:pt>
                <c:pt idx="287">
                  <c:v>204</c:v>
                </c:pt>
                <c:pt idx="288">
                  <c:v>618</c:v>
                </c:pt>
                <c:pt idx="289">
                  <c:v>145</c:v>
                </c:pt>
                <c:pt idx="290">
                  <c:v>220</c:v>
                </c:pt>
                <c:pt idx="291">
                  <c:v>487</c:v>
                </c:pt>
                <c:pt idx="292">
                  <c:v>235</c:v>
                </c:pt>
                <c:pt idx="293">
                  <c:v>178</c:v>
                </c:pt>
                <c:pt idx="294">
                  <c:v>277</c:v>
                </c:pt>
                <c:pt idx="295">
                  <c:v>106</c:v>
                </c:pt>
                <c:pt idx="296">
                  <c:v>120</c:v>
                </c:pt>
                <c:pt idx="297">
                  <c:v>264</c:v>
                </c:pt>
                <c:pt idx="298">
                  <c:v>208</c:v>
                </c:pt>
                <c:pt idx="299">
                  <c:v>214</c:v>
                </c:pt>
                <c:pt idx="300">
                  <c:v>295</c:v>
                </c:pt>
                <c:pt idx="301">
                  <c:v>176</c:v>
                </c:pt>
                <c:pt idx="302">
                  <c:v>105</c:v>
                </c:pt>
                <c:pt idx="303">
                  <c:v>56</c:v>
                </c:pt>
                <c:pt idx="304">
                  <c:v>62</c:v>
                </c:pt>
                <c:pt idx="305">
                  <c:v>107</c:v>
                </c:pt>
                <c:pt idx="306">
                  <c:v>108</c:v>
                </c:pt>
                <c:pt idx="307">
                  <c:v>183</c:v>
                </c:pt>
                <c:pt idx="308">
                  <c:v>101</c:v>
                </c:pt>
                <c:pt idx="309">
                  <c:v>86</c:v>
                </c:pt>
                <c:pt idx="310">
                  <c:v>566</c:v>
                </c:pt>
                <c:pt idx="311">
                  <c:v>450</c:v>
                </c:pt>
                <c:pt idx="312">
                  <c:v>259</c:v>
                </c:pt>
                <c:pt idx="313">
                  <c:v>273</c:v>
                </c:pt>
                <c:pt idx="314">
                  <c:v>342</c:v>
                </c:pt>
                <c:pt idx="315">
                  <c:v>310</c:v>
                </c:pt>
                <c:pt idx="316">
                  <c:v>183</c:v>
                </c:pt>
                <c:pt idx="317">
                  <c:v>149</c:v>
                </c:pt>
                <c:pt idx="318">
                  <c:v>113</c:v>
                </c:pt>
                <c:pt idx="319">
                  <c:v>119</c:v>
                </c:pt>
                <c:pt idx="320">
                  <c:v>111</c:v>
                </c:pt>
                <c:pt idx="321">
                  <c:v>119</c:v>
                </c:pt>
                <c:pt idx="322">
                  <c:v>224</c:v>
                </c:pt>
                <c:pt idx="323">
                  <c:v>329</c:v>
                </c:pt>
                <c:pt idx="324">
                  <c:v>369</c:v>
                </c:pt>
                <c:pt idx="325">
                  <c:v>985</c:v>
                </c:pt>
                <c:pt idx="326">
                  <c:v>568</c:v>
                </c:pt>
                <c:pt idx="327">
                  <c:v>679</c:v>
                </c:pt>
                <c:pt idx="328">
                  <c:v>997</c:v>
                </c:pt>
                <c:pt idx="329">
                  <c:v>1044</c:v>
                </c:pt>
                <c:pt idx="330">
                  <c:v>925</c:v>
                </c:pt>
                <c:pt idx="331">
                  <c:v>1043</c:v>
                </c:pt>
                <c:pt idx="332">
                  <c:v>941</c:v>
                </c:pt>
                <c:pt idx="333">
                  <c:v>1191</c:v>
                </c:pt>
                <c:pt idx="334">
                  <c:v>1299</c:v>
                </c:pt>
                <c:pt idx="335">
                  <c:v>1441</c:v>
                </c:pt>
                <c:pt idx="336">
                  <c:v>991</c:v>
                </c:pt>
                <c:pt idx="337">
                  <c:v>466</c:v>
                </c:pt>
                <c:pt idx="338">
                  <c:v>576</c:v>
                </c:pt>
                <c:pt idx="339">
                  <c:v>422</c:v>
                </c:pt>
                <c:pt idx="340">
                  <c:v>651</c:v>
                </c:pt>
                <c:pt idx="341">
                  <c:v>958</c:v>
                </c:pt>
                <c:pt idx="342">
                  <c:v>1001</c:v>
                </c:pt>
                <c:pt idx="343">
                  <c:v>511</c:v>
                </c:pt>
                <c:pt idx="344">
                  <c:v>498</c:v>
                </c:pt>
                <c:pt idx="345">
                  <c:v>469</c:v>
                </c:pt>
                <c:pt idx="346">
                  <c:v>612</c:v>
                </c:pt>
                <c:pt idx="347">
                  <c:v>776</c:v>
                </c:pt>
                <c:pt idx="348">
                  <c:v>694</c:v>
                </c:pt>
                <c:pt idx="349">
                  <c:v>1174</c:v>
                </c:pt>
                <c:pt idx="350">
                  <c:v>1159</c:v>
                </c:pt>
                <c:pt idx="351">
                  <c:v>415</c:v>
                </c:pt>
                <c:pt idx="352">
                  <c:v>489</c:v>
                </c:pt>
                <c:pt idx="353">
                  <c:v>730</c:v>
                </c:pt>
                <c:pt idx="354">
                  <c:v>798</c:v>
                </c:pt>
                <c:pt idx="355">
                  <c:v>814</c:v>
                </c:pt>
                <c:pt idx="356">
                  <c:v>1383</c:v>
                </c:pt>
                <c:pt idx="357">
                  <c:v>914</c:v>
                </c:pt>
                <c:pt idx="358">
                  <c:v>564</c:v>
                </c:pt>
                <c:pt idx="359">
                  <c:v>146</c:v>
                </c:pt>
                <c:pt idx="360">
                  <c:v>198</c:v>
                </c:pt>
                <c:pt idx="361">
                  <c:v>256</c:v>
                </c:pt>
                <c:pt idx="362">
                  <c:v>849</c:v>
                </c:pt>
                <c:pt idx="363">
                  <c:v>779</c:v>
                </c:pt>
                <c:pt idx="364">
                  <c:v>1423</c:v>
                </c:pt>
                <c:pt idx="365">
                  <c:v>1157</c:v>
                </c:pt>
              </c:numCache>
            </c:numRef>
          </c:yVal>
          <c:smooth val="1"/>
          <c:extLst>
            <c:ext xmlns:c16="http://schemas.microsoft.com/office/drawing/2014/chart" uri="{C3380CC4-5D6E-409C-BE32-E72D297353CC}">
              <c16:uniqueId val="{00000001-3E56-400B-9CD2-16118797BA19}"/>
            </c:ext>
          </c:extLst>
        </c:ser>
        <c:ser>
          <c:idx val="1"/>
          <c:order val="2"/>
          <c:tx>
            <c:v>Max journalier</c:v>
          </c:tx>
          <c:marker>
            <c:symbol val="none"/>
          </c:marker>
          <c:xVal>
            <c:numRef>
              <c:f>'Hydro jour par jour'!$A$2:$A$367</c:f>
              <c:numCache>
                <c:formatCode>m/d/yyyy</c:formatCode>
                <c:ptCount val="366"/>
                <c:pt idx="0">
                  <c:v>42370</c:v>
                </c:pt>
                <c:pt idx="1">
                  <c:v>42371</c:v>
                </c:pt>
                <c:pt idx="2">
                  <c:v>42372</c:v>
                </c:pt>
                <c:pt idx="3">
                  <c:v>42373</c:v>
                </c:pt>
                <c:pt idx="4">
                  <c:v>42374</c:v>
                </c:pt>
                <c:pt idx="5">
                  <c:v>42375</c:v>
                </c:pt>
                <c:pt idx="6">
                  <c:v>42376</c:v>
                </c:pt>
                <c:pt idx="7">
                  <c:v>42377</c:v>
                </c:pt>
                <c:pt idx="8">
                  <c:v>42378</c:v>
                </c:pt>
                <c:pt idx="9">
                  <c:v>42379</c:v>
                </c:pt>
                <c:pt idx="10">
                  <c:v>42380</c:v>
                </c:pt>
                <c:pt idx="11">
                  <c:v>42381</c:v>
                </c:pt>
                <c:pt idx="12">
                  <c:v>42382</c:v>
                </c:pt>
                <c:pt idx="13">
                  <c:v>42383</c:v>
                </c:pt>
                <c:pt idx="14">
                  <c:v>42384</c:v>
                </c:pt>
                <c:pt idx="15">
                  <c:v>42385</c:v>
                </c:pt>
                <c:pt idx="16">
                  <c:v>42386</c:v>
                </c:pt>
                <c:pt idx="17">
                  <c:v>42387</c:v>
                </c:pt>
                <c:pt idx="18">
                  <c:v>42388</c:v>
                </c:pt>
                <c:pt idx="19">
                  <c:v>42389</c:v>
                </c:pt>
                <c:pt idx="20">
                  <c:v>42390</c:v>
                </c:pt>
                <c:pt idx="21">
                  <c:v>42391</c:v>
                </c:pt>
                <c:pt idx="22">
                  <c:v>42392</c:v>
                </c:pt>
                <c:pt idx="23">
                  <c:v>42393</c:v>
                </c:pt>
                <c:pt idx="24">
                  <c:v>42394</c:v>
                </c:pt>
                <c:pt idx="25">
                  <c:v>42395</c:v>
                </c:pt>
                <c:pt idx="26">
                  <c:v>42396</c:v>
                </c:pt>
                <c:pt idx="27">
                  <c:v>42397</c:v>
                </c:pt>
                <c:pt idx="28">
                  <c:v>42398</c:v>
                </c:pt>
                <c:pt idx="29">
                  <c:v>42399</c:v>
                </c:pt>
                <c:pt idx="30">
                  <c:v>42400</c:v>
                </c:pt>
                <c:pt idx="31">
                  <c:v>42401</c:v>
                </c:pt>
                <c:pt idx="32">
                  <c:v>42402</c:v>
                </c:pt>
                <c:pt idx="33">
                  <c:v>42403</c:v>
                </c:pt>
                <c:pt idx="34">
                  <c:v>42404</c:v>
                </c:pt>
                <c:pt idx="35">
                  <c:v>42405</c:v>
                </c:pt>
                <c:pt idx="36">
                  <c:v>42406</c:v>
                </c:pt>
                <c:pt idx="37">
                  <c:v>42407</c:v>
                </c:pt>
                <c:pt idx="38">
                  <c:v>42408</c:v>
                </c:pt>
                <c:pt idx="39">
                  <c:v>42409</c:v>
                </c:pt>
                <c:pt idx="40">
                  <c:v>42410</c:v>
                </c:pt>
                <c:pt idx="41">
                  <c:v>42411</c:v>
                </c:pt>
                <c:pt idx="42">
                  <c:v>42412</c:v>
                </c:pt>
                <c:pt idx="43">
                  <c:v>42413</c:v>
                </c:pt>
                <c:pt idx="44">
                  <c:v>42414</c:v>
                </c:pt>
                <c:pt idx="45">
                  <c:v>42415</c:v>
                </c:pt>
                <c:pt idx="46">
                  <c:v>42416</c:v>
                </c:pt>
                <c:pt idx="47">
                  <c:v>42417</c:v>
                </c:pt>
                <c:pt idx="48">
                  <c:v>42418</c:v>
                </c:pt>
                <c:pt idx="49">
                  <c:v>42419</c:v>
                </c:pt>
                <c:pt idx="50">
                  <c:v>42420</c:v>
                </c:pt>
                <c:pt idx="51">
                  <c:v>42421</c:v>
                </c:pt>
                <c:pt idx="52">
                  <c:v>42422</c:v>
                </c:pt>
                <c:pt idx="53">
                  <c:v>42423</c:v>
                </c:pt>
                <c:pt idx="54">
                  <c:v>42424</c:v>
                </c:pt>
                <c:pt idx="55">
                  <c:v>42425</c:v>
                </c:pt>
                <c:pt idx="56">
                  <c:v>42426</c:v>
                </c:pt>
                <c:pt idx="57">
                  <c:v>42427</c:v>
                </c:pt>
                <c:pt idx="58">
                  <c:v>42428</c:v>
                </c:pt>
                <c:pt idx="59">
                  <c:v>42429</c:v>
                </c:pt>
                <c:pt idx="60">
                  <c:v>42430</c:v>
                </c:pt>
                <c:pt idx="61">
                  <c:v>42431</c:v>
                </c:pt>
                <c:pt idx="62">
                  <c:v>42432</c:v>
                </c:pt>
                <c:pt idx="63">
                  <c:v>42433</c:v>
                </c:pt>
                <c:pt idx="64">
                  <c:v>42434</c:v>
                </c:pt>
                <c:pt idx="65">
                  <c:v>42435</c:v>
                </c:pt>
                <c:pt idx="66">
                  <c:v>42436</c:v>
                </c:pt>
                <c:pt idx="67">
                  <c:v>42437</c:v>
                </c:pt>
                <c:pt idx="68">
                  <c:v>42438</c:v>
                </c:pt>
                <c:pt idx="69">
                  <c:v>42439</c:v>
                </c:pt>
                <c:pt idx="70">
                  <c:v>42440</c:v>
                </c:pt>
                <c:pt idx="71">
                  <c:v>42441</c:v>
                </c:pt>
                <c:pt idx="72">
                  <c:v>42442</c:v>
                </c:pt>
                <c:pt idx="73">
                  <c:v>42443</c:v>
                </c:pt>
                <c:pt idx="74">
                  <c:v>42444</c:v>
                </c:pt>
                <c:pt idx="75">
                  <c:v>42445</c:v>
                </c:pt>
                <c:pt idx="76">
                  <c:v>42446</c:v>
                </c:pt>
                <c:pt idx="77">
                  <c:v>42447</c:v>
                </c:pt>
                <c:pt idx="78">
                  <c:v>42448</c:v>
                </c:pt>
                <c:pt idx="79">
                  <c:v>42449</c:v>
                </c:pt>
                <c:pt idx="80">
                  <c:v>42450</c:v>
                </c:pt>
                <c:pt idx="81">
                  <c:v>42451</c:v>
                </c:pt>
                <c:pt idx="82">
                  <c:v>42452</c:v>
                </c:pt>
                <c:pt idx="83">
                  <c:v>42453</c:v>
                </c:pt>
                <c:pt idx="84">
                  <c:v>42454</c:v>
                </c:pt>
                <c:pt idx="85">
                  <c:v>42455</c:v>
                </c:pt>
                <c:pt idx="86">
                  <c:v>42456</c:v>
                </c:pt>
                <c:pt idx="87">
                  <c:v>42457</c:v>
                </c:pt>
                <c:pt idx="88">
                  <c:v>42458</c:v>
                </c:pt>
                <c:pt idx="89">
                  <c:v>42459</c:v>
                </c:pt>
                <c:pt idx="90">
                  <c:v>42460</c:v>
                </c:pt>
                <c:pt idx="91">
                  <c:v>42461</c:v>
                </c:pt>
                <c:pt idx="92">
                  <c:v>42462</c:v>
                </c:pt>
                <c:pt idx="93">
                  <c:v>42463</c:v>
                </c:pt>
                <c:pt idx="94">
                  <c:v>42464</c:v>
                </c:pt>
                <c:pt idx="95">
                  <c:v>42465</c:v>
                </c:pt>
                <c:pt idx="96">
                  <c:v>42466</c:v>
                </c:pt>
                <c:pt idx="97">
                  <c:v>42467</c:v>
                </c:pt>
                <c:pt idx="98">
                  <c:v>42468</c:v>
                </c:pt>
                <c:pt idx="99">
                  <c:v>42469</c:v>
                </c:pt>
                <c:pt idx="100">
                  <c:v>42470</c:v>
                </c:pt>
                <c:pt idx="101">
                  <c:v>42471</c:v>
                </c:pt>
                <c:pt idx="102">
                  <c:v>42472</c:v>
                </c:pt>
                <c:pt idx="103">
                  <c:v>42473</c:v>
                </c:pt>
                <c:pt idx="104">
                  <c:v>42474</c:v>
                </c:pt>
                <c:pt idx="105">
                  <c:v>42475</c:v>
                </c:pt>
                <c:pt idx="106">
                  <c:v>42476</c:v>
                </c:pt>
                <c:pt idx="107">
                  <c:v>42477</c:v>
                </c:pt>
                <c:pt idx="108">
                  <c:v>42478</c:v>
                </c:pt>
                <c:pt idx="109">
                  <c:v>42479</c:v>
                </c:pt>
                <c:pt idx="110">
                  <c:v>42480</c:v>
                </c:pt>
                <c:pt idx="111">
                  <c:v>42481</c:v>
                </c:pt>
                <c:pt idx="112">
                  <c:v>42482</c:v>
                </c:pt>
                <c:pt idx="113">
                  <c:v>42483</c:v>
                </c:pt>
                <c:pt idx="114">
                  <c:v>42484</c:v>
                </c:pt>
                <c:pt idx="115">
                  <c:v>42485</c:v>
                </c:pt>
                <c:pt idx="116">
                  <c:v>42486</c:v>
                </c:pt>
                <c:pt idx="117">
                  <c:v>42487</c:v>
                </c:pt>
                <c:pt idx="118">
                  <c:v>42488</c:v>
                </c:pt>
                <c:pt idx="119">
                  <c:v>42489</c:v>
                </c:pt>
                <c:pt idx="120">
                  <c:v>42490</c:v>
                </c:pt>
                <c:pt idx="121">
                  <c:v>42491</c:v>
                </c:pt>
                <c:pt idx="122">
                  <c:v>42492</c:v>
                </c:pt>
                <c:pt idx="123">
                  <c:v>42493</c:v>
                </c:pt>
                <c:pt idx="124">
                  <c:v>42494</c:v>
                </c:pt>
                <c:pt idx="125">
                  <c:v>42495</c:v>
                </c:pt>
                <c:pt idx="126">
                  <c:v>42496</c:v>
                </c:pt>
                <c:pt idx="127">
                  <c:v>42497</c:v>
                </c:pt>
                <c:pt idx="128">
                  <c:v>42498</c:v>
                </c:pt>
                <c:pt idx="129">
                  <c:v>42499</c:v>
                </c:pt>
                <c:pt idx="130">
                  <c:v>42500</c:v>
                </c:pt>
                <c:pt idx="131">
                  <c:v>42501</c:v>
                </c:pt>
                <c:pt idx="132">
                  <c:v>42502</c:v>
                </c:pt>
                <c:pt idx="133">
                  <c:v>42503</c:v>
                </c:pt>
                <c:pt idx="134">
                  <c:v>42504</c:v>
                </c:pt>
                <c:pt idx="135">
                  <c:v>42505</c:v>
                </c:pt>
                <c:pt idx="136">
                  <c:v>42506</c:v>
                </c:pt>
                <c:pt idx="137">
                  <c:v>42507</c:v>
                </c:pt>
                <c:pt idx="138">
                  <c:v>42508</c:v>
                </c:pt>
                <c:pt idx="139">
                  <c:v>42509</c:v>
                </c:pt>
                <c:pt idx="140">
                  <c:v>42510</c:v>
                </c:pt>
                <c:pt idx="141">
                  <c:v>42511</c:v>
                </c:pt>
                <c:pt idx="142">
                  <c:v>42512</c:v>
                </c:pt>
                <c:pt idx="143">
                  <c:v>42513</c:v>
                </c:pt>
                <c:pt idx="144">
                  <c:v>42514</c:v>
                </c:pt>
                <c:pt idx="145">
                  <c:v>42515</c:v>
                </c:pt>
                <c:pt idx="146">
                  <c:v>42516</c:v>
                </c:pt>
                <c:pt idx="147">
                  <c:v>42517</c:v>
                </c:pt>
                <c:pt idx="148">
                  <c:v>42518</c:v>
                </c:pt>
                <c:pt idx="149">
                  <c:v>42519</c:v>
                </c:pt>
                <c:pt idx="150">
                  <c:v>42520</c:v>
                </c:pt>
                <c:pt idx="151">
                  <c:v>42521</c:v>
                </c:pt>
                <c:pt idx="152">
                  <c:v>42522</c:v>
                </c:pt>
                <c:pt idx="153">
                  <c:v>42523</c:v>
                </c:pt>
                <c:pt idx="154">
                  <c:v>42524</c:v>
                </c:pt>
                <c:pt idx="155">
                  <c:v>42525</c:v>
                </c:pt>
                <c:pt idx="156">
                  <c:v>42526</c:v>
                </c:pt>
                <c:pt idx="157">
                  <c:v>42527</c:v>
                </c:pt>
                <c:pt idx="158">
                  <c:v>42528</c:v>
                </c:pt>
                <c:pt idx="159">
                  <c:v>42529</c:v>
                </c:pt>
                <c:pt idx="160">
                  <c:v>42530</c:v>
                </c:pt>
                <c:pt idx="161">
                  <c:v>42531</c:v>
                </c:pt>
                <c:pt idx="162">
                  <c:v>42532</c:v>
                </c:pt>
                <c:pt idx="163">
                  <c:v>42533</c:v>
                </c:pt>
                <c:pt idx="164">
                  <c:v>42534</c:v>
                </c:pt>
                <c:pt idx="165">
                  <c:v>42535</c:v>
                </c:pt>
                <c:pt idx="166">
                  <c:v>42536</c:v>
                </c:pt>
                <c:pt idx="167">
                  <c:v>42537</c:v>
                </c:pt>
                <c:pt idx="168">
                  <c:v>42538</c:v>
                </c:pt>
                <c:pt idx="169">
                  <c:v>42539</c:v>
                </c:pt>
                <c:pt idx="170">
                  <c:v>42540</c:v>
                </c:pt>
                <c:pt idx="171">
                  <c:v>42541</c:v>
                </c:pt>
                <c:pt idx="172">
                  <c:v>42542</c:v>
                </c:pt>
                <c:pt idx="173">
                  <c:v>42543</c:v>
                </c:pt>
                <c:pt idx="174">
                  <c:v>42544</c:v>
                </c:pt>
                <c:pt idx="175">
                  <c:v>42545</c:v>
                </c:pt>
                <c:pt idx="176">
                  <c:v>42546</c:v>
                </c:pt>
                <c:pt idx="177">
                  <c:v>42547</c:v>
                </c:pt>
                <c:pt idx="178">
                  <c:v>42548</c:v>
                </c:pt>
                <c:pt idx="179">
                  <c:v>42549</c:v>
                </c:pt>
                <c:pt idx="180">
                  <c:v>42550</c:v>
                </c:pt>
                <c:pt idx="181">
                  <c:v>42551</c:v>
                </c:pt>
                <c:pt idx="182">
                  <c:v>42552</c:v>
                </c:pt>
                <c:pt idx="183">
                  <c:v>42553</c:v>
                </c:pt>
                <c:pt idx="184">
                  <c:v>42554</c:v>
                </c:pt>
                <c:pt idx="185">
                  <c:v>42555</c:v>
                </c:pt>
                <c:pt idx="186">
                  <c:v>42556</c:v>
                </c:pt>
                <c:pt idx="187">
                  <c:v>42557</c:v>
                </c:pt>
                <c:pt idx="188">
                  <c:v>42558</c:v>
                </c:pt>
                <c:pt idx="189">
                  <c:v>42559</c:v>
                </c:pt>
                <c:pt idx="190">
                  <c:v>42560</c:v>
                </c:pt>
                <c:pt idx="191">
                  <c:v>42561</c:v>
                </c:pt>
                <c:pt idx="192">
                  <c:v>42562</c:v>
                </c:pt>
                <c:pt idx="193">
                  <c:v>42563</c:v>
                </c:pt>
                <c:pt idx="194">
                  <c:v>42564</c:v>
                </c:pt>
                <c:pt idx="195">
                  <c:v>42565</c:v>
                </c:pt>
                <c:pt idx="196">
                  <c:v>42566</c:v>
                </c:pt>
                <c:pt idx="197">
                  <c:v>42567</c:v>
                </c:pt>
                <c:pt idx="198">
                  <c:v>42568</c:v>
                </c:pt>
                <c:pt idx="199">
                  <c:v>42569</c:v>
                </c:pt>
                <c:pt idx="200">
                  <c:v>42570</c:v>
                </c:pt>
                <c:pt idx="201">
                  <c:v>42571</c:v>
                </c:pt>
                <c:pt idx="202">
                  <c:v>42572</c:v>
                </c:pt>
                <c:pt idx="203">
                  <c:v>42573</c:v>
                </c:pt>
                <c:pt idx="204">
                  <c:v>42574</c:v>
                </c:pt>
                <c:pt idx="205">
                  <c:v>42575</c:v>
                </c:pt>
                <c:pt idx="206">
                  <c:v>42576</c:v>
                </c:pt>
                <c:pt idx="207">
                  <c:v>42577</c:v>
                </c:pt>
                <c:pt idx="208">
                  <c:v>42578</c:v>
                </c:pt>
                <c:pt idx="209">
                  <c:v>42579</c:v>
                </c:pt>
                <c:pt idx="210">
                  <c:v>42580</c:v>
                </c:pt>
                <c:pt idx="211">
                  <c:v>42581</c:v>
                </c:pt>
                <c:pt idx="212">
                  <c:v>42582</c:v>
                </c:pt>
                <c:pt idx="213">
                  <c:v>42583</c:v>
                </c:pt>
                <c:pt idx="214">
                  <c:v>42584</c:v>
                </c:pt>
                <c:pt idx="215">
                  <c:v>42585</c:v>
                </c:pt>
                <c:pt idx="216">
                  <c:v>42586</c:v>
                </c:pt>
                <c:pt idx="217">
                  <c:v>42587</c:v>
                </c:pt>
                <c:pt idx="218">
                  <c:v>42588</c:v>
                </c:pt>
                <c:pt idx="219">
                  <c:v>42589</c:v>
                </c:pt>
                <c:pt idx="220">
                  <c:v>42590</c:v>
                </c:pt>
                <c:pt idx="221">
                  <c:v>42591</c:v>
                </c:pt>
                <c:pt idx="222">
                  <c:v>42592</c:v>
                </c:pt>
                <c:pt idx="223">
                  <c:v>42593</c:v>
                </c:pt>
                <c:pt idx="224">
                  <c:v>42594</c:v>
                </c:pt>
                <c:pt idx="225">
                  <c:v>42595</c:v>
                </c:pt>
                <c:pt idx="226">
                  <c:v>42596</c:v>
                </c:pt>
                <c:pt idx="227">
                  <c:v>42597</c:v>
                </c:pt>
                <c:pt idx="228">
                  <c:v>42598</c:v>
                </c:pt>
                <c:pt idx="229">
                  <c:v>42599</c:v>
                </c:pt>
                <c:pt idx="230">
                  <c:v>42600</c:v>
                </c:pt>
                <c:pt idx="231">
                  <c:v>42601</c:v>
                </c:pt>
                <c:pt idx="232">
                  <c:v>42602</c:v>
                </c:pt>
                <c:pt idx="233">
                  <c:v>42603</c:v>
                </c:pt>
                <c:pt idx="234">
                  <c:v>42604</c:v>
                </c:pt>
                <c:pt idx="235">
                  <c:v>42605</c:v>
                </c:pt>
                <c:pt idx="236">
                  <c:v>42606</c:v>
                </c:pt>
                <c:pt idx="237">
                  <c:v>42607</c:v>
                </c:pt>
                <c:pt idx="238">
                  <c:v>42608</c:v>
                </c:pt>
                <c:pt idx="239">
                  <c:v>42609</c:v>
                </c:pt>
                <c:pt idx="240">
                  <c:v>42610</c:v>
                </c:pt>
                <c:pt idx="241">
                  <c:v>42611</c:v>
                </c:pt>
                <c:pt idx="242">
                  <c:v>42612</c:v>
                </c:pt>
                <c:pt idx="243">
                  <c:v>42613</c:v>
                </c:pt>
                <c:pt idx="244">
                  <c:v>42614</c:v>
                </c:pt>
                <c:pt idx="245">
                  <c:v>42615</c:v>
                </c:pt>
                <c:pt idx="246">
                  <c:v>42616</c:v>
                </c:pt>
                <c:pt idx="247">
                  <c:v>42617</c:v>
                </c:pt>
                <c:pt idx="248">
                  <c:v>42618</c:v>
                </c:pt>
                <c:pt idx="249">
                  <c:v>42619</c:v>
                </c:pt>
                <c:pt idx="250">
                  <c:v>42620</c:v>
                </c:pt>
                <c:pt idx="251">
                  <c:v>42621</c:v>
                </c:pt>
                <c:pt idx="252">
                  <c:v>42622</c:v>
                </c:pt>
                <c:pt idx="253">
                  <c:v>42623</c:v>
                </c:pt>
                <c:pt idx="254">
                  <c:v>42624</c:v>
                </c:pt>
                <c:pt idx="255">
                  <c:v>42625</c:v>
                </c:pt>
                <c:pt idx="256">
                  <c:v>42626</c:v>
                </c:pt>
                <c:pt idx="257">
                  <c:v>42627</c:v>
                </c:pt>
                <c:pt idx="258">
                  <c:v>42628</c:v>
                </c:pt>
                <c:pt idx="259">
                  <c:v>42629</c:v>
                </c:pt>
                <c:pt idx="260">
                  <c:v>42630</c:v>
                </c:pt>
                <c:pt idx="261">
                  <c:v>42631</c:v>
                </c:pt>
                <c:pt idx="262">
                  <c:v>42632</c:v>
                </c:pt>
                <c:pt idx="263">
                  <c:v>42633</c:v>
                </c:pt>
                <c:pt idx="264">
                  <c:v>42634</c:v>
                </c:pt>
                <c:pt idx="265">
                  <c:v>42635</c:v>
                </c:pt>
                <c:pt idx="266">
                  <c:v>42636</c:v>
                </c:pt>
                <c:pt idx="267">
                  <c:v>42637</c:v>
                </c:pt>
                <c:pt idx="268">
                  <c:v>42638</c:v>
                </c:pt>
                <c:pt idx="269">
                  <c:v>42639</c:v>
                </c:pt>
                <c:pt idx="270">
                  <c:v>42640</c:v>
                </c:pt>
                <c:pt idx="271">
                  <c:v>42641</c:v>
                </c:pt>
                <c:pt idx="272">
                  <c:v>42642</c:v>
                </c:pt>
                <c:pt idx="273">
                  <c:v>42643</c:v>
                </c:pt>
                <c:pt idx="274">
                  <c:v>42644</c:v>
                </c:pt>
                <c:pt idx="275">
                  <c:v>42645</c:v>
                </c:pt>
                <c:pt idx="276">
                  <c:v>42646</c:v>
                </c:pt>
                <c:pt idx="277">
                  <c:v>42647</c:v>
                </c:pt>
                <c:pt idx="278">
                  <c:v>42648</c:v>
                </c:pt>
                <c:pt idx="279">
                  <c:v>42649</c:v>
                </c:pt>
                <c:pt idx="280">
                  <c:v>42650</c:v>
                </c:pt>
                <c:pt idx="281">
                  <c:v>42651</c:v>
                </c:pt>
                <c:pt idx="282">
                  <c:v>42652</c:v>
                </c:pt>
                <c:pt idx="283">
                  <c:v>42653</c:v>
                </c:pt>
                <c:pt idx="284">
                  <c:v>42654</c:v>
                </c:pt>
                <c:pt idx="285">
                  <c:v>42655</c:v>
                </c:pt>
                <c:pt idx="286">
                  <c:v>42656</c:v>
                </c:pt>
                <c:pt idx="287">
                  <c:v>42657</c:v>
                </c:pt>
                <c:pt idx="288">
                  <c:v>42658</c:v>
                </c:pt>
                <c:pt idx="289">
                  <c:v>42659</c:v>
                </c:pt>
                <c:pt idx="290">
                  <c:v>42660</c:v>
                </c:pt>
                <c:pt idx="291">
                  <c:v>42661</c:v>
                </c:pt>
                <c:pt idx="292">
                  <c:v>42662</c:v>
                </c:pt>
                <c:pt idx="293">
                  <c:v>42663</c:v>
                </c:pt>
                <c:pt idx="294">
                  <c:v>42664</c:v>
                </c:pt>
                <c:pt idx="295">
                  <c:v>42665</c:v>
                </c:pt>
                <c:pt idx="296">
                  <c:v>42666</c:v>
                </c:pt>
                <c:pt idx="297">
                  <c:v>42667</c:v>
                </c:pt>
                <c:pt idx="298">
                  <c:v>42668</c:v>
                </c:pt>
                <c:pt idx="299">
                  <c:v>42669</c:v>
                </c:pt>
                <c:pt idx="300">
                  <c:v>42670</c:v>
                </c:pt>
                <c:pt idx="301">
                  <c:v>42671</c:v>
                </c:pt>
                <c:pt idx="302">
                  <c:v>42672</c:v>
                </c:pt>
                <c:pt idx="303">
                  <c:v>42673</c:v>
                </c:pt>
                <c:pt idx="304">
                  <c:v>42674</c:v>
                </c:pt>
                <c:pt idx="305">
                  <c:v>42675</c:v>
                </c:pt>
                <c:pt idx="306">
                  <c:v>42676</c:v>
                </c:pt>
                <c:pt idx="307">
                  <c:v>42677</c:v>
                </c:pt>
                <c:pt idx="308">
                  <c:v>42678</c:v>
                </c:pt>
                <c:pt idx="309">
                  <c:v>42679</c:v>
                </c:pt>
                <c:pt idx="310">
                  <c:v>42680</c:v>
                </c:pt>
                <c:pt idx="311">
                  <c:v>42681</c:v>
                </c:pt>
                <c:pt idx="312">
                  <c:v>42682</c:v>
                </c:pt>
                <c:pt idx="313">
                  <c:v>42683</c:v>
                </c:pt>
                <c:pt idx="314">
                  <c:v>42684</c:v>
                </c:pt>
                <c:pt idx="315">
                  <c:v>42685</c:v>
                </c:pt>
                <c:pt idx="316">
                  <c:v>42686</c:v>
                </c:pt>
                <c:pt idx="317">
                  <c:v>42687</c:v>
                </c:pt>
                <c:pt idx="318">
                  <c:v>42688</c:v>
                </c:pt>
                <c:pt idx="319">
                  <c:v>42689</c:v>
                </c:pt>
                <c:pt idx="320">
                  <c:v>42690</c:v>
                </c:pt>
                <c:pt idx="321">
                  <c:v>42691</c:v>
                </c:pt>
                <c:pt idx="322">
                  <c:v>42692</c:v>
                </c:pt>
                <c:pt idx="323">
                  <c:v>42693</c:v>
                </c:pt>
                <c:pt idx="324">
                  <c:v>42694</c:v>
                </c:pt>
                <c:pt idx="325">
                  <c:v>42695</c:v>
                </c:pt>
                <c:pt idx="326">
                  <c:v>42696</c:v>
                </c:pt>
                <c:pt idx="327">
                  <c:v>42697</c:v>
                </c:pt>
                <c:pt idx="328">
                  <c:v>42698</c:v>
                </c:pt>
                <c:pt idx="329">
                  <c:v>42699</c:v>
                </c:pt>
                <c:pt idx="330">
                  <c:v>42700</c:v>
                </c:pt>
                <c:pt idx="331">
                  <c:v>42701</c:v>
                </c:pt>
                <c:pt idx="332">
                  <c:v>42702</c:v>
                </c:pt>
                <c:pt idx="333">
                  <c:v>42703</c:v>
                </c:pt>
                <c:pt idx="334">
                  <c:v>42704</c:v>
                </c:pt>
                <c:pt idx="335">
                  <c:v>42705</c:v>
                </c:pt>
                <c:pt idx="336">
                  <c:v>42706</c:v>
                </c:pt>
                <c:pt idx="337">
                  <c:v>42707</c:v>
                </c:pt>
                <c:pt idx="338">
                  <c:v>42708</c:v>
                </c:pt>
                <c:pt idx="339">
                  <c:v>42709</c:v>
                </c:pt>
                <c:pt idx="340">
                  <c:v>42710</c:v>
                </c:pt>
                <c:pt idx="341">
                  <c:v>42711</c:v>
                </c:pt>
                <c:pt idx="342">
                  <c:v>42712</c:v>
                </c:pt>
                <c:pt idx="343">
                  <c:v>42713</c:v>
                </c:pt>
                <c:pt idx="344">
                  <c:v>42714</c:v>
                </c:pt>
                <c:pt idx="345">
                  <c:v>42715</c:v>
                </c:pt>
                <c:pt idx="346">
                  <c:v>42716</c:v>
                </c:pt>
                <c:pt idx="347">
                  <c:v>42717</c:v>
                </c:pt>
                <c:pt idx="348">
                  <c:v>42718</c:v>
                </c:pt>
                <c:pt idx="349">
                  <c:v>42719</c:v>
                </c:pt>
                <c:pt idx="350">
                  <c:v>42720</c:v>
                </c:pt>
                <c:pt idx="351">
                  <c:v>42721</c:v>
                </c:pt>
                <c:pt idx="352">
                  <c:v>42722</c:v>
                </c:pt>
                <c:pt idx="353">
                  <c:v>42723</c:v>
                </c:pt>
                <c:pt idx="354">
                  <c:v>42724</c:v>
                </c:pt>
                <c:pt idx="355">
                  <c:v>42725</c:v>
                </c:pt>
                <c:pt idx="356">
                  <c:v>42726</c:v>
                </c:pt>
                <c:pt idx="357">
                  <c:v>42727</c:v>
                </c:pt>
                <c:pt idx="358">
                  <c:v>42728</c:v>
                </c:pt>
                <c:pt idx="359">
                  <c:v>42729</c:v>
                </c:pt>
                <c:pt idx="360">
                  <c:v>42730</c:v>
                </c:pt>
                <c:pt idx="361">
                  <c:v>42731</c:v>
                </c:pt>
                <c:pt idx="362">
                  <c:v>42732</c:v>
                </c:pt>
                <c:pt idx="363">
                  <c:v>42733</c:v>
                </c:pt>
                <c:pt idx="364">
                  <c:v>42734</c:v>
                </c:pt>
                <c:pt idx="365">
                  <c:v>42735</c:v>
                </c:pt>
              </c:numCache>
            </c:numRef>
          </c:xVal>
          <c:yVal>
            <c:numRef>
              <c:f>'Hydro jour par jour'!$B$2:$B$367</c:f>
              <c:numCache>
                <c:formatCode>General</c:formatCode>
                <c:ptCount val="366"/>
                <c:pt idx="0">
                  <c:v>594.20833333333337</c:v>
                </c:pt>
                <c:pt idx="1">
                  <c:v>814.79166666666663</c:v>
                </c:pt>
                <c:pt idx="2">
                  <c:v>880.70833333333337</c:v>
                </c:pt>
                <c:pt idx="3">
                  <c:v>1443.6666666666667</c:v>
                </c:pt>
                <c:pt idx="4">
                  <c:v>1439.6666666666667</c:v>
                </c:pt>
                <c:pt idx="5">
                  <c:v>1602.0833333333333</c:v>
                </c:pt>
                <c:pt idx="6">
                  <c:v>1388.1666666666667</c:v>
                </c:pt>
                <c:pt idx="7">
                  <c:v>1728.3333333333333</c:v>
                </c:pt>
                <c:pt idx="8">
                  <c:v>1519.75</c:v>
                </c:pt>
                <c:pt idx="9">
                  <c:v>1453.875</c:v>
                </c:pt>
                <c:pt idx="10">
                  <c:v>1882.25</c:v>
                </c:pt>
                <c:pt idx="11">
                  <c:v>2378.875</c:v>
                </c:pt>
                <c:pt idx="12">
                  <c:v>2445.75</c:v>
                </c:pt>
                <c:pt idx="13">
                  <c:v>2159.5416666666665</c:v>
                </c:pt>
                <c:pt idx="14">
                  <c:v>2094.7083333333335</c:v>
                </c:pt>
                <c:pt idx="15">
                  <c:v>1903.375</c:v>
                </c:pt>
                <c:pt idx="16">
                  <c:v>1267.7916666666667</c:v>
                </c:pt>
                <c:pt idx="17">
                  <c:v>3546.6666666666665</c:v>
                </c:pt>
                <c:pt idx="18">
                  <c:v>3883</c:v>
                </c:pt>
                <c:pt idx="19">
                  <c:v>3112</c:v>
                </c:pt>
                <c:pt idx="20">
                  <c:v>2919.2083333333335</c:v>
                </c:pt>
                <c:pt idx="21">
                  <c:v>3325.375</c:v>
                </c:pt>
                <c:pt idx="22">
                  <c:v>1759.8333333333333</c:v>
                </c:pt>
                <c:pt idx="23">
                  <c:v>1083.25</c:v>
                </c:pt>
                <c:pt idx="24">
                  <c:v>1804.5833333333333</c:v>
                </c:pt>
                <c:pt idx="25">
                  <c:v>1352.5</c:v>
                </c:pt>
                <c:pt idx="26">
                  <c:v>1048.5416666666667</c:v>
                </c:pt>
                <c:pt idx="27">
                  <c:v>2061.7083333333335</c:v>
                </c:pt>
                <c:pt idx="28">
                  <c:v>1721.7916666666667</c:v>
                </c:pt>
                <c:pt idx="29">
                  <c:v>1128.625</c:v>
                </c:pt>
                <c:pt idx="30">
                  <c:v>975.04166666666663</c:v>
                </c:pt>
                <c:pt idx="31">
                  <c:v>1507.2916666666667</c:v>
                </c:pt>
                <c:pt idx="32">
                  <c:v>1487.9583333333333</c:v>
                </c:pt>
                <c:pt idx="33">
                  <c:v>2125.4583333333335</c:v>
                </c:pt>
                <c:pt idx="34">
                  <c:v>2498.7083333333335</c:v>
                </c:pt>
                <c:pt idx="35">
                  <c:v>2448.2083333333335</c:v>
                </c:pt>
                <c:pt idx="36">
                  <c:v>1691.75</c:v>
                </c:pt>
                <c:pt idx="37">
                  <c:v>1743.2916666666667</c:v>
                </c:pt>
                <c:pt idx="38">
                  <c:v>2623.2916666666665</c:v>
                </c:pt>
                <c:pt idx="39">
                  <c:v>3143.4166666666665</c:v>
                </c:pt>
                <c:pt idx="40">
                  <c:v>3678.9166666666665</c:v>
                </c:pt>
                <c:pt idx="41">
                  <c:v>3589.6666666666665</c:v>
                </c:pt>
                <c:pt idx="42">
                  <c:v>3421.3333333333335</c:v>
                </c:pt>
                <c:pt idx="43">
                  <c:v>3068.0416666666665</c:v>
                </c:pt>
                <c:pt idx="44">
                  <c:v>2577.875</c:v>
                </c:pt>
                <c:pt idx="45">
                  <c:v>3430.5416666666665</c:v>
                </c:pt>
                <c:pt idx="46">
                  <c:v>3439.75</c:v>
                </c:pt>
                <c:pt idx="47">
                  <c:v>3538.625</c:v>
                </c:pt>
                <c:pt idx="48">
                  <c:v>4033.5416666666665</c:v>
                </c:pt>
                <c:pt idx="49">
                  <c:v>3451.625</c:v>
                </c:pt>
                <c:pt idx="50">
                  <c:v>1914.5833333333333</c:v>
                </c:pt>
                <c:pt idx="51">
                  <c:v>1359.0416666666667</c:v>
                </c:pt>
                <c:pt idx="52">
                  <c:v>2652.7083333333335</c:v>
                </c:pt>
                <c:pt idx="53">
                  <c:v>2928</c:v>
                </c:pt>
                <c:pt idx="54">
                  <c:v>3103.2083333333335</c:v>
                </c:pt>
                <c:pt idx="55">
                  <c:v>3251.0833333333335</c:v>
                </c:pt>
                <c:pt idx="56">
                  <c:v>3258.25</c:v>
                </c:pt>
                <c:pt idx="57">
                  <c:v>2518.25</c:v>
                </c:pt>
                <c:pt idx="58">
                  <c:v>1997.0833333333333</c:v>
                </c:pt>
                <c:pt idx="59">
                  <c:v>3358.5</c:v>
                </c:pt>
                <c:pt idx="60">
                  <c:v>3546.4583333333335</c:v>
                </c:pt>
                <c:pt idx="61">
                  <c:v>2793.5833333333335</c:v>
                </c:pt>
                <c:pt idx="62">
                  <c:v>2960.625</c:v>
                </c:pt>
                <c:pt idx="63">
                  <c:v>3079.25</c:v>
                </c:pt>
                <c:pt idx="64">
                  <c:v>2570.0833333333335</c:v>
                </c:pt>
                <c:pt idx="65">
                  <c:v>1812.4583333333333</c:v>
                </c:pt>
                <c:pt idx="66">
                  <c:v>2792.2916666666665</c:v>
                </c:pt>
                <c:pt idx="67">
                  <c:v>2796.2083333333335</c:v>
                </c:pt>
                <c:pt idx="68">
                  <c:v>2654.0416666666665</c:v>
                </c:pt>
                <c:pt idx="69">
                  <c:v>3316</c:v>
                </c:pt>
                <c:pt idx="70">
                  <c:v>3227.75</c:v>
                </c:pt>
                <c:pt idx="71">
                  <c:v>2447.8333333333335</c:v>
                </c:pt>
                <c:pt idx="72">
                  <c:v>1562.875</c:v>
                </c:pt>
                <c:pt idx="73">
                  <c:v>2514.0416666666665</c:v>
                </c:pt>
                <c:pt idx="74">
                  <c:v>2631.0833333333335</c:v>
                </c:pt>
                <c:pt idx="75">
                  <c:v>2794.75</c:v>
                </c:pt>
                <c:pt idx="76">
                  <c:v>3209.2083333333335</c:v>
                </c:pt>
                <c:pt idx="77">
                  <c:v>2905.9166666666665</c:v>
                </c:pt>
                <c:pt idx="78">
                  <c:v>2558.4166666666665</c:v>
                </c:pt>
                <c:pt idx="79">
                  <c:v>1809.7083333333333</c:v>
                </c:pt>
                <c:pt idx="80">
                  <c:v>2650.1666666666665</c:v>
                </c:pt>
                <c:pt idx="81">
                  <c:v>2380.875</c:v>
                </c:pt>
                <c:pt idx="82">
                  <c:v>2694.7083333333335</c:v>
                </c:pt>
                <c:pt idx="83">
                  <c:v>2500.2916666666665</c:v>
                </c:pt>
                <c:pt idx="84">
                  <c:v>2336.625</c:v>
                </c:pt>
                <c:pt idx="85">
                  <c:v>1078.125</c:v>
                </c:pt>
                <c:pt idx="86">
                  <c:v>632.5</c:v>
                </c:pt>
                <c:pt idx="87">
                  <c:v>730</c:v>
                </c:pt>
                <c:pt idx="88">
                  <c:v>2159.9583333333335</c:v>
                </c:pt>
                <c:pt idx="89">
                  <c:v>2427.25</c:v>
                </c:pt>
                <c:pt idx="90">
                  <c:v>2317.4583333333335</c:v>
                </c:pt>
                <c:pt idx="91">
                  <c:v>2482.7083333333335</c:v>
                </c:pt>
                <c:pt idx="92">
                  <c:v>2558.5416666666665</c:v>
                </c:pt>
                <c:pt idx="93">
                  <c:v>1151.25</c:v>
                </c:pt>
                <c:pt idx="94">
                  <c:v>2005.125</c:v>
                </c:pt>
                <c:pt idx="95">
                  <c:v>2089.7083333333335</c:v>
                </c:pt>
                <c:pt idx="96">
                  <c:v>1800.125</c:v>
                </c:pt>
                <c:pt idx="97">
                  <c:v>2058.9583333333335</c:v>
                </c:pt>
                <c:pt idx="98">
                  <c:v>2543.6666666666665</c:v>
                </c:pt>
                <c:pt idx="99">
                  <c:v>2129.9166666666665</c:v>
                </c:pt>
                <c:pt idx="100">
                  <c:v>1021.8333333333334</c:v>
                </c:pt>
                <c:pt idx="101">
                  <c:v>2243.9583333333335</c:v>
                </c:pt>
                <c:pt idx="102">
                  <c:v>2090.5833333333335</c:v>
                </c:pt>
                <c:pt idx="103">
                  <c:v>2230.5</c:v>
                </c:pt>
                <c:pt idx="104">
                  <c:v>2297.2083333333335</c:v>
                </c:pt>
                <c:pt idx="105">
                  <c:v>2538.2083333333335</c:v>
                </c:pt>
                <c:pt idx="106">
                  <c:v>1404.25</c:v>
                </c:pt>
                <c:pt idx="107">
                  <c:v>1259.5416666666667</c:v>
                </c:pt>
                <c:pt idx="108">
                  <c:v>2573.2083333333335</c:v>
                </c:pt>
                <c:pt idx="109">
                  <c:v>2132.2916666666665</c:v>
                </c:pt>
                <c:pt idx="110">
                  <c:v>2105.75</c:v>
                </c:pt>
                <c:pt idx="111">
                  <c:v>2293.875</c:v>
                </c:pt>
                <c:pt idx="112">
                  <c:v>2241.6666666666665</c:v>
                </c:pt>
                <c:pt idx="113">
                  <c:v>1529.375</c:v>
                </c:pt>
                <c:pt idx="114">
                  <c:v>1081.9583333333333</c:v>
                </c:pt>
                <c:pt idx="115">
                  <c:v>1902.875</c:v>
                </c:pt>
                <c:pt idx="116">
                  <c:v>2266.4166666666665</c:v>
                </c:pt>
                <c:pt idx="117">
                  <c:v>1958.4166666666667</c:v>
                </c:pt>
                <c:pt idx="118">
                  <c:v>2075.8333333333335</c:v>
                </c:pt>
                <c:pt idx="119">
                  <c:v>2085.75</c:v>
                </c:pt>
                <c:pt idx="120">
                  <c:v>978</c:v>
                </c:pt>
                <c:pt idx="121">
                  <c:v>689.75</c:v>
                </c:pt>
                <c:pt idx="122">
                  <c:v>1563.7083333333333</c:v>
                </c:pt>
                <c:pt idx="123">
                  <c:v>1395.9166666666667</c:v>
                </c:pt>
                <c:pt idx="124">
                  <c:v>1592.2083333333333</c:v>
                </c:pt>
                <c:pt idx="125">
                  <c:v>940.20833333333337</c:v>
                </c:pt>
                <c:pt idx="126">
                  <c:v>1133.75</c:v>
                </c:pt>
                <c:pt idx="127">
                  <c:v>1244.6666666666667</c:v>
                </c:pt>
                <c:pt idx="128">
                  <c:v>945.04166666666663</c:v>
                </c:pt>
                <c:pt idx="129">
                  <c:v>1568.4583333333333</c:v>
                </c:pt>
                <c:pt idx="130">
                  <c:v>1665.7083333333333</c:v>
                </c:pt>
                <c:pt idx="131">
                  <c:v>2023.5833333333333</c:v>
                </c:pt>
                <c:pt idx="132">
                  <c:v>2011.7083333333333</c:v>
                </c:pt>
                <c:pt idx="133">
                  <c:v>1828.125</c:v>
                </c:pt>
                <c:pt idx="134">
                  <c:v>1398.2083333333333</c:v>
                </c:pt>
                <c:pt idx="135">
                  <c:v>1000.7916666666666</c:v>
                </c:pt>
                <c:pt idx="136">
                  <c:v>976.83333333333337</c:v>
                </c:pt>
                <c:pt idx="137">
                  <c:v>1565.8333333333333</c:v>
                </c:pt>
                <c:pt idx="138">
                  <c:v>1693.3333333333333</c:v>
                </c:pt>
                <c:pt idx="139">
                  <c:v>1602.5833333333333</c:v>
                </c:pt>
                <c:pt idx="140">
                  <c:v>1542.7916666666667</c:v>
                </c:pt>
                <c:pt idx="141">
                  <c:v>1174.5833333333333</c:v>
                </c:pt>
                <c:pt idx="142">
                  <c:v>818.25</c:v>
                </c:pt>
                <c:pt idx="143">
                  <c:v>1264.5</c:v>
                </c:pt>
                <c:pt idx="144">
                  <c:v>1220.2083333333333</c:v>
                </c:pt>
                <c:pt idx="145">
                  <c:v>1649.4166666666667</c:v>
                </c:pt>
                <c:pt idx="146">
                  <c:v>1769.1666666666667</c:v>
                </c:pt>
                <c:pt idx="147">
                  <c:v>1689.375</c:v>
                </c:pt>
                <c:pt idx="148">
                  <c:v>1199.9583333333333</c:v>
                </c:pt>
                <c:pt idx="149">
                  <c:v>1115.9583333333333</c:v>
                </c:pt>
                <c:pt idx="150">
                  <c:v>1582.25</c:v>
                </c:pt>
                <c:pt idx="151">
                  <c:v>1772.4166666666667</c:v>
                </c:pt>
                <c:pt idx="152">
                  <c:v>1850.5416666666667</c:v>
                </c:pt>
                <c:pt idx="153">
                  <c:v>2129.75</c:v>
                </c:pt>
                <c:pt idx="154">
                  <c:v>2409.5833333333335</c:v>
                </c:pt>
                <c:pt idx="155">
                  <c:v>2276.0833333333335</c:v>
                </c:pt>
                <c:pt idx="156">
                  <c:v>1882.75</c:v>
                </c:pt>
                <c:pt idx="157">
                  <c:v>2270.875</c:v>
                </c:pt>
                <c:pt idx="158">
                  <c:v>2277.0416666666665</c:v>
                </c:pt>
                <c:pt idx="159">
                  <c:v>2203.2083333333335</c:v>
                </c:pt>
                <c:pt idx="160">
                  <c:v>2257.4583333333335</c:v>
                </c:pt>
                <c:pt idx="161">
                  <c:v>2461.9583333333335</c:v>
                </c:pt>
                <c:pt idx="162">
                  <c:v>2036.2916666666667</c:v>
                </c:pt>
                <c:pt idx="163">
                  <c:v>1621.2083333333333</c:v>
                </c:pt>
                <c:pt idx="164">
                  <c:v>2234.9583333333335</c:v>
                </c:pt>
                <c:pt idx="165">
                  <c:v>2180.4166666666665</c:v>
                </c:pt>
                <c:pt idx="166">
                  <c:v>2316.8333333333335</c:v>
                </c:pt>
                <c:pt idx="167">
                  <c:v>2278.25</c:v>
                </c:pt>
                <c:pt idx="168">
                  <c:v>2561.25</c:v>
                </c:pt>
                <c:pt idx="169">
                  <c:v>1624.0833333333333</c:v>
                </c:pt>
                <c:pt idx="170">
                  <c:v>1328.0833333333333</c:v>
                </c:pt>
                <c:pt idx="171">
                  <c:v>1879.1666666666667</c:v>
                </c:pt>
                <c:pt idx="172">
                  <c:v>2600.2916666666665</c:v>
                </c:pt>
                <c:pt idx="173">
                  <c:v>2539.5416666666665</c:v>
                </c:pt>
                <c:pt idx="174">
                  <c:v>2974.375</c:v>
                </c:pt>
                <c:pt idx="175">
                  <c:v>2867.4583333333335</c:v>
                </c:pt>
                <c:pt idx="176">
                  <c:v>2167.2916666666665</c:v>
                </c:pt>
                <c:pt idx="177">
                  <c:v>1886.9166666666667</c:v>
                </c:pt>
                <c:pt idx="178">
                  <c:v>2318</c:v>
                </c:pt>
                <c:pt idx="179">
                  <c:v>2604.25</c:v>
                </c:pt>
                <c:pt idx="180">
                  <c:v>2311.3333333333335</c:v>
                </c:pt>
                <c:pt idx="181">
                  <c:v>2199.25</c:v>
                </c:pt>
                <c:pt idx="182">
                  <c:v>2091.9583333333335</c:v>
                </c:pt>
                <c:pt idx="183">
                  <c:v>1723.875</c:v>
                </c:pt>
                <c:pt idx="184">
                  <c:v>1367.875</c:v>
                </c:pt>
                <c:pt idx="185">
                  <c:v>1762.3333333333333</c:v>
                </c:pt>
                <c:pt idx="186">
                  <c:v>1709.9583333333333</c:v>
                </c:pt>
                <c:pt idx="187">
                  <c:v>1748.375</c:v>
                </c:pt>
                <c:pt idx="188">
                  <c:v>1665.4166666666667</c:v>
                </c:pt>
                <c:pt idx="189">
                  <c:v>2129.125</c:v>
                </c:pt>
                <c:pt idx="190">
                  <c:v>1556.125</c:v>
                </c:pt>
                <c:pt idx="191">
                  <c:v>1054.3333333333333</c:v>
                </c:pt>
                <c:pt idx="192">
                  <c:v>1887.125</c:v>
                </c:pt>
                <c:pt idx="193">
                  <c:v>2197.1666666666665</c:v>
                </c:pt>
                <c:pt idx="194">
                  <c:v>1961.625</c:v>
                </c:pt>
                <c:pt idx="195">
                  <c:v>1246.4166666666667</c:v>
                </c:pt>
                <c:pt idx="196">
                  <c:v>1215.875</c:v>
                </c:pt>
                <c:pt idx="197">
                  <c:v>1059.5</c:v>
                </c:pt>
                <c:pt idx="198">
                  <c:v>1049.2916666666667</c:v>
                </c:pt>
                <c:pt idx="199">
                  <c:v>1784.375</c:v>
                </c:pt>
                <c:pt idx="200">
                  <c:v>1749.9166666666667</c:v>
                </c:pt>
                <c:pt idx="201">
                  <c:v>1887.5833333333333</c:v>
                </c:pt>
                <c:pt idx="202">
                  <c:v>1587.7916666666667</c:v>
                </c:pt>
                <c:pt idx="203">
                  <c:v>1494.1666666666667</c:v>
                </c:pt>
                <c:pt idx="204">
                  <c:v>1229.5416666666667</c:v>
                </c:pt>
                <c:pt idx="205">
                  <c:v>1183.5</c:v>
                </c:pt>
                <c:pt idx="206">
                  <c:v>1658.7916666666667</c:v>
                </c:pt>
                <c:pt idx="207">
                  <c:v>1848.2916666666667</c:v>
                </c:pt>
                <c:pt idx="208">
                  <c:v>1633.8333333333333</c:v>
                </c:pt>
                <c:pt idx="209">
                  <c:v>1487.9166666666667</c:v>
                </c:pt>
                <c:pt idx="210">
                  <c:v>1464</c:v>
                </c:pt>
                <c:pt idx="211">
                  <c:v>1221.2916666666667</c:v>
                </c:pt>
                <c:pt idx="212">
                  <c:v>1105.9166666666667</c:v>
                </c:pt>
                <c:pt idx="213">
                  <c:v>1548.5416666666667</c:v>
                </c:pt>
                <c:pt idx="214">
                  <c:v>1388.8333333333333</c:v>
                </c:pt>
                <c:pt idx="215">
                  <c:v>1308.7083333333333</c:v>
                </c:pt>
                <c:pt idx="216">
                  <c:v>1336.9583333333333</c:v>
                </c:pt>
                <c:pt idx="217">
                  <c:v>1164.4166666666667</c:v>
                </c:pt>
                <c:pt idx="218">
                  <c:v>1064.9583333333333</c:v>
                </c:pt>
                <c:pt idx="219">
                  <c:v>984.16666666666663</c:v>
                </c:pt>
                <c:pt idx="220">
                  <c:v>1231.1666666666667</c:v>
                </c:pt>
                <c:pt idx="221">
                  <c:v>1240.5833333333333</c:v>
                </c:pt>
                <c:pt idx="222">
                  <c:v>1205.125</c:v>
                </c:pt>
                <c:pt idx="223">
                  <c:v>1225.1666666666667</c:v>
                </c:pt>
                <c:pt idx="224">
                  <c:v>1330.625</c:v>
                </c:pt>
                <c:pt idx="225">
                  <c:v>937.45833333333337</c:v>
                </c:pt>
                <c:pt idx="226">
                  <c:v>800.95833333333337</c:v>
                </c:pt>
                <c:pt idx="227">
                  <c:v>982.04166666666663</c:v>
                </c:pt>
                <c:pt idx="228">
                  <c:v>1238.875</c:v>
                </c:pt>
                <c:pt idx="229">
                  <c:v>1058.5833333333333</c:v>
                </c:pt>
                <c:pt idx="230">
                  <c:v>1221.625</c:v>
                </c:pt>
                <c:pt idx="231">
                  <c:v>1235.4583333333333</c:v>
                </c:pt>
                <c:pt idx="232">
                  <c:v>1030</c:v>
                </c:pt>
                <c:pt idx="233">
                  <c:v>791.95833333333337</c:v>
                </c:pt>
                <c:pt idx="234">
                  <c:v>1026.6666666666667</c:v>
                </c:pt>
                <c:pt idx="235">
                  <c:v>1491.375</c:v>
                </c:pt>
                <c:pt idx="236">
                  <c:v>1392.5</c:v>
                </c:pt>
                <c:pt idx="237">
                  <c:v>1769.6666666666667</c:v>
                </c:pt>
                <c:pt idx="238">
                  <c:v>1877.25</c:v>
                </c:pt>
                <c:pt idx="239">
                  <c:v>1165.2916666666667</c:v>
                </c:pt>
                <c:pt idx="240">
                  <c:v>1014.875</c:v>
                </c:pt>
                <c:pt idx="241">
                  <c:v>1863.7916666666667</c:v>
                </c:pt>
                <c:pt idx="242">
                  <c:v>1391.5833333333333</c:v>
                </c:pt>
                <c:pt idx="243">
                  <c:v>1777.7916666666667</c:v>
                </c:pt>
                <c:pt idx="244">
                  <c:v>1790.1666666666667</c:v>
                </c:pt>
                <c:pt idx="245">
                  <c:v>1547.9166666666667</c:v>
                </c:pt>
                <c:pt idx="246">
                  <c:v>1097.4166666666667</c:v>
                </c:pt>
                <c:pt idx="247">
                  <c:v>966.25</c:v>
                </c:pt>
                <c:pt idx="248">
                  <c:v>1753</c:v>
                </c:pt>
                <c:pt idx="249">
                  <c:v>1861</c:v>
                </c:pt>
                <c:pt idx="250">
                  <c:v>1610.25</c:v>
                </c:pt>
                <c:pt idx="251">
                  <c:v>1648.6666666666667</c:v>
                </c:pt>
                <c:pt idx="252">
                  <c:v>1723.2916666666667</c:v>
                </c:pt>
                <c:pt idx="253">
                  <c:v>1107.5833333333333</c:v>
                </c:pt>
                <c:pt idx="254">
                  <c:v>903.08333333333337</c:v>
                </c:pt>
                <c:pt idx="255">
                  <c:v>1534.0833333333333</c:v>
                </c:pt>
                <c:pt idx="256">
                  <c:v>1830.5</c:v>
                </c:pt>
                <c:pt idx="257">
                  <c:v>1561.9583333333333</c:v>
                </c:pt>
                <c:pt idx="258">
                  <c:v>1204.9583333333333</c:v>
                </c:pt>
                <c:pt idx="259">
                  <c:v>1205.2083333333333</c:v>
                </c:pt>
                <c:pt idx="260">
                  <c:v>796.83333333333337</c:v>
                </c:pt>
                <c:pt idx="261">
                  <c:v>680.5</c:v>
                </c:pt>
                <c:pt idx="262">
                  <c:v>1164.75</c:v>
                </c:pt>
                <c:pt idx="263">
                  <c:v>1407.5</c:v>
                </c:pt>
                <c:pt idx="264">
                  <c:v>1731.4166666666667</c:v>
                </c:pt>
                <c:pt idx="265">
                  <c:v>1560.4166666666667</c:v>
                </c:pt>
                <c:pt idx="266">
                  <c:v>1871.9166666666667</c:v>
                </c:pt>
                <c:pt idx="267">
                  <c:v>1021.0833333333334</c:v>
                </c:pt>
                <c:pt idx="268">
                  <c:v>838.45833333333337</c:v>
                </c:pt>
                <c:pt idx="269">
                  <c:v>2270.4583333333335</c:v>
                </c:pt>
                <c:pt idx="270">
                  <c:v>2258.5833333333335</c:v>
                </c:pt>
                <c:pt idx="271">
                  <c:v>2004.75</c:v>
                </c:pt>
                <c:pt idx="272">
                  <c:v>1575.125</c:v>
                </c:pt>
                <c:pt idx="273">
                  <c:v>1698.25</c:v>
                </c:pt>
                <c:pt idx="274">
                  <c:v>1064.5833333333333</c:v>
                </c:pt>
                <c:pt idx="275">
                  <c:v>739.16666666666663</c:v>
                </c:pt>
                <c:pt idx="276">
                  <c:v>1113.5833333333333</c:v>
                </c:pt>
                <c:pt idx="277">
                  <c:v>1086.7083333333333</c:v>
                </c:pt>
                <c:pt idx="278">
                  <c:v>1136.875</c:v>
                </c:pt>
                <c:pt idx="279">
                  <c:v>1557.9166666666667</c:v>
                </c:pt>
                <c:pt idx="280">
                  <c:v>2029.25</c:v>
                </c:pt>
                <c:pt idx="281">
                  <c:v>788.79166666666663</c:v>
                </c:pt>
                <c:pt idx="282">
                  <c:v>529.45833333333337</c:v>
                </c:pt>
                <c:pt idx="283">
                  <c:v>1636.25</c:v>
                </c:pt>
                <c:pt idx="284">
                  <c:v>1834.875</c:v>
                </c:pt>
                <c:pt idx="285">
                  <c:v>1867.5416666666667</c:v>
                </c:pt>
                <c:pt idx="286">
                  <c:v>2081.2916666666665</c:v>
                </c:pt>
                <c:pt idx="287">
                  <c:v>1952.2083333333333</c:v>
                </c:pt>
                <c:pt idx="288">
                  <c:v>1076.625</c:v>
                </c:pt>
                <c:pt idx="289">
                  <c:v>806.16666666666663</c:v>
                </c:pt>
                <c:pt idx="290">
                  <c:v>1676.3333333333333</c:v>
                </c:pt>
                <c:pt idx="291">
                  <c:v>1343.625</c:v>
                </c:pt>
                <c:pt idx="292">
                  <c:v>1657</c:v>
                </c:pt>
                <c:pt idx="293">
                  <c:v>2259.125</c:v>
                </c:pt>
                <c:pt idx="294">
                  <c:v>1723.0833333333333</c:v>
                </c:pt>
                <c:pt idx="295">
                  <c:v>892.16666666666663</c:v>
                </c:pt>
                <c:pt idx="296">
                  <c:v>682.45833333333337</c:v>
                </c:pt>
                <c:pt idx="297">
                  <c:v>1752.5</c:v>
                </c:pt>
                <c:pt idx="298">
                  <c:v>1502.625</c:v>
                </c:pt>
                <c:pt idx="299">
                  <c:v>1077.4166666666667</c:v>
                </c:pt>
                <c:pt idx="300">
                  <c:v>888.66666666666663</c:v>
                </c:pt>
                <c:pt idx="301">
                  <c:v>1012.125</c:v>
                </c:pt>
                <c:pt idx="302">
                  <c:v>588.79166666666663</c:v>
                </c:pt>
                <c:pt idx="303">
                  <c:v>548.25</c:v>
                </c:pt>
                <c:pt idx="304">
                  <c:v>596.41666666666663</c:v>
                </c:pt>
                <c:pt idx="305">
                  <c:v>421.25</c:v>
                </c:pt>
                <c:pt idx="306">
                  <c:v>743.29166666666663</c:v>
                </c:pt>
                <c:pt idx="307">
                  <c:v>998.08333333333337</c:v>
                </c:pt>
                <c:pt idx="308">
                  <c:v>827.125</c:v>
                </c:pt>
                <c:pt idx="309">
                  <c:v>827.04166666666663</c:v>
                </c:pt>
                <c:pt idx="310">
                  <c:v>848.20833333333337</c:v>
                </c:pt>
                <c:pt idx="311">
                  <c:v>1168.7916666666667</c:v>
                </c:pt>
                <c:pt idx="312">
                  <c:v>1399</c:v>
                </c:pt>
                <c:pt idx="313">
                  <c:v>1066.5416666666667</c:v>
                </c:pt>
                <c:pt idx="314">
                  <c:v>1199.1666666666667</c:v>
                </c:pt>
                <c:pt idx="315">
                  <c:v>1143.4166666666667</c:v>
                </c:pt>
                <c:pt idx="316">
                  <c:v>949.125</c:v>
                </c:pt>
                <c:pt idx="317">
                  <c:v>701.625</c:v>
                </c:pt>
                <c:pt idx="318">
                  <c:v>1023.125</c:v>
                </c:pt>
                <c:pt idx="319">
                  <c:v>1202.4583333333333</c:v>
                </c:pt>
                <c:pt idx="320">
                  <c:v>1109.8333333333333</c:v>
                </c:pt>
                <c:pt idx="321">
                  <c:v>979.04166666666663</c:v>
                </c:pt>
                <c:pt idx="322">
                  <c:v>1032.875</c:v>
                </c:pt>
                <c:pt idx="323">
                  <c:v>988.95833333333337</c:v>
                </c:pt>
                <c:pt idx="324">
                  <c:v>947.54166666666663</c:v>
                </c:pt>
                <c:pt idx="325">
                  <c:v>1340.0833333333333</c:v>
                </c:pt>
                <c:pt idx="326">
                  <c:v>1226.4583333333333</c:v>
                </c:pt>
                <c:pt idx="327">
                  <c:v>1438.2916666666667</c:v>
                </c:pt>
                <c:pt idx="328">
                  <c:v>1558.5833333333333</c:v>
                </c:pt>
                <c:pt idx="329">
                  <c:v>1862.6666666666667</c:v>
                </c:pt>
                <c:pt idx="330">
                  <c:v>1296.0833333333333</c:v>
                </c:pt>
                <c:pt idx="331">
                  <c:v>1312.2916666666667</c:v>
                </c:pt>
                <c:pt idx="332">
                  <c:v>1932.9166666666667</c:v>
                </c:pt>
                <c:pt idx="333">
                  <c:v>2411.1666666666665</c:v>
                </c:pt>
                <c:pt idx="334">
                  <c:v>2451.9166666666665</c:v>
                </c:pt>
                <c:pt idx="335">
                  <c:v>2679.25</c:v>
                </c:pt>
                <c:pt idx="336">
                  <c:v>2116.25</c:v>
                </c:pt>
                <c:pt idx="337">
                  <c:v>1104.25</c:v>
                </c:pt>
                <c:pt idx="338">
                  <c:v>1126.2083333333333</c:v>
                </c:pt>
                <c:pt idx="339">
                  <c:v>2025.375</c:v>
                </c:pt>
                <c:pt idx="340">
                  <c:v>2183.0833333333335</c:v>
                </c:pt>
                <c:pt idx="341">
                  <c:v>2486.875</c:v>
                </c:pt>
                <c:pt idx="342">
                  <c:v>2070.7916666666665</c:v>
                </c:pt>
                <c:pt idx="343">
                  <c:v>2143.5833333333335</c:v>
                </c:pt>
                <c:pt idx="344">
                  <c:v>1689.625</c:v>
                </c:pt>
                <c:pt idx="345">
                  <c:v>1626.875</c:v>
                </c:pt>
                <c:pt idx="346">
                  <c:v>2332.75</c:v>
                </c:pt>
                <c:pt idx="347">
                  <c:v>2492.625</c:v>
                </c:pt>
                <c:pt idx="348">
                  <c:v>2586.9166666666665</c:v>
                </c:pt>
                <c:pt idx="349">
                  <c:v>2615.3333333333335</c:v>
                </c:pt>
                <c:pt idx="350">
                  <c:v>2497.7083333333335</c:v>
                </c:pt>
                <c:pt idx="351">
                  <c:v>1870.25</c:v>
                </c:pt>
                <c:pt idx="352">
                  <c:v>1965.4583333333333</c:v>
                </c:pt>
                <c:pt idx="353">
                  <c:v>3169.7083333333335</c:v>
                </c:pt>
                <c:pt idx="354">
                  <c:v>3088.75</c:v>
                </c:pt>
                <c:pt idx="355">
                  <c:v>3348</c:v>
                </c:pt>
                <c:pt idx="356">
                  <c:v>3454.875</c:v>
                </c:pt>
                <c:pt idx="357">
                  <c:v>2650.5</c:v>
                </c:pt>
                <c:pt idx="358">
                  <c:v>1397.875</c:v>
                </c:pt>
                <c:pt idx="359">
                  <c:v>700.83333333333337</c:v>
                </c:pt>
                <c:pt idx="360">
                  <c:v>1504.9583333333333</c:v>
                </c:pt>
                <c:pt idx="361">
                  <c:v>1972.25</c:v>
                </c:pt>
                <c:pt idx="362">
                  <c:v>2524.7083333333335</c:v>
                </c:pt>
                <c:pt idx="363">
                  <c:v>3045.6666666666665</c:v>
                </c:pt>
                <c:pt idx="364">
                  <c:v>3709.2083333333335</c:v>
                </c:pt>
                <c:pt idx="365">
                  <c:v>3248.0833333333335</c:v>
                </c:pt>
              </c:numCache>
            </c:numRef>
          </c:yVal>
          <c:smooth val="1"/>
          <c:extLst>
            <c:ext xmlns:c16="http://schemas.microsoft.com/office/drawing/2014/chart" uri="{C3380CC4-5D6E-409C-BE32-E72D297353CC}">
              <c16:uniqueId val="{00000002-3E56-400B-9CD2-16118797BA19}"/>
            </c:ext>
          </c:extLst>
        </c:ser>
        <c:dLbls>
          <c:showLegendKey val="0"/>
          <c:showVal val="0"/>
          <c:showCatName val="0"/>
          <c:showSerName val="0"/>
          <c:showPercent val="0"/>
          <c:showBubbleSize val="0"/>
        </c:dLbls>
        <c:axId val="479618224"/>
        <c:axId val="479617568"/>
      </c:scatterChart>
      <c:valAx>
        <c:axId val="479618224"/>
        <c:scaling>
          <c:orientation val="minMax"/>
          <c:max val="42740"/>
          <c:min val="42370"/>
        </c:scaling>
        <c:delete val="1"/>
        <c:axPos val="b"/>
        <c:majorGridlines>
          <c:spPr>
            <a:ln w="9525" cap="flat" cmpd="sng" algn="ctr">
              <a:solidFill>
                <a:schemeClr val="tx1">
                  <a:lumMod val="15000"/>
                  <a:lumOff val="85000"/>
                </a:schemeClr>
              </a:solidFill>
              <a:round/>
            </a:ln>
            <a:effectLst/>
          </c:spPr>
        </c:majorGridlines>
        <c:numFmt formatCode="m/d/yyyy" sourceLinked="1"/>
        <c:majorTickMark val="none"/>
        <c:minorTickMark val="none"/>
        <c:tickLblPos val="nextTo"/>
        <c:crossAx val="479617568"/>
        <c:crosses val="autoZero"/>
        <c:crossBetween val="midCat"/>
      </c:valAx>
      <c:valAx>
        <c:axId val="479617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fr-FR"/>
                  <a:t>Puissance produite (MW)</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479618224"/>
        <c:crosses val="autoZero"/>
        <c:crossBetween val="midCat"/>
      </c:valAx>
    </c:plotArea>
    <c:legend>
      <c:legendPos val="b"/>
      <c:layout/>
      <c:overlay val="0"/>
    </c:legend>
    <c:plotVisOnly val="1"/>
    <c:dispBlanksAs val="gap"/>
    <c:showDLblsOverMax val="0"/>
  </c:chart>
  <c:txPr>
    <a:bodyPr/>
    <a:lstStyle/>
    <a:p>
      <a:pPr>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3-14T10:12:19.459" idx="2">
    <p:pos x="10" y="1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85C7E194-509B-4EFD-9CC7-024E7D7E4B8A}" type="datetimeFigureOut">
              <a:rPr lang="en-GB" smtClean="0"/>
              <a:t>20/03/2018</a:t>
            </a:fld>
            <a:endParaRPr lang="en-GB"/>
          </a:p>
        </p:txBody>
      </p:sp>
      <p:sp>
        <p:nvSpPr>
          <p:cNvPr id="4" name="Espace réservé du pied de page 3"/>
          <p:cNvSpPr>
            <a:spLocks noGrp="1"/>
          </p:cNvSpPr>
          <p:nvPr>
            <p:ph type="ftr" sz="quarter" idx="2"/>
          </p:nvPr>
        </p:nvSpPr>
        <p:spPr>
          <a:xfrm>
            <a:off x="0" y="9429750"/>
            <a:ext cx="2889250" cy="496888"/>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778250" y="9429750"/>
            <a:ext cx="2889250" cy="496888"/>
          </a:xfrm>
          <a:prstGeom prst="rect">
            <a:avLst/>
          </a:prstGeom>
        </p:spPr>
        <p:txBody>
          <a:bodyPr vert="horz" lIns="91440" tIns="45720" rIns="91440" bIns="45720" rtlCol="0" anchor="b"/>
          <a:lstStyle>
            <a:lvl1pPr algn="r">
              <a:defRPr sz="1200"/>
            </a:lvl1pPr>
          </a:lstStyle>
          <a:p>
            <a:fld id="{A2C9DDA5-9E24-4A6D-A3BA-B7B5698EE833}" type="slidenum">
              <a:rPr lang="en-GB" smtClean="0"/>
              <a:t>‹N°›</a:t>
            </a:fld>
            <a:endParaRPr lang="en-GB"/>
          </a:p>
        </p:txBody>
      </p:sp>
    </p:spTree>
    <p:extLst>
      <p:ext uri="{BB962C8B-B14F-4D97-AF65-F5344CB8AC3E}">
        <p14:creationId xmlns:p14="http://schemas.microsoft.com/office/powerpoint/2010/main" val="1619788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8F237596-274B-4987-9739-D723FCA09B85}" type="datetimeFigureOut">
              <a:rPr lang="fr-FR" smtClean="0"/>
              <a:t>20/03/2018</a:t>
            </a:fld>
            <a:endParaRPr lang="fr-FR"/>
          </a:p>
        </p:txBody>
      </p:sp>
      <p:sp>
        <p:nvSpPr>
          <p:cNvPr id="4" name="Espace réservé de l'image des diapositives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43A0471A-8093-4439-ADA0-53C920BEF782}" type="slidenum">
              <a:rPr lang="fr-FR" smtClean="0"/>
              <a:t>‹N°›</a:t>
            </a:fld>
            <a:endParaRPr lang="fr-FR"/>
          </a:p>
        </p:txBody>
      </p:sp>
    </p:spTree>
    <p:extLst>
      <p:ext uri="{BB962C8B-B14F-4D97-AF65-F5344CB8AC3E}">
        <p14:creationId xmlns:p14="http://schemas.microsoft.com/office/powerpoint/2010/main" val="3408312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2</a:t>
            </a:fld>
            <a:endParaRPr lang="fr-FR"/>
          </a:p>
        </p:txBody>
      </p:sp>
    </p:spTree>
    <p:extLst>
      <p:ext uri="{BB962C8B-B14F-4D97-AF65-F5344CB8AC3E}">
        <p14:creationId xmlns:p14="http://schemas.microsoft.com/office/powerpoint/2010/main" val="3424384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Les 2 graphiques présentés sont des sorties des 2 principales études menées durant</a:t>
            </a:r>
            <a:r>
              <a:rPr lang="fr-FR" baseline="0" dirty="0" smtClean="0"/>
              <a:t> cette 1</a:t>
            </a:r>
            <a:r>
              <a:rPr lang="fr-FR" baseline="30000" dirty="0" smtClean="0"/>
              <a:t>ère</a:t>
            </a:r>
            <a:r>
              <a:rPr lang="fr-FR" baseline="0" dirty="0" smtClean="0"/>
              <a:t> année de thèse,</a:t>
            </a:r>
            <a:endParaRPr lang="fr-FR"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11</a:t>
            </a:fld>
            <a:endParaRPr lang="fr-FR"/>
          </a:p>
        </p:txBody>
      </p:sp>
    </p:spTree>
    <p:extLst>
      <p:ext uri="{BB962C8B-B14F-4D97-AF65-F5344CB8AC3E}">
        <p14:creationId xmlns:p14="http://schemas.microsoft.com/office/powerpoint/2010/main" val="1787190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9,3 milliards de m</a:t>
            </a:r>
            <a:r>
              <a:rPr lang="fr-FR" baseline="30000" dirty="0" smtClean="0"/>
              <a:t>3</a:t>
            </a:r>
            <a:r>
              <a:rPr lang="fr-FR" dirty="0" smtClean="0"/>
              <a:t> / jour</a:t>
            </a:r>
          </a:p>
          <a:p>
            <a:r>
              <a:rPr lang="fr-FR" dirty="0" smtClean="0"/>
              <a:t>production mondiale moyenne en 2013</a:t>
            </a:r>
          </a:p>
          <a:p>
            <a:endParaRPr lang="en-GB"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12</a:t>
            </a:fld>
            <a:endParaRPr lang="fr-FR"/>
          </a:p>
        </p:txBody>
      </p:sp>
    </p:spTree>
    <p:extLst>
      <p:ext uri="{BB962C8B-B14F-4D97-AF65-F5344CB8AC3E}">
        <p14:creationId xmlns:p14="http://schemas.microsoft.com/office/powerpoint/2010/main" val="286563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88" y="744538"/>
            <a:ext cx="6615112"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A0471A-8093-4439-ADA0-53C920BEF78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Helvetica"/>
              <a:sym typeface="Arial Narrow"/>
            </a:endParaRPr>
          </a:p>
        </p:txBody>
      </p:sp>
    </p:spTree>
    <p:extLst>
      <p:ext uri="{BB962C8B-B14F-4D97-AF65-F5344CB8AC3E}">
        <p14:creationId xmlns:p14="http://schemas.microsoft.com/office/powerpoint/2010/main" val="32151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noProof="0"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15</a:t>
            </a:fld>
            <a:endParaRPr lang="fr-FR"/>
          </a:p>
        </p:txBody>
      </p:sp>
    </p:spTree>
    <p:extLst>
      <p:ext uri="{BB962C8B-B14F-4D97-AF65-F5344CB8AC3E}">
        <p14:creationId xmlns:p14="http://schemas.microsoft.com/office/powerpoint/2010/main" val="1432627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16</a:t>
            </a:fld>
            <a:endParaRPr lang="fr-FR"/>
          </a:p>
        </p:txBody>
      </p:sp>
    </p:spTree>
    <p:extLst>
      <p:ext uri="{BB962C8B-B14F-4D97-AF65-F5344CB8AC3E}">
        <p14:creationId xmlns:p14="http://schemas.microsoft.com/office/powerpoint/2010/main" val="27524633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18</a:t>
            </a:fld>
            <a:endParaRPr lang="fr-FR"/>
          </a:p>
        </p:txBody>
      </p:sp>
    </p:spTree>
    <p:extLst>
      <p:ext uri="{BB962C8B-B14F-4D97-AF65-F5344CB8AC3E}">
        <p14:creationId xmlns:p14="http://schemas.microsoft.com/office/powerpoint/2010/main" val="2423420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P2G</a:t>
            </a:r>
            <a:r>
              <a:rPr lang="fr-FR" baseline="0" dirty="0" smtClean="0"/>
              <a:t> : besoin pour 100% </a:t>
            </a:r>
            <a:r>
              <a:rPr lang="fr-FR" baseline="0" dirty="0" err="1" smtClean="0"/>
              <a:t>EnR</a:t>
            </a:r>
            <a:r>
              <a:rPr lang="fr-FR" baseline="0" dirty="0" smtClean="0"/>
              <a:t> </a:t>
            </a:r>
            <a:r>
              <a:rPr lang="fr-FR" baseline="0" dirty="0" err="1" smtClean="0"/>
              <a:t>élec</a:t>
            </a:r>
            <a:endParaRPr lang="fr-FR" baseline="0" dirty="0" smtClean="0"/>
          </a:p>
          <a:p>
            <a:r>
              <a:rPr lang="fr-FR" baseline="0" dirty="0" smtClean="0"/>
              <a:t>2) Usage </a:t>
            </a:r>
            <a:r>
              <a:rPr lang="fr-FR" baseline="0" dirty="0" err="1" smtClean="0"/>
              <a:t>élec</a:t>
            </a:r>
            <a:endParaRPr lang="fr-FR" baseline="0" dirty="0" smtClean="0"/>
          </a:p>
          <a:p>
            <a:r>
              <a:rPr lang="fr-FR" baseline="0" dirty="0" smtClean="0"/>
              <a:t>3) Usage mobilité</a:t>
            </a:r>
          </a:p>
          <a:p>
            <a:r>
              <a:rPr lang="fr-FR" baseline="0" dirty="0" smtClean="0"/>
              <a:t>4) Source biomasse</a:t>
            </a:r>
          </a:p>
          <a:p>
            <a:endParaRPr lang="fr-FR" baseline="0" dirty="0" smtClean="0"/>
          </a:p>
          <a:p>
            <a:r>
              <a:rPr lang="fr-FR" baseline="0" dirty="0" smtClean="0"/>
              <a:t>Traitement : gaz le plus important pour la flexibilité ou la décarbonation?</a:t>
            </a:r>
            <a:endParaRPr lang="fr-FR"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19</a:t>
            </a:fld>
            <a:endParaRPr lang="fr-FR"/>
          </a:p>
        </p:txBody>
      </p:sp>
    </p:spTree>
    <p:extLst>
      <p:ext uri="{BB962C8B-B14F-4D97-AF65-F5344CB8AC3E}">
        <p14:creationId xmlns:p14="http://schemas.microsoft.com/office/powerpoint/2010/main" val="3825897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22</a:t>
            </a:fld>
            <a:endParaRPr lang="fr-FR"/>
          </a:p>
        </p:txBody>
      </p:sp>
    </p:spTree>
    <p:extLst>
      <p:ext uri="{BB962C8B-B14F-4D97-AF65-F5344CB8AC3E}">
        <p14:creationId xmlns:p14="http://schemas.microsoft.com/office/powerpoint/2010/main" val="1359319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noProof="0"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24</a:t>
            </a:fld>
            <a:endParaRPr lang="fr-FR"/>
          </a:p>
        </p:txBody>
      </p:sp>
    </p:spTree>
    <p:extLst>
      <p:ext uri="{BB962C8B-B14F-4D97-AF65-F5344CB8AC3E}">
        <p14:creationId xmlns:p14="http://schemas.microsoft.com/office/powerpoint/2010/main" val="2321818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25</a:t>
            </a:fld>
            <a:endParaRPr lang="fr-FR"/>
          </a:p>
        </p:txBody>
      </p:sp>
    </p:spTree>
    <p:extLst>
      <p:ext uri="{BB962C8B-B14F-4D97-AF65-F5344CB8AC3E}">
        <p14:creationId xmlns:p14="http://schemas.microsoft.com/office/powerpoint/2010/main" val="3898387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Questions de scénarios nucléaire et de</a:t>
            </a:r>
            <a:r>
              <a:rPr lang="fr-FR" baseline="0" dirty="0" smtClean="0"/>
              <a:t> scénario énergétique</a:t>
            </a:r>
            <a:endParaRPr lang="fr-FR"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3</a:t>
            </a:fld>
            <a:endParaRPr lang="fr-FR"/>
          </a:p>
        </p:txBody>
      </p:sp>
    </p:spTree>
    <p:extLst>
      <p:ext uri="{BB962C8B-B14F-4D97-AF65-F5344CB8AC3E}">
        <p14:creationId xmlns:p14="http://schemas.microsoft.com/office/powerpoint/2010/main" val="3994938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1"/>
            <a:r>
              <a:rPr lang="en-GB" sz="1100" dirty="0" smtClean="0"/>
              <a:t>1</a:t>
            </a:r>
            <a:r>
              <a:rPr lang="en-GB" sz="1100" baseline="30000" dirty="0" smtClean="0"/>
              <a:t>st</a:t>
            </a:r>
            <a:r>
              <a:rPr lang="en-GB" sz="1100" dirty="0" smtClean="0"/>
              <a:t> : food potential: sugarcane, beetroot, corns, colza, maize, sunflower, palm, soya</a:t>
            </a:r>
          </a:p>
          <a:p>
            <a:pPr lvl="1"/>
            <a:r>
              <a:rPr lang="en-GB" sz="1100" dirty="0" smtClean="0">
                <a:sym typeface="Wingdings" panose="05000000000000000000" pitchFamily="2" charset="2"/>
              </a:rPr>
              <a:t>	 Biofuels 1st generation (biodiesel and bioethanol)</a:t>
            </a:r>
            <a:endParaRPr lang="en-GB" sz="1100" dirty="0" smtClean="0"/>
          </a:p>
          <a:p>
            <a:pPr lvl="1"/>
            <a:endParaRPr lang="en-GB" sz="1100" dirty="0" smtClean="0"/>
          </a:p>
          <a:p>
            <a:pPr lvl="1"/>
            <a:r>
              <a:rPr lang="en-GB" sz="1100" dirty="0" smtClean="0"/>
              <a:t>2</a:t>
            </a:r>
            <a:r>
              <a:rPr lang="en-GB" sz="1100" baseline="30000" dirty="0" smtClean="0"/>
              <a:t>nd</a:t>
            </a:r>
            <a:r>
              <a:rPr lang="en-GB" sz="1100" dirty="0" smtClean="0"/>
              <a:t> : lignocellulosic resource: forests, wastes, plants for energetic purpose</a:t>
            </a:r>
          </a:p>
          <a:p>
            <a:pPr lvl="1"/>
            <a:r>
              <a:rPr lang="en-GB" sz="1100" dirty="0" smtClean="0">
                <a:sym typeface="Wingdings" panose="05000000000000000000" pitchFamily="2" charset="2"/>
              </a:rPr>
              <a:t>	 Direct use as Heat valorisation</a:t>
            </a:r>
            <a:endParaRPr lang="en-GB" sz="1100" dirty="0" smtClean="0"/>
          </a:p>
          <a:p>
            <a:pPr lvl="1"/>
            <a:r>
              <a:rPr lang="en-GB" sz="1100" dirty="0" smtClean="0">
                <a:sym typeface="Wingdings" panose="05000000000000000000" pitchFamily="2" charset="2"/>
              </a:rPr>
              <a:t>	 Biofuels 2nd generation (Diesel Fisher-</a:t>
            </a:r>
            <a:r>
              <a:rPr lang="en-GB" sz="1100" dirty="0" err="1" smtClean="0">
                <a:sym typeface="Wingdings" panose="05000000000000000000" pitchFamily="2" charset="2"/>
              </a:rPr>
              <a:t>Tropsch</a:t>
            </a:r>
            <a:r>
              <a:rPr lang="en-GB" sz="1100" dirty="0" smtClean="0">
                <a:sym typeface="Wingdings" panose="05000000000000000000" pitchFamily="2" charset="2"/>
              </a:rPr>
              <a:t> and Ethanol)</a:t>
            </a:r>
          </a:p>
          <a:p>
            <a:pPr lvl="1"/>
            <a:r>
              <a:rPr lang="en-GB" sz="1100" dirty="0" smtClean="0">
                <a:sym typeface="Wingdings" panose="05000000000000000000" pitchFamily="2" charset="2"/>
              </a:rPr>
              <a:t>	 Electricity </a:t>
            </a:r>
          </a:p>
          <a:p>
            <a:pPr lvl="1"/>
            <a:r>
              <a:rPr lang="en-GB" sz="1100" dirty="0" smtClean="0">
                <a:sym typeface="Wingdings" panose="05000000000000000000" pitchFamily="2" charset="2"/>
              </a:rPr>
              <a:t>	 Gasification </a:t>
            </a:r>
          </a:p>
          <a:p>
            <a:pPr lvl="1"/>
            <a:r>
              <a:rPr lang="en-GB" sz="1100" dirty="0" smtClean="0"/>
              <a:t>	</a:t>
            </a:r>
            <a:r>
              <a:rPr lang="en-GB" sz="1100" dirty="0" smtClean="0">
                <a:sym typeface="Wingdings" panose="05000000000000000000" pitchFamily="2" charset="2"/>
              </a:rPr>
              <a:t> Methanisation</a:t>
            </a:r>
            <a:endParaRPr lang="en-GB" sz="1100" dirty="0" smtClean="0"/>
          </a:p>
          <a:p>
            <a:pPr lvl="1"/>
            <a:endParaRPr lang="en-GB" sz="1100" dirty="0" smtClean="0"/>
          </a:p>
          <a:p>
            <a:pPr lvl="1"/>
            <a:r>
              <a:rPr lang="en-GB" sz="1100" dirty="0" smtClean="0"/>
              <a:t>3</a:t>
            </a:r>
            <a:r>
              <a:rPr lang="en-GB" sz="1100" baseline="30000" dirty="0" smtClean="0"/>
              <a:t>rd</a:t>
            </a:r>
            <a:r>
              <a:rPr lang="en-GB" sz="1100" dirty="0" smtClean="0"/>
              <a:t> : algae  </a:t>
            </a:r>
            <a:r>
              <a:rPr lang="en-GB" sz="1100" dirty="0" smtClean="0">
                <a:sym typeface="Wingdings" panose="05000000000000000000" pitchFamily="2" charset="2"/>
              </a:rPr>
              <a:t> </a:t>
            </a:r>
            <a:r>
              <a:rPr lang="en-GB" sz="1100" dirty="0" smtClean="0"/>
              <a:t>Only at a early step of R&amp;D for all valorisation fields</a:t>
            </a:r>
          </a:p>
          <a:p>
            <a:endParaRPr lang="fr-FR"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31</a:t>
            </a:fld>
            <a:endParaRPr lang="fr-FR"/>
          </a:p>
        </p:txBody>
      </p:sp>
    </p:spTree>
    <p:extLst>
      <p:ext uri="{BB962C8B-B14F-4D97-AF65-F5344CB8AC3E}">
        <p14:creationId xmlns:p14="http://schemas.microsoft.com/office/powerpoint/2010/main" val="2680874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6988" y="744538"/>
            <a:ext cx="6615112" cy="3722687"/>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A0471A-8093-4439-ADA0-53C920BEF78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Arial Narrow"/>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Helvetica"/>
              <a:sym typeface="Arial Narrow"/>
            </a:endParaRPr>
          </a:p>
        </p:txBody>
      </p:sp>
    </p:spTree>
    <p:extLst>
      <p:ext uri="{BB962C8B-B14F-4D97-AF65-F5344CB8AC3E}">
        <p14:creationId xmlns:p14="http://schemas.microsoft.com/office/powerpoint/2010/main" val="4098469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Des contraintes très fortes liées aux énergies fossiles en 2050 Les énergies fossiles représentent plus de 80 % de la consommation actuelle mondiale en énergie primaire</a:t>
            </a:r>
            <a:br>
              <a:rPr lang="fr-FR" dirty="0" smtClean="0"/>
            </a:br>
            <a:r>
              <a:rPr lang="fr-FR" dirty="0" smtClean="0"/>
              <a:t>Les deux domaines les plus consommateurs en énergie fossile : l’habitat (à 44%) et les transports (à 32%)</a:t>
            </a:r>
            <a:br>
              <a:rPr lang="fr-FR" dirty="0" smtClean="0"/>
            </a:br>
            <a:r>
              <a:rPr lang="fr-FR" dirty="0" smtClean="0"/>
              <a:t>Demande croissante en produits pétroliers et gaziers : + 25% entre 2002 et 2010, alors que les ressources les plus accessibles se raréfient et qu’il faut réduire les émissions de gaz à effet de serre</a:t>
            </a:r>
          </a:p>
          <a:p>
            <a:endParaRPr lang="fr-FR" dirty="0" smtClean="0"/>
          </a:p>
          <a:p>
            <a:r>
              <a:rPr lang="fr-FR" dirty="0" smtClean="0"/>
              <a:t>Très importante augmentation des gaz à effet de serre depuis la révolution industrielle(milieu 19ème) Augmentation des émissions de CO2 de plus de 50% entre 1990 et 2012 (courbe historique =courbe rouge) Corrélée à une augmentation de la température de la surface de la Terre Prévisions d’évolution des émissions globales de CO2 Prévisions d’évolution de la température au 21ème siècle Source LSCE -compilation de scénarios du GIEC </a:t>
            </a:r>
            <a:endParaRPr lang="fr-FR"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4</a:t>
            </a:fld>
            <a:endParaRPr lang="fr-FR"/>
          </a:p>
        </p:txBody>
      </p:sp>
    </p:spTree>
    <p:extLst>
      <p:ext uri="{BB962C8B-B14F-4D97-AF65-F5344CB8AC3E}">
        <p14:creationId xmlns:p14="http://schemas.microsoft.com/office/powerpoint/2010/main" val="1077890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Réduire les émissions de gaz à effet de serre globale </a:t>
            </a:r>
            <a:br>
              <a:rPr lang="fr-FR" dirty="0" smtClean="0"/>
            </a:br>
            <a:r>
              <a:rPr lang="fr-FR" dirty="0" smtClean="0"/>
              <a:t>Minimisation de la dépendance aux EF</a:t>
            </a:r>
          </a:p>
          <a:p>
            <a:r>
              <a:rPr lang="fr-FR" dirty="0" smtClean="0"/>
              <a:t>Renforcer l’efficacité énergétique importations </a:t>
            </a:r>
          </a:p>
          <a:p>
            <a:r>
              <a:rPr lang="fr-FR" dirty="0" smtClean="0"/>
              <a:t>Augmenter la part des énergies renouvelables dans le mix énergétique </a:t>
            </a:r>
          </a:p>
          <a:p>
            <a:r>
              <a:rPr lang="fr-FR" dirty="0" smtClean="0"/>
              <a:t>Efficacité/Sobriété énergétique en synergie avec l’énergie nucléaire et énergies renouvelables </a:t>
            </a:r>
          </a:p>
          <a:p>
            <a:r>
              <a:rPr lang="fr-FR" dirty="0" smtClean="0"/>
              <a:t>Electricité flexible dans le bâtiment chaleur,</a:t>
            </a:r>
          </a:p>
          <a:p>
            <a:r>
              <a:rPr lang="fr-FR" dirty="0" smtClean="0"/>
              <a:t>Biocarburants dans les transports </a:t>
            </a:r>
          </a:p>
          <a:p>
            <a:r>
              <a:rPr lang="fr-FR" dirty="0" smtClean="0"/>
              <a:t>Energie nucléaire : base électrique</a:t>
            </a:r>
            <a:endParaRPr lang="fr-FR"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5</a:t>
            </a:fld>
            <a:endParaRPr lang="fr-FR"/>
          </a:p>
        </p:txBody>
      </p:sp>
    </p:spTree>
    <p:extLst>
      <p:ext uri="{BB962C8B-B14F-4D97-AF65-F5344CB8AC3E}">
        <p14:creationId xmlns:p14="http://schemas.microsoft.com/office/powerpoint/2010/main" val="231968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6</a:t>
            </a:fld>
            <a:endParaRPr lang="fr-FR"/>
          </a:p>
        </p:txBody>
      </p:sp>
    </p:spTree>
    <p:extLst>
      <p:ext uri="{BB962C8B-B14F-4D97-AF65-F5344CB8AC3E}">
        <p14:creationId xmlns:p14="http://schemas.microsoft.com/office/powerpoint/2010/main" val="1154601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7</a:t>
            </a:fld>
            <a:endParaRPr lang="fr-FR"/>
          </a:p>
        </p:txBody>
      </p:sp>
    </p:spTree>
    <p:extLst>
      <p:ext uri="{BB962C8B-B14F-4D97-AF65-F5344CB8AC3E}">
        <p14:creationId xmlns:p14="http://schemas.microsoft.com/office/powerpoint/2010/main" val="2573811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8</a:t>
            </a:fld>
            <a:endParaRPr lang="fr-FR"/>
          </a:p>
        </p:txBody>
      </p:sp>
    </p:spTree>
    <p:extLst>
      <p:ext uri="{BB962C8B-B14F-4D97-AF65-F5344CB8AC3E}">
        <p14:creationId xmlns:p14="http://schemas.microsoft.com/office/powerpoint/2010/main" val="1632957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9</a:t>
            </a:fld>
            <a:endParaRPr lang="fr-FR"/>
          </a:p>
        </p:txBody>
      </p:sp>
    </p:spTree>
    <p:extLst>
      <p:ext uri="{BB962C8B-B14F-4D97-AF65-F5344CB8AC3E}">
        <p14:creationId xmlns:p14="http://schemas.microsoft.com/office/powerpoint/2010/main" val="3295558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3A0471A-8093-4439-ADA0-53C920BEF782}" type="slidenum">
              <a:rPr lang="fr-FR" smtClean="0"/>
              <a:t>10</a:t>
            </a:fld>
            <a:endParaRPr lang="fr-FR"/>
          </a:p>
        </p:txBody>
      </p:sp>
    </p:spTree>
    <p:extLst>
      <p:ext uri="{BB962C8B-B14F-4D97-AF65-F5344CB8AC3E}">
        <p14:creationId xmlns:p14="http://schemas.microsoft.com/office/powerpoint/2010/main" val="1300758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B72E1574-024C-4A8A-BAFE-D315283C23C9}" type="datetime1">
              <a:rPr lang="fr-FR" smtClean="0"/>
              <a:t>20/03/2018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1097B4C-8B63-4804-BF90-4EB8C8088DD4}" type="slidenum">
              <a:rPr lang="fr-FR" smtClean="0"/>
              <a:t>‹N°›</a:t>
            </a:fld>
            <a:endParaRPr lang="fr-FR"/>
          </a:p>
        </p:txBody>
      </p:sp>
    </p:spTree>
    <p:extLst>
      <p:ext uri="{BB962C8B-B14F-4D97-AF65-F5344CB8AC3E}">
        <p14:creationId xmlns:p14="http://schemas.microsoft.com/office/powerpoint/2010/main" val="2076080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AA6C211-1086-43E8-8301-732E8601699E}" type="datetime1">
              <a:rPr lang="fr-FR" smtClean="0"/>
              <a:t>20/03/2018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1097B4C-8B63-4804-BF90-4EB8C8088DD4}" type="slidenum">
              <a:rPr lang="fr-FR" smtClean="0"/>
              <a:t>‹N°›</a:t>
            </a:fld>
            <a:endParaRPr lang="fr-FR"/>
          </a:p>
        </p:txBody>
      </p:sp>
    </p:spTree>
    <p:extLst>
      <p:ext uri="{BB962C8B-B14F-4D97-AF65-F5344CB8AC3E}">
        <p14:creationId xmlns:p14="http://schemas.microsoft.com/office/powerpoint/2010/main" val="4210160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5811D2E-4506-43A2-BD0C-B0BCDF4B2B14}" type="datetime1">
              <a:rPr lang="fr-FR" smtClean="0"/>
              <a:t>20/03/2018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1097B4C-8B63-4804-BF90-4EB8C8088DD4}" type="slidenum">
              <a:rPr lang="fr-FR" smtClean="0"/>
              <a:t>‹N°›</a:t>
            </a:fld>
            <a:endParaRPr lang="fr-FR"/>
          </a:p>
        </p:txBody>
      </p:sp>
    </p:spTree>
    <p:extLst>
      <p:ext uri="{BB962C8B-B14F-4D97-AF65-F5344CB8AC3E}">
        <p14:creationId xmlns:p14="http://schemas.microsoft.com/office/powerpoint/2010/main" val="2792085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3DCA3A3-54AB-4BAE-B6E2-0AA658CEBFF9}" type="datetime1">
              <a:rPr lang="fr-FR" smtClean="0"/>
              <a:t>20/03/2018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1097B4C-8B63-4804-BF90-4EB8C8088DD4}" type="slidenum">
              <a:rPr lang="fr-FR" smtClean="0"/>
              <a:t>‹N°›</a:t>
            </a:fld>
            <a:endParaRPr lang="fr-FR"/>
          </a:p>
        </p:txBody>
      </p:sp>
    </p:spTree>
    <p:extLst>
      <p:ext uri="{BB962C8B-B14F-4D97-AF65-F5344CB8AC3E}">
        <p14:creationId xmlns:p14="http://schemas.microsoft.com/office/powerpoint/2010/main" val="533362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717E3079-F045-4E8E-B47F-BDACDDCD51CD}" type="datetime1">
              <a:rPr lang="fr-FR" smtClean="0"/>
              <a:t>20/03/2018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1097B4C-8B63-4804-BF90-4EB8C8088DD4}" type="slidenum">
              <a:rPr lang="fr-FR" smtClean="0"/>
              <a:t>‹N°›</a:t>
            </a:fld>
            <a:endParaRPr lang="fr-FR"/>
          </a:p>
        </p:txBody>
      </p:sp>
    </p:spTree>
    <p:extLst>
      <p:ext uri="{BB962C8B-B14F-4D97-AF65-F5344CB8AC3E}">
        <p14:creationId xmlns:p14="http://schemas.microsoft.com/office/powerpoint/2010/main" val="529389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6339867-A8DD-476F-BB3C-DFFFB7382374}" type="datetime1">
              <a:rPr lang="fr-FR" smtClean="0"/>
              <a:t>20/03/2018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1097B4C-8B63-4804-BF90-4EB8C8088DD4}" type="slidenum">
              <a:rPr lang="fr-FR" smtClean="0"/>
              <a:t>‹N°›</a:t>
            </a:fld>
            <a:endParaRPr lang="fr-FR"/>
          </a:p>
        </p:txBody>
      </p:sp>
    </p:spTree>
    <p:extLst>
      <p:ext uri="{BB962C8B-B14F-4D97-AF65-F5344CB8AC3E}">
        <p14:creationId xmlns:p14="http://schemas.microsoft.com/office/powerpoint/2010/main" val="1518753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B23B493-72D3-46D0-A6BA-9DDBA4B4FBE9}" type="datetime1">
              <a:rPr lang="fr-FR" smtClean="0"/>
              <a:t>20/03/2018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1097B4C-8B63-4804-BF90-4EB8C8088DD4}" type="slidenum">
              <a:rPr lang="fr-FR" smtClean="0"/>
              <a:t>‹N°›</a:t>
            </a:fld>
            <a:endParaRPr lang="fr-FR"/>
          </a:p>
        </p:txBody>
      </p:sp>
    </p:spTree>
    <p:extLst>
      <p:ext uri="{BB962C8B-B14F-4D97-AF65-F5344CB8AC3E}">
        <p14:creationId xmlns:p14="http://schemas.microsoft.com/office/powerpoint/2010/main" val="345542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265F459-4183-4C3F-AA6B-BA73FAFEB0EB}" type="datetime1">
              <a:rPr lang="fr-FR" smtClean="0"/>
              <a:t>20/03/2018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1097B4C-8B63-4804-BF90-4EB8C8088DD4}" type="slidenum">
              <a:rPr lang="fr-FR" smtClean="0"/>
              <a:t>‹N°›</a:t>
            </a:fld>
            <a:endParaRPr lang="fr-FR"/>
          </a:p>
        </p:txBody>
      </p:sp>
    </p:spTree>
    <p:extLst>
      <p:ext uri="{BB962C8B-B14F-4D97-AF65-F5344CB8AC3E}">
        <p14:creationId xmlns:p14="http://schemas.microsoft.com/office/powerpoint/2010/main" val="1282446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CDCA8DF-CF86-4514-90DA-3488FF00D116}" type="datetime1">
              <a:rPr lang="fr-FR" smtClean="0"/>
              <a:t>20/03/2018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1097B4C-8B63-4804-BF90-4EB8C8088DD4}" type="slidenum">
              <a:rPr lang="fr-FR" smtClean="0"/>
              <a:t>‹N°›</a:t>
            </a:fld>
            <a:endParaRPr lang="fr-FR"/>
          </a:p>
        </p:txBody>
      </p:sp>
    </p:spTree>
    <p:extLst>
      <p:ext uri="{BB962C8B-B14F-4D97-AF65-F5344CB8AC3E}">
        <p14:creationId xmlns:p14="http://schemas.microsoft.com/office/powerpoint/2010/main" val="4213221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91B5BFEE-4E37-4C61-B012-DD4816E7191A}" type="datetime1">
              <a:rPr lang="fr-FR" smtClean="0"/>
              <a:t>20/03/2018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1097B4C-8B63-4804-BF90-4EB8C8088DD4}" type="slidenum">
              <a:rPr lang="fr-FR" smtClean="0"/>
              <a:t>‹N°›</a:t>
            </a:fld>
            <a:endParaRPr lang="fr-FR"/>
          </a:p>
        </p:txBody>
      </p:sp>
    </p:spTree>
    <p:extLst>
      <p:ext uri="{BB962C8B-B14F-4D97-AF65-F5344CB8AC3E}">
        <p14:creationId xmlns:p14="http://schemas.microsoft.com/office/powerpoint/2010/main" val="1263903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43574042-AD17-4861-B64A-B641F8EEFAFA}" type="datetime1">
              <a:rPr lang="fr-FR" smtClean="0"/>
              <a:t>20/03/2018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1097B4C-8B63-4804-BF90-4EB8C8088DD4}" type="slidenum">
              <a:rPr lang="fr-FR" smtClean="0"/>
              <a:t>‹N°›</a:t>
            </a:fld>
            <a:endParaRPr lang="fr-FR"/>
          </a:p>
        </p:txBody>
      </p:sp>
    </p:spTree>
    <p:extLst>
      <p:ext uri="{BB962C8B-B14F-4D97-AF65-F5344CB8AC3E}">
        <p14:creationId xmlns:p14="http://schemas.microsoft.com/office/powerpoint/2010/main" val="2701118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081A68-8A4B-4FB8-BEF7-4363FFF349F3}" type="datetime1">
              <a:rPr lang="fr-FR" smtClean="0"/>
              <a:t>20/03/2018</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097B4C-8B63-4804-BF90-4EB8C8088DD4}" type="slidenum">
              <a:rPr lang="fr-FR" smtClean="0"/>
              <a:t>‹N°›</a:t>
            </a:fld>
            <a:endParaRPr lang="fr-FR"/>
          </a:p>
        </p:txBody>
      </p:sp>
    </p:spTree>
    <p:extLst>
      <p:ext uri="{BB962C8B-B14F-4D97-AF65-F5344CB8AC3E}">
        <p14:creationId xmlns:p14="http://schemas.microsoft.com/office/powerpoint/2010/main" val="2395981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slideLayout" Target="../slideLayouts/slideLayout7.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hyperlink" Target="https://jancovici.com/transition-energetique/gaz/a-quoi-sert-le-gaz/" TargetMode="Externa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image" Target="../media/image22.pn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notesSlide" Target="../notesSlides/notesSlide11.xml"/><Relationship Id="rId30"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tags" Target="../tags/tag38.xml"/><Relationship Id="rId18" Type="http://schemas.openxmlformats.org/officeDocument/2006/relationships/tags" Target="../tags/tag43.xml"/><Relationship Id="rId26" Type="http://schemas.openxmlformats.org/officeDocument/2006/relationships/slideLayout" Target="../slideLayouts/slideLayout7.xml"/><Relationship Id="rId3" Type="http://schemas.openxmlformats.org/officeDocument/2006/relationships/tags" Target="../tags/tag28.xml"/><Relationship Id="rId21" Type="http://schemas.openxmlformats.org/officeDocument/2006/relationships/tags" Target="../tags/tag46.xml"/><Relationship Id="rId7" Type="http://schemas.openxmlformats.org/officeDocument/2006/relationships/tags" Target="../tags/tag32.xml"/><Relationship Id="rId12" Type="http://schemas.openxmlformats.org/officeDocument/2006/relationships/tags" Target="../tags/tag37.xml"/><Relationship Id="rId17" Type="http://schemas.openxmlformats.org/officeDocument/2006/relationships/tags" Target="../tags/tag42.xml"/><Relationship Id="rId25" Type="http://schemas.openxmlformats.org/officeDocument/2006/relationships/tags" Target="../tags/tag50.xml"/><Relationship Id="rId2" Type="http://schemas.openxmlformats.org/officeDocument/2006/relationships/tags" Target="../tags/tag27.xml"/><Relationship Id="rId16" Type="http://schemas.openxmlformats.org/officeDocument/2006/relationships/tags" Target="../tags/tag41.xml"/><Relationship Id="rId20" Type="http://schemas.openxmlformats.org/officeDocument/2006/relationships/tags" Target="../tags/tag45.xml"/><Relationship Id="rId29" Type="http://schemas.openxmlformats.org/officeDocument/2006/relationships/comments" Target="../comments/comment1.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tags" Target="../tags/tag36.xml"/><Relationship Id="rId24" Type="http://schemas.openxmlformats.org/officeDocument/2006/relationships/tags" Target="../tags/tag49.xml"/><Relationship Id="rId5" Type="http://schemas.openxmlformats.org/officeDocument/2006/relationships/tags" Target="../tags/tag30.xml"/><Relationship Id="rId15" Type="http://schemas.openxmlformats.org/officeDocument/2006/relationships/tags" Target="../tags/tag40.xml"/><Relationship Id="rId23" Type="http://schemas.openxmlformats.org/officeDocument/2006/relationships/tags" Target="../tags/tag48.xml"/><Relationship Id="rId28" Type="http://schemas.openxmlformats.org/officeDocument/2006/relationships/image" Target="../media/image25.png"/><Relationship Id="rId10" Type="http://schemas.openxmlformats.org/officeDocument/2006/relationships/tags" Target="../tags/tag35.xml"/><Relationship Id="rId19" Type="http://schemas.openxmlformats.org/officeDocument/2006/relationships/tags" Target="../tags/tag44.xml"/><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tags" Target="../tags/tag39.xml"/><Relationship Id="rId22" Type="http://schemas.openxmlformats.org/officeDocument/2006/relationships/tags" Target="../tags/tag47.xml"/><Relationship Id="rId27"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hyperlink" Target="mailto:silvana.mima@univ-grenoble-alpes.fr"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mailto:Adrien.Bidaud@lpsc.in2p3.fr" TargetMode="External"/><Relationship Id="rId5" Type="http://schemas.openxmlformats.org/officeDocument/2006/relationships/hyperlink" Target="mailto:gabin.mantulet@univ-grenoble-alpes.fr" TargetMode="Externa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58.xml"/><Relationship Id="rId13" Type="http://schemas.openxmlformats.org/officeDocument/2006/relationships/tags" Target="../tags/tag63.xml"/><Relationship Id="rId18" Type="http://schemas.openxmlformats.org/officeDocument/2006/relationships/tags" Target="../tags/tag68.xml"/><Relationship Id="rId26" Type="http://schemas.openxmlformats.org/officeDocument/2006/relationships/slideLayout" Target="../slideLayouts/slideLayout7.xml"/><Relationship Id="rId3" Type="http://schemas.openxmlformats.org/officeDocument/2006/relationships/tags" Target="../tags/tag53.xml"/><Relationship Id="rId21" Type="http://schemas.openxmlformats.org/officeDocument/2006/relationships/tags" Target="../tags/tag71.xml"/><Relationship Id="rId7" Type="http://schemas.openxmlformats.org/officeDocument/2006/relationships/tags" Target="../tags/tag57.xml"/><Relationship Id="rId12" Type="http://schemas.openxmlformats.org/officeDocument/2006/relationships/tags" Target="../tags/tag62.xml"/><Relationship Id="rId17" Type="http://schemas.openxmlformats.org/officeDocument/2006/relationships/tags" Target="../tags/tag67.xml"/><Relationship Id="rId25" Type="http://schemas.openxmlformats.org/officeDocument/2006/relationships/tags" Target="../tags/tag75.xml"/><Relationship Id="rId2" Type="http://schemas.openxmlformats.org/officeDocument/2006/relationships/tags" Target="../tags/tag52.xml"/><Relationship Id="rId16" Type="http://schemas.openxmlformats.org/officeDocument/2006/relationships/tags" Target="../tags/tag66.xml"/><Relationship Id="rId20" Type="http://schemas.openxmlformats.org/officeDocument/2006/relationships/tags" Target="../tags/tag70.xml"/><Relationship Id="rId1" Type="http://schemas.openxmlformats.org/officeDocument/2006/relationships/tags" Target="../tags/tag51.xml"/><Relationship Id="rId6" Type="http://schemas.openxmlformats.org/officeDocument/2006/relationships/tags" Target="../tags/tag56.xml"/><Relationship Id="rId11" Type="http://schemas.openxmlformats.org/officeDocument/2006/relationships/tags" Target="../tags/tag61.xml"/><Relationship Id="rId24" Type="http://schemas.openxmlformats.org/officeDocument/2006/relationships/tags" Target="../tags/tag74.xml"/><Relationship Id="rId5" Type="http://schemas.openxmlformats.org/officeDocument/2006/relationships/tags" Target="../tags/tag55.xml"/><Relationship Id="rId15" Type="http://schemas.openxmlformats.org/officeDocument/2006/relationships/tags" Target="../tags/tag65.xml"/><Relationship Id="rId23" Type="http://schemas.openxmlformats.org/officeDocument/2006/relationships/tags" Target="../tags/tag73.xml"/><Relationship Id="rId10" Type="http://schemas.openxmlformats.org/officeDocument/2006/relationships/tags" Target="../tags/tag60.xml"/><Relationship Id="rId19" Type="http://schemas.openxmlformats.org/officeDocument/2006/relationships/tags" Target="../tags/tag69.xml"/><Relationship Id="rId4" Type="http://schemas.openxmlformats.org/officeDocument/2006/relationships/tags" Target="../tags/tag54.xml"/><Relationship Id="rId9" Type="http://schemas.openxmlformats.org/officeDocument/2006/relationships/tags" Target="../tags/tag59.xml"/><Relationship Id="rId14" Type="http://schemas.openxmlformats.org/officeDocument/2006/relationships/tags" Target="../tags/tag64.xml"/><Relationship Id="rId22" Type="http://schemas.openxmlformats.org/officeDocument/2006/relationships/tags" Target="../tags/tag72.xml"/></Relationships>
</file>

<file path=ppt/slides/_rels/slide21.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tags" Target="../tags/tag88.xml"/><Relationship Id="rId18" Type="http://schemas.openxmlformats.org/officeDocument/2006/relationships/tags" Target="../tags/tag93.xml"/><Relationship Id="rId26" Type="http://schemas.openxmlformats.org/officeDocument/2006/relationships/slideLayout" Target="../slideLayouts/slideLayout7.xml"/><Relationship Id="rId3" Type="http://schemas.openxmlformats.org/officeDocument/2006/relationships/tags" Target="../tags/tag78.xml"/><Relationship Id="rId21" Type="http://schemas.openxmlformats.org/officeDocument/2006/relationships/tags" Target="../tags/tag96.xml"/><Relationship Id="rId7" Type="http://schemas.openxmlformats.org/officeDocument/2006/relationships/tags" Target="../tags/tag82.xml"/><Relationship Id="rId12" Type="http://schemas.openxmlformats.org/officeDocument/2006/relationships/tags" Target="../tags/tag87.xml"/><Relationship Id="rId17" Type="http://schemas.openxmlformats.org/officeDocument/2006/relationships/tags" Target="../tags/tag92.xml"/><Relationship Id="rId25" Type="http://schemas.openxmlformats.org/officeDocument/2006/relationships/tags" Target="../tags/tag100.xml"/><Relationship Id="rId2" Type="http://schemas.openxmlformats.org/officeDocument/2006/relationships/tags" Target="../tags/tag77.xml"/><Relationship Id="rId16" Type="http://schemas.openxmlformats.org/officeDocument/2006/relationships/tags" Target="../tags/tag91.xml"/><Relationship Id="rId20" Type="http://schemas.openxmlformats.org/officeDocument/2006/relationships/tags" Target="../tags/tag95.xml"/><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24" Type="http://schemas.openxmlformats.org/officeDocument/2006/relationships/tags" Target="../tags/tag99.xml"/><Relationship Id="rId5" Type="http://schemas.openxmlformats.org/officeDocument/2006/relationships/tags" Target="../tags/tag80.xml"/><Relationship Id="rId15" Type="http://schemas.openxmlformats.org/officeDocument/2006/relationships/tags" Target="../tags/tag90.xml"/><Relationship Id="rId23" Type="http://schemas.openxmlformats.org/officeDocument/2006/relationships/tags" Target="../tags/tag98.xml"/><Relationship Id="rId10" Type="http://schemas.openxmlformats.org/officeDocument/2006/relationships/tags" Target="../tags/tag85.xml"/><Relationship Id="rId19" Type="http://schemas.openxmlformats.org/officeDocument/2006/relationships/tags" Target="../tags/tag94.xml"/><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tags" Target="../tags/tag89.xml"/><Relationship Id="rId22" Type="http://schemas.openxmlformats.org/officeDocument/2006/relationships/tags" Target="../tags/tag9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hyperlink" Target="https://www.iea.org/bookshop/758-Energy_Technology_Perspectives_2017" TargetMode="External"/><Relationship Id="rId3" Type="http://schemas.openxmlformats.org/officeDocument/2006/relationships/hyperlink" Target="http://www.feem.it/userfiles/attach/200911914381252009.02.18_patrick_criqui_presentation.pdf" TargetMode="External"/><Relationship Id="rId7" Type="http://schemas.openxmlformats.org/officeDocument/2006/relationships/hyperlink" Target="https://www.iea.org/publications/freepublications/publication/technology-roadmap-how2guide-for-bioenergy.html"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yearbook.enerdata.net/total-energy/world-consumption-statistics.html" TargetMode="External"/><Relationship Id="rId5" Type="http://schemas.openxmlformats.org/officeDocument/2006/relationships/hyperlink" Target="http://www.grdf.fr/documents/10184/1291504/Perspectives-gaz-naturel-et-renouvelable.pdf/9ef0b81d-5873-469d-b2ac-2ba8d42370db" TargetMode="External"/><Relationship Id="rId4" Type="http://schemas.openxmlformats.org/officeDocument/2006/relationships/hyperlink" Target="http://www.statistiques.developpement-durable.gouv.fr/publications/p/2668/1023/energies-renouvelables-france-2016-suivi-directive-200928ce.html" TargetMode="External"/></Relationships>
</file>

<file path=ppt/slides/_rels/slide26.xml.rels><?xml version="1.0" encoding="UTF-8" standalone="yes"?>
<Relationships xmlns="http://schemas.openxmlformats.org/package/2006/relationships"><Relationship Id="rId26" Type="http://schemas.openxmlformats.org/officeDocument/2006/relationships/tags" Target="../tags/tag126.xml"/><Relationship Id="rId21" Type="http://schemas.openxmlformats.org/officeDocument/2006/relationships/tags" Target="../tags/tag121.xml"/><Relationship Id="rId42" Type="http://schemas.openxmlformats.org/officeDocument/2006/relationships/tags" Target="../tags/tag142.xml"/><Relationship Id="rId47" Type="http://schemas.openxmlformats.org/officeDocument/2006/relationships/tags" Target="../tags/tag147.xml"/><Relationship Id="rId63" Type="http://schemas.openxmlformats.org/officeDocument/2006/relationships/tags" Target="../tags/tag163.xml"/><Relationship Id="rId68" Type="http://schemas.openxmlformats.org/officeDocument/2006/relationships/tags" Target="../tags/tag168.xml"/><Relationship Id="rId84" Type="http://schemas.openxmlformats.org/officeDocument/2006/relationships/tags" Target="../tags/tag184.xml"/><Relationship Id="rId89" Type="http://schemas.openxmlformats.org/officeDocument/2006/relationships/tags" Target="../tags/tag189.xml"/><Relationship Id="rId16" Type="http://schemas.openxmlformats.org/officeDocument/2006/relationships/tags" Target="../tags/tag116.xml"/><Relationship Id="rId11" Type="http://schemas.openxmlformats.org/officeDocument/2006/relationships/tags" Target="../tags/tag111.xml"/><Relationship Id="rId32" Type="http://schemas.openxmlformats.org/officeDocument/2006/relationships/tags" Target="../tags/tag132.xml"/><Relationship Id="rId37" Type="http://schemas.openxmlformats.org/officeDocument/2006/relationships/tags" Target="../tags/tag137.xml"/><Relationship Id="rId53" Type="http://schemas.openxmlformats.org/officeDocument/2006/relationships/tags" Target="../tags/tag153.xml"/><Relationship Id="rId58" Type="http://schemas.openxmlformats.org/officeDocument/2006/relationships/tags" Target="../tags/tag158.xml"/><Relationship Id="rId74" Type="http://schemas.openxmlformats.org/officeDocument/2006/relationships/tags" Target="../tags/tag174.xml"/><Relationship Id="rId79" Type="http://schemas.openxmlformats.org/officeDocument/2006/relationships/tags" Target="../tags/tag179.xml"/><Relationship Id="rId5" Type="http://schemas.openxmlformats.org/officeDocument/2006/relationships/tags" Target="../tags/tag105.xml"/><Relationship Id="rId90" Type="http://schemas.openxmlformats.org/officeDocument/2006/relationships/tags" Target="../tags/tag190.xml"/><Relationship Id="rId95" Type="http://schemas.openxmlformats.org/officeDocument/2006/relationships/tags" Target="../tags/tag195.xml"/><Relationship Id="rId22" Type="http://schemas.openxmlformats.org/officeDocument/2006/relationships/tags" Target="../tags/tag122.xml"/><Relationship Id="rId27" Type="http://schemas.openxmlformats.org/officeDocument/2006/relationships/tags" Target="../tags/tag127.xml"/><Relationship Id="rId43" Type="http://schemas.openxmlformats.org/officeDocument/2006/relationships/tags" Target="../tags/tag143.xml"/><Relationship Id="rId48" Type="http://schemas.openxmlformats.org/officeDocument/2006/relationships/tags" Target="../tags/tag148.xml"/><Relationship Id="rId64" Type="http://schemas.openxmlformats.org/officeDocument/2006/relationships/tags" Target="../tags/tag164.xml"/><Relationship Id="rId69" Type="http://schemas.openxmlformats.org/officeDocument/2006/relationships/tags" Target="../tags/tag169.xml"/><Relationship Id="rId8" Type="http://schemas.openxmlformats.org/officeDocument/2006/relationships/tags" Target="../tags/tag108.xml"/><Relationship Id="rId51" Type="http://schemas.openxmlformats.org/officeDocument/2006/relationships/tags" Target="../tags/tag151.xml"/><Relationship Id="rId72" Type="http://schemas.openxmlformats.org/officeDocument/2006/relationships/tags" Target="../tags/tag172.xml"/><Relationship Id="rId80" Type="http://schemas.openxmlformats.org/officeDocument/2006/relationships/tags" Target="../tags/tag180.xml"/><Relationship Id="rId85" Type="http://schemas.openxmlformats.org/officeDocument/2006/relationships/tags" Target="../tags/tag185.xml"/><Relationship Id="rId93" Type="http://schemas.openxmlformats.org/officeDocument/2006/relationships/tags" Target="../tags/tag193.xml"/><Relationship Id="rId3" Type="http://schemas.openxmlformats.org/officeDocument/2006/relationships/tags" Target="../tags/tag103.xml"/><Relationship Id="rId12" Type="http://schemas.openxmlformats.org/officeDocument/2006/relationships/tags" Target="../tags/tag112.xml"/><Relationship Id="rId17" Type="http://schemas.openxmlformats.org/officeDocument/2006/relationships/tags" Target="../tags/tag117.xml"/><Relationship Id="rId25" Type="http://schemas.openxmlformats.org/officeDocument/2006/relationships/tags" Target="../tags/tag125.xml"/><Relationship Id="rId33" Type="http://schemas.openxmlformats.org/officeDocument/2006/relationships/tags" Target="../tags/tag133.xml"/><Relationship Id="rId38" Type="http://schemas.openxmlformats.org/officeDocument/2006/relationships/tags" Target="../tags/tag138.xml"/><Relationship Id="rId46" Type="http://schemas.openxmlformats.org/officeDocument/2006/relationships/tags" Target="../tags/tag146.xml"/><Relationship Id="rId59" Type="http://schemas.openxmlformats.org/officeDocument/2006/relationships/tags" Target="../tags/tag159.xml"/><Relationship Id="rId67" Type="http://schemas.openxmlformats.org/officeDocument/2006/relationships/tags" Target="../tags/tag167.xml"/><Relationship Id="rId20" Type="http://schemas.openxmlformats.org/officeDocument/2006/relationships/tags" Target="../tags/tag120.xml"/><Relationship Id="rId41" Type="http://schemas.openxmlformats.org/officeDocument/2006/relationships/tags" Target="../tags/tag141.xml"/><Relationship Id="rId54" Type="http://schemas.openxmlformats.org/officeDocument/2006/relationships/tags" Target="../tags/tag154.xml"/><Relationship Id="rId62" Type="http://schemas.openxmlformats.org/officeDocument/2006/relationships/tags" Target="../tags/tag162.xml"/><Relationship Id="rId70" Type="http://schemas.openxmlformats.org/officeDocument/2006/relationships/tags" Target="../tags/tag170.xml"/><Relationship Id="rId75" Type="http://schemas.openxmlformats.org/officeDocument/2006/relationships/tags" Target="../tags/tag175.xml"/><Relationship Id="rId83" Type="http://schemas.openxmlformats.org/officeDocument/2006/relationships/tags" Target="../tags/tag183.xml"/><Relationship Id="rId88" Type="http://schemas.openxmlformats.org/officeDocument/2006/relationships/tags" Target="../tags/tag188.xml"/><Relationship Id="rId91" Type="http://schemas.openxmlformats.org/officeDocument/2006/relationships/tags" Target="../tags/tag191.xml"/><Relationship Id="rId96" Type="http://schemas.openxmlformats.org/officeDocument/2006/relationships/slideLayout" Target="../slideLayouts/slideLayout7.xml"/><Relationship Id="rId1" Type="http://schemas.openxmlformats.org/officeDocument/2006/relationships/tags" Target="../tags/tag101.xml"/><Relationship Id="rId6" Type="http://schemas.openxmlformats.org/officeDocument/2006/relationships/tags" Target="../tags/tag106.xml"/><Relationship Id="rId15" Type="http://schemas.openxmlformats.org/officeDocument/2006/relationships/tags" Target="../tags/tag115.xml"/><Relationship Id="rId23" Type="http://schemas.openxmlformats.org/officeDocument/2006/relationships/tags" Target="../tags/tag123.xml"/><Relationship Id="rId28" Type="http://schemas.openxmlformats.org/officeDocument/2006/relationships/tags" Target="../tags/tag128.xml"/><Relationship Id="rId36" Type="http://schemas.openxmlformats.org/officeDocument/2006/relationships/tags" Target="../tags/tag136.xml"/><Relationship Id="rId49" Type="http://schemas.openxmlformats.org/officeDocument/2006/relationships/tags" Target="../tags/tag149.xml"/><Relationship Id="rId57" Type="http://schemas.openxmlformats.org/officeDocument/2006/relationships/tags" Target="../tags/tag157.xml"/><Relationship Id="rId10" Type="http://schemas.openxmlformats.org/officeDocument/2006/relationships/tags" Target="../tags/tag110.xml"/><Relationship Id="rId31" Type="http://schemas.openxmlformats.org/officeDocument/2006/relationships/tags" Target="../tags/tag131.xml"/><Relationship Id="rId44" Type="http://schemas.openxmlformats.org/officeDocument/2006/relationships/tags" Target="../tags/tag144.xml"/><Relationship Id="rId52" Type="http://schemas.openxmlformats.org/officeDocument/2006/relationships/tags" Target="../tags/tag152.xml"/><Relationship Id="rId60" Type="http://schemas.openxmlformats.org/officeDocument/2006/relationships/tags" Target="../tags/tag160.xml"/><Relationship Id="rId65" Type="http://schemas.openxmlformats.org/officeDocument/2006/relationships/tags" Target="../tags/tag165.xml"/><Relationship Id="rId73" Type="http://schemas.openxmlformats.org/officeDocument/2006/relationships/tags" Target="../tags/tag173.xml"/><Relationship Id="rId78" Type="http://schemas.openxmlformats.org/officeDocument/2006/relationships/tags" Target="../tags/tag178.xml"/><Relationship Id="rId81" Type="http://schemas.openxmlformats.org/officeDocument/2006/relationships/tags" Target="../tags/tag181.xml"/><Relationship Id="rId86" Type="http://schemas.openxmlformats.org/officeDocument/2006/relationships/tags" Target="../tags/tag186.xml"/><Relationship Id="rId94" Type="http://schemas.openxmlformats.org/officeDocument/2006/relationships/tags" Target="../tags/tag194.xml"/><Relationship Id="rId4" Type="http://schemas.openxmlformats.org/officeDocument/2006/relationships/tags" Target="../tags/tag104.xml"/><Relationship Id="rId9" Type="http://schemas.openxmlformats.org/officeDocument/2006/relationships/tags" Target="../tags/tag109.xml"/><Relationship Id="rId13" Type="http://schemas.openxmlformats.org/officeDocument/2006/relationships/tags" Target="../tags/tag113.xml"/><Relationship Id="rId18" Type="http://schemas.openxmlformats.org/officeDocument/2006/relationships/tags" Target="../tags/tag118.xml"/><Relationship Id="rId39" Type="http://schemas.openxmlformats.org/officeDocument/2006/relationships/tags" Target="../tags/tag139.xml"/><Relationship Id="rId34" Type="http://schemas.openxmlformats.org/officeDocument/2006/relationships/tags" Target="../tags/tag134.xml"/><Relationship Id="rId50" Type="http://schemas.openxmlformats.org/officeDocument/2006/relationships/tags" Target="../tags/tag150.xml"/><Relationship Id="rId55" Type="http://schemas.openxmlformats.org/officeDocument/2006/relationships/tags" Target="../tags/tag155.xml"/><Relationship Id="rId76" Type="http://schemas.openxmlformats.org/officeDocument/2006/relationships/tags" Target="../tags/tag176.xml"/><Relationship Id="rId7" Type="http://schemas.openxmlformats.org/officeDocument/2006/relationships/tags" Target="../tags/tag107.xml"/><Relationship Id="rId71" Type="http://schemas.openxmlformats.org/officeDocument/2006/relationships/tags" Target="../tags/tag171.xml"/><Relationship Id="rId92" Type="http://schemas.openxmlformats.org/officeDocument/2006/relationships/tags" Target="../tags/tag192.xml"/><Relationship Id="rId2" Type="http://schemas.openxmlformats.org/officeDocument/2006/relationships/tags" Target="../tags/tag102.xml"/><Relationship Id="rId29" Type="http://schemas.openxmlformats.org/officeDocument/2006/relationships/tags" Target="../tags/tag129.xml"/><Relationship Id="rId24" Type="http://schemas.openxmlformats.org/officeDocument/2006/relationships/tags" Target="../tags/tag124.xml"/><Relationship Id="rId40" Type="http://schemas.openxmlformats.org/officeDocument/2006/relationships/tags" Target="../tags/tag140.xml"/><Relationship Id="rId45" Type="http://schemas.openxmlformats.org/officeDocument/2006/relationships/tags" Target="../tags/tag145.xml"/><Relationship Id="rId66" Type="http://schemas.openxmlformats.org/officeDocument/2006/relationships/tags" Target="../tags/tag166.xml"/><Relationship Id="rId87" Type="http://schemas.openxmlformats.org/officeDocument/2006/relationships/tags" Target="../tags/tag187.xml"/><Relationship Id="rId61" Type="http://schemas.openxmlformats.org/officeDocument/2006/relationships/tags" Target="../tags/tag161.xml"/><Relationship Id="rId82" Type="http://schemas.openxmlformats.org/officeDocument/2006/relationships/tags" Target="../tags/tag182.xml"/><Relationship Id="rId19" Type="http://schemas.openxmlformats.org/officeDocument/2006/relationships/tags" Target="../tags/tag119.xml"/><Relationship Id="rId14" Type="http://schemas.openxmlformats.org/officeDocument/2006/relationships/tags" Target="../tags/tag114.xml"/><Relationship Id="rId30" Type="http://schemas.openxmlformats.org/officeDocument/2006/relationships/tags" Target="../tags/tag130.xml"/><Relationship Id="rId35" Type="http://schemas.openxmlformats.org/officeDocument/2006/relationships/tags" Target="../tags/tag135.xml"/><Relationship Id="rId56" Type="http://schemas.openxmlformats.org/officeDocument/2006/relationships/tags" Target="../tags/tag156.xml"/><Relationship Id="rId77" Type="http://schemas.openxmlformats.org/officeDocument/2006/relationships/tags" Target="../tags/tag17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tags" Target="../tags/tag203.xml"/><Relationship Id="rId13" Type="http://schemas.openxmlformats.org/officeDocument/2006/relationships/tags" Target="../tags/tag208.xml"/><Relationship Id="rId18" Type="http://schemas.openxmlformats.org/officeDocument/2006/relationships/tags" Target="../tags/tag213.xml"/><Relationship Id="rId26" Type="http://schemas.openxmlformats.org/officeDocument/2006/relationships/slideLayout" Target="../slideLayouts/slideLayout7.xml"/><Relationship Id="rId3" Type="http://schemas.openxmlformats.org/officeDocument/2006/relationships/tags" Target="../tags/tag198.xml"/><Relationship Id="rId21" Type="http://schemas.openxmlformats.org/officeDocument/2006/relationships/tags" Target="../tags/tag216.xml"/><Relationship Id="rId7" Type="http://schemas.openxmlformats.org/officeDocument/2006/relationships/tags" Target="../tags/tag202.xml"/><Relationship Id="rId12" Type="http://schemas.openxmlformats.org/officeDocument/2006/relationships/tags" Target="../tags/tag207.xml"/><Relationship Id="rId17" Type="http://schemas.openxmlformats.org/officeDocument/2006/relationships/tags" Target="../tags/tag212.xml"/><Relationship Id="rId25" Type="http://schemas.openxmlformats.org/officeDocument/2006/relationships/tags" Target="../tags/tag220.xml"/><Relationship Id="rId2" Type="http://schemas.openxmlformats.org/officeDocument/2006/relationships/tags" Target="../tags/tag197.xml"/><Relationship Id="rId16" Type="http://schemas.openxmlformats.org/officeDocument/2006/relationships/tags" Target="../tags/tag211.xml"/><Relationship Id="rId20" Type="http://schemas.openxmlformats.org/officeDocument/2006/relationships/tags" Target="../tags/tag215.xml"/><Relationship Id="rId29" Type="http://schemas.openxmlformats.org/officeDocument/2006/relationships/chart" Target="../charts/chart9.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tags" Target="../tags/tag206.xml"/><Relationship Id="rId24" Type="http://schemas.openxmlformats.org/officeDocument/2006/relationships/tags" Target="../tags/tag219.xml"/><Relationship Id="rId5" Type="http://schemas.openxmlformats.org/officeDocument/2006/relationships/tags" Target="../tags/tag200.xml"/><Relationship Id="rId15" Type="http://schemas.openxmlformats.org/officeDocument/2006/relationships/tags" Target="../tags/tag210.xml"/><Relationship Id="rId23" Type="http://schemas.openxmlformats.org/officeDocument/2006/relationships/tags" Target="../tags/tag218.xml"/><Relationship Id="rId28" Type="http://schemas.openxmlformats.org/officeDocument/2006/relationships/chart" Target="../charts/chart8.xml"/><Relationship Id="rId10" Type="http://schemas.openxmlformats.org/officeDocument/2006/relationships/tags" Target="../tags/tag205.xml"/><Relationship Id="rId19" Type="http://schemas.openxmlformats.org/officeDocument/2006/relationships/tags" Target="../tags/tag214.xml"/><Relationship Id="rId4" Type="http://schemas.openxmlformats.org/officeDocument/2006/relationships/tags" Target="../tags/tag199.xml"/><Relationship Id="rId9" Type="http://schemas.openxmlformats.org/officeDocument/2006/relationships/tags" Target="../tags/tag204.xml"/><Relationship Id="rId14" Type="http://schemas.openxmlformats.org/officeDocument/2006/relationships/tags" Target="../tags/tag209.xml"/><Relationship Id="rId22" Type="http://schemas.openxmlformats.org/officeDocument/2006/relationships/tags" Target="../tags/tag217.xml"/><Relationship Id="rId27" Type="http://schemas.openxmlformats.org/officeDocument/2006/relationships/chart" Target="../charts/chart7.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611806" y="676343"/>
            <a:ext cx="6096000" cy="646331"/>
          </a:xfrm>
          <a:prstGeom prst="rect">
            <a:avLst/>
          </a:prstGeom>
        </p:spPr>
        <p:txBody>
          <a:bodyPr>
            <a:spAutoFit/>
          </a:bodyPr>
          <a:lstStyle/>
          <a:p>
            <a:pPr algn="ctr" defTabSz="3756025"/>
            <a:r>
              <a:rPr lang="fr-FR" dirty="0">
                <a:latin typeface="Arial" panose="020B0604020202020204" pitchFamily="34" charset="0"/>
                <a:cs typeface="Arial" panose="020B0604020202020204" pitchFamily="34" charset="0"/>
              </a:rPr>
              <a:t>Projet PROSPEN 2</a:t>
            </a:r>
            <a:br>
              <a:rPr lang="fr-FR" dirty="0">
                <a:latin typeface="Arial" panose="020B0604020202020204" pitchFamily="34" charset="0"/>
                <a:cs typeface="Arial" panose="020B0604020202020204" pitchFamily="34" charset="0"/>
              </a:rPr>
            </a:br>
            <a:r>
              <a:rPr lang="fr-FR" dirty="0">
                <a:latin typeface="Arial" panose="020B0604020202020204" pitchFamily="34" charset="0"/>
                <a:cs typeface="Arial" panose="020B0604020202020204" pitchFamily="34" charset="0"/>
              </a:rPr>
              <a:t>2017 - 2020</a:t>
            </a:r>
          </a:p>
        </p:txBody>
      </p:sp>
      <p:sp>
        <p:nvSpPr>
          <p:cNvPr id="14" name="Rectangle 13"/>
          <p:cNvSpPr/>
          <p:nvPr/>
        </p:nvSpPr>
        <p:spPr>
          <a:xfrm>
            <a:off x="611739" y="2682930"/>
            <a:ext cx="10877143" cy="1323439"/>
          </a:xfrm>
          <a:prstGeom prst="rect">
            <a:avLst/>
          </a:prstGeom>
        </p:spPr>
        <p:txBody>
          <a:bodyPr wrap="square">
            <a:spAutoFit/>
          </a:bodyPr>
          <a:lstStyle/>
          <a:p>
            <a:pPr algn="ctr">
              <a:spcAft>
                <a:spcPts val="0"/>
              </a:spcAft>
            </a:pPr>
            <a:r>
              <a:rPr lang="fr-FR" sz="4000" b="1" i="1" dirty="0" smtClean="0">
                <a:latin typeface="Times New Roman" panose="02020603050405020304" pitchFamily="18" charset="0"/>
                <a:ea typeface="Times New Roman" panose="02020603050405020304" pitchFamily="18" charset="0"/>
              </a:rPr>
              <a:t>Quelle contribution des gaz renouvelables à la </a:t>
            </a:r>
            <a:r>
              <a:rPr lang="fr-FR" sz="4000" b="1" i="1" dirty="0">
                <a:latin typeface="Times New Roman" panose="02020603050405020304" pitchFamily="18" charset="0"/>
                <a:ea typeface="Times New Roman" panose="02020603050405020304" pitchFamily="18" charset="0"/>
              </a:rPr>
              <a:t>décarbonation des </a:t>
            </a:r>
            <a:r>
              <a:rPr lang="fr-FR" sz="4000" b="1" i="1" dirty="0" smtClean="0">
                <a:latin typeface="Times New Roman" panose="02020603050405020304" pitchFamily="18" charset="0"/>
                <a:ea typeface="Times New Roman" panose="02020603050405020304" pitchFamily="18" charset="0"/>
              </a:rPr>
              <a:t>systèmes énergétiques?</a:t>
            </a:r>
            <a:endParaRPr lang="fr-FR" sz="3600" dirty="0">
              <a:effectLst/>
              <a:latin typeface="Times New Roman" panose="02020603050405020304" pitchFamily="18" charset="0"/>
              <a:ea typeface="Times New Roman" panose="02020603050405020304" pitchFamily="18" charset="0"/>
            </a:endParaRPr>
          </a:p>
        </p:txBody>
      </p:sp>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255" y="34486"/>
            <a:ext cx="1828800" cy="1117140"/>
          </a:xfrm>
          <a:prstGeom prst="rect">
            <a:avLst/>
          </a:prstGeom>
        </p:spPr>
      </p:pic>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2334" y="19458"/>
            <a:ext cx="2083096" cy="686196"/>
          </a:xfrm>
          <a:prstGeom prst="rect">
            <a:avLst/>
          </a:prstGeom>
        </p:spPr>
      </p:pic>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3741" y="14269"/>
            <a:ext cx="2704772" cy="892367"/>
          </a:xfrm>
          <a:prstGeom prst="rect">
            <a:avLst/>
          </a:prstGeom>
        </p:spPr>
      </p:pic>
      <p:sp>
        <p:nvSpPr>
          <p:cNvPr id="19" name="Rectangle 18"/>
          <p:cNvSpPr/>
          <p:nvPr/>
        </p:nvSpPr>
        <p:spPr>
          <a:xfrm>
            <a:off x="3212217" y="4962498"/>
            <a:ext cx="5123330" cy="630942"/>
          </a:xfrm>
          <a:prstGeom prst="rect">
            <a:avLst/>
          </a:prstGeom>
        </p:spPr>
        <p:txBody>
          <a:bodyPr wrap="square">
            <a:spAutoFit/>
          </a:bodyPr>
          <a:lstStyle/>
          <a:p>
            <a:pPr algn="ctr">
              <a:lnSpc>
                <a:spcPts val="1350"/>
              </a:lnSpc>
              <a:spcAft>
                <a:spcPts val="0"/>
              </a:spcAft>
            </a:pPr>
            <a:r>
              <a:rPr lang="en-GB" sz="2400" b="1" dirty="0">
                <a:latin typeface="Times New Roman" panose="02020603050405020304" pitchFamily="18" charset="0"/>
                <a:ea typeface="Times New Roman" panose="02020603050405020304" pitchFamily="18" charset="0"/>
              </a:rPr>
              <a:t>Gabin MANTULET</a:t>
            </a:r>
            <a:r>
              <a:rPr lang="en-GB" sz="2400" dirty="0" smtClean="0">
                <a:latin typeface="Times New Roman" panose="02020603050405020304" pitchFamily="18" charset="0"/>
                <a:ea typeface="Times New Roman" panose="02020603050405020304" pitchFamily="18" charset="0"/>
              </a:rPr>
              <a:t>, </a:t>
            </a:r>
          </a:p>
          <a:p>
            <a:pPr algn="ctr">
              <a:lnSpc>
                <a:spcPts val="1350"/>
              </a:lnSpc>
              <a:spcAft>
                <a:spcPts val="0"/>
              </a:spcAft>
            </a:pPr>
            <a:endParaRPr lang="en-GB" sz="2400" dirty="0" smtClean="0">
              <a:latin typeface="Times New Roman" panose="02020603050405020304" pitchFamily="18" charset="0"/>
              <a:ea typeface="Times New Roman" panose="02020603050405020304" pitchFamily="18" charset="0"/>
            </a:endParaRPr>
          </a:p>
          <a:p>
            <a:pPr algn="ctr">
              <a:lnSpc>
                <a:spcPts val="1350"/>
              </a:lnSpc>
              <a:spcAft>
                <a:spcPts val="0"/>
              </a:spcAft>
            </a:pPr>
            <a:r>
              <a:rPr lang="en-GB" sz="2400" b="1" dirty="0" smtClean="0">
                <a:latin typeface="Times New Roman" panose="02020603050405020304" pitchFamily="18" charset="0"/>
                <a:ea typeface="Times New Roman" panose="02020603050405020304" pitchFamily="18" charset="0"/>
              </a:rPr>
              <a:t>Adrien BIDAUD, </a:t>
            </a:r>
            <a:r>
              <a:rPr lang="en-GB" sz="2400" b="1" dirty="0">
                <a:latin typeface="Times New Roman" panose="02020603050405020304" pitchFamily="18" charset="0"/>
                <a:ea typeface="Times New Roman" panose="02020603050405020304" pitchFamily="18" charset="0"/>
              </a:rPr>
              <a:t>Silvana MIMA</a:t>
            </a:r>
            <a:r>
              <a:rPr lang="en-GB" sz="2400" dirty="0" smtClean="0">
                <a:latin typeface="Times New Roman" panose="02020603050405020304" pitchFamily="18" charset="0"/>
                <a:ea typeface="Times New Roman" panose="02020603050405020304" pitchFamily="18" charset="0"/>
              </a:rPr>
              <a:t> </a:t>
            </a:r>
            <a:endParaRPr lang="fr-FR" sz="3600" dirty="0">
              <a:effectLst/>
              <a:latin typeface="Times New Roman" panose="02020603050405020304" pitchFamily="18" charset="0"/>
              <a:ea typeface="Times New Roman" panose="02020603050405020304" pitchFamily="18" charset="0"/>
            </a:endParaRPr>
          </a:p>
        </p:txBody>
      </p:sp>
      <p:sp>
        <p:nvSpPr>
          <p:cNvPr id="3" name="Espace réservé du numéro de diapositive 2"/>
          <p:cNvSpPr>
            <a:spLocks noGrp="1"/>
          </p:cNvSpPr>
          <p:nvPr>
            <p:ph type="sldNum" sz="quarter" idx="12"/>
          </p:nvPr>
        </p:nvSpPr>
        <p:spPr/>
        <p:txBody>
          <a:bodyPr/>
          <a:lstStyle/>
          <a:p>
            <a:fld id="{01097B4C-8B63-4804-BF90-4EB8C8088DD4}" type="slidenum">
              <a:rPr lang="fr-FR" smtClean="0"/>
              <a:t>1</a:t>
            </a:fld>
            <a:endParaRPr lang="fr-FR"/>
          </a:p>
        </p:txBody>
      </p:sp>
      <p:sp>
        <p:nvSpPr>
          <p:cNvPr id="2" name="Espace réservé de la date 1"/>
          <p:cNvSpPr>
            <a:spLocks noGrp="1"/>
          </p:cNvSpPr>
          <p:nvPr>
            <p:ph type="dt" sz="half" idx="10"/>
          </p:nvPr>
        </p:nvSpPr>
        <p:spPr/>
        <p:txBody>
          <a:bodyPr/>
          <a:lstStyle/>
          <a:p>
            <a:fld id="{BC9BB8CC-6FBD-4F3B-9ED6-4C9E2D7449B9}" type="datetime1">
              <a:rPr lang="fr-FR" smtClean="0"/>
              <a:t>20/03/2018</a:t>
            </a:fld>
            <a:endParaRPr lang="fr-FR" dirty="0"/>
          </a:p>
        </p:txBody>
      </p:sp>
    </p:spTree>
    <p:extLst>
      <p:ext uri="{BB962C8B-B14F-4D97-AF65-F5344CB8AC3E}">
        <p14:creationId xmlns:p14="http://schemas.microsoft.com/office/powerpoint/2010/main" val="25952290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325"/>
          <p:cNvSpPr txBox="1">
            <a:spLocks/>
          </p:cNvSpPr>
          <p:nvPr/>
        </p:nvSpPr>
        <p:spPr>
          <a:xfrm>
            <a:off x="594754" y="1538618"/>
            <a:ext cx="11441935" cy="56197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buFont typeface="Arial" panose="020B0604020202020204" pitchFamily="34" charset="0"/>
              <a:buChar char="•"/>
            </a:pPr>
            <a:r>
              <a:rPr lang="fr-FR" dirty="0" smtClean="0">
                <a:solidFill>
                  <a:srgbClr val="002060"/>
                </a:solidFill>
                <a:latin typeface="Arial Narrow"/>
              </a:rPr>
              <a:t>Optimisation sous contraintes du coût total européen d’opération</a:t>
            </a:r>
          </a:p>
          <a:p>
            <a:pPr marL="342900" indent="-342900" algn="l">
              <a:lnSpc>
                <a:spcPct val="120000"/>
              </a:lnSpc>
              <a:buFont typeface="Arial" panose="020B0604020202020204" pitchFamily="34" charset="0"/>
              <a:buChar char="•"/>
            </a:pPr>
            <a:endParaRPr lang="fr-FR" dirty="0" smtClean="0">
              <a:solidFill>
                <a:srgbClr val="002060"/>
              </a:solidFill>
              <a:latin typeface="Arial Narrow"/>
            </a:endParaRPr>
          </a:p>
          <a:p>
            <a:pPr marL="342900" indent="-342900" algn="l">
              <a:lnSpc>
                <a:spcPct val="120000"/>
              </a:lnSpc>
              <a:buFont typeface="Arial" panose="020B0604020202020204" pitchFamily="34" charset="0"/>
              <a:buChar char="•"/>
            </a:pPr>
            <a:r>
              <a:rPr lang="fr-FR" dirty="0" smtClean="0">
                <a:solidFill>
                  <a:srgbClr val="002060"/>
                </a:solidFill>
                <a:latin typeface="Arial Narrow"/>
              </a:rPr>
              <a:t>Etudes </a:t>
            </a:r>
            <a:r>
              <a:rPr lang="fr-FR" dirty="0">
                <a:solidFill>
                  <a:srgbClr val="002060"/>
                </a:solidFill>
                <a:latin typeface="Arial Narrow"/>
              </a:rPr>
              <a:t>de sensibilité pour intégrer la variabilité des </a:t>
            </a:r>
            <a:r>
              <a:rPr lang="fr-FR" dirty="0" err="1">
                <a:solidFill>
                  <a:srgbClr val="002060"/>
                </a:solidFill>
                <a:latin typeface="Arial Narrow"/>
              </a:rPr>
              <a:t>EnRi</a:t>
            </a:r>
            <a:endParaRPr lang="fr-FR" dirty="0">
              <a:solidFill>
                <a:srgbClr val="002060"/>
              </a:solidFill>
              <a:latin typeface="Arial Narrow"/>
            </a:endParaRPr>
          </a:p>
          <a:p>
            <a:pPr marL="800100" lvl="1" indent="-342900" algn="l">
              <a:lnSpc>
                <a:spcPct val="120000"/>
              </a:lnSpc>
              <a:buFont typeface="Arial" panose="020B0604020202020204" pitchFamily="34" charset="0"/>
              <a:buChar char="•"/>
            </a:pPr>
            <a:r>
              <a:rPr lang="fr-FR" dirty="0">
                <a:solidFill>
                  <a:srgbClr val="002060"/>
                </a:solidFill>
                <a:latin typeface="Arial Narrow"/>
              </a:rPr>
              <a:t>Politiques climatiques ou non</a:t>
            </a:r>
          </a:p>
          <a:p>
            <a:pPr marL="800100" lvl="1" indent="-342900" algn="l">
              <a:lnSpc>
                <a:spcPct val="120000"/>
              </a:lnSpc>
              <a:buFont typeface="Arial" panose="020B0604020202020204" pitchFamily="34" charset="0"/>
              <a:buChar char="•"/>
            </a:pPr>
            <a:r>
              <a:rPr lang="fr-FR" dirty="0">
                <a:solidFill>
                  <a:srgbClr val="002060"/>
                </a:solidFill>
                <a:latin typeface="Arial Narrow"/>
              </a:rPr>
              <a:t>Avec/sans stockage</a:t>
            </a:r>
          </a:p>
          <a:p>
            <a:pPr marL="800100" lvl="1" indent="-342900" algn="l">
              <a:lnSpc>
                <a:spcPct val="120000"/>
              </a:lnSpc>
              <a:buFont typeface="Arial" panose="020B0604020202020204" pitchFamily="34" charset="0"/>
              <a:buChar char="•"/>
            </a:pPr>
            <a:r>
              <a:rPr lang="fr-FR" dirty="0">
                <a:solidFill>
                  <a:srgbClr val="002060"/>
                </a:solidFill>
                <a:latin typeface="Arial Narrow"/>
              </a:rPr>
              <a:t>Avec/sans </a:t>
            </a:r>
            <a:r>
              <a:rPr lang="fr-FR" dirty="0" err="1">
                <a:solidFill>
                  <a:srgbClr val="002060"/>
                </a:solidFill>
                <a:latin typeface="Arial Narrow"/>
              </a:rPr>
              <a:t>Carbon</a:t>
            </a:r>
            <a:r>
              <a:rPr lang="fr-FR" dirty="0">
                <a:solidFill>
                  <a:srgbClr val="002060"/>
                </a:solidFill>
                <a:latin typeface="Arial Narrow"/>
              </a:rPr>
              <a:t> Capture and Storage (CCS</a:t>
            </a:r>
            <a:r>
              <a:rPr lang="fr-FR" dirty="0" smtClean="0">
                <a:solidFill>
                  <a:srgbClr val="002060"/>
                </a:solidFill>
                <a:latin typeface="Arial Narrow"/>
              </a:rPr>
              <a:t>)</a:t>
            </a:r>
          </a:p>
          <a:p>
            <a:pPr marL="800100" lvl="1" indent="-342900" algn="l">
              <a:lnSpc>
                <a:spcPct val="120000"/>
              </a:lnSpc>
              <a:buFont typeface="Arial" panose="020B0604020202020204" pitchFamily="34" charset="0"/>
              <a:buChar char="•"/>
            </a:pPr>
            <a:endParaRPr lang="fr-FR" dirty="0">
              <a:solidFill>
                <a:srgbClr val="002060"/>
              </a:solidFill>
              <a:latin typeface="Arial Narrow"/>
            </a:endParaRPr>
          </a:p>
          <a:p>
            <a:pPr marL="342900" indent="-342900" algn="l">
              <a:lnSpc>
                <a:spcPct val="120000"/>
              </a:lnSpc>
              <a:buFont typeface="Arial" panose="020B0604020202020204" pitchFamily="34" charset="0"/>
              <a:buChar char="•"/>
            </a:pPr>
            <a:r>
              <a:rPr lang="fr-FR" dirty="0" smtClean="0">
                <a:solidFill>
                  <a:srgbClr val="002060"/>
                </a:solidFill>
                <a:latin typeface="Arial Narrow"/>
              </a:rPr>
              <a:t>Couplage possible avec POLES</a:t>
            </a:r>
          </a:p>
          <a:p>
            <a:pPr marL="342900" indent="-342900" algn="l">
              <a:lnSpc>
                <a:spcPct val="120000"/>
              </a:lnSpc>
              <a:buFont typeface="Arial" panose="020B0604020202020204" pitchFamily="34" charset="0"/>
              <a:buChar char="•"/>
            </a:pPr>
            <a:endParaRPr lang="fr-FR" dirty="0" smtClean="0">
              <a:solidFill>
                <a:srgbClr val="002060"/>
              </a:solidFill>
              <a:latin typeface="Arial Narrow"/>
            </a:endParaRPr>
          </a:p>
        </p:txBody>
      </p:sp>
      <p:sp>
        <p:nvSpPr>
          <p:cNvPr id="2" name="Espace réservé du numéro de diapositive 1"/>
          <p:cNvSpPr>
            <a:spLocks noGrp="1"/>
          </p:cNvSpPr>
          <p:nvPr>
            <p:ph type="sldNum" sz="quarter" idx="12"/>
          </p:nvPr>
        </p:nvSpPr>
        <p:spPr>
          <a:xfrm>
            <a:off x="8610600" y="6416135"/>
            <a:ext cx="2311513" cy="305340"/>
          </a:xfrm>
        </p:spPr>
        <p:txBody>
          <a:bodyPr/>
          <a:lstStyle/>
          <a:p>
            <a:fld id="{01097B4C-8B63-4804-BF90-4EB8C8088DD4}" type="slidenum">
              <a:rPr lang="fr-FR" smtClean="0"/>
              <a:t>10</a:t>
            </a:fld>
            <a:endParaRPr lang="fr-FR"/>
          </a:p>
        </p:txBody>
      </p:sp>
      <p:sp>
        <p:nvSpPr>
          <p:cNvPr id="11" name="ZoneTexte 10"/>
          <p:cNvSpPr txBox="1"/>
          <p:nvPr/>
        </p:nvSpPr>
        <p:spPr>
          <a:xfrm>
            <a:off x="253227" y="645443"/>
            <a:ext cx="11288409" cy="738664"/>
          </a:xfrm>
          <a:prstGeom prst="rect">
            <a:avLst/>
          </a:prstGeom>
          <a:noFill/>
        </p:spPr>
        <p:txBody>
          <a:bodyPr wrap="square" rtlCol="0">
            <a:spAutoFit/>
          </a:bodyPr>
          <a:lstStyle/>
          <a:p>
            <a:r>
              <a:rPr lang="fr-FR" sz="2400" u="sng" dirty="0" smtClean="0"/>
              <a:t>EUCAD, un modèle d’allocation horaire des moyens de production d’électricité</a:t>
            </a:r>
          </a:p>
          <a:p>
            <a:r>
              <a:rPr lang="fr-FR" i="1" dirty="0" err="1" smtClean="0"/>
              <a:t>European</a:t>
            </a:r>
            <a:r>
              <a:rPr lang="fr-FR" i="1" dirty="0" smtClean="0"/>
              <a:t> Unit </a:t>
            </a:r>
            <a:r>
              <a:rPr lang="fr-FR" i="1" dirty="0" err="1" smtClean="0"/>
              <a:t>Commitment</a:t>
            </a:r>
            <a:r>
              <a:rPr lang="fr-FR" i="1" dirty="0" smtClean="0"/>
              <a:t> And </a:t>
            </a:r>
            <a:r>
              <a:rPr lang="fr-FR" i="1" dirty="0" err="1" smtClean="0"/>
              <a:t>Dispatch</a:t>
            </a:r>
            <a:endParaRPr lang="fr-FR" i="1" dirty="0"/>
          </a:p>
        </p:txBody>
      </p:sp>
      <p:sp>
        <p:nvSpPr>
          <p:cNvPr id="13" name="Titre 1"/>
          <p:cNvSpPr txBox="1">
            <a:spLocks/>
          </p:cNvSpPr>
          <p:nvPr/>
        </p:nvSpPr>
        <p:spPr>
          <a:xfrm>
            <a:off x="-2915455" y="-53118"/>
            <a:ext cx="10673964" cy="680223"/>
          </a:xfrm>
          <a:prstGeom prst="rect">
            <a:avLst/>
          </a:prstGeom>
        </p:spPr>
        <p:txBody>
          <a:bodyPr vert="horz" lIns="91440" tIns="45720" rIns="91440" bIns="45720" rtlCol="0" anchor="b">
            <a:normAutofit/>
          </a:bodyPr>
          <a:lstStyle>
            <a:defPPr>
              <a:defRPr lang="fr-FR"/>
            </a:defPPr>
            <a:lvl1pPr algn="ctr">
              <a:lnSpc>
                <a:spcPct val="90000"/>
              </a:lnSpc>
              <a:spcBef>
                <a:spcPct val="0"/>
              </a:spcBef>
              <a:buNone/>
              <a:defRPr sz="3200" b="1">
                <a:effectLst>
                  <a:outerShdw blurRad="38100" dist="38100" dir="2700000" algn="tl">
                    <a:srgbClr val="000000">
                      <a:alpha val="43137"/>
                    </a:srgbClr>
                  </a:outerShdw>
                </a:effectLst>
                <a:latin typeface="+mj-lt"/>
                <a:ea typeface="+mj-ea"/>
                <a:cs typeface="+mj-cs"/>
              </a:defRPr>
            </a:lvl1pPr>
          </a:lstStyle>
          <a:p>
            <a:r>
              <a:rPr lang="fr-FR" dirty="0" smtClean="0"/>
              <a:t>II – Méthodologie : les outils</a:t>
            </a:r>
            <a:endParaRPr lang="fr-FR" dirty="0"/>
          </a:p>
        </p:txBody>
      </p:sp>
      <p:sp>
        <p:nvSpPr>
          <p:cNvPr id="3" name="Espace réservé de la date 2"/>
          <p:cNvSpPr>
            <a:spLocks noGrp="1"/>
          </p:cNvSpPr>
          <p:nvPr>
            <p:ph type="dt" sz="half" idx="10"/>
          </p:nvPr>
        </p:nvSpPr>
        <p:spPr/>
        <p:txBody>
          <a:bodyPr/>
          <a:lstStyle/>
          <a:p>
            <a:fld id="{268C3838-8720-4A94-8E82-CE8B49D76362}" type="datetime1">
              <a:rPr lang="fr-FR" smtClean="0"/>
              <a:t>20/03/2018</a:t>
            </a:fld>
            <a:endParaRPr lang="fr-FR"/>
          </a:p>
        </p:txBody>
      </p:sp>
      <p:graphicFrame>
        <p:nvGraphicFramePr>
          <p:cNvPr id="10" name="Graphique 9"/>
          <p:cNvGraphicFramePr>
            <a:graphicFrameLocks/>
          </p:cNvGraphicFramePr>
          <p:nvPr>
            <p:extLst>
              <p:ext uri="{D42A27DB-BD31-4B8C-83A1-F6EECF244321}">
                <p14:modId xmlns:p14="http://schemas.microsoft.com/office/powerpoint/2010/main" val="3456629624"/>
              </p:ext>
            </p:extLst>
          </p:nvPr>
        </p:nvGraphicFramePr>
        <p:xfrm>
          <a:off x="695848" y="1420009"/>
          <a:ext cx="5501246" cy="498526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Graphique 17"/>
          <p:cNvGraphicFramePr>
            <a:graphicFrameLocks/>
          </p:cNvGraphicFramePr>
          <p:nvPr>
            <p:extLst>
              <p:ext uri="{D42A27DB-BD31-4B8C-83A1-F6EECF244321}">
                <p14:modId xmlns:p14="http://schemas.microsoft.com/office/powerpoint/2010/main" val="2528050623"/>
              </p:ext>
            </p:extLst>
          </p:nvPr>
        </p:nvGraphicFramePr>
        <p:xfrm>
          <a:off x="6065993" y="1384107"/>
          <a:ext cx="5475643" cy="4972243"/>
        </p:xfrm>
        <a:graphic>
          <a:graphicData uri="http://schemas.openxmlformats.org/drawingml/2006/chart">
            <c:chart xmlns:c="http://schemas.openxmlformats.org/drawingml/2006/chart" xmlns:r="http://schemas.openxmlformats.org/officeDocument/2006/relationships" r:id="rId4"/>
          </a:graphicData>
        </a:graphic>
      </p:graphicFrame>
      <p:sp>
        <p:nvSpPr>
          <p:cNvPr id="4" name="ZoneTexte 3"/>
          <p:cNvSpPr txBox="1"/>
          <p:nvPr/>
        </p:nvSpPr>
        <p:spPr>
          <a:xfrm>
            <a:off x="3056160" y="4791346"/>
            <a:ext cx="1050480" cy="369332"/>
          </a:xfrm>
          <a:prstGeom prst="rect">
            <a:avLst/>
          </a:prstGeom>
          <a:noFill/>
        </p:spPr>
        <p:txBody>
          <a:bodyPr wrap="none" rtlCol="0">
            <a:spAutoFit/>
          </a:bodyPr>
          <a:lstStyle/>
          <a:p>
            <a:r>
              <a:rPr lang="en-GB" dirty="0" smtClean="0"/>
              <a:t>nucléaire</a:t>
            </a:r>
            <a:endParaRPr lang="en-GB" dirty="0"/>
          </a:p>
        </p:txBody>
      </p:sp>
      <p:sp>
        <p:nvSpPr>
          <p:cNvPr id="12" name="ZoneTexte 11"/>
          <p:cNvSpPr txBox="1"/>
          <p:nvPr/>
        </p:nvSpPr>
        <p:spPr>
          <a:xfrm>
            <a:off x="3360919" y="2869240"/>
            <a:ext cx="764953" cy="369332"/>
          </a:xfrm>
          <a:prstGeom prst="rect">
            <a:avLst/>
          </a:prstGeom>
          <a:noFill/>
        </p:spPr>
        <p:txBody>
          <a:bodyPr wrap="none" rtlCol="0">
            <a:spAutoFit/>
          </a:bodyPr>
          <a:lstStyle/>
          <a:p>
            <a:r>
              <a:rPr lang="en-GB" dirty="0" err="1" smtClean="0"/>
              <a:t>éolien</a:t>
            </a:r>
            <a:endParaRPr lang="en-GB" dirty="0"/>
          </a:p>
        </p:txBody>
      </p:sp>
      <p:sp>
        <p:nvSpPr>
          <p:cNvPr id="15" name="ZoneTexte 14"/>
          <p:cNvSpPr txBox="1"/>
          <p:nvPr/>
        </p:nvSpPr>
        <p:spPr>
          <a:xfrm>
            <a:off x="4629882" y="3500896"/>
            <a:ext cx="723788" cy="369332"/>
          </a:xfrm>
          <a:prstGeom prst="rect">
            <a:avLst/>
          </a:prstGeom>
          <a:noFill/>
        </p:spPr>
        <p:txBody>
          <a:bodyPr wrap="none" rtlCol="0">
            <a:spAutoFit/>
          </a:bodyPr>
          <a:lstStyle/>
          <a:p>
            <a:r>
              <a:rPr lang="en-GB" dirty="0" smtClean="0"/>
              <a:t>hydro</a:t>
            </a:r>
            <a:endParaRPr lang="en-GB" dirty="0"/>
          </a:p>
        </p:txBody>
      </p:sp>
      <p:sp>
        <p:nvSpPr>
          <p:cNvPr id="16" name="ZoneTexte 15"/>
          <p:cNvSpPr txBox="1"/>
          <p:nvPr/>
        </p:nvSpPr>
        <p:spPr>
          <a:xfrm>
            <a:off x="4675633" y="3912641"/>
            <a:ext cx="491353" cy="369332"/>
          </a:xfrm>
          <a:prstGeom prst="rect">
            <a:avLst/>
          </a:prstGeom>
          <a:noFill/>
        </p:spPr>
        <p:txBody>
          <a:bodyPr wrap="none" rtlCol="0">
            <a:spAutoFit/>
          </a:bodyPr>
          <a:lstStyle/>
          <a:p>
            <a:r>
              <a:rPr lang="en-GB" dirty="0" err="1" smtClean="0"/>
              <a:t>gaz</a:t>
            </a:r>
            <a:endParaRPr lang="en-GB" dirty="0"/>
          </a:p>
        </p:txBody>
      </p:sp>
      <p:sp>
        <p:nvSpPr>
          <p:cNvPr id="17" name="ZoneTexte 16"/>
          <p:cNvSpPr txBox="1"/>
          <p:nvPr/>
        </p:nvSpPr>
        <p:spPr>
          <a:xfrm>
            <a:off x="3792550" y="4020649"/>
            <a:ext cx="433580" cy="369332"/>
          </a:xfrm>
          <a:prstGeom prst="rect">
            <a:avLst/>
          </a:prstGeom>
          <a:noFill/>
        </p:spPr>
        <p:txBody>
          <a:bodyPr wrap="none" rtlCol="0">
            <a:spAutoFit/>
          </a:bodyPr>
          <a:lstStyle/>
          <a:p>
            <a:r>
              <a:rPr lang="en-GB" dirty="0" smtClean="0"/>
              <a:t>PV</a:t>
            </a:r>
            <a:endParaRPr lang="en-GB" dirty="0"/>
          </a:p>
        </p:txBody>
      </p:sp>
    </p:spTree>
    <p:extLst>
      <p:ext uri="{BB962C8B-B14F-4D97-AF65-F5344CB8AC3E}">
        <p14:creationId xmlns:p14="http://schemas.microsoft.com/office/powerpoint/2010/main" val="181660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fade">
                                      <p:cBhvr>
                                        <p:cTn id="12" dur="500"/>
                                        <p:tgtEl>
                                          <p:spTgt spid="14">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fade">
                                      <p:cBhvr>
                                        <p:cTn id="16" dur="500"/>
                                        <p:tgtEl>
                                          <p:spTgt spid="14">
                                            <p:txEl>
                                              <p:pRg st="3" end="3"/>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
                                            <p:txEl>
                                              <p:pRg st="4" end="4"/>
                                            </p:txEl>
                                          </p:spTgt>
                                        </p:tgtEl>
                                        <p:attrNameLst>
                                          <p:attrName>style.visibility</p:attrName>
                                        </p:attrNameLst>
                                      </p:cBhvr>
                                      <p:to>
                                        <p:strVal val="visible"/>
                                      </p:to>
                                    </p:set>
                                    <p:animEffect transition="in" filter="fade">
                                      <p:cBhvr>
                                        <p:cTn id="20" dur="500"/>
                                        <p:tgtEl>
                                          <p:spTgt spid="14">
                                            <p:txEl>
                                              <p:pRg st="4" end="4"/>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4">
                                            <p:txEl>
                                              <p:pRg st="5" end="5"/>
                                            </p:txEl>
                                          </p:spTgt>
                                        </p:tgtEl>
                                        <p:attrNameLst>
                                          <p:attrName>style.visibility</p:attrName>
                                        </p:attrNameLst>
                                      </p:cBhvr>
                                      <p:to>
                                        <p:strVal val="visible"/>
                                      </p:to>
                                    </p:set>
                                    <p:animEffect transition="in" filter="fade">
                                      <p:cBhvr>
                                        <p:cTn id="24" dur="500"/>
                                        <p:tgtEl>
                                          <p:spTgt spid="14">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14">
                                            <p:txEl>
                                              <p:pRg st="7" end="7"/>
                                            </p:txEl>
                                          </p:spTgt>
                                        </p:tgtEl>
                                        <p:attrNameLst>
                                          <p:attrName>style.visibility</p:attrName>
                                        </p:attrNameLst>
                                      </p:cBhvr>
                                      <p:to>
                                        <p:strVal val="visible"/>
                                      </p:to>
                                    </p:set>
                                    <p:animEffect transition="in" filter="fade">
                                      <p:cBhvr>
                                        <p:cTn id="60" dur="500"/>
                                        <p:tgtEl>
                                          <p:spTgt spid="14">
                                            <p:txEl>
                                              <p:pRg st="7" end="7"/>
                                            </p:txEl>
                                          </p:spTgt>
                                        </p:tgtEl>
                                      </p:cBhvr>
                                    </p:animEffect>
                                  </p:childTnLst>
                                </p:cTn>
                              </p:par>
                              <p:par>
                                <p:cTn id="61" presetID="10" presetClass="exit" presetSubtype="0" fill="hold" grpId="1" nodeType="withEffect">
                                  <p:stCondLst>
                                    <p:cond delay="0"/>
                                  </p:stCondLst>
                                  <p:childTnLst>
                                    <p:animEffect transition="out" filter="fade">
                                      <p:cBhvr>
                                        <p:cTn id="62" dur="500"/>
                                        <p:tgtEl>
                                          <p:spTgt spid="12"/>
                                        </p:tgtEl>
                                      </p:cBhvr>
                                    </p:animEffect>
                                    <p:set>
                                      <p:cBhvr>
                                        <p:cTn id="63" dur="1" fill="hold">
                                          <p:stCondLst>
                                            <p:cond delay="499"/>
                                          </p:stCondLst>
                                        </p:cTn>
                                        <p:tgtEl>
                                          <p:spTgt spid="12"/>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6"/>
                                        </p:tgtEl>
                                      </p:cBhvr>
                                    </p:animEffect>
                                    <p:set>
                                      <p:cBhvr>
                                        <p:cTn id="69" dur="1" fill="hold">
                                          <p:stCondLst>
                                            <p:cond delay="499"/>
                                          </p:stCondLst>
                                        </p:cTn>
                                        <p:tgtEl>
                                          <p:spTgt spid="16"/>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4"/>
                                        </p:tgtEl>
                                      </p:cBhvr>
                                    </p:animEffect>
                                    <p:set>
                                      <p:cBhvr>
                                        <p:cTn id="7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0" grpId="1">
        <p:bldAsOne/>
      </p:bldGraphic>
      <p:bldGraphic spid="18" grpId="0">
        <p:bldAsOne/>
      </p:bldGraphic>
      <p:bldGraphic spid="18" grpId="1">
        <p:bldAsOne/>
      </p:bldGraphic>
      <p:bldP spid="4" grpId="0"/>
      <p:bldP spid="4" grpId="1"/>
      <p:bldP spid="12" grpId="0"/>
      <p:bldP spid="12" grpId="1"/>
      <p:bldP spid="15" grpId="0"/>
      <p:bldP spid="15" grpId="1"/>
      <p:bldP spid="16" grpId="0"/>
      <p:bldP spid="16" grpId="1"/>
      <p:bldP spid="17" grpId="0"/>
      <p:bldP spid="1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325"/>
          <p:cNvSpPr txBox="1">
            <a:spLocks/>
          </p:cNvSpPr>
          <p:nvPr/>
        </p:nvSpPr>
        <p:spPr>
          <a:xfrm>
            <a:off x="594753" y="1238211"/>
            <a:ext cx="11441935" cy="56197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buFont typeface="Arial" panose="020B0604020202020204" pitchFamily="34" charset="0"/>
              <a:buChar char="•"/>
            </a:pPr>
            <a:r>
              <a:rPr lang="fr-FR" dirty="0">
                <a:solidFill>
                  <a:srgbClr val="002060"/>
                </a:solidFill>
                <a:latin typeface="Arial Narrow"/>
              </a:rPr>
              <a:t>Plus-value	</a:t>
            </a:r>
          </a:p>
          <a:p>
            <a:pPr marL="800100" lvl="1" indent="-342900" algn="l">
              <a:lnSpc>
                <a:spcPct val="120000"/>
              </a:lnSpc>
              <a:buFont typeface="Arial" panose="020B0604020202020204" pitchFamily="34" charset="0"/>
              <a:buChar char="•"/>
            </a:pPr>
            <a:r>
              <a:rPr lang="fr-FR" dirty="0">
                <a:solidFill>
                  <a:srgbClr val="002060"/>
                </a:solidFill>
                <a:latin typeface="Arial Narrow"/>
              </a:rPr>
              <a:t>Interaction très récente entre modèle d’optimisation court-terme (CT) et long-terme (LT)</a:t>
            </a:r>
          </a:p>
          <a:p>
            <a:pPr marL="800100" lvl="1" indent="-342900" algn="l">
              <a:lnSpc>
                <a:spcPct val="120000"/>
              </a:lnSpc>
              <a:buFont typeface="Arial" panose="020B0604020202020204" pitchFamily="34" charset="0"/>
              <a:buChar char="•"/>
            </a:pPr>
            <a:r>
              <a:rPr lang="fr-FR" dirty="0">
                <a:solidFill>
                  <a:srgbClr val="002060"/>
                </a:solidFill>
                <a:latin typeface="Arial Narrow"/>
              </a:rPr>
              <a:t>Possibilité de voir plusieurs horizons de </a:t>
            </a:r>
            <a:r>
              <a:rPr lang="fr-FR" dirty="0" smtClean="0">
                <a:solidFill>
                  <a:srgbClr val="002060"/>
                </a:solidFill>
                <a:latin typeface="Arial Narrow"/>
              </a:rPr>
              <a:t>temps : évolution </a:t>
            </a:r>
            <a:r>
              <a:rPr lang="fr-FR" dirty="0">
                <a:solidFill>
                  <a:srgbClr val="002060"/>
                </a:solidFill>
                <a:latin typeface="Arial Narrow"/>
              </a:rPr>
              <a:t>long </a:t>
            </a:r>
            <a:r>
              <a:rPr lang="fr-FR" dirty="0" smtClean="0">
                <a:solidFill>
                  <a:srgbClr val="002060"/>
                </a:solidFill>
                <a:latin typeface="Arial Narrow"/>
              </a:rPr>
              <a:t>– terme </a:t>
            </a:r>
            <a:r>
              <a:rPr lang="fr-FR" dirty="0">
                <a:solidFill>
                  <a:srgbClr val="002060"/>
                </a:solidFill>
                <a:latin typeface="Arial Narrow"/>
              </a:rPr>
              <a:t>de la pénétration du gaz/gaz renouvelable // utilisation horaire de la </a:t>
            </a:r>
            <a:r>
              <a:rPr lang="fr-FR" dirty="0" smtClean="0">
                <a:solidFill>
                  <a:srgbClr val="002060"/>
                </a:solidFill>
                <a:latin typeface="Arial Narrow"/>
              </a:rPr>
              <a:t>ressource</a:t>
            </a:r>
          </a:p>
          <a:p>
            <a:pPr marL="800100" lvl="1" indent="-342900" algn="l">
              <a:lnSpc>
                <a:spcPct val="120000"/>
              </a:lnSpc>
              <a:buFont typeface="Arial" panose="020B0604020202020204" pitchFamily="34" charset="0"/>
              <a:buChar char="•"/>
            </a:pPr>
            <a:r>
              <a:rPr lang="fr-FR" dirty="0" smtClean="0">
                <a:solidFill>
                  <a:srgbClr val="002060"/>
                </a:solidFill>
                <a:latin typeface="Arial Narrow"/>
              </a:rPr>
              <a:t>Interaction entre ces 2 pas de temps et lien offre/demande </a:t>
            </a:r>
            <a:endParaRPr lang="fr-FR" dirty="0">
              <a:solidFill>
                <a:srgbClr val="002060"/>
              </a:solidFill>
              <a:latin typeface="Arial Narrow"/>
            </a:endParaRPr>
          </a:p>
          <a:p>
            <a:pPr lvl="1" algn="l">
              <a:lnSpc>
                <a:spcPct val="120000"/>
              </a:lnSpc>
            </a:pPr>
            <a:endParaRPr lang="fr-FR" dirty="0">
              <a:solidFill>
                <a:srgbClr val="002060"/>
              </a:solidFill>
              <a:latin typeface="Arial Narrow"/>
            </a:endParaRPr>
          </a:p>
        </p:txBody>
      </p:sp>
      <p:sp>
        <p:nvSpPr>
          <p:cNvPr id="2" name="Espace réservé du numéro de diapositive 1"/>
          <p:cNvSpPr>
            <a:spLocks noGrp="1"/>
          </p:cNvSpPr>
          <p:nvPr>
            <p:ph type="sldNum" sz="quarter" idx="12"/>
          </p:nvPr>
        </p:nvSpPr>
        <p:spPr>
          <a:xfrm>
            <a:off x="8610600" y="6416135"/>
            <a:ext cx="2311513" cy="305340"/>
          </a:xfrm>
        </p:spPr>
        <p:txBody>
          <a:bodyPr/>
          <a:lstStyle/>
          <a:p>
            <a:fld id="{01097B4C-8B63-4804-BF90-4EB8C8088DD4}" type="slidenum">
              <a:rPr lang="fr-FR" smtClean="0"/>
              <a:t>11</a:t>
            </a:fld>
            <a:endParaRPr lang="fr-FR"/>
          </a:p>
        </p:txBody>
      </p:sp>
      <p:sp>
        <p:nvSpPr>
          <p:cNvPr id="11" name="ZoneTexte 10"/>
          <p:cNvSpPr txBox="1"/>
          <p:nvPr/>
        </p:nvSpPr>
        <p:spPr>
          <a:xfrm>
            <a:off x="253227" y="645443"/>
            <a:ext cx="11288409" cy="461665"/>
          </a:xfrm>
          <a:prstGeom prst="rect">
            <a:avLst/>
          </a:prstGeom>
          <a:noFill/>
        </p:spPr>
        <p:txBody>
          <a:bodyPr wrap="square" rtlCol="0">
            <a:spAutoFit/>
          </a:bodyPr>
          <a:lstStyle/>
          <a:p>
            <a:r>
              <a:rPr lang="fr-FR" sz="2400" u="sng" dirty="0" smtClean="0"/>
              <a:t>POLES+EUCAD, un nouveau couplage</a:t>
            </a:r>
            <a:endParaRPr lang="fr-FR" i="1" dirty="0"/>
          </a:p>
        </p:txBody>
      </p:sp>
      <p:sp>
        <p:nvSpPr>
          <p:cNvPr id="13" name="Titre 1"/>
          <p:cNvSpPr txBox="1">
            <a:spLocks/>
          </p:cNvSpPr>
          <p:nvPr/>
        </p:nvSpPr>
        <p:spPr>
          <a:xfrm>
            <a:off x="-2915455" y="-53118"/>
            <a:ext cx="10673964" cy="680223"/>
          </a:xfrm>
          <a:prstGeom prst="rect">
            <a:avLst/>
          </a:prstGeom>
        </p:spPr>
        <p:txBody>
          <a:bodyPr vert="horz" lIns="91440" tIns="45720" rIns="91440" bIns="45720" rtlCol="0" anchor="b">
            <a:normAutofit/>
          </a:bodyPr>
          <a:lstStyle>
            <a:defPPr>
              <a:defRPr lang="fr-FR"/>
            </a:defPPr>
            <a:lvl1pPr algn="ctr">
              <a:lnSpc>
                <a:spcPct val="90000"/>
              </a:lnSpc>
              <a:spcBef>
                <a:spcPct val="0"/>
              </a:spcBef>
              <a:buNone/>
              <a:defRPr sz="3200" b="1">
                <a:effectLst>
                  <a:outerShdw blurRad="38100" dist="38100" dir="2700000" algn="tl">
                    <a:srgbClr val="000000">
                      <a:alpha val="43137"/>
                    </a:srgbClr>
                  </a:outerShdw>
                </a:effectLst>
                <a:latin typeface="+mj-lt"/>
                <a:ea typeface="+mj-ea"/>
                <a:cs typeface="+mj-cs"/>
              </a:defRPr>
            </a:lvl1pPr>
          </a:lstStyle>
          <a:p>
            <a:r>
              <a:rPr lang="fr-FR" dirty="0" smtClean="0"/>
              <a:t>II – Méthodologie : les outils</a:t>
            </a:r>
            <a:endParaRPr lang="fr-FR" dirty="0"/>
          </a:p>
        </p:txBody>
      </p:sp>
      <p:sp>
        <p:nvSpPr>
          <p:cNvPr id="3" name="Espace réservé de la date 2"/>
          <p:cNvSpPr>
            <a:spLocks noGrp="1"/>
          </p:cNvSpPr>
          <p:nvPr>
            <p:ph type="dt" sz="half" idx="10"/>
          </p:nvPr>
        </p:nvSpPr>
        <p:spPr/>
        <p:txBody>
          <a:bodyPr/>
          <a:lstStyle/>
          <a:p>
            <a:fld id="{268C3838-8720-4A94-8E82-CE8B49D76362}" type="datetime1">
              <a:rPr lang="fr-FR" smtClean="0"/>
              <a:t>20/03/2018</a:t>
            </a:fld>
            <a:endParaRPr lang="fr-FR"/>
          </a:p>
        </p:txBody>
      </p:sp>
      <p:pic>
        <p:nvPicPr>
          <p:cNvPr id="9" name="Image 8"/>
          <p:cNvPicPr>
            <a:picLocks noChangeAspect="1"/>
          </p:cNvPicPr>
          <p:nvPr/>
        </p:nvPicPr>
        <p:blipFill>
          <a:blip r:embed="rId3"/>
          <a:stretch>
            <a:fillRect/>
          </a:stretch>
        </p:blipFill>
        <p:spPr>
          <a:xfrm>
            <a:off x="1817613" y="2957804"/>
            <a:ext cx="8248389" cy="3900196"/>
          </a:xfrm>
          <a:prstGeom prst="rect">
            <a:avLst/>
          </a:prstGeom>
        </p:spPr>
      </p:pic>
      <p:graphicFrame>
        <p:nvGraphicFramePr>
          <p:cNvPr id="10" name="Graphique 9"/>
          <p:cNvGraphicFramePr>
            <a:graphicFrameLocks/>
          </p:cNvGraphicFramePr>
          <p:nvPr>
            <p:extLst>
              <p:ext uri="{D42A27DB-BD31-4B8C-83A1-F6EECF244321}">
                <p14:modId xmlns:p14="http://schemas.microsoft.com/office/powerpoint/2010/main" val="3686985618"/>
              </p:ext>
            </p:extLst>
          </p:nvPr>
        </p:nvGraphicFramePr>
        <p:xfrm>
          <a:off x="155311" y="3231826"/>
          <a:ext cx="5477520" cy="348964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Graphique 16"/>
          <p:cNvGraphicFramePr>
            <a:graphicFrameLocks/>
          </p:cNvGraphicFramePr>
          <p:nvPr>
            <p:extLst>
              <p:ext uri="{D42A27DB-BD31-4B8C-83A1-F6EECF244321}">
                <p14:modId xmlns:p14="http://schemas.microsoft.com/office/powerpoint/2010/main" val="1021222142"/>
              </p:ext>
            </p:extLst>
          </p:nvPr>
        </p:nvGraphicFramePr>
        <p:xfrm>
          <a:off x="6250192" y="2969110"/>
          <a:ext cx="5647765" cy="388888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89370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animEffect transition="in" filter="fade">
                                      <p:cBhvr>
                                        <p:cTn id="20" dur="500"/>
                                        <p:tgtEl>
                                          <p:spTgt spid="1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3" end="3"/>
                                            </p:txEl>
                                          </p:spTgt>
                                        </p:tgtEl>
                                        <p:attrNameLst>
                                          <p:attrName>style.visibility</p:attrName>
                                        </p:attrNameLst>
                                      </p:cBhvr>
                                      <p:to>
                                        <p:strVal val="visible"/>
                                      </p:to>
                                    </p:set>
                                    <p:animEffect transition="in" filter="fade">
                                      <p:cBhvr>
                                        <p:cTn id="25" dur="500"/>
                                        <p:tgtEl>
                                          <p:spTgt spid="14">
                                            <p:txEl>
                                              <p:pRg st="3" end="3"/>
                                            </p:txEl>
                                          </p:spTgt>
                                        </p:tgtEl>
                                      </p:cBhvr>
                                    </p:animEffect>
                                  </p:childTnLst>
                                </p:cTn>
                              </p:par>
                              <p:par>
                                <p:cTn id="26" presetID="10" presetClass="exit" presetSubtype="0" fill="hold"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7"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1097B4C-8B63-4804-BF90-4EB8C8088DD4}" type="slidenum">
              <a:rPr lang="fr-FR" smtClean="0"/>
              <a:t>12</a:t>
            </a:fld>
            <a:endParaRPr lang="fr-FR"/>
          </a:p>
        </p:txBody>
      </p:sp>
      <p:sp>
        <p:nvSpPr>
          <p:cNvPr id="358" name="OTLSHAPE_TB_00000000000000000000000000000000_LeftEndCaps" hidden="1"/>
          <p:cNvSpPr txBox="1"/>
          <p:nvPr>
            <p:custDataLst>
              <p:tags r:id="rId2"/>
            </p:custDataLst>
          </p:nvPr>
        </p:nvSpPr>
        <p:spPr>
          <a:xfrm>
            <a:off x="254000" y="5194469"/>
            <a:ext cx="469900" cy="279061"/>
          </a:xfrm>
          <a:prstGeom prst="rect">
            <a:avLst/>
          </a:prstGeom>
          <a:noFill/>
        </p:spPr>
        <p:txBody>
          <a:bodyPr vert="horz" wrap="none" lIns="0" tIns="0" rIns="0" bIns="0" rtlCol="0" anchor="ctr" anchorCtr="0">
            <a:spAutoFit/>
          </a:bodyPr>
          <a:lstStyle/>
          <a:p>
            <a:pPr algn="ctr"/>
            <a:r>
              <a:rPr lang="en-GB" b="1" smtClean="0">
                <a:solidFill>
                  <a:srgbClr val="C0504D"/>
                </a:solidFill>
                <a:latin typeface="Calibri" panose="020F0502020204030204" pitchFamily="34" charset="0"/>
              </a:rPr>
              <a:t>2017</a:t>
            </a:r>
            <a:endParaRPr lang="en-GB" b="1">
              <a:solidFill>
                <a:srgbClr val="C0504D"/>
              </a:solidFill>
              <a:latin typeface="Calibri" panose="020F0502020204030204" pitchFamily="34" charset="0"/>
            </a:endParaRPr>
          </a:p>
        </p:txBody>
      </p:sp>
      <p:cxnSp>
        <p:nvCxnSpPr>
          <p:cNvPr id="393" name="OTLSHAPE_T_123ae102ca8140678e0e5f30c585ce2d_RightVerticalConnector1" hidden="1"/>
          <p:cNvCxnSpPr/>
          <p:nvPr>
            <p:custDataLst>
              <p:tags r:id="rId3"/>
            </p:custDataLst>
          </p:nvPr>
        </p:nvCxnSpPr>
        <p:spPr>
          <a:xfrm>
            <a:off x="2598165" y="3231557"/>
            <a:ext cx="0" cy="132419"/>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394" name="OTLSHAPE_T_123ae102ca8140678e0e5f30c585ce2d_RightVerticalConnector2" hidden="1"/>
          <p:cNvCxnSpPr/>
          <p:nvPr>
            <p:custDataLst>
              <p:tags r:id="rId4"/>
            </p:custDataLst>
          </p:nvPr>
        </p:nvCxnSpPr>
        <p:spPr>
          <a:xfrm>
            <a:off x="2598165" y="3550835"/>
            <a:ext cx="0" cy="1592665"/>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395" name="OTLSHAPE_T_6124c73181094205a8821e68a025a6fc_LeftVerticalConnector1" hidden="1"/>
          <p:cNvCxnSpPr/>
          <p:nvPr>
            <p:custDataLst>
              <p:tags r:id="rId5"/>
            </p:custDataLst>
          </p:nvPr>
        </p:nvCxnSpPr>
        <p:spPr>
          <a:xfrm>
            <a:off x="2339428" y="3567176"/>
            <a:ext cx="0" cy="1576324"/>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421" name="OTLSHAPE_T_15191b81258348f3b81f738d9ab1ca28_ShapePercentage" hidden="1"/>
          <p:cNvSpPr/>
          <p:nvPr>
            <p:custDataLst>
              <p:tags r:id="rId6"/>
            </p:custDataLst>
          </p:nvPr>
        </p:nvSpPr>
        <p:spPr>
          <a:xfrm>
            <a:off x="863631" y="2426039"/>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 name="OTLSHAPE_T_15191b81258348f3b81f738d9ab1ca28_Duration" hidden="1"/>
          <p:cNvSpPr txBox="1"/>
          <p:nvPr>
            <p:custDataLst>
              <p:tags r:id="rId7"/>
            </p:custDataLst>
          </p:nvPr>
        </p:nvSpPr>
        <p:spPr>
          <a:xfrm>
            <a:off x="0" y="2426039"/>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180 jours</a:t>
            </a:r>
            <a:endParaRPr lang="en-GB" sz="1000">
              <a:solidFill>
                <a:srgbClr val="C0504D"/>
              </a:solidFill>
              <a:latin typeface="Calibri" panose="020F0502020204030204" pitchFamily="34" charset="0"/>
            </a:endParaRPr>
          </a:p>
        </p:txBody>
      </p:sp>
      <p:sp>
        <p:nvSpPr>
          <p:cNvPr id="423" name="OTLSHAPE_T_15191b81258348f3b81f738d9ab1ca28_TextPercentage" hidden="1"/>
          <p:cNvSpPr txBox="1"/>
          <p:nvPr>
            <p:custDataLst>
              <p:tags r:id="rId8"/>
            </p:custDataLst>
          </p:nvPr>
        </p:nvSpPr>
        <p:spPr>
          <a:xfrm>
            <a:off x="0" y="2581063"/>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24" name="OTLSHAPE_T_15191b81258348f3b81f738d9ab1ca28_StartDate" hidden="1"/>
          <p:cNvSpPr txBox="1"/>
          <p:nvPr>
            <p:custDataLst>
              <p:tags r:id="rId9"/>
            </p:custDataLst>
          </p:nvPr>
        </p:nvSpPr>
        <p:spPr>
          <a:xfrm>
            <a:off x="0" y="25810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25" name="OTLSHAPE_T_15191b81258348f3b81f738d9ab1ca28_EndDate" hidden="1"/>
          <p:cNvSpPr txBox="1"/>
          <p:nvPr>
            <p:custDataLst>
              <p:tags r:id="rId10"/>
            </p:custDataLst>
          </p:nvPr>
        </p:nvSpPr>
        <p:spPr>
          <a:xfrm>
            <a:off x="0" y="25810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29" name="OTLSHAPE_T_2f85151eed6e44bf9e89e66fb2a85371_ShapePercentage" hidden="1"/>
          <p:cNvSpPr/>
          <p:nvPr>
            <p:custDataLst>
              <p:tags r:id="rId11"/>
            </p:custDataLst>
          </p:nvPr>
        </p:nvSpPr>
        <p:spPr>
          <a:xfrm>
            <a:off x="2349011" y="2692739"/>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TLSHAPE_T_2f85151eed6e44bf9e89e66fb2a85371_Duration" hidden="1"/>
          <p:cNvSpPr txBox="1"/>
          <p:nvPr>
            <p:custDataLst>
              <p:tags r:id="rId12"/>
            </p:custDataLst>
          </p:nvPr>
        </p:nvSpPr>
        <p:spPr>
          <a:xfrm>
            <a:off x="0" y="2692739"/>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177 jours</a:t>
            </a:r>
            <a:endParaRPr lang="en-GB" sz="1000">
              <a:solidFill>
                <a:srgbClr val="C0504D"/>
              </a:solidFill>
              <a:latin typeface="Calibri" panose="020F0502020204030204" pitchFamily="34" charset="0"/>
            </a:endParaRPr>
          </a:p>
        </p:txBody>
      </p:sp>
      <p:sp>
        <p:nvSpPr>
          <p:cNvPr id="431" name="OTLSHAPE_T_2f85151eed6e44bf9e89e66fb2a85371_TextPercentage" hidden="1"/>
          <p:cNvSpPr txBox="1"/>
          <p:nvPr>
            <p:custDataLst>
              <p:tags r:id="rId13"/>
            </p:custDataLst>
          </p:nvPr>
        </p:nvSpPr>
        <p:spPr>
          <a:xfrm>
            <a:off x="0" y="2847763"/>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32" name="OTLSHAPE_T_2f85151eed6e44bf9e89e66fb2a85371_StartDate" hidden="1"/>
          <p:cNvSpPr txBox="1"/>
          <p:nvPr>
            <p:custDataLst>
              <p:tags r:id="rId14"/>
            </p:custDataLst>
          </p:nvPr>
        </p:nvSpPr>
        <p:spPr>
          <a:xfrm>
            <a:off x="0" y="28477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33" name="OTLSHAPE_T_2f85151eed6e44bf9e89e66fb2a85371_EndDate" hidden="1"/>
          <p:cNvSpPr txBox="1"/>
          <p:nvPr>
            <p:custDataLst>
              <p:tags r:id="rId15"/>
            </p:custDataLst>
          </p:nvPr>
        </p:nvSpPr>
        <p:spPr>
          <a:xfrm>
            <a:off x="0" y="28477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37" name="OTLSHAPE_T_123ae102ca8140678e0e5f30c585ce2d_ShapePercentage" hidden="1"/>
          <p:cNvSpPr/>
          <p:nvPr>
            <p:custDataLst>
              <p:tags r:id="rId16"/>
            </p:custDataLst>
          </p:nvPr>
        </p:nvSpPr>
        <p:spPr>
          <a:xfrm>
            <a:off x="1131958" y="3028357"/>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TLSHAPE_T_123ae102ca8140678e0e5f30c585ce2d_Duration" hidden="1"/>
          <p:cNvSpPr txBox="1"/>
          <p:nvPr>
            <p:custDataLst>
              <p:tags r:id="rId17"/>
            </p:custDataLst>
          </p:nvPr>
        </p:nvSpPr>
        <p:spPr>
          <a:xfrm>
            <a:off x="0" y="2959439"/>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153 jours</a:t>
            </a:r>
            <a:endParaRPr lang="en-GB" sz="1000">
              <a:solidFill>
                <a:srgbClr val="C0504D"/>
              </a:solidFill>
              <a:latin typeface="Calibri" panose="020F0502020204030204" pitchFamily="34" charset="0"/>
            </a:endParaRPr>
          </a:p>
        </p:txBody>
      </p:sp>
      <p:sp>
        <p:nvSpPr>
          <p:cNvPr id="439" name="OTLSHAPE_T_123ae102ca8140678e0e5f30c585ce2d_TextPercentage" hidden="1"/>
          <p:cNvSpPr txBox="1"/>
          <p:nvPr>
            <p:custDataLst>
              <p:tags r:id="rId18"/>
            </p:custDataLst>
          </p:nvPr>
        </p:nvSpPr>
        <p:spPr>
          <a:xfrm>
            <a:off x="0" y="3114463"/>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40" name="OTLSHAPE_T_123ae102ca8140678e0e5f30c585ce2d_StartDate" hidden="1"/>
          <p:cNvSpPr txBox="1"/>
          <p:nvPr>
            <p:custDataLst>
              <p:tags r:id="rId19"/>
            </p:custDataLst>
          </p:nvPr>
        </p:nvSpPr>
        <p:spPr>
          <a:xfrm>
            <a:off x="0" y="31144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41" name="OTLSHAPE_T_123ae102ca8140678e0e5f30c585ce2d_EndDate" hidden="1"/>
          <p:cNvSpPr txBox="1"/>
          <p:nvPr>
            <p:custDataLst>
              <p:tags r:id="rId20"/>
            </p:custDataLst>
          </p:nvPr>
        </p:nvSpPr>
        <p:spPr>
          <a:xfrm>
            <a:off x="0" y="31144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45" name="OTLSHAPE_T_6124c73181094205a8821e68a025a6fc_ShapePercentage" hidden="1"/>
          <p:cNvSpPr/>
          <p:nvPr>
            <p:custDataLst>
              <p:tags r:id="rId21"/>
            </p:custDataLst>
          </p:nvPr>
        </p:nvSpPr>
        <p:spPr>
          <a:xfrm>
            <a:off x="2339428" y="3363976"/>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TLSHAPE_T_6124c73181094205a8821e68a025a6fc_Duration" hidden="1"/>
          <p:cNvSpPr txBox="1"/>
          <p:nvPr>
            <p:custDataLst>
              <p:tags r:id="rId22"/>
            </p:custDataLst>
          </p:nvPr>
        </p:nvSpPr>
        <p:spPr>
          <a:xfrm>
            <a:off x="0" y="3363976"/>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222 jours</a:t>
            </a:r>
            <a:endParaRPr lang="en-GB" sz="1000">
              <a:solidFill>
                <a:srgbClr val="C0504D"/>
              </a:solidFill>
              <a:latin typeface="Calibri" panose="020F0502020204030204" pitchFamily="34" charset="0"/>
            </a:endParaRPr>
          </a:p>
        </p:txBody>
      </p:sp>
      <p:sp>
        <p:nvSpPr>
          <p:cNvPr id="447" name="OTLSHAPE_T_6124c73181094205a8821e68a025a6fc_TextPercentage" hidden="1"/>
          <p:cNvSpPr txBox="1"/>
          <p:nvPr>
            <p:custDataLst>
              <p:tags r:id="rId23"/>
            </p:custDataLst>
          </p:nvPr>
        </p:nvSpPr>
        <p:spPr>
          <a:xfrm>
            <a:off x="0" y="3519001"/>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48" name="OTLSHAPE_T_6124c73181094205a8821e68a025a6fc_StartDate" hidden="1"/>
          <p:cNvSpPr txBox="1"/>
          <p:nvPr>
            <p:custDataLst>
              <p:tags r:id="rId24"/>
            </p:custDataLst>
          </p:nvPr>
        </p:nvSpPr>
        <p:spPr>
          <a:xfrm>
            <a:off x="0" y="3519001"/>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49" name="OTLSHAPE_T_6124c73181094205a8821e68a025a6fc_EndDate" hidden="1"/>
          <p:cNvSpPr txBox="1"/>
          <p:nvPr>
            <p:custDataLst>
              <p:tags r:id="rId25"/>
            </p:custDataLst>
          </p:nvPr>
        </p:nvSpPr>
        <p:spPr>
          <a:xfrm>
            <a:off x="0" y="3519001"/>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255" name="Espace réservé de la date 254"/>
          <p:cNvSpPr>
            <a:spLocks noGrp="1"/>
          </p:cNvSpPr>
          <p:nvPr>
            <p:ph type="dt" sz="half" idx="10"/>
          </p:nvPr>
        </p:nvSpPr>
        <p:spPr/>
        <p:txBody>
          <a:bodyPr/>
          <a:lstStyle/>
          <a:p>
            <a:fld id="{7304CC62-6523-4002-9C2D-BD205C31EEF1}" type="datetime1">
              <a:rPr lang="fr-FR" smtClean="0"/>
              <a:t>20/03/2018</a:t>
            </a:fld>
            <a:endParaRPr lang="fr-FR"/>
          </a:p>
        </p:txBody>
      </p:sp>
      <p:sp>
        <p:nvSpPr>
          <p:cNvPr id="42" name="Titre 1"/>
          <p:cNvSpPr txBox="1">
            <a:spLocks/>
          </p:cNvSpPr>
          <p:nvPr/>
        </p:nvSpPr>
        <p:spPr>
          <a:xfrm>
            <a:off x="-1" y="0"/>
            <a:ext cx="7079531" cy="680223"/>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smtClean="0">
                <a:effectLst>
                  <a:outerShdw blurRad="38100" dist="38100" dir="2700000" algn="tl">
                    <a:srgbClr val="000000">
                      <a:alpha val="43137"/>
                    </a:srgbClr>
                  </a:outerShdw>
                </a:effectLst>
              </a:rPr>
              <a:t>III – Travaux réalisés : le parc électrique français</a:t>
            </a:r>
            <a:endParaRPr lang="fr-FR" sz="3200" b="1" dirty="0">
              <a:effectLst>
                <a:outerShdw blurRad="38100" dist="38100" dir="2700000" algn="tl">
                  <a:srgbClr val="000000">
                    <a:alpha val="43137"/>
                  </a:srgbClr>
                </a:outerShdw>
              </a:effectLst>
            </a:endParaRPr>
          </a:p>
        </p:txBody>
      </p:sp>
      <p:pic>
        <p:nvPicPr>
          <p:cNvPr id="3" name="Image 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539764" y="2322575"/>
            <a:ext cx="3755014" cy="3658235"/>
          </a:xfrm>
          <a:prstGeom prst="rect">
            <a:avLst/>
          </a:prstGeom>
        </p:spPr>
      </p:pic>
      <p:sp>
        <p:nvSpPr>
          <p:cNvPr id="46" name="Shape 325"/>
          <p:cNvSpPr txBox="1">
            <a:spLocks/>
          </p:cNvSpPr>
          <p:nvPr/>
        </p:nvSpPr>
        <p:spPr>
          <a:xfrm>
            <a:off x="539889" y="865754"/>
            <a:ext cx="11441935" cy="56197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buFont typeface="Arial" panose="020B0604020202020204" pitchFamily="34" charset="0"/>
              <a:buChar char="•"/>
            </a:pPr>
            <a:r>
              <a:rPr lang="fr-FR" dirty="0" smtClean="0">
                <a:solidFill>
                  <a:srgbClr val="002060"/>
                </a:solidFill>
                <a:latin typeface="Arial Narrow"/>
              </a:rPr>
              <a:t>Lien </a:t>
            </a:r>
            <a:r>
              <a:rPr lang="fr-FR" b="1" dirty="0" smtClean="0">
                <a:solidFill>
                  <a:srgbClr val="002060"/>
                </a:solidFill>
                <a:latin typeface="Arial Narrow"/>
              </a:rPr>
              <a:t>très étroit entre gaz et électricité</a:t>
            </a:r>
            <a:r>
              <a:rPr lang="fr-FR" dirty="0">
                <a:solidFill>
                  <a:srgbClr val="002060"/>
                </a:solidFill>
                <a:latin typeface="Arial Narrow"/>
              </a:rPr>
              <a:t>	</a:t>
            </a:r>
          </a:p>
          <a:p>
            <a:pPr marL="800100" lvl="1" indent="-342900" algn="l">
              <a:lnSpc>
                <a:spcPct val="120000"/>
              </a:lnSpc>
              <a:buFont typeface="Arial" panose="020B0604020202020204" pitchFamily="34" charset="0"/>
              <a:buChar char="•"/>
            </a:pPr>
            <a:r>
              <a:rPr lang="fr-FR" dirty="0" smtClean="0">
                <a:solidFill>
                  <a:srgbClr val="002060"/>
                </a:solidFill>
                <a:latin typeface="Arial Narrow"/>
              </a:rPr>
              <a:t>La 1</a:t>
            </a:r>
            <a:r>
              <a:rPr lang="fr-FR" baseline="30000" dirty="0" smtClean="0">
                <a:solidFill>
                  <a:srgbClr val="002060"/>
                </a:solidFill>
                <a:latin typeface="Arial Narrow"/>
              </a:rPr>
              <a:t>ère</a:t>
            </a:r>
            <a:r>
              <a:rPr lang="fr-FR" dirty="0" smtClean="0">
                <a:solidFill>
                  <a:srgbClr val="002060"/>
                </a:solidFill>
                <a:latin typeface="Arial Narrow"/>
              </a:rPr>
              <a:t> utilisation du gaz dans le monde est dédiée à la production d’électricité</a:t>
            </a:r>
          </a:p>
          <a:p>
            <a:pPr marL="800100" lvl="1" indent="-342900" algn="l">
              <a:lnSpc>
                <a:spcPct val="120000"/>
              </a:lnSpc>
              <a:buFont typeface="Arial" panose="020B0604020202020204" pitchFamily="34" charset="0"/>
              <a:buChar char="•"/>
            </a:pPr>
            <a:r>
              <a:rPr lang="fr-FR" dirty="0" smtClean="0">
                <a:solidFill>
                  <a:srgbClr val="002060"/>
                </a:solidFill>
                <a:latin typeface="Arial Narrow"/>
              </a:rPr>
              <a:t>¼ de la production électrique mondiale vient du gaz, </a:t>
            </a:r>
            <a:r>
              <a:rPr lang="fr-FR" b="1" dirty="0" smtClean="0">
                <a:solidFill>
                  <a:srgbClr val="002060"/>
                </a:solidFill>
                <a:latin typeface="Arial Narrow"/>
              </a:rPr>
              <a:t>tendance en hausse </a:t>
            </a:r>
          </a:p>
          <a:p>
            <a:pPr marL="800100" lvl="1" indent="-342900" algn="l">
              <a:lnSpc>
                <a:spcPct val="120000"/>
              </a:lnSpc>
              <a:buFont typeface="Arial" panose="020B0604020202020204" pitchFamily="34" charset="0"/>
              <a:buChar char="•"/>
            </a:pPr>
            <a:endParaRPr lang="fr-FR" dirty="0">
              <a:solidFill>
                <a:srgbClr val="002060"/>
              </a:solidFill>
              <a:latin typeface="Arial Narrow"/>
            </a:endParaRPr>
          </a:p>
        </p:txBody>
      </p:sp>
      <p:sp>
        <p:nvSpPr>
          <p:cNvPr id="4" name="Rectangle 3"/>
          <p:cNvSpPr/>
          <p:nvPr/>
        </p:nvSpPr>
        <p:spPr>
          <a:xfrm>
            <a:off x="0" y="6603509"/>
            <a:ext cx="6096000" cy="461665"/>
          </a:xfrm>
          <a:prstGeom prst="rect">
            <a:avLst/>
          </a:prstGeom>
        </p:spPr>
        <p:txBody>
          <a:bodyPr>
            <a:spAutoFit/>
          </a:bodyPr>
          <a:lstStyle/>
          <a:p>
            <a:r>
              <a:rPr lang="en-GB" sz="1200" dirty="0" smtClean="0"/>
              <a:t>Source : </a:t>
            </a:r>
            <a:r>
              <a:rPr lang="en-GB" sz="1200" dirty="0" smtClean="0">
                <a:hlinkClick r:id="rId29"/>
              </a:rPr>
              <a:t>https</a:t>
            </a:r>
            <a:r>
              <a:rPr lang="en-GB" sz="1200" dirty="0">
                <a:hlinkClick r:id="rId29"/>
              </a:rPr>
              <a:t>://jancovici.com/transition-energetique/gaz/a-quoi-sert-le-gaz</a:t>
            </a:r>
            <a:r>
              <a:rPr lang="en-GB" sz="1200" dirty="0" smtClean="0">
                <a:hlinkClick r:id="rId29"/>
              </a:rPr>
              <a:t>/</a:t>
            </a:r>
            <a:endParaRPr lang="en-GB" sz="1200" dirty="0" smtClean="0"/>
          </a:p>
          <a:p>
            <a:endParaRPr lang="en-GB" sz="1200" dirty="0"/>
          </a:p>
        </p:txBody>
      </p:sp>
      <p:pic>
        <p:nvPicPr>
          <p:cNvPr id="6" name="Image 5"/>
          <p:cNvPicPr>
            <a:picLocks noChangeAspect="1"/>
          </p:cNvPicPr>
          <p:nvPr/>
        </p:nvPicPr>
        <p:blipFill rotWithShape="1">
          <a:blip r:embed="rId30">
            <a:extLst>
              <a:ext uri="{28A0092B-C50C-407E-A947-70E740481C1C}">
                <a14:useLocalDpi xmlns:a14="http://schemas.microsoft.com/office/drawing/2010/main" val="0"/>
              </a:ext>
            </a:extLst>
          </a:blip>
          <a:srcRect r="769" b="18781"/>
          <a:stretch/>
        </p:blipFill>
        <p:spPr>
          <a:xfrm>
            <a:off x="2209800" y="2386491"/>
            <a:ext cx="7242048" cy="3981450"/>
          </a:xfrm>
          <a:prstGeom prst="rect">
            <a:avLst/>
          </a:prstGeom>
        </p:spPr>
      </p:pic>
      <p:sp>
        <p:nvSpPr>
          <p:cNvPr id="33" name="Ellipse 32"/>
          <p:cNvSpPr/>
          <p:nvPr/>
        </p:nvSpPr>
        <p:spPr>
          <a:xfrm>
            <a:off x="10200873" y="1292597"/>
            <a:ext cx="780625" cy="4251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smtClean="0"/>
              <a:t>Gaz </a:t>
            </a:r>
            <a:endParaRPr lang="fr-FR" sz="900" dirty="0"/>
          </a:p>
        </p:txBody>
      </p:sp>
      <p:sp>
        <p:nvSpPr>
          <p:cNvPr id="34" name="Ellipse 33"/>
          <p:cNvSpPr/>
          <p:nvPr/>
        </p:nvSpPr>
        <p:spPr>
          <a:xfrm>
            <a:off x="11080237" y="740873"/>
            <a:ext cx="943618" cy="4251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900" dirty="0"/>
              <a:t>É</a:t>
            </a:r>
            <a:r>
              <a:rPr lang="fr-FR" sz="900" dirty="0" smtClean="0"/>
              <a:t>lectricité </a:t>
            </a:r>
            <a:endParaRPr lang="fr-FR" sz="900" dirty="0"/>
          </a:p>
        </p:txBody>
      </p:sp>
      <p:sp>
        <p:nvSpPr>
          <p:cNvPr id="35" name="Ellipse 34"/>
          <p:cNvSpPr/>
          <p:nvPr/>
        </p:nvSpPr>
        <p:spPr>
          <a:xfrm>
            <a:off x="11113264" y="1292597"/>
            <a:ext cx="877564" cy="4251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900" dirty="0" smtClean="0"/>
              <a:t>Chaleur </a:t>
            </a:r>
            <a:endParaRPr lang="fr-FR" sz="900" dirty="0"/>
          </a:p>
        </p:txBody>
      </p:sp>
      <p:sp>
        <p:nvSpPr>
          <p:cNvPr id="36" name="Ellipse 35"/>
          <p:cNvSpPr/>
          <p:nvPr/>
        </p:nvSpPr>
        <p:spPr>
          <a:xfrm>
            <a:off x="11113264" y="1807251"/>
            <a:ext cx="877564" cy="4251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900" dirty="0" smtClean="0"/>
              <a:t>Mobilité </a:t>
            </a:r>
            <a:endParaRPr lang="fr-FR" sz="900" dirty="0"/>
          </a:p>
        </p:txBody>
      </p:sp>
      <p:sp>
        <p:nvSpPr>
          <p:cNvPr id="37" name="Ellipse 36"/>
          <p:cNvSpPr/>
          <p:nvPr/>
        </p:nvSpPr>
        <p:spPr>
          <a:xfrm>
            <a:off x="9204855" y="1807252"/>
            <a:ext cx="943619" cy="425109"/>
          </a:xfrm>
          <a:prstGeom prst="ellipse">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900" dirty="0" smtClean="0"/>
              <a:t>Gaz fossile </a:t>
            </a:r>
            <a:endParaRPr lang="fr-FR" sz="900" dirty="0"/>
          </a:p>
        </p:txBody>
      </p:sp>
      <p:sp>
        <p:nvSpPr>
          <p:cNvPr id="38" name="Ellipse 37"/>
          <p:cNvSpPr/>
          <p:nvPr/>
        </p:nvSpPr>
        <p:spPr>
          <a:xfrm>
            <a:off x="9184198" y="1292597"/>
            <a:ext cx="934137" cy="425109"/>
          </a:xfrm>
          <a:prstGeom prst="ellipse">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900" dirty="0" smtClean="0"/>
              <a:t>Biomasse </a:t>
            </a:r>
            <a:endParaRPr lang="fr-FR" sz="900" dirty="0"/>
          </a:p>
        </p:txBody>
      </p:sp>
      <p:sp>
        <p:nvSpPr>
          <p:cNvPr id="39" name="Ellipse 38"/>
          <p:cNvSpPr/>
          <p:nvPr/>
        </p:nvSpPr>
        <p:spPr>
          <a:xfrm>
            <a:off x="9171398" y="756171"/>
            <a:ext cx="934136" cy="425109"/>
          </a:xfrm>
          <a:prstGeom prst="ellipse">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900" dirty="0"/>
              <a:t>É</a:t>
            </a:r>
            <a:r>
              <a:rPr lang="fr-FR" sz="900" dirty="0" smtClean="0"/>
              <a:t>lectricité </a:t>
            </a:r>
            <a:endParaRPr lang="fr-FR" sz="900" dirty="0"/>
          </a:p>
        </p:txBody>
      </p:sp>
      <p:sp>
        <p:nvSpPr>
          <p:cNvPr id="40" name="Rectangle 39"/>
          <p:cNvSpPr/>
          <p:nvPr/>
        </p:nvSpPr>
        <p:spPr>
          <a:xfrm>
            <a:off x="9325406" y="412709"/>
            <a:ext cx="792929" cy="253916"/>
          </a:xfrm>
          <a:prstGeom prst="rect">
            <a:avLst/>
          </a:prstGeom>
        </p:spPr>
        <p:txBody>
          <a:bodyPr wrap="square">
            <a:spAutoFit/>
          </a:bodyPr>
          <a:lstStyle/>
          <a:p>
            <a:r>
              <a:rPr lang="fr-FR" sz="1050" b="1" dirty="0" smtClean="0"/>
              <a:t>Ressource</a:t>
            </a:r>
            <a:endParaRPr lang="fr-FR" sz="1050" dirty="0"/>
          </a:p>
        </p:txBody>
      </p:sp>
      <p:sp>
        <p:nvSpPr>
          <p:cNvPr id="41" name="Rectangle 40"/>
          <p:cNvSpPr/>
          <p:nvPr/>
        </p:nvSpPr>
        <p:spPr>
          <a:xfrm>
            <a:off x="10266324" y="414150"/>
            <a:ext cx="649721" cy="253916"/>
          </a:xfrm>
          <a:prstGeom prst="rect">
            <a:avLst/>
          </a:prstGeom>
        </p:spPr>
        <p:txBody>
          <a:bodyPr wrap="square">
            <a:spAutoFit/>
          </a:bodyPr>
          <a:lstStyle/>
          <a:p>
            <a:r>
              <a:rPr lang="fr-FR" sz="1050" b="1" dirty="0" smtClean="0"/>
              <a:t>Vecteur</a:t>
            </a:r>
            <a:endParaRPr lang="fr-FR" sz="1050" dirty="0"/>
          </a:p>
        </p:txBody>
      </p:sp>
      <p:sp>
        <p:nvSpPr>
          <p:cNvPr id="43" name="Rectangle 42"/>
          <p:cNvSpPr/>
          <p:nvPr/>
        </p:nvSpPr>
        <p:spPr>
          <a:xfrm>
            <a:off x="11205242" y="397412"/>
            <a:ext cx="528734" cy="253916"/>
          </a:xfrm>
          <a:prstGeom prst="rect">
            <a:avLst/>
          </a:prstGeom>
        </p:spPr>
        <p:txBody>
          <a:bodyPr wrap="square">
            <a:spAutoFit/>
          </a:bodyPr>
          <a:lstStyle/>
          <a:p>
            <a:r>
              <a:rPr lang="fr-FR" sz="1050" b="1" dirty="0" smtClean="0"/>
              <a:t>Usage</a:t>
            </a:r>
            <a:endParaRPr lang="fr-FR" sz="1050" dirty="0"/>
          </a:p>
        </p:txBody>
      </p:sp>
      <p:sp>
        <p:nvSpPr>
          <p:cNvPr id="44" name="Ellipse 43"/>
          <p:cNvSpPr/>
          <p:nvPr/>
        </p:nvSpPr>
        <p:spPr>
          <a:xfrm rot="9278122">
            <a:off x="10158252" y="960323"/>
            <a:ext cx="1875639" cy="467732"/>
          </a:xfrm>
          <a:prstGeom prst="ellipse">
            <a:avLst/>
          </a:prstGeom>
          <a:noFill/>
          <a:ln>
            <a:solidFill>
              <a:srgbClr val="FF0000"/>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b="1" dirty="0" smtClean="0"/>
              <a:t> </a:t>
            </a:r>
            <a:endParaRPr lang="fr-FR" b="1" dirty="0"/>
          </a:p>
        </p:txBody>
      </p:sp>
      <p:sp>
        <p:nvSpPr>
          <p:cNvPr id="45" name="Ellipse 44"/>
          <p:cNvSpPr/>
          <p:nvPr/>
        </p:nvSpPr>
        <p:spPr>
          <a:xfrm rot="12362779">
            <a:off x="9178234" y="937394"/>
            <a:ext cx="1875639" cy="467732"/>
          </a:xfrm>
          <a:prstGeom prst="ellipse">
            <a:avLst/>
          </a:prstGeom>
          <a:noFill/>
          <a:ln>
            <a:solidFill>
              <a:srgbClr val="FF0000"/>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b="1" dirty="0" smtClean="0"/>
              <a:t> </a:t>
            </a:r>
            <a:endParaRPr lang="fr-FR" b="1" dirty="0"/>
          </a:p>
        </p:txBody>
      </p:sp>
    </p:spTree>
    <p:custDataLst>
      <p:tags r:id="rId1"/>
    </p:custDataLst>
    <p:extLst>
      <p:ext uri="{BB962C8B-B14F-4D97-AF65-F5344CB8AC3E}">
        <p14:creationId xmlns:p14="http://schemas.microsoft.com/office/powerpoint/2010/main" val="228974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500"/>
                                        <p:tgtEl>
                                          <p:spTgt spid="3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500"/>
                                        <p:tgtEl>
                                          <p:spTgt spid="4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500"/>
                                        <p:tgtEl>
                                          <p:spTgt spid="4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500"/>
                                        <p:tgtEl>
                                          <p:spTgt spid="4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6">
                                            <p:txEl>
                                              <p:pRg st="1" end="1"/>
                                            </p:txEl>
                                          </p:spTgt>
                                        </p:tgtEl>
                                        <p:attrNameLst>
                                          <p:attrName>style.visibility</p:attrName>
                                        </p:attrNameLst>
                                      </p:cBhvr>
                                      <p:to>
                                        <p:strVal val="visible"/>
                                      </p:to>
                                    </p:set>
                                    <p:animEffect transition="in" filter="fade">
                                      <p:cBhvr>
                                        <p:cTn id="48" dur="500"/>
                                        <p:tgtEl>
                                          <p:spTgt spid="46">
                                            <p:txEl>
                                              <p:pRg st="1" end="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6">
                                            <p:txEl>
                                              <p:pRg st="2" end="2"/>
                                            </p:txEl>
                                          </p:spTgt>
                                        </p:tgtEl>
                                        <p:attrNameLst>
                                          <p:attrName>style.visibility</p:attrName>
                                        </p:attrNameLst>
                                      </p:cBhvr>
                                      <p:to>
                                        <p:strVal val="visible"/>
                                      </p:to>
                                    </p:set>
                                    <p:animEffect transition="in" filter="fade">
                                      <p:cBhvr>
                                        <p:cTn id="56" dur="500"/>
                                        <p:tgtEl>
                                          <p:spTgt spid="46">
                                            <p:txEl>
                                              <p:pRg st="2" end="2"/>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500"/>
                                        <p:tgtEl>
                                          <p:spTgt spid="6"/>
                                        </p:tgtEl>
                                      </p:cBhvr>
                                    </p:animEffect>
                                  </p:childTnLst>
                                </p:cTn>
                              </p:par>
                              <p:par>
                                <p:cTn id="60" presetID="10" presetClass="exit" presetSubtype="0" fill="hold" nodeType="withEffect">
                                  <p:stCondLst>
                                    <p:cond delay="0"/>
                                  </p:stCondLst>
                                  <p:childTnLst>
                                    <p:animEffect transition="out" filter="fade">
                                      <p:cBhvr>
                                        <p:cTn id="61" dur="500"/>
                                        <p:tgtEl>
                                          <p:spTgt spid="3"/>
                                        </p:tgtEl>
                                      </p:cBhvr>
                                    </p:animEffect>
                                    <p:set>
                                      <p:cBhvr>
                                        <p:cTn id="62" dur="1" fill="hold">
                                          <p:stCondLst>
                                            <p:cond delay="499"/>
                                          </p:stCondLst>
                                        </p:cTn>
                                        <p:tgtEl>
                                          <p:spTgt spid="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6"/>
                                        </p:tgtEl>
                                      </p:cBhvr>
                                    </p:animEffect>
                                    <p:set>
                                      <p:cBhvr>
                                        <p:cTn id="6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p:bldP spid="41" grpId="0"/>
      <p:bldP spid="43" grpId="0"/>
      <p:bldP spid="44" grpId="0" animBg="1"/>
      <p:bldP spid="4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2"/>
          <p:cNvPicPr>
            <a:picLocks noChangeAspect="1" noChangeArrowheads="1"/>
          </p:cNvPicPr>
          <p:nvPr/>
        </p:nvPicPr>
        <p:blipFill rotWithShape="1">
          <a:blip r:embed="rId27"/>
          <a:srcRect l="1613" t="7896" r="17736" b="52063"/>
          <a:stretch/>
        </p:blipFill>
        <p:spPr bwMode="auto">
          <a:xfrm>
            <a:off x="389672" y="1697083"/>
            <a:ext cx="4942744" cy="3431911"/>
          </a:xfrm>
          <a:prstGeom prst="rect">
            <a:avLst/>
          </a:prstGeom>
          <a:noFill/>
          <a:ln w="9525">
            <a:noFill/>
            <a:miter lim="800000"/>
            <a:headEnd/>
            <a:tailEnd/>
          </a:ln>
          <a:effectLst/>
        </p:spPr>
      </p:pic>
      <p:sp>
        <p:nvSpPr>
          <p:cNvPr id="2" name="Espace réservé du numéro de diapositive 1"/>
          <p:cNvSpPr>
            <a:spLocks noGrp="1"/>
          </p:cNvSpPr>
          <p:nvPr>
            <p:ph type="sldNum" sz="quarter" idx="12"/>
          </p:nvPr>
        </p:nvSpPr>
        <p:spPr/>
        <p:txBody>
          <a:bodyPr/>
          <a:lstStyle/>
          <a:p>
            <a:fld id="{01097B4C-8B63-4804-BF90-4EB8C8088DD4}" type="slidenum">
              <a:rPr lang="fr-FR" smtClean="0"/>
              <a:t>13</a:t>
            </a:fld>
            <a:endParaRPr lang="fr-FR"/>
          </a:p>
        </p:txBody>
      </p:sp>
      <p:sp>
        <p:nvSpPr>
          <p:cNvPr id="358" name="OTLSHAPE_TB_00000000000000000000000000000000_LeftEndCaps" hidden="1"/>
          <p:cNvSpPr txBox="1"/>
          <p:nvPr>
            <p:custDataLst>
              <p:tags r:id="rId2"/>
            </p:custDataLst>
          </p:nvPr>
        </p:nvSpPr>
        <p:spPr>
          <a:xfrm>
            <a:off x="254000" y="5194469"/>
            <a:ext cx="469900" cy="279061"/>
          </a:xfrm>
          <a:prstGeom prst="rect">
            <a:avLst/>
          </a:prstGeom>
          <a:noFill/>
        </p:spPr>
        <p:txBody>
          <a:bodyPr vert="horz" wrap="none" lIns="0" tIns="0" rIns="0" bIns="0" rtlCol="0" anchor="ctr" anchorCtr="0">
            <a:spAutoFit/>
          </a:bodyPr>
          <a:lstStyle/>
          <a:p>
            <a:pPr algn="ctr"/>
            <a:r>
              <a:rPr lang="en-GB" b="1" smtClean="0">
                <a:solidFill>
                  <a:srgbClr val="C0504D"/>
                </a:solidFill>
                <a:latin typeface="Calibri" panose="020F0502020204030204" pitchFamily="34" charset="0"/>
              </a:rPr>
              <a:t>2017</a:t>
            </a:r>
            <a:endParaRPr lang="en-GB" b="1">
              <a:solidFill>
                <a:srgbClr val="C0504D"/>
              </a:solidFill>
              <a:latin typeface="Calibri" panose="020F0502020204030204" pitchFamily="34" charset="0"/>
            </a:endParaRPr>
          </a:p>
        </p:txBody>
      </p:sp>
      <p:cxnSp>
        <p:nvCxnSpPr>
          <p:cNvPr id="393" name="OTLSHAPE_T_123ae102ca8140678e0e5f30c585ce2d_RightVerticalConnector1" hidden="1"/>
          <p:cNvCxnSpPr/>
          <p:nvPr>
            <p:custDataLst>
              <p:tags r:id="rId3"/>
            </p:custDataLst>
          </p:nvPr>
        </p:nvCxnSpPr>
        <p:spPr>
          <a:xfrm>
            <a:off x="2598165" y="3231557"/>
            <a:ext cx="0" cy="132419"/>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394" name="OTLSHAPE_T_123ae102ca8140678e0e5f30c585ce2d_RightVerticalConnector2" hidden="1"/>
          <p:cNvCxnSpPr/>
          <p:nvPr>
            <p:custDataLst>
              <p:tags r:id="rId4"/>
            </p:custDataLst>
          </p:nvPr>
        </p:nvCxnSpPr>
        <p:spPr>
          <a:xfrm>
            <a:off x="2598165" y="3550835"/>
            <a:ext cx="0" cy="1592665"/>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395" name="OTLSHAPE_T_6124c73181094205a8821e68a025a6fc_LeftVerticalConnector1" hidden="1"/>
          <p:cNvCxnSpPr/>
          <p:nvPr>
            <p:custDataLst>
              <p:tags r:id="rId5"/>
            </p:custDataLst>
          </p:nvPr>
        </p:nvCxnSpPr>
        <p:spPr>
          <a:xfrm>
            <a:off x="2339428" y="3567176"/>
            <a:ext cx="0" cy="1576324"/>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421" name="OTLSHAPE_T_15191b81258348f3b81f738d9ab1ca28_ShapePercentage" hidden="1"/>
          <p:cNvSpPr/>
          <p:nvPr>
            <p:custDataLst>
              <p:tags r:id="rId6"/>
            </p:custDataLst>
          </p:nvPr>
        </p:nvSpPr>
        <p:spPr>
          <a:xfrm>
            <a:off x="863631" y="2426039"/>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 name="OTLSHAPE_T_15191b81258348f3b81f738d9ab1ca28_Duration" hidden="1"/>
          <p:cNvSpPr txBox="1"/>
          <p:nvPr>
            <p:custDataLst>
              <p:tags r:id="rId7"/>
            </p:custDataLst>
          </p:nvPr>
        </p:nvSpPr>
        <p:spPr>
          <a:xfrm>
            <a:off x="0" y="2426039"/>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180 jours</a:t>
            </a:r>
            <a:endParaRPr lang="en-GB" sz="1000">
              <a:solidFill>
                <a:srgbClr val="C0504D"/>
              </a:solidFill>
              <a:latin typeface="Calibri" panose="020F0502020204030204" pitchFamily="34" charset="0"/>
            </a:endParaRPr>
          </a:p>
        </p:txBody>
      </p:sp>
      <p:sp>
        <p:nvSpPr>
          <p:cNvPr id="423" name="OTLSHAPE_T_15191b81258348f3b81f738d9ab1ca28_TextPercentage" hidden="1"/>
          <p:cNvSpPr txBox="1"/>
          <p:nvPr>
            <p:custDataLst>
              <p:tags r:id="rId8"/>
            </p:custDataLst>
          </p:nvPr>
        </p:nvSpPr>
        <p:spPr>
          <a:xfrm>
            <a:off x="0" y="2581063"/>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24" name="OTLSHAPE_T_15191b81258348f3b81f738d9ab1ca28_StartDate" hidden="1"/>
          <p:cNvSpPr txBox="1"/>
          <p:nvPr>
            <p:custDataLst>
              <p:tags r:id="rId9"/>
            </p:custDataLst>
          </p:nvPr>
        </p:nvSpPr>
        <p:spPr>
          <a:xfrm>
            <a:off x="0" y="25810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25" name="OTLSHAPE_T_15191b81258348f3b81f738d9ab1ca28_EndDate" hidden="1"/>
          <p:cNvSpPr txBox="1"/>
          <p:nvPr>
            <p:custDataLst>
              <p:tags r:id="rId10"/>
            </p:custDataLst>
          </p:nvPr>
        </p:nvSpPr>
        <p:spPr>
          <a:xfrm>
            <a:off x="0" y="25810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29" name="OTLSHAPE_T_2f85151eed6e44bf9e89e66fb2a85371_ShapePercentage" hidden="1"/>
          <p:cNvSpPr/>
          <p:nvPr>
            <p:custDataLst>
              <p:tags r:id="rId11"/>
            </p:custDataLst>
          </p:nvPr>
        </p:nvSpPr>
        <p:spPr>
          <a:xfrm>
            <a:off x="2349011" y="2692739"/>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TLSHAPE_T_2f85151eed6e44bf9e89e66fb2a85371_Duration" hidden="1"/>
          <p:cNvSpPr txBox="1"/>
          <p:nvPr>
            <p:custDataLst>
              <p:tags r:id="rId12"/>
            </p:custDataLst>
          </p:nvPr>
        </p:nvSpPr>
        <p:spPr>
          <a:xfrm>
            <a:off x="0" y="2692739"/>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177 jours</a:t>
            </a:r>
            <a:endParaRPr lang="en-GB" sz="1000">
              <a:solidFill>
                <a:srgbClr val="C0504D"/>
              </a:solidFill>
              <a:latin typeface="Calibri" panose="020F0502020204030204" pitchFamily="34" charset="0"/>
            </a:endParaRPr>
          </a:p>
        </p:txBody>
      </p:sp>
      <p:sp>
        <p:nvSpPr>
          <p:cNvPr id="431" name="OTLSHAPE_T_2f85151eed6e44bf9e89e66fb2a85371_TextPercentage" hidden="1"/>
          <p:cNvSpPr txBox="1"/>
          <p:nvPr>
            <p:custDataLst>
              <p:tags r:id="rId13"/>
            </p:custDataLst>
          </p:nvPr>
        </p:nvSpPr>
        <p:spPr>
          <a:xfrm>
            <a:off x="0" y="2847763"/>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32" name="OTLSHAPE_T_2f85151eed6e44bf9e89e66fb2a85371_StartDate" hidden="1"/>
          <p:cNvSpPr txBox="1"/>
          <p:nvPr>
            <p:custDataLst>
              <p:tags r:id="rId14"/>
            </p:custDataLst>
          </p:nvPr>
        </p:nvSpPr>
        <p:spPr>
          <a:xfrm>
            <a:off x="0" y="28477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33" name="OTLSHAPE_T_2f85151eed6e44bf9e89e66fb2a85371_EndDate" hidden="1"/>
          <p:cNvSpPr txBox="1"/>
          <p:nvPr>
            <p:custDataLst>
              <p:tags r:id="rId15"/>
            </p:custDataLst>
          </p:nvPr>
        </p:nvSpPr>
        <p:spPr>
          <a:xfrm>
            <a:off x="0" y="28477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37" name="OTLSHAPE_T_123ae102ca8140678e0e5f30c585ce2d_ShapePercentage" hidden="1"/>
          <p:cNvSpPr/>
          <p:nvPr>
            <p:custDataLst>
              <p:tags r:id="rId16"/>
            </p:custDataLst>
          </p:nvPr>
        </p:nvSpPr>
        <p:spPr>
          <a:xfrm>
            <a:off x="1131958" y="3028357"/>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TLSHAPE_T_123ae102ca8140678e0e5f30c585ce2d_Duration" hidden="1"/>
          <p:cNvSpPr txBox="1"/>
          <p:nvPr>
            <p:custDataLst>
              <p:tags r:id="rId17"/>
            </p:custDataLst>
          </p:nvPr>
        </p:nvSpPr>
        <p:spPr>
          <a:xfrm>
            <a:off x="0" y="2959439"/>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153 jours</a:t>
            </a:r>
            <a:endParaRPr lang="en-GB" sz="1000">
              <a:solidFill>
                <a:srgbClr val="C0504D"/>
              </a:solidFill>
              <a:latin typeface="Calibri" panose="020F0502020204030204" pitchFamily="34" charset="0"/>
            </a:endParaRPr>
          </a:p>
        </p:txBody>
      </p:sp>
      <p:sp>
        <p:nvSpPr>
          <p:cNvPr id="439" name="OTLSHAPE_T_123ae102ca8140678e0e5f30c585ce2d_TextPercentage" hidden="1"/>
          <p:cNvSpPr txBox="1"/>
          <p:nvPr>
            <p:custDataLst>
              <p:tags r:id="rId18"/>
            </p:custDataLst>
          </p:nvPr>
        </p:nvSpPr>
        <p:spPr>
          <a:xfrm>
            <a:off x="0" y="3114463"/>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40" name="OTLSHAPE_T_123ae102ca8140678e0e5f30c585ce2d_StartDate" hidden="1"/>
          <p:cNvSpPr txBox="1"/>
          <p:nvPr>
            <p:custDataLst>
              <p:tags r:id="rId19"/>
            </p:custDataLst>
          </p:nvPr>
        </p:nvSpPr>
        <p:spPr>
          <a:xfrm>
            <a:off x="0" y="31144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41" name="OTLSHAPE_T_123ae102ca8140678e0e5f30c585ce2d_EndDate" hidden="1"/>
          <p:cNvSpPr txBox="1"/>
          <p:nvPr>
            <p:custDataLst>
              <p:tags r:id="rId20"/>
            </p:custDataLst>
          </p:nvPr>
        </p:nvSpPr>
        <p:spPr>
          <a:xfrm>
            <a:off x="0" y="31144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45" name="OTLSHAPE_T_6124c73181094205a8821e68a025a6fc_ShapePercentage" hidden="1"/>
          <p:cNvSpPr/>
          <p:nvPr>
            <p:custDataLst>
              <p:tags r:id="rId21"/>
            </p:custDataLst>
          </p:nvPr>
        </p:nvSpPr>
        <p:spPr>
          <a:xfrm>
            <a:off x="2339428" y="3363976"/>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TLSHAPE_T_6124c73181094205a8821e68a025a6fc_Duration" hidden="1"/>
          <p:cNvSpPr txBox="1"/>
          <p:nvPr>
            <p:custDataLst>
              <p:tags r:id="rId22"/>
            </p:custDataLst>
          </p:nvPr>
        </p:nvSpPr>
        <p:spPr>
          <a:xfrm>
            <a:off x="0" y="3363976"/>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222 jours</a:t>
            </a:r>
            <a:endParaRPr lang="en-GB" sz="1000">
              <a:solidFill>
                <a:srgbClr val="C0504D"/>
              </a:solidFill>
              <a:latin typeface="Calibri" panose="020F0502020204030204" pitchFamily="34" charset="0"/>
            </a:endParaRPr>
          </a:p>
        </p:txBody>
      </p:sp>
      <p:sp>
        <p:nvSpPr>
          <p:cNvPr id="447" name="OTLSHAPE_T_6124c73181094205a8821e68a025a6fc_TextPercentage" hidden="1"/>
          <p:cNvSpPr txBox="1"/>
          <p:nvPr>
            <p:custDataLst>
              <p:tags r:id="rId23"/>
            </p:custDataLst>
          </p:nvPr>
        </p:nvSpPr>
        <p:spPr>
          <a:xfrm>
            <a:off x="0" y="3519001"/>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48" name="OTLSHAPE_T_6124c73181094205a8821e68a025a6fc_StartDate" hidden="1"/>
          <p:cNvSpPr txBox="1"/>
          <p:nvPr>
            <p:custDataLst>
              <p:tags r:id="rId24"/>
            </p:custDataLst>
          </p:nvPr>
        </p:nvSpPr>
        <p:spPr>
          <a:xfrm>
            <a:off x="0" y="3519001"/>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49" name="OTLSHAPE_T_6124c73181094205a8821e68a025a6fc_EndDate" hidden="1"/>
          <p:cNvSpPr txBox="1"/>
          <p:nvPr>
            <p:custDataLst>
              <p:tags r:id="rId25"/>
            </p:custDataLst>
          </p:nvPr>
        </p:nvSpPr>
        <p:spPr>
          <a:xfrm>
            <a:off x="0" y="3519001"/>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255" name="Espace réservé de la date 254"/>
          <p:cNvSpPr>
            <a:spLocks noGrp="1"/>
          </p:cNvSpPr>
          <p:nvPr>
            <p:ph type="dt" sz="half" idx="10"/>
          </p:nvPr>
        </p:nvSpPr>
        <p:spPr/>
        <p:txBody>
          <a:bodyPr/>
          <a:lstStyle/>
          <a:p>
            <a:fld id="{7304CC62-6523-4002-9C2D-BD205C31EEF1}" type="datetime1">
              <a:rPr lang="fr-FR" smtClean="0"/>
              <a:t>20/03/2018</a:t>
            </a:fld>
            <a:endParaRPr lang="fr-FR"/>
          </a:p>
        </p:txBody>
      </p:sp>
      <p:sp>
        <p:nvSpPr>
          <p:cNvPr id="452" name="Titre 1"/>
          <p:cNvSpPr txBox="1">
            <a:spLocks/>
          </p:cNvSpPr>
          <p:nvPr/>
        </p:nvSpPr>
        <p:spPr>
          <a:xfrm>
            <a:off x="-1" y="0"/>
            <a:ext cx="6825007" cy="680223"/>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smtClean="0">
                <a:effectLst>
                  <a:outerShdw blurRad="38100" dist="38100" dir="2700000" algn="tl">
                    <a:srgbClr val="000000">
                      <a:alpha val="43137"/>
                    </a:srgbClr>
                  </a:outerShdw>
                </a:effectLst>
              </a:rPr>
              <a:t>III – Travaux réalisés : le parc électrique français</a:t>
            </a:r>
            <a:endParaRPr lang="fr-FR" sz="3200" b="1" dirty="0">
              <a:effectLst>
                <a:outerShdw blurRad="38100" dist="38100" dir="2700000" algn="tl">
                  <a:srgbClr val="000000">
                    <a:alpha val="43137"/>
                  </a:srgbClr>
                </a:outerShdw>
              </a:effectLst>
            </a:endParaRPr>
          </a:p>
        </p:txBody>
      </p:sp>
      <p:sp>
        <p:nvSpPr>
          <p:cNvPr id="99" name="Titre 1"/>
          <p:cNvSpPr txBox="1">
            <a:spLocks/>
          </p:cNvSpPr>
          <p:nvPr/>
        </p:nvSpPr>
        <p:spPr>
          <a:xfrm>
            <a:off x="335029" y="769959"/>
            <a:ext cx="7210342" cy="427245"/>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dirty="0" smtClean="0">
                <a:effectLst>
                  <a:outerShdw blurRad="38100" dist="38100" dir="2700000" algn="tl">
                    <a:srgbClr val="000000">
                      <a:alpha val="43137"/>
                    </a:srgbClr>
                  </a:outerShdw>
                </a:effectLst>
              </a:rPr>
              <a:t>Mode de fonctionnement d’une centrale à gaz (DK6 – 2016)</a:t>
            </a:r>
            <a:endParaRPr lang="fr-FR" sz="3200" dirty="0">
              <a:effectLst>
                <a:outerShdw blurRad="38100" dist="38100" dir="2700000" algn="tl">
                  <a:srgbClr val="000000">
                    <a:alpha val="43137"/>
                  </a:srgbClr>
                </a:outerShdw>
              </a:effectLst>
            </a:endParaRPr>
          </a:p>
        </p:txBody>
      </p:sp>
      <p:pic>
        <p:nvPicPr>
          <p:cNvPr id="34" name="Image 33"/>
          <p:cNvPicPr/>
          <p:nvPr/>
        </p:nvPicPr>
        <p:blipFill rotWithShape="1">
          <a:blip r:embed="rId28">
            <a:extLst>
              <a:ext uri="{28A0092B-C50C-407E-A947-70E740481C1C}">
                <a14:useLocalDpi xmlns:a14="http://schemas.microsoft.com/office/drawing/2010/main" val="0"/>
              </a:ext>
            </a:extLst>
          </a:blip>
          <a:srcRect t="2861" r="1396" b="13039"/>
          <a:stretch/>
        </p:blipFill>
        <p:spPr bwMode="auto">
          <a:xfrm>
            <a:off x="6078113" y="3481799"/>
            <a:ext cx="5617743" cy="2552163"/>
          </a:xfrm>
          <a:prstGeom prst="rect">
            <a:avLst/>
          </a:prstGeom>
          <a:noFill/>
        </p:spPr>
      </p:pic>
      <p:sp>
        <p:nvSpPr>
          <p:cNvPr id="37" name="Ellipse 36"/>
          <p:cNvSpPr/>
          <p:nvPr/>
        </p:nvSpPr>
        <p:spPr>
          <a:xfrm>
            <a:off x="6932779" y="4300279"/>
            <a:ext cx="1503945" cy="1643742"/>
          </a:xfrm>
          <a:prstGeom prst="ellipse">
            <a:avLst/>
          </a:pr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38" name="Connecteur droit avec flèche 37"/>
          <p:cNvCxnSpPr/>
          <p:nvPr/>
        </p:nvCxnSpPr>
        <p:spPr>
          <a:xfrm flipH="1">
            <a:off x="7807584" y="3319349"/>
            <a:ext cx="212589" cy="9782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6264481" y="2664489"/>
            <a:ext cx="5585618" cy="646331"/>
          </a:xfrm>
          <a:prstGeom prst="rect">
            <a:avLst/>
          </a:prstGeom>
          <a:noFill/>
        </p:spPr>
        <p:txBody>
          <a:bodyPr wrap="square" rtlCol="0">
            <a:spAutoFit/>
          </a:bodyPr>
          <a:lstStyle/>
          <a:p>
            <a:r>
              <a:rPr lang="fr-FR" dirty="0" smtClean="0">
                <a:solidFill>
                  <a:srgbClr val="002060"/>
                </a:solidFill>
                <a:latin typeface="Arial Narrow"/>
              </a:rPr>
              <a:t>Fonctionnement en semi base : adapte sa production aux contraintes locales (back-up </a:t>
            </a:r>
            <a:r>
              <a:rPr lang="fr-FR" dirty="0" err="1" smtClean="0">
                <a:solidFill>
                  <a:srgbClr val="002060"/>
                </a:solidFill>
                <a:latin typeface="Arial Narrow"/>
              </a:rPr>
              <a:t>EnRi</a:t>
            </a:r>
            <a:r>
              <a:rPr lang="fr-FR" dirty="0" smtClean="0">
                <a:solidFill>
                  <a:srgbClr val="002060"/>
                </a:solidFill>
                <a:latin typeface="Arial Narrow"/>
              </a:rPr>
              <a:t>) et demande = consommation</a:t>
            </a:r>
            <a:endParaRPr lang="fr-FR" dirty="0">
              <a:solidFill>
                <a:srgbClr val="002060"/>
              </a:solidFill>
              <a:latin typeface="Arial Narrow"/>
            </a:endParaRPr>
          </a:p>
        </p:txBody>
      </p:sp>
      <p:sp>
        <p:nvSpPr>
          <p:cNvPr id="40" name="Ellipse 39"/>
          <p:cNvSpPr/>
          <p:nvPr/>
        </p:nvSpPr>
        <p:spPr>
          <a:xfrm>
            <a:off x="691510" y="4402420"/>
            <a:ext cx="930898" cy="710923"/>
          </a:xfrm>
          <a:prstGeom prst="ellipse">
            <a:avLst/>
          </a:pr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1" name="Connecteur droit avec flèche 40"/>
          <p:cNvCxnSpPr/>
          <p:nvPr/>
        </p:nvCxnSpPr>
        <p:spPr>
          <a:xfrm flipH="1">
            <a:off x="1622408" y="4686217"/>
            <a:ext cx="2060473" cy="475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a:off x="3474000" y="4087389"/>
            <a:ext cx="2683183" cy="646331"/>
          </a:xfrm>
          <a:prstGeom prst="rect">
            <a:avLst/>
          </a:prstGeom>
          <a:noFill/>
        </p:spPr>
        <p:txBody>
          <a:bodyPr wrap="square" rtlCol="0">
            <a:spAutoFit/>
          </a:bodyPr>
          <a:lstStyle/>
          <a:p>
            <a:r>
              <a:rPr lang="fr-FR" dirty="0" smtClean="0">
                <a:solidFill>
                  <a:srgbClr val="002060"/>
                </a:solidFill>
                <a:latin typeface="Arial Narrow"/>
              </a:rPr>
              <a:t>Pas de lien clair entre production instantanée et prix</a:t>
            </a:r>
            <a:endParaRPr lang="fr-FR" dirty="0">
              <a:solidFill>
                <a:srgbClr val="002060"/>
              </a:solidFill>
              <a:latin typeface="Arial Narrow"/>
            </a:endParaRPr>
          </a:p>
        </p:txBody>
      </p:sp>
      <p:sp>
        <p:nvSpPr>
          <p:cNvPr id="3" name="ZoneTexte 2"/>
          <p:cNvSpPr txBox="1"/>
          <p:nvPr/>
        </p:nvSpPr>
        <p:spPr>
          <a:xfrm>
            <a:off x="1455209" y="5409567"/>
            <a:ext cx="9023513" cy="1015663"/>
          </a:xfrm>
          <a:prstGeom prst="rect">
            <a:avLst/>
          </a:prstGeom>
          <a:noFill/>
        </p:spPr>
        <p:txBody>
          <a:bodyPr wrap="square" rtlCol="0">
            <a:spAutoFit/>
          </a:bodyPr>
          <a:lstStyle/>
          <a:p>
            <a:r>
              <a:rPr lang="fr-FR" sz="2000" dirty="0" smtClean="0">
                <a:solidFill>
                  <a:srgbClr val="002060"/>
                </a:solidFill>
                <a:latin typeface="Arial Narrow"/>
              </a:rPr>
              <a:t>Étude de l’existant qui permet de calibrer EUCAD</a:t>
            </a:r>
          </a:p>
          <a:p>
            <a:pPr marL="285750" indent="-285750">
              <a:buFont typeface="Arial" panose="020B0604020202020204" pitchFamily="34" charset="0"/>
              <a:buChar char="•"/>
            </a:pPr>
            <a:r>
              <a:rPr lang="fr-FR" sz="2000" dirty="0" smtClean="0">
                <a:solidFill>
                  <a:srgbClr val="002060"/>
                </a:solidFill>
                <a:latin typeface="Arial Narrow"/>
                <a:sym typeface="Wingdings" panose="05000000000000000000" pitchFamily="2" charset="2"/>
              </a:rPr>
              <a:t>Disponibilité des centrales</a:t>
            </a:r>
          </a:p>
          <a:p>
            <a:pPr marL="285750" indent="-285750">
              <a:buFont typeface="Arial" panose="020B0604020202020204" pitchFamily="34" charset="0"/>
              <a:buChar char="•"/>
            </a:pPr>
            <a:r>
              <a:rPr lang="fr-FR" sz="2000" dirty="0" smtClean="0">
                <a:solidFill>
                  <a:srgbClr val="002060"/>
                </a:solidFill>
                <a:latin typeface="Arial Narrow"/>
                <a:sym typeface="Wingdings" panose="05000000000000000000" pitchFamily="2" charset="2"/>
              </a:rPr>
              <a:t>Coûts marginaux (d’opération, de rampes)</a:t>
            </a:r>
            <a:endParaRPr lang="fr-FR" sz="2000" dirty="0">
              <a:solidFill>
                <a:srgbClr val="002060"/>
              </a:solidFill>
              <a:latin typeface="Arial Narrow"/>
            </a:endParaRPr>
          </a:p>
        </p:txBody>
      </p:sp>
      <p:sp>
        <p:nvSpPr>
          <p:cNvPr id="46" name="Ellipse 45"/>
          <p:cNvSpPr/>
          <p:nvPr/>
        </p:nvSpPr>
        <p:spPr>
          <a:xfrm>
            <a:off x="4052598" y="2355181"/>
            <a:ext cx="930898" cy="710923"/>
          </a:xfrm>
          <a:prstGeom prst="ellipse">
            <a:avLst/>
          </a:pr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7" name="Connecteur droit avec flèche 46"/>
          <p:cNvCxnSpPr/>
          <p:nvPr/>
        </p:nvCxnSpPr>
        <p:spPr>
          <a:xfrm flipV="1">
            <a:off x="4845377" y="2686481"/>
            <a:ext cx="138120" cy="14236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Ellipse 47"/>
          <p:cNvSpPr/>
          <p:nvPr/>
        </p:nvSpPr>
        <p:spPr>
          <a:xfrm>
            <a:off x="10200873" y="1292597"/>
            <a:ext cx="780625" cy="4251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smtClean="0"/>
              <a:t>Gaz </a:t>
            </a:r>
            <a:endParaRPr lang="fr-FR" sz="900" dirty="0"/>
          </a:p>
        </p:txBody>
      </p:sp>
      <p:sp>
        <p:nvSpPr>
          <p:cNvPr id="49" name="Ellipse 48"/>
          <p:cNvSpPr/>
          <p:nvPr/>
        </p:nvSpPr>
        <p:spPr>
          <a:xfrm>
            <a:off x="11080237" y="740873"/>
            <a:ext cx="943618" cy="4251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900" dirty="0"/>
              <a:t>É</a:t>
            </a:r>
            <a:r>
              <a:rPr lang="fr-FR" sz="900" dirty="0" smtClean="0"/>
              <a:t>lectricité </a:t>
            </a:r>
            <a:endParaRPr lang="fr-FR" sz="900" dirty="0"/>
          </a:p>
        </p:txBody>
      </p:sp>
      <p:sp>
        <p:nvSpPr>
          <p:cNvPr id="50" name="Ellipse 49"/>
          <p:cNvSpPr/>
          <p:nvPr/>
        </p:nvSpPr>
        <p:spPr>
          <a:xfrm>
            <a:off x="11113264" y="1292597"/>
            <a:ext cx="877564" cy="4251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900" dirty="0" smtClean="0"/>
              <a:t>Chaleur </a:t>
            </a:r>
            <a:endParaRPr lang="fr-FR" sz="900" dirty="0"/>
          </a:p>
        </p:txBody>
      </p:sp>
      <p:sp>
        <p:nvSpPr>
          <p:cNvPr id="51" name="Ellipse 50"/>
          <p:cNvSpPr/>
          <p:nvPr/>
        </p:nvSpPr>
        <p:spPr>
          <a:xfrm>
            <a:off x="11113264" y="1807251"/>
            <a:ext cx="877564" cy="4251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900" dirty="0" smtClean="0"/>
              <a:t>Mobilité </a:t>
            </a:r>
            <a:endParaRPr lang="fr-FR" sz="900" dirty="0"/>
          </a:p>
        </p:txBody>
      </p:sp>
      <p:sp>
        <p:nvSpPr>
          <p:cNvPr id="52" name="Ellipse 51"/>
          <p:cNvSpPr/>
          <p:nvPr/>
        </p:nvSpPr>
        <p:spPr>
          <a:xfrm>
            <a:off x="9204855" y="1807252"/>
            <a:ext cx="943619" cy="425109"/>
          </a:xfrm>
          <a:prstGeom prst="ellipse">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900" dirty="0" smtClean="0"/>
              <a:t>Gaz fossile </a:t>
            </a:r>
            <a:endParaRPr lang="fr-FR" sz="900" dirty="0"/>
          </a:p>
        </p:txBody>
      </p:sp>
      <p:sp>
        <p:nvSpPr>
          <p:cNvPr id="53" name="Ellipse 52"/>
          <p:cNvSpPr/>
          <p:nvPr/>
        </p:nvSpPr>
        <p:spPr>
          <a:xfrm>
            <a:off x="9184198" y="1292597"/>
            <a:ext cx="934137" cy="425109"/>
          </a:xfrm>
          <a:prstGeom prst="ellipse">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900" dirty="0" smtClean="0"/>
              <a:t>Biomasse </a:t>
            </a:r>
            <a:endParaRPr lang="fr-FR" sz="900" dirty="0"/>
          </a:p>
        </p:txBody>
      </p:sp>
      <p:sp>
        <p:nvSpPr>
          <p:cNvPr id="54" name="Ellipse 53"/>
          <p:cNvSpPr/>
          <p:nvPr/>
        </p:nvSpPr>
        <p:spPr>
          <a:xfrm>
            <a:off x="9171398" y="756171"/>
            <a:ext cx="934136" cy="425109"/>
          </a:xfrm>
          <a:prstGeom prst="ellipse">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900" dirty="0"/>
              <a:t>É</a:t>
            </a:r>
            <a:r>
              <a:rPr lang="fr-FR" sz="900" dirty="0" smtClean="0"/>
              <a:t>lectricité </a:t>
            </a:r>
            <a:endParaRPr lang="fr-FR" sz="900" dirty="0"/>
          </a:p>
        </p:txBody>
      </p:sp>
      <p:sp>
        <p:nvSpPr>
          <p:cNvPr id="55" name="Rectangle 54"/>
          <p:cNvSpPr/>
          <p:nvPr/>
        </p:nvSpPr>
        <p:spPr>
          <a:xfrm>
            <a:off x="9325406" y="412709"/>
            <a:ext cx="792929" cy="253916"/>
          </a:xfrm>
          <a:prstGeom prst="rect">
            <a:avLst/>
          </a:prstGeom>
        </p:spPr>
        <p:txBody>
          <a:bodyPr wrap="square">
            <a:spAutoFit/>
          </a:bodyPr>
          <a:lstStyle/>
          <a:p>
            <a:r>
              <a:rPr lang="fr-FR" sz="1050" b="1" dirty="0" smtClean="0"/>
              <a:t>Ressource</a:t>
            </a:r>
            <a:endParaRPr lang="fr-FR" sz="1050" dirty="0"/>
          </a:p>
        </p:txBody>
      </p:sp>
      <p:sp>
        <p:nvSpPr>
          <p:cNvPr id="56" name="Rectangle 55"/>
          <p:cNvSpPr/>
          <p:nvPr/>
        </p:nvSpPr>
        <p:spPr>
          <a:xfrm>
            <a:off x="10266324" y="414150"/>
            <a:ext cx="649721" cy="253916"/>
          </a:xfrm>
          <a:prstGeom prst="rect">
            <a:avLst/>
          </a:prstGeom>
        </p:spPr>
        <p:txBody>
          <a:bodyPr wrap="square">
            <a:spAutoFit/>
          </a:bodyPr>
          <a:lstStyle/>
          <a:p>
            <a:r>
              <a:rPr lang="fr-FR" sz="1050" b="1" dirty="0" smtClean="0"/>
              <a:t>Vecteur</a:t>
            </a:r>
            <a:endParaRPr lang="fr-FR" sz="1050" dirty="0"/>
          </a:p>
        </p:txBody>
      </p:sp>
      <p:sp>
        <p:nvSpPr>
          <p:cNvPr id="57" name="Rectangle 56"/>
          <p:cNvSpPr/>
          <p:nvPr/>
        </p:nvSpPr>
        <p:spPr>
          <a:xfrm>
            <a:off x="11205242" y="397412"/>
            <a:ext cx="528734" cy="253916"/>
          </a:xfrm>
          <a:prstGeom prst="rect">
            <a:avLst/>
          </a:prstGeom>
        </p:spPr>
        <p:txBody>
          <a:bodyPr wrap="square">
            <a:spAutoFit/>
          </a:bodyPr>
          <a:lstStyle/>
          <a:p>
            <a:r>
              <a:rPr lang="fr-FR" sz="1050" b="1" dirty="0" smtClean="0"/>
              <a:t>Usage</a:t>
            </a:r>
            <a:endParaRPr lang="fr-FR" sz="1050" dirty="0"/>
          </a:p>
        </p:txBody>
      </p:sp>
      <p:sp>
        <p:nvSpPr>
          <p:cNvPr id="58" name="Ellipse 57"/>
          <p:cNvSpPr/>
          <p:nvPr/>
        </p:nvSpPr>
        <p:spPr>
          <a:xfrm rot="9278122">
            <a:off x="10158252" y="960323"/>
            <a:ext cx="1875639" cy="467732"/>
          </a:xfrm>
          <a:prstGeom prst="ellipse">
            <a:avLst/>
          </a:prstGeom>
          <a:noFill/>
          <a:ln>
            <a:solidFill>
              <a:srgbClr val="FF0000"/>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b="1" dirty="0" smtClean="0"/>
              <a:t> </a:t>
            </a:r>
            <a:endParaRPr lang="fr-FR" b="1" dirty="0"/>
          </a:p>
        </p:txBody>
      </p:sp>
      <p:sp>
        <p:nvSpPr>
          <p:cNvPr id="59" name="Ellipse 58"/>
          <p:cNvSpPr/>
          <p:nvPr/>
        </p:nvSpPr>
        <p:spPr>
          <a:xfrm rot="12362779">
            <a:off x="9178234" y="937394"/>
            <a:ext cx="1875639" cy="467732"/>
          </a:xfrm>
          <a:prstGeom prst="ellipse">
            <a:avLst/>
          </a:prstGeom>
          <a:noFill/>
          <a:ln>
            <a:solidFill>
              <a:srgbClr val="FF0000"/>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b="1" dirty="0" smtClean="0"/>
              <a:t> </a:t>
            </a:r>
            <a:endParaRPr lang="fr-FR" b="1" dirty="0"/>
          </a:p>
        </p:txBody>
      </p:sp>
      <p:sp>
        <p:nvSpPr>
          <p:cNvPr id="60" name="Ellipse 59"/>
          <p:cNvSpPr/>
          <p:nvPr/>
        </p:nvSpPr>
        <p:spPr>
          <a:xfrm>
            <a:off x="720032" y="2023480"/>
            <a:ext cx="930898" cy="710923"/>
          </a:xfrm>
          <a:prstGeom prst="ellipse">
            <a:avLst/>
          </a:pr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61" name="Connecteur droit avec flèche 60"/>
          <p:cNvCxnSpPr/>
          <p:nvPr/>
        </p:nvCxnSpPr>
        <p:spPr>
          <a:xfrm flipH="1" flipV="1">
            <a:off x="1509567" y="2630291"/>
            <a:ext cx="2732241" cy="15062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1216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par>
                                <p:cTn id="19" presetID="10"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par>
                                <p:cTn id="28" presetID="10" presetClass="entr" presetSubtype="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500"/>
                                        <p:tgtEl>
                                          <p:spTgt spid="4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fade">
                                      <p:cBhvr>
                                        <p:cTn id="33" dur="500"/>
                                        <p:tgtEl>
                                          <p:spTgt spid="60"/>
                                        </p:tgtEl>
                                      </p:cBhvr>
                                    </p:animEffect>
                                  </p:childTnLst>
                                </p:cTn>
                              </p:par>
                              <p:par>
                                <p:cTn id="34" presetID="10" presetClass="entr" presetSubtype="0" fill="hold"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p:bldP spid="40" grpId="0" animBg="1"/>
      <p:bldP spid="44" grpId="0"/>
      <p:bldP spid="3" grpId="0"/>
      <p:bldP spid="46" grpId="0" animBg="1"/>
      <p:bldP spid="6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308226" y="5121511"/>
            <a:ext cx="11556656" cy="1323439"/>
          </a:xfrm>
          <a:prstGeom prst="rect">
            <a:avLst/>
          </a:prstGeom>
          <a:noFill/>
        </p:spPr>
        <p:txBody>
          <a:bodyPr wrap="square" rtlCol="0">
            <a:spAutoFit/>
          </a:bodyPr>
          <a:lstStyle/>
          <a:p>
            <a:pPr defTabSz="742950">
              <a:defRPr/>
            </a:pPr>
            <a:r>
              <a:rPr lang="fr-FR" sz="2000" b="1" dirty="0" smtClean="0">
                <a:solidFill>
                  <a:srgbClr val="002060"/>
                </a:solidFill>
                <a:latin typeface="Arial Narrow"/>
                <a:sym typeface="Arial Narrow"/>
              </a:rPr>
              <a:t>Différentes tendances selon les pays et scénarios</a:t>
            </a:r>
          </a:p>
          <a:p>
            <a:pPr marL="800100" lvl="1" indent="-342900" defTabSz="742950">
              <a:buFont typeface="Arial" panose="020B0604020202020204" pitchFamily="34" charset="0"/>
              <a:buChar char="•"/>
              <a:defRPr/>
            </a:pPr>
            <a:r>
              <a:rPr lang="fr-FR" sz="2000" dirty="0" smtClean="0">
                <a:solidFill>
                  <a:srgbClr val="002060"/>
                </a:solidFill>
                <a:latin typeface="Arial Narrow"/>
                <a:sym typeface="Wingdings" panose="05000000000000000000" pitchFamily="2" charset="2"/>
              </a:rPr>
              <a:t>Plus de consommation de bioénergies dans les scénarios de politique climatique, avec une répartition différente selon les vecteurs</a:t>
            </a:r>
          </a:p>
          <a:p>
            <a:pPr marL="800100" lvl="1" indent="-342900" defTabSz="742950">
              <a:buFont typeface="Arial" panose="020B0604020202020204" pitchFamily="34" charset="0"/>
              <a:buChar char="•"/>
              <a:defRPr/>
            </a:pPr>
            <a:r>
              <a:rPr lang="fr-FR" sz="2000" dirty="0" smtClean="0">
                <a:solidFill>
                  <a:srgbClr val="002060"/>
                </a:solidFill>
                <a:latin typeface="Arial Narrow"/>
                <a:sym typeface="Wingdings" panose="05000000000000000000" pitchFamily="2" charset="2"/>
              </a:rPr>
              <a:t>Plus de valorisation électrique dans les pays du Nord et plus de biocarburant dans les pays du Sud </a:t>
            </a:r>
            <a:endParaRPr lang="fr-FR" sz="2000" dirty="0">
              <a:solidFill>
                <a:srgbClr val="002060"/>
              </a:solidFill>
              <a:latin typeface="Arial Narrow"/>
              <a:sym typeface="Arial Narrow"/>
            </a:endParaRPr>
          </a:p>
        </p:txBody>
      </p:sp>
      <p:graphicFrame>
        <p:nvGraphicFramePr>
          <p:cNvPr id="5" name="Graphique 4"/>
          <p:cNvGraphicFramePr>
            <a:graphicFrameLocks/>
          </p:cNvGraphicFramePr>
          <p:nvPr>
            <p:extLst>
              <p:ext uri="{D42A27DB-BD31-4B8C-83A1-F6EECF244321}">
                <p14:modId xmlns:p14="http://schemas.microsoft.com/office/powerpoint/2010/main" val="3396521899"/>
              </p:ext>
            </p:extLst>
          </p:nvPr>
        </p:nvGraphicFramePr>
        <p:xfrm>
          <a:off x="118333" y="1110206"/>
          <a:ext cx="8670665" cy="4011306"/>
        </p:xfrm>
        <a:graphic>
          <a:graphicData uri="http://schemas.openxmlformats.org/drawingml/2006/chart">
            <c:chart xmlns:c="http://schemas.openxmlformats.org/drawingml/2006/chart" xmlns:r="http://schemas.openxmlformats.org/officeDocument/2006/relationships" r:id="rId3"/>
          </a:graphicData>
        </a:graphic>
      </p:graphicFrame>
      <p:sp>
        <p:nvSpPr>
          <p:cNvPr id="2" name="Espace réservé de la date 1"/>
          <p:cNvSpPr>
            <a:spLocks noGrp="1"/>
          </p:cNvSpPr>
          <p:nvPr>
            <p:ph type="dt" sz="half" idx="10"/>
          </p:nvPr>
        </p:nvSpPr>
        <p:spPr/>
        <p:txBody>
          <a:bodyPr/>
          <a:lstStyle/>
          <a:p>
            <a:fld id="{2ACDF665-9ED8-4226-AD4F-0FFA01AB0178}" type="datetime1">
              <a:rPr lang="fr-FR" smtClean="0"/>
              <a:t>20/03/2018</a:t>
            </a:fld>
            <a:endParaRPr lang="fr-FR"/>
          </a:p>
        </p:txBody>
      </p:sp>
      <p:sp>
        <p:nvSpPr>
          <p:cNvPr id="3" name="Espace réservé du numéro de diapositive 2"/>
          <p:cNvSpPr>
            <a:spLocks noGrp="1"/>
          </p:cNvSpPr>
          <p:nvPr>
            <p:ph type="sldNum" sz="quarter" idx="12"/>
          </p:nvPr>
        </p:nvSpPr>
        <p:spPr/>
        <p:txBody>
          <a:bodyPr/>
          <a:lstStyle/>
          <a:p>
            <a:fld id="{01097B4C-8B63-4804-BF90-4EB8C8088DD4}" type="slidenum">
              <a:rPr lang="fr-FR" smtClean="0"/>
              <a:t>14</a:t>
            </a:fld>
            <a:endParaRPr lang="fr-FR"/>
          </a:p>
        </p:txBody>
      </p:sp>
      <p:sp>
        <p:nvSpPr>
          <p:cNvPr id="4" name="Rectangle 3"/>
          <p:cNvSpPr/>
          <p:nvPr/>
        </p:nvSpPr>
        <p:spPr>
          <a:xfrm>
            <a:off x="3679230" y="740873"/>
            <a:ext cx="2398029" cy="369332"/>
          </a:xfrm>
          <a:prstGeom prst="rect">
            <a:avLst/>
          </a:prstGeom>
        </p:spPr>
        <p:txBody>
          <a:bodyPr wrap="none">
            <a:spAutoFit/>
          </a:bodyPr>
          <a:lstStyle/>
          <a:p>
            <a:pPr algn="ctr">
              <a:defRPr sz="1800" b="1" i="0" u="none" strike="noStrike" kern="1200" spc="0" baseline="0">
                <a:solidFill>
                  <a:prstClr val="black">
                    <a:lumMod val="65000"/>
                    <a:lumOff val="35000"/>
                  </a:prstClr>
                </a:solidFill>
                <a:latin typeface="+mn-lt"/>
                <a:ea typeface="+mn-ea"/>
                <a:cs typeface="+mn-cs"/>
              </a:defRPr>
            </a:pPr>
            <a:r>
              <a:rPr lang="fr-FR" b="1" dirty="0" smtClean="0"/>
              <a:t>Usages des bioénergies</a:t>
            </a:r>
            <a:endParaRPr lang="fr-FR" b="1" dirty="0"/>
          </a:p>
        </p:txBody>
      </p:sp>
      <p:sp>
        <p:nvSpPr>
          <p:cNvPr id="11" name="ZoneTexte 10"/>
          <p:cNvSpPr txBox="1"/>
          <p:nvPr/>
        </p:nvSpPr>
        <p:spPr>
          <a:xfrm>
            <a:off x="838200" y="1448172"/>
            <a:ext cx="3355848" cy="584775"/>
          </a:xfrm>
          <a:prstGeom prst="rect">
            <a:avLst/>
          </a:prstGeom>
          <a:noFill/>
        </p:spPr>
        <p:txBody>
          <a:bodyPr wrap="square" rtlCol="0">
            <a:spAutoFit/>
          </a:bodyPr>
          <a:lstStyle/>
          <a:p>
            <a:pPr algn="ctr"/>
            <a:r>
              <a:rPr lang="fr-FR" sz="1600" b="1" dirty="0" smtClean="0">
                <a:solidFill>
                  <a:schemeClr val="accent1"/>
                </a:solidFill>
              </a:rPr>
              <a:t>Entre 2 et 3% de la consommation primaire totale mondiale 2050</a:t>
            </a:r>
            <a:endParaRPr lang="fr-FR" sz="1600" b="1" dirty="0">
              <a:solidFill>
                <a:schemeClr val="accent1"/>
              </a:solidFill>
            </a:endParaRPr>
          </a:p>
        </p:txBody>
      </p:sp>
      <p:sp>
        <p:nvSpPr>
          <p:cNvPr id="12" name="Titre 1"/>
          <p:cNvSpPr txBox="1">
            <a:spLocks/>
          </p:cNvSpPr>
          <p:nvPr/>
        </p:nvSpPr>
        <p:spPr>
          <a:xfrm>
            <a:off x="-2" y="0"/>
            <a:ext cx="7283303" cy="68022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smtClean="0">
                <a:effectLst>
                  <a:outerShdw blurRad="38100" dist="38100" dir="2700000" algn="tl">
                    <a:srgbClr val="000000">
                      <a:alpha val="43137"/>
                    </a:srgbClr>
                  </a:outerShdw>
                </a:effectLst>
              </a:rPr>
              <a:t>III – Travaux réalisés : usages des bioénergies</a:t>
            </a:r>
            <a:endParaRPr lang="fr-FR" sz="3200" b="1" dirty="0">
              <a:effectLst>
                <a:outerShdw blurRad="38100" dist="38100" dir="2700000" algn="tl">
                  <a:srgbClr val="000000">
                    <a:alpha val="43137"/>
                  </a:srgbClr>
                </a:outerShdw>
              </a:effectLst>
            </a:endParaRPr>
          </a:p>
        </p:txBody>
      </p:sp>
      <p:cxnSp>
        <p:nvCxnSpPr>
          <p:cNvPr id="9" name="Connecteur droit avec flèche 8"/>
          <p:cNvCxnSpPr/>
          <p:nvPr/>
        </p:nvCxnSpPr>
        <p:spPr>
          <a:xfrm flipH="1">
            <a:off x="548640" y="1673352"/>
            <a:ext cx="521208" cy="4459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Ellipse 9"/>
          <p:cNvSpPr/>
          <p:nvPr/>
        </p:nvSpPr>
        <p:spPr>
          <a:xfrm>
            <a:off x="10200873" y="1292597"/>
            <a:ext cx="780625" cy="4251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dirty="0" smtClean="0"/>
              <a:t>Gaz </a:t>
            </a:r>
            <a:endParaRPr lang="fr-FR" sz="900" dirty="0"/>
          </a:p>
        </p:txBody>
      </p:sp>
      <p:sp>
        <p:nvSpPr>
          <p:cNvPr id="13" name="Ellipse 12"/>
          <p:cNvSpPr/>
          <p:nvPr/>
        </p:nvSpPr>
        <p:spPr>
          <a:xfrm>
            <a:off x="11080237" y="740873"/>
            <a:ext cx="943618" cy="4251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900" dirty="0"/>
              <a:t>É</a:t>
            </a:r>
            <a:r>
              <a:rPr lang="fr-FR" sz="900" dirty="0" smtClean="0"/>
              <a:t>lectricité </a:t>
            </a:r>
            <a:endParaRPr lang="fr-FR" sz="900" dirty="0"/>
          </a:p>
        </p:txBody>
      </p:sp>
      <p:sp>
        <p:nvSpPr>
          <p:cNvPr id="14" name="Ellipse 13"/>
          <p:cNvSpPr/>
          <p:nvPr/>
        </p:nvSpPr>
        <p:spPr>
          <a:xfrm>
            <a:off x="11113264" y="1292597"/>
            <a:ext cx="877564" cy="4251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900" dirty="0" smtClean="0"/>
              <a:t>Chaleur </a:t>
            </a:r>
            <a:endParaRPr lang="fr-FR" sz="900" dirty="0"/>
          </a:p>
        </p:txBody>
      </p:sp>
      <p:sp>
        <p:nvSpPr>
          <p:cNvPr id="15" name="Ellipse 14"/>
          <p:cNvSpPr/>
          <p:nvPr/>
        </p:nvSpPr>
        <p:spPr>
          <a:xfrm>
            <a:off x="11113264" y="1807251"/>
            <a:ext cx="877564" cy="42510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900" dirty="0" smtClean="0"/>
              <a:t>Mobilité </a:t>
            </a:r>
            <a:endParaRPr lang="fr-FR" sz="900" dirty="0"/>
          </a:p>
        </p:txBody>
      </p:sp>
      <p:sp>
        <p:nvSpPr>
          <p:cNvPr id="16" name="Ellipse 15"/>
          <p:cNvSpPr/>
          <p:nvPr/>
        </p:nvSpPr>
        <p:spPr>
          <a:xfrm>
            <a:off x="9204855" y="1807252"/>
            <a:ext cx="943619" cy="425109"/>
          </a:xfrm>
          <a:prstGeom prst="ellipse">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900" dirty="0" smtClean="0"/>
              <a:t>Gaz fossile </a:t>
            </a:r>
            <a:endParaRPr lang="fr-FR" sz="900" dirty="0"/>
          </a:p>
        </p:txBody>
      </p:sp>
      <p:sp>
        <p:nvSpPr>
          <p:cNvPr id="17" name="Ellipse 16"/>
          <p:cNvSpPr/>
          <p:nvPr/>
        </p:nvSpPr>
        <p:spPr>
          <a:xfrm>
            <a:off x="9184198" y="1292597"/>
            <a:ext cx="934137" cy="425109"/>
          </a:xfrm>
          <a:prstGeom prst="ellipse">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900" dirty="0" smtClean="0"/>
              <a:t>Biomasse </a:t>
            </a:r>
            <a:endParaRPr lang="fr-FR" sz="900" dirty="0"/>
          </a:p>
        </p:txBody>
      </p:sp>
      <p:sp>
        <p:nvSpPr>
          <p:cNvPr id="18" name="Ellipse 17"/>
          <p:cNvSpPr/>
          <p:nvPr/>
        </p:nvSpPr>
        <p:spPr>
          <a:xfrm>
            <a:off x="9171398" y="756171"/>
            <a:ext cx="934136" cy="425109"/>
          </a:xfrm>
          <a:prstGeom prst="ellipse">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sz="900" dirty="0"/>
              <a:t>É</a:t>
            </a:r>
            <a:r>
              <a:rPr lang="fr-FR" sz="900" dirty="0" smtClean="0"/>
              <a:t>lectricité </a:t>
            </a:r>
            <a:endParaRPr lang="fr-FR" sz="900" dirty="0"/>
          </a:p>
        </p:txBody>
      </p:sp>
      <p:sp>
        <p:nvSpPr>
          <p:cNvPr id="19" name="Rectangle 18"/>
          <p:cNvSpPr/>
          <p:nvPr/>
        </p:nvSpPr>
        <p:spPr>
          <a:xfrm>
            <a:off x="9325406" y="412709"/>
            <a:ext cx="792929" cy="253916"/>
          </a:xfrm>
          <a:prstGeom prst="rect">
            <a:avLst/>
          </a:prstGeom>
        </p:spPr>
        <p:txBody>
          <a:bodyPr wrap="square">
            <a:spAutoFit/>
          </a:bodyPr>
          <a:lstStyle/>
          <a:p>
            <a:r>
              <a:rPr lang="fr-FR" sz="1050" b="1" dirty="0" smtClean="0"/>
              <a:t>Ressource</a:t>
            </a:r>
            <a:endParaRPr lang="fr-FR" sz="1050" dirty="0"/>
          </a:p>
        </p:txBody>
      </p:sp>
      <p:sp>
        <p:nvSpPr>
          <p:cNvPr id="20" name="Rectangle 19"/>
          <p:cNvSpPr/>
          <p:nvPr/>
        </p:nvSpPr>
        <p:spPr>
          <a:xfrm>
            <a:off x="10266324" y="414150"/>
            <a:ext cx="649721" cy="253916"/>
          </a:xfrm>
          <a:prstGeom prst="rect">
            <a:avLst/>
          </a:prstGeom>
        </p:spPr>
        <p:txBody>
          <a:bodyPr wrap="square">
            <a:spAutoFit/>
          </a:bodyPr>
          <a:lstStyle/>
          <a:p>
            <a:r>
              <a:rPr lang="fr-FR" sz="1050" b="1" dirty="0" smtClean="0"/>
              <a:t>Vecteur</a:t>
            </a:r>
            <a:endParaRPr lang="fr-FR" sz="1050" dirty="0"/>
          </a:p>
        </p:txBody>
      </p:sp>
      <p:sp>
        <p:nvSpPr>
          <p:cNvPr id="21" name="Rectangle 20"/>
          <p:cNvSpPr/>
          <p:nvPr/>
        </p:nvSpPr>
        <p:spPr>
          <a:xfrm>
            <a:off x="11205242" y="397412"/>
            <a:ext cx="528734" cy="253916"/>
          </a:xfrm>
          <a:prstGeom prst="rect">
            <a:avLst/>
          </a:prstGeom>
        </p:spPr>
        <p:txBody>
          <a:bodyPr wrap="square">
            <a:spAutoFit/>
          </a:bodyPr>
          <a:lstStyle/>
          <a:p>
            <a:r>
              <a:rPr lang="fr-FR" sz="1050" b="1" dirty="0" smtClean="0"/>
              <a:t>Usage</a:t>
            </a:r>
            <a:endParaRPr lang="fr-FR" sz="1050" dirty="0"/>
          </a:p>
        </p:txBody>
      </p:sp>
      <p:sp>
        <p:nvSpPr>
          <p:cNvPr id="22" name="Ellipse 21"/>
          <p:cNvSpPr/>
          <p:nvPr/>
        </p:nvSpPr>
        <p:spPr>
          <a:xfrm rot="10800000">
            <a:off x="9125784" y="1270826"/>
            <a:ext cx="1875639" cy="467732"/>
          </a:xfrm>
          <a:prstGeom prst="ellipse">
            <a:avLst/>
          </a:prstGeom>
          <a:noFill/>
          <a:ln>
            <a:solidFill>
              <a:srgbClr val="FF0000"/>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b="1" dirty="0" smtClean="0"/>
              <a:t> </a:t>
            </a:r>
            <a:endParaRPr lang="fr-FR" b="1" dirty="0"/>
          </a:p>
        </p:txBody>
      </p:sp>
      <p:sp>
        <p:nvSpPr>
          <p:cNvPr id="23" name="Ellipse 22"/>
          <p:cNvSpPr/>
          <p:nvPr/>
        </p:nvSpPr>
        <p:spPr>
          <a:xfrm rot="10800000">
            <a:off x="11080236" y="666624"/>
            <a:ext cx="955894" cy="1734195"/>
          </a:xfrm>
          <a:prstGeom prst="ellipse">
            <a:avLst/>
          </a:prstGeom>
          <a:noFill/>
          <a:ln>
            <a:solidFill>
              <a:srgbClr val="FF0000"/>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b="1" dirty="0" smtClean="0"/>
              <a:t> </a:t>
            </a:r>
            <a:endParaRPr lang="fr-FR" b="1" dirty="0"/>
          </a:p>
        </p:txBody>
      </p:sp>
    </p:spTree>
    <p:extLst>
      <p:ext uri="{BB962C8B-B14F-4D97-AF65-F5344CB8AC3E}">
        <p14:creationId xmlns:p14="http://schemas.microsoft.com/office/powerpoint/2010/main" val="352514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fade">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Effect transition="in" filter="fade">
                                      <p:cBhvr>
                                        <p:cTn id="29"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4"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01097B4C-8B63-4804-BF90-4EB8C8088DD4}" type="slidenum">
              <a:rPr lang="fr-FR" smtClean="0"/>
              <a:t>15</a:t>
            </a:fld>
            <a:endParaRPr lang="fr-FR"/>
          </a:p>
        </p:txBody>
      </p:sp>
      <p:sp>
        <p:nvSpPr>
          <p:cNvPr id="10" name="Rectangle 9"/>
          <p:cNvSpPr/>
          <p:nvPr/>
        </p:nvSpPr>
        <p:spPr>
          <a:xfrm>
            <a:off x="1274120" y="4630697"/>
            <a:ext cx="10641072" cy="1908215"/>
          </a:xfrm>
          <a:prstGeom prst="rect">
            <a:avLst/>
          </a:prstGeom>
          <a:noFill/>
        </p:spPr>
        <p:txBody>
          <a:bodyPr wrap="square" rtlCol="0">
            <a:spAutoFit/>
          </a:bodyPr>
          <a:lstStyle/>
          <a:p>
            <a:pPr marL="285750" indent="-285750">
              <a:buFont typeface="Arial" panose="020B0604020202020204" pitchFamily="34" charset="0"/>
              <a:buChar char="•"/>
            </a:pPr>
            <a:r>
              <a:rPr lang="fr-FR" sz="2000" dirty="0" smtClean="0">
                <a:solidFill>
                  <a:srgbClr val="002060"/>
                </a:solidFill>
                <a:latin typeface="Arial Narrow"/>
              </a:rPr>
              <a:t>Le </a:t>
            </a:r>
            <a:r>
              <a:rPr lang="fr-FR" sz="2000" b="1" dirty="0" smtClean="0">
                <a:solidFill>
                  <a:srgbClr val="002060"/>
                </a:solidFill>
                <a:latin typeface="Arial Narrow"/>
              </a:rPr>
              <a:t>déploiement des bioénergies couplées </a:t>
            </a:r>
            <a:r>
              <a:rPr lang="fr-FR" sz="2000" dirty="0" smtClean="0">
                <a:solidFill>
                  <a:srgbClr val="002060"/>
                </a:solidFill>
                <a:latin typeface="Arial Narrow"/>
              </a:rPr>
              <a:t>à la </a:t>
            </a:r>
            <a:r>
              <a:rPr lang="fr-FR" sz="2000" b="1" dirty="0" smtClean="0">
                <a:solidFill>
                  <a:srgbClr val="002060"/>
                </a:solidFill>
                <a:latin typeface="Arial Narrow"/>
              </a:rPr>
              <a:t>séquestration du carbone </a:t>
            </a:r>
            <a:r>
              <a:rPr lang="fr-FR" sz="2000" dirty="0" smtClean="0">
                <a:solidFill>
                  <a:srgbClr val="002060"/>
                </a:solidFill>
                <a:latin typeface="Arial Narrow"/>
              </a:rPr>
              <a:t>permet produire des </a:t>
            </a:r>
            <a:r>
              <a:rPr lang="fr-FR" sz="2000" b="1" dirty="0" smtClean="0">
                <a:solidFill>
                  <a:srgbClr val="002060"/>
                </a:solidFill>
                <a:latin typeface="Arial Narrow"/>
              </a:rPr>
              <a:t>« émissions négatives » </a:t>
            </a:r>
            <a:r>
              <a:rPr lang="fr-FR" sz="2000" dirty="0" smtClean="0">
                <a:solidFill>
                  <a:srgbClr val="002060"/>
                </a:solidFill>
                <a:latin typeface="Arial Narrow"/>
              </a:rPr>
              <a:t>à partir de 2060. </a:t>
            </a:r>
            <a:r>
              <a:rPr lang="fr-FR" sz="2000" dirty="0" smtClean="0">
                <a:solidFill>
                  <a:srgbClr val="002060"/>
                </a:solidFill>
                <a:latin typeface="Arial Narrow"/>
              </a:rPr>
              <a:t/>
            </a:r>
            <a:br>
              <a:rPr lang="fr-FR" sz="2000" dirty="0" smtClean="0">
                <a:solidFill>
                  <a:srgbClr val="002060"/>
                </a:solidFill>
                <a:latin typeface="Arial Narrow"/>
              </a:rPr>
            </a:br>
            <a:r>
              <a:rPr lang="fr-FR" sz="2000" dirty="0" smtClean="0">
                <a:solidFill>
                  <a:srgbClr val="002060"/>
                </a:solidFill>
                <a:latin typeface="Arial Narrow"/>
              </a:rPr>
              <a:t>La </a:t>
            </a:r>
            <a:r>
              <a:rPr lang="fr-FR" sz="2000" b="1" dirty="0" smtClean="0">
                <a:solidFill>
                  <a:srgbClr val="002060"/>
                </a:solidFill>
                <a:latin typeface="Arial Narrow"/>
              </a:rPr>
              <a:t>quantité de CO2 absorbée</a:t>
            </a:r>
            <a:r>
              <a:rPr lang="fr-FR" sz="2000" dirty="0" smtClean="0">
                <a:solidFill>
                  <a:srgbClr val="002060"/>
                </a:solidFill>
                <a:latin typeface="Arial Narrow"/>
              </a:rPr>
              <a:t> par l’usage des bioénergies s’élève jusqu’à</a:t>
            </a:r>
            <a:r>
              <a:rPr lang="fr-FR" sz="2000" b="1" dirty="0" smtClean="0">
                <a:solidFill>
                  <a:srgbClr val="002060"/>
                </a:solidFill>
                <a:latin typeface="Arial Narrow"/>
              </a:rPr>
              <a:t> 1/3 des émissions actuelles.</a:t>
            </a:r>
          </a:p>
          <a:p>
            <a:pPr marL="285750" indent="-285750">
              <a:buFont typeface="Arial" panose="020B0604020202020204" pitchFamily="34" charset="0"/>
              <a:buChar char="•"/>
            </a:pPr>
            <a:endParaRPr lang="fr-FR" sz="2000" dirty="0" smtClean="0">
              <a:solidFill>
                <a:srgbClr val="002060"/>
              </a:solidFill>
              <a:latin typeface="Arial Narrow"/>
            </a:endParaRPr>
          </a:p>
          <a:p>
            <a:pPr marL="285750" indent="-285750">
              <a:buFont typeface="Arial" panose="020B0604020202020204" pitchFamily="34" charset="0"/>
              <a:buChar char="•"/>
            </a:pPr>
            <a:r>
              <a:rPr lang="fr-FR" sz="2000" dirty="0" smtClean="0">
                <a:solidFill>
                  <a:srgbClr val="002060"/>
                </a:solidFill>
                <a:latin typeface="Arial Narrow"/>
              </a:rPr>
              <a:t>C’est un </a:t>
            </a:r>
            <a:r>
              <a:rPr lang="fr-FR" sz="2000" b="1" dirty="0" smtClean="0">
                <a:solidFill>
                  <a:srgbClr val="002060"/>
                </a:solidFill>
                <a:latin typeface="Arial Narrow"/>
              </a:rPr>
              <a:t>point clef </a:t>
            </a:r>
            <a:r>
              <a:rPr lang="fr-FR" sz="2000" dirty="0" smtClean="0">
                <a:solidFill>
                  <a:srgbClr val="002060"/>
                </a:solidFill>
                <a:latin typeface="Arial Narrow"/>
              </a:rPr>
              <a:t>dans la réussite ou non des objectifs climatiques</a:t>
            </a:r>
          </a:p>
          <a:p>
            <a:pPr marL="285750" indent="-285750">
              <a:buFont typeface="Arial" panose="020B0604020202020204" pitchFamily="34" charset="0"/>
              <a:buChar char="•"/>
            </a:pPr>
            <a:endParaRPr lang="fr-FR" dirty="0"/>
          </a:p>
        </p:txBody>
      </p:sp>
      <p:sp>
        <p:nvSpPr>
          <p:cNvPr id="2" name="Espace réservé de la date 1"/>
          <p:cNvSpPr>
            <a:spLocks noGrp="1"/>
          </p:cNvSpPr>
          <p:nvPr>
            <p:ph type="dt" sz="half" idx="10"/>
          </p:nvPr>
        </p:nvSpPr>
        <p:spPr/>
        <p:txBody>
          <a:bodyPr/>
          <a:lstStyle/>
          <a:p>
            <a:fld id="{60B8826C-7C5A-4093-83A9-623E261275E4}" type="datetime1">
              <a:rPr lang="fr-FR" smtClean="0"/>
              <a:t>20/03/2018</a:t>
            </a:fld>
            <a:endParaRPr lang="fr-F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419" t="904"/>
          <a:stretch/>
        </p:blipFill>
        <p:spPr bwMode="auto">
          <a:xfrm>
            <a:off x="5910957" y="638771"/>
            <a:ext cx="5565695" cy="291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1024" b="9059"/>
          <a:stretch/>
        </p:blipFill>
        <p:spPr bwMode="auto">
          <a:xfrm>
            <a:off x="173144" y="653883"/>
            <a:ext cx="5136813" cy="2901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re 1"/>
          <p:cNvSpPr txBox="1">
            <a:spLocks/>
          </p:cNvSpPr>
          <p:nvPr/>
        </p:nvSpPr>
        <p:spPr>
          <a:xfrm>
            <a:off x="-1" y="0"/>
            <a:ext cx="11734801" cy="680223"/>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smtClean="0">
                <a:effectLst>
                  <a:outerShdw blurRad="38100" dist="38100" dir="2700000" algn="tl">
                    <a:srgbClr val="000000">
                      <a:alpha val="43137"/>
                    </a:srgbClr>
                  </a:outerShdw>
                </a:effectLst>
              </a:rPr>
              <a:t>III – Travaux réalisés : effet des bioénergies sur les émissions de gaz à effet de serre</a:t>
            </a:r>
            <a:endParaRPr lang="fr-FR" sz="3200" b="1" dirty="0">
              <a:effectLst>
                <a:outerShdw blurRad="38100" dist="38100" dir="2700000" algn="tl">
                  <a:srgbClr val="000000">
                    <a:alpha val="43137"/>
                  </a:srgbClr>
                </a:outerShdw>
              </a:effectLst>
            </a:endParaRP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3877" y="3554886"/>
            <a:ext cx="4808763" cy="3275302"/>
          </a:xfrm>
          <a:prstGeom prst="rect">
            <a:avLst/>
          </a:prstGeom>
        </p:spPr>
      </p:pic>
    </p:spTree>
    <p:extLst>
      <p:ext uri="{BB962C8B-B14F-4D97-AF65-F5344CB8AC3E}">
        <p14:creationId xmlns:p14="http://schemas.microsoft.com/office/powerpoint/2010/main" val="138581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23021" y="0"/>
            <a:ext cx="5339770" cy="680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smtClean="0">
                <a:effectLst>
                  <a:outerShdw blurRad="38100" dist="38100" dir="2700000" algn="tl">
                    <a:srgbClr val="000000">
                      <a:alpha val="43137"/>
                    </a:srgbClr>
                  </a:outerShdw>
                </a:effectLst>
              </a:rPr>
              <a:t>Conclusions et perspectives</a:t>
            </a:r>
            <a:endParaRPr lang="fr-FR" sz="3200" b="1" dirty="0">
              <a:solidFill>
                <a:prstClr val="black"/>
              </a:solidFill>
              <a:effectLst>
                <a:outerShdw blurRad="38100" dist="38100" dir="2700000" algn="tl">
                  <a:srgbClr val="000000">
                    <a:alpha val="43137"/>
                  </a:srgbClr>
                </a:outerShdw>
              </a:effectLst>
            </a:endParaRPr>
          </a:p>
        </p:txBody>
      </p:sp>
      <p:sp>
        <p:nvSpPr>
          <p:cNvPr id="2" name="Espace réservé du numéro de diapositive 1"/>
          <p:cNvSpPr>
            <a:spLocks noGrp="1"/>
          </p:cNvSpPr>
          <p:nvPr>
            <p:ph type="sldNum" sz="quarter" idx="12"/>
          </p:nvPr>
        </p:nvSpPr>
        <p:spPr/>
        <p:txBody>
          <a:bodyPr/>
          <a:lstStyle/>
          <a:p>
            <a:fld id="{01097B4C-8B63-4804-BF90-4EB8C8088DD4}" type="slidenum">
              <a:rPr lang="fr-FR" smtClean="0"/>
              <a:t>16</a:t>
            </a:fld>
            <a:endParaRPr lang="fr-FR"/>
          </a:p>
        </p:txBody>
      </p:sp>
      <p:sp>
        <p:nvSpPr>
          <p:cNvPr id="26" name="Rectangle 25"/>
          <p:cNvSpPr/>
          <p:nvPr/>
        </p:nvSpPr>
        <p:spPr>
          <a:xfrm>
            <a:off x="838200" y="680223"/>
            <a:ext cx="11036808" cy="1569660"/>
          </a:xfrm>
          <a:prstGeom prst="rect">
            <a:avLst/>
          </a:prstGeom>
        </p:spPr>
        <p:txBody>
          <a:bodyPr wrap="square">
            <a:spAutoFit/>
          </a:bodyPr>
          <a:lstStyle/>
          <a:p>
            <a:pPr algn="ctr">
              <a:spcAft>
                <a:spcPts val="0"/>
              </a:spcAft>
            </a:pPr>
            <a:r>
              <a:rPr lang="fr-FR" sz="2400" b="1" i="1" dirty="0">
                <a:latin typeface="Times New Roman" panose="02020603050405020304" pitchFamily="18" charset="0"/>
                <a:ea typeface="Times New Roman" panose="02020603050405020304" pitchFamily="18" charset="0"/>
              </a:rPr>
              <a:t>Quelle contribution des gaz renouvelables à la décarbonation des systèmes énergétiques?</a:t>
            </a:r>
            <a:endParaRPr lang="fr-FR" sz="2000" dirty="0">
              <a:latin typeface="Times New Roman" panose="02020603050405020304" pitchFamily="18" charset="0"/>
              <a:ea typeface="Times New Roman" panose="02020603050405020304" pitchFamily="18" charset="0"/>
            </a:endParaRPr>
          </a:p>
          <a:p>
            <a:pPr algn="just"/>
            <a:endParaRPr lang="en-US" sz="2400" i="1" dirty="0" smtClean="0"/>
          </a:p>
          <a:p>
            <a:pPr algn="just"/>
            <a:endParaRPr lang="fr-FR" sz="2400" dirty="0" smtClean="0">
              <a:solidFill>
                <a:srgbClr val="002060"/>
              </a:solidFill>
              <a:latin typeface="Arial Narrow"/>
            </a:endParaRPr>
          </a:p>
        </p:txBody>
      </p:sp>
      <p:sp>
        <p:nvSpPr>
          <p:cNvPr id="3" name="Espace réservé de la date 2"/>
          <p:cNvSpPr>
            <a:spLocks noGrp="1"/>
          </p:cNvSpPr>
          <p:nvPr>
            <p:ph type="dt" sz="half" idx="10"/>
          </p:nvPr>
        </p:nvSpPr>
        <p:spPr/>
        <p:txBody>
          <a:bodyPr/>
          <a:lstStyle/>
          <a:p>
            <a:fld id="{C8047617-7237-4460-9100-B7208ECC302B}" type="datetime1">
              <a:rPr lang="fr-FR" smtClean="0"/>
              <a:t>20/03/2018</a:t>
            </a:fld>
            <a:endParaRPr lang="fr-FR"/>
          </a:p>
        </p:txBody>
      </p:sp>
      <p:sp>
        <p:nvSpPr>
          <p:cNvPr id="6" name="Rectangle 5"/>
          <p:cNvSpPr/>
          <p:nvPr/>
        </p:nvSpPr>
        <p:spPr>
          <a:xfrm>
            <a:off x="473336" y="4984675"/>
            <a:ext cx="11718664" cy="1785104"/>
          </a:xfrm>
          <a:prstGeom prst="rect">
            <a:avLst/>
          </a:prstGeom>
          <a:noFill/>
        </p:spPr>
        <p:txBody>
          <a:bodyPr wrap="square" rtlCol="0">
            <a:spAutoFit/>
          </a:bodyPr>
          <a:lstStyle/>
          <a:p>
            <a:pPr marL="285750" indent="-285750">
              <a:buFont typeface="Arial" panose="020B0604020202020204" pitchFamily="34" charset="0"/>
              <a:buChar char="•"/>
            </a:pPr>
            <a:r>
              <a:rPr lang="fr-FR" sz="2200" dirty="0">
                <a:solidFill>
                  <a:srgbClr val="002060"/>
                </a:solidFill>
                <a:latin typeface="Arial Narrow"/>
              </a:rPr>
              <a:t>Quels paramètres clés influencent le développement </a:t>
            </a:r>
            <a:r>
              <a:rPr lang="fr-FR" sz="2200" dirty="0" smtClean="0">
                <a:solidFill>
                  <a:srgbClr val="002060"/>
                </a:solidFill>
                <a:latin typeface="Arial Narrow"/>
              </a:rPr>
              <a:t>des technologies </a:t>
            </a:r>
            <a:r>
              <a:rPr lang="fr-FR" sz="2200" dirty="0">
                <a:solidFill>
                  <a:srgbClr val="002060"/>
                </a:solidFill>
                <a:latin typeface="Arial Narrow"/>
              </a:rPr>
              <a:t>de « gaz vert </a:t>
            </a:r>
            <a:r>
              <a:rPr lang="fr-FR" sz="2200" dirty="0" smtClean="0">
                <a:solidFill>
                  <a:srgbClr val="002060"/>
                </a:solidFill>
                <a:latin typeface="Arial Narrow"/>
              </a:rPr>
              <a:t>»? …</a:t>
            </a:r>
            <a:endParaRPr lang="fr-FR" sz="2200" dirty="0">
              <a:solidFill>
                <a:srgbClr val="002060"/>
              </a:solidFill>
              <a:latin typeface="Arial Narrow"/>
            </a:endParaRPr>
          </a:p>
          <a:p>
            <a:pPr marL="285750" indent="-285750">
              <a:buFont typeface="Arial" panose="020B0604020202020204" pitchFamily="34" charset="0"/>
              <a:buChar char="•"/>
            </a:pPr>
            <a:r>
              <a:rPr lang="fr-FR" sz="2200" dirty="0" smtClean="0">
                <a:solidFill>
                  <a:srgbClr val="002060"/>
                </a:solidFill>
                <a:latin typeface="Arial Narrow"/>
              </a:rPr>
              <a:t>… pour quelles </a:t>
            </a:r>
            <a:r>
              <a:rPr lang="fr-FR" sz="2200" dirty="0">
                <a:solidFill>
                  <a:srgbClr val="002060"/>
                </a:solidFill>
                <a:latin typeface="Arial Narrow"/>
              </a:rPr>
              <a:t>utilisations des ressources et des technologies</a:t>
            </a:r>
            <a:r>
              <a:rPr lang="fr-FR" sz="2200" dirty="0" smtClean="0">
                <a:solidFill>
                  <a:srgbClr val="002060"/>
                </a:solidFill>
                <a:latin typeface="Arial Narrow"/>
              </a:rPr>
              <a:t>?</a:t>
            </a:r>
          </a:p>
          <a:p>
            <a:pPr marL="285750" indent="-285750">
              <a:buFont typeface="Arial" panose="020B0604020202020204" pitchFamily="34" charset="0"/>
              <a:buChar char="•"/>
            </a:pPr>
            <a:endParaRPr lang="fr-FR" sz="2200" dirty="0">
              <a:solidFill>
                <a:srgbClr val="002060"/>
              </a:solidFill>
              <a:latin typeface="Arial Narrow"/>
            </a:endParaRPr>
          </a:p>
          <a:p>
            <a:pPr marL="285750" indent="-285750">
              <a:buFont typeface="Arial" panose="020B0604020202020204" pitchFamily="34" charset="0"/>
              <a:buChar char="•"/>
            </a:pPr>
            <a:r>
              <a:rPr lang="fr-FR" sz="2200" dirty="0" smtClean="0">
                <a:solidFill>
                  <a:srgbClr val="002060"/>
                </a:solidFill>
                <a:latin typeface="Arial Narrow"/>
              </a:rPr>
              <a:t>Quelles émissions de gaz à effet de serre (GES) avec quels taux de pénétration de gaz vert dans les réseaux?</a:t>
            </a:r>
          </a:p>
          <a:p>
            <a:pPr marL="285750" indent="-285750">
              <a:buFont typeface="Arial" panose="020B0604020202020204" pitchFamily="34" charset="0"/>
              <a:buChar char="•"/>
            </a:pPr>
            <a:endParaRPr lang="fr-FR" sz="2200" dirty="0"/>
          </a:p>
        </p:txBody>
      </p:sp>
      <p:sp>
        <p:nvSpPr>
          <p:cNvPr id="7" name="Ellipse 6"/>
          <p:cNvSpPr/>
          <p:nvPr/>
        </p:nvSpPr>
        <p:spPr>
          <a:xfrm>
            <a:off x="5890818" y="2999240"/>
            <a:ext cx="1485837" cy="7320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smtClean="0"/>
              <a:t>Gaz </a:t>
            </a:r>
            <a:endParaRPr lang="fr-FR" sz="1400" dirty="0"/>
          </a:p>
        </p:txBody>
      </p:sp>
      <p:sp>
        <p:nvSpPr>
          <p:cNvPr id="8" name="Ellipse 7"/>
          <p:cNvSpPr/>
          <p:nvPr/>
        </p:nvSpPr>
        <p:spPr>
          <a:xfrm>
            <a:off x="8287473" y="2089548"/>
            <a:ext cx="1485837" cy="7320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a:t>É</a:t>
            </a:r>
            <a:r>
              <a:rPr lang="fr-FR" sz="1400" dirty="0" smtClean="0"/>
              <a:t>lectricité </a:t>
            </a:r>
            <a:endParaRPr lang="fr-FR" sz="1400" dirty="0"/>
          </a:p>
        </p:txBody>
      </p:sp>
      <p:sp>
        <p:nvSpPr>
          <p:cNvPr id="9" name="Ellipse 8"/>
          <p:cNvSpPr/>
          <p:nvPr/>
        </p:nvSpPr>
        <p:spPr>
          <a:xfrm>
            <a:off x="8287473" y="2983419"/>
            <a:ext cx="1485837" cy="7320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smtClean="0"/>
              <a:t>Chaleur </a:t>
            </a:r>
            <a:endParaRPr lang="fr-FR" sz="1400" dirty="0"/>
          </a:p>
        </p:txBody>
      </p:sp>
      <p:sp>
        <p:nvSpPr>
          <p:cNvPr id="10" name="Ellipse 9"/>
          <p:cNvSpPr/>
          <p:nvPr/>
        </p:nvSpPr>
        <p:spPr>
          <a:xfrm>
            <a:off x="8287472" y="3849085"/>
            <a:ext cx="1485837" cy="7320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sz="1400" dirty="0" smtClean="0"/>
              <a:t>Mobilité </a:t>
            </a:r>
            <a:endParaRPr lang="fr-FR" sz="1400" dirty="0"/>
          </a:p>
        </p:txBody>
      </p:sp>
      <p:sp>
        <p:nvSpPr>
          <p:cNvPr id="11" name="Ellipse 10"/>
          <p:cNvSpPr/>
          <p:nvPr/>
        </p:nvSpPr>
        <p:spPr>
          <a:xfrm>
            <a:off x="3154680" y="3864917"/>
            <a:ext cx="1485837" cy="73208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400" dirty="0" smtClean="0"/>
              <a:t>Gaz fossile </a:t>
            </a:r>
            <a:endParaRPr lang="fr-FR" sz="1400" dirty="0"/>
          </a:p>
        </p:txBody>
      </p:sp>
      <p:sp>
        <p:nvSpPr>
          <p:cNvPr id="12" name="Ellipse 11"/>
          <p:cNvSpPr/>
          <p:nvPr/>
        </p:nvSpPr>
        <p:spPr>
          <a:xfrm>
            <a:off x="3154680" y="2956158"/>
            <a:ext cx="1485837" cy="73208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400" dirty="0" smtClean="0"/>
              <a:t>Biomasse </a:t>
            </a:r>
            <a:endParaRPr lang="fr-FR" sz="1400" dirty="0"/>
          </a:p>
        </p:txBody>
      </p:sp>
      <p:sp>
        <p:nvSpPr>
          <p:cNvPr id="13" name="Ellipse 12"/>
          <p:cNvSpPr/>
          <p:nvPr/>
        </p:nvSpPr>
        <p:spPr>
          <a:xfrm>
            <a:off x="3141027" y="2089549"/>
            <a:ext cx="1485837" cy="732085"/>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1400" dirty="0"/>
              <a:t>É</a:t>
            </a:r>
            <a:r>
              <a:rPr lang="fr-FR" sz="1400" dirty="0" smtClean="0"/>
              <a:t>lectricité </a:t>
            </a:r>
            <a:endParaRPr lang="fr-FR" sz="1400" dirty="0"/>
          </a:p>
        </p:txBody>
      </p:sp>
      <p:sp>
        <p:nvSpPr>
          <p:cNvPr id="14" name="Rectangle 13"/>
          <p:cNvSpPr/>
          <p:nvPr/>
        </p:nvSpPr>
        <p:spPr>
          <a:xfrm>
            <a:off x="3290991" y="1608899"/>
            <a:ext cx="1474250" cy="461665"/>
          </a:xfrm>
          <a:prstGeom prst="rect">
            <a:avLst/>
          </a:prstGeom>
        </p:spPr>
        <p:txBody>
          <a:bodyPr wrap="none">
            <a:spAutoFit/>
          </a:bodyPr>
          <a:lstStyle/>
          <a:p>
            <a:r>
              <a:rPr lang="fr-FR" sz="2400" b="1" dirty="0" smtClean="0"/>
              <a:t>Ressource</a:t>
            </a:r>
            <a:endParaRPr lang="fr-FR" sz="2400" dirty="0"/>
          </a:p>
        </p:txBody>
      </p:sp>
      <p:sp>
        <p:nvSpPr>
          <p:cNvPr id="15" name="Rectangle 14"/>
          <p:cNvSpPr/>
          <p:nvPr/>
        </p:nvSpPr>
        <p:spPr>
          <a:xfrm>
            <a:off x="6049442" y="1608899"/>
            <a:ext cx="1168590" cy="461665"/>
          </a:xfrm>
          <a:prstGeom prst="rect">
            <a:avLst/>
          </a:prstGeom>
        </p:spPr>
        <p:txBody>
          <a:bodyPr wrap="none">
            <a:spAutoFit/>
          </a:bodyPr>
          <a:lstStyle/>
          <a:p>
            <a:r>
              <a:rPr lang="fr-FR" sz="2400" b="1" dirty="0" smtClean="0"/>
              <a:t>Vecteur</a:t>
            </a:r>
            <a:endParaRPr lang="fr-FR" sz="2400" dirty="0"/>
          </a:p>
        </p:txBody>
      </p:sp>
      <p:sp>
        <p:nvSpPr>
          <p:cNvPr id="16" name="Rectangle 15"/>
          <p:cNvSpPr/>
          <p:nvPr/>
        </p:nvSpPr>
        <p:spPr>
          <a:xfrm>
            <a:off x="8550995" y="1569989"/>
            <a:ext cx="958789" cy="461665"/>
          </a:xfrm>
          <a:prstGeom prst="rect">
            <a:avLst/>
          </a:prstGeom>
        </p:spPr>
        <p:txBody>
          <a:bodyPr wrap="none">
            <a:spAutoFit/>
          </a:bodyPr>
          <a:lstStyle/>
          <a:p>
            <a:r>
              <a:rPr lang="fr-FR" sz="2400" b="1" dirty="0" smtClean="0"/>
              <a:t>Usage</a:t>
            </a:r>
            <a:endParaRPr lang="fr-FR" sz="2400" dirty="0"/>
          </a:p>
        </p:txBody>
      </p:sp>
      <p:pic>
        <p:nvPicPr>
          <p:cNvPr id="17" name="Image 16"/>
          <p:cNvPicPr>
            <a:picLocks noChangeAspect="1"/>
          </p:cNvPicPr>
          <p:nvPr/>
        </p:nvPicPr>
        <p:blipFill>
          <a:blip r:embed="rId3"/>
          <a:stretch>
            <a:fillRect/>
          </a:stretch>
        </p:blipFill>
        <p:spPr>
          <a:xfrm>
            <a:off x="6880536" y="1897770"/>
            <a:ext cx="5159008" cy="2439403"/>
          </a:xfrm>
          <a:prstGeom prst="rect">
            <a:avLst/>
          </a:prstGeom>
        </p:spPr>
      </p:pic>
    </p:spTree>
    <p:extLst>
      <p:ext uri="{BB962C8B-B14F-4D97-AF65-F5344CB8AC3E}">
        <p14:creationId xmlns:p14="http://schemas.microsoft.com/office/powerpoint/2010/main" val="249322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grpId="1" nodeType="clickEffect">
                                  <p:stCondLst>
                                    <p:cond delay="0"/>
                                  </p:stCondLst>
                                  <p:childTnLst>
                                    <p:animMotion origin="layout" path="M -6.25E-7 7.40741E-7 L -0.25 7.40741E-7 " pathEditMode="relative" rAng="0" ptsTypes="AA">
                                      <p:cBhvr>
                                        <p:cTn id="38" dur="2000" fill="hold"/>
                                        <p:tgtEl>
                                          <p:spTgt spid="7"/>
                                        </p:tgtEl>
                                        <p:attrNameLst>
                                          <p:attrName>ppt_x</p:attrName>
                                          <p:attrName>ppt_y</p:attrName>
                                        </p:attrNameLst>
                                      </p:cBhvr>
                                      <p:rCtr x="-12500" y="0"/>
                                    </p:animMotion>
                                  </p:childTnLst>
                                </p:cTn>
                              </p:par>
                              <p:par>
                                <p:cTn id="39" presetID="35" presetClass="path" presetSubtype="0" accel="50000" decel="50000" fill="hold" grpId="1" nodeType="withEffect">
                                  <p:stCondLst>
                                    <p:cond delay="0"/>
                                  </p:stCondLst>
                                  <p:childTnLst>
                                    <p:animMotion origin="layout" path="M -6.25E-7 4.44444E-6 L -0.25 4.44444E-6 " pathEditMode="relative" rAng="0" ptsTypes="AA">
                                      <p:cBhvr>
                                        <p:cTn id="40" dur="2000" fill="hold"/>
                                        <p:tgtEl>
                                          <p:spTgt spid="15"/>
                                        </p:tgtEl>
                                        <p:attrNameLst>
                                          <p:attrName>ppt_x</p:attrName>
                                          <p:attrName>ppt_y</p:attrName>
                                        </p:attrNameLst>
                                      </p:cBhvr>
                                      <p:rCtr x="-12500" y="0"/>
                                    </p:animMotion>
                                  </p:childTnLst>
                                </p:cTn>
                              </p:par>
                              <p:par>
                                <p:cTn id="41" presetID="35" presetClass="path" presetSubtype="0" accel="50000" decel="50000" fill="hold" grpId="1" nodeType="withEffect">
                                  <p:stCondLst>
                                    <p:cond delay="0"/>
                                  </p:stCondLst>
                                  <p:childTnLst>
                                    <p:animMotion origin="layout" path="M 1.45833E-6 4.44444E-6 L -0.25 4.44444E-6 " pathEditMode="relative" rAng="0" ptsTypes="AA">
                                      <p:cBhvr>
                                        <p:cTn id="42" dur="2000" fill="hold"/>
                                        <p:tgtEl>
                                          <p:spTgt spid="14"/>
                                        </p:tgtEl>
                                        <p:attrNameLst>
                                          <p:attrName>ppt_x</p:attrName>
                                          <p:attrName>ppt_y</p:attrName>
                                        </p:attrNameLst>
                                      </p:cBhvr>
                                      <p:rCtr x="-12500" y="0"/>
                                    </p:animMotion>
                                  </p:childTnLst>
                                </p:cTn>
                              </p:par>
                              <p:par>
                                <p:cTn id="43" presetID="35" presetClass="path" presetSubtype="0" accel="50000" decel="50000" fill="hold" grpId="1" nodeType="withEffect">
                                  <p:stCondLst>
                                    <p:cond delay="0"/>
                                  </p:stCondLst>
                                  <p:childTnLst>
                                    <p:animMotion origin="layout" path="M 2.08333E-7 -3.7037E-7 L -0.25 -3.7037E-7 " pathEditMode="relative" rAng="0" ptsTypes="AA">
                                      <p:cBhvr>
                                        <p:cTn id="44" dur="2000" fill="hold"/>
                                        <p:tgtEl>
                                          <p:spTgt spid="13"/>
                                        </p:tgtEl>
                                        <p:attrNameLst>
                                          <p:attrName>ppt_x</p:attrName>
                                          <p:attrName>ppt_y</p:attrName>
                                        </p:attrNameLst>
                                      </p:cBhvr>
                                      <p:rCtr x="-12500" y="0"/>
                                    </p:animMotion>
                                  </p:childTnLst>
                                </p:cTn>
                              </p:par>
                              <p:par>
                                <p:cTn id="45" presetID="35" presetClass="path" presetSubtype="0" accel="50000" decel="50000" fill="hold" grpId="1" nodeType="withEffect">
                                  <p:stCondLst>
                                    <p:cond delay="0"/>
                                  </p:stCondLst>
                                  <p:childTnLst>
                                    <p:animMotion origin="layout" path="M -1.45833E-6 7.40741E-7 L -0.25 7.40741E-7 " pathEditMode="relative" rAng="0" ptsTypes="AA">
                                      <p:cBhvr>
                                        <p:cTn id="46" dur="2000" fill="hold"/>
                                        <p:tgtEl>
                                          <p:spTgt spid="12"/>
                                        </p:tgtEl>
                                        <p:attrNameLst>
                                          <p:attrName>ppt_x</p:attrName>
                                          <p:attrName>ppt_y</p:attrName>
                                        </p:attrNameLst>
                                      </p:cBhvr>
                                      <p:rCtr x="-12500" y="0"/>
                                    </p:animMotion>
                                  </p:childTnLst>
                                </p:cTn>
                              </p:par>
                              <p:par>
                                <p:cTn id="47" presetID="35" presetClass="path" presetSubtype="0" accel="50000" decel="50000" fill="hold" grpId="1" nodeType="withEffect">
                                  <p:stCondLst>
                                    <p:cond delay="0"/>
                                  </p:stCondLst>
                                  <p:childTnLst>
                                    <p:animMotion origin="layout" path="M -1.45833E-6 1.85185E-6 L -0.25 1.85185E-6 " pathEditMode="relative" rAng="0" ptsTypes="AA">
                                      <p:cBhvr>
                                        <p:cTn id="48" dur="2000" fill="hold"/>
                                        <p:tgtEl>
                                          <p:spTgt spid="11"/>
                                        </p:tgtEl>
                                        <p:attrNameLst>
                                          <p:attrName>ppt_x</p:attrName>
                                          <p:attrName>ppt_y</p:attrName>
                                        </p:attrNameLst>
                                      </p:cBhvr>
                                      <p:rCtr x="-12500" y="0"/>
                                    </p:animMotion>
                                  </p:childTnLst>
                                </p:cTn>
                              </p:par>
                              <p:par>
                                <p:cTn id="49" presetID="35" presetClass="path" presetSubtype="0" accel="50000" decel="50000" fill="hold" grpId="1" nodeType="withEffect">
                                  <p:stCondLst>
                                    <p:cond delay="0"/>
                                  </p:stCondLst>
                                  <p:childTnLst>
                                    <p:animMotion origin="layout" path="M 5E-6 -3.7037E-7 L -0.25 -3.7037E-7 " pathEditMode="relative" rAng="0" ptsTypes="AA">
                                      <p:cBhvr>
                                        <p:cTn id="50" dur="2000" fill="hold"/>
                                        <p:tgtEl>
                                          <p:spTgt spid="8"/>
                                        </p:tgtEl>
                                        <p:attrNameLst>
                                          <p:attrName>ppt_x</p:attrName>
                                          <p:attrName>ppt_y</p:attrName>
                                        </p:attrNameLst>
                                      </p:cBhvr>
                                      <p:rCtr x="-12500" y="0"/>
                                    </p:animMotion>
                                  </p:childTnLst>
                                </p:cTn>
                              </p:par>
                              <p:par>
                                <p:cTn id="51" presetID="35" presetClass="path" presetSubtype="0" accel="50000" decel="50000" fill="hold" grpId="1" nodeType="withEffect">
                                  <p:stCondLst>
                                    <p:cond delay="0"/>
                                  </p:stCondLst>
                                  <p:childTnLst>
                                    <p:animMotion origin="layout" path="M 5E-6 0 L -0.25 0 " pathEditMode="relative" rAng="0" ptsTypes="AA">
                                      <p:cBhvr>
                                        <p:cTn id="52" dur="2000" fill="hold"/>
                                        <p:tgtEl>
                                          <p:spTgt spid="16"/>
                                        </p:tgtEl>
                                        <p:attrNameLst>
                                          <p:attrName>ppt_x</p:attrName>
                                          <p:attrName>ppt_y</p:attrName>
                                        </p:attrNameLst>
                                      </p:cBhvr>
                                      <p:rCtr x="-12500" y="0"/>
                                    </p:animMotion>
                                  </p:childTnLst>
                                </p:cTn>
                              </p:par>
                              <p:par>
                                <p:cTn id="53" presetID="35" presetClass="path" presetSubtype="0" accel="50000" decel="50000" fill="hold" grpId="1" nodeType="withEffect">
                                  <p:stCondLst>
                                    <p:cond delay="0"/>
                                  </p:stCondLst>
                                  <p:childTnLst>
                                    <p:animMotion origin="layout" path="M 5E-6 -4.44444E-6 L -0.25 -4.44444E-6 " pathEditMode="relative" rAng="0" ptsTypes="AA">
                                      <p:cBhvr>
                                        <p:cTn id="54" dur="2000" fill="hold"/>
                                        <p:tgtEl>
                                          <p:spTgt spid="9"/>
                                        </p:tgtEl>
                                        <p:attrNameLst>
                                          <p:attrName>ppt_x</p:attrName>
                                          <p:attrName>ppt_y</p:attrName>
                                        </p:attrNameLst>
                                      </p:cBhvr>
                                      <p:rCtr x="-12500" y="0"/>
                                    </p:animMotion>
                                  </p:childTnLst>
                                </p:cTn>
                              </p:par>
                              <p:par>
                                <p:cTn id="55" presetID="35" presetClass="path" presetSubtype="0" accel="50000" decel="50000" fill="hold" grpId="1" nodeType="withEffect">
                                  <p:stCondLst>
                                    <p:cond delay="0"/>
                                  </p:stCondLst>
                                  <p:childTnLst>
                                    <p:animMotion origin="layout" path="M 5E-6 -3.33333E-6 L -0.25 -3.33333E-6 " pathEditMode="relative" rAng="0" ptsTypes="AA">
                                      <p:cBhvr>
                                        <p:cTn id="56" dur="2000" fill="hold"/>
                                        <p:tgtEl>
                                          <p:spTgt spid="10"/>
                                        </p:tgtEl>
                                        <p:attrNameLst>
                                          <p:attrName>ppt_x</p:attrName>
                                          <p:attrName>ppt_y</p:attrName>
                                        </p:attrNameLst>
                                      </p:cBhvr>
                                      <p:rCtr x="-12500" y="0"/>
                                    </p:animMotion>
                                  </p:childTnLst>
                                </p:cTn>
                              </p:par>
                            </p:childTnLst>
                          </p:cTn>
                        </p:par>
                        <p:par>
                          <p:cTn id="57" fill="hold">
                            <p:stCondLst>
                              <p:cond delay="2000"/>
                            </p:stCondLst>
                            <p:childTnLst>
                              <p:par>
                                <p:cTn id="58" presetID="10" presetClass="entr" presetSubtype="0" fill="hold"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Effect transition="in" filter="fade">
                                      <p:cBhvr>
                                        <p:cTn id="65" dur="500"/>
                                        <p:tgtEl>
                                          <p:spTgt spid="6">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
                                            <p:txEl>
                                              <p:pRg st="1" end="1"/>
                                            </p:txEl>
                                          </p:spTgt>
                                        </p:tgtEl>
                                        <p:attrNameLst>
                                          <p:attrName>style.visibility</p:attrName>
                                        </p:attrNameLst>
                                      </p:cBhvr>
                                      <p:to>
                                        <p:strVal val="visible"/>
                                      </p:to>
                                    </p:set>
                                    <p:animEffect transition="in" filter="fade">
                                      <p:cBhvr>
                                        <p:cTn id="70" dur="500"/>
                                        <p:tgtEl>
                                          <p:spTgt spid="6">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6">
                                            <p:txEl>
                                              <p:pRg st="3" end="3"/>
                                            </p:txEl>
                                          </p:spTgt>
                                        </p:tgtEl>
                                        <p:attrNameLst>
                                          <p:attrName>style.visibility</p:attrName>
                                        </p:attrNameLst>
                                      </p:cBhvr>
                                      <p:to>
                                        <p:strVal val="visible"/>
                                      </p:to>
                                    </p:set>
                                    <p:animEffect transition="in" filter="fade">
                                      <p:cBhvr>
                                        <p:cTn id="7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p:bldP spid="14" grpId="1"/>
      <p:bldP spid="15" grpId="0"/>
      <p:bldP spid="15" grpId="1"/>
      <p:bldP spid="16" grpId="0"/>
      <p:bldP spid="1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611806" y="676343"/>
            <a:ext cx="6096000" cy="523220"/>
          </a:xfrm>
          <a:prstGeom prst="rect">
            <a:avLst/>
          </a:prstGeom>
        </p:spPr>
        <p:txBody>
          <a:bodyPr>
            <a:spAutoFit/>
          </a:bodyPr>
          <a:lstStyle/>
          <a:p>
            <a:pPr algn="ctr" defTabSz="3756025"/>
            <a:r>
              <a:rPr lang="fr-FR" sz="1400" dirty="0">
                <a:latin typeface="Arial" panose="020B0604020202020204" pitchFamily="34" charset="0"/>
                <a:cs typeface="Arial" panose="020B0604020202020204" pitchFamily="34" charset="0"/>
              </a:rPr>
              <a:t>Projet PROSPEN 2</a:t>
            </a:r>
            <a:br>
              <a:rPr lang="fr-FR" sz="1400" dirty="0">
                <a:latin typeface="Arial" panose="020B0604020202020204" pitchFamily="34" charset="0"/>
                <a:cs typeface="Arial" panose="020B0604020202020204" pitchFamily="34" charset="0"/>
              </a:rPr>
            </a:br>
            <a:r>
              <a:rPr lang="fr-FR" sz="1400" dirty="0">
                <a:latin typeface="Arial" panose="020B0604020202020204" pitchFamily="34" charset="0"/>
                <a:cs typeface="Arial" panose="020B0604020202020204" pitchFamily="34" charset="0"/>
              </a:rPr>
              <a:t>2017 - 2020</a:t>
            </a:r>
          </a:p>
        </p:txBody>
      </p:sp>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255" y="34486"/>
            <a:ext cx="1828800" cy="1117140"/>
          </a:xfrm>
          <a:prstGeom prst="rect">
            <a:avLst/>
          </a:prstGeom>
        </p:spPr>
      </p:pic>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2334" y="0"/>
            <a:ext cx="2083096" cy="686196"/>
          </a:xfrm>
          <a:prstGeom prst="rect">
            <a:avLst/>
          </a:prstGeom>
        </p:spPr>
      </p:pic>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4557" y="4539"/>
            <a:ext cx="2704772" cy="892367"/>
          </a:xfrm>
          <a:prstGeom prst="rect">
            <a:avLst/>
          </a:prstGeom>
        </p:spPr>
      </p:pic>
      <p:sp>
        <p:nvSpPr>
          <p:cNvPr id="12" name="Titre 1"/>
          <p:cNvSpPr>
            <a:spLocks noGrp="1"/>
          </p:cNvSpPr>
          <p:nvPr>
            <p:ph type="title"/>
          </p:nvPr>
        </p:nvSpPr>
        <p:spPr>
          <a:xfrm>
            <a:off x="2209800" y="2047747"/>
            <a:ext cx="7871463" cy="1847597"/>
          </a:xfrm>
        </p:spPr>
        <p:txBody>
          <a:bodyPr vert="horz" lIns="91440" tIns="45720" rIns="91440" bIns="45720" rtlCol="0" anchor="b">
            <a:normAutofit/>
          </a:bodyPr>
          <a:lstStyle/>
          <a:p>
            <a:pPr algn="ctr"/>
            <a:r>
              <a:rPr lang="fr-FR" sz="6000" dirty="0" smtClean="0"/>
              <a:t>Merci de votre attention</a:t>
            </a:r>
            <a:br>
              <a:rPr lang="fr-FR" sz="6000" dirty="0" smtClean="0"/>
            </a:br>
            <a:r>
              <a:rPr lang="fr-FR" sz="6000" dirty="0" smtClean="0"/>
              <a:t>Des questions?</a:t>
            </a:r>
            <a:endParaRPr lang="fr-FR" sz="6000" dirty="0"/>
          </a:p>
        </p:txBody>
      </p:sp>
      <p:sp>
        <p:nvSpPr>
          <p:cNvPr id="15" name="Rectangle 14"/>
          <p:cNvSpPr/>
          <p:nvPr/>
        </p:nvSpPr>
        <p:spPr>
          <a:xfrm>
            <a:off x="324074" y="5056760"/>
            <a:ext cx="11867926" cy="451406"/>
          </a:xfrm>
          <a:prstGeom prst="rect">
            <a:avLst/>
          </a:prstGeom>
        </p:spPr>
        <p:txBody>
          <a:bodyPr wrap="square">
            <a:spAutoFit/>
          </a:bodyPr>
          <a:lstStyle/>
          <a:p>
            <a:pPr algn="r">
              <a:lnSpc>
                <a:spcPts val="1350"/>
              </a:lnSpc>
              <a:spcAft>
                <a:spcPts val="0"/>
              </a:spcAft>
            </a:pPr>
            <a:r>
              <a:rPr lang="en-GB" sz="1200" b="1" dirty="0">
                <a:latin typeface="Times New Roman" panose="02020603050405020304" pitchFamily="18" charset="0"/>
                <a:ea typeface="Times New Roman" panose="02020603050405020304" pitchFamily="18" charset="0"/>
              </a:rPr>
              <a:t>Gabin MANTULET</a:t>
            </a:r>
            <a:r>
              <a:rPr lang="en-GB" sz="1200" dirty="0">
                <a:latin typeface="Times New Roman" panose="02020603050405020304" pitchFamily="18" charset="0"/>
                <a:ea typeface="Times New Roman" panose="02020603050405020304" pitchFamily="18" charset="0"/>
              </a:rPr>
              <a:t>, </a:t>
            </a:r>
            <a:r>
              <a:rPr lang="en-GB" sz="1200" dirty="0" smtClean="0">
                <a:latin typeface="Times New Roman" panose="02020603050405020304" pitchFamily="18" charset="0"/>
                <a:ea typeface="Times New Roman" panose="02020603050405020304" pitchFamily="18" charset="0"/>
              </a:rPr>
              <a:t>PhD, </a:t>
            </a:r>
            <a:r>
              <a:rPr lang="en-GB" sz="1200" dirty="0">
                <a:latin typeface="Times New Roman" panose="02020603050405020304" pitchFamily="18" charset="0"/>
                <a:ea typeface="Times New Roman" panose="02020603050405020304" pitchFamily="18" charset="0"/>
              </a:rPr>
              <a:t>LPSC – CNRS, </a:t>
            </a:r>
            <a:r>
              <a:rPr lang="fr-FR" sz="1200" dirty="0">
                <a:latin typeface="Times New Roman" panose="02020603050405020304" pitchFamily="18" charset="0"/>
                <a:ea typeface="Times New Roman" panose="02020603050405020304" pitchFamily="18" charset="0"/>
              </a:rPr>
              <a:t>Laboratoire de Physique Subatomique &amp; Cosmologie (LPSC</a:t>
            </a:r>
            <a:r>
              <a:rPr lang="fr-FR" sz="1200" dirty="0" smtClean="0">
                <a:latin typeface="Times New Roman" panose="02020603050405020304" pitchFamily="18" charset="0"/>
                <a:ea typeface="Times New Roman" panose="02020603050405020304" pitchFamily="18" charset="0"/>
              </a:rPr>
              <a:t>) </a:t>
            </a:r>
            <a:r>
              <a:rPr lang="en-GB" sz="1200" dirty="0" smtClean="0">
                <a:latin typeface="Times New Roman" panose="02020603050405020304" pitchFamily="18" charset="0"/>
                <a:ea typeface="Times New Roman" panose="02020603050405020304" pitchFamily="18" charset="0"/>
              </a:rPr>
              <a:t>53 </a:t>
            </a:r>
            <a:r>
              <a:rPr lang="en-GB" sz="1200" dirty="0">
                <a:latin typeface="Times New Roman" panose="02020603050405020304" pitchFamily="18" charset="0"/>
                <a:ea typeface="Times New Roman" panose="02020603050405020304" pitchFamily="18" charset="0"/>
              </a:rPr>
              <a:t>Avenue des Martyrs, 38000 Grenoble</a:t>
            </a:r>
            <a:endParaRPr lang="fr-FR" dirty="0">
              <a:latin typeface="Times New Roman" panose="02020603050405020304" pitchFamily="18" charset="0"/>
              <a:ea typeface="Times New Roman" panose="02020603050405020304" pitchFamily="18" charset="0"/>
            </a:endParaRPr>
          </a:p>
          <a:p>
            <a:pPr algn="r">
              <a:lnSpc>
                <a:spcPts val="1350"/>
              </a:lnSpc>
              <a:spcAft>
                <a:spcPts val="0"/>
              </a:spcAft>
            </a:pPr>
            <a:r>
              <a:rPr lang="en-GB" sz="1200" dirty="0" err="1" smtClean="0">
                <a:latin typeface="Times New Roman" panose="02020603050405020304" pitchFamily="18" charset="0"/>
                <a:ea typeface="Times New Roman" panose="02020603050405020304" pitchFamily="18" charset="0"/>
              </a:rPr>
              <a:t>Tél</a:t>
            </a:r>
            <a:r>
              <a:rPr lang="en-GB" sz="1200" dirty="0" smtClean="0">
                <a:latin typeface="Times New Roman" panose="02020603050405020304" pitchFamily="18" charset="0"/>
                <a:ea typeface="Times New Roman" panose="02020603050405020304" pitchFamily="18" charset="0"/>
              </a:rPr>
              <a:t>: </a:t>
            </a:r>
            <a:r>
              <a:rPr lang="en-GB" sz="1200" dirty="0">
                <a:latin typeface="Times New Roman" panose="02020603050405020304" pitchFamily="18" charset="0"/>
                <a:ea typeface="Times New Roman" panose="02020603050405020304" pitchFamily="18" charset="0"/>
              </a:rPr>
              <a:t>+33 (0)</a:t>
            </a:r>
            <a:r>
              <a:rPr lang="en-GB" dirty="0">
                <a:latin typeface="Times New Roman" panose="02020603050405020304" pitchFamily="18" charset="0"/>
                <a:ea typeface="Times New Roman" panose="02020603050405020304" pitchFamily="18" charset="0"/>
              </a:rPr>
              <a:t> </a:t>
            </a:r>
            <a:r>
              <a:rPr lang="en-GB" sz="1200" dirty="0" smtClean="0">
                <a:latin typeface="Times New Roman" panose="02020603050405020304" pitchFamily="18" charset="0"/>
                <a:ea typeface="Times New Roman" panose="02020603050405020304" pitchFamily="18" charset="0"/>
              </a:rPr>
              <a:t>6 18 13 03 72, </a:t>
            </a:r>
            <a:r>
              <a:rPr lang="en-GB" sz="1200" dirty="0">
                <a:latin typeface="Times New Roman" panose="02020603050405020304" pitchFamily="18" charset="0"/>
                <a:ea typeface="Times New Roman" panose="02020603050405020304" pitchFamily="18" charset="0"/>
              </a:rPr>
              <a:t>Email:</a:t>
            </a:r>
            <a:r>
              <a:rPr lang="en-GB" sz="1600" dirty="0">
                <a:latin typeface="Times New Roman" panose="02020603050405020304" pitchFamily="18" charset="0"/>
                <a:ea typeface="Times New Roman" panose="02020603050405020304" pitchFamily="18" charset="0"/>
              </a:rPr>
              <a:t> </a:t>
            </a:r>
            <a:r>
              <a:rPr lang="en-GB" sz="1200" u="sng" dirty="0">
                <a:solidFill>
                  <a:srgbClr val="0563C1"/>
                </a:solidFill>
                <a:latin typeface="Times New Roman" panose="02020603050405020304" pitchFamily="18" charset="0"/>
                <a:ea typeface="Times New Roman" panose="02020603050405020304" pitchFamily="18" charset="0"/>
                <a:hlinkClick r:id="rId5"/>
              </a:rPr>
              <a:t>gabin.mantulet@univ-grenoble-alpes.fr</a:t>
            </a:r>
            <a:endParaRPr lang="fr-FR" dirty="0">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2290712" y="5508166"/>
            <a:ext cx="9898227" cy="451406"/>
          </a:xfrm>
          <a:prstGeom prst="rect">
            <a:avLst/>
          </a:prstGeom>
        </p:spPr>
        <p:txBody>
          <a:bodyPr wrap="square">
            <a:spAutoFit/>
          </a:bodyPr>
          <a:lstStyle/>
          <a:p>
            <a:pPr algn="r">
              <a:lnSpc>
                <a:spcPts val="1350"/>
              </a:lnSpc>
            </a:pPr>
            <a:r>
              <a:rPr lang="en-GB" sz="1200" b="1" dirty="0">
                <a:latin typeface="Times New Roman" panose="02020603050405020304" pitchFamily="18" charset="0"/>
                <a:ea typeface="Times New Roman" panose="02020603050405020304" pitchFamily="18" charset="0"/>
              </a:rPr>
              <a:t>Adrien BIDAUD</a:t>
            </a:r>
            <a:r>
              <a:rPr lang="en-GB" sz="1200" dirty="0" smtClean="0">
                <a:latin typeface="Times New Roman" panose="02020603050405020304" pitchFamily="18" charset="0"/>
                <a:ea typeface="Times New Roman" panose="02020603050405020304" pitchFamily="18" charset="0"/>
              </a:rPr>
              <a:t>, </a:t>
            </a:r>
            <a:r>
              <a:rPr lang="en-GB" sz="1200" dirty="0" err="1" smtClean="0">
                <a:latin typeface="Times New Roman" panose="02020603050405020304" pitchFamily="18" charset="0"/>
                <a:ea typeface="Times New Roman" panose="02020603050405020304" pitchFamily="18" charset="0"/>
              </a:rPr>
              <a:t>chercheur</a:t>
            </a:r>
            <a:r>
              <a:rPr lang="en-GB" sz="1200" dirty="0" smtClean="0">
                <a:latin typeface="Times New Roman" panose="02020603050405020304" pitchFamily="18" charset="0"/>
                <a:ea typeface="Times New Roman" panose="02020603050405020304" pitchFamily="18" charset="0"/>
              </a:rPr>
              <a:t> Grenoble INP, </a:t>
            </a:r>
            <a:r>
              <a:rPr lang="en-GB" sz="1200" dirty="0">
                <a:latin typeface="Times New Roman" panose="02020603050405020304" pitchFamily="18" charset="0"/>
                <a:ea typeface="Times New Roman" panose="02020603050405020304" pitchFamily="18" charset="0"/>
              </a:rPr>
              <a:t>LPSC – CNRS, </a:t>
            </a:r>
            <a:r>
              <a:rPr lang="fr-FR" sz="1200" dirty="0">
                <a:latin typeface="Times New Roman" panose="02020603050405020304" pitchFamily="18" charset="0"/>
                <a:ea typeface="Times New Roman" panose="02020603050405020304" pitchFamily="18" charset="0"/>
              </a:rPr>
              <a:t>Laboratoire de Physique Subatomique &amp; Cosmologie (LPSC)</a:t>
            </a:r>
          </a:p>
          <a:p>
            <a:pPr algn="r">
              <a:lnSpc>
                <a:spcPts val="1350"/>
              </a:lnSpc>
            </a:pPr>
            <a:r>
              <a:rPr lang="en-GB" sz="1200" dirty="0" err="1">
                <a:latin typeface="Times New Roman" panose="02020603050405020304" pitchFamily="18" charset="0"/>
                <a:ea typeface="Times New Roman" panose="02020603050405020304" pitchFamily="18" charset="0"/>
              </a:rPr>
              <a:t>Tél</a:t>
            </a:r>
            <a:r>
              <a:rPr lang="en-GB" sz="1200" dirty="0">
                <a:latin typeface="Times New Roman" panose="02020603050405020304" pitchFamily="18" charset="0"/>
                <a:ea typeface="Times New Roman" panose="02020603050405020304" pitchFamily="18" charset="0"/>
              </a:rPr>
              <a:t> : +33 (0)4 76 28 40 45, Email: </a:t>
            </a:r>
            <a:r>
              <a:rPr lang="en-GB" sz="1200" dirty="0">
                <a:latin typeface="Times New Roman" panose="02020603050405020304" pitchFamily="18" charset="0"/>
                <a:ea typeface="Times New Roman" panose="02020603050405020304" pitchFamily="18" charset="0"/>
                <a:hlinkClick r:id="rId6"/>
              </a:rPr>
              <a:t>Adrien.Bidaud@lpsc.in2p3.fr</a:t>
            </a:r>
            <a:endParaRPr lang="fr-FR" sz="1200" dirty="0">
              <a:latin typeface="Times New Roman" panose="02020603050405020304" pitchFamily="18" charset="0"/>
              <a:ea typeface="Times New Roman" panose="02020603050405020304" pitchFamily="18" charset="0"/>
            </a:endParaRPr>
          </a:p>
        </p:txBody>
      </p:sp>
      <p:sp>
        <p:nvSpPr>
          <p:cNvPr id="21" name="Rectangle 20"/>
          <p:cNvSpPr/>
          <p:nvPr/>
        </p:nvSpPr>
        <p:spPr>
          <a:xfrm>
            <a:off x="2614866" y="5959572"/>
            <a:ext cx="9577134" cy="451406"/>
          </a:xfrm>
          <a:prstGeom prst="rect">
            <a:avLst/>
          </a:prstGeom>
        </p:spPr>
        <p:txBody>
          <a:bodyPr wrap="square">
            <a:spAutoFit/>
          </a:bodyPr>
          <a:lstStyle/>
          <a:p>
            <a:pPr algn="r">
              <a:lnSpc>
                <a:spcPts val="1350"/>
              </a:lnSpc>
            </a:pPr>
            <a:r>
              <a:rPr lang="en-GB" sz="1200" b="1" dirty="0">
                <a:latin typeface="Times New Roman" panose="02020603050405020304" pitchFamily="18" charset="0"/>
                <a:ea typeface="Times New Roman" panose="02020603050405020304" pitchFamily="18" charset="0"/>
              </a:rPr>
              <a:t>Silvana MIMA</a:t>
            </a:r>
            <a:r>
              <a:rPr lang="en-GB" sz="1200" dirty="0">
                <a:latin typeface="Times New Roman" panose="02020603050405020304" pitchFamily="18" charset="0"/>
                <a:ea typeface="Times New Roman" panose="02020603050405020304" pitchFamily="18" charset="0"/>
              </a:rPr>
              <a:t>, </a:t>
            </a:r>
            <a:r>
              <a:rPr lang="en-GB" sz="1200" dirty="0" err="1" smtClean="0">
                <a:latin typeface="Times New Roman" panose="02020603050405020304" pitchFamily="18" charset="0"/>
                <a:ea typeface="Times New Roman" panose="02020603050405020304" pitchFamily="18" charset="0"/>
              </a:rPr>
              <a:t>chercheur</a:t>
            </a:r>
            <a:r>
              <a:rPr lang="en-GB" sz="1200" dirty="0" smtClean="0">
                <a:latin typeface="Times New Roman" panose="02020603050405020304" pitchFamily="18" charset="0"/>
                <a:ea typeface="Times New Roman" panose="02020603050405020304" pitchFamily="18" charset="0"/>
              </a:rPr>
              <a:t> CNRS, </a:t>
            </a:r>
            <a:r>
              <a:rPr lang="en-GB" sz="1200" dirty="0">
                <a:latin typeface="Times New Roman" panose="02020603050405020304" pitchFamily="18" charset="0"/>
                <a:ea typeface="Times New Roman" panose="02020603050405020304" pitchFamily="18" charset="0"/>
              </a:rPr>
              <a:t>GAEL – CNRS, UPMF - BP 47 - 38040 Grenoble </a:t>
            </a:r>
            <a:endParaRPr lang="en-GB" sz="1200" dirty="0" smtClean="0">
              <a:latin typeface="Times New Roman" panose="02020603050405020304" pitchFamily="18" charset="0"/>
              <a:ea typeface="Times New Roman" panose="02020603050405020304" pitchFamily="18" charset="0"/>
            </a:endParaRPr>
          </a:p>
          <a:p>
            <a:pPr algn="r">
              <a:lnSpc>
                <a:spcPts val="1350"/>
              </a:lnSpc>
            </a:pPr>
            <a:r>
              <a:rPr lang="en-GB" sz="1200" dirty="0" err="1">
                <a:latin typeface="Times New Roman" panose="02020603050405020304" pitchFamily="18" charset="0"/>
                <a:ea typeface="Times New Roman" panose="02020603050405020304" pitchFamily="18" charset="0"/>
              </a:rPr>
              <a:t>Tél</a:t>
            </a:r>
            <a:r>
              <a:rPr lang="en-GB" sz="1200" dirty="0">
                <a:latin typeface="Times New Roman" panose="02020603050405020304" pitchFamily="18" charset="0"/>
                <a:ea typeface="Times New Roman" panose="02020603050405020304" pitchFamily="18" charset="0"/>
              </a:rPr>
              <a:t> : +33 (0)4 56 52 85 89, Email : </a:t>
            </a:r>
            <a:r>
              <a:rPr lang="en-GB" sz="1200" dirty="0">
                <a:latin typeface="Times New Roman" panose="02020603050405020304" pitchFamily="18" charset="0"/>
                <a:ea typeface="Times New Roman" panose="02020603050405020304" pitchFamily="18" charset="0"/>
                <a:hlinkClick r:id="rId7"/>
              </a:rPr>
              <a:t>silvana.mima@univ-grenoble-alpes.fr</a:t>
            </a:r>
            <a:endParaRPr lang="fr-FR" sz="1200" dirty="0">
              <a:latin typeface="Times New Roman" panose="02020603050405020304" pitchFamily="18" charset="0"/>
              <a:ea typeface="Times New Roman" panose="02020603050405020304" pitchFamily="18" charset="0"/>
            </a:endParaRPr>
          </a:p>
        </p:txBody>
      </p:sp>
      <p:sp>
        <p:nvSpPr>
          <p:cNvPr id="3" name="Espace réservé du numéro de diapositive 2"/>
          <p:cNvSpPr>
            <a:spLocks noGrp="1"/>
          </p:cNvSpPr>
          <p:nvPr>
            <p:ph type="sldNum" sz="quarter" idx="12"/>
          </p:nvPr>
        </p:nvSpPr>
        <p:spPr/>
        <p:txBody>
          <a:bodyPr/>
          <a:lstStyle/>
          <a:p>
            <a:fld id="{01097B4C-8B63-4804-BF90-4EB8C8088DD4}" type="slidenum">
              <a:rPr lang="fr-FR" smtClean="0"/>
              <a:t>17</a:t>
            </a:fld>
            <a:endParaRPr lang="fr-FR"/>
          </a:p>
        </p:txBody>
      </p:sp>
      <p:sp>
        <p:nvSpPr>
          <p:cNvPr id="2" name="Espace réservé de la date 1"/>
          <p:cNvSpPr>
            <a:spLocks noGrp="1"/>
          </p:cNvSpPr>
          <p:nvPr>
            <p:ph type="dt" sz="half" idx="10"/>
          </p:nvPr>
        </p:nvSpPr>
        <p:spPr/>
        <p:txBody>
          <a:bodyPr/>
          <a:lstStyle/>
          <a:p>
            <a:fld id="{FF1A5696-E0B1-40A6-B2DE-A6FA7D26D6F0}" type="datetime1">
              <a:rPr lang="fr-FR" smtClean="0"/>
              <a:t>20/03/2018</a:t>
            </a:fld>
            <a:endParaRPr lang="fr-FR"/>
          </a:p>
        </p:txBody>
      </p:sp>
    </p:spTree>
    <p:extLst>
      <p:ext uri="{BB962C8B-B14F-4D97-AF65-F5344CB8AC3E}">
        <p14:creationId xmlns:p14="http://schemas.microsoft.com/office/powerpoint/2010/main" val="28108328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1097B4C-8B63-4804-BF90-4EB8C8088DD4}" type="slidenum">
              <a:rPr lang="fr-FR" smtClean="0"/>
              <a:t>18</a:t>
            </a:fld>
            <a:endParaRPr lang="fr-FR"/>
          </a:p>
        </p:txBody>
      </p:sp>
      <p:sp>
        <p:nvSpPr>
          <p:cNvPr id="26" name="Rectangle 25"/>
          <p:cNvSpPr/>
          <p:nvPr/>
        </p:nvSpPr>
        <p:spPr>
          <a:xfrm>
            <a:off x="838200" y="1225871"/>
            <a:ext cx="11036808" cy="4585871"/>
          </a:xfrm>
          <a:prstGeom prst="rect">
            <a:avLst/>
          </a:prstGeom>
        </p:spPr>
        <p:txBody>
          <a:bodyPr wrap="square">
            <a:spAutoFit/>
          </a:bodyPr>
          <a:lstStyle/>
          <a:p>
            <a:pPr algn="ctr">
              <a:spcAft>
                <a:spcPts val="0"/>
              </a:spcAft>
            </a:pPr>
            <a:r>
              <a:rPr lang="fr-FR" sz="3200" b="1" i="1" dirty="0">
                <a:latin typeface="Times New Roman" panose="02020603050405020304" pitchFamily="18" charset="0"/>
                <a:ea typeface="Times New Roman" panose="02020603050405020304" pitchFamily="18" charset="0"/>
              </a:rPr>
              <a:t>Quelle contribution des gaz renouvelables à la décarbonation des systèmes énergétiques?</a:t>
            </a:r>
            <a:endParaRPr lang="fr-FR" sz="2800" dirty="0">
              <a:latin typeface="Times New Roman" panose="02020603050405020304" pitchFamily="18" charset="0"/>
              <a:ea typeface="Times New Roman" panose="02020603050405020304" pitchFamily="18" charset="0"/>
            </a:endParaRPr>
          </a:p>
          <a:p>
            <a:pPr algn="just"/>
            <a:endParaRPr lang="fr-FR" sz="3600" b="1" dirty="0" smtClean="0"/>
          </a:p>
          <a:p>
            <a:pPr marL="457200" indent="-457200" algn="just">
              <a:buAutoNum type="arabicParenR"/>
            </a:pPr>
            <a:r>
              <a:rPr lang="fr-FR" sz="2400" dirty="0" smtClean="0">
                <a:solidFill>
                  <a:srgbClr val="002060"/>
                </a:solidFill>
                <a:latin typeface="Arial Narrow"/>
              </a:rPr>
              <a:t>Introduction/éléments de bibliographie </a:t>
            </a:r>
            <a:r>
              <a:rPr lang="fr-FR" sz="2400" b="1" dirty="0" smtClean="0">
                <a:solidFill>
                  <a:srgbClr val="002060"/>
                </a:solidFill>
                <a:latin typeface="Arial Narrow"/>
              </a:rPr>
              <a:t>- 2017</a:t>
            </a:r>
          </a:p>
          <a:p>
            <a:pPr marL="457200" indent="-457200" algn="just">
              <a:buAutoNum type="arabicParenR"/>
            </a:pPr>
            <a:endParaRPr lang="fr-FR" sz="2400" dirty="0">
              <a:solidFill>
                <a:srgbClr val="002060"/>
              </a:solidFill>
              <a:latin typeface="Arial Narrow"/>
            </a:endParaRPr>
          </a:p>
          <a:p>
            <a:pPr marL="457200" indent="-457200" algn="just">
              <a:buFontTx/>
              <a:buAutoNum type="arabicParenR"/>
            </a:pPr>
            <a:r>
              <a:rPr lang="fr-FR" sz="2400" dirty="0">
                <a:solidFill>
                  <a:srgbClr val="002060"/>
                </a:solidFill>
                <a:latin typeface="Arial Narrow"/>
              </a:rPr>
              <a:t>Les bioénergies comme </a:t>
            </a:r>
            <a:r>
              <a:rPr lang="fr-FR" sz="2400" dirty="0" smtClean="0">
                <a:solidFill>
                  <a:srgbClr val="002060"/>
                </a:solidFill>
                <a:latin typeface="Arial Narrow"/>
              </a:rPr>
              <a:t>grande </a:t>
            </a:r>
            <a:r>
              <a:rPr lang="fr-FR" sz="2400" dirty="0">
                <a:solidFill>
                  <a:srgbClr val="002060"/>
                </a:solidFill>
                <a:latin typeface="Arial Narrow"/>
              </a:rPr>
              <a:t>source de gaz</a:t>
            </a:r>
            <a:r>
              <a:rPr lang="fr-FR" sz="2400" dirty="0" smtClean="0">
                <a:solidFill>
                  <a:srgbClr val="002060"/>
                </a:solidFill>
                <a:latin typeface="Arial Narrow"/>
              </a:rPr>
              <a:t>? </a:t>
            </a:r>
            <a:r>
              <a:rPr lang="fr-FR" sz="2400" b="1" dirty="0">
                <a:solidFill>
                  <a:srgbClr val="002060"/>
                </a:solidFill>
                <a:latin typeface="Arial Narrow"/>
              </a:rPr>
              <a:t>- 2017</a:t>
            </a:r>
            <a:endParaRPr lang="fr-FR" sz="2400" dirty="0" smtClean="0">
              <a:solidFill>
                <a:srgbClr val="002060"/>
              </a:solidFill>
              <a:latin typeface="Arial Narrow"/>
            </a:endParaRPr>
          </a:p>
          <a:p>
            <a:pPr marL="457200" indent="-457200" algn="just">
              <a:buFontTx/>
              <a:buAutoNum type="arabicParenR"/>
            </a:pPr>
            <a:endParaRPr lang="en-US" sz="2400" i="1" dirty="0"/>
          </a:p>
          <a:p>
            <a:pPr marL="457200" indent="-457200" algn="just">
              <a:buFontTx/>
              <a:buAutoNum type="arabicParenR"/>
            </a:pPr>
            <a:r>
              <a:rPr lang="fr-FR" sz="2400" dirty="0" smtClean="0">
                <a:solidFill>
                  <a:srgbClr val="002060"/>
                </a:solidFill>
                <a:latin typeface="Arial Narrow"/>
              </a:rPr>
              <a:t>Gaz </a:t>
            </a:r>
            <a:r>
              <a:rPr lang="fr-FR" sz="2400" dirty="0">
                <a:solidFill>
                  <a:srgbClr val="002060"/>
                </a:solidFill>
                <a:latin typeface="Arial Narrow"/>
              </a:rPr>
              <a:t>et mobilité </a:t>
            </a:r>
            <a:r>
              <a:rPr lang="fr-FR" sz="2400" i="1" dirty="0" smtClean="0">
                <a:solidFill>
                  <a:srgbClr val="002060"/>
                </a:solidFill>
                <a:latin typeface="Arial Narrow"/>
              </a:rPr>
              <a:t>– 2018-2019</a:t>
            </a:r>
            <a:endParaRPr lang="fr-FR" sz="2400" i="1" dirty="0" smtClean="0">
              <a:solidFill>
                <a:srgbClr val="002060"/>
              </a:solidFill>
              <a:latin typeface="Arial Narrow"/>
            </a:endParaRPr>
          </a:p>
          <a:p>
            <a:pPr marL="457200" indent="-457200" algn="just">
              <a:buFontTx/>
              <a:buAutoNum type="arabicParenR"/>
            </a:pPr>
            <a:endParaRPr lang="fr-FR" sz="2400" dirty="0" smtClean="0">
              <a:solidFill>
                <a:srgbClr val="002060"/>
              </a:solidFill>
              <a:latin typeface="Arial Narrow"/>
            </a:endParaRPr>
          </a:p>
          <a:p>
            <a:pPr marL="457200" indent="-457200" algn="just">
              <a:buFontTx/>
              <a:buAutoNum type="arabicParenR"/>
            </a:pPr>
            <a:r>
              <a:rPr lang="fr-FR" sz="2400" dirty="0">
                <a:solidFill>
                  <a:srgbClr val="002060"/>
                </a:solidFill>
                <a:latin typeface="Arial Narrow"/>
              </a:rPr>
              <a:t>Synergies système gaz et système </a:t>
            </a:r>
            <a:r>
              <a:rPr lang="fr-FR" sz="2400" dirty="0" smtClean="0">
                <a:solidFill>
                  <a:srgbClr val="002060"/>
                </a:solidFill>
                <a:latin typeface="Arial Narrow"/>
              </a:rPr>
              <a:t>électrique </a:t>
            </a:r>
            <a:r>
              <a:rPr lang="fr-FR" sz="2400" i="1" dirty="0" smtClean="0">
                <a:solidFill>
                  <a:srgbClr val="002060"/>
                </a:solidFill>
                <a:latin typeface="Arial Narrow"/>
              </a:rPr>
              <a:t>– 2018-2019</a:t>
            </a:r>
            <a:endParaRPr lang="fr-FR" sz="2400" i="1" dirty="0">
              <a:solidFill>
                <a:srgbClr val="002060"/>
              </a:solidFill>
              <a:latin typeface="Arial Narrow"/>
            </a:endParaRPr>
          </a:p>
          <a:p>
            <a:pPr marL="457200" indent="-457200" algn="just">
              <a:buFontTx/>
              <a:buAutoNum type="arabicParenR"/>
            </a:pPr>
            <a:endParaRPr lang="fr-FR" sz="2400" dirty="0" smtClean="0">
              <a:solidFill>
                <a:srgbClr val="002060"/>
              </a:solidFill>
              <a:latin typeface="Arial Narrow"/>
            </a:endParaRPr>
          </a:p>
        </p:txBody>
      </p:sp>
      <p:sp>
        <p:nvSpPr>
          <p:cNvPr id="3" name="Espace réservé de la date 2"/>
          <p:cNvSpPr>
            <a:spLocks noGrp="1"/>
          </p:cNvSpPr>
          <p:nvPr>
            <p:ph type="dt" sz="half" idx="10"/>
          </p:nvPr>
        </p:nvSpPr>
        <p:spPr/>
        <p:txBody>
          <a:bodyPr/>
          <a:lstStyle/>
          <a:p>
            <a:fld id="{C8047617-7237-4460-9100-B7208ECC302B}" type="datetime1">
              <a:rPr lang="fr-FR" smtClean="0"/>
              <a:t>20/03/2018</a:t>
            </a:fld>
            <a:endParaRPr lang="fr-FR"/>
          </a:p>
        </p:txBody>
      </p:sp>
      <p:sp>
        <p:nvSpPr>
          <p:cNvPr id="6" name="Titre 1"/>
          <p:cNvSpPr txBox="1">
            <a:spLocks/>
          </p:cNvSpPr>
          <p:nvPr/>
        </p:nvSpPr>
        <p:spPr>
          <a:xfrm>
            <a:off x="1" y="0"/>
            <a:ext cx="5239512" cy="680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smtClean="0">
                <a:effectLst>
                  <a:outerShdw blurRad="38100" dist="38100" dir="2700000" algn="tl">
                    <a:srgbClr val="000000">
                      <a:alpha val="43137"/>
                    </a:srgbClr>
                  </a:outerShdw>
                </a:effectLst>
              </a:rPr>
              <a:t>Plan </a:t>
            </a:r>
            <a:r>
              <a:rPr lang="fr-FR" sz="3200" b="1" dirty="0">
                <a:effectLst>
                  <a:outerShdw blurRad="38100" dist="38100" dir="2700000" algn="tl">
                    <a:srgbClr val="000000">
                      <a:alpha val="43137"/>
                    </a:srgbClr>
                  </a:outerShdw>
                </a:effectLst>
              </a:rPr>
              <a:t>prévisionnel de la thèse</a:t>
            </a:r>
          </a:p>
        </p:txBody>
      </p:sp>
    </p:spTree>
    <p:extLst>
      <p:ext uri="{BB962C8B-B14F-4D97-AF65-F5344CB8AC3E}">
        <p14:creationId xmlns:p14="http://schemas.microsoft.com/office/powerpoint/2010/main" val="211279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xEl>
                                              <p:pRg st="2" end="2"/>
                                            </p:txEl>
                                          </p:spTgt>
                                        </p:tgtEl>
                                        <p:attrNameLst>
                                          <p:attrName>style.visibility</p:attrName>
                                        </p:attrNameLst>
                                      </p:cBhvr>
                                      <p:to>
                                        <p:strVal val="visible"/>
                                      </p:to>
                                    </p:set>
                                    <p:animEffect transition="in" filter="fade">
                                      <p:cBhvr>
                                        <p:cTn id="7" dur="500"/>
                                        <p:tgtEl>
                                          <p:spTgt spid="26">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xEl>
                                              <p:pRg st="4" end="4"/>
                                            </p:txEl>
                                          </p:spTgt>
                                        </p:tgtEl>
                                        <p:attrNameLst>
                                          <p:attrName>style.visibility</p:attrName>
                                        </p:attrNameLst>
                                      </p:cBhvr>
                                      <p:to>
                                        <p:strVal val="visible"/>
                                      </p:to>
                                    </p:set>
                                    <p:animEffect transition="in" filter="fade">
                                      <p:cBhvr>
                                        <p:cTn id="11" dur="500"/>
                                        <p:tgtEl>
                                          <p:spTgt spid="26">
                                            <p:txEl>
                                              <p:pRg st="4" end="4"/>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xEl>
                                              <p:pRg st="6" end="6"/>
                                            </p:txEl>
                                          </p:spTgt>
                                        </p:tgtEl>
                                        <p:attrNameLst>
                                          <p:attrName>style.visibility</p:attrName>
                                        </p:attrNameLst>
                                      </p:cBhvr>
                                      <p:to>
                                        <p:strVal val="visible"/>
                                      </p:to>
                                    </p:set>
                                    <p:animEffect transition="in" filter="fade">
                                      <p:cBhvr>
                                        <p:cTn id="15" dur="500"/>
                                        <p:tgtEl>
                                          <p:spTgt spid="26">
                                            <p:txEl>
                                              <p:pRg st="6" end="6"/>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xEl>
                                              <p:pRg st="8" end="8"/>
                                            </p:txEl>
                                          </p:spTgt>
                                        </p:tgtEl>
                                        <p:attrNameLst>
                                          <p:attrName>style.visibility</p:attrName>
                                        </p:attrNameLst>
                                      </p:cBhvr>
                                      <p:to>
                                        <p:strVal val="visible"/>
                                      </p:to>
                                    </p:set>
                                    <p:animEffect transition="in" filter="fade">
                                      <p:cBhvr>
                                        <p:cTn id="19" dur="500"/>
                                        <p:tgtEl>
                                          <p:spTgt spid="2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1" y="0"/>
            <a:ext cx="5239512" cy="680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smtClean="0">
                <a:effectLst>
                  <a:outerShdw blurRad="38100" dist="38100" dir="2700000" algn="tl">
                    <a:srgbClr val="000000">
                      <a:alpha val="43137"/>
                    </a:srgbClr>
                  </a:outerShdw>
                </a:effectLst>
              </a:rPr>
              <a:t>Plan </a:t>
            </a:r>
            <a:r>
              <a:rPr lang="fr-FR" sz="3200" b="1" dirty="0">
                <a:effectLst>
                  <a:outerShdw blurRad="38100" dist="38100" dir="2700000" algn="tl">
                    <a:srgbClr val="000000">
                      <a:alpha val="43137"/>
                    </a:srgbClr>
                  </a:outerShdw>
                </a:effectLst>
              </a:rPr>
              <a:t>prévisionnel de la thèse</a:t>
            </a:r>
          </a:p>
        </p:txBody>
      </p:sp>
      <p:sp>
        <p:nvSpPr>
          <p:cNvPr id="2" name="Espace réservé du numéro de diapositive 1"/>
          <p:cNvSpPr>
            <a:spLocks noGrp="1"/>
          </p:cNvSpPr>
          <p:nvPr>
            <p:ph type="sldNum" sz="quarter" idx="12"/>
          </p:nvPr>
        </p:nvSpPr>
        <p:spPr/>
        <p:txBody>
          <a:bodyPr/>
          <a:lstStyle/>
          <a:p>
            <a:fld id="{01097B4C-8B63-4804-BF90-4EB8C8088DD4}" type="slidenum">
              <a:rPr lang="fr-FR" smtClean="0"/>
              <a:t>19</a:t>
            </a:fld>
            <a:endParaRPr lang="fr-FR"/>
          </a:p>
        </p:txBody>
      </p:sp>
      <p:sp>
        <p:nvSpPr>
          <p:cNvPr id="26" name="Rectangle 25"/>
          <p:cNvSpPr/>
          <p:nvPr/>
        </p:nvSpPr>
        <p:spPr>
          <a:xfrm>
            <a:off x="576298" y="473611"/>
            <a:ext cx="11949832" cy="6247864"/>
          </a:xfrm>
          <a:prstGeom prst="rect">
            <a:avLst/>
          </a:prstGeom>
        </p:spPr>
        <p:txBody>
          <a:bodyPr wrap="square">
            <a:spAutoFit/>
          </a:bodyPr>
          <a:lstStyle/>
          <a:p>
            <a:endParaRPr lang="fr-FR" sz="1600" b="1" dirty="0" smtClean="0"/>
          </a:p>
          <a:p>
            <a:pPr marL="457200" indent="-457200">
              <a:buAutoNum type="arabicParenR"/>
            </a:pPr>
            <a:r>
              <a:rPr lang="fr-FR" sz="1600" b="1" dirty="0" smtClean="0">
                <a:solidFill>
                  <a:srgbClr val="002060"/>
                </a:solidFill>
                <a:latin typeface="Arial Narrow"/>
              </a:rPr>
              <a:t>Intro</a:t>
            </a:r>
          </a:p>
          <a:p>
            <a:pPr marL="914400" lvl="1" indent="-457200">
              <a:buFont typeface="Arial" panose="020B0604020202020204" pitchFamily="34" charset="0"/>
              <a:buChar char="•"/>
            </a:pPr>
            <a:r>
              <a:rPr lang="fr-FR" sz="1600" dirty="0" smtClean="0">
                <a:solidFill>
                  <a:srgbClr val="002060"/>
                </a:solidFill>
                <a:latin typeface="Arial Narrow"/>
              </a:rPr>
              <a:t>Etat de l’art et bibliographie sur le sujet</a:t>
            </a:r>
          </a:p>
          <a:p>
            <a:pPr marL="1371600" lvl="2" indent="-457200">
              <a:buFont typeface="Arial" panose="020B0604020202020204" pitchFamily="34" charset="0"/>
              <a:buChar char="•"/>
            </a:pPr>
            <a:r>
              <a:rPr lang="fr-FR" sz="1600" dirty="0" smtClean="0">
                <a:solidFill>
                  <a:srgbClr val="002060"/>
                </a:solidFill>
                <a:latin typeface="Arial Narrow"/>
              </a:rPr>
              <a:t>Rôle, quantification et temporalité des options de flexibilité dans le système énergétique </a:t>
            </a:r>
          </a:p>
          <a:p>
            <a:pPr marL="1371600" lvl="2" indent="-457200">
              <a:buFont typeface="Arial" panose="020B0604020202020204" pitchFamily="34" charset="0"/>
              <a:buChar char="•"/>
            </a:pPr>
            <a:r>
              <a:rPr lang="fr-FR" sz="1600" dirty="0" smtClean="0">
                <a:solidFill>
                  <a:srgbClr val="002060"/>
                </a:solidFill>
                <a:latin typeface="Arial Narrow"/>
              </a:rPr>
              <a:t>Complémentarité/liens </a:t>
            </a:r>
            <a:r>
              <a:rPr lang="fr-FR" sz="1600" dirty="0">
                <a:solidFill>
                  <a:srgbClr val="002060"/>
                </a:solidFill>
                <a:latin typeface="Arial Narrow"/>
              </a:rPr>
              <a:t>entre les </a:t>
            </a:r>
            <a:r>
              <a:rPr lang="fr-FR" sz="1600" dirty="0" smtClean="0">
                <a:solidFill>
                  <a:srgbClr val="002060"/>
                </a:solidFill>
                <a:latin typeface="Arial Narrow"/>
              </a:rPr>
              <a:t>options, </a:t>
            </a:r>
            <a:r>
              <a:rPr lang="fr-FR" sz="1600" dirty="0">
                <a:solidFill>
                  <a:srgbClr val="002060"/>
                </a:solidFill>
                <a:latin typeface="Arial Narrow"/>
              </a:rPr>
              <a:t>compétition ou synergie</a:t>
            </a:r>
            <a:r>
              <a:rPr lang="fr-FR" sz="1600" dirty="0" smtClean="0">
                <a:solidFill>
                  <a:srgbClr val="002060"/>
                </a:solidFill>
                <a:latin typeface="Arial Narrow"/>
              </a:rPr>
              <a:t>?</a:t>
            </a:r>
          </a:p>
          <a:p>
            <a:pPr marL="1371600" lvl="2" indent="-457200">
              <a:buFont typeface="Arial" panose="020B0604020202020204" pitchFamily="34" charset="0"/>
              <a:buChar char="•"/>
            </a:pPr>
            <a:r>
              <a:rPr lang="fr-FR" sz="1600" b="1" dirty="0">
                <a:solidFill>
                  <a:srgbClr val="002060"/>
                </a:solidFill>
                <a:latin typeface="Arial Narrow"/>
              </a:rPr>
              <a:t>Choix du </a:t>
            </a:r>
            <a:r>
              <a:rPr lang="fr-FR" sz="1600" b="1" dirty="0" smtClean="0">
                <a:solidFill>
                  <a:srgbClr val="002060"/>
                </a:solidFill>
                <a:latin typeface="Arial Narrow"/>
              </a:rPr>
              <a:t>gaz comme option de flexibilité clef (back-up (G2P), DR, stockage)</a:t>
            </a:r>
          </a:p>
          <a:p>
            <a:pPr marL="914400" lvl="1" indent="-457200">
              <a:buFont typeface="Arial" panose="020B0604020202020204" pitchFamily="34" charset="0"/>
              <a:buChar char="•"/>
            </a:pPr>
            <a:r>
              <a:rPr lang="fr-FR" sz="1600" b="1" dirty="0" smtClean="0">
                <a:solidFill>
                  <a:srgbClr val="002060"/>
                </a:solidFill>
                <a:latin typeface="Arial Narrow"/>
              </a:rPr>
              <a:t>Fil rouge : la flexibilité apportée par le vecteur gaz dans le contexte </a:t>
            </a:r>
            <a:r>
              <a:rPr lang="fr-FR" sz="1600" b="1" dirty="0">
                <a:solidFill>
                  <a:srgbClr val="002060"/>
                </a:solidFill>
                <a:latin typeface="Arial Narrow"/>
              </a:rPr>
              <a:t>de décarbonation du système énergétique </a:t>
            </a:r>
          </a:p>
          <a:p>
            <a:pPr marL="914400" lvl="1" indent="-457200">
              <a:buFont typeface="Arial" panose="020B0604020202020204" pitchFamily="34" charset="0"/>
              <a:buChar char="•"/>
            </a:pPr>
            <a:endParaRPr lang="fr-FR" sz="1600" dirty="0">
              <a:solidFill>
                <a:srgbClr val="002060"/>
              </a:solidFill>
              <a:latin typeface="Arial Narrow"/>
            </a:endParaRPr>
          </a:p>
          <a:p>
            <a:pPr marL="457200" indent="-457200">
              <a:buAutoNum type="arabicParenR"/>
            </a:pPr>
            <a:r>
              <a:rPr lang="fr-FR" sz="1600" b="1" dirty="0">
                <a:solidFill>
                  <a:srgbClr val="002060"/>
                </a:solidFill>
                <a:latin typeface="Arial Narrow"/>
              </a:rPr>
              <a:t>Source de biogaz : les bioénergies et technologies associées  </a:t>
            </a:r>
          </a:p>
          <a:p>
            <a:pPr marL="914400" lvl="1" indent="-457200">
              <a:buFont typeface="Arial" panose="020B0604020202020204" pitchFamily="34" charset="0"/>
              <a:buChar char="•"/>
            </a:pPr>
            <a:r>
              <a:rPr lang="fr-FR" sz="1600" dirty="0">
                <a:solidFill>
                  <a:srgbClr val="002060"/>
                </a:solidFill>
                <a:latin typeface="Arial Narrow"/>
              </a:rPr>
              <a:t>Ressource gaz : compétition biogaz / gaz naturel</a:t>
            </a:r>
          </a:p>
          <a:p>
            <a:pPr marL="914400" lvl="1" indent="-457200">
              <a:buFont typeface="Arial" panose="020B0604020202020204" pitchFamily="34" charset="0"/>
              <a:buChar char="•"/>
            </a:pPr>
            <a:r>
              <a:rPr lang="fr-FR" sz="1600" dirty="0">
                <a:solidFill>
                  <a:srgbClr val="002060"/>
                </a:solidFill>
                <a:latin typeface="Arial Narrow"/>
              </a:rPr>
              <a:t>Potentiel de la biomasse : compétition biogaz avec les autres usages de la biomasse</a:t>
            </a:r>
          </a:p>
          <a:p>
            <a:pPr marL="914400" lvl="1" indent="-457200">
              <a:buFont typeface="Arial" panose="020B0604020202020204" pitchFamily="34" charset="0"/>
              <a:buChar char="•"/>
            </a:pPr>
            <a:r>
              <a:rPr lang="fr-FR" sz="1600" dirty="0">
                <a:solidFill>
                  <a:srgbClr val="002060"/>
                </a:solidFill>
                <a:latin typeface="Arial Narrow"/>
              </a:rPr>
              <a:t>Compétition avec autres usages du biogaz biomasse (</a:t>
            </a:r>
            <a:r>
              <a:rPr lang="fr-FR" sz="1600" dirty="0" err="1">
                <a:solidFill>
                  <a:srgbClr val="002060"/>
                </a:solidFill>
                <a:latin typeface="Arial Narrow"/>
              </a:rPr>
              <a:t>elec</a:t>
            </a:r>
            <a:r>
              <a:rPr lang="fr-FR" sz="1600" dirty="0">
                <a:solidFill>
                  <a:srgbClr val="002060"/>
                </a:solidFill>
                <a:latin typeface="Arial Narrow"/>
              </a:rPr>
              <a:t>, chaleur, </a:t>
            </a:r>
            <a:r>
              <a:rPr lang="fr-FR" sz="1600" dirty="0" err="1">
                <a:solidFill>
                  <a:srgbClr val="002060"/>
                </a:solidFill>
                <a:latin typeface="Arial Narrow"/>
              </a:rPr>
              <a:t>biofuel</a:t>
            </a:r>
            <a:r>
              <a:rPr lang="fr-FR" sz="1600" dirty="0">
                <a:solidFill>
                  <a:srgbClr val="002060"/>
                </a:solidFill>
                <a:latin typeface="Arial Narrow"/>
              </a:rPr>
              <a:t> par ex)</a:t>
            </a:r>
            <a:endParaRPr lang="fr-FR" sz="1600" i="1" dirty="0">
              <a:solidFill>
                <a:srgbClr val="002060"/>
              </a:solidFill>
              <a:latin typeface="Arial Narrow"/>
            </a:endParaRPr>
          </a:p>
          <a:p>
            <a:pPr marL="457200" indent="-457200">
              <a:buAutoNum type="arabicParenR"/>
            </a:pPr>
            <a:endParaRPr lang="fr-FR" sz="1600" b="1" dirty="0" smtClean="0">
              <a:solidFill>
                <a:srgbClr val="002060"/>
              </a:solidFill>
              <a:latin typeface="Arial Narrow"/>
            </a:endParaRPr>
          </a:p>
          <a:p>
            <a:pPr marL="457200" indent="-457200">
              <a:buFontTx/>
              <a:buAutoNum type="arabicParenR"/>
            </a:pPr>
            <a:r>
              <a:rPr lang="fr-FR" sz="1600" b="1" dirty="0" smtClean="0">
                <a:solidFill>
                  <a:srgbClr val="002060"/>
                </a:solidFill>
                <a:latin typeface="Arial Narrow"/>
              </a:rPr>
              <a:t>Gaz </a:t>
            </a:r>
            <a:r>
              <a:rPr lang="fr-FR" sz="1600" b="1" dirty="0">
                <a:solidFill>
                  <a:srgbClr val="002060"/>
                </a:solidFill>
                <a:latin typeface="Arial Narrow"/>
              </a:rPr>
              <a:t>et mobilité (à venir</a:t>
            </a:r>
            <a:r>
              <a:rPr lang="fr-FR" sz="1600" b="1" dirty="0" smtClean="0">
                <a:solidFill>
                  <a:srgbClr val="002060"/>
                </a:solidFill>
                <a:latin typeface="Arial Narrow"/>
              </a:rPr>
              <a:t>)</a:t>
            </a:r>
            <a:endParaRPr lang="fr-FR" sz="1600" i="1" dirty="0" smtClean="0">
              <a:solidFill>
                <a:srgbClr val="002060"/>
              </a:solidFill>
              <a:latin typeface="Arial Narrow"/>
            </a:endParaRPr>
          </a:p>
          <a:p>
            <a:pPr marL="914400" lvl="1" indent="-457200">
              <a:buFont typeface="Arial" panose="020B0604020202020204" pitchFamily="34" charset="0"/>
              <a:buChar char="•"/>
            </a:pPr>
            <a:r>
              <a:rPr lang="fr-FR" sz="1600" i="1" dirty="0" smtClean="0">
                <a:solidFill>
                  <a:srgbClr val="002060"/>
                </a:solidFill>
                <a:latin typeface="Arial Narrow"/>
              </a:rPr>
              <a:t>Compétition avec électricité</a:t>
            </a:r>
          </a:p>
          <a:p>
            <a:pPr marL="914400" lvl="1" indent="-457200">
              <a:buFont typeface="Arial" panose="020B0604020202020204" pitchFamily="34" charset="0"/>
              <a:buChar char="•"/>
            </a:pPr>
            <a:r>
              <a:rPr lang="fr-FR" sz="1600" i="1" dirty="0" smtClean="0">
                <a:solidFill>
                  <a:srgbClr val="002060"/>
                </a:solidFill>
                <a:latin typeface="Arial Narrow"/>
              </a:rPr>
              <a:t>Mobilité gaz : H2 ou GNV?</a:t>
            </a:r>
          </a:p>
          <a:p>
            <a:pPr marL="914400" lvl="1" indent="-457200">
              <a:buFont typeface="Arial" panose="020B0604020202020204" pitchFamily="34" charset="0"/>
              <a:buChar char="•"/>
            </a:pPr>
            <a:r>
              <a:rPr lang="fr-FR" sz="1600" i="1" dirty="0" smtClean="0">
                <a:solidFill>
                  <a:srgbClr val="002060"/>
                </a:solidFill>
                <a:latin typeface="Arial Narrow"/>
              </a:rPr>
              <a:t>Lien avec </a:t>
            </a:r>
            <a:r>
              <a:rPr lang="fr-FR" sz="1600" i="1" dirty="0" err="1" smtClean="0">
                <a:solidFill>
                  <a:srgbClr val="002060"/>
                </a:solidFill>
                <a:latin typeface="Arial Narrow"/>
              </a:rPr>
              <a:t>biofuel</a:t>
            </a:r>
            <a:r>
              <a:rPr lang="fr-FR" sz="1600" i="1" dirty="0" smtClean="0">
                <a:solidFill>
                  <a:srgbClr val="002060"/>
                </a:solidFill>
                <a:latin typeface="Arial Narrow"/>
              </a:rPr>
              <a:t> (partie 2)</a:t>
            </a:r>
          </a:p>
          <a:p>
            <a:pPr marL="914400" lvl="1" indent="-457200">
              <a:buFont typeface="Arial" panose="020B0604020202020204" pitchFamily="34" charset="0"/>
              <a:buChar char="•"/>
            </a:pPr>
            <a:endParaRPr lang="fr-FR" sz="1600" i="1" dirty="0" smtClean="0">
              <a:solidFill>
                <a:srgbClr val="002060"/>
              </a:solidFill>
              <a:latin typeface="Arial Narrow"/>
            </a:endParaRPr>
          </a:p>
          <a:p>
            <a:pPr marL="457200" indent="-457200">
              <a:buAutoNum type="arabicParenR"/>
            </a:pPr>
            <a:r>
              <a:rPr lang="fr-FR" sz="1600" b="1" dirty="0">
                <a:solidFill>
                  <a:srgbClr val="002060"/>
                </a:solidFill>
                <a:latin typeface="Arial Narrow"/>
              </a:rPr>
              <a:t>Gaz et électricité </a:t>
            </a:r>
          </a:p>
          <a:p>
            <a:pPr marL="914400" lvl="1" indent="-457200">
              <a:buFont typeface="Arial" panose="020B0604020202020204" pitchFamily="34" charset="0"/>
              <a:buChar char="•"/>
            </a:pPr>
            <a:r>
              <a:rPr lang="fr-FR" sz="1600" dirty="0">
                <a:solidFill>
                  <a:srgbClr val="002060"/>
                </a:solidFill>
                <a:latin typeface="Arial Narrow"/>
              </a:rPr>
              <a:t>G2P (back-up gaz) (</a:t>
            </a:r>
            <a:r>
              <a:rPr lang="fr-FR" sz="1600" dirty="0">
                <a:solidFill>
                  <a:srgbClr val="002060"/>
                </a:solidFill>
                <a:latin typeface="Arial Narrow"/>
                <a:sym typeface="Wingdings" panose="05000000000000000000" pitchFamily="2" charset="2"/>
              </a:rPr>
              <a:t> étude IGNIS)  </a:t>
            </a:r>
          </a:p>
          <a:p>
            <a:pPr marL="1371600" lvl="2" indent="-457200">
              <a:buFont typeface="Arial" panose="020B0604020202020204" pitchFamily="34" charset="0"/>
              <a:buChar char="•"/>
            </a:pPr>
            <a:r>
              <a:rPr lang="fr-FR" sz="1600" dirty="0">
                <a:solidFill>
                  <a:srgbClr val="002060"/>
                </a:solidFill>
                <a:latin typeface="Arial Narrow"/>
                <a:sym typeface="Wingdings" panose="05000000000000000000" pitchFamily="2" charset="2"/>
              </a:rPr>
              <a:t>moins CO2 que charbon</a:t>
            </a:r>
          </a:p>
          <a:p>
            <a:pPr marL="1371600" lvl="2" indent="-457200">
              <a:buFont typeface="Arial" panose="020B0604020202020204" pitchFamily="34" charset="0"/>
              <a:buChar char="•"/>
            </a:pPr>
            <a:r>
              <a:rPr lang="fr-FR" sz="1600" dirty="0">
                <a:solidFill>
                  <a:srgbClr val="002060"/>
                </a:solidFill>
                <a:latin typeface="Arial Narrow"/>
                <a:sym typeface="Wingdings" panose="05000000000000000000" pitchFamily="2" charset="2"/>
              </a:rPr>
              <a:t>rôle du CCS</a:t>
            </a:r>
          </a:p>
          <a:p>
            <a:pPr marL="1371600" lvl="2" indent="-457200">
              <a:buFont typeface="Arial" panose="020B0604020202020204" pitchFamily="34" charset="0"/>
              <a:buChar char="•"/>
            </a:pPr>
            <a:r>
              <a:rPr lang="fr-FR" sz="1600" dirty="0">
                <a:solidFill>
                  <a:srgbClr val="002060"/>
                </a:solidFill>
                <a:latin typeface="Arial Narrow"/>
                <a:sym typeface="Wingdings" panose="05000000000000000000" pitchFamily="2" charset="2"/>
              </a:rPr>
              <a:t>focus gaz vert (voir partie 4 – sources de gaz)</a:t>
            </a:r>
            <a:endParaRPr lang="fr-FR" sz="1600" dirty="0">
              <a:solidFill>
                <a:srgbClr val="002060"/>
              </a:solidFill>
              <a:latin typeface="Arial Narrow"/>
            </a:endParaRPr>
          </a:p>
          <a:p>
            <a:pPr marL="914400" lvl="1" indent="-457200">
              <a:buFont typeface="Arial" panose="020B0604020202020204" pitchFamily="34" charset="0"/>
              <a:buChar char="•"/>
            </a:pPr>
            <a:r>
              <a:rPr lang="fr-FR" sz="1600" dirty="0">
                <a:solidFill>
                  <a:srgbClr val="002060"/>
                </a:solidFill>
                <a:latin typeface="Arial Narrow"/>
              </a:rPr>
              <a:t>Power to </a:t>
            </a:r>
            <a:r>
              <a:rPr lang="fr-FR" sz="1600" dirty="0" err="1">
                <a:solidFill>
                  <a:srgbClr val="002060"/>
                </a:solidFill>
                <a:latin typeface="Arial Narrow"/>
              </a:rPr>
              <a:t>gas</a:t>
            </a:r>
            <a:r>
              <a:rPr lang="fr-FR" sz="1600" dirty="0">
                <a:solidFill>
                  <a:srgbClr val="002060"/>
                </a:solidFill>
                <a:latin typeface="Arial Narrow"/>
              </a:rPr>
              <a:t> (H</a:t>
            </a:r>
            <a:r>
              <a:rPr lang="fr-FR" sz="1050" dirty="0">
                <a:solidFill>
                  <a:srgbClr val="002060"/>
                </a:solidFill>
                <a:latin typeface="Arial Narrow"/>
              </a:rPr>
              <a:t>2</a:t>
            </a:r>
            <a:r>
              <a:rPr lang="fr-FR" sz="1600" dirty="0">
                <a:solidFill>
                  <a:srgbClr val="002060"/>
                </a:solidFill>
                <a:latin typeface="Arial Narrow"/>
              </a:rPr>
              <a:t> et CH</a:t>
            </a:r>
            <a:r>
              <a:rPr lang="fr-FR" sz="1050" dirty="0">
                <a:solidFill>
                  <a:srgbClr val="002060"/>
                </a:solidFill>
                <a:latin typeface="Arial Narrow"/>
              </a:rPr>
              <a:t>4</a:t>
            </a:r>
            <a:r>
              <a:rPr lang="fr-FR" sz="1600" dirty="0">
                <a:solidFill>
                  <a:srgbClr val="002060"/>
                </a:solidFill>
                <a:latin typeface="Arial Narrow"/>
              </a:rPr>
              <a:t>) </a:t>
            </a:r>
          </a:p>
          <a:p>
            <a:pPr marL="914400" lvl="1" indent="-457200">
              <a:buFont typeface="Arial" panose="020B0604020202020204" pitchFamily="34" charset="0"/>
              <a:buChar char="•"/>
            </a:pPr>
            <a:endParaRPr lang="en-US" sz="1600" i="1" dirty="0" smtClean="0"/>
          </a:p>
        </p:txBody>
      </p:sp>
      <p:sp>
        <p:nvSpPr>
          <p:cNvPr id="3" name="Espace réservé de la date 2"/>
          <p:cNvSpPr>
            <a:spLocks noGrp="1"/>
          </p:cNvSpPr>
          <p:nvPr>
            <p:ph type="dt" sz="half" idx="10"/>
          </p:nvPr>
        </p:nvSpPr>
        <p:spPr/>
        <p:txBody>
          <a:bodyPr/>
          <a:lstStyle/>
          <a:p>
            <a:fld id="{C8047617-7237-4460-9100-B7208ECC302B}" type="datetime1">
              <a:rPr lang="fr-FR" smtClean="0"/>
              <a:t>20/03/2018</a:t>
            </a:fld>
            <a:endParaRPr lang="fr-FR" dirty="0"/>
          </a:p>
        </p:txBody>
      </p:sp>
    </p:spTree>
    <p:extLst>
      <p:ext uri="{BB962C8B-B14F-4D97-AF65-F5344CB8AC3E}">
        <p14:creationId xmlns:p14="http://schemas.microsoft.com/office/powerpoint/2010/main" val="28312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1675377" y="279897"/>
            <a:ext cx="7899796" cy="680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4000" b="1" dirty="0" smtClean="0">
                <a:effectLst>
                  <a:outerShdw blurRad="38100" dist="38100" dir="2700000" algn="tl">
                    <a:srgbClr val="000000">
                      <a:alpha val="43137"/>
                    </a:srgbClr>
                  </a:outerShdw>
                </a:effectLst>
              </a:rPr>
              <a:t>Séminaire doctorants 2A - LPSC</a:t>
            </a:r>
            <a:endParaRPr lang="fr-FR" sz="4000" b="1" dirty="0">
              <a:effectLst>
                <a:outerShdw blurRad="38100" dist="38100" dir="2700000" algn="tl">
                  <a:srgbClr val="000000">
                    <a:alpha val="43137"/>
                  </a:srgbClr>
                </a:outerShdw>
              </a:effectLst>
            </a:endParaRPr>
          </a:p>
        </p:txBody>
      </p:sp>
      <p:sp>
        <p:nvSpPr>
          <p:cNvPr id="2" name="Espace réservé du numéro de diapositive 1"/>
          <p:cNvSpPr>
            <a:spLocks noGrp="1"/>
          </p:cNvSpPr>
          <p:nvPr>
            <p:ph type="sldNum" sz="quarter" idx="12"/>
          </p:nvPr>
        </p:nvSpPr>
        <p:spPr/>
        <p:txBody>
          <a:bodyPr/>
          <a:lstStyle/>
          <a:p>
            <a:fld id="{01097B4C-8B63-4804-BF90-4EB8C8088DD4}" type="slidenum">
              <a:rPr lang="fr-FR" smtClean="0"/>
              <a:t>2</a:t>
            </a:fld>
            <a:endParaRPr lang="fr-FR"/>
          </a:p>
        </p:txBody>
      </p:sp>
      <p:sp>
        <p:nvSpPr>
          <p:cNvPr id="3" name="Espace réservé de la date 2"/>
          <p:cNvSpPr>
            <a:spLocks noGrp="1"/>
          </p:cNvSpPr>
          <p:nvPr>
            <p:ph type="dt" sz="half" idx="10"/>
          </p:nvPr>
        </p:nvSpPr>
        <p:spPr/>
        <p:txBody>
          <a:bodyPr/>
          <a:lstStyle/>
          <a:p>
            <a:fld id="{C615B1EC-70DA-4A00-8849-5A23980786A3}" type="datetime1">
              <a:rPr lang="fr-FR" smtClean="0"/>
              <a:t>20/03/2018</a:t>
            </a:fld>
            <a:endParaRPr lang="fr-FR"/>
          </a:p>
        </p:txBody>
      </p:sp>
      <p:sp>
        <p:nvSpPr>
          <p:cNvPr id="6" name="Shape 325"/>
          <p:cNvSpPr txBox="1">
            <a:spLocks/>
          </p:cNvSpPr>
          <p:nvPr/>
        </p:nvSpPr>
        <p:spPr>
          <a:xfrm>
            <a:off x="420528" y="1238211"/>
            <a:ext cx="11441935" cy="56197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20000"/>
              </a:lnSpc>
              <a:buFont typeface="+mj-lt"/>
              <a:buAutoNum type="romanUcPeriod"/>
            </a:pPr>
            <a:r>
              <a:rPr lang="fr-FR" sz="3200" b="1" dirty="0">
                <a:effectLst>
                  <a:outerShdw blurRad="38100" dist="38100" dir="2700000" algn="tl">
                    <a:srgbClr val="000000">
                      <a:alpha val="43137"/>
                    </a:srgbClr>
                  </a:outerShdw>
                </a:effectLst>
                <a:latin typeface="+mj-lt"/>
                <a:ea typeface="+mj-ea"/>
                <a:cs typeface="+mj-cs"/>
              </a:rPr>
              <a:t>Contexte de la </a:t>
            </a:r>
            <a:r>
              <a:rPr lang="fr-FR" sz="3200" b="1" dirty="0" smtClean="0">
                <a:effectLst>
                  <a:outerShdw blurRad="38100" dist="38100" dir="2700000" algn="tl">
                    <a:srgbClr val="000000">
                      <a:alpha val="43137"/>
                    </a:srgbClr>
                  </a:outerShdw>
                </a:effectLst>
                <a:latin typeface="+mj-lt"/>
                <a:ea typeface="+mj-ea"/>
                <a:cs typeface="+mj-cs"/>
              </a:rPr>
              <a:t>thèse</a:t>
            </a:r>
          </a:p>
          <a:p>
            <a:pPr marL="971550" lvl="1" indent="-514350" algn="l">
              <a:lnSpc>
                <a:spcPct val="120000"/>
              </a:lnSpc>
              <a:spcBef>
                <a:spcPts val="0"/>
              </a:spcBef>
              <a:buFont typeface="+mj-lt"/>
              <a:buAutoNum type="arabicPeriod"/>
            </a:pPr>
            <a:r>
              <a:rPr lang="fr-FR" sz="2400" b="1" dirty="0">
                <a:solidFill>
                  <a:prstClr val="black"/>
                </a:solidFill>
                <a:effectLst>
                  <a:outerShdw blurRad="38100" dist="38100" dir="2700000" algn="tl">
                    <a:srgbClr val="000000">
                      <a:alpha val="43137"/>
                    </a:srgbClr>
                  </a:outerShdw>
                </a:effectLst>
                <a:latin typeface="Calibri Light" panose="020F0302020204030204"/>
              </a:rPr>
              <a:t>La transition énergétique</a:t>
            </a:r>
          </a:p>
          <a:p>
            <a:pPr marL="971550" lvl="1" indent="-514350" algn="l">
              <a:lnSpc>
                <a:spcPct val="120000"/>
              </a:lnSpc>
              <a:spcBef>
                <a:spcPts val="0"/>
              </a:spcBef>
              <a:buFont typeface="+mj-lt"/>
              <a:buAutoNum type="arabicPeriod"/>
            </a:pPr>
            <a:r>
              <a:rPr lang="fr-FR" sz="2400" b="1" dirty="0">
                <a:solidFill>
                  <a:prstClr val="black"/>
                </a:solidFill>
                <a:effectLst>
                  <a:outerShdw blurRad="38100" dist="38100" dir="2700000" algn="tl">
                    <a:srgbClr val="000000">
                      <a:alpha val="43137"/>
                    </a:srgbClr>
                  </a:outerShdw>
                </a:effectLst>
                <a:latin typeface="Calibri Light" panose="020F0302020204030204"/>
              </a:rPr>
              <a:t>L’importance du gaz renouvelable</a:t>
            </a:r>
            <a:endParaRPr lang="fr-FR" sz="3200" b="1" dirty="0" smtClean="0">
              <a:effectLst>
                <a:outerShdw blurRad="38100" dist="38100" dir="2700000" algn="tl">
                  <a:srgbClr val="000000">
                    <a:alpha val="43137"/>
                  </a:srgbClr>
                </a:outerShdw>
              </a:effectLst>
              <a:latin typeface="+mj-lt"/>
              <a:ea typeface="+mj-ea"/>
              <a:cs typeface="+mj-cs"/>
            </a:endParaRPr>
          </a:p>
          <a:p>
            <a:pPr marL="514350" indent="-514350" algn="l">
              <a:lnSpc>
                <a:spcPct val="120000"/>
              </a:lnSpc>
              <a:buFont typeface="+mj-lt"/>
              <a:buAutoNum type="romanUcPeriod"/>
            </a:pPr>
            <a:r>
              <a:rPr lang="fr-FR" sz="3200" b="1" dirty="0" smtClean="0">
                <a:effectLst>
                  <a:outerShdw blurRad="38100" dist="38100" dir="2700000" algn="tl">
                    <a:srgbClr val="000000">
                      <a:alpha val="43137"/>
                    </a:srgbClr>
                  </a:outerShdw>
                </a:effectLst>
                <a:latin typeface="+mj-lt"/>
                <a:ea typeface="+mj-ea"/>
                <a:cs typeface="+mj-cs"/>
              </a:rPr>
              <a:t>Méthodologie </a:t>
            </a:r>
          </a:p>
          <a:p>
            <a:pPr marL="971550" lvl="1" indent="-514350" algn="l">
              <a:lnSpc>
                <a:spcPct val="100000"/>
              </a:lnSpc>
              <a:buFont typeface="+mj-lt"/>
              <a:buAutoNum type="arabicPeriod"/>
            </a:pPr>
            <a:r>
              <a:rPr lang="fr-FR" sz="2400" b="1" dirty="0" smtClean="0">
                <a:solidFill>
                  <a:prstClr val="black"/>
                </a:solidFill>
                <a:effectLst>
                  <a:outerShdw blurRad="38100" dist="38100" dir="2700000" algn="tl">
                    <a:srgbClr val="000000">
                      <a:alpha val="43137"/>
                    </a:srgbClr>
                  </a:outerShdw>
                </a:effectLst>
                <a:latin typeface="Calibri Light" panose="020F0302020204030204"/>
              </a:rPr>
              <a:t>Structure du travail</a:t>
            </a:r>
          </a:p>
          <a:p>
            <a:pPr marL="971550" lvl="1" indent="-514350" algn="l">
              <a:lnSpc>
                <a:spcPct val="120000"/>
              </a:lnSpc>
              <a:buFont typeface="+mj-lt"/>
              <a:buAutoNum type="arabicPeriod"/>
            </a:pPr>
            <a:r>
              <a:rPr lang="fr-FR" sz="2400" b="1" dirty="0" smtClean="0">
                <a:solidFill>
                  <a:prstClr val="black"/>
                </a:solidFill>
                <a:effectLst>
                  <a:outerShdw blurRad="38100" dist="38100" dir="2700000" algn="tl">
                    <a:srgbClr val="000000">
                      <a:alpha val="43137"/>
                    </a:srgbClr>
                  </a:outerShdw>
                </a:effectLst>
                <a:latin typeface="Calibri Light" panose="020F0302020204030204"/>
              </a:rPr>
              <a:t>Outils utilisés</a:t>
            </a:r>
            <a:endParaRPr lang="fr-FR" sz="3200" b="1" dirty="0" smtClean="0">
              <a:effectLst>
                <a:outerShdw blurRad="38100" dist="38100" dir="2700000" algn="tl">
                  <a:srgbClr val="000000">
                    <a:alpha val="43137"/>
                  </a:srgbClr>
                </a:outerShdw>
              </a:effectLst>
              <a:latin typeface="+mj-lt"/>
              <a:ea typeface="+mj-ea"/>
              <a:cs typeface="+mj-cs"/>
            </a:endParaRPr>
          </a:p>
          <a:p>
            <a:pPr marL="514350" indent="-514350" algn="l">
              <a:lnSpc>
                <a:spcPct val="120000"/>
              </a:lnSpc>
              <a:buFont typeface="+mj-lt"/>
              <a:buAutoNum type="romanUcPeriod"/>
            </a:pPr>
            <a:r>
              <a:rPr lang="fr-FR" sz="3200" b="1" dirty="0" smtClean="0">
                <a:effectLst>
                  <a:outerShdw blurRad="38100" dist="38100" dir="2700000" algn="tl">
                    <a:srgbClr val="000000">
                      <a:alpha val="43137"/>
                    </a:srgbClr>
                  </a:outerShdw>
                </a:effectLst>
                <a:latin typeface="+mj-lt"/>
                <a:ea typeface="+mj-ea"/>
                <a:cs typeface="+mj-cs"/>
              </a:rPr>
              <a:t>Travaux réalisés</a:t>
            </a:r>
          </a:p>
          <a:p>
            <a:pPr marL="971550" lvl="1" indent="-514350" algn="l">
              <a:lnSpc>
                <a:spcPct val="120000"/>
              </a:lnSpc>
              <a:spcBef>
                <a:spcPts val="0"/>
              </a:spcBef>
              <a:buFont typeface="+mj-lt"/>
              <a:buAutoNum type="arabicPeriod"/>
            </a:pPr>
            <a:r>
              <a:rPr lang="fr-FR" sz="2400" b="1" dirty="0" smtClean="0">
                <a:solidFill>
                  <a:prstClr val="black"/>
                </a:solidFill>
                <a:effectLst>
                  <a:outerShdw blurRad="38100" dist="38100" dir="2700000" algn="tl">
                    <a:srgbClr val="000000">
                      <a:alpha val="43137"/>
                    </a:srgbClr>
                  </a:outerShdw>
                </a:effectLst>
                <a:latin typeface="Calibri Light" panose="020F0302020204030204"/>
              </a:rPr>
              <a:t>Le parc électrique français</a:t>
            </a:r>
            <a:endParaRPr lang="fr-FR" sz="2400" b="1" dirty="0">
              <a:solidFill>
                <a:prstClr val="black"/>
              </a:solidFill>
              <a:effectLst>
                <a:outerShdw blurRad="38100" dist="38100" dir="2700000" algn="tl">
                  <a:srgbClr val="000000">
                    <a:alpha val="43137"/>
                  </a:srgbClr>
                </a:outerShdw>
              </a:effectLst>
              <a:latin typeface="Calibri Light" panose="020F0302020204030204"/>
            </a:endParaRPr>
          </a:p>
          <a:p>
            <a:pPr marL="971550" lvl="1" indent="-514350" algn="l">
              <a:lnSpc>
                <a:spcPct val="120000"/>
              </a:lnSpc>
              <a:spcBef>
                <a:spcPts val="0"/>
              </a:spcBef>
              <a:buFont typeface="+mj-lt"/>
              <a:buAutoNum type="arabicPeriod"/>
            </a:pPr>
            <a:r>
              <a:rPr lang="fr-FR" sz="2400" b="1" dirty="0" smtClean="0">
                <a:solidFill>
                  <a:prstClr val="black"/>
                </a:solidFill>
                <a:effectLst>
                  <a:outerShdw blurRad="38100" dist="38100" dir="2700000" algn="tl">
                    <a:srgbClr val="000000">
                      <a:alpha val="43137"/>
                    </a:srgbClr>
                  </a:outerShdw>
                </a:effectLst>
                <a:latin typeface="Calibri Light" panose="020F0302020204030204"/>
              </a:rPr>
              <a:t>Les bioénergies</a:t>
            </a:r>
            <a:r>
              <a:rPr lang="fr-FR" sz="800" dirty="0" smtClean="0">
                <a:solidFill>
                  <a:schemeClr val="accent1"/>
                </a:solidFill>
              </a:rPr>
              <a:t/>
            </a:r>
            <a:br>
              <a:rPr lang="fr-FR" sz="800" dirty="0" smtClean="0">
                <a:solidFill>
                  <a:schemeClr val="accent1"/>
                </a:solidFill>
              </a:rPr>
            </a:br>
            <a:endParaRPr lang="fr-FR" sz="800" dirty="0" smtClean="0">
              <a:solidFill>
                <a:schemeClr val="accent1"/>
              </a:solidFill>
            </a:endParaRPr>
          </a:p>
          <a:p>
            <a:pPr lvl="1" algn="l">
              <a:buClr>
                <a:srgbClr val="2996CD"/>
              </a:buClr>
              <a:defRPr sz="1800">
                <a:solidFill>
                  <a:schemeClr val="accent1"/>
                </a:solidFill>
              </a:defRPr>
            </a:pPr>
            <a:endParaRPr lang="fr-FR" sz="1600" dirty="0" smtClean="0">
              <a:solidFill>
                <a:schemeClr val="accent1"/>
              </a:solidFill>
            </a:endParaRPr>
          </a:p>
        </p:txBody>
      </p:sp>
    </p:spTree>
    <p:extLst>
      <p:ext uri="{BB962C8B-B14F-4D97-AF65-F5344CB8AC3E}">
        <p14:creationId xmlns:p14="http://schemas.microsoft.com/office/powerpoint/2010/main" val="372130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fade">
                                      <p:cBhvr>
                                        <p:cTn id="28" dur="500"/>
                                        <p:tgtEl>
                                          <p:spTgt spid="6">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animEffect transition="in" filter="fade">
                                      <p:cBhvr>
                                        <p:cTn id="31"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1097B4C-8B63-4804-BF90-4EB8C8088DD4}" type="slidenum">
              <a:rPr lang="fr-FR" smtClean="0"/>
              <a:t>20</a:t>
            </a:fld>
            <a:endParaRPr lang="fr-FR"/>
          </a:p>
        </p:txBody>
      </p:sp>
      <p:sp>
        <p:nvSpPr>
          <p:cNvPr id="358" name="OTLSHAPE_TB_00000000000000000000000000000000_LeftEndCaps" hidden="1"/>
          <p:cNvSpPr txBox="1"/>
          <p:nvPr>
            <p:custDataLst>
              <p:tags r:id="rId2"/>
            </p:custDataLst>
          </p:nvPr>
        </p:nvSpPr>
        <p:spPr>
          <a:xfrm>
            <a:off x="254000" y="5194469"/>
            <a:ext cx="469900" cy="279061"/>
          </a:xfrm>
          <a:prstGeom prst="rect">
            <a:avLst/>
          </a:prstGeom>
          <a:noFill/>
        </p:spPr>
        <p:txBody>
          <a:bodyPr vert="horz" wrap="none" lIns="0" tIns="0" rIns="0" bIns="0" rtlCol="0" anchor="ctr" anchorCtr="0">
            <a:spAutoFit/>
          </a:bodyPr>
          <a:lstStyle/>
          <a:p>
            <a:pPr algn="ctr"/>
            <a:r>
              <a:rPr lang="en-GB" b="1" smtClean="0">
                <a:solidFill>
                  <a:srgbClr val="C0504D"/>
                </a:solidFill>
                <a:latin typeface="Calibri" panose="020F0502020204030204" pitchFamily="34" charset="0"/>
              </a:rPr>
              <a:t>2017</a:t>
            </a:r>
            <a:endParaRPr lang="en-GB" b="1">
              <a:solidFill>
                <a:srgbClr val="C0504D"/>
              </a:solidFill>
              <a:latin typeface="Calibri" panose="020F0502020204030204" pitchFamily="34" charset="0"/>
            </a:endParaRPr>
          </a:p>
        </p:txBody>
      </p:sp>
      <p:cxnSp>
        <p:nvCxnSpPr>
          <p:cNvPr id="393" name="OTLSHAPE_T_123ae102ca8140678e0e5f30c585ce2d_RightVerticalConnector1" hidden="1"/>
          <p:cNvCxnSpPr/>
          <p:nvPr>
            <p:custDataLst>
              <p:tags r:id="rId3"/>
            </p:custDataLst>
          </p:nvPr>
        </p:nvCxnSpPr>
        <p:spPr>
          <a:xfrm>
            <a:off x="2598165" y="3231557"/>
            <a:ext cx="0" cy="132419"/>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394" name="OTLSHAPE_T_123ae102ca8140678e0e5f30c585ce2d_RightVerticalConnector2" hidden="1"/>
          <p:cNvCxnSpPr/>
          <p:nvPr>
            <p:custDataLst>
              <p:tags r:id="rId4"/>
            </p:custDataLst>
          </p:nvPr>
        </p:nvCxnSpPr>
        <p:spPr>
          <a:xfrm>
            <a:off x="2598165" y="3550835"/>
            <a:ext cx="0" cy="1592665"/>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395" name="OTLSHAPE_T_6124c73181094205a8821e68a025a6fc_LeftVerticalConnector1" hidden="1"/>
          <p:cNvCxnSpPr/>
          <p:nvPr>
            <p:custDataLst>
              <p:tags r:id="rId5"/>
            </p:custDataLst>
          </p:nvPr>
        </p:nvCxnSpPr>
        <p:spPr>
          <a:xfrm>
            <a:off x="2339428" y="3567176"/>
            <a:ext cx="0" cy="1576324"/>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421" name="OTLSHAPE_T_15191b81258348f3b81f738d9ab1ca28_ShapePercentage" hidden="1"/>
          <p:cNvSpPr/>
          <p:nvPr>
            <p:custDataLst>
              <p:tags r:id="rId6"/>
            </p:custDataLst>
          </p:nvPr>
        </p:nvSpPr>
        <p:spPr>
          <a:xfrm>
            <a:off x="863631" y="2426039"/>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 name="OTLSHAPE_T_15191b81258348f3b81f738d9ab1ca28_Duration" hidden="1"/>
          <p:cNvSpPr txBox="1"/>
          <p:nvPr>
            <p:custDataLst>
              <p:tags r:id="rId7"/>
            </p:custDataLst>
          </p:nvPr>
        </p:nvSpPr>
        <p:spPr>
          <a:xfrm>
            <a:off x="0" y="2426039"/>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180 jours</a:t>
            </a:r>
            <a:endParaRPr lang="en-GB" sz="1000">
              <a:solidFill>
                <a:srgbClr val="C0504D"/>
              </a:solidFill>
              <a:latin typeface="Calibri" panose="020F0502020204030204" pitchFamily="34" charset="0"/>
            </a:endParaRPr>
          </a:p>
        </p:txBody>
      </p:sp>
      <p:sp>
        <p:nvSpPr>
          <p:cNvPr id="423" name="OTLSHAPE_T_15191b81258348f3b81f738d9ab1ca28_TextPercentage" hidden="1"/>
          <p:cNvSpPr txBox="1"/>
          <p:nvPr>
            <p:custDataLst>
              <p:tags r:id="rId8"/>
            </p:custDataLst>
          </p:nvPr>
        </p:nvSpPr>
        <p:spPr>
          <a:xfrm>
            <a:off x="0" y="2581063"/>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24" name="OTLSHAPE_T_15191b81258348f3b81f738d9ab1ca28_StartDate" hidden="1"/>
          <p:cNvSpPr txBox="1"/>
          <p:nvPr>
            <p:custDataLst>
              <p:tags r:id="rId9"/>
            </p:custDataLst>
          </p:nvPr>
        </p:nvSpPr>
        <p:spPr>
          <a:xfrm>
            <a:off x="0" y="25810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25" name="OTLSHAPE_T_15191b81258348f3b81f738d9ab1ca28_EndDate" hidden="1"/>
          <p:cNvSpPr txBox="1"/>
          <p:nvPr>
            <p:custDataLst>
              <p:tags r:id="rId10"/>
            </p:custDataLst>
          </p:nvPr>
        </p:nvSpPr>
        <p:spPr>
          <a:xfrm>
            <a:off x="0" y="25810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29" name="OTLSHAPE_T_2f85151eed6e44bf9e89e66fb2a85371_ShapePercentage" hidden="1"/>
          <p:cNvSpPr/>
          <p:nvPr>
            <p:custDataLst>
              <p:tags r:id="rId11"/>
            </p:custDataLst>
          </p:nvPr>
        </p:nvSpPr>
        <p:spPr>
          <a:xfrm>
            <a:off x="2349011" y="2692739"/>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TLSHAPE_T_2f85151eed6e44bf9e89e66fb2a85371_Duration" hidden="1"/>
          <p:cNvSpPr txBox="1"/>
          <p:nvPr>
            <p:custDataLst>
              <p:tags r:id="rId12"/>
            </p:custDataLst>
          </p:nvPr>
        </p:nvSpPr>
        <p:spPr>
          <a:xfrm>
            <a:off x="0" y="2692739"/>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177 jours</a:t>
            </a:r>
            <a:endParaRPr lang="en-GB" sz="1000">
              <a:solidFill>
                <a:srgbClr val="C0504D"/>
              </a:solidFill>
              <a:latin typeface="Calibri" panose="020F0502020204030204" pitchFamily="34" charset="0"/>
            </a:endParaRPr>
          </a:p>
        </p:txBody>
      </p:sp>
      <p:sp>
        <p:nvSpPr>
          <p:cNvPr id="431" name="OTLSHAPE_T_2f85151eed6e44bf9e89e66fb2a85371_TextPercentage" hidden="1"/>
          <p:cNvSpPr txBox="1"/>
          <p:nvPr>
            <p:custDataLst>
              <p:tags r:id="rId13"/>
            </p:custDataLst>
          </p:nvPr>
        </p:nvSpPr>
        <p:spPr>
          <a:xfrm>
            <a:off x="0" y="2847763"/>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32" name="OTLSHAPE_T_2f85151eed6e44bf9e89e66fb2a85371_StartDate" hidden="1"/>
          <p:cNvSpPr txBox="1"/>
          <p:nvPr>
            <p:custDataLst>
              <p:tags r:id="rId14"/>
            </p:custDataLst>
          </p:nvPr>
        </p:nvSpPr>
        <p:spPr>
          <a:xfrm>
            <a:off x="0" y="28477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33" name="OTLSHAPE_T_2f85151eed6e44bf9e89e66fb2a85371_EndDate" hidden="1"/>
          <p:cNvSpPr txBox="1"/>
          <p:nvPr>
            <p:custDataLst>
              <p:tags r:id="rId15"/>
            </p:custDataLst>
          </p:nvPr>
        </p:nvSpPr>
        <p:spPr>
          <a:xfrm>
            <a:off x="0" y="28477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37" name="OTLSHAPE_T_123ae102ca8140678e0e5f30c585ce2d_ShapePercentage" hidden="1"/>
          <p:cNvSpPr/>
          <p:nvPr>
            <p:custDataLst>
              <p:tags r:id="rId16"/>
            </p:custDataLst>
          </p:nvPr>
        </p:nvSpPr>
        <p:spPr>
          <a:xfrm>
            <a:off x="1131958" y="3028357"/>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TLSHAPE_T_123ae102ca8140678e0e5f30c585ce2d_Duration" hidden="1"/>
          <p:cNvSpPr txBox="1"/>
          <p:nvPr>
            <p:custDataLst>
              <p:tags r:id="rId17"/>
            </p:custDataLst>
          </p:nvPr>
        </p:nvSpPr>
        <p:spPr>
          <a:xfrm>
            <a:off x="0" y="2959439"/>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153 jours</a:t>
            </a:r>
            <a:endParaRPr lang="en-GB" sz="1000">
              <a:solidFill>
                <a:srgbClr val="C0504D"/>
              </a:solidFill>
              <a:latin typeface="Calibri" panose="020F0502020204030204" pitchFamily="34" charset="0"/>
            </a:endParaRPr>
          </a:p>
        </p:txBody>
      </p:sp>
      <p:sp>
        <p:nvSpPr>
          <p:cNvPr id="439" name="OTLSHAPE_T_123ae102ca8140678e0e5f30c585ce2d_TextPercentage" hidden="1"/>
          <p:cNvSpPr txBox="1"/>
          <p:nvPr>
            <p:custDataLst>
              <p:tags r:id="rId18"/>
            </p:custDataLst>
          </p:nvPr>
        </p:nvSpPr>
        <p:spPr>
          <a:xfrm>
            <a:off x="0" y="3114463"/>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40" name="OTLSHAPE_T_123ae102ca8140678e0e5f30c585ce2d_StartDate" hidden="1"/>
          <p:cNvSpPr txBox="1"/>
          <p:nvPr>
            <p:custDataLst>
              <p:tags r:id="rId19"/>
            </p:custDataLst>
          </p:nvPr>
        </p:nvSpPr>
        <p:spPr>
          <a:xfrm>
            <a:off x="0" y="31144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41" name="OTLSHAPE_T_123ae102ca8140678e0e5f30c585ce2d_EndDate" hidden="1"/>
          <p:cNvSpPr txBox="1"/>
          <p:nvPr>
            <p:custDataLst>
              <p:tags r:id="rId20"/>
            </p:custDataLst>
          </p:nvPr>
        </p:nvSpPr>
        <p:spPr>
          <a:xfrm>
            <a:off x="0" y="31144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45" name="OTLSHAPE_T_6124c73181094205a8821e68a025a6fc_ShapePercentage" hidden="1"/>
          <p:cNvSpPr/>
          <p:nvPr>
            <p:custDataLst>
              <p:tags r:id="rId21"/>
            </p:custDataLst>
          </p:nvPr>
        </p:nvSpPr>
        <p:spPr>
          <a:xfrm>
            <a:off x="2339428" y="3363976"/>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TLSHAPE_T_6124c73181094205a8821e68a025a6fc_Duration" hidden="1"/>
          <p:cNvSpPr txBox="1"/>
          <p:nvPr>
            <p:custDataLst>
              <p:tags r:id="rId22"/>
            </p:custDataLst>
          </p:nvPr>
        </p:nvSpPr>
        <p:spPr>
          <a:xfrm>
            <a:off x="0" y="3363976"/>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222 jours</a:t>
            </a:r>
            <a:endParaRPr lang="en-GB" sz="1000">
              <a:solidFill>
                <a:srgbClr val="C0504D"/>
              </a:solidFill>
              <a:latin typeface="Calibri" panose="020F0502020204030204" pitchFamily="34" charset="0"/>
            </a:endParaRPr>
          </a:p>
        </p:txBody>
      </p:sp>
      <p:sp>
        <p:nvSpPr>
          <p:cNvPr id="447" name="OTLSHAPE_T_6124c73181094205a8821e68a025a6fc_TextPercentage" hidden="1"/>
          <p:cNvSpPr txBox="1"/>
          <p:nvPr>
            <p:custDataLst>
              <p:tags r:id="rId23"/>
            </p:custDataLst>
          </p:nvPr>
        </p:nvSpPr>
        <p:spPr>
          <a:xfrm>
            <a:off x="0" y="3519001"/>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48" name="OTLSHAPE_T_6124c73181094205a8821e68a025a6fc_StartDate" hidden="1"/>
          <p:cNvSpPr txBox="1"/>
          <p:nvPr>
            <p:custDataLst>
              <p:tags r:id="rId24"/>
            </p:custDataLst>
          </p:nvPr>
        </p:nvSpPr>
        <p:spPr>
          <a:xfrm>
            <a:off x="0" y="3519001"/>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49" name="OTLSHAPE_T_6124c73181094205a8821e68a025a6fc_EndDate" hidden="1"/>
          <p:cNvSpPr txBox="1"/>
          <p:nvPr>
            <p:custDataLst>
              <p:tags r:id="rId25"/>
            </p:custDataLst>
          </p:nvPr>
        </p:nvSpPr>
        <p:spPr>
          <a:xfrm>
            <a:off x="0" y="3519001"/>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255" name="Espace réservé de la date 254"/>
          <p:cNvSpPr>
            <a:spLocks noGrp="1"/>
          </p:cNvSpPr>
          <p:nvPr>
            <p:ph type="dt" sz="half" idx="10"/>
          </p:nvPr>
        </p:nvSpPr>
        <p:spPr/>
        <p:txBody>
          <a:bodyPr/>
          <a:lstStyle/>
          <a:p>
            <a:fld id="{7304CC62-6523-4002-9C2D-BD205C31EEF1}" type="datetime1">
              <a:rPr lang="fr-FR" smtClean="0"/>
              <a:t>20/03/2018</a:t>
            </a:fld>
            <a:endParaRPr lang="fr-FR"/>
          </a:p>
        </p:txBody>
      </p:sp>
      <p:sp>
        <p:nvSpPr>
          <p:cNvPr id="31" name="Rectangle 30"/>
          <p:cNvSpPr/>
          <p:nvPr/>
        </p:nvSpPr>
        <p:spPr>
          <a:xfrm>
            <a:off x="461332" y="780494"/>
            <a:ext cx="11730668" cy="6001643"/>
          </a:xfrm>
          <a:prstGeom prst="rect">
            <a:avLst/>
          </a:prstGeom>
        </p:spPr>
        <p:txBody>
          <a:bodyPr wrap="square">
            <a:spAutoFit/>
          </a:bodyPr>
          <a:lstStyle/>
          <a:p>
            <a:pPr marL="914400" lvl="1" indent="-457200">
              <a:buFont typeface="Arial" panose="020B0604020202020204" pitchFamily="34" charset="0"/>
              <a:buChar char="•"/>
            </a:pPr>
            <a:r>
              <a:rPr lang="fr-FR" sz="2400" b="1" dirty="0" smtClean="0">
                <a:solidFill>
                  <a:srgbClr val="002060"/>
                </a:solidFill>
                <a:latin typeface="Arial Narrow"/>
              </a:rPr>
              <a:t>Scénarios ADEME </a:t>
            </a:r>
            <a:r>
              <a:rPr lang="fr-FR" sz="2400" dirty="0" smtClean="0">
                <a:solidFill>
                  <a:srgbClr val="002060"/>
                </a:solidFill>
                <a:latin typeface="Arial Narrow"/>
              </a:rPr>
              <a:t>: </a:t>
            </a:r>
          </a:p>
          <a:p>
            <a:pPr marL="1371600" lvl="2" indent="-457200">
              <a:buFont typeface="Arial" panose="020B0604020202020204" pitchFamily="34" charset="0"/>
              <a:buChar char="•"/>
            </a:pPr>
            <a:r>
              <a:rPr lang="fr-FR" sz="2400" dirty="0" smtClean="0">
                <a:solidFill>
                  <a:srgbClr val="002060"/>
                </a:solidFill>
                <a:latin typeface="Arial Narrow"/>
              </a:rPr>
              <a:t>Mix électrique 100% </a:t>
            </a:r>
            <a:r>
              <a:rPr lang="fr-FR" sz="2400" dirty="0" err="1" smtClean="0">
                <a:solidFill>
                  <a:srgbClr val="002060"/>
                </a:solidFill>
                <a:latin typeface="Arial Narrow"/>
              </a:rPr>
              <a:t>EnR</a:t>
            </a:r>
            <a:r>
              <a:rPr lang="fr-FR" sz="2400" dirty="0" smtClean="0">
                <a:solidFill>
                  <a:srgbClr val="002060"/>
                </a:solidFill>
                <a:latin typeface="Arial Narrow"/>
              </a:rPr>
              <a:t> : le power to </a:t>
            </a:r>
            <a:r>
              <a:rPr lang="fr-FR" sz="2400" dirty="0" err="1" smtClean="0">
                <a:solidFill>
                  <a:srgbClr val="002060"/>
                </a:solidFill>
                <a:latin typeface="Arial Narrow"/>
              </a:rPr>
              <a:t>gas</a:t>
            </a:r>
            <a:r>
              <a:rPr lang="fr-FR" sz="2400" dirty="0" smtClean="0">
                <a:solidFill>
                  <a:srgbClr val="002060"/>
                </a:solidFill>
                <a:latin typeface="Arial Narrow"/>
              </a:rPr>
              <a:t> est un stockage nécessaire pour atteindre un système électrique 100% </a:t>
            </a:r>
            <a:r>
              <a:rPr lang="fr-FR" sz="2400" dirty="0" err="1" smtClean="0">
                <a:solidFill>
                  <a:srgbClr val="002060"/>
                </a:solidFill>
                <a:latin typeface="Arial Narrow"/>
              </a:rPr>
              <a:t>EnR</a:t>
            </a:r>
            <a:endParaRPr lang="fr-FR" sz="2400" dirty="0" smtClean="0">
              <a:solidFill>
                <a:srgbClr val="002060"/>
              </a:solidFill>
              <a:latin typeface="Arial Narrow"/>
            </a:endParaRPr>
          </a:p>
          <a:p>
            <a:pPr marL="1371600" lvl="2" indent="-457200">
              <a:buFont typeface="Arial" panose="020B0604020202020204" pitchFamily="34" charset="0"/>
              <a:buChar char="•"/>
            </a:pPr>
            <a:r>
              <a:rPr lang="fr-FR" sz="2400" dirty="0" smtClean="0">
                <a:solidFill>
                  <a:srgbClr val="002060"/>
                </a:solidFill>
                <a:latin typeface="Arial Narrow"/>
              </a:rPr>
              <a:t>Réseau de gaz 100% </a:t>
            </a:r>
            <a:r>
              <a:rPr lang="fr-FR" sz="2400" dirty="0" err="1" smtClean="0">
                <a:solidFill>
                  <a:srgbClr val="002060"/>
                </a:solidFill>
                <a:latin typeface="Arial Narrow"/>
              </a:rPr>
              <a:t>EnR</a:t>
            </a:r>
            <a:r>
              <a:rPr lang="fr-FR" sz="2400" dirty="0">
                <a:solidFill>
                  <a:srgbClr val="002060"/>
                </a:solidFill>
                <a:latin typeface="Arial Narrow"/>
              </a:rPr>
              <a:t> : deuxième énergie de réseau la plus consommée </a:t>
            </a:r>
            <a:r>
              <a:rPr lang="fr-FR" sz="2400" dirty="0" smtClean="0">
                <a:solidFill>
                  <a:srgbClr val="002060"/>
                </a:solidFill>
                <a:latin typeface="Arial Narrow"/>
              </a:rPr>
              <a:t>et qui doit être </a:t>
            </a:r>
            <a:r>
              <a:rPr lang="fr-FR" sz="2400" dirty="0" err="1" smtClean="0">
                <a:solidFill>
                  <a:srgbClr val="002060"/>
                </a:solidFill>
                <a:latin typeface="Arial Narrow"/>
              </a:rPr>
              <a:t>décarbonné</a:t>
            </a:r>
            <a:r>
              <a:rPr lang="fr-FR" sz="2400" dirty="0" smtClean="0">
                <a:solidFill>
                  <a:srgbClr val="002060"/>
                </a:solidFill>
                <a:latin typeface="Arial Narrow"/>
              </a:rPr>
              <a:t> dans le cadre de la transition énergétique</a:t>
            </a:r>
          </a:p>
          <a:p>
            <a:pPr marL="1371600" lvl="2" indent="-457200">
              <a:buFont typeface="Arial" panose="020B0604020202020204" pitchFamily="34" charset="0"/>
              <a:buChar char="•"/>
            </a:pPr>
            <a:endParaRPr lang="fr-FR" sz="2400" dirty="0" smtClean="0">
              <a:solidFill>
                <a:srgbClr val="002060"/>
              </a:solidFill>
              <a:latin typeface="Arial Narrow"/>
            </a:endParaRPr>
          </a:p>
          <a:p>
            <a:pPr marL="914400" lvl="1" indent="-457200">
              <a:buFont typeface="Arial" panose="020B0604020202020204" pitchFamily="34" charset="0"/>
              <a:buChar char="•"/>
            </a:pPr>
            <a:r>
              <a:rPr lang="fr-FR" sz="2400" b="1" dirty="0" smtClean="0">
                <a:solidFill>
                  <a:srgbClr val="002060"/>
                </a:solidFill>
                <a:latin typeface="Arial Narrow"/>
              </a:rPr>
              <a:t>Scénarios </a:t>
            </a:r>
            <a:r>
              <a:rPr lang="fr-FR" sz="2400" b="1" dirty="0" err="1" smtClean="0">
                <a:solidFill>
                  <a:srgbClr val="002060"/>
                </a:solidFill>
                <a:latin typeface="Arial Narrow"/>
              </a:rPr>
              <a:t>Deep</a:t>
            </a:r>
            <a:r>
              <a:rPr lang="fr-FR" sz="2400" b="1" dirty="0" smtClean="0">
                <a:solidFill>
                  <a:srgbClr val="002060"/>
                </a:solidFill>
                <a:latin typeface="Arial Narrow"/>
              </a:rPr>
              <a:t> Decarbonisation Project </a:t>
            </a:r>
            <a:r>
              <a:rPr lang="fr-FR" sz="2400" dirty="0" smtClean="0">
                <a:solidFill>
                  <a:srgbClr val="002060"/>
                </a:solidFill>
                <a:latin typeface="Arial Narrow"/>
              </a:rPr>
              <a:t>: le gaz représente l’énergie de transition pour atteindre les objectifs climatiques en remplaçant les énergies fossiles plus carbonées (pétrole, charbon)</a:t>
            </a:r>
          </a:p>
          <a:p>
            <a:pPr marL="914400" lvl="1" indent="-457200">
              <a:buFont typeface="Arial" panose="020B0604020202020204" pitchFamily="34" charset="0"/>
              <a:buChar char="•"/>
            </a:pPr>
            <a:endParaRPr lang="fr-FR" sz="2400" dirty="0" smtClean="0">
              <a:solidFill>
                <a:srgbClr val="002060"/>
              </a:solidFill>
              <a:latin typeface="Arial Narrow"/>
            </a:endParaRPr>
          </a:p>
          <a:p>
            <a:pPr marL="914400" lvl="1" indent="-457200">
              <a:buFont typeface="Arial" panose="020B0604020202020204" pitchFamily="34" charset="0"/>
              <a:buChar char="•"/>
            </a:pPr>
            <a:r>
              <a:rPr lang="fr-FR" sz="2400" b="1" dirty="0" smtClean="0">
                <a:solidFill>
                  <a:srgbClr val="002060"/>
                </a:solidFill>
                <a:latin typeface="Arial Narrow"/>
              </a:rPr>
              <a:t>Scénario NégaWatt 2011 : </a:t>
            </a:r>
            <a:r>
              <a:rPr lang="fr-FR" sz="2400" dirty="0" smtClean="0">
                <a:solidFill>
                  <a:srgbClr val="002060"/>
                </a:solidFill>
                <a:latin typeface="Arial Narrow"/>
              </a:rPr>
              <a:t>la réduction drastique de la consommation grâce aux efforts de sobriété et efficacité énergétique permet de diminuer la consommation totale de gaz et d’augmenter la part de gaz vert (221TWh gaz vert // 36TWh gaz conventionnel - 2050)</a:t>
            </a:r>
          </a:p>
          <a:p>
            <a:pPr marL="914400" lvl="1" indent="-457200">
              <a:buFont typeface="Arial" panose="020B0604020202020204" pitchFamily="34" charset="0"/>
              <a:buChar char="•"/>
            </a:pPr>
            <a:endParaRPr lang="fr-FR" sz="2400" b="1" dirty="0" smtClean="0">
              <a:solidFill>
                <a:srgbClr val="002060"/>
              </a:solidFill>
              <a:latin typeface="Arial Narrow"/>
            </a:endParaRPr>
          </a:p>
          <a:p>
            <a:pPr marL="914400" lvl="1" indent="-457200">
              <a:buFont typeface="Arial" panose="020B0604020202020204" pitchFamily="34" charset="0"/>
              <a:buChar char="•"/>
            </a:pPr>
            <a:r>
              <a:rPr lang="fr-FR" sz="2400" b="1" dirty="0" smtClean="0">
                <a:solidFill>
                  <a:srgbClr val="002060"/>
                </a:solidFill>
                <a:latin typeface="Arial Narrow"/>
              </a:rPr>
              <a:t>Scénarios de l’AIE </a:t>
            </a:r>
            <a:r>
              <a:rPr lang="fr-FR" sz="2400" dirty="0" smtClean="0">
                <a:solidFill>
                  <a:srgbClr val="002060"/>
                </a:solidFill>
                <a:latin typeface="Arial Narrow"/>
              </a:rPr>
              <a:t>: le gaz est un vecteur d’indépendance énergétique pour bon nombre de pays grâce à un possible développement local du biogaz</a:t>
            </a:r>
            <a:endParaRPr lang="en-US" sz="2400" i="1" dirty="0" smtClean="0"/>
          </a:p>
        </p:txBody>
      </p:sp>
      <p:sp>
        <p:nvSpPr>
          <p:cNvPr id="30" name="Titre 1"/>
          <p:cNvSpPr txBox="1">
            <a:spLocks/>
          </p:cNvSpPr>
          <p:nvPr/>
        </p:nvSpPr>
        <p:spPr>
          <a:xfrm>
            <a:off x="-506030" y="-54864"/>
            <a:ext cx="4780722" cy="680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smtClean="0">
                <a:effectLst>
                  <a:outerShdw blurRad="38100" dist="38100" dir="2700000" algn="tl">
                    <a:srgbClr val="000000">
                      <a:alpha val="43137"/>
                    </a:srgbClr>
                  </a:outerShdw>
                </a:effectLst>
              </a:rPr>
              <a:t>Revue de littérature</a:t>
            </a:r>
            <a:endParaRPr lang="fr-FR" sz="3200" b="1"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83110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xEl>
                                              <p:pRg st="1" end="1"/>
                                            </p:txEl>
                                          </p:spTgt>
                                        </p:tgtEl>
                                        <p:attrNameLst>
                                          <p:attrName>style.visibility</p:attrName>
                                        </p:attrNameLst>
                                      </p:cBhvr>
                                      <p:to>
                                        <p:strVal val="visible"/>
                                      </p:to>
                                    </p:set>
                                    <p:animEffect transition="in" filter="fade">
                                      <p:cBhvr>
                                        <p:cTn id="12" dur="500"/>
                                        <p:tgtEl>
                                          <p:spTgt spid="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xEl>
                                              <p:pRg st="2" end="2"/>
                                            </p:txEl>
                                          </p:spTgt>
                                        </p:tgtEl>
                                        <p:attrNameLst>
                                          <p:attrName>style.visibility</p:attrName>
                                        </p:attrNameLst>
                                      </p:cBhvr>
                                      <p:to>
                                        <p:strVal val="visible"/>
                                      </p:to>
                                    </p:set>
                                    <p:animEffect transition="in" filter="fade">
                                      <p:cBhvr>
                                        <p:cTn id="17" dur="500"/>
                                        <p:tgtEl>
                                          <p:spTgt spid="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xEl>
                                              <p:pRg st="4" end="4"/>
                                            </p:txEl>
                                          </p:spTgt>
                                        </p:tgtEl>
                                        <p:attrNameLst>
                                          <p:attrName>style.visibility</p:attrName>
                                        </p:attrNameLst>
                                      </p:cBhvr>
                                      <p:to>
                                        <p:strVal val="visible"/>
                                      </p:to>
                                    </p:set>
                                    <p:animEffect transition="in" filter="fade">
                                      <p:cBhvr>
                                        <p:cTn id="22" dur="500"/>
                                        <p:tgtEl>
                                          <p:spTgt spid="3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xEl>
                                              <p:pRg st="6" end="6"/>
                                            </p:txEl>
                                          </p:spTgt>
                                        </p:tgtEl>
                                        <p:attrNameLst>
                                          <p:attrName>style.visibility</p:attrName>
                                        </p:attrNameLst>
                                      </p:cBhvr>
                                      <p:to>
                                        <p:strVal val="visible"/>
                                      </p:to>
                                    </p:set>
                                    <p:animEffect transition="in" filter="fade">
                                      <p:cBhvr>
                                        <p:cTn id="27" dur="500"/>
                                        <p:tgtEl>
                                          <p:spTgt spid="3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xEl>
                                              <p:pRg st="8" end="8"/>
                                            </p:txEl>
                                          </p:spTgt>
                                        </p:tgtEl>
                                        <p:attrNameLst>
                                          <p:attrName>style.visibility</p:attrName>
                                        </p:attrNameLst>
                                      </p:cBhvr>
                                      <p:to>
                                        <p:strVal val="visible"/>
                                      </p:to>
                                    </p:set>
                                    <p:animEffect transition="in" filter="fade">
                                      <p:cBhvr>
                                        <p:cTn id="32" dur="500"/>
                                        <p:tgtEl>
                                          <p:spTgt spid="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1097B4C-8B63-4804-BF90-4EB8C8088DD4}" type="slidenum">
              <a:rPr lang="fr-FR" smtClean="0"/>
              <a:t>21</a:t>
            </a:fld>
            <a:endParaRPr lang="fr-FR"/>
          </a:p>
        </p:txBody>
      </p:sp>
      <p:sp>
        <p:nvSpPr>
          <p:cNvPr id="358" name="OTLSHAPE_TB_00000000000000000000000000000000_LeftEndCaps" hidden="1"/>
          <p:cNvSpPr txBox="1"/>
          <p:nvPr>
            <p:custDataLst>
              <p:tags r:id="rId2"/>
            </p:custDataLst>
          </p:nvPr>
        </p:nvSpPr>
        <p:spPr>
          <a:xfrm>
            <a:off x="254000" y="5194469"/>
            <a:ext cx="469900" cy="279061"/>
          </a:xfrm>
          <a:prstGeom prst="rect">
            <a:avLst/>
          </a:prstGeom>
          <a:noFill/>
        </p:spPr>
        <p:txBody>
          <a:bodyPr vert="horz" wrap="none" lIns="0" tIns="0" rIns="0" bIns="0" rtlCol="0" anchor="ctr" anchorCtr="0">
            <a:spAutoFit/>
          </a:bodyPr>
          <a:lstStyle/>
          <a:p>
            <a:pPr algn="ctr"/>
            <a:r>
              <a:rPr lang="en-GB" b="1" smtClean="0">
                <a:solidFill>
                  <a:srgbClr val="C0504D"/>
                </a:solidFill>
                <a:latin typeface="Calibri" panose="020F0502020204030204" pitchFamily="34" charset="0"/>
              </a:rPr>
              <a:t>2017</a:t>
            </a:r>
            <a:endParaRPr lang="en-GB" b="1">
              <a:solidFill>
                <a:srgbClr val="C0504D"/>
              </a:solidFill>
              <a:latin typeface="Calibri" panose="020F0502020204030204" pitchFamily="34" charset="0"/>
            </a:endParaRPr>
          </a:p>
        </p:txBody>
      </p:sp>
      <p:cxnSp>
        <p:nvCxnSpPr>
          <p:cNvPr id="393" name="OTLSHAPE_T_123ae102ca8140678e0e5f30c585ce2d_RightVerticalConnector1" hidden="1"/>
          <p:cNvCxnSpPr/>
          <p:nvPr>
            <p:custDataLst>
              <p:tags r:id="rId3"/>
            </p:custDataLst>
          </p:nvPr>
        </p:nvCxnSpPr>
        <p:spPr>
          <a:xfrm>
            <a:off x="2598165" y="3231557"/>
            <a:ext cx="0" cy="132419"/>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394" name="OTLSHAPE_T_123ae102ca8140678e0e5f30c585ce2d_RightVerticalConnector2" hidden="1"/>
          <p:cNvCxnSpPr/>
          <p:nvPr>
            <p:custDataLst>
              <p:tags r:id="rId4"/>
            </p:custDataLst>
          </p:nvPr>
        </p:nvCxnSpPr>
        <p:spPr>
          <a:xfrm>
            <a:off x="2598165" y="3550835"/>
            <a:ext cx="0" cy="1592665"/>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395" name="OTLSHAPE_T_6124c73181094205a8821e68a025a6fc_LeftVerticalConnector1" hidden="1"/>
          <p:cNvCxnSpPr/>
          <p:nvPr>
            <p:custDataLst>
              <p:tags r:id="rId5"/>
            </p:custDataLst>
          </p:nvPr>
        </p:nvCxnSpPr>
        <p:spPr>
          <a:xfrm>
            <a:off x="2339428" y="3567176"/>
            <a:ext cx="0" cy="1576324"/>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421" name="OTLSHAPE_T_15191b81258348f3b81f738d9ab1ca28_ShapePercentage" hidden="1"/>
          <p:cNvSpPr/>
          <p:nvPr>
            <p:custDataLst>
              <p:tags r:id="rId6"/>
            </p:custDataLst>
          </p:nvPr>
        </p:nvSpPr>
        <p:spPr>
          <a:xfrm>
            <a:off x="863631" y="2426039"/>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 name="OTLSHAPE_T_15191b81258348f3b81f738d9ab1ca28_Duration" hidden="1"/>
          <p:cNvSpPr txBox="1"/>
          <p:nvPr>
            <p:custDataLst>
              <p:tags r:id="rId7"/>
            </p:custDataLst>
          </p:nvPr>
        </p:nvSpPr>
        <p:spPr>
          <a:xfrm>
            <a:off x="0" y="2426039"/>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180 jours</a:t>
            </a:r>
            <a:endParaRPr lang="en-GB" sz="1000">
              <a:solidFill>
                <a:srgbClr val="C0504D"/>
              </a:solidFill>
              <a:latin typeface="Calibri" panose="020F0502020204030204" pitchFamily="34" charset="0"/>
            </a:endParaRPr>
          </a:p>
        </p:txBody>
      </p:sp>
      <p:sp>
        <p:nvSpPr>
          <p:cNvPr id="423" name="OTLSHAPE_T_15191b81258348f3b81f738d9ab1ca28_TextPercentage" hidden="1"/>
          <p:cNvSpPr txBox="1"/>
          <p:nvPr>
            <p:custDataLst>
              <p:tags r:id="rId8"/>
            </p:custDataLst>
          </p:nvPr>
        </p:nvSpPr>
        <p:spPr>
          <a:xfrm>
            <a:off x="0" y="2581063"/>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24" name="OTLSHAPE_T_15191b81258348f3b81f738d9ab1ca28_StartDate" hidden="1"/>
          <p:cNvSpPr txBox="1"/>
          <p:nvPr>
            <p:custDataLst>
              <p:tags r:id="rId9"/>
            </p:custDataLst>
          </p:nvPr>
        </p:nvSpPr>
        <p:spPr>
          <a:xfrm>
            <a:off x="0" y="25810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25" name="OTLSHAPE_T_15191b81258348f3b81f738d9ab1ca28_EndDate" hidden="1"/>
          <p:cNvSpPr txBox="1"/>
          <p:nvPr>
            <p:custDataLst>
              <p:tags r:id="rId10"/>
            </p:custDataLst>
          </p:nvPr>
        </p:nvSpPr>
        <p:spPr>
          <a:xfrm>
            <a:off x="0" y="25810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29" name="OTLSHAPE_T_2f85151eed6e44bf9e89e66fb2a85371_ShapePercentage" hidden="1"/>
          <p:cNvSpPr/>
          <p:nvPr>
            <p:custDataLst>
              <p:tags r:id="rId11"/>
            </p:custDataLst>
          </p:nvPr>
        </p:nvSpPr>
        <p:spPr>
          <a:xfrm>
            <a:off x="2349011" y="2692739"/>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TLSHAPE_T_2f85151eed6e44bf9e89e66fb2a85371_Duration" hidden="1"/>
          <p:cNvSpPr txBox="1"/>
          <p:nvPr>
            <p:custDataLst>
              <p:tags r:id="rId12"/>
            </p:custDataLst>
          </p:nvPr>
        </p:nvSpPr>
        <p:spPr>
          <a:xfrm>
            <a:off x="0" y="2692739"/>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177 jours</a:t>
            </a:r>
            <a:endParaRPr lang="en-GB" sz="1000">
              <a:solidFill>
                <a:srgbClr val="C0504D"/>
              </a:solidFill>
              <a:latin typeface="Calibri" panose="020F0502020204030204" pitchFamily="34" charset="0"/>
            </a:endParaRPr>
          </a:p>
        </p:txBody>
      </p:sp>
      <p:sp>
        <p:nvSpPr>
          <p:cNvPr id="431" name="OTLSHAPE_T_2f85151eed6e44bf9e89e66fb2a85371_TextPercentage" hidden="1"/>
          <p:cNvSpPr txBox="1"/>
          <p:nvPr>
            <p:custDataLst>
              <p:tags r:id="rId13"/>
            </p:custDataLst>
          </p:nvPr>
        </p:nvSpPr>
        <p:spPr>
          <a:xfrm>
            <a:off x="0" y="2847763"/>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32" name="OTLSHAPE_T_2f85151eed6e44bf9e89e66fb2a85371_StartDate" hidden="1"/>
          <p:cNvSpPr txBox="1"/>
          <p:nvPr>
            <p:custDataLst>
              <p:tags r:id="rId14"/>
            </p:custDataLst>
          </p:nvPr>
        </p:nvSpPr>
        <p:spPr>
          <a:xfrm>
            <a:off x="0" y="28477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33" name="OTLSHAPE_T_2f85151eed6e44bf9e89e66fb2a85371_EndDate" hidden="1"/>
          <p:cNvSpPr txBox="1"/>
          <p:nvPr>
            <p:custDataLst>
              <p:tags r:id="rId15"/>
            </p:custDataLst>
          </p:nvPr>
        </p:nvSpPr>
        <p:spPr>
          <a:xfrm>
            <a:off x="0" y="28477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37" name="OTLSHAPE_T_123ae102ca8140678e0e5f30c585ce2d_ShapePercentage" hidden="1"/>
          <p:cNvSpPr/>
          <p:nvPr>
            <p:custDataLst>
              <p:tags r:id="rId16"/>
            </p:custDataLst>
          </p:nvPr>
        </p:nvSpPr>
        <p:spPr>
          <a:xfrm>
            <a:off x="1131958" y="3028357"/>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TLSHAPE_T_123ae102ca8140678e0e5f30c585ce2d_Duration" hidden="1"/>
          <p:cNvSpPr txBox="1"/>
          <p:nvPr>
            <p:custDataLst>
              <p:tags r:id="rId17"/>
            </p:custDataLst>
          </p:nvPr>
        </p:nvSpPr>
        <p:spPr>
          <a:xfrm>
            <a:off x="0" y="2959439"/>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153 jours</a:t>
            </a:r>
            <a:endParaRPr lang="en-GB" sz="1000">
              <a:solidFill>
                <a:srgbClr val="C0504D"/>
              </a:solidFill>
              <a:latin typeface="Calibri" panose="020F0502020204030204" pitchFamily="34" charset="0"/>
            </a:endParaRPr>
          </a:p>
        </p:txBody>
      </p:sp>
      <p:sp>
        <p:nvSpPr>
          <p:cNvPr id="439" name="OTLSHAPE_T_123ae102ca8140678e0e5f30c585ce2d_TextPercentage" hidden="1"/>
          <p:cNvSpPr txBox="1"/>
          <p:nvPr>
            <p:custDataLst>
              <p:tags r:id="rId18"/>
            </p:custDataLst>
          </p:nvPr>
        </p:nvSpPr>
        <p:spPr>
          <a:xfrm>
            <a:off x="0" y="3114463"/>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40" name="OTLSHAPE_T_123ae102ca8140678e0e5f30c585ce2d_StartDate" hidden="1"/>
          <p:cNvSpPr txBox="1"/>
          <p:nvPr>
            <p:custDataLst>
              <p:tags r:id="rId19"/>
            </p:custDataLst>
          </p:nvPr>
        </p:nvSpPr>
        <p:spPr>
          <a:xfrm>
            <a:off x="0" y="31144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41" name="OTLSHAPE_T_123ae102ca8140678e0e5f30c585ce2d_EndDate" hidden="1"/>
          <p:cNvSpPr txBox="1"/>
          <p:nvPr>
            <p:custDataLst>
              <p:tags r:id="rId20"/>
            </p:custDataLst>
          </p:nvPr>
        </p:nvSpPr>
        <p:spPr>
          <a:xfrm>
            <a:off x="0" y="31144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45" name="OTLSHAPE_T_6124c73181094205a8821e68a025a6fc_ShapePercentage" hidden="1"/>
          <p:cNvSpPr/>
          <p:nvPr>
            <p:custDataLst>
              <p:tags r:id="rId21"/>
            </p:custDataLst>
          </p:nvPr>
        </p:nvSpPr>
        <p:spPr>
          <a:xfrm>
            <a:off x="2339428" y="3363976"/>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TLSHAPE_T_6124c73181094205a8821e68a025a6fc_Duration" hidden="1"/>
          <p:cNvSpPr txBox="1"/>
          <p:nvPr>
            <p:custDataLst>
              <p:tags r:id="rId22"/>
            </p:custDataLst>
          </p:nvPr>
        </p:nvSpPr>
        <p:spPr>
          <a:xfrm>
            <a:off x="0" y="3363976"/>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222 jours</a:t>
            </a:r>
            <a:endParaRPr lang="en-GB" sz="1000">
              <a:solidFill>
                <a:srgbClr val="C0504D"/>
              </a:solidFill>
              <a:latin typeface="Calibri" panose="020F0502020204030204" pitchFamily="34" charset="0"/>
            </a:endParaRPr>
          </a:p>
        </p:txBody>
      </p:sp>
      <p:sp>
        <p:nvSpPr>
          <p:cNvPr id="447" name="OTLSHAPE_T_6124c73181094205a8821e68a025a6fc_TextPercentage" hidden="1"/>
          <p:cNvSpPr txBox="1"/>
          <p:nvPr>
            <p:custDataLst>
              <p:tags r:id="rId23"/>
            </p:custDataLst>
          </p:nvPr>
        </p:nvSpPr>
        <p:spPr>
          <a:xfrm>
            <a:off x="0" y="3519001"/>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48" name="OTLSHAPE_T_6124c73181094205a8821e68a025a6fc_StartDate" hidden="1"/>
          <p:cNvSpPr txBox="1"/>
          <p:nvPr>
            <p:custDataLst>
              <p:tags r:id="rId24"/>
            </p:custDataLst>
          </p:nvPr>
        </p:nvSpPr>
        <p:spPr>
          <a:xfrm>
            <a:off x="0" y="3519001"/>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49" name="OTLSHAPE_T_6124c73181094205a8821e68a025a6fc_EndDate" hidden="1"/>
          <p:cNvSpPr txBox="1"/>
          <p:nvPr>
            <p:custDataLst>
              <p:tags r:id="rId25"/>
            </p:custDataLst>
          </p:nvPr>
        </p:nvSpPr>
        <p:spPr>
          <a:xfrm>
            <a:off x="0" y="3519001"/>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255" name="Espace réservé de la date 254"/>
          <p:cNvSpPr>
            <a:spLocks noGrp="1"/>
          </p:cNvSpPr>
          <p:nvPr>
            <p:ph type="dt" sz="half" idx="10"/>
          </p:nvPr>
        </p:nvSpPr>
        <p:spPr/>
        <p:txBody>
          <a:bodyPr/>
          <a:lstStyle/>
          <a:p>
            <a:fld id="{7304CC62-6523-4002-9C2D-BD205C31EEF1}" type="datetime1">
              <a:rPr lang="fr-FR" smtClean="0"/>
              <a:t>20/03/2018</a:t>
            </a:fld>
            <a:endParaRPr lang="fr-FR"/>
          </a:p>
        </p:txBody>
      </p:sp>
      <p:sp>
        <p:nvSpPr>
          <p:cNvPr id="452" name="Titre 1"/>
          <p:cNvSpPr txBox="1">
            <a:spLocks/>
          </p:cNvSpPr>
          <p:nvPr/>
        </p:nvSpPr>
        <p:spPr>
          <a:xfrm>
            <a:off x="-506030" y="-54864"/>
            <a:ext cx="4780722" cy="680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smtClean="0">
                <a:effectLst>
                  <a:outerShdw blurRad="38100" dist="38100" dir="2700000" algn="tl">
                    <a:srgbClr val="000000">
                      <a:alpha val="43137"/>
                    </a:srgbClr>
                  </a:outerShdw>
                </a:effectLst>
              </a:rPr>
              <a:t>Revue de littérature</a:t>
            </a:r>
            <a:endParaRPr lang="fr-FR" sz="3200" b="1" dirty="0">
              <a:effectLst>
                <a:outerShdw blurRad="38100" dist="38100" dir="2700000" algn="tl">
                  <a:srgbClr val="000000">
                    <a:alpha val="43137"/>
                  </a:srgbClr>
                </a:outerShdw>
              </a:effectLst>
            </a:endParaRPr>
          </a:p>
        </p:txBody>
      </p:sp>
      <p:sp>
        <p:nvSpPr>
          <p:cNvPr id="31" name="Rectangle 30"/>
          <p:cNvSpPr/>
          <p:nvPr/>
        </p:nvSpPr>
        <p:spPr>
          <a:xfrm>
            <a:off x="417789" y="860472"/>
            <a:ext cx="11491182" cy="5386090"/>
          </a:xfrm>
          <a:prstGeom prst="rect">
            <a:avLst/>
          </a:prstGeom>
        </p:spPr>
        <p:txBody>
          <a:bodyPr wrap="square">
            <a:spAutoFit/>
          </a:bodyPr>
          <a:lstStyle/>
          <a:p>
            <a:pPr marL="914400" lvl="1" indent="-457200">
              <a:buFont typeface="Arial" panose="020B0604020202020204" pitchFamily="34" charset="0"/>
              <a:buChar char="•"/>
            </a:pPr>
            <a:r>
              <a:rPr lang="fr-FR" sz="2800" b="1" dirty="0" smtClean="0">
                <a:solidFill>
                  <a:srgbClr val="002060"/>
                </a:solidFill>
                <a:latin typeface="Arial Narrow"/>
              </a:rPr>
              <a:t>Scénarios ADEME </a:t>
            </a:r>
            <a:r>
              <a:rPr lang="fr-FR" sz="2800" dirty="0" smtClean="0">
                <a:solidFill>
                  <a:srgbClr val="002060"/>
                </a:solidFill>
                <a:latin typeface="Arial Narrow"/>
              </a:rPr>
              <a:t>: Réseau de gaz 100% </a:t>
            </a:r>
            <a:r>
              <a:rPr lang="fr-FR" sz="2800" dirty="0" err="1" smtClean="0">
                <a:solidFill>
                  <a:srgbClr val="002060"/>
                </a:solidFill>
                <a:latin typeface="Arial Narrow"/>
              </a:rPr>
              <a:t>EnR</a:t>
            </a:r>
            <a:endParaRPr lang="fr-FR" sz="2800" dirty="0" smtClean="0">
              <a:solidFill>
                <a:srgbClr val="002060"/>
              </a:solidFill>
              <a:latin typeface="Arial Narrow"/>
            </a:endParaRPr>
          </a:p>
          <a:p>
            <a:pPr lvl="1"/>
            <a:endParaRPr lang="fr-FR" sz="2800" dirty="0">
              <a:solidFill>
                <a:srgbClr val="002060"/>
              </a:solidFill>
              <a:latin typeface="Arial Narrow"/>
            </a:endParaRPr>
          </a:p>
          <a:p>
            <a:pPr lvl="1"/>
            <a:r>
              <a:rPr lang="fr-FR" sz="2400" b="1" dirty="0" smtClean="0">
                <a:solidFill>
                  <a:srgbClr val="002060"/>
                </a:solidFill>
                <a:latin typeface="Arial Narrow"/>
              </a:rPr>
              <a:t>&lt;&lt; </a:t>
            </a:r>
            <a:r>
              <a:rPr lang="fr-FR" sz="2400" dirty="0" smtClean="0">
                <a:solidFill>
                  <a:srgbClr val="002060"/>
                </a:solidFill>
                <a:latin typeface="Arial Narrow"/>
              </a:rPr>
              <a:t>Si </a:t>
            </a:r>
            <a:r>
              <a:rPr lang="fr-FR" sz="2400" dirty="0">
                <a:solidFill>
                  <a:srgbClr val="002060"/>
                </a:solidFill>
                <a:latin typeface="Arial Narrow"/>
              </a:rPr>
              <a:t>ces résultats ambitieux [...] ils soulignent également </a:t>
            </a:r>
            <a:r>
              <a:rPr lang="fr-FR" sz="2400" b="1" dirty="0">
                <a:solidFill>
                  <a:srgbClr val="002060"/>
                </a:solidFill>
                <a:latin typeface="Arial Narrow"/>
              </a:rPr>
              <a:t>l’enjeu d’utiliser au mieux les gisements de biomasse en optimisant l’équilibre entre les différents vecteurs énergétiques </a:t>
            </a:r>
            <a:r>
              <a:rPr lang="fr-FR" sz="2400" dirty="0">
                <a:solidFill>
                  <a:srgbClr val="002060"/>
                </a:solidFill>
                <a:latin typeface="Arial Narrow"/>
              </a:rPr>
              <a:t>(chaleur, électricité ou gaz). </a:t>
            </a:r>
            <a:endParaRPr lang="fr-FR" sz="2400" dirty="0" smtClean="0">
              <a:solidFill>
                <a:srgbClr val="002060"/>
              </a:solidFill>
              <a:latin typeface="Arial Narrow"/>
            </a:endParaRPr>
          </a:p>
          <a:p>
            <a:pPr lvl="1"/>
            <a:r>
              <a:rPr lang="fr-FR" sz="2400" dirty="0" smtClean="0">
                <a:solidFill>
                  <a:srgbClr val="002060"/>
                </a:solidFill>
                <a:latin typeface="Arial Narrow"/>
              </a:rPr>
              <a:t>Ceci </a:t>
            </a:r>
            <a:r>
              <a:rPr lang="fr-FR" sz="2400" dirty="0">
                <a:solidFill>
                  <a:srgbClr val="002060"/>
                </a:solidFill>
                <a:latin typeface="Arial Narrow"/>
              </a:rPr>
              <a:t>confirme que pour rendre notre système énergétique plus durable, il est </a:t>
            </a:r>
            <a:r>
              <a:rPr lang="fr-FR" sz="2400" b="1" dirty="0">
                <a:solidFill>
                  <a:srgbClr val="002060"/>
                </a:solidFill>
                <a:latin typeface="Arial Narrow"/>
              </a:rPr>
              <a:t>nécessaire de renforcer les interactions entre les vecteurs énergétiques et d’optimiser leurs synergies </a:t>
            </a:r>
            <a:r>
              <a:rPr lang="fr-FR" sz="2400" dirty="0">
                <a:solidFill>
                  <a:srgbClr val="002060"/>
                </a:solidFill>
                <a:latin typeface="Arial Narrow"/>
              </a:rPr>
              <a:t>et ce à </a:t>
            </a:r>
            <a:r>
              <a:rPr lang="fr-FR" sz="2400" b="1" dirty="0">
                <a:solidFill>
                  <a:srgbClr val="002060"/>
                </a:solidFill>
                <a:latin typeface="Arial Narrow"/>
              </a:rPr>
              <a:t>différentes échelles de </a:t>
            </a:r>
            <a:r>
              <a:rPr lang="fr-FR" sz="2400" b="1" dirty="0" smtClean="0">
                <a:solidFill>
                  <a:srgbClr val="002060"/>
                </a:solidFill>
                <a:latin typeface="Arial Narrow"/>
              </a:rPr>
              <a:t>territoires </a:t>
            </a:r>
            <a:r>
              <a:rPr lang="fr-FR" sz="2400" dirty="0" smtClean="0">
                <a:solidFill>
                  <a:srgbClr val="002060"/>
                </a:solidFill>
                <a:latin typeface="Arial Narrow"/>
              </a:rPr>
              <a:t>&gt;&gt;.</a:t>
            </a:r>
          </a:p>
          <a:p>
            <a:pPr lvl="1"/>
            <a:endParaRPr lang="fr-FR" sz="2400" i="1" dirty="0">
              <a:solidFill>
                <a:srgbClr val="002060"/>
              </a:solidFill>
              <a:latin typeface="Arial Narrow"/>
            </a:endParaRPr>
          </a:p>
          <a:p>
            <a:pPr lvl="1"/>
            <a:r>
              <a:rPr lang="fr-FR" sz="2400" dirty="0">
                <a:solidFill>
                  <a:srgbClr val="002060"/>
                </a:solidFill>
                <a:latin typeface="Arial Narrow"/>
              </a:rPr>
              <a:t>&lt;&lt; </a:t>
            </a:r>
            <a:r>
              <a:rPr lang="fr-FR" sz="2400" dirty="0" smtClean="0">
                <a:solidFill>
                  <a:srgbClr val="002060"/>
                </a:solidFill>
                <a:latin typeface="Arial Narrow"/>
              </a:rPr>
              <a:t>D’autres </a:t>
            </a:r>
            <a:r>
              <a:rPr lang="fr-FR" sz="2400" dirty="0">
                <a:solidFill>
                  <a:srgbClr val="002060"/>
                </a:solidFill>
                <a:latin typeface="Arial Narrow"/>
              </a:rPr>
              <a:t>scénarios pourraient être envisagés avec des</a:t>
            </a:r>
            <a:r>
              <a:rPr lang="fr-FR" sz="2400" b="1" dirty="0">
                <a:solidFill>
                  <a:srgbClr val="002060"/>
                </a:solidFill>
                <a:latin typeface="Arial Narrow"/>
              </a:rPr>
              <a:t> arbitrages différents sur les usages de la biomasse ou ceux du gaz d’ici à 2050</a:t>
            </a:r>
            <a:r>
              <a:rPr lang="fr-FR" sz="2400" dirty="0">
                <a:solidFill>
                  <a:srgbClr val="002060"/>
                </a:solidFill>
                <a:latin typeface="Arial Narrow"/>
              </a:rPr>
              <a:t>. </a:t>
            </a:r>
          </a:p>
          <a:p>
            <a:pPr lvl="1"/>
            <a:r>
              <a:rPr lang="fr-FR" sz="2400" dirty="0" smtClean="0">
                <a:solidFill>
                  <a:srgbClr val="002060"/>
                </a:solidFill>
                <a:latin typeface="Arial Narrow"/>
              </a:rPr>
              <a:t>Pour </a:t>
            </a:r>
            <a:r>
              <a:rPr lang="fr-FR" sz="2400" dirty="0">
                <a:solidFill>
                  <a:srgbClr val="002060"/>
                </a:solidFill>
                <a:latin typeface="Arial Narrow"/>
              </a:rPr>
              <a:t>exemple</a:t>
            </a:r>
            <a:r>
              <a:rPr lang="fr-FR" sz="2400" dirty="0" smtClean="0">
                <a:solidFill>
                  <a:srgbClr val="002060"/>
                </a:solidFill>
                <a:latin typeface="Arial Narrow"/>
              </a:rPr>
              <a:t>, ces scénarios </a:t>
            </a:r>
            <a:r>
              <a:rPr lang="fr-FR" sz="2400" dirty="0">
                <a:solidFill>
                  <a:srgbClr val="002060"/>
                </a:solidFill>
                <a:latin typeface="Arial Narrow"/>
              </a:rPr>
              <a:t>pourront explorer la </a:t>
            </a:r>
            <a:r>
              <a:rPr lang="fr-FR" sz="2400" b="1" dirty="0">
                <a:solidFill>
                  <a:srgbClr val="002060"/>
                </a:solidFill>
                <a:latin typeface="Arial Narrow"/>
              </a:rPr>
              <a:t>répartition optimale des vecteurs pour satisfaire la demande finale</a:t>
            </a:r>
            <a:r>
              <a:rPr lang="fr-FR" sz="2400" dirty="0">
                <a:solidFill>
                  <a:srgbClr val="002060"/>
                </a:solidFill>
                <a:latin typeface="Arial Narrow"/>
              </a:rPr>
              <a:t>, ou explorer </a:t>
            </a:r>
            <a:r>
              <a:rPr lang="fr-FR" sz="2400" b="1" dirty="0">
                <a:solidFill>
                  <a:srgbClr val="002060"/>
                </a:solidFill>
                <a:latin typeface="Arial Narrow"/>
              </a:rPr>
              <a:t>d’autres usages à plus haute valeur ajoutée</a:t>
            </a:r>
            <a:r>
              <a:rPr lang="fr-FR" sz="2400" dirty="0">
                <a:solidFill>
                  <a:srgbClr val="002060"/>
                </a:solidFill>
                <a:latin typeface="Arial Narrow"/>
              </a:rPr>
              <a:t>, pour </a:t>
            </a:r>
            <a:r>
              <a:rPr lang="fr-FR" sz="2400" b="1" dirty="0">
                <a:solidFill>
                  <a:srgbClr val="002060"/>
                </a:solidFill>
                <a:latin typeface="Arial Narrow"/>
              </a:rPr>
              <a:t>décarboner d’autres secteurs (industrie, transport,</a:t>
            </a:r>
            <a:r>
              <a:rPr lang="fr-FR" sz="2400" dirty="0">
                <a:solidFill>
                  <a:srgbClr val="002060"/>
                </a:solidFill>
                <a:latin typeface="Arial Narrow"/>
              </a:rPr>
              <a:t> etc</a:t>
            </a:r>
            <a:r>
              <a:rPr lang="fr-FR" sz="2400" dirty="0" smtClean="0">
                <a:solidFill>
                  <a:srgbClr val="002060"/>
                </a:solidFill>
                <a:latin typeface="Arial Narrow"/>
              </a:rPr>
              <a:t>.) &gt;&gt;</a:t>
            </a:r>
            <a:endParaRPr lang="en-US" sz="2400" dirty="0" smtClean="0"/>
          </a:p>
        </p:txBody>
      </p:sp>
    </p:spTree>
    <p:custDataLst>
      <p:tags r:id="rId1"/>
    </p:custDataLst>
    <p:extLst>
      <p:ext uri="{BB962C8B-B14F-4D97-AF65-F5344CB8AC3E}">
        <p14:creationId xmlns:p14="http://schemas.microsoft.com/office/powerpoint/2010/main" val="226410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animEffect transition="in" filter="fade">
                                      <p:cBhvr>
                                        <p:cTn id="7" dur="500"/>
                                        <p:tgtEl>
                                          <p:spTgt spid="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xEl>
                                              <p:pRg st="2" end="2"/>
                                            </p:txEl>
                                          </p:spTgt>
                                        </p:tgtEl>
                                        <p:attrNameLst>
                                          <p:attrName>style.visibility</p:attrName>
                                        </p:attrNameLst>
                                      </p:cBhvr>
                                      <p:to>
                                        <p:strVal val="visible"/>
                                      </p:to>
                                    </p:set>
                                    <p:animEffect transition="in" filter="fade">
                                      <p:cBhvr>
                                        <p:cTn id="12" dur="500"/>
                                        <p:tgtEl>
                                          <p:spTgt spid="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xEl>
                                              <p:pRg st="3" end="3"/>
                                            </p:txEl>
                                          </p:spTgt>
                                        </p:tgtEl>
                                        <p:attrNameLst>
                                          <p:attrName>style.visibility</p:attrName>
                                        </p:attrNameLst>
                                      </p:cBhvr>
                                      <p:to>
                                        <p:strVal val="visible"/>
                                      </p:to>
                                    </p:set>
                                    <p:animEffect transition="in" filter="fade">
                                      <p:cBhvr>
                                        <p:cTn id="17" dur="500"/>
                                        <p:tgtEl>
                                          <p:spTgt spid="3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xEl>
                                              <p:pRg st="5" end="5"/>
                                            </p:txEl>
                                          </p:spTgt>
                                        </p:tgtEl>
                                        <p:attrNameLst>
                                          <p:attrName>style.visibility</p:attrName>
                                        </p:attrNameLst>
                                      </p:cBhvr>
                                      <p:to>
                                        <p:strVal val="visible"/>
                                      </p:to>
                                    </p:set>
                                    <p:animEffect transition="in" filter="fade">
                                      <p:cBhvr>
                                        <p:cTn id="22" dur="500"/>
                                        <p:tgtEl>
                                          <p:spTgt spid="31">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xEl>
                                              <p:pRg st="6" end="6"/>
                                            </p:txEl>
                                          </p:spTgt>
                                        </p:tgtEl>
                                        <p:attrNameLst>
                                          <p:attrName>style.visibility</p:attrName>
                                        </p:attrNameLst>
                                      </p:cBhvr>
                                      <p:to>
                                        <p:strVal val="visible"/>
                                      </p:to>
                                    </p:set>
                                    <p:animEffect transition="in" filter="fade">
                                      <p:cBhvr>
                                        <p:cTn id="27" dur="500"/>
                                        <p:tgtEl>
                                          <p:spTgt spid="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1097B4C-8B63-4804-BF90-4EB8C8088DD4}" type="slidenum">
              <a:rPr lang="fr-FR" smtClean="0"/>
              <a:t>22</a:t>
            </a:fld>
            <a:endParaRPr lang="fr-FR"/>
          </a:p>
        </p:txBody>
      </p:sp>
      <p:sp>
        <p:nvSpPr>
          <p:cNvPr id="3" name="Espace réservé de la date 2"/>
          <p:cNvSpPr>
            <a:spLocks noGrp="1"/>
          </p:cNvSpPr>
          <p:nvPr>
            <p:ph type="dt" sz="half" idx="10"/>
          </p:nvPr>
        </p:nvSpPr>
        <p:spPr/>
        <p:txBody>
          <a:bodyPr/>
          <a:lstStyle/>
          <a:p>
            <a:fld id="{C615B1EC-70DA-4A00-8849-5A23980786A3}" type="datetime1">
              <a:rPr lang="fr-FR" smtClean="0"/>
              <a:t>20/03/2018</a:t>
            </a:fld>
            <a:endParaRPr lang="fr-FR"/>
          </a:p>
        </p:txBody>
      </p:sp>
      <p:sp>
        <p:nvSpPr>
          <p:cNvPr id="9" name="Titre 1"/>
          <p:cNvSpPr txBox="1">
            <a:spLocks/>
          </p:cNvSpPr>
          <p:nvPr/>
        </p:nvSpPr>
        <p:spPr>
          <a:xfrm>
            <a:off x="0" y="-90415"/>
            <a:ext cx="2927524" cy="680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smtClean="0">
                <a:effectLst>
                  <a:outerShdw blurRad="38100" dist="38100" dir="2700000" algn="tl">
                    <a:srgbClr val="000000">
                      <a:alpha val="43137"/>
                    </a:srgbClr>
                  </a:outerShdw>
                </a:effectLst>
              </a:rPr>
              <a:t>La flexibilité</a:t>
            </a:r>
            <a:endParaRPr lang="fr-FR" sz="3200" b="1" dirty="0">
              <a:effectLst>
                <a:outerShdw blurRad="38100" dist="38100" dir="2700000" algn="tl">
                  <a:srgbClr val="000000">
                    <a:alpha val="43137"/>
                  </a:srgbClr>
                </a:outerShdw>
              </a:effectLst>
            </a:endParaRPr>
          </a:p>
        </p:txBody>
      </p:sp>
      <p:cxnSp>
        <p:nvCxnSpPr>
          <p:cNvPr id="11" name="Connecteur droit avec flèche 10"/>
          <p:cNvCxnSpPr/>
          <p:nvPr/>
        </p:nvCxnSpPr>
        <p:spPr>
          <a:xfrm flipV="1">
            <a:off x="1974273" y="1045939"/>
            <a:ext cx="7246" cy="1874942"/>
          </a:xfrm>
          <a:prstGeom prst="straightConnector1">
            <a:avLst/>
          </a:prstGeom>
          <a:noFill/>
          <a:ln w="25400" cap="flat">
            <a:solidFill>
              <a:srgbClr val="00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2" name="Connecteur droit avec flèche 11"/>
          <p:cNvCxnSpPr/>
          <p:nvPr/>
        </p:nvCxnSpPr>
        <p:spPr>
          <a:xfrm>
            <a:off x="1974274" y="2920880"/>
            <a:ext cx="8063345" cy="0"/>
          </a:xfrm>
          <a:prstGeom prst="straightConnector1">
            <a:avLst/>
          </a:prstGeom>
          <a:noFill/>
          <a:ln w="25400" cap="flat">
            <a:solidFill>
              <a:srgbClr val="00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3" name="Connecteur droit 12"/>
          <p:cNvCxnSpPr/>
          <p:nvPr/>
        </p:nvCxnSpPr>
        <p:spPr>
          <a:xfrm flipV="1">
            <a:off x="9797473" y="2763862"/>
            <a:ext cx="0" cy="314036"/>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4" name="Connecteur droit 13"/>
          <p:cNvCxnSpPr/>
          <p:nvPr/>
        </p:nvCxnSpPr>
        <p:spPr>
          <a:xfrm flipV="1">
            <a:off x="8564418" y="2722299"/>
            <a:ext cx="0" cy="314036"/>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5" name="Connecteur droit 14"/>
          <p:cNvCxnSpPr/>
          <p:nvPr/>
        </p:nvCxnSpPr>
        <p:spPr>
          <a:xfrm flipV="1">
            <a:off x="6098309" y="2722299"/>
            <a:ext cx="0" cy="314036"/>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6" name="Connecteur droit 15"/>
          <p:cNvCxnSpPr/>
          <p:nvPr/>
        </p:nvCxnSpPr>
        <p:spPr>
          <a:xfrm flipV="1">
            <a:off x="4795982" y="2739283"/>
            <a:ext cx="0" cy="314036"/>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7" name="Connecteur droit 16"/>
          <p:cNvCxnSpPr/>
          <p:nvPr/>
        </p:nvCxnSpPr>
        <p:spPr>
          <a:xfrm flipV="1">
            <a:off x="3604491" y="2740771"/>
            <a:ext cx="0" cy="314036"/>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8" name="Connecteur droit 17"/>
          <p:cNvCxnSpPr/>
          <p:nvPr/>
        </p:nvCxnSpPr>
        <p:spPr>
          <a:xfrm flipV="1">
            <a:off x="2413000" y="2768480"/>
            <a:ext cx="0" cy="314036"/>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19" name="ZoneTexte 18"/>
          <p:cNvSpPr txBox="1"/>
          <p:nvPr/>
        </p:nvSpPr>
        <p:spPr>
          <a:xfrm>
            <a:off x="10128601" y="2763862"/>
            <a:ext cx="67101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dirty="0">
                <a:solidFill>
                  <a:srgbClr val="000000"/>
                </a:solidFill>
                <a:latin typeface="Arial Narrow"/>
                <a:ea typeface="Arial Narrow"/>
                <a:cs typeface="Arial Narrow"/>
                <a:sym typeface="Arial Narrow"/>
              </a:rPr>
              <a:t>Temps</a:t>
            </a:r>
          </a:p>
        </p:txBody>
      </p:sp>
      <p:sp>
        <p:nvSpPr>
          <p:cNvPr id="20" name="ZoneTexte 19"/>
          <p:cNvSpPr txBox="1"/>
          <p:nvPr/>
        </p:nvSpPr>
        <p:spPr>
          <a:xfrm>
            <a:off x="1345813" y="972007"/>
            <a:ext cx="56521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dirty="0">
                <a:solidFill>
                  <a:srgbClr val="000000"/>
                </a:solidFill>
                <a:latin typeface="Arial Narrow"/>
                <a:ea typeface="Arial Narrow"/>
                <a:cs typeface="Arial Narrow"/>
                <a:sym typeface="Arial Narrow"/>
              </a:rPr>
              <a:t>Utilité</a:t>
            </a:r>
          </a:p>
        </p:txBody>
      </p:sp>
      <p:sp>
        <p:nvSpPr>
          <p:cNvPr id="21" name="ZoneTexte 20"/>
          <p:cNvSpPr txBox="1"/>
          <p:nvPr/>
        </p:nvSpPr>
        <p:spPr>
          <a:xfrm>
            <a:off x="4650625" y="3096218"/>
            <a:ext cx="46903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sym typeface="Arial Narrow"/>
              </a:rPr>
              <a:t>heure</a:t>
            </a:r>
          </a:p>
        </p:txBody>
      </p:sp>
      <p:sp>
        <p:nvSpPr>
          <p:cNvPr id="22" name="ZoneTexte 21"/>
          <p:cNvSpPr txBox="1"/>
          <p:nvPr/>
        </p:nvSpPr>
        <p:spPr>
          <a:xfrm>
            <a:off x="3307077" y="3102323"/>
            <a:ext cx="64857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sym typeface="Arial Narrow"/>
              </a:rPr>
              <a:t>seconde</a:t>
            </a:r>
          </a:p>
        </p:txBody>
      </p:sp>
      <p:sp>
        <p:nvSpPr>
          <p:cNvPr id="23" name="ZoneTexte 22"/>
          <p:cNvSpPr txBox="1"/>
          <p:nvPr/>
        </p:nvSpPr>
        <p:spPr>
          <a:xfrm>
            <a:off x="5974743" y="3096218"/>
            <a:ext cx="33759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sym typeface="Arial Narrow"/>
              </a:rPr>
              <a:t>jour</a:t>
            </a:r>
          </a:p>
        </p:txBody>
      </p:sp>
      <p:sp>
        <p:nvSpPr>
          <p:cNvPr id="24" name="ZoneTexte 23"/>
          <p:cNvSpPr txBox="1"/>
          <p:nvPr/>
        </p:nvSpPr>
        <p:spPr>
          <a:xfrm>
            <a:off x="8365187" y="3099349"/>
            <a:ext cx="40331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sym typeface="Arial Narrow"/>
              </a:rPr>
              <a:t>mois</a:t>
            </a:r>
          </a:p>
        </p:txBody>
      </p:sp>
      <p:sp>
        <p:nvSpPr>
          <p:cNvPr id="25" name="ZoneTexte 24"/>
          <p:cNvSpPr txBox="1"/>
          <p:nvPr/>
        </p:nvSpPr>
        <p:spPr>
          <a:xfrm>
            <a:off x="9536522" y="3100991"/>
            <a:ext cx="50109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sym typeface="Arial Narrow"/>
              </a:rPr>
              <a:t>année</a:t>
            </a:r>
          </a:p>
        </p:txBody>
      </p:sp>
      <p:cxnSp>
        <p:nvCxnSpPr>
          <p:cNvPr id="26" name="Connecteur droit 25"/>
          <p:cNvCxnSpPr/>
          <p:nvPr/>
        </p:nvCxnSpPr>
        <p:spPr>
          <a:xfrm flipV="1">
            <a:off x="7312891" y="2722299"/>
            <a:ext cx="0" cy="314036"/>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27" name="ZoneTexte 26"/>
          <p:cNvSpPr txBox="1"/>
          <p:nvPr/>
        </p:nvSpPr>
        <p:spPr>
          <a:xfrm>
            <a:off x="7005087" y="3096218"/>
            <a:ext cx="70359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sym typeface="Arial Narrow"/>
              </a:rPr>
              <a:t>semaine</a:t>
            </a:r>
          </a:p>
        </p:txBody>
      </p:sp>
      <p:sp>
        <p:nvSpPr>
          <p:cNvPr id="28" name="ZoneTexte 27"/>
          <p:cNvSpPr txBox="1"/>
          <p:nvPr/>
        </p:nvSpPr>
        <p:spPr>
          <a:xfrm>
            <a:off x="1981519" y="3081029"/>
            <a:ext cx="100924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sym typeface="Arial Narrow"/>
              </a:rPr>
              <a:t>microseconde</a:t>
            </a:r>
          </a:p>
        </p:txBody>
      </p:sp>
      <p:grpSp>
        <p:nvGrpSpPr>
          <p:cNvPr id="29" name="Groupe 28"/>
          <p:cNvGrpSpPr/>
          <p:nvPr/>
        </p:nvGrpSpPr>
        <p:grpSpPr>
          <a:xfrm>
            <a:off x="1282569" y="3547871"/>
            <a:ext cx="9453805" cy="2453207"/>
            <a:chOff x="139568" y="3981508"/>
            <a:chExt cx="9453805" cy="2453207"/>
          </a:xfrm>
        </p:grpSpPr>
        <p:cxnSp>
          <p:nvCxnSpPr>
            <p:cNvPr id="30" name="Connecteur droit avec flèche 29"/>
            <p:cNvCxnSpPr/>
            <p:nvPr/>
          </p:nvCxnSpPr>
          <p:spPr>
            <a:xfrm flipV="1">
              <a:off x="768029" y="3981508"/>
              <a:ext cx="7245" cy="1963991"/>
            </a:xfrm>
            <a:prstGeom prst="straightConnector1">
              <a:avLst/>
            </a:prstGeom>
            <a:noFill/>
            <a:ln w="25400" cap="flat">
              <a:solidFill>
                <a:srgbClr val="00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1" name="Connecteur droit avec flèche 30"/>
            <p:cNvCxnSpPr/>
            <p:nvPr/>
          </p:nvCxnSpPr>
          <p:spPr>
            <a:xfrm>
              <a:off x="768029" y="5945498"/>
              <a:ext cx="8063345" cy="0"/>
            </a:xfrm>
            <a:prstGeom prst="straightConnector1">
              <a:avLst/>
            </a:prstGeom>
            <a:noFill/>
            <a:ln w="25400" cap="flat">
              <a:solidFill>
                <a:srgbClr val="000000"/>
              </a:solidFill>
              <a:prstDash val="solid"/>
              <a:round/>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2" name="Connecteur droit 31"/>
            <p:cNvCxnSpPr/>
            <p:nvPr/>
          </p:nvCxnSpPr>
          <p:spPr>
            <a:xfrm flipV="1">
              <a:off x="8591229" y="5788480"/>
              <a:ext cx="0" cy="314036"/>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3" name="Connecteur droit 32"/>
            <p:cNvCxnSpPr/>
            <p:nvPr/>
          </p:nvCxnSpPr>
          <p:spPr>
            <a:xfrm flipV="1">
              <a:off x="7358174" y="5746917"/>
              <a:ext cx="0" cy="314036"/>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4" name="Connecteur droit 33"/>
            <p:cNvCxnSpPr/>
            <p:nvPr/>
          </p:nvCxnSpPr>
          <p:spPr>
            <a:xfrm flipV="1">
              <a:off x="4892065" y="5746917"/>
              <a:ext cx="0" cy="314036"/>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5" name="Connecteur droit 34"/>
            <p:cNvCxnSpPr/>
            <p:nvPr/>
          </p:nvCxnSpPr>
          <p:spPr>
            <a:xfrm flipV="1">
              <a:off x="3589738" y="5763901"/>
              <a:ext cx="0" cy="314036"/>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6" name="Connecteur droit 35"/>
            <p:cNvCxnSpPr/>
            <p:nvPr/>
          </p:nvCxnSpPr>
          <p:spPr>
            <a:xfrm flipV="1">
              <a:off x="2398247" y="5765389"/>
              <a:ext cx="0" cy="314036"/>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37" name="Connecteur droit 36"/>
            <p:cNvCxnSpPr/>
            <p:nvPr/>
          </p:nvCxnSpPr>
          <p:spPr>
            <a:xfrm flipV="1">
              <a:off x="1206756" y="5793098"/>
              <a:ext cx="0" cy="314036"/>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38" name="ZoneTexte 37"/>
            <p:cNvSpPr txBox="1"/>
            <p:nvPr/>
          </p:nvSpPr>
          <p:spPr>
            <a:xfrm>
              <a:off x="8922357" y="5788480"/>
              <a:ext cx="67101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dirty="0">
                  <a:solidFill>
                    <a:srgbClr val="000000"/>
                  </a:solidFill>
                  <a:latin typeface="Arial Narrow"/>
                  <a:ea typeface="Arial Narrow"/>
                  <a:cs typeface="Arial Narrow"/>
                  <a:sym typeface="Arial Narrow"/>
                </a:rPr>
                <a:t>Temps</a:t>
              </a:r>
            </a:p>
          </p:txBody>
        </p:sp>
        <p:sp>
          <p:nvSpPr>
            <p:cNvPr id="39" name="ZoneTexte 38"/>
            <p:cNvSpPr txBox="1"/>
            <p:nvPr/>
          </p:nvSpPr>
          <p:spPr>
            <a:xfrm>
              <a:off x="139568" y="3996625"/>
              <a:ext cx="56521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dirty="0">
                  <a:solidFill>
                    <a:srgbClr val="000000"/>
                  </a:solidFill>
                  <a:latin typeface="Arial Narrow"/>
                  <a:ea typeface="Arial Narrow"/>
                  <a:cs typeface="Arial Narrow"/>
                  <a:sym typeface="Arial Narrow"/>
                </a:rPr>
                <a:t>Utilité</a:t>
              </a:r>
            </a:p>
          </p:txBody>
        </p:sp>
        <p:sp>
          <p:nvSpPr>
            <p:cNvPr id="40" name="ZoneTexte 39"/>
            <p:cNvSpPr txBox="1"/>
            <p:nvPr/>
          </p:nvSpPr>
          <p:spPr>
            <a:xfrm>
              <a:off x="3444380" y="6120835"/>
              <a:ext cx="46903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sym typeface="Arial Narrow"/>
                </a:rPr>
                <a:t>heure</a:t>
              </a:r>
            </a:p>
          </p:txBody>
        </p:sp>
        <p:sp>
          <p:nvSpPr>
            <p:cNvPr id="41" name="ZoneTexte 40"/>
            <p:cNvSpPr txBox="1"/>
            <p:nvPr/>
          </p:nvSpPr>
          <p:spPr>
            <a:xfrm>
              <a:off x="2100832" y="6126940"/>
              <a:ext cx="648573"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sym typeface="Arial Narrow"/>
                </a:rPr>
                <a:t>seconde</a:t>
              </a:r>
            </a:p>
          </p:txBody>
        </p:sp>
        <p:sp>
          <p:nvSpPr>
            <p:cNvPr id="42" name="ZoneTexte 41"/>
            <p:cNvSpPr txBox="1"/>
            <p:nvPr/>
          </p:nvSpPr>
          <p:spPr>
            <a:xfrm>
              <a:off x="4768498" y="6120835"/>
              <a:ext cx="33759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sym typeface="Arial Narrow"/>
                </a:rPr>
                <a:t>jour</a:t>
              </a:r>
            </a:p>
          </p:txBody>
        </p:sp>
        <p:sp>
          <p:nvSpPr>
            <p:cNvPr id="43" name="ZoneTexte 42"/>
            <p:cNvSpPr txBox="1"/>
            <p:nvPr/>
          </p:nvSpPr>
          <p:spPr>
            <a:xfrm>
              <a:off x="7158943" y="6123966"/>
              <a:ext cx="40331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sym typeface="Arial Narrow"/>
                </a:rPr>
                <a:t>mois</a:t>
              </a:r>
            </a:p>
          </p:txBody>
        </p:sp>
        <p:sp>
          <p:nvSpPr>
            <p:cNvPr id="44" name="ZoneTexte 43"/>
            <p:cNvSpPr txBox="1"/>
            <p:nvPr/>
          </p:nvSpPr>
          <p:spPr>
            <a:xfrm>
              <a:off x="8330277" y="6125608"/>
              <a:ext cx="501097"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sym typeface="Arial Narrow"/>
                </a:rPr>
                <a:t>année</a:t>
              </a:r>
            </a:p>
          </p:txBody>
        </p:sp>
        <p:cxnSp>
          <p:nvCxnSpPr>
            <p:cNvPr id="45" name="Connecteur droit 44"/>
            <p:cNvCxnSpPr/>
            <p:nvPr/>
          </p:nvCxnSpPr>
          <p:spPr>
            <a:xfrm flipV="1">
              <a:off x="6106647" y="5746917"/>
              <a:ext cx="0" cy="314036"/>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46" name="ZoneTexte 45"/>
            <p:cNvSpPr txBox="1"/>
            <p:nvPr/>
          </p:nvSpPr>
          <p:spPr>
            <a:xfrm>
              <a:off x="5798843" y="6120835"/>
              <a:ext cx="703592"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sym typeface="Arial Narrow"/>
                </a:rPr>
                <a:t>semaine</a:t>
              </a:r>
            </a:p>
          </p:txBody>
        </p:sp>
        <p:sp>
          <p:nvSpPr>
            <p:cNvPr id="47" name="ZoneTexte 46"/>
            <p:cNvSpPr txBox="1"/>
            <p:nvPr/>
          </p:nvSpPr>
          <p:spPr>
            <a:xfrm>
              <a:off x="775274" y="6105646"/>
              <a:ext cx="1009249"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sym typeface="Arial Narrow"/>
                </a:rPr>
                <a:t>microseconde</a:t>
              </a:r>
            </a:p>
          </p:txBody>
        </p:sp>
      </p:grpSp>
      <p:cxnSp>
        <p:nvCxnSpPr>
          <p:cNvPr id="48" name="Connecteur droit 47"/>
          <p:cNvCxnSpPr/>
          <p:nvPr/>
        </p:nvCxnSpPr>
        <p:spPr>
          <a:xfrm>
            <a:off x="4378251" y="1337012"/>
            <a:ext cx="5575160" cy="4325"/>
          </a:xfrm>
          <a:prstGeom prst="line">
            <a:avLst/>
          </a:prstGeom>
          <a:noFill/>
          <a:ln w="25400" cap="flat">
            <a:solidFill>
              <a:srgbClr val="000000"/>
            </a:solidFill>
            <a:prstDash val="solid"/>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49" name="ZoneTexte 48"/>
          <p:cNvSpPr txBox="1"/>
          <p:nvPr/>
        </p:nvSpPr>
        <p:spPr>
          <a:xfrm>
            <a:off x="9208227" y="1045939"/>
            <a:ext cx="109420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sym typeface="Arial Narrow"/>
              </a:rPr>
              <a:t>Charbon (offre)</a:t>
            </a:r>
          </a:p>
        </p:txBody>
      </p:sp>
      <p:grpSp>
        <p:nvGrpSpPr>
          <p:cNvPr id="50" name="Groupe 49"/>
          <p:cNvGrpSpPr/>
          <p:nvPr/>
        </p:nvGrpSpPr>
        <p:grpSpPr>
          <a:xfrm>
            <a:off x="2555666" y="1384237"/>
            <a:ext cx="7429923" cy="2432570"/>
            <a:chOff x="1412665" y="1733030"/>
            <a:chExt cx="7429923" cy="2432570"/>
          </a:xfrm>
        </p:grpSpPr>
        <p:sp>
          <p:nvSpPr>
            <p:cNvPr id="51" name="Arc 50"/>
            <p:cNvSpPr/>
            <p:nvPr/>
          </p:nvSpPr>
          <p:spPr>
            <a:xfrm>
              <a:off x="3139179" y="1733030"/>
              <a:ext cx="1418477" cy="2432570"/>
            </a:xfrm>
            <a:prstGeom prst="arc">
              <a:avLst>
                <a:gd name="adj1" fmla="val 11117797"/>
                <a:gd name="adj2" fmla="val 20177003"/>
              </a:avLst>
            </a:prstGeom>
            <a:ln w="19050"/>
          </p:spPr>
          <p:style>
            <a:lnRef idx="1">
              <a:schemeClr val="accent6"/>
            </a:lnRef>
            <a:fillRef idx="0">
              <a:schemeClr val="accent6"/>
            </a:fillRef>
            <a:effectRef idx="0">
              <a:schemeClr val="accent6"/>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fr-FR">
                <a:solidFill>
                  <a:srgbClr val="000000"/>
                </a:solidFill>
              </a:endParaRPr>
            </a:p>
          </p:txBody>
        </p:sp>
        <p:sp>
          <p:nvSpPr>
            <p:cNvPr id="52" name="Arc 51"/>
            <p:cNvSpPr/>
            <p:nvPr/>
          </p:nvSpPr>
          <p:spPr>
            <a:xfrm rot="10218087">
              <a:off x="1412665" y="2548607"/>
              <a:ext cx="1738263" cy="850033"/>
            </a:xfrm>
            <a:prstGeom prst="arc">
              <a:avLst>
                <a:gd name="adj1" fmla="val 11017591"/>
                <a:gd name="adj2" fmla="val 11976166"/>
              </a:avLst>
            </a:prstGeom>
            <a:ln w="19050"/>
          </p:spPr>
          <p:style>
            <a:lnRef idx="1">
              <a:schemeClr val="accent6"/>
            </a:lnRef>
            <a:fillRef idx="0">
              <a:schemeClr val="accent6"/>
            </a:fillRef>
            <a:effectRef idx="0">
              <a:schemeClr val="accent6"/>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fr-FR">
                <a:solidFill>
                  <a:srgbClr val="000000"/>
                </a:solidFill>
              </a:endParaRPr>
            </a:p>
          </p:txBody>
        </p:sp>
        <p:sp>
          <p:nvSpPr>
            <p:cNvPr id="53" name="Arc 52"/>
            <p:cNvSpPr/>
            <p:nvPr/>
          </p:nvSpPr>
          <p:spPr>
            <a:xfrm>
              <a:off x="4519475" y="2261674"/>
              <a:ext cx="3696427" cy="681675"/>
            </a:xfrm>
            <a:prstGeom prst="arc">
              <a:avLst>
                <a:gd name="adj1" fmla="val 4526378"/>
                <a:gd name="adj2" fmla="val 10721680"/>
              </a:avLst>
            </a:prstGeom>
            <a:ln w="19050"/>
          </p:spPr>
          <p:style>
            <a:lnRef idx="1">
              <a:schemeClr val="accent6"/>
            </a:lnRef>
            <a:fillRef idx="0">
              <a:schemeClr val="accent6"/>
            </a:fillRef>
            <a:effectRef idx="0">
              <a:schemeClr val="accent6"/>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fr-FR">
                <a:solidFill>
                  <a:srgbClr val="000000"/>
                </a:solidFill>
              </a:endParaRPr>
            </a:p>
          </p:txBody>
        </p:sp>
        <p:cxnSp>
          <p:nvCxnSpPr>
            <p:cNvPr id="54" name="Connecteur droit 53"/>
            <p:cNvCxnSpPr>
              <a:stCxn id="53" idx="0"/>
            </p:cNvCxnSpPr>
            <p:nvPr/>
          </p:nvCxnSpPr>
          <p:spPr>
            <a:xfrm>
              <a:off x="6456117" y="2942959"/>
              <a:ext cx="2386471" cy="390"/>
            </a:xfrm>
            <a:prstGeom prst="line">
              <a:avLst/>
            </a:prstGeom>
            <a:ln w="19050">
              <a:prstDash val="sysDash"/>
            </a:ln>
          </p:spPr>
          <p:style>
            <a:lnRef idx="1">
              <a:schemeClr val="accent6"/>
            </a:lnRef>
            <a:fillRef idx="0">
              <a:schemeClr val="accent6"/>
            </a:fillRef>
            <a:effectRef idx="0">
              <a:schemeClr val="accent6"/>
            </a:effectRef>
            <a:fontRef idx="minor">
              <a:schemeClr val="tx1"/>
            </a:fontRef>
          </p:style>
        </p:cxnSp>
        <p:cxnSp>
          <p:nvCxnSpPr>
            <p:cNvPr id="55" name="Connecteur droit 54"/>
            <p:cNvCxnSpPr/>
            <p:nvPr/>
          </p:nvCxnSpPr>
          <p:spPr>
            <a:xfrm flipV="1">
              <a:off x="2488362" y="3089563"/>
              <a:ext cx="533081" cy="153624"/>
            </a:xfrm>
            <a:prstGeom prst="line">
              <a:avLst/>
            </a:prstGeom>
            <a:ln w="19050">
              <a:prstDash val="sysDash"/>
            </a:ln>
          </p:spPr>
          <p:style>
            <a:lnRef idx="1">
              <a:schemeClr val="accent6"/>
            </a:lnRef>
            <a:fillRef idx="0">
              <a:schemeClr val="accent6"/>
            </a:fillRef>
            <a:effectRef idx="0">
              <a:schemeClr val="accent6"/>
            </a:effectRef>
            <a:fontRef idx="minor">
              <a:schemeClr val="tx1"/>
            </a:fontRef>
          </p:style>
        </p:cxnSp>
      </p:grpSp>
      <p:sp>
        <p:nvSpPr>
          <p:cNvPr id="56" name="ZoneTexte 55"/>
          <p:cNvSpPr txBox="1"/>
          <p:nvPr/>
        </p:nvSpPr>
        <p:spPr>
          <a:xfrm>
            <a:off x="5470863" y="1310057"/>
            <a:ext cx="903820"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sym typeface="Arial Narrow"/>
              </a:rPr>
              <a:t>Solaire (</a:t>
            </a:r>
            <a:r>
              <a:rPr lang="fr-FR" sz="1400" dirty="0" smtClean="0">
                <a:solidFill>
                  <a:srgbClr val="000000"/>
                </a:solidFill>
                <a:latin typeface="Arial Narrow"/>
                <a:ea typeface="Arial Narrow"/>
                <a:cs typeface="Arial Narrow"/>
                <a:sym typeface="Arial Narrow"/>
              </a:rPr>
              <a:t>offre fatale)</a:t>
            </a:r>
            <a:endParaRPr lang="fr-FR" sz="1400" dirty="0">
              <a:solidFill>
                <a:srgbClr val="000000"/>
              </a:solidFill>
              <a:latin typeface="Arial Narrow"/>
              <a:ea typeface="Arial Narrow"/>
              <a:cs typeface="Arial Narrow"/>
              <a:sym typeface="Arial Narrow"/>
            </a:endParaRPr>
          </a:p>
        </p:txBody>
      </p:sp>
      <p:grpSp>
        <p:nvGrpSpPr>
          <p:cNvPr id="57" name="Groupe 56"/>
          <p:cNvGrpSpPr/>
          <p:nvPr/>
        </p:nvGrpSpPr>
        <p:grpSpPr>
          <a:xfrm>
            <a:off x="1711692" y="1665315"/>
            <a:ext cx="9068709" cy="1769754"/>
            <a:chOff x="1228357" y="2015341"/>
            <a:chExt cx="6915703" cy="1769754"/>
          </a:xfrm>
        </p:grpSpPr>
        <p:sp>
          <p:nvSpPr>
            <p:cNvPr id="58" name="Arc 57"/>
            <p:cNvSpPr/>
            <p:nvPr/>
          </p:nvSpPr>
          <p:spPr>
            <a:xfrm>
              <a:off x="2939576" y="2035384"/>
              <a:ext cx="1618080" cy="1749711"/>
            </a:xfrm>
            <a:prstGeom prst="arc">
              <a:avLst>
                <a:gd name="adj1" fmla="val 10921343"/>
                <a:gd name="adj2" fmla="val 20177003"/>
              </a:avLst>
            </a:prstGeom>
            <a:ln w="19050"/>
          </p:spPr>
          <p:style>
            <a:lnRef idx="1">
              <a:schemeClr val="accent5"/>
            </a:lnRef>
            <a:fillRef idx="0">
              <a:schemeClr val="accent5"/>
            </a:fillRef>
            <a:effectRef idx="0">
              <a:schemeClr val="accent5"/>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fr-FR">
                <a:solidFill>
                  <a:srgbClr val="000000"/>
                </a:solidFill>
              </a:endParaRPr>
            </a:p>
          </p:txBody>
        </p:sp>
        <p:sp>
          <p:nvSpPr>
            <p:cNvPr id="59" name="Arc 58"/>
            <p:cNvSpPr/>
            <p:nvPr/>
          </p:nvSpPr>
          <p:spPr>
            <a:xfrm rot="10218087">
              <a:off x="1228357" y="2527099"/>
              <a:ext cx="1738263" cy="850033"/>
            </a:xfrm>
            <a:prstGeom prst="arc">
              <a:avLst>
                <a:gd name="adj1" fmla="val 11136813"/>
                <a:gd name="adj2" fmla="val 11976166"/>
              </a:avLst>
            </a:prstGeom>
            <a:ln w="19050"/>
          </p:spPr>
          <p:style>
            <a:lnRef idx="1">
              <a:schemeClr val="accent5"/>
            </a:lnRef>
            <a:fillRef idx="0">
              <a:schemeClr val="accent5"/>
            </a:fillRef>
            <a:effectRef idx="0">
              <a:schemeClr val="accent5"/>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fr-FR">
                <a:solidFill>
                  <a:srgbClr val="000000"/>
                </a:solidFill>
              </a:endParaRPr>
            </a:p>
          </p:txBody>
        </p:sp>
        <p:sp>
          <p:nvSpPr>
            <p:cNvPr id="60" name="Arc 59"/>
            <p:cNvSpPr/>
            <p:nvPr/>
          </p:nvSpPr>
          <p:spPr>
            <a:xfrm>
              <a:off x="4447633" y="2015341"/>
              <a:ext cx="3696427" cy="861883"/>
            </a:xfrm>
            <a:prstGeom prst="arc">
              <a:avLst>
                <a:gd name="adj1" fmla="val 4526378"/>
                <a:gd name="adj2" fmla="val 10729081"/>
              </a:avLst>
            </a:prstGeom>
            <a:ln w="19050"/>
          </p:spPr>
          <p:style>
            <a:lnRef idx="1">
              <a:schemeClr val="accent5"/>
            </a:lnRef>
            <a:fillRef idx="0">
              <a:schemeClr val="accent5"/>
            </a:fillRef>
            <a:effectRef idx="0">
              <a:schemeClr val="accent5"/>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fr-FR">
                <a:solidFill>
                  <a:srgbClr val="000000"/>
                </a:solidFill>
              </a:endParaRPr>
            </a:p>
          </p:txBody>
        </p:sp>
        <p:cxnSp>
          <p:nvCxnSpPr>
            <p:cNvPr id="61" name="Connecteur droit 60"/>
            <p:cNvCxnSpPr>
              <a:stCxn id="60" idx="0"/>
            </p:cNvCxnSpPr>
            <p:nvPr/>
          </p:nvCxnSpPr>
          <p:spPr>
            <a:xfrm flipV="1">
              <a:off x="6381115" y="2875159"/>
              <a:ext cx="1132291" cy="1606"/>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62" name="Connecteur droit 61"/>
            <p:cNvCxnSpPr>
              <a:endCxn id="59" idx="2"/>
            </p:cNvCxnSpPr>
            <p:nvPr/>
          </p:nvCxnSpPr>
          <p:spPr>
            <a:xfrm flipV="1">
              <a:off x="2245373" y="3102606"/>
              <a:ext cx="509388" cy="139102"/>
            </a:xfrm>
            <a:prstGeom prst="line">
              <a:avLst/>
            </a:prstGeom>
            <a:ln w="19050"/>
          </p:spPr>
          <p:style>
            <a:lnRef idx="1">
              <a:schemeClr val="accent5"/>
            </a:lnRef>
            <a:fillRef idx="0">
              <a:schemeClr val="accent5"/>
            </a:fillRef>
            <a:effectRef idx="0">
              <a:schemeClr val="accent5"/>
            </a:effectRef>
            <a:fontRef idx="minor">
              <a:schemeClr val="tx1"/>
            </a:fontRef>
          </p:style>
        </p:cxnSp>
      </p:grpSp>
      <p:sp>
        <p:nvSpPr>
          <p:cNvPr id="63" name="ZoneTexte 62"/>
          <p:cNvSpPr txBox="1"/>
          <p:nvPr/>
        </p:nvSpPr>
        <p:spPr>
          <a:xfrm>
            <a:off x="4370712" y="2133019"/>
            <a:ext cx="1435679"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sym typeface="Arial Narrow"/>
              </a:rPr>
              <a:t>Véhicule électrique (</a:t>
            </a:r>
            <a:r>
              <a:rPr lang="fr-FR" sz="1400" dirty="0" smtClean="0">
                <a:solidFill>
                  <a:srgbClr val="000000"/>
                </a:solidFill>
                <a:latin typeface="Arial Narrow"/>
                <a:ea typeface="Arial Narrow"/>
                <a:cs typeface="Arial Narrow"/>
                <a:sym typeface="Arial Narrow"/>
              </a:rPr>
              <a:t>demande souple)</a:t>
            </a:r>
            <a:endParaRPr lang="fr-FR" sz="1400" dirty="0">
              <a:solidFill>
                <a:srgbClr val="000000"/>
              </a:solidFill>
              <a:latin typeface="Arial Narrow"/>
              <a:ea typeface="Arial Narrow"/>
              <a:cs typeface="Arial Narrow"/>
              <a:sym typeface="Arial Narrow"/>
            </a:endParaRPr>
          </a:p>
        </p:txBody>
      </p:sp>
      <p:grpSp>
        <p:nvGrpSpPr>
          <p:cNvPr id="64" name="Groupe 63"/>
          <p:cNvGrpSpPr/>
          <p:nvPr/>
        </p:nvGrpSpPr>
        <p:grpSpPr>
          <a:xfrm>
            <a:off x="1629987" y="4265984"/>
            <a:ext cx="9080649" cy="1397342"/>
            <a:chOff x="1219251" y="2015341"/>
            <a:chExt cx="6924809" cy="1397342"/>
          </a:xfrm>
        </p:grpSpPr>
        <p:sp>
          <p:nvSpPr>
            <p:cNvPr id="66" name="Arc 65"/>
            <p:cNvSpPr/>
            <p:nvPr/>
          </p:nvSpPr>
          <p:spPr>
            <a:xfrm rot="10218087">
              <a:off x="1219251" y="2562650"/>
              <a:ext cx="1738263" cy="850033"/>
            </a:xfrm>
            <a:prstGeom prst="arc">
              <a:avLst>
                <a:gd name="adj1" fmla="val 11017591"/>
                <a:gd name="adj2" fmla="val 11976166"/>
              </a:avLst>
            </a:prstGeom>
            <a:ln w="19050"/>
          </p:spPr>
          <p:style>
            <a:lnRef idx="1">
              <a:schemeClr val="accent5"/>
            </a:lnRef>
            <a:fillRef idx="0">
              <a:schemeClr val="accent5"/>
            </a:fillRef>
            <a:effectRef idx="0">
              <a:schemeClr val="accent5"/>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fr-FR">
                <a:solidFill>
                  <a:srgbClr val="000000"/>
                </a:solidFill>
              </a:endParaRPr>
            </a:p>
          </p:txBody>
        </p:sp>
        <p:sp>
          <p:nvSpPr>
            <p:cNvPr id="67" name="Arc 66"/>
            <p:cNvSpPr/>
            <p:nvPr/>
          </p:nvSpPr>
          <p:spPr>
            <a:xfrm>
              <a:off x="4447633" y="2015341"/>
              <a:ext cx="3696427" cy="861883"/>
            </a:xfrm>
            <a:prstGeom prst="arc">
              <a:avLst>
                <a:gd name="adj1" fmla="val 4526378"/>
                <a:gd name="adj2" fmla="val 10733495"/>
              </a:avLst>
            </a:prstGeom>
            <a:ln w="19050"/>
          </p:spPr>
          <p:style>
            <a:lnRef idx="1">
              <a:schemeClr val="accent5"/>
            </a:lnRef>
            <a:fillRef idx="0">
              <a:schemeClr val="accent5"/>
            </a:fillRef>
            <a:effectRef idx="0">
              <a:schemeClr val="accent5"/>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fr-FR">
                <a:solidFill>
                  <a:srgbClr val="000000"/>
                </a:solidFill>
              </a:endParaRPr>
            </a:p>
          </p:txBody>
        </p:sp>
        <p:cxnSp>
          <p:nvCxnSpPr>
            <p:cNvPr id="68" name="Connecteur droit 67"/>
            <p:cNvCxnSpPr>
              <a:stCxn id="67" idx="0"/>
            </p:cNvCxnSpPr>
            <p:nvPr/>
          </p:nvCxnSpPr>
          <p:spPr>
            <a:xfrm flipV="1">
              <a:off x="6381115" y="2875159"/>
              <a:ext cx="1132289" cy="1606"/>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69" name="Connecteur droit 68"/>
            <p:cNvCxnSpPr>
              <a:endCxn id="66" idx="2"/>
            </p:cNvCxnSpPr>
            <p:nvPr/>
          </p:nvCxnSpPr>
          <p:spPr>
            <a:xfrm flipV="1">
              <a:off x="2242606" y="3138157"/>
              <a:ext cx="503049" cy="103551"/>
            </a:xfrm>
            <a:prstGeom prst="line">
              <a:avLst/>
            </a:prstGeom>
            <a:ln w="19050"/>
          </p:spPr>
          <p:style>
            <a:lnRef idx="1">
              <a:schemeClr val="accent5"/>
            </a:lnRef>
            <a:fillRef idx="0">
              <a:schemeClr val="accent5"/>
            </a:fillRef>
            <a:effectRef idx="0">
              <a:schemeClr val="accent5"/>
            </a:effectRef>
            <a:fontRef idx="minor">
              <a:schemeClr val="tx1"/>
            </a:fontRef>
          </p:style>
        </p:cxnSp>
      </p:grpSp>
      <p:sp>
        <p:nvSpPr>
          <p:cNvPr id="70" name="ZoneTexte 69"/>
          <p:cNvSpPr txBox="1"/>
          <p:nvPr/>
        </p:nvSpPr>
        <p:spPr>
          <a:xfrm>
            <a:off x="4163752" y="4499594"/>
            <a:ext cx="1435679"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sym typeface="Arial Narrow"/>
              </a:rPr>
              <a:t>Véhicule électrique (demande souple)</a:t>
            </a:r>
          </a:p>
        </p:txBody>
      </p:sp>
      <p:sp>
        <p:nvSpPr>
          <p:cNvPr id="71" name="ZoneTexte 70"/>
          <p:cNvSpPr txBox="1"/>
          <p:nvPr/>
        </p:nvSpPr>
        <p:spPr>
          <a:xfrm>
            <a:off x="7894420" y="1811026"/>
            <a:ext cx="261866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sz="2400" dirty="0">
                <a:solidFill>
                  <a:srgbClr val="FF0000"/>
                </a:solidFill>
                <a:latin typeface="Arial Narrow"/>
                <a:ea typeface="Arial Narrow"/>
                <a:cs typeface="Arial Narrow"/>
                <a:sym typeface="Arial Narrow"/>
              </a:rPr>
              <a:t>COMPLÉMENTARITÉ</a:t>
            </a:r>
          </a:p>
        </p:txBody>
      </p:sp>
      <p:sp>
        <p:nvSpPr>
          <p:cNvPr id="72" name="ZoneTexte 71"/>
          <p:cNvSpPr txBox="1"/>
          <p:nvPr/>
        </p:nvSpPr>
        <p:spPr>
          <a:xfrm>
            <a:off x="8626949" y="4165973"/>
            <a:ext cx="1847620"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defTabSz="455612" hangingPunct="0"/>
            <a:r>
              <a:rPr lang="fr-FR" sz="2400" dirty="0">
                <a:solidFill>
                  <a:srgbClr val="FF0000"/>
                </a:solidFill>
                <a:latin typeface="Arial Narrow"/>
                <a:ea typeface="Arial Narrow"/>
                <a:cs typeface="Arial Narrow"/>
                <a:sym typeface="Arial Narrow"/>
              </a:rPr>
              <a:t>COMPÉTITION</a:t>
            </a:r>
          </a:p>
        </p:txBody>
      </p:sp>
      <p:grpSp>
        <p:nvGrpSpPr>
          <p:cNvPr id="73" name="Groupe 72"/>
          <p:cNvGrpSpPr/>
          <p:nvPr/>
        </p:nvGrpSpPr>
        <p:grpSpPr>
          <a:xfrm>
            <a:off x="1426197" y="3326860"/>
            <a:ext cx="8457447" cy="2355330"/>
            <a:chOff x="94509" y="3326859"/>
            <a:chExt cx="8457447" cy="2355330"/>
          </a:xfrm>
        </p:grpSpPr>
        <p:cxnSp>
          <p:nvCxnSpPr>
            <p:cNvPr id="74" name="Connecteur droit 73"/>
            <p:cNvCxnSpPr/>
            <p:nvPr/>
          </p:nvCxnSpPr>
          <p:spPr>
            <a:xfrm flipH="1" flipV="1">
              <a:off x="6376991" y="5471670"/>
              <a:ext cx="2174965" cy="11223"/>
            </a:xfrm>
            <a:prstGeom prst="line">
              <a:avLst/>
            </a:prstGeom>
            <a:ln w="19050"/>
          </p:spPr>
          <p:style>
            <a:lnRef idx="1">
              <a:schemeClr val="accent2"/>
            </a:lnRef>
            <a:fillRef idx="0">
              <a:schemeClr val="accent2"/>
            </a:fillRef>
            <a:effectRef idx="0">
              <a:schemeClr val="accent2"/>
            </a:effectRef>
            <a:fontRef idx="minor">
              <a:schemeClr val="tx1"/>
            </a:fontRef>
          </p:style>
        </p:cxnSp>
        <p:grpSp>
          <p:nvGrpSpPr>
            <p:cNvPr id="75" name="Groupe 74"/>
            <p:cNvGrpSpPr/>
            <p:nvPr/>
          </p:nvGrpSpPr>
          <p:grpSpPr>
            <a:xfrm>
              <a:off x="94509" y="3326859"/>
              <a:ext cx="7577342" cy="2355330"/>
              <a:chOff x="94509" y="3326859"/>
              <a:chExt cx="7577342" cy="2355330"/>
            </a:xfrm>
          </p:grpSpPr>
          <p:sp>
            <p:nvSpPr>
              <p:cNvPr id="76" name="Arc 75"/>
              <p:cNvSpPr/>
              <p:nvPr/>
            </p:nvSpPr>
            <p:spPr>
              <a:xfrm>
                <a:off x="2568062" y="3989542"/>
                <a:ext cx="2593232" cy="848245"/>
              </a:xfrm>
              <a:prstGeom prst="arc">
                <a:avLst>
                  <a:gd name="adj1" fmla="val 16179165"/>
                  <a:gd name="adj2" fmla="val 21405349"/>
                </a:avLst>
              </a:prstGeom>
              <a:ln w="19050"/>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fr-FR">
                  <a:solidFill>
                    <a:srgbClr val="000000"/>
                  </a:solidFill>
                </a:endParaRPr>
              </a:p>
            </p:txBody>
          </p:sp>
          <p:grpSp>
            <p:nvGrpSpPr>
              <p:cNvPr id="77" name="Groupe 76"/>
              <p:cNvGrpSpPr/>
              <p:nvPr/>
            </p:nvGrpSpPr>
            <p:grpSpPr>
              <a:xfrm>
                <a:off x="94509" y="3326859"/>
                <a:ext cx="7577342" cy="2355330"/>
                <a:chOff x="94509" y="3326859"/>
                <a:chExt cx="7577342" cy="2355330"/>
              </a:xfrm>
            </p:grpSpPr>
            <p:sp>
              <p:nvSpPr>
                <p:cNvPr id="78" name="Arc 77"/>
                <p:cNvSpPr/>
                <p:nvPr/>
              </p:nvSpPr>
              <p:spPr>
                <a:xfrm>
                  <a:off x="6060541" y="3643903"/>
                  <a:ext cx="1611310" cy="2038286"/>
                </a:xfrm>
                <a:prstGeom prst="arc">
                  <a:avLst>
                    <a:gd name="adj1" fmla="val 7248828"/>
                    <a:gd name="adj2" fmla="val 10230145"/>
                  </a:avLst>
                </a:prstGeom>
                <a:ln w="19050"/>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fr-FR">
                    <a:solidFill>
                      <a:srgbClr val="000000"/>
                    </a:solidFill>
                  </a:endParaRPr>
                </a:p>
              </p:txBody>
            </p:sp>
            <p:sp>
              <p:nvSpPr>
                <p:cNvPr id="79" name="Arc 78"/>
                <p:cNvSpPr/>
                <p:nvPr/>
              </p:nvSpPr>
              <p:spPr>
                <a:xfrm>
                  <a:off x="4768498" y="4542859"/>
                  <a:ext cx="1298884" cy="587389"/>
                </a:xfrm>
                <a:prstGeom prst="arc">
                  <a:avLst>
                    <a:gd name="adj1" fmla="val 16722367"/>
                    <a:gd name="adj2" fmla="val 21575951"/>
                  </a:avLst>
                </a:prstGeom>
                <a:ln w="19050"/>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fr-FR">
                    <a:solidFill>
                      <a:srgbClr val="000000"/>
                    </a:solidFill>
                  </a:endParaRPr>
                </a:p>
              </p:txBody>
            </p:sp>
            <p:sp>
              <p:nvSpPr>
                <p:cNvPr id="80" name="Arc 79"/>
                <p:cNvSpPr/>
                <p:nvPr/>
              </p:nvSpPr>
              <p:spPr>
                <a:xfrm>
                  <a:off x="5034044" y="3326859"/>
                  <a:ext cx="871464" cy="1206016"/>
                </a:xfrm>
                <a:prstGeom prst="arc">
                  <a:avLst>
                    <a:gd name="adj1" fmla="val 5387474"/>
                    <a:gd name="adj2" fmla="val 7693296"/>
                  </a:avLst>
                </a:prstGeom>
                <a:ln w="19050"/>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fr-FR">
                    <a:solidFill>
                      <a:srgbClr val="000000"/>
                    </a:solidFill>
                  </a:endParaRPr>
                </a:p>
              </p:txBody>
            </p:sp>
            <p:sp>
              <p:nvSpPr>
                <p:cNvPr id="81" name="Arc 80"/>
                <p:cNvSpPr/>
                <p:nvPr/>
              </p:nvSpPr>
              <p:spPr>
                <a:xfrm>
                  <a:off x="2452815" y="3981507"/>
                  <a:ext cx="2593232" cy="848245"/>
                </a:xfrm>
                <a:prstGeom prst="arc">
                  <a:avLst>
                    <a:gd name="adj1" fmla="val 11347597"/>
                    <a:gd name="adj2" fmla="val 17283946"/>
                  </a:avLst>
                </a:prstGeom>
                <a:ln w="19050"/>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fr-FR">
                    <a:solidFill>
                      <a:srgbClr val="000000"/>
                    </a:solidFill>
                  </a:endParaRPr>
                </a:p>
              </p:txBody>
            </p:sp>
            <p:sp>
              <p:nvSpPr>
                <p:cNvPr id="82" name="Arc 81"/>
                <p:cNvSpPr/>
                <p:nvPr/>
              </p:nvSpPr>
              <p:spPr>
                <a:xfrm>
                  <a:off x="94509" y="3633104"/>
                  <a:ext cx="2593232" cy="848245"/>
                </a:xfrm>
                <a:prstGeom prst="arc">
                  <a:avLst>
                    <a:gd name="adj1" fmla="val 453802"/>
                    <a:gd name="adj2" fmla="val 6845491"/>
                  </a:avLst>
                </a:prstGeom>
                <a:ln w="19050"/>
              </p:spPr>
              <p:style>
                <a:lnRef idx="1">
                  <a:schemeClr val="accent2"/>
                </a:lnRef>
                <a:fillRef idx="0">
                  <a:schemeClr val="accent2"/>
                </a:fillRef>
                <a:effectRef idx="0">
                  <a:schemeClr val="accent2"/>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fr-FR">
                    <a:solidFill>
                      <a:srgbClr val="000000"/>
                    </a:solidFill>
                  </a:endParaRPr>
                </a:p>
              </p:txBody>
            </p:sp>
            <p:cxnSp>
              <p:nvCxnSpPr>
                <p:cNvPr id="83" name="Connecteur droit 82"/>
                <p:cNvCxnSpPr/>
                <p:nvPr/>
              </p:nvCxnSpPr>
              <p:spPr>
                <a:xfrm flipH="1">
                  <a:off x="617842" y="4477278"/>
                  <a:ext cx="649417" cy="106107"/>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grpSp>
        </p:grpSp>
      </p:grpSp>
      <p:sp>
        <p:nvSpPr>
          <p:cNvPr id="84" name="ZoneTexte 83"/>
          <p:cNvSpPr txBox="1"/>
          <p:nvPr/>
        </p:nvSpPr>
        <p:spPr>
          <a:xfrm>
            <a:off x="4692257" y="3692711"/>
            <a:ext cx="1794966"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5612" hangingPunct="0"/>
            <a:r>
              <a:rPr lang="fr-FR" sz="1400" dirty="0">
                <a:solidFill>
                  <a:srgbClr val="000000"/>
                </a:solidFill>
                <a:latin typeface="Arial Narrow"/>
                <a:ea typeface="Arial Narrow"/>
                <a:cs typeface="Arial Narrow"/>
              </a:rPr>
              <a:t>STEP (stockage souple)</a:t>
            </a:r>
            <a:endParaRPr lang="fr-FR" sz="1400" dirty="0">
              <a:solidFill>
                <a:srgbClr val="000000"/>
              </a:solidFill>
              <a:latin typeface="Arial Narrow"/>
              <a:ea typeface="Arial Narrow"/>
              <a:cs typeface="Arial Narrow"/>
              <a:sym typeface="Arial Narrow"/>
            </a:endParaRPr>
          </a:p>
        </p:txBody>
      </p:sp>
      <p:cxnSp>
        <p:nvCxnSpPr>
          <p:cNvPr id="87" name="Connecteur droit avec flèche 86"/>
          <p:cNvCxnSpPr>
            <a:stCxn id="90" idx="0"/>
          </p:cNvCxnSpPr>
          <p:nvPr/>
        </p:nvCxnSpPr>
        <p:spPr>
          <a:xfrm flipV="1">
            <a:off x="4990593" y="1396006"/>
            <a:ext cx="17085" cy="269309"/>
          </a:xfrm>
          <a:prstGeom prst="straightConnector1">
            <a:avLst/>
          </a:prstGeom>
          <a:ln w="19050">
            <a:headEnd type="triangle"/>
            <a:tailEnd type="triangle"/>
          </a:ln>
        </p:spPr>
        <p:style>
          <a:lnRef idx="1">
            <a:schemeClr val="accent4"/>
          </a:lnRef>
          <a:fillRef idx="0">
            <a:schemeClr val="accent4"/>
          </a:fillRef>
          <a:effectRef idx="0">
            <a:schemeClr val="accent4"/>
          </a:effectRef>
          <a:fontRef idx="minor">
            <a:schemeClr val="tx1"/>
          </a:fontRef>
        </p:style>
      </p:cxnSp>
      <p:cxnSp>
        <p:nvCxnSpPr>
          <p:cNvPr id="88" name="Connecteur droit avec flèche 87"/>
          <p:cNvCxnSpPr/>
          <p:nvPr/>
        </p:nvCxnSpPr>
        <p:spPr>
          <a:xfrm flipV="1">
            <a:off x="4688307" y="4286027"/>
            <a:ext cx="3950" cy="285426"/>
          </a:xfrm>
          <a:prstGeom prst="straightConnector1">
            <a:avLst/>
          </a:prstGeom>
          <a:ln w="19050">
            <a:solidFill>
              <a:srgbClr val="FF0000"/>
            </a:solidFill>
            <a:headEnd type="triangle"/>
            <a:tailEnd type="triangle"/>
          </a:ln>
        </p:spPr>
        <p:style>
          <a:lnRef idx="1">
            <a:schemeClr val="accent4"/>
          </a:lnRef>
          <a:fillRef idx="0">
            <a:schemeClr val="accent4"/>
          </a:fillRef>
          <a:effectRef idx="0">
            <a:schemeClr val="accent4"/>
          </a:effectRef>
          <a:fontRef idx="minor">
            <a:schemeClr val="tx1"/>
          </a:fontRef>
        </p:style>
      </p:cxnSp>
      <p:sp>
        <p:nvSpPr>
          <p:cNvPr id="89" name="Arc 88"/>
          <p:cNvSpPr/>
          <p:nvPr/>
        </p:nvSpPr>
        <p:spPr>
          <a:xfrm>
            <a:off x="4378251" y="1392917"/>
            <a:ext cx="1216853" cy="1688112"/>
          </a:xfrm>
          <a:prstGeom prst="arc">
            <a:avLst>
              <a:gd name="adj1" fmla="val 13053359"/>
              <a:gd name="adj2" fmla="val 19100137"/>
            </a:avLst>
          </a:prstGeom>
          <a:ln w="19050"/>
        </p:spPr>
        <p:style>
          <a:lnRef idx="1">
            <a:schemeClr val="accent5"/>
          </a:lnRef>
          <a:fillRef idx="0">
            <a:schemeClr val="accent5"/>
          </a:fillRef>
          <a:effectRef idx="0">
            <a:schemeClr val="accent5"/>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fr-FR">
              <a:solidFill>
                <a:srgbClr val="000000"/>
              </a:solidFill>
            </a:endParaRPr>
          </a:p>
        </p:txBody>
      </p:sp>
      <p:sp>
        <p:nvSpPr>
          <p:cNvPr id="4" name="Rectangle 3"/>
          <p:cNvSpPr/>
          <p:nvPr/>
        </p:nvSpPr>
        <p:spPr>
          <a:xfrm>
            <a:off x="995060" y="570016"/>
            <a:ext cx="10358740" cy="400110"/>
          </a:xfrm>
          <a:prstGeom prst="rect">
            <a:avLst/>
          </a:prstGeom>
        </p:spPr>
        <p:txBody>
          <a:bodyPr wrap="square">
            <a:spAutoFit/>
          </a:bodyPr>
          <a:lstStyle/>
          <a:p>
            <a:r>
              <a:rPr lang="fr-FR" sz="2000" b="1" dirty="0" smtClean="0">
                <a:effectLst>
                  <a:outerShdw blurRad="38100" dist="38100" dir="2700000" algn="tl">
                    <a:srgbClr val="000000">
                      <a:alpha val="43137"/>
                    </a:srgbClr>
                  </a:outerShdw>
                </a:effectLst>
              </a:rPr>
              <a:t>Concurrence </a:t>
            </a:r>
            <a:r>
              <a:rPr lang="fr-FR" sz="2000" b="1" dirty="0">
                <a:effectLst>
                  <a:outerShdw blurRad="38100" dist="38100" dir="2700000" algn="tl">
                    <a:srgbClr val="000000">
                      <a:alpha val="43137"/>
                    </a:srgbClr>
                  </a:outerShdw>
                </a:effectLst>
              </a:rPr>
              <a:t>et complémentarités entre options de souplesses : exemple vecteur électrique</a:t>
            </a:r>
          </a:p>
        </p:txBody>
      </p:sp>
      <p:cxnSp>
        <p:nvCxnSpPr>
          <p:cNvPr id="91" name="Connecteur droit 90"/>
          <p:cNvCxnSpPr/>
          <p:nvPr/>
        </p:nvCxnSpPr>
        <p:spPr>
          <a:xfrm flipV="1">
            <a:off x="1949530" y="1337012"/>
            <a:ext cx="2428721" cy="168294"/>
          </a:xfrm>
          <a:prstGeom prst="line">
            <a:avLst/>
          </a:prstGeom>
          <a:noFill/>
          <a:ln w="25400" cap="flat">
            <a:solidFill>
              <a:srgbClr val="000000"/>
            </a:solidFill>
            <a:prstDash val="sysDash"/>
            <a:round/>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
        <p:nvSpPr>
          <p:cNvPr id="90" name="Ellipse 89"/>
          <p:cNvSpPr/>
          <p:nvPr/>
        </p:nvSpPr>
        <p:spPr>
          <a:xfrm>
            <a:off x="4503727" y="1665315"/>
            <a:ext cx="973732" cy="28556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Arc 92"/>
          <p:cNvSpPr/>
          <p:nvPr/>
        </p:nvSpPr>
        <p:spPr>
          <a:xfrm>
            <a:off x="4287906" y="1380534"/>
            <a:ext cx="1418477" cy="2432570"/>
          </a:xfrm>
          <a:prstGeom prst="arc">
            <a:avLst>
              <a:gd name="adj1" fmla="val 11117797"/>
              <a:gd name="adj2" fmla="val 20177003"/>
            </a:avLst>
          </a:prstGeom>
          <a:ln w="19050"/>
        </p:spPr>
        <p:style>
          <a:lnRef idx="1">
            <a:schemeClr val="accent5"/>
          </a:lnRef>
          <a:fillRef idx="0">
            <a:schemeClr val="accent5"/>
          </a:fillRef>
          <a:effectRef idx="0">
            <a:schemeClr val="accent5"/>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fr-FR">
              <a:solidFill>
                <a:srgbClr val="000000"/>
              </a:solidFill>
            </a:endParaRPr>
          </a:p>
        </p:txBody>
      </p:sp>
      <p:cxnSp>
        <p:nvCxnSpPr>
          <p:cNvPr id="94" name="Connecteur droit 93"/>
          <p:cNvCxnSpPr>
            <a:endCxn id="52" idx="0"/>
          </p:cNvCxnSpPr>
          <p:nvPr/>
        </p:nvCxnSpPr>
        <p:spPr>
          <a:xfrm flipV="1">
            <a:off x="3054129" y="2533475"/>
            <a:ext cx="1229475" cy="355495"/>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96" name="Connecteur droit 95"/>
          <p:cNvCxnSpPr/>
          <p:nvPr/>
        </p:nvCxnSpPr>
        <p:spPr>
          <a:xfrm>
            <a:off x="5665100" y="2282533"/>
            <a:ext cx="4288311" cy="237722"/>
          </a:xfrm>
          <a:prstGeom prst="line">
            <a:avLst/>
          </a:prstGeom>
          <a:ln w="19050"/>
        </p:spPr>
        <p:style>
          <a:lnRef idx="1">
            <a:schemeClr val="accent5"/>
          </a:lnRef>
          <a:fillRef idx="0">
            <a:schemeClr val="accent5"/>
          </a:fillRef>
          <a:effectRef idx="0">
            <a:schemeClr val="accent5"/>
          </a:effectRef>
          <a:fontRef idx="minor">
            <a:schemeClr val="tx1"/>
          </a:fontRef>
        </p:style>
      </p:cxnSp>
      <p:sp>
        <p:nvSpPr>
          <p:cNvPr id="99" name="Arc 98"/>
          <p:cNvSpPr/>
          <p:nvPr/>
        </p:nvSpPr>
        <p:spPr>
          <a:xfrm>
            <a:off x="3849906" y="4569997"/>
            <a:ext cx="2433328" cy="1409787"/>
          </a:xfrm>
          <a:prstGeom prst="arc">
            <a:avLst>
              <a:gd name="adj1" fmla="val 11316824"/>
              <a:gd name="adj2" fmla="val 19586400"/>
            </a:avLst>
          </a:prstGeom>
          <a:ln w="19050"/>
        </p:spPr>
        <p:style>
          <a:lnRef idx="1">
            <a:schemeClr val="accent5"/>
          </a:lnRef>
          <a:fillRef idx="0">
            <a:schemeClr val="accent5"/>
          </a:fillRef>
          <a:effectRef idx="0">
            <a:schemeClr val="accent5"/>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fr-FR">
              <a:solidFill>
                <a:srgbClr val="000000"/>
              </a:solidFill>
            </a:endParaRPr>
          </a:p>
        </p:txBody>
      </p:sp>
      <p:sp>
        <p:nvSpPr>
          <p:cNvPr id="102" name="Arc 101"/>
          <p:cNvSpPr/>
          <p:nvPr/>
        </p:nvSpPr>
        <p:spPr>
          <a:xfrm>
            <a:off x="3892406" y="4296693"/>
            <a:ext cx="2121823" cy="1749711"/>
          </a:xfrm>
          <a:prstGeom prst="arc">
            <a:avLst>
              <a:gd name="adj1" fmla="val 10910833"/>
              <a:gd name="adj2" fmla="val 20177003"/>
            </a:avLst>
          </a:prstGeom>
          <a:ln w="19050"/>
        </p:spPr>
        <p:style>
          <a:lnRef idx="1">
            <a:schemeClr val="accent5"/>
          </a:lnRef>
          <a:fillRef idx="0">
            <a:schemeClr val="accent5"/>
          </a:fillRef>
          <a:effectRef idx="0">
            <a:schemeClr val="accent5"/>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fr-FR">
              <a:solidFill>
                <a:srgbClr val="000000"/>
              </a:solidFill>
            </a:endParaRPr>
          </a:p>
        </p:txBody>
      </p:sp>
      <p:sp>
        <p:nvSpPr>
          <p:cNvPr id="95" name="Flèche droite 7"/>
          <p:cNvSpPr/>
          <p:nvPr/>
        </p:nvSpPr>
        <p:spPr>
          <a:xfrm>
            <a:off x="5700657" y="5900305"/>
            <a:ext cx="5264509" cy="917071"/>
          </a:xfrm>
          <a:prstGeom prst="leftRightArrow">
            <a:avLst/>
          </a:prstGeom>
          <a:solidFill>
            <a:srgbClr val="FFFFFF"/>
          </a:solidFill>
          <a:ln w="25400" cap="flat">
            <a:solidFill>
              <a:schemeClr val="accent1"/>
            </a:solidFill>
            <a:prstDash val="sysDot"/>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defTabSz="455612" hangingPunct="0"/>
            <a:r>
              <a:rPr lang="fr-FR" sz="1200" dirty="0" smtClean="0">
                <a:solidFill>
                  <a:srgbClr val="FF0000"/>
                </a:solidFill>
                <a:latin typeface="+mj-lt"/>
                <a:ea typeface="+mj-ea"/>
                <a:cs typeface="+mj-cs"/>
                <a:sym typeface="Helvetica"/>
              </a:rPr>
              <a:t>Marché </a:t>
            </a:r>
            <a:r>
              <a:rPr lang="fr-FR" sz="1200" dirty="0">
                <a:solidFill>
                  <a:srgbClr val="FF0000"/>
                </a:solidFill>
                <a:latin typeface="+mj-lt"/>
                <a:ea typeface="+mj-ea"/>
                <a:cs typeface="+mj-cs"/>
                <a:sym typeface="Helvetica"/>
              </a:rPr>
              <a:t>de </a:t>
            </a:r>
            <a:r>
              <a:rPr lang="fr-FR" sz="1200" dirty="0" smtClean="0">
                <a:solidFill>
                  <a:srgbClr val="FF0000"/>
                </a:solidFill>
                <a:latin typeface="+mj-lt"/>
                <a:ea typeface="+mj-ea"/>
                <a:cs typeface="+mj-cs"/>
                <a:sym typeface="Helvetica"/>
              </a:rPr>
              <a:t>capacité</a:t>
            </a:r>
          </a:p>
          <a:p>
            <a:pPr algn="ctr" defTabSz="455612" hangingPunct="0"/>
            <a:r>
              <a:rPr lang="fr-FR" sz="1200" dirty="0" smtClean="0">
                <a:solidFill>
                  <a:srgbClr val="FF0000"/>
                </a:solidFill>
                <a:latin typeface="+mj-lt"/>
                <a:ea typeface="+mj-ea"/>
                <a:cs typeface="+mj-cs"/>
                <a:sym typeface="Helvetica"/>
              </a:rPr>
              <a:t>          (Contrats An-1, utilisation J-1, réajustements An+1)</a:t>
            </a:r>
            <a:endParaRPr lang="fr-FR" sz="1200" dirty="0">
              <a:solidFill>
                <a:srgbClr val="FF0000"/>
              </a:solidFill>
              <a:latin typeface="+mj-lt"/>
              <a:ea typeface="+mj-ea"/>
              <a:cs typeface="+mj-cs"/>
              <a:sym typeface="Helvetica"/>
            </a:endParaRPr>
          </a:p>
        </p:txBody>
      </p:sp>
      <p:sp>
        <p:nvSpPr>
          <p:cNvPr id="97" name="Flèche gauche 6"/>
          <p:cNvSpPr/>
          <p:nvPr/>
        </p:nvSpPr>
        <p:spPr>
          <a:xfrm>
            <a:off x="4409802" y="5900305"/>
            <a:ext cx="2314322" cy="917071"/>
          </a:xfrm>
          <a:prstGeom prst="leftRightArrow">
            <a:avLst/>
          </a:prstGeom>
          <a:solidFill>
            <a:srgbClr val="FFFFFF"/>
          </a:solidFill>
          <a:ln w="25400" cap="flat">
            <a:solidFill>
              <a:schemeClr val="accent1"/>
            </a:solidFill>
            <a:prstDash val="sysDot"/>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defTabSz="455612" hangingPunct="0"/>
            <a:r>
              <a:rPr lang="fr-FR" sz="1200" dirty="0" smtClean="0">
                <a:solidFill>
                  <a:srgbClr val="FF0000"/>
                </a:solidFill>
                <a:latin typeface="+mj-lt"/>
                <a:ea typeface="+mj-ea"/>
                <a:cs typeface="+mj-cs"/>
                <a:sym typeface="Helvetica"/>
              </a:rPr>
              <a:t>Marchés d’énergie </a:t>
            </a:r>
            <a:br>
              <a:rPr lang="fr-FR" sz="1200" dirty="0" smtClean="0">
                <a:solidFill>
                  <a:srgbClr val="FF0000"/>
                </a:solidFill>
                <a:latin typeface="+mj-lt"/>
                <a:ea typeface="+mj-ea"/>
                <a:cs typeface="+mj-cs"/>
                <a:sym typeface="Helvetica"/>
              </a:rPr>
            </a:br>
            <a:r>
              <a:rPr lang="fr-FR" sz="1200" dirty="0" smtClean="0">
                <a:solidFill>
                  <a:srgbClr val="FF0000"/>
                </a:solidFill>
                <a:latin typeface="+mj-lt"/>
                <a:ea typeface="+mj-ea"/>
                <a:cs typeface="+mj-cs"/>
                <a:sym typeface="Helvetica"/>
              </a:rPr>
              <a:t>(J-1, </a:t>
            </a:r>
            <a:r>
              <a:rPr lang="fr-FR" sz="1200" dirty="0" err="1" smtClean="0">
                <a:solidFill>
                  <a:srgbClr val="FF0000"/>
                </a:solidFill>
                <a:latin typeface="+mj-lt"/>
                <a:ea typeface="+mj-ea"/>
                <a:cs typeface="+mj-cs"/>
                <a:sym typeface="Helvetica"/>
              </a:rPr>
              <a:t>intraday</a:t>
            </a:r>
            <a:r>
              <a:rPr lang="fr-FR" sz="1200" dirty="0" smtClean="0">
                <a:solidFill>
                  <a:srgbClr val="FF0000"/>
                </a:solidFill>
                <a:latin typeface="+mj-lt"/>
                <a:ea typeface="+mj-ea"/>
                <a:cs typeface="+mj-cs"/>
                <a:sym typeface="Helvetica"/>
              </a:rPr>
              <a:t>)</a:t>
            </a:r>
            <a:endParaRPr lang="fr-FR" dirty="0">
              <a:solidFill>
                <a:srgbClr val="FF0000"/>
              </a:solidFill>
              <a:latin typeface="+mj-lt"/>
              <a:ea typeface="+mj-ea"/>
              <a:cs typeface="+mj-cs"/>
              <a:sym typeface="Helvetica"/>
            </a:endParaRPr>
          </a:p>
        </p:txBody>
      </p:sp>
      <p:sp>
        <p:nvSpPr>
          <p:cNvPr id="98" name="Flèche gauche 6"/>
          <p:cNvSpPr/>
          <p:nvPr/>
        </p:nvSpPr>
        <p:spPr>
          <a:xfrm>
            <a:off x="3299485" y="6071146"/>
            <a:ext cx="1110316" cy="519670"/>
          </a:xfrm>
          <a:prstGeom prst="leftRightArrow">
            <a:avLst/>
          </a:prstGeom>
          <a:solidFill>
            <a:srgbClr val="FFFFFF"/>
          </a:solidFill>
          <a:ln w="25400" cap="flat">
            <a:solidFill>
              <a:schemeClr val="accent1"/>
            </a:solidFill>
            <a:prstDash val="sysDot"/>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defTabSz="455612" hangingPunct="0"/>
            <a:r>
              <a:rPr lang="fr-FR" sz="1100" dirty="0" smtClean="0">
                <a:solidFill>
                  <a:srgbClr val="FF0000"/>
                </a:solidFill>
                <a:latin typeface="+mj-lt"/>
                <a:ea typeface="+mj-ea"/>
                <a:cs typeface="+mj-cs"/>
                <a:sym typeface="Helvetica"/>
              </a:rPr>
              <a:t>Ajustement</a:t>
            </a:r>
            <a:endParaRPr lang="fr-FR" sz="1600" dirty="0">
              <a:solidFill>
                <a:srgbClr val="FF0000"/>
              </a:solidFill>
              <a:latin typeface="+mj-lt"/>
              <a:ea typeface="+mj-ea"/>
              <a:cs typeface="+mj-cs"/>
              <a:sym typeface="Helvetica"/>
            </a:endParaRPr>
          </a:p>
        </p:txBody>
      </p:sp>
      <p:sp>
        <p:nvSpPr>
          <p:cNvPr id="100" name="Flèche gauche 6"/>
          <p:cNvSpPr/>
          <p:nvPr/>
        </p:nvSpPr>
        <p:spPr>
          <a:xfrm>
            <a:off x="2258761" y="5930877"/>
            <a:ext cx="1031922" cy="855932"/>
          </a:xfrm>
          <a:prstGeom prst="leftRightArrow">
            <a:avLst/>
          </a:prstGeom>
          <a:solidFill>
            <a:srgbClr val="FFFFFF"/>
          </a:solidFill>
          <a:ln w="25400" cap="flat">
            <a:solidFill>
              <a:schemeClr val="accent1"/>
            </a:solidFill>
            <a:prstDash val="sysDot"/>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defTabSz="455612" hangingPunct="0"/>
            <a:r>
              <a:rPr lang="fr-FR" sz="1100" dirty="0" smtClean="0">
                <a:solidFill>
                  <a:srgbClr val="FF0000"/>
                </a:solidFill>
                <a:latin typeface="+mj-lt"/>
                <a:ea typeface="+mj-ea"/>
                <a:cs typeface="+mj-cs"/>
                <a:sym typeface="Helvetica"/>
              </a:rPr>
              <a:t>Services réseau</a:t>
            </a:r>
            <a:endParaRPr lang="fr-FR" sz="1600" dirty="0">
              <a:solidFill>
                <a:srgbClr val="FF0000"/>
              </a:solidFill>
              <a:latin typeface="+mj-lt"/>
              <a:ea typeface="+mj-ea"/>
              <a:cs typeface="+mj-cs"/>
              <a:sym typeface="Helvetica"/>
            </a:endParaRPr>
          </a:p>
        </p:txBody>
      </p:sp>
    </p:spTree>
    <p:extLst>
      <p:ext uri="{BB962C8B-B14F-4D97-AF65-F5344CB8AC3E}">
        <p14:creationId xmlns:p14="http://schemas.microsoft.com/office/powerpoint/2010/main" val="4249661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500"/>
                                        <p:tgtEl>
                                          <p:spTgt spid="57"/>
                                        </p:tgtEl>
                                      </p:cBhvr>
                                    </p:animEffect>
                                  </p:childTnLst>
                                </p:cTn>
                              </p:par>
                              <p:par>
                                <p:cTn id="19" presetID="10" presetClass="entr" presetSubtype="0" fill="hold" nodeType="withEffect">
                                  <p:stCondLst>
                                    <p:cond delay="0"/>
                                  </p:stCondLst>
                                  <p:childTnLst>
                                    <p:set>
                                      <p:cBhvr>
                                        <p:cTn id="20" dur="1" fill="hold">
                                          <p:stCondLst>
                                            <p:cond delay="0"/>
                                          </p:stCondLst>
                                        </p:cTn>
                                        <p:tgtEl>
                                          <p:spTgt spid="63">
                                            <p:txEl>
                                              <p:pRg st="0" end="0"/>
                                            </p:txEl>
                                          </p:spTgt>
                                        </p:tgtEl>
                                        <p:attrNameLst>
                                          <p:attrName>style.visibility</p:attrName>
                                        </p:attrNameLst>
                                      </p:cBhvr>
                                      <p:to>
                                        <p:strVal val="visible"/>
                                      </p:to>
                                    </p:set>
                                    <p:animEffect transition="in" filter="fade">
                                      <p:cBhvr>
                                        <p:cTn id="21" dur="500"/>
                                        <p:tgtEl>
                                          <p:spTgt spid="6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500"/>
                                        <p:tgtEl>
                                          <p:spTgt spid="71"/>
                                        </p:tgtEl>
                                      </p:cBhvr>
                                    </p:animEffect>
                                  </p:childTnLst>
                                </p:cTn>
                              </p:par>
                              <p:par>
                                <p:cTn id="27" presetID="10" presetClass="entr" presetSubtype="0" fill="hold" nodeType="with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500"/>
                                        <p:tgtEl>
                                          <p:spTgt spid="8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9"/>
                                        </p:tgtEl>
                                        <p:attrNameLst>
                                          <p:attrName>style.visibility</p:attrName>
                                        </p:attrNameLst>
                                      </p:cBhvr>
                                      <p:to>
                                        <p:strVal val="visible"/>
                                      </p:to>
                                    </p:set>
                                    <p:animEffect transition="in" filter="fade">
                                      <p:cBhvr>
                                        <p:cTn id="32" dur="500"/>
                                        <p:tgtEl>
                                          <p:spTgt spid="8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0"/>
                                        </p:tgtEl>
                                        <p:attrNameLst>
                                          <p:attrName>style.visibility</p:attrName>
                                        </p:attrNameLst>
                                      </p:cBhvr>
                                      <p:to>
                                        <p:strVal val="visible"/>
                                      </p:to>
                                    </p:set>
                                    <p:animEffect transition="in" filter="fade">
                                      <p:cBhvr>
                                        <p:cTn id="35" dur="500"/>
                                        <p:tgtEl>
                                          <p:spTgt spid="90"/>
                                        </p:tgtEl>
                                      </p:cBhvr>
                                    </p:animEffect>
                                  </p:childTnLst>
                                </p:cTn>
                              </p:par>
                              <p:par>
                                <p:cTn id="36" presetID="10" presetClass="exit" presetSubtype="0" fill="hold" nodeType="withEffect">
                                  <p:stCondLst>
                                    <p:cond delay="0"/>
                                  </p:stCondLst>
                                  <p:childTnLst>
                                    <p:animEffect transition="out" filter="fade">
                                      <p:cBhvr>
                                        <p:cTn id="37" dur="500"/>
                                        <p:tgtEl>
                                          <p:spTgt spid="57"/>
                                        </p:tgtEl>
                                      </p:cBhvr>
                                    </p:animEffect>
                                    <p:set>
                                      <p:cBhvr>
                                        <p:cTn id="38" dur="1" fill="hold">
                                          <p:stCondLst>
                                            <p:cond delay="499"/>
                                          </p:stCondLst>
                                        </p:cTn>
                                        <p:tgtEl>
                                          <p:spTgt spid="5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94"/>
                                        </p:tgtEl>
                                        <p:attrNameLst>
                                          <p:attrName>style.visibility</p:attrName>
                                        </p:attrNameLst>
                                      </p:cBhvr>
                                      <p:to>
                                        <p:strVal val="visible"/>
                                      </p:to>
                                    </p:set>
                                    <p:animEffect transition="in" filter="fade">
                                      <p:cBhvr>
                                        <p:cTn id="41" dur="500"/>
                                        <p:tgtEl>
                                          <p:spTgt spid="94"/>
                                        </p:tgtEl>
                                      </p:cBhvr>
                                    </p:animEffect>
                                  </p:childTnLst>
                                </p:cTn>
                              </p:par>
                              <p:par>
                                <p:cTn id="42" presetID="10" presetClass="entr" presetSubtype="0" fill="hold" nodeType="withEffect">
                                  <p:stCondLst>
                                    <p:cond delay="0"/>
                                  </p:stCondLst>
                                  <p:childTnLst>
                                    <p:set>
                                      <p:cBhvr>
                                        <p:cTn id="43" dur="1" fill="hold">
                                          <p:stCondLst>
                                            <p:cond delay="0"/>
                                          </p:stCondLst>
                                        </p:cTn>
                                        <p:tgtEl>
                                          <p:spTgt spid="96"/>
                                        </p:tgtEl>
                                        <p:attrNameLst>
                                          <p:attrName>style.visibility</p:attrName>
                                        </p:attrNameLst>
                                      </p:cBhvr>
                                      <p:to>
                                        <p:strVal val="visible"/>
                                      </p:to>
                                    </p:set>
                                    <p:animEffect transition="in" filter="fade">
                                      <p:cBhvr>
                                        <p:cTn id="44" dur="500"/>
                                        <p:tgtEl>
                                          <p:spTgt spid="96"/>
                                        </p:tgtEl>
                                      </p:cBhvr>
                                    </p:animEffect>
                                  </p:childTnLst>
                                </p:cTn>
                              </p:par>
                              <p:par>
                                <p:cTn id="45" presetID="10" presetClass="exit" presetSubtype="0" fill="hold" nodeType="withEffect">
                                  <p:stCondLst>
                                    <p:cond delay="0"/>
                                  </p:stCondLst>
                                  <p:childTnLst>
                                    <p:animEffect transition="out" filter="fade">
                                      <p:cBhvr>
                                        <p:cTn id="46" dur="500"/>
                                        <p:tgtEl>
                                          <p:spTgt spid="57"/>
                                        </p:tgtEl>
                                      </p:cBhvr>
                                    </p:animEffect>
                                    <p:set>
                                      <p:cBhvr>
                                        <p:cTn id="47" dur="1" fill="hold">
                                          <p:stCondLst>
                                            <p:cond delay="499"/>
                                          </p:stCondLst>
                                        </p:cTn>
                                        <p:tgtEl>
                                          <p:spTgt spid="57"/>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57"/>
                                        </p:tgtEl>
                                      </p:cBhvr>
                                    </p:animEffect>
                                    <p:set>
                                      <p:cBhvr>
                                        <p:cTn id="50" dur="1" fill="hold">
                                          <p:stCondLst>
                                            <p:cond delay="499"/>
                                          </p:stCondLst>
                                        </p:cTn>
                                        <p:tgtEl>
                                          <p:spTgt spid="57"/>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93"/>
                                        </p:tgtEl>
                                        <p:attrNameLst>
                                          <p:attrName>style.visibility</p:attrName>
                                        </p:attrNameLst>
                                      </p:cBhvr>
                                      <p:to>
                                        <p:strVal val="visible"/>
                                      </p:to>
                                    </p:set>
                                    <p:animEffect transition="in" filter="fade">
                                      <p:cBhvr>
                                        <p:cTn id="53" dur="500"/>
                                        <p:tgtEl>
                                          <p:spTgt spid="9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fade">
                                      <p:cBhvr>
                                        <p:cTn id="61" dur="500"/>
                                        <p:tgtEl>
                                          <p:spTgt spid="70"/>
                                        </p:tgtEl>
                                      </p:cBhvr>
                                    </p:animEffect>
                                  </p:childTnLst>
                                </p:cTn>
                              </p:par>
                              <p:par>
                                <p:cTn id="62" presetID="10" presetClass="entr" presetSubtype="0" fill="hold" nodeType="withEffect">
                                  <p:stCondLst>
                                    <p:cond delay="0"/>
                                  </p:stCondLst>
                                  <p:childTnLst>
                                    <p:set>
                                      <p:cBhvr>
                                        <p:cTn id="63" dur="1" fill="hold">
                                          <p:stCondLst>
                                            <p:cond delay="0"/>
                                          </p:stCondLst>
                                        </p:cTn>
                                        <p:tgtEl>
                                          <p:spTgt spid="64"/>
                                        </p:tgtEl>
                                        <p:attrNameLst>
                                          <p:attrName>style.visibility</p:attrName>
                                        </p:attrNameLst>
                                      </p:cBhvr>
                                      <p:to>
                                        <p:strVal val="visible"/>
                                      </p:to>
                                    </p:set>
                                    <p:animEffect transition="in" filter="fade">
                                      <p:cBhvr>
                                        <p:cTn id="64" dur="500"/>
                                        <p:tgtEl>
                                          <p:spTgt spid="64"/>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2"/>
                                        </p:tgtEl>
                                        <p:attrNameLst>
                                          <p:attrName>style.visibility</p:attrName>
                                        </p:attrNameLst>
                                      </p:cBhvr>
                                      <p:to>
                                        <p:strVal val="visible"/>
                                      </p:to>
                                    </p:set>
                                    <p:animEffect transition="in" filter="fade">
                                      <p:cBhvr>
                                        <p:cTn id="67" dur="500"/>
                                        <p:tgtEl>
                                          <p:spTgt spid="10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fade">
                                      <p:cBhvr>
                                        <p:cTn id="72" dur="500"/>
                                        <p:tgtEl>
                                          <p:spTgt spid="7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84"/>
                                        </p:tgtEl>
                                        <p:attrNameLst>
                                          <p:attrName>style.visibility</p:attrName>
                                        </p:attrNameLst>
                                      </p:cBhvr>
                                      <p:to>
                                        <p:strVal val="visible"/>
                                      </p:to>
                                    </p:set>
                                    <p:animEffect transition="in" filter="fade">
                                      <p:cBhvr>
                                        <p:cTn id="75" dur="500"/>
                                        <p:tgtEl>
                                          <p:spTgt spid="8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500"/>
                                        <p:tgtEl>
                                          <p:spTgt spid="99"/>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fade">
                                      <p:cBhvr>
                                        <p:cTn id="81" dur="500"/>
                                        <p:tgtEl>
                                          <p:spTgt spid="72"/>
                                        </p:tgtEl>
                                      </p:cBhvr>
                                    </p:animEffect>
                                  </p:childTnLst>
                                </p:cTn>
                              </p:par>
                              <p:par>
                                <p:cTn id="82" presetID="10" presetClass="entr" presetSubtype="0" fill="hold" nodeType="with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fade">
                                      <p:cBhvr>
                                        <p:cTn id="84" dur="500"/>
                                        <p:tgtEl>
                                          <p:spTgt spid="88"/>
                                        </p:tgtEl>
                                      </p:cBhvr>
                                    </p:animEffect>
                                  </p:childTnLst>
                                </p:cTn>
                              </p:par>
                              <p:par>
                                <p:cTn id="85" presetID="10" presetClass="exit" presetSubtype="0" fill="hold" grpId="1" nodeType="withEffect">
                                  <p:stCondLst>
                                    <p:cond delay="0"/>
                                  </p:stCondLst>
                                  <p:childTnLst>
                                    <p:animEffect transition="out" filter="fade">
                                      <p:cBhvr>
                                        <p:cTn id="86" dur="500"/>
                                        <p:tgtEl>
                                          <p:spTgt spid="102"/>
                                        </p:tgtEl>
                                      </p:cBhvr>
                                    </p:animEffect>
                                    <p:set>
                                      <p:cBhvr>
                                        <p:cTn id="87" dur="1" fill="hold">
                                          <p:stCondLst>
                                            <p:cond delay="499"/>
                                          </p:stCondLst>
                                        </p:cTn>
                                        <p:tgtEl>
                                          <p:spTgt spid="102"/>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95"/>
                                        </p:tgtEl>
                                        <p:attrNameLst>
                                          <p:attrName>style.visibility</p:attrName>
                                        </p:attrNameLst>
                                      </p:cBhvr>
                                      <p:to>
                                        <p:strVal val="visible"/>
                                      </p:to>
                                    </p:set>
                                    <p:animEffect transition="in" filter="fade">
                                      <p:cBhvr>
                                        <p:cTn id="90" dur="500"/>
                                        <p:tgtEl>
                                          <p:spTgt spid="95"/>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97"/>
                                        </p:tgtEl>
                                        <p:attrNameLst>
                                          <p:attrName>style.visibility</p:attrName>
                                        </p:attrNameLst>
                                      </p:cBhvr>
                                      <p:to>
                                        <p:strVal val="visible"/>
                                      </p:to>
                                    </p:set>
                                    <p:animEffect transition="in" filter="fade">
                                      <p:cBhvr>
                                        <p:cTn id="93" dur="500"/>
                                        <p:tgtEl>
                                          <p:spTgt spid="9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98"/>
                                        </p:tgtEl>
                                        <p:attrNameLst>
                                          <p:attrName>style.visibility</p:attrName>
                                        </p:attrNameLst>
                                      </p:cBhvr>
                                      <p:to>
                                        <p:strVal val="visible"/>
                                      </p:to>
                                    </p:set>
                                    <p:animEffect transition="in" filter="fade">
                                      <p:cBhvr>
                                        <p:cTn id="96" dur="500"/>
                                        <p:tgtEl>
                                          <p:spTgt spid="98"/>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00"/>
                                        </p:tgtEl>
                                        <p:attrNameLst>
                                          <p:attrName>style.visibility</p:attrName>
                                        </p:attrNameLst>
                                      </p:cBhvr>
                                      <p:to>
                                        <p:strVal val="visible"/>
                                      </p:to>
                                    </p:set>
                                    <p:animEffect transition="in" filter="fade">
                                      <p:cBhvr>
                                        <p:cTn id="9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3" grpId="0"/>
      <p:bldP spid="70" grpId="0"/>
      <p:bldP spid="71" grpId="0"/>
      <p:bldP spid="72" grpId="0"/>
      <p:bldP spid="84" grpId="0"/>
      <p:bldP spid="89" grpId="0" animBg="1"/>
      <p:bldP spid="90" grpId="0" animBg="1"/>
      <p:bldP spid="93" grpId="0" animBg="1"/>
      <p:bldP spid="99" grpId="0" animBg="1"/>
      <p:bldP spid="102" grpId="0" animBg="1"/>
      <p:bldP spid="102" grpId="1" animBg="1"/>
      <p:bldP spid="95" grpId="0" animBg="1"/>
      <p:bldP spid="97" grpId="0" animBg="1"/>
      <p:bldP spid="98" grpId="0" animBg="1"/>
      <p:bldP spid="10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524973" y="983548"/>
            <a:ext cx="11279100" cy="5609228"/>
          </a:xfrm>
          <a:prstGeom prst="rect">
            <a:avLst/>
          </a:prstGeom>
        </p:spPr>
        <p:txBody>
          <a:bodyPr wrap="square">
            <a:spAutoFit/>
          </a:bodyPr>
          <a:lstStyle/>
          <a:p>
            <a:r>
              <a:rPr lang="fr-FR" sz="2000" b="1" dirty="0" smtClean="0">
                <a:solidFill>
                  <a:srgbClr val="002060"/>
                </a:solidFill>
                <a:latin typeface="Arial Narrow"/>
              </a:rPr>
              <a:t>1) Scénarios</a:t>
            </a:r>
            <a:r>
              <a:rPr lang="fr-FR" sz="2000" b="1" dirty="0" smtClean="0">
                <a:solidFill>
                  <a:srgbClr val="002060"/>
                </a:solidFill>
                <a:latin typeface="Arial Narrow"/>
                <a:sym typeface="Arial Narrow"/>
              </a:rPr>
              <a:t> </a:t>
            </a:r>
          </a:p>
          <a:p>
            <a:pPr marL="914400" lvl="1" indent="-457200">
              <a:buFont typeface="Arial" panose="020B0604020202020204" pitchFamily="34" charset="0"/>
              <a:buChar char="•"/>
            </a:pPr>
            <a:r>
              <a:rPr lang="en-US" sz="2000" dirty="0">
                <a:solidFill>
                  <a:srgbClr val="002060"/>
                </a:solidFill>
                <a:latin typeface="Arial Narrow"/>
              </a:rPr>
              <a:t>Baseline </a:t>
            </a:r>
            <a:r>
              <a:rPr lang="en-US" sz="2000" dirty="0" smtClean="0">
                <a:solidFill>
                  <a:srgbClr val="002060"/>
                </a:solidFill>
                <a:latin typeface="Arial Narrow"/>
              </a:rPr>
              <a:t>: projection d’une </a:t>
            </a:r>
            <a:r>
              <a:rPr lang="en-US" sz="2000" dirty="0" err="1" smtClean="0">
                <a:solidFill>
                  <a:srgbClr val="002060"/>
                </a:solidFill>
                <a:latin typeface="Arial Narrow"/>
              </a:rPr>
              <a:t>tendance</a:t>
            </a:r>
            <a:r>
              <a:rPr lang="en-US" sz="2000" dirty="0" smtClean="0">
                <a:solidFill>
                  <a:srgbClr val="002060"/>
                </a:solidFill>
                <a:latin typeface="Arial Narrow"/>
              </a:rPr>
              <a:t> de “laisser-faire”</a:t>
            </a:r>
          </a:p>
          <a:p>
            <a:pPr marL="914400" lvl="1" indent="-457200">
              <a:buFont typeface="Arial" panose="020B0604020202020204" pitchFamily="34" charset="0"/>
              <a:buChar char="•"/>
            </a:pPr>
            <a:r>
              <a:rPr lang="en-US" sz="2000" dirty="0" smtClean="0">
                <a:solidFill>
                  <a:srgbClr val="002060"/>
                </a:solidFill>
                <a:latin typeface="Arial Narrow"/>
              </a:rPr>
              <a:t>&lt;</a:t>
            </a:r>
            <a:r>
              <a:rPr lang="en-US" sz="2000" dirty="0">
                <a:solidFill>
                  <a:srgbClr val="002060"/>
                </a:solidFill>
                <a:latin typeface="Arial Narrow"/>
              </a:rPr>
              <a:t>2°C scenario </a:t>
            </a:r>
            <a:r>
              <a:rPr lang="en-US" sz="2000" dirty="0" smtClean="0">
                <a:solidFill>
                  <a:srgbClr val="002060"/>
                </a:solidFill>
                <a:latin typeface="Arial Narrow"/>
              </a:rPr>
              <a:t>: </a:t>
            </a:r>
            <a:r>
              <a:rPr lang="en-US" sz="2000" dirty="0" err="1" smtClean="0">
                <a:solidFill>
                  <a:srgbClr val="002060"/>
                </a:solidFill>
                <a:latin typeface="Arial Narrow"/>
              </a:rPr>
              <a:t>permet</a:t>
            </a:r>
            <a:r>
              <a:rPr lang="en-US" sz="2000" dirty="0" smtClean="0">
                <a:solidFill>
                  <a:srgbClr val="002060"/>
                </a:solidFill>
                <a:latin typeface="Arial Narrow"/>
              </a:rPr>
              <a:t> </a:t>
            </a:r>
            <a:r>
              <a:rPr lang="en-US" sz="2000" dirty="0" err="1" smtClean="0">
                <a:solidFill>
                  <a:srgbClr val="002060"/>
                </a:solidFill>
                <a:latin typeface="Arial Narrow"/>
              </a:rPr>
              <a:t>d’atteindre</a:t>
            </a:r>
            <a:r>
              <a:rPr lang="en-US" sz="2000" dirty="0" smtClean="0">
                <a:solidFill>
                  <a:srgbClr val="002060"/>
                </a:solidFill>
                <a:latin typeface="Arial Narrow"/>
              </a:rPr>
              <a:t> les </a:t>
            </a:r>
            <a:r>
              <a:rPr lang="en-US" sz="2000" dirty="0" err="1" smtClean="0">
                <a:solidFill>
                  <a:srgbClr val="002060"/>
                </a:solidFill>
                <a:latin typeface="Arial Narrow"/>
              </a:rPr>
              <a:t>objectifs</a:t>
            </a:r>
            <a:r>
              <a:rPr lang="en-US" sz="2000" dirty="0" smtClean="0">
                <a:solidFill>
                  <a:srgbClr val="002060"/>
                </a:solidFill>
                <a:latin typeface="Arial Narrow"/>
              </a:rPr>
              <a:t> de reduction des </a:t>
            </a:r>
            <a:r>
              <a:rPr lang="en-US" sz="2000" dirty="0" err="1" smtClean="0">
                <a:solidFill>
                  <a:srgbClr val="002060"/>
                </a:solidFill>
                <a:latin typeface="Arial Narrow"/>
              </a:rPr>
              <a:t>émissions</a:t>
            </a:r>
            <a:r>
              <a:rPr lang="en-US" sz="2000" dirty="0" smtClean="0">
                <a:solidFill>
                  <a:srgbClr val="002060"/>
                </a:solidFill>
                <a:latin typeface="Arial Narrow"/>
              </a:rPr>
              <a:t> </a:t>
            </a:r>
            <a:r>
              <a:rPr lang="en-US" sz="2000" dirty="0" err="1" smtClean="0">
                <a:solidFill>
                  <a:srgbClr val="002060"/>
                </a:solidFill>
                <a:latin typeface="Arial Narrow"/>
              </a:rPr>
              <a:t>jusqu’à</a:t>
            </a:r>
            <a:r>
              <a:rPr lang="en-US" sz="2000" dirty="0" smtClean="0">
                <a:solidFill>
                  <a:srgbClr val="002060"/>
                </a:solidFill>
                <a:latin typeface="Arial Narrow"/>
              </a:rPr>
              <a:t> 900GtCO2 </a:t>
            </a:r>
            <a:r>
              <a:rPr lang="en-US" sz="2000" dirty="0" err="1" smtClean="0">
                <a:solidFill>
                  <a:srgbClr val="002060"/>
                </a:solidFill>
                <a:latin typeface="Arial Narrow"/>
              </a:rPr>
              <a:t>en</a:t>
            </a:r>
            <a:r>
              <a:rPr lang="en-US" sz="2000" dirty="0" smtClean="0">
                <a:solidFill>
                  <a:srgbClr val="002060"/>
                </a:solidFill>
                <a:latin typeface="Arial Narrow"/>
              </a:rPr>
              <a:t> 2100</a:t>
            </a:r>
            <a:endParaRPr lang="en-US" sz="2000" dirty="0">
              <a:solidFill>
                <a:srgbClr val="002060"/>
              </a:solidFill>
              <a:latin typeface="Arial Narrow"/>
            </a:endParaRPr>
          </a:p>
          <a:p>
            <a:pPr marL="914400" lvl="1" indent="-457200">
              <a:buFont typeface="Arial" panose="020B0604020202020204" pitchFamily="34" charset="0"/>
              <a:buChar char="•"/>
            </a:pPr>
            <a:r>
              <a:rPr lang="en-US" sz="2000" dirty="0" smtClean="0">
                <a:solidFill>
                  <a:srgbClr val="002060"/>
                </a:solidFill>
                <a:latin typeface="Arial Narrow"/>
              </a:rPr>
              <a:t>Avec </a:t>
            </a:r>
            <a:r>
              <a:rPr lang="en-US" sz="2000" dirty="0" err="1" smtClean="0">
                <a:solidFill>
                  <a:srgbClr val="002060"/>
                </a:solidFill>
                <a:latin typeface="Arial Narrow"/>
              </a:rPr>
              <a:t>ou</a:t>
            </a:r>
            <a:r>
              <a:rPr lang="en-US" sz="2000" dirty="0" smtClean="0">
                <a:solidFill>
                  <a:srgbClr val="002060"/>
                </a:solidFill>
                <a:latin typeface="Arial Narrow"/>
              </a:rPr>
              <a:t> sans CCS (technologies de capture et sequestration du </a:t>
            </a:r>
            <a:r>
              <a:rPr lang="en-US" sz="2000" dirty="0" err="1" smtClean="0">
                <a:solidFill>
                  <a:srgbClr val="002060"/>
                </a:solidFill>
                <a:latin typeface="Arial Narrow"/>
              </a:rPr>
              <a:t>carbone</a:t>
            </a:r>
            <a:r>
              <a:rPr lang="en-US" sz="2000" dirty="0" smtClean="0">
                <a:solidFill>
                  <a:srgbClr val="002060"/>
                </a:solidFill>
                <a:latin typeface="Arial Narrow"/>
              </a:rPr>
              <a:t>)</a:t>
            </a:r>
          </a:p>
          <a:p>
            <a:pPr marL="914400" lvl="1" indent="-457200">
              <a:buFont typeface="Arial" panose="020B0604020202020204" pitchFamily="34" charset="0"/>
              <a:buChar char="•"/>
            </a:pPr>
            <a:endParaRPr lang="fr-FR" sz="2000" b="1" dirty="0" smtClean="0">
              <a:solidFill>
                <a:srgbClr val="002060"/>
              </a:solidFill>
              <a:latin typeface="Arial Narrow"/>
              <a:sym typeface="Arial Narrow"/>
            </a:endParaRPr>
          </a:p>
          <a:p>
            <a:r>
              <a:rPr lang="en-US" sz="2000" b="1" dirty="0" smtClean="0">
                <a:solidFill>
                  <a:srgbClr val="002060"/>
                </a:solidFill>
                <a:latin typeface="Arial Narrow"/>
                <a:sym typeface="Arial Narrow"/>
              </a:rPr>
              <a:t>2) Scope</a:t>
            </a:r>
          </a:p>
          <a:p>
            <a:pPr marL="914400" lvl="1" indent="-457200">
              <a:buFont typeface="Arial" panose="020B0604020202020204" pitchFamily="34" charset="0"/>
              <a:buChar char="•"/>
            </a:pPr>
            <a:r>
              <a:rPr lang="en-US" sz="2000" dirty="0" err="1" smtClean="0">
                <a:solidFill>
                  <a:srgbClr val="002060"/>
                </a:solidFill>
                <a:latin typeface="Arial Narrow"/>
                <a:sym typeface="Arial Narrow"/>
              </a:rPr>
              <a:t>Périmètre</a:t>
            </a:r>
            <a:r>
              <a:rPr lang="en-US" sz="2000" dirty="0" smtClean="0">
                <a:solidFill>
                  <a:srgbClr val="002060"/>
                </a:solidFill>
                <a:latin typeface="Arial Narrow"/>
                <a:sym typeface="Arial Narrow"/>
              </a:rPr>
              <a:t> : monde et </a:t>
            </a:r>
            <a:r>
              <a:rPr lang="en-US" sz="2000" dirty="0" err="1" smtClean="0">
                <a:solidFill>
                  <a:srgbClr val="002060"/>
                </a:solidFill>
                <a:latin typeface="Arial Narrow"/>
                <a:sym typeface="Arial Narrow"/>
              </a:rPr>
              <a:t>quelques</a:t>
            </a:r>
            <a:r>
              <a:rPr lang="en-US" sz="2000" dirty="0" smtClean="0">
                <a:solidFill>
                  <a:srgbClr val="002060"/>
                </a:solidFill>
                <a:latin typeface="Arial Narrow"/>
                <a:sym typeface="Arial Narrow"/>
              </a:rPr>
              <a:t> </a:t>
            </a:r>
            <a:r>
              <a:rPr lang="en-US" sz="2000" dirty="0" err="1" smtClean="0">
                <a:solidFill>
                  <a:srgbClr val="002060"/>
                </a:solidFill>
                <a:latin typeface="Arial Narrow"/>
                <a:sym typeface="Arial Narrow"/>
              </a:rPr>
              <a:t>régions</a:t>
            </a:r>
            <a:r>
              <a:rPr lang="en-US" sz="2000" dirty="0" smtClean="0">
                <a:solidFill>
                  <a:srgbClr val="002060"/>
                </a:solidFill>
                <a:latin typeface="Arial Narrow"/>
                <a:sym typeface="Arial Narrow"/>
              </a:rPr>
              <a:t>: </a:t>
            </a:r>
            <a:r>
              <a:rPr lang="en-US" sz="2000" dirty="0">
                <a:solidFill>
                  <a:srgbClr val="002060"/>
                </a:solidFill>
                <a:latin typeface="Arial Narrow"/>
                <a:sym typeface="Arial Narrow"/>
              </a:rPr>
              <a:t>France, </a:t>
            </a:r>
            <a:r>
              <a:rPr lang="en-US" sz="2000" dirty="0" smtClean="0">
                <a:solidFill>
                  <a:srgbClr val="002060"/>
                </a:solidFill>
                <a:latin typeface="Arial Narrow"/>
                <a:sym typeface="Arial Narrow"/>
              </a:rPr>
              <a:t>Chine, </a:t>
            </a:r>
            <a:r>
              <a:rPr lang="en-US" sz="2000" dirty="0" err="1" smtClean="0">
                <a:solidFill>
                  <a:srgbClr val="002060"/>
                </a:solidFill>
                <a:latin typeface="Arial Narrow"/>
                <a:sym typeface="Arial Narrow"/>
              </a:rPr>
              <a:t>Brésil</a:t>
            </a:r>
            <a:r>
              <a:rPr lang="en-US" sz="2000" dirty="0" smtClean="0">
                <a:solidFill>
                  <a:srgbClr val="002060"/>
                </a:solidFill>
                <a:latin typeface="Arial Narrow"/>
                <a:sym typeface="Arial Narrow"/>
              </a:rPr>
              <a:t> et USA</a:t>
            </a:r>
          </a:p>
          <a:p>
            <a:pPr marL="914400" lvl="1" indent="-457200">
              <a:buFont typeface="Arial" panose="020B0604020202020204" pitchFamily="34" charset="0"/>
              <a:buChar char="•"/>
            </a:pPr>
            <a:r>
              <a:rPr lang="en-US" sz="2000" dirty="0" smtClean="0">
                <a:solidFill>
                  <a:srgbClr val="002060"/>
                </a:solidFill>
                <a:latin typeface="Arial Narrow"/>
                <a:sym typeface="Arial Narrow"/>
              </a:rPr>
              <a:t>Type de </a:t>
            </a:r>
            <a:r>
              <a:rPr lang="en-US" sz="2000" dirty="0" err="1" smtClean="0">
                <a:solidFill>
                  <a:srgbClr val="002060"/>
                </a:solidFill>
                <a:latin typeface="Arial Narrow"/>
                <a:sym typeface="Arial Narrow"/>
              </a:rPr>
              <a:t>biomasse</a:t>
            </a:r>
            <a:r>
              <a:rPr lang="en-US" sz="2000" dirty="0" smtClean="0">
                <a:solidFill>
                  <a:srgbClr val="002060"/>
                </a:solidFill>
                <a:latin typeface="Arial Narrow"/>
                <a:sym typeface="Arial Narrow"/>
              </a:rPr>
              <a:t> (1ère et 2ème </a:t>
            </a:r>
            <a:r>
              <a:rPr lang="en-US" sz="2000" dirty="0">
                <a:solidFill>
                  <a:srgbClr val="002060"/>
                </a:solidFill>
                <a:latin typeface="Arial Narrow"/>
                <a:sym typeface="Arial Narrow"/>
              </a:rPr>
              <a:t>generation </a:t>
            </a:r>
            <a:r>
              <a:rPr lang="en-US" sz="2000" dirty="0" smtClean="0">
                <a:solidFill>
                  <a:srgbClr val="002060"/>
                </a:solidFill>
                <a:latin typeface="Arial Narrow"/>
                <a:sym typeface="Arial Narrow"/>
              </a:rPr>
              <a:t>de </a:t>
            </a:r>
            <a:r>
              <a:rPr lang="en-US" sz="2000" dirty="0" err="1" smtClean="0">
                <a:solidFill>
                  <a:srgbClr val="002060"/>
                </a:solidFill>
                <a:latin typeface="Arial Narrow"/>
                <a:sym typeface="Arial Narrow"/>
              </a:rPr>
              <a:t>biomasse</a:t>
            </a:r>
            <a:r>
              <a:rPr lang="en-US" sz="2000" dirty="0" smtClean="0">
                <a:solidFill>
                  <a:srgbClr val="002060"/>
                </a:solidFill>
                <a:latin typeface="Arial Narrow"/>
                <a:sym typeface="Arial Narrow"/>
              </a:rPr>
              <a:t>)</a:t>
            </a:r>
          </a:p>
          <a:p>
            <a:pPr marL="914400" lvl="1" indent="-457200">
              <a:buFont typeface="Arial" panose="020B0604020202020204" pitchFamily="34" charset="0"/>
              <a:buChar char="•"/>
            </a:pPr>
            <a:r>
              <a:rPr lang="en-US" sz="2000" dirty="0" err="1" smtClean="0">
                <a:solidFill>
                  <a:srgbClr val="002060"/>
                </a:solidFill>
                <a:latin typeface="Arial Narrow"/>
                <a:sym typeface="Arial Narrow"/>
              </a:rPr>
              <a:t>Vecteur</a:t>
            </a:r>
            <a:r>
              <a:rPr lang="en-US" sz="2000" dirty="0" smtClean="0">
                <a:solidFill>
                  <a:srgbClr val="002060"/>
                </a:solidFill>
                <a:latin typeface="Arial Narrow"/>
                <a:sym typeface="Arial Narrow"/>
              </a:rPr>
              <a:t> </a:t>
            </a:r>
            <a:r>
              <a:rPr lang="fr-FR" sz="2000" dirty="0" smtClean="0">
                <a:solidFill>
                  <a:srgbClr val="002060"/>
                </a:solidFill>
                <a:latin typeface="Arial Narrow"/>
                <a:sym typeface="Arial Narrow"/>
              </a:rPr>
              <a:t>énergétique</a:t>
            </a:r>
            <a:r>
              <a:rPr lang="en-US" sz="2000" dirty="0" smtClean="0">
                <a:solidFill>
                  <a:srgbClr val="002060"/>
                </a:solidFill>
                <a:latin typeface="Arial Narrow"/>
                <a:sym typeface="Arial Narrow"/>
              </a:rPr>
              <a:t> (</a:t>
            </a:r>
            <a:r>
              <a:rPr lang="en-US" sz="2000" dirty="0" err="1" smtClean="0">
                <a:solidFill>
                  <a:srgbClr val="002060"/>
                </a:solidFill>
                <a:latin typeface="Arial Narrow"/>
                <a:sym typeface="Arial Narrow"/>
              </a:rPr>
              <a:t>électricité</a:t>
            </a:r>
            <a:r>
              <a:rPr lang="en-US" sz="2000" dirty="0" smtClean="0">
                <a:solidFill>
                  <a:srgbClr val="002060"/>
                </a:solidFill>
                <a:latin typeface="Arial Narrow"/>
                <a:sym typeface="Arial Narrow"/>
              </a:rPr>
              <a:t>, </a:t>
            </a:r>
            <a:r>
              <a:rPr lang="en-US" sz="2000" dirty="0" err="1" smtClean="0">
                <a:solidFill>
                  <a:srgbClr val="002060"/>
                </a:solidFill>
                <a:latin typeface="Arial Narrow"/>
                <a:sym typeface="Arial Narrow"/>
              </a:rPr>
              <a:t>chaleur</a:t>
            </a:r>
            <a:r>
              <a:rPr lang="en-US" sz="2000" dirty="0" smtClean="0">
                <a:solidFill>
                  <a:srgbClr val="002060"/>
                </a:solidFill>
                <a:latin typeface="Arial Narrow"/>
                <a:sym typeface="Arial Narrow"/>
              </a:rPr>
              <a:t>, </a:t>
            </a:r>
            <a:r>
              <a:rPr lang="en-US" sz="2000" dirty="0" err="1" smtClean="0">
                <a:solidFill>
                  <a:srgbClr val="002060"/>
                </a:solidFill>
                <a:latin typeface="Arial Narrow"/>
                <a:sym typeface="Arial Narrow"/>
              </a:rPr>
              <a:t>gaz</a:t>
            </a:r>
            <a:r>
              <a:rPr lang="en-US" sz="2000" dirty="0" smtClean="0">
                <a:solidFill>
                  <a:srgbClr val="002060"/>
                </a:solidFill>
                <a:latin typeface="Arial Narrow"/>
                <a:sym typeface="Arial Narrow"/>
              </a:rPr>
              <a:t> et </a:t>
            </a:r>
            <a:r>
              <a:rPr lang="en-US" sz="2000" dirty="0" err="1" smtClean="0">
                <a:solidFill>
                  <a:srgbClr val="002060"/>
                </a:solidFill>
                <a:latin typeface="Arial Narrow"/>
                <a:sym typeface="Arial Narrow"/>
              </a:rPr>
              <a:t>biocarburant</a:t>
            </a:r>
            <a:r>
              <a:rPr lang="en-US" sz="2000" dirty="0" smtClean="0">
                <a:solidFill>
                  <a:srgbClr val="002060"/>
                </a:solidFill>
                <a:latin typeface="Arial Narrow"/>
                <a:sym typeface="Arial Narrow"/>
              </a:rPr>
              <a:t>)</a:t>
            </a:r>
          </a:p>
          <a:p>
            <a:pPr marL="914400" lvl="1" indent="-457200">
              <a:buFont typeface="Arial" panose="020B0604020202020204" pitchFamily="34" charset="0"/>
              <a:buChar char="•"/>
            </a:pPr>
            <a:r>
              <a:rPr lang="en-US" sz="2000" dirty="0" smtClean="0">
                <a:solidFill>
                  <a:srgbClr val="002060"/>
                </a:solidFill>
                <a:latin typeface="Arial Narrow"/>
                <a:sym typeface="Arial Narrow"/>
              </a:rPr>
              <a:t>Technologies (</a:t>
            </a:r>
            <a:r>
              <a:rPr lang="en-US" sz="2000" dirty="0" err="1" smtClean="0">
                <a:solidFill>
                  <a:srgbClr val="002060"/>
                </a:solidFill>
                <a:latin typeface="Arial Narrow"/>
                <a:sym typeface="Arial Narrow"/>
              </a:rPr>
              <a:t>gazéification</a:t>
            </a:r>
            <a:r>
              <a:rPr lang="en-US" sz="2000" dirty="0" smtClean="0">
                <a:solidFill>
                  <a:srgbClr val="002060"/>
                </a:solidFill>
                <a:latin typeface="Arial Narrow"/>
                <a:sym typeface="Arial Narrow"/>
              </a:rPr>
              <a:t> et </a:t>
            </a:r>
            <a:r>
              <a:rPr lang="en-US" sz="2000" dirty="0" err="1" smtClean="0">
                <a:solidFill>
                  <a:srgbClr val="002060"/>
                </a:solidFill>
                <a:latin typeface="Arial Narrow"/>
                <a:sym typeface="Arial Narrow"/>
              </a:rPr>
              <a:t>méthanisation</a:t>
            </a:r>
            <a:r>
              <a:rPr lang="en-US" sz="2000" dirty="0" smtClean="0">
                <a:solidFill>
                  <a:srgbClr val="002060"/>
                </a:solidFill>
                <a:latin typeface="Arial Narrow"/>
                <a:sym typeface="Arial Narrow"/>
              </a:rPr>
              <a:t>)</a:t>
            </a:r>
          </a:p>
          <a:p>
            <a:pPr marL="914400" lvl="1" indent="-457200">
              <a:buFont typeface="Arial" panose="020B0604020202020204" pitchFamily="34" charset="0"/>
              <a:buChar char="•"/>
            </a:pPr>
            <a:endParaRPr lang="en-US" sz="2000" dirty="0">
              <a:solidFill>
                <a:srgbClr val="002060"/>
              </a:solidFill>
              <a:latin typeface="Arial Narrow"/>
              <a:sym typeface="Arial Narrow"/>
            </a:endParaRPr>
          </a:p>
          <a:p>
            <a:r>
              <a:rPr lang="fr-FR" sz="2000" b="1" dirty="0" smtClean="0">
                <a:solidFill>
                  <a:srgbClr val="002060"/>
                </a:solidFill>
                <a:latin typeface="Arial Narrow"/>
                <a:sym typeface="Arial Narrow"/>
              </a:rPr>
              <a:t>3) Outils</a:t>
            </a:r>
          </a:p>
          <a:p>
            <a:pPr lvl="2" indent="-457200">
              <a:buFont typeface="Arial" panose="020B0604020202020204" pitchFamily="34" charset="0"/>
              <a:buChar char="•"/>
            </a:pPr>
            <a:r>
              <a:rPr lang="en-US" sz="2000" dirty="0" err="1" smtClean="0">
                <a:solidFill>
                  <a:srgbClr val="002060"/>
                </a:solidFill>
                <a:latin typeface="Arial Narrow"/>
                <a:sym typeface="Arial Narrow"/>
              </a:rPr>
              <a:t>Modèle</a:t>
            </a:r>
            <a:r>
              <a:rPr lang="en-US" sz="2000" dirty="0" smtClean="0">
                <a:solidFill>
                  <a:srgbClr val="002060"/>
                </a:solidFill>
                <a:latin typeface="Arial Narrow"/>
                <a:sym typeface="Arial Narrow"/>
              </a:rPr>
              <a:t> POLES</a:t>
            </a:r>
          </a:p>
          <a:p>
            <a:pPr lvl="2" indent="-457200">
              <a:buFont typeface="Arial" panose="020B0604020202020204" pitchFamily="34" charset="0"/>
              <a:buChar char="•"/>
            </a:pPr>
            <a:r>
              <a:rPr lang="en-US" sz="2000" dirty="0" err="1" smtClean="0">
                <a:solidFill>
                  <a:srgbClr val="002060"/>
                </a:solidFill>
                <a:latin typeface="Arial Narrow"/>
                <a:sym typeface="Arial Narrow"/>
              </a:rPr>
              <a:t>Modélisation</a:t>
            </a:r>
            <a:r>
              <a:rPr lang="en-US" sz="2000" dirty="0" smtClean="0">
                <a:solidFill>
                  <a:srgbClr val="002060"/>
                </a:solidFill>
                <a:latin typeface="Arial Narrow"/>
                <a:sym typeface="Arial Narrow"/>
              </a:rPr>
              <a:t> de la </a:t>
            </a:r>
            <a:r>
              <a:rPr lang="en-US" sz="2000" dirty="0" err="1" smtClean="0">
                <a:solidFill>
                  <a:srgbClr val="002060"/>
                </a:solidFill>
                <a:latin typeface="Arial Narrow"/>
                <a:sym typeface="Arial Narrow"/>
              </a:rPr>
              <a:t>biomasse</a:t>
            </a:r>
            <a:r>
              <a:rPr lang="en-US" sz="2000" dirty="0" smtClean="0">
                <a:solidFill>
                  <a:srgbClr val="002060"/>
                </a:solidFill>
                <a:latin typeface="Arial Narrow"/>
                <a:sym typeface="Arial Narrow"/>
              </a:rPr>
              <a:t> </a:t>
            </a:r>
            <a:r>
              <a:rPr lang="en-US" sz="2000" dirty="0" err="1" smtClean="0">
                <a:solidFill>
                  <a:srgbClr val="002060"/>
                </a:solidFill>
                <a:latin typeface="Arial Narrow"/>
                <a:sym typeface="Arial Narrow"/>
              </a:rPr>
              <a:t>énergie</a:t>
            </a:r>
            <a:endParaRPr lang="fr-FR" sz="2000" dirty="0" smtClean="0"/>
          </a:p>
          <a:p>
            <a:pPr marL="652398" lvl="1" indent="-250063" defTabSz="400938">
              <a:spcBef>
                <a:spcPts val="300"/>
              </a:spcBef>
              <a:buClr>
                <a:srgbClr val="2996CD"/>
              </a:buClr>
              <a:defRPr sz="1600">
                <a:solidFill>
                  <a:schemeClr val="accent1"/>
                </a:solidFill>
              </a:defRPr>
            </a:pPr>
            <a:endParaRPr lang="fr-FR" dirty="0"/>
          </a:p>
          <a:p>
            <a:endParaRPr lang="fr-FR" sz="2000" b="1" dirty="0"/>
          </a:p>
          <a:p>
            <a:pPr marL="914400" lvl="1" indent="-457200">
              <a:buFont typeface="Arial" panose="020B0604020202020204" pitchFamily="34" charset="0"/>
              <a:buChar char="•"/>
            </a:pPr>
            <a:endParaRPr lang="en-US" sz="2000" dirty="0"/>
          </a:p>
          <a:p>
            <a:pPr lvl="1"/>
            <a:endParaRPr lang="en-US" sz="2000" dirty="0" smtClean="0"/>
          </a:p>
        </p:txBody>
      </p:sp>
      <p:sp>
        <p:nvSpPr>
          <p:cNvPr id="3" name="Espace réservé de la date 2"/>
          <p:cNvSpPr>
            <a:spLocks noGrp="1"/>
          </p:cNvSpPr>
          <p:nvPr>
            <p:ph type="dt" sz="half" idx="10"/>
          </p:nvPr>
        </p:nvSpPr>
        <p:spPr/>
        <p:txBody>
          <a:bodyPr/>
          <a:lstStyle/>
          <a:p>
            <a:fld id="{A80467FF-52EF-4D2A-B53C-AAE8283BC498}" type="datetime1">
              <a:rPr lang="fr-FR" smtClean="0"/>
              <a:t>20/03/2018</a:t>
            </a:fld>
            <a:endParaRPr lang="fr-FR"/>
          </a:p>
        </p:txBody>
      </p:sp>
      <p:sp>
        <p:nvSpPr>
          <p:cNvPr id="5" name="Espace réservé du numéro de diapositive 4"/>
          <p:cNvSpPr>
            <a:spLocks noGrp="1"/>
          </p:cNvSpPr>
          <p:nvPr>
            <p:ph type="sldNum" sz="quarter" idx="12"/>
          </p:nvPr>
        </p:nvSpPr>
        <p:spPr/>
        <p:txBody>
          <a:bodyPr/>
          <a:lstStyle/>
          <a:p>
            <a:fld id="{01097B4C-8B63-4804-BF90-4EB8C8088DD4}" type="slidenum">
              <a:rPr lang="fr-FR" smtClean="0"/>
              <a:t>23</a:t>
            </a:fld>
            <a:endParaRPr lang="fr-FR"/>
          </a:p>
        </p:txBody>
      </p:sp>
      <p:pic>
        <p:nvPicPr>
          <p:cNvPr id="2" name="Image 1"/>
          <p:cNvPicPr>
            <a:picLocks noChangeAspect="1"/>
          </p:cNvPicPr>
          <p:nvPr/>
        </p:nvPicPr>
        <p:blipFill>
          <a:blip r:embed="rId2"/>
          <a:stretch>
            <a:fillRect/>
          </a:stretch>
        </p:blipFill>
        <p:spPr>
          <a:xfrm>
            <a:off x="7182256" y="3822045"/>
            <a:ext cx="5009744" cy="3035955"/>
          </a:xfrm>
          <a:prstGeom prst="rect">
            <a:avLst/>
          </a:prstGeom>
        </p:spPr>
      </p:pic>
      <p:sp>
        <p:nvSpPr>
          <p:cNvPr id="8" name="Titre 1"/>
          <p:cNvSpPr txBox="1">
            <a:spLocks/>
          </p:cNvSpPr>
          <p:nvPr/>
        </p:nvSpPr>
        <p:spPr>
          <a:xfrm>
            <a:off x="-1" y="0"/>
            <a:ext cx="6825007" cy="680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smtClean="0">
                <a:effectLst>
                  <a:outerShdw blurRad="38100" dist="38100" dir="2700000" algn="tl">
                    <a:srgbClr val="000000">
                      <a:alpha val="43137"/>
                    </a:srgbClr>
                  </a:outerShdw>
                </a:effectLst>
              </a:rPr>
              <a:t>III – Travaux réalisés : étude bioénergies</a:t>
            </a:r>
            <a:endParaRPr lang="fr-F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26745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6">
                                            <p:txEl>
                                              <p:pRg st="1" end="1"/>
                                            </p:txEl>
                                          </p:spTgt>
                                        </p:tgtEl>
                                        <p:attrNameLst>
                                          <p:attrName>style.visibility</p:attrName>
                                        </p:attrNameLst>
                                      </p:cBhvr>
                                      <p:to>
                                        <p:strVal val="visible"/>
                                      </p:to>
                                    </p:set>
                                    <p:animEffect transition="in" filter="fade">
                                      <p:cBhvr>
                                        <p:cTn id="10" dur="500"/>
                                        <p:tgtEl>
                                          <p:spTgt spid="2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xEl>
                                              <p:pRg st="2" end="2"/>
                                            </p:txEl>
                                          </p:spTgt>
                                        </p:tgtEl>
                                        <p:attrNameLst>
                                          <p:attrName>style.visibility</p:attrName>
                                        </p:attrNameLst>
                                      </p:cBhvr>
                                      <p:to>
                                        <p:strVal val="visible"/>
                                      </p:to>
                                    </p:set>
                                    <p:animEffect transition="in" filter="fade">
                                      <p:cBhvr>
                                        <p:cTn id="13" dur="500"/>
                                        <p:tgtEl>
                                          <p:spTgt spid="26">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6">
                                            <p:txEl>
                                              <p:pRg st="3" end="3"/>
                                            </p:txEl>
                                          </p:spTgt>
                                        </p:tgtEl>
                                        <p:attrNameLst>
                                          <p:attrName>style.visibility</p:attrName>
                                        </p:attrNameLst>
                                      </p:cBhvr>
                                      <p:to>
                                        <p:strVal val="visible"/>
                                      </p:to>
                                    </p:set>
                                    <p:animEffect transition="in" filter="fade">
                                      <p:cBhvr>
                                        <p:cTn id="16" dur="500"/>
                                        <p:tgtEl>
                                          <p:spTgt spid="2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xEl>
                                              <p:pRg st="5" end="5"/>
                                            </p:txEl>
                                          </p:spTgt>
                                        </p:tgtEl>
                                        <p:attrNameLst>
                                          <p:attrName>style.visibility</p:attrName>
                                        </p:attrNameLst>
                                      </p:cBhvr>
                                      <p:to>
                                        <p:strVal val="visible"/>
                                      </p:to>
                                    </p:set>
                                    <p:animEffect transition="in" filter="fade">
                                      <p:cBhvr>
                                        <p:cTn id="21" dur="500"/>
                                        <p:tgtEl>
                                          <p:spTgt spid="26">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xEl>
                                              <p:pRg st="6" end="6"/>
                                            </p:txEl>
                                          </p:spTgt>
                                        </p:tgtEl>
                                        <p:attrNameLst>
                                          <p:attrName>style.visibility</p:attrName>
                                        </p:attrNameLst>
                                      </p:cBhvr>
                                      <p:to>
                                        <p:strVal val="visible"/>
                                      </p:to>
                                    </p:set>
                                    <p:animEffect transition="in" filter="fade">
                                      <p:cBhvr>
                                        <p:cTn id="24" dur="500"/>
                                        <p:tgtEl>
                                          <p:spTgt spid="26">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xEl>
                                              <p:pRg st="7" end="7"/>
                                            </p:txEl>
                                          </p:spTgt>
                                        </p:tgtEl>
                                        <p:attrNameLst>
                                          <p:attrName>style.visibility</p:attrName>
                                        </p:attrNameLst>
                                      </p:cBhvr>
                                      <p:to>
                                        <p:strVal val="visible"/>
                                      </p:to>
                                    </p:set>
                                    <p:animEffect transition="in" filter="fade">
                                      <p:cBhvr>
                                        <p:cTn id="27" dur="500"/>
                                        <p:tgtEl>
                                          <p:spTgt spid="26">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xEl>
                                              <p:pRg st="8" end="8"/>
                                            </p:txEl>
                                          </p:spTgt>
                                        </p:tgtEl>
                                        <p:attrNameLst>
                                          <p:attrName>style.visibility</p:attrName>
                                        </p:attrNameLst>
                                      </p:cBhvr>
                                      <p:to>
                                        <p:strVal val="visible"/>
                                      </p:to>
                                    </p:set>
                                    <p:animEffect transition="in" filter="fade">
                                      <p:cBhvr>
                                        <p:cTn id="30" dur="500"/>
                                        <p:tgtEl>
                                          <p:spTgt spid="26">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xEl>
                                              <p:pRg st="9" end="9"/>
                                            </p:txEl>
                                          </p:spTgt>
                                        </p:tgtEl>
                                        <p:attrNameLst>
                                          <p:attrName>style.visibility</p:attrName>
                                        </p:attrNameLst>
                                      </p:cBhvr>
                                      <p:to>
                                        <p:strVal val="visible"/>
                                      </p:to>
                                    </p:set>
                                    <p:animEffect transition="in" filter="fade">
                                      <p:cBhvr>
                                        <p:cTn id="33" dur="500"/>
                                        <p:tgtEl>
                                          <p:spTgt spid="26">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xEl>
                                              <p:pRg st="11" end="11"/>
                                            </p:txEl>
                                          </p:spTgt>
                                        </p:tgtEl>
                                        <p:attrNameLst>
                                          <p:attrName>style.visibility</p:attrName>
                                        </p:attrNameLst>
                                      </p:cBhvr>
                                      <p:to>
                                        <p:strVal val="visible"/>
                                      </p:to>
                                    </p:set>
                                    <p:animEffect transition="in" filter="fade">
                                      <p:cBhvr>
                                        <p:cTn id="38" dur="500"/>
                                        <p:tgtEl>
                                          <p:spTgt spid="26">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6">
                                            <p:txEl>
                                              <p:pRg st="12" end="12"/>
                                            </p:txEl>
                                          </p:spTgt>
                                        </p:tgtEl>
                                        <p:attrNameLst>
                                          <p:attrName>style.visibility</p:attrName>
                                        </p:attrNameLst>
                                      </p:cBhvr>
                                      <p:to>
                                        <p:strVal val="visible"/>
                                      </p:to>
                                    </p:set>
                                    <p:animEffect transition="in" filter="fade">
                                      <p:cBhvr>
                                        <p:cTn id="41" dur="500"/>
                                        <p:tgtEl>
                                          <p:spTgt spid="26">
                                            <p:txEl>
                                              <p:pRg st="12" end="1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6">
                                            <p:txEl>
                                              <p:pRg st="13" end="13"/>
                                            </p:txEl>
                                          </p:spTgt>
                                        </p:tgtEl>
                                        <p:attrNameLst>
                                          <p:attrName>style.visibility</p:attrName>
                                        </p:attrNameLst>
                                      </p:cBhvr>
                                      <p:to>
                                        <p:strVal val="visible"/>
                                      </p:to>
                                    </p:set>
                                    <p:animEffect transition="in" filter="fade">
                                      <p:cBhvr>
                                        <p:cTn id="46" dur="500"/>
                                        <p:tgtEl>
                                          <p:spTgt spid="26">
                                            <p:txEl>
                                              <p:pRg st="13" end="1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01097B4C-8B63-4804-BF90-4EB8C8088DD4}" type="slidenum">
              <a:rPr lang="fr-FR" smtClean="0"/>
              <a:t>24</a:t>
            </a:fld>
            <a:endParaRPr lang="fr-FR"/>
          </a:p>
        </p:txBody>
      </p:sp>
      <p:graphicFrame>
        <p:nvGraphicFramePr>
          <p:cNvPr id="8" name="Graphique 7"/>
          <p:cNvGraphicFramePr>
            <a:graphicFrameLocks/>
          </p:cNvGraphicFramePr>
          <p:nvPr>
            <p:extLst>
              <p:ext uri="{D42A27DB-BD31-4B8C-83A1-F6EECF244321}">
                <p14:modId xmlns:p14="http://schemas.microsoft.com/office/powerpoint/2010/main" val="855793391"/>
              </p:ext>
            </p:extLst>
          </p:nvPr>
        </p:nvGraphicFramePr>
        <p:xfrm>
          <a:off x="0" y="621225"/>
          <a:ext cx="11867745" cy="4155056"/>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9"/>
          <p:cNvSpPr/>
          <p:nvPr/>
        </p:nvSpPr>
        <p:spPr>
          <a:xfrm>
            <a:off x="0" y="4678288"/>
            <a:ext cx="12134018" cy="1908215"/>
          </a:xfrm>
          <a:prstGeom prst="rect">
            <a:avLst/>
          </a:prstGeom>
          <a:noFill/>
        </p:spPr>
        <p:txBody>
          <a:bodyPr wrap="square" rtlCol="0">
            <a:spAutoFit/>
          </a:bodyPr>
          <a:lstStyle/>
          <a:p>
            <a:pPr marL="285750" indent="-285750">
              <a:buFont typeface="Arial" panose="020B0604020202020204" pitchFamily="34" charset="0"/>
              <a:buChar char="•"/>
            </a:pPr>
            <a:r>
              <a:rPr lang="fr-FR" sz="2000" b="1" dirty="0" smtClean="0">
                <a:solidFill>
                  <a:srgbClr val="002060"/>
                </a:solidFill>
                <a:latin typeface="Arial Narrow"/>
              </a:rPr>
              <a:t>Différents rythmes de déploiement des technologies </a:t>
            </a:r>
            <a:r>
              <a:rPr lang="fr-FR" sz="2000" dirty="0" smtClean="0">
                <a:solidFill>
                  <a:srgbClr val="002060"/>
                </a:solidFill>
                <a:latin typeface="Arial Narrow"/>
              </a:rPr>
              <a:t>: la méthanisation se développe avant la gazéification et rapide croissance pour la gazéification par la suite</a:t>
            </a:r>
          </a:p>
          <a:p>
            <a:pPr marL="285750" indent="-285750">
              <a:buFont typeface="Arial" panose="020B0604020202020204" pitchFamily="34" charset="0"/>
              <a:buChar char="•"/>
            </a:pPr>
            <a:endParaRPr lang="fr-FR" sz="2000" dirty="0" smtClean="0">
              <a:solidFill>
                <a:srgbClr val="002060"/>
              </a:solidFill>
              <a:latin typeface="Arial Narrow"/>
            </a:endParaRPr>
          </a:p>
          <a:p>
            <a:pPr marL="285750" indent="-285750">
              <a:buFont typeface="Arial" panose="020B0604020202020204" pitchFamily="34" charset="0"/>
              <a:buChar char="•"/>
            </a:pPr>
            <a:r>
              <a:rPr lang="fr-FR" sz="2000" b="1" dirty="0" smtClean="0">
                <a:solidFill>
                  <a:srgbClr val="002060"/>
                </a:solidFill>
                <a:latin typeface="Arial Narrow"/>
              </a:rPr>
              <a:t>L’importance du CCS </a:t>
            </a:r>
            <a:r>
              <a:rPr lang="fr-FR" sz="2000" dirty="0" smtClean="0">
                <a:solidFill>
                  <a:srgbClr val="002060"/>
                </a:solidFill>
                <a:latin typeface="Arial Narrow"/>
              </a:rPr>
              <a:t>qui permet, lorsqu’il est disponible, de permettre un fort développement de la gazéification dans les scénarios de contrainte climatique</a:t>
            </a:r>
          </a:p>
          <a:p>
            <a:pPr marL="285750" indent="-285750">
              <a:buFont typeface="Arial" panose="020B0604020202020204" pitchFamily="34" charset="0"/>
              <a:buChar char="•"/>
            </a:pPr>
            <a:endParaRPr lang="fr-FR" dirty="0"/>
          </a:p>
        </p:txBody>
      </p:sp>
      <p:sp>
        <p:nvSpPr>
          <p:cNvPr id="2" name="Espace réservé de la date 1"/>
          <p:cNvSpPr>
            <a:spLocks noGrp="1"/>
          </p:cNvSpPr>
          <p:nvPr>
            <p:ph type="dt" sz="half" idx="10"/>
          </p:nvPr>
        </p:nvSpPr>
        <p:spPr/>
        <p:txBody>
          <a:bodyPr/>
          <a:lstStyle/>
          <a:p>
            <a:fld id="{60B8826C-7C5A-4093-83A9-623E261275E4}" type="datetime1">
              <a:rPr lang="fr-FR" smtClean="0"/>
              <a:t>20/03/2018</a:t>
            </a:fld>
            <a:endParaRPr lang="fr-FR"/>
          </a:p>
        </p:txBody>
      </p:sp>
      <p:sp>
        <p:nvSpPr>
          <p:cNvPr id="7" name="Ellipse 6"/>
          <p:cNvSpPr/>
          <p:nvPr/>
        </p:nvSpPr>
        <p:spPr>
          <a:xfrm>
            <a:off x="10430939" y="1260197"/>
            <a:ext cx="1044782" cy="1838022"/>
          </a:xfrm>
          <a:prstGeom prst="ellipse">
            <a:avLst/>
          </a:prstGeom>
          <a:no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1" name="Connecteur droit avec flèche 10"/>
          <p:cNvCxnSpPr>
            <a:stCxn id="12" idx="3"/>
          </p:cNvCxnSpPr>
          <p:nvPr/>
        </p:nvCxnSpPr>
        <p:spPr>
          <a:xfrm>
            <a:off x="9683496" y="1741321"/>
            <a:ext cx="747443" cy="4060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ZoneTexte 11"/>
          <p:cNvSpPr txBox="1"/>
          <p:nvPr/>
        </p:nvSpPr>
        <p:spPr>
          <a:xfrm>
            <a:off x="6640964" y="1279656"/>
            <a:ext cx="3042532" cy="923330"/>
          </a:xfrm>
          <a:prstGeom prst="rect">
            <a:avLst/>
          </a:prstGeom>
          <a:noFill/>
        </p:spPr>
        <p:txBody>
          <a:bodyPr wrap="square" rtlCol="0">
            <a:spAutoFit/>
          </a:bodyPr>
          <a:lstStyle/>
          <a:p>
            <a:r>
              <a:rPr lang="fr-FR" dirty="0" smtClean="0">
                <a:solidFill>
                  <a:srgbClr val="002060"/>
                </a:solidFill>
                <a:latin typeface="Arial Narrow"/>
              </a:rPr>
              <a:t>Importance du CCS pour atteindre des émissions négatives dans la 2</a:t>
            </a:r>
            <a:r>
              <a:rPr lang="fr-FR" baseline="30000" dirty="0" smtClean="0">
                <a:solidFill>
                  <a:srgbClr val="002060"/>
                </a:solidFill>
                <a:latin typeface="Arial Narrow"/>
              </a:rPr>
              <a:t>ème</a:t>
            </a:r>
            <a:r>
              <a:rPr lang="fr-FR" dirty="0" smtClean="0">
                <a:solidFill>
                  <a:srgbClr val="002060"/>
                </a:solidFill>
                <a:latin typeface="Arial Narrow"/>
              </a:rPr>
              <a:t> partie du siècle</a:t>
            </a:r>
            <a:endParaRPr lang="fr-FR" dirty="0">
              <a:solidFill>
                <a:srgbClr val="002060"/>
              </a:solidFill>
              <a:latin typeface="Arial Narrow"/>
            </a:endParaRPr>
          </a:p>
        </p:txBody>
      </p:sp>
      <p:sp>
        <p:nvSpPr>
          <p:cNvPr id="13" name="Titre 1"/>
          <p:cNvSpPr txBox="1">
            <a:spLocks/>
          </p:cNvSpPr>
          <p:nvPr/>
        </p:nvSpPr>
        <p:spPr>
          <a:xfrm>
            <a:off x="-1" y="0"/>
            <a:ext cx="6825007" cy="680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smtClean="0">
                <a:effectLst>
                  <a:outerShdw blurRad="38100" dist="38100" dir="2700000" algn="tl">
                    <a:srgbClr val="000000">
                      <a:alpha val="43137"/>
                    </a:srgbClr>
                  </a:outerShdw>
                </a:effectLst>
              </a:rPr>
              <a:t>III – Travaux réalisés : étude bioénergies</a:t>
            </a:r>
            <a:endParaRPr lang="fr-F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17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0" y="-163035"/>
            <a:ext cx="3094841" cy="680223"/>
          </a:xfrm>
          <a:prstGeom prst="rect">
            <a:avLst/>
          </a:prstGeom>
        </p:spPr>
        <p:txBody>
          <a:bodyPr vert="horz" lIns="91440" tIns="45720" rIns="91440" bIns="45720" rtlCol="0" anchor="b">
            <a:normAutofit/>
          </a:bodyPr>
          <a:lstStyle>
            <a:defPPr>
              <a:defRPr lang="fr-FR"/>
            </a:defPPr>
            <a:lvl1pPr algn="ctr">
              <a:lnSpc>
                <a:spcPct val="90000"/>
              </a:lnSpc>
              <a:spcBef>
                <a:spcPct val="0"/>
              </a:spcBef>
              <a:buNone/>
              <a:defRPr sz="3200" b="1">
                <a:effectLst>
                  <a:outerShdw blurRad="38100" dist="38100" dir="2700000" algn="tl">
                    <a:srgbClr val="000000">
                      <a:alpha val="43137"/>
                    </a:srgbClr>
                  </a:outerShdw>
                </a:effectLst>
                <a:latin typeface="+mj-lt"/>
                <a:ea typeface="+mj-ea"/>
                <a:cs typeface="+mj-cs"/>
              </a:defRPr>
            </a:lvl1pPr>
          </a:lstStyle>
          <a:p>
            <a:r>
              <a:rPr lang="en-GB" dirty="0" smtClean="0"/>
              <a:t>VIII -</a:t>
            </a:r>
            <a:r>
              <a:rPr lang="en-GB" dirty="0" err="1" smtClean="0"/>
              <a:t>Bibliographie</a:t>
            </a:r>
            <a:endParaRPr lang="en-GB" dirty="0"/>
          </a:p>
        </p:txBody>
      </p:sp>
      <p:sp>
        <p:nvSpPr>
          <p:cNvPr id="2" name="Espace réservé du numéro de diapositive 1"/>
          <p:cNvSpPr>
            <a:spLocks noGrp="1"/>
          </p:cNvSpPr>
          <p:nvPr>
            <p:ph type="sldNum" sz="quarter" idx="12"/>
          </p:nvPr>
        </p:nvSpPr>
        <p:spPr>
          <a:xfrm>
            <a:off x="8610600" y="6416135"/>
            <a:ext cx="2311513" cy="305340"/>
          </a:xfrm>
        </p:spPr>
        <p:txBody>
          <a:bodyPr/>
          <a:lstStyle/>
          <a:p>
            <a:fld id="{01097B4C-8B63-4804-BF90-4EB8C8088DD4}" type="slidenum">
              <a:rPr lang="fr-FR" smtClean="0"/>
              <a:t>25</a:t>
            </a:fld>
            <a:endParaRPr lang="fr-FR"/>
          </a:p>
        </p:txBody>
      </p:sp>
      <p:sp>
        <p:nvSpPr>
          <p:cNvPr id="12" name="Rectangle 11"/>
          <p:cNvSpPr/>
          <p:nvPr/>
        </p:nvSpPr>
        <p:spPr>
          <a:xfrm>
            <a:off x="0" y="391896"/>
            <a:ext cx="12253818" cy="6555641"/>
          </a:xfrm>
          <a:prstGeom prst="rect">
            <a:avLst/>
          </a:prstGeom>
        </p:spPr>
        <p:txBody>
          <a:bodyPr wrap="square">
            <a:spAutoFit/>
          </a:bodyPr>
          <a:lstStyle/>
          <a:p>
            <a:pPr algn="just">
              <a:lnSpc>
                <a:spcPts val="1350"/>
              </a:lnSpc>
            </a:pPr>
            <a:r>
              <a:rPr lang="en-GB" sz="1000" dirty="0">
                <a:latin typeface="Times New Roman" panose="02020603050405020304" pitchFamily="18" charset="0"/>
                <a:ea typeface="Times New Roman" panose="02020603050405020304" pitchFamily="18" charset="0"/>
              </a:rPr>
              <a:t>ADEME, Anne-Laure </a:t>
            </a:r>
            <a:r>
              <a:rPr lang="en-GB" sz="1000" dirty="0" err="1">
                <a:latin typeface="Times New Roman" panose="02020603050405020304" pitchFamily="18" charset="0"/>
                <a:ea typeface="Times New Roman" panose="02020603050405020304" pitchFamily="18" charset="0"/>
              </a:rPr>
              <a:t>Dubilly</a:t>
            </a:r>
            <a:r>
              <a:rPr lang="en-GB" sz="1000" dirty="0">
                <a:latin typeface="Times New Roman" panose="02020603050405020304" pitchFamily="18" charset="0"/>
                <a:ea typeface="Times New Roman" panose="02020603050405020304" pitchFamily="18" charset="0"/>
              </a:rPr>
              <a:t>, ARTELYS, Laurent </a:t>
            </a:r>
            <a:r>
              <a:rPr lang="en-GB" sz="1000" dirty="0" err="1">
                <a:latin typeface="Times New Roman" panose="02020603050405020304" pitchFamily="18" charset="0"/>
                <a:ea typeface="Times New Roman" panose="02020603050405020304" pitchFamily="18" charset="0"/>
              </a:rPr>
              <a:t>Fournié</a:t>
            </a:r>
            <a:r>
              <a:rPr lang="en-GB" sz="1000" dirty="0">
                <a:latin typeface="Times New Roman" panose="02020603050405020304" pitchFamily="18" charset="0"/>
                <a:ea typeface="Times New Roman" panose="02020603050405020304" pitchFamily="18" charset="0"/>
              </a:rPr>
              <a:t>, Alice </a:t>
            </a:r>
            <a:r>
              <a:rPr lang="en-GB" sz="1000" dirty="0" err="1">
                <a:latin typeface="Times New Roman" panose="02020603050405020304" pitchFamily="18" charset="0"/>
                <a:ea typeface="Times New Roman" panose="02020603050405020304" pitchFamily="18" charset="0"/>
              </a:rPr>
              <a:t>Chiche</a:t>
            </a:r>
            <a:r>
              <a:rPr lang="en-GB" sz="1000" dirty="0">
                <a:latin typeface="Times New Roman" panose="02020603050405020304" pitchFamily="18" charset="0"/>
                <a:ea typeface="Times New Roman" panose="02020603050405020304" pitchFamily="18" charset="0"/>
              </a:rPr>
              <a:t>, “Mix </a:t>
            </a:r>
            <a:r>
              <a:rPr lang="en-GB" sz="1000" dirty="0" err="1">
                <a:latin typeface="Times New Roman" panose="02020603050405020304" pitchFamily="18" charset="0"/>
                <a:ea typeface="Times New Roman" panose="02020603050405020304" pitchFamily="18" charset="0"/>
              </a:rPr>
              <a:t>électrique</a:t>
            </a:r>
            <a:r>
              <a:rPr lang="en-GB" sz="1000" dirty="0">
                <a:latin typeface="Times New Roman" panose="02020603050405020304" pitchFamily="18" charset="0"/>
                <a:ea typeface="Times New Roman" panose="02020603050405020304" pitchFamily="18" charset="0"/>
              </a:rPr>
              <a:t> 100% </a:t>
            </a:r>
            <a:r>
              <a:rPr lang="en-GB" sz="1000" dirty="0" err="1">
                <a:latin typeface="Times New Roman" panose="02020603050405020304" pitchFamily="18" charset="0"/>
                <a:ea typeface="Times New Roman" panose="02020603050405020304" pitchFamily="18" charset="0"/>
              </a:rPr>
              <a:t>EnR</a:t>
            </a:r>
            <a:r>
              <a:rPr lang="en-GB" sz="1000" dirty="0">
                <a:latin typeface="Times New Roman" panose="02020603050405020304" pitchFamily="18" charset="0"/>
                <a:ea typeface="Times New Roman" panose="02020603050405020304" pitchFamily="18" charset="0"/>
              </a:rPr>
              <a:t> </a:t>
            </a:r>
            <a:r>
              <a:rPr lang="en-GB" sz="1000" dirty="0" err="1">
                <a:latin typeface="Times New Roman" panose="02020603050405020304" pitchFamily="18" charset="0"/>
                <a:ea typeface="Times New Roman" panose="02020603050405020304" pitchFamily="18" charset="0"/>
              </a:rPr>
              <a:t>en</a:t>
            </a:r>
            <a:r>
              <a:rPr lang="en-GB" sz="1000" dirty="0">
                <a:latin typeface="Times New Roman" panose="02020603050405020304" pitchFamily="18" charset="0"/>
                <a:ea typeface="Times New Roman" panose="02020603050405020304" pitchFamily="18" charset="0"/>
              </a:rPr>
              <a:t> 2050 : </a:t>
            </a:r>
            <a:r>
              <a:rPr lang="en-GB" sz="1000" dirty="0" err="1">
                <a:latin typeface="Times New Roman" panose="02020603050405020304" pitchFamily="18" charset="0"/>
                <a:ea typeface="Times New Roman" panose="02020603050405020304" pitchFamily="18" charset="0"/>
              </a:rPr>
              <a:t>quelles</a:t>
            </a:r>
            <a:r>
              <a:rPr lang="en-GB" sz="1000" dirty="0">
                <a:latin typeface="Times New Roman" panose="02020603050405020304" pitchFamily="18" charset="0"/>
                <a:ea typeface="Times New Roman" panose="02020603050405020304" pitchFamily="18" charset="0"/>
              </a:rPr>
              <a:t> </a:t>
            </a:r>
            <a:r>
              <a:rPr lang="en-GB" sz="1000" dirty="0" err="1">
                <a:latin typeface="Times New Roman" panose="02020603050405020304" pitchFamily="18" charset="0"/>
                <a:ea typeface="Times New Roman" panose="02020603050405020304" pitchFamily="18" charset="0"/>
              </a:rPr>
              <a:t>opportunités</a:t>
            </a:r>
            <a:r>
              <a:rPr lang="en-GB" sz="1000" dirty="0">
                <a:latin typeface="Times New Roman" panose="02020603050405020304" pitchFamily="18" charset="0"/>
                <a:ea typeface="Times New Roman" panose="02020603050405020304" pitchFamily="18" charset="0"/>
              </a:rPr>
              <a:t> pour </a:t>
            </a:r>
            <a:r>
              <a:rPr lang="en-GB" sz="1000" dirty="0" err="1">
                <a:latin typeface="Times New Roman" panose="02020603050405020304" pitchFamily="18" charset="0"/>
                <a:ea typeface="Times New Roman" panose="02020603050405020304" pitchFamily="18" charset="0"/>
              </a:rPr>
              <a:t>décarboner</a:t>
            </a:r>
            <a:r>
              <a:rPr lang="en-GB" sz="1000" dirty="0">
                <a:latin typeface="Times New Roman" panose="02020603050405020304" pitchFamily="18" charset="0"/>
                <a:ea typeface="Times New Roman" panose="02020603050405020304" pitchFamily="18" charset="0"/>
              </a:rPr>
              <a:t> les </a:t>
            </a:r>
            <a:r>
              <a:rPr lang="en-GB" sz="1000" dirty="0" err="1">
                <a:latin typeface="Times New Roman" panose="02020603050405020304" pitchFamily="18" charset="0"/>
                <a:ea typeface="Times New Roman" panose="02020603050405020304" pitchFamily="18" charset="0"/>
              </a:rPr>
              <a:t>systèmes</a:t>
            </a:r>
            <a:r>
              <a:rPr lang="en-GB" sz="1000" dirty="0">
                <a:latin typeface="Times New Roman" panose="02020603050405020304" pitchFamily="18" charset="0"/>
                <a:ea typeface="Times New Roman" panose="02020603050405020304" pitchFamily="18" charset="0"/>
              </a:rPr>
              <a:t> </a:t>
            </a:r>
            <a:r>
              <a:rPr lang="en-GB" sz="1000" dirty="0" err="1">
                <a:latin typeface="Times New Roman" panose="02020603050405020304" pitchFamily="18" charset="0"/>
                <a:ea typeface="Times New Roman" panose="02020603050405020304" pitchFamily="18" charset="0"/>
              </a:rPr>
              <a:t>gaz</a:t>
            </a:r>
            <a:r>
              <a:rPr lang="en-GB" sz="1000" dirty="0">
                <a:latin typeface="Times New Roman" panose="02020603050405020304" pitchFamily="18" charset="0"/>
                <a:ea typeface="Times New Roman" panose="02020603050405020304" pitchFamily="18" charset="0"/>
              </a:rPr>
              <a:t> et </a:t>
            </a:r>
            <a:r>
              <a:rPr lang="en-GB" sz="1000" dirty="0" err="1">
                <a:latin typeface="Times New Roman" panose="02020603050405020304" pitchFamily="18" charset="0"/>
                <a:ea typeface="Times New Roman" panose="02020603050405020304" pitchFamily="18" charset="0"/>
              </a:rPr>
              <a:t>chaleur</a:t>
            </a:r>
            <a:r>
              <a:rPr lang="en-GB" sz="1000" dirty="0">
                <a:latin typeface="Times New Roman" panose="02020603050405020304" pitchFamily="18" charset="0"/>
                <a:ea typeface="Times New Roman" panose="02020603050405020304" pitchFamily="18" charset="0"/>
              </a:rPr>
              <a:t> ? “, 51p, sept 2017</a:t>
            </a:r>
            <a:endParaRPr lang="fr-FR" sz="1200" dirty="0">
              <a:latin typeface="Times New Roman" panose="02020603050405020304" pitchFamily="18" charset="0"/>
              <a:ea typeface="Times New Roman" panose="02020603050405020304" pitchFamily="18" charset="0"/>
            </a:endParaRPr>
          </a:p>
          <a:p>
            <a:pPr algn="just">
              <a:lnSpc>
                <a:spcPts val="1350"/>
              </a:lnSpc>
              <a:spcAft>
                <a:spcPts val="0"/>
              </a:spcAft>
            </a:pPr>
            <a:r>
              <a:rPr lang="fr-FR" sz="1000" dirty="0" smtClean="0">
                <a:latin typeface="Times New Roman" panose="02020603050405020304" pitchFamily="18" charset="0"/>
                <a:ea typeface="Times New Roman" panose="02020603050405020304" pitchFamily="18" charset="0"/>
              </a:rPr>
              <a:t/>
            </a:r>
            <a:br>
              <a:rPr lang="fr-FR" sz="1000" dirty="0" smtClean="0">
                <a:latin typeface="Times New Roman" panose="02020603050405020304" pitchFamily="18" charset="0"/>
                <a:ea typeface="Times New Roman" panose="02020603050405020304" pitchFamily="18" charset="0"/>
              </a:rPr>
            </a:br>
            <a:r>
              <a:rPr lang="fr-FR" sz="1000" dirty="0" smtClean="0">
                <a:latin typeface="Times New Roman" panose="02020603050405020304" pitchFamily="18" charset="0"/>
                <a:ea typeface="Times New Roman" panose="02020603050405020304" pitchFamily="18" charset="0"/>
              </a:rPr>
              <a:t>Conseil </a:t>
            </a:r>
            <a:r>
              <a:rPr lang="fr-FR" sz="1000" dirty="0">
                <a:latin typeface="Times New Roman" panose="02020603050405020304" pitchFamily="18" charset="0"/>
                <a:ea typeface="Times New Roman" panose="02020603050405020304" pitchFamily="18" charset="0"/>
              </a:rPr>
              <a:t>Mondial de l’Énergie et Conseil Français de l’Énergie,”</a:t>
            </a:r>
            <a:r>
              <a:rPr lang="fr-FR" sz="1200" dirty="0">
                <a:latin typeface="Times New Roman" panose="02020603050405020304" pitchFamily="18" charset="0"/>
                <a:ea typeface="Times New Roman" panose="02020603050405020304" pitchFamily="18" charset="0"/>
              </a:rPr>
              <a:t> </a:t>
            </a:r>
            <a:r>
              <a:rPr lang="fr-FR" sz="1000" dirty="0">
                <a:latin typeface="Times New Roman" panose="02020603050405020304" pitchFamily="18" charset="0"/>
                <a:ea typeface="Times New Roman" panose="02020603050405020304" pitchFamily="18" charset="0"/>
              </a:rPr>
              <a:t>Les Scénarios Mondiaux de l’Énergie à l’horizon 2050 - Mise en musique des futurs de l’énergie », 2013</a:t>
            </a:r>
            <a:endParaRPr lang="fr-FR" sz="1200" dirty="0">
              <a:latin typeface="Times New Roman" panose="02020603050405020304" pitchFamily="18" charset="0"/>
              <a:ea typeface="Times New Roman" panose="02020603050405020304" pitchFamily="18" charset="0"/>
            </a:endParaRPr>
          </a:p>
          <a:p>
            <a:pPr algn="just">
              <a:lnSpc>
                <a:spcPts val="1350"/>
              </a:lnSpc>
              <a:spcAft>
                <a:spcPts val="0"/>
              </a:spcAft>
            </a:pPr>
            <a:r>
              <a:rPr lang="en-GB" sz="1000" dirty="0" smtClean="0">
                <a:latin typeface="Times New Roman" panose="02020603050405020304" pitchFamily="18" charset="0"/>
                <a:ea typeface="Times New Roman" panose="02020603050405020304" pitchFamily="18" charset="0"/>
              </a:rPr>
              <a:t/>
            </a:r>
            <a:br>
              <a:rPr lang="en-GB" sz="1000" dirty="0" smtClean="0">
                <a:latin typeface="Times New Roman" panose="02020603050405020304" pitchFamily="18" charset="0"/>
                <a:ea typeface="Times New Roman" panose="02020603050405020304" pitchFamily="18" charset="0"/>
              </a:rPr>
            </a:br>
            <a:r>
              <a:rPr lang="en-GB" sz="1000" dirty="0" smtClean="0">
                <a:latin typeface="Times New Roman" panose="02020603050405020304" pitchFamily="18" charset="0"/>
                <a:ea typeface="Times New Roman" panose="02020603050405020304" pitchFamily="18" charset="0"/>
              </a:rPr>
              <a:t>CRIQUI </a:t>
            </a:r>
            <a:r>
              <a:rPr lang="en-GB" sz="1000" dirty="0">
                <a:latin typeface="Times New Roman" panose="02020603050405020304" pitchFamily="18" charset="0"/>
                <a:ea typeface="Times New Roman" panose="02020603050405020304" pitchFamily="18" charset="0"/>
              </a:rPr>
              <a:t>P, MENENTEAU P, MIMA S, “Emissions Constraints and Induced Technical Change in the Energy Sector: simulations with the POLES model”, February 2009, available online/ </a:t>
            </a:r>
            <a:endParaRPr lang="fr-FR" sz="1200" dirty="0">
              <a:latin typeface="Times New Roman" panose="02020603050405020304" pitchFamily="18" charset="0"/>
              <a:ea typeface="Times New Roman" panose="02020603050405020304" pitchFamily="18" charset="0"/>
            </a:endParaRPr>
          </a:p>
          <a:p>
            <a:pPr algn="just">
              <a:lnSpc>
                <a:spcPts val="1350"/>
              </a:lnSpc>
              <a:spcAft>
                <a:spcPts val="0"/>
              </a:spcAft>
            </a:pPr>
            <a:r>
              <a:rPr lang="en-GB" sz="1000" u="sng" dirty="0">
                <a:solidFill>
                  <a:srgbClr val="0563C1"/>
                </a:solidFill>
                <a:latin typeface="Times New Roman" panose="02020603050405020304" pitchFamily="18" charset="0"/>
                <a:ea typeface="Times New Roman" panose="02020603050405020304" pitchFamily="18" charset="0"/>
                <a:hlinkClick r:id="rId3"/>
              </a:rPr>
              <a:t>http://www.feem.it/userfiles/attach/200911914381252009.02.18_patrick_criqui_presentation.pdf</a:t>
            </a:r>
            <a:endParaRPr lang="fr-FR" sz="1200" dirty="0">
              <a:latin typeface="Times New Roman" panose="02020603050405020304" pitchFamily="18" charset="0"/>
              <a:ea typeface="Times New Roman" panose="02020603050405020304" pitchFamily="18" charset="0"/>
            </a:endParaRPr>
          </a:p>
          <a:p>
            <a:pPr algn="just">
              <a:lnSpc>
                <a:spcPts val="1350"/>
              </a:lnSpc>
              <a:spcAft>
                <a:spcPts val="0"/>
              </a:spcAft>
            </a:pPr>
            <a:r>
              <a:rPr lang="en-GB" sz="1000" dirty="0" smtClean="0">
                <a:latin typeface="Times New Roman" panose="02020603050405020304" pitchFamily="18" charset="0"/>
                <a:ea typeface="Times New Roman" panose="02020603050405020304" pitchFamily="18" charset="0"/>
              </a:rPr>
              <a:t/>
            </a:r>
            <a:br>
              <a:rPr lang="en-GB" sz="1000" dirty="0" smtClean="0">
                <a:latin typeface="Times New Roman" panose="02020603050405020304" pitchFamily="18" charset="0"/>
                <a:ea typeface="Times New Roman" panose="02020603050405020304" pitchFamily="18" charset="0"/>
              </a:rPr>
            </a:br>
            <a:r>
              <a:rPr lang="en-GB" sz="1000" dirty="0" smtClean="0">
                <a:latin typeface="Times New Roman" panose="02020603050405020304" pitchFamily="18" charset="0"/>
                <a:ea typeface="Times New Roman" panose="02020603050405020304" pitchFamily="18" charset="0"/>
              </a:rPr>
              <a:t>BELLEVRAT </a:t>
            </a:r>
            <a:r>
              <a:rPr lang="en-GB" sz="1000" dirty="0">
                <a:latin typeface="Times New Roman" panose="02020603050405020304" pitchFamily="18" charset="0"/>
                <a:ea typeface="Times New Roman" panose="02020603050405020304" pitchFamily="18" charset="0"/>
              </a:rPr>
              <a:t>E, MENANTEAU P, “Energy technologies and </a:t>
            </a:r>
            <a:r>
              <a:rPr lang="en-GB" sz="1000" dirty="0" err="1">
                <a:latin typeface="Times New Roman" panose="02020603050405020304" pitchFamily="18" charset="0"/>
                <a:ea typeface="Times New Roman" panose="02020603050405020304" pitchFamily="18" charset="0"/>
              </a:rPr>
              <a:t>depletable</a:t>
            </a:r>
            <a:r>
              <a:rPr lang="en-GB" sz="1000" dirty="0">
                <a:latin typeface="Times New Roman" panose="02020603050405020304" pitchFamily="18" charset="0"/>
                <a:ea typeface="Times New Roman" panose="02020603050405020304" pitchFamily="18" charset="0"/>
              </a:rPr>
              <a:t> resource database - Biomass supply curves”, MENGTECH, CNRS GAEL, 2012</a:t>
            </a:r>
            <a:endParaRPr lang="fr-FR" sz="1200" dirty="0">
              <a:latin typeface="Times New Roman" panose="02020603050405020304" pitchFamily="18" charset="0"/>
              <a:ea typeface="Times New Roman" panose="02020603050405020304" pitchFamily="18" charset="0"/>
            </a:endParaRPr>
          </a:p>
          <a:p>
            <a:pPr algn="just">
              <a:lnSpc>
                <a:spcPts val="1350"/>
              </a:lnSpc>
              <a:spcAft>
                <a:spcPts val="0"/>
              </a:spcAft>
            </a:pPr>
            <a:r>
              <a:rPr lang="en-GB" sz="1000" dirty="0" smtClean="0">
                <a:latin typeface="Times New Roman" panose="02020603050405020304" pitchFamily="18" charset="0"/>
                <a:ea typeface="Times New Roman" panose="02020603050405020304" pitchFamily="18" charset="0"/>
              </a:rPr>
              <a:t/>
            </a:r>
            <a:br>
              <a:rPr lang="en-GB" sz="1000" dirty="0" smtClean="0">
                <a:latin typeface="Times New Roman" panose="02020603050405020304" pitchFamily="18" charset="0"/>
                <a:ea typeface="Times New Roman" panose="02020603050405020304" pitchFamily="18" charset="0"/>
              </a:rPr>
            </a:br>
            <a:r>
              <a:rPr lang="en-GB" sz="1000" dirty="0" smtClean="0">
                <a:latin typeface="Times New Roman" panose="02020603050405020304" pitchFamily="18" charset="0"/>
                <a:ea typeface="Times New Roman" panose="02020603050405020304" pitchFamily="18" charset="0"/>
              </a:rPr>
              <a:t>CHEN </a:t>
            </a:r>
            <a:r>
              <a:rPr lang="en-GB" sz="1000" dirty="0">
                <a:latin typeface="Times New Roman" panose="02020603050405020304" pitchFamily="18" charset="0"/>
                <a:ea typeface="Times New Roman" panose="02020603050405020304" pitchFamily="18" charset="0"/>
              </a:rPr>
              <a:t>Q and LIU T, “biogas system in rural China: upgrading from decentralized to centralized?”, Department of Economic and technological Change, </a:t>
            </a:r>
            <a:r>
              <a:rPr lang="en-GB" sz="1000" dirty="0" err="1">
                <a:latin typeface="Times New Roman" panose="02020603050405020304" pitchFamily="18" charset="0"/>
                <a:ea typeface="Times New Roman" panose="02020603050405020304" pitchFamily="18" charset="0"/>
              </a:rPr>
              <a:t>Center</a:t>
            </a:r>
            <a:r>
              <a:rPr lang="en-GB" sz="1000" dirty="0">
                <a:latin typeface="Times New Roman" panose="02020603050405020304" pitchFamily="18" charset="0"/>
                <a:ea typeface="Times New Roman" panose="02020603050405020304" pitchFamily="18" charset="0"/>
              </a:rPr>
              <a:t> for development research (ZEF), University of Bonn, Germany, available online 11 May 2017 and consulted 8 September 2017</a:t>
            </a:r>
            <a:endParaRPr lang="fr-FR" sz="1200" dirty="0">
              <a:latin typeface="Times New Roman" panose="02020603050405020304" pitchFamily="18" charset="0"/>
              <a:ea typeface="Times New Roman" panose="02020603050405020304" pitchFamily="18" charset="0"/>
            </a:endParaRPr>
          </a:p>
          <a:p>
            <a:pPr algn="just">
              <a:lnSpc>
                <a:spcPts val="1350"/>
              </a:lnSpc>
              <a:spcAft>
                <a:spcPts val="0"/>
              </a:spcAft>
            </a:pPr>
            <a:r>
              <a:rPr lang="en-GB" sz="1000" dirty="0" smtClean="0">
                <a:latin typeface="Times New Roman" panose="02020603050405020304" pitchFamily="18" charset="0"/>
                <a:ea typeface="Times New Roman" panose="02020603050405020304" pitchFamily="18" charset="0"/>
              </a:rPr>
              <a:t/>
            </a:r>
            <a:br>
              <a:rPr lang="en-GB" sz="1000" dirty="0" smtClean="0">
                <a:latin typeface="Times New Roman" panose="02020603050405020304" pitchFamily="18" charset="0"/>
                <a:ea typeface="Times New Roman" panose="02020603050405020304" pitchFamily="18" charset="0"/>
              </a:rPr>
            </a:br>
            <a:r>
              <a:rPr lang="en-GB" sz="1000" dirty="0" smtClean="0">
                <a:latin typeface="Times New Roman" panose="02020603050405020304" pitchFamily="18" charset="0"/>
                <a:ea typeface="Times New Roman" panose="02020603050405020304" pitchFamily="18" charset="0"/>
              </a:rPr>
              <a:t>Commissariat </a:t>
            </a:r>
            <a:r>
              <a:rPr lang="en-GB" sz="1000" dirty="0" err="1">
                <a:latin typeface="Times New Roman" panose="02020603050405020304" pitchFamily="18" charset="0"/>
                <a:ea typeface="Times New Roman" panose="02020603050405020304" pitchFamily="18" charset="0"/>
              </a:rPr>
              <a:t>général</a:t>
            </a:r>
            <a:r>
              <a:rPr lang="en-GB" sz="1000" dirty="0">
                <a:latin typeface="Times New Roman" panose="02020603050405020304" pitchFamily="18" charset="0"/>
                <a:ea typeface="Times New Roman" panose="02020603050405020304" pitchFamily="18" charset="0"/>
              </a:rPr>
              <a:t> au </a:t>
            </a:r>
            <a:r>
              <a:rPr lang="en-GB" sz="1000" dirty="0" err="1">
                <a:latin typeface="Times New Roman" panose="02020603050405020304" pitchFamily="18" charset="0"/>
                <a:ea typeface="Times New Roman" panose="02020603050405020304" pitchFamily="18" charset="0"/>
              </a:rPr>
              <a:t>développement</a:t>
            </a:r>
            <a:r>
              <a:rPr lang="en-GB" sz="1000" dirty="0">
                <a:latin typeface="Times New Roman" panose="02020603050405020304" pitchFamily="18" charset="0"/>
                <a:ea typeface="Times New Roman" panose="02020603050405020304" pitchFamily="18" charset="0"/>
              </a:rPr>
              <a:t> durable, « Les </a:t>
            </a:r>
            <a:r>
              <a:rPr lang="en-GB" sz="1000" dirty="0" err="1">
                <a:latin typeface="Times New Roman" panose="02020603050405020304" pitchFamily="18" charset="0"/>
                <a:ea typeface="Times New Roman" panose="02020603050405020304" pitchFamily="18" charset="0"/>
              </a:rPr>
              <a:t>énergies</a:t>
            </a:r>
            <a:r>
              <a:rPr lang="en-GB" sz="1000" dirty="0">
                <a:latin typeface="Times New Roman" panose="02020603050405020304" pitchFamily="18" charset="0"/>
                <a:ea typeface="Times New Roman" panose="02020603050405020304" pitchFamily="18" charset="0"/>
              </a:rPr>
              <a:t> </a:t>
            </a:r>
            <a:r>
              <a:rPr lang="en-GB" sz="1000" dirty="0" err="1">
                <a:latin typeface="Times New Roman" panose="02020603050405020304" pitchFamily="18" charset="0"/>
                <a:ea typeface="Times New Roman" panose="02020603050405020304" pitchFamily="18" charset="0"/>
              </a:rPr>
              <a:t>renouvelables</a:t>
            </a:r>
            <a:r>
              <a:rPr lang="en-GB" sz="1000" dirty="0">
                <a:latin typeface="Times New Roman" panose="02020603050405020304" pitchFamily="18" charset="0"/>
                <a:ea typeface="Times New Roman" panose="02020603050405020304" pitchFamily="18" charset="0"/>
              </a:rPr>
              <a:t> </a:t>
            </a:r>
            <a:r>
              <a:rPr lang="en-GB" sz="1000" dirty="0" err="1">
                <a:latin typeface="Times New Roman" panose="02020603050405020304" pitchFamily="18" charset="0"/>
                <a:ea typeface="Times New Roman" panose="02020603050405020304" pitchFamily="18" charset="0"/>
              </a:rPr>
              <a:t>en</a:t>
            </a:r>
            <a:r>
              <a:rPr lang="en-GB" sz="1000" dirty="0">
                <a:latin typeface="Times New Roman" panose="02020603050405020304" pitchFamily="18" charset="0"/>
                <a:ea typeface="Times New Roman" panose="02020603050405020304" pitchFamily="18" charset="0"/>
              </a:rPr>
              <a:t> France </a:t>
            </a:r>
            <a:r>
              <a:rPr lang="en-GB" sz="1000" dirty="0" err="1">
                <a:latin typeface="Times New Roman" panose="02020603050405020304" pitchFamily="18" charset="0"/>
                <a:ea typeface="Times New Roman" panose="02020603050405020304" pitchFamily="18" charset="0"/>
              </a:rPr>
              <a:t>en</a:t>
            </a:r>
            <a:r>
              <a:rPr lang="en-GB" sz="1000" dirty="0">
                <a:latin typeface="Times New Roman" panose="02020603050405020304" pitchFamily="18" charset="0"/>
                <a:ea typeface="Times New Roman" panose="02020603050405020304" pitchFamily="18" charset="0"/>
              </a:rPr>
              <a:t> 2016 - </a:t>
            </a:r>
            <a:r>
              <a:rPr lang="en-GB" sz="1000" dirty="0" err="1">
                <a:latin typeface="Times New Roman" panose="02020603050405020304" pitchFamily="18" charset="0"/>
                <a:ea typeface="Times New Roman" panose="02020603050405020304" pitchFamily="18" charset="0"/>
              </a:rPr>
              <a:t>Suivi</a:t>
            </a:r>
            <a:r>
              <a:rPr lang="en-GB" sz="1000" dirty="0">
                <a:latin typeface="Times New Roman" panose="02020603050405020304" pitchFamily="18" charset="0"/>
                <a:ea typeface="Times New Roman" panose="02020603050405020304" pitchFamily="18" charset="0"/>
              </a:rPr>
              <a:t> de la directive 2009/28/CE relative à la promotion de </a:t>
            </a:r>
            <a:r>
              <a:rPr lang="en-GB" sz="1000" dirty="0" err="1">
                <a:latin typeface="Times New Roman" panose="02020603050405020304" pitchFamily="18" charset="0"/>
                <a:ea typeface="Times New Roman" panose="02020603050405020304" pitchFamily="18" charset="0"/>
              </a:rPr>
              <a:t>l'utilisation</a:t>
            </a:r>
            <a:r>
              <a:rPr lang="en-GB" sz="1000" dirty="0">
                <a:latin typeface="Times New Roman" panose="02020603050405020304" pitchFamily="18" charset="0"/>
                <a:ea typeface="Times New Roman" panose="02020603050405020304" pitchFamily="18" charset="0"/>
              </a:rPr>
              <a:t> des </a:t>
            </a:r>
            <a:r>
              <a:rPr lang="en-GB" sz="1000" dirty="0" err="1">
                <a:latin typeface="Times New Roman" panose="02020603050405020304" pitchFamily="18" charset="0"/>
                <a:ea typeface="Times New Roman" panose="02020603050405020304" pitchFamily="18" charset="0"/>
              </a:rPr>
              <a:t>énergies</a:t>
            </a:r>
            <a:r>
              <a:rPr lang="en-GB" sz="1000" dirty="0">
                <a:latin typeface="Times New Roman" panose="02020603050405020304" pitchFamily="18" charset="0"/>
                <a:ea typeface="Times New Roman" panose="02020603050405020304" pitchFamily="18" charset="0"/>
              </a:rPr>
              <a:t> </a:t>
            </a:r>
            <a:r>
              <a:rPr lang="en-GB" sz="1000" dirty="0" err="1">
                <a:latin typeface="Times New Roman" panose="02020603050405020304" pitchFamily="18" charset="0"/>
                <a:ea typeface="Times New Roman" panose="02020603050405020304" pitchFamily="18" charset="0"/>
              </a:rPr>
              <a:t>renouvelables</a:t>
            </a:r>
            <a:r>
              <a:rPr lang="en-GB" sz="1000" dirty="0">
                <a:latin typeface="Times New Roman" panose="02020603050405020304" pitchFamily="18" charset="0"/>
                <a:ea typeface="Times New Roman" panose="02020603050405020304" pitchFamily="18" charset="0"/>
              </a:rPr>
              <a:t> », sept 2017, 4 p. (</a:t>
            </a:r>
            <a:r>
              <a:rPr lang="en-GB" sz="1000" dirty="0" err="1">
                <a:latin typeface="Times New Roman" panose="02020603050405020304" pitchFamily="18" charset="0"/>
                <a:ea typeface="Times New Roman" panose="02020603050405020304" pitchFamily="18" charset="0"/>
              </a:rPr>
              <a:t>Datalab</a:t>
            </a:r>
            <a:r>
              <a:rPr lang="en-GB" sz="1000" dirty="0">
                <a:latin typeface="Times New Roman" panose="02020603050405020304" pitchFamily="18" charset="0"/>
                <a:ea typeface="Times New Roman" panose="02020603050405020304" pitchFamily="18" charset="0"/>
              </a:rPr>
              <a:t> </a:t>
            </a:r>
            <a:r>
              <a:rPr lang="en-GB" sz="1000" dirty="0" err="1">
                <a:latin typeface="Times New Roman" panose="02020603050405020304" pitchFamily="18" charset="0"/>
                <a:ea typeface="Times New Roman" panose="02020603050405020304" pitchFamily="18" charset="0"/>
              </a:rPr>
              <a:t>essentiel</a:t>
            </a:r>
            <a:r>
              <a:rPr lang="en-GB" sz="1000" dirty="0">
                <a:latin typeface="Times New Roman" panose="02020603050405020304" pitchFamily="18" charset="0"/>
                <a:ea typeface="Times New Roman" panose="02020603050405020304" pitchFamily="18" charset="0"/>
              </a:rPr>
              <a:t> n° 118), available online: </a:t>
            </a:r>
            <a:r>
              <a:rPr lang="en-GB" sz="1000" u="sng" dirty="0">
                <a:solidFill>
                  <a:srgbClr val="0563C1"/>
                </a:solidFill>
                <a:latin typeface="Times New Roman" panose="02020603050405020304" pitchFamily="18" charset="0"/>
                <a:ea typeface="Times New Roman" panose="02020603050405020304" pitchFamily="18" charset="0"/>
                <a:hlinkClick r:id="rId4"/>
              </a:rPr>
              <a:t>http://www.statistiques.developpement-durable.gouv.fr/publications/p/2668/1023/energies-renouvelables-france-2016-suivi-directive-200928ce.html</a:t>
            </a:r>
            <a:endParaRPr lang="fr-FR" sz="1200" dirty="0">
              <a:latin typeface="Times New Roman" panose="02020603050405020304" pitchFamily="18" charset="0"/>
              <a:ea typeface="Times New Roman" panose="02020603050405020304" pitchFamily="18" charset="0"/>
            </a:endParaRPr>
          </a:p>
          <a:p>
            <a:pPr algn="just">
              <a:lnSpc>
                <a:spcPts val="1350"/>
              </a:lnSpc>
              <a:spcAft>
                <a:spcPts val="0"/>
              </a:spcAft>
            </a:pPr>
            <a:r>
              <a:rPr lang="en-GB" sz="1000" dirty="0" smtClean="0">
                <a:latin typeface="Times New Roman" panose="02020603050405020304" pitchFamily="18" charset="0"/>
                <a:ea typeface="Times New Roman" panose="02020603050405020304" pitchFamily="18" charset="0"/>
              </a:rPr>
              <a:t/>
            </a:r>
            <a:br>
              <a:rPr lang="en-GB" sz="1000" dirty="0" smtClean="0">
                <a:latin typeface="Times New Roman" panose="02020603050405020304" pitchFamily="18" charset="0"/>
                <a:ea typeface="Times New Roman" panose="02020603050405020304" pitchFamily="18" charset="0"/>
              </a:rPr>
            </a:br>
            <a:r>
              <a:rPr lang="en-GB" sz="1000" dirty="0" smtClean="0">
                <a:latin typeface="Times New Roman" panose="02020603050405020304" pitchFamily="18" charset="0"/>
                <a:ea typeface="Times New Roman" panose="02020603050405020304" pitchFamily="18" charset="0"/>
              </a:rPr>
              <a:t>GRTgaz </a:t>
            </a:r>
            <a:r>
              <a:rPr lang="en-GB" sz="1000" dirty="0">
                <a:latin typeface="Times New Roman" panose="02020603050405020304" pitchFamily="18" charset="0"/>
                <a:ea typeface="Times New Roman" panose="02020603050405020304" pitchFamily="18" charset="0"/>
              </a:rPr>
              <a:t>– GRDF – TIGF – SPEGNN, « Perspectives </a:t>
            </a:r>
            <a:r>
              <a:rPr lang="en-GB" sz="1000" dirty="0" err="1">
                <a:latin typeface="Times New Roman" panose="02020603050405020304" pitchFamily="18" charset="0"/>
                <a:ea typeface="Times New Roman" panose="02020603050405020304" pitchFamily="18" charset="0"/>
              </a:rPr>
              <a:t>gaz</a:t>
            </a:r>
            <a:r>
              <a:rPr lang="en-GB" sz="1000" dirty="0">
                <a:latin typeface="Times New Roman" panose="02020603050405020304" pitchFamily="18" charset="0"/>
                <a:ea typeface="Times New Roman" panose="02020603050405020304" pitchFamily="18" charset="0"/>
              </a:rPr>
              <a:t> naturel et </a:t>
            </a:r>
            <a:r>
              <a:rPr lang="en-GB" sz="1000" dirty="0" err="1">
                <a:latin typeface="Times New Roman" panose="02020603050405020304" pitchFamily="18" charset="0"/>
                <a:ea typeface="Times New Roman" panose="02020603050405020304" pitchFamily="18" charset="0"/>
              </a:rPr>
              <a:t>renouvelable</a:t>
            </a:r>
            <a:r>
              <a:rPr lang="en-GB" sz="1000" dirty="0">
                <a:latin typeface="Times New Roman" panose="02020603050405020304" pitchFamily="18" charset="0"/>
                <a:ea typeface="Times New Roman" panose="02020603050405020304" pitchFamily="18" charset="0"/>
              </a:rPr>
              <a:t> », 2016, available online: </a:t>
            </a:r>
            <a:r>
              <a:rPr lang="en-GB" sz="1000" u="sng" dirty="0">
                <a:solidFill>
                  <a:srgbClr val="0563C1"/>
                </a:solidFill>
                <a:latin typeface="Times New Roman" panose="02020603050405020304" pitchFamily="18" charset="0"/>
                <a:ea typeface="Times New Roman" panose="02020603050405020304" pitchFamily="18" charset="0"/>
                <a:hlinkClick r:id="rId5"/>
              </a:rPr>
              <a:t>http://www.grdf.fr/documents/10184/1291504/Perspectives-gaz-naturel-et-renouvelable.pdf/9ef0b81d-5873-469d-b2ac-2ba8d42370db</a:t>
            </a:r>
            <a:endParaRPr lang="fr-FR" sz="1200" dirty="0">
              <a:latin typeface="Times New Roman" panose="02020603050405020304" pitchFamily="18" charset="0"/>
              <a:ea typeface="Times New Roman" panose="02020603050405020304" pitchFamily="18" charset="0"/>
            </a:endParaRPr>
          </a:p>
          <a:p>
            <a:pPr algn="just">
              <a:lnSpc>
                <a:spcPts val="1350"/>
              </a:lnSpc>
              <a:spcAft>
                <a:spcPts val="0"/>
              </a:spcAft>
            </a:pPr>
            <a:r>
              <a:rPr lang="en-GB" sz="1000" dirty="0" smtClean="0">
                <a:latin typeface="Times New Roman" panose="02020603050405020304" pitchFamily="18" charset="0"/>
                <a:ea typeface="Times New Roman" panose="02020603050405020304" pitchFamily="18" charset="0"/>
              </a:rPr>
              <a:t/>
            </a:r>
            <a:br>
              <a:rPr lang="en-GB" sz="1000" dirty="0" smtClean="0">
                <a:latin typeface="Times New Roman" panose="02020603050405020304" pitchFamily="18" charset="0"/>
                <a:ea typeface="Times New Roman" panose="02020603050405020304" pitchFamily="18" charset="0"/>
              </a:rPr>
            </a:br>
            <a:r>
              <a:rPr lang="en-GB" sz="1000" dirty="0" smtClean="0">
                <a:latin typeface="Times New Roman" panose="02020603050405020304" pitchFamily="18" charset="0"/>
                <a:ea typeface="Times New Roman" panose="02020603050405020304" pitchFamily="18" charset="0"/>
              </a:rPr>
              <a:t>Enerdata</a:t>
            </a:r>
            <a:r>
              <a:rPr lang="en-GB" sz="1000" dirty="0">
                <a:latin typeface="Times New Roman" panose="02020603050405020304" pitchFamily="18" charset="0"/>
                <a:ea typeface="Times New Roman" panose="02020603050405020304" pitchFamily="18" charset="0"/>
              </a:rPr>
              <a:t>, Global Energy Statistical Yearbook 2017, available online : </a:t>
            </a:r>
            <a:r>
              <a:rPr lang="en-GB" sz="1000" u="sng" dirty="0">
                <a:solidFill>
                  <a:srgbClr val="0563C1"/>
                </a:solidFill>
                <a:latin typeface="Times New Roman" panose="02020603050405020304" pitchFamily="18" charset="0"/>
                <a:ea typeface="Times New Roman" panose="02020603050405020304" pitchFamily="18" charset="0"/>
                <a:hlinkClick r:id="rId6"/>
              </a:rPr>
              <a:t>https://yearbook.enerdata.net/total-energy/world-consumption-statistics.html</a:t>
            </a:r>
            <a:endParaRPr lang="fr-FR" sz="1200" dirty="0">
              <a:latin typeface="Times New Roman" panose="02020603050405020304" pitchFamily="18" charset="0"/>
              <a:ea typeface="Times New Roman" panose="02020603050405020304" pitchFamily="18" charset="0"/>
            </a:endParaRPr>
          </a:p>
          <a:p>
            <a:pPr algn="just">
              <a:lnSpc>
                <a:spcPts val="1350"/>
              </a:lnSpc>
              <a:spcAft>
                <a:spcPts val="0"/>
              </a:spcAft>
            </a:pPr>
            <a:r>
              <a:rPr lang="en-GB" sz="1000" dirty="0" smtClean="0">
                <a:latin typeface="Times New Roman" panose="02020603050405020304" pitchFamily="18" charset="0"/>
                <a:ea typeface="Times New Roman" panose="02020603050405020304" pitchFamily="18" charset="0"/>
              </a:rPr>
              <a:t/>
            </a:r>
            <a:br>
              <a:rPr lang="en-GB" sz="1000" dirty="0" smtClean="0">
                <a:latin typeface="Times New Roman" panose="02020603050405020304" pitchFamily="18" charset="0"/>
                <a:ea typeface="Times New Roman" panose="02020603050405020304" pitchFamily="18" charset="0"/>
              </a:rPr>
            </a:br>
            <a:r>
              <a:rPr lang="en-GB" sz="1000" dirty="0" smtClean="0">
                <a:latin typeface="Times New Roman" panose="02020603050405020304" pitchFamily="18" charset="0"/>
                <a:ea typeface="Times New Roman" panose="02020603050405020304" pitchFamily="18" charset="0"/>
              </a:rPr>
              <a:t>IEA</a:t>
            </a:r>
            <a:r>
              <a:rPr lang="en-GB" sz="1000" dirty="0">
                <a:latin typeface="Times New Roman" panose="02020603050405020304" pitchFamily="18" charset="0"/>
                <a:ea typeface="Times New Roman" panose="02020603050405020304" pitchFamily="18" charset="0"/>
              </a:rPr>
              <a:t>, “How to guide for bioenergy, roadmap development and implementation”, 2017, available online: </a:t>
            </a:r>
            <a:r>
              <a:rPr lang="en-GB" sz="1000" u="sng" dirty="0">
                <a:solidFill>
                  <a:srgbClr val="0563C1"/>
                </a:solidFill>
                <a:latin typeface="Times New Roman" panose="02020603050405020304" pitchFamily="18" charset="0"/>
                <a:ea typeface="Times New Roman" panose="02020603050405020304" pitchFamily="18" charset="0"/>
                <a:hlinkClick r:id="rId7"/>
              </a:rPr>
              <a:t>https://www.iea.org/publications/freepublications/publication/technology-roadmap-how2guide-for-bioenergy.html</a:t>
            </a:r>
            <a:endParaRPr lang="fr-FR" sz="1200" dirty="0">
              <a:latin typeface="Times New Roman" panose="02020603050405020304" pitchFamily="18" charset="0"/>
              <a:ea typeface="Times New Roman" panose="02020603050405020304" pitchFamily="18" charset="0"/>
            </a:endParaRPr>
          </a:p>
          <a:p>
            <a:pPr algn="just">
              <a:lnSpc>
                <a:spcPts val="1350"/>
              </a:lnSpc>
              <a:spcAft>
                <a:spcPts val="0"/>
              </a:spcAft>
            </a:pPr>
            <a:r>
              <a:rPr lang="en-GB" sz="1000" dirty="0" smtClean="0">
                <a:latin typeface="Times New Roman" panose="02020603050405020304" pitchFamily="18" charset="0"/>
                <a:ea typeface="Times New Roman" panose="02020603050405020304" pitchFamily="18" charset="0"/>
              </a:rPr>
              <a:t/>
            </a:r>
            <a:br>
              <a:rPr lang="en-GB" sz="1000" dirty="0" smtClean="0">
                <a:latin typeface="Times New Roman" panose="02020603050405020304" pitchFamily="18" charset="0"/>
                <a:ea typeface="Times New Roman" panose="02020603050405020304" pitchFamily="18" charset="0"/>
              </a:rPr>
            </a:br>
            <a:r>
              <a:rPr lang="en-GB" sz="1000" dirty="0" smtClean="0">
                <a:latin typeface="Times New Roman" panose="02020603050405020304" pitchFamily="18" charset="0"/>
                <a:ea typeface="Times New Roman" panose="02020603050405020304" pitchFamily="18" charset="0"/>
              </a:rPr>
              <a:t>IEA</a:t>
            </a:r>
            <a:r>
              <a:rPr lang="en-GB" sz="1000" dirty="0">
                <a:latin typeface="Times New Roman" panose="02020603050405020304" pitchFamily="18" charset="0"/>
                <a:ea typeface="Times New Roman" panose="02020603050405020304" pitchFamily="18" charset="0"/>
              </a:rPr>
              <a:t>, “Energy Technology Perspectives 2017: Catalysing Energy Technology Transformations”, chapter 7:</a:t>
            </a:r>
            <a:r>
              <a:rPr lang="en-GB" sz="1200" dirty="0">
                <a:latin typeface="Times New Roman" panose="02020603050405020304" pitchFamily="18" charset="0"/>
                <a:ea typeface="Times New Roman" panose="02020603050405020304" pitchFamily="18" charset="0"/>
              </a:rPr>
              <a:t> </a:t>
            </a:r>
            <a:r>
              <a:rPr lang="en-GB" sz="1000" dirty="0">
                <a:latin typeface="Times New Roman" panose="02020603050405020304" pitchFamily="18" charset="0"/>
                <a:ea typeface="Times New Roman" panose="02020603050405020304" pitchFamily="18" charset="0"/>
              </a:rPr>
              <a:t>Delivering sustainable bioenergy, June 2017, 315-360 p</a:t>
            </a:r>
            <a:r>
              <a:rPr lang="en-GB" sz="1200" dirty="0">
                <a:latin typeface="Times New Roman" panose="02020603050405020304" pitchFamily="18" charset="0"/>
                <a:ea typeface="Times New Roman" panose="02020603050405020304" pitchFamily="18" charset="0"/>
              </a:rPr>
              <a:t>., </a:t>
            </a:r>
            <a:r>
              <a:rPr lang="en-GB" sz="1000" dirty="0">
                <a:latin typeface="Times New Roman" panose="02020603050405020304" pitchFamily="18" charset="0"/>
                <a:ea typeface="Times New Roman" panose="02020603050405020304" pitchFamily="18" charset="0"/>
              </a:rPr>
              <a:t>available online:</a:t>
            </a:r>
            <a:r>
              <a:rPr lang="en-GB" sz="1200" dirty="0">
                <a:latin typeface="Times New Roman" panose="02020603050405020304" pitchFamily="18" charset="0"/>
                <a:ea typeface="Times New Roman" panose="02020603050405020304" pitchFamily="18" charset="0"/>
              </a:rPr>
              <a:t> </a:t>
            </a:r>
            <a:r>
              <a:rPr lang="en-GB" sz="1000" u="sng" dirty="0">
                <a:solidFill>
                  <a:srgbClr val="0563C1"/>
                </a:solidFill>
                <a:latin typeface="Times New Roman" panose="02020603050405020304" pitchFamily="18" charset="0"/>
                <a:ea typeface="Times New Roman" panose="02020603050405020304" pitchFamily="18" charset="0"/>
                <a:hlinkClick r:id="rId8"/>
              </a:rPr>
              <a:t>https://www.iea.org/bookshop/758-Energy_Technology_Perspectives_2017</a:t>
            </a:r>
            <a:endParaRPr lang="fr-FR" sz="1200" dirty="0">
              <a:latin typeface="Times New Roman" panose="02020603050405020304" pitchFamily="18" charset="0"/>
              <a:ea typeface="Times New Roman" panose="02020603050405020304" pitchFamily="18" charset="0"/>
            </a:endParaRPr>
          </a:p>
          <a:p>
            <a:pPr algn="just">
              <a:lnSpc>
                <a:spcPts val="1350"/>
              </a:lnSpc>
            </a:pPr>
            <a:r>
              <a:rPr lang="en-GB" sz="1000" dirty="0" smtClean="0">
                <a:latin typeface="Times New Roman" panose="02020603050405020304" pitchFamily="18" charset="0"/>
                <a:ea typeface="Times New Roman" panose="02020603050405020304" pitchFamily="18" charset="0"/>
              </a:rPr>
              <a:t/>
            </a:r>
            <a:br>
              <a:rPr lang="en-GB" sz="1000" dirty="0" smtClean="0">
                <a:latin typeface="Times New Roman" panose="02020603050405020304" pitchFamily="18" charset="0"/>
                <a:ea typeface="Times New Roman" panose="02020603050405020304" pitchFamily="18" charset="0"/>
              </a:rPr>
            </a:br>
            <a:r>
              <a:rPr lang="en-GB" sz="1000" dirty="0" smtClean="0">
                <a:latin typeface="Times New Roman" panose="02020603050405020304" pitchFamily="18" charset="0"/>
                <a:ea typeface="Times New Roman" panose="02020603050405020304" pitchFamily="18" charset="0"/>
              </a:rPr>
              <a:t>IEA</a:t>
            </a:r>
            <a:r>
              <a:rPr lang="en-GB" sz="1000" dirty="0">
                <a:latin typeface="Times New Roman" panose="02020603050405020304" pitchFamily="18" charset="0"/>
                <a:ea typeface="Times New Roman" panose="02020603050405020304" pitchFamily="18" charset="0"/>
              </a:rPr>
              <a:t>, “World energy outlook 2016”, 2017</a:t>
            </a:r>
            <a:endParaRPr lang="fr-FR" sz="1200" dirty="0">
              <a:latin typeface="Times New Roman" panose="02020603050405020304" pitchFamily="18" charset="0"/>
              <a:ea typeface="Times New Roman" panose="02020603050405020304" pitchFamily="18" charset="0"/>
            </a:endParaRPr>
          </a:p>
          <a:p>
            <a:pPr algn="just">
              <a:lnSpc>
                <a:spcPts val="1350"/>
              </a:lnSpc>
              <a:spcAft>
                <a:spcPts val="0"/>
              </a:spcAft>
            </a:pPr>
            <a:r>
              <a:rPr lang="en-GB" sz="1000" dirty="0" smtClean="0">
                <a:latin typeface="Times New Roman" panose="02020603050405020304" pitchFamily="18" charset="0"/>
                <a:ea typeface="Times New Roman" panose="02020603050405020304" pitchFamily="18" charset="0"/>
              </a:rPr>
              <a:t/>
            </a:r>
            <a:br>
              <a:rPr lang="en-GB" sz="1000" dirty="0" smtClean="0">
                <a:latin typeface="Times New Roman" panose="02020603050405020304" pitchFamily="18" charset="0"/>
                <a:ea typeface="Times New Roman" panose="02020603050405020304" pitchFamily="18" charset="0"/>
              </a:rPr>
            </a:br>
            <a:r>
              <a:rPr lang="en-GB" sz="1000" dirty="0" smtClean="0">
                <a:latin typeface="Times New Roman" panose="02020603050405020304" pitchFamily="18" charset="0"/>
                <a:ea typeface="Times New Roman" panose="02020603050405020304" pitchFamily="18" charset="0"/>
              </a:rPr>
              <a:t>LAMBERT </a:t>
            </a:r>
            <a:r>
              <a:rPr lang="en-GB" sz="1000" dirty="0">
                <a:latin typeface="Times New Roman" panose="02020603050405020304" pitchFamily="18" charset="0"/>
                <a:ea typeface="Times New Roman" panose="02020603050405020304" pitchFamily="18" charset="0"/>
              </a:rPr>
              <a:t>M, “Biogas: a significant contribution to decarbonizing gas markets?”, The Oxford institute for energy studies, June 2017, available online July 2017 and consulted 26 August 2017</a:t>
            </a:r>
            <a:endParaRPr lang="fr-FR" sz="1200" dirty="0">
              <a:latin typeface="Times New Roman" panose="02020603050405020304" pitchFamily="18" charset="0"/>
              <a:ea typeface="Times New Roman" panose="02020603050405020304" pitchFamily="18" charset="0"/>
            </a:endParaRPr>
          </a:p>
          <a:p>
            <a:pPr algn="just">
              <a:lnSpc>
                <a:spcPts val="1350"/>
              </a:lnSpc>
              <a:spcAft>
                <a:spcPts val="0"/>
              </a:spcAft>
            </a:pPr>
            <a:r>
              <a:rPr lang="en-GB" sz="1000" dirty="0" smtClean="0">
                <a:latin typeface="Times New Roman" panose="02020603050405020304" pitchFamily="18" charset="0"/>
                <a:ea typeface="Times New Roman" panose="02020603050405020304" pitchFamily="18" charset="0"/>
              </a:rPr>
              <a:t/>
            </a:r>
            <a:br>
              <a:rPr lang="en-GB" sz="1000" dirty="0" smtClean="0">
                <a:latin typeface="Times New Roman" panose="02020603050405020304" pitchFamily="18" charset="0"/>
                <a:ea typeface="Times New Roman" panose="02020603050405020304" pitchFamily="18" charset="0"/>
              </a:rPr>
            </a:br>
            <a:r>
              <a:rPr lang="en-GB" sz="1000" dirty="0" smtClean="0">
                <a:latin typeface="Times New Roman" panose="02020603050405020304" pitchFamily="18" charset="0"/>
                <a:ea typeface="Times New Roman" panose="02020603050405020304" pitchFamily="18" charset="0"/>
              </a:rPr>
              <a:t>LONG </a:t>
            </a:r>
            <a:r>
              <a:rPr lang="en-GB" sz="1000" dirty="0">
                <a:latin typeface="Times New Roman" panose="02020603050405020304" pitchFamily="18" charset="0"/>
                <a:ea typeface="Times New Roman" panose="02020603050405020304" pitchFamily="18" charset="0"/>
              </a:rPr>
              <a:t>H an </a:t>
            </a:r>
            <a:r>
              <a:rPr lang="en-GB" sz="1000" dirty="0" err="1">
                <a:latin typeface="Times New Roman" panose="02020603050405020304" pitchFamily="18" charset="0"/>
                <a:ea typeface="Times New Roman" panose="02020603050405020304" pitchFamily="18" charset="0"/>
              </a:rPr>
              <a:t>al.,”Biomass</a:t>
            </a:r>
            <a:r>
              <a:rPr lang="en-GB" sz="1000" dirty="0">
                <a:latin typeface="Times New Roman" panose="02020603050405020304" pitchFamily="18" charset="0"/>
                <a:ea typeface="Times New Roman" panose="02020603050405020304" pitchFamily="18" charset="0"/>
              </a:rPr>
              <a:t> resources and their bioenergy potential estimation: A review”, College of Resources Science and Technology, Beijing Normal University, available online 25 June 2013 and consulted 15 June 2017. </a:t>
            </a:r>
            <a:endParaRPr lang="fr-FR" sz="1200" dirty="0">
              <a:latin typeface="Times New Roman" panose="02020603050405020304" pitchFamily="18" charset="0"/>
              <a:ea typeface="Times New Roman" panose="02020603050405020304" pitchFamily="18" charset="0"/>
            </a:endParaRPr>
          </a:p>
          <a:p>
            <a:pPr algn="just">
              <a:lnSpc>
                <a:spcPts val="1350"/>
              </a:lnSpc>
              <a:spcAft>
                <a:spcPts val="0"/>
              </a:spcAft>
            </a:pPr>
            <a:r>
              <a:rPr lang="en-GB" sz="1000" dirty="0" smtClean="0">
                <a:latin typeface="Times New Roman" panose="02020603050405020304" pitchFamily="18" charset="0"/>
                <a:ea typeface="Times New Roman" panose="02020603050405020304" pitchFamily="18" charset="0"/>
              </a:rPr>
              <a:t/>
            </a:r>
            <a:br>
              <a:rPr lang="en-GB" sz="1000" dirty="0" smtClean="0">
                <a:latin typeface="Times New Roman" panose="02020603050405020304" pitchFamily="18" charset="0"/>
                <a:ea typeface="Times New Roman" panose="02020603050405020304" pitchFamily="18" charset="0"/>
              </a:rPr>
            </a:br>
            <a:r>
              <a:rPr lang="en-GB" sz="1000" dirty="0" smtClean="0">
                <a:latin typeface="Times New Roman" panose="02020603050405020304" pitchFamily="18" charset="0"/>
                <a:ea typeface="Times New Roman" panose="02020603050405020304" pitchFamily="18" charset="0"/>
              </a:rPr>
              <a:t>OZTURKA </a:t>
            </a:r>
            <a:r>
              <a:rPr lang="en-GB" sz="1000" dirty="0">
                <a:latin typeface="Times New Roman" panose="02020603050405020304" pitchFamily="18" charset="0"/>
                <a:ea typeface="Times New Roman" panose="02020603050405020304" pitchFamily="18" charset="0"/>
              </a:rPr>
              <a:t>M and al., “Biomass and bioenergy: An overview of the development potential in Turkey and Malaysia”, </a:t>
            </a:r>
            <a:r>
              <a:rPr lang="en-GB" sz="1000" dirty="0" err="1">
                <a:latin typeface="Times New Roman" panose="02020603050405020304" pitchFamily="18" charset="0"/>
                <a:ea typeface="Times New Roman" panose="02020603050405020304" pitchFamily="18" charset="0"/>
              </a:rPr>
              <a:t>Center</a:t>
            </a:r>
            <a:r>
              <a:rPr lang="en-GB" sz="1000" dirty="0">
                <a:latin typeface="Times New Roman" panose="02020603050405020304" pitchFamily="18" charset="0"/>
                <a:ea typeface="Times New Roman" panose="02020603050405020304" pitchFamily="18" charset="0"/>
              </a:rPr>
              <a:t> for environmental studies, EGE University, Izmir, Turkey, available online 27 May 2017 and consulted 8 June 2017.</a:t>
            </a:r>
            <a:endParaRPr lang="fr-FR" sz="1200" dirty="0">
              <a:latin typeface="Times New Roman" panose="02020603050405020304" pitchFamily="18" charset="0"/>
              <a:ea typeface="Times New Roman" panose="02020603050405020304" pitchFamily="18" charset="0"/>
            </a:endParaRPr>
          </a:p>
          <a:p>
            <a:pPr algn="just">
              <a:lnSpc>
                <a:spcPts val="1350"/>
              </a:lnSpc>
              <a:spcAft>
                <a:spcPts val="0"/>
              </a:spcAft>
            </a:pPr>
            <a:r>
              <a:rPr lang="en-GB" sz="1000" dirty="0" smtClean="0">
                <a:latin typeface="Times New Roman" panose="02020603050405020304" pitchFamily="18" charset="0"/>
                <a:ea typeface="Times New Roman" panose="02020603050405020304" pitchFamily="18" charset="0"/>
              </a:rPr>
              <a:t/>
            </a:r>
            <a:br>
              <a:rPr lang="en-GB" sz="1000" dirty="0" smtClean="0">
                <a:latin typeface="Times New Roman" panose="02020603050405020304" pitchFamily="18" charset="0"/>
                <a:ea typeface="Times New Roman" panose="02020603050405020304" pitchFamily="18" charset="0"/>
              </a:rPr>
            </a:br>
            <a:r>
              <a:rPr lang="en-GB" sz="1000" dirty="0" smtClean="0">
                <a:latin typeface="Times New Roman" panose="02020603050405020304" pitchFamily="18" charset="0"/>
                <a:ea typeface="Times New Roman" panose="02020603050405020304" pitchFamily="18" charset="0"/>
              </a:rPr>
              <a:t>SANSANIWAL </a:t>
            </a:r>
            <a:r>
              <a:rPr lang="en-GB" sz="1000" dirty="0">
                <a:latin typeface="Times New Roman" panose="02020603050405020304" pitchFamily="18" charset="0"/>
                <a:ea typeface="Times New Roman" panose="02020603050405020304" pitchFamily="18" charset="0"/>
              </a:rPr>
              <a:t>S.K. and al, “recent advances in the development of biomass gasification technology: a comprehensive review”, </a:t>
            </a:r>
            <a:r>
              <a:rPr lang="en-GB" sz="1000" dirty="0" err="1">
                <a:latin typeface="Times New Roman" panose="02020603050405020304" pitchFamily="18" charset="0"/>
                <a:ea typeface="Times New Roman" panose="02020603050405020304" pitchFamily="18" charset="0"/>
              </a:rPr>
              <a:t>Sardar</a:t>
            </a:r>
            <a:r>
              <a:rPr lang="en-GB" sz="1000" dirty="0">
                <a:latin typeface="Times New Roman" panose="02020603050405020304" pitchFamily="18" charset="0"/>
                <a:ea typeface="Times New Roman" panose="02020603050405020304" pitchFamily="18" charset="0"/>
              </a:rPr>
              <a:t> </a:t>
            </a:r>
            <a:r>
              <a:rPr lang="en-GB" sz="1000" dirty="0" err="1">
                <a:latin typeface="Times New Roman" panose="02020603050405020304" pitchFamily="18" charset="0"/>
                <a:ea typeface="Times New Roman" panose="02020603050405020304" pitchFamily="18" charset="0"/>
              </a:rPr>
              <a:t>Swaran</a:t>
            </a:r>
            <a:r>
              <a:rPr lang="en-GB" sz="1000" dirty="0">
                <a:latin typeface="Times New Roman" panose="02020603050405020304" pitchFamily="18" charset="0"/>
                <a:ea typeface="Times New Roman" panose="02020603050405020304" pitchFamily="18" charset="0"/>
              </a:rPr>
              <a:t> Singh National institute of Renewable Energy, </a:t>
            </a:r>
            <a:r>
              <a:rPr lang="en-GB" sz="1000" dirty="0" err="1">
                <a:latin typeface="Times New Roman" panose="02020603050405020304" pitchFamily="18" charset="0"/>
                <a:ea typeface="Times New Roman" panose="02020603050405020304" pitchFamily="18" charset="0"/>
              </a:rPr>
              <a:t>Kapurthala</a:t>
            </a:r>
            <a:r>
              <a:rPr lang="en-GB" sz="1000" dirty="0">
                <a:latin typeface="Times New Roman" panose="02020603050405020304" pitchFamily="18" charset="0"/>
                <a:ea typeface="Times New Roman" panose="02020603050405020304" pitchFamily="18" charset="0"/>
              </a:rPr>
              <a:t> 144601, Punjab, India, available online 17 January 2017 and consulted 6 July </a:t>
            </a:r>
            <a:r>
              <a:rPr lang="en-GB" sz="1000" dirty="0" smtClean="0">
                <a:latin typeface="Times New Roman" panose="02020603050405020304" pitchFamily="18" charset="0"/>
                <a:ea typeface="Times New Roman" panose="02020603050405020304" pitchFamily="18" charset="0"/>
              </a:rPr>
              <a:t>2017</a:t>
            </a:r>
            <a:r>
              <a:rPr lang="en-GB" sz="1000" dirty="0">
                <a:latin typeface="Times New Roman" panose="02020603050405020304" pitchFamily="18" charset="0"/>
                <a:ea typeface="Times New Roman" panose="02020603050405020304" pitchFamily="18" charset="0"/>
              </a:rPr>
              <a:t> </a:t>
            </a:r>
          </a:p>
        </p:txBody>
      </p:sp>
      <p:sp>
        <p:nvSpPr>
          <p:cNvPr id="3" name="Espace réservé de la date 2"/>
          <p:cNvSpPr>
            <a:spLocks noGrp="1"/>
          </p:cNvSpPr>
          <p:nvPr>
            <p:ph type="dt" sz="half" idx="10"/>
          </p:nvPr>
        </p:nvSpPr>
        <p:spPr/>
        <p:txBody>
          <a:bodyPr/>
          <a:lstStyle/>
          <a:p>
            <a:fld id="{AEFD8AA2-5F5C-4610-BD2C-7AF48FCC46E2}" type="datetime1">
              <a:rPr lang="fr-FR" smtClean="0"/>
              <a:t>20/03/2018</a:t>
            </a:fld>
            <a:endParaRPr lang="fr-FR"/>
          </a:p>
        </p:txBody>
      </p:sp>
    </p:spTree>
    <p:extLst>
      <p:ext uri="{BB962C8B-B14F-4D97-AF65-F5344CB8AC3E}">
        <p14:creationId xmlns:p14="http://schemas.microsoft.com/office/powerpoint/2010/main" val="19789939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OTLSHAPE_TB_00000000000000000000000000000000_ElapsedTimeExtension"/>
          <p:cNvSpPr/>
          <p:nvPr>
            <p:custDataLst>
              <p:tags r:id="rId2"/>
            </p:custDataLst>
          </p:nvPr>
        </p:nvSpPr>
        <p:spPr>
          <a:xfrm>
            <a:off x="844465" y="2426039"/>
            <a:ext cx="3060700" cy="2717461"/>
          </a:xfrm>
          <a:prstGeom prst="rect">
            <a:avLst/>
          </a:prstGeom>
          <a:gradFill flip="none" rotWithShape="1">
            <a:gsLst>
              <a:gs pos="100000">
                <a:srgbClr val="FFC000">
                  <a:alpha val="30196"/>
                </a:srgbClr>
              </a:gs>
              <a:gs pos="0">
                <a:srgbClr val="FFC000">
                  <a:alpha val="0"/>
                </a:srgbClr>
              </a:gs>
            </a:gsLst>
            <a:lin ang="5400000" scaled="1"/>
            <a:tileRect/>
          </a:gradFill>
          <a:ln w="12700" cap="flat" cmpd="sng" algn="ctr">
            <a:noFill/>
            <a:prstDash val="solid"/>
            <a:miter lim="800000"/>
          </a:ln>
          <a:effectLst>
            <a:outerShdw>
              <a:scrgbClr r="0" g="0" b="0">
                <a:alpha val="5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1" name="OTLSHAPE_M_b10e8660e10441428c5d9b49a51187ea_Connector1"/>
          <p:cNvCxnSpPr/>
          <p:nvPr>
            <p:custDataLst>
              <p:tags r:id="rId3"/>
            </p:custDataLst>
          </p:nvPr>
        </p:nvCxnSpPr>
        <p:spPr>
          <a:xfrm>
            <a:off x="11315546" y="5524500"/>
            <a:ext cx="0" cy="611293"/>
          </a:xfrm>
          <a:prstGeom prst="line">
            <a:avLst/>
          </a:prstGeom>
          <a:ln w="9525" cap="flat" cmpd="sng" algn="ctr">
            <a:solidFill>
              <a:schemeClr val="accent2">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0" name="OTLSHAPE_M_a05e6a2804b0411d9c61aa5023e0b3b7_Connector1"/>
          <p:cNvCxnSpPr/>
          <p:nvPr>
            <p:custDataLst>
              <p:tags r:id="rId4"/>
            </p:custDataLst>
          </p:nvPr>
        </p:nvCxnSpPr>
        <p:spPr>
          <a:xfrm>
            <a:off x="3974897" y="5524500"/>
            <a:ext cx="0" cy="448522"/>
          </a:xfrm>
          <a:prstGeom prst="line">
            <a:avLst/>
          </a:prstGeom>
          <a:ln w="9525" cap="flat" cmpd="sng" algn="ctr">
            <a:solidFill>
              <a:srgbClr val="0072BC">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9" name="OTLSHAPE_M_3f2a67631766467bafc0c2c171e450d7_Connector1"/>
          <p:cNvCxnSpPr/>
          <p:nvPr>
            <p:custDataLst>
              <p:tags r:id="rId5"/>
            </p:custDataLst>
          </p:nvPr>
        </p:nvCxnSpPr>
        <p:spPr>
          <a:xfrm>
            <a:off x="7281064" y="5524500"/>
            <a:ext cx="0" cy="448522"/>
          </a:xfrm>
          <a:prstGeom prst="line">
            <a:avLst/>
          </a:prstGeom>
          <a:ln w="9525" cap="flat" cmpd="sng" algn="ctr">
            <a:solidFill>
              <a:schemeClr val="accent5">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8" name="OTLSHAPE_M_e21577a29a794d7ea3b499de1347b2a6_Connector1"/>
          <p:cNvCxnSpPr/>
          <p:nvPr>
            <p:custDataLst>
              <p:tags r:id="rId6"/>
            </p:custDataLst>
          </p:nvPr>
        </p:nvCxnSpPr>
        <p:spPr>
          <a:xfrm>
            <a:off x="879558" y="5524500"/>
            <a:ext cx="0" cy="448522"/>
          </a:xfrm>
          <a:prstGeom prst="line">
            <a:avLst/>
          </a:prstGeom>
          <a:ln w="9525" cap="flat" cmpd="sng" algn="ctr">
            <a:solidFill>
              <a:schemeClr val="accent2">
                <a:alpha val="4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8" name="OTLSHAPE_M_2e13e8857cc84fbb8505338e618ba647_Connector1"/>
          <p:cNvCxnSpPr/>
          <p:nvPr>
            <p:custDataLst>
              <p:tags r:id="rId7"/>
            </p:custDataLst>
          </p:nvPr>
        </p:nvCxnSpPr>
        <p:spPr>
          <a:xfrm>
            <a:off x="5038620" y="4609719"/>
            <a:ext cx="0" cy="533781"/>
          </a:xfrm>
          <a:prstGeom prst="line">
            <a:avLst/>
          </a:prstGeom>
          <a:ln w="9525" cap="flat" cmpd="sng" algn="ctr">
            <a:solidFill>
              <a:srgbClr val="1AAA42">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7" name="OTLSHAPE_M_f677480058bd4d5595bfe5014011e6a2_Connector1"/>
          <p:cNvCxnSpPr/>
          <p:nvPr>
            <p:custDataLst>
              <p:tags r:id="rId8"/>
            </p:custDataLst>
          </p:nvPr>
        </p:nvCxnSpPr>
        <p:spPr>
          <a:xfrm>
            <a:off x="2930340" y="3973957"/>
            <a:ext cx="0" cy="1169543"/>
          </a:xfrm>
          <a:prstGeom prst="line">
            <a:avLst/>
          </a:prstGeom>
          <a:ln w="9525" cap="flat" cmpd="sng" algn="ctr">
            <a:solidFill>
              <a:srgbClr val="1AAA42">
                <a:alpha val="49804"/>
              </a:srgb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7" name="OTLSHAPE_T_6124c73181094205a8821e68a025a6fc_RightVerticalConnector2"/>
          <p:cNvCxnSpPr/>
          <p:nvPr>
            <p:custDataLst>
              <p:tags r:id="rId9"/>
            </p:custDataLst>
          </p:nvPr>
        </p:nvCxnSpPr>
        <p:spPr>
          <a:xfrm>
            <a:off x="4466868" y="4111413"/>
            <a:ext cx="0" cy="1032087"/>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6" name="OTLSHAPE_T_6124c73181094205a8821e68a025a6fc_RightVerticalConnector1"/>
          <p:cNvCxnSpPr/>
          <p:nvPr>
            <p:custDataLst>
              <p:tags r:id="rId10"/>
            </p:custDataLst>
          </p:nvPr>
        </p:nvCxnSpPr>
        <p:spPr>
          <a:xfrm>
            <a:off x="4466868" y="3567176"/>
            <a:ext cx="0" cy="20320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2" name="OTLSHAPE_T_123ae102ca8140678e0e5f30c585ce2d_LeftVerticalConnector1"/>
          <p:cNvCxnSpPr/>
          <p:nvPr>
            <p:custDataLst>
              <p:tags r:id="rId11"/>
            </p:custDataLst>
          </p:nvPr>
        </p:nvCxnSpPr>
        <p:spPr>
          <a:xfrm>
            <a:off x="1131958" y="3231557"/>
            <a:ext cx="0" cy="1911943"/>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1" name="OTLSHAPE_T_2f85151eed6e44bf9e89e66fb2a85371_RightVerticalConnector3"/>
          <p:cNvCxnSpPr/>
          <p:nvPr>
            <p:custDataLst>
              <p:tags r:id="rId12"/>
            </p:custDataLst>
          </p:nvPr>
        </p:nvCxnSpPr>
        <p:spPr>
          <a:xfrm>
            <a:off x="4045212" y="5016500"/>
            <a:ext cx="0" cy="127000"/>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9" name="OTLSHAPE_T_2f85151eed6e44bf9e89e66fb2a85371_RightVerticalConnector2"/>
          <p:cNvCxnSpPr/>
          <p:nvPr>
            <p:custDataLst>
              <p:tags r:id="rId13"/>
            </p:custDataLst>
          </p:nvPr>
        </p:nvCxnSpPr>
        <p:spPr>
          <a:xfrm>
            <a:off x="4045212" y="3550835"/>
            <a:ext cx="0" cy="219541"/>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8" name="OTLSHAPE_T_2f85151eed6e44bf9e89e66fb2a85371_RightVerticalConnector1"/>
          <p:cNvCxnSpPr/>
          <p:nvPr>
            <p:custDataLst>
              <p:tags r:id="rId14"/>
            </p:custDataLst>
          </p:nvPr>
        </p:nvCxnSpPr>
        <p:spPr>
          <a:xfrm>
            <a:off x="4045212" y="2895939"/>
            <a:ext cx="0" cy="468037"/>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7" name="OTLSHAPE_T_2f85151eed6e44bf9e89e66fb2a85371_LeftVerticalConnector3"/>
          <p:cNvCxnSpPr/>
          <p:nvPr>
            <p:custDataLst>
              <p:tags r:id="rId15"/>
            </p:custDataLst>
          </p:nvPr>
        </p:nvCxnSpPr>
        <p:spPr>
          <a:xfrm>
            <a:off x="2349011" y="3567176"/>
            <a:ext cx="0" cy="1576324"/>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6" name="OTLSHAPE_T_2f85151eed6e44bf9e89e66fb2a85371_LeftVerticalConnector2"/>
          <p:cNvCxnSpPr/>
          <p:nvPr>
            <p:custDataLst>
              <p:tags r:id="rId16"/>
            </p:custDataLst>
          </p:nvPr>
        </p:nvCxnSpPr>
        <p:spPr>
          <a:xfrm>
            <a:off x="2349011" y="3231557"/>
            <a:ext cx="0" cy="132419"/>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5" name="OTLSHAPE_T_2f85151eed6e44bf9e89e66fb2a85371_LeftVerticalConnector1"/>
          <p:cNvCxnSpPr/>
          <p:nvPr>
            <p:custDataLst>
              <p:tags r:id="rId17"/>
            </p:custDataLst>
          </p:nvPr>
        </p:nvCxnSpPr>
        <p:spPr>
          <a:xfrm>
            <a:off x="2349011" y="2895939"/>
            <a:ext cx="0" cy="132419"/>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4" name="OTLSHAPE_T_15191b81258348f3b81f738d9ab1ca28_RightVerticalConnector4"/>
          <p:cNvCxnSpPr/>
          <p:nvPr>
            <p:custDataLst>
              <p:tags r:id="rId18"/>
            </p:custDataLst>
          </p:nvPr>
        </p:nvCxnSpPr>
        <p:spPr>
          <a:xfrm>
            <a:off x="2588582" y="3550835"/>
            <a:ext cx="0" cy="1592665"/>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3" name="OTLSHAPE_T_15191b81258348f3b81f738d9ab1ca28_RightVerticalConnector3"/>
          <p:cNvCxnSpPr/>
          <p:nvPr>
            <p:custDataLst>
              <p:tags r:id="rId19"/>
            </p:custDataLst>
          </p:nvPr>
        </p:nvCxnSpPr>
        <p:spPr>
          <a:xfrm>
            <a:off x="2588582" y="3231557"/>
            <a:ext cx="0" cy="132419"/>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2" name="OTLSHAPE_T_15191b81258348f3b81f738d9ab1ca28_RightVerticalConnector2"/>
          <p:cNvCxnSpPr/>
          <p:nvPr>
            <p:custDataLst>
              <p:tags r:id="rId20"/>
            </p:custDataLst>
          </p:nvPr>
        </p:nvCxnSpPr>
        <p:spPr>
          <a:xfrm>
            <a:off x="2588582" y="2895939"/>
            <a:ext cx="0" cy="132419"/>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1" name="OTLSHAPE_T_15191b81258348f3b81f738d9ab1ca28_LeftVerticalConnector3"/>
          <p:cNvCxnSpPr/>
          <p:nvPr>
            <p:custDataLst>
              <p:tags r:id="rId21"/>
            </p:custDataLst>
          </p:nvPr>
        </p:nvCxnSpPr>
        <p:spPr>
          <a:xfrm>
            <a:off x="863631" y="3300476"/>
            <a:ext cx="0" cy="1843024"/>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0" name="OTLSHAPE_T_15191b81258348f3b81f738d9ab1ca28_LeftVerticalConnector2"/>
          <p:cNvCxnSpPr/>
          <p:nvPr>
            <p:custDataLst>
              <p:tags r:id="rId22"/>
            </p:custDataLst>
          </p:nvPr>
        </p:nvCxnSpPr>
        <p:spPr>
          <a:xfrm>
            <a:off x="863631" y="2879598"/>
            <a:ext cx="0" cy="79841"/>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9" name="OTLSHAPE_T_15191b81258348f3b81f738d9ab1ca28_LeftVerticalConnector1"/>
          <p:cNvCxnSpPr/>
          <p:nvPr>
            <p:custDataLst>
              <p:tags r:id="rId23"/>
            </p:custDataLst>
          </p:nvPr>
        </p:nvCxnSpPr>
        <p:spPr>
          <a:xfrm>
            <a:off x="863631" y="2629239"/>
            <a:ext cx="0" cy="79841"/>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0" name="OTLSHAPE_T_2f85151eed6e44bf9e89e66fb2a85371_RightVerticalConnector3"/>
          <p:cNvCxnSpPr/>
          <p:nvPr>
            <p:custDataLst>
              <p:tags r:id="rId24"/>
            </p:custDataLst>
          </p:nvPr>
        </p:nvCxnSpPr>
        <p:spPr>
          <a:xfrm>
            <a:off x="4045212" y="4111413"/>
            <a:ext cx="0" cy="719032"/>
          </a:xfrm>
          <a:prstGeom prst="line">
            <a:avLst/>
          </a:prstGeom>
          <a:ln w="9525" cap="flat" cmpd="sng" algn="ctr">
            <a:solidFill>
              <a:srgbClr val="CCCCCC"/>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1"/>
          <p:cNvSpPr>
            <a:spLocks noGrp="1"/>
          </p:cNvSpPr>
          <p:nvPr>
            <p:ph type="sldNum" sz="quarter" idx="12"/>
          </p:nvPr>
        </p:nvSpPr>
        <p:spPr/>
        <p:txBody>
          <a:bodyPr/>
          <a:lstStyle/>
          <a:p>
            <a:fld id="{01097B4C-8B63-4804-BF90-4EB8C8088DD4}" type="slidenum">
              <a:rPr lang="fr-FR" smtClean="0"/>
              <a:t>26</a:t>
            </a:fld>
            <a:endParaRPr lang="fr-FR"/>
          </a:p>
        </p:txBody>
      </p:sp>
      <p:sp>
        <p:nvSpPr>
          <p:cNvPr id="358" name="OTLSHAPE_TB_00000000000000000000000000000000_LeftEndCaps" hidden="1"/>
          <p:cNvSpPr txBox="1"/>
          <p:nvPr>
            <p:custDataLst>
              <p:tags r:id="rId25"/>
            </p:custDataLst>
          </p:nvPr>
        </p:nvSpPr>
        <p:spPr>
          <a:xfrm>
            <a:off x="254000" y="5194469"/>
            <a:ext cx="469900" cy="279061"/>
          </a:xfrm>
          <a:prstGeom prst="rect">
            <a:avLst/>
          </a:prstGeom>
          <a:noFill/>
        </p:spPr>
        <p:txBody>
          <a:bodyPr vert="horz" wrap="none" lIns="0" tIns="0" rIns="0" bIns="0" rtlCol="0" anchor="ctr" anchorCtr="0">
            <a:spAutoFit/>
          </a:bodyPr>
          <a:lstStyle/>
          <a:p>
            <a:pPr algn="ctr"/>
            <a:r>
              <a:rPr lang="en-GB" b="1" smtClean="0">
                <a:solidFill>
                  <a:srgbClr val="C0504D"/>
                </a:solidFill>
                <a:latin typeface="Calibri" panose="020F0502020204030204" pitchFamily="34" charset="0"/>
              </a:rPr>
              <a:t>2017</a:t>
            </a:r>
            <a:endParaRPr lang="en-GB" b="1">
              <a:solidFill>
                <a:srgbClr val="C0504D"/>
              </a:solidFill>
              <a:latin typeface="Calibri" panose="020F0502020204030204" pitchFamily="34" charset="0"/>
            </a:endParaRPr>
          </a:p>
        </p:txBody>
      </p:sp>
      <p:sp>
        <p:nvSpPr>
          <p:cNvPr id="359" name="OTLSHAPE_TB_00000000000000000000000000000000_RightEndCaps"/>
          <p:cNvSpPr txBox="1"/>
          <p:nvPr>
            <p:custDataLst>
              <p:tags r:id="rId26"/>
            </p:custDataLst>
          </p:nvPr>
        </p:nvSpPr>
        <p:spPr>
          <a:xfrm>
            <a:off x="11474534" y="5194469"/>
            <a:ext cx="451662" cy="279061"/>
          </a:xfrm>
          <a:prstGeom prst="rect">
            <a:avLst/>
          </a:prstGeom>
          <a:noFill/>
        </p:spPr>
        <p:txBody>
          <a:bodyPr vert="horz" wrap="none" lIns="0" tIns="0" rIns="0" bIns="0" rtlCol="0" anchor="ctr" anchorCtr="0">
            <a:spAutoFit/>
          </a:bodyPr>
          <a:lstStyle/>
          <a:p>
            <a:pPr algn="ctr"/>
            <a:r>
              <a:rPr lang="en-GB" b="1" spc="-38" smtClean="0">
                <a:solidFill>
                  <a:srgbClr val="C0504D"/>
                </a:solidFill>
                <a:latin typeface="Calibri" panose="020F0502020204030204" pitchFamily="34" charset="0"/>
              </a:rPr>
              <a:t>2020</a:t>
            </a:r>
            <a:endParaRPr lang="en-GB" b="1" spc="-38">
              <a:solidFill>
                <a:srgbClr val="C0504D"/>
              </a:solidFill>
              <a:latin typeface="Calibri" panose="020F0502020204030204" pitchFamily="34" charset="0"/>
            </a:endParaRPr>
          </a:p>
        </p:txBody>
      </p:sp>
      <p:sp>
        <p:nvSpPr>
          <p:cNvPr id="360" name="OTLSHAPE_TB_00000000000000000000000000000000_ScaleContainer"/>
          <p:cNvSpPr/>
          <p:nvPr>
            <p:custDataLst>
              <p:tags r:id="rId27"/>
            </p:custDataLst>
          </p:nvPr>
        </p:nvSpPr>
        <p:spPr>
          <a:xfrm>
            <a:off x="844465" y="5143500"/>
            <a:ext cx="10515600" cy="381000"/>
          </a:xfrm>
          <a:prstGeom prst="rect">
            <a:avLst/>
          </a:prstGeom>
          <a:gradFill flip="none" rotWithShape="1">
            <a:gsLst>
              <a:gs pos="0">
                <a:srgbClr val="B2B2B2"/>
              </a:gs>
              <a:gs pos="100000">
                <a:srgbClr val="B2B2B2"/>
              </a:gs>
              <a:gs pos="50000">
                <a:srgbClr val="F2F2F2"/>
              </a:gs>
              <a:gs pos="100000">
                <a:srgbClr val="FFFFFF"/>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1" name="OTLSHAPE_TB_00000000000000000000000000000000_ElapsedTime"/>
          <p:cNvSpPr/>
          <p:nvPr>
            <p:custDataLst>
              <p:tags r:id="rId28"/>
            </p:custDataLst>
          </p:nvPr>
        </p:nvSpPr>
        <p:spPr>
          <a:xfrm>
            <a:off x="844465" y="5143500"/>
            <a:ext cx="3060700" cy="381000"/>
          </a:xfrm>
          <a:prstGeom prst="rect">
            <a:avLst/>
          </a:prstGeom>
          <a:solidFill>
            <a:schemeClr val="accent4">
              <a:alpha val="30196"/>
            </a:schemeClr>
          </a:solidFill>
          <a:ln w="12700" cap="flat" cmpd="sng" algn="ctr">
            <a:noFill/>
            <a:prstDash val="solid"/>
            <a:miter lim="800000"/>
          </a:ln>
          <a:effectLst/>
          <a:scene3d>
            <a:camera prst="orthographicFront"/>
            <a:lightRig rig="threePt" dir="t">
              <a:rot lat="0" lon="0" rev="0"/>
            </a:lightRig>
          </a:scene3d>
          <a:sp3d>
            <a:bevelT w="12700" h="139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3" name="OTLSHAPE_TB_00000000000000000000000000000000_TodayMarkerShape"/>
          <p:cNvSpPr/>
          <p:nvPr>
            <p:custDataLst>
              <p:tags r:id="rId29"/>
            </p:custDataLst>
          </p:nvPr>
        </p:nvSpPr>
        <p:spPr>
          <a:xfrm flipV="1">
            <a:off x="3843155" y="5016500"/>
            <a:ext cx="114300" cy="127000"/>
          </a:xfrm>
          <a:prstGeom prst="triangle">
            <a:avLst/>
          </a:prstGeom>
          <a:solidFill>
            <a:srgbClr val="FF0000"/>
          </a:solidFill>
          <a:ln w="12700" cap="flat" cmpd="sng" algn="ctr">
            <a:noFill/>
            <a:prstDash val="solid"/>
            <a:miter lim="800000"/>
          </a:ln>
          <a:effectLst>
            <a:outerShdw>
              <a:scrgbClr r="0" g="0" b="0">
                <a:alpha val="50000"/>
              </a:scrgbClr>
            </a:outerShdw>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4" name="OTLSHAPE_TB_00000000000000000000000000000000_TodayMarkerText"/>
          <p:cNvSpPr txBox="1"/>
          <p:nvPr>
            <p:custDataLst>
              <p:tags r:id="rId30"/>
            </p:custDataLst>
          </p:nvPr>
        </p:nvSpPr>
        <p:spPr>
          <a:xfrm>
            <a:off x="3535125" y="4830445"/>
            <a:ext cx="736600" cy="186055"/>
          </a:xfrm>
          <a:prstGeom prst="rect">
            <a:avLst/>
          </a:prstGeom>
          <a:noFill/>
        </p:spPr>
        <p:txBody>
          <a:bodyPr vert="horz" wrap="none" lIns="0" tIns="0" rIns="0" bIns="0" rtlCol="0" anchor="ctr" anchorCtr="0">
            <a:spAutoFit/>
          </a:bodyPr>
          <a:lstStyle/>
          <a:p>
            <a:pPr algn="ctr"/>
            <a:r>
              <a:rPr lang="en-GB" sz="1200" spc="-6" smtClean="0">
                <a:solidFill>
                  <a:schemeClr val="dk1"/>
                </a:solidFill>
                <a:latin typeface="Calibri" panose="020F0502020204030204" pitchFamily="34" charset="0"/>
              </a:rPr>
              <a:t>Aujourd'hui</a:t>
            </a:r>
            <a:endParaRPr lang="en-GB" sz="1200" spc="-6">
              <a:solidFill>
                <a:schemeClr val="dk1"/>
              </a:solidFill>
              <a:latin typeface="Calibri" panose="020F0502020204030204" pitchFamily="34" charset="0"/>
            </a:endParaRPr>
          </a:p>
        </p:txBody>
      </p:sp>
      <p:sp>
        <p:nvSpPr>
          <p:cNvPr id="365" name="OTLSHAPE_TB_00000000000000000000000000000000_TimescaleInterval1"/>
          <p:cNvSpPr txBox="1"/>
          <p:nvPr>
            <p:custDataLst>
              <p:tags r:id="rId31"/>
            </p:custDataLst>
          </p:nvPr>
        </p:nvSpPr>
        <p:spPr>
          <a:xfrm>
            <a:off x="907965" y="5240972"/>
            <a:ext cx="215900" cy="186055"/>
          </a:xfrm>
          <a:prstGeom prst="rect">
            <a:avLst/>
          </a:prstGeom>
          <a:noFill/>
        </p:spPr>
        <p:txBody>
          <a:bodyPr vert="horz" wrap="none" lIns="0" tIns="0" rIns="0" bIns="0" rtlCol="0" anchor="ctr" anchorCtr="0">
            <a:noAutofit/>
          </a:bodyPr>
          <a:lstStyle/>
          <a:p>
            <a:r>
              <a:rPr lang="en-GB" sz="1200" spc="-14" smtClean="0">
                <a:solidFill>
                  <a:schemeClr val="dk1"/>
                </a:solidFill>
                <a:latin typeface="Calibri" panose="020F0502020204030204" pitchFamily="34" charset="0"/>
              </a:rPr>
              <a:t>avr.</a:t>
            </a:r>
            <a:endParaRPr lang="en-GB" sz="1200" spc="-14">
              <a:solidFill>
                <a:schemeClr val="dk1"/>
              </a:solidFill>
              <a:latin typeface="Calibri" panose="020F0502020204030204" pitchFamily="34" charset="0"/>
            </a:endParaRPr>
          </a:p>
        </p:txBody>
      </p:sp>
      <p:sp>
        <p:nvSpPr>
          <p:cNvPr id="366" name="OTLSHAPE_TB_00000000000000000000000000000000_TimescaleInterval2"/>
          <p:cNvSpPr txBox="1"/>
          <p:nvPr>
            <p:custDataLst>
              <p:tags r:id="rId32"/>
            </p:custDataLst>
          </p:nvPr>
        </p:nvSpPr>
        <p:spPr>
          <a:xfrm>
            <a:off x="1780027" y="5240972"/>
            <a:ext cx="219612" cy="186055"/>
          </a:xfrm>
          <a:prstGeom prst="rect">
            <a:avLst/>
          </a:prstGeom>
          <a:noFill/>
        </p:spPr>
        <p:txBody>
          <a:bodyPr vert="horz" wrap="none" lIns="0" tIns="0" rIns="0" bIns="0" rtlCol="0" anchor="ctr" anchorCtr="0">
            <a:noAutofit/>
          </a:bodyPr>
          <a:lstStyle/>
          <a:p>
            <a:r>
              <a:rPr lang="en-GB" sz="1200" spc="-12" smtClean="0">
                <a:solidFill>
                  <a:schemeClr val="dk1"/>
                </a:solidFill>
                <a:latin typeface="Calibri" panose="020F0502020204030204" pitchFamily="34" charset="0"/>
              </a:rPr>
              <a:t>juil.</a:t>
            </a:r>
            <a:endParaRPr lang="en-GB" sz="1200" spc="-12">
              <a:solidFill>
                <a:schemeClr val="dk1"/>
              </a:solidFill>
              <a:latin typeface="Calibri" panose="020F0502020204030204" pitchFamily="34" charset="0"/>
            </a:endParaRPr>
          </a:p>
        </p:txBody>
      </p:sp>
      <p:sp>
        <p:nvSpPr>
          <p:cNvPr id="367" name="OTLSHAPE_TB_00000000000000000000000000000000_TimescaleInterval3"/>
          <p:cNvSpPr txBox="1"/>
          <p:nvPr>
            <p:custDataLst>
              <p:tags r:id="rId33"/>
            </p:custDataLst>
          </p:nvPr>
        </p:nvSpPr>
        <p:spPr>
          <a:xfrm>
            <a:off x="2661671" y="5240972"/>
            <a:ext cx="231089" cy="186055"/>
          </a:xfrm>
          <a:prstGeom prst="rect">
            <a:avLst/>
          </a:prstGeom>
          <a:noFill/>
        </p:spPr>
        <p:txBody>
          <a:bodyPr vert="horz" wrap="none" lIns="0" tIns="0" rIns="0" bIns="0" rtlCol="0" anchor="ctr" anchorCtr="0">
            <a:noAutofit/>
          </a:bodyPr>
          <a:lstStyle/>
          <a:p>
            <a:r>
              <a:rPr lang="en-GB" sz="1200" spc="-18" smtClean="0">
                <a:solidFill>
                  <a:schemeClr val="dk1"/>
                </a:solidFill>
                <a:latin typeface="Calibri" panose="020F0502020204030204" pitchFamily="34" charset="0"/>
              </a:rPr>
              <a:t>oct.</a:t>
            </a:r>
            <a:endParaRPr lang="en-GB" sz="1200" spc="-18">
              <a:solidFill>
                <a:schemeClr val="dk1"/>
              </a:solidFill>
              <a:latin typeface="Calibri" panose="020F0502020204030204" pitchFamily="34" charset="0"/>
            </a:endParaRPr>
          </a:p>
        </p:txBody>
      </p:sp>
      <p:sp>
        <p:nvSpPr>
          <p:cNvPr id="368" name="OTLSHAPE_TB_00000000000000000000000000000000_TimescaleInterval4"/>
          <p:cNvSpPr txBox="1"/>
          <p:nvPr>
            <p:custDataLst>
              <p:tags r:id="rId34"/>
            </p:custDataLst>
          </p:nvPr>
        </p:nvSpPr>
        <p:spPr>
          <a:xfrm>
            <a:off x="3543316" y="5240972"/>
            <a:ext cx="304955" cy="186055"/>
          </a:xfrm>
          <a:prstGeom prst="rect">
            <a:avLst/>
          </a:prstGeom>
          <a:noFill/>
        </p:spPr>
        <p:txBody>
          <a:bodyPr vert="horz" wrap="none" lIns="0" tIns="0" rIns="0" bIns="0" rtlCol="0" anchor="ctr" anchorCtr="0">
            <a:noAutofit/>
          </a:bodyPr>
          <a:lstStyle/>
          <a:p>
            <a:r>
              <a:rPr lang="en-GB" sz="1200" spc="-20" smtClean="0">
                <a:solidFill>
                  <a:schemeClr val="dk1"/>
                </a:solidFill>
                <a:latin typeface="Calibri" panose="020F0502020204030204" pitchFamily="34" charset="0"/>
              </a:rPr>
              <a:t>2018</a:t>
            </a:r>
            <a:endParaRPr lang="en-GB" sz="1200" spc="-20">
              <a:solidFill>
                <a:schemeClr val="dk1"/>
              </a:solidFill>
              <a:latin typeface="Calibri" panose="020F0502020204030204" pitchFamily="34" charset="0"/>
            </a:endParaRPr>
          </a:p>
        </p:txBody>
      </p:sp>
      <p:sp>
        <p:nvSpPr>
          <p:cNvPr id="369" name="OTLSHAPE_TB_00000000000000000000000000000000_TimescaleInterval5"/>
          <p:cNvSpPr txBox="1"/>
          <p:nvPr>
            <p:custDataLst>
              <p:tags r:id="rId35"/>
            </p:custDataLst>
          </p:nvPr>
        </p:nvSpPr>
        <p:spPr>
          <a:xfrm>
            <a:off x="4405794" y="5240972"/>
            <a:ext cx="215900" cy="186055"/>
          </a:xfrm>
          <a:prstGeom prst="rect">
            <a:avLst/>
          </a:prstGeom>
          <a:noFill/>
        </p:spPr>
        <p:txBody>
          <a:bodyPr vert="horz" wrap="none" lIns="0" tIns="0" rIns="0" bIns="0" rtlCol="0" anchor="ctr" anchorCtr="0">
            <a:noAutofit/>
          </a:bodyPr>
          <a:lstStyle/>
          <a:p>
            <a:r>
              <a:rPr lang="en-GB" sz="1200" spc="-14" smtClean="0">
                <a:solidFill>
                  <a:schemeClr val="dk1"/>
                </a:solidFill>
                <a:latin typeface="Calibri" panose="020F0502020204030204" pitchFamily="34" charset="0"/>
              </a:rPr>
              <a:t>avr.</a:t>
            </a:r>
            <a:endParaRPr lang="en-GB" sz="1200" spc="-14">
              <a:solidFill>
                <a:schemeClr val="dk1"/>
              </a:solidFill>
              <a:latin typeface="Calibri" panose="020F0502020204030204" pitchFamily="34" charset="0"/>
            </a:endParaRPr>
          </a:p>
        </p:txBody>
      </p:sp>
      <p:sp>
        <p:nvSpPr>
          <p:cNvPr id="370" name="OTLSHAPE_TB_00000000000000000000000000000000_TimescaleInterval6"/>
          <p:cNvSpPr txBox="1"/>
          <p:nvPr>
            <p:custDataLst>
              <p:tags r:id="rId36"/>
            </p:custDataLst>
          </p:nvPr>
        </p:nvSpPr>
        <p:spPr>
          <a:xfrm>
            <a:off x="5277855" y="5240972"/>
            <a:ext cx="219612" cy="186055"/>
          </a:xfrm>
          <a:prstGeom prst="rect">
            <a:avLst/>
          </a:prstGeom>
          <a:noFill/>
        </p:spPr>
        <p:txBody>
          <a:bodyPr vert="horz" wrap="none" lIns="0" tIns="0" rIns="0" bIns="0" rtlCol="0" anchor="ctr" anchorCtr="0">
            <a:noAutofit/>
          </a:bodyPr>
          <a:lstStyle/>
          <a:p>
            <a:r>
              <a:rPr lang="en-GB" sz="1200" spc="-12" smtClean="0">
                <a:solidFill>
                  <a:schemeClr val="dk1"/>
                </a:solidFill>
                <a:latin typeface="Calibri" panose="020F0502020204030204" pitchFamily="34" charset="0"/>
              </a:rPr>
              <a:t>juil.</a:t>
            </a:r>
            <a:endParaRPr lang="en-GB" sz="1200" spc="-12">
              <a:solidFill>
                <a:schemeClr val="dk1"/>
              </a:solidFill>
              <a:latin typeface="Calibri" panose="020F0502020204030204" pitchFamily="34" charset="0"/>
            </a:endParaRPr>
          </a:p>
        </p:txBody>
      </p:sp>
      <p:sp>
        <p:nvSpPr>
          <p:cNvPr id="371" name="OTLSHAPE_TB_00000000000000000000000000000000_TimescaleInterval7"/>
          <p:cNvSpPr txBox="1"/>
          <p:nvPr>
            <p:custDataLst>
              <p:tags r:id="rId37"/>
            </p:custDataLst>
          </p:nvPr>
        </p:nvSpPr>
        <p:spPr>
          <a:xfrm>
            <a:off x="6159500" y="5240972"/>
            <a:ext cx="231089" cy="186055"/>
          </a:xfrm>
          <a:prstGeom prst="rect">
            <a:avLst/>
          </a:prstGeom>
          <a:noFill/>
        </p:spPr>
        <p:txBody>
          <a:bodyPr vert="horz" wrap="none" lIns="0" tIns="0" rIns="0" bIns="0" rtlCol="0" anchor="ctr" anchorCtr="0">
            <a:noAutofit/>
          </a:bodyPr>
          <a:lstStyle/>
          <a:p>
            <a:r>
              <a:rPr lang="en-GB" sz="1200" spc="-18" smtClean="0">
                <a:solidFill>
                  <a:schemeClr val="dk1"/>
                </a:solidFill>
                <a:latin typeface="Calibri" panose="020F0502020204030204" pitchFamily="34" charset="0"/>
              </a:rPr>
              <a:t>oct.</a:t>
            </a:r>
            <a:endParaRPr lang="en-GB" sz="1200" spc="-18">
              <a:solidFill>
                <a:schemeClr val="dk1"/>
              </a:solidFill>
              <a:latin typeface="Calibri" panose="020F0502020204030204" pitchFamily="34" charset="0"/>
            </a:endParaRPr>
          </a:p>
        </p:txBody>
      </p:sp>
      <p:sp>
        <p:nvSpPr>
          <p:cNvPr id="372" name="OTLSHAPE_TB_00000000000000000000000000000000_TimescaleInterval8"/>
          <p:cNvSpPr txBox="1"/>
          <p:nvPr>
            <p:custDataLst>
              <p:tags r:id="rId38"/>
            </p:custDataLst>
          </p:nvPr>
        </p:nvSpPr>
        <p:spPr>
          <a:xfrm>
            <a:off x="7041145" y="5240972"/>
            <a:ext cx="304955" cy="186055"/>
          </a:xfrm>
          <a:prstGeom prst="rect">
            <a:avLst/>
          </a:prstGeom>
          <a:noFill/>
        </p:spPr>
        <p:txBody>
          <a:bodyPr vert="horz" wrap="none" lIns="0" tIns="0" rIns="0" bIns="0" rtlCol="0" anchor="ctr" anchorCtr="0">
            <a:noAutofit/>
          </a:bodyPr>
          <a:lstStyle/>
          <a:p>
            <a:r>
              <a:rPr lang="en-GB" sz="1200" spc="-20" smtClean="0">
                <a:solidFill>
                  <a:schemeClr val="dk1"/>
                </a:solidFill>
                <a:latin typeface="Calibri" panose="020F0502020204030204" pitchFamily="34" charset="0"/>
              </a:rPr>
              <a:t>2019</a:t>
            </a:r>
            <a:endParaRPr lang="en-GB" sz="1200" spc="-20">
              <a:solidFill>
                <a:schemeClr val="dk1"/>
              </a:solidFill>
              <a:latin typeface="Calibri" panose="020F0502020204030204" pitchFamily="34" charset="0"/>
            </a:endParaRPr>
          </a:p>
        </p:txBody>
      </p:sp>
      <p:sp>
        <p:nvSpPr>
          <p:cNvPr id="373" name="OTLSHAPE_TB_00000000000000000000000000000000_TimescaleInterval9"/>
          <p:cNvSpPr txBox="1"/>
          <p:nvPr>
            <p:custDataLst>
              <p:tags r:id="rId39"/>
            </p:custDataLst>
          </p:nvPr>
        </p:nvSpPr>
        <p:spPr>
          <a:xfrm>
            <a:off x="7903623" y="5240972"/>
            <a:ext cx="215900" cy="186055"/>
          </a:xfrm>
          <a:prstGeom prst="rect">
            <a:avLst/>
          </a:prstGeom>
          <a:noFill/>
        </p:spPr>
        <p:txBody>
          <a:bodyPr vert="horz" wrap="none" lIns="0" tIns="0" rIns="0" bIns="0" rtlCol="0" anchor="ctr" anchorCtr="0">
            <a:noAutofit/>
          </a:bodyPr>
          <a:lstStyle/>
          <a:p>
            <a:r>
              <a:rPr lang="en-GB" sz="1200" spc="-14" smtClean="0">
                <a:solidFill>
                  <a:schemeClr val="dk1"/>
                </a:solidFill>
                <a:latin typeface="Calibri" panose="020F0502020204030204" pitchFamily="34" charset="0"/>
              </a:rPr>
              <a:t>avr.</a:t>
            </a:r>
            <a:endParaRPr lang="en-GB" sz="1200" spc="-14">
              <a:solidFill>
                <a:schemeClr val="dk1"/>
              </a:solidFill>
              <a:latin typeface="Calibri" panose="020F0502020204030204" pitchFamily="34" charset="0"/>
            </a:endParaRPr>
          </a:p>
        </p:txBody>
      </p:sp>
      <p:sp>
        <p:nvSpPr>
          <p:cNvPr id="374" name="OTLSHAPE_TB_00000000000000000000000000000000_TimescaleInterval10"/>
          <p:cNvSpPr txBox="1"/>
          <p:nvPr>
            <p:custDataLst>
              <p:tags r:id="rId40"/>
            </p:custDataLst>
          </p:nvPr>
        </p:nvSpPr>
        <p:spPr>
          <a:xfrm>
            <a:off x="8775684" y="5240972"/>
            <a:ext cx="219612" cy="186055"/>
          </a:xfrm>
          <a:prstGeom prst="rect">
            <a:avLst/>
          </a:prstGeom>
          <a:noFill/>
        </p:spPr>
        <p:txBody>
          <a:bodyPr vert="horz" wrap="none" lIns="0" tIns="0" rIns="0" bIns="0" rtlCol="0" anchor="ctr" anchorCtr="0">
            <a:noAutofit/>
          </a:bodyPr>
          <a:lstStyle/>
          <a:p>
            <a:r>
              <a:rPr lang="en-GB" sz="1200" spc="-12" smtClean="0">
                <a:solidFill>
                  <a:schemeClr val="dk1"/>
                </a:solidFill>
                <a:latin typeface="Calibri" panose="020F0502020204030204" pitchFamily="34" charset="0"/>
              </a:rPr>
              <a:t>juil.</a:t>
            </a:r>
            <a:endParaRPr lang="en-GB" sz="1200" spc="-12">
              <a:solidFill>
                <a:schemeClr val="dk1"/>
              </a:solidFill>
              <a:latin typeface="Calibri" panose="020F0502020204030204" pitchFamily="34" charset="0"/>
            </a:endParaRPr>
          </a:p>
        </p:txBody>
      </p:sp>
      <p:sp>
        <p:nvSpPr>
          <p:cNvPr id="375" name="OTLSHAPE_TB_00000000000000000000000000000000_TimescaleInterval11"/>
          <p:cNvSpPr txBox="1"/>
          <p:nvPr>
            <p:custDataLst>
              <p:tags r:id="rId41"/>
            </p:custDataLst>
          </p:nvPr>
        </p:nvSpPr>
        <p:spPr>
          <a:xfrm>
            <a:off x="9657329" y="5240972"/>
            <a:ext cx="231089" cy="186055"/>
          </a:xfrm>
          <a:prstGeom prst="rect">
            <a:avLst/>
          </a:prstGeom>
          <a:noFill/>
        </p:spPr>
        <p:txBody>
          <a:bodyPr vert="horz" wrap="none" lIns="0" tIns="0" rIns="0" bIns="0" rtlCol="0" anchor="ctr" anchorCtr="0">
            <a:noAutofit/>
          </a:bodyPr>
          <a:lstStyle/>
          <a:p>
            <a:r>
              <a:rPr lang="en-GB" sz="1200" spc="-18" smtClean="0">
                <a:solidFill>
                  <a:schemeClr val="dk1"/>
                </a:solidFill>
                <a:latin typeface="Calibri" panose="020F0502020204030204" pitchFamily="34" charset="0"/>
              </a:rPr>
              <a:t>oct.</a:t>
            </a:r>
            <a:endParaRPr lang="en-GB" sz="1200" spc="-18">
              <a:solidFill>
                <a:schemeClr val="dk1"/>
              </a:solidFill>
              <a:latin typeface="Calibri" panose="020F0502020204030204" pitchFamily="34" charset="0"/>
            </a:endParaRPr>
          </a:p>
        </p:txBody>
      </p:sp>
      <p:sp>
        <p:nvSpPr>
          <p:cNvPr id="376" name="OTLSHAPE_TB_00000000000000000000000000000000_TimescaleInterval12"/>
          <p:cNvSpPr txBox="1"/>
          <p:nvPr>
            <p:custDataLst>
              <p:tags r:id="rId42"/>
            </p:custDataLst>
          </p:nvPr>
        </p:nvSpPr>
        <p:spPr>
          <a:xfrm>
            <a:off x="10538973" y="5240972"/>
            <a:ext cx="304955" cy="186055"/>
          </a:xfrm>
          <a:prstGeom prst="rect">
            <a:avLst/>
          </a:prstGeom>
          <a:noFill/>
        </p:spPr>
        <p:txBody>
          <a:bodyPr vert="horz" wrap="none" lIns="0" tIns="0" rIns="0" bIns="0" rtlCol="0" anchor="ctr" anchorCtr="0">
            <a:noAutofit/>
          </a:bodyPr>
          <a:lstStyle/>
          <a:p>
            <a:r>
              <a:rPr lang="en-GB" sz="1200" spc="-20" smtClean="0">
                <a:solidFill>
                  <a:schemeClr val="dk1"/>
                </a:solidFill>
                <a:latin typeface="Calibri" panose="020F0502020204030204" pitchFamily="34" charset="0"/>
              </a:rPr>
              <a:t>2020</a:t>
            </a:r>
            <a:endParaRPr lang="en-GB" sz="1200" spc="-20">
              <a:solidFill>
                <a:schemeClr val="dk1"/>
              </a:solidFill>
              <a:latin typeface="Calibri" panose="020F0502020204030204" pitchFamily="34" charset="0"/>
            </a:endParaRPr>
          </a:p>
        </p:txBody>
      </p:sp>
      <p:cxnSp>
        <p:nvCxnSpPr>
          <p:cNvPr id="393" name="OTLSHAPE_T_123ae102ca8140678e0e5f30c585ce2d_RightVerticalConnector1" hidden="1"/>
          <p:cNvCxnSpPr/>
          <p:nvPr>
            <p:custDataLst>
              <p:tags r:id="rId43"/>
            </p:custDataLst>
          </p:nvPr>
        </p:nvCxnSpPr>
        <p:spPr>
          <a:xfrm>
            <a:off x="2598165" y="3231557"/>
            <a:ext cx="0" cy="132419"/>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394" name="OTLSHAPE_T_123ae102ca8140678e0e5f30c585ce2d_RightVerticalConnector2" hidden="1"/>
          <p:cNvCxnSpPr/>
          <p:nvPr>
            <p:custDataLst>
              <p:tags r:id="rId44"/>
            </p:custDataLst>
          </p:nvPr>
        </p:nvCxnSpPr>
        <p:spPr>
          <a:xfrm>
            <a:off x="2598165" y="3550835"/>
            <a:ext cx="0" cy="1592665"/>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395" name="OTLSHAPE_T_6124c73181094205a8821e68a025a6fc_LeftVerticalConnector1" hidden="1"/>
          <p:cNvCxnSpPr/>
          <p:nvPr>
            <p:custDataLst>
              <p:tags r:id="rId45"/>
            </p:custDataLst>
          </p:nvPr>
        </p:nvCxnSpPr>
        <p:spPr>
          <a:xfrm>
            <a:off x="2339428" y="3567176"/>
            <a:ext cx="0" cy="1576324"/>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402" name="OTLSHAPE_M_f677480058bd4d5595bfe5014011e6a2_Title"/>
          <p:cNvSpPr txBox="1"/>
          <p:nvPr>
            <p:custDataLst>
              <p:tags r:id="rId46"/>
            </p:custDataLst>
          </p:nvPr>
        </p:nvSpPr>
        <p:spPr>
          <a:xfrm>
            <a:off x="3152590" y="3770376"/>
            <a:ext cx="2540000" cy="341037"/>
          </a:xfrm>
          <a:prstGeom prst="rect">
            <a:avLst/>
          </a:prstGeom>
          <a:noFill/>
        </p:spPr>
        <p:txBody>
          <a:bodyPr vert="horz" wrap="square" lIns="0" tIns="0" rIns="0" bIns="0" rtlCol="0" anchor="ctr" anchorCtr="0">
            <a:spAutoFit/>
          </a:bodyPr>
          <a:lstStyle/>
          <a:p>
            <a:r>
              <a:rPr lang="en-GB" sz="1100" b="1" smtClean="0">
                <a:solidFill>
                  <a:schemeClr val="dk1"/>
                </a:solidFill>
                <a:latin typeface="Calibri" panose="020F0502020204030204" pitchFamily="34" charset="0"/>
              </a:rPr>
              <a:t>International conference particpation - AIEE Rome</a:t>
            </a:r>
            <a:endParaRPr lang="en-GB" sz="1100" b="1">
              <a:solidFill>
                <a:schemeClr val="dk1"/>
              </a:solidFill>
              <a:latin typeface="Calibri" panose="020F0502020204030204" pitchFamily="34" charset="0"/>
            </a:endParaRPr>
          </a:p>
        </p:txBody>
      </p:sp>
      <p:sp>
        <p:nvSpPr>
          <p:cNvPr id="403" name="OTLSHAPE_M_f677480058bd4d5595bfe5014011e6a2_Date"/>
          <p:cNvSpPr txBox="1"/>
          <p:nvPr>
            <p:custDataLst>
              <p:tags r:id="rId47"/>
            </p:custDataLst>
          </p:nvPr>
        </p:nvSpPr>
        <p:spPr>
          <a:xfrm>
            <a:off x="3152590" y="4136813"/>
            <a:ext cx="622300" cy="155025"/>
          </a:xfrm>
          <a:prstGeom prst="rect">
            <a:avLst/>
          </a:prstGeom>
          <a:noFill/>
        </p:spPr>
        <p:txBody>
          <a:bodyPr vert="horz" wrap="square" lIns="0" tIns="0" rIns="0" bIns="0" rtlCol="0" anchor="ctr" anchorCtr="0">
            <a:spAutoFit/>
          </a:bodyPr>
          <a:lstStyle/>
          <a:p>
            <a:r>
              <a:rPr lang="en-GB" sz="1000" spc="-8" smtClean="0">
                <a:solidFill>
                  <a:srgbClr val="1F497E"/>
                </a:solidFill>
                <a:latin typeface="Calibri" panose="020F0502020204030204" pitchFamily="34" charset="0"/>
              </a:rPr>
              <a:t>11/03/2017</a:t>
            </a:r>
            <a:endParaRPr lang="en-GB" sz="1000" spc="-8">
              <a:solidFill>
                <a:srgbClr val="1F497E"/>
              </a:solidFill>
              <a:latin typeface="Calibri" panose="020F0502020204030204" pitchFamily="34" charset="0"/>
            </a:endParaRPr>
          </a:p>
        </p:txBody>
      </p:sp>
      <p:sp>
        <p:nvSpPr>
          <p:cNvPr id="404" name="OTLSHAPE_M_f677480058bd4d5595bfe5014011e6a2_Shape"/>
          <p:cNvSpPr/>
          <p:nvPr>
            <p:custDataLst>
              <p:tags r:id="rId48"/>
            </p:custDataLst>
          </p:nvPr>
        </p:nvSpPr>
        <p:spPr>
          <a:xfrm rot="16200000">
            <a:off x="2955740" y="3973957"/>
            <a:ext cx="165100" cy="165100"/>
          </a:xfrm>
          <a:prstGeom prst="flowChartMerge">
            <a:avLst/>
          </a:prstGeom>
          <a:solidFill>
            <a:srgbClr val="1AAA4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5" name="OTLSHAPE_M_2e13e8857cc84fbb8505338e618ba647_Title"/>
          <p:cNvSpPr txBox="1"/>
          <p:nvPr>
            <p:custDataLst>
              <p:tags r:id="rId49"/>
            </p:custDataLst>
          </p:nvPr>
        </p:nvSpPr>
        <p:spPr>
          <a:xfrm>
            <a:off x="5260870" y="4406138"/>
            <a:ext cx="2311400" cy="341037"/>
          </a:xfrm>
          <a:prstGeom prst="rect">
            <a:avLst/>
          </a:prstGeom>
          <a:noFill/>
        </p:spPr>
        <p:txBody>
          <a:bodyPr vert="horz" wrap="square" lIns="0" tIns="0" rIns="0" bIns="0" rtlCol="0" anchor="ctr" anchorCtr="0">
            <a:spAutoFit/>
          </a:bodyPr>
          <a:lstStyle/>
          <a:p>
            <a:r>
              <a:rPr lang="en-GB" sz="1100" b="1" smtClean="0">
                <a:solidFill>
                  <a:schemeClr val="dk1"/>
                </a:solidFill>
                <a:latin typeface="Calibri" panose="020F0502020204030204" pitchFamily="34" charset="0"/>
              </a:rPr>
              <a:t>International conference participation - IAEE Groningen</a:t>
            </a:r>
            <a:endParaRPr lang="en-GB" sz="1100" b="1">
              <a:solidFill>
                <a:schemeClr val="dk1"/>
              </a:solidFill>
              <a:latin typeface="Calibri" panose="020F0502020204030204" pitchFamily="34" charset="0"/>
            </a:endParaRPr>
          </a:p>
        </p:txBody>
      </p:sp>
      <p:sp>
        <p:nvSpPr>
          <p:cNvPr id="406" name="OTLSHAPE_M_2e13e8857cc84fbb8505338e618ba647_Date"/>
          <p:cNvSpPr txBox="1"/>
          <p:nvPr>
            <p:custDataLst>
              <p:tags r:id="rId50"/>
            </p:custDataLst>
          </p:nvPr>
        </p:nvSpPr>
        <p:spPr>
          <a:xfrm>
            <a:off x="5260870" y="4772575"/>
            <a:ext cx="622300" cy="155025"/>
          </a:xfrm>
          <a:prstGeom prst="rect">
            <a:avLst/>
          </a:prstGeom>
          <a:noFill/>
        </p:spPr>
        <p:txBody>
          <a:bodyPr vert="horz" wrap="square" lIns="0" tIns="0" rIns="0" bIns="0" rtlCol="0" anchor="ctr" anchorCtr="0">
            <a:spAutoFit/>
          </a:bodyPr>
          <a:lstStyle/>
          <a:p>
            <a:r>
              <a:rPr lang="en-GB" sz="1000" spc="-8" smtClean="0">
                <a:solidFill>
                  <a:srgbClr val="1F497E"/>
                </a:solidFill>
                <a:latin typeface="Calibri" panose="020F0502020204030204" pitchFamily="34" charset="0"/>
              </a:rPr>
              <a:t>06/11/2018</a:t>
            </a:r>
            <a:endParaRPr lang="en-GB" sz="1000" spc="-8">
              <a:solidFill>
                <a:srgbClr val="1F497E"/>
              </a:solidFill>
              <a:latin typeface="Calibri" panose="020F0502020204030204" pitchFamily="34" charset="0"/>
            </a:endParaRPr>
          </a:p>
        </p:txBody>
      </p:sp>
      <p:sp>
        <p:nvSpPr>
          <p:cNvPr id="407" name="OTLSHAPE_M_2e13e8857cc84fbb8505338e618ba647_Shape"/>
          <p:cNvSpPr/>
          <p:nvPr>
            <p:custDataLst>
              <p:tags r:id="rId51"/>
            </p:custDataLst>
          </p:nvPr>
        </p:nvSpPr>
        <p:spPr>
          <a:xfrm rot="16200000">
            <a:off x="5064020" y="4609719"/>
            <a:ext cx="165100" cy="165100"/>
          </a:xfrm>
          <a:prstGeom prst="flowChartMerge">
            <a:avLst/>
          </a:prstGeom>
          <a:solidFill>
            <a:srgbClr val="1AAA4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8" name="OTLSHAPE_M_e21577a29a794d7ea3b499de1347b2a6_Title"/>
          <p:cNvSpPr txBox="1"/>
          <p:nvPr>
            <p:custDataLst>
              <p:tags r:id="rId52"/>
            </p:custDataLst>
          </p:nvPr>
        </p:nvSpPr>
        <p:spPr>
          <a:xfrm>
            <a:off x="1101808" y="5920825"/>
            <a:ext cx="1028700" cy="170519"/>
          </a:xfrm>
          <a:prstGeom prst="rect">
            <a:avLst/>
          </a:prstGeom>
          <a:noFill/>
        </p:spPr>
        <p:txBody>
          <a:bodyPr vert="horz" wrap="square" lIns="0" tIns="0" rIns="0" bIns="0" rtlCol="0" anchor="ctr" anchorCtr="0">
            <a:spAutoFit/>
          </a:bodyPr>
          <a:lstStyle/>
          <a:p>
            <a:r>
              <a:rPr lang="en-GB" sz="1100" b="1" spc="-2" smtClean="0">
                <a:solidFill>
                  <a:schemeClr val="dk1"/>
                </a:solidFill>
                <a:latin typeface="Calibri" panose="020F0502020204030204" pitchFamily="34" charset="0"/>
              </a:rPr>
              <a:t>Début de la thèse</a:t>
            </a:r>
            <a:endParaRPr lang="en-GB" sz="1100" b="1" spc="-2">
              <a:solidFill>
                <a:schemeClr val="dk1"/>
              </a:solidFill>
              <a:latin typeface="Calibri" panose="020F0502020204030204" pitchFamily="34" charset="0"/>
            </a:endParaRPr>
          </a:p>
        </p:txBody>
      </p:sp>
      <p:sp>
        <p:nvSpPr>
          <p:cNvPr id="409" name="OTLSHAPE_M_e21577a29a794d7ea3b499de1347b2a6_Date"/>
          <p:cNvSpPr txBox="1"/>
          <p:nvPr>
            <p:custDataLst>
              <p:tags r:id="rId53"/>
            </p:custDataLst>
          </p:nvPr>
        </p:nvSpPr>
        <p:spPr>
          <a:xfrm>
            <a:off x="1101808" y="5740400"/>
            <a:ext cx="596900" cy="155025"/>
          </a:xfrm>
          <a:prstGeom prst="rect">
            <a:avLst/>
          </a:prstGeom>
          <a:noFill/>
        </p:spPr>
        <p:txBody>
          <a:bodyPr vert="horz" wrap="square" lIns="0" tIns="0" rIns="0" bIns="0" rtlCol="0" anchor="ctr" anchorCtr="0">
            <a:spAutoFit/>
          </a:bodyPr>
          <a:lstStyle/>
          <a:p>
            <a:r>
              <a:rPr lang="en-GB" sz="1000" spc="-14" smtClean="0">
                <a:solidFill>
                  <a:srgbClr val="1F497E"/>
                </a:solidFill>
                <a:latin typeface="Calibri" panose="020F0502020204030204" pitchFamily="34" charset="0"/>
              </a:rPr>
              <a:t>avr. 3, 2017</a:t>
            </a:r>
            <a:endParaRPr lang="en-GB" sz="1000" spc="-14" dirty="0">
              <a:solidFill>
                <a:srgbClr val="1F497E"/>
              </a:solidFill>
              <a:latin typeface="Calibri" panose="020F0502020204030204" pitchFamily="34" charset="0"/>
            </a:endParaRPr>
          </a:p>
        </p:txBody>
      </p:sp>
      <p:sp>
        <p:nvSpPr>
          <p:cNvPr id="410" name="OTLSHAPE_M_e21577a29a794d7ea3b499de1347b2a6_Shape"/>
          <p:cNvSpPr/>
          <p:nvPr>
            <p:custDataLst>
              <p:tags r:id="rId54"/>
            </p:custDataLst>
          </p:nvPr>
        </p:nvSpPr>
        <p:spPr>
          <a:xfrm rot="16200000">
            <a:off x="904958" y="5807922"/>
            <a:ext cx="165100" cy="165100"/>
          </a:xfrm>
          <a:prstGeom prst="flowChartMerge">
            <a:avLst/>
          </a:prstGeom>
          <a:solidFill>
            <a:schemeClr val="accent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1" name="OTLSHAPE_M_3f2a67631766467bafc0c2c171e450d7_Title"/>
          <p:cNvSpPr txBox="1"/>
          <p:nvPr>
            <p:custDataLst>
              <p:tags r:id="rId55"/>
            </p:custDataLst>
          </p:nvPr>
        </p:nvSpPr>
        <p:spPr>
          <a:xfrm>
            <a:off x="7503314" y="5920825"/>
            <a:ext cx="1117600" cy="170519"/>
          </a:xfrm>
          <a:prstGeom prst="rect">
            <a:avLst/>
          </a:prstGeom>
          <a:noFill/>
        </p:spPr>
        <p:txBody>
          <a:bodyPr vert="horz" wrap="square" lIns="0" tIns="0" rIns="0" bIns="0" rtlCol="0" anchor="ctr" anchorCtr="0">
            <a:spAutoFit/>
          </a:bodyPr>
          <a:lstStyle/>
          <a:p>
            <a:r>
              <a:rPr lang="en-GB" sz="1100" b="1" spc="-6" smtClean="0">
                <a:solidFill>
                  <a:schemeClr val="dk1"/>
                </a:solidFill>
                <a:latin typeface="Calibri" panose="020F0502020204030204" pitchFamily="34" charset="0"/>
              </a:rPr>
              <a:t>Comité de thèse #2</a:t>
            </a:r>
            <a:endParaRPr lang="en-GB" sz="1100" b="1" spc="-6">
              <a:solidFill>
                <a:schemeClr val="dk1"/>
              </a:solidFill>
              <a:latin typeface="Calibri" panose="020F0502020204030204" pitchFamily="34" charset="0"/>
            </a:endParaRPr>
          </a:p>
        </p:txBody>
      </p:sp>
      <p:sp>
        <p:nvSpPr>
          <p:cNvPr id="412" name="OTLSHAPE_M_3f2a67631766467bafc0c2c171e450d7_Date"/>
          <p:cNvSpPr txBox="1"/>
          <p:nvPr>
            <p:custDataLst>
              <p:tags r:id="rId56"/>
            </p:custDataLst>
          </p:nvPr>
        </p:nvSpPr>
        <p:spPr>
          <a:xfrm>
            <a:off x="7503314" y="5740400"/>
            <a:ext cx="711200" cy="155025"/>
          </a:xfrm>
          <a:prstGeom prst="rect">
            <a:avLst/>
          </a:prstGeom>
          <a:noFill/>
        </p:spPr>
        <p:txBody>
          <a:bodyPr vert="horz" wrap="square" lIns="0" tIns="0" rIns="0" bIns="0" rtlCol="0" anchor="ctr" anchorCtr="0">
            <a:spAutoFit/>
          </a:bodyPr>
          <a:lstStyle/>
          <a:p>
            <a:r>
              <a:rPr lang="en-GB" sz="1000" spc="-10" smtClean="0">
                <a:solidFill>
                  <a:srgbClr val="1F497E"/>
                </a:solidFill>
                <a:latin typeface="Calibri" panose="020F0502020204030204" pitchFamily="34" charset="0"/>
              </a:rPr>
              <a:t>janv. 31, 2019</a:t>
            </a:r>
            <a:endParaRPr lang="en-GB" sz="1000" spc="-10" dirty="0">
              <a:solidFill>
                <a:srgbClr val="1F497E"/>
              </a:solidFill>
              <a:latin typeface="Calibri" panose="020F0502020204030204" pitchFamily="34" charset="0"/>
            </a:endParaRPr>
          </a:p>
        </p:txBody>
      </p:sp>
      <p:sp>
        <p:nvSpPr>
          <p:cNvPr id="413" name="OTLSHAPE_M_3f2a67631766467bafc0c2c171e450d7_Shape"/>
          <p:cNvSpPr/>
          <p:nvPr>
            <p:custDataLst>
              <p:tags r:id="rId57"/>
            </p:custDataLst>
          </p:nvPr>
        </p:nvSpPr>
        <p:spPr>
          <a:xfrm rot="16200000">
            <a:off x="7306464" y="5807922"/>
            <a:ext cx="165100" cy="165100"/>
          </a:xfrm>
          <a:prstGeom prst="flowChartMerge">
            <a:avLst/>
          </a:prstGeom>
          <a:solidFill>
            <a:schemeClr val="accent5"/>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4" name="OTLSHAPE_M_a05e6a2804b0411d9c61aa5023e0b3b7_Title"/>
          <p:cNvSpPr txBox="1"/>
          <p:nvPr>
            <p:custDataLst>
              <p:tags r:id="rId58"/>
            </p:custDataLst>
          </p:nvPr>
        </p:nvSpPr>
        <p:spPr>
          <a:xfrm>
            <a:off x="4197147" y="5920825"/>
            <a:ext cx="1117600" cy="170519"/>
          </a:xfrm>
          <a:prstGeom prst="rect">
            <a:avLst/>
          </a:prstGeom>
          <a:noFill/>
        </p:spPr>
        <p:txBody>
          <a:bodyPr vert="horz" wrap="square" lIns="0" tIns="0" rIns="0" bIns="0" rtlCol="0" anchor="ctr" anchorCtr="0">
            <a:spAutoFit/>
          </a:bodyPr>
          <a:lstStyle/>
          <a:p>
            <a:r>
              <a:rPr lang="en-GB" sz="1100" b="1" spc="-6" smtClean="0">
                <a:solidFill>
                  <a:schemeClr val="dk1"/>
                </a:solidFill>
                <a:latin typeface="Calibri" panose="020F0502020204030204" pitchFamily="34" charset="0"/>
              </a:rPr>
              <a:t>Comité de thèse #1</a:t>
            </a:r>
            <a:endParaRPr lang="en-GB" sz="1100" b="1" spc="-6">
              <a:solidFill>
                <a:schemeClr val="dk1"/>
              </a:solidFill>
              <a:latin typeface="Calibri" panose="020F0502020204030204" pitchFamily="34" charset="0"/>
            </a:endParaRPr>
          </a:p>
        </p:txBody>
      </p:sp>
      <p:sp>
        <p:nvSpPr>
          <p:cNvPr id="415" name="OTLSHAPE_M_a05e6a2804b0411d9c61aa5023e0b3b7_Date"/>
          <p:cNvSpPr txBox="1"/>
          <p:nvPr>
            <p:custDataLst>
              <p:tags r:id="rId59"/>
            </p:custDataLst>
          </p:nvPr>
        </p:nvSpPr>
        <p:spPr>
          <a:xfrm>
            <a:off x="4197147" y="5740400"/>
            <a:ext cx="698500" cy="155025"/>
          </a:xfrm>
          <a:prstGeom prst="rect">
            <a:avLst/>
          </a:prstGeom>
          <a:noFill/>
        </p:spPr>
        <p:txBody>
          <a:bodyPr vert="horz" wrap="square" lIns="0" tIns="0" rIns="0" bIns="0" rtlCol="0" anchor="ctr" anchorCtr="0">
            <a:spAutoFit/>
          </a:bodyPr>
          <a:lstStyle/>
          <a:p>
            <a:r>
              <a:rPr lang="en-GB" sz="1000" spc="-14" smtClean="0">
                <a:solidFill>
                  <a:srgbClr val="1F497E"/>
                </a:solidFill>
                <a:latin typeface="Calibri" panose="020F0502020204030204" pitchFamily="34" charset="0"/>
              </a:rPr>
              <a:t>févr. 20, 2018</a:t>
            </a:r>
            <a:endParaRPr lang="en-GB" sz="1000" spc="-14" dirty="0">
              <a:solidFill>
                <a:srgbClr val="1F497E"/>
              </a:solidFill>
              <a:latin typeface="Calibri" panose="020F0502020204030204" pitchFamily="34" charset="0"/>
            </a:endParaRPr>
          </a:p>
        </p:txBody>
      </p:sp>
      <p:sp>
        <p:nvSpPr>
          <p:cNvPr id="416" name="OTLSHAPE_M_a05e6a2804b0411d9c61aa5023e0b3b7_Shape"/>
          <p:cNvSpPr/>
          <p:nvPr>
            <p:custDataLst>
              <p:tags r:id="rId60"/>
            </p:custDataLst>
          </p:nvPr>
        </p:nvSpPr>
        <p:spPr>
          <a:xfrm rot="16200000">
            <a:off x="4000297" y="5807922"/>
            <a:ext cx="165100" cy="165100"/>
          </a:xfrm>
          <a:prstGeom prst="flowChartMerge">
            <a:avLst/>
          </a:prstGeom>
          <a:solidFill>
            <a:srgbClr val="0072BC"/>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7" name="OTLSHAPE_M_b10e8660e10441428c5d9b49a51187ea_Title"/>
          <p:cNvSpPr txBox="1"/>
          <p:nvPr>
            <p:custDataLst>
              <p:tags r:id="rId61"/>
            </p:custDataLst>
          </p:nvPr>
        </p:nvSpPr>
        <p:spPr>
          <a:xfrm>
            <a:off x="11537796" y="6075849"/>
            <a:ext cx="520700" cy="341037"/>
          </a:xfrm>
          <a:prstGeom prst="rect">
            <a:avLst/>
          </a:prstGeom>
          <a:noFill/>
        </p:spPr>
        <p:txBody>
          <a:bodyPr vert="horz" wrap="square" lIns="0" tIns="0" rIns="0" bIns="0" rtlCol="0" anchor="ctr" anchorCtr="0">
            <a:spAutoFit/>
          </a:bodyPr>
          <a:lstStyle/>
          <a:p>
            <a:r>
              <a:rPr lang="en-GB" sz="1100" b="1" smtClean="0">
                <a:solidFill>
                  <a:schemeClr val="dk1"/>
                </a:solidFill>
                <a:latin typeface="Calibri" panose="020F0502020204030204" pitchFamily="34" charset="0"/>
              </a:rPr>
              <a:t>Fin de la thèse</a:t>
            </a:r>
            <a:endParaRPr lang="en-GB" sz="1100" b="1">
              <a:solidFill>
                <a:schemeClr val="dk1"/>
              </a:solidFill>
              <a:latin typeface="Calibri" panose="020F0502020204030204" pitchFamily="34" charset="0"/>
            </a:endParaRPr>
          </a:p>
        </p:txBody>
      </p:sp>
      <p:sp>
        <p:nvSpPr>
          <p:cNvPr id="418" name="OTLSHAPE_M_b10e8660e10441428c5d9b49a51187ea_Date"/>
          <p:cNvSpPr txBox="1"/>
          <p:nvPr>
            <p:custDataLst>
              <p:tags r:id="rId62"/>
            </p:custDataLst>
          </p:nvPr>
        </p:nvSpPr>
        <p:spPr>
          <a:xfrm>
            <a:off x="11537796" y="5740400"/>
            <a:ext cx="571500" cy="310049"/>
          </a:xfrm>
          <a:prstGeom prst="rect">
            <a:avLst/>
          </a:prstGeom>
          <a:noFill/>
        </p:spPr>
        <p:txBody>
          <a:bodyPr vert="horz" wrap="square" lIns="0" tIns="0" rIns="0" bIns="0" rtlCol="0" anchor="ctr" anchorCtr="0">
            <a:spAutoFit/>
          </a:bodyPr>
          <a:lstStyle/>
          <a:p>
            <a:r>
              <a:rPr lang="en-GB" sz="1000" smtClean="0">
                <a:solidFill>
                  <a:srgbClr val="1F497E"/>
                </a:solidFill>
                <a:latin typeface="Calibri" panose="020F0502020204030204" pitchFamily="34" charset="0"/>
              </a:rPr>
              <a:t>ven., mars 27, 2020</a:t>
            </a:r>
            <a:endParaRPr lang="en-GB" sz="1000" dirty="0">
              <a:solidFill>
                <a:srgbClr val="1F497E"/>
              </a:solidFill>
              <a:latin typeface="Calibri" panose="020F0502020204030204" pitchFamily="34" charset="0"/>
            </a:endParaRPr>
          </a:p>
        </p:txBody>
      </p:sp>
      <p:sp>
        <p:nvSpPr>
          <p:cNvPr id="419" name="OTLSHAPE_M_b10e8660e10441428c5d9b49a51187ea_Shape"/>
          <p:cNvSpPr/>
          <p:nvPr>
            <p:custDataLst>
              <p:tags r:id="rId63"/>
            </p:custDataLst>
          </p:nvPr>
        </p:nvSpPr>
        <p:spPr>
          <a:xfrm rot="16200000">
            <a:off x="11340946" y="5970693"/>
            <a:ext cx="165100" cy="165100"/>
          </a:xfrm>
          <a:prstGeom prst="flowChartMerge">
            <a:avLst/>
          </a:prstGeom>
          <a:solidFill>
            <a:schemeClr val="accent2"/>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0" name="OTLSHAPE_T_15191b81258348f3b81f738d9ab1ca28_Shape"/>
          <p:cNvSpPr/>
          <p:nvPr>
            <p:custDataLst>
              <p:tags r:id="rId64"/>
            </p:custDataLst>
          </p:nvPr>
        </p:nvSpPr>
        <p:spPr>
          <a:xfrm>
            <a:off x="863631" y="2426039"/>
            <a:ext cx="1727200" cy="203200"/>
          </a:xfrm>
          <a:prstGeom prst="rect">
            <a:avLst/>
          </a:prstGeom>
          <a:solidFill>
            <a:srgbClr val="02B2EE"/>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1" name="OTLSHAPE_T_15191b81258348f3b81f738d9ab1ca28_ShapePercentage" hidden="1"/>
          <p:cNvSpPr/>
          <p:nvPr>
            <p:custDataLst>
              <p:tags r:id="rId65"/>
            </p:custDataLst>
          </p:nvPr>
        </p:nvSpPr>
        <p:spPr>
          <a:xfrm>
            <a:off x="863631" y="2426039"/>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 name="OTLSHAPE_T_15191b81258348f3b81f738d9ab1ca28_Duration" hidden="1"/>
          <p:cNvSpPr txBox="1"/>
          <p:nvPr>
            <p:custDataLst>
              <p:tags r:id="rId66"/>
            </p:custDataLst>
          </p:nvPr>
        </p:nvSpPr>
        <p:spPr>
          <a:xfrm>
            <a:off x="0" y="2426039"/>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180 jours</a:t>
            </a:r>
            <a:endParaRPr lang="en-GB" sz="1000">
              <a:solidFill>
                <a:srgbClr val="C0504D"/>
              </a:solidFill>
              <a:latin typeface="Calibri" panose="020F0502020204030204" pitchFamily="34" charset="0"/>
            </a:endParaRPr>
          </a:p>
        </p:txBody>
      </p:sp>
      <p:sp>
        <p:nvSpPr>
          <p:cNvPr id="423" name="OTLSHAPE_T_15191b81258348f3b81f738d9ab1ca28_TextPercentage" hidden="1"/>
          <p:cNvSpPr txBox="1"/>
          <p:nvPr>
            <p:custDataLst>
              <p:tags r:id="rId67"/>
            </p:custDataLst>
          </p:nvPr>
        </p:nvSpPr>
        <p:spPr>
          <a:xfrm>
            <a:off x="0" y="2581063"/>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24" name="OTLSHAPE_T_15191b81258348f3b81f738d9ab1ca28_StartDate" hidden="1"/>
          <p:cNvSpPr txBox="1"/>
          <p:nvPr>
            <p:custDataLst>
              <p:tags r:id="rId68"/>
            </p:custDataLst>
          </p:nvPr>
        </p:nvSpPr>
        <p:spPr>
          <a:xfrm>
            <a:off x="0" y="25810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25" name="OTLSHAPE_T_15191b81258348f3b81f738d9ab1ca28_EndDate" hidden="1"/>
          <p:cNvSpPr txBox="1"/>
          <p:nvPr>
            <p:custDataLst>
              <p:tags r:id="rId69"/>
            </p:custDataLst>
          </p:nvPr>
        </p:nvSpPr>
        <p:spPr>
          <a:xfrm>
            <a:off x="0" y="25810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26" name="OTLSHAPE_T_15191b81258348f3b81f738d9ab1ca28_JoinedDate"/>
          <p:cNvSpPr txBox="1"/>
          <p:nvPr>
            <p:custDataLst>
              <p:tags r:id="rId70"/>
            </p:custDataLst>
          </p:nvPr>
        </p:nvSpPr>
        <p:spPr>
          <a:xfrm>
            <a:off x="2639382" y="2450126"/>
            <a:ext cx="1333500" cy="155025"/>
          </a:xfrm>
          <a:prstGeom prst="rect">
            <a:avLst/>
          </a:prstGeom>
          <a:noFill/>
        </p:spPr>
        <p:txBody>
          <a:bodyPr vert="horz" wrap="square" lIns="0" tIns="0" rIns="0" bIns="0" rtlCol="0" anchor="ctr" anchorCtr="0">
            <a:spAutoFit/>
          </a:bodyPr>
          <a:lstStyle/>
          <a:p>
            <a:r>
              <a:rPr lang="en-GB" sz="1000" spc="-6" smtClean="0">
                <a:solidFill>
                  <a:srgbClr val="1F497E"/>
                </a:solidFill>
                <a:latin typeface="Calibri" panose="020F0502020204030204" pitchFamily="34" charset="0"/>
              </a:rPr>
              <a:t>04/03/2017 - 09/29/2017</a:t>
            </a:r>
            <a:endParaRPr lang="en-GB" sz="1000" spc="-6">
              <a:solidFill>
                <a:srgbClr val="1F497E"/>
              </a:solidFill>
              <a:latin typeface="Calibri" panose="020F0502020204030204" pitchFamily="34" charset="0"/>
            </a:endParaRPr>
          </a:p>
        </p:txBody>
      </p:sp>
      <p:sp>
        <p:nvSpPr>
          <p:cNvPr id="427" name="OTLSHAPE_T_15191b81258348f3b81f738d9ab1ca28_Title"/>
          <p:cNvSpPr txBox="1"/>
          <p:nvPr>
            <p:custDataLst>
              <p:tags r:id="rId71"/>
            </p:custDataLst>
          </p:nvPr>
        </p:nvSpPr>
        <p:spPr>
          <a:xfrm>
            <a:off x="1141653" y="2442379"/>
            <a:ext cx="1181100" cy="170519"/>
          </a:xfrm>
          <a:prstGeom prst="rect">
            <a:avLst/>
          </a:prstGeom>
          <a:noFill/>
        </p:spPr>
        <p:txBody>
          <a:bodyPr vert="horz" wrap="square" lIns="0" tIns="0" rIns="0" bIns="0" rtlCol="0" anchor="ctr" anchorCtr="0">
            <a:spAutoFit/>
          </a:bodyPr>
          <a:lstStyle/>
          <a:p>
            <a:pPr algn="ctr"/>
            <a:r>
              <a:rPr lang="fr-FR" sz="1100" b="1" spc="-6" smtClean="0">
                <a:solidFill>
                  <a:schemeClr val="dk1"/>
                </a:solidFill>
                <a:latin typeface="Calibri" panose="020F0502020204030204" pitchFamily="34" charset="0"/>
              </a:rPr>
              <a:t>Etat de l'art du sujet</a:t>
            </a:r>
            <a:endParaRPr lang="en-GB" sz="1100" b="1" spc="-6">
              <a:solidFill>
                <a:schemeClr val="dk1"/>
              </a:solidFill>
              <a:latin typeface="Calibri" panose="020F0502020204030204" pitchFamily="34" charset="0"/>
            </a:endParaRPr>
          </a:p>
        </p:txBody>
      </p:sp>
      <p:sp>
        <p:nvSpPr>
          <p:cNvPr id="428" name="OTLSHAPE_T_2f85151eed6e44bf9e89e66fb2a85371_Shape"/>
          <p:cNvSpPr/>
          <p:nvPr>
            <p:custDataLst>
              <p:tags r:id="rId72"/>
            </p:custDataLst>
          </p:nvPr>
        </p:nvSpPr>
        <p:spPr>
          <a:xfrm>
            <a:off x="2349011" y="2692739"/>
            <a:ext cx="1701800" cy="203200"/>
          </a:xfrm>
          <a:prstGeom prst="rect">
            <a:avLst/>
          </a:prstGeom>
          <a:solidFill>
            <a:schemeClr val="dk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9" name="OTLSHAPE_T_2f85151eed6e44bf9e89e66fb2a85371_ShapePercentage" hidden="1"/>
          <p:cNvSpPr/>
          <p:nvPr>
            <p:custDataLst>
              <p:tags r:id="rId73"/>
            </p:custDataLst>
          </p:nvPr>
        </p:nvSpPr>
        <p:spPr>
          <a:xfrm>
            <a:off x="2349011" y="2692739"/>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TLSHAPE_T_2f85151eed6e44bf9e89e66fb2a85371_Duration" hidden="1"/>
          <p:cNvSpPr txBox="1"/>
          <p:nvPr>
            <p:custDataLst>
              <p:tags r:id="rId74"/>
            </p:custDataLst>
          </p:nvPr>
        </p:nvSpPr>
        <p:spPr>
          <a:xfrm>
            <a:off x="0" y="2692739"/>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177 jours</a:t>
            </a:r>
            <a:endParaRPr lang="en-GB" sz="1000">
              <a:solidFill>
                <a:srgbClr val="C0504D"/>
              </a:solidFill>
              <a:latin typeface="Calibri" panose="020F0502020204030204" pitchFamily="34" charset="0"/>
            </a:endParaRPr>
          </a:p>
        </p:txBody>
      </p:sp>
      <p:sp>
        <p:nvSpPr>
          <p:cNvPr id="431" name="OTLSHAPE_T_2f85151eed6e44bf9e89e66fb2a85371_TextPercentage" hidden="1"/>
          <p:cNvSpPr txBox="1"/>
          <p:nvPr>
            <p:custDataLst>
              <p:tags r:id="rId75"/>
            </p:custDataLst>
          </p:nvPr>
        </p:nvSpPr>
        <p:spPr>
          <a:xfrm>
            <a:off x="0" y="2847763"/>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32" name="OTLSHAPE_T_2f85151eed6e44bf9e89e66fb2a85371_StartDate" hidden="1"/>
          <p:cNvSpPr txBox="1"/>
          <p:nvPr>
            <p:custDataLst>
              <p:tags r:id="rId76"/>
            </p:custDataLst>
          </p:nvPr>
        </p:nvSpPr>
        <p:spPr>
          <a:xfrm>
            <a:off x="0" y="28477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33" name="OTLSHAPE_T_2f85151eed6e44bf9e89e66fb2a85371_EndDate" hidden="1"/>
          <p:cNvSpPr txBox="1"/>
          <p:nvPr>
            <p:custDataLst>
              <p:tags r:id="rId77"/>
            </p:custDataLst>
          </p:nvPr>
        </p:nvSpPr>
        <p:spPr>
          <a:xfrm>
            <a:off x="0" y="28477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34" name="OTLSHAPE_T_2f85151eed6e44bf9e89e66fb2a85371_Title"/>
          <p:cNvSpPr txBox="1"/>
          <p:nvPr>
            <p:custDataLst>
              <p:tags r:id="rId78"/>
            </p:custDataLst>
          </p:nvPr>
        </p:nvSpPr>
        <p:spPr>
          <a:xfrm>
            <a:off x="211982" y="2709079"/>
            <a:ext cx="2095500" cy="170519"/>
          </a:xfrm>
          <a:prstGeom prst="rect">
            <a:avLst/>
          </a:prstGeom>
          <a:noFill/>
        </p:spPr>
        <p:txBody>
          <a:bodyPr vert="horz" wrap="square" lIns="0" tIns="0" rIns="0" bIns="0" rtlCol="0" anchor="ctr" anchorCtr="0">
            <a:spAutoFit/>
          </a:bodyPr>
          <a:lstStyle/>
          <a:p>
            <a:pPr algn="r"/>
            <a:r>
              <a:rPr lang="en-GB" sz="1100" b="1" spc="-4" smtClean="0">
                <a:solidFill>
                  <a:schemeClr val="dk1"/>
                </a:solidFill>
                <a:latin typeface="Calibri" panose="020F0502020204030204" pitchFamily="34" charset="0"/>
              </a:rPr>
              <a:t>Etude UCAD France 2012-2016-2030</a:t>
            </a:r>
            <a:endParaRPr lang="en-GB" sz="1100" b="1" spc="-4">
              <a:solidFill>
                <a:schemeClr val="dk1"/>
              </a:solidFill>
              <a:latin typeface="Calibri" panose="020F0502020204030204" pitchFamily="34" charset="0"/>
            </a:endParaRPr>
          </a:p>
        </p:txBody>
      </p:sp>
      <p:sp>
        <p:nvSpPr>
          <p:cNvPr id="435" name="OTLSHAPE_T_2f85151eed6e44bf9e89e66fb2a85371_JoinedDate"/>
          <p:cNvSpPr txBox="1"/>
          <p:nvPr>
            <p:custDataLst>
              <p:tags r:id="rId79"/>
            </p:custDataLst>
          </p:nvPr>
        </p:nvSpPr>
        <p:spPr>
          <a:xfrm>
            <a:off x="4096012" y="2716826"/>
            <a:ext cx="1333500" cy="155025"/>
          </a:xfrm>
          <a:prstGeom prst="rect">
            <a:avLst/>
          </a:prstGeom>
          <a:noFill/>
        </p:spPr>
        <p:txBody>
          <a:bodyPr vert="horz" wrap="square" lIns="0" tIns="0" rIns="0" bIns="0" rtlCol="0" anchor="ctr" anchorCtr="0">
            <a:spAutoFit/>
          </a:bodyPr>
          <a:lstStyle/>
          <a:p>
            <a:r>
              <a:rPr lang="en-GB" sz="1000" spc="-6" dirty="0" smtClean="0">
                <a:solidFill>
                  <a:srgbClr val="1F497E"/>
                </a:solidFill>
                <a:latin typeface="Calibri" panose="020F0502020204030204" pitchFamily="34" charset="0"/>
              </a:rPr>
              <a:t>09/05/2017 - 02/28/2018</a:t>
            </a:r>
            <a:endParaRPr lang="en-GB" sz="1000" spc="-6" dirty="0">
              <a:solidFill>
                <a:srgbClr val="1F497E"/>
              </a:solidFill>
              <a:latin typeface="Calibri" panose="020F0502020204030204" pitchFamily="34" charset="0"/>
            </a:endParaRPr>
          </a:p>
        </p:txBody>
      </p:sp>
      <p:sp>
        <p:nvSpPr>
          <p:cNvPr id="436" name="OTLSHAPE_T_123ae102ca8140678e0e5f30c585ce2d_Shape"/>
          <p:cNvSpPr/>
          <p:nvPr>
            <p:custDataLst>
              <p:tags r:id="rId80"/>
            </p:custDataLst>
          </p:nvPr>
        </p:nvSpPr>
        <p:spPr>
          <a:xfrm>
            <a:off x="1131958" y="3028357"/>
            <a:ext cx="1473200" cy="203200"/>
          </a:xfrm>
          <a:prstGeom prst="rect">
            <a:avLst/>
          </a:prstGeom>
          <a:solidFill>
            <a:schemeClr val="dk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7" name="OTLSHAPE_T_123ae102ca8140678e0e5f30c585ce2d_ShapePercentage" hidden="1"/>
          <p:cNvSpPr/>
          <p:nvPr>
            <p:custDataLst>
              <p:tags r:id="rId81"/>
            </p:custDataLst>
          </p:nvPr>
        </p:nvSpPr>
        <p:spPr>
          <a:xfrm>
            <a:off x="1131958" y="3028357"/>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TLSHAPE_T_123ae102ca8140678e0e5f30c585ce2d_Duration" hidden="1"/>
          <p:cNvSpPr txBox="1"/>
          <p:nvPr>
            <p:custDataLst>
              <p:tags r:id="rId82"/>
            </p:custDataLst>
          </p:nvPr>
        </p:nvSpPr>
        <p:spPr>
          <a:xfrm>
            <a:off x="0" y="2959439"/>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153 jours</a:t>
            </a:r>
            <a:endParaRPr lang="en-GB" sz="1000">
              <a:solidFill>
                <a:srgbClr val="C0504D"/>
              </a:solidFill>
              <a:latin typeface="Calibri" panose="020F0502020204030204" pitchFamily="34" charset="0"/>
            </a:endParaRPr>
          </a:p>
        </p:txBody>
      </p:sp>
      <p:sp>
        <p:nvSpPr>
          <p:cNvPr id="439" name="OTLSHAPE_T_123ae102ca8140678e0e5f30c585ce2d_TextPercentage" hidden="1"/>
          <p:cNvSpPr txBox="1"/>
          <p:nvPr>
            <p:custDataLst>
              <p:tags r:id="rId83"/>
            </p:custDataLst>
          </p:nvPr>
        </p:nvSpPr>
        <p:spPr>
          <a:xfrm>
            <a:off x="0" y="3114463"/>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40" name="OTLSHAPE_T_123ae102ca8140678e0e5f30c585ce2d_StartDate" hidden="1"/>
          <p:cNvSpPr txBox="1"/>
          <p:nvPr>
            <p:custDataLst>
              <p:tags r:id="rId84"/>
            </p:custDataLst>
          </p:nvPr>
        </p:nvSpPr>
        <p:spPr>
          <a:xfrm>
            <a:off x="0" y="31144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41" name="OTLSHAPE_T_123ae102ca8140678e0e5f30c585ce2d_EndDate" hidden="1"/>
          <p:cNvSpPr txBox="1"/>
          <p:nvPr>
            <p:custDataLst>
              <p:tags r:id="rId85"/>
            </p:custDataLst>
          </p:nvPr>
        </p:nvSpPr>
        <p:spPr>
          <a:xfrm>
            <a:off x="0" y="31144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42" name="OTLSHAPE_T_123ae102ca8140678e0e5f30c585ce2d_Title"/>
          <p:cNvSpPr txBox="1"/>
          <p:nvPr>
            <p:custDataLst>
              <p:tags r:id="rId86"/>
            </p:custDataLst>
          </p:nvPr>
        </p:nvSpPr>
        <p:spPr>
          <a:xfrm>
            <a:off x="80102" y="2959439"/>
            <a:ext cx="1003300" cy="341037"/>
          </a:xfrm>
          <a:prstGeom prst="rect">
            <a:avLst/>
          </a:prstGeom>
          <a:noFill/>
        </p:spPr>
        <p:txBody>
          <a:bodyPr vert="horz" wrap="square" lIns="0" tIns="0" rIns="0" bIns="0" rtlCol="0" anchor="ctr" anchorCtr="0">
            <a:spAutoFit/>
          </a:bodyPr>
          <a:lstStyle/>
          <a:p>
            <a:pPr algn="r"/>
            <a:r>
              <a:rPr lang="en-GB" sz="1100" b="1" spc="-4" smtClean="0">
                <a:solidFill>
                  <a:schemeClr val="dk1"/>
                </a:solidFill>
                <a:latin typeface="Calibri" panose="020F0502020204030204" pitchFamily="34" charset="0"/>
              </a:rPr>
              <a:t>Etude parc électrique France</a:t>
            </a:r>
            <a:endParaRPr lang="en-GB" sz="1100" b="1" spc="-4">
              <a:solidFill>
                <a:schemeClr val="dk1"/>
              </a:solidFill>
              <a:latin typeface="Calibri" panose="020F0502020204030204" pitchFamily="34" charset="0"/>
            </a:endParaRPr>
          </a:p>
        </p:txBody>
      </p:sp>
      <p:sp>
        <p:nvSpPr>
          <p:cNvPr id="443" name="OTLSHAPE_T_123ae102ca8140678e0e5f30c585ce2d_JoinedDate"/>
          <p:cNvSpPr txBox="1"/>
          <p:nvPr>
            <p:custDataLst>
              <p:tags r:id="rId87"/>
            </p:custDataLst>
          </p:nvPr>
        </p:nvSpPr>
        <p:spPr>
          <a:xfrm>
            <a:off x="2648965" y="3052445"/>
            <a:ext cx="1333500" cy="155025"/>
          </a:xfrm>
          <a:prstGeom prst="rect">
            <a:avLst/>
          </a:prstGeom>
          <a:noFill/>
        </p:spPr>
        <p:txBody>
          <a:bodyPr vert="horz" wrap="square" lIns="0" tIns="0" rIns="0" bIns="0" rtlCol="0" anchor="ctr" anchorCtr="0">
            <a:spAutoFit/>
          </a:bodyPr>
          <a:lstStyle/>
          <a:p>
            <a:r>
              <a:rPr lang="en-GB" sz="1000" spc="-6" dirty="0" smtClean="0">
                <a:solidFill>
                  <a:srgbClr val="1F497E"/>
                </a:solidFill>
                <a:latin typeface="Calibri" panose="020F0502020204030204" pitchFamily="34" charset="0"/>
              </a:rPr>
              <a:t>05/01/2017 - 09/30/2017</a:t>
            </a:r>
            <a:endParaRPr lang="en-GB" sz="1000" spc="-6" dirty="0">
              <a:solidFill>
                <a:srgbClr val="1F497E"/>
              </a:solidFill>
              <a:latin typeface="Calibri" panose="020F0502020204030204" pitchFamily="34" charset="0"/>
            </a:endParaRPr>
          </a:p>
        </p:txBody>
      </p:sp>
      <p:sp>
        <p:nvSpPr>
          <p:cNvPr id="444" name="OTLSHAPE_T_6124c73181094205a8821e68a025a6fc_Shape"/>
          <p:cNvSpPr/>
          <p:nvPr>
            <p:custDataLst>
              <p:tags r:id="rId88"/>
            </p:custDataLst>
          </p:nvPr>
        </p:nvSpPr>
        <p:spPr>
          <a:xfrm>
            <a:off x="2339428" y="3363976"/>
            <a:ext cx="2133600" cy="203200"/>
          </a:xfrm>
          <a:prstGeom prst="rect">
            <a:avLst/>
          </a:prstGeom>
          <a:solidFill>
            <a:srgbClr val="1AAA42"/>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5" name="OTLSHAPE_T_6124c73181094205a8821e68a025a6fc_ShapePercentage" hidden="1"/>
          <p:cNvSpPr/>
          <p:nvPr>
            <p:custDataLst>
              <p:tags r:id="rId89"/>
            </p:custDataLst>
          </p:nvPr>
        </p:nvSpPr>
        <p:spPr>
          <a:xfrm>
            <a:off x="2339428" y="3363976"/>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TLSHAPE_T_6124c73181094205a8821e68a025a6fc_Duration" hidden="1"/>
          <p:cNvSpPr txBox="1"/>
          <p:nvPr>
            <p:custDataLst>
              <p:tags r:id="rId90"/>
            </p:custDataLst>
          </p:nvPr>
        </p:nvSpPr>
        <p:spPr>
          <a:xfrm>
            <a:off x="0" y="3363976"/>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222 jours</a:t>
            </a:r>
            <a:endParaRPr lang="en-GB" sz="1000">
              <a:solidFill>
                <a:srgbClr val="C0504D"/>
              </a:solidFill>
              <a:latin typeface="Calibri" panose="020F0502020204030204" pitchFamily="34" charset="0"/>
            </a:endParaRPr>
          </a:p>
        </p:txBody>
      </p:sp>
      <p:sp>
        <p:nvSpPr>
          <p:cNvPr id="447" name="OTLSHAPE_T_6124c73181094205a8821e68a025a6fc_TextPercentage" hidden="1"/>
          <p:cNvSpPr txBox="1"/>
          <p:nvPr>
            <p:custDataLst>
              <p:tags r:id="rId91"/>
            </p:custDataLst>
          </p:nvPr>
        </p:nvSpPr>
        <p:spPr>
          <a:xfrm>
            <a:off x="0" y="3519001"/>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48" name="OTLSHAPE_T_6124c73181094205a8821e68a025a6fc_StartDate" hidden="1"/>
          <p:cNvSpPr txBox="1"/>
          <p:nvPr>
            <p:custDataLst>
              <p:tags r:id="rId92"/>
            </p:custDataLst>
          </p:nvPr>
        </p:nvSpPr>
        <p:spPr>
          <a:xfrm>
            <a:off x="0" y="3519001"/>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49" name="OTLSHAPE_T_6124c73181094205a8821e68a025a6fc_EndDate" hidden="1"/>
          <p:cNvSpPr txBox="1"/>
          <p:nvPr>
            <p:custDataLst>
              <p:tags r:id="rId93"/>
            </p:custDataLst>
          </p:nvPr>
        </p:nvSpPr>
        <p:spPr>
          <a:xfrm>
            <a:off x="0" y="3519001"/>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50" name="OTLSHAPE_T_6124c73181094205a8821e68a025a6fc_JoinedDate"/>
          <p:cNvSpPr txBox="1"/>
          <p:nvPr>
            <p:custDataLst>
              <p:tags r:id="rId94"/>
            </p:custDataLst>
          </p:nvPr>
        </p:nvSpPr>
        <p:spPr>
          <a:xfrm>
            <a:off x="4517668" y="3388064"/>
            <a:ext cx="1333500" cy="155025"/>
          </a:xfrm>
          <a:prstGeom prst="rect">
            <a:avLst/>
          </a:prstGeom>
          <a:noFill/>
        </p:spPr>
        <p:txBody>
          <a:bodyPr vert="horz" wrap="square" lIns="0" tIns="0" rIns="0" bIns="0" rtlCol="0" anchor="ctr" anchorCtr="0">
            <a:spAutoFit/>
          </a:bodyPr>
          <a:lstStyle/>
          <a:p>
            <a:r>
              <a:rPr lang="en-GB" sz="1000" spc="-6" smtClean="0">
                <a:solidFill>
                  <a:srgbClr val="1F497E"/>
                </a:solidFill>
                <a:latin typeface="Calibri" panose="020F0502020204030204" pitchFamily="34" charset="0"/>
              </a:rPr>
              <a:t>09/04/2017 - 04/13/2018</a:t>
            </a:r>
            <a:endParaRPr lang="en-GB" sz="1000" spc="-6">
              <a:solidFill>
                <a:srgbClr val="1F497E"/>
              </a:solidFill>
              <a:latin typeface="Calibri" panose="020F0502020204030204" pitchFamily="34" charset="0"/>
            </a:endParaRPr>
          </a:p>
        </p:txBody>
      </p:sp>
      <p:sp>
        <p:nvSpPr>
          <p:cNvPr id="451" name="OTLSHAPE_T_6124c73181094205a8821e68a025a6fc_Title"/>
          <p:cNvSpPr txBox="1"/>
          <p:nvPr>
            <p:custDataLst>
              <p:tags r:id="rId95"/>
            </p:custDataLst>
          </p:nvPr>
        </p:nvSpPr>
        <p:spPr>
          <a:xfrm>
            <a:off x="2409521" y="3380317"/>
            <a:ext cx="1993900" cy="170519"/>
          </a:xfrm>
          <a:prstGeom prst="rect">
            <a:avLst/>
          </a:prstGeom>
          <a:noFill/>
        </p:spPr>
        <p:txBody>
          <a:bodyPr vert="horz" wrap="square" lIns="0" tIns="0" rIns="0" bIns="0" rtlCol="0" anchor="ctr" anchorCtr="0">
            <a:spAutoFit/>
          </a:bodyPr>
          <a:lstStyle/>
          <a:p>
            <a:pPr algn="ctr"/>
            <a:r>
              <a:rPr lang="en-GB" sz="1100" b="1" spc="-4" smtClean="0">
                <a:solidFill>
                  <a:schemeClr val="dk1"/>
                </a:solidFill>
                <a:latin typeface="Calibri" panose="020F0502020204030204" pitchFamily="34" charset="0"/>
              </a:rPr>
              <a:t>Etude bioénergies + article associé</a:t>
            </a:r>
            <a:endParaRPr lang="en-GB" sz="1100" b="1" spc="-4">
              <a:solidFill>
                <a:schemeClr val="dk1"/>
              </a:solidFill>
              <a:latin typeface="Calibri" panose="020F0502020204030204" pitchFamily="34" charset="0"/>
            </a:endParaRPr>
          </a:p>
        </p:txBody>
      </p:sp>
      <p:sp>
        <p:nvSpPr>
          <p:cNvPr id="255" name="Espace réservé de la date 254"/>
          <p:cNvSpPr>
            <a:spLocks noGrp="1"/>
          </p:cNvSpPr>
          <p:nvPr>
            <p:ph type="dt" sz="half" idx="10"/>
          </p:nvPr>
        </p:nvSpPr>
        <p:spPr/>
        <p:txBody>
          <a:bodyPr/>
          <a:lstStyle/>
          <a:p>
            <a:fld id="{7304CC62-6523-4002-9C2D-BD205C31EEF1}" type="datetime1">
              <a:rPr lang="fr-FR" smtClean="0"/>
              <a:t>20/03/2018</a:t>
            </a:fld>
            <a:endParaRPr lang="fr-FR"/>
          </a:p>
        </p:txBody>
      </p:sp>
      <p:sp>
        <p:nvSpPr>
          <p:cNvPr id="99" name="Titre 1"/>
          <p:cNvSpPr txBox="1">
            <a:spLocks/>
          </p:cNvSpPr>
          <p:nvPr/>
        </p:nvSpPr>
        <p:spPr>
          <a:xfrm>
            <a:off x="0" y="0"/>
            <a:ext cx="5989320" cy="68022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smtClean="0">
                <a:effectLst>
                  <a:outerShdw blurRad="38100" dist="38100" dir="2700000" algn="tl">
                    <a:srgbClr val="000000">
                      <a:alpha val="43137"/>
                    </a:srgbClr>
                  </a:outerShdw>
                </a:effectLst>
              </a:rPr>
              <a:t>Déroulement </a:t>
            </a:r>
            <a:r>
              <a:rPr lang="fr-FR" sz="3200" b="1" dirty="0">
                <a:effectLst>
                  <a:outerShdw blurRad="38100" dist="38100" dir="2700000" algn="tl">
                    <a:srgbClr val="000000">
                      <a:alpha val="43137"/>
                    </a:srgbClr>
                  </a:outerShdw>
                </a:effectLst>
              </a:rPr>
              <a:t>prévisionnel de la thèse</a:t>
            </a:r>
          </a:p>
        </p:txBody>
      </p:sp>
    </p:spTree>
    <p:custDataLst>
      <p:tags r:id="rId1"/>
    </p:custDataLst>
    <p:extLst>
      <p:ext uri="{BB962C8B-B14F-4D97-AF65-F5344CB8AC3E}">
        <p14:creationId xmlns:p14="http://schemas.microsoft.com/office/powerpoint/2010/main" val="6430538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148696" y="792915"/>
            <a:ext cx="11288409" cy="461665"/>
          </a:xfrm>
          <a:prstGeom prst="rect">
            <a:avLst/>
          </a:prstGeom>
          <a:noFill/>
        </p:spPr>
        <p:txBody>
          <a:bodyPr wrap="square" rtlCol="0">
            <a:spAutoFit/>
          </a:bodyPr>
          <a:lstStyle/>
          <a:p>
            <a:r>
              <a:rPr lang="en-GB" sz="2400" u="sng" dirty="0" smtClean="0"/>
              <a:t>End use competition for biomass resource</a:t>
            </a:r>
            <a:endParaRPr lang="en-GB" sz="2400" dirty="0"/>
          </a:p>
        </p:txBody>
      </p:sp>
      <p:sp>
        <p:nvSpPr>
          <p:cNvPr id="4" name="Espace réservé du numéro de diapositive 3"/>
          <p:cNvSpPr>
            <a:spLocks noGrp="1"/>
          </p:cNvSpPr>
          <p:nvPr>
            <p:ph type="sldNum" sz="quarter" idx="12"/>
          </p:nvPr>
        </p:nvSpPr>
        <p:spPr/>
        <p:txBody>
          <a:bodyPr/>
          <a:lstStyle/>
          <a:p>
            <a:fld id="{01097B4C-8B63-4804-BF90-4EB8C8088DD4}" type="slidenum">
              <a:rPr lang="fr-FR" smtClean="0"/>
              <a:t>27</a:t>
            </a:fld>
            <a:endParaRPr lang="fr-FR"/>
          </a:p>
        </p:txBody>
      </p:sp>
      <p:pic>
        <p:nvPicPr>
          <p:cNvPr id="2" name="Image 1"/>
          <p:cNvPicPr>
            <a:picLocks noChangeAspect="1"/>
          </p:cNvPicPr>
          <p:nvPr/>
        </p:nvPicPr>
        <p:blipFill>
          <a:blip r:embed="rId2"/>
          <a:stretch>
            <a:fillRect/>
          </a:stretch>
        </p:blipFill>
        <p:spPr>
          <a:xfrm>
            <a:off x="2231047" y="1305430"/>
            <a:ext cx="7704825" cy="5552569"/>
          </a:xfrm>
          <a:prstGeom prst="rect">
            <a:avLst/>
          </a:prstGeom>
        </p:spPr>
      </p:pic>
      <p:sp>
        <p:nvSpPr>
          <p:cNvPr id="6" name="Titre 1"/>
          <p:cNvSpPr txBox="1">
            <a:spLocks/>
          </p:cNvSpPr>
          <p:nvPr/>
        </p:nvSpPr>
        <p:spPr>
          <a:xfrm>
            <a:off x="-3568598" y="-34780"/>
            <a:ext cx="10673964" cy="680223"/>
          </a:xfrm>
          <a:prstGeom prst="rect">
            <a:avLst/>
          </a:prstGeom>
        </p:spPr>
        <p:txBody>
          <a:bodyPr vert="horz" lIns="91440" tIns="45720" rIns="91440" bIns="45720" rtlCol="0" anchor="b">
            <a:normAutofit/>
          </a:bodyPr>
          <a:lstStyle>
            <a:defPPr>
              <a:defRPr lang="fr-FR"/>
            </a:defPPr>
            <a:lvl1pPr algn="ctr">
              <a:lnSpc>
                <a:spcPct val="90000"/>
              </a:lnSpc>
              <a:spcBef>
                <a:spcPct val="0"/>
              </a:spcBef>
              <a:buNone/>
              <a:defRPr sz="3200" b="1">
                <a:effectLst>
                  <a:outerShdw blurRad="38100" dist="38100" dir="2700000" algn="tl">
                    <a:srgbClr val="000000">
                      <a:alpha val="43137"/>
                    </a:srgbClr>
                  </a:outerShdw>
                </a:effectLst>
                <a:latin typeface="+mj-lt"/>
                <a:ea typeface="+mj-ea"/>
                <a:cs typeface="+mj-cs"/>
              </a:defRPr>
            </a:lvl1pPr>
          </a:lstStyle>
          <a:p>
            <a:r>
              <a:rPr lang="en-GB" dirty="0" smtClean="0"/>
              <a:t>II </a:t>
            </a:r>
            <a:r>
              <a:rPr lang="en-GB" dirty="0"/>
              <a:t>– </a:t>
            </a:r>
            <a:r>
              <a:rPr lang="en-GB" dirty="0" smtClean="0"/>
              <a:t>Bioenergies</a:t>
            </a:r>
            <a:endParaRPr lang="en-GB" dirty="0"/>
          </a:p>
        </p:txBody>
      </p:sp>
      <p:sp>
        <p:nvSpPr>
          <p:cNvPr id="3" name="Espace réservé de la date 2"/>
          <p:cNvSpPr>
            <a:spLocks noGrp="1"/>
          </p:cNvSpPr>
          <p:nvPr>
            <p:ph type="dt" sz="half" idx="10"/>
          </p:nvPr>
        </p:nvSpPr>
        <p:spPr/>
        <p:txBody>
          <a:bodyPr/>
          <a:lstStyle/>
          <a:p>
            <a:fld id="{3940A7BF-80E4-44D6-874E-6C257DC4582C}" type="datetime1">
              <a:rPr lang="fr-FR" smtClean="0"/>
              <a:t>20/03/2018</a:t>
            </a:fld>
            <a:endParaRPr lang="fr-FR"/>
          </a:p>
        </p:txBody>
      </p:sp>
    </p:spTree>
    <p:extLst>
      <p:ext uri="{BB962C8B-B14F-4D97-AF65-F5344CB8AC3E}">
        <p14:creationId xmlns:p14="http://schemas.microsoft.com/office/powerpoint/2010/main" val="5352405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1097B4C-8B63-4804-BF90-4EB8C8088DD4}" type="slidenum">
              <a:rPr lang="fr-FR" smtClean="0"/>
              <a:t>28</a:t>
            </a:fld>
            <a:endParaRPr lang="fr-FR"/>
          </a:p>
        </p:txBody>
      </p:sp>
      <p:sp>
        <p:nvSpPr>
          <p:cNvPr id="23" name="Titre 1"/>
          <p:cNvSpPr txBox="1">
            <a:spLocks/>
          </p:cNvSpPr>
          <p:nvPr/>
        </p:nvSpPr>
        <p:spPr>
          <a:xfrm>
            <a:off x="0" y="0"/>
            <a:ext cx="3099529" cy="680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a:effectLst>
                  <a:outerShdw blurRad="38100" dist="38100" dir="2700000" algn="tl">
                    <a:srgbClr val="000000">
                      <a:alpha val="43137"/>
                    </a:srgbClr>
                  </a:outerShdw>
                </a:effectLst>
              </a:rPr>
              <a:t>II – </a:t>
            </a:r>
            <a:r>
              <a:rPr lang="en-GB" sz="3200" b="1" dirty="0">
                <a:effectLst>
                  <a:outerShdw blurRad="38100" dist="38100" dir="2700000" algn="tl">
                    <a:srgbClr val="000000">
                      <a:alpha val="43137"/>
                    </a:srgbClr>
                  </a:outerShdw>
                </a:effectLst>
              </a:rPr>
              <a:t>Gasification</a:t>
            </a:r>
          </a:p>
        </p:txBody>
      </p:sp>
      <p:pic>
        <p:nvPicPr>
          <p:cNvPr id="2049" name="Image 6"/>
          <p:cNvPicPr>
            <a:picLocks noChangeAspect="1" noChangeArrowheads="1"/>
          </p:cNvPicPr>
          <p:nvPr/>
        </p:nvPicPr>
        <p:blipFill>
          <a:blip r:embed="rId2">
            <a:extLst>
              <a:ext uri="{28A0092B-C50C-407E-A947-70E740481C1C}">
                <a14:useLocalDpi xmlns:a14="http://schemas.microsoft.com/office/drawing/2010/main" val="0"/>
              </a:ext>
            </a:extLst>
          </a:blip>
          <a:srcRect r="1447" b="-450"/>
          <a:stretch>
            <a:fillRect/>
          </a:stretch>
        </p:blipFill>
        <p:spPr bwMode="auto">
          <a:xfrm>
            <a:off x="3504443" y="-53626"/>
            <a:ext cx="5494505" cy="36065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2718" y="6659048"/>
            <a:ext cx="5280211" cy="253916"/>
          </a:xfrm>
          <a:prstGeom prst="rect">
            <a:avLst/>
          </a:prstGeom>
        </p:spPr>
        <p:txBody>
          <a:bodyPr wrap="square">
            <a:spAutoFit/>
          </a:bodyPr>
          <a:lstStyle/>
          <a:p>
            <a:r>
              <a:rPr lang="en-GB" altLang="fr-FR" sz="1050" u="sng" dirty="0"/>
              <a:t>Source</a:t>
            </a:r>
            <a:r>
              <a:rPr lang="en-GB" altLang="fr-FR" sz="1050" dirty="0"/>
              <a:t>: </a:t>
            </a:r>
            <a:r>
              <a:rPr lang="en-GB" altLang="fr-FR" sz="1050" dirty="0" smtClean="0"/>
              <a:t>Gasification process, Capucine </a:t>
            </a:r>
            <a:r>
              <a:rPr lang="en-GB" altLang="fr-FR" sz="1050" dirty="0"/>
              <a:t>DUPONT, « The main biomass to energy routes », CEA</a:t>
            </a:r>
          </a:p>
        </p:txBody>
      </p:sp>
      <p:graphicFrame>
        <p:nvGraphicFramePr>
          <p:cNvPr id="11" name="Tableau 10"/>
          <p:cNvGraphicFramePr>
            <a:graphicFrameLocks noGrp="1"/>
          </p:cNvGraphicFramePr>
          <p:nvPr>
            <p:extLst>
              <p:ext uri="{D42A27DB-BD31-4B8C-83A1-F6EECF244321}">
                <p14:modId xmlns:p14="http://schemas.microsoft.com/office/powerpoint/2010/main" val="1726998245"/>
              </p:ext>
            </p:extLst>
          </p:nvPr>
        </p:nvGraphicFramePr>
        <p:xfrm>
          <a:off x="204281" y="3622054"/>
          <a:ext cx="11673191" cy="2987040"/>
        </p:xfrm>
        <a:graphic>
          <a:graphicData uri="http://schemas.openxmlformats.org/drawingml/2006/table">
            <a:tbl>
              <a:tblPr firstRow="1" firstCol="1" bandRow="1"/>
              <a:tblGrid>
                <a:gridCol w="5853408">
                  <a:extLst>
                    <a:ext uri="{9D8B030D-6E8A-4147-A177-3AD203B41FA5}">
                      <a16:colId xmlns:a16="http://schemas.microsoft.com/office/drawing/2014/main" val="3304017588"/>
                    </a:ext>
                  </a:extLst>
                </a:gridCol>
                <a:gridCol w="5819783">
                  <a:extLst>
                    <a:ext uri="{9D8B030D-6E8A-4147-A177-3AD203B41FA5}">
                      <a16:colId xmlns:a16="http://schemas.microsoft.com/office/drawing/2014/main" val="2840459998"/>
                    </a:ext>
                  </a:extLst>
                </a:gridCol>
              </a:tblGrid>
              <a:tr h="0">
                <a:tc>
                  <a:txBody>
                    <a:bodyPr/>
                    <a:lstStyle/>
                    <a:p>
                      <a:pPr algn="ctr">
                        <a:spcAft>
                          <a:spcPts val="0"/>
                        </a:spcAft>
                      </a:pPr>
                      <a:r>
                        <a:rPr lang="en-GB" sz="2400" b="1" dirty="0">
                          <a:effectLst/>
                          <a:latin typeface="Times New Roman" panose="02020603050405020304" pitchFamily="18" charset="0"/>
                          <a:ea typeface="Times New Roman" panose="02020603050405020304" pitchFamily="18" charset="0"/>
                          <a:cs typeface="Courier New" panose="02070309020205020404" pitchFamily="49" charset="0"/>
                        </a:rPr>
                        <a:t>Advantages</a:t>
                      </a:r>
                      <a:endParaRPr lang="fr-FR" sz="3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400" b="1" dirty="0">
                          <a:effectLst/>
                          <a:latin typeface="Times New Roman" panose="02020603050405020304" pitchFamily="18" charset="0"/>
                          <a:ea typeface="Times New Roman" panose="02020603050405020304" pitchFamily="18" charset="0"/>
                          <a:cs typeface="Courier New" panose="02070309020205020404" pitchFamily="49" charset="0"/>
                        </a:rPr>
                        <a:t>Drawbacks</a:t>
                      </a:r>
                      <a:endParaRPr lang="fr-FR" sz="3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3520161"/>
                  </a:ext>
                </a:extLst>
              </a:tr>
              <a:tr h="0">
                <a:tc>
                  <a:txBody>
                    <a:bodyPr/>
                    <a:lstStyle/>
                    <a:p>
                      <a:pPr>
                        <a:spcAft>
                          <a:spcPts val="0"/>
                        </a:spcAft>
                      </a:pPr>
                      <a:r>
                        <a:rPr lang="en-GB" sz="2000" dirty="0">
                          <a:effectLst/>
                          <a:latin typeface="Times New Roman" panose="02020603050405020304" pitchFamily="18" charset="0"/>
                          <a:ea typeface="Times New Roman" panose="02020603050405020304" pitchFamily="18" charset="0"/>
                          <a:cs typeface="Courier New" panose="02070309020205020404" pitchFamily="49" charset="0"/>
                        </a:rPr>
                        <a:t>Able to convert lignocellulosic biomass and solid recovered fuels: </a:t>
                      </a:r>
                      <a:r>
                        <a:rPr lang="en-GB" sz="2000" b="1" dirty="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2nd generation biomass</a:t>
                      </a:r>
                      <a:endParaRPr lang="fr-FR" sz="32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a:solidFill>
                            <a:srgbClr val="FF0000"/>
                          </a:solidFill>
                          <a:effectLst/>
                          <a:latin typeface="Times New Roman" panose="02020603050405020304" pitchFamily="18" charset="0"/>
                          <a:ea typeface="Times New Roman" panose="02020603050405020304" pitchFamily="18" charset="0"/>
                          <a:cs typeface="Courier New" panose="02070309020205020404" pitchFamily="49" charset="0"/>
                        </a:rPr>
                        <a:t>High costs </a:t>
                      </a:r>
                      <a:r>
                        <a:rPr lang="en-GB" sz="2000">
                          <a:effectLst/>
                          <a:latin typeface="Times New Roman" panose="02020603050405020304" pitchFamily="18" charset="0"/>
                          <a:ea typeface="Times New Roman" panose="02020603050405020304" pitchFamily="18" charset="0"/>
                          <a:cs typeface="Courier New" panose="02070309020205020404" pitchFamily="49" charset="0"/>
                        </a:rPr>
                        <a:t>for the resource</a:t>
                      </a:r>
                      <a:endParaRPr lang="fr-FR" sz="320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41351"/>
                  </a:ext>
                </a:extLst>
              </a:tr>
              <a:tr h="0">
                <a:tc>
                  <a:txBody>
                    <a:bodyPr/>
                    <a:lstStyle/>
                    <a:p>
                      <a:pPr>
                        <a:spcAft>
                          <a:spcPts val="0"/>
                        </a:spcAft>
                      </a:pPr>
                      <a:r>
                        <a:rPr lang="en-GB" sz="2000" b="1" dirty="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Recovery of local resources</a:t>
                      </a:r>
                      <a:r>
                        <a:rPr lang="en-GB" sz="2000" dirty="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 </a:t>
                      </a:r>
                      <a:r>
                        <a:rPr lang="en-GB" sz="2000" dirty="0">
                          <a:effectLst/>
                          <a:latin typeface="Times New Roman" panose="02020603050405020304" pitchFamily="18" charset="0"/>
                          <a:ea typeface="Times New Roman" panose="02020603050405020304" pitchFamily="18" charset="0"/>
                          <a:cs typeface="Courier New" panose="02070309020205020404" pitchFamily="49" charset="0"/>
                        </a:rPr>
                        <a:t>(local lignocellulosic resource such as wood residues)</a:t>
                      </a:r>
                      <a:endParaRPr lang="fr-FR" sz="32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smtClean="0">
                          <a:effectLst/>
                          <a:latin typeface="Times New Roman" panose="02020603050405020304" pitchFamily="18" charset="0"/>
                          <a:ea typeface="Times New Roman" panose="02020603050405020304" pitchFamily="18" charset="0"/>
                          <a:cs typeface="Courier New" panose="02070309020205020404" pitchFamily="49" charset="0"/>
                        </a:rPr>
                        <a:t>Suitable only for</a:t>
                      </a:r>
                      <a:r>
                        <a:rPr lang="en-GB" sz="2000" b="1" dirty="0" smtClean="0">
                          <a:solidFill>
                            <a:srgbClr val="FF0000"/>
                          </a:solidFill>
                          <a:effectLst/>
                          <a:latin typeface="Times New Roman" panose="02020603050405020304" pitchFamily="18" charset="0"/>
                          <a:ea typeface="Times New Roman" panose="02020603050405020304" pitchFamily="18" charset="0"/>
                          <a:cs typeface="Courier New" panose="02070309020205020404" pitchFamily="49" charset="0"/>
                        </a:rPr>
                        <a:t> medium to large scale applications</a:t>
                      </a:r>
                      <a:endParaRPr lang="fr-FR" sz="3200" dirty="0" smtClean="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949792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smtClean="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Various final products</a:t>
                      </a:r>
                      <a:r>
                        <a:rPr lang="en-GB" sz="2000" dirty="0" smtClean="0">
                          <a:effectLst/>
                          <a:latin typeface="Times New Roman" panose="02020603050405020304" pitchFamily="18" charset="0"/>
                          <a:ea typeface="Times New Roman" panose="02020603050405020304" pitchFamily="18" charset="0"/>
                          <a:cs typeface="Courier New" panose="02070309020205020404" pitchFamily="49" charset="0"/>
                        </a:rPr>
                        <a:t>, including fuels that are mixable with conventional fossil fuels </a:t>
                      </a:r>
                      <a:endParaRPr lang="fr-FR" sz="3200" dirty="0" smtClean="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smtClean="0">
                          <a:effectLst/>
                          <a:latin typeface="Times New Roman" panose="02020603050405020304" pitchFamily="18" charset="0"/>
                          <a:ea typeface="Times New Roman" panose="02020603050405020304" pitchFamily="18" charset="0"/>
                          <a:cs typeface="Courier New" panose="02070309020205020404" pitchFamily="49" charset="0"/>
                        </a:rPr>
                        <a:t>Field</a:t>
                      </a:r>
                      <a:r>
                        <a:rPr lang="en-GB" sz="2000" b="1" dirty="0" smtClean="0">
                          <a:solidFill>
                            <a:srgbClr val="FF0000"/>
                          </a:solidFill>
                          <a:effectLst/>
                          <a:latin typeface="Times New Roman" panose="02020603050405020304" pitchFamily="18" charset="0"/>
                          <a:ea typeface="Times New Roman" panose="02020603050405020304" pitchFamily="18" charset="0"/>
                          <a:cs typeface="Courier New" panose="02070309020205020404" pitchFamily="49" charset="0"/>
                        </a:rPr>
                        <a:t> not very organised </a:t>
                      </a:r>
                      <a:r>
                        <a:rPr lang="en-GB" sz="2000" dirty="0" smtClean="0">
                          <a:effectLst/>
                          <a:latin typeface="Times New Roman" panose="02020603050405020304" pitchFamily="18" charset="0"/>
                          <a:ea typeface="Times New Roman" panose="02020603050405020304" pitchFamily="18" charset="0"/>
                          <a:cs typeface="Courier New" panose="02070309020205020404" pitchFamily="49" charset="0"/>
                        </a:rPr>
                        <a:t>yet. Still</a:t>
                      </a:r>
                      <a:r>
                        <a:rPr lang="en-GB" sz="2000" b="1" dirty="0" smtClean="0">
                          <a:solidFill>
                            <a:srgbClr val="FF0000"/>
                          </a:solidFill>
                          <a:effectLst/>
                          <a:latin typeface="Times New Roman" panose="02020603050405020304" pitchFamily="18" charset="0"/>
                          <a:ea typeface="Times New Roman" panose="02020603050405020304" pitchFamily="18" charset="0"/>
                          <a:cs typeface="Courier New" panose="02070309020205020404" pitchFamily="49" charset="0"/>
                        </a:rPr>
                        <a:t> R&amp;D issues</a:t>
                      </a:r>
                      <a:endParaRPr lang="fr-FR" sz="2000" dirty="0" smtClean="0">
                        <a:effectLst/>
                        <a:latin typeface="Times New Roman" panose="02020603050405020304" pitchFamily="18" charset="0"/>
                        <a:ea typeface="Times New Roman" panose="02020603050405020304" pitchFamily="18" charset="0"/>
                        <a:cs typeface="Courier New" panose="02070309020205020404" pitchFamily="49" charset="0"/>
                      </a:endParaRPr>
                    </a:p>
                    <a:p>
                      <a:pPr>
                        <a:spcAft>
                          <a:spcPts val="0"/>
                        </a:spcAft>
                      </a:pPr>
                      <a:endParaRPr lang="fr-FR" sz="32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812314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smtClean="0">
                          <a:effectLst/>
                          <a:latin typeface="Times New Roman" panose="02020603050405020304" pitchFamily="18" charset="0"/>
                          <a:ea typeface="Times New Roman" panose="02020603050405020304" pitchFamily="18" charset="0"/>
                          <a:cs typeface="Courier New" panose="02070309020205020404" pitchFamily="49" charset="0"/>
                        </a:rPr>
                        <a:t>The bioenergy technology with the</a:t>
                      </a:r>
                      <a:r>
                        <a:rPr lang="en-GB" sz="2000" b="1" dirty="0" smtClean="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 best energy index </a:t>
                      </a:r>
                      <a:r>
                        <a:rPr lang="en-GB" sz="2000" dirty="0" smtClean="0">
                          <a:effectLst/>
                          <a:latin typeface="Times New Roman" panose="02020603050405020304" pitchFamily="18" charset="0"/>
                          <a:ea typeface="Times New Roman" panose="02020603050405020304" pitchFamily="18" charset="0"/>
                          <a:cs typeface="Courier New" panose="02070309020205020404" pitchFamily="49" charset="0"/>
                        </a:rPr>
                        <a:t>=  energy in fuel / total fossil energy consumed</a:t>
                      </a:r>
                      <a:r>
                        <a:rPr lang="en-GB" sz="2000" b="1" dirty="0" smtClean="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 </a:t>
                      </a:r>
                      <a:endParaRPr lang="fr-FR" sz="32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2000" b="1" dirty="0">
                          <a:solidFill>
                            <a:srgbClr val="FF0000"/>
                          </a:solidFill>
                          <a:effectLst/>
                          <a:latin typeface="Times New Roman" panose="02020603050405020304" pitchFamily="18" charset="0"/>
                          <a:ea typeface="Times New Roman" panose="02020603050405020304" pitchFamily="18" charset="0"/>
                          <a:cs typeface="Courier New" panose="02070309020205020404" pitchFamily="49" charset="0"/>
                        </a:rPr>
                        <a:t>High competition with other use</a:t>
                      </a:r>
                      <a:r>
                        <a:rPr lang="en-GB" sz="2000" dirty="0">
                          <a:solidFill>
                            <a:srgbClr val="FF0000"/>
                          </a:solidFill>
                          <a:effectLst/>
                          <a:latin typeface="Times New Roman" panose="02020603050405020304" pitchFamily="18" charset="0"/>
                          <a:ea typeface="Times New Roman" panose="02020603050405020304" pitchFamily="18" charset="0"/>
                          <a:cs typeface="Courier New" panose="02070309020205020404" pitchFamily="49" charset="0"/>
                        </a:rPr>
                        <a:t> </a:t>
                      </a:r>
                      <a:r>
                        <a:rPr lang="en-GB" sz="2000" dirty="0">
                          <a:effectLst/>
                          <a:latin typeface="Times New Roman" panose="02020603050405020304" pitchFamily="18" charset="0"/>
                          <a:ea typeface="Times New Roman" panose="02020603050405020304" pitchFamily="18" charset="0"/>
                          <a:cs typeface="Courier New" panose="02070309020205020404" pitchFamily="49" charset="0"/>
                        </a:rPr>
                        <a:t>for 2</a:t>
                      </a:r>
                      <a:r>
                        <a:rPr lang="en-GB" sz="2000" baseline="30000" dirty="0">
                          <a:effectLst/>
                          <a:latin typeface="Times New Roman" panose="02020603050405020304" pitchFamily="18" charset="0"/>
                          <a:ea typeface="Times New Roman" panose="02020603050405020304" pitchFamily="18" charset="0"/>
                          <a:cs typeface="Courier New" panose="02070309020205020404" pitchFamily="49" charset="0"/>
                        </a:rPr>
                        <a:t>nd</a:t>
                      </a:r>
                      <a:r>
                        <a:rPr lang="en-GB" sz="2000" dirty="0">
                          <a:effectLst/>
                          <a:latin typeface="Times New Roman" panose="02020603050405020304" pitchFamily="18" charset="0"/>
                          <a:ea typeface="Times New Roman" panose="02020603050405020304" pitchFamily="18" charset="0"/>
                          <a:cs typeface="Courier New" panose="02070309020205020404" pitchFamily="49" charset="0"/>
                        </a:rPr>
                        <a:t> generation of biomass such as direct heating and building timber</a:t>
                      </a:r>
                      <a:r>
                        <a:rPr lang="en-GB" sz="2000" dirty="0" smtClean="0">
                          <a:effectLst/>
                          <a:latin typeface="Times New Roman" panose="02020603050405020304" pitchFamily="18" charset="0"/>
                          <a:ea typeface="Times New Roman" panose="02020603050405020304" pitchFamily="18" charset="0"/>
                          <a:cs typeface="Courier New" panose="02070309020205020404" pitchFamily="49" charset="0"/>
                        </a:rPr>
                        <a:t>.</a:t>
                      </a:r>
                      <a:endParaRPr lang="fr-FR" sz="32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43545405"/>
                  </a:ext>
                </a:extLst>
              </a:tr>
            </a:tbl>
          </a:graphicData>
        </a:graphic>
      </p:graphicFrame>
      <p:sp>
        <p:nvSpPr>
          <p:cNvPr id="2" name="Espace réservé de la date 1"/>
          <p:cNvSpPr>
            <a:spLocks noGrp="1"/>
          </p:cNvSpPr>
          <p:nvPr>
            <p:ph type="dt" sz="half" idx="10"/>
          </p:nvPr>
        </p:nvSpPr>
        <p:spPr/>
        <p:txBody>
          <a:bodyPr/>
          <a:lstStyle/>
          <a:p>
            <a:fld id="{D0AFF0CF-0CA5-44D2-9A98-E0DA2BC0B540}" type="datetime1">
              <a:rPr lang="fr-FR" smtClean="0"/>
              <a:t>20/03/2018</a:t>
            </a:fld>
            <a:endParaRPr lang="fr-FR"/>
          </a:p>
        </p:txBody>
      </p:sp>
    </p:spTree>
    <p:extLst>
      <p:ext uri="{BB962C8B-B14F-4D97-AF65-F5344CB8AC3E}">
        <p14:creationId xmlns:p14="http://schemas.microsoft.com/office/powerpoint/2010/main" val="728742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1097B4C-8B63-4804-BF90-4EB8C8088DD4}" type="slidenum">
              <a:rPr lang="fr-FR" smtClean="0"/>
              <a:t>29</a:t>
            </a:fld>
            <a:endParaRPr lang="fr-FR"/>
          </a:p>
        </p:txBody>
      </p:sp>
      <p:sp>
        <p:nvSpPr>
          <p:cNvPr id="23" name="Titre 1"/>
          <p:cNvSpPr txBox="1">
            <a:spLocks/>
          </p:cNvSpPr>
          <p:nvPr/>
        </p:nvSpPr>
        <p:spPr>
          <a:xfrm>
            <a:off x="-104518" y="-26519"/>
            <a:ext cx="3560323" cy="680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a:effectLst>
                  <a:outerShdw blurRad="38100" dist="38100" dir="2700000" algn="tl">
                    <a:srgbClr val="000000">
                      <a:alpha val="43137"/>
                    </a:srgbClr>
                  </a:outerShdw>
                </a:effectLst>
              </a:rPr>
              <a:t>II – </a:t>
            </a:r>
            <a:r>
              <a:rPr lang="en-GB" sz="3200" b="1" dirty="0" smtClean="0">
                <a:effectLst>
                  <a:outerShdw blurRad="38100" dist="38100" dir="2700000" algn="tl">
                    <a:srgbClr val="000000">
                      <a:alpha val="43137"/>
                    </a:srgbClr>
                  </a:outerShdw>
                </a:effectLst>
              </a:rPr>
              <a:t>Methanisation</a:t>
            </a:r>
            <a:endParaRPr lang="en-GB" sz="3200" b="1" dirty="0">
              <a:effectLst>
                <a:outerShdw blurRad="38100" dist="38100" dir="2700000" algn="tl">
                  <a:srgbClr val="000000">
                    <a:alpha val="43137"/>
                  </a:srgbClr>
                </a:outerShdw>
              </a:effectLst>
            </a:endParaRPr>
          </a:p>
        </p:txBody>
      </p:sp>
      <p:graphicFrame>
        <p:nvGraphicFramePr>
          <p:cNvPr id="8" name="Tableau 7"/>
          <p:cNvGraphicFramePr>
            <a:graphicFrameLocks noGrp="1"/>
          </p:cNvGraphicFramePr>
          <p:nvPr>
            <p:extLst>
              <p:ext uri="{D42A27DB-BD31-4B8C-83A1-F6EECF244321}">
                <p14:modId xmlns:p14="http://schemas.microsoft.com/office/powerpoint/2010/main" val="3519460063"/>
              </p:ext>
            </p:extLst>
          </p:nvPr>
        </p:nvGraphicFramePr>
        <p:xfrm>
          <a:off x="110490" y="3513430"/>
          <a:ext cx="12081510" cy="3169920"/>
        </p:xfrm>
        <a:graphic>
          <a:graphicData uri="http://schemas.openxmlformats.org/drawingml/2006/table">
            <a:tbl>
              <a:tblPr firstRow="1" firstCol="1" bandRow="1"/>
              <a:tblGrid>
                <a:gridCol w="6537960">
                  <a:extLst>
                    <a:ext uri="{9D8B030D-6E8A-4147-A177-3AD203B41FA5}">
                      <a16:colId xmlns:a16="http://schemas.microsoft.com/office/drawing/2014/main" val="3304017588"/>
                    </a:ext>
                  </a:extLst>
                </a:gridCol>
                <a:gridCol w="5543550">
                  <a:extLst>
                    <a:ext uri="{9D8B030D-6E8A-4147-A177-3AD203B41FA5}">
                      <a16:colId xmlns:a16="http://schemas.microsoft.com/office/drawing/2014/main" val="2840459998"/>
                    </a:ext>
                  </a:extLst>
                </a:gridCol>
              </a:tblGrid>
              <a:tr h="0">
                <a:tc>
                  <a:txBody>
                    <a:bodyPr/>
                    <a:lstStyle/>
                    <a:p>
                      <a:pPr algn="ctr">
                        <a:spcAft>
                          <a:spcPts val="0"/>
                        </a:spcAft>
                      </a:pPr>
                      <a:r>
                        <a:rPr lang="en-GB" sz="2400" b="1" dirty="0">
                          <a:effectLst/>
                          <a:latin typeface="Times New Roman" panose="02020603050405020304" pitchFamily="18" charset="0"/>
                          <a:ea typeface="Times New Roman" panose="02020603050405020304" pitchFamily="18" charset="0"/>
                          <a:cs typeface="Courier New" panose="02070309020205020404" pitchFamily="49" charset="0"/>
                        </a:rPr>
                        <a:t>Advantages</a:t>
                      </a:r>
                      <a:endParaRPr lang="fr-FR" sz="3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400" b="1" dirty="0">
                          <a:effectLst/>
                          <a:latin typeface="Times New Roman" panose="02020603050405020304" pitchFamily="18" charset="0"/>
                          <a:ea typeface="Times New Roman" panose="02020603050405020304" pitchFamily="18" charset="0"/>
                          <a:cs typeface="Courier New" panose="02070309020205020404" pitchFamily="49" charset="0"/>
                        </a:rPr>
                        <a:t>Drawbacks</a:t>
                      </a:r>
                      <a:endParaRPr lang="fr-FR" sz="3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3520161"/>
                  </a:ext>
                </a:extLst>
              </a:tr>
              <a:tr h="0">
                <a:tc>
                  <a:txBody>
                    <a:bodyPr/>
                    <a:lstStyle/>
                    <a:p>
                      <a:pPr>
                        <a:spcAft>
                          <a:spcPts val="0"/>
                        </a:spcAft>
                      </a:pPr>
                      <a:r>
                        <a:rPr lang="en-US" sz="2000" b="1" kern="1200" dirty="0" smtClean="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Robust and simple technology </a:t>
                      </a:r>
                      <a:r>
                        <a:rPr lang="en-US" sz="2000" dirty="0" smtClean="0">
                          <a:effectLst/>
                          <a:latin typeface="Times New Roman" panose="02020603050405020304" pitchFamily="18" charset="0"/>
                          <a:ea typeface="Times New Roman" panose="02020603050405020304" pitchFamily="18" charset="0"/>
                          <a:cs typeface="Courier New" panose="02070309020205020404" pitchFamily="49" charset="0"/>
                        </a:rPr>
                        <a:t>due to low temperature and pressure needed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350"/>
                        </a:lnSpc>
                        <a:spcAft>
                          <a:spcPts val="0"/>
                        </a:spcAft>
                      </a:pPr>
                      <a:endParaRPr lang="en-GB" sz="2000" dirty="0" smtClean="0">
                        <a:effectLst/>
                        <a:latin typeface="Times New Roman" panose="02020603050405020304" pitchFamily="18" charset="0"/>
                        <a:ea typeface="Times New Roman" panose="02020603050405020304" pitchFamily="18" charset="0"/>
                        <a:cs typeface="Courier New" panose="02070309020205020404" pitchFamily="49" charset="0"/>
                      </a:endParaRPr>
                    </a:p>
                    <a:p>
                      <a:pPr algn="l">
                        <a:lnSpc>
                          <a:spcPts val="1350"/>
                        </a:lnSpc>
                        <a:spcAft>
                          <a:spcPts val="0"/>
                        </a:spcAft>
                      </a:pPr>
                      <a:r>
                        <a:rPr lang="en-GB" sz="2000" dirty="0" smtClean="0">
                          <a:effectLst/>
                          <a:latin typeface="Times New Roman" panose="02020603050405020304" pitchFamily="18" charset="0"/>
                          <a:ea typeface="Times New Roman" panose="02020603050405020304" pitchFamily="18" charset="0"/>
                          <a:cs typeface="Courier New" panose="02070309020205020404" pitchFamily="49" charset="0"/>
                        </a:rPr>
                        <a:t>Very </a:t>
                      </a:r>
                      <a:r>
                        <a:rPr lang="en-GB" sz="2000" b="1" dirty="0" smtClean="0">
                          <a:solidFill>
                            <a:srgbClr val="FF0000"/>
                          </a:solidFill>
                          <a:effectLst/>
                          <a:latin typeface="Times New Roman" panose="02020603050405020304" pitchFamily="18" charset="0"/>
                          <a:ea typeface="Times New Roman" panose="02020603050405020304" pitchFamily="18" charset="0"/>
                          <a:cs typeface="Courier New" panose="02070309020205020404" pitchFamily="49" charset="0"/>
                        </a:rPr>
                        <a:t>low reaction rate</a:t>
                      </a:r>
                      <a:r>
                        <a:rPr lang="en-GB" sz="2000" dirty="0" smtClean="0">
                          <a:effectLst/>
                          <a:latin typeface="Times New Roman" panose="02020603050405020304" pitchFamily="18" charset="0"/>
                          <a:ea typeface="Times New Roman" panose="02020603050405020304" pitchFamily="18" charset="0"/>
                          <a:cs typeface="Courier New" panose="02070309020205020404" pitchFamily="49" charset="0"/>
                        </a:rPr>
                        <a:t> (up to several weeks)</a:t>
                      </a:r>
                      <a:endParaRPr lang="fr-FR" sz="32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4135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Recovery of local resources </a:t>
                      </a:r>
                      <a:r>
                        <a:rPr lang="en-US" sz="2000" b="0" dirty="0" smtClean="0">
                          <a:solidFill>
                            <a:schemeClr val="tx1"/>
                          </a:solidFill>
                          <a:effectLst/>
                          <a:latin typeface="Times New Roman" panose="02020603050405020304" pitchFamily="18" charset="0"/>
                          <a:ea typeface="Times New Roman" panose="02020603050405020304" pitchFamily="18" charset="0"/>
                          <a:cs typeface="Courier New" panose="02070309020205020404" pitchFamily="49" charset="0"/>
                        </a:rPr>
                        <a:t>(wastes, agricultural by-products for farmers)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smtClean="0">
                          <a:solidFill>
                            <a:srgbClr val="FF0000"/>
                          </a:solidFill>
                          <a:effectLst/>
                          <a:latin typeface="Times New Roman" panose="02020603050405020304" pitchFamily="18" charset="0"/>
                          <a:ea typeface="Times New Roman" panose="02020603050405020304" pitchFamily="18" charset="0"/>
                          <a:cs typeface="Courier New" panose="02070309020205020404" pitchFamily="49" charset="0"/>
                        </a:rPr>
                        <a:t>Not</a:t>
                      </a:r>
                      <a:r>
                        <a:rPr lang="en-GB" sz="2000" dirty="0" smtClean="0">
                          <a:effectLst/>
                          <a:latin typeface="Times New Roman" panose="02020603050405020304" pitchFamily="18" charset="0"/>
                          <a:ea typeface="Times New Roman" panose="02020603050405020304" pitchFamily="18" charset="0"/>
                          <a:cs typeface="Courier New" panose="02070309020205020404" pitchFamily="49" charset="0"/>
                        </a:rPr>
                        <a:t> suitable for exclusive </a:t>
                      </a:r>
                      <a:r>
                        <a:rPr lang="en-GB" sz="2000" b="1" dirty="0" smtClean="0">
                          <a:solidFill>
                            <a:srgbClr val="FF0000"/>
                          </a:solidFill>
                          <a:effectLst/>
                          <a:latin typeface="Times New Roman" panose="02020603050405020304" pitchFamily="18" charset="0"/>
                          <a:ea typeface="Times New Roman" panose="02020603050405020304" pitchFamily="18" charset="0"/>
                          <a:cs typeface="Courier New" panose="02070309020205020404" pitchFamily="49" charset="0"/>
                        </a:rPr>
                        <a:t>2</a:t>
                      </a:r>
                      <a:r>
                        <a:rPr lang="en-GB" sz="2000" b="1" baseline="30000" dirty="0" smtClean="0">
                          <a:solidFill>
                            <a:srgbClr val="FF0000"/>
                          </a:solidFill>
                          <a:effectLst/>
                          <a:latin typeface="Times New Roman" panose="02020603050405020304" pitchFamily="18" charset="0"/>
                          <a:ea typeface="Times New Roman" panose="02020603050405020304" pitchFamily="18" charset="0"/>
                          <a:cs typeface="Courier New" panose="02070309020205020404" pitchFamily="49" charset="0"/>
                        </a:rPr>
                        <a:t>nd</a:t>
                      </a:r>
                      <a:r>
                        <a:rPr lang="en-GB" sz="2000" b="1" dirty="0" smtClean="0">
                          <a:solidFill>
                            <a:srgbClr val="FF0000"/>
                          </a:solidFill>
                          <a:effectLst/>
                          <a:latin typeface="Times New Roman" panose="02020603050405020304" pitchFamily="18" charset="0"/>
                          <a:ea typeface="Times New Roman" panose="02020603050405020304" pitchFamily="18" charset="0"/>
                          <a:cs typeface="Courier New" panose="02070309020205020404" pitchFamily="49" charset="0"/>
                        </a:rPr>
                        <a:t> generation biomass</a:t>
                      </a:r>
                      <a:r>
                        <a:rPr lang="en-GB" sz="2000" dirty="0" smtClean="0">
                          <a:effectLst/>
                          <a:latin typeface="Times New Roman" panose="02020603050405020304" pitchFamily="18" charset="0"/>
                          <a:ea typeface="Times New Roman" panose="02020603050405020304" pitchFamily="18" charset="0"/>
                          <a:cs typeface="Courier New" panose="02070309020205020404" pitchFamily="49" charset="0"/>
                        </a:rPr>
                        <a:t> valorization (lignocellulosic)</a:t>
                      </a:r>
                      <a:endParaRPr lang="en-GB" sz="20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812314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latin typeface="Times New Roman" panose="02020603050405020304" pitchFamily="18" charset="0"/>
                          <a:ea typeface="Times New Roman" panose="02020603050405020304" pitchFamily="18" charset="0"/>
                          <a:cs typeface="Courier New" panose="02070309020205020404" pitchFamily="49" charset="0"/>
                        </a:rPr>
                        <a:t>Suitable for </a:t>
                      </a:r>
                      <a:r>
                        <a:rPr lang="en-US" sz="2000" b="1" kern="1200" dirty="0" smtClean="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wet biomass and liquids</a:t>
                      </a:r>
                      <a:endParaRPr lang="en-US" sz="2000" dirty="0" smtClean="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smtClean="0">
                          <a:solidFill>
                            <a:srgbClr val="FF0000"/>
                          </a:solidFill>
                          <a:effectLst/>
                          <a:latin typeface="Times New Roman" panose="02020603050405020304" pitchFamily="18" charset="0"/>
                          <a:ea typeface="Times New Roman" panose="02020603050405020304" pitchFamily="18" charset="0"/>
                          <a:cs typeface="Courier New" panose="02070309020205020404" pitchFamily="49" charset="0"/>
                        </a:rPr>
                        <a:t>Bacteria poisoning</a:t>
                      </a:r>
                      <a:r>
                        <a:rPr lang="en-GB" sz="2000" dirty="0" smtClean="0">
                          <a:effectLst/>
                          <a:latin typeface="Times New Roman" panose="02020603050405020304" pitchFamily="18" charset="0"/>
                          <a:ea typeface="Times New Roman" panose="02020603050405020304" pitchFamily="18" charset="0"/>
                          <a:cs typeface="Courier New" panose="02070309020205020404" pitchFamily="49" charset="0"/>
                        </a:rPr>
                        <a:t> with some biomass</a:t>
                      </a:r>
                      <a:endParaRPr lang="fr-FR" sz="20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663465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latin typeface="Times New Roman" panose="02020603050405020304" pitchFamily="18" charset="0"/>
                          <a:ea typeface="Times New Roman" panose="02020603050405020304" pitchFamily="18" charset="0"/>
                          <a:cs typeface="Courier New" panose="02070309020205020404" pitchFamily="49" charset="0"/>
                        </a:rPr>
                        <a:t>Production of </a:t>
                      </a:r>
                      <a:r>
                        <a:rPr lang="en-US" sz="2000" b="1" kern="1200" dirty="0" smtClean="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CH</a:t>
                      </a:r>
                      <a:r>
                        <a:rPr lang="en-US" sz="1400" b="1" kern="1200" dirty="0" smtClean="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4</a:t>
                      </a:r>
                      <a:r>
                        <a:rPr lang="en-US" sz="2000" dirty="0" smtClean="0">
                          <a:effectLst/>
                          <a:latin typeface="Times New Roman" panose="02020603050405020304" pitchFamily="18" charset="0"/>
                          <a:ea typeface="Times New Roman" panose="02020603050405020304" pitchFamily="18" charset="0"/>
                          <a:cs typeface="Courier New" panose="02070309020205020404" pitchFamily="49" charset="0"/>
                        </a:rPr>
                        <a:t> for use in </a:t>
                      </a:r>
                      <a:r>
                        <a:rPr lang="en-US" sz="2000" b="1" kern="1200" dirty="0" smtClean="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the existing pipeline</a:t>
                      </a:r>
                      <a:endParaRPr lang="en-US" sz="2000" dirty="0" smtClean="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smtClean="0">
                          <a:solidFill>
                            <a:srgbClr val="FF0000"/>
                          </a:solidFill>
                          <a:effectLst/>
                          <a:latin typeface="Times New Roman" panose="02020603050405020304" pitchFamily="18" charset="0"/>
                          <a:ea typeface="Times New Roman" panose="02020603050405020304" pitchFamily="18" charset="0"/>
                          <a:cs typeface="Courier New" panose="02070309020205020404" pitchFamily="49" charset="0"/>
                        </a:rPr>
                        <a:t>Severe gas cleaning mandatory</a:t>
                      </a:r>
                      <a:r>
                        <a:rPr lang="en-GB" sz="2000" dirty="0" smtClean="0">
                          <a:effectLst/>
                          <a:latin typeface="Times New Roman" panose="02020603050405020304" pitchFamily="18" charset="0"/>
                          <a:ea typeface="Times New Roman" panose="02020603050405020304" pitchFamily="18" charset="0"/>
                          <a:cs typeface="Courier New" panose="02070309020205020404" pitchFamily="49" charset="0"/>
                        </a:rPr>
                        <a:t> for fuel application</a:t>
                      </a:r>
                      <a:endParaRPr lang="fr-FR" sz="32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050593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effectLst/>
                          <a:latin typeface="Times New Roman" panose="02020603050405020304" pitchFamily="18" charset="0"/>
                          <a:ea typeface="Times New Roman" panose="02020603050405020304" pitchFamily="18" charset="0"/>
                          <a:cs typeface="Courier New" panose="02070309020205020404" pitchFamily="49" charset="0"/>
                        </a:rPr>
                        <a:t>Recovery for by-products (the digestate can be used as soil </a:t>
                      </a:r>
                      <a:r>
                        <a:rPr lang="en-US" sz="2000" b="1" kern="1200" dirty="0" smtClean="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fertilizer</a:t>
                      </a:r>
                      <a:r>
                        <a:rPr lang="en-US" sz="2000" dirty="0" smtClean="0">
                          <a:effectLst/>
                          <a:latin typeface="Times New Roman" panose="02020603050405020304" pitchFamily="18" charset="0"/>
                          <a:ea typeface="Times New Roman" panose="02020603050405020304" pitchFamily="18" charset="0"/>
                          <a:cs typeface="Courier New" panose="02070309020205020404" pitchFamily="49"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20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2963090"/>
                  </a:ext>
                </a:extLst>
              </a:tr>
              <a:tr h="0">
                <a:tc>
                  <a:txBody>
                    <a:bodyPr/>
                    <a:lstStyle/>
                    <a:p>
                      <a:pPr>
                        <a:spcAft>
                          <a:spcPts val="0"/>
                        </a:spcAft>
                      </a:pPr>
                      <a:r>
                        <a:rPr lang="en-US" sz="2000" b="0" dirty="0" smtClean="0">
                          <a:solidFill>
                            <a:schemeClr val="tx1"/>
                          </a:solidFill>
                          <a:effectLst/>
                          <a:latin typeface="Times New Roman" panose="02020603050405020304" pitchFamily="18" charset="0"/>
                          <a:ea typeface="Times New Roman" panose="02020603050405020304" pitchFamily="18" charset="0"/>
                          <a:cs typeface="Courier New" panose="02070309020205020404" pitchFamily="49" charset="0"/>
                        </a:rPr>
                        <a:t>Suitable for </a:t>
                      </a:r>
                      <a:r>
                        <a:rPr lang="en-US" sz="2000" b="1" dirty="0" smtClean="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small scale units</a:t>
                      </a:r>
                      <a:endParaRPr lang="en-US" sz="2000" b="1" dirty="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GB" sz="2400"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9240166"/>
                  </a:ext>
                </a:extLst>
              </a:tr>
            </a:tbl>
          </a:graphicData>
        </a:graphic>
      </p:graphicFrame>
      <p:pic>
        <p:nvPicPr>
          <p:cNvPr id="10" name="Imag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1839" y="0"/>
            <a:ext cx="6338138" cy="3486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77824" y="6652885"/>
            <a:ext cx="5656729" cy="253916"/>
          </a:xfrm>
          <a:prstGeom prst="rect">
            <a:avLst/>
          </a:prstGeom>
        </p:spPr>
        <p:txBody>
          <a:bodyPr wrap="square">
            <a:spAutoFit/>
          </a:bodyPr>
          <a:lstStyle/>
          <a:p>
            <a:r>
              <a:rPr lang="en-GB" altLang="fr-FR" sz="1050" u="sng" dirty="0"/>
              <a:t>Source</a:t>
            </a:r>
            <a:r>
              <a:rPr lang="en-GB" altLang="fr-FR" sz="1050" dirty="0"/>
              <a:t>: </a:t>
            </a:r>
            <a:r>
              <a:rPr lang="en-GB" altLang="fr-FR" sz="1050" dirty="0" smtClean="0"/>
              <a:t>Methanisation process, Capucine </a:t>
            </a:r>
            <a:r>
              <a:rPr lang="en-GB" altLang="fr-FR" sz="1050" dirty="0"/>
              <a:t>DUPONT, « The main biomass to energy routes », CEA</a:t>
            </a:r>
          </a:p>
        </p:txBody>
      </p:sp>
      <p:sp>
        <p:nvSpPr>
          <p:cNvPr id="2" name="Espace réservé de la date 1"/>
          <p:cNvSpPr>
            <a:spLocks noGrp="1"/>
          </p:cNvSpPr>
          <p:nvPr>
            <p:ph type="dt" sz="half" idx="10"/>
          </p:nvPr>
        </p:nvSpPr>
        <p:spPr/>
        <p:txBody>
          <a:bodyPr/>
          <a:lstStyle/>
          <a:p>
            <a:fld id="{D670C4C9-8399-419B-AAF1-6558A70572A3}" type="datetime1">
              <a:rPr lang="fr-FR" smtClean="0"/>
              <a:t>20/03/2018</a:t>
            </a:fld>
            <a:endParaRPr lang="fr-FR"/>
          </a:p>
        </p:txBody>
      </p:sp>
    </p:spTree>
    <p:extLst>
      <p:ext uri="{BB962C8B-B14F-4D97-AF65-F5344CB8AC3E}">
        <p14:creationId xmlns:p14="http://schemas.microsoft.com/office/powerpoint/2010/main" val="642187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325"/>
          <p:cNvSpPr txBox="1">
            <a:spLocks/>
          </p:cNvSpPr>
          <p:nvPr/>
        </p:nvSpPr>
        <p:spPr>
          <a:xfrm>
            <a:off x="678729" y="960120"/>
            <a:ext cx="11513271" cy="56197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buFont typeface="Arial" panose="020B0604020202020204" pitchFamily="34" charset="0"/>
              <a:buChar char="•"/>
            </a:pPr>
            <a:r>
              <a:rPr lang="fr-FR" dirty="0" smtClean="0">
                <a:solidFill>
                  <a:srgbClr val="002060"/>
                </a:solidFill>
                <a:latin typeface="Arial Narrow"/>
              </a:rPr>
              <a:t>Membre de l’équipe </a:t>
            </a:r>
            <a:r>
              <a:rPr lang="fr-FR" b="1" dirty="0" smtClean="0">
                <a:solidFill>
                  <a:srgbClr val="002060"/>
                </a:solidFill>
                <a:latin typeface="Arial Narrow"/>
              </a:rPr>
              <a:t>« physique des réacteurs »</a:t>
            </a:r>
          </a:p>
          <a:p>
            <a:pPr marL="342900" indent="-342900" algn="l">
              <a:lnSpc>
                <a:spcPct val="120000"/>
              </a:lnSpc>
              <a:buFont typeface="Arial" panose="020B0604020202020204" pitchFamily="34" charset="0"/>
              <a:buChar char="•"/>
            </a:pPr>
            <a:endParaRPr lang="fr-FR" dirty="0" smtClean="0">
              <a:solidFill>
                <a:srgbClr val="002060"/>
              </a:solidFill>
              <a:latin typeface="Arial Narrow"/>
            </a:endParaRPr>
          </a:p>
          <a:p>
            <a:pPr marL="342900" indent="-342900" algn="l">
              <a:lnSpc>
                <a:spcPct val="120000"/>
              </a:lnSpc>
              <a:buFont typeface="Arial" panose="020B0604020202020204" pitchFamily="34" charset="0"/>
              <a:buChar char="•"/>
            </a:pPr>
            <a:r>
              <a:rPr lang="fr-FR" dirty="0" smtClean="0">
                <a:solidFill>
                  <a:srgbClr val="002060"/>
                </a:solidFill>
                <a:latin typeface="Arial Narrow"/>
              </a:rPr>
              <a:t>Activité de </a:t>
            </a:r>
            <a:r>
              <a:rPr lang="fr-FR" b="1" dirty="0" smtClean="0">
                <a:solidFill>
                  <a:srgbClr val="002060"/>
                </a:solidFill>
                <a:latin typeface="Arial Narrow"/>
              </a:rPr>
              <a:t>prospective énergétique </a:t>
            </a:r>
            <a:r>
              <a:rPr lang="fr-FR" dirty="0" smtClean="0">
                <a:solidFill>
                  <a:srgbClr val="002060"/>
                </a:solidFill>
                <a:latin typeface="Arial Narrow"/>
              </a:rPr>
              <a:t>: analyse de la pénétration de différentes technologies de l’énergie dans le futur</a:t>
            </a:r>
          </a:p>
          <a:p>
            <a:pPr marL="800100" lvl="1" indent="-342900" algn="l">
              <a:lnSpc>
                <a:spcPct val="120000"/>
              </a:lnSpc>
              <a:buFont typeface="Arial" panose="020B0604020202020204" pitchFamily="34" charset="0"/>
              <a:buChar char="•"/>
            </a:pPr>
            <a:r>
              <a:rPr lang="fr-FR" dirty="0" smtClean="0">
                <a:solidFill>
                  <a:srgbClr val="002060"/>
                </a:solidFill>
                <a:latin typeface="Arial Narrow"/>
              </a:rPr>
              <a:t>Gestion des </a:t>
            </a:r>
            <a:r>
              <a:rPr lang="fr-FR" dirty="0">
                <a:solidFill>
                  <a:srgbClr val="002060"/>
                </a:solidFill>
                <a:latin typeface="Arial Narrow"/>
              </a:rPr>
              <a:t>matières nucléaires et taux et rythme de déploiement des GEN3 (EPR) - GEN4 </a:t>
            </a:r>
            <a:r>
              <a:rPr lang="fr-FR" dirty="0" smtClean="0">
                <a:solidFill>
                  <a:srgbClr val="002060"/>
                </a:solidFill>
                <a:latin typeface="Arial Narrow"/>
              </a:rPr>
              <a:t>- ADS</a:t>
            </a:r>
            <a:endParaRPr lang="fr-FR" dirty="0">
              <a:solidFill>
                <a:srgbClr val="002060"/>
              </a:solidFill>
              <a:latin typeface="Arial Narrow"/>
            </a:endParaRPr>
          </a:p>
          <a:p>
            <a:pPr marL="800100" lvl="1" indent="-342900" algn="l">
              <a:lnSpc>
                <a:spcPct val="120000"/>
              </a:lnSpc>
              <a:buFont typeface="Arial" panose="020B0604020202020204" pitchFamily="34" charset="0"/>
              <a:buChar char="•"/>
            </a:pPr>
            <a:r>
              <a:rPr lang="fr-FR" dirty="0" smtClean="0">
                <a:solidFill>
                  <a:srgbClr val="002060"/>
                </a:solidFill>
                <a:latin typeface="Arial Narrow"/>
              </a:rPr>
              <a:t>Modèle de fonctionnement des centrales nucléaires dans le futur (base / semi-base / suivi de charge?) au sein du </a:t>
            </a:r>
            <a:r>
              <a:rPr lang="fr-FR" b="1" dirty="0" smtClean="0">
                <a:solidFill>
                  <a:srgbClr val="002060"/>
                </a:solidFill>
                <a:latin typeface="Arial Narrow"/>
              </a:rPr>
              <a:t>mix énergétique</a:t>
            </a:r>
          </a:p>
          <a:p>
            <a:pPr marL="800100" lvl="1" indent="-342900" algn="l">
              <a:lnSpc>
                <a:spcPct val="120000"/>
              </a:lnSpc>
              <a:buFont typeface="Arial" panose="020B0604020202020204" pitchFamily="34" charset="0"/>
              <a:buChar char="•"/>
            </a:pPr>
            <a:endParaRPr lang="fr-FR" dirty="0" smtClean="0">
              <a:solidFill>
                <a:srgbClr val="002060"/>
              </a:solidFill>
              <a:latin typeface="Arial Narrow"/>
              <a:sym typeface="Wingdings" panose="05000000000000000000" pitchFamily="2" charset="2"/>
            </a:endParaRPr>
          </a:p>
          <a:p>
            <a:pPr marL="800100" lvl="1" indent="-342900" algn="l">
              <a:lnSpc>
                <a:spcPct val="120000"/>
              </a:lnSpc>
              <a:buFont typeface="Wingdings" panose="05000000000000000000" pitchFamily="2" charset="2"/>
              <a:buChar char="à"/>
            </a:pPr>
            <a:r>
              <a:rPr lang="fr-FR" dirty="0" smtClean="0">
                <a:solidFill>
                  <a:srgbClr val="002060"/>
                </a:solidFill>
                <a:latin typeface="Arial Narrow"/>
                <a:sym typeface="Wingdings" panose="05000000000000000000" pitchFamily="2" charset="2"/>
              </a:rPr>
              <a:t>Besoin d’une analyse détaillée </a:t>
            </a:r>
            <a:r>
              <a:rPr lang="fr-FR" b="1" dirty="0" smtClean="0">
                <a:solidFill>
                  <a:srgbClr val="002060"/>
                </a:solidFill>
                <a:latin typeface="Arial Narrow"/>
                <a:sym typeface="Wingdings" panose="05000000000000000000" pitchFamily="2" charset="2"/>
              </a:rPr>
              <a:t>de ce mix </a:t>
            </a:r>
            <a:r>
              <a:rPr lang="fr-FR" dirty="0" smtClean="0">
                <a:solidFill>
                  <a:srgbClr val="002060"/>
                </a:solidFill>
                <a:latin typeface="Arial Narrow"/>
                <a:sym typeface="Wingdings" panose="05000000000000000000" pitchFamily="2" charset="2"/>
              </a:rPr>
              <a:t>et de </a:t>
            </a:r>
            <a:r>
              <a:rPr lang="fr-FR" b="1" dirty="0">
                <a:solidFill>
                  <a:srgbClr val="002060"/>
                </a:solidFill>
                <a:latin typeface="Arial Narrow"/>
                <a:sym typeface="Wingdings" panose="05000000000000000000" pitchFamily="2" charset="2"/>
              </a:rPr>
              <a:t>l’environnement autour des centrales </a:t>
            </a:r>
            <a:r>
              <a:rPr lang="fr-FR" b="1" dirty="0" smtClean="0">
                <a:solidFill>
                  <a:srgbClr val="002060"/>
                </a:solidFill>
                <a:latin typeface="Arial Narrow"/>
                <a:sym typeface="Wingdings" panose="05000000000000000000" pitchFamily="2" charset="2"/>
              </a:rPr>
              <a:t>nucléaires</a:t>
            </a:r>
          </a:p>
          <a:p>
            <a:pPr marL="800100" lvl="1" indent="-342900" algn="l">
              <a:lnSpc>
                <a:spcPct val="120000"/>
              </a:lnSpc>
              <a:buFont typeface="Wingdings" panose="05000000000000000000" pitchFamily="2" charset="2"/>
              <a:buChar char="à"/>
            </a:pPr>
            <a:endParaRPr lang="fr-FR" dirty="0" smtClean="0">
              <a:solidFill>
                <a:srgbClr val="002060"/>
              </a:solidFill>
              <a:latin typeface="Arial Narrow"/>
            </a:endParaRPr>
          </a:p>
          <a:p>
            <a:pPr marL="342900" indent="-342900" algn="l">
              <a:lnSpc>
                <a:spcPct val="120000"/>
              </a:lnSpc>
              <a:buFont typeface="Arial" panose="020B0604020202020204" pitchFamily="34" charset="0"/>
              <a:buChar char="•"/>
            </a:pPr>
            <a:r>
              <a:rPr lang="fr-FR" dirty="0" smtClean="0">
                <a:solidFill>
                  <a:srgbClr val="002060"/>
                </a:solidFill>
                <a:latin typeface="Arial Narrow"/>
              </a:rPr>
              <a:t>Collaboration avec la laboratoire d’économie de Grenoble et de l’équipe des économistes de l’énergie </a:t>
            </a:r>
            <a:r>
              <a:rPr lang="fr-FR" b="1" dirty="0" smtClean="0">
                <a:solidFill>
                  <a:srgbClr val="002060"/>
                </a:solidFill>
                <a:latin typeface="Arial Narrow"/>
              </a:rPr>
              <a:t>(GAEL – axe énergie)</a:t>
            </a:r>
          </a:p>
          <a:p>
            <a:pPr lvl="1" algn="l">
              <a:buClr>
                <a:srgbClr val="2996CD"/>
              </a:buClr>
              <a:defRPr sz="1800">
                <a:solidFill>
                  <a:schemeClr val="accent1"/>
                </a:solidFill>
              </a:defRPr>
            </a:pPr>
            <a:endParaRPr lang="fr-FR" sz="1800" dirty="0" smtClean="0">
              <a:solidFill>
                <a:schemeClr val="accent1"/>
              </a:solidFill>
            </a:endParaRPr>
          </a:p>
          <a:p>
            <a:pPr lvl="1" algn="l">
              <a:buClr>
                <a:srgbClr val="2996CD"/>
              </a:buClr>
              <a:defRPr sz="1800">
                <a:solidFill>
                  <a:schemeClr val="accent1"/>
                </a:solidFill>
              </a:defRPr>
            </a:pPr>
            <a:endParaRPr lang="fr-FR" sz="1800" dirty="0" smtClean="0">
              <a:solidFill>
                <a:schemeClr val="accent1"/>
              </a:solidFill>
            </a:endParaRPr>
          </a:p>
        </p:txBody>
      </p:sp>
      <p:sp>
        <p:nvSpPr>
          <p:cNvPr id="5" name="Titre 1"/>
          <p:cNvSpPr txBox="1">
            <a:spLocks/>
          </p:cNvSpPr>
          <p:nvPr/>
        </p:nvSpPr>
        <p:spPr>
          <a:xfrm>
            <a:off x="0" y="0"/>
            <a:ext cx="9417378" cy="680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smtClean="0">
                <a:effectLst>
                  <a:outerShdw blurRad="38100" dist="38100" dir="2700000" algn="tl">
                    <a:srgbClr val="000000">
                      <a:alpha val="43137"/>
                    </a:srgbClr>
                  </a:outerShdw>
                </a:effectLst>
              </a:rPr>
              <a:t>0 – </a:t>
            </a:r>
            <a:r>
              <a:rPr lang="fr-FR" sz="3200" b="1" dirty="0">
                <a:effectLst>
                  <a:outerShdw blurRad="38100" dist="38100" dir="2700000" algn="tl">
                    <a:srgbClr val="000000">
                      <a:alpha val="43137"/>
                    </a:srgbClr>
                  </a:outerShdw>
                </a:effectLst>
              </a:rPr>
              <a:t>Contexte de la </a:t>
            </a:r>
            <a:r>
              <a:rPr lang="fr-FR" sz="3200" b="1" dirty="0" smtClean="0">
                <a:effectLst>
                  <a:outerShdw blurRad="38100" dist="38100" dir="2700000" algn="tl">
                    <a:srgbClr val="000000">
                      <a:alpha val="43137"/>
                    </a:srgbClr>
                  </a:outerShdw>
                </a:effectLst>
              </a:rPr>
              <a:t>thèse </a:t>
            </a:r>
            <a:r>
              <a:rPr lang="fr-FR" sz="3200" b="1" dirty="0">
                <a:effectLst>
                  <a:outerShdw blurRad="38100" dist="38100" dir="2700000" algn="tl">
                    <a:srgbClr val="000000">
                      <a:alpha val="43137"/>
                    </a:srgbClr>
                  </a:outerShdw>
                </a:effectLst>
              </a:rPr>
              <a:t>: </a:t>
            </a:r>
            <a:r>
              <a:rPr lang="fr-FR" sz="3200" b="1" dirty="0" smtClean="0">
                <a:effectLst>
                  <a:outerShdw blurRad="38100" dist="38100" dir="2700000" algn="tl">
                    <a:srgbClr val="000000">
                      <a:alpha val="43137"/>
                    </a:srgbClr>
                  </a:outerShdw>
                </a:effectLst>
              </a:rPr>
              <a:t>le projet à l’intérieur du LPSC</a:t>
            </a:r>
            <a:endParaRPr lang="fr-FR" sz="3200" b="1" dirty="0">
              <a:effectLst>
                <a:outerShdw blurRad="38100" dist="38100" dir="2700000" algn="tl">
                  <a:srgbClr val="000000">
                    <a:alpha val="43137"/>
                  </a:srgbClr>
                </a:outerShdw>
              </a:effectLst>
            </a:endParaRPr>
          </a:p>
        </p:txBody>
      </p:sp>
      <p:sp>
        <p:nvSpPr>
          <p:cNvPr id="2" name="Espace réservé du numéro de diapositive 1"/>
          <p:cNvSpPr>
            <a:spLocks noGrp="1"/>
          </p:cNvSpPr>
          <p:nvPr>
            <p:ph type="sldNum" sz="quarter" idx="12"/>
          </p:nvPr>
        </p:nvSpPr>
        <p:spPr/>
        <p:txBody>
          <a:bodyPr/>
          <a:lstStyle/>
          <a:p>
            <a:fld id="{01097B4C-8B63-4804-BF90-4EB8C8088DD4}" type="slidenum">
              <a:rPr lang="fr-FR" smtClean="0"/>
              <a:t>3</a:t>
            </a:fld>
            <a:endParaRPr lang="fr-FR"/>
          </a:p>
        </p:txBody>
      </p:sp>
      <p:sp>
        <p:nvSpPr>
          <p:cNvPr id="3" name="Espace réservé de la date 2"/>
          <p:cNvSpPr>
            <a:spLocks noGrp="1"/>
          </p:cNvSpPr>
          <p:nvPr>
            <p:ph type="dt" sz="half" idx="10"/>
          </p:nvPr>
        </p:nvSpPr>
        <p:spPr/>
        <p:txBody>
          <a:bodyPr/>
          <a:lstStyle/>
          <a:p>
            <a:fld id="{C615B1EC-70DA-4A00-8849-5A23980786A3}" type="datetime1">
              <a:rPr lang="fr-FR" smtClean="0"/>
              <a:t>20/03/2018</a:t>
            </a:fld>
            <a:endParaRPr lang="fr-FR"/>
          </a:p>
        </p:txBody>
      </p:sp>
      <p:pic>
        <p:nvPicPr>
          <p:cNvPr id="10" name="Imag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729" y="960120"/>
            <a:ext cx="11217615" cy="5535941"/>
          </a:xfrm>
          <a:prstGeom prst="rect">
            <a:avLst/>
          </a:prstGeom>
        </p:spPr>
      </p:pic>
    </p:spTree>
    <p:extLst>
      <p:ext uri="{BB962C8B-B14F-4D97-AF65-F5344CB8AC3E}">
        <p14:creationId xmlns:p14="http://schemas.microsoft.com/office/powerpoint/2010/main" val="264952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fade">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fade">
                                      <p:cBhvr>
                                        <p:cTn id="35" dur="500"/>
                                        <p:tgtEl>
                                          <p:spTgt spid="9">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xEl>
                                              <p:pRg st="8" end="8"/>
                                            </p:txEl>
                                          </p:spTgt>
                                        </p:tgtEl>
                                        <p:attrNameLst>
                                          <p:attrName>style.visibility</p:attrName>
                                        </p:attrNameLst>
                                      </p:cBhvr>
                                      <p:to>
                                        <p:strVal val="visible"/>
                                      </p:to>
                                    </p:set>
                                    <p:animEffect transition="in" filter="fade">
                                      <p:cBhvr>
                                        <p:cTn id="40"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1097B4C-8B63-4804-BF90-4EB8C8088DD4}" type="slidenum">
              <a:rPr lang="fr-FR" smtClean="0"/>
              <a:t>30</a:t>
            </a:fld>
            <a:endParaRPr lang="fr-FR"/>
          </a:p>
        </p:txBody>
      </p:sp>
      <p:sp>
        <p:nvSpPr>
          <p:cNvPr id="23" name="Titre 1"/>
          <p:cNvSpPr txBox="1">
            <a:spLocks/>
          </p:cNvSpPr>
          <p:nvPr/>
        </p:nvSpPr>
        <p:spPr>
          <a:xfrm>
            <a:off x="-104518" y="-26519"/>
            <a:ext cx="3560323" cy="680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a:effectLst>
                  <a:outerShdw blurRad="38100" dist="38100" dir="2700000" algn="tl">
                    <a:srgbClr val="000000">
                      <a:alpha val="43137"/>
                    </a:srgbClr>
                  </a:outerShdw>
                </a:effectLst>
              </a:rPr>
              <a:t>II – </a:t>
            </a:r>
            <a:r>
              <a:rPr lang="en-GB" sz="3200" b="1" dirty="0" smtClean="0">
                <a:effectLst>
                  <a:outerShdw blurRad="38100" dist="38100" dir="2700000" algn="tl">
                    <a:srgbClr val="000000">
                      <a:alpha val="43137"/>
                    </a:srgbClr>
                  </a:outerShdw>
                </a:effectLst>
              </a:rPr>
              <a:t>Power to gas</a:t>
            </a:r>
            <a:endParaRPr lang="en-GB" sz="3200" b="1" dirty="0">
              <a:effectLst>
                <a:outerShdw blurRad="38100" dist="38100" dir="2700000" algn="tl">
                  <a:srgbClr val="000000">
                    <a:alpha val="43137"/>
                  </a:srgbClr>
                </a:outerShdw>
              </a:effectLst>
            </a:endParaRPr>
          </a:p>
        </p:txBody>
      </p:sp>
      <p:graphicFrame>
        <p:nvGraphicFramePr>
          <p:cNvPr id="8" name="Tableau 7"/>
          <p:cNvGraphicFramePr>
            <a:graphicFrameLocks noGrp="1"/>
          </p:cNvGraphicFramePr>
          <p:nvPr>
            <p:extLst>
              <p:ext uri="{D42A27DB-BD31-4B8C-83A1-F6EECF244321}">
                <p14:modId xmlns:p14="http://schemas.microsoft.com/office/powerpoint/2010/main" val="2741518154"/>
              </p:ext>
            </p:extLst>
          </p:nvPr>
        </p:nvGraphicFramePr>
        <p:xfrm>
          <a:off x="266515" y="3771996"/>
          <a:ext cx="11525728" cy="2122074"/>
        </p:xfrm>
        <a:graphic>
          <a:graphicData uri="http://schemas.openxmlformats.org/drawingml/2006/table">
            <a:tbl>
              <a:tblPr firstRow="1" firstCol="1" bandRow="1"/>
              <a:tblGrid>
                <a:gridCol w="6400799">
                  <a:extLst>
                    <a:ext uri="{9D8B030D-6E8A-4147-A177-3AD203B41FA5}">
                      <a16:colId xmlns:a16="http://schemas.microsoft.com/office/drawing/2014/main" val="3304017588"/>
                    </a:ext>
                  </a:extLst>
                </a:gridCol>
                <a:gridCol w="5124929">
                  <a:extLst>
                    <a:ext uri="{9D8B030D-6E8A-4147-A177-3AD203B41FA5}">
                      <a16:colId xmlns:a16="http://schemas.microsoft.com/office/drawing/2014/main" val="2840459998"/>
                    </a:ext>
                  </a:extLst>
                </a:gridCol>
              </a:tblGrid>
              <a:tr h="352374">
                <a:tc>
                  <a:txBody>
                    <a:bodyPr/>
                    <a:lstStyle/>
                    <a:p>
                      <a:pPr algn="ctr">
                        <a:spcAft>
                          <a:spcPts val="0"/>
                        </a:spcAft>
                      </a:pPr>
                      <a:r>
                        <a:rPr lang="en-GB" sz="2400" b="1" dirty="0">
                          <a:effectLst/>
                          <a:latin typeface="Times New Roman" panose="02020603050405020304" pitchFamily="18" charset="0"/>
                          <a:ea typeface="Times New Roman" panose="02020603050405020304" pitchFamily="18" charset="0"/>
                          <a:cs typeface="Courier New" panose="02070309020205020404" pitchFamily="49" charset="0"/>
                        </a:rPr>
                        <a:t>Advantages</a:t>
                      </a:r>
                      <a:endParaRPr lang="fr-FR" sz="3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2400" b="1" dirty="0">
                          <a:effectLst/>
                          <a:latin typeface="Times New Roman" panose="02020603050405020304" pitchFamily="18" charset="0"/>
                          <a:ea typeface="Times New Roman" panose="02020603050405020304" pitchFamily="18" charset="0"/>
                          <a:cs typeface="Courier New" panose="02070309020205020404" pitchFamily="49" charset="0"/>
                        </a:rPr>
                        <a:t>Drawbacks</a:t>
                      </a:r>
                      <a:endParaRPr lang="fr-FR" sz="36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3520161"/>
                  </a:ext>
                </a:extLst>
              </a:tr>
              <a:tr h="281899">
                <a:tc>
                  <a:txBody>
                    <a:bodyPr/>
                    <a:lstStyle/>
                    <a:p>
                      <a:pPr>
                        <a:spcAft>
                          <a:spcPts val="0"/>
                        </a:spcAft>
                      </a:pPr>
                      <a:r>
                        <a:rPr lang="en-US" sz="2000" b="0" kern="1200" dirty="0" smtClean="0">
                          <a:solidFill>
                            <a:schemeClr val="tx1"/>
                          </a:solidFill>
                          <a:effectLst/>
                          <a:latin typeface="Times New Roman" panose="02020603050405020304" pitchFamily="18" charset="0"/>
                          <a:ea typeface="Times New Roman" panose="02020603050405020304" pitchFamily="18" charset="0"/>
                          <a:cs typeface="Courier New" panose="02070309020205020404" pitchFamily="49" charset="0"/>
                        </a:rPr>
                        <a:t>Valorization</a:t>
                      </a:r>
                      <a:r>
                        <a:rPr lang="en-US" sz="2000" b="0" kern="1200" baseline="0" dirty="0" smtClean="0">
                          <a:solidFill>
                            <a:schemeClr val="tx1"/>
                          </a:solidFill>
                          <a:effectLst/>
                          <a:latin typeface="Times New Roman" panose="02020603050405020304" pitchFamily="18" charset="0"/>
                          <a:ea typeface="Times New Roman" panose="02020603050405020304" pitchFamily="18" charset="0"/>
                          <a:cs typeface="Courier New" panose="02070309020205020404" pitchFamily="49" charset="0"/>
                        </a:rPr>
                        <a:t> of </a:t>
                      </a:r>
                      <a:r>
                        <a:rPr lang="en-US" sz="2000" b="1" kern="1200" baseline="0" dirty="0" smtClean="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electricity surplus </a:t>
                      </a:r>
                      <a:r>
                        <a:rPr lang="en-US" sz="2000" b="0" kern="1200" baseline="0" dirty="0" smtClean="0">
                          <a:solidFill>
                            <a:schemeClr val="tx1"/>
                          </a:solidFill>
                          <a:effectLst/>
                          <a:latin typeface="Times New Roman" panose="02020603050405020304" pitchFamily="18" charset="0"/>
                          <a:ea typeface="Times New Roman" panose="02020603050405020304" pitchFamily="18" charset="0"/>
                          <a:cs typeface="Courier New" panose="02070309020205020404" pitchFamily="49" charset="0"/>
                        </a:rPr>
                        <a:t>produced by VRE</a:t>
                      </a:r>
                      <a:endParaRPr lang="en-US" sz="2000" b="0" dirty="0" smtClean="0">
                        <a:solidFill>
                          <a:schemeClr val="tx1"/>
                        </a:solidFill>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kern="1200" noProof="0" dirty="0" err="1" smtClean="0">
                          <a:solidFill>
                            <a:srgbClr val="FF0000"/>
                          </a:solidFill>
                          <a:effectLst/>
                          <a:latin typeface="Times New Roman" panose="02020603050405020304" pitchFamily="18" charset="0"/>
                          <a:ea typeface="Times New Roman" panose="02020603050405020304" pitchFamily="18" charset="0"/>
                          <a:cs typeface="Courier New" panose="02070309020205020404" pitchFamily="49" charset="0"/>
                        </a:rPr>
                        <a:t>Yields</a:t>
                      </a:r>
                      <a:r>
                        <a:rPr kumimoji="0" lang="fr-FR"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Courier New" panose="02070309020205020404" pitchFamily="49" charset="0"/>
                        </a:rPr>
                        <a:t> to </a:t>
                      </a:r>
                      <a:r>
                        <a:rPr kumimoji="0" lang="fr-FR" sz="20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Times New Roman" panose="02020603050405020304" pitchFamily="18" charset="0"/>
                          <a:cs typeface="Courier New" panose="02070309020205020404" pitchFamily="49" charset="0"/>
                        </a:rPr>
                        <a:t>be</a:t>
                      </a:r>
                      <a:r>
                        <a:rPr kumimoji="0" lang="fr-FR" sz="20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Courier New" panose="02070309020205020404" pitchFamily="49" charset="0"/>
                        </a:rPr>
                        <a:t> improved</a:t>
                      </a:r>
                      <a:endParaRPr lang="en-GB" sz="2000" dirty="0" smtClean="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41351"/>
                  </a:ext>
                </a:extLst>
              </a:tr>
              <a:tr h="2818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Large scale storage</a:t>
                      </a:r>
                      <a:r>
                        <a:rPr lang="en-US" sz="2000" b="0" dirty="0" smtClean="0">
                          <a:solidFill>
                            <a:schemeClr val="tx1"/>
                          </a:solidFill>
                          <a:effectLst/>
                          <a:latin typeface="Times New Roman" panose="02020603050405020304" pitchFamily="18" charset="0"/>
                          <a:ea typeface="Times New Roman" panose="02020603050405020304" pitchFamily="18" charset="0"/>
                          <a:cs typeface="Courier New" panose="02070309020205020404" pitchFamily="49" charset="0"/>
                        </a:rPr>
                        <a:t> system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kern="1200" dirty="0" smtClean="0">
                          <a:solidFill>
                            <a:schemeClr val="tx1"/>
                          </a:solidFill>
                          <a:effectLst/>
                          <a:latin typeface="Times New Roman" panose="02020603050405020304" pitchFamily="18" charset="0"/>
                          <a:ea typeface="Times New Roman" panose="02020603050405020304" pitchFamily="18" charset="0"/>
                          <a:cs typeface="Courier New" panose="02070309020205020404" pitchFamily="49" charset="0"/>
                        </a:rPr>
                        <a:t>Yet</a:t>
                      </a:r>
                      <a:r>
                        <a:rPr lang="en-GB" sz="2000" b="1" kern="1200" dirty="0" smtClean="0">
                          <a:solidFill>
                            <a:srgbClr val="FF0000"/>
                          </a:solidFill>
                          <a:effectLst/>
                          <a:latin typeface="Times New Roman" panose="02020603050405020304" pitchFamily="18" charset="0"/>
                          <a:ea typeface="Times New Roman" panose="02020603050405020304" pitchFamily="18" charset="0"/>
                          <a:cs typeface="Courier New" panose="02070309020205020404" pitchFamily="49" charset="0"/>
                        </a:rPr>
                        <a:t> expensive</a:t>
                      </a:r>
                      <a:r>
                        <a:rPr lang="en-GB" sz="2000" dirty="0" smtClean="0"/>
                        <a:t> </a:t>
                      </a:r>
                      <a:r>
                        <a:rPr lang="en-GB" sz="2000" dirty="0" smtClean="0">
                          <a:latin typeface="Times New Roman" panose="02020603050405020304" pitchFamily="18" charset="0"/>
                          <a:cs typeface="Times New Roman" panose="02020603050405020304" pitchFamily="18" charset="0"/>
                        </a:rPr>
                        <a:t>technology</a:t>
                      </a:r>
                      <a:endParaRPr lang="en-GB" sz="2000" dirty="0">
                        <a:latin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48123149"/>
                  </a:ext>
                </a:extLst>
              </a:tr>
              <a:tr h="6590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smtClean="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Various valorization products</a:t>
                      </a:r>
                      <a:r>
                        <a:rPr lang="en-GB" sz="2000" dirty="0" smtClean="0">
                          <a:effectLst/>
                          <a:latin typeface="Times New Roman" panose="02020603050405020304" pitchFamily="18" charset="0"/>
                          <a:ea typeface="Times New Roman" panose="02020603050405020304" pitchFamily="18" charset="0"/>
                          <a:cs typeface="Courier New" panose="02070309020205020404" pitchFamily="49" charset="0"/>
                        </a:rPr>
                        <a:t>, including electricity (gas to power), direct gas consumption, heat</a:t>
                      </a:r>
                      <a:endParaRPr lang="en-US" sz="2000" dirty="0" smtClean="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dirty="0" err="1" smtClean="0">
                          <a:solidFill>
                            <a:schemeClr val="tx1"/>
                          </a:solidFill>
                          <a:effectLst/>
                          <a:latin typeface="Times New Roman" panose="02020603050405020304" pitchFamily="18" charset="0"/>
                          <a:ea typeface="Times New Roman" panose="02020603050405020304" pitchFamily="18" charset="0"/>
                          <a:cs typeface="Courier New" panose="02070309020205020404" pitchFamily="49" charset="0"/>
                        </a:rPr>
                        <a:t>Only</a:t>
                      </a:r>
                      <a:r>
                        <a:rPr lang="fr-FR" sz="2000" b="0" dirty="0" smtClean="0">
                          <a:solidFill>
                            <a:schemeClr val="tx1"/>
                          </a:solidFill>
                          <a:effectLst/>
                          <a:latin typeface="Times New Roman" panose="02020603050405020304" pitchFamily="18" charset="0"/>
                          <a:ea typeface="Times New Roman" panose="02020603050405020304" pitchFamily="18" charset="0"/>
                          <a:cs typeface="Courier New" panose="02070309020205020404" pitchFamily="49" charset="0"/>
                        </a:rPr>
                        <a:t> at a </a:t>
                      </a:r>
                      <a:r>
                        <a:rPr lang="fr-FR" sz="2000" b="1" dirty="0" err="1" smtClean="0">
                          <a:solidFill>
                            <a:srgbClr val="FF0000"/>
                          </a:solidFill>
                          <a:effectLst/>
                          <a:latin typeface="Times New Roman" panose="02020603050405020304" pitchFamily="18" charset="0"/>
                          <a:ea typeface="Times New Roman" panose="02020603050405020304" pitchFamily="18" charset="0"/>
                          <a:cs typeface="Courier New" panose="02070309020205020404" pitchFamily="49" charset="0"/>
                        </a:rPr>
                        <a:t>early</a:t>
                      </a:r>
                      <a:r>
                        <a:rPr lang="fr-FR" sz="2000" b="1" dirty="0" smtClean="0">
                          <a:solidFill>
                            <a:srgbClr val="FF0000"/>
                          </a:solidFill>
                          <a:effectLst/>
                          <a:latin typeface="Times New Roman" panose="02020603050405020304" pitchFamily="18" charset="0"/>
                          <a:ea typeface="Times New Roman" panose="02020603050405020304" pitchFamily="18" charset="0"/>
                          <a:cs typeface="Courier New" panose="02070309020205020404" pitchFamily="49" charset="0"/>
                        </a:rPr>
                        <a:t> </a:t>
                      </a:r>
                      <a:r>
                        <a:rPr lang="en-GB" sz="2000" b="1" dirty="0" smtClean="0">
                          <a:solidFill>
                            <a:srgbClr val="FF0000"/>
                          </a:solidFill>
                          <a:effectLst/>
                          <a:latin typeface="Times New Roman" panose="02020603050405020304" pitchFamily="18" charset="0"/>
                          <a:ea typeface="Times New Roman" panose="02020603050405020304" pitchFamily="18" charset="0"/>
                          <a:cs typeface="Courier New" panose="02070309020205020404" pitchFamily="49" charset="0"/>
                        </a:rPr>
                        <a:t>R&amp;D step</a:t>
                      </a:r>
                      <a:endParaRPr lang="fr-FR" sz="20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6634652"/>
                  </a:ext>
                </a:extLst>
              </a:tr>
              <a:tr h="4228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smtClean="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CO</a:t>
                      </a:r>
                      <a:r>
                        <a:rPr lang="en-US" sz="1400" b="1" kern="1200" dirty="0" smtClean="0">
                          <a:solidFill>
                            <a:srgbClr val="70AD47"/>
                          </a:solidFill>
                          <a:effectLst/>
                          <a:latin typeface="Times New Roman" panose="02020603050405020304" pitchFamily="18" charset="0"/>
                          <a:ea typeface="Times New Roman" panose="02020603050405020304" pitchFamily="18" charset="0"/>
                          <a:cs typeface="Courier New" panose="02070309020205020404" pitchFamily="49" charset="0"/>
                        </a:rPr>
                        <a:t>2</a:t>
                      </a:r>
                      <a:r>
                        <a:rPr lang="en-US" sz="2000" dirty="0" smtClean="0">
                          <a:effectLst/>
                          <a:latin typeface="Times New Roman" panose="02020603050405020304" pitchFamily="18" charset="0"/>
                          <a:ea typeface="Times New Roman" panose="02020603050405020304" pitchFamily="18" charset="0"/>
                          <a:cs typeface="Courier New" panose="02070309020205020404" pitchFamily="49" charset="0"/>
                        </a:rPr>
                        <a:t> valorization (Carbon Capture and Use)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3200" dirty="0">
                        <a:effectLst/>
                        <a:latin typeface="Times New Roman" panose="02020603050405020304" pitchFamily="18" charset="0"/>
                        <a:ea typeface="Times New Roman" panose="02020603050405020304" pitchFamily="18" charset="0"/>
                        <a:cs typeface="Courier New" panose="02070309020205020404" pitchFamily="49"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0505930"/>
                  </a:ext>
                </a:extLst>
              </a:tr>
            </a:tbl>
          </a:graphicData>
        </a:graphic>
      </p:graphicFrame>
      <p:sp>
        <p:nvSpPr>
          <p:cNvPr id="12" name="Rectangle 11"/>
          <p:cNvSpPr/>
          <p:nvPr/>
        </p:nvSpPr>
        <p:spPr>
          <a:xfrm>
            <a:off x="0" y="6594517"/>
            <a:ext cx="5656729" cy="253916"/>
          </a:xfrm>
          <a:prstGeom prst="rect">
            <a:avLst/>
          </a:prstGeom>
        </p:spPr>
        <p:txBody>
          <a:bodyPr wrap="square">
            <a:spAutoFit/>
          </a:bodyPr>
          <a:lstStyle/>
          <a:p>
            <a:r>
              <a:rPr lang="en-GB" altLang="fr-FR" sz="1050" u="sng" dirty="0"/>
              <a:t>Source</a:t>
            </a:r>
            <a:r>
              <a:rPr lang="en-GB" altLang="fr-FR" sz="1050" dirty="0"/>
              <a:t>: </a:t>
            </a:r>
            <a:r>
              <a:rPr lang="en-GB" altLang="fr-FR" sz="1050" dirty="0" smtClean="0"/>
              <a:t>GRTgaz, </a:t>
            </a:r>
            <a:r>
              <a:rPr lang="en-GB" altLang="fr-FR" sz="1050" dirty="0" err="1" smtClean="0"/>
              <a:t>projet</a:t>
            </a:r>
            <a:r>
              <a:rPr lang="en-GB" altLang="fr-FR" sz="1050" dirty="0" smtClean="0"/>
              <a:t> Jupiter 1000, </a:t>
            </a:r>
            <a:r>
              <a:rPr lang="en-GB" altLang="fr-FR" sz="1050" dirty="0" err="1" smtClean="0"/>
              <a:t>dec</a:t>
            </a:r>
            <a:r>
              <a:rPr lang="en-GB" altLang="fr-FR" sz="1050" dirty="0" smtClean="0"/>
              <a:t> 2016</a:t>
            </a:r>
            <a:endParaRPr lang="en-GB" altLang="fr-FR" sz="1050" dirty="0"/>
          </a:p>
        </p:txBody>
      </p:sp>
      <p:grpSp>
        <p:nvGrpSpPr>
          <p:cNvPr id="7" name="Groupe 6"/>
          <p:cNvGrpSpPr/>
          <p:nvPr/>
        </p:nvGrpSpPr>
        <p:grpSpPr>
          <a:xfrm>
            <a:off x="266515" y="804451"/>
            <a:ext cx="12037026" cy="2601688"/>
            <a:chOff x="384832" y="2375173"/>
            <a:chExt cx="8643319" cy="1686041"/>
          </a:xfrm>
        </p:grpSpPr>
        <p:sp>
          <p:nvSpPr>
            <p:cNvPr id="9" name="Rectangle 8"/>
            <p:cNvSpPr/>
            <p:nvPr/>
          </p:nvSpPr>
          <p:spPr>
            <a:xfrm>
              <a:off x="1910773" y="2820682"/>
              <a:ext cx="1189756" cy="474206"/>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en-GB" sz="1400" b="1" dirty="0" smtClean="0">
                  <a:solidFill>
                    <a:schemeClr val="bg1"/>
                  </a:solidFill>
                  <a:latin typeface="Frutiger LT Std 55 Roman"/>
                </a:rPr>
                <a:t>Electrolyser </a:t>
              </a:r>
            </a:p>
          </p:txBody>
        </p:sp>
        <p:cxnSp>
          <p:nvCxnSpPr>
            <p:cNvPr id="11" name="Straight Arrow Connector 21"/>
            <p:cNvCxnSpPr>
              <a:endCxn id="9" idx="1"/>
            </p:cNvCxnSpPr>
            <p:nvPr/>
          </p:nvCxnSpPr>
          <p:spPr>
            <a:xfrm flipV="1">
              <a:off x="800525" y="3057785"/>
              <a:ext cx="1110248" cy="1610"/>
            </a:xfrm>
            <a:prstGeom prst="straightConnector1">
              <a:avLst/>
            </a:prstGeom>
            <a:ln w="28575">
              <a:solidFill>
                <a:srgbClr val="339966"/>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090071" y="2820682"/>
              <a:ext cx="1189756" cy="474206"/>
            </a:xfrm>
            <a:prstGeom prst="rect">
              <a:avLst/>
            </a:prstGeom>
            <a:gradFill>
              <a:gsLst>
                <a:gs pos="0">
                  <a:schemeClr val="accent4"/>
                </a:gs>
                <a:gs pos="50000">
                  <a:schemeClr val="accent4"/>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en-GB" sz="1400" b="1" dirty="0" smtClean="0">
                  <a:solidFill>
                    <a:schemeClr val="bg1"/>
                  </a:solidFill>
                  <a:latin typeface="Frutiger LT Std 55 Roman"/>
                </a:rPr>
                <a:t>Methanation</a:t>
              </a:r>
            </a:p>
          </p:txBody>
        </p:sp>
        <p:sp>
          <p:nvSpPr>
            <p:cNvPr id="14" name="Rectangle 13"/>
            <p:cNvSpPr/>
            <p:nvPr/>
          </p:nvSpPr>
          <p:spPr>
            <a:xfrm>
              <a:off x="5953452" y="2822292"/>
              <a:ext cx="1456344" cy="474206"/>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en-GB" sz="1400" b="1" dirty="0" smtClean="0">
                  <a:solidFill>
                    <a:schemeClr val="bg1"/>
                  </a:solidFill>
                  <a:latin typeface="Frutiger LT Std 55 Roman"/>
                </a:rPr>
                <a:t>Injection into the gas grid</a:t>
              </a:r>
            </a:p>
          </p:txBody>
        </p:sp>
        <p:cxnSp>
          <p:nvCxnSpPr>
            <p:cNvPr id="15" name="Straight Arrow Connector 26"/>
            <p:cNvCxnSpPr>
              <a:stCxn id="13" idx="3"/>
              <a:endCxn id="14" idx="1"/>
            </p:cNvCxnSpPr>
            <p:nvPr/>
          </p:nvCxnSpPr>
          <p:spPr>
            <a:xfrm>
              <a:off x="5279827" y="3057785"/>
              <a:ext cx="673625" cy="1610"/>
            </a:xfrm>
            <a:prstGeom prst="straightConnector1">
              <a:avLst/>
            </a:prstGeom>
            <a:ln w="28575">
              <a:solidFill>
                <a:srgbClr val="339966"/>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27"/>
            <p:cNvSpPr txBox="1"/>
            <p:nvPr/>
          </p:nvSpPr>
          <p:spPr>
            <a:xfrm>
              <a:off x="955848" y="2875930"/>
              <a:ext cx="940623" cy="199448"/>
            </a:xfrm>
            <a:prstGeom prst="rect">
              <a:avLst/>
            </a:prstGeom>
            <a:noFill/>
          </p:spPr>
          <p:txBody>
            <a:bodyPr wrap="none" lIns="91427" tIns="45714" rIns="91427" bIns="45714" rtlCol="0">
              <a:spAutoFit/>
            </a:bodyPr>
            <a:lstStyle/>
            <a:p>
              <a:r>
                <a:rPr lang="en-GB" sz="1400" dirty="0" smtClean="0">
                  <a:solidFill>
                    <a:prstClr val="black"/>
                  </a:solidFill>
                  <a:latin typeface="Frutiger LT Std 55 Roman"/>
                </a:rPr>
                <a:t>Electric power</a:t>
              </a:r>
            </a:p>
          </p:txBody>
        </p:sp>
        <p:sp>
          <p:nvSpPr>
            <p:cNvPr id="17" name="TextBox 30"/>
            <p:cNvSpPr txBox="1"/>
            <p:nvPr/>
          </p:nvSpPr>
          <p:spPr>
            <a:xfrm>
              <a:off x="5385390" y="3083762"/>
              <a:ext cx="375455" cy="199448"/>
            </a:xfrm>
            <a:prstGeom prst="rect">
              <a:avLst/>
            </a:prstGeom>
            <a:noFill/>
          </p:spPr>
          <p:txBody>
            <a:bodyPr wrap="none" lIns="91427" tIns="45714" rIns="91427" bIns="45714" rtlCol="0">
              <a:spAutoFit/>
            </a:bodyPr>
            <a:lstStyle/>
            <a:p>
              <a:r>
                <a:rPr lang="en-GB" sz="1400" dirty="0" smtClean="0">
                  <a:solidFill>
                    <a:prstClr val="black"/>
                  </a:solidFill>
                  <a:latin typeface="Frutiger LT Std 55 Roman"/>
                </a:rPr>
                <a:t>CH</a:t>
              </a:r>
              <a:r>
                <a:rPr lang="en-GB" sz="1050" dirty="0" smtClean="0">
                  <a:solidFill>
                    <a:prstClr val="black"/>
                  </a:solidFill>
                  <a:latin typeface="Frutiger LT Std 55 Roman"/>
                </a:rPr>
                <a:t>4</a:t>
              </a:r>
              <a:endParaRPr lang="en-GB" sz="1400" dirty="0" smtClean="0">
                <a:solidFill>
                  <a:prstClr val="black"/>
                </a:solidFill>
                <a:latin typeface="Frutiger LT Std 55 Roman"/>
              </a:endParaRPr>
            </a:p>
          </p:txBody>
        </p:sp>
        <p:cxnSp>
          <p:nvCxnSpPr>
            <p:cNvPr id="18" name="Straight Arrow Connector 38"/>
            <p:cNvCxnSpPr>
              <a:stCxn id="14" idx="3"/>
            </p:cNvCxnSpPr>
            <p:nvPr/>
          </p:nvCxnSpPr>
          <p:spPr>
            <a:xfrm flipV="1">
              <a:off x="7409795" y="3057785"/>
              <a:ext cx="352105" cy="1610"/>
            </a:xfrm>
            <a:prstGeom prst="straightConnector1">
              <a:avLst/>
            </a:prstGeom>
            <a:ln w="28575">
              <a:solidFill>
                <a:srgbClr val="33996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54"/>
            <p:cNvCxnSpPr/>
            <p:nvPr/>
          </p:nvCxnSpPr>
          <p:spPr>
            <a:xfrm>
              <a:off x="4924050" y="3645024"/>
              <a:ext cx="0" cy="68959"/>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36"/>
            <p:cNvSpPr txBox="1"/>
            <p:nvPr/>
          </p:nvSpPr>
          <p:spPr>
            <a:xfrm>
              <a:off x="4277585" y="3348618"/>
              <a:ext cx="411234" cy="199448"/>
            </a:xfrm>
            <a:prstGeom prst="rect">
              <a:avLst/>
            </a:prstGeom>
            <a:noFill/>
          </p:spPr>
          <p:txBody>
            <a:bodyPr wrap="none" lIns="91427" tIns="45714" rIns="91427" bIns="45714" rtlCol="0">
              <a:spAutoFit/>
            </a:bodyPr>
            <a:lstStyle/>
            <a:p>
              <a:r>
                <a:rPr lang="en-GB" sz="1400" dirty="0" smtClean="0">
                  <a:solidFill>
                    <a:prstClr val="black"/>
                  </a:solidFill>
                  <a:latin typeface="Frutiger LT Std 55 Roman"/>
                </a:rPr>
                <a:t>CO</a:t>
              </a:r>
              <a:r>
                <a:rPr lang="en-GB" sz="1400" baseline="-25000" dirty="0" smtClean="0">
                  <a:solidFill>
                    <a:prstClr val="black"/>
                  </a:solidFill>
                  <a:latin typeface="Frutiger LT Std 55 Roman"/>
                </a:rPr>
                <a:t>2</a:t>
              </a:r>
              <a:endParaRPr lang="en-GB" sz="1400" dirty="0" smtClean="0">
                <a:solidFill>
                  <a:prstClr val="black"/>
                </a:solidFill>
                <a:latin typeface="Frutiger LT Std 55 Roman"/>
              </a:endParaRPr>
            </a:p>
          </p:txBody>
        </p:sp>
        <p:sp>
          <p:nvSpPr>
            <p:cNvPr id="21" name="TextBox 39"/>
            <p:cNvSpPr txBox="1"/>
            <p:nvPr/>
          </p:nvSpPr>
          <p:spPr>
            <a:xfrm>
              <a:off x="7404821" y="3163184"/>
              <a:ext cx="1623330" cy="478688"/>
            </a:xfrm>
            <a:prstGeom prst="rect">
              <a:avLst/>
            </a:prstGeom>
            <a:noFill/>
          </p:spPr>
          <p:txBody>
            <a:bodyPr wrap="square" lIns="91427" tIns="45714" rIns="91427" bIns="45714" rtlCol="0">
              <a:spAutoFit/>
            </a:bodyPr>
            <a:lstStyle/>
            <a:p>
              <a:pPr algn="ctr"/>
              <a:r>
                <a:rPr lang="en-GB" sz="1400" dirty="0" smtClean="0">
                  <a:solidFill>
                    <a:prstClr val="black"/>
                  </a:solidFill>
                  <a:latin typeface="Frutiger LT Std 55 Roman"/>
                </a:rPr>
                <a:t>CH</a:t>
              </a:r>
              <a:r>
                <a:rPr lang="en-GB" sz="1050" dirty="0" smtClean="0">
                  <a:solidFill>
                    <a:prstClr val="black"/>
                  </a:solidFill>
                  <a:latin typeface="Frutiger LT Std 55 Roman"/>
                </a:rPr>
                <a:t>4</a:t>
              </a:r>
              <a:endParaRPr lang="en-GB" sz="1400" dirty="0" smtClean="0">
                <a:solidFill>
                  <a:prstClr val="black"/>
                </a:solidFill>
                <a:latin typeface="Frutiger LT Std 55 Roman"/>
              </a:endParaRPr>
            </a:p>
            <a:p>
              <a:pPr algn="ctr"/>
              <a:r>
                <a:rPr lang="en-GB" sz="1400" dirty="0" smtClean="0">
                  <a:solidFill>
                    <a:prstClr val="black"/>
                  </a:solidFill>
                  <a:latin typeface="Frutiger LT Std 55 Roman"/>
                </a:rPr>
                <a:t>or </a:t>
              </a:r>
            </a:p>
            <a:p>
              <a:pPr algn="ctr"/>
              <a:r>
                <a:rPr lang="en-GB" sz="1400" dirty="0" smtClean="0">
                  <a:solidFill>
                    <a:prstClr val="black"/>
                  </a:solidFill>
                  <a:latin typeface="Frutiger LT Std 55 Roman"/>
                </a:rPr>
                <a:t>mix H</a:t>
              </a:r>
              <a:r>
                <a:rPr lang="en-GB" sz="1050" dirty="0" smtClean="0">
                  <a:solidFill>
                    <a:prstClr val="black"/>
                  </a:solidFill>
                  <a:latin typeface="Frutiger LT Std 55 Roman"/>
                </a:rPr>
                <a:t>2</a:t>
              </a:r>
              <a:r>
                <a:rPr lang="en-GB" sz="1400" dirty="0" smtClean="0">
                  <a:solidFill>
                    <a:prstClr val="black"/>
                  </a:solidFill>
                  <a:latin typeface="Frutiger LT Std 55 Roman"/>
                </a:rPr>
                <a:t> + CH</a:t>
              </a:r>
              <a:r>
                <a:rPr lang="en-GB" sz="1050" dirty="0" smtClean="0">
                  <a:solidFill>
                    <a:prstClr val="black"/>
                  </a:solidFill>
                  <a:latin typeface="Frutiger LT Std 55 Roman"/>
                </a:rPr>
                <a:t>4</a:t>
              </a:r>
              <a:endParaRPr lang="en-GB" sz="1400" dirty="0" smtClean="0">
                <a:solidFill>
                  <a:prstClr val="black"/>
                </a:solidFill>
                <a:latin typeface="Frutiger LT Std 55 Roman"/>
              </a:endParaRPr>
            </a:p>
          </p:txBody>
        </p:sp>
        <p:cxnSp>
          <p:nvCxnSpPr>
            <p:cNvPr id="22" name="Connecteur en angle 32"/>
            <p:cNvCxnSpPr>
              <a:stCxn id="9" idx="3"/>
              <a:endCxn id="14" idx="0"/>
            </p:cNvCxnSpPr>
            <p:nvPr/>
          </p:nvCxnSpPr>
          <p:spPr>
            <a:xfrm flipV="1">
              <a:off x="3100529" y="2822292"/>
              <a:ext cx="3581095" cy="235493"/>
            </a:xfrm>
            <a:prstGeom prst="bentConnector4">
              <a:avLst>
                <a:gd name="adj1" fmla="val 19619"/>
                <a:gd name="adj2" fmla="val 197757"/>
              </a:avLst>
            </a:prstGeom>
            <a:ln w="28575">
              <a:solidFill>
                <a:srgbClr val="339966"/>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39"/>
            <p:cNvSpPr txBox="1"/>
            <p:nvPr/>
          </p:nvSpPr>
          <p:spPr>
            <a:xfrm>
              <a:off x="4891076" y="2375173"/>
              <a:ext cx="1041182" cy="199448"/>
            </a:xfrm>
            <a:prstGeom prst="rect">
              <a:avLst/>
            </a:prstGeom>
            <a:noFill/>
          </p:spPr>
          <p:txBody>
            <a:bodyPr wrap="square" lIns="91427" tIns="45714" rIns="91427" bIns="45714" rtlCol="0">
              <a:spAutoFit/>
            </a:bodyPr>
            <a:lstStyle/>
            <a:p>
              <a:r>
                <a:rPr lang="en-GB" sz="1400" dirty="0" smtClean="0">
                  <a:solidFill>
                    <a:prstClr val="black"/>
                  </a:solidFill>
                  <a:latin typeface="Frutiger LT Std 55 Roman"/>
                </a:rPr>
                <a:t>hydrogen</a:t>
              </a:r>
            </a:p>
          </p:txBody>
        </p:sp>
        <p:sp>
          <p:nvSpPr>
            <p:cNvPr id="25" name="Rectangle 24"/>
            <p:cNvSpPr/>
            <p:nvPr/>
          </p:nvSpPr>
          <p:spPr>
            <a:xfrm>
              <a:off x="4121138" y="3603540"/>
              <a:ext cx="1189756" cy="45767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27" tIns="45714" rIns="91427" bIns="45714" rtlCol="0" anchor="ctr"/>
            <a:lstStyle/>
            <a:p>
              <a:pPr algn="ctr"/>
              <a:r>
                <a:rPr lang="en-GB" sz="1400" b="1" dirty="0" smtClean="0">
                  <a:solidFill>
                    <a:schemeClr val="bg1"/>
                  </a:solidFill>
                  <a:latin typeface="Frutiger LT Std 55 Roman"/>
                </a:rPr>
                <a:t>CO</a:t>
              </a:r>
              <a:r>
                <a:rPr lang="en-GB" sz="1400" b="1" baseline="-25000" dirty="0" smtClean="0">
                  <a:solidFill>
                    <a:schemeClr val="bg1"/>
                  </a:solidFill>
                  <a:latin typeface="Frutiger LT Std 55 Roman"/>
                </a:rPr>
                <a:t>2</a:t>
              </a:r>
              <a:r>
                <a:rPr lang="en-GB" sz="1400" b="1" dirty="0" smtClean="0">
                  <a:solidFill>
                    <a:schemeClr val="bg1"/>
                  </a:solidFill>
                  <a:latin typeface="Frutiger LT Std 55 Roman"/>
                </a:rPr>
                <a:t>  Capture</a:t>
              </a:r>
              <a:endParaRPr lang="en-GB" sz="1400" b="1" baseline="-25000" dirty="0" smtClean="0">
                <a:solidFill>
                  <a:schemeClr val="bg1"/>
                </a:solidFill>
                <a:latin typeface="Frutiger LT Std 55 Roman"/>
              </a:endParaRPr>
            </a:p>
          </p:txBody>
        </p:sp>
        <p:sp>
          <p:nvSpPr>
            <p:cNvPr id="29" name="TextBox 29"/>
            <p:cNvSpPr txBox="1"/>
            <p:nvPr/>
          </p:nvSpPr>
          <p:spPr>
            <a:xfrm>
              <a:off x="3315714" y="3103088"/>
              <a:ext cx="282220" cy="199448"/>
            </a:xfrm>
            <a:prstGeom prst="rect">
              <a:avLst/>
            </a:prstGeom>
            <a:noFill/>
          </p:spPr>
          <p:txBody>
            <a:bodyPr wrap="none" lIns="91427" tIns="45714" rIns="91427" bIns="45714" rtlCol="0">
              <a:spAutoFit/>
            </a:bodyPr>
            <a:lstStyle/>
            <a:p>
              <a:r>
                <a:rPr lang="en-GB" sz="1400" dirty="0" smtClean="0">
                  <a:solidFill>
                    <a:prstClr val="black"/>
                  </a:solidFill>
                  <a:latin typeface="Frutiger LT Std 55 Roman"/>
                </a:rPr>
                <a:t>H</a:t>
              </a:r>
              <a:r>
                <a:rPr lang="en-GB" sz="1050" dirty="0" smtClean="0">
                  <a:solidFill>
                    <a:prstClr val="black"/>
                  </a:solidFill>
                  <a:latin typeface="Frutiger LT Std 55 Roman"/>
                </a:rPr>
                <a:t>2</a:t>
              </a:r>
              <a:endParaRPr lang="en-GB" sz="1400" dirty="0" smtClean="0">
                <a:solidFill>
                  <a:prstClr val="black"/>
                </a:solidFill>
                <a:latin typeface="Frutiger LT Std 55 Roman"/>
              </a:endParaRPr>
            </a:p>
          </p:txBody>
        </p:sp>
        <p:grpSp>
          <p:nvGrpSpPr>
            <p:cNvPr id="30" name="Groupe 37"/>
            <p:cNvGrpSpPr/>
            <p:nvPr/>
          </p:nvGrpSpPr>
          <p:grpSpPr>
            <a:xfrm>
              <a:off x="384832" y="2647175"/>
              <a:ext cx="577884" cy="996324"/>
              <a:chOff x="813893" y="4964718"/>
              <a:chExt cx="639462" cy="941573"/>
            </a:xfrm>
          </p:grpSpPr>
          <p:pic>
            <p:nvPicPr>
              <p:cNvPr id="34" name="Picture 7" descr="Solar powered"/>
              <p:cNvPicPr>
                <a:picLocks noChangeAspect="1" noChangeArrowheads="1"/>
              </p:cNvPicPr>
              <p:nvPr/>
            </p:nvPicPr>
            <p:blipFill>
              <a:blip r:embed="rId2" cstate="print">
                <a:duotone>
                  <a:schemeClr val="accent1">
                    <a:shade val="45000"/>
                    <a:satMod val="135000"/>
                  </a:schemeClr>
                  <a:prstClr val="white"/>
                </a:duotone>
              </a:blip>
              <a:srcRect/>
              <a:stretch>
                <a:fillRect/>
              </a:stretch>
            </p:blipFill>
            <p:spPr bwMode="auto">
              <a:xfrm>
                <a:off x="813893" y="4964718"/>
                <a:ext cx="487652" cy="487652"/>
              </a:xfrm>
              <a:prstGeom prst="rect">
                <a:avLst/>
              </a:prstGeom>
              <a:noFill/>
            </p:spPr>
          </p:pic>
          <p:pic>
            <p:nvPicPr>
              <p:cNvPr id="35" name="Picture 8" descr="C:\Users\0751GX\Downloads\wind2.png"/>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1175026" y="5390234"/>
                <a:ext cx="278329" cy="444049"/>
              </a:xfrm>
              <a:prstGeom prst="rect">
                <a:avLst/>
              </a:prstGeom>
              <a:noFill/>
            </p:spPr>
          </p:pic>
          <p:pic>
            <p:nvPicPr>
              <p:cNvPr id="36" name="Picture 8" descr="C:\Users\0751GX\Downloads\wind2.png"/>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895604" y="5462242"/>
                <a:ext cx="278329" cy="444049"/>
              </a:xfrm>
              <a:prstGeom prst="rect">
                <a:avLst/>
              </a:prstGeom>
              <a:noFill/>
            </p:spPr>
          </p:pic>
        </p:grpSp>
        <p:pic>
          <p:nvPicPr>
            <p:cNvPr id="31" name="Picture 2" descr="C:\Users\0751GX\Downloads\water46.png"/>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7771659" y="2449325"/>
              <a:ext cx="921782" cy="853211"/>
            </a:xfrm>
            <a:prstGeom prst="rect">
              <a:avLst/>
            </a:prstGeom>
            <a:noFill/>
          </p:spPr>
        </p:pic>
        <p:cxnSp>
          <p:nvCxnSpPr>
            <p:cNvPr id="32" name="Straight Arrow Connector 26"/>
            <p:cNvCxnSpPr>
              <a:stCxn id="9" idx="3"/>
              <a:endCxn id="13" idx="1"/>
            </p:cNvCxnSpPr>
            <p:nvPr/>
          </p:nvCxnSpPr>
          <p:spPr>
            <a:xfrm>
              <a:off x="3100529" y="3057785"/>
              <a:ext cx="989542" cy="0"/>
            </a:xfrm>
            <a:prstGeom prst="straightConnector1">
              <a:avLst/>
            </a:prstGeom>
            <a:ln w="28575">
              <a:solidFill>
                <a:srgbClr val="339966"/>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54"/>
            <p:cNvCxnSpPr/>
            <p:nvPr/>
          </p:nvCxnSpPr>
          <p:spPr>
            <a:xfrm flipV="1">
              <a:off x="4684947" y="3285024"/>
              <a:ext cx="0" cy="360000"/>
            </a:xfrm>
            <a:prstGeom prst="straightConnector1">
              <a:avLst/>
            </a:prstGeom>
            <a:ln w="508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2" name="Espace réservé de la date 1"/>
          <p:cNvSpPr>
            <a:spLocks noGrp="1"/>
          </p:cNvSpPr>
          <p:nvPr>
            <p:ph type="dt" sz="half" idx="10"/>
          </p:nvPr>
        </p:nvSpPr>
        <p:spPr/>
        <p:txBody>
          <a:bodyPr/>
          <a:lstStyle/>
          <a:p>
            <a:fld id="{89B62590-5285-4CCC-B0B7-F944F943FFB1}" type="datetime1">
              <a:rPr lang="fr-FR" smtClean="0"/>
              <a:t>20/03/2018</a:t>
            </a:fld>
            <a:endParaRPr lang="fr-FR"/>
          </a:p>
        </p:txBody>
      </p:sp>
    </p:spTree>
    <p:extLst>
      <p:ext uri="{BB962C8B-B14F-4D97-AF65-F5344CB8AC3E}">
        <p14:creationId xmlns:p14="http://schemas.microsoft.com/office/powerpoint/2010/main" val="33946287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610600" y="6416135"/>
            <a:ext cx="2311513" cy="305340"/>
          </a:xfrm>
        </p:spPr>
        <p:txBody>
          <a:bodyPr/>
          <a:lstStyle/>
          <a:p>
            <a:fld id="{01097B4C-8B63-4804-BF90-4EB8C8088DD4}" type="slidenum">
              <a:rPr lang="fr-FR" smtClean="0"/>
              <a:t>31</a:t>
            </a:fld>
            <a:endParaRPr lang="fr-FR"/>
          </a:p>
        </p:txBody>
      </p:sp>
      <p:sp>
        <p:nvSpPr>
          <p:cNvPr id="16" name="ZoneTexte 15"/>
          <p:cNvSpPr txBox="1"/>
          <p:nvPr/>
        </p:nvSpPr>
        <p:spPr>
          <a:xfrm>
            <a:off x="7234386" y="4528677"/>
            <a:ext cx="2186368" cy="307777"/>
          </a:xfrm>
          <a:prstGeom prst="rect">
            <a:avLst/>
          </a:prstGeom>
          <a:noFill/>
        </p:spPr>
        <p:txBody>
          <a:bodyPr wrap="square" rtlCol="0">
            <a:spAutoFit/>
          </a:bodyPr>
          <a:lstStyle/>
          <a:p>
            <a:r>
              <a:rPr lang="en-GB" sz="1400" b="1" dirty="0" smtClean="0"/>
              <a:t>2nd generation of biomass</a:t>
            </a:r>
            <a:endParaRPr lang="en-GB" sz="1400" b="1" dirty="0"/>
          </a:p>
        </p:txBody>
      </p:sp>
      <p:sp>
        <p:nvSpPr>
          <p:cNvPr id="19" name="Rectangle 18"/>
          <p:cNvSpPr/>
          <p:nvPr/>
        </p:nvSpPr>
        <p:spPr>
          <a:xfrm>
            <a:off x="194554" y="5351214"/>
            <a:ext cx="11997446" cy="2308324"/>
          </a:xfrm>
          <a:prstGeom prst="rect">
            <a:avLst/>
          </a:prstGeom>
          <a:noFill/>
        </p:spPr>
        <p:txBody>
          <a:bodyPr wrap="square" rtlCol="0">
            <a:spAutoFit/>
          </a:bodyPr>
          <a:lstStyle/>
          <a:p>
            <a:pPr marL="342900" indent="-342900">
              <a:buFont typeface="Arial" panose="020B0604020202020204" pitchFamily="34" charset="0"/>
              <a:buChar char="•"/>
            </a:pPr>
            <a:r>
              <a:rPr lang="en-GB" sz="2400" dirty="0"/>
              <a:t>Several biomass </a:t>
            </a:r>
            <a:r>
              <a:rPr lang="en-GB" sz="2400" dirty="0" smtClean="0"/>
              <a:t>generations with different energetic valorization</a:t>
            </a:r>
          </a:p>
          <a:p>
            <a:pPr marL="342900" indent="-342900">
              <a:buFont typeface="Arial" panose="020B0604020202020204" pitchFamily="34" charset="0"/>
              <a:buChar char="•"/>
            </a:pPr>
            <a:r>
              <a:rPr lang="en-US" sz="2400" dirty="0"/>
              <a:t>Each bio-energy feedstock is represented </a:t>
            </a:r>
            <a:r>
              <a:rPr lang="en-US" sz="2400" dirty="0" smtClean="0"/>
              <a:t>by </a:t>
            </a:r>
            <a:r>
              <a:rPr lang="en-US" sz="2400" dirty="0"/>
              <a:t>a maximum </a:t>
            </a:r>
            <a:r>
              <a:rPr lang="en-US" sz="2400" dirty="0" smtClean="0"/>
              <a:t>potential and a marginal </a:t>
            </a:r>
            <a:r>
              <a:rPr lang="en-US" sz="2400" dirty="0"/>
              <a:t>cost </a:t>
            </a:r>
            <a:r>
              <a:rPr lang="en-US" sz="2400" dirty="0" smtClean="0"/>
              <a:t>curve</a:t>
            </a:r>
            <a:endParaRPr lang="en-US" sz="2400" dirty="0"/>
          </a:p>
          <a:p>
            <a:pPr marL="342900" indent="-342900">
              <a:buFont typeface="Arial" panose="020B0604020202020204" pitchFamily="34" charset="0"/>
              <a:buChar char="•"/>
            </a:pPr>
            <a:r>
              <a:rPr lang="en-US" sz="2400" dirty="0"/>
              <a:t>Information comes from specialist models: cost curves and potentials: GLOBIOM (default), Green-X, </a:t>
            </a:r>
            <a:r>
              <a:rPr lang="en-US" sz="2400" dirty="0" smtClean="0"/>
              <a:t>etc</a:t>
            </a:r>
            <a:r>
              <a:rPr lang="en-US" sz="2400" dirty="0"/>
              <a:t>.</a:t>
            </a:r>
          </a:p>
          <a:p>
            <a:pPr marL="342900" indent="-342900">
              <a:buFont typeface="Arial" panose="020B0604020202020204" pitchFamily="34" charset="0"/>
              <a:buChar char="•"/>
            </a:pPr>
            <a:endParaRPr lang="en-GB" sz="2400" dirty="0"/>
          </a:p>
          <a:p>
            <a:endParaRPr lang="en-GB" sz="2400" dirty="0"/>
          </a:p>
        </p:txBody>
      </p:sp>
      <p:sp>
        <p:nvSpPr>
          <p:cNvPr id="12" name="Titre 1"/>
          <p:cNvSpPr txBox="1">
            <a:spLocks/>
          </p:cNvSpPr>
          <p:nvPr/>
        </p:nvSpPr>
        <p:spPr>
          <a:xfrm>
            <a:off x="90035" y="-50280"/>
            <a:ext cx="11721554" cy="680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3200" b="1" dirty="0" smtClean="0">
                <a:effectLst>
                  <a:outerShdw blurRad="38100" dist="38100" dir="2700000" algn="tl">
                    <a:srgbClr val="000000">
                      <a:alpha val="43137"/>
                    </a:srgbClr>
                  </a:outerShdw>
                </a:effectLst>
              </a:rPr>
              <a:t>III </a:t>
            </a:r>
            <a:r>
              <a:rPr lang="fr-FR" sz="3200" b="1" dirty="0">
                <a:effectLst>
                  <a:outerShdw blurRad="38100" dist="38100" dir="2700000" algn="tl">
                    <a:srgbClr val="000000">
                      <a:alpha val="43137"/>
                    </a:srgbClr>
                  </a:outerShdw>
                </a:effectLst>
              </a:rPr>
              <a:t>– </a:t>
            </a:r>
            <a:r>
              <a:rPr lang="en-GB" sz="3200" b="1" dirty="0" smtClean="0">
                <a:effectLst>
                  <a:outerShdw blurRad="38100" dist="38100" dir="2700000" algn="tl">
                    <a:srgbClr val="000000">
                      <a:alpha val="43137"/>
                    </a:srgbClr>
                  </a:outerShdw>
                </a:effectLst>
              </a:rPr>
              <a:t>Methodology: biomass modelling in the POLES model</a:t>
            </a:r>
            <a:endParaRPr lang="en-GB" sz="3200" b="1" dirty="0">
              <a:effectLst>
                <a:outerShdw blurRad="38100" dist="38100" dir="2700000" algn="tl">
                  <a:srgbClr val="000000">
                    <a:alpha val="43137"/>
                  </a:srgbClr>
                </a:outerShdw>
              </a:effectLst>
            </a:endParaRPr>
          </a:p>
        </p:txBody>
      </p:sp>
      <p:sp>
        <p:nvSpPr>
          <p:cNvPr id="13" name="Ellipse 12"/>
          <p:cNvSpPr/>
          <p:nvPr/>
        </p:nvSpPr>
        <p:spPr>
          <a:xfrm>
            <a:off x="7145867" y="3102369"/>
            <a:ext cx="1936330" cy="4693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t>Gasification</a:t>
            </a:r>
            <a:br>
              <a:rPr lang="en-GB" sz="1100" dirty="0" smtClean="0"/>
            </a:br>
            <a:r>
              <a:rPr lang="en-GB" sz="1100" dirty="0" smtClean="0"/>
              <a:t>Methanisation</a:t>
            </a:r>
          </a:p>
        </p:txBody>
      </p:sp>
      <p:pic>
        <p:nvPicPr>
          <p:cNvPr id="22" name="Picture 5"/>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00000"/>
                    </a14:imgEffect>
                    <a14:imgEffect>
                      <a14:colorTemperature colorTemp="616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385097" y="629943"/>
            <a:ext cx="10253272" cy="4721271"/>
          </a:xfrm>
          <a:prstGeom prst="rect">
            <a:avLst/>
          </a:prstGeom>
          <a:solidFill>
            <a:schemeClr val="bg2">
              <a:alpha val="0"/>
            </a:schemeClr>
          </a:solidFill>
          <a:ln>
            <a:noFill/>
          </a:ln>
          <a:effectLst/>
        </p:spPr>
      </p:pic>
      <p:sp>
        <p:nvSpPr>
          <p:cNvPr id="3" name="Espace réservé de la date 2"/>
          <p:cNvSpPr>
            <a:spLocks noGrp="1"/>
          </p:cNvSpPr>
          <p:nvPr>
            <p:ph type="dt" sz="half" idx="10"/>
          </p:nvPr>
        </p:nvSpPr>
        <p:spPr/>
        <p:txBody>
          <a:bodyPr/>
          <a:lstStyle/>
          <a:p>
            <a:fld id="{E46F5EC1-356D-4216-918C-F58275E295CC}" type="datetime1">
              <a:rPr lang="fr-FR" smtClean="0"/>
              <a:t>20/03/2018</a:t>
            </a:fld>
            <a:endParaRPr lang="fr-FR"/>
          </a:p>
        </p:txBody>
      </p:sp>
    </p:spTree>
    <p:extLst>
      <p:ext uri="{BB962C8B-B14F-4D97-AF65-F5344CB8AC3E}">
        <p14:creationId xmlns:p14="http://schemas.microsoft.com/office/powerpoint/2010/main" val="23309705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ACDF665-9ED8-4226-AD4F-0FFA01AB0178}" type="datetime1">
              <a:rPr lang="fr-FR" smtClean="0"/>
              <a:t>20/03/2018</a:t>
            </a:fld>
            <a:endParaRPr lang="fr-FR"/>
          </a:p>
        </p:txBody>
      </p:sp>
      <p:sp>
        <p:nvSpPr>
          <p:cNvPr id="3" name="Espace réservé du numéro de diapositive 2"/>
          <p:cNvSpPr>
            <a:spLocks noGrp="1"/>
          </p:cNvSpPr>
          <p:nvPr>
            <p:ph type="sldNum" sz="quarter" idx="12"/>
          </p:nvPr>
        </p:nvSpPr>
        <p:spPr/>
        <p:txBody>
          <a:bodyPr/>
          <a:lstStyle/>
          <a:p>
            <a:fld id="{01097B4C-8B63-4804-BF90-4EB8C8088DD4}" type="slidenum">
              <a:rPr lang="fr-FR" smtClean="0"/>
              <a:t>32</a:t>
            </a:fld>
            <a:endParaRPr lang="fr-FR"/>
          </a:p>
        </p:txBody>
      </p:sp>
      <p:sp>
        <p:nvSpPr>
          <p:cNvPr id="10" name="Rectangle 9"/>
          <p:cNvSpPr/>
          <p:nvPr/>
        </p:nvSpPr>
        <p:spPr>
          <a:xfrm>
            <a:off x="587135" y="896342"/>
            <a:ext cx="11424726" cy="5642570"/>
          </a:xfrm>
          <a:prstGeom prst="rect">
            <a:avLst/>
          </a:prstGeom>
        </p:spPr>
        <p:txBody>
          <a:bodyPr wrap="square">
            <a:spAutoFit/>
          </a:bodyPr>
          <a:lstStyle/>
          <a:p>
            <a:pPr marL="341312" lvl="0" indent="-341312" defTabSz="455612">
              <a:lnSpc>
                <a:spcPct val="90000"/>
              </a:lnSpc>
              <a:spcBef>
                <a:spcPts val="400"/>
              </a:spcBef>
              <a:buClr>
                <a:schemeClr val="accent5"/>
              </a:buClr>
              <a:buFont typeface="Arial" panose="020B0604020202020204" pitchFamily="34" charset="0"/>
              <a:buChar char="•"/>
              <a:defRPr sz="1800"/>
            </a:pPr>
            <a:r>
              <a:rPr lang="fr-FR" sz="2400" b="1" dirty="0">
                <a:solidFill>
                  <a:srgbClr val="002060"/>
                </a:solidFill>
                <a:latin typeface="Arial Narrow"/>
                <a:sym typeface="Arial Narrow"/>
              </a:rPr>
              <a:t>Différents types de trajectoires</a:t>
            </a:r>
            <a:r>
              <a:rPr lang="fr-FR" sz="2400" dirty="0">
                <a:solidFill>
                  <a:srgbClr val="002060"/>
                </a:solidFill>
                <a:latin typeface="Arial Narrow"/>
                <a:sym typeface="Arial Narrow"/>
              </a:rPr>
              <a:t> possibles pour différents pays, pour différents scénarios.</a:t>
            </a:r>
          </a:p>
          <a:p>
            <a:pPr marL="798512" lvl="1" indent="-341312" defTabSz="455612">
              <a:lnSpc>
                <a:spcPct val="90000"/>
              </a:lnSpc>
              <a:spcBef>
                <a:spcPts val="400"/>
              </a:spcBef>
              <a:buClr>
                <a:schemeClr val="accent5"/>
              </a:buClr>
              <a:buFont typeface="Arial" panose="020B0604020202020204" pitchFamily="34" charset="0"/>
              <a:buChar char="•"/>
              <a:defRPr sz="1800"/>
            </a:pPr>
            <a:r>
              <a:rPr lang="fr-FR" sz="2400" dirty="0">
                <a:solidFill>
                  <a:srgbClr val="002060"/>
                </a:solidFill>
                <a:latin typeface="Arial Narrow"/>
                <a:sym typeface="Arial Narrow"/>
              </a:rPr>
              <a:t>ex : saturation </a:t>
            </a:r>
            <a:r>
              <a:rPr lang="fr-FR" sz="2400" dirty="0" smtClean="0">
                <a:solidFill>
                  <a:srgbClr val="002060"/>
                </a:solidFill>
                <a:latin typeface="Arial Narrow"/>
                <a:sym typeface="Arial Narrow"/>
              </a:rPr>
              <a:t>du développement des technologies ou pas</a:t>
            </a:r>
          </a:p>
          <a:p>
            <a:pPr marL="798512" lvl="1" indent="-341312" defTabSz="455612">
              <a:lnSpc>
                <a:spcPct val="90000"/>
              </a:lnSpc>
              <a:spcBef>
                <a:spcPts val="400"/>
              </a:spcBef>
              <a:buClr>
                <a:schemeClr val="accent5"/>
              </a:buClr>
              <a:buFont typeface="Arial" panose="020B0604020202020204" pitchFamily="34" charset="0"/>
              <a:buChar char="•"/>
              <a:defRPr sz="1800"/>
            </a:pPr>
            <a:endParaRPr lang="fr-FR" sz="2400" dirty="0">
              <a:solidFill>
                <a:srgbClr val="002060"/>
              </a:solidFill>
              <a:latin typeface="Arial Narrow"/>
              <a:sym typeface="Arial Narrow"/>
            </a:endParaRPr>
          </a:p>
          <a:p>
            <a:pPr marL="341312" lvl="0" indent="-341312" defTabSz="455612">
              <a:lnSpc>
                <a:spcPct val="90000"/>
              </a:lnSpc>
              <a:spcBef>
                <a:spcPts val="400"/>
              </a:spcBef>
              <a:buClr>
                <a:schemeClr val="accent5"/>
              </a:buClr>
              <a:buFont typeface="Arial" panose="020B0604020202020204" pitchFamily="34" charset="0"/>
              <a:buChar char="•"/>
              <a:defRPr sz="1800"/>
            </a:pPr>
            <a:r>
              <a:rPr lang="fr-FR" sz="2400" dirty="0">
                <a:solidFill>
                  <a:srgbClr val="002060"/>
                </a:solidFill>
                <a:latin typeface="Arial Narrow"/>
                <a:sym typeface="Arial Narrow"/>
              </a:rPr>
              <a:t>Suivant les types, suivants les usages, suivant les vecteurs, </a:t>
            </a:r>
            <a:r>
              <a:rPr lang="fr-FR" sz="2400" b="1" dirty="0">
                <a:solidFill>
                  <a:srgbClr val="002060"/>
                </a:solidFill>
                <a:latin typeface="Arial Narrow"/>
                <a:sym typeface="Arial Narrow"/>
              </a:rPr>
              <a:t>différents paramètres clefs</a:t>
            </a:r>
            <a:r>
              <a:rPr lang="fr-FR" sz="2400" dirty="0">
                <a:solidFill>
                  <a:srgbClr val="002060"/>
                </a:solidFill>
                <a:latin typeface="Arial Narrow"/>
                <a:sym typeface="Arial Narrow"/>
              </a:rPr>
              <a:t> pour ces trajectoires</a:t>
            </a:r>
          </a:p>
          <a:p>
            <a:pPr marL="798512" lvl="1" indent="-341312" defTabSz="455612">
              <a:lnSpc>
                <a:spcPct val="90000"/>
              </a:lnSpc>
              <a:spcBef>
                <a:spcPts val="400"/>
              </a:spcBef>
              <a:buClr>
                <a:schemeClr val="accent5"/>
              </a:buClr>
              <a:buFont typeface="Arial" panose="020B0604020202020204" pitchFamily="34" charset="0"/>
              <a:buChar char="•"/>
              <a:defRPr sz="1800"/>
            </a:pPr>
            <a:r>
              <a:rPr lang="fr-FR" sz="2400" dirty="0">
                <a:solidFill>
                  <a:srgbClr val="002060"/>
                </a:solidFill>
                <a:latin typeface="Arial Narrow"/>
                <a:sym typeface="Arial Narrow"/>
              </a:rPr>
              <a:t>ex : </a:t>
            </a:r>
            <a:r>
              <a:rPr lang="fr-FR" sz="2400" dirty="0" smtClean="0">
                <a:solidFill>
                  <a:srgbClr val="002060"/>
                </a:solidFill>
                <a:latin typeface="Arial Narrow"/>
                <a:sym typeface="Arial Narrow"/>
              </a:rPr>
              <a:t>l’utilisation maximale </a:t>
            </a:r>
            <a:r>
              <a:rPr lang="fr-FR" sz="2400" dirty="0">
                <a:solidFill>
                  <a:srgbClr val="002060"/>
                </a:solidFill>
                <a:latin typeface="Arial Narrow"/>
                <a:sym typeface="Arial Narrow"/>
              </a:rPr>
              <a:t>des potentiels de </a:t>
            </a:r>
            <a:r>
              <a:rPr lang="fr-FR" sz="2400" dirty="0" smtClean="0">
                <a:solidFill>
                  <a:srgbClr val="002060"/>
                </a:solidFill>
                <a:latin typeface="Arial Narrow"/>
                <a:sym typeface="Arial Narrow"/>
              </a:rPr>
              <a:t>ressources biomasse dans les régions à faible potentiel (Europe)</a:t>
            </a:r>
          </a:p>
          <a:p>
            <a:pPr marL="798512" lvl="1" indent="-341312" defTabSz="455612">
              <a:lnSpc>
                <a:spcPct val="90000"/>
              </a:lnSpc>
              <a:spcBef>
                <a:spcPts val="400"/>
              </a:spcBef>
              <a:buClr>
                <a:schemeClr val="accent5"/>
              </a:buClr>
              <a:buFont typeface="Arial" panose="020B0604020202020204" pitchFamily="34" charset="0"/>
              <a:buChar char="•"/>
              <a:defRPr sz="1800"/>
            </a:pPr>
            <a:r>
              <a:rPr lang="fr-FR" sz="2400" dirty="0" smtClean="0">
                <a:solidFill>
                  <a:srgbClr val="002060"/>
                </a:solidFill>
                <a:latin typeface="Arial Narrow"/>
                <a:sym typeface="Arial Narrow"/>
              </a:rPr>
              <a:t>ex : la vitesse de pénétration des technologies dépend des progrès technologiques et de leur compétitivité économique (retard de déploiement de la gazéification versus méthanisation)</a:t>
            </a:r>
            <a:endParaRPr lang="fr-FR" sz="2400" dirty="0">
              <a:solidFill>
                <a:srgbClr val="002060"/>
              </a:solidFill>
              <a:latin typeface="Arial Narrow"/>
              <a:sym typeface="Arial Narrow"/>
            </a:endParaRPr>
          </a:p>
          <a:p>
            <a:pPr marL="341312" lvl="0" indent="-341312" defTabSz="455612">
              <a:lnSpc>
                <a:spcPct val="90000"/>
              </a:lnSpc>
              <a:spcBef>
                <a:spcPts val="400"/>
              </a:spcBef>
              <a:buClr>
                <a:schemeClr val="accent5"/>
              </a:buClr>
              <a:buFont typeface="Arial" panose="020B0604020202020204" pitchFamily="34" charset="0"/>
              <a:buChar char="•"/>
              <a:defRPr sz="1800"/>
            </a:pPr>
            <a:endParaRPr lang="fr-FR" sz="2400" dirty="0">
              <a:solidFill>
                <a:srgbClr val="002060"/>
              </a:solidFill>
              <a:latin typeface="Arial Narrow"/>
              <a:sym typeface="Arial Narrow"/>
            </a:endParaRPr>
          </a:p>
          <a:p>
            <a:pPr marL="341312" lvl="0" indent="-341312" defTabSz="455612">
              <a:lnSpc>
                <a:spcPct val="90000"/>
              </a:lnSpc>
              <a:spcBef>
                <a:spcPts val="400"/>
              </a:spcBef>
              <a:buClr>
                <a:schemeClr val="accent5"/>
              </a:buClr>
              <a:buFont typeface="Arial" panose="020B0604020202020204" pitchFamily="34" charset="0"/>
              <a:buChar char="•"/>
              <a:defRPr sz="1800"/>
            </a:pPr>
            <a:r>
              <a:rPr lang="fr-FR" sz="2400" dirty="0">
                <a:solidFill>
                  <a:srgbClr val="002060"/>
                </a:solidFill>
                <a:latin typeface="Arial Narrow"/>
                <a:sym typeface="Arial Narrow"/>
              </a:rPr>
              <a:t>Suivant les cas, </a:t>
            </a:r>
            <a:r>
              <a:rPr lang="fr-FR" sz="2400" b="1" dirty="0">
                <a:solidFill>
                  <a:srgbClr val="002060"/>
                </a:solidFill>
                <a:latin typeface="Arial Narrow"/>
                <a:sym typeface="Arial Narrow"/>
              </a:rPr>
              <a:t>complémentarités ou compétitions</a:t>
            </a:r>
            <a:r>
              <a:rPr lang="fr-FR" sz="2400" dirty="0">
                <a:solidFill>
                  <a:srgbClr val="002060"/>
                </a:solidFill>
                <a:latin typeface="Arial Narrow"/>
                <a:sym typeface="Arial Narrow"/>
              </a:rPr>
              <a:t> entre </a:t>
            </a:r>
            <a:r>
              <a:rPr lang="fr-FR" sz="2400" dirty="0" smtClean="0">
                <a:solidFill>
                  <a:srgbClr val="002060"/>
                </a:solidFill>
                <a:latin typeface="Arial Narrow"/>
                <a:sym typeface="Arial Narrow"/>
              </a:rPr>
              <a:t>technologies et usages</a:t>
            </a:r>
          </a:p>
          <a:p>
            <a:pPr marL="798512" lvl="1" indent="-341312" defTabSz="455612">
              <a:lnSpc>
                <a:spcPct val="90000"/>
              </a:lnSpc>
              <a:spcBef>
                <a:spcPts val="400"/>
              </a:spcBef>
              <a:buClr>
                <a:schemeClr val="accent5"/>
              </a:buClr>
              <a:buFont typeface="Arial" panose="020B0604020202020204" pitchFamily="34" charset="0"/>
              <a:buChar char="•"/>
              <a:defRPr sz="1800"/>
            </a:pPr>
            <a:r>
              <a:rPr lang="fr-FR" sz="2400" dirty="0">
                <a:solidFill>
                  <a:srgbClr val="002060"/>
                </a:solidFill>
                <a:latin typeface="Arial Narrow"/>
                <a:sym typeface="Arial Narrow"/>
              </a:rPr>
              <a:t>e</a:t>
            </a:r>
            <a:r>
              <a:rPr lang="fr-FR" sz="2400" dirty="0" smtClean="0">
                <a:solidFill>
                  <a:srgbClr val="002060"/>
                </a:solidFill>
                <a:latin typeface="Arial Narrow"/>
                <a:sym typeface="Arial Narrow"/>
              </a:rPr>
              <a:t>x : développement électricité // biocarburants dans les pays du Nord ou du Sud</a:t>
            </a:r>
            <a:endParaRPr lang="fr-FR" sz="2400" dirty="0">
              <a:solidFill>
                <a:srgbClr val="002060"/>
              </a:solidFill>
              <a:latin typeface="Arial Narrow"/>
              <a:sym typeface="Arial Narrow"/>
            </a:endParaRPr>
          </a:p>
          <a:p>
            <a:pPr marL="341312" lvl="0" indent="-341312" defTabSz="455612">
              <a:lnSpc>
                <a:spcPct val="90000"/>
              </a:lnSpc>
              <a:spcBef>
                <a:spcPts val="400"/>
              </a:spcBef>
              <a:buClr>
                <a:schemeClr val="accent5"/>
              </a:buClr>
              <a:buFont typeface="Arial" panose="020B0604020202020204" pitchFamily="34" charset="0"/>
              <a:buChar char="•"/>
              <a:defRPr sz="1800"/>
            </a:pPr>
            <a:endParaRPr lang="fr-FR" sz="2400" dirty="0">
              <a:solidFill>
                <a:srgbClr val="002060"/>
              </a:solidFill>
              <a:latin typeface="Arial Narrow"/>
              <a:sym typeface="Arial Narrow"/>
            </a:endParaRPr>
          </a:p>
          <a:p>
            <a:pPr marL="341312" lvl="0" indent="-341312" defTabSz="455612">
              <a:lnSpc>
                <a:spcPct val="90000"/>
              </a:lnSpc>
              <a:spcBef>
                <a:spcPts val="400"/>
              </a:spcBef>
              <a:buClr>
                <a:schemeClr val="accent5"/>
              </a:buClr>
              <a:buFont typeface="Arial" panose="020B0604020202020204" pitchFamily="34" charset="0"/>
              <a:buChar char="•"/>
              <a:defRPr sz="1800"/>
            </a:pPr>
            <a:r>
              <a:rPr lang="fr-FR" sz="2400" dirty="0">
                <a:solidFill>
                  <a:srgbClr val="002060"/>
                </a:solidFill>
                <a:latin typeface="Arial Narrow"/>
                <a:sym typeface="Arial Narrow"/>
              </a:rPr>
              <a:t>Suivant les cas, </a:t>
            </a:r>
            <a:r>
              <a:rPr lang="fr-FR" sz="2400" b="1" dirty="0">
                <a:solidFill>
                  <a:srgbClr val="002060"/>
                </a:solidFill>
                <a:latin typeface="Arial Narrow"/>
                <a:sym typeface="Arial Narrow"/>
              </a:rPr>
              <a:t>prépondérance de</a:t>
            </a:r>
            <a:r>
              <a:rPr lang="fr-FR" sz="2400" dirty="0">
                <a:solidFill>
                  <a:srgbClr val="002060"/>
                </a:solidFill>
                <a:latin typeface="Arial Narrow"/>
                <a:sym typeface="Arial Narrow"/>
              </a:rPr>
              <a:t> certains </a:t>
            </a:r>
            <a:r>
              <a:rPr lang="fr-FR" sz="2400" b="1" dirty="0">
                <a:solidFill>
                  <a:srgbClr val="002060"/>
                </a:solidFill>
                <a:latin typeface="Arial Narrow"/>
                <a:sym typeface="Arial Narrow"/>
              </a:rPr>
              <a:t>paramètres </a:t>
            </a:r>
            <a:r>
              <a:rPr lang="fr-FR" sz="2400" b="1" dirty="0" smtClean="0">
                <a:solidFill>
                  <a:srgbClr val="002060"/>
                </a:solidFill>
                <a:latin typeface="Arial Narrow"/>
                <a:sym typeface="Arial Narrow"/>
              </a:rPr>
              <a:t>technico-économiques</a:t>
            </a:r>
          </a:p>
          <a:p>
            <a:pPr marL="798512" lvl="1" indent="-341312" defTabSz="455612">
              <a:lnSpc>
                <a:spcPct val="90000"/>
              </a:lnSpc>
              <a:spcBef>
                <a:spcPts val="400"/>
              </a:spcBef>
              <a:buClr>
                <a:schemeClr val="accent5"/>
              </a:buClr>
              <a:buFont typeface="Arial" panose="020B0604020202020204" pitchFamily="34" charset="0"/>
              <a:buChar char="•"/>
              <a:defRPr sz="1800"/>
            </a:pPr>
            <a:r>
              <a:rPr lang="fr-FR" sz="2400" dirty="0">
                <a:solidFill>
                  <a:srgbClr val="002060"/>
                </a:solidFill>
                <a:latin typeface="Arial Narrow"/>
                <a:sym typeface="Arial Narrow"/>
              </a:rPr>
              <a:t>e</a:t>
            </a:r>
            <a:r>
              <a:rPr lang="fr-FR" sz="2400" dirty="0" smtClean="0">
                <a:solidFill>
                  <a:srgbClr val="002060"/>
                </a:solidFill>
                <a:latin typeface="Arial Narrow"/>
                <a:sym typeface="Arial Narrow"/>
              </a:rPr>
              <a:t>x : le déploiement des technologies selon la maturité du CCS ou la valeur de la taxe carbone</a:t>
            </a:r>
            <a:endParaRPr lang="fr-FR" sz="2400" dirty="0">
              <a:solidFill>
                <a:srgbClr val="002060"/>
              </a:solidFill>
              <a:latin typeface="Arial Narrow"/>
              <a:sym typeface="Arial Narrow"/>
            </a:endParaRPr>
          </a:p>
        </p:txBody>
      </p:sp>
      <p:pic>
        <p:nvPicPr>
          <p:cNvPr id="4" name="Image 3"/>
          <p:cNvPicPr>
            <a:picLocks noChangeAspect="1"/>
          </p:cNvPicPr>
          <p:nvPr/>
        </p:nvPicPr>
        <p:blipFill>
          <a:blip r:embed="rId3"/>
          <a:stretch>
            <a:fillRect/>
          </a:stretch>
        </p:blipFill>
        <p:spPr>
          <a:xfrm>
            <a:off x="3243146" y="1651364"/>
            <a:ext cx="5544238" cy="5103668"/>
          </a:xfrm>
          <a:prstGeom prst="rect">
            <a:avLst/>
          </a:prstGeom>
        </p:spPr>
      </p:pic>
      <p:sp>
        <p:nvSpPr>
          <p:cNvPr id="7" name="Titre 1"/>
          <p:cNvSpPr txBox="1">
            <a:spLocks/>
          </p:cNvSpPr>
          <p:nvPr/>
        </p:nvSpPr>
        <p:spPr>
          <a:xfrm>
            <a:off x="-1" y="0"/>
            <a:ext cx="6825007" cy="680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smtClean="0">
                <a:effectLst>
                  <a:outerShdw blurRad="38100" dist="38100" dir="2700000" algn="tl">
                    <a:srgbClr val="000000">
                      <a:alpha val="43137"/>
                    </a:srgbClr>
                  </a:outerShdw>
                </a:effectLst>
              </a:rPr>
              <a:t>III – Travaux réalisés : étude bioénergies</a:t>
            </a:r>
            <a:endParaRPr lang="fr-F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5213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animEffect transition="in" filter="fade">
                                      <p:cBhvr>
                                        <p:cTn id="13" dur="500"/>
                                        <p:tgtEl>
                                          <p:spTgt spid="10">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
                                        </p:tgtEl>
                                      </p:cBhvr>
                                    </p:animEffect>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7" end="7"/>
                                            </p:txEl>
                                          </p:spTgt>
                                        </p:tgtEl>
                                        <p:attrNameLst>
                                          <p:attrName>style.visibility</p:attrName>
                                        </p:attrNameLst>
                                      </p:cBhvr>
                                      <p:to>
                                        <p:strVal val="visible"/>
                                      </p:to>
                                    </p:set>
                                    <p:animEffect transition="in" filter="fade">
                                      <p:cBhvr>
                                        <p:cTn id="28" dur="500"/>
                                        <p:tgtEl>
                                          <p:spTgt spid="10">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xEl>
                                              <p:pRg st="8" end="8"/>
                                            </p:txEl>
                                          </p:spTgt>
                                        </p:tgtEl>
                                        <p:attrNameLst>
                                          <p:attrName>style.visibility</p:attrName>
                                        </p:attrNameLst>
                                      </p:cBhvr>
                                      <p:to>
                                        <p:strVal val="visible"/>
                                      </p:to>
                                    </p:set>
                                    <p:animEffect transition="in" filter="fade">
                                      <p:cBhvr>
                                        <p:cTn id="31" dur="500"/>
                                        <p:tgtEl>
                                          <p:spTgt spid="10">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10" end="10"/>
                                            </p:txEl>
                                          </p:spTgt>
                                        </p:tgtEl>
                                        <p:attrNameLst>
                                          <p:attrName>style.visibility</p:attrName>
                                        </p:attrNameLst>
                                      </p:cBhvr>
                                      <p:to>
                                        <p:strVal val="visible"/>
                                      </p:to>
                                    </p:set>
                                    <p:animEffect transition="in" filter="fade">
                                      <p:cBhvr>
                                        <p:cTn id="36" dur="500"/>
                                        <p:tgtEl>
                                          <p:spTgt spid="10">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0">
                                            <p:txEl>
                                              <p:pRg st="11" end="11"/>
                                            </p:txEl>
                                          </p:spTgt>
                                        </p:tgtEl>
                                        <p:attrNameLst>
                                          <p:attrName>style.visibility</p:attrName>
                                        </p:attrNameLst>
                                      </p:cBhvr>
                                      <p:to>
                                        <p:strVal val="visible"/>
                                      </p:to>
                                    </p:set>
                                    <p:animEffect transition="in" filter="fade">
                                      <p:cBhvr>
                                        <p:cTn id="39"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1097B4C-8B63-4804-BF90-4EB8C8088DD4}" type="slidenum">
              <a:rPr lang="fr-FR" smtClean="0"/>
              <a:t>33</a:t>
            </a:fld>
            <a:endParaRPr lang="fr-FR"/>
          </a:p>
        </p:txBody>
      </p:sp>
      <p:sp>
        <p:nvSpPr>
          <p:cNvPr id="358" name="OTLSHAPE_TB_00000000000000000000000000000000_LeftEndCaps" hidden="1"/>
          <p:cNvSpPr txBox="1"/>
          <p:nvPr>
            <p:custDataLst>
              <p:tags r:id="rId2"/>
            </p:custDataLst>
          </p:nvPr>
        </p:nvSpPr>
        <p:spPr>
          <a:xfrm>
            <a:off x="254000" y="5194469"/>
            <a:ext cx="469900" cy="279061"/>
          </a:xfrm>
          <a:prstGeom prst="rect">
            <a:avLst/>
          </a:prstGeom>
          <a:noFill/>
        </p:spPr>
        <p:txBody>
          <a:bodyPr vert="horz" wrap="none" lIns="0" tIns="0" rIns="0" bIns="0" rtlCol="0" anchor="ctr" anchorCtr="0">
            <a:spAutoFit/>
          </a:bodyPr>
          <a:lstStyle/>
          <a:p>
            <a:pPr algn="ctr"/>
            <a:r>
              <a:rPr lang="en-GB" b="1" smtClean="0">
                <a:solidFill>
                  <a:srgbClr val="C0504D"/>
                </a:solidFill>
                <a:latin typeface="Calibri" panose="020F0502020204030204" pitchFamily="34" charset="0"/>
              </a:rPr>
              <a:t>2017</a:t>
            </a:r>
            <a:endParaRPr lang="en-GB" b="1">
              <a:solidFill>
                <a:srgbClr val="C0504D"/>
              </a:solidFill>
              <a:latin typeface="Calibri" panose="020F0502020204030204" pitchFamily="34" charset="0"/>
            </a:endParaRPr>
          </a:p>
        </p:txBody>
      </p:sp>
      <p:cxnSp>
        <p:nvCxnSpPr>
          <p:cNvPr id="393" name="OTLSHAPE_T_123ae102ca8140678e0e5f30c585ce2d_RightVerticalConnector1" hidden="1"/>
          <p:cNvCxnSpPr/>
          <p:nvPr>
            <p:custDataLst>
              <p:tags r:id="rId3"/>
            </p:custDataLst>
          </p:nvPr>
        </p:nvCxnSpPr>
        <p:spPr>
          <a:xfrm>
            <a:off x="2598165" y="3231557"/>
            <a:ext cx="0" cy="132419"/>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394" name="OTLSHAPE_T_123ae102ca8140678e0e5f30c585ce2d_RightVerticalConnector2" hidden="1"/>
          <p:cNvCxnSpPr/>
          <p:nvPr>
            <p:custDataLst>
              <p:tags r:id="rId4"/>
            </p:custDataLst>
          </p:nvPr>
        </p:nvCxnSpPr>
        <p:spPr>
          <a:xfrm>
            <a:off x="2598165" y="3550835"/>
            <a:ext cx="0" cy="1592665"/>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cxnSp>
        <p:nvCxnSpPr>
          <p:cNvPr id="395" name="OTLSHAPE_T_6124c73181094205a8821e68a025a6fc_LeftVerticalConnector1" hidden="1"/>
          <p:cNvCxnSpPr/>
          <p:nvPr>
            <p:custDataLst>
              <p:tags r:id="rId5"/>
            </p:custDataLst>
          </p:nvPr>
        </p:nvCxnSpPr>
        <p:spPr>
          <a:xfrm>
            <a:off x="2339428" y="3567176"/>
            <a:ext cx="0" cy="1576324"/>
          </a:xfrm>
          <a:prstGeom prst="line">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421" name="OTLSHAPE_T_15191b81258348f3b81f738d9ab1ca28_ShapePercentage" hidden="1"/>
          <p:cNvSpPr/>
          <p:nvPr>
            <p:custDataLst>
              <p:tags r:id="rId6"/>
            </p:custDataLst>
          </p:nvPr>
        </p:nvSpPr>
        <p:spPr>
          <a:xfrm>
            <a:off x="863631" y="2426039"/>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2" name="OTLSHAPE_T_15191b81258348f3b81f738d9ab1ca28_Duration" hidden="1"/>
          <p:cNvSpPr txBox="1"/>
          <p:nvPr>
            <p:custDataLst>
              <p:tags r:id="rId7"/>
            </p:custDataLst>
          </p:nvPr>
        </p:nvSpPr>
        <p:spPr>
          <a:xfrm>
            <a:off x="0" y="2426039"/>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180 jours</a:t>
            </a:r>
            <a:endParaRPr lang="en-GB" sz="1000">
              <a:solidFill>
                <a:srgbClr val="C0504D"/>
              </a:solidFill>
              <a:latin typeface="Calibri" panose="020F0502020204030204" pitchFamily="34" charset="0"/>
            </a:endParaRPr>
          </a:p>
        </p:txBody>
      </p:sp>
      <p:sp>
        <p:nvSpPr>
          <p:cNvPr id="423" name="OTLSHAPE_T_15191b81258348f3b81f738d9ab1ca28_TextPercentage" hidden="1"/>
          <p:cNvSpPr txBox="1"/>
          <p:nvPr>
            <p:custDataLst>
              <p:tags r:id="rId8"/>
            </p:custDataLst>
          </p:nvPr>
        </p:nvSpPr>
        <p:spPr>
          <a:xfrm>
            <a:off x="0" y="2581063"/>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24" name="OTLSHAPE_T_15191b81258348f3b81f738d9ab1ca28_StartDate" hidden="1"/>
          <p:cNvSpPr txBox="1"/>
          <p:nvPr>
            <p:custDataLst>
              <p:tags r:id="rId9"/>
            </p:custDataLst>
          </p:nvPr>
        </p:nvSpPr>
        <p:spPr>
          <a:xfrm>
            <a:off x="0" y="25810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25" name="OTLSHAPE_T_15191b81258348f3b81f738d9ab1ca28_EndDate" hidden="1"/>
          <p:cNvSpPr txBox="1"/>
          <p:nvPr>
            <p:custDataLst>
              <p:tags r:id="rId10"/>
            </p:custDataLst>
          </p:nvPr>
        </p:nvSpPr>
        <p:spPr>
          <a:xfrm>
            <a:off x="0" y="25810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29" name="OTLSHAPE_T_2f85151eed6e44bf9e89e66fb2a85371_ShapePercentage" hidden="1"/>
          <p:cNvSpPr/>
          <p:nvPr>
            <p:custDataLst>
              <p:tags r:id="rId11"/>
            </p:custDataLst>
          </p:nvPr>
        </p:nvSpPr>
        <p:spPr>
          <a:xfrm>
            <a:off x="2349011" y="2692739"/>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0" name="OTLSHAPE_T_2f85151eed6e44bf9e89e66fb2a85371_Duration" hidden="1"/>
          <p:cNvSpPr txBox="1"/>
          <p:nvPr>
            <p:custDataLst>
              <p:tags r:id="rId12"/>
            </p:custDataLst>
          </p:nvPr>
        </p:nvSpPr>
        <p:spPr>
          <a:xfrm>
            <a:off x="0" y="2692739"/>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177 jours</a:t>
            </a:r>
            <a:endParaRPr lang="en-GB" sz="1000">
              <a:solidFill>
                <a:srgbClr val="C0504D"/>
              </a:solidFill>
              <a:latin typeface="Calibri" panose="020F0502020204030204" pitchFamily="34" charset="0"/>
            </a:endParaRPr>
          </a:p>
        </p:txBody>
      </p:sp>
      <p:sp>
        <p:nvSpPr>
          <p:cNvPr id="431" name="OTLSHAPE_T_2f85151eed6e44bf9e89e66fb2a85371_TextPercentage" hidden="1"/>
          <p:cNvSpPr txBox="1"/>
          <p:nvPr>
            <p:custDataLst>
              <p:tags r:id="rId13"/>
            </p:custDataLst>
          </p:nvPr>
        </p:nvSpPr>
        <p:spPr>
          <a:xfrm>
            <a:off x="0" y="2847763"/>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32" name="OTLSHAPE_T_2f85151eed6e44bf9e89e66fb2a85371_StartDate" hidden="1"/>
          <p:cNvSpPr txBox="1"/>
          <p:nvPr>
            <p:custDataLst>
              <p:tags r:id="rId14"/>
            </p:custDataLst>
          </p:nvPr>
        </p:nvSpPr>
        <p:spPr>
          <a:xfrm>
            <a:off x="0" y="28477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33" name="OTLSHAPE_T_2f85151eed6e44bf9e89e66fb2a85371_EndDate" hidden="1"/>
          <p:cNvSpPr txBox="1"/>
          <p:nvPr>
            <p:custDataLst>
              <p:tags r:id="rId15"/>
            </p:custDataLst>
          </p:nvPr>
        </p:nvSpPr>
        <p:spPr>
          <a:xfrm>
            <a:off x="0" y="28477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37" name="OTLSHAPE_T_123ae102ca8140678e0e5f30c585ce2d_ShapePercentage" hidden="1"/>
          <p:cNvSpPr/>
          <p:nvPr>
            <p:custDataLst>
              <p:tags r:id="rId16"/>
            </p:custDataLst>
          </p:nvPr>
        </p:nvSpPr>
        <p:spPr>
          <a:xfrm>
            <a:off x="1131958" y="3028357"/>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8" name="OTLSHAPE_T_123ae102ca8140678e0e5f30c585ce2d_Duration" hidden="1"/>
          <p:cNvSpPr txBox="1"/>
          <p:nvPr>
            <p:custDataLst>
              <p:tags r:id="rId17"/>
            </p:custDataLst>
          </p:nvPr>
        </p:nvSpPr>
        <p:spPr>
          <a:xfrm>
            <a:off x="0" y="2959439"/>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153 jours</a:t>
            </a:r>
            <a:endParaRPr lang="en-GB" sz="1000">
              <a:solidFill>
                <a:srgbClr val="C0504D"/>
              </a:solidFill>
              <a:latin typeface="Calibri" panose="020F0502020204030204" pitchFamily="34" charset="0"/>
            </a:endParaRPr>
          </a:p>
        </p:txBody>
      </p:sp>
      <p:sp>
        <p:nvSpPr>
          <p:cNvPr id="439" name="OTLSHAPE_T_123ae102ca8140678e0e5f30c585ce2d_TextPercentage" hidden="1"/>
          <p:cNvSpPr txBox="1"/>
          <p:nvPr>
            <p:custDataLst>
              <p:tags r:id="rId18"/>
            </p:custDataLst>
          </p:nvPr>
        </p:nvSpPr>
        <p:spPr>
          <a:xfrm>
            <a:off x="0" y="3114463"/>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40" name="OTLSHAPE_T_123ae102ca8140678e0e5f30c585ce2d_StartDate" hidden="1"/>
          <p:cNvSpPr txBox="1"/>
          <p:nvPr>
            <p:custDataLst>
              <p:tags r:id="rId19"/>
            </p:custDataLst>
          </p:nvPr>
        </p:nvSpPr>
        <p:spPr>
          <a:xfrm>
            <a:off x="0" y="31144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41" name="OTLSHAPE_T_123ae102ca8140678e0e5f30c585ce2d_EndDate" hidden="1"/>
          <p:cNvSpPr txBox="1"/>
          <p:nvPr>
            <p:custDataLst>
              <p:tags r:id="rId20"/>
            </p:custDataLst>
          </p:nvPr>
        </p:nvSpPr>
        <p:spPr>
          <a:xfrm>
            <a:off x="0" y="3114463"/>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45" name="OTLSHAPE_T_6124c73181094205a8821e68a025a6fc_ShapePercentage" hidden="1"/>
          <p:cNvSpPr/>
          <p:nvPr>
            <p:custDataLst>
              <p:tags r:id="rId21"/>
            </p:custDataLst>
          </p:nvPr>
        </p:nvSpPr>
        <p:spPr>
          <a:xfrm>
            <a:off x="2339428" y="3363976"/>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6" name="OTLSHAPE_T_6124c73181094205a8821e68a025a6fc_Duration" hidden="1"/>
          <p:cNvSpPr txBox="1"/>
          <p:nvPr>
            <p:custDataLst>
              <p:tags r:id="rId22"/>
            </p:custDataLst>
          </p:nvPr>
        </p:nvSpPr>
        <p:spPr>
          <a:xfrm>
            <a:off x="0" y="3363976"/>
            <a:ext cx="482600" cy="155025"/>
          </a:xfrm>
          <a:prstGeom prst="rect">
            <a:avLst/>
          </a:prstGeom>
          <a:noFill/>
        </p:spPr>
        <p:txBody>
          <a:bodyPr vert="horz" wrap="square" lIns="0" tIns="0" rIns="0" bIns="0" rtlCol="0" anchor="ctr" anchorCtr="0">
            <a:spAutoFit/>
          </a:bodyPr>
          <a:lstStyle/>
          <a:p>
            <a:pPr algn="ctr"/>
            <a:r>
              <a:rPr lang="en-GB" sz="1000" smtClean="0">
                <a:solidFill>
                  <a:srgbClr val="C0504D"/>
                </a:solidFill>
                <a:latin typeface="Calibri" panose="020F0502020204030204" pitchFamily="34" charset="0"/>
              </a:rPr>
              <a:t>222 jours</a:t>
            </a:r>
            <a:endParaRPr lang="en-GB" sz="1000">
              <a:solidFill>
                <a:srgbClr val="C0504D"/>
              </a:solidFill>
              <a:latin typeface="Calibri" panose="020F0502020204030204" pitchFamily="34" charset="0"/>
            </a:endParaRPr>
          </a:p>
        </p:txBody>
      </p:sp>
      <p:sp>
        <p:nvSpPr>
          <p:cNvPr id="447" name="OTLSHAPE_T_6124c73181094205a8821e68a025a6fc_TextPercentage" hidden="1"/>
          <p:cNvSpPr txBox="1"/>
          <p:nvPr>
            <p:custDataLst>
              <p:tags r:id="rId23"/>
            </p:custDataLst>
          </p:nvPr>
        </p:nvSpPr>
        <p:spPr>
          <a:xfrm>
            <a:off x="0" y="3519001"/>
            <a:ext cx="0" cy="153888"/>
          </a:xfrm>
          <a:prstGeom prst="rect">
            <a:avLst/>
          </a:prstGeom>
          <a:noFill/>
        </p:spPr>
        <p:txBody>
          <a:bodyPr vert="horz" wrap="square" lIns="0" tIns="0" rIns="0" bIns="0" rtlCol="0" anchor="ctr" anchorCtr="0">
            <a:spAutoFit/>
          </a:bodyPr>
          <a:lstStyle/>
          <a:p>
            <a:pPr algn="ctr"/>
            <a:endParaRPr lang="en-GB" sz="1000">
              <a:solidFill>
                <a:srgbClr val="C0504D"/>
              </a:solidFill>
              <a:latin typeface="Calibri" panose="020F0502020204030204" pitchFamily="34" charset="0"/>
            </a:endParaRPr>
          </a:p>
        </p:txBody>
      </p:sp>
      <p:sp>
        <p:nvSpPr>
          <p:cNvPr id="448" name="OTLSHAPE_T_6124c73181094205a8821e68a025a6fc_StartDate" hidden="1"/>
          <p:cNvSpPr txBox="1"/>
          <p:nvPr>
            <p:custDataLst>
              <p:tags r:id="rId24"/>
            </p:custDataLst>
          </p:nvPr>
        </p:nvSpPr>
        <p:spPr>
          <a:xfrm>
            <a:off x="0" y="3519001"/>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449" name="OTLSHAPE_T_6124c73181094205a8821e68a025a6fc_EndDate" hidden="1"/>
          <p:cNvSpPr txBox="1"/>
          <p:nvPr>
            <p:custDataLst>
              <p:tags r:id="rId25"/>
            </p:custDataLst>
          </p:nvPr>
        </p:nvSpPr>
        <p:spPr>
          <a:xfrm>
            <a:off x="0" y="3519001"/>
            <a:ext cx="0" cy="153888"/>
          </a:xfrm>
          <a:prstGeom prst="rect">
            <a:avLst/>
          </a:prstGeom>
          <a:noFill/>
        </p:spPr>
        <p:txBody>
          <a:bodyPr vert="horz" wrap="square" lIns="0" tIns="0" rIns="0" bIns="0" rtlCol="0" anchor="ctr" anchorCtr="0">
            <a:spAutoFit/>
          </a:bodyPr>
          <a:lstStyle/>
          <a:p>
            <a:pPr algn="ctr"/>
            <a:endParaRPr lang="en-GB" sz="1000">
              <a:solidFill>
                <a:srgbClr val="1F497E"/>
              </a:solidFill>
              <a:latin typeface="Calibri" panose="020F0502020204030204" pitchFamily="34" charset="0"/>
            </a:endParaRPr>
          </a:p>
        </p:txBody>
      </p:sp>
      <p:sp>
        <p:nvSpPr>
          <p:cNvPr id="99" name="Titre 1"/>
          <p:cNvSpPr txBox="1">
            <a:spLocks/>
          </p:cNvSpPr>
          <p:nvPr/>
        </p:nvSpPr>
        <p:spPr>
          <a:xfrm>
            <a:off x="335029" y="769959"/>
            <a:ext cx="6686257" cy="427245"/>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dirty="0" smtClean="0">
                <a:effectLst>
                  <a:outerShdw blurRad="38100" dist="38100" dir="2700000" algn="tl">
                    <a:srgbClr val="000000">
                      <a:alpha val="43137"/>
                    </a:srgbClr>
                  </a:outerShdw>
                </a:effectLst>
              </a:rPr>
              <a:t>Mode de fonctionnement des centrales hydrauliques</a:t>
            </a:r>
            <a:endParaRPr lang="fr-FR" sz="3200" dirty="0">
              <a:effectLst>
                <a:outerShdw blurRad="38100" dist="38100" dir="2700000" algn="tl">
                  <a:srgbClr val="000000">
                    <a:alpha val="43137"/>
                  </a:srgbClr>
                </a:outerShdw>
              </a:effectLst>
            </a:endParaRPr>
          </a:p>
        </p:txBody>
      </p:sp>
      <p:sp>
        <p:nvSpPr>
          <p:cNvPr id="3" name="Rectangle 2"/>
          <p:cNvSpPr>
            <a:spLocks noChangeArrowheads="1"/>
          </p:cNvSpPr>
          <p:nvPr/>
        </p:nvSpPr>
        <p:spPr bwMode="auto">
          <a:xfrm>
            <a:off x="1055914" y="189411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42" name="Graphique 41"/>
          <p:cNvGraphicFramePr/>
          <p:nvPr>
            <p:extLst>
              <p:ext uri="{D42A27DB-BD31-4B8C-83A1-F6EECF244321}">
                <p14:modId xmlns:p14="http://schemas.microsoft.com/office/powerpoint/2010/main" val="3315614843"/>
              </p:ext>
            </p:extLst>
          </p:nvPr>
        </p:nvGraphicFramePr>
        <p:xfrm>
          <a:off x="174172" y="1286940"/>
          <a:ext cx="5987142" cy="3394513"/>
        </p:xfrm>
        <a:graphic>
          <a:graphicData uri="http://schemas.openxmlformats.org/drawingml/2006/chart">
            <c:chart xmlns:c="http://schemas.openxmlformats.org/drawingml/2006/chart" xmlns:r="http://schemas.openxmlformats.org/officeDocument/2006/relationships" r:id="rId27"/>
          </a:graphicData>
        </a:graphic>
      </p:graphicFrame>
      <p:graphicFrame>
        <p:nvGraphicFramePr>
          <p:cNvPr id="46" name="Graphique 45"/>
          <p:cNvGraphicFramePr/>
          <p:nvPr>
            <p:extLst>
              <p:ext uri="{D42A27DB-BD31-4B8C-83A1-F6EECF244321}">
                <p14:modId xmlns:p14="http://schemas.microsoft.com/office/powerpoint/2010/main" val="3288953503"/>
              </p:ext>
            </p:extLst>
          </p:nvPr>
        </p:nvGraphicFramePr>
        <p:xfrm>
          <a:off x="6340091" y="521099"/>
          <a:ext cx="5760720" cy="3426061"/>
        </p:xfrm>
        <a:graphic>
          <a:graphicData uri="http://schemas.openxmlformats.org/drawingml/2006/chart">
            <c:chart xmlns:c="http://schemas.openxmlformats.org/drawingml/2006/chart" xmlns:r="http://schemas.openxmlformats.org/officeDocument/2006/relationships" r:id="rId28"/>
          </a:graphicData>
        </a:graphic>
      </p:graphicFrame>
      <p:graphicFrame>
        <p:nvGraphicFramePr>
          <p:cNvPr id="48" name="Graphique 47"/>
          <p:cNvGraphicFramePr/>
          <p:nvPr>
            <p:extLst>
              <p:ext uri="{D42A27DB-BD31-4B8C-83A1-F6EECF244321}">
                <p14:modId xmlns:p14="http://schemas.microsoft.com/office/powerpoint/2010/main" val="777148435"/>
              </p:ext>
            </p:extLst>
          </p:nvPr>
        </p:nvGraphicFramePr>
        <p:xfrm>
          <a:off x="6340091" y="3947160"/>
          <a:ext cx="5760720" cy="2910840"/>
        </p:xfrm>
        <a:graphic>
          <a:graphicData uri="http://schemas.openxmlformats.org/drawingml/2006/chart">
            <c:chart xmlns:c="http://schemas.openxmlformats.org/drawingml/2006/chart" xmlns:r="http://schemas.openxmlformats.org/officeDocument/2006/relationships" r:id="rId29"/>
          </a:graphicData>
        </a:graphic>
      </p:graphicFrame>
      <p:sp>
        <p:nvSpPr>
          <p:cNvPr id="33" name="Rectangle 32"/>
          <p:cNvSpPr/>
          <p:nvPr/>
        </p:nvSpPr>
        <p:spPr>
          <a:xfrm>
            <a:off x="174172" y="4644071"/>
            <a:ext cx="6567096" cy="2523768"/>
          </a:xfrm>
          <a:prstGeom prst="rect">
            <a:avLst/>
          </a:prstGeom>
          <a:noFill/>
        </p:spPr>
        <p:txBody>
          <a:bodyPr wrap="square" rtlCol="0">
            <a:spAutoFit/>
          </a:bodyPr>
          <a:lstStyle/>
          <a:p>
            <a:pPr marL="285750" indent="-285750">
              <a:buFont typeface="Arial" panose="020B0604020202020204" pitchFamily="34" charset="0"/>
              <a:buChar char="•"/>
            </a:pPr>
            <a:r>
              <a:rPr lang="fr-FR" sz="2000" dirty="0" smtClean="0">
                <a:solidFill>
                  <a:srgbClr val="002060"/>
                </a:solidFill>
                <a:latin typeface="Arial Narrow"/>
              </a:rPr>
              <a:t>Importance de la </a:t>
            </a:r>
            <a:r>
              <a:rPr lang="fr-FR" sz="2000" b="1" dirty="0" smtClean="0">
                <a:solidFill>
                  <a:srgbClr val="002060"/>
                </a:solidFill>
                <a:latin typeface="Arial Narrow"/>
              </a:rPr>
              <a:t>flexibilité apportée par les STEP </a:t>
            </a:r>
            <a:r>
              <a:rPr lang="fr-FR" sz="2000" dirty="0" smtClean="0">
                <a:solidFill>
                  <a:srgbClr val="002060"/>
                </a:solidFill>
                <a:latin typeface="Arial Narrow"/>
              </a:rPr>
              <a:t>qui permettent un suivi de charge pour les pics de consommation journaliers et hebdomadaires</a:t>
            </a:r>
            <a:endParaRPr lang="fr-FR" sz="2000" b="1" dirty="0" smtClean="0">
              <a:solidFill>
                <a:srgbClr val="002060"/>
              </a:solidFill>
              <a:latin typeface="Arial Narrow"/>
            </a:endParaRPr>
          </a:p>
          <a:p>
            <a:pPr marL="285750" indent="-285750">
              <a:buFont typeface="Arial" panose="020B0604020202020204" pitchFamily="34" charset="0"/>
              <a:buChar char="•"/>
            </a:pPr>
            <a:endParaRPr lang="fr-FR" sz="2000" dirty="0" smtClean="0">
              <a:solidFill>
                <a:srgbClr val="002060"/>
              </a:solidFill>
              <a:latin typeface="Arial Narrow"/>
            </a:endParaRPr>
          </a:p>
          <a:p>
            <a:pPr marL="285750" indent="-285750">
              <a:buFont typeface="Arial" panose="020B0604020202020204" pitchFamily="34" charset="0"/>
              <a:buChar char="•"/>
            </a:pPr>
            <a:r>
              <a:rPr lang="fr-FR" sz="2000" dirty="0" smtClean="0">
                <a:solidFill>
                  <a:srgbClr val="002060"/>
                </a:solidFill>
                <a:latin typeface="Arial Narrow"/>
              </a:rPr>
              <a:t>Flexibilité des centrales fil de l’eau + </a:t>
            </a:r>
            <a:r>
              <a:rPr lang="fr-FR" sz="2000" b="1" dirty="0" smtClean="0">
                <a:solidFill>
                  <a:srgbClr val="002060"/>
                </a:solidFill>
                <a:latin typeface="Arial Narrow"/>
              </a:rPr>
              <a:t>éclusé </a:t>
            </a:r>
            <a:r>
              <a:rPr lang="fr-FR" sz="2000" dirty="0" smtClean="0">
                <a:solidFill>
                  <a:srgbClr val="002060"/>
                </a:solidFill>
                <a:latin typeface="Arial Narrow"/>
              </a:rPr>
              <a:t>et </a:t>
            </a:r>
            <a:r>
              <a:rPr lang="fr-FR" sz="2000" b="1" dirty="0" smtClean="0">
                <a:solidFill>
                  <a:srgbClr val="002060"/>
                </a:solidFill>
                <a:latin typeface="Arial Narrow"/>
              </a:rPr>
              <a:t>lac </a:t>
            </a:r>
            <a:r>
              <a:rPr lang="fr-FR" sz="2000" dirty="0" smtClean="0">
                <a:solidFill>
                  <a:srgbClr val="002060"/>
                </a:solidFill>
                <a:latin typeface="Arial Narrow"/>
              </a:rPr>
              <a:t>qui connaissent des variations de production journalières importantes </a:t>
            </a:r>
            <a:r>
              <a:rPr lang="fr-FR" sz="2000" dirty="0" smtClean="0">
                <a:solidFill>
                  <a:srgbClr val="002060"/>
                </a:solidFill>
                <a:latin typeface="Arial Narrow"/>
                <a:sym typeface="Wingdings" panose="05000000000000000000" pitchFamily="2" charset="2"/>
              </a:rPr>
              <a:t> </a:t>
            </a:r>
            <a:r>
              <a:rPr lang="fr-FR" sz="2000" b="1" dirty="0" smtClean="0">
                <a:solidFill>
                  <a:srgbClr val="FF0000"/>
                </a:solidFill>
                <a:latin typeface="Arial Narrow"/>
                <a:sym typeface="Wingdings" panose="05000000000000000000" pitchFamily="2" charset="2"/>
              </a:rPr>
              <a:t>Importance de moduler leur productible journalier</a:t>
            </a:r>
            <a:endParaRPr lang="fr-FR" sz="2000" b="1" dirty="0" smtClean="0">
              <a:solidFill>
                <a:srgbClr val="FF0000"/>
              </a:solidFill>
              <a:latin typeface="Arial Narrow"/>
            </a:endParaRPr>
          </a:p>
          <a:p>
            <a:pPr marL="285750" indent="-285750">
              <a:buFont typeface="Arial" panose="020B0604020202020204" pitchFamily="34" charset="0"/>
              <a:buChar char="•"/>
            </a:pPr>
            <a:endParaRPr lang="fr-FR" dirty="0"/>
          </a:p>
        </p:txBody>
      </p:sp>
      <p:sp>
        <p:nvSpPr>
          <p:cNvPr id="34" name="Titre 1"/>
          <p:cNvSpPr txBox="1">
            <a:spLocks/>
          </p:cNvSpPr>
          <p:nvPr/>
        </p:nvSpPr>
        <p:spPr>
          <a:xfrm>
            <a:off x="-1" y="0"/>
            <a:ext cx="6825007" cy="680223"/>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fr-FR" sz="3200" b="1" dirty="0" smtClean="0">
                <a:effectLst>
                  <a:outerShdw blurRad="38100" dist="38100" dir="2700000" algn="tl">
                    <a:srgbClr val="000000">
                      <a:alpha val="43137"/>
                    </a:srgbClr>
                  </a:outerShdw>
                </a:effectLst>
              </a:rPr>
              <a:t>III – Travaux réalisés : le parc électrique français</a:t>
            </a:r>
            <a:endParaRPr lang="fr-FR" sz="3200" b="1"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17579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animEffect transition="in" filter="fade">
                                      <p:cBhvr>
                                        <p:cTn id="12" dur="500"/>
                                        <p:tgtEl>
                                          <p:spTgt spid="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3">
                                            <p:txEl>
                                              <p:pRg st="2" end="2"/>
                                            </p:txEl>
                                          </p:spTgt>
                                        </p:tgtEl>
                                        <p:attrNameLst>
                                          <p:attrName>style.visibility</p:attrName>
                                        </p:attrNameLst>
                                      </p:cBhvr>
                                      <p:to>
                                        <p:strVal val="visible"/>
                                      </p:to>
                                    </p:set>
                                    <p:animEffect transition="in" filter="fade">
                                      <p:cBhvr>
                                        <p:cTn id="26" dur="5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2" grpId="0">
        <p:bldAsOne/>
      </p:bldGraphic>
      <p:bldGraphic spid="46" grpId="0">
        <p:bldAsOne/>
      </p:bldGraphic>
      <p:bldGraphic spid="48"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325"/>
          <p:cNvSpPr txBox="1">
            <a:spLocks/>
          </p:cNvSpPr>
          <p:nvPr/>
        </p:nvSpPr>
        <p:spPr>
          <a:xfrm>
            <a:off x="678729" y="960120"/>
            <a:ext cx="11441935" cy="56197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buFont typeface="Arial" panose="020B0604020202020204" pitchFamily="34" charset="0"/>
              <a:buChar char="•"/>
            </a:pPr>
            <a:r>
              <a:rPr lang="fr-FR" dirty="0" smtClean="0">
                <a:solidFill>
                  <a:srgbClr val="002060"/>
                </a:solidFill>
                <a:latin typeface="Arial Narrow"/>
              </a:rPr>
              <a:t>Modèle de développement humain basé sur les énergies fossiles depuis 1850 (1</a:t>
            </a:r>
            <a:r>
              <a:rPr lang="fr-FR" baseline="30000" dirty="0" smtClean="0">
                <a:solidFill>
                  <a:srgbClr val="002060"/>
                </a:solidFill>
                <a:latin typeface="Arial Narrow"/>
              </a:rPr>
              <a:t>ère</a:t>
            </a:r>
            <a:r>
              <a:rPr lang="fr-FR" dirty="0" smtClean="0">
                <a:solidFill>
                  <a:srgbClr val="002060"/>
                </a:solidFill>
                <a:latin typeface="Arial Narrow"/>
              </a:rPr>
              <a:t> – 2</a:t>
            </a:r>
            <a:r>
              <a:rPr lang="fr-FR" baseline="30000" dirty="0" smtClean="0">
                <a:solidFill>
                  <a:srgbClr val="002060"/>
                </a:solidFill>
                <a:latin typeface="Arial Narrow"/>
              </a:rPr>
              <a:t>ème</a:t>
            </a:r>
            <a:r>
              <a:rPr lang="fr-FR" dirty="0" smtClean="0">
                <a:solidFill>
                  <a:srgbClr val="002060"/>
                </a:solidFill>
                <a:latin typeface="Arial Narrow"/>
              </a:rPr>
              <a:t> – 3</a:t>
            </a:r>
            <a:r>
              <a:rPr lang="fr-FR" baseline="30000" dirty="0" smtClean="0">
                <a:solidFill>
                  <a:srgbClr val="002060"/>
                </a:solidFill>
                <a:latin typeface="Arial Narrow"/>
              </a:rPr>
              <a:t>ème</a:t>
            </a:r>
            <a:r>
              <a:rPr lang="fr-FR" dirty="0" smtClean="0">
                <a:solidFill>
                  <a:srgbClr val="002060"/>
                </a:solidFill>
                <a:latin typeface="Arial Narrow"/>
              </a:rPr>
              <a:t> révolution industrielle)</a:t>
            </a:r>
          </a:p>
          <a:p>
            <a:pPr marL="800100" lvl="1" indent="-342900" algn="l">
              <a:lnSpc>
                <a:spcPct val="120000"/>
              </a:lnSpc>
              <a:buFont typeface="Arial" panose="020B0604020202020204" pitchFamily="34" charset="0"/>
              <a:buChar char="•"/>
            </a:pPr>
            <a:r>
              <a:rPr lang="fr-FR" dirty="0" smtClean="0">
                <a:solidFill>
                  <a:srgbClr val="002060"/>
                </a:solidFill>
                <a:latin typeface="Arial Narrow"/>
                <a:sym typeface="Wingdings" panose="05000000000000000000" pitchFamily="2" charset="2"/>
              </a:rPr>
              <a:t>Croissance, hausse de la consommation et développement des populations …</a:t>
            </a:r>
          </a:p>
          <a:p>
            <a:pPr marL="800100" lvl="1" indent="-342900" algn="l">
              <a:lnSpc>
                <a:spcPct val="120000"/>
              </a:lnSpc>
              <a:buFont typeface="Arial" panose="020B0604020202020204" pitchFamily="34" charset="0"/>
              <a:buChar char="•"/>
            </a:pPr>
            <a:r>
              <a:rPr lang="fr-FR" dirty="0" smtClean="0">
                <a:solidFill>
                  <a:srgbClr val="002060"/>
                </a:solidFill>
                <a:latin typeface="Arial Narrow"/>
                <a:sym typeface="Wingdings" panose="05000000000000000000" pitchFamily="2" charset="2"/>
              </a:rPr>
              <a:t>… mais énorme impact sur l’environnement de notre planète</a:t>
            </a:r>
            <a:endParaRPr lang="fr-FR" dirty="0">
              <a:solidFill>
                <a:srgbClr val="002060"/>
              </a:solidFill>
              <a:latin typeface="Arial Narrow"/>
            </a:endParaRPr>
          </a:p>
          <a:p>
            <a:pPr lvl="1" algn="l">
              <a:lnSpc>
                <a:spcPct val="120000"/>
              </a:lnSpc>
            </a:pPr>
            <a:endParaRPr lang="fr-FR" dirty="0" smtClean="0">
              <a:solidFill>
                <a:srgbClr val="002060"/>
              </a:solidFill>
              <a:latin typeface="Arial Narrow"/>
            </a:endParaRPr>
          </a:p>
          <a:p>
            <a:pPr marL="342900" indent="-342900" algn="l">
              <a:lnSpc>
                <a:spcPct val="120000"/>
              </a:lnSpc>
              <a:buFont typeface="Arial" panose="020B0604020202020204" pitchFamily="34" charset="0"/>
              <a:buChar char="•"/>
            </a:pPr>
            <a:r>
              <a:rPr lang="fr-FR" dirty="0" smtClean="0">
                <a:solidFill>
                  <a:srgbClr val="002060"/>
                </a:solidFill>
                <a:latin typeface="Arial Narrow"/>
              </a:rPr>
              <a:t>Tout ceci catalysé par</a:t>
            </a:r>
          </a:p>
          <a:p>
            <a:pPr marL="800100" lvl="1" indent="-342900" algn="l">
              <a:lnSpc>
                <a:spcPct val="120000"/>
              </a:lnSpc>
              <a:buFont typeface="Arial" panose="020B0604020202020204" pitchFamily="34" charset="0"/>
              <a:buChar char="•"/>
            </a:pPr>
            <a:r>
              <a:rPr lang="fr-FR" dirty="0" smtClean="0">
                <a:solidFill>
                  <a:srgbClr val="002060"/>
                </a:solidFill>
                <a:latin typeface="Arial Narrow"/>
              </a:rPr>
              <a:t>Une forte augmentation attendue pour la population au XXI</a:t>
            </a:r>
            <a:r>
              <a:rPr lang="fr-FR" baseline="30000" dirty="0" smtClean="0">
                <a:solidFill>
                  <a:srgbClr val="002060"/>
                </a:solidFill>
                <a:latin typeface="Arial Narrow"/>
              </a:rPr>
              <a:t>ème</a:t>
            </a:r>
            <a:r>
              <a:rPr lang="fr-FR" dirty="0" smtClean="0">
                <a:solidFill>
                  <a:srgbClr val="002060"/>
                </a:solidFill>
                <a:latin typeface="Arial Narrow"/>
              </a:rPr>
              <a:t> siècle</a:t>
            </a:r>
          </a:p>
          <a:p>
            <a:pPr marL="800100" lvl="1" indent="-342900" algn="l">
              <a:lnSpc>
                <a:spcPct val="120000"/>
              </a:lnSpc>
              <a:buFont typeface="Arial" panose="020B0604020202020204" pitchFamily="34" charset="0"/>
              <a:buChar char="•"/>
            </a:pPr>
            <a:r>
              <a:rPr lang="fr-FR" dirty="0" smtClean="0">
                <a:solidFill>
                  <a:srgbClr val="002060"/>
                </a:solidFill>
                <a:latin typeface="Arial Narrow"/>
              </a:rPr>
              <a:t>Un besoin de ressources toujours plus important avec la croissance des pays actuellement en développement</a:t>
            </a:r>
          </a:p>
          <a:p>
            <a:pPr marL="342900" indent="-342900" algn="l">
              <a:lnSpc>
                <a:spcPct val="120000"/>
              </a:lnSpc>
              <a:buFont typeface="Arial" panose="020B0604020202020204" pitchFamily="34" charset="0"/>
              <a:buChar char="•"/>
            </a:pPr>
            <a:endParaRPr lang="fr-FR" dirty="0">
              <a:solidFill>
                <a:srgbClr val="002060"/>
              </a:solidFill>
              <a:latin typeface="Arial Narrow"/>
            </a:endParaRPr>
          </a:p>
          <a:p>
            <a:pPr algn="l">
              <a:lnSpc>
                <a:spcPct val="120000"/>
              </a:lnSpc>
            </a:pPr>
            <a:r>
              <a:rPr lang="fr-FR" dirty="0" smtClean="0">
                <a:solidFill>
                  <a:srgbClr val="002060"/>
                </a:solidFill>
                <a:latin typeface="Arial Narrow"/>
                <a:sym typeface="Wingdings" panose="05000000000000000000" pitchFamily="2" charset="2"/>
              </a:rPr>
              <a:t>	</a:t>
            </a:r>
            <a:r>
              <a:rPr lang="fr-FR" b="1" dirty="0" smtClean="0">
                <a:solidFill>
                  <a:srgbClr val="002060"/>
                </a:solidFill>
                <a:latin typeface="Arial Narrow"/>
                <a:sym typeface="Wingdings" panose="05000000000000000000" pitchFamily="2" charset="2"/>
              </a:rPr>
              <a:t>  Conséquence : c</a:t>
            </a:r>
            <a:r>
              <a:rPr lang="fr-FR" b="1" dirty="0" smtClean="0">
                <a:solidFill>
                  <a:srgbClr val="002060"/>
                </a:solidFill>
                <a:latin typeface="Arial Narrow"/>
              </a:rPr>
              <a:t>hangement climatique</a:t>
            </a:r>
            <a:endParaRPr lang="fr-FR" dirty="0" smtClean="0"/>
          </a:p>
          <a:p>
            <a:pPr lvl="1" algn="l">
              <a:buClr>
                <a:srgbClr val="2996CD"/>
              </a:buClr>
              <a:defRPr sz="1800">
                <a:solidFill>
                  <a:schemeClr val="accent1"/>
                </a:solidFill>
              </a:defRPr>
            </a:pPr>
            <a:endParaRPr lang="fr-FR" sz="1800" dirty="0" smtClean="0">
              <a:solidFill>
                <a:schemeClr val="accent1"/>
              </a:solidFill>
            </a:endParaRPr>
          </a:p>
        </p:txBody>
      </p:sp>
      <p:sp>
        <p:nvSpPr>
          <p:cNvPr id="5" name="Titre 1"/>
          <p:cNvSpPr txBox="1">
            <a:spLocks/>
          </p:cNvSpPr>
          <p:nvPr/>
        </p:nvSpPr>
        <p:spPr>
          <a:xfrm>
            <a:off x="0" y="0"/>
            <a:ext cx="7899796" cy="68022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smtClean="0">
                <a:effectLst>
                  <a:outerShdw blurRad="38100" dist="38100" dir="2700000" algn="tl">
                    <a:srgbClr val="000000">
                      <a:alpha val="43137"/>
                    </a:srgbClr>
                  </a:outerShdw>
                </a:effectLst>
              </a:rPr>
              <a:t>I – </a:t>
            </a:r>
            <a:r>
              <a:rPr lang="fr-FR" sz="3200" b="1" dirty="0">
                <a:effectLst>
                  <a:outerShdw blurRad="38100" dist="38100" dir="2700000" algn="tl">
                    <a:srgbClr val="000000">
                      <a:alpha val="43137"/>
                    </a:srgbClr>
                  </a:outerShdw>
                </a:effectLst>
              </a:rPr>
              <a:t>Contexte de la </a:t>
            </a:r>
            <a:r>
              <a:rPr lang="fr-FR" sz="3200" b="1" dirty="0" smtClean="0">
                <a:effectLst>
                  <a:outerShdw blurRad="38100" dist="38100" dir="2700000" algn="tl">
                    <a:srgbClr val="000000">
                      <a:alpha val="43137"/>
                    </a:srgbClr>
                  </a:outerShdw>
                </a:effectLst>
              </a:rPr>
              <a:t>thèse </a:t>
            </a:r>
            <a:r>
              <a:rPr lang="fr-FR" sz="3200" b="1" dirty="0">
                <a:effectLst>
                  <a:outerShdw blurRad="38100" dist="38100" dir="2700000" algn="tl">
                    <a:srgbClr val="000000">
                      <a:alpha val="43137"/>
                    </a:srgbClr>
                  </a:outerShdw>
                </a:effectLst>
              </a:rPr>
              <a:t>: </a:t>
            </a:r>
            <a:r>
              <a:rPr lang="fr-FR" sz="3200" b="1" dirty="0" smtClean="0">
                <a:effectLst>
                  <a:outerShdw blurRad="38100" dist="38100" dir="2700000" algn="tl">
                    <a:srgbClr val="000000">
                      <a:alpha val="43137"/>
                    </a:srgbClr>
                  </a:outerShdw>
                </a:effectLst>
              </a:rPr>
              <a:t>la transition énergétique</a:t>
            </a:r>
            <a:endParaRPr lang="fr-FR" sz="3200" b="1" dirty="0">
              <a:effectLst>
                <a:outerShdw blurRad="38100" dist="38100" dir="2700000" algn="tl">
                  <a:srgbClr val="000000">
                    <a:alpha val="43137"/>
                  </a:srgbClr>
                </a:outerShdw>
              </a:effectLst>
            </a:endParaRPr>
          </a:p>
        </p:txBody>
      </p:sp>
      <p:sp>
        <p:nvSpPr>
          <p:cNvPr id="2" name="Espace réservé du numéro de diapositive 1"/>
          <p:cNvSpPr>
            <a:spLocks noGrp="1"/>
          </p:cNvSpPr>
          <p:nvPr>
            <p:ph type="sldNum" sz="quarter" idx="12"/>
          </p:nvPr>
        </p:nvSpPr>
        <p:spPr/>
        <p:txBody>
          <a:bodyPr/>
          <a:lstStyle/>
          <a:p>
            <a:fld id="{01097B4C-8B63-4804-BF90-4EB8C8088DD4}" type="slidenum">
              <a:rPr lang="fr-FR" smtClean="0"/>
              <a:t>4</a:t>
            </a:fld>
            <a:endParaRPr lang="fr-FR"/>
          </a:p>
        </p:txBody>
      </p:sp>
      <p:sp>
        <p:nvSpPr>
          <p:cNvPr id="3" name="Espace réservé de la date 2"/>
          <p:cNvSpPr>
            <a:spLocks noGrp="1"/>
          </p:cNvSpPr>
          <p:nvPr>
            <p:ph type="dt" sz="half" idx="10"/>
          </p:nvPr>
        </p:nvSpPr>
        <p:spPr/>
        <p:txBody>
          <a:bodyPr/>
          <a:lstStyle/>
          <a:p>
            <a:fld id="{C615B1EC-70DA-4A00-8849-5A23980786A3}" type="datetime1">
              <a:rPr lang="fr-FR" smtClean="0"/>
              <a:t>20/03/2018</a:t>
            </a:fld>
            <a:endParaRPr lang="fr-F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250" y="4181475"/>
            <a:ext cx="3771900" cy="2676525"/>
          </a:xfrm>
          <a:prstGeom prst="rect">
            <a:avLst/>
          </a:prstGeom>
        </p:spPr>
      </p:pic>
      <p:pic>
        <p:nvPicPr>
          <p:cNvPr id="10" name="Image 9"/>
          <p:cNvPicPr>
            <a:picLocks noChangeAspect="1"/>
          </p:cNvPicPr>
          <p:nvPr/>
        </p:nvPicPr>
        <p:blipFill>
          <a:blip r:embed="rId4"/>
          <a:stretch>
            <a:fillRect/>
          </a:stretch>
        </p:blipFill>
        <p:spPr>
          <a:xfrm>
            <a:off x="1646383" y="802434"/>
            <a:ext cx="10026213" cy="6015728"/>
          </a:xfrm>
          <a:prstGeom prst="rect">
            <a:avLst/>
          </a:prstGeom>
        </p:spPr>
      </p:pic>
      <p:pic>
        <p:nvPicPr>
          <p:cNvPr id="17" name="Image 16"/>
          <p:cNvPicPr>
            <a:picLocks noChangeAspect="1"/>
          </p:cNvPicPr>
          <p:nvPr/>
        </p:nvPicPr>
        <p:blipFill>
          <a:blip r:embed="rId5"/>
          <a:stretch>
            <a:fillRect/>
          </a:stretch>
        </p:blipFill>
        <p:spPr>
          <a:xfrm>
            <a:off x="1894114" y="505070"/>
            <a:ext cx="9283959" cy="6313092"/>
          </a:xfrm>
          <a:prstGeom prst="rect">
            <a:avLst/>
          </a:prstGeom>
        </p:spPr>
      </p:pic>
    </p:spTree>
    <p:extLst>
      <p:ext uri="{BB962C8B-B14F-4D97-AF65-F5344CB8AC3E}">
        <p14:creationId xmlns:p14="http://schemas.microsoft.com/office/powerpoint/2010/main" val="170013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fade">
                                      <p:cBhvr>
                                        <p:cTn id="22" dur="500"/>
                                        <p:tgtEl>
                                          <p:spTgt spid="9">
                                            <p:txEl>
                                              <p:pRg st="2" end="2"/>
                                            </p:txEl>
                                          </p:spTgt>
                                        </p:tgtEl>
                                      </p:cBhvr>
                                    </p:animEffect>
                                  </p:childTnLst>
                                </p:cTn>
                              </p:par>
                              <p:par>
                                <p:cTn id="23" presetID="10" presetClass="exit" presetSubtype="0" fill="hold" nodeType="with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500"/>
                                        <p:tgtEl>
                                          <p:spTgt spid="9">
                                            <p:txEl>
                                              <p:pRg st="4" end="4"/>
                                            </p:txEl>
                                          </p:spTgt>
                                        </p:tgtEl>
                                      </p:cBhvr>
                                    </p:animEffect>
                                  </p:childTnLst>
                                </p:cTn>
                              </p:par>
                              <p:par>
                                <p:cTn id="36" presetID="10" presetClass="exit" presetSubtype="0" fill="hold" nodeType="with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9">
                                            <p:txEl>
                                              <p:pRg st="5" end="5"/>
                                            </p:txEl>
                                          </p:spTgt>
                                        </p:tgtEl>
                                        <p:attrNameLst>
                                          <p:attrName>style.visibility</p:attrName>
                                        </p:attrNameLst>
                                      </p:cBhvr>
                                      <p:to>
                                        <p:strVal val="visible"/>
                                      </p:to>
                                    </p:set>
                                    <p:animEffect transition="in" filter="fade">
                                      <p:cBhvr>
                                        <p:cTn id="41" dur="500"/>
                                        <p:tgtEl>
                                          <p:spTgt spid="9">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xEl>
                                              <p:pRg st="6" end="6"/>
                                            </p:txEl>
                                          </p:spTgt>
                                        </p:tgtEl>
                                        <p:attrNameLst>
                                          <p:attrName>style.visibility</p:attrName>
                                        </p:attrNameLst>
                                      </p:cBhvr>
                                      <p:to>
                                        <p:strVal val="visible"/>
                                      </p:to>
                                    </p:set>
                                    <p:animEffect transition="in" filter="fade">
                                      <p:cBhvr>
                                        <p:cTn id="49" dur="500"/>
                                        <p:tgtEl>
                                          <p:spTgt spid="9">
                                            <p:txEl>
                                              <p:pRg st="6" end="6"/>
                                            </p:txEl>
                                          </p:spTgt>
                                        </p:tgtEl>
                                      </p:cBhvr>
                                    </p:animEffect>
                                  </p:childTnLst>
                                </p:cTn>
                              </p:par>
                              <p:par>
                                <p:cTn id="50" presetID="10" presetClass="exit" presetSubtype="0" fill="hold" nodeType="with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9">
                                            <p:txEl>
                                              <p:pRg st="8" end="8"/>
                                            </p:txEl>
                                          </p:spTgt>
                                        </p:tgtEl>
                                        <p:attrNameLst>
                                          <p:attrName>style.visibility</p:attrName>
                                        </p:attrNameLst>
                                      </p:cBhvr>
                                      <p:to>
                                        <p:strVal val="visible"/>
                                      </p:to>
                                    </p:set>
                                    <p:animEffect transition="in" filter="fade">
                                      <p:cBhvr>
                                        <p:cTn id="55"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325"/>
          <p:cNvSpPr txBox="1">
            <a:spLocks/>
          </p:cNvSpPr>
          <p:nvPr/>
        </p:nvSpPr>
        <p:spPr>
          <a:xfrm>
            <a:off x="660441" y="876018"/>
            <a:ext cx="11441935" cy="5619789"/>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buFont typeface="Arial" panose="020B0604020202020204" pitchFamily="34" charset="0"/>
              <a:buChar char="•"/>
            </a:pPr>
            <a:r>
              <a:rPr lang="fr-FR" dirty="0" smtClean="0">
                <a:solidFill>
                  <a:srgbClr val="002060"/>
                </a:solidFill>
                <a:latin typeface="Arial Narrow"/>
              </a:rPr>
              <a:t>Nouveaux modèles de développement</a:t>
            </a:r>
          </a:p>
          <a:p>
            <a:pPr marL="800100" lvl="1" indent="-342900" algn="l">
              <a:lnSpc>
                <a:spcPct val="120000"/>
              </a:lnSpc>
              <a:buFont typeface="Arial" panose="020B0604020202020204" pitchFamily="34" charset="0"/>
              <a:buChar char="•"/>
            </a:pPr>
            <a:r>
              <a:rPr lang="fr-FR" dirty="0" smtClean="0">
                <a:solidFill>
                  <a:srgbClr val="002060"/>
                </a:solidFill>
                <a:latin typeface="Arial Narrow"/>
              </a:rPr>
              <a:t>Modèle de développement humain basé </a:t>
            </a:r>
            <a:r>
              <a:rPr lang="fr-FR" strike="sngStrike" dirty="0" smtClean="0">
                <a:solidFill>
                  <a:srgbClr val="002060"/>
                </a:solidFill>
                <a:latin typeface="Arial Narrow"/>
              </a:rPr>
              <a:t>sur les énergies fossiles</a:t>
            </a:r>
            <a:r>
              <a:rPr lang="fr-FR" dirty="0" smtClean="0">
                <a:solidFill>
                  <a:srgbClr val="002060"/>
                </a:solidFill>
                <a:latin typeface="Arial Narrow"/>
              </a:rPr>
              <a:t> sur des énergies décarbonnées</a:t>
            </a:r>
          </a:p>
          <a:p>
            <a:pPr marL="1257300" lvl="2" indent="-342900" algn="l">
              <a:lnSpc>
                <a:spcPct val="120000"/>
              </a:lnSpc>
              <a:buFont typeface="Arial" panose="020B0604020202020204" pitchFamily="34" charset="0"/>
              <a:buChar char="•"/>
            </a:pPr>
            <a:r>
              <a:rPr lang="fr-FR" dirty="0" smtClean="0">
                <a:solidFill>
                  <a:srgbClr val="002060"/>
                </a:solidFill>
                <a:latin typeface="Arial Narrow"/>
              </a:rPr>
              <a:t>Solaire</a:t>
            </a:r>
          </a:p>
          <a:p>
            <a:pPr marL="1257300" lvl="2" indent="-342900" algn="l">
              <a:lnSpc>
                <a:spcPct val="120000"/>
              </a:lnSpc>
              <a:buFont typeface="Arial" panose="020B0604020202020204" pitchFamily="34" charset="0"/>
              <a:buChar char="•"/>
            </a:pPr>
            <a:r>
              <a:rPr lang="fr-FR" dirty="0" smtClean="0">
                <a:solidFill>
                  <a:srgbClr val="002060"/>
                </a:solidFill>
                <a:latin typeface="Arial Narrow"/>
              </a:rPr>
              <a:t>Eolien </a:t>
            </a:r>
          </a:p>
          <a:p>
            <a:pPr marL="1257300" lvl="2" indent="-342900" algn="l">
              <a:lnSpc>
                <a:spcPct val="120000"/>
              </a:lnSpc>
              <a:buFont typeface="Arial" panose="020B0604020202020204" pitchFamily="34" charset="0"/>
              <a:buChar char="•"/>
            </a:pPr>
            <a:r>
              <a:rPr lang="fr-FR" dirty="0" smtClean="0">
                <a:solidFill>
                  <a:srgbClr val="002060"/>
                </a:solidFill>
                <a:latin typeface="Arial Narrow"/>
              </a:rPr>
              <a:t>Hydraulique</a:t>
            </a:r>
          </a:p>
          <a:p>
            <a:pPr marL="1257300" lvl="2" indent="-342900" algn="l">
              <a:lnSpc>
                <a:spcPct val="120000"/>
              </a:lnSpc>
              <a:buFont typeface="Arial" panose="020B0604020202020204" pitchFamily="34" charset="0"/>
              <a:buChar char="•"/>
            </a:pPr>
            <a:r>
              <a:rPr lang="fr-FR" dirty="0" smtClean="0">
                <a:solidFill>
                  <a:srgbClr val="002060"/>
                </a:solidFill>
                <a:latin typeface="Arial Narrow"/>
              </a:rPr>
              <a:t>Biomasse</a:t>
            </a:r>
          </a:p>
          <a:p>
            <a:pPr marL="1257300" lvl="2" indent="-342900" algn="l">
              <a:lnSpc>
                <a:spcPct val="120000"/>
              </a:lnSpc>
              <a:buFont typeface="Arial" panose="020B0604020202020204" pitchFamily="34" charset="0"/>
              <a:buChar char="•"/>
            </a:pPr>
            <a:r>
              <a:rPr lang="fr-FR" dirty="0" smtClean="0">
                <a:solidFill>
                  <a:srgbClr val="002060"/>
                </a:solidFill>
                <a:latin typeface="Arial Narrow"/>
              </a:rPr>
              <a:t>Nucléaire </a:t>
            </a:r>
            <a:r>
              <a:rPr lang="fr-FR" dirty="0" smtClean="0">
                <a:solidFill>
                  <a:srgbClr val="002060"/>
                </a:solidFill>
                <a:latin typeface="Arial Narrow"/>
              </a:rPr>
              <a:t>?</a:t>
            </a:r>
          </a:p>
          <a:p>
            <a:pPr marL="1257300" lvl="2" indent="-342900" algn="l">
              <a:lnSpc>
                <a:spcPct val="120000"/>
              </a:lnSpc>
              <a:buFont typeface="Arial" panose="020B0604020202020204" pitchFamily="34" charset="0"/>
              <a:buChar char="•"/>
            </a:pPr>
            <a:endParaRPr lang="fr-FR" dirty="0" smtClean="0">
              <a:solidFill>
                <a:srgbClr val="002060"/>
              </a:solidFill>
              <a:latin typeface="Arial Narrow"/>
            </a:endParaRPr>
          </a:p>
          <a:p>
            <a:pPr marL="800100" lvl="1" indent="-342900" algn="l">
              <a:lnSpc>
                <a:spcPct val="120000"/>
              </a:lnSpc>
              <a:buFont typeface="Arial" panose="020B0604020202020204" pitchFamily="34" charset="0"/>
              <a:buChar char="•"/>
            </a:pPr>
            <a:r>
              <a:rPr lang="fr-FR" dirty="0" smtClean="0">
                <a:solidFill>
                  <a:srgbClr val="002060"/>
                </a:solidFill>
                <a:latin typeface="Arial Narrow"/>
              </a:rPr>
              <a:t>Encouragés </a:t>
            </a:r>
            <a:r>
              <a:rPr lang="fr-FR" dirty="0">
                <a:solidFill>
                  <a:srgbClr val="002060"/>
                </a:solidFill>
                <a:latin typeface="Arial Narrow"/>
              </a:rPr>
              <a:t>par les politiques climatiques et le </a:t>
            </a:r>
            <a:r>
              <a:rPr lang="fr-FR" dirty="0" smtClean="0">
                <a:solidFill>
                  <a:srgbClr val="002060"/>
                </a:solidFill>
                <a:latin typeface="Arial Narrow"/>
              </a:rPr>
              <a:t>consensus </a:t>
            </a:r>
            <a:r>
              <a:rPr lang="fr-FR" dirty="0">
                <a:solidFill>
                  <a:srgbClr val="002060"/>
                </a:solidFill>
                <a:latin typeface="Arial Narrow"/>
              </a:rPr>
              <a:t>international par rapport au changement </a:t>
            </a:r>
            <a:r>
              <a:rPr lang="fr-FR" dirty="0" smtClean="0">
                <a:solidFill>
                  <a:srgbClr val="002060"/>
                </a:solidFill>
                <a:latin typeface="Arial Narrow"/>
              </a:rPr>
              <a:t>climatique</a:t>
            </a:r>
          </a:p>
          <a:p>
            <a:pPr marL="1257300" lvl="2" indent="-342900" algn="l">
              <a:lnSpc>
                <a:spcPct val="120000"/>
              </a:lnSpc>
              <a:buFont typeface="Arial" panose="020B0604020202020204" pitchFamily="34" charset="0"/>
              <a:buChar char="•"/>
            </a:pPr>
            <a:r>
              <a:rPr lang="fr-FR" dirty="0" smtClean="0">
                <a:solidFill>
                  <a:srgbClr val="002060"/>
                </a:solidFill>
                <a:latin typeface="Arial Narrow"/>
                <a:sym typeface="Wingdings" panose="05000000000000000000" pitchFamily="2" charset="2"/>
              </a:rPr>
              <a:t>Travaux du GIEC : reconnaissance presque unanime de l’origine anthropique du réchauffement climatique</a:t>
            </a:r>
          </a:p>
          <a:p>
            <a:pPr marL="1257300" lvl="2" indent="-342900" algn="l">
              <a:lnSpc>
                <a:spcPct val="120000"/>
              </a:lnSpc>
              <a:buFont typeface="Arial" panose="020B0604020202020204" pitchFamily="34" charset="0"/>
              <a:buChar char="•"/>
            </a:pPr>
            <a:r>
              <a:rPr lang="fr-FR" dirty="0" smtClean="0">
                <a:solidFill>
                  <a:srgbClr val="002060"/>
                </a:solidFill>
                <a:latin typeface="Arial Narrow"/>
                <a:sym typeface="Wingdings" panose="05000000000000000000" pitchFamily="2" charset="2"/>
              </a:rPr>
              <a:t> COP21 - Accords de Paris 2015</a:t>
            </a:r>
          </a:p>
          <a:p>
            <a:pPr marL="1257300" lvl="2" indent="-342900" algn="l">
              <a:lnSpc>
                <a:spcPct val="120000"/>
              </a:lnSpc>
              <a:buFont typeface="Arial" panose="020B0604020202020204" pitchFamily="34" charset="0"/>
              <a:buChar char="•"/>
            </a:pPr>
            <a:endParaRPr lang="fr-FR" dirty="0">
              <a:solidFill>
                <a:srgbClr val="002060"/>
              </a:solidFill>
              <a:latin typeface="Arial Narrow"/>
              <a:sym typeface="Wingdings" panose="05000000000000000000" pitchFamily="2" charset="2"/>
            </a:endParaRPr>
          </a:p>
          <a:p>
            <a:pPr marL="342900" indent="-342900" algn="l">
              <a:lnSpc>
                <a:spcPct val="120000"/>
              </a:lnSpc>
              <a:buFont typeface="Arial" panose="020B0604020202020204" pitchFamily="34" charset="0"/>
              <a:buChar char="•"/>
            </a:pPr>
            <a:r>
              <a:rPr lang="fr-FR" dirty="0">
                <a:solidFill>
                  <a:srgbClr val="002060"/>
                </a:solidFill>
                <a:latin typeface="Arial Narrow"/>
                <a:sym typeface="Wingdings" panose="05000000000000000000" pitchFamily="2" charset="2"/>
              </a:rPr>
              <a:t>Mais </a:t>
            </a:r>
            <a:r>
              <a:rPr lang="fr-FR" dirty="0" smtClean="0">
                <a:solidFill>
                  <a:srgbClr val="002060"/>
                </a:solidFill>
                <a:latin typeface="Arial Narrow"/>
                <a:sym typeface="Wingdings" panose="05000000000000000000" pitchFamily="2" charset="2"/>
              </a:rPr>
              <a:t>il existe des problèmes </a:t>
            </a:r>
            <a:endParaRPr lang="fr-FR" dirty="0">
              <a:solidFill>
                <a:srgbClr val="002060"/>
              </a:solidFill>
              <a:latin typeface="Arial Narrow"/>
              <a:sym typeface="Wingdings" panose="05000000000000000000" pitchFamily="2" charset="2"/>
            </a:endParaRPr>
          </a:p>
          <a:p>
            <a:pPr marL="800100" lvl="1" indent="-342900" algn="l">
              <a:lnSpc>
                <a:spcPct val="120000"/>
              </a:lnSpc>
              <a:buFont typeface="Arial" panose="020B0604020202020204" pitchFamily="34" charset="0"/>
              <a:buChar char="•"/>
            </a:pPr>
            <a:r>
              <a:rPr lang="fr-FR" dirty="0" smtClean="0">
                <a:solidFill>
                  <a:srgbClr val="002060"/>
                </a:solidFill>
                <a:latin typeface="Arial Narrow"/>
                <a:sym typeface="Wingdings" panose="05000000000000000000" pitchFamily="2" charset="2"/>
              </a:rPr>
              <a:t>D’intermittence : énergie solaire/nuit </a:t>
            </a:r>
            <a:r>
              <a:rPr lang="fr-FR" dirty="0">
                <a:solidFill>
                  <a:srgbClr val="002060"/>
                </a:solidFill>
                <a:latin typeface="Arial Narrow"/>
                <a:sym typeface="Wingdings" panose="05000000000000000000" pitchFamily="2" charset="2"/>
              </a:rPr>
              <a:t>– </a:t>
            </a:r>
            <a:r>
              <a:rPr lang="fr-FR" dirty="0" smtClean="0">
                <a:solidFill>
                  <a:srgbClr val="002060"/>
                </a:solidFill>
                <a:latin typeface="Arial Narrow"/>
                <a:sym typeface="Wingdings" panose="05000000000000000000" pitchFamily="2" charset="2"/>
              </a:rPr>
              <a:t>éoliennes/anticyclones</a:t>
            </a:r>
          </a:p>
          <a:p>
            <a:pPr marL="800100" lvl="1" indent="-342900" algn="l">
              <a:lnSpc>
                <a:spcPct val="120000"/>
              </a:lnSpc>
              <a:buFont typeface="Arial" panose="020B0604020202020204" pitchFamily="34" charset="0"/>
              <a:buChar char="•"/>
            </a:pPr>
            <a:r>
              <a:rPr lang="fr-FR" dirty="0" smtClean="0">
                <a:solidFill>
                  <a:srgbClr val="002060"/>
                </a:solidFill>
                <a:latin typeface="Arial Narrow"/>
                <a:sym typeface="Wingdings" panose="05000000000000000000" pitchFamily="2" charset="2"/>
              </a:rPr>
              <a:t>De coûts et rendements encore moins compétitifs que les fossiles actuellement</a:t>
            </a:r>
          </a:p>
          <a:p>
            <a:pPr marL="800100" lvl="1" indent="-342900" algn="l">
              <a:lnSpc>
                <a:spcPct val="120000"/>
              </a:lnSpc>
              <a:buFont typeface="Arial" panose="020B0604020202020204" pitchFamily="34" charset="0"/>
              <a:buChar char="•"/>
            </a:pPr>
            <a:r>
              <a:rPr lang="fr-FR" dirty="0" smtClean="0">
                <a:solidFill>
                  <a:srgbClr val="002060"/>
                </a:solidFill>
                <a:latin typeface="Arial Narrow"/>
                <a:sym typeface="Wingdings" panose="05000000000000000000" pitchFamily="2" charset="2"/>
              </a:rPr>
              <a:t>Concentration/densité/transportabilité de l’énergie</a:t>
            </a:r>
          </a:p>
          <a:p>
            <a:pPr marL="800100" lvl="1" indent="-342900" algn="l">
              <a:lnSpc>
                <a:spcPct val="120000"/>
              </a:lnSpc>
              <a:buFont typeface="Arial" panose="020B0604020202020204" pitchFamily="34" charset="0"/>
              <a:buChar char="•"/>
            </a:pPr>
            <a:r>
              <a:rPr lang="fr-FR" dirty="0" smtClean="0">
                <a:solidFill>
                  <a:srgbClr val="002060"/>
                </a:solidFill>
                <a:latin typeface="Arial Narrow"/>
                <a:sym typeface="Wingdings" panose="05000000000000000000" pitchFamily="2" charset="2"/>
              </a:rPr>
              <a:t>De pollution (mines et approvisionnement en matériaux, déchets nucléaires, recyclage des batteries, etc.)</a:t>
            </a:r>
            <a:endParaRPr lang="fr-FR" dirty="0" smtClean="0">
              <a:solidFill>
                <a:schemeClr val="accent1"/>
              </a:solidFill>
            </a:endParaRPr>
          </a:p>
        </p:txBody>
      </p:sp>
      <p:sp>
        <p:nvSpPr>
          <p:cNvPr id="5" name="Titre 1"/>
          <p:cNvSpPr txBox="1">
            <a:spLocks/>
          </p:cNvSpPr>
          <p:nvPr/>
        </p:nvSpPr>
        <p:spPr>
          <a:xfrm>
            <a:off x="0" y="0"/>
            <a:ext cx="7899796" cy="68022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smtClean="0">
                <a:effectLst>
                  <a:outerShdw blurRad="38100" dist="38100" dir="2700000" algn="tl">
                    <a:srgbClr val="000000">
                      <a:alpha val="43137"/>
                    </a:srgbClr>
                  </a:outerShdw>
                </a:effectLst>
              </a:rPr>
              <a:t>I – </a:t>
            </a:r>
            <a:r>
              <a:rPr lang="fr-FR" sz="3200" b="1" dirty="0">
                <a:effectLst>
                  <a:outerShdw blurRad="38100" dist="38100" dir="2700000" algn="tl">
                    <a:srgbClr val="000000">
                      <a:alpha val="43137"/>
                    </a:srgbClr>
                  </a:outerShdw>
                </a:effectLst>
              </a:rPr>
              <a:t>Contexte de la </a:t>
            </a:r>
            <a:r>
              <a:rPr lang="fr-FR" sz="3200" b="1" dirty="0" smtClean="0">
                <a:effectLst>
                  <a:outerShdw blurRad="38100" dist="38100" dir="2700000" algn="tl">
                    <a:srgbClr val="000000">
                      <a:alpha val="43137"/>
                    </a:srgbClr>
                  </a:outerShdw>
                </a:effectLst>
              </a:rPr>
              <a:t>thèse </a:t>
            </a:r>
            <a:r>
              <a:rPr lang="fr-FR" sz="3200" b="1" dirty="0">
                <a:effectLst>
                  <a:outerShdw blurRad="38100" dist="38100" dir="2700000" algn="tl">
                    <a:srgbClr val="000000">
                      <a:alpha val="43137"/>
                    </a:srgbClr>
                  </a:outerShdw>
                </a:effectLst>
              </a:rPr>
              <a:t>: </a:t>
            </a:r>
            <a:r>
              <a:rPr lang="fr-FR" sz="3200" b="1" dirty="0" smtClean="0">
                <a:effectLst>
                  <a:outerShdw blurRad="38100" dist="38100" dir="2700000" algn="tl">
                    <a:srgbClr val="000000">
                      <a:alpha val="43137"/>
                    </a:srgbClr>
                  </a:outerShdw>
                </a:effectLst>
              </a:rPr>
              <a:t>la transition énergétique</a:t>
            </a:r>
            <a:endParaRPr lang="fr-FR" sz="3200" b="1" dirty="0">
              <a:effectLst>
                <a:outerShdw blurRad="38100" dist="38100" dir="2700000" algn="tl">
                  <a:srgbClr val="000000">
                    <a:alpha val="43137"/>
                  </a:srgbClr>
                </a:outerShdw>
              </a:effectLst>
            </a:endParaRPr>
          </a:p>
        </p:txBody>
      </p:sp>
      <p:sp>
        <p:nvSpPr>
          <p:cNvPr id="2" name="Espace réservé du numéro de diapositive 1"/>
          <p:cNvSpPr>
            <a:spLocks noGrp="1"/>
          </p:cNvSpPr>
          <p:nvPr>
            <p:ph type="sldNum" sz="quarter" idx="12"/>
          </p:nvPr>
        </p:nvSpPr>
        <p:spPr/>
        <p:txBody>
          <a:bodyPr/>
          <a:lstStyle/>
          <a:p>
            <a:fld id="{01097B4C-8B63-4804-BF90-4EB8C8088DD4}" type="slidenum">
              <a:rPr lang="fr-FR" smtClean="0"/>
              <a:t>5</a:t>
            </a:fld>
            <a:endParaRPr lang="fr-FR"/>
          </a:p>
        </p:txBody>
      </p:sp>
      <p:sp>
        <p:nvSpPr>
          <p:cNvPr id="3" name="Espace réservé de la date 2"/>
          <p:cNvSpPr>
            <a:spLocks noGrp="1"/>
          </p:cNvSpPr>
          <p:nvPr>
            <p:ph type="dt" sz="half" idx="10"/>
          </p:nvPr>
        </p:nvSpPr>
        <p:spPr/>
        <p:txBody>
          <a:bodyPr/>
          <a:lstStyle/>
          <a:p>
            <a:fld id="{C615B1EC-70DA-4A00-8849-5A23980786A3}" type="datetime1">
              <a:rPr lang="fr-FR" smtClean="0"/>
              <a:t>20/03/2018</a:t>
            </a:fld>
            <a:endParaRPr lang="fr-FR"/>
          </a:p>
        </p:txBody>
      </p:sp>
      <p:sp>
        <p:nvSpPr>
          <p:cNvPr id="7" name="AutoShape 2" descr="Résultat de recherche d'images pour &quot;solaire panneau&quot;"/>
          <p:cNvSpPr>
            <a:spLocks noChangeAspect="1" noChangeArrowheads="1"/>
          </p:cNvSpPr>
          <p:nvPr/>
        </p:nvSpPr>
        <p:spPr bwMode="auto">
          <a:xfrm>
            <a:off x="155575" y="-2674938"/>
            <a:ext cx="8362950" cy="5581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Image 12"/>
          <p:cNvPicPr>
            <a:picLocks noChangeAspect="1"/>
          </p:cNvPicPr>
          <p:nvPr/>
        </p:nvPicPr>
        <p:blipFill>
          <a:blip r:embed="rId3"/>
          <a:stretch>
            <a:fillRect/>
          </a:stretch>
        </p:blipFill>
        <p:spPr>
          <a:xfrm>
            <a:off x="2948521" y="1685729"/>
            <a:ext cx="769595" cy="576453"/>
          </a:xfrm>
          <a:prstGeom prst="rect">
            <a:avLst/>
          </a:prstGeom>
        </p:spPr>
      </p:pic>
      <p:pic>
        <p:nvPicPr>
          <p:cNvPr id="14" name="Imag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8620" y="1810384"/>
            <a:ext cx="584073" cy="903595"/>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2798" y="2522002"/>
            <a:ext cx="851991" cy="851991"/>
          </a:xfrm>
          <a:prstGeom prst="rect">
            <a:avLst/>
          </a:prstGeom>
        </p:spPr>
      </p:pic>
      <p:pic>
        <p:nvPicPr>
          <p:cNvPr id="6" name="Image 5"/>
          <p:cNvPicPr>
            <a:picLocks noChangeAspect="1"/>
          </p:cNvPicPr>
          <p:nvPr/>
        </p:nvPicPr>
        <p:blipFill>
          <a:blip r:embed="rId6"/>
          <a:stretch>
            <a:fillRect/>
          </a:stretch>
        </p:blipFill>
        <p:spPr>
          <a:xfrm>
            <a:off x="7580174" y="111306"/>
            <a:ext cx="4505325" cy="2924175"/>
          </a:xfrm>
          <a:prstGeom prst="rect">
            <a:avLst/>
          </a:prstGeom>
        </p:spPr>
      </p:pic>
      <p:pic>
        <p:nvPicPr>
          <p:cNvPr id="8" name="Image 7"/>
          <p:cNvPicPr>
            <a:picLocks noChangeAspect="1"/>
          </p:cNvPicPr>
          <p:nvPr/>
        </p:nvPicPr>
        <p:blipFill>
          <a:blip r:embed="rId7"/>
          <a:stretch>
            <a:fillRect/>
          </a:stretch>
        </p:blipFill>
        <p:spPr>
          <a:xfrm>
            <a:off x="7597051" y="3112294"/>
            <a:ext cx="4505325" cy="3038475"/>
          </a:xfrm>
          <a:prstGeom prst="rect">
            <a:avLst/>
          </a:prstGeom>
        </p:spPr>
      </p:pic>
      <p:pic>
        <p:nvPicPr>
          <p:cNvPr id="15" name="Image 14"/>
          <p:cNvPicPr>
            <a:picLocks noChangeAspect="1"/>
          </p:cNvPicPr>
          <p:nvPr/>
        </p:nvPicPr>
        <p:blipFill>
          <a:blip r:embed="rId8"/>
          <a:stretch>
            <a:fillRect/>
          </a:stretch>
        </p:blipFill>
        <p:spPr>
          <a:xfrm>
            <a:off x="4504384" y="2282581"/>
            <a:ext cx="986919" cy="525041"/>
          </a:xfrm>
          <a:prstGeom prst="rect">
            <a:avLst/>
          </a:prstGeom>
        </p:spPr>
      </p:pic>
      <p:pic>
        <p:nvPicPr>
          <p:cNvPr id="16" name="Image 15"/>
          <p:cNvPicPr>
            <a:picLocks noChangeAspect="1"/>
          </p:cNvPicPr>
          <p:nvPr/>
        </p:nvPicPr>
        <p:blipFill>
          <a:blip r:embed="rId9"/>
          <a:stretch>
            <a:fillRect/>
          </a:stretch>
        </p:blipFill>
        <p:spPr>
          <a:xfrm>
            <a:off x="5578322" y="2455405"/>
            <a:ext cx="757456" cy="704434"/>
          </a:xfrm>
          <a:prstGeom prst="rect">
            <a:avLst/>
          </a:prstGeom>
        </p:spPr>
      </p:pic>
      <p:pic>
        <p:nvPicPr>
          <p:cNvPr id="10" name="Imag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44946" y="910623"/>
            <a:ext cx="7963532" cy="5424050"/>
          </a:xfrm>
          <a:prstGeom prst="rect">
            <a:avLst/>
          </a:prstGeom>
        </p:spPr>
      </p:pic>
    </p:spTree>
    <p:extLst>
      <p:ext uri="{BB962C8B-B14F-4D97-AF65-F5344CB8AC3E}">
        <p14:creationId xmlns:p14="http://schemas.microsoft.com/office/powerpoint/2010/main" val="110626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9">
                                            <p:txEl>
                                              <p:pRg st="3" end="3"/>
                                            </p:txEl>
                                          </p:spTgt>
                                        </p:tgtEl>
                                        <p:attrNameLst>
                                          <p:attrName>style.visibility</p:attrName>
                                        </p:attrNameLst>
                                      </p:cBhvr>
                                      <p:to>
                                        <p:strVal val="visible"/>
                                      </p:to>
                                    </p:set>
                                    <p:animEffect transition="in" filter="fade">
                                      <p:cBhvr>
                                        <p:cTn id="20" dur="500"/>
                                        <p:tgtEl>
                                          <p:spTgt spid="9">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fade">
                                      <p:cBhvr>
                                        <p:cTn id="26" dur="500"/>
                                        <p:tgtEl>
                                          <p:spTgt spid="9">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animEffect transition="in" filter="fade">
                                      <p:cBhvr>
                                        <p:cTn id="29" dur="500"/>
                                        <p:tgtEl>
                                          <p:spTgt spid="9">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9">
                                            <p:txEl>
                                              <p:pRg st="8" end="8"/>
                                            </p:txEl>
                                          </p:spTgt>
                                        </p:tgtEl>
                                        <p:attrNameLst>
                                          <p:attrName>style.visibility</p:attrName>
                                        </p:attrNameLst>
                                      </p:cBhvr>
                                      <p:to>
                                        <p:strVal val="visible"/>
                                      </p:to>
                                    </p:set>
                                    <p:animEffect transition="in" filter="fade">
                                      <p:cBhvr>
                                        <p:cTn id="49" dur="500"/>
                                        <p:tgtEl>
                                          <p:spTgt spid="9">
                                            <p:txEl>
                                              <p:pRg st="8" end="8"/>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9">
                                            <p:txEl>
                                              <p:pRg st="9" end="9"/>
                                            </p:txEl>
                                          </p:spTgt>
                                        </p:tgtEl>
                                        <p:attrNameLst>
                                          <p:attrName>style.visibility</p:attrName>
                                        </p:attrNameLst>
                                      </p:cBhvr>
                                      <p:to>
                                        <p:strVal val="visible"/>
                                      </p:to>
                                    </p:set>
                                    <p:animEffect transition="in" filter="fade">
                                      <p:cBhvr>
                                        <p:cTn id="52" dur="500"/>
                                        <p:tgtEl>
                                          <p:spTgt spid="9">
                                            <p:txEl>
                                              <p:pRg st="9" end="9"/>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9">
                                            <p:txEl>
                                              <p:pRg st="10" end="10"/>
                                            </p:txEl>
                                          </p:spTgt>
                                        </p:tgtEl>
                                        <p:attrNameLst>
                                          <p:attrName>style.visibility</p:attrName>
                                        </p:attrNameLst>
                                      </p:cBhvr>
                                      <p:to>
                                        <p:strVal val="visible"/>
                                      </p:to>
                                    </p:set>
                                    <p:animEffect transition="in" filter="fade">
                                      <p:cBhvr>
                                        <p:cTn id="55" dur="500"/>
                                        <p:tgtEl>
                                          <p:spTgt spid="9">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
                                            <p:txEl>
                                              <p:pRg st="12" end="12"/>
                                            </p:txEl>
                                          </p:spTgt>
                                        </p:tgtEl>
                                        <p:attrNameLst>
                                          <p:attrName>style.visibility</p:attrName>
                                        </p:attrNameLst>
                                      </p:cBhvr>
                                      <p:to>
                                        <p:strVal val="visible"/>
                                      </p:to>
                                    </p:set>
                                    <p:animEffect transition="in" filter="fade">
                                      <p:cBhvr>
                                        <p:cTn id="65" dur="500"/>
                                        <p:tgtEl>
                                          <p:spTgt spid="9">
                                            <p:txEl>
                                              <p:pRg st="12" end="12"/>
                                            </p:txEl>
                                          </p:spTgt>
                                        </p:tgtEl>
                                      </p:cBhvr>
                                    </p:animEffect>
                                  </p:childTnLst>
                                </p:cTn>
                              </p:par>
                              <p:par>
                                <p:cTn id="66" presetID="10" presetClass="exit" presetSubtype="0" fill="hold" nodeType="with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9">
                                            <p:txEl>
                                              <p:pRg st="13" end="13"/>
                                            </p:txEl>
                                          </p:spTgt>
                                        </p:tgtEl>
                                        <p:attrNameLst>
                                          <p:attrName>style.visibility</p:attrName>
                                        </p:attrNameLst>
                                      </p:cBhvr>
                                      <p:to>
                                        <p:strVal val="visible"/>
                                      </p:to>
                                    </p:set>
                                    <p:animEffect transition="in" filter="fade">
                                      <p:cBhvr>
                                        <p:cTn id="71" dur="500"/>
                                        <p:tgtEl>
                                          <p:spTgt spid="9">
                                            <p:txEl>
                                              <p:pRg st="13" end="13"/>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500"/>
                                        <p:tgtEl>
                                          <p:spTgt spid="6"/>
                                        </p:tgtEl>
                                      </p:cBhvr>
                                    </p:animEffect>
                                  </p:childTnLst>
                                </p:cTn>
                              </p:par>
                              <p:par>
                                <p:cTn id="77" presetID="10"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9">
                                            <p:txEl>
                                              <p:pRg st="14" end="14"/>
                                            </p:txEl>
                                          </p:spTgt>
                                        </p:tgtEl>
                                        <p:attrNameLst>
                                          <p:attrName>style.visibility</p:attrName>
                                        </p:attrNameLst>
                                      </p:cBhvr>
                                      <p:to>
                                        <p:strVal val="visible"/>
                                      </p:to>
                                    </p:set>
                                    <p:animEffect transition="in" filter="fade">
                                      <p:cBhvr>
                                        <p:cTn id="84" dur="500"/>
                                        <p:tgtEl>
                                          <p:spTgt spid="9">
                                            <p:txEl>
                                              <p:pRg st="14" end="14"/>
                                            </p:txEl>
                                          </p:spTgt>
                                        </p:tgtEl>
                                      </p:cBhvr>
                                    </p:animEffect>
                                  </p:childTnLst>
                                </p:cTn>
                              </p:par>
                              <p:par>
                                <p:cTn id="85" presetID="10" presetClass="exit" presetSubtype="0" fill="hold" nodeType="withEffect">
                                  <p:stCondLst>
                                    <p:cond delay="0"/>
                                  </p:stCondLst>
                                  <p:childTnLst>
                                    <p:animEffect transition="out" filter="fade">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8"/>
                                        </p:tgtEl>
                                      </p:cBhvr>
                                    </p:animEffect>
                                    <p:set>
                                      <p:cBhvr>
                                        <p:cTn id="90" dur="1" fill="hold">
                                          <p:stCondLst>
                                            <p:cond delay="499"/>
                                          </p:stCondLst>
                                        </p:cTn>
                                        <p:tgtEl>
                                          <p:spTgt spid="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9">
                                            <p:txEl>
                                              <p:pRg st="15" end="15"/>
                                            </p:txEl>
                                          </p:spTgt>
                                        </p:tgtEl>
                                        <p:attrNameLst>
                                          <p:attrName>style.visibility</p:attrName>
                                        </p:attrNameLst>
                                      </p:cBhvr>
                                      <p:to>
                                        <p:strVal val="visible"/>
                                      </p:to>
                                    </p:set>
                                    <p:animEffect transition="in" filter="fade">
                                      <p:cBhvr>
                                        <p:cTn id="95" dur="500"/>
                                        <p:tgtEl>
                                          <p:spTgt spid="9">
                                            <p:txEl>
                                              <p:pRg st="15" end="15"/>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9">
                                            <p:txEl>
                                              <p:pRg st="16" end="16"/>
                                            </p:txEl>
                                          </p:spTgt>
                                        </p:tgtEl>
                                        <p:attrNameLst>
                                          <p:attrName>style.visibility</p:attrName>
                                        </p:attrNameLst>
                                      </p:cBhvr>
                                      <p:to>
                                        <p:strVal val="visible"/>
                                      </p:to>
                                    </p:set>
                                    <p:animEffect transition="in" filter="fade">
                                      <p:cBhvr>
                                        <p:cTn id="100" dur="500"/>
                                        <p:tgtEl>
                                          <p:spTgt spid="9">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325"/>
          <p:cNvSpPr txBox="1">
            <a:spLocks/>
          </p:cNvSpPr>
          <p:nvPr/>
        </p:nvSpPr>
        <p:spPr>
          <a:xfrm>
            <a:off x="678729" y="960120"/>
            <a:ext cx="11441935" cy="5619789"/>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20000"/>
              </a:lnSpc>
              <a:buFont typeface="Arial" panose="020B0604020202020204" pitchFamily="34" charset="0"/>
              <a:buChar char="•"/>
            </a:pPr>
            <a:r>
              <a:rPr lang="fr-FR" dirty="0" smtClean="0">
                <a:solidFill>
                  <a:srgbClr val="002060"/>
                </a:solidFill>
                <a:latin typeface="Arial Narrow"/>
              </a:rPr>
              <a:t>Dans ce changement, le gaz est vu comme </a:t>
            </a:r>
            <a:r>
              <a:rPr lang="fr-FR" b="1" dirty="0" smtClean="0">
                <a:solidFill>
                  <a:srgbClr val="002060"/>
                </a:solidFill>
                <a:latin typeface="Arial Narrow"/>
              </a:rPr>
              <a:t>une énergie de transition …</a:t>
            </a:r>
          </a:p>
          <a:p>
            <a:pPr marL="800100" lvl="1" indent="-342900" algn="l">
              <a:lnSpc>
                <a:spcPct val="120000"/>
              </a:lnSpc>
              <a:buFont typeface="Arial" panose="020B0604020202020204" pitchFamily="34" charset="0"/>
              <a:buChar char="•"/>
            </a:pPr>
            <a:r>
              <a:rPr lang="fr-FR" dirty="0" smtClean="0">
                <a:solidFill>
                  <a:srgbClr val="002060"/>
                </a:solidFill>
                <a:latin typeface="Arial Narrow"/>
              </a:rPr>
              <a:t>Qui rejette </a:t>
            </a:r>
            <a:r>
              <a:rPr lang="fr-FR" dirty="0">
                <a:solidFill>
                  <a:srgbClr val="002060"/>
                </a:solidFill>
                <a:latin typeface="Arial Narrow"/>
              </a:rPr>
              <a:t>moins de CO</a:t>
            </a:r>
            <a:r>
              <a:rPr lang="fr-FR" sz="1600" dirty="0">
                <a:solidFill>
                  <a:srgbClr val="002060"/>
                </a:solidFill>
                <a:latin typeface="Arial Narrow"/>
              </a:rPr>
              <a:t>2</a:t>
            </a:r>
            <a:r>
              <a:rPr lang="fr-FR" dirty="0">
                <a:solidFill>
                  <a:srgbClr val="002060"/>
                </a:solidFill>
                <a:latin typeface="Arial Narrow"/>
              </a:rPr>
              <a:t> que le charbon ou le pétrole …</a:t>
            </a:r>
          </a:p>
          <a:p>
            <a:pPr marL="800100" lvl="1" indent="-342900" algn="l">
              <a:lnSpc>
                <a:spcPct val="120000"/>
              </a:lnSpc>
              <a:buFont typeface="Arial" panose="020B0604020202020204" pitchFamily="34" charset="0"/>
              <a:buChar char="•"/>
            </a:pPr>
            <a:r>
              <a:rPr lang="fr-FR" dirty="0">
                <a:solidFill>
                  <a:srgbClr val="002060"/>
                </a:solidFill>
                <a:latin typeface="Arial Narrow"/>
              </a:rPr>
              <a:t>… tout en permettant les mêmes </a:t>
            </a:r>
            <a:r>
              <a:rPr lang="fr-FR" dirty="0" smtClean="0">
                <a:solidFill>
                  <a:srgbClr val="002060"/>
                </a:solidFill>
                <a:latin typeface="Arial Narrow"/>
              </a:rPr>
              <a:t>usages </a:t>
            </a:r>
            <a:r>
              <a:rPr lang="fr-FR" dirty="0">
                <a:solidFill>
                  <a:srgbClr val="002060"/>
                </a:solidFill>
                <a:latin typeface="Arial Narrow"/>
              </a:rPr>
              <a:t>(production d’électricité, de chaleur, utilisé pour la mobilité) …</a:t>
            </a:r>
          </a:p>
          <a:p>
            <a:pPr marL="800100" lvl="1" indent="-342900" algn="l">
              <a:lnSpc>
                <a:spcPct val="120000"/>
              </a:lnSpc>
              <a:buFont typeface="Arial" panose="020B0604020202020204" pitchFamily="34" charset="0"/>
              <a:buChar char="•"/>
            </a:pPr>
            <a:r>
              <a:rPr lang="fr-FR" dirty="0">
                <a:solidFill>
                  <a:srgbClr val="002060"/>
                </a:solidFill>
                <a:latin typeface="Arial Narrow"/>
              </a:rPr>
              <a:t>… avec la même flexibilité </a:t>
            </a:r>
            <a:r>
              <a:rPr lang="fr-FR" dirty="0" smtClean="0">
                <a:solidFill>
                  <a:srgbClr val="002060"/>
                </a:solidFill>
                <a:latin typeface="Arial Narrow"/>
              </a:rPr>
              <a:t>(ressource stockable</a:t>
            </a:r>
            <a:r>
              <a:rPr lang="fr-FR" dirty="0">
                <a:solidFill>
                  <a:srgbClr val="002060"/>
                </a:solidFill>
                <a:latin typeface="Arial Narrow"/>
              </a:rPr>
              <a:t>, utilisable quand nous le </a:t>
            </a:r>
            <a:r>
              <a:rPr lang="fr-FR" dirty="0" smtClean="0">
                <a:solidFill>
                  <a:srgbClr val="002060"/>
                </a:solidFill>
                <a:latin typeface="Arial Narrow"/>
              </a:rPr>
              <a:t>souhaitons) à coût raisonnable (ressource peu chère, réseau déjà existant)</a:t>
            </a:r>
            <a:endParaRPr lang="fr-FR" dirty="0">
              <a:solidFill>
                <a:srgbClr val="002060"/>
              </a:solidFill>
              <a:latin typeface="Arial Narrow"/>
            </a:endParaRPr>
          </a:p>
          <a:p>
            <a:pPr marL="342900" indent="-342900" algn="l">
              <a:lnSpc>
                <a:spcPct val="120000"/>
              </a:lnSpc>
              <a:buFont typeface="Arial" panose="020B0604020202020204" pitchFamily="34" charset="0"/>
              <a:buChar char="•"/>
            </a:pPr>
            <a:endParaRPr lang="fr-FR" b="1" dirty="0" smtClean="0">
              <a:solidFill>
                <a:srgbClr val="002060"/>
              </a:solidFill>
              <a:latin typeface="Arial Narrow"/>
            </a:endParaRPr>
          </a:p>
          <a:p>
            <a:pPr marL="342900" indent="-342900" algn="l">
              <a:lnSpc>
                <a:spcPct val="120000"/>
              </a:lnSpc>
              <a:buFont typeface="Arial" panose="020B0604020202020204" pitchFamily="34" charset="0"/>
              <a:buChar char="•"/>
            </a:pPr>
            <a:r>
              <a:rPr lang="fr-FR" dirty="0" smtClean="0">
                <a:solidFill>
                  <a:srgbClr val="002060"/>
                </a:solidFill>
                <a:latin typeface="Arial Narrow"/>
              </a:rPr>
              <a:t>…</a:t>
            </a:r>
            <a:r>
              <a:rPr lang="fr-FR" b="1" dirty="0" smtClean="0">
                <a:solidFill>
                  <a:srgbClr val="002060"/>
                </a:solidFill>
                <a:latin typeface="Arial Narrow"/>
              </a:rPr>
              <a:t> </a:t>
            </a:r>
            <a:r>
              <a:rPr lang="fr-FR" dirty="0" smtClean="0">
                <a:solidFill>
                  <a:srgbClr val="002060"/>
                </a:solidFill>
                <a:latin typeface="Arial Narrow"/>
              </a:rPr>
              <a:t>mais </a:t>
            </a:r>
          </a:p>
          <a:p>
            <a:pPr marL="800100" lvl="1" indent="-342900" algn="l">
              <a:lnSpc>
                <a:spcPct val="120000"/>
              </a:lnSpc>
              <a:buFont typeface="Arial" panose="020B0604020202020204" pitchFamily="34" charset="0"/>
              <a:buChar char="•"/>
            </a:pPr>
            <a:r>
              <a:rPr lang="fr-FR" dirty="0" smtClean="0">
                <a:solidFill>
                  <a:srgbClr val="002060"/>
                </a:solidFill>
                <a:latin typeface="Arial Narrow"/>
              </a:rPr>
              <a:t>rejette néanmoins du CO2</a:t>
            </a:r>
          </a:p>
          <a:p>
            <a:pPr marL="800100" lvl="1" indent="-342900" algn="l">
              <a:lnSpc>
                <a:spcPct val="120000"/>
              </a:lnSpc>
              <a:buFont typeface="Arial" panose="020B0604020202020204" pitchFamily="34" charset="0"/>
              <a:buChar char="•"/>
            </a:pPr>
            <a:r>
              <a:rPr lang="fr-FR" dirty="0">
                <a:solidFill>
                  <a:srgbClr val="002060"/>
                </a:solidFill>
                <a:latin typeface="Arial Narrow"/>
              </a:rPr>
              <a:t>n</a:t>
            </a:r>
            <a:r>
              <a:rPr lang="fr-FR" dirty="0" smtClean="0">
                <a:solidFill>
                  <a:srgbClr val="002060"/>
                </a:solidFill>
                <a:latin typeface="Arial Narrow"/>
              </a:rPr>
              <a:t>écessite des procédés d’extraction/transport polluants et coûteux pour le gaz </a:t>
            </a:r>
            <a:br>
              <a:rPr lang="fr-FR" dirty="0" smtClean="0">
                <a:solidFill>
                  <a:srgbClr val="002060"/>
                </a:solidFill>
                <a:latin typeface="Arial Narrow"/>
              </a:rPr>
            </a:br>
            <a:r>
              <a:rPr lang="fr-FR" dirty="0" smtClean="0">
                <a:solidFill>
                  <a:srgbClr val="002060"/>
                </a:solidFill>
                <a:latin typeface="Arial Narrow"/>
              </a:rPr>
              <a:t>fossile (exemple : nouveau gisement gaz de schiste)</a:t>
            </a:r>
          </a:p>
          <a:p>
            <a:pPr marL="342900" indent="-342900" algn="l">
              <a:lnSpc>
                <a:spcPct val="120000"/>
              </a:lnSpc>
              <a:buFont typeface="Arial" panose="020B0604020202020204" pitchFamily="34" charset="0"/>
              <a:buChar char="•"/>
            </a:pPr>
            <a:endParaRPr lang="fr-FR" dirty="0" smtClean="0">
              <a:solidFill>
                <a:srgbClr val="002060"/>
              </a:solidFill>
              <a:latin typeface="Arial Narrow"/>
            </a:endParaRPr>
          </a:p>
          <a:p>
            <a:pPr algn="l">
              <a:lnSpc>
                <a:spcPct val="120000"/>
              </a:lnSpc>
            </a:pPr>
            <a:r>
              <a:rPr lang="fr-FR" dirty="0">
                <a:solidFill>
                  <a:srgbClr val="002060"/>
                </a:solidFill>
                <a:latin typeface="Arial Narrow"/>
                <a:sym typeface="Wingdings" panose="05000000000000000000" pitchFamily="2" charset="2"/>
              </a:rPr>
              <a:t> </a:t>
            </a:r>
            <a:r>
              <a:rPr lang="fr-FR" dirty="0" smtClean="0">
                <a:solidFill>
                  <a:srgbClr val="002060"/>
                </a:solidFill>
                <a:latin typeface="Arial Narrow"/>
                <a:sym typeface="Wingdings" panose="05000000000000000000" pitchFamily="2" charset="2"/>
              </a:rPr>
              <a:t>     </a:t>
            </a:r>
            <a:r>
              <a:rPr lang="fr-FR" dirty="0" smtClean="0">
                <a:solidFill>
                  <a:srgbClr val="002060"/>
                </a:solidFill>
                <a:latin typeface="Arial Narrow"/>
              </a:rPr>
              <a:t>Importance de </a:t>
            </a:r>
            <a:r>
              <a:rPr lang="fr-FR" b="1" dirty="0" smtClean="0">
                <a:solidFill>
                  <a:srgbClr val="002060"/>
                </a:solidFill>
                <a:latin typeface="Arial Narrow"/>
              </a:rPr>
              <a:t>la substitution </a:t>
            </a:r>
            <a:r>
              <a:rPr lang="fr-FR" b="1" dirty="0" smtClean="0">
                <a:solidFill>
                  <a:srgbClr val="002060"/>
                </a:solidFill>
                <a:latin typeface="Arial Narrow"/>
              </a:rPr>
              <a:t>au </a:t>
            </a:r>
            <a:r>
              <a:rPr lang="fr-FR" b="1" dirty="0" smtClean="0">
                <a:solidFill>
                  <a:srgbClr val="002060"/>
                </a:solidFill>
                <a:latin typeface="Arial Narrow"/>
              </a:rPr>
              <a:t>gaz naturel </a:t>
            </a:r>
            <a:r>
              <a:rPr lang="fr-FR" dirty="0" smtClean="0">
                <a:solidFill>
                  <a:srgbClr val="002060"/>
                </a:solidFill>
                <a:latin typeface="Arial Narrow"/>
              </a:rPr>
              <a:t>du </a:t>
            </a:r>
            <a:r>
              <a:rPr lang="fr-FR" b="1" dirty="0" smtClean="0">
                <a:solidFill>
                  <a:srgbClr val="002060"/>
                </a:solidFill>
                <a:latin typeface="Arial Narrow"/>
              </a:rPr>
              <a:t>verdissement du gaz</a:t>
            </a:r>
            <a:r>
              <a:rPr lang="fr-FR" dirty="0" smtClean="0">
                <a:solidFill>
                  <a:srgbClr val="002060"/>
                </a:solidFill>
                <a:latin typeface="Arial Narrow"/>
              </a:rPr>
              <a:t> pour atteindre les objectifs climatiques (&lt;2°C)</a:t>
            </a:r>
          </a:p>
          <a:p>
            <a:pPr marL="800100" lvl="1" indent="-342900" algn="l">
              <a:lnSpc>
                <a:spcPct val="120000"/>
              </a:lnSpc>
              <a:buFont typeface="Arial" panose="020B0604020202020204" pitchFamily="34" charset="0"/>
              <a:buChar char="•"/>
            </a:pPr>
            <a:endParaRPr lang="fr-FR" dirty="0">
              <a:solidFill>
                <a:srgbClr val="002060"/>
              </a:solidFill>
              <a:latin typeface="Arial Narrow"/>
            </a:endParaRPr>
          </a:p>
          <a:p>
            <a:pPr marL="800100" lvl="1" indent="-342900" algn="l">
              <a:lnSpc>
                <a:spcPct val="120000"/>
              </a:lnSpc>
              <a:buFont typeface="Arial" panose="020B0604020202020204" pitchFamily="34" charset="0"/>
              <a:buChar char="•"/>
            </a:pPr>
            <a:endParaRPr lang="fr-FR" dirty="0" smtClean="0">
              <a:solidFill>
                <a:srgbClr val="002060"/>
              </a:solidFill>
              <a:latin typeface="Arial Narrow"/>
            </a:endParaRPr>
          </a:p>
          <a:p>
            <a:pPr lvl="1" algn="l">
              <a:lnSpc>
                <a:spcPct val="120000"/>
              </a:lnSpc>
            </a:pPr>
            <a:endParaRPr lang="fr-FR" dirty="0" smtClean="0">
              <a:solidFill>
                <a:srgbClr val="002060"/>
              </a:solidFill>
              <a:latin typeface="Arial Narrow"/>
            </a:endParaRPr>
          </a:p>
        </p:txBody>
      </p:sp>
      <p:sp>
        <p:nvSpPr>
          <p:cNvPr id="5" name="Titre 1"/>
          <p:cNvSpPr txBox="1">
            <a:spLocks/>
          </p:cNvSpPr>
          <p:nvPr/>
        </p:nvSpPr>
        <p:spPr>
          <a:xfrm>
            <a:off x="0" y="0"/>
            <a:ext cx="8985380" cy="68022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smtClean="0">
                <a:effectLst>
                  <a:outerShdw blurRad="38100" dist="38100" dir="2700000" algn="tl">
                    <a:srgbClr val="000000">
                      <a:alpha val="43137"/>
                    </a:srgbClr>
                  </a:outerShdw>
                </a:effectLst>
              </a:rPr>
              <a:t>I – </a:t>
            </a:r>
            <a:r>
              <a:rPr lang="fr-FR" sz="3200" b="1" dirty="0">
                <a:effectLst>
                  <a:outerShdw blurRad="38100" dist="38100" dir="2700000" algn="tl">
                    <a:srgbClr val="000000">
                      <a:alpha val="43137"/>
                    </a:srgbClr>
                  </a:outerShdw>
                </a:effectLst>
              </a:rPr>
              <a:t>Contexte de la </a:t>
            </a:r>
            <a:r>
              <a:rPr lang="fr-FR" sz="3200" b="1" dirty="0" smtClean="0">
                <a:effectLst>
                  <a:outerShdw blurRad="38100" dist="38100" dir="2700000" algn="tl">
                    <a:srgbClr val="000000">
                      <a:alpha val="43137"/>
                    </a:srgbClr>
                  </a:outerShdw>
                </a:effectLst>
              </a:rPr>
              <a:t>thèse </a:t>
            </a:r>
            <a:r>
              <a:rPr lang="fr-FR" sz="3200" b="1" dirty="0">
                <a:effectLst>
                  <a:outerShdw blurRad="38100" dist="38100" dir="2700000" algn="tl">
                    <a:srgbClr val="000000">
                      <a:alpha val="43137"/>
                    </a:srgbClr>
                  </a:outerShdw>
                </a:effectLst>
              </a:rPr>
              <a:t>: </a:t>
            </a:r>
            <a:r>
              <a:rPr lang="fr-FR" sz="3200" b="1" dirty="0" smtClean="0">
                <a:effectLst>
                  <a:outerShdw blurRad="38100" dist="38100" dir="2700000" algn="tl">
                    <a:srgbClr val="000000">
                      <a:alpha val="43137"/>
                    </a:srgbClr>
                  </a:outerShdw>
                </a:effectLst>
              </a:rPr>
              <a:t>l’importance du gaz renouvelable</a:t>
            </a:r>
            <a:endParaRPr lang="fr-FR" sz="3200" b="1" dirty="0">
              <a:effectLst>
                <a:outerShdw blurRad="38100" dist="38100" dir="2700000" algn="tl">
                  <a:srgbClr val="000000">
                    <a:alpha val="43137"/>
                  </a:srgbClr>
                </a:outerShdw>
              </a:effectLst>
            </a:endParaRPr>
          </a:p>
        </p:txBody>
      </p:sp>
      <p:sp>
        <p:nvSpPr>
          <p:cNvPr id="2" name="Espace réservé du numéro de diapositive 1"/>
          <p:cNvSpPr>
            <a:spLocks noGrp="1"/>
          </p:cNvSpPr>
          <p:nvPr>
            <p:ph type="sldNum" sz="quarter" idx="12"/>
          </p:nvPr>
        </p:nvSpPr>
        <p:spPr/>
        <p:txBody>
          <a:bodyPr/>
          <a:lstStyle/>
          <a:p>
            <a:fld id="{01097B4C-8B63-4804-BF90-4EB8C8088DD4}" type="slidenum">
              <a:rPr lang="fr-FR" smtClean="0"/>
              <a:t>6</a:t>
            </a:fld>
            <a:endParaRPr lang="fr-FR"/>
          </a:p>
        </p:txBody>
      </p:sp>
      <p:sp>
        <p:nvSpPr>
          <p:cNvPr id="3" name="Espace réservé de la date 2"/>
          <p:cNvSpPr>
            <a:spLocks noGrp="1"/>
          </p:cNvSpPr>
          <p:nvPr>
            <p:ph type="dt" sz="half" idx="10"/>
          </p:nvPr>
        </p:nvSpPr>
        <p:spPr/>
        <p:txBody>
          <a:bodyPr/>
          <a:lstStyle/>
          <a:p>
            <a:fld id="{C615B1EC-70DA-4A00-8849-5A23980786A3}" type="datetime1">
              <a:rPr lang="fr-FR" smtClean="0"/>
              <a:t>20/03/2018</a:t>
            </a:fld>
            <a:endParaRPr lang="fr-FR"/>
          </a:p>
        </p:txBody>
      </p:sp>
      <p:graphicFrame>
        <p:nvGraphicFramePr>
          <p:cNvPr id="8" name="Tableau 7"/>
          <p:cNvGraphicFramePr>
            <a:graphicFrameLocks noGrp="1"/>
          </p:cNvGraphicFramePr>
          <p:nvPr>
            <p:extLst>
              <p:ext uri="{D42A27DB-BD31-4B8C-83A1-F6EECF244321}">
                <p14:modId xmlns:p14="http://schemas.microsoft.com/office/powerpoint/2010/main" val="1614058162"/>
              </p:ext>
            </p:extLst>
          </p:nvPr>
        </p:nvGraphicFramePr>
        <p:xfrm>
          <a:off x="8905024" y="2785066"/>
          <a:ext cx="3221736" cy="2772791"/>
        </p:xfrm>
        <a:graphic>
          <a:graphicData uri="http://schemas.openxmlformats.org/drawingml/2006/table">
            <a:tbl>
              <a:tblPr firstRow="1" firstCol="1" bandRow="1"/>
              <a:tblGrid>
                <a:gridCol w="1493520">
                  <a:extLst>
                    <a:ext uri="{9D8B030D-6E8A-4147-A177-3AD203B41FA5}">
                      <a16:colId xmlns:a16="http://schemas.microsoft.com/office/drawing/2014/main" val="600335449"/>
                    </a:ext>
                  </a:extLst>
                </a:gridCol>
                <a:gridCol w="1728216">
                  <a:extLst>
                    <a:ext uri="{9D8B030D-6E8A-4147-A177-3AD203B41FA5}">
                      <a16:colId xmlns:a16="http://schemas.microsoft.com/office/drawing/2014/main" val="3530591930"/>
                    </a:ext>
                  </a:extLst>
                </a:gridCol>
              </a:tblGrid>
              <a:tr h="0">
                <a:tc>
                  <a:txBody>
                    <a:bodyPr/>
                    <a:lstStyle/>
                    <a:p>
                      <a:pPr algn="ctr">
                        <a:lnSpc>
                          <a:spcPct val="107000"/>
                        </a:lnSpc>
                        <a:spcAft>
                          <a:spcPts val="0"/>
                        </a:spcAft>
                      </a:pPr>
                      <a:r>
                        <a:rPr lang="fr-FR" sz="1200" b="1">
                          <a:effectLst/>
                          <a:latin typeface="Times New Roman" panose="02020603050405020304" pitchFamily="18" charset="0"/>
                          <a:ea typeface="Times New Roman" panose="02020603050405020304" pitchFamily="18" charset="0"/>
                          <a:cs typeface="Times New Roman" panose="02020603050405020304" pitchFamily="18" charset="0"/>
                        </a:rPr>
                        <a:t>Filières</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200" b="1" dirty="0">
                          <a:effectLst/>
                          <a:latin typeface="Times New Roman" panose="02020603050405020304" pitchFamily="18" charset="0"/>
                          <a:ea typeface="Times New Roman" panose="02020603050405020304" pitchFamily="18" charset="0"/>
                          <a:cs typeface="Times New Roman" panose="02020603050405020304" pitchFamily="18" charset="0"/>
                        </a:rPr>
                        <a:t>Émissions directes + </a:t>
                      </a:r>
                      <a:r>
                        <a:rPr lang="fr-FR"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ACV</a:t>
                      </a:r>
                    </a:p>
                    <a:p>
                      <a:pPr algn="ctr">
                        <a:lnSpc>
                          <a:spcPct val="107000"/>
                        </a:lnSpc>
                        <a:spcAft>
                          <a:spcPts val="0"/>
                        </a:spcAft>
                      </a:pPr>
                      <a:r>
                        <a:rPr lang="fr-FR" sz="1200" b="1" kern="12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(gCO2eq/kWh électrique) </a:t>
                      </a:r>
                      <a:endParaRPr lang="fr-FR" sz="1200" b="1" kern="1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8626154"/>
                  </a:ext>
                </a:extLst>
              </a:tr>
              <a:tr h="0">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Nucléaire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66</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3462746"/>
                  </a:ext>
                </a:extLst>
              </a:tr>
              <a:tr h="0">
                <a:tc>
                  <a:txBody>
                    <a:bodyPr/>
                    <a:lstStyle/>
                    <a:p>
                      <a:pPr algn="ctr">
                        <a:lnSpc>
                          <a:spcPct val="107000"/>
                        </a:lnSpc>
                        <a:spcAft>
                          <a:spcPts val="0"/>
                        </a:spcAft>
                      </a:pPr>
                      <a:r>
                        <a:rPr lang="fr-FR" sz="1200" b="1">
                          <a:effectLst/>
                          <a:latin typeface="Times New Roman" panose="02020603050405020304" pitchFamily="18" charset="0"/>
                          <a:ea typeface="Times New Roman" panose="02020603050405020304" pitchFamily="18" charset="0"/>
                          <a:cs typeface="Times New Roman" panose="02020603050405020304" pitchFamily="18" charset="0"/>
                        </a:rPr>
                        <a:t>Charbon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200" b="1" dirty="0">
                          <a:effectLst/>
                          <a:latin typeface="Times New Roman" panose="02020603050405020304" pitchFamily="18" charset="0"/>
                          <a:ea typeface="Times New Roman" panose="02020603050405020304" pitchFamily="18" charset="0"/>
                          <a:cs typeface="Times New Roman" panose="02020603050405020304" pitchFamily="18" charset="0"/>
                        </a:rPr>
                        <a:t>960 à </a:t>
                      </a:r>
                      <a:r>
                        <a:rPr lang="fr-FR" sz="1200" b="1" dirty="0" smtClean="0">
                          <a:effectLst/>
                          <a:latin typeface="Times New Roman" panose="02020603050405020304" pitchFamily="18" charset="0"/>
                          <a:ea typeface="Times New Roman" panose="02020603050405020304" pitchFamily="18" charset="0"/>
                          <a:cs typeface="Times New Roman" panose="02020603050405020304" pitchFamily="18" charset="0"/>
                        </a:rPr>
                        <a:t>1050 (+100%)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8313733"/>
                  </a:ext>
                </a:extLst>
              </a:tr>
              <a:tr h="0">
                <a:tc>
                  <a:txBody>
                    <a:bodyPr/>
                    <a:lstStyle/>
                    <a:p>
                      <a:pPr algn="ctr">
                        <a:lnSpc>
                          <a:spcPct val="107000"/>
                        </a:lnSpc>
                        <a:spcAft>
                          <a:spcPts val="0"/>
                        </a:spcAft>
                      </a:pPr>
                      <a:r>
                        <a:rPr lang="fr-FR" sz="12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Fioul</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200" b="1"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778 (+27% à 75%)</a:t>
                      </a:r>
                      <a:endParaRPr lang="fr-FR"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8447662"/>
                  </a:ext>
                </a:extLst>
              </a:tr>
              <a:tr h="0">
                <a:tc>
                  <a:txBody>
                    <a:bodyPr/>
                    <a:lstStyle/>
                    <a:p>
                      <a:pPr algn="ctr">
                        <a:lnSpc>
                          <a:spcPct val="107000"/>
                        </a:lnSpc>
                        <a:spcAft>
                          <a:spcPts val="0"/>
                        </a:spcAft>
                      </a:pPr>
                      <a:r>
                        <a:rPr lang="fr-FR" sz="12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Gaz</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443 à 611</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5062983"/>
                  </a:ext>
                </a:extLst>
              </a:tr>
              <a:tr h="0">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Hydraulique retenue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200" dirty="0">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9216532"/>
                  </a:ext>
                </a:extLst>
              </a:tr>
              <a:tr h="0">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Photovoltaïque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7200833"/>
                  </a:ext>
                </a:extLst>
              </a:tr>
              <a:tr h="0">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Éolienne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200" dirty="0">
                          <a:effectLst/>
                          <a:latin typeface="Times New Roman" panose="02020603050405020304" pitchFamily="18" charset="0"/>
                          <a:ea typeface="Times New Roman" panose="02020603050405020304" pitchFamily="18" charset="0"/>
                          <a:cs typeface="Times New Roman" panose="02020603050405020304" pitchFamily="18" charset="0"/>
                        </a:rPr>
                        <a:t>9</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3162518"/>
                  </a:ext>
                </a:extLst>
              </a:tr>
              <a:tr h="0">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Géothermie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38</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167932"/>
                  </a:ext>
                </a:extLst>
              </a:tr>
              <a:tr h="0">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Biomasse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14 à 31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3918961"/>
                  </a:ext>
                </a:extLst>
              </a:tr>
              <a:tr h="0">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Solaire thermique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200">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024660"/>
                  </a:ext>
                </a:extLst>
              </a:tr>
              <a:tr h="0">
                <a:tc>
                  <a:txBody>
                    <a:bodyPr/>
                    <a:lstStyle/>
                    <a:p>
                      <a:pPr algn="ctr">
                        <a:lnSpc>
                          <a:spcPct val="107000"/>
                        </a:lnSpc>
                        <a:spcAft>
                          <a:spcPts val="0"/>
                        </a:spcAft>
                      </a:pPr>
                      <a:r>
                        <a:rPr lang="fr-FR" sz="1200" dirty="0">
                          <a:effectLst/>
                          <a:latin typeface="Times New Roman" panose="02020603050405020304" pitchFamily="18" charset="0"/>
                          <a:ea typeface="Times New Roman" panose="02020603050405020304" pitchFamily="18" charset="0"/>
                          <a:cs typeface="Times New Roman" panose="02020603050405020304" pitchFamily="18" charset="0"/>
                        </a:rPr>
                        <a:t>Biogaz</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1200" dirty="0">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9924551"/>
                  </a:ext>
                </a:extLst>
              </a:tr>
            </a:tbl>
          </a:graphicData>
        </a:graphic>
      </p:graphicFrame>
      <p:pic>
        <p:nvPicPr>
          <p:cNvPr id="6" name="Image 5"/>
          <p:cNvPicPr>
            <a:picLocks noChangeAspect="1"/>
          </p:cNvPicPr>
          <p:nvPr/>
        </p:nvPicPr>
        <p:blipFill>
          <a:blip r:embed="rId3"/>
          <a:stretch>
            <a:fillRect/>
          </a:stretch>
        </p:blipFill>
        <p:spPr>
          <a:xfrm>
            <a:off x="4291584" y="3401568"/>
            <a:ext cx="1246632" cy="934974"/>
          </a:xfrm>
          <a:prstGeom prst="rect">
            <a:avLst/>
          </a:prstGeom>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17268" t="58286" r="12090"/>
          <a:stretch/>
        </p:blipFill>
        <p:spPr>
          <a:xfrm>
            <a:off x="7140231" y="2247173"/>
            <a:ext cx="4983481" cy="3470227"/>
          </a:xfrm>
          <a:prstGeom prst="rect">
            <a:avLst/>
          </a:prstGeom>
        </p:spPr>
      </p:pic>
      <p:sp>
        <p:nvSpPr>
          <p:cNvPr id="7" name="Ellipse 6"/>
          <p:cNvSpPr/>
          <p:nvPr/>
        </p:nvSpPr>
        <p:spPr>
          <a:xfrm>
            <a:off x="7051249" y="2375556"/>
            <a:ext cx="1559351" cy="67873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291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5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Effect transition="in" filter="fade">
                                      <p:cBhvr>
                                        <p:cTn id="26" dur="500"/>
                                        <p:tgtEl>
                                          <p:spTgt spid="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xEl>
                                              <p:pRg st="5" end="5"/>
                                            </p:txEl>
                                          </p:spTgt>
                                        </p:tgtEl>
                                        <p:attrNameLst>
                                          <p:attrName>style.visibility</p:attrName>
                                        </p:attrNameLst>
                                      </p:cBhvr>
                                      <p:to>
                                        <p:strVal val="visible"/>
                                      </p:to>
                                    </p:set>
                                    <p:animEffect transition="in" filter="fade">
                                      <p:cBhvr>
                                        <p:cTn id="31" dur="500"/>
                                        <p:tgtEl>
                                          <p:spTgt spid="9">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6" end="6"/>
                                            </p:txEl>
                                          </p:spTgt>
                                        </p:tgtEl>
                                        <p:attrNameLst>
                                          <p:attrName>style.visibility</p:attrName>
                                        </p:attrNameLst>
                                      </p:cBhvr>
                                      <p:to>
                                        <p:strVal val="visible"/>
                                      </p:to>
                                    </p:set>
                                    <p:animEffect transition="in" filter="fade">
                                      <p:cBhvr>
                                        <p:cTn id="36" dur="500"/>
                                        <p:tgtEl>
                                          <p:spTgt spid="9">
                                            <p:txEl>
                                              <p:pRg st="6" end="6"/>
                                            </p:txEl>
                                          </p:spTgt>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9">
                                            <p:txEl>
                                              <p:pRg st="7" end="7"/>
                                            </p:txEl>
                                          </p:spTgt>
                                        </p:tgtEl>
                                        <p:attrNameLst>
                                          <p:attrName>style.visibility</p:attrName>
                                        </p:attrNameLst>
                                      </p:cBhvr>
                                      <p:to>
                                        <p:strVal val="visible"/>
                                      </p:to>
                                    </p:set>
                                    <p:animEffect transition="in" filter="fade">
                                      <p:cBhvr>
                                        <p:cTn id="51" dur="500"/>
                                        <p:tgtEl>
                                          <p:spTgt spid="9">
                                            <p:txEl>
                                              <p:pRg st="7" end="7"/>
                                            </p:txEl>
                                          </p:spTgt>
                                        </p:tgtEl>
                                      </p:cBhvr>
                                    </p:animEffect>
                                  </p:childTnLst>
                                </p:cTn>
                              </p:par>
                              <p:par>
                                <p:cTn id="52" presetID="10" presetClass="exit" presetSubtype="0" fill="hold" nodeType="with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
                                            <p:txEl>
                                              <p:pRg st="9" end="9"/>
                                            </p:txEl>
                                          </p:spTgt>
                                        </p:tgtEl>
                                        <p:attrNameLst>
                                          <p:attrName>style.visibility</p:attrName>
                                        </p:attrNameLst>
                                      </p:cBhvr>
                                      <p:to>
                                        <p:strVal val="visible"/>
                                      </p:to>
                                    </p:set>
                                    <p:animEffect transition="in" filter="fade">
                                      <p:cBhvr>
                                        <p:cTn id="62"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01097B4C-8B63-4804-BF90-4EB8C8088DD4}" type="slidenum">
              <a:rPr lang="fr-FR" smtClean="0"/>
              <a:t>7</a:t>
            </a:fld>
            <a:endParaRPr lang="fr-FR"/>
          </a:p>
        </p:txBody>
      </p:sp>
      <p:sp>
        <p:nvSpPr>
          <p:cNvPr id="5" name="Ellipse 4"/>
          <p:cNvSpPr/>
          <p:nvPr/>
        </p:nvSpPr>
        <p:spPr>
          <a:xfrm>
            <a:off x="4643336" y="4151022"/>
            <a:ext cx="1789889" cy="8949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Gaz </a:t>
            </a:r>
            <a:endParaRPr lang="fr-FR" dirty="0"/>
          </a:p>
        </p:txBody>
      </p:sp>
      <p:sp>
        <p:nvSpPr>
          <p:cNvPr id="91" name="Ellipse 90"/>
          <p:cNvSpPr/>
          <p:nvPr/>
        </p:nvSpPr>
        <p:spPr>
          <a:xfrm>
            <a:off x="7373561" y="2791839"/>
            <a:ext cx="1789889" cy="8949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a:t>É</a:t>
            </a:r>
            <a:r>
              <a:rPr lang="fr-FR" dirty="0" smtClean="0"/>
              <a:t>lectricité </a:t>
            </a:r>
            <a:endParaRPr lang="fr-FR" dirty="0"/>
          </a:p>
        </p:txBody>
      </p:sp>
      <p:sp>
        <p:nvSpPr>
          <p:cNvPr id="92" name="Ellipse 91"/>
          <p:cNvSpPr/>
          <p:nvPr/>
        </p:nvSpPr>
        <p:spPr>
          <a:xfrm>
            <a:off x="7373562" y="4151022"/>
            <a:ext cx="1789889" cy="8949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smtClean="0"/>
              <a:t>Chaleur </a:t>
            </a:r>
            <a:endParaRPr lang="fr-FR" dirty="0"/>
          </a:p>
        </p:txBody>
      </p:sp>
      <p:sp>
        <p:nvSpPr>
          <p:cNvPr id="93" name="Ellipse 92"/>
          <p:cNvSpPr/>
          <p:nvPr/>
        </p:nvSpPr>
        <p:spPr>
          <a:xfrm>
            <a:off x="7373563" y="5593959"/>
            <a:ext cx="1789889" cy="8949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dirty="0" smtClean="0"/>
              <a:t>Mobilité </a:t>
            </a:r>
            <a:endParaRPr lang="fr-FR" dirty="0"/>
          </a:p>
        </p:txBody>
      </p:sp>
      <p:sp>
        <p:nvSpPr>
          <p:cNvPr id="94" name="Ellipse 93"/>
          <p:cNvSpPr/>
          <p:nvPr/>
        </p:nvSpPr>
        <p:spPr>
          <a:xfrm>
            <a:off x="1660187" y="5593959"/>
            <a:ext cx="1789889" cy="8949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dirty="0" smtClean="0"/>
              <a:t>Gaz fossile </a:t>
            </a:r>
            <a:endParaRPr lang="fr-FR" dirty="0"/>
          </a:p>
        </p:txBody>
      </p:sp>
      <p:sp>
        <p:nvSpPr>
          <p:cNvPr id="95" name="Ellipse 94"/>
          <p:cNvSpPr/>
          <p:nvPr/>
        </p:nvSpPr>
        <p:spPr>
          <a:xfrm>
            <a:off x="1660189" y="4151022"/>
            <a:ext cx="1789889" cy="8949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dirty="0" smtClean="0"/>
              <a:t>Biomasse </a:t>
            </a:r>
            <a:endParaRPr lang="fr-FR" dirty="0"/>
          </a:p>
        </p:txBody>
      </p:sp>
      <p:sp>
        <p:nvSpPr>
          <p:cNvPr id="97" name="Ellipse 96"/>
          <p:cNvSpPr/>
          <p:nvPr/>
        </p:nvSpPr>
        <p:spPr>
          <a:xfrm>
            <a:off x="1660187" y="2791839"/>
            <a:ext cx="1789889" cy="89494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dirty="0"/>
              <a:t>É</a:t>
            </a:r>
            <a:r>
              <a:rPr lang="fr-FR" dirty="0" smtClean="0"/>
              <a:t>lectricité </a:t>
            </a:r>
            <a:endParaRPr lang="fr-FR" dirty="0"/>
          </a:p>
        </p:txBody>
      </p:sp>
      <p:sp>
        <p:nvSpPr>
          <p:cNvPr id="98" name="Rectangle 97"/>
          <p:cNvSpPr/>
          <p:nvPr/>
        </p:nvSpPr>
        <p:spPr>
          <a:xfrm>
            <a:off x="1810151" y="1895060"/>
            <a:ext cx="1474250" cy="461665"/>
          </a:xfrm>
          <a:prstGeom prst="rect">
            <a:avLst/>
          </a:prstGeom>
        </p:spPr>
        <p:txBody>
          <a:bodyPr wrap="none">
            <a:spAutoFit/>
          </a:bodyPr>
          <a:lstStyle/>
          <a:p>
            <a:r>
              <a:rPr lang="fr-FR" sz="2400" b="1" dirty="0" smtClean="0"/>
              <a:t>Ressource</a:t>
            </a:r>
            <a:endParaRPr lang="fr-FR" sz="2400" dirty="0"/>
          </a:p>
        </p:txBody>
      </p:sp>
      <p:sp>
        <p:nvSpPr>
          <p:cNvPr id="99" name="Rectangle 98"/>
          <p:cNvSpPr/>
          <p:nvPr/>
        </p:nvSpPr>
        <p:spPr>
          <a:xfrm>
            <a:off x="4953985" y="1895059"/>
            <a:ext cx="1168590" cy="461665"/>
          </a:xfrm>
          <a:prstGeom prst="rect">
            <a:avLst/>
          </a:prstGeom>
        </p:spPr>
        <p:txBody>
          <a:bodyPr wrap="none">
            <a:spAutoFit/>
          </a:bodyPr>
          <a:lstStyle/>
          <a:p>
            <a:r>
              <a:rPr lang="fr-FR" sz="2400" b="1" dirty="0" smtClean="0"/>
              <a:t>Vecteur</a:t>
            </a:r>
            <a:endParaRPr lang="fr-FR" sz="2400" dirty="0"/>
          </a:p>
        </p:txBody>
      </p:sp>
      <p:sp>
        <p:nvSpPr>
          <p:cNvPr id="100" name="Rectangle 99"/>
          <p:cNvSpPr/>
          <p:nvPr/>
        </p:nvSpPr>
        <p:spPr>
          <a:xfrm>
            <a:off x="7682107" y="1904788"/>
            <a:ext cx="958789" cy="461665"/>
          </a:xfrm>
          <a:prstGeom prst="rect">
            <a:avLst/>
          </a:prstGeom>
        </p:spPr>
        <p:txBody>
          <a:bodyPr wrap="none">
            <a:spAutoFit/>
          </a:bodyPr>
          <a:lstStyle/>
          <a:p>
            <a:r>
              <a:rPr lang="fr-FR" sz="2400" b="1" dirty="0" smtClean="0"/>
              <a:t>Usage</a:t>
            </a:r>
            <a:endParaRPr lang="fr-FR" sz="2400" dirty="0"/>
          </a:p>
        </p:txBody>
      </p:sp>
      <p:sp>
        <p:nvSpPr>
          <p:cNvPr id="102" name="Ellipse 101"/>
          <p:cNvSpPr/>
          <p:nvPr/>
        </p:nvSpPr>
        <p:spPr>
          <a:xfrm rot="1430496">
            <a:off x="632229" y="3079773"/>
            <a:ext cx="6475496" cy="1444636"/>
          </a:xfrm>
          <a:prstGeom prst="ellipse">
            <a:avLst/>
          </a:prstGeom>
          <a:noFill/>
          <a:ln>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dirty="0" smtClean="0"/>
              <a:t> </a:t>
            </a:r>
            <a:endParaRPr lang="fr-FR" dirty="0"/>
          </a:p>
        </p:txBody>
      </p:sp>
      <p:sp>
        <p:nvSpPr>
          <p:cNvPr id="103" name="Ellipse 102"/>
          <p:cNvSpPr/>
          <p:nvPr/>
        </p:nvSpPr>
        <p:spPr>
          <a:xfrm rot="9278122">
            <a:off x="3985028" y="3023108"/>
            <a:ext cx="6475496" cy="1444636"/>
          </a:xfrm>
          <a:prstGeom prst="ellipse">
            <a:avLst/>
          </a:prstGeom>
          <a:noFill/>
          <a:ln>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dirty="0" smtClean="0"/>
              <a:t> </a:t>
            </a:r>
            <a:endParaRPr lang="fr-FR" dirty="0"/>
          </a:p>
        </p:txBody>
      </p:sp>
      <p:sp>
        <p:nvSpPr>
          <p:cNvPr id="106" name="ZoneTexte 105"/>
          <p:cNvSpPr txBox="1"/>
          <p:nvPr/>
        </p:nvSpPr>
        <p:spPr>
          <a:xfrm flipH="1">
            <a:off x="7123405" y="888924"/>
            <a:ext cx="2573000" cy="923330"/>
          </a:xfrm>
          <a:prstGeom prst="rect">
            <a:avLst/>
          </a:prstGeom>
          <a:noFill/>
        </p:spPr>
        <p:txBody>
          <a:bodyPr wrap="square" rtlCol="0">
            <a:spAutoFit/>
          </a:bodyPr>
          <a:lstStyle/>
          <a:p>
            <a:r>
              <a:rPr lang="fr-FR" b="1" dirty="0" smtClean="0"/>
              <a:t>Le gaz vu comme LA ressource flexible pour produire de l’électricité?</a:t>
            </a:r>
            <a:endParaRPr lang="fr-FR" b="1" dirty="0"/>
          </a:p>
        </p:txBody>
      </p:sp>
      <p:sp>
        <p:nvSpPr>
          <p:cNvPr id="107" name="Ellipse 106"/>
          <p:cNvSpPr/>
          <p:nvPr/>
        </p:nvSpPr>
        <p:spPr>
          <a:xfrm rot="1430496">
            <a:off x="3863573" y="3412444"/>
            <a:ext cx="6475496" cy="2668352"/>
          </a:xfrm>
          <a:prstGeom prst="ellipse">
            <a:avLst/>
          </a:prstGeom>
          <a:noFill/>
          <a:ln>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dirty="0" smtClean="0"/>
              <a:t> </a:t>
            </a:r>
            <a:endParaRPr lang="fr-FR" dirty="0"/>
          </a:p>
        </p:txBody>
      </p:sp>
      <p:sp>
        <p:nvSpPr>
          <p:cNvPr id="108" name="ZoneTexte 107"/>
          <p:cNvSpPr txBox="1"/>
          <p:nvPr/>
        </p:nvSpPr>
        <p:spPr>
          <a:xfrm flipH="1">
            <a:off x="10158948" y="4855295"/>
            <a:ext cx="2004406" cy="1477328"/>
          </a:xfrm>
          <a:prstGeom prst="rect">
            <a:avLst/>
          </a:prstGeom>
          <a:noFill/>
        </p:spPr>
        <p:txBody>
          <a:bodyPr wrap="square" rtlCol="0">
            <a:spAutoFit/>
          </a:bodyPr>
          <a:lstStyle/>
          <a:p>
            <a:r>
              <a:rPr lang="fr-FR" b="1" dirty="0" smtClean="0"/>
              <a:t>Le gaz vert, maillon essentiel de décarbonation du bâtiment et du transport ? </a:t>
            </a:r>
            <a:endParaRPr lang="fr-FR" b="1" dirty="0"/>
          </a:p>
        </p:txBody>
      </p:sp>
      <p:sp>
        <p:nvSpPr>
          <p:cNvPr id="109" name="Ellipse 108"/>
          <p:cNvSpPr/>
          <p:nvPr/>
        </p:nvSpPr>
        <p:spPr>
          <a:xfrm rot="10800000">
            <a:off x="1012482" y="3903767"/>
            <a:ext cx="6010679" cy="1444636"/>
          </a:xfrm>
          <a:prstGeom prst="ellipse">
            <a:avLst/>
          </a:prstGeom>
          <a:noFill/>
          <a:ln>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dirty="0" smtClean="0"/>
              <a:t> </a:t>
            </a:r>
            <a:endParaRPr lang="fr-FR" dirty="0"/>
          </a:p>
        </p:txBody>
      </p:sp>
      <p:sp>
        <p:nvSpPr>
          <p:cNvPr id="110" name="ZoneTexte 109"/>
          <p:cNvSpPr txBox="1"/>
          <p:nvPr/>
        </p:nvSpPr>
        <p:spPr>
          <a:xfrm flipH="1">
            <a:off x="3450074" y="3229988"/>
            <a:ext cx="3171754" cy="646331"/>
          </a:xfrm>
          <a:prstGeom prst="rect">
            <a:avLst/>
          </a:prstGeom>
          <a:noFill/>
        </p:spPr>
        <p:txBody>
          <a:bodyPr wrap="square" rtlCol="0">
            <a:spAutoFit/>
          </a:bodyPr>
          <a:lstStyle/>
          <a:p>
            <a:r>
              <a:rPr lang="fr-FR" b="1" dirty="0" smtClean="0"/>
              <a:t>La biomasse, principale substitution pour verdir le gaz?</a:t>
            </a:r>
            <a:endParaRPr lang="fr-FR" b="1" dirty="0"/>
          </a:p>
        </p:txBody>
      </p:sp>
      <p:sp>
        <p:nvSpPr>
          <p:cNvPr id="3" name="Rectangle 2"/>
          <p:cNvSpPr/>
          <p:nvPr/>
        </p:nvSpPr>
        <p:spPr>
          <a:xfrm>
            <a:off x="1570042" y="2468419"/>
            <a:ext cx="5151714" cy="2848279"/>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ZoneTexte 3"/>
          <p:cNvSpPr txBox="1"/>
          <p:nvPr/>
        </p:nvSpPr>
        <p:spPr>
          <a:xfrm>
            <a:off x="2724869" y="2475773"/>
            <a:ext cx="3439852" cy="369332"/>
          </a:xfrm>
          <a:prstGeom prst="rect">
            <a:avLst/>
          </a:prstGeom>
          <a:noFill/>
        </p:spPr>
        <p:txBody>
          <a:bodyPr wrap="none" rtlCol="0">
            <a:spAutoFit/>
          </a:bodyPr>
          <a:lstStyle/>
          <a:p>
            <a:r>
              <a:rPr lang="fr-FR" b="1" dirty="0" smtClean="0"/>
              <a:t>Gaz potentiellement renouvelable</a:t>
            </a:r>
            <a:endParaRPr lang="fr-FR" b="1" dirty="0"/>
          </a:p>
        </p:txBody>
      </p:sp>
      <p:sp>
        <p:nvSpPr>
          <p:cNvPr id="23" name="ZoneTexte 22"/>
          <p:cNvSpPr txBox="1"/>
          <p:nvPr/>
        </p:nvSpPr>
        <p:spPr>
          <a:xfrm flipH="1">
            <a:off x="1570042" y="892008"/>
            <a:ext cx="2573000" cy="923330"/>
          </a:xfrm>
          <a:prstGeom prst="rect">
            <a:avLst/>
          </a:prstGeom>
          <a:noFill/>
        </p:spPr>
        <p:txBody>
          <a:bodyPr wrap="square" rtlCol="0">
            <a:spAutoFit/>
          </a:bodyPr>
          <a:lstStyle/>
          <a:p>
            <a:r>
              <a:rPr lang="fr-FR" b="1" dirty="0" smtClean="0"/>
              <a:t>Le réseau de gaz vu comme un stockage d’électricité?</a:t>
            </a:r>
            <a:endParaRPr lang="fr-FR" b="1" dirty="0"/>
          </a:p>
        </p:txBody>
      </p:sp>
      <p:sp>
        <p:nvSpPr>
          <p:cNvPr id="24" name="Titre 1"/>
          <p:cNvSpPr txBox="1">
            <a:spLocks/>
          </p:cNvSpPr>
          <p:nvPr/>
        </p:nvSpPr>
        <p:spPr>
          <a:xfrm>
            <a:off x="-223021" y="0"/>
            <a:ext cx="7419349" cy="680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smtClean="0">
                <a:effectLst>
                  <a:outerShdw blurRad="38100" dist="38100" dir="2700000" algn="tl">
                    <a:srgbClr val="000000">
                      <a:alpha val="43137"/>
                    </a:srgbClr>
                  </a:outerShdw>
                </a:effectLst>
              </a:rPr>
              <a:t>II – </a:t>
            </a:r>
            <a:r>
              <a:rPr lang="fr-FR" sz="3200" b="1" dirty="0" smtClean="0">
                <a:effectLst>
                  <a:outerShdw blurRad="38100" dist="38100" dir="2700000" algn="tl">
                    <a:srgbClr val="000000">
                      <a:alpha val="43137"/>
                    </a:srgbClr>
                  </a:outerShdw>
                </a:effectLst>
              </a:rPr>
              <a:t>Méthodologie : </a:t>
            </a:r>
            <a:r>
              <a:rPr lang="fr-FR" sz="3200" b="1" dirty="0" smtClean="0">
                <a:solidFill>
                  <a:prstClr val="black"/>
                </a:solidFill>
                <a:effectLst>
                  <a:outerShdw blurRad="38100" dist="38100" dir="2700000" algn="tl">
                    <a:srgbClr val="000000">
                      <a:alpha val="43137"/>
                    </a:srgbClr>
                  </a:outerShdw>
                </a:effectLst>
              </a:rPr>
              <a:t>structure </a:t>
            </a:r>
            <a:r>
              <a:rPr lang="fr-FR" sz="3200" b="1" dirty="0">
                <a:solidFill>
                  <a:prstClr val="black"/>
                </a:solidFill>
                <a:effectLst>
                  <a:outerShdw blurRad="38100" dist="38100" dir="2700000" algn="tl">
                    <a:srgbClr val="000000">
                      <a:alpha val="43137"/>
                    </a:srgbClr>
                  </a:outerShdw>
                </a:effectLst>
              </a:rPr>
              <a:t>du </a:t>
            </a:r>
            <a:r>
              <a:rPr lang="fr-FR" sz="3200" b="1" dirty="0" smtClean="0">
                <a:solidFill>
                  <a:prstClr val="black"/>
                </a:solidFill>
                <a:effectLst>
                  <a:outerShdw blurRad="38100" dist="38100" dir="2700000" algn="tl">
                    <a:srgbClr val="000000">
                      <a:alpha val="43137"/>
                    </a:srgbClr>
                  </a:outerShdw>
                </a:effectLst>
              </a:rPr>
              <a:t>travail</a:t>
            </a:r>
            <a:endParaRPr lang="fr-FR" sz="32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9313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9"/>
                                        </p:tgtEl>
                                        <p:attrNameLst>
                                          <p:attrName>style.visibility</p:attrName>
                                        </p:attrNameLst>
                                      </p:cBhvr>
                                      <p:to>
                                        <p:strVal val="visible"/>
                                      </p:to>
                                    </p:set>
                                    <p:animEffect transition="in" filter="fade">
                                      <p:cBhvr>
                                        <p:cTn id="10" dur="500"/>
                                        <p:tgtEl>
                                          <p:spTgt spid="9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fade">
                                      <p:cBhvr>
                                        <p:cTn id="15" dur="500"/>
                                        <p:tgtEl>
                                          <p:spTgt spid="9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7"/>
                                        </p:tgtEl>
                                        <p:attrNameLst>
                                          <p:attrName>style.visibility</p:attrName>
                                        </p:attrNameLst>
                                      </p:cBhvr>
                                      <p:to>
                                        <p:strVal val="visible"/>
                                      </p:to>
                                    </p:set>
                                    <p:animEffect transition="in" filter="fade">
                                      <p:cBhvr>
                                        <p:cTn id="18" dur="500"/>
                                        <p:tgtEl>
                                          <p:spTgt spid="9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5"/>
                                        </p:tgtEl>
                                        <p:attrNameLst>
                                          <p:attrName>style.visibility</p:attrName>
                                        </p:attrNameLst>
                                      </p:cBhvr>
                                      <p:to>
                                        <p:strVal val="visible"/>
                                      </p:to>
                                    </p:set>
                                    <p:animEffect transition="in" filter="fade">
                                      <p:cBhvr>
                                        <p:cTn id="21" dur="500"/>
                                        <p:tgtEl>
                                          <p:spTgt spid="9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fade">
                                      <p:cBhvr>
                                        <p:cTn id="24" dur="500"/>
                                        <p:tgtEl>
                                          <p:spTgt spid="9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1"/>
                                        </p:tgtEl>
                                        <p:attrNameLst>
                                          <p:attrName>style.visibility</p:attrName>
                                        </p:attrNameLst>
                                      </p:cBhvr>
                                      <p:to>
                                        <p:strVal val="visible"/>
                                      </p:to>
                                    </p:set>
                                    <p:animEffect transition="in" filter="fade">
                                      <p:cBhvr>
                                        <p:cTn id="29" dur="500"/>
                                        <p:tgtEl>
                                          <p:spTgt spid="9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0"/>
                                        </p:tgtEl>
                                        <p:attrNameLst>
                                          <p:attrName>style.visibility</p:attrName>
                                        </p:attrNameLst>
                                      </p:cBhvr>
                                      <p:to>
                                        <p:strVal val="visible"/>
                                      </p:to>
                                    </p:set>
                                    <p:animEffect transition="in" filter="fade">
                                      <p:cBhvr>
                                        <p:cTn id="32" dur="500"/>
                                        <p:tgtEl>
                                          <p:spTgt spid="10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2"/>
                                        </p:tgtEl>
                                        <p:attrNameLst>
                                          <p:attrName>style.visibility</p:attrName>
                                        </p:attrNameLst>
                                      </p:cBhvr>
                                      <p:to>
                                        <p:strVal val="visible"/>
                                      </p:to>
                                    </p:set>
                                    <p:animEffect transition="in" filter="fade">
                                      <p:cBhvr>
                                        <p:cTn id="35" dur="500"/>
                                        <p:tgtEl>
                                          <p:spTgt spid="9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3"/>
                                        </p:tgtEl>
                                        <p:attrNameLst>
                                          <p:attrName>style.visibility</p:attrName>
                                        </p:attrNameLst>
                                      </p:cBhvr>
                                      <p:to>
                                        <p:strVal val="visible"/>
                                      </p:to>
                                    </p:set>
                                    <p:animEffect transition="in" filter="fade">
                                      <p:cBhvr>
                                        <p:cTn id="38" dur="500"/>
                                        <p:tgtEl>
                                          <p:spTgt spid="9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3"/>
                                        </p:tgtEl>
                                      </p:cBhvr>
                                    </p:animEffect>
                                    <p:set>
                                      <p:cBhvr>
                                        <p:cTn id="54" dur="1" fill="hold">
                                          <p:stCondLst>
                                            <p:cond delay="499"/>
                                          </p:stCondLst>
                                        </p:cTn>
                                        <p:tgtEl>
                                          <p:spTgt spid="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06"/>
                                        </p:tgtEl>
                                        <p:attrNameLst>
                                          <p:attrName>style.visibility</p:attrName>
                                        </p:attrNameLst>
                                      </p:cBhvr>
                                      <p:to>
                                        <p:strVal val="visible"/>
                                      </p:to>
                                    </p:set>
                                    <p:animEffect transition="in" filter="fade">
                                      <p:cBhvr>
                                        <p:cTn id="59" dur="500"/>
                                        <p:tgtEl>
                                          <p:spTgt spid="10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3"/>
                                        </p:tgtEl>
                                        <p:attrNameLst>
                                          <p:attrName>style.visibility</p:attrName>
                                        </p:attrNameLst>
                                      </p:cBhvr>
                                      <p:to>
                                        <p:strVal val="visible"/>
                                      </p:to>
                                    </p:set>
                                    <p:animEffect transition="in" filter="fade">
                                      <p:cBhvr>
                                        <p:cTn id="62" dur="500"/>
                                        <p:tgtEl>
                                          <p:spTgt spid="10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2"/>
                                        </p:tgtEl>
                                        <p:attrNameLst>
                                          <p:attrName>style.visibility</p:attrName>
                                        </p:attrNameLst>
                                      </p:cBhvr>
                                      <p:to>
                                        <p:strVal val="visible"/>
                                      </p:to>
                                    </p:set>
                                    <p:animEffect transition="in" filter="fade">
                                      <p:cBhvr>
                                        <p:cTn id="65" dur="500"/>
                                        <p:tgtEl>
                                          <p:spTgt spid="10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106"/>
                                        </p:tgtEl>
                                      </p:cBhvr>
                                    </p:animEffect>
                                    <p:set>
                                      <p:cBhvr>
                                        <p:cTn id="73" dur="1" fill="hold">
                                          <p:stCondLst>
                                            <p:cond delay="499"/>
                                          </p:stCondLst>
                                        </p:cTn>
                                        <p:tgtEl>
                                          <p:spTgt spid="10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03"/>
                                        </p:tgtEl>
                                      </p:cBhvr>
                                    </p:animEffect>
                                    <p:set>
                                      <p:cBhvr>
                                        <p:cTn id="76" dur="1" fill="hold">
                                          <p:stCondLst>
                                            <p:cond delay="499"/>
                                          </p:stCondLst>
                                        </p:cTn>
                                        <p:tgtEl>
                                          <p:spTgt spid="103"/>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02"/>
                                        </p:tgtEl>
                                      </p:cBhvr>
                                    </p:animEffect>
                                    <p:set>
                                      <p:cBhvr>
                                        <p:cTn id="79" dur="1" fill="hold">
                                          <p:stCondLst>
                                            <p:cond delay="499"/>
                                          </p:stCondLst>
                                        </p:cTn>
                                        <p:tgtEl>
                                          <p:spTgt spid="102"/>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10"/>
                                        </p:tgtEl>
                                        <p:attrNameLst>
                                          <p:attrName>style.visibility</p:attrName>
                                        </p:attrNameLst>
                                      </p:cBhvr>
                                      <p:to>
                                        <p:strVal val="visible"/>
                                      </p:to>
                                    </p:set>
                                    <p:animEffect transition="in" filter="fade">
                                      <p:cBhvr>
                                        <p:cTn id="87" dur="500"/>
                                        <p:tgtEl>
                                          <p:spTgt spid="110"/>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09"/>
                                        </p:tgtEl>
                                        <p:attrNameLst>
                                          <p:attrName>style.visibility</p:attrName>
                                        </p:attrNameLst>
                                      </p:cBhvr>
                                      <p:to>
                                        <p:strVal val="visible"/>
                                      </p:to>
                                    </p:set>
                                    <p:animEffect transition="in" filter="fade">
                                      <p:cBhvr>
                                        <p:cTn id="90" dur="500"/>
                                        <p:tgtEl>
                                          <p:spTgt spid="109"/>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10"/>
                                        </p:tgtEl>
                                      </p:cBhvr>
                                    </p:animEffect>
                                    <p:set>
                                      <p:cBhvr>
                                        <p:cTn id="95" dur="1" fill="hold">
                                          <p:stCondLst>
                                            <p:cond delay="499"/>
                                          </p:stCondLst>
                                        </p:cTn>
                                        <p:tgtEl>
                                          <p:spTgt spid="110"/>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09"/>
                                        </p:tgtEl>
                                      </p:cBhvr>
                                    </p:animEffect>
                                    <p:set>
                                      <p:cBhvr>
                                        <p:cTn id="98" dur="1" fill="hold">
                                          <p:stCondLst>
                                            <p:cond delay="499"/>
                                          </p:stCondLst>
                                        </p:cTn>
                                        <p:tgtEl>
                                          <p:spTgt spid="109"/>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08"/>
                                        </p:tgtEl>
                                        <p:attrNameLst>
                                          <p:attrName>style.visibility</p:attrName>
                                        </p:attrNameLst>
                                      </p:cBhvr>
                                      <p:to>
                                        <p:strVal val="visible"/>
                                      </p:to>
                                    </p:set>
                                    <p:animEffect transition="in" filter="fade">
                                      <p:cBhvr>
                                        <p:cTn id="103" dur="500"/>
                                        <p:tgtEl>
                                          <p:spTgt spid="10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07"/>
                                        </p:tgtEl>
                                        <p:attrNameLst>
                                          <p:attrName>style.visibility</p:attrName>
                                        </p:attrNameLst>
                                      </p:cBhvr>
                                      <p:to>
                                        <p:strVal val="visible"/>
                                      </p:to>
                                    </p:set>
                                    <p:animEffect transition="in" filter="fade">
                                      <p:cBhvr>
                                        <p:cTn id="106" dur="500"/>
                                        <p:tgtEl>
                                          <p:spTgt spid="10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1" nodeType="clickEffect">
                                  <p:stCondLst>
                                    <p:cond delay="0"/>
                                  </p:stCondLst>
                                  <p:childTnLst>
                                    <p:animEffect transition="out" filter="fade">
                                      <p:cBhvr>
                                        <p:cTn id="110" dur="500"/>
                                        <p:tgtEl>
                                          <p:spTgt spid="108"/>
                                        </p:tgtEl>
                                      </p:cBhvr>
                                    </p:animEffect>
                                    <p:set>
                                      <p:cBhvr>
                                        <p:cTn id="111" dur="1" fill="hold">
                                          <p:stCondLst>
                                            <p:cond delay="499"/>
                                          </p:stCondLst>
                                        </p:cTn>
                                        <p:tgtEl>
                                          <p:spTgt spid="108"/>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107"/>
                                        </p:tgtEl>
                                      </p:cBhvr>
                                    </p:animEffect>
                                    <p:set>
                                      <p:cBhvr>
                                        <p:cTn id="114" dur="1" fill="hold">
                                          <p:stCondLst>
                                            <p:cond delay="499"/>
                                          </p:stCondLst>
                                        </p:cTn>
                                        <p:tgtEl>
                                          <p:spTgt spid="10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1" grpId="0" animBg="1"/>
      <p:bldP spid="92" grpId="0" animBg="1"/>
      <p:bldP spid="93" grpId="0" animBg="1"/>
      <p:bldP spid="94" grpId="0" animBg="1"/>
      <p:bldP spid="95" grpId="0" animBg="1"/>
      <p:bldP spid="97" grpId="0" animBg="1"/>
      <p:bldP spid="98" grpId="0"/>
      <p:bldP spid="99" grpId="0"/>
      <p:bldP spid="100" grpId="0"/>
      <p:bldP spid="102" grpId="0" animBg="1"/>
      <p:bldP spid="102" grpId="1" animBg="1"/>
      <p:bldP spid="103" grpId="0" animBg="1"/>
      <p:bldP spid="103" grpId="1" animBg="1"/>
      <p:bldP spid="106" grpId="0"/>
      <p:bldP spid="106" grpId="1"/>
      <p:bldP spid="107" grpId="0" animBg="1"/>
      <p:bldP spid="107" grpId="1" animBg="1"/>
      <p:bldP spid="108" grpId="0"/>
      <p:bldP spid="108" grpId="1"/>
      <p:bldP spid="109" grpId="0" animBg="1"/>
      <p:bldP spid="109" grpId="1" animBg="1"/>
      <p:bldP spid="110" grpId="0"/>
      <p:bldP spid="110" grpId="1"/>
      <p:bldP spid="3" grpId="0" animBg="1"/>
      <p:bldP spid="3" grpId="1" animBg="1"/>
      <p:bldP spid="4" grpId="0"/>
      <p:bldP spid="4" grpId="1"/>
      <p:bldP spid="23" grpId="0"/>
      <p:bldP spid="2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9163746" y="6629070"/>
            <a:ext cx="2530521" cy="330060"/>
          </a:xfrm>
        </p:spPr>
        <p:txBody>
          <a:bodyPr/>
          <a:lstStyle/>
          <a:p>
            <a:fld id="{01097B4C-8B63-4804-BF90-4EB8C8088DD4}" type="slidenum">
              <a:rPr lang="fr-FR" smtClean="0"/>
              <a:t>8</a:t>
            </a:fld>
            <a:endParaRPr lang="fr-FR"/>
          </a:p>
        </p:txBody>
      </p:sp>
      <p:sp>
        <p:nvSpPr>
          <p:cNvPr id="16" name="Rectangle à coins arrondis 15"/>
          <p:cNvSpPr/>
          <p:nvPr/>
        </p:nvSpPr>
        <p:spPr>
          <a:xfrm>
            <a:off x="2574192" y="3776740"/>
            <a:ext cx="7830843" cy="432494"/>
          </a:xfrm>
          <a:prstGeom prst="roundRect">
            <a:avLst>
              <a:gd name="adj" fmla="val 50000"/>
            </a:avLst>
          </a:prstGeom>
          <a:solidFill>
            <a:schemeClr val="accent1"/>
          </a:solidFill>
          <a:ln w="19050">
            <a:solidFill>
              <a:schemeClr val="accent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2000" b="1" dirty="0" smtClean="0">
                <a:solidFill>
                  <a:schemeClr val="bg1"/>
                </a:solidFill>
              </a:rPr>
              <a:t>Gas Grid</a:t>
            </a:r>
            <a:endParaRPr lang="fr-FR" sz="2000" b="1" dirty="0">
              <a:solidFill>
                <a:schemeClr val="bg1"/>
              </a:solidFill>
            </a:endParaRPr>
          </a:p>
        </p:txBody>
      </p:sp>
      <p:grpSp>
        <p:nvGrpSpPr>
          <p:cNvPr id="28" name="Groupe 31"/>
          <p:cNvGrpSpPr/>
          <p:nvPr/>
        </p:nvGrpSpPr>
        <p:grpSpPr>
          <a:xfrm>
            <a:off x="5917787" y="4226282"/>
            <a:ext cx="1145931" cy="1634064"/>
            <a:chOff x="4287376" y="2921047"/>
            <a:chExt cx="1242241" cy="1577871"/>
          </a:xfrm>
        </p:grpSpPr>
        <p:sp>
          <p:nvSpPr>
            <p:cNvPr id="29" name="Flèche vers le bas 28"/>
            <p:cNvSpPr/>
            <p:nvPr/>
          </p:nvSpPr>
          <p:spPr>
            <a:xfrm rot="10800000">
              <a:off x="4782376" y="4087560"/>
              <a:ext cx="286555" cy="411358"/>
            </a:xfrm>
            <a:prstGeom prst="downArrow">
              <a:avLst/>
            </a:prstGeom>
            <a:solidFill>
              <a:schemeClr val="bg1">
                <a:lumMod val="65000"/>
              </a:schemeClr>
            </a:solidFill>
            <a:ln/>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dirty="0"/>
            </a:p>
          </p:txBody>
        </p:sp>
        <p:sp>
          <p:nvSpPr>
            <p:cNvPr id="31" name="Ellipse 30"/>
            <p:cNvSpPr/>
            <p:nvPr/>
          </p:nvSpPr>
          <p:spPr>
            <a:xfrm>
              <a:off x="4287376" y="3350323"/>
              <a:ext cx="1242241" cy="728707"/>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bg1"/>
                  </a:solidFill>
                </a:rPr>
                <a:t>Power to Gas</a:t>
              </a:r>
              <a:endParaRPr lang="fr-FR" b="1" dirty="0">
                <a:solidFill>
                  <a:schemeClr val="bg1"/>
                </a:solidFill>
              </a:endParaRPr>
            </a:p>
          </p:txBody>
        </p:sp>
        <p:sp>
          <p:nvSpPr>
            <p:cNvPr id="30" name="Flèche vers le haut 29"/>
            <p:cNvSpPr/>
            <p:nvPr/>
          </p:nvSpPr>
          <p:spPr>
            <a:xfrm>
              <a:off x="4738628" y="2921047"/>
              <a:ext cx="330303" cy="417227"/>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8" name="Rectangle à coins arrondis 37"/>
          <p:cNvSpPr/>
          <p:nvPr/>
        </p:nvSpPr>
        <p:spPr>
          <a:xfrm>
            <a:off x="2584437" y="5871207"/>
            <a:ext cx="7737684" cy="441555"/>
          </a:xfrm>
          <a:prstGeom prst="roundRect">
            <a:avLst>
              <a:gd name="adj" fmla="val 50000"/>
            </a:avLst>
          </a:prstGeom>
          <a:solidFill>
            <a:schemeClr val="bg1">
              <a:lumMod val="65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chemeClr val="bg1"/>
                </a:solidFill>
              </a:rPr>
              <a:t>Power Grid (</a:t>
            </a:r>
            <a:r>
              <a:rPr lang="en-GB" b="1" dirty="0" smtClean="0">
                <a:solidFill>
                  <a:schemeClr val="bg1"/>
                </a:solidFill>
              </a:rPr>
              <a:t>electricity</a:t>
            </a:r>
            <a:r>
              <a:rPr lang="fr-FR" b="1" dirty="0" smtClean="0">
                <a:solidFill>
                  <a:schemeClr val="bg1"/>
                </a:solidFill>
              </a:rPr>
              <a:t>)</a:t>
            </a:r>
            <a:endParaRPr lang="fr-FR" b="1" dirty="0">
              <a:solidFill>
                <a:schemeClr val="bg1"/>
              </a:solidFill>
            </a:endParaRPr>
          </a:p>
        </p:txBody>
      </p:sp>
      <p:sp>
        <p:nvSpPr>
          <p:cNvPr id="42" name="Rectangle à coins arrondis 41"/>
          <p:cNvSpPr/>
          <p:nvPr/>
        </p:nvSpPr>
        <p:spPr>
          <a:xfrm>
            <a:off x="2573300" y="1945061"/>
            <a:ext cx="7737684" cy="441555"/>
          </a:xfrm>
          <a:prstGeom prst="roundRect">
            <a:avLst>
              <a:gd name="adj" fmla="val 50000"/>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smtClean="0">
                <a:solidFill>
                  <a:schemeClr val="bg1"/>
                </a:solidFill>
              </a:rPr>
              <a:t>Biomass</a:t>
            </a:r>
            <a:endParaRPr lang="fr-FR" b="1" dirty="0">
              <a:solidFill>
                <a:schemeClr val="bg1"/>
              </a:solidFill>
            </a:endParaRPr>
          </a:p>
        </p:txBody>
      </p:sp>
      <p:sp>
        <p:nvSpPr>
          <p:cNvPr id="43" name="Flèche vers le haut 42"/>
          <p:cNvSpPr/>
          <p:nvPr/>
        </p:nvSpPr>
        <p:spPr>
          <a:xfrm rot="10800000">
            <a:off x="8722095" y="2367299"/>
            <a:ext cx="304695" cy="400566"/>
          </a:xfrm>
          <a:prstGeom prst="upArrow">
            <a:avLst/>
          </a:prstGeom>
          <a:solidFill>
            <a:srgbClr val="B1D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lèche vers le haut 46"/>
          <p:cNvSpPr/>
          <p:nvPr/>
        </p:nvSpPr>
        <p:spPr>
          <a:xfrm rot="10800000">
            <a:off x="8722092" y="3153112"/>
            <a:ext cx="304695" cy="606579"/>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p:cNvSpPr/>
          <p:nvPr/>
        </p:nvSpPr>
        <p:spPr>
          <a:xfrm>
            <a:off x="7891114" y="2691581"/>
            <a:ext cx="2154015" cy="5176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bg1"/>
                </a:solidFill>
              </a:rPr>
              <a:t>Methanisation</a:t>
            </a:r>
            <a:endParaRPr lang="fr-FR" sz="1600" b="1" dirty="0">
              <a:solidFill>
                <a:schemeClr val="bg1"/>
              </a:solidFill>
            </a:endParaRPr>
          </a:p>
        </p:txBody>
      </p:sp>
      <p:sp>
        <p:nvSpPr>
          <p:cNvPr id="53" name="Flèche vers le haut 52"/>
          <p:cNvSpPr/>
          <p:nvPr/>
        </p:nvSpPr>
        <p:spPr>
          <a:xfrm rot="10800000">
            <a:off x="3667000" y="2390037"/>
            <a:ext cx="304695" cy="355111"/>
          </a:xfrm>
          <a:prstGeom prst="upArrow">
            <a:avLst/>
          </a:prstGeom>
          <a:solidFill>
            <a:srgbClr val="B1D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Flèche vers le haut 53"/>
          <p:cNvSpPr/>
          <p:nvPr/>
        </p:nvSpPr>
        <p:spPr>
          <a:xfrm rot="10800000">
            <a:off x="3666997" y="3199405"/>
            <a:ext cx="304695" cy="560286"/>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p:cNvSpPr/>
          <p:nvPr/>
        </p:nvSpPr>
        <p:spPr>
          <a:xfrm>
            <a:off x="2836019" y="2711003"/>
            <a:ext cx="2154015" cy="51762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bg1"/>
                </a:solidFill>
              </a:rPr>
              <a:t>Gasification</a:t>
            </a:r>
            <a:endParaRPr lang="fr-FR" sz="1600" b="1" dirty="0">
              <a:solidFill>
                <a:schemeClr val="bg1"/>
              </a:solidFill>
            </a:endParaRPr>
          </a:p>
        </p:txBody>
      </p:sp>
      <p:sp>
        <p:nvSpPr>
          <p:cNvPr id="57" name="Rectangle 56"/>
          <p:cNvSpPr/>
          <p:nvPr/>
        </p:nvSpPr>
        <p:spPr>
          <a:xfrm>
            <a:off x="4990034" y="4864667"/>
            <a:ext cx="989703" cy="400110"/>
          </a:xfrm>
          <a:prstGeom prst="rect">
            <a:avLst/>
          </a:prstGeom>
        </p:spPr>
        <p:txBody>
          <a:bodyPr wrap="square">
            <a:spAutoFit/>
          </a:bodyPr>
          <a:lstStyle/>
          <a:p>
            <a:r>
              <a:rPr lang="en-GB" sz="2000" b="1" dirty="0" smtClean="0"/>
              <a:t>H</a:t>
            </a:r>
            <a:r>
              <a:rPr lang="en-GB" sz="1200" b="1" dirty="0" smtClean="0"/>
              <a:t>2</a:t>
            </a:r>
            <a:r>
              <a:rPr lang="en-GB" sz="2000" b="1" dirty="0" smtClean="0"/>
              <a:t> - CH</a:t>
            </a:r>
            <a:r>
              <a:rPr lang="en-GB" sz="1200" b="1" dirty="0" smtClean="0"/>
              <a:t>4</a:t>
            </a:r>
            <a:endParaRPr lang="en-GB" sz="2000" b="1" dirty="0"/>
          </a:p>
        </p:txBody>
      </p:sp>
      <p:sp>
        <p:nvSpPr>
          <p:cNvPr id="59" name="Rectangle 58"/>
          <p:cNvSpPr/>
          <p:nvPr/>
        </p:nvSpPr>
        <p:spPr>
          <a:xfrm>
            <a:off x="4054528" y="3147295"/>
            <a:ext cx="935506" cy="707886"/>
          </a:xfrm>
          <a:prstGeom prst="rect">
            <a:avLst/>
          </a:prstGeom>
        </p:spPr>
        <p:txBody>
          <a:bodyPr wrap="square">
            <a:spAutoFit/>
          </a:bodyPr>
          <a:lstStyle/>
          <a:p>
            <a:r>
              <a:rPr lang="en-GB" sz="2000" b="1" dirty="0" smtClean="0"/>
              <a:t>Syngas</a:t>
            </a:r>
            <a:endParaRPr lang="en-GB" sz="1200" b="1" dirty="0" smtClean="0"/>
          </a:p>
          <a:p>
            <a:r>
              <a:rPr lang="en-GB" sz="2000" b="1" dirty="0" smtClean="0"/>
              <a:t>BioCH</a:t>
            </a:r>
            <a:r>
              <a:rPr lang="en-GB" sz="1400" b="1" dirty="0" smtClean="0"/>
              <a:t>4</a:t>
            </a:r>
            <a:endParaRPr lang="en-GB" sz="2000" b="1" dirty="0"/>
          </a:p>
        </p:txBody>
      </p:sp>
      <p:sp>
        <p:nvSpPr>
          <p:cNvPr id="60" name="Rectangle 59"/>
          <p:cNvSpPr/>
          <p:nvPr/>
        </p:nvSpPr>
        <p:spPr>
          <a:xfrm>
            <a:off x="7750090" y="3102458"/>
            <a:ext cx="935506" cy="707886"/>
          </a:xfrm>
          <a:prstGeom prst="rect">
            <a:avLst/>
          </a:prstGeom>
        </p:spPr>
        <p:txBody>
          <a:bodyPr wrap="square">
            <a:spAutoFit/>
          </a:bodyPr>
          <a:lstStyle/>
          <a:p>
            <a:r>
              <a:rPr lang="en-GB" sz="2000" b="1" dirty="0" smtClean="0"/>
              <a:t>Biogas</a:t>
            </a:r>
            <a:endParaRPr lang="en-GB" sz="1200" b="1" dirty="0" smtClean="0"/>
          </a:p>
          <a:p>
            <a:r>
              <a:rPr lang="en-GB" sz="2000" b="1" dirty="0" smtClean="0"/>
              <a:t>BioCH</a:t>
            </a:r>
            <a:r>
              <a:rPr lang="en-GB" sz="1400" b="1" dirty="0" smtClean="0"/>
              <a:t>4</a:t>
            </a:r>
            <a:endParaRPr lang="en-GB" sz="2000" b="1" dirty="0"/>
          </a:p>
        </p:txBody>
      </p:sp>
      <p:sp>
        <p:nvSpPr>
          <p:cNvPr id="2" name="Ellipse 1"/>
          <p:cNvSpPr/>
          <p:nvPr/>
        </p:nvSpPr>
        <p:spPr>
          <a:xfrm>
            <a:off x="1776516" y="1778099"/>
            <a:ext cx="9431128" cy="2669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e 31"/>
          <p:cNvGrpSpPr/>
          <p:nvPr/>
        </p:nvGrpSpPr>
        <p:grpSpPr>
          <a:xfrm>
            <a:off x="1009488" y="3488403"/>
            <a:ext cx="1546456" cy="1047511"/>
            <a:chOff x="4294613" y="3335987"/>
            <a:chExt cx="1676429" cy="1158797"/>
          </a:xfrm>
        </p:grpSpPr>
        <p:sp>
          <p:nvSpPr>
            <p:cNvPr id="24" name="Flèche vers le bas 23"/>
            <p:cNvSpPr/>
            <p:nvPr/>
          </p:nvSpPr>
          <p:spPr>
            <a:xfrm rot="16200000">
              <a:off x="5646490" y="3734218"/>
              <a:ext cx="286555" cy="362549"/>
            </a:xfrm>
            <a:prstGeom prst="downArrow">
              <a:avLst/>
            </a:prstGeom>
            <a:solidFill>
              <a:schemeClr val="accent1"/>
            </a:solidFill>
            <a:ln/>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dirty="0"/>
            </a:p>
          </p:txBody>
        </p:sp>
        <p:sp>
          <p:nvSpPr>
            <p:cNvPr id="25" name="Ellipse 24"/>
            <p:cNvSpPr/>
            <p:nvPr/>
          </p:nvSpPr>
          <p:spPr>
            <a:xfrm>
              <a:off x="4294613" y="3335987"/>
              <a:ext cx="1272477" cy="11587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bg1"/>
                  </a:solidFill>
                </a:rPr>
                <a:t>Natural </a:t>
              </a:r>
              <a:r>
                <a:rPr lang="fr-FR" sz="1600" b="1" dirty="0" err="1" smtClean="0">
                  <a:solidFill>
                    <a:schemeClr val="bg1"/>
                  </a:solidFill>
                </a:rPr>
                <a:t>Gas</a:t>
              </a:r>
              <a:endParaRPr lang="fr-FR" sz="1600" b="1" dirty="0">
                <a:solidFill>
                  <a:schemeClr val="bg1"/>
                </a:solidFill>
              </a:endParaRPr>
            </a:p>
          </p:txBody>
        </p:sp>
      </p:grpSp>
      <p:sp>
        <p:nvSpPr>
          <p:cNvPr id="3" name="Espace réservé de la date 2"/>
          <p:cNvSpPr>
            <a:spLocks noGrp="1"/>
          </p:cNvSpPr>
          <p:nvPr>
            <p:ph type="dt" sz="half" idx="10"/>
          </p:nvPr>
        </p:nvSpPr>
        <p:spPr>
          <a:xfrm>
            <a:off x="1050878" y="6391416"/>
            <a:ext cx="2530521" cy="330060"/>
          </a:xfrm>
        </p:spPr>
        <p:txBody>
          <a:bodyPr/>
          <a:lstStyle/>
          <a:p>
            <a:fld id="{A7425E99-ECFE-4B5F-90E5-97759B236A3D}" type="datetime1">
              <a:rPr lang="fr-FR" smtClean="0"/>
              <a:t>20/03/2018</a:t>
            </a:fld>
            <a:endParaRPr lang="fr-FR"/>
          </a:p>
        </p:txBody>
      </p:sp>
      <p:sp>
        <p:nvSpPr>
          <p:cNvPr id="5" name="Rectangle 4"/>
          <p:cNvSpPr/>
          <p:nvPr/>
        </p:nvSpPr>
        <p:spPr>
          <a:xfrm>
            <a:off x="444212" y="720543"/>
            <a:ext cx="10751854" cy="1054135"/>
          </a:xfrm>
          <a:prstGeom prst="rect">
            <a:avLst/>
          </a:prstGeom>
        </p:spPr>
        <p:txBody>
          <a:bodyPr wrap="none">
            <a:spAutoFit/>
          </a:bodyPr>
          <a:lstStyle/>
          <a:p>
            <a:pPr marL="652398" lvl="1" indent="-250063" algn="ctr" defTabSz="400938">
              <a:spcBef>
                <a:spcPts val="300"/>
              </a:spcBef>
              <a:buClr>
                <a:srgbClr val="2996CD"/>
              </a:buClr>
              <a:defRPr sz="1600">
                <a:solidFill>
                  <a:schemeClr val="accent1"/>
                </a:solidFill>
              </a:defRPr>
            </a:pPr>
            <a:r>
              <a:rPr lang="fr-FR" sz="2000" dirty="0">
                <a:solidFill>
                  <a:srgbClr val="002060"/>
                </a:solidFill>
                <a:latin typeface="Arial Narrow"/>
              </a:rPr>
              <a:t>Participation au colloque : 2nd  AIEE (</a:t>
            </a:r>
            <a:r>
              <a:rPr lang="fr-FR" sz="2000" dirty="0" err="1">
                <a:solidFill>
                  <a:srgbClr val="002060"/>
                </a:solidFill>
                <a:latin typeface="Arial Narrow"/>
              </a:rPr>
              <a:t>Associazione</a:t>
            </a:r>
            <a:r>
              <a:rPr lang="fr-FR" sz="2000" dirty="0">
                <a:solidFill>
                  <a:srgbClr val="002060"/>
                </a:solidFill>
                <a:latin typeface="Arial Narrow"/>
              </a:rPr>
              <a:t> </a:t>
            </a:r>
            <a:r>
              <a:rPr lang="fr-FR" sz="2000" dirty="0" err="1">
                <a:solidFill>
                  <a:srgbClr val="002060"/>
                </a:solidFill>
                <a:latin typeface="Arial Narrow"/>
              </a:rPr>
              <a:t>Italiana</a:t>
            </a:r>
            <a:r>
              <a:rPr lang="fr-FR" sz="2000" dirty="0">
                <a:solidFill>
                  <a:srgbClr val="002060"/>
                </a:solidFill>
                <a:latin typeface="Arial Narrow"/>
              </a:rPr>
              <a:t> </a:t>
            </a:r>
            <a:r>
              <a:rPr lang="fr-FR" sz="2000" dirty="0" err="1">
                <a:solidFill>
                  <a:srgbClr val="002060"/>
                </a:solidFill>
                <a:latin typeface="Arial Narrow"/>
              </a:rPr>
              <a:t>Economisti</a:t>
            </a:r>
            <a:r>
              <a:rPr lang="fr-FR" sz="2000" dirty="0">
                <a:solidFill>
                  <a:srgbClr val="002060"/>
                </a:solidFill>
                <a:latin typeface="Arial Narrow"/>
              </a:rPr>
              <a:t> </a:t>
            </a:r>
            <a:r>
              <a:rPr lang="fr-FR" sz="2000" dirty="0" err="1">
                <a:solidFill>
                  <a:srgbClr val="002060"/>
                </a:solidFill>
                <a:latin typeface="Arial Narrow"/>
              </a:rPr>
              <a:t>dell'Energia</a:t>
            </a:r>
            <a:r>
              <a:rPr lang="fr-FR" sz="2000" dirty="0">
                <a:solidFill>
                  <a:srgbClr val="002060"/>
                </a:solidFill>
                <a:latin typeface="Arial Narrow"/>
              </a:rPr>
              <a:t>) ENERGY SYMPOSIUM </a:t>
            </a:r>
            <a:br>
              <a:rPr lang="fr-FR" sz="2000" dirty="0">
                <a:solidFill>
                  <a:srgbClr val="002060"/>
                </a:solidFill>
                <a:latin typeface="Arial Narrow"/>
              </a:rPr>
            </a:br>
            <a:r>
              <a:rPr lang="fr-FR" sz="2000" dirty="0" err="1">
                <a:solidFill>
                  <a:srgbClr val="002060"/>
                </a:solidFill>
                <a:latin typeface="Arial Narrow"/>
              </a:rPr>
              <a:t>Current</a:t>
            </a:r>
            <a:r>
              <a:rPr lang="fr-FR" sz="2000" dirty="0">
                <a:solidFill>
                  <a:srgbClr val="002060"/>
                </a:solidFill>
                <a:latin typeface="Arial Narrow"/>
              </a:rPr>
              <a:t> and Future Challenges to Energy Security - 2- 4 </a:t>
            </a:r>
            <a:r>
              <a:rPr lang="fr-FR" sz="2000" dirty="0" err="1">
                <a:solidFill>
                  <a:srgbClr val="002060"/>
                </a:solidFill>
                <a:latin typeface="Arial Narrow"/>
              </a:rPr>
              <a:t>November</a:t>
            </a:r>
            <a:r>
              <a:rPr lang="fr-FR" sz="2000" dirty="0">
                <a:solidFill>
                  <a:srgbClr val="002060"/>
                </a:solidFill>
                <a:latin typeface="Arial Narrow"/>
              </a:rPr>
              <a:t> 2017, Rome - LUMSA </a:t>
            </a:r>
            <a:r>
              <a:rPr lang="fr-FR" sz="2000" dirty="0" err="1">
                <a:solidFill>
                  <a:srgbClr val="002060"/>
                </a:solidFill>
                <a:latin typeface="Arial Narrow"/>
              </a:rPr>
              <a:t>University</a:t>
            </a:r>
            <a:endParaRPr lang="fr-FR" sz="2000" dirty="0">
              <a:solidFill>
                <a:srgbClr val="002060"/>
              </a:solidFill>
              <a:latin typeface="Arial Narrow"/>
            </a:endParaRPr>
          </a:p>
          <a:p>
            <a:pPr marL="0" lvl="1" indent="402336" algn="ctr" defTabSz="400938">
              <a:spcBef>
                <a:spcPts val="300"/>
              </a:spcBef>
              <a:buNone/>
              <a:defRPr sz="1600" b="1" i="1">
                <a:solidFill>
                  <a:schemeClr val="accent1"/>
                </a:solidFill>
              </a:defRPr>
            </a:pPr>
            <a:r>
              <a:rPr lang="fr-FR" sz="2000" dirty="0">
                <a:solidFill>
                  <a:srgbClr val="002060"/>
                </a:solidFill>
                <a:latin typeface="Arial Narrow"/>
              </a:rPr>
              <a:t>« The </a:t>
            </a:r>
            <a:r>
              <a:rPr lang="fr-FR" sz="2000" dirty="0" err="1">
                <a:solidFill>
                  <a:srgbClr val="002060"/>
                </a:solidFill>
                <a:latin typeface="Arial Narrow"/>
              </a:rPr>
              <a:t>role</a:t>
            </a:r>
            <a:r>
              <a:rPr lang="fr-FR" sz="2000" dirty="0">
                <a:solidFill>
                  <a:srgbClr val="002060"/>
                </a:solidFill>
                <a:latin typeface="Arial Narrow"/>
              </a:rPr>
              <a:t> of </a:t>
            </a:r>
            <a:r>
              <a:rPr lang="fr-FR" sz="2000" dirty="0" err="1">
                <a:solidFill>
                  <a:srgbClr val="002060"/>
                </a:solidFill>
                <a:latin typeface="Arial Narrow"/>
              </a:rPr>
              <a:t>gasification</a:t>
            </a:r>
            <a:r>
              <a:rPr lang="fr-FR" sz="2000" dirty="0">
                <a:solidFill>
                  <a:srgbClr val="002060"/>
                </a:solidFill>
                <a:latin typeface="Arial Narrow"/>
              </a:rPr>
              <a:t> and </a:t>
            </a:r>
            <a:r>
              <a:rPr lang="fr-FR" sz="2000" dirty="0" err="1">
                <a:solidFill>
                  <a:srgbClr val="002060"/>
                </a:solidFill>
                <a:latin typeface="Arial Narrow"/>
              </a:rPr>
              <a:t>methanisation</a:t>
            </a:r>
            <a:r>
              <a:rPr lang="fr-FR" sz="2000" dirty="0">
                <a:solidFill>
                  <a:srgbClr val="002060"/>
                </a:solidFill>
                <a:latin typeface="Arial Narrow"/>
              </a:rPr>
              <a:t> in </a:t>
            </a:r>
            <a:r>
              <a:rPr lang="fr-FR" sz="2000" dirty="0" err="1">
                <a:solidFill>
                  <a:srgbClr val="002060"/>
                </a:solidFill>
                <a:latin typeface="Arial Narrow"/>
              </a:rPr>
              <a:t>decarbonisation</a:t>
            </a:r>
            <a:r>
              <a:rPr lang="fr-FR" sz="2000" dirty="0">
                <a:solidFill>
                  <a:srgbClr val="002060"/>
                </a:solidFill>
                <a:latin typeface="Arial Narrow"/>
              </a:rPr>
              <a:t> </a:t>
            </a:r>
            <a:r>
              <a:rPr lang="fr-FR" sz="2000" dirty="0" err="1">
                <a:solidFill>
                  <a:srgbClr val="002060"/>
                </a:solidFill>
                <a:latin typeface="Arial Narrow"/>
              </a:rPr>
              <a:t>strategies</a:t>
            </a:r>
            <a:r>
              <a:rPr lang="fr-FR" sz="2000" dirty="0">
                <a:solidFill>
                  <a:srgbClr val="002060"/>
                </a:solidFill>
                <a:latin typeface="Arial Narrow"/>
              </a:rPr>
              <a:t> »</a:t>
            </a:r>
          </a:p>
        </p:txBody>
      </p:sp>
      <p:sp>
        <p:nvSpPr>
          <p:cNvPr id="34" name="Titre 1"/>
          <p:cNvSpPr txBox="1">
            <a:spLocks/>
          </p:cNvSpPr>
          <p:nvPr/>
        </p:nvSpPr>
        <p:spPr>
          <a:xfrm>
            <a:off x="-223021" y="0"/>
            <a:ext cx="7419349" cy="68022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b="1" dirty="0" smtClean="0">
                <a:effectLst>
                  <a:outerShdw blurRad="38100" dist="38100" dir="2700000" algn="tl">
                    <a:srgbClr val="000000">
                      <a:alpha val="43137"/>
                    </a:srgbClr>
                  </a:outerShdw>
                </a:effectLst>
              </a:rPr>
              <a:t>II – </a:t>
            </a:r>
            <a:r>
              <a:rPr lang="fr-FR" sz="3200" b="1" dirty="0" smtClean="0">
                <a:effectLst>
                  <a:outerShdw blurRad="38100" dist="38100" dir="2700000" algn="tl">
                    <a:srgbClr val="000000">
                      <a:alpha val="43137"/>
                    </a:srgbClr>
                  </a:outerShdw>
                </a:effectLst>
              </a:rPr>
              <a:t>Méthodologie : </a:t>
            </a:r>
            <a:r>
              <a:rPr lang="fr-FR" sz="3200" b="1" dirty="0" smtClean="0">
                <a:solidFill>
                  <a:prstClr val="black"/>
                </a:solidFill>
                <a:effectLst>
                  <a:outerShdw blurRad="38100" dist="38100" dir="2700000" algn="tl">
                    <a:srgbClr val="000000">
                      <a:alpha val="43137"/>
                    </a:srgbClr>
                  </a:outerShdw>
                </a:effectLst>
              </a:rPr>
              <a:t>structure </a:t>
            </a:r>
            <a:r>
              <a:rPr lang="fr-FR" sz="3200" b="1" dirty="0">
                <a:solidFill>
                  <a:prstClr val="black"/>
                </a:solidFill>
                <a:effectLst>
                  <a:outerShdw blurRad="38100" dist="38100" dir="2700000" algn="tl">
                    <a:srgbClr val="000000">
                      <a:alpha val="43137"/>
                    </a:srgbClr>
                  </a:outerShdw>
                </a:effectLst>
              </a:rPr>
              <a:t>du </a:t>
            </a:r>
            <a:r>
              <a:rPr lang="fr-FR" sz="3200" b="1" dirty="0" smtClean="0">
                <a:solidFill>
                  <a:prstClr val="black"/>
                </a:solidFill>
                <a:effectLst>
                  <a:outerShdw blurRad="38100" dist="38100" dir="2700000" algn="tl">
                    <a:srgbClr val="000000">
                      <a:alpha val="43137"/>
                    </a:srgbClr>
                  </a:outerShdw>
                </a:effectLst>
              </a:rPr>
              <a:t>travail</a:t>
            </a:r>
            <a:endParaRPr lang="fr-FR" sz="3200" b="1"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7432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500"/>
                                        <p:tgtEl>
                                          <p:spTgt spid="57"/>
                                        </p:tgtEl>
                                      </p:cBhvr>
                                    </p:animEffect>
                                  </p:childTnLst>
                                </p:cTn>
                              </p:par>
                              <p:par>
                                <p:cTn id="18" presetID="10"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500"/>
                                        <p:tgtEl>
                                          <p:spTgt spid="5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500"/>
                                        <p:tgtEl>
                                          <p:spTgt spid="6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animBg="1"/>
      <p:bldP spid="42" grpId="0" animBg="1"/>
      <p:bldP spid="43" grpId="0" animBg="1"/>
      <p:bldP spid="47" grpId="0" animBg="1"/>
      <p:bldP spid="50" grpId="0" animBg="1"/>
      <p:bldP spid="53" grpId="0" animBg="1"/>
      <p:bldP spid="54" grpId="0" animBg="1"/>
      <p:bldP spid="55" grpId="0" animBg="1"/>
      <p:bldP spid="57" grpId="0"/>
      <p:bldP spid="59" grpId="0"/>
      <p:bldP spid="60" grpId="0"/>
      <p:bldP spid="2"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8610600" y="6416135"/>
            <a:ext cx="2311513" cy="305340"/>
          </a:xfrm>
        </p:spPr>
        <p:txBody>
          <a:bodyPr/>
          <a:lstStyle/>
          <a:p>
            <a:fld id="{01097B4C-8B63-4804-BF90-4EB8C8088DD4}" type="slidenum">
              <a:rPr lang="fr-FR" smtClean="0"/>
              <a:t>9</a:t>
            </a:fld>
            <a:endParaRPr lang="fr-FR"/>
          </a:p>
        </p:txBody>
      </p:sp>
      <p:sp>
        <p:nvSpPr>
          <p:cNvPr id="11" name="ZoneTexte 10"/>
          <p:cNvSpPr txBox="1"/>
          <p:nvPr/>
        </p:nvSpPr>
        <p:spPr>
          <a:xfrm>
            <a:off x="253227" y="645443"/>
            <a:ext cx="11288409" cy="738664"/>
          </a:xfrm>
          <a:prstGeom prst="rect">
            <a:avLst/>
          </a:prstGeom>
          <a:noFill/>
        </p:spPr>
        <p:txBody>
          <a:bodyPr wrap="square" rtlCol="0">
            <a:spAutoFit/>
          </a:bodyPr>
          <a:lstStyle/>
          <a:p>
            <a:r>
              <a:rPr lang="fr-FR" sz="2400" u="sng" dirty="0" smtClean="0"/>
              <a:t>POLES, un modèle de prospective énergétique de long terme</a:t>
            </a:r>
          </a:p>
          <a:p>
            <a:r>
              <a:rPr lang="fr-FR" i="1" dirty="0" smtClean="0"/>
              <a:t>Prospective Outlook Long-</a:t>
            </a:r>
            <a:r>
              <a:rPr lang="fr-FR" i="1" dirty="0" err="1" smtClean="0"/>
              <a:t>term</a:t>
            </a:r>
            <a:r>
              <a:rPr lang="fr-FR" i="1" dirty="0" smtClean="0"/>
              <a:t> Energy </a:t>
            </a:r>
            <a:r>
              <a:rPr lang="fr-FR" i="1" dirty="0" err="1" smtClean="0"/>
              <a:t>Supply</a:t>
            </a:r>
            <a:endParaRPr lang="fr-FR" i="1" dirty="0"/>
          </a:p>
        </p:txBody>
      </p:sp>
      <p:sp>
        <p:nvSpPr>
          <p:cNvPr id="27" name="Rectangle 26"/>
          <p:cNvSpPr/>
          <p:nvPr/>
        </p:nvSpPr>
        <p:spPr>
          <a:xfrm>
            <a:off x="1766311" y="5317836"/>
            <a:ext cx="9027380" cy="990015"/>
          </a:xfrm>
          <a:prstGeom prst="rect">
            <a:avLst/>
          </a:prstGeom>
        </p:spPr>
        <p:txBody>
          <a:bodyPr wrap="square">
            <a:spAutoFit/>
          </a:bodyPr>
          <a:lstStyle/>
          <a:p>
            <a:pPr algn="just">
              <a:lnSpc>
                <a:spcPts val="1350"/>
              </a:lnSpc>
              <a:spcAft>
                <a:spcPts val="0"/>
              </a:spcAft>
            </a:pPr>
            <a:r>
              <a:rPr lang="fr-FR" sz="2000" dirty="0">
                <a:solidFill>
                  <a:srgbClr val="002060"/>
                </a:solidFill>
                <a:latin typeface="Arial Narrow"/>
              </a:rPr>
              <a:t>Modèle </a:t>
            </a:r>
            <a:r>
              <a:rPr lang="fr-FR" sz="2000" dirty="0" err="1">
                <a:solidFill>
                  <a:srgbClr val="002060"/>
                </a:solidFill>
                <a:latin typeface="Arial Narrow"/>
              </a:rPr>
              <a:t>Bottom</a:t>
            </a:r>
            <a:r>
              <a:rPr lang="fr-FR" sz="2000" dirty="0">
                <a:solidFill>
                  <a:srgbClr val="002060"/>
                </a:solidFill>
                <a:latin typeface="Arial Narrow"/>
              </a:rPr>
              <a:t> </a:t>
            </a:r>
            <a:r>
              <a:rPr lang="fr-FR" sz="2000" dirty="0" smtClean="0">
                <a:solidFill>
                  <a:srgbClr val="002060"/>
                </a:solidFill>
                <a:latin typeface="Arial Narrow"/>
              </a:rPr>
              <a:t>Up</a:t>
            </a:r>
          </a:p>
          <a:p>
            <a:pPr algn="just">
              <a:lnSpc>
                <a:spcPts val="1350"/>
              </a:lnSpc>
              <a:spcAft>
                <a:spcPts val="0"/>
              </a:spcAft>
            </a:pPr>
            <a:endParaRPr lang="fr-FR" sz="2000" dirty="0">
              <a:solidFill>
                <a:srgbClr val="002060"/>
              </a:solidFill>
              <a:latin typeface="Arial Narrow"/>
            </a:endParaRPr>
          </a:p>
          <a:p>
            <a:pPr algn="just">
              <a:lnSpc>
                <a:spcPts val="1350"/>
              </a:lnSpc>
              <a:spcAft>
                <a:spcPts val="0"/>
              </a:spcAft>
            </a:pPr>
            <a:endParaRPr lang="fr-FR" sz="2000" dirty="0">
              <a:solidFill>
                <a:srgbClr val="002060"/>
              </a:solidFill>
              <a:latin typeface="Arial Narrow"/>
            </a:endParaRPr>
          </a:p>
          <a:p>
            <a:pPr algn="just">
              <a:lnSpc>
                <a:spcPts val="1350"/>
              </a:lnSpc>
              <a:spcAft>
                <a:spcPts val="0"/>
              </a:spcAft>
            </a:pPr>
            <a:r>
              <a:rPr lang="fr-FR" sz="2000" dirty="0">
                <a:solidFill>
                  <a:srgbClr val="002060"/>
                </a:solidFill>
                <a:latin typeface="Arial Narrow"/>
              </a:rPr>
              <a:t>Allocation des ressources par courbe de prix croissant </a:t>
            </a:r>
            <a:r>
              <a:rPr lang="fr-FR" sz="2000" dirty="0" smtClean="0">
                <a:solidFill>
                  <a:srgbClr val="002060"/>
                </a:solidFill>
                <a:latin typeface="Arial Narrow"/>
              </a:rPr>
              <a:t>(préséance </a:t>
            </a:r>
            <a:r>
              <a:rPr lang="fr-FR" sz="2000" dirty="0">
                <a:solidFill>
                  <a:srgbClr val="002060"/>
                </a:solidFill>
                <a:latin typeface="Arial Narrow"/>
              </a:rPr>
              <a:t>économique)</a:t>
            </a:r>
          </a:p>
          <a:p>
            <a:pPr algn="just">
              <a:lnSpc>
                <a:spcPts val="1350"/>
              </a:lnSpc>
              <a:spcAft>
                <a:spcPts val="0"/>
              </a:spcAft>
            </a:pPr>
            <a:endParaRPr lang="fr-FR" sz="2000" dirty="0">
              <a:latin typeface="Times New Roman" panose="02020603050405020304" pitchFamily="18" charset="0"/>
              <a:ea typeface="Times New Roman" panose="02020603050405020304" pitchFamily="18" charset="0"/>
            </a:endParaRPr>
          </a:p>
        </p:txBody>
      </p:sp>
      <p:pic>
        <p:nvPicPr>
          <p:cNvPr id="4" name="Image 3"/>
          <p:cNvPicPr>
            <a:picLocks noChangeAspect="1"/>
          </p:cNvPicPr>
          <p:nvPr/>
        </p:nvPicPr>
        <p:blipFill rotWithShape="1">
          <a:blip r:embed="rId3"/>
          <a:srcRect t="50572" r="231"/>
          <a:stretch/>
        </p:blipFill>
        <p:spPr>
          <a:xfrm>
            <a:off x="1" y="1432759"/>
            <a:ext cx="5701004" cy="3574431"/>
          </a:xfrm>
          <a:prstGeom prst="rect">
            <a:avLst/>
          </a:prstGeom>
        </p:spPr>
      </p:pic>
      <p:pic>
        <p:nvPicPr>
          <p:cNvPr id="28" name="Image 27"/>
          <p:cNvPicPr>
            <a:picLocks noChangeAspect="1"/>
          </p:cNvPicPr>
          <p:nvPr/>
        </p:nvPicPr>
        <p:blipFill rotWithShape="1">
          <a:blip r:embed="rId3"/>
          <a:srcRect l="-64" t="4459" r="1139" b="48835"/>
          <a:stretch/>
        </p:blipFill>
        <p:spPr>
          <a:xfrm>
            <a:off x="5897431" y="1602419"/>
            <a:ext cx="5513908" cy="3294564"/>
          </a:xfrm>
          <a:prstGeom prst="rect">
            <a:avLst/>
          </a:prstGeom>
        </p:spPr>
      </p:pic>
      <p:sp>
        <p:nvSpPr>
          <p:cNvPr id="29" name="Rectangle 28"/>
          <p:cNvSpPr/>
          <p:nvPr/>
        </p:nvSpPr>
        <p:spPr>
          <a:xfrm>
            <a:off x="0" y="6613361"/>
            <a:ext cx="6096000" cy="253916"/>
          </a:xfrm>
          <a:prstGeom prst="rect">
            <a:avLst/>
          </a:prstGeom>
        </p:spPr>
        <p:txBody>
          <a:bodyPr wrap="square">
            <a:spAutoFit/>
          </a:bodyPr>
          <a:lstStyle/>
          <a:p>
            <a:r>
              <a:rPr lang="fr-FR" sz="1050" u="sng" dirty="0" smtClean="0"/>
              <a:t>Source</a:t>
            </a:r>
            <a:r>
              <a:rPr lang="fr-FR" sz="1050" dirty="0" smtClean="0"/>
              <a:t>: Enerdata, POLES model, a world energy model</a:t>
            </a:r>
            <a:endParaRPr lang="fr-FR" sz="1050" dirty="0"/>
          </a:p>
        </p:txBody>
      </p:sp>
      <p:sp>
        <p:nvSpPr>
          <p:cNvPr id="13" name="Titre 1"/>
          <p:cNvSpPr txBox="1">
            <a:spLocks/>
          </p:cNvSpPr>
          <p:nvPr/>
        </p:nvSpPr>
        <p:spPr>
          <a:xfrm>
            <a:off x="-2747500" y="-53118"/>
            <a:ext cx="10673964" cy="680223"/>
          </a:xfrm>
          <a:prstGeom prst="rect">
            <a:avLst/>
          </a:prstGeom>
        </p:spPr>
        <p:txBody>
          <a:bodyPr vert="horz" lIns="91440" tIns="45720" rIns="91440" bIns="45720" rtlCol="0" anchor="b">
            <a:normAutofit/>
          </a:bodyPr>
          <a:lstStyle>
            <a:defPPr>
              <a:defRPr lang="fr-FR"/>
            </a:defPPr>
            <a:lvl1pPr algn="ctr">
              <a:lnSpc>
                <a:spcPct val="90000"/>
              </a:lnSpc>
              <a:spcBef>
                <a:spcPct val="0"/>
              </a:spcBef>
              <a:buNone/>
              <a:defRPr sz="3200" b="1">
                <a:effectLst>
                  <a:outerShdw blurRad="38100" dist="38100" dir="2700000" algn="tl">
                    <a:srgbClr val="000000">
                      <a:alpha val="43137"/>
                    </a:srgbClr>
                  </a:outerShdw>
                </a:effectLst>
                <a:latin typeface="+mj-lt"/>
                <a:ea typeface="+mj-ea"/>
                <a:cs typeface="+mj-cs"/>
              </a:defRPr>
            </a:lvl1pPr>
          </a:lstStyle>
          <a:p>
            <a:r>
              <a:rPr lang="fr-FR" dirty="0" smtClean="0"/>
              <a:t>II – Méthodologie : les outils</a:t>
            </a:r>
            <a:endParaRPr lang="fr-FR" dirty="0"/>
          </a:p>
        </p:txBody>
      </p:sp>
      <p:sp>
        <p:nvSpPr>
          <p:cNvPr id="3" name="Espace réservé de la date 2"/>
          <p:cNvSpPr>
            <a:spLocks noGrp="1"/>
          </p:cNvSpPr>
          <p:nvPr>
            <p:ph type="dt" sz="half" idx="10"/>
          </p:nvPr>
        </p:nvSpPr>
        <p:spPr/>
        <p:txBody>
          <a:bodyPr/>
          <a:lstStyle/>
          <a:p>
            <a:fld id="{268C3838-8720-4A94-8E82-CE8B49D76362}" type="datetime1">
              <a:rPr lang="fr-FR" smtClean="0"/>
              <a:t>20/03/2018</a:t>
            </a:fld>
            <a:endParaRPr lang="fr-F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7836" y="645443"/>
            <a:ext cx="1245528" cy="410929"/>
          </a:xfrm>
          <a:prstGeom prst="rect">
            <a:avLst/>
          </a:prstGeom>
        </p:spPr>
      </p:pic>
      <p:pic>
        <p:nvPicPr>
          <p:cNvPr id="7" name="Image 6"/>
          <p:cNvPicPr>
            <a:picLocks noChangeAspect="1"/>
          </p:cNvPicPr>
          <p:nvPr/>
        </p:nvPicPr>
        <p:blipFill>
          <a:blip r:embed="rId5"/>
          <a:stretch>
            <a:fillRect/>
          </a:stretch>
        </p:blipFill>
        <p:spPr>
          <a:xfrm>
            <a:off x="9396220" y="645443"/>
            <a:ext cx="991279" cy="424834"/>
          </a:xfrm>
          <a:prstGeom prst="rect">
            <a:avLst/>
          </a:prstGeom>
        </p:spPr>
      </p:pic>
      <p:pic>
        <p:nvPicPr>
          <p:cNvPr id="8" name="Image 7"/>
          <p:cNvPicPr>
            <a:picLocks noChangeAspect="1"/>
          </p:cNvPicPr>
          <p:nvPr/>
        </p:nvPicPr>
        <p:blipFill rotWithShape="1">
          <a:blip r:embed="rId6">
            <a:extLst>
              <a:ext uri="{28A0092B-C50C-407E-A947-70E740481C1C}">
                <a14:useLocalDpi xmlns:a14="http://schemas.microsoft.com/office/drawing/2010/main" val="0"/>
              </a:ext>
            </a:extLst>
          </a:blip>
          <a:srcRect l="11687" t="23266" r="10272" b="25714"/>
          <a:stretch/>
        </p:blipFill>
        <p:spPr>
          <a:xfrm>
            <a:off x="10550355" y="550818"/>
            <a:ext cx="1196592" cy="625833"/>
          </a:xfrm>
          <a:prstGeom prst="rect">
            <a:avLst/>
          </a:prstGeom>
        </p:spPr>
      </p:pic>
    </p:spTree>
    <p:extLst>
      <p:ext uri="{BB962C8B-B14F-4D97-AF65-F5344CB8AC3E}">
        <p14:creationId xmlns:p14="http://schemas.microsoft.com/office/powerpoint/2010/main" val="325998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fade">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xEl>
                                              <p:pRg st="3" end="3"/>
                                            </p:txEl>
                                          </p:spTgt>
                                        </p:tgtEl>
                                        <p:attrNameLst>
                                          <p:attrName>style.visibility</p:attrName>
                                        </p:attrNameLst>
                                      </p:cBhvr>
                                      <p:to>
                                        <p:strVal val="visible"/>
                                      </p:to>
                                    </p:set>
                                    <p:animEffect transition="in" filter="fade">
                                      <p:cBhvr>
                                        <p:cTn id="20"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QaGFzZXMiLCJJc1RlbXBsYXRlIjpmYWxzZSwiVmVyc2lvbiI6eyIkaWQiOiIyIiwiVmVyc2lvbiI6IjMuMS4wIiwiT3JpZ2luYWxBc3NlbWJseVZlcnNpb24iOiIzLjE2LjA2LjAwIiwiRWRpdGlvbiI6IkJhc2ljIiwiSXNQbHVzRWRpdGlvbiI6ZmFsc2V9LCJFZmZlY3QiOjEsIlN0eWxlIjp7IiRpZCI6IjMiLCJUaW1lYmFuZFN0eWxlIjp7IiRpZCI6IjQiLCJTY2FsZU1hcmtpbmciOjAsIlNoYXBlIjozLCJTaGFwZVN0eWxlIjp7IiRpZCI6IjUiLCJNYXJnaW4iOnsiJGlkIjoiNiIsIlRvcCI6MCwiTGVmdCI6MTAsIlJpZ2h0IjoxMCwiQm90dG9tIjowfSwiUGFkZGluZyI6eyIkaWQiOiI3IiwiVG9wIjozLCJMZWZ0IjowLCJSaWdodCI6MCwiQm90dG9tIjozfSwiQmFja2dyb3VuZCI6eyIkaWQiOiI4IiwiQ29sb3IiOnsiJGlkIjoiOSIsIkEiOjI1NSwiUiI6MTc4LCJHIjoxNzgsIkIiOjE3OH19LCJJc1Zpc2libGUiOnRydWUsIldpZHRoIjowLjAsIkhlaWdodCI6MzAuMCwiQm9yZGVyU3R5bGUiOnsiJGlkIjoiMTAiLCJMaW5lQ29sb3IiOnsiJGlkIjoiMTEiLCIkdHlwZSI6Ik5MUkUuQ29tbW9uLkRvbS5Tb2xpZENvbG9yQnJ1c2gsIE5MUkUuQ29tbW9uIiwiQ29sb3IiOnsiJGlkIjoiMTIiLCJBIjoyNTUsIlIiOjI1NSwiRyI6MCwiQiI6MH19LCJMaW5lV2VpZ2h0IjowLjAsIkxpbmVUeXBlIjowLCJQYXJlbnRTdHlsZSI6bnVsbH0sIlBhcmVudFN0eWxlIjpudWxsfSwiUmlnaHRFbmRDYXBzU3R5bGUiOnsiJGlkIjoiMTMiLCJGb250U2V0dGluZ3MiOnsiJGlkIjoiMTQiLCJGb250U2l6ZSI6MTgsIkZvbnROYW1lIjoiQ2FsaWJyaSIsIklzQm9sZCI6dHJ1ZSwiSXNJdGFsaWMiOmZhbHNlLCJJc1VuZGVybGluZWQiOmZhbHNlLCJQYXJlbnRTdHlsZSI6bnVsbH0sIkF1dG9TaXplIjowLCJGb3JlZ3JvdW5kIjp7IiRpZCI6IjE1IiwiQ29sb3IiOnsiJGlkIjoiMTYiLCJBIjoyNTUsIlIiOjE5MiwiRyI6ODAsIkIiOjc3fX0sIk1heFdpZHRoIjoiSW5maW5pdHkiLCJNYXhIZWlnaHQiOiJJbmZpbml0eSIsIlNtYXJ0Rm9yZWdyb3VuZElzQWN0aXZlIjpmYWxzZSwiSG9yaXpvbnRhbEFsaWdubWVudCI6MCwiVmVydGljYWxBbGlnbm1lbnQiOjAsIlNtYXJ0Rm9yZWdyb3VuZCI6bnVsbCwiTWFyZ2luIjp7IiRpZCI6IjE3IiwiVG9wIjowLCJMZWZ0IjowLCJSaWdodCI6MjAsIkJvdHRvbSI6MH0sIlBhZGRpbmciOnsiJGlkIjoiMTgiLCJUb3AiOjAsIkxlZnQiOjAsIlJpZ2h0IjowLCJCb3R0b20iOjB9LCJCYWNrZ3JvdW5kIjp7IiRpZCI6IjE5IiwiQ29sb3IiOnsiJGlkIjoiMjAiLCJBIjo4OS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mYWxz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wLCJHIjowLCJCIjowfX0sIk1heFdpZHRoIjoyMDAuMCwiTWF4SGVpZ2h0IjoiSW5maW5pdHkiLCJTbWFydEZvcmVncm91bmRJc0FjdGl2ZSI6ZmFsc2UsIkhvcml6b250YWxBbGlnbm1lbnQiOjAsIlZlcnRpY2FsQWxpZ25tZW50IjoxLCJTbWFydEZvcmVncm91bmQiOm51bGw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c3LCJSIjoyNTUsIkciOjE5MiwiQiI6MH19LCJBcHBlbmRZZWFyT25ZZWFyQ2hhbmdlIjp0cnVlLCJFbGFwc2VkVGltZUZvcm1hdCI6MSwiVG9kYXlNYXJrZXJQb3NpdGlvbiI6MywiUXVpY2tQb3NpdGlvbiI6MiwiQWJzb2x1dGVQb3NpdGlvbiI6NDA1LjAsIk1hcmdpbiI6eyIkaWQiOiI0OSIsIlRvcCI6MCwiTGVmdCI6MTAsIlJpZ2h0IjoxMCwiQm90dG9tIjowfSwiUGFkZGluZyI6eyIkaWQiOiI1MCIsIlRvcCI6MCwiTGVmdCI6MCwiUmlnaHQiOjAsIkJvdHRvbSI6MH0sIkJhY2tncm91bmQiOnsiJGlkIjoiNTEiLCJDb2xvciI6eyIkaWQiOiI1MiIsIkEiOjI1NSwiUiI6MTc4LCJHIjoxNzgsIkIiOjE3OH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RlZmF1bHRUYXNrU3R5bGUiOnsiJGlkIjoiODAiLCJTaGFwZSI6MCwiU2hhcGVUaGlja25lc3MiOjEsIkR1cmF0aW9uRm9ybWF0IjowLCJJbmNsdWRlTm9uV29ya2luZ0RheXNJbkR1cmF0aW9uIjpmYWxzZSwiUGVyY2VudGFnZUNvbXBsZXRlU3R5bGUiOnsiJGlkIjoiODEiLCJGb250U2V0dGluZ3MiOnsiJGlkIjoiODIiLCJGb250U2l6ZSI6MTAsIkZvbnROYW1lIjoiQ2FsaWJyaSIsIklzQm9sZCI6ZmFsc2UsIklzSXRhbGljIjpmYWxzZSwiSXNVbmRlcmxpbmVkIjpmYWxzZSwiUGFyZW50U3R5bGUiOm51bGx9LCJBdXRvU2l6ZSI6MCwiRm9yZWdyb3VuZCI6eyIkaWQiOiI4MyIsIkNvbG9yIjp7IiRpZCI6Ijg0IiwiQSI6MjU1LCJSIjoxOTIsIkciOjgwLCJCIjo3N319LCJNYXhXaWR0aCI6MjAwLjAsIk1heEhlaWdodCI6IkluZmluaXR5IiwiU21hcnRGb3JlZ3JvdW5kSXNBY3RpdmUiOmZhbHNlLCJIb3Jpem9udGFsQWxpZ25tZW50IjowLCJWZXJ0aWNhbEFsaWdubWVudCI6MCwiU21hcnRGb3JlZ3JvdW5kIjpudWxsLCJNYXJnaW4iOnsiJGlkIjoiODUiLCJUb3AiOjAsIkxlZnQiOjAsIlJpZ2h0IjowLCJCb3R0b20iOjB9LCJQYWRkaW5nIjp7IiRpZCI6Ijg2IiwiVG9wIjowLCJMZWZ0IjowLCJSaWdodCI6MCwiQm90dG9tIjowfSwiQmFja2dyb3VuZCI6eyIkaWQiOiI4NyIsIkNvbG9yIjp7IiRyZWYiOiIyMCJ9fSwiSXNWaXNpYmxlIjp0cnVlLCJXaWR0aCI6MC4wLCJIZWlnaHQiOjAuMCwiQm9yZGVyU3R5bGUiOm51bGwsIlBhcmVudFN0eWxlIjpudWxsfSwiRHVyYXRpb25TdHlsZSI6eyIkaWQiOiI4OCIsIkZvbnRTZXR0aW5ncyI6eyIkaWQiOiI4OSIsIkZvbnRTaXplIjoxMCwiRm9udE5hbWUiOiJDYWxpYnJpIiwiSXNCb2xkIjpmYWxzZSwiSXNJdGFsaWMiOmZhbHNlLCJJc1VuZGVybGluZWQiOmZhbHNlLCJQYXJlbnRTdHlsZSI6bnVsbH0sIkF1dG9TaXplIjowLCJGb3JlZ3JvdW5kIjp7IiRpZCI6IjkwIiwiQ29sb3IiOnsiJGlkIjoiOTEiLCJBIjoyNTUsIlIiOjE5MiwiRyI6ODAsIkIiOjc3fX0sIk1heFdpZHRoIjoyMDAuMCwiTWF4SGVpZ2h0IjoiSW5maW5pdHkiLCJTbWFydEZvcmVncm91bmRJc0FjdGl2ZSI6ZmFsc2UsIkhvcml6b250YWxBbGlnbm1lbnQiOjAsIlZlcnRpY2FsQWxpZ25tZW50IjowLCJTbWFydEZvcmVncm91bmQiOm51bGwsIk1hcmdpbiI6eyIkaWQiOiI5MiIsIlRvcCI6MCwiTGVmdCI6MCwiUmlnaHQiOjAsIkJvdHRvbSI6MH0sIlBhZGRpbmciOnsiJGlkIjoiOTMiLCJUb3AiOjAsIkxlZnQiOjAsIlJpZ2h0IjowLCJCb3R0b20iOjB9LCJCYWNrZ3JvdW5kIjp7IiRpZCI6Ijk0IiwiQ29sb3IiOnsiJHJlZiI6IjIwIn19LCJJc1Zpc2libGUiOnRydWUsIldpZHRoIjowLjAsIkhlaWdodCI6MC4wLCJCb3JkZXJTdHlsZSI6bnVsbCwiUGFyZW50U3R5bGUiOm51bGx9LCJIb3Jpem9udGFsQ29ubmVjdG9yU3R5bGUiOnsiJGlkIjoiOTUiLCJMaW5lQ29sb3IiOnsiJGlkIjoiOTYiLCIkdHlwZSI6Ik5MUkUuQ29tbW9uLkRvbS5Tb2xpZENvbG9yQnJ1c2gsIE5MUkUuQ29tbW9uIiwiQ29sb3IiOnsiJGlkIjoiOTciLCJBIjoyNTUsIlIiOjIwNCwiRyI6MjA0LCJCIjoyMDR9fSwiTGluZVdlaWdodCI6MS4wLCJMaW5lVHlwZSI6MCwiUGFyZW50U3R5bGUiOm51bGx9LCJWZXJ0aWNhbENvbm5lY3RvclN0eWxlIjp7IiRpZCI6Ijk4IiwiTGluZUNvbG9yIjp7IiRpZCI6Ijk5IiwiJHR5cGUiOiJOTFJFLkNvbW1vbi5Eb20uU29saWRDb2xvckJydXNoLCBOTFJFLkNvbW1vbiIsIkNvbG9yIjp7IiRpZCI6IjEwMCIsIkEiOjI1NSwiUiI6MjA0LCJHIjoyMDQsIkIiOjIwNH19LCJMaW5lV2VpZ2h0IjoxLjAsIkxpbmVUeXBlIjowLCJQYXJlbnRTdHlsZSI6bnVsbH0sIk1hcmdpbiI6bnVsbCwiU3RhcnREYXRlUG9zaXRpb24iOjQsIkVuZERhdGVQb3NpdGlvbiI6NCwiRGF0ZUlzVmlzaWJsZSI6dHJ1ZSwiVGl0bGVQb3NpdGlvbiI6MiwiRHVyYXRpb25Qb3NpdGlvbiI6NiwiUGVyY2VudGFnZUNvbXBsZXRlZFBvc2l0aW9uIjo2LCJTcGFjaW5nIjo1LCJJc0JlbG93VGltZWJhbmQiOmZhbHN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OTY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CwiX2V4cGxpY2l0bHlTZXQiOnsiJGlkIjoiMTIy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klzVmlzaWJsZSI6ZmFsc2V9fSwiU2hvd0VsYXBzZWRUaW1lR3JhZGllbnRTdHlsZSI6dHJ1ZX0sIlNjYWxlIjp7IiRpZCI6IjEyMyIsIlN0YXJ0RGF0ZSI6IjAwMDEtMDEtMDFUMDA6MDA6MDAiLCJFbmREYXRlIjoiMDAwMS0wMS0wMVQwMDowMDowMCIsIkZvcm1hdCI6Ik1NTSIsIlR5cGUiOjIsIkF1dG9EYXRlUmFuZ2UiOnRydWUsIldvcmtpbmdEYXlzIjoxMjcsIlRvZGF5TWFya2VyVGV4dCI6IkF1am91cmQnaHVpIiwiQXV0b1NjYWxlVHlwZSI6dHJ1ZX0sIk1pbGVzdG9uZXMiOlt7IiRpZCI6IjEyNCIsIkRhdGUiOiIyMDE3LTA0LTAzVDIzOjU5OjAwWiIsIlN0eWxlIjp7IiRpZCI6IjEyNSIsIlNoYXBlIjoyLCJDb25uZWN0b3JNYXJnaW4iOnsiJHJlZiI6IjU0In0sIkNvbm5lY3RvclN0eWxlIjp7IiRpZCI6IjEyNiIsIkxpbmVDb2xvciI6eyIkaWQiOiIxMjciLCIkdHlwZSI6Ik5MUkUuQ29tbW9uLkRvbS5Tb2xpZENvbG9yQnJ1c2gsIE5MUkUuQ29tbW9uIiwiQ29sb3IiOnsiJGlkIjoiMTI4IiwiQSI6MTI3LCJSIjoyMzcsIkciOjEyNSwiQiI6NDl9fSwiTGluZVdlaWdodCI6MS4wLCJMaW5lVHlwZSI6MCwiUGFyZW50U3R5bGUiOnsiJHJlZiI6IjU1In19LCJJc0JlbG93VGltZWJhbmQiOnRydWUsIkhpZGVEYXRlIjpmYWxzZSwiU2hhcGVTaXplIjoxLCJTcGFjaW5nIjoyLjAsIlBhZGRpbmciOnsiJHJlZiI6IjU4In0sIlNoYXBlU3R5bGUiOnsiJGlkIjoiMTI5IiwiTWFyZ2luIjp7IiRyZWYiOiI2MCJ9LCJQYWRkaW5nIjp7IiRyZWYiOiI2MSJ9LCJCYWNrZ3JvdW5kIjp7IiRpZCI6IjEzMCIsIkNvbG9yIjp7IiRpZCI6IjEzMSIsIkEiOjI1NSwiUiI6MjM3LCJHIjoxMjUsIkIiOjQ5fX0sIklzVmlzaWJsZSI6dHJ1ZSwiV2lkdGgiOjE4LjAsIkhlaWdodCI6MjAuMCwiQm9yZGVyU3R5bGUiOnsiJGlkIjoiMTMyIiwiTGluZUNvbG9yIjp7IiRyZWYiOiI2MyJ9LCJMaW5lV2VpZ2h0IjowLjAsIkxpbmVUeXBlIjowLCJQYXJlbnRTdHlsZSI6eyIkcmVmIjoiNjIifX0sIlBhcmVudFN0eWxlIjp7IiRyZWYiOiI1OSJ9fSwiVGl0bGVTdHlsZSI6eyIkaWQiOiIxMzMiLCJGb250U2V0dGluZ3MiOnsiJGlkIjoiMTM0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MzUiLCJMaW5lQ29sb3IiOm51bGwsIkxpbmVXZWlnaHQiOjAuMCwiTGluZVR5cGUiOjAsIlBhcmVudFN0eWxlIjpudWxsfSwiUGFyZW50U3R5bGUiOnsiJHJlZiI6IjY1In19LCJEYXRlU3R5bGUiOnsiJGlkIjoiMTM2IiwiRm9udFNldHRpbmdzIjp7IiRpZCI6IjEzNy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zOCIsIkxpbmVDb2xvciI6bnVsbCwiTGluZVdlaWdodCI6MC4wLCJMaW5lVHlwZSI6MCwiUGFyZW50U3R5bGUiOm51bGx9LCJQYXJlbnRTdHlsZSI6eyIkcmVmIjoiNzIifX0sIkRhdGVGb3JtYXQiOnsiJGlkIjoiMTM5IiwiRm9ybWF0U3RyaW5nIjoiTU1NIGQsIH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7IiRyZWYiOiI1MyJ9fSwiUG9zaXRpb24iOnsiUmF0aW8iOjAuMCwiSXNDdXN0b20iOmZhbHNlfSwiRGF0ZUZvcm1hdCI6eyIkcmVmIjoiMTM5In0sIklkIjoiZTIxNTc3YTItOWE3OS00ZDdlLWEzYjQtOTlkZTEzNDdiMmE2IiwiSW1wb3J0SWQiOm51bGwsIlRpdGxlIjoiRMOpYnV0IGRlIGxhIHRow6hzZSIsIk5vdGUiOm51bGwsIkh5cGVybGluayI6bnVsbCwiSXNDaGFuZ2VkIjpmYWxzZSwiSXNOZXciOmZhbHNlfSx7IiRpZCI6IjE0MCIsIkRhdGUiOiIyMDE5LTAxLTMxVDIzOjU5OjAwIiwiU3R5bGUiOnsiJGlkIjoiMTQxIiwiU2hhcGUiOjIsIkNvbm5lY3Rvck1hcmdpbiI6eyIkcmVmIjoiNTQifSwiQ29ubmVjdG9yU3R5bGUiOnsiJGlkIjoiMTQyIiwiTGluZUNvbG9yIjp7IiRpZCI6IjE0MyIsIiR0eXBlIjoiTkxSRS5Db21tb24uRG9tLlNvbGlkQ29sb3JCcnVzaCwgTkxSRS5Db21tb24iLCJDb2xvciI6eyIkaWQiOiIxNDQiLCJBIjoxMjcsIlIiOjY4LCJHIjoxMTQsIkIiOjE5Nn19LCJMaW5lV2VpZ2h0IjoxLjAsIkxpbmVUeXBlIjowLCJQYXJlbnRTdHlsZSI6eyIkcmVmIjoiNTUifX0sIklzQmVsb3dUaW1lYmFuZCI6dHJ1ZSwiSGlkZURhdGUiOmZhbHNlLCJTaGFwZVNpemUiOjEsIlNwYWNpbmciOjIuMCwiUGFkZGluZyI6eyIkcmVmIjoiNTgifSwiU2hhcGVTdHlsZSI6eyIkaWQiOiIxNDUiLCJNYXJnaW4iOnsiJHJlZiI6IjYwIn0sIlBhZGRpbmciOnsiJHJlZiI6IjYxIn0sIkJhY2tncm91bmQiOnsiJGlkIjoiMTQ2IiwiQ29sb3IiOnsiJGlkIjoiMTQ3IiwiQSI6MjU1LCJSIjo2OCwiRyI6MTE0LCJCIjoxOTZ9fSwiSXNWaXNpYmxlIjp0cnVlLCJXaWR0aCI6MTguMCwiSGVpZ2h0IjoyMC4wLCJCb3JkZXJTdHlsZSI6eyIkaWQiOiIxNDgiLCJMaW5lQ29sb3IiOnsiJHJlZiI6IjYzIn0sIkxpbmVXZWlnaHQiOjAuMCwiTGluZVR5cGUiOjAsIlBhcmVudFN0eWxlIjp7IiRyZWYiOiI2MiJ9fSwiUGFyZW50U3R5bGUiOnsiJHJlZiI6IjU5In19LCJUaXRsZVN0eWxlIjp7IiRpZCI6IjE0OSIsIkZvbnRTZXR0aW5ncyI6eyIkaWQiOiIxNTA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1MSIsIkxpbmVDb2xvciI6bnVsbCwiTGluZVdlaWdodCI6MC4wLCJMaW5lVHlwZSI6MCwiUGFyZW50U3R5bGUiOm51bGx9LCJQYXJlbnRTdHlsZSI6eyIkcmVmIjoiNjUifX0sIkRhdGVTdHlsZSI6eyIkaWQiOiIxNTIiLCJGb250U2V0dGluZ3MiOnsiJGlkIjoiMTUz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U0IiwiTGluZUNvbG9yIjpudWxsLCJMaW5lV2VpZ2h0IjowLjAsIkxpbmVUeXBlIjowLCJQYXJlbnRTdHlsZSI6bnVsbH0sIlBhcmVudFN0eWxlIjp7IiRyZWYiOiI3MiJ9fSwiRGF0ZUZvcm1hdCI6eyIkaWQiOiIxNTUiLCJGb3JtYXRTdHJpbmciOiJNTU0gZCwg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UzIn19LCJQb3NpdGlvbiI6eyJSYXRpbyI6MC4wLCJJc0N1c3RvbSI6ZmFsc2V9LCJEYXRlRm9ybWF0Ijp7IiRyZWYiOiIxNTUifSwiSWQiOiIzZjJhNjc2My0xNzY2LTQ2N2ItYWZjMC1jMmMxNzFlNDUwZDciLCJJbXBvcnRJZCI6bnVsbCwiVGl0bGUiOiJDb21pdMOpIGRlIHRow6hzZSAjMiIsIk5vdGUiOm51bGwsIkh5cGVybGluayI6bnVsbCwiSXNDaGFuZ2VkIjpmYWxzZSwiSXNOZXciOmZhbHNlfSx7IiRpZCI6IjE1NiIsIkRhdGUiOiIyMDE3LTExLTAzVDIzOjU5OjAwWiIsIlN0eWxlIjp7IiRpZCI6IjE1NyIsIlNoYXBlIjoyLCJDb25uZWN0b3JNYXJnaW4iOnsiJHJlZiI6IjU0In0sIkNvbm5lY3RvclN0eWxlIjp7IiRpZCI6IjE1OCIsIkxpbmVDb2xvciI6eyIkaWQiOiIxNTkiLCIkdHlwZSI6Ik5MUkUuQ29tbW9uLkRvbS5Tb2xpZENvbG9yQnJ1c2gsIE5MUkUuQ29tbW9uIiwiQ29sb3IiOnsiJGlkIjoiMTYwIiwiQSI6MTI3LCJSIjoyNiwiRyI6MTcwLCJCIjo2Nn19LCJMaW5lV2VpZ2h0IjoxLjAsIkxpbmVUeXBlIjowLCJQYXJlbnRTdHlsZSI6eyIkcmVmIjoiNTUifX0sIklzQmVsb3dUaW1lYmFuZCI6ZmFsc2UsIkhpZGVEYXRlIjpmYWxzZSwiU2hhcGVTaXplIjoxLCJTcGFjaW5nIjoyLjAsIlBhZGRpbmciOnsiJHJlZiI6IjU4In0sIlNoYXBlU3R5bGUiOnsiJGlkIjoiMTYxIiwiTWFyZ2luIjp7IiRyZWYiOiI2MCJ9LCJQYWRkaW5nIjp7IiRyZWYiOiI2MSJ9LCJCYWNrZ3JvdW5kIjp7IiRpZCI6IjE2MiIsIkNvbG9yIjp7IiRpZCI6IjE2MyIsIkEiOjI1NSwiUiI6MjYsIkciOjE3MCwiQiI6NjZ9fSwiSXNWaXNpYmxlIjp0cnVlLCJXaWR0aCI6MTguMCwiSGVpZ2h0IjoyMC4wLCJCb3JkZXJTdHlsZSI6eyIkaWQiOiIxNjQiLCJMaW5lQ29sb3IiOnsiJHJlZiI6IjYzIn0sIkxpbmVXZWlnaHQiOjAuMCwiTGluZVR5cGUiOjAsIlBhcmVudFN0eWxlIjp7IiRyZWYiOiI2MiJ9fSwiUGFyZW50U3R5bGUiOnsiJHJlZiI6IjU5In19LCJUaXRsZVN0eWxlIjp7IiRpZCI6IjE2NSIsIkZvbnRTZXR0aW5ncyI6eyIkaWQiOiIxNjY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2NyIsIkxpbmVDb2xvciI6bnVsbCwiTGluZVdlaWdodCI6MC4wLCJMaW5lVHlwZSI6MCwiUGFyZW50U3R5bGUiOm51bGx9LCJQYXJlbnRTdHlsZSI6eyIkcmVmIjoiNjUifX0sIkRhdGVTdHlsZSI6eyIkaWQiOiIxNjgiLCJGb250U2V0dGluZ3MiOnsiJGlkIjoiMTY5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cwIiwiTGluZUNvbG9yIjpudWxsLCJMaW5lV2VpZ2h0IjowLjAsIkxpbmVUeXBlIjowLCJQYXJlbnRTdHlsZSI6bnVsbH0sIlBhcmVudFN0eWxlIjp7IiRyZWYiOiI3MiJ9fSwiRGF0ZUZvcm1hdCI6eyIkaWQiOiIxNzEiLCJGb3JtYXRTdHJpbmciOiJNTS9k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eyIkcmVmIjoiNTMifX0sIlBvc2l0aW9uIjp7IlJhdGlvIjowLjAsIklzQ3VzdG9tIjpmYWxzZX0sIkRhdGVGb3JtYXQiOnsiJHJlZiI6IjE3MSJ9LCJJZCI6ImY2Nzc0ODAwLTU4YmQtNGQ1NS05NWJmLWU1MDE0MDExZTZhMiIsIkltcG9ydElkIjpudWxsLCJUaXRsZSI6IkludGVybmF0aW9uYWwgY29uZmVyZW5jZSBwYXJ0aWNwYXRpb24gLSBBSUVFIFJvbWUiLCJOb3RlIjpudWxsLCJIeXBlcmxpbmsiOm51bGwsIklzQ2hhbmdlZCI6ZmFsc2UsIklzTmV3IjpmYWxzZX0seyIkaWQiOiIxNzIiLCJEYXRlIjoiMjAxOC0wMi0yMFQyMzo1OTowMFoiLCJTdHlsZSI6eyIkaWQiOiIxNzMiLCJTaGFwZSI6MiwiQ29ubmVjdG9yTWFyZ2luIjp7IiRyZWYiOiI1NCJ9LCJDb25uZWN0b3JTdHlsZSI6eyIkaWQiOiIxNzQiLCJMaW5lQ29sb3IiOnsiJGlkIjoiMTc1IiwiJHR5cGUiOiJOTFJFLkNvbW1vbi5Eb20uU29saWRDb2xvckJydXNoLCBOTFJFLkNvbW1vbiIsIkNvbG9yIjp7IiRpZCI6IjE3NiIsIkEiOjEyNywiUiI6MCwiRyI6MTE0LCJCIjoxODh9fSwiTGluZVdlaWdodCI6MS4wLCJMaW5lVHlwZSI6MCwiUGFyZW50U3R5bGUiOnsiJHJlZiI6IjU1In19LCJJc0JlbG93VGltZWJhbmQiOnRydWUsIkhpZGVEYXRlIjpmYWxzZSwiU2hhcGVTaXplIjoxLCJTcGFjaW5nIjoyLjAsIlBhZGRpbmciOnsiJHJlZiI6IjU4In0sIlNoYXBlU3R5bGUiOnsiJGlkIjoiMTc3IiwiTWFyZ2luIjp7IiRyZWYiOiI2MCJ9LCJQYWRkaW5nIjp7IiRyZWYiOiI2MSJ9LCJCYWNrZ3JvdW5kIjp7IiRpZCI6IjE3OCIsIkNvbG9yIjp7IiRpZCI6IjE3OSIsIkEiOjI1NSwiUiI6MCwiRyI6MTE0LCJCIjoxODh9fSwiSXNWaXNpYmxlIjp0cnVlLCJXaWR0aCI6MTguMCwiSGVpZ2h0IjoyMC4wLCJCb3JkZXJTdHlsZSI6eyIkaWQiOiIxODAiLCJMaW5lQ29sb3IiOnsiJHJlZiI6IjYzIn0sIkxpbmVXZWlnaHQiOjAuMCwiTGluZVR5cGUiOjAsIlBhcmVudFN0eWxlIjp7IiRyZWYiOiI2MiJ9fSwiUGFyZW50U3R5bGUiOnsiJHJlZiI6IjU5In19LCJUaXRsZVN0eWxlIjp7IiRpZCI6IjE4MSIsIkZvbnRTZXR0aW5ncyI6eyIkaWQiOiIxODI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4MyIsIkxpbmVDb2xvciI6bnVsbCwiTGluZVdlaWdodCI6MC4wLCJMaW5lVHlwZSI6MCwiUGFyZW50U3R5bGUiOm51bGx9LCJQYXJlbnRTdHlsZSI6eyIkcmVmIjoiNjUifX0sIkRhdGVTdHlsZSI6eyIkaWQiOiIxODQiLCJGb250U2V0dGluZ3MiOnsiJGlkIjoiMTg1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g2IiwiTGluZUNvbG9yIjpudWxsLCJMaW5lV2VpZ2h0IjowLjAsIkxpbmVUeXBlIjowLCJQYXJlbnRTdHlsZSI6bnVsbH0sIlBhcmVudFN0eWxlIjp7IiRyZWYiOiI3MiJ9fSwiRGF0ZUZvcm1hdCI6eyIkaWQiOiIxODciLCJGb3JtYXRTdHJpbmciOiJNTU0gZCwg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UzIn19LCJQb3NpdGlvbiI6eyJSYXRpbyI6MC4wLCJJc0N1c3RvbSI6ZmFsc2V9LCJEYXRlRm9ybWF0Ijp7IiRyZWYiOiIxODcifSwiSWQiOiJhMDVlNmEyOC0wNGIwLTQxMWQtOWM2MS1hYTUwMjNlMGIzYjciLCJJbXBvcnRJZCI6bnVsbCwiVGl0bGUiOiJDb21pdMOpIGRlIHRow6hzZSAjMSIsIk5vdGUiOm51bGwsIkh5cGVybGluayI6bnVsbCwiSXNDaGFuZ2VkIjpmYWxzZSwiSXNOZXciOmZhbHNlfSx7IiRpZCI6IjE4OCIsIkRhdGUiOiIyMDE4LTA2LTExVDIzOjU5OjAwWiIsIlN0eWxlIjp7IiRpZCI6IjE4OSIsIlNoYXBlIjoyLCJDb25uZWN0b3JNYXJnaW4iOnsiJHJlZiI6IjU0In0sIkNvbm5lY3RvclN0eWxlIjp7IiRpZCI6IjE5MCIsIkxpbmVDb2xvciI6eyIkaWQiOiIxOTEiLCIkdHlwZSI6Ik5MUkUuQ29tbW9uLkRvbS5Tb2xpZENvbG9yQnJ1c2gsIE5MUkUuQ29tbW9uIiwiQ29sb3IiOnsiJGlkIjoiMTkyIiwiQSI6MTI3LCJSIjoyNiwiRyI6MTcwLCJCIjo2Nn19LCJMaW5lV2VpZ2h0IjoxLjAsIkxpbmVUeXBlIjowLCJQYXJlbnRTdHlsZSI6eyIkcmVmIjoiNTUifX0sIklzQmVsb3dUaW1lYmFuZCI6ZmFsc2UsIkhpZGVEYXRlIjpmYWxzZSwiU2hhcGVTaXplIjoxLCJTcGFjaW5nIjoyLjAsIlBhZGRpbmciOnsiJHJlZiI6IjU4In0sIlNoYXBlU3R5bGUiOnsiJGlkIjoiMTkzIiwiTWFyZ2luIjp7IiRyZWYiOiI2MCJ9LCJQYWRkaW5nIjp7IiRyZWYiOiI2MSJ9LCJCYWNrZ3JvdW5kIjp7IiRpZCI6IjE5NCIsIkNvbG9yIjp7IiRpZCI6IjE5NSIsIkEiOjI1NSwiUiI6MjYsIkciOjE3MCwiQiI6NjZ9fSwiSXNWaXNpYmxlIjp0cnVlLCJXaWR0aCI6MTguMCwiSGVpZ2h0IjoyMC4wLCJCb3JkZXJTdHlsZSI6eyIkaWQiOiIxOTYiLCJMaW5lQ29sb3IiOnsiJHJlZiI6IjYzIn0sIkxpbmVXZWlnaHQiOjAuMCwiTGluZVR5cGUiOjAsIlBhcmVudFN0eWxlIjp7IiRyZWYiOiI2MiJ9fSwiUGFyZW50U3R5bGUiOnsiJHJlZiI6IjU5In19LCJUaXRsZVN0eWxlIjp7IiRpZCI6IjE5NyIsIkZvbnRTZXR0aW5ncyI6eyIkaWQiOiIxOTg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5OSIsIkxpbmVDb2xvciI6bnVsbCwiTGluZVdlaWdodCI6MC4wLCJMaW5lVHlwZSI6MCwiUGFyZW50U3R5bGUiOm51bGx9LCJQYXJlbnRTdHlsZSI6eyIkcmVmIjoiNjUifX0sIkRhdGVTdHlsZSI6eyIkaWQiOiIyMDAiLCJGb250U2V0dGluZ3MiOnsiJGlkIjoiMjAx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jAyIiwiTGluZUNvbG9yIjpudWxsLCJMaW5lV2VpZ2h0IjowLjAsIkxpbmVUeXBlIjowLCJQYXJlbnRTdHlsZSI6bnVsbH0sIlBhcmVudFN0eWxlIjp7IiRyZWYiOiI3MiJ9fSwiRGF0ZUZvcm1hdCI6eyIkaWQiOiIyMDMiLCJGb3JtYXRTdHJpbmciOiJNTS9k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eyIkcmVmIjoiNTMifX0sIlBvc2l0aW9uIjp7IlJhdGlvIjowLjAsIklzQ3VzdG9tIjpmYWxzZX0sIkRhdGVGb3JtYXQiOnsiJHJlZiI6IjIwMyJ9LCJJZCI6IjJlMTNlODg1LTdjYzgtNGZiYi04NTA1LTMzOGU2MThiYTY0NyIsIkltcG9ydElkIjpudWxsLCJUaXRsZSI6IkludGVybmF0aW9uYWwgY29uZmVyZW5jZSBwYXJ0aWNpcGF0aW9uIC0gSUFFRSBHcm9uaW5nZW4iLCJOb3RlIjpudWxsLCJIeXBlcmxpbmsiOm51bGwsIklzQ2hhbmdlZCI6ZmFsc2UsIklzTmV3IjpmYWxzZX0seyIkaWQiOiIyMDQiLCJEYXRlIjoiMjAyMC0wMy0yN1QyMzo1OTowMFoiLCJTdHlsZSI6eyIkaWQiOiIyMDUiLCJTaGFwZSI6MiwiQ29ubmVjdG9yTWFyZ2luIjp7IiRyZWYiOiI1NCJ9LCJDb25uZWN0b3JTdHlsZSI6eyIkaWQiOiIyMDYiLCJMaW5lQ29sb3IiOnsiJGlkIjoiMjA3IiwiJHR5cGUiOiJOTFJFLkNvbW1vbi5Eb20uU29saWRDb2xvckJydXNoLCBOTFJFLkNvbW1vbiIsIkNvbG9yIjp7IiRpZCI6IjIwOCIsIkEiOjEyNywiUiI6MjM3LCJHIjoxMjUsIkIiOjQ5fX0sIkxpbmVXZWlnaHQiOjEuMCwiTGluZVR5cGUiOjAsIlBhcmVudFN0eWxlIjp7IiRyZWYiOiI1NSJ9fSwiSXNCZWxvd1RpbWViYW5kIjp0cnVlLCJIaWRlRGF0ZSI6ZmFsc2UsIlNoYXBlU2l6ZSI6MSwiU3BhY2luZyI6Mi4wLCJQYWRkaW5nIjp7IiRyZWYiOiI1OCJ9LCJTaGFwZVN0eWxlIjp7IiRpZCI6IjIwOSIsIk1hcmdpbiI6eyIkcmVmIjoiNjAifSwiUGFkZGluZyI6eyIkcmVmIjoiNjEifSwiQmFja2dyb3VuZCI6eyIkaWQiOiIyMTAiLCJDb2xvciI6eyIkaWQiOiIyMTEiLCJBIjoyNTUsIlIiOjIzNywiRyI6MTI1LCJCIjo0OX19LCJJc1Zpc2libGUiOnRydWUsIldpZHRoIjoxOC4wLCJIZWlnaHQiOjIwLjAsIkJvcmRlclN0eWxlIjp7IiRpZCI6IjIxMiIsIkxpbmVDb2xvciI6eyIkcmVmIjoiNjMifSwiTGluZVdlaWdodCI6MC4wLCJMaW5lVHlwZSI6MCwiUGFyZW50U3R5bGUiOnsiJHJlZiI6IjYyIn19LCJQYXJlbnRTdHlsZSI6eyIkcmVmIjoiNTkifX0sIlRpdGxlU3R5bGUiOnsiJGlkIjoiMjEzIiwiRm9udFNldHRpbmdzIjp7IiRpZCI6IjIxNC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jE1IiwiTGluZUNvbG9yIjpudWxsLCJMaW5lV2VpZ2h0IjowLjAsIkxpbmVUeXBlIjowLCJQYXJlbnRTdHlsZSI6bnVsbH0sIlBhcmVudFN0eWxlIjp7IiRyZWYiOiI2NSJ9fSwiRGF0ZVN0eWxlIjp7IiRpZCI6IjIxNiIsIkZvbnRTZXR0aW5ncyI6eyIkaWQiOiIyMTc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MTgiLCJMaW5lQ29sb3IiOm51bGwsIkxpbmVXZWlnaHQiOjAuMCwiTGluZVR5cGUiOjAsIlBhcmVudFN0eWxlIjpudWxsfSwiUGFyZW50U3R5bGUiOnsiJHJlZiI6IjcyIn19LCJEYXRlRm9ybWF0Ijp7IiRpZCI6IjIxOSIsIkZvcm1hdFN0cmluZyI6ImRkZCwgTU1NIGQsIH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7IiRyZWYiOiI1MyJ9fSwiUG9zaXRpb24iOnsiUmF0aW8iOjAuMCwiSXNDdXN0b20iOmZhbHNlfSwiRGF0ZUZvcm1hdCI6eyIkcmVmIjoiMjE5In0sIklkIjoiYjEwZTg2NjAtZTEwNC00MTQyLThjNWQtOWI0OWE1MTE4N2VhIiwiSW1wb3J0SWQiOm51bGwsIlRpdGxlIjoiRmluIGRlIGxhIHRow6hzZSIsIk5vdGUiOm51bGwsIkh5cGVybGluayI6bnVsbCwiSXNDaGFuZ2VkIjpmYWxzZSwiSXNOZXciOmZhbHNlfV0sIlRhc2tzIjpbeyIkaWQiOiIyMjAiLCJHcm91cE5hbWUiOm51bGwsIlN0YXJ0RGF0ZSI6IjIwMTctMDQtMDNUMDA6MDA6MDBaIiwiRW5kRGF0ZSI6IjIwMTctMDktMjlUMjM6NTk6MDBaIiwiUGVyY2VudGFnZUNvbXBsZXRlIjpudWxsLCJTdHlsZSI6eyIkaWQiOiIyMjEiLCJTaGFwZSI6MCwiU2hhcGVUaGlja25lc3MiOjEsIkR1cmF0aW9uRm9ybWF0IjowLCJJbmNsdWRlTm9uV29ya2luZ0RheXNJbkR1cmF0aW9uIjpmYWxzZSwiUGVyY2VudGFnZUNvbXBsZXRlU3R5bGUiOnsiJGlkIjoiMjIyIiwiRm9udFNldHRpbmdzIjp7IiRpZCI6IjIyMy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yNCIsIkxpbmVDb2xvciI6bnVsbCwiTGluZVdlaWdodCI6MC4wLCJMaW5lVHlwZSI6MCwiUGFyZW50U3R5bGUiOm51bGx9LCJQYXJlbnRTdHlsZSI6eyIkcmVmIjoiODEifX0sIkR1cmF0aW9uU3R5bGUiOnsiJGlkIjoiMjI1IiwiRm9udFNldHRpbmdzIjp7IiRpZCI6IjIyNi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yNyIsIkxpbmVDb2xvciI6bnVsbCwiTGluZVdlaWdodCI6MC4wLCJMaW5lVHlwZSI6MCwiUGFyZW50U3R5bGUiOm51bGx9LCJQYXJlbnRTdHlsZSI6eyIkcmVmIjoiODgifX0sIkhvcml6b250YWxDb25uZWN0b3JTdHlsZSI6eyIkaWQiOiIyMjgiLCJMaW5lQ29sb3IiOnsiJHJlZiI6Ijk2In0sIkxpbmVXZWlnaHQiOjEuMCwiTGluZVR5cGUiOjAsIlBhcmVudFN0eWxlIjp7IiRyZWYiOiI5NSJ9fSwiVmVydGljYWxDb25uZWN0b3JTdHlsZSI6eyIkaWQiOiIyMjkiLCJMaW5lQ29sb3IiOnsiJHJlZiI6Ijk5In0sIkxpbmVXZWlnaHQiOjEuMCwiTGluZVR5cGUiOjAsIlBhcmVudFN0eWxlIjp7IiRyZWYiOiI5OCJ9fSwiTWFyZ2luIjpudWxsLCJTdGFydERhdGVQb3NpdGlvbiI6NCwiRW5kRGF0ZVBvc2l0aW9uIjo0LCJEYXRlSXNWaXNpYmxlIjp0cnVlLCJUaXRsZVBvc2l0aW9uIjoyLCJEdXJhdGlvblBvc2l0aW9uIjo2LCJQZXJjZW50YWdlQ29tcGxldGVkUG9zaXRpb24iOjYsIlNwYWNpbmciOjUsIklzQmVsb3dUaW1lYmFuZCI6ZmFsc2UsIlBlcmNlbnRhZ2VDb21wbGV0ZVNoYXBlT3BhY2l0eSI6MzUsIlNoYXBlU3R5bGUiOnsiJGlkIjoiMjMwIiwiTWFyZ2luIjp7IiRyZWYiOiIxMDIifSwiUGFkZGluZyI6eyIkcmVmIjoiMTAzIn0sIkJhY2tncm91bmQiOnsiJGlkIjoiMjMxIiwiQ29sb3IiOnsiJGlkIjoiMjMyIiwiQSI6MjU1LCJSIjoyLCJHIjoxNzgsIkIiOjIzOH19LCJJc1Zpc2libGUiOnRydWUsIldpZHRoIjowLjAsIkhlaWdodCI6MTYuMCwiQm9yZGVyU3R5bGUiOnsiJGlkIjoiMjMzIiwiTGluZUNvbG9yIjp7IiRyZWYiOiIxMDUifSwiTGluZVdlaWdodCI6MC4wLCJMaW5lVHlwZSI6MCwiUGFyZW50U3R5bGUiOnsiJHJlZiI6IjEwNCJ9fSwiUGFyZW50U3R5bGUiOnsiJHJlZiI6IjEwMSJ9fSwiVGl0bGVTdHlsZSI6eyIkaWQiOiIyMzQiLCJGb250U2V0dGluZ3MiOnsiJGlkIjoiMjM1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xLCJWZXJ0aWNhbEFsaWdubWVudCI6MCwiU21hcnRGb3JlZ3JvdW5kIjpudWxsLCJNYXJnaW4iOnsiJHJlZiI6IjExMSJ9LCJQYWRkaW5nIjp7IiRyZWYiOiIxMTIifSwiQmFja2dyb3VuZCI6eyIkcmVmIjoiMTEzIn0sIklzVmlzaWJsZSI6dHJ1ZSwiV2lkdGgiOjAuMCwiSGVpZ2h0IjowLjAsIkJvcmRlclN0eWxlIjp7IiRpZCI6IjIzNiIsIkxpbmVDb2xvciI6bnVsbCwiTGluZVdlaWdodCI6MC4wLCJMaW5lVHlwZSI6MCwiUGFyZW50U3R5bGUiOm51bGx9LCJQYXJlbnRTdHlsZSI6eyIkcmVmIjoiMTA3In19LCJEYXRlU3R5bGUiOnsiJGlkIjoiMjM3IiwiRm9udFNldHRpbmdzIjp7IiRpZCI6IjIzOC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M5IiwiTGluZUNvbG9yIjpudWxsLCJMaW5lV2VpZ2h0IjowLjAsIkxpbmVUeXBlIjowLCJQYXJlbnRTdHlsZSI6bnVsbH0sIlBhcmVudFN0eWxlIjp7IiRyZWYiOiIxMTQifX0sIkRhdGVGb3JtYXQiOnsiJGlkIjoiMjQwIiwiRm9ybWF0U3RyaW5nIjoiTU0vZG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gwIn19LCJJbmRleCI6MSwiU21hcnREdXJhdGlvbkFjdGl2YXRlZCI6ZmFsc2UsIkRhdGVGb3JtYXQiOnsiJHJlZiI6IjI0MCJ9LCJJZCI6IjE1MTkxYjgxLTI1ODMtNDhmMy1iODFmLTczOGQ5YWIxY2EyOCIsIkltcG9ydElkIjpudWxsLCJUaXRsZSI6IkV0YXQgZGUgbCdhcnQgZHUgc3VqZXQiLCJOb3RlIjpudWxsLCJIeXBlcmxpbmsiOm51bGwsIklzQ2hhbmdlZCI6ZmFsc2UsIklzTmV3IjpmYWxzZX0seyIkaWQiOiIyNDEiLCJHcm91cE5hbWUiOm51bGwsIlN0YXJ0RGF0ZSI6IjIwMTctMDktMDVUMDA6MDA6MDBaIiwiRW5kRGF0ZSI6IjIwMTgtMDItMjhUMjM6NTk6MDBaIiwiUGVyY2VudGFnZUNvbXBsZXRlIjpudWxsLCJTdHlsZSI6eyIkaWQiOiIyNDIiLCJTaGFwZSI6MCwiU2hhcGVUaGlja25lc3MiOjEsIkR1cmF0aW9uRm9ybWF0IjowLCJJbmNsdWRlTm9uV29ya2luZ0RheXNJbkR1cmF0aW9uIjpmYWxzZSwiUGVyY2VudGFnZUNvbXBsZXRlU3R5bGUiOnsiJGlkIjoiMjQzIiwiRm9udFNldHRpbmdzIjp7IiRpZCI6IjI0N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0NSIsIkxpbmVDb2xvciI6bnVsbCwiTGluZVdlaWdodCI6MC4wLCJMaW5lVHlwZSI6MCwiUGFyZW50U3R5bGUiOm51bGx9LCJQYXJlbnRTdHlsZSI6eyIkcmVmIjoiODEifX0sIkR1cmF0aW9uU3R5bGUiOnsiJGlkIjoiMjQ2IiwiRm9udFNldHRpbmdzIjp7IiRpZCI6IjI0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0OCIsIkxpbmVDb2xvciI6bnVsbCwiTGluZVdlaWdodCI6MC4wLCJMaW5lVHlwZSI6MCwiUGFyZW50U3R5bGUiOm51bGx9LCJQYXJlbnRTdHlsZSI6eyIkcmVmIjoiODgifX0sIkhvcml6b250YWxDb25uZWN0b3JTdHlsZSI6eyIkaWQiOiIyNDkiLCJMaW5lQ29sb3IiOnsiJHJlZiI6Ijk2In0sIkxpbmVXZWlnaHQiOjEuMCwiTGluZVR5cGUiOjAsIlBhcmVudFN0eWxlIjp7IiRyZWYiOiI5NSJ9fSwiVmVydGljYWxDb25uZWN0b3JTdHlsZSI6eyIkaWQiOiIyNTAiLCJMaW5lQ29sb3IiOnsiJHJlZiI6Ijk5In0sIkxpbmVXZWlnaHQiOjEuMCwiTGluZVR5cGUiOjAsIlBhcmVudFN0eWxlIjp7IiRyZWYiOiI5OCJ9fSwiTWFyZ2luIjpudWxsLCJTdGFydERhdGVQb3NpdGlvbiI6NCwiRW5kRGF0ZVBvc2l0aW9uIjo0LCJEYXRlSXNWaXNpYmxlIjp0cnVlLCJUaXRsZVBvc2l0aW9uIjoyLCJEdXJhdGlvblBvc2l0aW9uIjo2LCJQZXJjZW50YWdlQ29tcGxldGVkUG9zaXRpb24iOjYsIlNwYWNpbmciOjUsIklzQmVsb3dUaW1lYmFuZCI6ZmFsc2UsIlBlcmNlbnRhZ2VDb21wbGV0ZVNoYXBlT3BhY2l0eSI6MzUsIlNoYXBlU3R5bGUiOnsiJGlkIjoiMjUxIiwiTWFyZ2luIjp7IiRyZWYiOiIxMDIifSwiUGFkZGluZyI6eyIkcmVmIjoiMTAzIn0sIkJhY2tncm91bmQiOnsiJGlkIjoiMjUyIiwiQ29sb3IiOnsiJGlkIjoiMjUzIiwiQSI6MjU1LCJSIjo2OCwiRyI6ODQsIkIiOjEwNn19LCJJc1Zpc2libGUiOnRydWUsIldpZHRoIjowLjAsIkhlaWdodCI6MTYuMCwiQm9yZGVyU3R5bGUiOnsiJGlkIjoiMjU0IiwiTGluZUNvbG9yIjp7IiRyZWYiOiIxMDUifSwiTGluZVdlaWdodCI6MC4wLCJMaW5lVHlwZSI6MCwiUGFyZW50U3R5bGUiOnsiJHJlZiI6IjEwNCJ9fSwiUGFyZW50U3R5bGUiOnsiJHJlZiI6IjEwMSJ9fSwiVGl0bGVTdHlsZSI6eyIkaWQiOiIyNTUiLCJGb250U2V0dGluZ3MiOnsiJGlkIjoiMjU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xLCJWZXJ0aWNhbEFsaWdubWVudCI6MCwiU21hcnRGb3JlZ3JvdW5kIjpudWxsLCJNYXJnaW4iOnsiJHJlZiI6IjExMSJ9LCJQYWRkaW5nIjp7IiRyZWYiOiIxMTIifSwiQmFja2dyb3VuZCI6eyIkcmVmIjoiMTEzIn0sIklzVmlzaWJsZSI6dHJ1ZSwiV2lkdGgiOjAuMCwiSGVpZ2h0IjowLjAsIkJvcmRlclN0eWxlIjp7IiRpZCI6IjI1NyIsIkxpbmVDb2xvciI6bnVsbCwiTGluZVdlaWdodCI6MC4wLCJMaW5lVHlwZSI6MCwiUGFyZW50U3R5bGUiOm51bGx9LCJQYXJlbnRTdHlsZSI6eyIkcmVmIjoiMTA3In19LCJEYXRlU3R5bGUiOnsiJGlkIjoiMjU4IiwiRm9udFNldHRpbmdzIjp7IiRpZCI6IjI1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YwIiwiTGluZUNvbG9yIjpudWxsLCJMaW5lV2VpZ2h0IjowLjAsIkxpbmVUeXBlIjowLCJQYXJlbnRTdHlsZSI6bnVsbH0sIlBhcmVudFN0eWxlIjp7IiRyZWYiOiIxMTQifX0sIkRhdGVGb3JtYXQiOnsiJGlkIjoiMjYxIiwiRm9ybWF0U3RyaW5nIjoiTU0vZG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gwIn19LCJJbmRleCI6MiwiU21hcnREdXJhdGlvbkFjdGl2YXRlZCI6ZmFsc2UsIkRhdGVGb3JtYXQiOnsiJHJlZiI6IjI2MSJ9LCJJZCI6IjJmODUxNTFlLWVkNmUtNDRiZi05ZTg5LWU2NmZiMmE4NTM3MSIsIkltcG9ydElkIjpudWxsLCJUaXRsZSI6IkV0dWRlIFVDQUQgRnJhbmNlIDIwMTItMjAxNi0yMDMwIiwiTm90ZSI6bnVsbCwiSHlwZXJsaW5rIjpudWxsLCJJc0NoYW5nZWQiOmZhbHNlLCJJc05ldyI6ZmFsc2V9LHsiJGlkIjoiMjYyIiwiR3JvdXBOYW1lIjpudWxsLCJTdGFydERhdGUiOiIyMDE3LTA1LTAxVDAwOjAwOjAwWiIsIkVuZERhdGUiOiIyMDE3LTA5LTMwVDIzOjU5OjAwWiIsIlBlcmNlbnRhZ2VDb21wbGV0ZSI6bnVsbCwiU3R5bGUiOnsiJGlkIjoiMjYzIiwiU2hhcGUiOjAsIlNoYXBlVGhpY2tuZXNzIjoxLCJEdXJhdGlvbkZvcm1hdCI6MCwiSW5jbHVkZU5vbldvcmtpbmdEYXlzSW5EdXJhdGlvbiI6ZmFsc2UsIlBlcmNlbnRhZ2VDb21wbGV0ZVN0eWxlIjp7IiRpZCI6IjI2NCIsIkZvbnRTZXR0aW5ncyI6eyIkaWQiOiIyNjU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NjYiLCJMaW5lQ29sb3IiOm51bGwsIkxpbmVXZWlnaHQiOjAuMCwiTGluZVR5cGUiOjAsIlBhcmVudFN0eWxlIjpudWxsfSwiUGFyZW50U3R5bGUiOnsiJHJlZiI6IjgxIn19LCJEdXJhdGlvblN0eWxlIjp7IiRpZCI6IjI2NyIsIkZvbnRTZXR0aW5ncyI6eyIkaWQiOiIyNjg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jkiLCJMaW5lQ29sb3IiOm51bGwsIkxpbmVXZWlnaHQiOjAuMCwiTGluZVR5cGUiOjAsIlBhcmVudFN0eWxlIjpudWxsfSwiUGFyZW50U3R5bGUiOnsiJHJlZiI6Ijg4In19LCJIb3Jpem9udGFsQ29ubmVjdG9yU3R5bGUiOnsiJGlkIjoiMjcwIiwiTGluZUNvbG9yIjp7IiRyZWYiOiI5NiJ9LCJMaW5lV2VpZ2h0IjoxLjAsIkxpbmVUeXBlIjowLCJQYXJlbnRTdHlsZSI6eyIkcmVmIjoiOTUifX0sIlZlcnRpY2FsQ29ubmVjdG9yU3R5bGUiOnsiJGlkIjoiMjcxIiwiTGluZUNvbG9yIjp7IiRyZWYiOiI5OSJ9LCJMaW5lV2VpZ2h0IjoxLjAsIkxpbmVUeXBlIjowLCJQYXJlbnRTdHlsZSI6eyIkcmVmIjoiOTgifX0sIk1hcmdpbiI6bnVsbCwiU3RhcnREYXRlUG9zaXRpb24iOjQsIkVuZERhdGVQb3NpdGlvbiI6NCwiRGF0ZUlzVmlzaWJsZSI6dHJ1ZSwiVGl0bGVQb3NpdGlvbiI6MiwiRHVyYXRpb25Qb3NpdGlvbiI6NiwiUGVyY2VudGFnZUNvbXBsZXRlZFBvc2l0aW9uIjo2LCJTcGFjaW5nIjo1LCJJc0JlbG93VGltZWJhbmQiOmZhbHNlLCJQZXJjZW50YWdlQ29tcGxldGVTaGFwZU9wYWNpdHkiOjM1LCJTaGFwZVN0eWxlIjp7IiRpZCI6IjI3MiIsIk1hcmdpbiI6eyIkcmVmIjoiMTAyIn0sIlBhZGRpbmciOnsiJHJlZiI6IjEwMyJ9LCJCYWNrZ3JvdW5kIjp7IiRpZCI6IjI3MyIsIkNvbG9yIjp7IiRpZCI6IjI3NCIsIkEiOjI1NSwiUiI6NjgsIkciOjg0LCJCIjoxMDZ9fSwiSXNWaXNpYmxlIjp0cnVlLCJXaWR0aCI6MC4wLCJIZWlnaHQiOjE2LjAsIkJvcmRlclN0eWxlIjp7IiRpZCI6IjI3NSIsIkxpbmVDb2xvciI6eyIkcmVmIjoiMTA1In0sIkxpbmVXZWlnaHQiOjAuMCwiTGluZVR5cGUiOjAsIlBhcmVudFN0eWxlIjp7IiRyZWYiOiIxMDQifX0sIlBhcmVudFN0eWxlIjp7IiRyZWYiOiIxMDEifX0sIlRpdGxlU3R5bGUiOnsiJGlkIjoiMjc2IiwiRm9udFNldHRpbmdzIjp7IiRpZCI6IjI3Ny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yNzgiLCJMaW5lQ29sb3IiOm51bGwsIkxpbmVXZWlnaHQiOjAuMCwiTGluZVR5cGUiOjAsIlBhcmVudFN0eWxlIjpudWxsfSwiUGFyZW50U3R5bGUiOnsiJHJlZiI6IjEwNyJ9fSwiRGF0ZVN0eWxlIjp7IiRpZCI6IjI3OSIsIkZvbnRTZXR0aW5ncyI6eyIkaWQiOiIyODA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I4MSIsIkxpbmVDb2xvciI6bnVsbCwiTGluZVdlaWdodCI6MC4wLCJMaW5lVHlwZSI6MCwiUGFyZW50U3R5bGUiOm51bGx9LCJQYXJlbnRTdHlsZSI6eyIkcmVmIjoiMTE0In19LCJEYXRlRm9ybWF0Ijp7IiRpZCI6IjI4MiIsIkZvcm1hdFN0cmluZyI6Ik1NL2RkL3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7IiRyZWYiOiI4MCJ9fSwiSW5kZXgiOjMsIlNtYXJ0RHVyYXRpb25BY3RpdmF0ZWQiOmZhbHNlLCJEYXRlRm9ybWF0Ijp7IiRyZWYiOiIyODIifSwiSWQiOiIxMjNhZTEwMi1jYTgxLTQwNjctOGUwZS01ZjMwYzU4NWNlMmQiLCJJbXBvcnRJZCI6bnVsbCwiVGl0bGUiOiJFdHVkZSBwYXJjIMOpbGVjdHJpcXVlIEZyYW5jZSIsIk5vdGUiOm51bGwsIkh5cGVybGluayI6bnVsbCwiSXNDaGFuZ2VkIjpmYWxzZSwiSXNOZXciOmZhbHNlfSx7IiRpZCI6IjI4MyIsIkdyb3VwTmFtZSI6bnVsbCwiU3RhcnREYXRlIjoiMjAxNy0wOS0wNFQwMDowMDowMFoiLCJFbmREYXRlIjoiMjAxOC0wNC0xM1QyMzo1OTowMFoiLCJQZXJjZW50YWdlQ29tcGxldGUiOm51bGwsIlN0eWxlIjp7IiRpZCI6IjI4NCIsIlNoYXBlIjowLCJTaGFwZVRoaWNrbmVzcyI6MSwiRHVyYXRpb25Gb3JtYXQiOjAsIkluY2x1ZGVOb25Xb3JraW5nRGF5c0luRHVyYXRpb24iOmZhbHNlLCJQZXJjZW50YWdlQ29tcGxldGVTdHlsZSI6eyIkaWQiOiIyODUiLCJGb250U2V0dGluZ3MiOnsiJGlkIjoiMjg2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g3IiwiTGluZUNvbG9yIjpudWxsLCJMaW5lV2VpZ2h0IjowLjAsIkxpbmVUeXBlIjowLCJQYXJlbnRTdHlsZSI6bnVsbH0sIlBhcmVudFN0eWxlIjp7IiRyZWYiOiI4MSJ9fSwiRHVyYXRpb25TdHlsZSI6eyIkaWQiOiIyODgiLCJGb250U2V0dGluZ3MiOnsiJGlkIjoiMjg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kwIiwiTGluZUNvbG9yIjpudWxsLCJMaW5lV2VpZ2h0IjowLjAsIkxpbmVUeXBlIjowLCJQYXJlbnRTdHlsZSI6bnVsbH0sIlBhcmVudFN0eWxlIjp7IiRyZWYiOiI4OCJ9fSwiSG9yaXpvbnRhbENvbm5lY3RvclN0eWxlIjp7IiRpZCI6IjI5MSIsIkxpbmVDb2xvciI6eyIkcmVmIjoiOTYifSwiTGluZVdlaWdodCI6MS4wLCJMaW5lVHlwZSI6MCwiUGFyZW50U3R5bGUiOnsiJHJlZiI6Ijk1In19LCJWZXJ0aWNhbENvbm5lY3RvclN0eWxlIjp7IiRpZCI6IjI5MiIsIkxpbmVDb2xvciI6eyIkcmVmIjoiOTkifSwiTGluZVdlaWdodCI6MS4wLCJMaW5lVHlwZSI6MCwiUGFyZW50U3R5bGUiOnsiJHJlZiI6Ijk4In19LCJNYXJnaW4iOm51bGwsIlN0YXJ0RGF0ZVBvc2l0aW9uIjo0LCJFbmREYXRlUG9zaXRpb24iOjQsIkRhdGVJc1Zpc2libGUiOnRydWUsIlRpdGxlUG9zaXRpb24iOjIsIkR1cmF0aW9uUG9zaXRpb24iOjYsIlBlcmNlbnRhZ2VDb21wbGV0ZWRQb3NpdGlvbiI6NiwiU3BhY2luZyI6NSwiSXNCZWxvd1RpbWViYW5kIjpmYWxzZSwiUGVyY2VudGFnZUNvbXBsZXRlU2hhcGVPcGFjaXR5IjozNSwiU2hhcGVTdHlsZSI6eyIkaWQiOiIyOTMiLCJNYXJnaW4iOnsiJHJlZiI6IjEwMiJ9LCJQYWRkaW5nIjp7IiRyZWYiOiIxMDMifSwiQmFja2dyb3VuZCI6eyIkaWQiOiIyOTQiLCJDb2xvciI6eyIkaWQiOiIyOTUiLCJBIjoyNTUsIlIiOjI2LCJHIjoxNzAsIkIiOjY2fX0sIklzVmlzaWJsZSI6dHJ1ZSwiV2lkdGgiOjAuMCwiSGVpZ2h0IjoxNi4wLCJCb3JkZXJTdHlsZSI6eyIkaWQiOiIyOTYiLCJMaW5lQ29sb3IiOnsiJHJlZiI6IjEwNSJ9LCJMaW5lV2VpZ2h0IjowLjAsIkxpbmVUeXBlIjowLCJQYXJlbnRTdHlsZSI6eyIkcmVmIjoiMTA0In19LCJQYXJlbnRTdHlsZSI6eyIkcmVmIjoiMTAxIn19LCJUaXRsZVN0eWxlIjp7IiRpZCI6IjI5NyIsIkZvbnRTZXR0aW5ncyI6eyIkaWQiOiIyOT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Mjk5IiwiTGluZUNvbG9yIjpudWxsLCJMaW5lV2VpZ2h0IjowLjAsIkxpbmVUeXBlIjowLCJQYXJlbnRTdHlsZSI6bnVsbH0sIlBhcmVudFN0eWxlIjp7IiRyZWYiOiIxMDcifX0sIkRhdGVTdHlsZSI6eyIkaWQiOiIzMDAiLCJGb250U2V0dGluZ3MiOnsiJGlkIjoiMzA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MDIiLCJMaW5lQ29sb3IiOm51bGwsIkxpbmVXZWlnaHQiOjAuMCwiTGluZVR5cGUiOjAsIlBhcmVudFN0eWxlIjpudWxsfSwiUGFyZW50U3R5bGUiOnsiJHJlZiI6IjExNCJ9fSwiRGF0ZUZvcm1hdCI6eyIkcmVmIjoiMjQwIn0sIklzVmlzaWJsZSI6dHJ1ZSwiUGFyZW50U3R5bGUiOnsiJHJlZiI6IjgwIn19LCJJbmRleCI6NCwiU21hcnREdXJhdGlvbkFjdGl2YXRlZCI6ZmFsc2UsIkRhdGVGb3JtYXQiOnsiJHJlZiI6IjI0MCJ9LCJJZCI6IjYxMjRjNzMxLTgxMDktNDIwNS1hODgyLTFlNjhhMDI1YTZmYyIsIkltcG9ydElkIjpudWxsLCJUaXRsZSI6IkV0dWRlIGJpb8OpbmVyZ2llcyArIGFydGljbGUgYXNzb2Npw6kiLCJOb3RlIjpudWxsLCJIeXBlcmxpbmsiOm51bGwsIklzQ2hhbmdlZCI6ZmFsc2UsIklzTmV3IjpmYWxzZX1dLCJNc1Byb2plY3RJdGVtc1RyZWUiOnsiJGlkIjoiMzAzIiwiUm9vdCI6eyJJbXBvcnRJZCI6bnVsbCwiSXNJbXBvcnRlZCI6ZmFsc2UsIkNoaWxkcmVuIjpbXX19LCJNZXRhZGF0YSI6eyIkaWQiOiIzMDQifSwiU2V0dGluZ3MiOnsiJGlkIjoiMzA1IiwiSW1wYU9wdGlvbnMiOnsiJGlkIjoiMzA2IiwiTGVmdFRvUmlnaHQiOmZhbHNlLCJQYXlsb2FkT3B0aW9ucyI6Mn0sIlVzZUNvbXByZXNzaW9uIjpmYWxzZSwiQ29tcHJlc2lvblBlcmNlbnRhZ2UiOjAuMCwiSW5hY3RpdmVJbnRlcnZhbFdpZHRoVGhyZXNob2xkIjowLjAsIkluYWN0aXZlSW50ZXJ2YWxXaWR0aCI6MC4wLCJTcGxpdFRhc2tzIjpmYWxzZSwiVXNlQ2x1c3RlciI6ZmFsc2UsIkVwc2lsb24iOjAuMCwiTWluUG9pbnRzVG9Gb3JtQUNsdXN0ZXIiOjAsIkdlbmVyYXRlSW52aXNpYmxlU2hhcGVzIjpmYWxzZSwiU21hcnRUaW1lbGluZVRhc2tQZXJjZW50YWdlRml0IjpmYWxzZX0sIklzTmV3Ijp0cnVlLCJJbXBvcnRUeXBlIjowLCJGaWxlUGF0aCI6bnVsbCwiVGltZUNvbmZpZ3VyYXRpb24iOnsiJGlkIjoiMzA3IiwiVXNlVGltZSI6ZmFsc2UsIldvcmtEYXlTdGFydCI6IjAwOjAwOjAwIiwiV29ya0RheUVuZCI6IjIzOjU5OjAwIn19"/>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00.xml><?xml version="1.0" encoding="utf-8"?>
<p:tagLst xmlns:a="http://schemas.openxmlformats.org/drawingml/2006/main" xmlns:r="http://schemas.openxmlformats.org/officeDocument/2006/relationships" xmlns:p="http://schemas.openxmlformats.org/presentationml/2006/main">
  <p:tag name="OTLMARKERSHAPE" val="OTL"/>
</p:tagLst>
</file>

<file path=ppt/tags/tag101.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QaGFzZXMiLCJJc1RlbXBsYXRlIjpmYWxzZSwiVmVyc2lvbiI6eyIkaWQiOiIyIiwiVmVyc2lvbiI6IjMuMS4wIiwiT3JpZ2luYWxBc3NlbWJseVZlcnNpb24iOiIzLjE2LjA2LjAwIiwiRWRpdGlvbiI6IkJhc2ljIiwiSXNQbHVzRWRpdGlvbiI6ZmFsc2V9LCJFZmZlY3QiOjEsIlN0eWxlIjp7IiRpZCI6IjMiLCJUaW1lYmFuZFN0eWxlIjp7IiRpZCI6IjQiLCJTY2FsZU1hcmtpbmciOjAsIlNoYXBlIjozLCJTaGFwZVN0eWxlIjp7IiRpZCI6IjUiLCJNYXJnaW4iOnsiJGlkIjoiNiIsIlRvcCI6MCwiTGVmdCI6MTAsIlJpZ2h0IjoxMCwiQm90dG9tIjowfSwiUGFkZGluZyI6eyIkaWQiOiI3IiwiVG9wIjozLCJMZWZ0IjowLCJSaWdodCI6MCwiQm90dG9tIjozfSwiQmFja2dyb3VuZCI6eyIkaWQiOiI4IiwiQ29sb3IiOnsiJGlkIjoiOSIsIkEiOjI1NSwiUiI6MTc4LCJHIjoxNzgsIkIiOjE3OH19LCJJc1Zpc2libGUiOnRydWUsIldpZHRoIjowLjAsIkhlaWdodCI6MzAuMCwiQm9yZGVyU3R5bGUiOnsiJGlkIjoiMTAiLCJMaW5lQ29sb3IiOnsiJGlkIjoiMTEiLCIkdHlwZSI6Ik5MUkUuQ29tbW9uLkRvbS5Tb2xpZENvbG9yQnJ1c2gsIE5MUkUuQ29tbW9uIiwiQ29sb3IiOnsiJGlkIjoiMTIiLCJBIjoyNTUsIlIiOjI1NSwiRyI6MCwiQiI6MH19LCJMaW5lV2VpZ2h0IjowLjAsIkxpbmVUeXBlIjowLCJQYXJlbnRTdHlsZSI6bnVsbH0sIlBhcmVudFN0eWxlIjpudWxsfSwiUmlnaHRFbmRDYXBzU3R5bGUiOnsiJGlkIjoiMTMiLCJGb250U2V0dGluZ3MiOnsiJGlkIjoiMTQiLCJGb250U2l6ZSI6MTgsIkZvbnROYW1lIjoiQ2FsaWJyaSIsIklzQm9sZCI6dHJ1ZSwiSXNJdGFsaWMiOmZhbHNlLCJJc1VuZGVybGluZWQiOmZhbHNlLCJQYXJlbnRTdHlsZSI6bnVsbH0sIkF1dG9TaXplIjowLCJGb3JlZ3JvdW5kIjp7IiRpZCI6IjE1IiwiQ29sb3IiOnsiJGlkIjoiMTYiLCJBIjoyNTUsIlIiOjE5MiwiRyI6ODAsIkIiOjc3fX0sIk1heFdpZHRoIjoiSW5maW5pdHkiLCJNYXhIZWlnaHQiOiJJbmZpbml0eSIsIlNtYXJ0Rm9yZWdyb3VuZElzQWN0aXZlIjpmYWxzZSwiSG9yaXpvbnRhbEFsaWdubWVudCI6MCwiVmVydGljYWxBbGlnbm1lbnQiOjAsIlNtYXJ0Rm9yZWdyb3VuZCI6bnVsbCwiTWFyZ2luIjp7IiRpZCI6IjE3IiwiVG9wIjowLCJMZWZ0IjowLCJSaWdodCI6MjAsIkJvdHRvbSI6MH0sIlBhZGRpbmciOnsiJGlkIjoiMTgiLCJUb3AiOjAsIkxlZnQiOjAsIlJpZ2h0IjowLCJCb3R0b20iOjB9LCJCYWNrZ3JvdW5kIjp7IiRpZCI6IjE5IiwiQ29sb3IiOnsiJGlkIjoiMjAiLCJBIjo4OS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mYWxz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wLCJHIjowLCJCIjowfX0sIk1heFdpZHRoIjoyMDAuMCwiTWF4SGVpZ2h0IjoiSW5maW5pdHkiLCJTbWFydEZvcmVncm91bmRJc0FjdGl2ZSI6ZmFsc2UsIkhvcml6b250YWxBbGlnbm1lbnQiOjAsIlZlcnRpY2FsQWxpZ25tZW50IjoxLCJTbWFydEZvcmVncm91bmQiOm51bGw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c3LCJSIjoyNTUsIkciOjE5MiwiQiI6MH19LCJBcHBlbmRZZWFyT25ZZWFyQ2hhbmdlIjp0cnVlLCJFbGFwc2VkVGltZUZvcm1hdCI6MSwiVG9kYXlNYXJrZXJQb3NpdGlvbiI6MywiUXVpY2tQb3NpdGlvbiI6MiwiQWJzb2x1dGVQb3NpdGlvbiI6NDA1LjAsIk1hcmdpbiI6eyIkaWQiOiI0OSIsIlRvcCI6MCwiTGVmdCI6MTAsIlJpZ2h0IjoxMCwiQm90dG9tIjowfSwiUGFkZGluZyI6eyIkaWQiOiI1MCIsIlRvcCI6MCwiTGVmdCI6MCwiUmlnaHQiOjAsIkJvdHRvbSI6MH0sIkJhY2tncm91bmQiOnsiJGlkIjoiNTEiLCJDb2xvciI6eyIkaWQiOiI1MiIsIkEiOjI1NSwiUiI6MTc4LCJHIjoxNzgsIkIiOjE3OH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RlZmF1bHRUYXNrU3R5bGUiOnsiJGlkIjoiODAiLCJTaGFwZSI6MCwiU2hhcGVUaGlja25lc3MiOjEsIkR1cmF0aW9uRm9ybWF0IjowLCJJbmNsdWRlTm9uV29ya2luZ0RheXNJbkR1cmF0aW9uIjpmYWxzZSwiUGVyY2VudGFnZUNvbXBsZXRlU3R5bGUiOnsiJGlkIjoiODEiLCJGb250U2V0dGluZ3MiOnsiJGlkIjoiODIiLCJGb250U2l6ZSI6MTAsIkZvbnROYW1lIjoiQ2FsaWJyaSIsIklzQm9sZCI6ZmFsc2UsIklzSXRhbGljIjpmYWxzZSwiSXNVbmRlcmxpbmVkIjpmYWxzZSwiUGFyZW50U3R5bGUiOm51bGx9LCJBdXRvU2l6ZSI6MCwiRm9yZWdyb3VuZCI6eyIkaWQiOiI4MyIsIkNvbG9yIjp7IiRpZCI6Ijg0IiwiQSI6MjU1LCJSIjoxOTIsIkciOjgwLCJCIjo3N319LCJNYXhXaWR0aCI6MjAwLjAsIk1heEhlaWdodCI6IkluZmluaXR5IiwiU21hcnRGb3JlZ3JvdW5kSXNBY3RpdmUiOmZhbHNlLCJIb3Jpem9udGFsQWxpZ25tZW50IjowLCJWZXJ0aWNhbEFsaWdubWVudCI6MCwiU21hcnRGb3JlZ3JvdW5kIjpudWxsLCJNYXJnaW4iOnsiJGlkIjoiODUiLCJUb3AiOjAsIkxlZnQiOjAsIlJpZ2h0IjowLCJCb3R0b20iOjB9LCJQYWRkaW5nIjp7IiRpZCI6Ijg2IiwiVG9wIjowLCJMZWZ0IjowLCJSaWdodCI6MCwiQm90dG9tIjowfSwiQmFja2dyb3VuZCI6eyIkaWQiOiI4NyIsIkNvbG9yIjp7IiRyZWYiOiIyMCJ9fSwiSXNWaXNpYmxlIjp0cnVlLCJXaWR0aCI6MC4wLCJIZWlnaHQiOjAuMCwiQm9yZGVyU3R5bGUiOm51bGwsIlBhcmVudFN0eWxlIjpudWxsfSwiRHVyYXRpb25TdHlsZSI6eyIkaWQiOiI4OCIsIkZvbnRTZXR0aW5ncyI6eyIkaWQiOiI4OSIsIkZvbnRTaXplIjoxMCwiRm9udE5hbWUiOiJDYWxpYnJpIiwiSXNCb2xkIjpmYWxzZSwiSXNJdGFsaWMiOmZhbHNlLCJJc1VuZGVybGluZWQiOmZhbHNlLCJQYXJlbnRTdHlsZSI6bnVsbH0sIkF1dG9TaXplIjowLCJGb3JlZ3JvdW5kIjp7IiRpZCI6IjkwIiwiQ29sb3IiOnsiJGlkIjoiOTEiLCJBIjoyNTUsIlIiOjE5MiwiRyI6ODAsIkIiOjc3fX0sIk1heFdpZHRoIjoyMDAuMCwiTWF4SGVpZ2h0IjoiSW5maW5pdHkiLCJTbWFydEZvcmVncm91bmRJc0FjdGl2ZSI6ZmFsc2UsIkhvcml6b250YWxBbGlnbm1lbnQiOjAsIlZlcnRpY2FsQWxpZ25tZW50IjowLCJTbWFydEZvcmVncm91bmQiOm51bGwsIk1hcmdpbiI6eyIkaWQiOiI5MiIsIlRvcCI6MCwiTGVmdCI6MCwiUmlnaHQiOjAsIkJvdHRvbSI6MH0sIlBhZGRpbmciOnsiJGlkIjoiOTMiLCJUb3AiOjAsIkxlZnQiOjAsIlJpZ2h0IjowLCJCb3R0b20iOjB9LCJCYWNrZ3JvdW5kIjp7IiRpZCI6Ijk0IiwiQ29sb3IiOnsiJHJlZiI6IjIwIn19LCJJc1Zpc2libGUiOnRydWUsIldpZHRoIjowLjAsIkhlaWdodCI6MC4wLCJCb3JkZXJTdHlsZSI6bnVsbCwiUGFyZW50U3R5bGUiOm51bGx9LCJIb3Jpem9udGFsQ29ubmVjdG9yU3R5bGUiOnsiJGlkIjoiOTUiLCJMaW5lQ29sb3IiOnsiJGlkIjoiOTYiLCIkdHlwZSI6Ik5MUkUuQ29tbW9uLkRvbS5Tb2xpZENvbG9yQnJ1c2gsIE5MUkUuQ29tbW9uIiwiQ29sb3IiOnsiJGlkIjoiOTciLCJBIjoyNTUsIlIiOjIwNCwiRyI6MjA0LCJCIjoyMDR9fSwiTGluZVdlaWdodCI6MS4wLCJMaW5lVHlwZSI6MCwiUGFyZW50U3R5bGUiOm51bGx9LCJWZXJ0aWNhbENvbm5lY3RvclN0eWxlIjp7IiRpZCI6Ijk4IiwiTGluZUNvbG9yIjp7IiRpZCI6Ijk5IiwiJHR5cGUiOiJOTFJFLkNvbW1vbi5Eb20uU29saWRDb2xvckJydXNoLCBOTFJFLkNvbW1vbiIsIkNvbG9yIjp7IiRpZCI6IjEwMCIsIkEiOjI1NSwiUiI6MjA0LCJHIjoyMDQsIkIiOjIwNH19LCJMaW5lV2VpZ2h0IjoxLjAsIkxpbmVUeXBlIjowLCJQYXJlbnRTdHlsZSI6bnVsbH0sIk1hcmdpbiI6bnVsbCwiU3RhcnREYXRlUG9zaXRpb24iOjQsIkVuZERhdGVQb3NpdGlvbiI6NCwiRGF0ZUlzVmlzaWJsZSI6dHJ1ZSwiVGl0bGVQb3NpdGlvbiI6MiwiRHVyYXRpb25Qb3NpdGlvbiI6NiwiUGVyY2VudGFnZUNvbXBsZXRlZFBvc2l0aW9uIjo2LCJTcGFjaW5nIjo1LCJJc0JlbG93VGltZWJhbmQiOmZhbHN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OTY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CwiX2V4cGxpY2l0bHlTZXQiOnsiJGlkIjoiMTIy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klzVmlzaWJsZSI6ZmFsc2V9fSwiU2hvd0VsYXBzZWRUaW1lR3JhZGllbnRTdHlsZSI6dHJ1ZX0sIlNjYWxlIjp7IiRpZCI6IjEyMyIsIlN0YXJ0RGF0ZSI6IjAwMDEtMDEtMDFUMDA6MDA6MDAiLCJFbmREYXRlIjoiMDAwMS0wMS0wMVQwMDowMDowMCIsIkZvcm1hdCI6Ik1NTSIsIlR5cGUiOjIsIkF1dG9EYXRlUmFuZ2UiOnRydWUsIldvcmtpbmdEYXlzIjoxMjcsIlRvZGF5TWFya2VyVGV4dCI6IkF1am91cmQnaHVpIiwiQXV0b1NjYWxlVHlwZSI6dHJ1ZX0sIk1pbGVzdG9uZXMiOlt7IiRpZCI6IjEyNCIsIkRhdGUiOiIyMDE3LTA0LTAzVDIzOjU5OjAwWiIsIlN0eWxlIjp7IiRpZCI6IjEyNSIsIlNoYXBlIjoyLCJDb25uZWN0b3JNYXJnaW4iOnsiJHJlZiI6IjU0In0sIkNvbm5lY3RvclN0eWxlIjp7IiRpZCI6IjEyNiIsIkxpbmVDb2xvciI6eyIkaWQiOiIxMjciLCIkdHlwZSI6Ik5MUkUuQ29tbW9uLkRvbS5Tb2xpZENvbG9yQnJ1c2gsIE5MUkUuQ29tbW9uIiwiQ29sb3IiOnsiJGlkIjoiMTI4IiwiQSI6MTI3LCJSIjoyMzcsIkciOjEyNSwiQiI6NDl9fSwiTGluZVdlaWdodCI6MS4wLCJMaW5lVHlwZSI6MCwiUGFyZW50U3R5bGUiOnsiJHJlZiI6IjU1In19LCJJc0JlbG93VGltZWJhbmQiOnRydWUsIkhpZGVEYXRlIjpmYWxzZSwiU2hhcGVTaXplIjoxLCJTcGFjaW5nIjoyLjAsIlBhZGRpbmciOnsiJHJlZiI6IjU4In0sIlNoYXBlU3R5bGUiOnsiJGlkIjoiMTI5IiwiTWFyZ2luIjp7IiRyZWYiOiI2MCJ9LCJQYWRkaW5nIjp7IiRyZWYiOiI2MSJ9LCJCYWNrZ3JvdW5kIjp7IiRpZCI6IjEzMCIsIkNvbG9yIjp7IiRpZCI6IjEzMSIsIkEiOjI1NSwiUiI6MjM3LCJHIjoxMjUsIkIiOjQ5fX0sIklzVmlzaWJsZSI6dHJ1ZSwiV2lkdGgiOjE4LjAsIkhlaWdodCI6MjAuMCwiQm9yZGVyU3R5bGUiOnsiJGlkIjoiMTMyIiwiTGluZUNvbG9yIjp7IiRyZWYiOiI2MyJ9LCJMaW5lV2VpZ2h0IjowLjAsIkxpbmVUeXBlIjowLCJQYXJlbnRTdHlsZSI6eyIkcmVmIjoiNjIifX0sIlBhcmVudFN0eWxlIjp7IiRyZWYiOiI1OSJ9fSwiVGl0bGVTdHlsZSI6eyIkaWQiOiIxMzMiLCJGb250U2V0dGluZ3MiOnsiJGlkIjoiMTM0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MzUiLCJMaW5lQ29sb3IiOm51bGwsIkxpbmVXZWlnaHQiOjAuMCwiTGluZVR5cGUiOjAsIlBhcmVudFN0eWxlIjpudWxsfSwiUGFyZW50U3R5bGUiOnsiJHJlZiI6IjY1In19LCJEYXRlU3R5bGUiOnsiJGlkIjoiMTM2IiwiRm9udFNldHRpbmdzIjp7IiRpZCI6IjEzNy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zOCIsIkxpbmVDb2xvciI6bnVsbCwiTGluZVdlaWdodCI6MC4wLCJMaW5lVHlwZSI6MCwiUGFyZW50U3R5bGUiOm51bGx9LCJQYXJlbnRTdHlsZSI6eyIkcmVmIjoiNzIifX0sIkRhdGVGb3JtYXQiOnsiJGlkIjoiMTM5IiwiRm9ybWF0U3RyaW5nIjoiTU1NIGQsIH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7IiRyZWYiOiI1MyJ9fSwiUG9zaXRpb24iOnsiUmF0aW8iOjAuMCwiSXNDdXN0b20iOmZhbHNlfSwiRGF0ZUZvcm1hdCI6eyIkcmVmIjoiMTM5In0sIklkIjoiZTIxNTc3YTItOWE3OS00ZDdlLWEzYjQtOTlkZTEzNDdiMmE2IiwiSW1wb3J0SWQiOm51bGwsIlRpdGxlIjoiRMOpYnV0IGRlIGxhIHRow6hzZSIsIk5vdGUiOm51bGwsIkh5cGVybGluayI6bnVsbCwiSXNDaGFuZ2VkIjpmYWxzZSwiSXNOZXciOmZhbHNlfSx7IiRpZCI6IjE0MCIsIkRhdGUiOiIyMDE5LTAxLTMxVDIzOjU5OjAwIiwiU3R5bGUiOnsiJGlkIjoiMTQxIiwiU2hhcGUiOjIsIkNvbm5lY3Rvck1hcmdpbiI6eyIkcmVmIjoiNTQifSwiQ29ubmVjdG9yU3R5bGUiOnsiJGlkIjoiMTQyIiwiTGluZUNvbG9yIjp7IiRpZCI6IjE0MyIsIiR0eXBlIjoiTkxSRS5Db21tb24uRG9tLlNvbGlkQ29sb3JCcnVzaCwgTkxSRS5Db21tb24iLCJDb2xvciI6eyIkaWQiOiIxNDQiLCJBIjoxMjcsIlIiOjY4LCJHIjoxMTQsIkIiOjE5Nn19LCJMaW5lV2VpZ2h0IjoxLjAsIkxpbmVUeXBlIjowLCJQYXJlbnRTdHlsZSI6eyIkcmVmIjoiNTUifX0sIklzQmVsb3dUaW1lYmFuZCI6dHJ1ZSwiSGlkZURhdGUiOmZhbHNlLCJTaGFwZVNpemUiOjEsIlNwYWNpbmciOjIuMCwiUGFkZGluZyI6eyIkcmVmIjoiNTgifSwiU2hhcGVTdHlsZSI6eyIkaWQiOiIxNDUiLCJNYXJnaW4iOnsiJHJlZiI6IjYwIn0sIlBhZGRpbmciOnsiJHJlZiI6IjYxIn0sIkJhY2tncm91bmQiOnsiJGlkIjoiMTQ2IiwiQ29sb3IiOnsiJGlkIjoiMTQ3IiwiQSI6MjU1LCJSIjo2OCwiRyI6MTE0LCJCIjoxOTZ9fSwiSXNWaXNpYmxlIjp0cnVlLCJXaWR0aCI6MTguMCwiSGVpZ2h0IjoyMC4wLCJCb3JkZXJTdHlsZSI6eyIkaWQiOiIxNDgiLCJMaW5lQ29sb3IiOnsiJHJlZiI6IjYzIn0sIkxpbmVXZWlnaHQiOjAuMCwiTGluZVR5cGUiOjAsIlBhcmVudFN0eWxlIjp7IiRyZWYiOiI2MiJ9fSwiUGFyZW50U3R5bGUiOnsiJHJlZiI6IjU5In19LCJUaXRsZVN0eWxlIjp7IiRpZCI6IjE0OSIsIkZvbnRTZXR0aW5ncyI6eyIkaWQiOiIxNTA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1MSIsIkxpbmVDb2xvciI6bnVsbCwiTGluZVdlaWdodCI6MC4wLCJMaW5lVHlwZSI6MCwiUGFyZW50U3R5bGUiOm51bGx9LCJQYXJlbnRTdHlsZSI6eyIkcmVmIjoiNjUifX0sIkRhdGVTdHlsZSI6eyIkaWQiOiIxNTIiLCJGb250U2V0dGluZ3MiOnsiJGlkIjoiMTUz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U0IiwiTGluZUNvbG9yIjpudWxsLCJMaW5lV2VpZ2h0IjowLjAsIkxpbmVUeXBlIjowLCJQYXJlbnRTdHlsZSI6bnVsbH0sIlBhcmVudFN0eWxlIjp7IiRyZWYiOiI3MiJ9fSwiRGF0ZUZvcm1hdCI6eyIkaWQiOiIxNTUiLCJGb3JtYXRTdHJpbmciOiJNTU0gZCwg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UzIn19LCJQb3NpdGlvbiI6eyJSYXRpbyI6MC4wLCJJc0N1c3RvbSI6ZmFsc2V9LCJEYXRlRm9ybWF0Ijp7IiRyZWYiOiIxNTUifSwiSWQiOiIzZjJhNjc2My0xNzY2LTQ2N2ItYWZjMC1jMmMxNzFlNDUwZDciLCJJbXBvcnRJZCI6bnVsbCwiVGl0bGUiOiJDb21pdMOpIGRlIHRow6hzZSAjMiIsIk5vdGUiOm51bGwsIkh5cGVybGluayI6bnVsbCwiSXNDaGFuZ2VkIjpmYWxzZSwiSXNOZXciOmZhbHNlfSx7IiRpZCI6IjE1NiIsIkRhdGUiOiIyMDE3LTExLTAzVDIzOjU5OjAwWiIsIlN0eWxlIjp7IiRpZCI6IjE1NyIsIlNoYXBlIjoyLCJDb25uZWN0b3JNYXJnaW4iOnsiJHJlZiI6IjU0In0sIkNvbm5lY3RvclN0eWxlIjp7IiRpZCI6IjE1OCIsIkxpbmVDb2xvciI6eyIkaWQiOiIxNTkiLCIkdHlwZSI6Ik5MUkUuQ29tbW9uLkRvbS5Tb2xpZENvbG9yQnJ1c2gsIE5MUkUuQ29tbW9uIiwiQ29sb3IiOnsiJGlkIjoiMTYwIiwiQSI6MTI3LCJSIjoyNiwiRyI6MTcwLCJCIjo2Nn19LCJMaW5lV2VpZ2h0IjoxLjAsIkxpbmVUeXBlIjowLCJQYXJlbnRTdHlsZSI6eyIkcmVmIjoiNTUifX0sIklzQmVsb3dUaW1lYmFuZCI6ZmFsc2UsIkhpZGVEYXRlIjpmYWxzZSwiU2hhcGVTaXplIjoxLCJTcGFjaW5nIjoyLjAsIlBhZGRpbmciOnsiJHJlZiI6IjU4In0sIlNoYXBlU3R5bGUiOnsiJGlkIjoiMTYxIiwiTWFyZ2luIjp7IiRyZWYiOiI2MCJ9LCJQYWRkaW5nIjp7IiRyZWYiOiI2MSJ9LCJCYWNrZ3JvdW5kIjp7IiRpZCI6IjE2MiIsIkNvbG9yIjp7IiRpZCI6IjE2MyIsIkEiOjI1NSwiUiI6MjYsIkciOjE3MCwiQiI6NjZ9fSwiSXNWaXNpYmxlIjp0cnVlLCJXaWR0aCI6MTguMCwiSGVpZ2h0IjoyMC4wLCJCb3JkZXJTdHlsZSI6eyIkaWQiOiIxNjQiLCJMaW5lQ29sb3IiOnsiJHJlZiI6IjYzIn0sIkxpbmVXZWlnaHQiOjAuMCwiTGluZVR5cGUiOjAsIlBhcmVudFN0eWxlIjp7IiRyZWYiOiI2MiJ9fSwiUGFyZW50U3R5bGUiOnsiJHJlZiI6IjU5In19LCJUaXRsZVN0eWxlIjp7IiRpZCI6IjE2NSIsIkZvbnRTZXR0aW5ncyI6eyIkaWQiOiIxNjY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2NyIsIkxpbmVDb2xvciI6bnVsbCwiTGluZVdlaWdodCI6MC4wLCJMaW5lVHlwZSI6MCwiUGFyZW50U3R5bGUiOm51bGx9LCJQYXJlbnRTdHlsZSI6eyIkcmVmIjoiNjUifX0sIkRhdGVTdHlsZSI6eyIkaWQiOiIxNjgiLCJGb250U2V0dGluZ3MiOnsiJGlkIjoiMTY5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cwIiwiTGluZUNvbG9yIjpudWxsLCJMaW5lV2VpZ2h0IjowLjAsIkxpbmVUeXBlIjowLCJQYXJlbnRTdHlsZSI6bnVsbH0sIlBhcmVudFN0eWxlIjp7IiRyZWYiOiI3MiJ9fSwiRGF0ZUZvcm1hdCI6eyIkaWQiOiIxNzEiLCJGb3JtYXRTdHJpbmciOiJNTS9k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eyIkcmVmIjoiNTMifX0sIlBvc2l0aW9uIjp7IlJhdGlvIjowLjAsIklzQ3VzdG9tIjpmYWxzZX0sIkRhdGVGb3JtYXQiOnsiJHJlZiI6IjE3MSJ9LCJJZCI6ImY2Nzc0ODAwLTU4YmQtNGQ1NS05NWJmLWU1MDE0MDExZTZhMiIsIkltcG9ydElkIjpudWxsLCJUaXRsZSI6IkludGVybmF0aW9uYWwgY29uZmVyZW5jZSBwYXJ0aWNwYXRpb24gLSBBSUVFIFJvbWUiLCJOb3RlIjpudWxsLCJIeXBlcmxpbmsiOm51bGwsIklzQ2hhbmdlZCI6ZmFsc2UsIklzTmV3IjpmYWxzZX0seyIkaWQiOiIxNzIiLCJEYXRlIjoiMjAxOC0wMi0yMFQyMzo1OTowMFoiLCJTdHlsZSI6eyIkaWQiOiIxNzMiLCJTaGFwZSI6MiwiQ29ubmVjdG9yTWFyZ2luIjp7IiRyZWYiOiI1NCJ9LCJDb25uZWN0b3JTdHlsZSI6eyIkaWQiOiIxNzQiLCJMaW5lQ29sb3IiOnsiJGlkIjoiMTc1IiwiJHR5cGUiOiJOTFJFLkNvbW1vbi5Eb20uU29saWRDb2xvckJydXNoLCBOTFJFLkNvbW1vbiIsIkNvbG9yIjp7IiRpZCI6IjE3NiIsIkEiOjEyNywiUiI6MCwiRyI6MTE0LCJCIjoxODh9fSwiTGluZVdlaWdodCI6MS4wLCJMaW5lVHlwZSI6MCwiUGFyZW50U3R5bGUiOnsiJHJlZiI6IjU1In19LCJJc0JlbG93VGltZWJhbmQiOnRydWUsIkhpZGVEYXRlIjpmYWxzZSwiU2hhcGVTaXplIjoxLCJTcGFjaW5nIjoyLjAsIlBhZGRpbmciOnsiJHJlZiI6IjU4In0sIlNoYXBlU3R5bGUiOnsiJGlkIjoiMTc3IiwiTWFyZ2luIjp7IiRyZWYiOiI2MCJ9LCJQYWRkaW5nIjp7IiRyZWYiOiI2MSJ9LCJCYWNrZ3JvdW5kIjp7IiRpZCI6IjE3OCIsIkNvbG9yIjp7IiRpZCI6IjE3OSIsIkEiOjI1NSwiUiI6MCwiRyI6MTE0LCJCIjoxODh9fSwiSXNWaXNpYmxlIjp0cnVlLCJXaWR0aCI6MTguMCwiSGVpZ2h0IjoyMC4wLCJCb3JkZXJTdHlsZSI6eyIkaWQiOiIxODAiLCJMaW5lQ29sb3IiOnsiJHJlZiI6IjYzIn0sIkxpbmVXZWlnaHQiOjAuMCwiTGluZVR5cGUiOjAsIlBhcmVudFN0eWxlIjp7IiRyZWYiOiI2MiJ9fSwiUGFyZW50U3R5bGUiOnsiJHJlZiI6IjU5In19LCJUaXRsZVN0eWxlIjp7IiRpZCI6IjE4MSIsIkZvbnRTZXR0aW5ncyI6eyIkaWQiOiIxODI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4MyIsIkxpbmVDb2xvciI6bnVsbCwiTGluZVdlaWdodCI6MC4wLCJMaW5lVHlwZSI6MCwiUGFyZW50U3R5bGUiOm51bGx9LCJQYXJlbnRTdHlsZSI6eyIkcmVmIjoiNjUifX0sIkRhdGVTdHlsZSI6eyIkaWQiOiIxODQiLCJGb250U2V0dGluZ3MiOnsiJGlkIjoiMTg1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g2IiwiTGluZUNvbG9yIjpudWxsLCJMaW5lV2VpZ2h0IjowLjAsIkxpbmVUeXBlIjowLCJQYXJlbnRTdHlsZSI6bnVsbH0sIlBhcmVudFN0eWxlIjp7IiRyZWYiOiI3MiJ9fSwiRGF0ZUZvcm1hdCI6eyIkaWQiOiIxODciLCJGb3JtYXRTdHJpbmciOiJNTU0gZCwg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UzIn19LCJQb3NpdGlvbiI6eyJSYXRpbyI6MC4wLCJJc0N1c3RvbSI6ZmFsc2V9LCJEYXRlRm9ybWF0Ijp7IiRyZWYiOiIxODcifSwiSWQiOiJhMDVlNmEyOC0wNGIwLTQxMWQtOWM2MS1hYTUwMjNlMGIzYjciLCJJbXBvcnRJZCI6bnVsbCwiVGl0bGUiOiJDb21pdMOpIGRlIHRow6hzZSAjMSIsIk5vdGUiOm51bGwsIkh5cGVybGluayI6bnVsbCwiSXNDaGFuZ2VkIjpmYWxzZSwiSXNOZXciOmZhbHNlfSx7IiRpZCI6IjE4OCIsIkRhdGUiOiIyMDE4LTA2LTExVDIzOjU5OjAwWiIsIlN0eWxlIjp7IiRpZCI6IjE4OSIsIlNoYXBlIjoyLCJDb25uZWN0b3JNYXJnaW4iOnsiJHJlZiI6IjU0In0sIkNvbm5lY3RvclN0eWxlIjp7IiRpZCI6IjE5MCIsIkxpbmVDb2xvciI6eyIkaWQiOiIxOTEiLCIkdHlwZSI6Ik5MUkUuQ29tbW9uLkRvbS5Tb2xpZENvbG9yQnJ1c2gsIE5MUkUuQ29tbW9uIiwiQ29sb3IiOnsiJGlkIjoiMTkyIiwiQSI6MTI3LCJSIjoyNiwiRyI6MTcwLCJCIjo2Nn19LCJMaW5lV2VpZ2h0IjoxLjAsIkxpbmVUeXBlIjowLCJQYXJlbnRTdHlsZSI6eyIkcmVmIjoiNTUifX0sIklzQmVsb3dUaW1lYmFuZCI6ZmFsc2UsIkhpZGVEYXRlIjpmYWxzZSwiU2hhcGVTaXplIjoxLCJTcGFjaW5nIjoyLjAsIlBhZGRpbmciOnsiJHJlZiI6IjU4In0sIlNoYXBlU3R5bGUiOnsiJGlkIjoiMTkzIiwiTWFyZ2luIjp7IiRyZWYiOiI2MCJ9LCJQYWRkaW5nIjp7IiRyZWYiOiI2MSJ9LCJCYWNrZ3JvdW5kIjp7IiRpZCI6IjE5NCIsIkNvbG9yIjp7IiRpZCI6IjE5NSIsIkEiOjI1NSwiUiI6MjYsIkciOjE3MCwiQiI6NjZ9fSwiSXNWaXNpYmxlIjp0cnVlLCJXaWR0aCI6MTguMCwiSGVpZ2h0IjoyMC4wLCJCb3JkZXJTdHlsZSI6eyIkaWQiOiIxOTYiLCJMaW5lQ29sb3IiOnsiJHJlZiI6IjYzIn0sIkxpbmVXZWlnaHQiOjAuMCwiTGluZVR5cGUiOjAsIlBhcmVudFN0eWxlIjp7IiRyZWYiOiI2MiJ9fSwiUGFyZW50U3R5bGUiOnsiJHJlZiI6IjU5In19LCJUaXRsZVN0eWxlIjp7IiRpZCI6IjE5NyIsIkZvbnRTZXR0aW5ncyI6eyIkaWQiOiIxOTg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5OSIsIkxpbmVDb2xvciI6bnVsbCwiTGluZVdlaWdodCI6MC4wLCJMaW5lVHlwZSI6MCwiUGFyZW50U3R5bGUiOm51bGx9LCJQYXJlbnRTdHlsZSI6eyIkcmVmIjoiNjUifX0sIkRhdGVTdHlsZSI6eyIkaWQiOiIyMDAiLCJGb250U2V0dGluZ3MiOnsiJGlkIjoiMjAx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jAyIiwiTGluZUNvbG9yIjpudWxsLCJMaW5lV2VpZ2h0IjowLjAsIkxpbmVUeXBlIjowLCJQYXJlbnRTdHlsZSI6bnVsbH0sIlBhcmVudFN0eWxlIjp7IiRyZWYiOiI3MiJ9fSwiRGF0ZUZvcm1hdCI6eyIkaWQiOiIyMDMiLCJGb3JtYXRTdHJpbmciOiJNTS9k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eyIkcmVmIjoiNTMifX0sIlBvc2l0aW9uIjp7IlJhdGlvIjowLjAsIklzQ3VzdG9tIjpmYWxzZX0sIkRhdGVGb3JtYXQiOnsiJHJlZiI6IjIwMyJ9LCJJZCI6IjJlMTNlODg1LTdjYzgtNGZiYi04NTA1LTMzOGU2MThiYTY0NyIsIkltcG9ydElkIjpudWxsLCJUaXRsZSI6IkludGVybmF0aW9uYWwgY29uZmVyZW5jZSBwYXJ0aWNpcGF0aW9uIC0gSUFFRSBHcm9uaW5nZW4iLCJOb3RlIjpudWxsLCJIeXBlcmxpbmsiOm51bGwsIklzQ2hhbmdlZCI6ZmFsc2UsIklzTmV3IjpmYWxzZX0seyIkaWQiOiIyMDQiLCJEYXRlIjoiMjAyMC0wMy0yN1QyMzo1OTowMFoiLCJTdHlsZSI6eyIkaWQiOiIyMDUiLCJTaGFwZSI6MiwiQ29ubmVjdG9yTWFyZ2luIjp7IiRyZWYiOiI1NCJ9LCJDb25uZWN0b3JTdHlsZSI6eyIkaWQiOiIyMDYiLCJMaW5lQ29sb3IiOnsiJGlkIjoiMjA3IiwiJHR5cGUiOiJOTFJFLkNvbW1vbi5Eb20uU29saWRDb2xvckJydXNoLCBOTFJFLkNvbW1vbiIsIkNvbG9yIjp7IiRpZCI6IjIwOCIsIkEiOjEyNywiUiI6MjM3LCJHIjoxMjUsIkIiOjQ5fX0sIkxpbmVXZWlnaHQiOjEuMCwiTGluZVR5cGUiOjAsIlBhcmVudFN0eWxlIjp7IiRyZWYiOiI1NSJ9fSwiSXNCZWxvd1RpbWViYW5kIjp0cnVlLCJIaWRlRGF0ZSI6ZmFsc2UsIlNoYXBlU2l6ZSI6MSwiU3BhY2luZyI6Mi4wLCJQYWRkaW5nIjp7IiRyZWYiOiI1OCJ9LCJTaGFwZVN0eWxlIjp7IiRpZCI6IjIwOSIsIk1hcmdpbiI6eyIkcmVmIjoiNjAifSwiUGFkZGluZyI6eyIkcmVmIjoiNjEifSwiQmFja2dyb3VuZCI6eyIkaWQiOiIyMTAiLCJDb2xvciI6eyIkaWQiOiIyMTEiLCJBIjoyNTUsIlIiOjIzNywiRyI6MTI1LCJCIjo0OX19LCJJc1Zpc2libGUiOnRydWUsIldpZHRoIjoxOC4wLCJIZWlnaHQiOjIwLjAsIkJvcmRlclN0eWxlIjp7IiRpZCI6IjIxMiIsIkxpbmVDb2xvciI6eyIkcmVmIjoiNjMifSwiTGluZVdlaWdodCI6MC4wLCJMaW5lVHlwZSI6MCwiUGFyZW50U3R5bGUiOnsiJHJlZiI6IjYyIn19LCJQYXJlbnRTdHlsZSI6eyIkcmVmIjoiNTkifX0sIlRpdGxlU3R5bGUiOnsiJGlkIjoiMjEzIiwiRm9udFNldHRpbmdzIjp7IiRpZCI6IjIxNC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jE1IiwiTGluZUNvbG9yIjpudWxsLCJMaW5lV2VpZ2h0IjowLjAsIkxpbmVUeXBlIjowLCJQYXJlbnRTdHlsZSI6bnVsbH0sIlBhcmVudFN0eWxlIjp7IiRyZWYiOiI2NSJ9fSwiRGF0ZVN0eWxlIjp7IiRpZCI6IjIxNiIsIkZvbnRTZXR0aW5ncyI6eyIkaWQiOiIyMTc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MTgiLCJMaW5lQ29sb3IiOm51bGwsIkxpbmVXZWlnaHQiOjAuMCwiTGluZVR5cGUiOjAsIlBhcmVudFN0eWxlIjpudWxsfSwiUGFyZW50U3R5bGUiOnsiJHJlZiI6IjcyIn19LCJEYXRlRm9ybWF0Ijp7IiRpZCI6IjIxOSIsIkZvcm1hdFN0cmluZyI6ImRkZCwgTU1NIGQsIH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7IiRyZWYiOiI1MyJ9fSwiUG9zaXRpb24iOnsiUmF0aW8iOjAuMCwiSXNDdXN0b20iOmZhbHNlfSwiRGF0ZUZvcm1hdCI6eyIkcmVmIjoiMjE5In0sIklkIjoiYjEwZTg2NjAtZTEwNC00MTQyLThjNWQtOWI0OWE1MTE4N2VhIiwiSW1wb3J0SWQiOm51bGwsIlRpdGxlIjoiRmluIGRlIGxhIHRow6hzZSIsIk5vdGUiOm51bGwsIkh5cGVybGluayI6bnVsbCwiSXNDaGFuZ2VkIjpmYWxzZSwiSXNOZXciOmZhbHNlfV0sIlRhc2tzIjpbeyIkaWQiOiIyMjAiLCJHcm91cE5hbWUiOm51bGwsIlN0YXJ0RGF0ZSI6IjIwMTctMDQtMDNUMDA6MDA6MDBaIiwiRW5kRGF0ZSI6IjIwMTctMDktMjlUMjM6NTk6MDBaIiwiUGVyY2VudGFnZUNvbXBsZXRlIjpudWxsLCJTdHlsZSI6eyIkaWQiOiIyMjEiLCJTaGFwZSI6MCwiU2hhcGVUaGlja25lc3MiOjEsIkR1cmF0aW9uRm9ybWF0IjowLCJJbmNsdWRlTm9uV29ya2luZ0RheXNJbkR1cmF0aW9uIjpmYWxzZSwiUGVyY2VudGFnZUNvbXBsZXRlU3R5bGUiOnsiJGlkIjoiMjIyIiwiRm9udFNldHRpbmdzIjp7IiRpZCI6IjIyMy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yNCIsIkxpbmVDb2xvciI6bnVsbCwiTGluZVdlaWdodCI6MC4wLCJMaW5lVHlwZSI6MCwiUGFyZW50U3R5bGUiOm51bGx9LCJQYXJlbnRTdHlsZSI6eyIkcmVmIjoiODEifX0sIkR1cmF0aW9uU3R5bGUiOnsiJGlkIjoiMjI1IiwiRm9udFNldHRpbmdzIjp7IiRpZCI6IjIyNi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yNyIsIkxpbmVDb2xvciI6bnVsbCwiTGluZVdlaWdodCI6MC4wLCJMaW5lVHlwZSI6MCwiUGFyZW50U3R5bGUiOm51bGx9LCJQYXJlbnRTdHlsZSI6eyIkcmVmIjoiODgifX0sIkhvcml6b250YWxDb25uZWN0b3JTdHlsZSI6eyIkaWQiOiIyMjgiLCJMaW5lQ29sb3IiOnsiJHJlZiI6Ijk2In0sIkxpbmVXZWlnaHQiOjEuMCwiTGluZVR5cGUiOjAsIlBhcmVudFN0eWxlIjp7IiRyZWYiOiI5NSJ9fSwiVmVydGljYWxDb25uZWN0b3JTdHlsZSI6eyIkaWQiOiIyMjkiLCJMaW5lQ29sb3IiOnsiJHJlZiI6Ijk5In0sIkxpbmVXZWlnaHQiOjEuMCwiTGluZVR5cGUiOjAsIlBhcmVudFN0eWxlIjp7IiRyZWYiOiI5OCJ9fSwiTWFyZ2luIjpudWxsLCJTdGFydERhdGVQb3NpdGlvbiI6NCwiRW5kRGF0ZVBvc2l0aW9uIjo0LCJEYXRlSXNWaXNpYmxlIjp0cnVlLCJUaXRsZVBvc2l0aW9uIjoyLCJEdXJhdGlvblBvc2l0aW9uIjo2LCJQZXJjZW50YWdlQ29tcGxldGVkUG9zaXRpb24iOjYsIlNwYWNpbmciOjUsIklzQmVsb3dUaW1lYmFuZCI6ZmFsc2UsIlBlcmNlbnRhZ2VDb21wbGV0ZVNoYXBlT3BhY2l0eSI6MzUsIlNoYXBlU3R5bGUiOnsiJGlkIjoiMjMwIiwiTWFyZ2luIjp7IiRyZWYiOiIxMDIifSwiUGFkZGluZyI6eyIkcmVmIjoiMTAzIn0sIkJhY2tncm91bmQiOnsiJGlkIjoiMjMxIiwiQ29sb3IiOnsiJGlkIjoiMjMyIiwiQSI6MjU1LCJSIjoyLCJHIjoxNzgsIkIiOjIzOH19LCJJc1Zpc2libGUiOnRydWUsIldpZHRoIjowLjAsIkhlaWdodCI6MTYuMCwiQm9yZGVyU3R5bGUiOnsiJGlkIjoiMjMzIiwiTGluZUNvbG9yIjp7IiRyZWYiOiIxMDUifSwiTGluZVdlaWdodCI6MC4wLCJMaW5lVHlwZSI6MCwiUGFyZW50U3R5bGUiOnsiJHJlZiI6IjEwNCJ9fSwiUGFyZW50U3R5bGUiOnsiJHJlZiI6IjEwMSJ9fSwiVGl0bGVTdHlsZSI6eyIkaWQiOiIyMzQiLCJGb250U2V0dGluZ3MiOnsiJGlkIjoiMjM1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xLCJWZXJ0aWNhbEFsaWdubWVudCI6MCwiU21hcnRGb3JlZ3JvdW5kIjpudWxsLCJNYXJnaW4iOnsiJHJlZiI6IjExMSJ9LCJQYWRkaW5nIjp7IiRyZWYiOiIxMTIifSwiQmFja2dyb3VuZCI6eyIkcmVmIjoiMTEzIn0sIklzVmlzaWJsZSI6dHJ1ZSwiV2lkdGgiOjAuMCwiSGVpZ2h0IjowLjAsIkJvcmRlclN0eWxlIjp7IiRpZCI6IjIzNiIsIkxpbmVDb2xvciI6bnVsbCwiTGluZVdlaWdodCI6MC4wLCJMaW5lVHlwZSI6MCwiUGFyZW50U3R5bGUiOm51bGx9LCJQYXJlbnRTdHlsZSI6eyIkcmVmIjoiMTA3In19LCJEYXRlU3R5bGUiOnsiJGlkIjoiMjM3IiwiRm9udFNldHRpbmdzIjp7IiRpZCI6IjIzOC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M5IiwiTGluZUNvbG9yIjpudWxsLCJMaW5lV2VpZ2h0IjowLjAsIkxpbmVUeXBlIjowLCJQYXJlbnRTdHlsZSI6bnVsbH0sIlBhcmVudFN0eWxlIjp7IiRyZWYiOiIxMTQifX0sIkRhdGVGb3JtYXQiOnsiJGlkIjoiMjQwIiwiRm9ybWF0U3RyaW5nIjoiTU0vZG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gwIn19LCJJbmRleCI6MSwiU21hcnREdXJhdGlvbkFjdGl2YXRlZCI6ZmFsc2UsIkRhdGVGb3JtYXQiOnsiJHJlZiI6IjI0MCJ9LCJJZCI6IjE1MTkxYjgxLTI1ODMtNDhmMy1iODFmLTczOGQ5YWIxY2EyOCIsIkltcG9ydElkIjpudWxsLCJUaXRsZSI6IkV0YXQgZGUgbCdhcnQgZHUgc3VqZXQiLCJOb3RlIjpudWxsLCJIeXBlcmxpbmsiOm51bGwsIklzQ2hhbmdlZCI6ZmFsc2UsIklzTmV3IjpmYWxzZX0seyIkaWQiOiIyNDEiLCJHcm91cE5hbWUiOm51bGwsIlN0YXJ0RGF0ZSI6IjIwMTctMDktMDVUMDA6MDA6MDBaIiwiRW5kRGF0ZSI6IjIwMTgtMDItMjhUMjM6NTk6MDBaIiwiUGVyY2VudGFnZUNvbXBsZXRlIjpudWxsLCJTdHlsZSI6eyIkaWQiOiIyNDIiLCJTaGFwZSI6MCwiU2hhcGVUaGlja25lc3MiOjEsIkR1cmF0aW9uRm9ybWF0IjowLCJJbmNsdWRlTm9uV29ya2luZ0RheXNJbkR1cmF0aW9uIjpmYWxzZSwiUGVyY2VudGFnZUNvbXBsZXRlU3R5bGUiOnsiJGlkIjoiMjQzIiwiRm9udFNldHRpbmdzIjp7IiRpZCI6IjI0N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0NSIsIkxpbmVDb2xvciI6bnVsbCwiTGluZVdlaWdodCI6MC4wLCJMaW5lVHlwZSI6MCwiUGFyZW50U3R5bGUiOm51bGx9LCJQYXJlbnRTdHlsZSI6eyIkcmVmIjoiODEifX0sIkR1cmF0aW9uU3R5bGUiOnsiJGlkIjoiMjQ2IiwiRm9udFNldHRpbmdzIjp7IiRpZCI6IjI0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0OCIsIkxpbmVDb2xvciI6bnVsbCwiTGluZVdlaWdodCI6MC4wLCJMaW5lVHlwZSI6MCwiUGFyZW50U3R5bGUiOm51bGx9LCJQYXJlbnRTdHlsZSI6eyIkcmVmIjoiODgifX0sIkhvcml6b250YWxDb25uZWN0b3JTdHlsZSI6eyIkaWQiOiIyNDkiLCJMaW5lQ29sb3IiOnsiJHJlZiI6Ijk2In0sIkxpbmVXZWlnaHQiOjEuMCwiTGluZVR5cGUiOjAsIlBhcmVudFN0eWxlIjp7IiRyZWYiOiI5NSJ9fSwiVmVydGljYWxDb25uZWN0b3JTdHlsZSI6eyIkaWQiOiIyNTAiLCJMaW5lQ29sb3IiOnsiJHJlZiI6Ijk5In0sIkxpbmVXZWlnaHQiOjEuMCwiTGluZVR5cGUiOjAsIlBhcmVudFN0eWxlIjp7IiRyZWYiOiI5OCJ9fSwiTWFyZ2luIjpudWxsLCJTdGFydERhdGVQb3NpdGlvbiI6NCwiRW5kRGF0ZVBvc2l0aW9uIjo0LCJEYXRlSXNWaXNpYmxlIjp0cnVlLCJUaXRsZVBvc2l0aW9uIjoyLCJEdXJhdGlvblBvc2l0aW9uIjo2LCJQZXJjZW50YWdlQ29tcGxldGVkUG9zaXRpb24iOjYsIlNwYWNpbmciOjUsIklzQmVsb3dUaW1lYmFuZCI6ZmFsc2UsIlBlcmNlbnRhZ2VDb21wbGV0ZVNoYXBlT3BhY2l0eSI6MzUsIlNoYXBlU3R5bGUiOnsiJGlkIjoiMjUxIiwiTWFyZ2luIjp7IiRyZWYiOiIxMDIifSwiUGFkZGluZyI6eyIkcmVmIjoiMTAzIn0sIkJhY2tncm91bmQiOnsiJGlkIjoiMjUyIiwiQ29sb3IiOnsiJGlkIjoiMjUzIiwiQSI6MjU1LCJSIjo2OCwiRyI6ODQsIkIiOjEwNn19LCJJc1Zpc2libGUiOnRydWUsIldpZHRoIjowLjAsIkhlaWdodCI6MTYuMCwiQm9yZGVyU3R5bGUiOnsiJGlkIjoiMjU0IiwiTGluZUNvbG9yIjp7IiRyZWYiOiIxMDUifSwiTGluZVdlaWdodCI6MC4wLCJMaW5lVHlwZSI6MCwiUGFyZW50U3R5bGUiOnsiJHJlZiI6IjEwNCJ9fSwiUGFyZW50U3R5bGUiOnsiJHJlZiI6IjEwMSJ9fSwiVGl0bGVTdHlsZSI6eyIkaWQiOiIyNTUiLCJGb250U2V0dGluZ3MiOnsiJGlkIjoiMjU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xLCJWZXJ0aWNhbEFsaWdubWVudCI6MCwiU21hcnRGb3JlZ3JvdW5kIjpudWxsLCJNYXJnaW4iOnsiJHJlZiI6IjExMSJ9LCJQYWRkaW5nIjp7IiRyZWYiOiIxMTIifSwiQmFja2dyb3VuZCI6eyIkcmVmIjoiMTEzIn0sIklzVmlzaWJsZSI6dHJ1ZSwiV2lkdGgiOjAuMCwiSGVpZ2h0IjowLjAsIkJvcmRlclN0eWxlIjp7IiRpZCI6IjI1NyIsIkxpbmVDb2xvciI6bnVsbCwiTGluZVdlaWdodCI6MC4wLCJMaW5lVHlwZSI6MCwiUGFyZW50U3R5bGUiOm51bGx9LCJQYXJlbnRTdHlsZSI6eyIkcmVmIjoiMTA3In19LCJEYXRlU3R5bGUiOnsiJGlkIjoiMjU4IiwiRm9udFNldHRpbmdzIjp7IiRpZCI6IjI1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YwIiwiTGluZUNvbG9yIjpudWxsLCJMaW5lV2VpZ2h0IjowLjAsIkxpbmVUeXBlIjowLCJQYXJlbnRTdHlsZSI6bnVsbH0sIlBhcmVudFN0eWxlIjp7IiRyZWYiOiIxMTQifX0sIkRhdGVGb3JtYXQiOnsiJGlkIjoiMjYxIiwiRm9ybWF0U3RyaW5nIjoiTU0vZG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gwIn19LCJJbmRleCI6MiwiU21hcnREdXJhdGlvbkFjdGl2YXRlZCI6ZmFsc2UsIkRhdGVGb3JtYXQiOnsiJHJlZiI6IjI2MSJ9LCJJZCI6IjJmODUxNTFlLWVkNmUtNDRiZi05ZTg5LWU2NmZiMmE4NTM3MSIsIkltcG9ydElkIjpudWxsLCJUaXRsZSI6IkV0dWRlIFVDQUQgRnJhbmNlIDIwMTItMjAxNi0yMDMwIiwiTm90ZSI6bnVsbCwiSHlwZXJsaW5rIjpudWxsLCJJc0NoYW5nZWQiOmZhbHNlLCJJc05ldyI6ZmFsc2V9LHsiJGlkIjoiMjYyIiwiR3JvdXBOYW1lIjpudWxsLCJTdGFydERhdGUiOiIyMDE3LTA1LTAxVDAwOjAwOjAwWiIsIkVuZERhdGUiOiIyMDE3LTA5LTMwVDIzOjU5OjAwWiIsIlBlcmNlbnRhZ2VDb21wbGV0ZSI6bnVsbCwiU3R5bGUiOnsiJGlkIjoiMjYzIiwiU2hhcGUiOjAsIlNoYXBlVGhpY2tuZXNzIjoxLCJEdXJhdGlvbkZvcm1hdCI6MCwiSW5jbHVkZU5vbldvcmtpbmdEYXlzSW5EdXJhdGlvbiI6ZmFsc2UsIlBlcmNlbnRhZ2VDb21wbGV0ZVN0eWxlIjp7IiRpZCI6IjI2NCIsIkZvbnRTZXR0aW5ncyI6eyIkaWQiOiIyNjU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NjYiLCJMaW5lQ29sb3IiOm51bGwsIkxpbmVXZWlnaHQiOjAuMCwiTGluZVR5cGUiOjAsIlBhcmVudFN0eWxlIjpudWxsfSwiUGFyZW50U3R5bGUiOnsiJHJlZiI6IjgxIn19LCJEdXJhdGlvblN0eWxlIjp7IiRpZCI6IjI2NyIsIkZvbnRTZXR0aW5ncyI6eyIkaWQiOiIyNjg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jkiLCJMaW5lQ29sb3IiOm51bGwsIkxpbmVXZWlnaHQiOjAuMCwiTGluZVR5cGUiOjAsIlBhcmVudFN0eWxlIjpudWxsfSwiUGFyZW50U3R5bGUiOnsiJHJlZiI6Ijg4In19LCJIb3Jpem9udGFsQ29ubmVjdG9yU3R5bGUiOnsiJGlkIjoiMjcwIiwiTGluZUNvbG9yIjp7IiRyZWYiOiI5NiJ9LCJMaW5lV2VpZ2h0IjoxLjAsIkxpbmVUeXBlIjowLCJQYXJlbnRTdHlsZSI6eyIkcmVmIjoiOTUifX0sIlZlcnRpY2FsQ29ubmVjdG9yU3R5bGUiOnsiJGlkIjoiMjcxIiwiTGluZUNvbG9yIjp7IiRyZWYiOiI5OSJ9LCJMaW5lV2VpZ2h0IjoxLjAsIkxpbmVUeXBlIjowLCJQYXJlbnRTdHlsZSI6eyIkcmVmIjoiOTgifX0sIk1hcmdpbiI6bnVsbCwiU3RhcnREYXRlUG9zaXRpb24iOjQsIkVuZERhdGVQb3NpdGlvbiI6NCwiRGF0ZUlzVmlzaWJsZSI6dHJ1ZSwiVGl0bGVQb3NpdGlvbiI6MiwiRHVyYXRpb25Qb3NpdGlvbiI6NiwiUGVyY2VudGFnZUNvbXBsZXRlZFBvc2l0aW9uIjo2LCJTcGFjaW5nIjo1LCJJc0JlbG93VGltZWJhbmQiOmZhbHNlLCJQZXJjZW50YWdlQ29tcGxldGVTaGFwZU9wYWNpdHkiOjM1LCJTaGFwZVN0eWxlIjp7IiRpZCI6IjI3MiIsIk1hcmdpbiI6eyIkcmVmIjoiMTAyIn0sIlBhZGRpbmciOnsiJHJlZiI6IjEwMyJ9LCJCYWNrZ3JvdW5kIjp7IiRpZCI6IjI3MyIsIkNvbG9yIjp7IiRpZCI6IjI3NCIsIkEiOjI1NSwiUiI6NjgsIkciOjg0LCJCIjoxMDZ9fSwiSXNWaXNpYmxlIjp0cnVlLCJXaWR0aCI6MC4wLCJIZWlnaHQiOjE2LjAsIkJvcmRlclN0eWxlIjp7IiRpZCI6IjI3NSIsIkxpbmVDb2xvciI6eyIkcmVmIjoiMTA1In0sIkxpbmVXZWlnaHQiOjAuMCwiTGluZVR5cGUiOjAsIlBhcmVudFN0eWxlIjp7IiRyZWYiOiIxMDQifX0sIlBhcmVudFN0eWxlIjp7IiRyZWYiOiIxMDEifX0sIlRpdGxlU3R5bGUiOnsiJGlkIjoiMjc2IiwiRm9udFNldHRpbmdzIjp7IiRpZCI6IjI3Ny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yNzgiLCJMaW5lQ29sb3IiOm51bGwsIkxpbmVXZWlnaHQiOjAuMCwiTGluZVR5cGUiOjAsIlBhcmVudFN0eWxlIjpudWxsfSwiUGFyZW50U3R5bGUiOnsiJHJlZiI6IjEwNyJ9fSwiRGF0ZVN0eWxlIjp7IiRpZCI6IjI3OSIsIkZvbnRTZXR0aW5ncyI6eyIkaWQiOiIyODA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I4MSIsIkxpbmVDb2xvciI6bnVsbCwiTGluZVdlaWdodCI6MC4wLCJMaW5lVHlwZSI6MCwiUGFyZW50U3R5bGUiOm51bGx9LCJQYXJlbnRTdHlsZSI6eyIkcmVmIjoiMTE0In19LCJEYXRlRm9ybWF0Ijp7IiRpZCI6IjI4MiIsIkZvcm1hdFN0cmluZyI6Ik1NL2RkL3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7IiRyZWYiOiI4MCJ9fSwiSW5kZXgiOjMsIlNtYXJ0RHVyYXRpb25BY3RpdmF0ZWQiOmZhbHNlLCJEYXRlRm9ybWF0Ijp7IiRyZWYiOiIyODIifSwiSWQiOiIxMjNhZTEwMi1jYTgxLTQwNjctOGUwZS01ZjMwYzU4NWNlMmQiLCJJbXBvcnRJZCI6bnVsbCwiVGl0bGUiOiJFdHVkZSBwYXJjIMOpbGVjdHJpcXVlIEZyYW5jZSIsIk5vdGUiOm51bGwsIkh5cGVybGluayI6bnVsbCwiSXNDaGFuZ2VkIjpmYWxzZSwiSXNOZXciOmZhbHNlfSx7IiRpZCI6IjI4MyIsIkdyb3VwTmFtZSI6bnVsbCwiU3RhcnREYXRlIjoiMjAxNy0wOS0wNFQwMDowMDowMFoiLCJFbmREYXRlIjoiMjAxOC0wNC0xM1QyMzo1OTowMFoiLCJQZXJjZW50YWdlQ29tcGxldGUiOm51bGwsIlN0eWxlIjp7IiRpZCI6IjI4NCIsIlNoYXBlIjowLCJTaGFwZVRoaWNrbmVzcyI6MSwiRHVyYXRpb25Gb3JtYXQiOjAsIkluY2x1ZGVOb25Xb3JraW5nRGF5c0luRHVyYXRpb24iOmZhbHNlLCJQZXJjZW50YWdlQ29tcGxldGVTdHlsZSI6eyIkaWQiOiIyODUiLCJGb250U2V0dGluZ3MiOnsiJGlkIjoiMjg2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g3IiwiTGluZUNvbG9yIjpudWxsLCJMaW5lV2VpZ2h0IjowLjAsIkxpbmVUeXBlIjowLCJQYXJlbnRTdHlsZSI6bnVsbH0sIlBhcmVudFN0eWxlIjp7IiRyZWYiOiI4MSJ9fSwiRHVyYXRpb25TdHlsZSI6eyIkaWQiOiIyODgiLCJGb250U2V0dGluZ3MiOnsiJGlkIjoiMjg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kwIiwiTGluZUNvbG9yIjpudWxsLCJMaW5lV2VpZ2h0IjowLjAsIkxpbmVUeXBlIjowLCJQYXJlbnRTdHlsZSI6bnVsbH0sIlBhcmVudFN0eWxlIjp7IiRyZWYiOiI4OCJ9fSwiSG9yaXpvbnRhbENvbm5lY3RvclN0eWxlIjp7IiRpZCI6IjI5MSIsIkxpbmVDb2xvciI6eyIkcmVmIjoiOTYifSwiTGluZVdlaWdodCI6MS4wLCJMaW5lVHlwZSI6MCwiUGFyZW50U3R5bGUiOnsiJHJlZiI6Ijk1In19LCJWZXJ0aWNhbENvbm5lY3RvclN0eWxlIjp7IiRpZCI6IjI5MiIsIkxpbmVDb2xvciI6eyIkcmVmIjoiOTkifSwiTGluZVdlaWdodCI6MS4wLCJMaW5lVHlwZSI6MCwiUGFyZW50U3R5bGUiOnsiJHJlZiI6Ijk4In19LCJNYXJnaW4iOm51bGwsIlN0YXJ0RGF0ZVBvc2l0aW9uIjo0LCJFbmREYXRlUG9zaXRpb24iOjQsIkRhdGVJc1Zpc2libGUiOnRydWUsIlRpdGxlUG9zaXRpb24iOjIsIkR1cmF0aW9uUG9zaXRpb24iOjYsIlBlcmNlbnRhZ2VDb21wbGV0ZWRQb3NpdGlvbiI6NiwiU3BhY2luZyI6NSwiSXNCZWxvd1RpbWViYW5kIjpmYWxzZSwiUGVyY2VudGFnZUNvbXBsZXRlU2hhcGVPcGFjaXR5IjozNSwiU2hhcGVTdHlsZSI6eyIkaWQiOiIyOTMiLCJNYXJnaW4iOnsiJHJlZiI6IjEwMiJ9LCJQYWRkaW5nIjp7IiRyZWYiOiIxMDMifSwiQmFja2dyb3VuZCI6eyIkaWQiOiIyOTQiLCJDb2xvciI6eyIkaWQiOiIyOTUiLCJBIjoyNTUsIlIiOjI2LCJHIjoxNzAsIkIiOjY2fX0sIklzVmlzaWJsZSI6dHJ1ZSwiV2lkdGgiOjAuMCwiSGVpZ2h0IjoxNi4wLCJCb3JkZXJTdHlsZSI6eyIkaWQiOiIyOTYiLCJMaW5lQ29sb3IiOnsiJHJlZiI6IjEwNSJ9LCJMaW5lV2VpZ2h0IjowLjAsIkxpbmVUeXBlIjowLCJQYXJlbnRTdHlsZSI6eyIkcmVmIjoiMTA0In19LCJQYXJlbnRTdHlsZSI6eyIkcmVmIjoiMTAxIn19LCJUaXRsZVN0eWxlIjp7IiRpZCI6IjI5NyIsIkZvbnRTZXR0aW5ncyI6eyIkaWQiOiIyOT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Mjk5IiwiTGluZUNvbG9yIjpudWxsLCJMaW5lV2VpZ2h0IjowLjAsIkxpbmVUeXBlIjowLCJQYXJlbnRTdHlsZSI6bnVsbH0sIlBhcmVudFN0eWxlIjp7IiRyZWYiOiIxMDcifX0sIkRhdGVTdHlsZSI6eyIkaWQiOiIzMDAiLCJGb250U2V0dGluZ3MiOnsiJGlkIjoiMzA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MDIiLCJMaW5lQ29sb3IiOm51bGwsIkxpbmVXZWlnaHQiOjAuMCwiTGluZVR5cGUiOjAsIlBhcmVudFN0eWxlIjpudWxsfSwiUGFyZW50U3R5bGUiOnsiJHJlZiI6IjExNCJ9fSwiRGF0ZUZvcm1hdCI6eyIkcmVmIjoiMjQwIn0sIklzVmlzaWJsZSI6dHJ1ZSwiUGFyZW50U3R5bGUiOnsiJHJlZiI6IjgwIn19LCJJbmRleCI6NCwiU21hcnREdXJhdGlvbkFjdGl2YXRlZCI6ZmFsc2UsIkRhdGVGb3JtYXQiOnsiJHJlZiI6IjI0MCJ9LCJJZCI6IjYxMjRjNzMxLTgxMDktNDIwNS1hODgyLTFlNjhhMDI1YTZmYyIsIkltcG9ydElkIjpudWxsLCJUaXRsZSI6IkV0dWRlIGJpb8OpbmVyZ2llcyArIGFydGljbGUgYXNzb2Npw6kiLCJOb3RlIjpudWxsLCJIeXBlcmxpbmsiOm51bGwsIklzQ2hhbmdlZCI6ZmFsc2UsIklzTmV3IjpmYWxzZX1dLCJNc1Byb2plY3RJdGVtc1RyZWUiOnsiJGlkIjoiMzAzIiwiUm9vdCI6eyJJbXBvcnRJZCI6bnVsbCwiSXNJbXBvcnRlZCI6ZmFsc2UsIkNoaWxkcmVuIjpbXX19LCJNZXRhZGF0YSI6eyIkaWQiOiIzMDQifSwiU2V0dGluZ3MiOnsiJGlkIjoiMzA1IiwiSW1wYU9wdGlvbnMiOnsiJGlkIjoiMzA2IiwiTGVmdFRvUmlnaHQiOmZhbHNlLCJQYXlsb2FkT3B0aW9ucyI6Mn0sIlVzZUNvbXByZXNzaW9uIjpmYWxzZSwiQ29tcHJlc2lvblBlcmNlbnRhZ2UiOjAuMCwiSW5hY3RpdmVJbnRlcnZhbFdpZHRoVGhyZXNob2xkIjowLjAsIkluYWN0aXZlSW50ZXJ2YWxXaWR0aCI6MC4wLCJTcGxpdFRhc2tzIjpmYWxzZSwiVXNlQ2x1c3RlciI6ZmFsc2UsIkVwc2lsb24iOjAuMCwiTWluUG9pbnRzVG9Gb3JtQUNsdXN0ZXIiOjAsIkdlbmVyYXRlSW52aXNpYmxlU2hhcGVzIjpmYWxzZSwiU21hcnRUaW1lbGluZVRhc2tQZXJjZW50YWdlRml0IjpmYWxzZX0sIklzTmV3Ijp0cnVlLCJJbXBvcnRUeXBlIjowLCJGaWxlUGF0aCI6bnVsbCwiVGltZUNvbmZpZ3VyYXRpb24iOnsiJGlkIjoiMzA3IiwiVXNlVGltZSI6ZmFsc2UsIldvcmtEYXlTdGFydCI6IjAwOjAwOjAwIiwiV29ya0RheUVuZCI6IjIzOjU5OjAwIn19"/>
  <p:tag name="__MASTER" val="__part_0"/>
</p:tagLst>
</file>

<file path=ppt/tags/tag102.xml><?xml version="1.0" encoding="utf-8"?>
<p:tagLst xmlns:a="http://schemas.openxmlformats.org/drawingml/2006/main" xmlns:r="http://schemas.openxmlformats.org/officeDocument/2006/relationships" xmlns:p="http://schemas.openxmlformats.org/presentationml/2006/main">
  <p:tag name="OTLMARKERSHAPE" val="OTL"/>
</p:tagLst>
</file>

<file path=ppt/tags/tag103.xml><?xml version="1.0" encoding="utf-8"?>
<p:tagLst xmlns:a="http://schemas.openxmlformats.org/drawingml/2006/main" xmlns:r="http://schemas.openxmlformats.org/officeDocument/2006/relationships" xmlns:p="http://schemas.openxmlformats.org/presentationml/2006/main">
  <p:tag name="OTLMARKERSHAPE" val="OTL"/>
</p:tagLst>
</file>

<file path=ppt/tags/tag104.xml><?xml version="1.0" encoding="utf-8"?>
<p:tagLst xmlns:a="http://schemas.openxmlformats.org/drawingml/2006/main" xmlns:r="http://schemas.openxmlformats.org/officeDocument/2006/relationships" xmlns:p="http://schemas.openxmlformats.org/presentationml/2006/main">
  <p:tag name="OTLMARKERSHAPE" val="OTL"/>
</p:tagLst>
</file>

<file path=ppt/tags/tag105.xml><?xml version="1.0" encoding="utf-8"?>
<p:tagLst xmlns:a="http://schemas.openxmlformats.org/drawingml/2006/main" xmlns:r="http://schemas.openxmlformats.org/officeDocument/2006/relationships" xmlns:p="http://schemas.openxmlformats.org/presentationml/2006/main">
  <p:tag name="OTLMARKERSHAPE" val="OTL"/>
</p:tagLst>
</file>

<file path=ppt/tags/tag106.xml><?xml version="1.0" encoding="utf-8"?>
<p:tagLst xmlns:a="http://schemas.openxmlformats.org/drawingml/2006/main" xmlns:r="http://schemas.openxmlformats.org/officeDocument/2006/relationships" xmlns:p="http://schemas.openxmlformats.org/presentationml/2006/main">
  <p:tag name="OTLMARKERSHAPE" val="OTL"/>
</p:tagLst>
</file>

<file path=ppt/tags/tag107.xml><?xml version="1.0" encoding="utf-8"?>
<p:tagLst xmlns:a="http://schemas.openxmlformats.org/drawingml/2006/main" xmlns:r="http://schemas.openxmlformats.org/officeDocument/2006/relationships" xmlns:p="http://schemas.openxmlformats.org/presentationml/2006/main">
  <p:tag name="OTLMARKERSHAPE" val="OTL"/>
</p:tagLst>
</file>

<file path=ppt/tags/tag108.xml><?xml version="1.0" encoding="utf-8"?>
<p:tagLst xmlns:a="http://schemas.openxmlformats.org/drawingml/2006/main" xmlns:r="http://schemas.openxmlformats.org/officeDocument/2006/relationships" xmlns:p="http://schemas.openxmlformats.org/presentationml/2006/main">
  <p:tag name="OTLMARKERSHAPE" val="OTL"/>
</p:tagLst>
</file>

<file path=ppt/tags/tag109.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1.xml><?xml version="1.0" encoding="utf-8"?>
<p:tagLst xmlns:a="http://schemas.openxmlformats.org/drawingml/2006/main" xmlns:r="http://schemas.openxmlformats.org/officeDocument/2006/relationships" xmlns:p="http://schemas.openxmlformats.org/presentationml/2006/main">
  <p:tag name="OTLMARKERSHAPE" val="OTL"/>
</p:tagLst>
</file>

<file path=ppt/tags/tag112.xml><?xml version="1.0" encoding="utf-8"?>
<p:tagLst xmlns:a="http://schemas.openxmlformats.org/drawingml/2006/main" xmlns:r="http://schemas.openxmlformats.org/officeDocument/2006/relationships" xmlns:p="http://schemas.openxmlformats.org/presentationml/2006/main">
  <p:tag name="OTLMARKERSHAPE" val="OTL"/>
</p:tagLst>
</file>

<file path=ppt/tags/tag113.xml><?xml version="1.0" encoding="utf-8"?>
<p:tagLst xmlns:a="http://schemas.openxmlformats.org/drawingml/2006/main" xmlns:r="http://schemas.openxmlformats.org/officeDocument/2006/relationships" xmlns:p="http://schemas.openxmlformats.org/presentationml/2006/main">
  <p:tag name="OTLMARKERSHAPE" val="OTL"/>
</p:tagLst>
</file>

<file path=ppt/tags/tag114.xml><?xml version="1.0" encoding="utf-8"?>
<p:tagLst xmlns:a="http://schemas.openxmlformats.org/drawingml/2006/main" xmlns:r="http://schemas.openxmlformats.org/officeDocument/2006/relationships" xmlns:p="http://schemas.openxmlformats.org/presentationml/2006/main">
  <p:tag name="OTLMARKERSHAPE" val="OTL"/>
</p:tagLst>
</file>

<file path=ppt/tags/tag115.xml><?xml version="1.0" encoding="utf-8"?>
<p:tagLst xmlns:a="http://schemas.openxmlformats.org/drawingml/2006/main" xmlns:r="http://schemas.openxmlformats.org/officeDocument/2006/relationships" xmlns:p="http://schemas.openxmlformats.org/presentationml/2006/main">
  <p:tag name="OTLMARKERSHAPE" val="OTL"/>
</p:tagLst>
</file>

<file path=ppt/tags/tag116.xml><?xml version="1.0" encoding="utf-8"?>
<p:tagLst xmlns:a="http://schemas.openxmlformats.org/drawingml/2006/main" xmlns:r="http://schemas.openxmlformats.org/officeDocument/2006/relationships" xmlns:p="http://schemas.openxmlformats.org/presentationml/2006/main">
  <p:tag name="OTLMARKERSHAPE" val="OTL"/>
</p:tagLst>
</file>

<file path=ppt/tags/tag117.xml><?xml version="1.0" encoding="utf-8"?>
<p:tagLst xmlns:a="http://schemas.openxmlformats.org/drawingml/2006/main" xmlns:r="http://schemas.openxmlformats.org/officeDocument/2006/relationships" xmlns:p="http://schemas.openxmlformats.org/presentationml/2006/main">
  <p:tag name="OTLMARKERSHAPE" val="OTL"/>
</p:tagLst>
</file>

<file path=ppt/tags/tag118.xml><?xml version="1.0" encoding="utf-8"?>
<p:tagLst xmlns:a="http://schemas.openxmlformats.org/drawingml/2006/main" xmlns:r="http://schemas.openxmlformats.org/officeDocument/2006/relationships" xmlns:p="http://schemas.openxmlformats.org/presentationml/2006/main">
  <p:tag name="OTLMARKERSHAPE" val="OTL"/>
</p:tagLst>
</file>

<file path=ppt/tags/tag119.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20.xml><?xml version="1.0" encoding="utf-8"?>
<p:tagLst xmlns:a="http://schemas.openxmlformats.org/drawingml/2006/main" xmlns:r="http://schemas.openxmlformats.org/officeDocument/2006/relationships" xmlns:p="http://schemas.openxmlformats.org/presentationml/2006/main">
  <p:tag name="OTLMARKERSHAPE" val="OTL"/>
</p:tagLst>
</file>

<file path=ppt/tags/tag121.xml><?xml version="1.0" encoding="utf-8"?>
<p:tagLst xmlns:a="http://schemas.openxmlformats.org/drawingml/2006/main" xmlns:r="http://schemas.openxmlformats.org/officeDocument/2006/relationships" xmlns:p="http://schemas.openxmlformats.org/presentationml/2006/main">
  <p:tag name="OTLMARKERSHAPE" val="OTL"/>
</p:tagLst>
</file>

<file path=ppt/tags/tag122.xml><?xml version="1.0" encoding="utf-8"?>
<p:tagLst xmlns:a="http://schemas.openxmlformats.org/drawingml/2006/main" xmlns:r="http://schemas.openxmlformats.org/officeDocument/2006/relationships" xmlns:p="http://schemas.openxmlformats.org/presentationml/2006/main">
  <p:tag name="OTLMARKERSHAPE" val="OTL"/>
</p:tagLst>
</file>

<file path=ppt/tags/tag123.xml><?xml version="1.0" encoding="utf-8"?>
<p:tagLst xmlns:a="http://schemas.openxmlformats.org/drawingml/2006/main" xmlns:r="http://schemas.openxmlformats.org/officeDocument/2006/relationships" xmlns:p="http://schemas.openxmlformats.org/presentationml/2006/main">
  <p:tag name="OTLMARKERSHAPE" val="OTL"/>
</p:tagLst>
</file>

<file path=ppt/tags/tag124.xml><?xml version="1.0" encoding="utf-8"?>
<p:tagLst xmlns:a="http://schemas.openxmlformats.org/drawingml/2006/main" xmlns:r="http://schemas.openxmlformats.org/officeDocument/2006/relationships" xmlns:p="http://schemas.openxmlformats.org/presentationml/2006/main">
  <p:tag name="OTLMARKERSHAPE" val="OTL"/>
</p:tagLst>
</file>

<file path=ppt/tags/tag125.xml><?xml version="1.0" encoding="utf-8"?>
<p:tagLst xmlns:a="http://schemas.openxmlformats.org/drawingml/2006/main" xmlns:r="http://schemas.openxmlformats.org/officeDocument/2006/relationships" xmlns:p="http://schemas.openxmlformats.org/presentationml/2006/main">
  <p:tag name="OTLMARKERSHAPE" val="OTL"/>
</p:tagLst>
</file>

<file path=ppt/tags/tag126.xml><?xml version="1.0" encoding="utf-8"?>
<p:tagLst xmlns:a="http://schemas.openxmlformats.org/drawingml/2006/main" xmlns:r="http://schemas.openxmlformats.org/officeDocument/2006/relationships" xmlns:p="http://schemas.openxmlformats.org/presentationml/2006/main">
  <p:tag name="OTLMARKERSHAPE" val="OTL"/>
</p:tagLst>
</file>

<file path=ppt/tags/tag127.xml><?xml version="1.0" encoding="utf-8"?>
<p:tagLst xmlns:a="http://schemas.openxmlformats.org/drawingml/2006/main" xmlns:r="http://schemas.openxmlformats.org/officeDocument/2006/relationships" xmlns:p="http://schemas.openxmlformats.org/presentationml/2006/main">
  <p:tag name="OTLMARKERSHAPE" val="OTL"/>
</p:tagLst>
</file>

<file path=ppt/tags/tag128.xml><?xml version="1.0" encoding="utf-8"?>
<p:tagLst xmlns:a="http://schemas.openxmlformats.org/drawingml/2006/main" xmlns:r="http://schemas.openxmlformats.org/officeDocument/2006/relationships" xmlns:p="http://schemas.openxmlformats.org/presentationml/2006/main">
  <p:tag name="OTLMARKERSHAPE" val="OTL"/>
</p:tagLst>
</file>

<file path=ppt/tags/tag129.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30.xml><?xml version="1.0" encoding="utf-8"?>
<p:tagLst xmlns:a="http://schemas.openxmlformats.org/drawingml/2006/main" xmlns:r="http://schemas.openxmlformats.org/officeDocument/2006/relationships" xmlns:p="http://schemas.openxmlformats.org/presentationml/2006/main">
  <p:tag name="OTLMARKERSHAPE" val="OTL"/>
</p:tagLst>
</file>

<file path=ppt/tags/tag131.xml><?xml version="1.0" encoding="utf-8"?>
<p:tagLst xmlns:a="http://schemas.openxmlformats.org/drawingml/2006/main" xmlns:r="http://schemas.openxmlformats.org/officeDocument/2006/relationships" xmlns:p="http://schemas.openxmlformats.org/presentationml/2006/main">
  <p:tag name="OTLMARKERSHAPE" val="OTL"/>
</p:tagLst>
</file>

<file path=ppt/tags/tag132.xml><?xml version="1.0" encoding="utf-8"?>
<p:tagLst xmlns:a="http://schemas.openxmlformats.org/drawingml/2006/main" xmlns:r="http://schemas.openxmlformats.org/officeDocument/2006/relationships" xmlns:p="http://schemas.openxmlformats.org/presentationml/2006/main">
  <p:tag name="OTLMARKERSHAPE" val="OTL"/>
</p:tagLst>
</file>

<file path=ppt/tags/tag133.xml><?xml version="1.0" encoding="utf-8"?>
<p:tagLst xmlns:a="http://schemas.openxmlformats.org/drawingml/2006/main" xmlns:r="http://schemas.openxmlformats.org/officeDocument/2006/relationships" xmlns:p="http://schemas.openxmlformats.org/presentationml/2006/main">
  <p:tag name="OTLMARKERSHAPE" val="OTL"/>
</p:tagLst>
</file>

<file path=ppt/tags/tag134.xml><?xml version="1.0" encoding="utf-8"?>
<p:tagLst xmlns:a="http://schemas.openxmlformats.org/drawingml/2006/main" xmlns:r="http://schemas.openxmlformats.org/officeDocument/2006/relationships" xmlns:p="http://schemas.openxmlformats.org/presentationml/2006/main">
  <p:tag name="OTLMARKERSHAPE" val="OTL"/>
</p:tagLst>
</file>

<file path=ppt/tags/tag135.xml><?xml version="1.0" encoding="utf-8"?>
<p:tagLst xmlns:a="http://schemas.openxmlformats.org/drawingml/2006/main" xmlns:r="http://schemas.openxmlformats.org/officeDocument/2006/relationships" xmlns:p="http://schemas.openxmlformats.org/presentationml/2006/main">
  <p:tag name="OTLMARKERSHAPE" val="OTL"/>
</p:tagLst>
</file>

<file path=ppt/tags/tag136.xml><?xml version="1.0" encoding="utf-8"?>
<p:tagLst xmlns:a="http://schemas.openxmlformats.org/drawingml/2006/main" xmlns:r="http://schemas.openxmlformats.org/officeDocument/2006/relationships" xmlns:p="http://schemas.openxmlformats.org/presentationml/2006/main">
  <p:tag name="OTLMARKERSHAPE" val="OTL"/>
</p:tagLst>
</file>

<file path=ppt/tags/tag137.xml><?xml version="1.0" encoding="utf-8"?>
<p:tagLst xmlns:a="http://schemas.openxmlformats.org/drawingml/2006/main" xmlns:r="http://schemas.openxmlformats.org/officeDocument/2006/relationships" xmlns:p="http://schemas.openxmlformats.org/presentationml/2006/main">
  <p:tag name="OTLMARKERSHAPE" val="OTL"/>
</p:tagLst>
</file>

<file path=ppt/tags/tag138.xml><?xml version="1.0" encoding="utf-8"?>
<p:tagLst xmlns:a="http://schemas.openxmlformats.org/drawingml/2006/main" xmlns:r="http://schemas.openxmlformats.org/officeDocument/2006/relationships" xmlns:p="http://schemas.openxmlformats.org/presentationml/2006/main">
  <p:tag name="OTLMARKERSHAPE" val="OTL"/>
</p:tagLst>
</file>

<file path=ppt/tags/tag139.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40.xml><?xml version="1.0" encoding="utf-8"?>
<p:tagLst xmlns:a="http://schemas.openxmlformats.org/drawingml/2006/main" xmlns:r="http://schemas.openxmlformats.org/officeDocument/2006/relationships" xmlns:p="http://schemas.openxmlformats.org/presentationml/2006/main">
  <p:tag name="OTLMARKERSHAPE" val="OTL"/>
</p:tagLst>
</file>

<file path=ppt/tags/tag141.xml><?xml version="1.0" encoding="utf-8"?>
<p:tagLst xmlns:a="http://schemas.openxmlformats.org/drawingml/2006/main" xmlns:r="http://schemas.openxmlformats.org/officeDocument/2006/relationships" xmlns:p="http://schemas.openxmlformats.org/presentationml/2006/main">
  <p:tag name="OTLMARKERSHAPE" val="OTL"/>
</p:tagLst>
</file>

<file path=ppt/tags/tag142.xml><?xml version="1.0" encoding="utf-8"?>
<p:tagLst xmlns:a="http://schemas.openxmlformats.org/drawingml/2006/main" xmlns:r="http://schemas.openxmlformats.org/officeDocument/2006/relationships" xmlns:p="http://schemas.openxmlformats.org/presentationml/2006/main">
  <p:tag name="OTLMARKERSHAPE" val="OTL"/>
</p:tagLst>
</file>

<file path=ppt/tags/tag143.xml><?xml version="1.0" encoding="utf-8"?>
<p:tagLst xmlns:a="http://schemas.openxmlformats.org/drawingml/2006/main" xmlns:r="http://schemas.openxmlformats.org/officeDocument/2006/relationships" xmlns:p="http://schemas.openxmlformats.org/presentationml/2006/main">
  <p:tag name="OTLMARKERSHAPE" val="OTL"/>
</p:tagLst>
</file>

<file path=ppt/tags/tag144.xml><?xml version="1.0" encoding="utf-8"?>
<p:tagLst xmlns:a="http://schemas.openxmlformats.org/drawingml/2006/main" xmlns:r="http://schemas.openxmlformats.org/officeDocument/2006/relationships" xmlns:p="http://schemas.openxmlformats.org/presentationml/2006/main">
  <p:tag name="OTLMARKERSHAPE" val="OTL"/>
</p:tagLst>
</file>

<file path=ppt/tags/tag145.xml><?xml version="1.0" encoding="utf-8"?>
<p:tagLst xmlns:a="http://schemas.openxmlformats.org/drawingml/2006/main" xmlns:r="http://schemas.openxmlformats.org/officeDocument/2006/relationships" xmlns:p="http://schemas.openxmlformats.org/presentationml/2006/main">
  <p:tag name="OTLMARKERSHAPE" val="OTL"/>
</p:tagLst>
</file>

<file path=ppt/tags/tag146.xml><?xml version="1.0" encoding="utf-8"?>
<p:tagLst xmlns:a="http://schemas.openxmlformats.org/drawingml/2006/main" xmlns:r="http://schemas.openxmlformats.org/officeDocument/2006/relationships" xmlns:p="http://schemas.openxmlformats.org/presentationml/2006/main">
  <p:tag name="OTLMARKERSHAPE" val="OTL"/>
</p:tagLst>
</file>

<file path=ppt/tags/tag147.xml><?xml version="1.0" encoding="utf-8"?>
<p:tagLst xmlns:a="http://schemas.openxmlformats.org/drawingml/2006/main" xmlns:r="http://schemas.openxmlformats.org/officeDocument/2006/relationships" xmlns:p="http://schemas.openxmlformats.org/presentationml/2006/main">
  <p:tag name="OTLMARKERSHAPE" val="OTL"/>
</p:tagLst>
</file>

<file path=ppt/tags/tag148.xml><?xml version="1.0" encoding="utf-8"?>
<p:tagLst xmlns:a="http://schemas.openxmlformats.org/drawingml/2006/main" xmlns:r="http://schemas.openxmlformats.org/officeDocument/2006/relationships" xmlns:p="http://schemas.openxmlformats.org/presentationml/2006/main">
  <p:tag name="OTLMARKERSHAPE" val="OTL"/>
</p:tagLst>
</file>

<file path=ppt/tags/tag149.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50.xml><?xml version="1.0" encoding="utf-8"?>
<p:tagLst xmlns:a="http://schemas.openxmlformats.org/drawingml/2006/main" xmlns:r="http://schemas.openxmlformats.org/officeDocument/2006/relationships" xmlns:p="http://schemas.openxmlformats.org/presentationml/2006/main">
  <p:tag name="OTLMARKERSHAPE" val="OTL"/>
</p:tagLst>
</file>

<file path=ppt/tags/tag151.xml><?xml version="1.0" encoding="utf-8"?>
<p:tagLst xmlns:a="http://schemas.openxmlformats.org/drawingml/2006/main" xmlns:r="http://schemas.openxmlformats.org/officeDocument/2006/relationships" xmlns:p="http://schemas.openxmlformats.org/presentationml/2006/main">
  <p:tag name="OTLMARKERSHAPE" val="OTL"/>
</p:tagLst>
</file>

<file path=ppt/tags/tag152.xml><?xml version="1.0" encoding="utf-8"?>
<p:tagLst xmlns:a="http://schemas.openxmlformats.org/drawingml/2006/main" xmlns:r="http://schemas.openxmlformats.org/officeDocument/2006/relationships" xmlns:p="http://schemas.openxmlformats.org/presentationml/2006/main">
  <p:tag name="OTLMARKERSHAPE" val="OTL"/>
</p:tagLst>
</file>

<file path=ppt/tags/tag153.xml><?xml version="1.0" encoding="utf-8"?>
<p:tagLst xmlns:a="http://schemas.openxmlformats.org/drawingml/2006/main" xmlns:r="http://schemas.openxmlformats.org/officeDocument/2006/relationships" xmlns:p="http://schemas.openxmlformats.org/presentationml/2006/main">
  <p:tag name="OTLMARKERSHAPE" val="OTL"/>
</p:tagLst>
</file>

<file path=ppt/tags/tag154.xml><?xml version="1.0" encoding="utf-8"?>
<p:tagLst xmlns:a="http://schemas.openxmlformats.org/drawingml/2006/main" xmlns:r="http://schemas.openxmlformats.org/officeDocument/2006/relationships" xmlns:p="http://schemas.openxmlformats.org/presentationml/2006/main">
  <p:tag name="OTLMARKERSHAPE" val="OTL"/>
</p:tagLst>
</file>

<file path=ppt/tags/tag155.xml><?xml version="1.0" encoding="utf-8"?>
<p:tagLst xmlns:a="http://schemas.openxmlformats.org/drawingml/2006/main" xmlns:r="http://schemas.openxmlformats.org/officeDocument/2006/relationships" xmlns:p="http://schemas.openxmlformats.org/presentationml/2006/main">
  <p:tag name="OTLMARKERSHAPE" val="OTL"/>
</p:tagLst>
</file>

<file path=ppt/tags/tag156.xml><?xml version="1.0" encoding="utf-8"?>
<p:tagLst xmlns:a="http://schemas.openxmlformats.org/drawingml/2006/main" xmlns:r="http://schemas.openxmlformats.org/officeDocument/2006/relationships" xmlns:p="http://schemas.openxmlformats.org/presentationml/2006/main">
  <p:tag name="OTLMARKERSHAPE" val="OTL"/>
</p:tagLst>
</file>

<file path=ppt/tags/tag157.xml><?xml version="1.0" encoding="utf-8"?>
<p:tagLst xmlns:a="http://schemas.openxmlformats.org/drawingml/2006/main" xmlns:r="http://schemas.openxmlformats.org/officeDocument/2006/relationships" xmlns:p="http://schemas.openxmlformats.org/presentationml/2006/main">
  <p:tag name="OTLMARKERSHAPE" val="OTL"/>
</p:tagLst>
</file>

<file path=ppt/tags/tag158.xml><?xml version="1.0" encoding="utf-8"?>
<p:tagLst xmlns:a="http://schemas.openxmlformats.org/drawingml/2006/main" xmlns:r="http://schemas.openxmlformats.org/officeDocument/2006/relationships" xmlns:p="http://schemas.openxmlformats.org/presentationml/2006/main">
  <p:tag name="OTLMARKERSHAPE" val="OTL"/>
</p:tagLst>
</file>

<file path=ppt/tags/tag159.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60.xml><?xml version="1.0" encoding="utf-8"?>
<p:tagLst xmlns:a="http://schemas.openxmlformats.org/drawingml/2006/main" xmlns:r="http://schemas.openxmlformats.org/officeDocument/2006/relationships" xmlns:p="http://schemas.openxmlformats.org/presentationml/2006/main">
  <p:tag name="OTLMARKERSHAPE" val="OTL"/>
</p:tagLst>
</file>

<file path=ppt/tags/tag161.xml><?xml version="1.0" encoding="utf-8"?>
<p:tagLst xmlns:a="http://schemas.openxmlformats.org/drawingml/2006/main" xmlns:r="http://schemas.openxmlformats.org/officeDocument/2006/relationships" xmlns:p="http://schemas.openxmlformats.org/presentationml/2006/main">
  <p:tag name="OTLMARKERSHAPE" val="OTL"/>
</p:tagLst>
</file>

<file path=ppt/tags/tag162.xml><?xml version="1.0" encoding="utf-8"?>
<p:tagLst xmlns:a="http://schemas.openxmlformats.org/drawingml/2006/main" xmlns:r="http://schemas.openxmlformats.org/officeDocument/2006/relationships" xmlns:p="http://schemas.openxmlformats.org/presentationml/2006/main">
  <p:tag name="OTLMARKERSHAPE" val="OTL"/>
</p:tagLst>
</file>

<file path=ppt/tags/tag163.xml><?xml version="1.0" encoding="utf-8"?>
<p:tagLst xmlns:a="http://schemas.openxmlformats.org/drawingml/2006/main" xmlns:r="http://schemas.openxmlformats.org/officeDocument/2006/relationships" xmlns:p="http://schemas.openxmlformats.org/presentationml/2006/main">
  <p:tag name="OTLMARKERSHAPE" val="OTL"/>
</p:tagLst>
</file>

<file path=ppt/tags/tag164.xml><?xml version="1.0" encoding="utf-8"?>
<p:tagLst xmlns:a="http://schemas.openxmlformats.org/drawingml/2006/main" xmlns:r="http://schemas.openxmlformats.org/officeDocument/2006/relationships" xmlns:p="http://schemas.openxmlformats.org/presentationml/2006/main">
  <p:tag name="OTLMARKERSHAPE" val="OTL"/>
</p:tagLst>
</file>

<file path=ppt/tags/tag165.xml><?xml version="1.0" encoding="utf-8"?>
<p:tagLst xmlns:a="http://schemas.openxmlformats.org/drawingml/2006/main" xmlns:r="http://schemas.openxmlformats.org/officeDocument/2006/relationships" xmlns:p="http://schemas.openxmlformats.org/presentationml/2006/main">
  <p:tag name="OTLMARKERSHAPE" val="OTL"/>
</p:tagLst>
</file>

<file path=ppt/tags/tag166.xml><?xml version="1.0" encoding="utf-8"?>
<p:tagLst xmlns:a="http://schemas.openxmlformats.org/drawingml/2006/main" xmlns:r="http://schemas.openxmlformats.org/officeDocument/2006/relationships" xmlns:p="http://schemas.openxmlformats.org/presentationml/2006/main">
  <p:tag name="OTLMARKERSHAPE" val="OTL"/>
</p:tagLst>
</file>

<file path=ppt/tags/tag167.xml><?xml version="1.0" encoding="utf-8"?>
<p:tagLst xmlns:a="http://schemas.openxmlformats.org/drawingml/2006/main" xmlns:r="http://schemas.openxmlformats.org/officeDocument/2006/relationships" xmlns:p="http://schemas.openxmlformats.org/presentationml/2006/main">
  <p:tag name="OTLMARKERSHAPE" val="OTL"/>
</p:tagLst>
</file>

<file path=ppt/tags/tag168.xml><?xml version="1.0" encoding="utf-8"?>
<p:tagLst xmlns:a="http://schemas.openxmlformats.org/drawingml/2006/main" xmlns:r="http://schemas.openxmlformats.org/officeDocument/2006/relationships" xmlns:p="http://schemas.openxmlformats.org/presentationml/2006/main">
  <p:tag name="OTLMARKERSHAPE" val="OTL"/>
</p:tagLst>
</file>

<file path=ppt/tags/tag169.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70.xml><?xml version="1.0" encoding="utf-8"?>
<p:tagLst xmlns:a="http://schemas.openxmlformats.org/drawingml/2006/main" xmlns:r="http://schemas.openxmlformats.org/officeDocument/2006/relationships" xmlns:p="http://schemas.openxmlformats.org/presentationml/2006/main">
  <p:tag name="OTLMARKERSHAPE" val="OTL"/>
</p:tagLst>
</file>

<file path=ppt/tags/tag171.xml><?xml version="1.0" encoding="utf-8"?>
<p:tagLst xmlns:a="http://schemas.openxmlformats.org/drawingml/2006/main" xmlns:r="http://schemas.openxmlformats.org/officeDocument/2006/relationships" xmlns:p="http://schemas.openxmlformats.org/presentationml/2006/main">
  <p:tag name="OTLMARKERSHAPE" val="OTL"/>
</p:tagLst>
</file>

<file path=ppt/tags/tag172.xml><?xml version="1.0" encoding="utf-8"?>
<p:tagLst xmlns:a="http://schemas.openxmlformats.org/drawingml/2006/main" xmlns:r="http://schemas.openxmlformats.org/officeDocument/2006/relationships" xmlns:p="http://schemas.openxmlformats.org/presentationml/2006/main">
  <p:tag name="OTLMARKERSHAPE" val="OTL"/>
</p:tagLst>
</file>

<file path=ppt/tags/tag173.xml><?xml version="1.0" encoding="utf-8"?>
<p:tagLst xmlns:a="http://schemas.openxmlformats.org/drawingml/2006/main" xmlns:r="http://schemas.openxmlformats.org/officeDocument/2006/relationships" xmlns:p="http://schemas.openxmlformats.org/presentationml/2006/main">
  <p:tag name="OTLMARKERSHAPE" val="OTL"/>
</p:tagLst>
</file>

<file path=ppt/tags/tag174.xml><?xml version="1.0" encoding="utf-8"?>
<p:tagLst xmlns:a="http://schemas.openxmlformats.org/drawingml/2006/main" xmlns:r="http://schemas.openxmlformats.org/officeDocument/2006/relationships" xmlns:p="http://schemas.openxmlformats.org/presentationml/2006/main">
  <p:tag name="OTLMARKERSHAPE" val="OTL"/>
</p:tagLst>
</file>

<file path=ppt/tags/tag175.xml><?xml version="1.0" encoding="utf-8"?>
<p:tagLst xmlns:a="http://schemas.openxmlformats.org/drawingml/2006/main" xmlns:r="http://schemas.openxmlformats.org/officeDocument/2006/relationships" xmlns:p="http://schemas.openxmlformats.org/presentationml/2006/main">
  <p:tag name="OTLMARKERSHAPE" val="OTL"/>
</p:tagLst>
</file>

<file path=ppt/tags/tag176.xml><?xml version="1.0" encoding="utf-8"?>
<p:tagLst xmlns:a="http://schemas.openxmlformats.org/drawingml/2006/main" xmlns:r="http://schemas.openxmlformats.org/officeDocument/2006/relationships" xmlns:p="http://schemas.openxmlformats.org/presentationml/2006/main">
  <p:tag name="OTLMARKERSHAPE" val="OTL"/>
</p:tagLst>
</file>

<file path=ppt/tags/tag177.xml><?xml version="1.0" encoding="utf-8"?>
<p:tagLst xmlns:a="http://schemas.openxmlformats.org/drawingml/2006/main" xmlns:r="http://schemas.openxmlformats.org/officeDocument/2006/relationships" xmlns:p="http://schemas.openxmlformats.org/presentationml/2006/main">
  <p:tag name="OTLMARKERSHAPE" val="OTL"/>
</p:tagLst>
</file>

<file path=ppt/tags/tag178.xml><?xml version="1.0" encoding="utf-8"?>
<p:tagLst xmlns:a="http://schemas.openxmlformats.org/drawingml/2006/main" xmlns:r="http://schemas.openxmlformats.org/officeDocument/2006/relationships" xmlns:p="http://schemas.openxmlformats.org/presentationml/2006/main">
  <p:tag name="OTLMARKERSHAPE" val="OTL"/>
</p:tagLst>
</file>

<file path=ppt/tags/tag179.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80.xml><?xml version="1.0" encoding="utf-8"?>
<p:tagLst xmlns:a="http://schemas.openxmlformats.org/drawingml/2006/main" xmlns:r="http://schemas.openxmlformats.org/officeDocument/2006/relationships" xmlns:p="http://schemas.openxmlformats.org/presentationml/2006/main">
  <p:tag name="OTLMARKERSHAPE" val="OTL"/>
</p:tagLst>
</file>

<file path=ppt/tags/tag181.xml><?xml version="1.0" encoding="utf-8"?>
<p:tagLst xmlns:a="http://schemas.openxmlformats.org/drawingml/2006/main" xmlns:r="http://schemas.openxmlformats.org/officeDocument/2006/relationships" xmlns:p="http://schemas.openxmlformats.org/presentationml/2006/main">
  <p:tag name="OTLMARKERSHAPE" val="OTL"/>
</p:tagLst>
</file>

<file path=ppt/tags/tag182.xml><?xml version="1.0" encoding="utf-8"?>
<p:tagLst xmlns:a="http://schemas.openxmlformats.org/drawingml/2006/main" xmlns:r="http://schemas.openxmlformats.org/officeDocument/2006/relationships" xmlns:p="http://schemas.openxmlformats.org/presentationml/2006/main">
  <p:tag name="OTLMARKERSHAPE" val="OTL"/>
</p:tagLst>
</file>

<file path=ppt/tags/tag183.xml><?xml version="1.0" encoding="utf-8"?>
<p:tagLst xmlns:a="http://schemas.openxmlformats.org/drawingml/2006/main" xmlns:r="http://schemas.openxmlformats.org/officeDocument/2006/relationships" xmlns:p="http://schemas.openxmlformats.org/presentationml/2006/main">
  <p:tag name="OTLMARKERSHAPE" val="OTL"/>
</p:tagLst>
</file>

<file path=ppt/tags/tag184.xml><?xml version="1.0" encoding="utf-8"?>
<p:tagLst xmlns:a="http://schemas.openxmlformats.org/drawingml/2006/main" xmlns:r="http://schemas.openxmlformats.org/officeDocument/2006/relationships" xmlns:p="http://schemas.openxmlformats.org/presentationml/2006/main">
  <p:tag name="OTLMARKERSHAPE" val="OTL"/>
</p:tagLst>
</file>

<file path=ppt/tags/tag185.xml><?xml version="1.0" encoding="utf-8"?>
<p:tagLst xmlns:a="http://schemas.openxmlformats.org/drawingml/2006/main" xmlns:r="http://schemas.openxmlformats.org/officeDocument/2006/relationships" xmlns:p="http://schemas.openxmlformats.org/presentationml/2006/main">
  <p:tag name="OTLMARKERSHAPE" val="OTL"/>
</p:tagLst>
</file>

<file path=ppt/tags/tag186.xml><?xml version="1.0" encoding="utf-8"?>
<p:tagLst xmlns:a="http://schemas.openxmlformats.org/drawingml/2006/main" xmlns:r="http://schemas.openxmlformats.org/officeDocument/2006/relationships" xmlns:p="http://schemas.openxmlformats.org/presentationml/2006/main">
  <p:tag name="OTLMARKERSHAPE" val="OTL"/>
</p:tagLst>
</file>

<file path=ppt/tags/tag187.xml><?xml version="1.0" encoding="utf-8"?>
<p:tagLst xmlns:a="http://schemas.openxmlformats.org/drawingml/2006/main" xmlns:r="http://schemas.openxmlformats.org/officeDocument/2006/relationships" xmlns:p="http://schemas.openxmlformats.org/presentationml/2006/main">
  <p:tag name="OTLMARKERSHAPE" val="OTL"/>
</p:tagLst>
</file>

<file path=ppt/tags/tag188.xml><?xml version="1.0" encoding="utf-8"?>
<p:tagLst xmlns:a="http://schemas.openxmlformats.org/drawingml/2006/main" xmlns:r="http://schemas.openxmlformats.org/officeDocument/2006/relationships" xmlns:p="http://schemas.openxmlformats.org/presentationml/2006/main">
  <p:tag name="OTLMARKERSHAPE" val="OTL"/>
</p:tagLst>
</file>

<file path=ppt/tags/tag189.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190.xml><?xml version="1.0" encoding="utf-8"?>
<p:tagLst xmlns:a="http://schemas.openxmlformats.org/drawingml/2006/main" xmlns:r="http://schemas.openxmlformats.org/officeDocument/2006/relationships" xmlns:p="http://schemas.openxmlformats.org/presentationml/2006/main">
  <p:tag name="OTLMARKERSHAPE" val="OTL"/>
</p:tagLst>
</file>

<file path=ppt/tags/tag191.xml><?xml version="1.0" encoding="utf-8"?>
<p:tagLst xmlns:a="http://schemas.openxmlformats.org/drawingml/2006/main" xmlns:r="http://schemas.openxmlformats.org/officeDocument/2006/relationships" xmlns:p="http://schemas.openxmlformats.org/presentationml/2006/main">
  <p:tag name="OTLMARKERSHAPE" val="OTL"/>
</p:tagLst>
</file>

<file path=ppt/tags/tag192.xml><?xml version="1.0" encoding="utf-8"?>
<p:tagLst xmlns:a="http://schemas.openxmlformats.org/drawingml/2006/main" xmlns:r="http://schemas.openxmlformats.org/officeDocument/2006/relationships" xmlns:p="http://schemas.openxmlformats.org/presentationml/2006/main">
  <p:tag name="OTLMARKERSHAPE" val="OTL"/>
</p:tagLst>
</file>

<file path=ppt/tags/tag193.xml><?xml version="1.0" encoding="utf-8"?>
<p:tagLst xmlns:a="http://schemas.openxmlformats.org/drawingml/2006/main" xmlns:r="http://schemas.openxmlformats.org/officeDocument/2006/relationships" xmlns:p="http://schemas.openxmlformats.org/presentationml/2006/main">
  <p:tag name="OTLMARKERSHAPE" val="OTL"/>
</p:tagLst>
</file>

<file path=ppt/tags/tag194.xml><?xml version="1.0" encoding="utf-8"?>
<p:tagLst xmlns:a="http://schemas.openxmlformats.org/drawingml/2006/main" xmlns:r="http://schemas.openxmlformats.org/officeDocument/2006/relationships" xmlns:p="http://schemas.openxmlformats.org/presentationml/2006/main">
  <p:tag name="OTLMARKERSHAPE" val="OTL"/>
</p:tagLst>
</file>

<file path=ppt/tags/tag195.xml><?xml version="1.0" encoding="utf-8"?>
<p:tagLst xmlns:a="http://schemas.openxmlformats.org/drawingml/2006/main" xmlns:r="http://schemas.openxmlformats.org/officeDocument/2006/relationships" xmlns:p="http://schemas.openxmlformats.org/presentationml/2006/main">
  <p:tag name="OTLMARKERSHAPE" val="OTL"/>
</p:tagLst>
</file>

<file path=ppt/tags/tag196.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QaGFzZXMiLCJJc1RlbXBsYXRlIjpmYWxzZSwiVmVyc2lvbiI6eyIkaWQiOiIyIiwiVmVyc2lvbiI6IjMuMS4wIiwiT3JpZ2luYWxBc3NlbWJseVZlcnNpb24iOiIzLjE2LjA2LjAwIiwiRWRpdGlvbiI6IkJhc2ljIiwiSXNQbHVzRWRpdGlvbiI6ZmFsc2V9LCJFZmZlY3QiOjEsIlN0eWxlIjp7IiRpZCI6IjMiLCJUaW1lYmFuZFN0eWxlIjp7IiRpZCI6IjQiLCJTY2FsZU1hcmtpbmciOjAsIlNoYXBlIjozLCJTaGFwZVN0eWxlIjp7IiRpZCI6IjUiLCJNYXJnaW4iOnsiJGlkIjoiNiIsIlRvcCI6MCwiTGVmdCI6MTAsIlJpZ2h0IjoxMCwiQm90dG9tIjowfSwiUGFkZGluZyI6eyIkaWQiOiI3IiwiVG9wIjozLCJMZWZ0IjowLCJSaWdodCI6MCwiQm90dG9tIjozfSwiQmFja2dyb3VuZCI6eyIkaWQiOiI4IiwiQ29sb3IiOnsiJGlkIjoiOSIsIkEiOjI1NSwiUiI6MTc4LCJHIjoxNzgsIkIiOjE3OH19LCJJc1Zpc2libGUiOnRydWUsIldpZHRoIjowLjAsIkhlaWdodCI6MzAuMCwiQm9yZGVyU3R5bGUiOnsiJGlkIjoiMTAiLCJMaW5lQ29sb3IiOnsiJGlkIjoiMTEiLCIkdHlwZSI6Ik5MUkUuQ29tbW9uLkRvbS5Tb2xpZENvbG9yQnJ1c2gsIE5MUkUuQ29tbW9uIiwiQ29sb3IiOnsiJGlkIjoiMTIiLCJBIjoyNTUsIlIiOjI1NSwiRyI6MCwiQiI6MH19LCJMaW5lV2VpZ2h0IjowLjAsIkxpbmVUeXBlIjowLCJQYXJlbnRTdHlsZSI6bnVsbH0sIlBhcmVudFN0eWxlIjpudWxsfSwiUmlnaHRFbmRDYXBzU3R5bGUiOnsiJGlkIjoiMTMiLCJGb250U2V0dGluZ3MiOnsiJGlkIjoiMTQiLCJGb250U2l6ZSI6MTgsIkZvbnROYW1lIjoiQ2FsaWJyaSIsIklzQm9sZCI6dHJ1ZSwiSXNJdGFsaWMiOmZhbHNlLCJJc1VuZGVybGluZWQiOmZhbHNlLCJQYXJlbnRTdHlsZSI6bnVsbH0sIkF1dG9TaXplIjowLCJGb3JlZ3JvdW5kIjp7IiRpZCI6IjE1IiwiQ29sb3IiOnsiJGlkIjoiMTYiLCJBIjoyNTUsIlIiOjE5MiwiRyI6ODAsIkIiOjc3fX0sIk1heFdpZHRoIjoiSW5maW5pdHkiLCJNYXhIZWlnaHQiOiJJbmZpbml0eSIsIlNtYXJ0Rm9yZWdyb3VuZElzQWN0aXZlIjpmYWxzZSwiSG9yaXpvbnRhbEFsaWdubWVudCI6MCwiVmVydGljYWxBbGlnbm1lbnQiOjAsIlNtYXJ0Rm9yZWdyb3VuZCI6bnVsbCwiTWFyZ2luIjp7IiRpZCI6IjE3IiwiVG9wIjowLCJMZWZ0IjowLCJSaWdodCI6MjAsIkJvdHRvbSI6MH0sIlBhZGRpbmciOnsiJGlkIjoiMTgiLCJUb3AiOjAsIkxlZnQiOjAsIlJpZ2h0IjowLCJCb3R0b20iOjB9LCJCYWNrZ3JvdW5kIjp7IiRpZCI6IjE5IiwiQ29sb3IiOnsiJGlkIjoiMjAiLCJBIjo4OS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mYWxz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wLCJHIjowLCJCIjowfX0sIk1heFdpZHRoIjoyMDAuMCwiTWF4SGVpZ2h0IjoiSW5maW5pdHkiLCJTbWFydEZvcmVncm91bmRJc0FjdGl2ZSI6ZmFsc2UsIkhvcml6b250YWxBbGlnbm1lbnQiOjAsIlZlcnRpY2FsQWxpZ25tZW50IjoxLCJTbWFydEZvcmVncm91bmQiOm51bGw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c3LCJSIjoyNTUsIkciOjE5MiwiQiI6MH19LCJBcHBlbmRZZWFyT25ZZWFyQ2hhbmdlIjp0cnVlLCJFbGFwc2VkVGltZUZvcm1hdCI6MSwiVG9kYXlNYXJrZXJQb3NpdGlvbiI6MywiUXVpY2tQb3NpdGlvbiI6MiwiQWJzb2x1dGVQb3NpdGlvbiI6NDA1LjAsIk1hcmdpbiI6eyIkaWQiOiI0OSIsIlRvcCI6MCwiTGVmdCI6MTAsIlJpZ2h0IjoxMCwiQm90dG9tIjowfSwiUGFkZGluZyI6eyIkaWQiOiI1MCIsIlRvcCI6MCwiTGVmdCI6MCwiUmlnaHQiOjAsIkJvdHRvbSI6MH0sIkJhY2tncm91bmQiOnsiJGlkIjoiNTEiLCJDb2xvciI6eyIkaWQiOiI1MiIsIkEiOjI1NSwiUiI6MTc4LCJHIjoxNzgsIkIiOjE3OH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RlZmF1bHRUYXNrU3R5bGUiOnsiJGlkIjoiODAiLCJTaGFwZSI6MCwiU2hhcGVUaGlja25lc3MiOjEsIkR1cmF0aW9uRm9ybWF0IjowLCJJbmNsdWRlTm9uV29ya2luZ0RheXNJbkR1cmF0aW9uIjpmYWxzZSwiUGVyY2VudGFnZUNvbXBsZXRlU3R5bGUiOnsiJGlkIjoiODEiLCJGb250U2V0dGluZ3MiOnsiJGlkIjoiODIiLCJGb250U2l6ZSI6MTAsIkZvbnROYW1lIjoiQ2FsaWJyaSIsIklzQm9sZCI6ZmFsc2UsIklzSXRhbGljIjpmYWxzZSwiSXNVbmRlcmxpbmVkIjpmYWxzZSwiUGFyZW50U3R5bGUiOm51bGx9LCJBdXRvU2l6ZSI6MCwiRm9yZWdyb3VuZCI6eyIkaWQiOiI4MyIsIkNvbG9yIjp7IiRpZCI6Ijg0IiwiQSI6MjU1LCJSIjoxOTIsIkciOjgwLCJCIjo3N319LCJNYXhXaWR0aCI6MjAwLjAsIk1heEhlaWdodCI6IkluZmluaXR5IiwiU21hcnRGb3JlZ3JvdW5kSXNBY3RpdmUiOmZhbHNlLCJIb3Jpem9udGFsQWxpZ25tZW50IjowLCJWZXJ0aWNhbEFsaWdubWVudCI6MCwiU21hcnRGb3JlZ3JvdW5kIjpudWxsLCJNYXJnaW4iOnsiJGlkIjoiODUiLCJUb3AiOjAsIkxlZnQiOjAsIlJpZ2h0IjowLCJCb3R0b20iOjB9LCJQYWRkaW5nIjp7IiRpZCI6Ijg2IiwiVG9wIjowLCJMZWZ0IjowLCJSaWdodCI6MCwiQm90dG9tIjowfSwiQmFja2dyb3VuZCI6eyIkaWQiOiI4NyIsIkNvbG9yIjp7IiRyZWYiOiIyMCJ9fSwiSXNWaXNpYmxlIjp0cnVlLCJXaWR0aCI6MC4wLCJIZWlnaHQiOjAuMCwiQm9yZGVyU3R5bGUiOm51bGwsIlBhcmVudFN0eWxlIjpudWxsfSwiRHVyYXRpb25TdHlsZSI6eyIkaWQiOiI4OCIsIkZvbnRTZXR0aW5ncyI6eyIkaWQiOiI4OSIsIkZvbnRTaXplIjoxMCwiRm9udE5hbWUiOiJDYWxpYnJpIiwiSXNCb2xkIjpmYWxzZSwiSXNJdGFsaWMiOmZhbHNlLCJJc1VuZGVybGluZWQiOmZhbHNlLCJQYXJlbnRTdHlsZSI6bnVsbH0sIkF1dG9TaXplIjowLCJGb3JlZ3JvdW5kIjp7IiRpZCI6IjkwIiwiQ29sb3IiOnsiJGlkIjoiOTEiLCJBIjoyNTUsIlIiOjE5MiwiRyI6ODAsIkIiOjc3fX0sIk1heFdpZHRoIjoyMDAuMCwiTWF4SGVpZ2h0IjoiSW5maW5pdHkiLCJTbWFydEZvcmVncm91bmRJc0FjdGl2ZSI6ZmFsc2UsIkhvcml6b250YWxBbGlnbm1lbnQiOjAsIlZlcnRpY2FsQWxpZ25tZW50IjowLCJTbWFydEZvcmVncm91bmQiOm51bGwsIk1hcmdpbiI6eyIkaWQiOiI5MiIsIlRvcCI6MCwiTGVmdCI6MCwiUmlnaHQiOjAsIkJvdHRvbSI6MH0sIlBhZGRpbmciOnsiJGlkIjoiOTMiLCJUb3AiOjAsIkxlZnQiOjAsIlJpZ2h0IjowLCJCb3R0b20iOjB9LCJCYWNrZ3JvdW5kIjp7IiRpZCI6Ijk0IiwiQ29sb3IiOnsiJHJlZiI6IjIwIn19LCJJc1Zpc2libGUiOnRydWUsIldpZHRoIjowLjAsIkhlaWdodCI6MC4wLCJCb3JkZXJTdHlsZSI6bnVsbCwiUGFyZW50U3R5bGUiOm51bGx9LCJIb3Jpem9udGFsQ29ubmVjdG9yU3R5bGUiOnsiJGlkIjoiOTUiLCJMaW5lQ29sb3IiOnsiJGlkIjoiOTYiLCIkdHlwZSI6Ik5MUkUuQ29tbW9uLkRvbS5Tb2xpZENvbG9yQnJ1c2gsIE5MUkUuQ29tbW9uIiwiQ29sb3IiOnsiJGlkIjoiOTciLCJBIjoyNTUsIlIiOjIwNCwiRyI6MjA0LCJCIjoyMDR9fSwiTGluZVdlaWdodCI6MS4wLCJMaW5lVHlwZSI6MCwiUGFyZW50U3R5bGUiOm51bGx9LCJWZXJ0aWNhbENvbm5lY3RvclN0eWxlIjp7IiRpZCI6Ijk4IiwiTGluZUNvbG9yIjp7IiRpZCI6Ijk5IiwiJHR5cGUiOiJOTFJFLkNvbW1vbi5Eb20uU29saWRDb2xvckJydXNoLCBOTFJFLkNvbW1vbiIsIkNvbG9yIjp7IiRpZCI6IjEwMCIsIkEiOjI1NSwiUiI6MjA0LCJHIjoyMDQsIkIiOjIwNH19LCJMaW5lV2VpZ2h0IjoxLjAsIkxpbmVUeXBlIjowLCJQYXJlbnRTdHlsZSI6bnVsbH0sIk1hcmdpbiI6bnVsbCwiU3RhcnREYXRlUG9zaXRpb24iOjQsIkVuZERhdGVQb3NpdGlvbiI6NCwiRGF0ZUlzVmlzaWJsZSI6dHJ1ZSwiVGl0bGVQb3NpdGlvbiI6MiwiRHVyYXRpb25Qb3NpdGlvbiI6NiwiUGVyY2VudGFnZUNvbXBsZXRlZFBvc2l0aW9uIjo2LCJTcGFjaW5nIjo1LCJJc0JlbG93VGltZWJhbmQiOmZhbHN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OTY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CwiX2V4cGxpY2l0bHlTZXQiOnsiJGlkIjoiMTIy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klzVmlzaWJsZSI6ZmFsc2V9fSwiU2hvd0VsYXBzZWRUaW1lR3JhZGllbnRTdHlsZSI6dHJ1ZX0sIlNjYWxlIjp7IiRpZCI6IjEyMyIsIlN0YXJ0RGF0ZSI6IjAwMDEtMDEtMDFUMDA6MDA6MDAiLCJFbmREYXRlIjoiMDAwMS0wMS0wMVQwMDowMDowMCIsIkZvcm1hdCI6Ik1NTSIsIlR5cGUiOjIsIkF1dG9EYXRlUmFuZ2UiOnRydWUsIldvcmtpbmdEYXlzIjoxMjcsIlRvZGF5TWFya2VyVGV4dCI6IkF1am91cmQnaHVpIiwiQXV0b1NjYWxlVHlwZSI6dHJ1ZX0sIk1pbGVzdG9uZXMiOlt7IiRpZCI6IjEyNCIsIkRhdGUiOiIyMDE3LTA0LTAzVDIzOjU5OjAwWiIsIlN0eWxlIjp7IiRpZCI6IjEyNSIsIlNoYXBlIjoyLCJDb25uZWN0b3JNYXJnaW4iOnsiJHJlZiI6IjU0In0sIkNvbm5lY3RvclN0eWxlIjp7IiRpZCI6IjEyNiIsIkxpbmVDb2xvciI6eyIkaWQiOiIxMjciLCIkdHlwZSI6Ik5MUkUuQ29tbW9uLkRvbS5Tb2xpZENvbG9yQnJ1c2gsIE5MUkUuQ29tbW9uIiwiQ29sb3IiOnsiJGlkIjoiMTI4IiwiQSI6MTI3LCJSIjoyMzcsIkciOjEyNSwiQiI6NDl9fSwiTGluZVdlaWdodCI6MS4wLCJMaW5lVHlwZSI6MCwiUGFyZW50U3R5bGUiOnsiJHJlZiI6IjU1In19LCJJc0JlbG93VGltZWJhbmQiOnRydWUsIkhpZGVEYXRlIjpmYWxzZSwiU2hhcGVTaXplIjoxLCJTcGFjaW5nIjoyLjAsIlBhZGRpbmciOnsiJHJlZiI6IjU4In0sIlNoYXBlU3R5bGUiOnsiJGlkIjoiMTI5IiwiTWFyZ2luIjp7IiRyZWYiOiI2MCJ9LCJQYWRkaW5nIjp7IiRyZWYiOiI2MSJ9LCJCYWNrZ3JvdW5kIjp7IiRpZCI6IjEzMCIsIkNvbG9yIjp7IiRpZCI6IjEzMSIsIkEiOjI1NSwiUiI6MjM3LCJHIjoxMjUsIkIiOjQ5fX0sIklzVmlzaWJsZSI6dHJ1ZSwiV2lkdGgiOjE4LjAsIkhlaWdodCI6MjAuMCwiQm9yZGVyU3R5bGUiOnsiJGlkIjoiMTMyIiwiTGluZUNvbG9yIjp7IiRyZWYiOiI2MyJ9LCJMaW5lV2VpZ2h0IjowLjAsIkxpbmVUeXBlIjowLCJQYXJlbnRTdHlsZSI6eyIkcmVmIjoiNjIifX0sIlBhcmVudFN0eWxlIjp7IiRyZWYiOiI1OSJ9fSwiVGl0bGVTdHlsZSI6eyIkaWQiOiIxMzMiLCJGb250U2V0dGluZ3MiOnsiJGlkIjoiMTM0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MzUiLCJMaW5lQ29sb3IiOm51bGwsIkxpbmVXZWlnaHQiOjAuMCwiTGluZVR5cGUiOjAsIlBhcmVudFN0eWxlIjpudWxsfSwiUGFyZW50U3R5bGUiOnsiJHJlZiI6IjY1In19LCJEYXRlU3R5bGUiOnsiJGlkIjoiMTM2IiwiRm9udFNldHRpbmdzIjp7IiRpZCI6IjEzNy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zOCIsIkxpbmVDb2xvciI6bnVsbCwiTGluZVdlaWdodCI6MC4wLCJMaW5lVHlwZSI6MCwiUGFyZW50U3R5bGUiOm51bGx9LCJQYXJlbnRTdHlsZSI6eyIkcmVmIjoiNzIifX0sIkRhdGVGb3JtYXQiOnsiJGlkIjoiMTM5IiwiRm9ybWF0U3RyaW5nIjoiTU1NIGQsIH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7IiRyZWYiOiI1MyJ9fSwiUG9zaXRpb24iOnsiUmF0aW8iOjAuMCwiSXNDdXN0b20iOmZhbHNlfSwiRGF0ZUZvcm1hdCI6eyIkcmVmIjoiMTM5In0sIklkIjoiZTIxNTc3YTItOWE3OS00ZDdlLWEzYjQtOTlkZTEzNDdiMmE2IiwiSW1wb3J0SWQiOm51bGwsIlRpdGxlIjoiRMOpYnV0IGRlIGxhIHRow6hzZSIsIk5vdGUiOm51bGwsIkh5cGVybGluayI6bnVsbCwiSXNDaGFuZ2VkIjpmYWxzZSwiSXNOZXciOmZhbHNlfSx7IiRpZCI6IjE0MCIsIkRhdGUiOiIyMDE5LTAxLTMxVDIzOjU5OjAwIiwiU3R5bGUiOnsiJGlkIjoiMTQxIiwiU2hhcGUiOjIsIkNvbm5lY3Rvck1hcmdpbiI6eyIkcmVmIjoiNTQifSwiQ29ubmVjdG9yU3R5bGUiOnsiJGlkIjoiMTQyIiwiTGluZUNvbG9yIjp7IiRpZCI6IjE0MyIsIiR0eXBlIjoiTkxSRS5Db21tb24uRG9tLlNvbGlkQ29sb3JCcnVzaCwgTkxSRS5Db21tb24iLCJDb2xvciI6eyIkaWQiOiIxNDQiLCJBIjoxMjcsIlIiOjY4LCJHIjoxMTQsIkIiOjE5Nn19LCJMaW5lV2VpZ2h0IjoxLjAsIkxpbmVUeXBlIjowLCJQYXJlbnRTdHlsZSI6eyIkcmVmIjoiNTUifX0sIklzQmVsb3dUaW1lYmFuZCI6dHJ1ZSwiSGlkZURhdGUiOmZhbHNlLCJTaGFwZVNpemUiOjEsIlNwYWNpbmciOjIuMCwiUGFkZGluZyI6eyIkcmVmIjoiNTgifSwiU2hhcGVTdHlsZSI6eyIkaWQiOiIxNDUiLCJNYXJnaW4iOnsiJHJlZiI6IjYwIn0sIlBhZGRpbmciOnsiJHJlZiI6IjYxIn0sIkJhY2tncm91bmQiOnsiJGlkIjoiMTQ2IiwiQ29sb3IiOnsiJGlkIjoiMTQ3IiwiQSI6MjU1LCJSIjo2OCwiRyI6MTE0LCJCIjoxOTZ9fSwiSXNWaXNpYmxlIjp0cnVlLCJXaWR0aCI6MTguMCwiSGVpZ2h0IjoyMC4wLCJCb3JkZXJTdHlsZSI6eyIkaWQiOiIxNDgiLCJMaW5lQ29sb3IiOnsiJHJlZiI6IjYzIn0sIkxpbmVXZWlnaHQiOjAuMCwiTGluZVR5cGUiOjAsIlBhcmVudFN0eWxlIjp7IiRyZWYiOiI2MiJ9fSwiUGFyZW50U3R5bGUiOnsiJHJlZiI6IjU5In19LCJUaXRsZVN0eWxlIjp7IiRpZCI6IjE0OSIsIkZvbnRTZXR0aW5ncyI6eyIkaWQiOiIxNTA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1MSIsIkxpbmVDb2xvciI6bnVsbCwiTGluZVdlaWdodCI6MC4wLCJMaW5lVHlwZSI6MCwiUGFyZW50U3R5bGUiOm51bGx9LCJQYXJlbnRTdHlsZSI6eyIkcmVmIjoiNjUifX0sIkRhdGVTdHlsZSI6eyIkaWQiOiIxNTIiLCJGb250U2V0dGluZ3MiOnsiJGlkIjoiMTUz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U0IiwiTGluZUNvbG9yIjpudWxsLCJMaW5lV2VpZ2h0IjowLjAsIkxpbmVUeXBlIjowLCJQYXJlbnRTdHlsZSI6bnVsbH0sIlBhcmVudFN0eWxlIjp7IiRyZWYiOiI3MiJ9fSwiRGF0ZUZvcm1hdCI6eyIkaWQiOiIxNTUiLCJGb3JtYXRTdHJpbmciOiJNTU0gZCwg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UzIn19LCJQb3NpdGlvbiI6eyJSYXRpbyI6MC4wLCJJc0N1c3RvbSI6ZmFsc2V9LCJEYXRlRm9ybWF0Ijp7IiRyZWYiOiIxNTUifSwiSWQiOiIzZjJhNjc2My0xNzY2LTQ2N2ItYWZjMC1jMmMxNzFlNDUwZDciLCJJbXBvcnRJZCI6bnVsbCwiVGl0bGUiOiJDb21pdMOpIGRlIHRow6hzZSAjMiIsIk5vdGUiOm51bGwsIkh5cGVybGluayI6bnVsbCwiSXNDaGFuZ2VkIjpmYWxzZSwiSXNOZXciOmZhbHNlfSx7IiRpZCI6IjE1NiIsIkRhdGUiOiIyMDE3LTExLTAzVDIzOjU5OjAwWiIsIlN0eWxlIjp7IiRpZCI6IjE1NyIsIlNoYXBlIjoyLCJDb25uZWN0b3JNYXJnaW4iOnsiJHJlZiI6IjU0In0sIkNvbm5lY3RvclN0eWxlIjp7IiRpZCI6IjE1OCIsIkxpbmVDb2xvciI6eyIkaWQiOiIxNTkiLCIkdHlwZSI6Ik5MUkUuQ29tbW9uLkRvbS5Tb2xpZENvbG9yQnJ1c2gsIE5MUkUuQ29tbW9uIiwiQ29sb3IiOnsiJGlkIjoiMTYwIiwiQSI6MTI3LCJSIjoyNiwiRyI6MTcwLCJCIjo2Nn19LCJMaW5lV2VpZ2h0IjoxLjAsIkxpbmVUeXBlIjowLCJQYXJlbnRTdHlsZSI6eyIkcmVmIjoiNTUifX0sIklzQmVsb3dUaW1lYmFuZCI6ZmFsc2UsIkhpZGVEYXRlIjpmYWxzZSwiU2hhcGVTaXplIjoxLCJTcGFjaW5nIjoyLjAsIlBhZGRpbmciOnsiJHJlZiI6IjU4In0sIlNoYXBlU3R5bGUiOnsiJGlkIjoiMTYxIiwiTWFyZ2luIjp7IiRyZWYiOiI2MCJ9LCJQYWRkaW5nIjp7IiRyZWYiOiI2MSJ9LCJCYWNrZ3JvdW5kIjp7IiRpZCI6IjE2MiIsIkNvbG9yIjp7IiRpZCI6IjE2MyIsIkEiOjI1NSwiUiI6MjYsIkciOjE3MCwiQiI6NjZ9fSwiSXNWaXNpYmxlIjp0cnVlLCJXaWR0aCI6MTguMCwiSGVpZ2h0IjoyMC4wLCJCb3JkZXJTdHlsZSI6eyIkaWQiOiIxNjQiLCJMaW5lQ29sb3IiOnsiJHJlZiI6IjYzIn0sIkxpbmVXZWlnaHQiOjAuMCwiTGluZVR5cGUiOjAsIlBhcmVudFN0eWxlIjp7IiRyZWYiOiI2MiJ9fSwiUGFyZW50U3R5bGUiOnsiJHJlZiI6IjU5In19LCJUaXRsZVN0eWxlIjp7IiRpZCI6IjE2NSIsIkZvbnRTZXR0aW5ncyI6eyIkaWQiOiIxNjY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2NyIsIkxpbmVDb2xvciI6bnVsbCwiTGluZVdlaWdodCI6MC4wLCJMaW5lVHlwZSI6MCwiUGFyZW50U3R5bGUiOm51bGx9LCJQYXJlbnRTdHlsZSI6eyIkcmVmIjoiNjUifX0sIkRhdGVTdHlsZSI6eyIkaWQiOiIxNjgiLCJGb250U2V0dGluZ3MiOnsiJGlkIjoiMTY5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cwIiwiTGluZUNvbG9yIjpudWxsLCJMaW5lV2VpZ2h0IjowLjAsIkxpbmVUeXBlIjowLCJQYXJlbnRTdHlsZSI6bnVsbH0sIlBhcmVudFN0eWxlIjp7IiRyZWYiOiI3MiJ9fSwiRGF0ZUZvcm1hdCI6eyIkaWQiOiIxNzEiLCJGb3JtYXRTdHJpbmciOiJNTS9k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eyIkcmVmIjoiNTMifX0sIlBvc2l0aW9uIjp7IlJhdGlvIjowLjAsIklzQ3VzdG9tIjpmYWxzZX0sIkRhdGVGb3JtYXQiOnsiJHJlZiI6IjE3MSJ9LCJJZCI6ImY2Nzc0ODAwLTU4YmQtNGQ1NS05NWJmLWU1MDE0MDExZTZhMiIsIkltcG9ydElkIjpudWxsLCJUaXRsZSI6IkludGVybmF0aW9uYWwgY29uZmVyZW5jZSBwYXJ0aWNwYXRpb24gLSBBSUVFIFJvbWUiLCJOb3RlIjpudWxsLCJIeXBlcmxpbmsiOm51bGwsIklzQ2hhbmdlZCI6ZmFsc2UsIklzTmV3IjpmYWxzZX0seyIkaWQiOiIxNzIiLCJEYXRlIjoiMjAxOC0wMi0yMFQyMzo1OTowMFoiLCJTdHlsZSI6eyIkaWQiOiIxNzMiLCJTaGFwZSI6MiwiQ29ubmVjdG9yTWFyZ2luIjp7IiRyZWYiOiI1NCJ9LCJDb25uZWN0b3JTdHlsZSI6eyIkaWQiOiIxNzQiLCJMaW5lQ29sb3IiOnsiJGlkIjoiMTc1IiwiJHR5cGUiOiJOTFJFLkNvbW1vbi5Eb20uU29saWRDb2xvckJydXNoLCBOTFJFLkNvbW1vbiIsIkNvbG9yIjp7IiRpZCI6IjE3NiIsIkEiOjEyNywiUiI6MCwiRyI6MTE0LCJCIjoxODh9fSwiTGluZVdlaWdodCI6MS4wLCJMaW5lVHlwZSI6MCwiUGFyZW50U3R5bGUiOnsiJHJlZiI6IjU1In19LCJJc0JlbG93VGltZWJhbmQiOnRydWUsIkhpZGVEYXRlIjpmYWxzZSwiU2hhcGVTaXplIjoxLCJTcGFjaW5nIjoyLjAsIlBhZGRpbmciOnsiJHJlZiI6IjU4In0sIlNoYXBlU3R5bGUiOnsiJGlkIjoiMTc3IiwiTWFyZ2luIjp7IiRyZWYiOiI2MCJ9LCJQYWRkaW5nIjp7IiRyZWYiOiI2MSJ9LCJCYWNrZ3JvdW5kIjp7IiRpZCI6IjE3OCIsIkNvbG9yIjp7IiRpZCI6IjE3OSIsIkEiOjI1NSwiUiI6MCwiRyI6MTE0LCJCIjoxODh9fSwiSXNWaXNpYmxlIjp0cnVlLCJXaWR0aCI6MTguMCwiSGVpZ2h0IjoyMC4wLCJCb3JkZXJTdHlsZSI6eyIkaWQiOiIxODAiLCJMaW5lQ29sb3IiOnsiJHJlZiI6IjYzIn0sIkxpbmVXZWlnaHQiOjAuMCwiTGluZVR5cGUiOjAsIlBhcmVudFN0eWxlIjp7IiRyZWYiOiI2MiJ9fSwiUGFyZW50U3R5bGUiOnsiJHJlZiI6IjU5In19LCJUaXRsZVN0eWxlIjp7IiRpZCI6IjE4MSIsIkZvbnRTZXR0aW5ncyI6eyIkaWQiOiIxODI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4MyIsIkxpbmVDb2xvciI6bnVsbCwiTGluZVdlaWdodCI6MC4wLCJMaW5lVHlwZSI6MCwiUGFyZW50U3R5bGUiOm51bGx9LCJQYXJlbnRTdHlsZSI6eyIkcmVmIjoiNjUifX0sIkRhdGVTdHlsZSI6eyIkaWQiOiIxODQiLCJGb250U2V0dGluZ3MiOnsiJGlkIjoiMTg1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g2IiwiTGluZUNvbG9yIjpudWxsLCJMaW5lV2VpZ2h0IjowLjAsIkxpbmVUeXBlIjowLCJQYXJlbnRTdHlsZSI6bnVsbH0sIlBhcmVudFN0eWxlIjp7IiRyZWYiOiI3MiJ9fSwiRGF0ZUZvcm1hdCI6eyIkaWQiOiIxODciLCJGb3JtYXRTdHJpbmciOiJNTU0gZCwg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UzIn19LCJQb3NpdGlvbiI6eyJSYXRpbyI6MC4wLCJJc0N1c3RvbSI6ZmFsc2V9LCJEYXRlRm9ybWF0Ijp7IiRyZWYiOiIxODcifSwiSWQiOiJhMDVlNmEyOC0wNGIwLTQxMWQtOWM2MS1hYTUwMjNlMGIzYjciLCJJbXBvcnRJZCI6bnVsbCwiVGl0bGUiOiJDb21pdMOpIGRlIHRow6hzZSAjMSIsIk5vdGUiOm51bGwsIkh5cGVybGluayI6bnVsbCwiSXNDaGFuZ2VkIjpmYWxzZSwiSXNOZXciOmZhbHNlfSx7IiRpZCI6IjE4OCIsIkRhdGUiOiIyMDE4LTA2LTExVDIzOjU5OjAwWiIsIlN0eWxlIjp7IiRpZCI6IjE4OSIsIlNoYXBlIjoyLCJDb25uZWN0b3JNYXJnaW4iOnsiJHJlZiI6IjU0In0sIkNvbm5lY3RvclN0eWxlIjp7IiRpZCI6IjE5MCIsIkxpbmVDb2xvciI6eyIkaWQiOiIxOTEiLCIkdHlwZSI6Ik5MUkUuQ29tbW9uLkRvbS5Tb2xpZENvbG9yQnJ1c2gsIE5MUkUuQ29tbW9uIiwiQ29sb3IiOnsiJGlkIjoiMTkyIiwiQSI6MTI3LCJSIjoyNiwiRyI6MTcwLCJCIjo2Nn19LCJMaW5lV2VpZ2h0IjoxLjAsIkxpbmVUeXBlIjowLCJQYXJlbnRTdHlsZSI6eyIkcmVmIjoiNTUifX0sIklzQmVsb3dUaW1lYmFuZCI6ZmFsc2UsIkhpZGVEYXRlIjpmYWxzZSwiU2hhcGVTaXplIjoxLCJTcGFjaW5nIjoyLjAsIlBhZGRpbmciOnsiJHJlZiI6IjU4In0sIlNoYXBlU3R5bGUiOnsiJGlkIjoiMTkzIiwiTWFyZ2luIjp7IiRyZWYiOiI2MCJ9LCJQYWRkaW5nIjp7IiRyZWYiOiI2MSJ9LCJCYWNrZ3JvdW5kIjp7IiRpZCI6IjE5NCIsIkNvbG9yIjp7IiRpZCI6IjE5NSIsIkEiOjI1NSwiUiI6MjYsIkciOjE3MCwiQiI6NjZ9fSwiSXNWaXNpYmxlIjp0cnVlLCJXaWR0aCI6MTguMCwiSGVpZ2h0IjoyMC4wLCJCb3JkZXJTdHlsZSI6eyIkaWQiOiIxOTYiLCJMaW5lQ29sb3IiOnsiJHJlZiI6IjYzIn0sIkxpbmVXZWlnaHQiOjAuMCwiTGluZVR5cGUiOjAsIlBhcmVudFN0eWxlIjp7IiRyZWYiOiI2MiJ9fSwiUGFyZW50U3R5bGUiOnsiJHJlZiI6IjU5In19LCJUaXRsZVN0eWxlIjp7IiRpZCI6IjE5NyIsIkZvbnRTZXR0aW5ncyI6eyIkaWQiOiIxOTg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5OSIsIkxpbmVDb2xvciI6bnVsbCwiTGluZVdlaWdodCI6MC4wLCJMaW5lVHlwZSI6MCwiUGFyZW50U3R5bGUiOm51bGx9LCJQYXJlbnRTdHlsZSI6eyIkcmVmIjoiNjUifX0sIkRhdGVTdHlsZSI6eyIkaWQiOiIyMDAiLCJGb250U2V0dGluZ3MiOnsiJGlkIjoiMjAx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jAyIiwiTGluZUNvbG9yIjpudWxsLCJMaW5lV2VpZ2h0IjowLjAsIkxpbmVUeXBlIjowLCJQYXJlbnRTdHlsZSI6bnVsbH0sIlBhcmVudFN0eWxlIjp7IiRyZWYiOiI3MiJ9fSwiRGF0ZUZvcm1hdCI6eyIkaWQiOiIyMDMiLCJGb3JtYXRTdHJpbmciOiJNTS9k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eyIkcmVmIjoiNTMifX0sIlBvc2l0aW9uIjp7IlJhdGlvIjowLjAsIklzQ3VzdG9tIjpmYWxzZX0sIkRhdGVGb3JtYXQiOnsiJHJlZiI6IjIwMyJ9LCJJZCI6IjJlMTNlODg1LTdjYzgtNGZiYi04NTA1LTMzOGU2MThiYTY0NyIsIkltcG9ydElkIjpudWxsLCJUaXRsZSI6IkludGVybmF0aW9uYWwgY29uZmVyZW5jZSBwYXJ0aWNpcGF0aW9uIC0gSUFFRSBHcm9uaW5nZW4iLCJOb3RlIjpudWxsLCJIeXBlcmxpbmsiOm51bGwsIklzQ2hhbmdlZCI6ZmFsc2UsIklzTmV3IjpmYWxzZX0seyIkaWQiOiIyMDQiLCJEYXRlIjoiMjAyMC0wMy0yN1QyMzo1OTowMFoiLCJTdHlsZSI6eyIkaWQiOiIyMDUiLCJTaGFwZSI6MiwiQ29ubmVjdG9yTWFyZ2luIjp7IiRyZWYiOiI1NCJ9LCJDb25uZWN0b3JTdHlsZSI6eyIkaWQiOiIyMDYiLCJMaW5lQ29sb3IiOnsiJGlkIjoiMjA3IiwiJHR5cGUiOiJOTFJFLkNvbW1vbi5Eb20uU29saWRDb2xvckJydXNoLCBOTFJFLkNvbW1vbiIsIkNvbG9yIjp7IiRpZCI6IjIwOCIsIkEiOjEyNywiUiI6MjM3LCJHIjoxMjUsIkIiOjQ5fX0sIkxpbmVXZWlnaHQiOjEuMCwiTGluZVR5cGUiOjAsIlBhcmVudFN0eWxlIjp7IiRyZWYiOiI1NSJ9fSwiSXNCZWxvd1RpbWViYW5kIjp0cnVlLCJIaWRlRGF0ZSI6ZmFsc2UsIlNoYXBlU2l6ZSI6MSwiU3BhY2luZyI6Mi4wLCJQYWRkaW5nIjp7IiRyZWYiOiI1OCJ9LCJTaGFwZVN0eWxlIjp7IiRpZCI6IjIwOSIsIk1hcmdpbiI6eyIkcmVmIjoiNjAifSwiUGFkZGluZyI6eyIkcmVmIjoiNjEifSwiQmFja2dyb3VuZCI6eyIkaWQiOiIyMTAiLCJDb2xvciI6eyIkaWQiOiIyMTEiLCJBIjoyNTUsIlIiOjIzNywiRyI6MTI1LCJCIjo0OX19LCJJc1Zpc2libGUiOnRydWUsIldpZHRoIjoxOC4wLCJIZWlnaHQiOjIwLjAsIkJvcmRlclN0eWxlIjp7IiRpZCI6IjIxMiIsIkxpbmVDb2xvciI6eyIkcmVmIjoiNjMifSwiTGluZVdlaWdodCI6MC4wLCJMaW5lVHlwZSI6MCwiUGFyZW50U3R5bGUiOnsiJHJlZiI6IjYyIn19LCJQYXJlbnRTdHlsZSI6eyIkcmVmIjoiNTkifX0sIlRpdGxlU3R5bGUiOnsiJGlkIjoiMjEzIiwiRm9udFNldHRpbmdzIjp7IiRpZCI6IjIxNC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jE1IiwiTGluZUNvbG9yIjpudWxsLCJMaW5lV2VpZ2h0IjowLjAsIkxpbmVUeXBlIjowLCJQYXJlbnRTdHlsZSI6bnVsbH0sIlBhcmVudFN0eWxlIjp7IiRyZWYiOiI2NSJ9fSwiRGF0ZVN0eWxlIjp7IiRpZCI6IjIxNiIsIkZvbnRTZXR0aW5ncyI6eyIkaWQiOiIyMTc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MTgiLCJMaW5lQ29sb3IiOm51bGwsIkxpbmVXZWlnaHQiOjAuMCwiTGluZVR5cGUiOjAsIlBhcmVudFN0eWxlIjpudWxsfSwiUGFyZW50U3R5bGUiOnsiJHJlZiI6IjcyIn19LCJEYXRlRm9ybWF0Ijp7IiRpZCI6IjIxOSIsIkZvcm1hdFN0cmluZyI6ImRkZCwgTU1NIGQsIH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7IiRyZWYiOiI1MyJ9fSwiUG9zaXRpb24iOnsiUmF0aW8iOjAuMCwiSXNDdXN0b20iOmZhbHNlfSwiRGF0ZUZvcm1hdCI6eyIkcmVmIjoiMjE5In0sIklkIjoiYjEwZTg2NjAtZTEwNC00MTQyLThjNWQtOWI0OWE1MTE4N2VhIiwiSW1wb3J0SWQiOm51bGwsIlRpdGxlIjoiRmluIGRlIGxhIHRow6hzZSIsIk5vdGUiOm51bGwsIkh5cGVybGluayI6bnVsbCwiSXNDaGFuZ2VkIjpmYWxzZSwiSXNOZXciOmZhbHNlfV0sIlRhc2tzIjpbeyIkaWQiOiIyMjAiLCJHcm91cE5hbWUiOm51bGwsIlN0YXJ0RGF0ZSI6IjIwMTctMDQtMDNUMDA6MDA6MDBaIiwiRW5kRGF0ZSI6IjIwMTctMDktMjlUMjM6NTk6MDBaIiwiUGVyY2VudGFnZUNvbXBsZXRlIjpudWxsLCJTdHlsZSI6eyIkaWQiOiIyMjEiLCJTaGFwZSI6MCwiU2hhcGVUaGlja25lc3MiOjEsIkR1cmF0aW9uRm9ybWF0IjowLCJJbmNsdWRlTm9uV29ya2luZ0RheXNJbkR1cmF0aW9uIjpmYWxzZSwiUGVyY2VudGFnZUNvbXBsZXRlU3R5bGUiOnsiJGlkIjoiMjIyIiwiRm9udFNldHRpbmdzIjp7IiRpZCI6IjIyMy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yNCIsIkxpbmVDb2xvciI6bnVsbCwiTGluZVdlaWdodCI6MC4wLCJMaW5lVHlwZSI6MCwiUGFyZW50U3R5bGUiOm51bGx9LCJQYXJlbnRTdHlsZSI6eyIkcmVmIjoiODEifX0sIkR1cmF0aW9uU3R5bGUiOnsiJGlkIjoiMjI1IiwiRm9udFNldHRpbmdzIjp7IiRpZCI6IjIyNi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yNyIsIkxpbmVDb2xvciI6bnVsbCwiTGluZVdlaWdodCI6MC4wLCJMaW5lVHlwZSI6MCwiUGFyZW50U3R5bGUiOm51bGx9LCJQYXJlbnRTdHlsZSI6eyIkcmVmIjoiODgifX0sIkhvcml6b250YWxDb25uZWN0b3JTdHlsZSI6eyIkaWQiOiIyMjgiLCJMaW5lQ29sb3IiOnsiJHJlZiI6Ijk2In0sIkxpbmVXZWlnaHQiOjEuMCwiTGluZVR5cGUiOjAsIlBhcmVudFN0eWxlIjp7IiRyZWYiOiI5NSJ9fSwiVmVydGljYWxDb25uZWN0b3JTdHlsZSI6eyIkaWQiOiIyMjkiLCJMaW5lQ29sb3IiOnsiJHJlZiI6Ijk5In0sIkxpbmVXZWlnaHQiOjEuMCwiTGluZVR5cGUiOjAsIlBhcmVudFN0eWxlIjp7IiRyZWYiOiI5OCJ9fSwiTWFyZ2luIjpudWxsLCJTdGFydERhdGVQb3NpdGlvbiI6NCwiRW5kRGF0ZVBvc2l0aW9uIjo0LCJEYXRlSXNWaXNpYmxlIjp0cnVlLCJUaXRsZVBvc2l0aW9uIjoyLCJEdXJhdGlvblBvc2l0aW9uIjo2LCJQZXJjZW50YWdlQ29tcGxldGVkUG9zaXRpb24iOjYsIlNwYWNpbmciOjUsIklzQmVsb3dUaW1lYmFuZCI6ZmFsc2UsIlBlcmNlbnRhZ2VDb21wbGV0ZVNoYXBlT3BhY2l0eSI6MzUsIlNoYXBlU3R5bGUiOnsiJGlkIjoiMjMwIiwiTWFyZ2luIjp7IiRyZWYiOiIxMDIifSwiUGFkZGluZyI6eyIkcmVmIjoiMTAzIn0sIkJhY2tncm91bmQiOnsiJGlkIjoiMjMxIiwiQ29sb3IiOnsiJGlkIjoiMjMyIiwiQSI6MjU1LCJSIjoyLCJHIjoxNzgsIkIiOjIzOH19LCJJc1Zpc2libGUiOnRydWUsIldpZHRoIjowLjAsIkhlaWdodCI6MTYuMCwiQm9yZGVyU3R5bGUiOnsiJGlkIjoiMjMzIiwiTGluZUNvbG9yIjp7IiRyZWYiOiIxMDUifSwiTGluZVdlaWdodCI6MC4wLCJMaW5lVHlwZSI6MCwiUGFyZW50U3R5bGUiOnsiJHJlZiI6IjEwNCJ9fSwiUGFyZW50U3R5bGUiOnsiJHJlZiI6IjEwMSJ9fSwiVGl0bGVTdHlsZSI6eyIkaWQiOiIyMzQiLCJGb250U2V0dGluZ3MiOnsiJGlkIjoiMjM1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xLCJWZXJ0aWNhbEFsaWdubWVudCI6MCwiU21hcnRGb3JlZ3JvdW5kIjpudWxsLCJNYXJnaW4iOnsiJHJlZiI6IjExMSJ9LCJQYWRkaW5nIjp7IiRyZWYiOiIxMTIifSwiQmFja2dyb3VuZCI6eyIkcmVmIjoiMTEzIn0sIklzVmlzaWJsZSI6dHJ1ZSwiV2lkdGgiOjAuMCwiSGVpZ2h0IjowLjAsIkJvcmRlclN0eWxlIjp7IiRpZCI6IjIzNiIsIkxpbmVDb2xvciI6bnVsbCwiTGluZVdlaWdodCI6MC4wLCJMaW5lVHlwZSI6MCwiUGFyZW50U3R5bGUiOm51bGx9LCJQYXJlbnRTdHlsZSI6eyIkcmVmIjoiMTA3In19LCJEYXRlU3R5bGUiOnsiJGlkIjoiMjM3IiwiRm9udFNldHRpbmdzIjp7IiRpZCI6IjIzOC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M5IiwiTGluZUNvbG9yIjpudWxsLCJMaW5lV2VpZ2h0IjowLjAsIkxpbmVUeXBlIjowLCJQYXJlbnRTdHlsZSI6bnVsbH0sIlBhcmVudFN0eWxlIjp7IiRyZWYiOiIxMTQifX0sIkRhdGVGb3JtYXQiOnsiJGlkIjoiMjQwIiwiRm9ybWF0U3RyaW5nIjoiTU0vZG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gwIn19LCJJbmRleCI6MSwiU21hcnREdXJhdGlvbkFjdGl2YXRlZCI6ZmFsc2UsIkRhdGVGb3JtYXQiOnsiJHJlZiI6IjI0MCJ9LCJJZCI6IjE1MTkxYjgxLTI1ODMtNDhmMy1iODFmLTczOGQ5YWIxY2EyOCIsIkltcG9ydElkIjpudWxsLCJUaXRsZSI6IkV0YXQgZGUgbCdhcnQgZHUgc3VqZXQiLCJOb3RlIjpudWxsLCJIeXBlcmxpbmsiOm51bGwsIklzQ2hhbmdlZCI6ZmFsc2UsIklzTmV3IjpmYWxzZX0seyIkaWQiOiIyNDEiLCJHcm91cE5hbWUiOm51bGwsIlN0YXJ0RGF0ZSI6IjIwMTctMDktMDVUMDA6MDA6MDBaIiwiRW5kRGF0ZSI6IjIwMTgtMDItMjhUMjM6NTk6MDBaIiwiUGVyY2VudGFnZUNvbXBsZXRlIjpudWxsLCJTdHlsZSI6eyIkaWQiOiIyNDIiLCJTaGFwZSI6MCwiU2hhcGVUaGlja25lc3MiOjEsIkR1cmF0aW9uRm9ybWF0IjowLCJJbmNsdWRlTm9uV29ya2luZ0RheXNJbkR1cmF0aW9uIjpmYWxzZSwiUGVyY2VudGFnZUNvbXBsZXRlU3R5bGUiOnsiJGlkIjoiMjQzIiwiRm9udFNldHRpbmdzIjp7IiRpZCI6IjI0N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0NSIsIkxpbmVDb2xvciI6bnVsbCwiTGluZVdlaWdodCI6MC4wLCJMaW5lVHlwZSI6MCwiUGFyZW50U3R5bGUiOm51bGx9LCJQYXJlbnRTdHlsZSI6eyIkcmVmIjoiODEifX0sIkR1cmF0aW9uU3R5bGUiOnsiJGlkIjoiMjQ2IiwiRm9udFNldHRpbmdzIjp7IiRpZCI6IjI0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0OCIsIkxpbmVDb2xvciI6bnVsbCwiTGluZVdlaWdodCI6MC4wLCJMaW5lVHlwZSI6MCwiUGFyZW50U3R5bGUiOm51bGx9LCJQYXJlbnRTdHlsZSI6eyIkcmVmIjoiODgifX0sIkhvcml6b250YWxDb25uZWN0b3JTdHlsZSI6eyIkaWQiOiIyNDkiLCJMaW5lQ29sb3IiOnsiJHJlZiI6Ijk2In0sIkxpbmVXZWlnaHQiOjEuMCwiTGluZVR5cGUiOjAsIlBhcmVudFN0eWxlIjp7IiRyZWYiOiI5NSJ9fSwiVmVydGljYWxDb25uZWN0b3JTdHlsZSI6eyIkaWQiOiIyNTAiLCJMaW5lQ29sb3IiOnsiJHJlZiI6Ijk5In0sIkxpbmVXZWlnaHQiOjEuMCwiTGluZVR5cGUiOjAsIlBhcmVudFN0eWxlIjp7IiRyZWYiOiI5OCJ9fSwiTWFyZ2luIjpudWxsLCJTdGFydERhdGVQb3NpdGlvbiI6NCwiRW5kRGF0ZVBvc2l0aW9uIjo0LCJEYXRlSXNWaXNpYmxlIjp0cnVlLCJUaXRsZVBvc2l0aW9uIjoyLCJEdXJhdGlvblBvc2l0aW9uIjo2LCJQZXJjZW50YWdlQ29tcGxldGVkUG9zaXRpb24iOjYsIlNwYWNpbmciOjUsIklzQmVsb3dUaW1lYmFuZCI6ZmFsc2UsIlBlcmNlbnRhZ2VDb21wbGV0ZVNoYXBlT3BhY2l0eSI6MzUsIlNoYXBlU3R5bGUiOnsiJGlkIjoiMjUxIiwiTWFyZ2luIjp7IiRyZWYiOiIxMDIifSwiUGFkZGluZyI6eyIkcmVmIjoiMTAzIn0sIkJhY2tncm91bmQiOnsiJGlkIjoiMjUyIiwiQ29sb3IiOnsiJGlkIjoiMjUzIiwiQSI6MjU1LCJSIjo2OCwiRyI6ODQsIkIiOjEwNn19LCJJc1Zpc2libGUiOnRydWUsIldpZHRoIjowLjAsIkhlaWdodCI6MTYuMCwiQm9yZGVyU3R5bGUiOnsiJGlkIjoiMjU0IiwiTGluZUNvbG9yIjp7IiRyZWYiOiIxMDUifSwiTGluZVdlaWdodCI6MC4wLCJMaW5lVHlwZSI6MCwiUGFyZW50U3R5bGUiOnsiJHJlZiI6IjEwNCJ9fSwiUGFyZW50U3R5bGUiOnsiJHJlZiI6IjEwMSJ9fSwiVGl0bGVTdHlsZSI6eyIkaWQiOiIyNTUiLCJGb250U2V0dGluZ3MiOnsiJGlkIjoiMjU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xLCJWZXJ0aWNhbEFsaWdubWVudCI6MCwiU21hcnRGb3JlZ3JvdW5kIjpudWxsLCJNYXJnaW4iOnsiJHJlZiI6IjExMSJ9LCJQYWRkaW5nIjp7IiRyZWYiOiIxMTIifSwiQmFja2dyb3VuZCI6eyIkcmVmIjoiMTEzIn0sIklzVmlzaWJsZSI6dHJ1ZSwiV2lkdGgiOjAuMCwiSGVpZ2h0IjowLjAsIkJvcmRlclN0eWxlIjp7IiRpZCI6IjI1NyIsIkxpbmVDb2xvciI6bnVsbCwiTGluZVdlaWdodCI6MC4wLCJMaW5lVHlwZSI6MCwiUGFyZW50U3R5bGUiOm51bGx9LCJQYXJlbnRTdHlsZSI6eyIkcmVmIjoiMTA3In19LCJEYXRlU3R5bGUiOnsiJGlkIjoiMjU4IiwiRm9udFNldHRpbmdzIjp7IiRpZCI6IjI1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YwIiwiTGluZUNvbG9yIjpudWxsLCJMaW5lV2VpZ2h0IjowLjAsIkxpbmVUeXBlIjowLCJQYXJlbnRTdHlsZSI6bnVsbH0sIlBhcmVudFN0eWxlIjp7IiRyZWYiOiIxMTQifX0sIkRhdGVGb3JtYXQiOnsiJGlkIjoiMjYxIiwiRm9ybWF0U3RyaW5nIjoiTU0vZG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gwIn19LCJJbmRleCI6MiwiU21hcnREdXJhdGlvbkFjdGl2YXRlZCI6ZmFsc2UsIkRhdGVGb3JtYXQiOnsiJHJlZiI6IjI2MSJ9LCJJZCI6IjJmODUxNTFlLWVkNmUtNDRiZi05ZTg5LWU2NmZiMmE4NTM3MSIsIkltcG9ydElkIjpudWxsLCJUaXRsZSI6IkV0dWRlIFVDQUQgRnJhbmNlIDIwMTItMjAxNi0yMDMwIiwiTm90ZSI6bnVsbCwiSHlwZXJsaW5rIjpudWxsLCJJc0NoYW5nZWQiOmZhbHNlLCJJc05ldyI6ZmFsc2V9LHsiJGlkIjoiMjYyIiwiR3JvdXBOYW1lIjpudWxsLCJTdGFydERhdGUiOiIyMDE3LTA1LTAxVDAwOjAwOjAwWiIsIkVuZERhdGUiOiIyMDE3LTA5LTMwVDIzOjU5OjAwWiIsIlBlcmNlbnRhZ2VDb21wbGV0ZSI6bnVsbCwiU3R5bGUiOnsiJGlkIjoiMjYzIiwiU2hhcGUiOjAsIlNoYXBlVGhpY2tuZXNzIjoxLCJEdXJhdGlvbkZvcm1hdCI6MCwiSW5jbHVkZU5vbldvcmtpbmdEYXlzSW5EdXJhdGlvbiI6ZmFsc2UsIlBlcmNlbnRhZ2VDb21wbGV0ZVN0eWxlIjp7IiRpZCI6IjI2NCIsIkZvbnRTZXR0aW5ncyI6eyIkaWQiOiIyNjU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NjYiLCJMaW5lQ29sb3IiOm51bGwsIkxpbmVXZWlnaHQiOjAuMCwiTGluZVR5cGUiOjAsIlBhcmVudFN0eWxlIjpudWxsfSwiUGFyZW50U3R5bGUiOnsiJHJlZiI6IjgxIn19LCJEdXJhdGlvblN0eWxlIjp7IiRpZCI6IjI2NyIsIkZvbnRTZXR0aW5ncyI6eyIkaWQiOiIyNjg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jkiLCJMaW5lQ29sb3IiOm51bGwsIkxpbmVXZWlnaHQiOjAuMCwiTGluZVR5cGUiOjAsIlBhcmVudFN0eWxlIjpudWxsfSwiUGFyZW50U3R5bGUiOnsiJHJlZiI6Ijg4In19LCJIb3Jpem9udGFsQ29ubmVjdG9yU3R5bGUiOnsiJGlkIjoiMjcwIiwiTGluZUNvbG9yIjp7IiRyZWYiOiI5NiJ9LCJMaW5lV2VpZ2h0IjoxLjAsIkxpbmVUeXBlIjowLCJQYXJlbnRTdHlsZSI6eyIkcmVmIjoiOTUifX0sIlZlcnRpY2FsQ29ubmVjdG9yU3R5bGUiOnsiJGlkIjoiMjcxIiwiTGluZUNvbG9yIjp7IiRyZWYiOiI5OSJ9LCJMaW5lV2VpZ2h0IjoxLjAsIkxpbmVUeXBlIjowLCJQYXJlbnRTdHlsZSI6eyIkcmVmIjoiOTgifX0sIk1hcmdpbiI6bnVsbCwiU3RhcnREYXRlUG9zaXRpb24iOjQsIkVuZERhdGVQb3NpdGlvbiI6NCwiRGF0ZUlzVmlzaWJsZSI6dHJ1ZSwiVGl0bGVQb3NpdGlvbiI6MiwiRHVyYXRpb25Qb3NpdGlvbiI6NiwiUGVyY2VudGFnZUNvbXBsZXRlZFBvc2l0aW9uIjo2LCJTcGFjaW5nIjo1LCJJc0JlbG93VGltZWJhbmQiOmZhbHNlLCJQZXJjZW50YWdlQ29tcGxldGVTaGFwZU9wYWNpdHkiOjM1LCJTaGFwZVN0eWxlIjp7IiRpZCI6IjI3MiIsIk1hcmdpbiI6eyIkcmVmIjoiMTAyIn0sIlBhZGRpbmciOnsiJHJlZiI6IjEwMyJ9LCJCYWNrZ3JvdW5kIjp7IiRpZCI6IjI3MyIsIkNvbG9yIjp7IiRpZCI6IjI3NCIsIkEiOjI1NSwiUiI6NjgsIkciOjg0LCJCIjoxMDZ9fSwiSXNWaXNpYmxlIjp0cnVlLCJXaWR0aCI6MC4wLCJIZWlnaHQiOjE2LjAsIkJvcmRlclN0eWxlIjp7IiRpZCI6IjI3NSIsIkxpbmVDb2xvciI6eyIkcmVmIjoiMTA1In0sIkxpbmVXZWlnaHQiOjAuMCwiTGluZVR5cGUiOjAsIlBhcmVudFN0eWxlIjp7IiRyZWYiOiIxMDQifX0sIlBhcmVudFN0eWxlIjp7IiRyZWYiOiIxMDEifX0sIlRpdGxlU3R5bGUiOnsiJGlkIjoiMjc2IiwiRm9udFNldHRpbmdzIjp7IiRpZCI6IjI3Ny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yNzgiLCJMaW5lQ29sb3IiOm51bGwsIkxpbmVXZWlnaHQiOjAuMCwiTGluZVR5cGUiOjAsIlBhcmVudFN0eWxlIjpudWxsfSwiUGFyZW50U3R5bGUiOnsiJHJlZiI6IjEwNyJ9fSwiRGF0ZVN0eWxlIjp7IiRpZCI6IjI3OSIsIkZvbnRTZXR0aW5ncyI6eyIkaWQiOiIyODA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I4MSIsIkxpbmVDb2xvciI6bnVsbCwiTGluZVdlaWdodCI6MC4wLCJMaW5lVHlwZSI6MCwiUGFyZW50U3R5bGUiOm51bGx9LCJQYXJlbnRTdHlsZSI6eyIkcmVmIjoiMTE0In19LCJEYXRlRm9ybWF0Ijp7IiRpZCI6IjI4MiIsIkZvcm1hdFN0cmluZyI6Ik1NL2RkL3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7IiRyZWYiOiI4MCJ9fSwiSW5kZXgiOjMsIlNtYXJ0RHVyYXRpb25BY3RpdmF0ZWQiOmZhbHNlLCJEYXRlRm9ybWF0Ijp7IiRyZWYiOiIyODIifSwiSWQiOiIxMjNhZTEwMi1jYTgxLTQwNjctOGUwZS01ZjMwYzU4NWNlMmQiLCJJbXBvcnRJZCI6bnVsbCwiVGl0bGUiOiJFdHVkZSBwYXJjIMOpbGVjdHJpcXVlIEZyYW5jZSIsIk5vdGUiOm51bGwsIkh5cGVybGluayI6bnVsbCwiSXNDaGFuZ2VkIjpmYWxzZSwiSXNOZXciOmZhbHNlfSx7IiRpZCI6IjI4MyIsIkdyb3VwTmFtZSI6bnVsbCwiU3RhcnREYXRlIjoiMjAxNy0wOS0wNFQwMDowMDowMFoiLCJFbmREYXRlIjoiMjAxOC0wNC0xM1QyMzo1OTowMFoiLCJQZXJjZW50YWdlQ29tcGxldGUiOm51bGwsIlN0eWxlIjp7IiRpZCI6IjI4NCIsIlNoYXBlIjowLCJTaGFwZVRoaWNrbmVzcyI6MSwiRHVyYXRpb25Gb3JtYXQiOjAsIkluY2x1ZGVOb25Xb3JraW5nRGF5c0luRHVyYXRpb24iOmZhbHNlLCJQZXJjZW50YWdlQ29tcGxldGVTdHlsZSI6eyIkaWQiOiIyODUiLCJGb250U2V0dGluZ3MiOnsiJGlkIjoiMjg2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g3IiwiTGluZUNvbG9yIjpudWxsLCJMaW5lV2VpZ2h0IjowLjAsIkxpbmVUeXBlIjowLCJQYXJlbnRTdHlsZSI6bnVsbH0sIlBhcmVudFN0eWxlIjp7IiRyZWYiOiI4MSJ9fSwiRHVyYXRpb25TdHlsZSI6eyIkaWQiOiIyODgiLCJGb250U2V0dGluZ3MiOnsiJGlkIjoiMjg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kwIiwiTGluZUNvbG9yIjpudWxsLCJMaW5lV2VpZ2h0IjowLjAsIkxpbmVUeXBlIjowLCJQYXJlbnRTdHlsZSI6bnVsbH0sIlBhcmVudFN0eWxlIjp7IiRyZWYiOiI4OCJ9fSwiSG9yaXpvbnRhbENvbm5lY3RvclN0eWxlIjp7IiRpZCI6IjI5MSIsIkxpbmVDb2xvciI6eyIkcmVmIjoiOTYifSwiTGluZVdlaWdodCI6MS4wLCJMaW5lVHlwZSI6MCwiUGFyZW50U3R5bGUiOnsiJHJlZiI6Ijk1In19LCJWZXJ0aWNhbENvbm5lY3RvclN0eWxlIjp7IiRpZCI6IjI5MiIsIkxpbmVDb2xvciI6eyIkcmVmIjoiOTkifSwiTGluZVdlaWdodCI6MS4wLCJMaW5lVHlwZSI6MCwiUGFyZW50U3R5bGUiOnsiJHJlZiI6Ijk4In19LCJNYXJnaW4iOm51bGwsIlN0YXJ0RGF0ZVBvc2l0aW9uIjo0LCJFbmREYXRlUG9zaXRpb24iOjQsIkRhdGVJc1Zpc2libGUiOnRydWUsIlRpdGxlUG9zaXRpb24iOjIsIkR1cmF0aW9uUG9zaXRpb24iOjYsIlBlcmNlbnRhZ2VDb21wbGV0ZWRQb3NpdGlvbiI6NiwiU3BhY2luZyI6NSwiSXNCZWxvd1RpbWViYW5kIjpmYWxzZSwiUGVyY2VudGFnZUNvbXBsZXRlU2hhcGVPcGFjaXR5IjozNSwiU2hhcGVTdHlsZSI6eyIkaWQiOiIyOTMiLCJNYXJnaW4iOnsiJHJlZiI6IjEwMiJ9LCJQYWRkaW5nIjp7IiRyZWYiOiIxMDMifSwiQmFja2dyb3VuZCI6eyIkaWQiOiIyOTQiLCJDb2xvciI6eyIkaWQiOiIyOTUiLCJBIjoyNTUsIlIiOjI2LCJHIjoxNzAsIkIiOjY2fX0sIklzVmlzaWJsZSI6dHJ1ZSwiV2lkdGgiOjAuMCwiSGVpZ2h0IjoxNi4wLCJCb3JkZXJTdHlsZSI6eyIkaWQiOiIyOTYiLCJMaW5lQ29sb3IiOnsiJHJlZiI6IjEwNSJ9LCJMaW5lV2VpZ2h0IjowLjAsIkxpbmVUeXBlIjowLCJQYXJlbnRTdHlsZSI6eyIkcmVmIjoiMTA0In19LCJQYXJlbnRTdHlsZSI6eyIkcmVmIjoiMTAxIn19LCJUaXRsZVN0eWxlIjp7IiRpZCI6IjI5NyIsIkZvbnRTZXR0aW5ncyI6eyIkaWQiOiIyOT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Mjk5IiwiTGluZUNvbG9yIjpudWxsLCJMaW5lV2VpZ2h0IjowLjAsIkxpbmVUeXBlIjowLCJQYXJlbnRTdHlsZSI6bnVsbH0sIlBhcmVudFN0eWxlIjp7IiRyZWYiOiIxMDcifX0sIkRhdGVTdHlsZSI6eyIkaWQiOiIzMDAiLCJGb250U2V0dGluZ3MiOnsiJGlkIjoiMzA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MDIiLCJMaW5lQ29sb3IiOm51bGwsIkxpbmVXZWlnaHQiOjAuMCwiTGluZVR5cGUiOjAsIlBhcmVudFN0eWxlIjpudWxsfSwiUGFyZW50U3R5bGUiOnsiJHJlZiI6IjExNCJ9fSwiRGF0ZUZvcm1hdCI6eyIkcmVmIjoiMjQwIn0sIklzVmlzaWJsZSI6dHJ1ZSwiUGFyZW50U3R5bGUiOnsiJHJlZiI6IjgwIn19LCJJbmRleCI6NCwiU21hcnREdXJhdGlvbkFjdGl2YXRlZCI6ZmFsc2UsIkRhdGVGb3JtYXQiOnsiJHJlZiI6IjI0MCJ9LCJJZCI6IjYxMjRjNzMxLTgxMDktNDIwNS1hODgyLTFlNjhhMDI1YTZmYyIsIkltcG9ydElkIjpudWxsLCJUaXRsZSI6IkV0dWRlIGJpb8OpbmVyZ2llcyArIGFydGljbGUgYXNzb2Npw6kiLCJOb3RlIjpudWxsLCJIeXBlcmxpbmsiOm51bGwsIklzQ2hhbmdlZCI6ZmFsc2UsIklzTmV3IjpmYWxzZX1dLCJNc1Byb2plY3RJdGVtc1RyZWUiOnsiJGlkIjoiMzAzIiwiUm9vdCI6eyJJbXBvcnRJZCI6bnVsbCwiSXNJbXBvcnRlZCI6ZmFsc2UsIkNoaWxkcmVuIjpbXX19LCJNZXRhZGF0YSI6eyIkaWQiOiIzMDQifSwiU2V0dGluZ3MiOnsiJGlkIjoiMzA1IiwiSW1wYU9wdGlvbnMiOnsiJGlkIjoiMzA2IiwiTGVmdFRvUmlnaHQiOmZhbHNlLCJQYXlsb2FkT3B0aW9ucyI6Mn0sIlVzZUNvbXByZXNzaW9uIjpmYWxzZSwiQ29tcHJlc2lvblBlcmNlbnRhZ2UiOjAuMCwiSW5hY3RpdmVJbnRlcnZhbFdpZHRoVGhyZXNob2xkIjowLjAsIkluYWN0aXZlSW50ZXJ2YWxXaWR0aCI6MC4wLCJTcGxpdFRhc2tzIjpmYWxzZSwiVXNlQ2x1c3RlciI6ZmFsc2UsIkVwc2lsb24iOjAuMCwiTWluUG9pbnRzVG9Gb3JtQUNsdXN0ZXIiOjAsIkdlbmVyYXRlSW52aXNpYmxlU2hhcGVzIjpmYWxzZSwiU21hcnRUaW1lbGluZVRhc2tQZXJjZW50YWdlRml0IjpmYWxzZX0sIklzTmV3Ijp0cnVlLCJJbXBvcnRUeXBlIjowLCJGaWxlUGF0aCI6bnVsbCwiVGltZUNvbmZpZ3VyYXRpb24iOnsiJGlkIjoiMzA3IiwiVXNlVGltZSI6ZmFsc2UsIldvcmtEYXlTdGFydCI6IjAwOjAwOjAwIiwiV29ya0RheUVuZCI6IjIzOjU5OjAwIn19"/>
  <p:tag name="__MASTER" val="__part_0"/>
</p:tagLst>
</file>

<file path=ppt/tags/tag197.xml><?xml version="1.0" encoding="utf-8"?>
<p:tagLst xmlns:a="http://schemas.openxmlformats.org/drawingml/2006/main" xmlns:r="http://schemas.openxmlformats.org/officeDocument/2006/relationships" xmlns:p="http://schemas.openxmlformats.org/presentationml/2006/main">
  <p:tag name="OTLMARKERSHAPE" val="OTL"/>
</p:tagLst>
</file>

<file path=ppt/tags/tag198.xml><?xml version="1.0" encoding="utf-8"?>
<p:tagLst xmlns:a="http://schemas.openxmlformats.org/drawingml/2006/main" xmlns:r="http://schemas.openxmlformats.org/officeDocument/2006/relationships" xmlns:p="http://schemas.openxmlformats.org/presentationml/2006/main">
  <p:tag name="OTLMARKERSHAPE" val="OTL"/>
</p:tagLst>
</file>

<file path=ppt/tags/tag19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00.xml><?xml version="1.0" encoding="utf-8"?>
<p:tagLst xmlns:a="http://schemas.openxmlformats.org/drawingml/2006/main" xmlns:r="http://schemas.openxmlformats.org/officeDocument/2006/relationships" xmlns:p="http://schemas.openxmlformats.org/presentationml/2006/main">
  <p:tag name="OTLMARKERSHAPE" val="OTL"/>
</p:tagLst>
</file>

<file path=ppt/tags/tag201.xml><?xml version="1.0" encoding="utf-8"?>
<p:tagLst xmlns:a="http://schemas.openxmlformats.org/drawingml/2006/main" xmlns:r="http://schemas.openxmlformats.org/officeDocument/2006/relationships" xmlns:p="http://schemas.openxmlformats.org/presentationml/2006/main">
  <p:tag name="OTLMARKERSHAPE" val="OTL"/>
</p:tagLst>
</file>

<file path=ppt/tags/tag202.xml><?xml version="1.0" encoding="utf-8"?>
<p:tagLst xmlns:a="http://schemas.openxmlformats.org/drawingml/2006/main" xmlns:r="http://schemas.openxmlformats.org/officeDocument/2006/relationships" xmlns:p="http://schemas.openxmlformats.org/presentationml/2006/main">
  <p:tag name="OTLMARKERSHAPE" val="OTL"/>
</p:tagLst>
</file>

<file path=ppt/tags/tag203.xml><?xml version="1.0" encoding="utf-8"?>
<p:tagLst xmlns:a="http://schemas.openxmlformats.org/drawingml/2006/main" xmlns:r="http://schemas.openxmlformats.org/officeDocument/2006/relationships" xmlns:p="http://schemas.openxmlformats.org/presentationml/2006/main">
  <p:tag name="OTLMARKERSHAPE" val="OTL"/>
</p:tagLst>
</file>

<file path=ppt/tags/tag204.xml><?xml version="1.0" encoding="utf-8"?>
<p:tagLst xmlns:a="http://schemas.openxmlformats.org/drawingml/2006/main" xmlns:r="http://schemas.openxmlformats.org/officeDocument/2006/relationships" xmlns:p="http://schemas.openxmlformats.org/presentationml/2006/main">
  <p:tag name="OTLMARKERSHAPE" val="OTL"/>
</p:tagLst>
</file>

<file path=ppt/tags/tag205.xml><?xml version="1.0" encoding="utf-8"?>
<p:tagLst xmlns:a="http://schemas.openxmlformats.org/drawingml/2006/main" xmlns:r="http://schemas.openxmlformats.org/officeDocument/2006/relationships" xmlns:p="http://schemas.openxmlformats.org/presentationml/2006/main">
  <p:tag name="OTLMARKERSHAPE" val="OTL"/>
</p:tagLst>
</file>

<file path=ppt/tags/tag206.xml><?xml version="1.0" encoding="utf-8"?>
<p:tagLst xmlns:a="http://schemas.openxmlformats.org/drawingml/2006/main" xmlns:r="http://schemas.openxmlformats.org/officeDocument/2006/relationships" xmlns:p="http://schemas.openxmlformats.org/presentationml/2006/main">
  <p:tag name="OTLMARKERSHAPE" val="OTL"/>
</p:tagLst>
</file>

<file path=ppt/tags/tag207.xml><?xml version="1.0" encoding="utf-8"?>
<p:tagLst xmlns:a="http://schemas.openxmlformats.org/drawingml/2006/main" xmlns:r="http://schemas.openxmlformats.org/officeDocument/2006/relationships" xmlns:p="http://schemas.openxmlformats.org/presentationml/2006/main">
  <p:tag name="OTLMARKERSHAPE" val="OTL"/>
</p:tagLst>
</file>

<file path=ppt/tags/tag208.xml><?xml version="1.0" encoding="utf-8"?>
<p:tagLst xmlns:a="http://schemas.openxmlformats.org/drawingml/2006/main" xmlns:r="http://schemas.openxmlformats.org/officeDocument/2006/relationships" xmlns:p="http://schemas.openxmlformats.org/presentationml/2006/main">
  <p:tag name="OTLMARKERSHAPE" val="OTL"/>
</p:tagLst>
</file>

<file path=ppt/tags/tag209.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10.xml><?xml version="1.0" encoding="utf-8"?>
<p:tagLst xmlns:a="http://schemas.openxmlformats.org/drawingml/2006/main" xmlns:r="http://schemas.openxmlformats.org/officeDocument/2006/relationships" xmlns:p="http://schemas.openxmlformats.org/presentationml/2006/main">
  <p:tag name="OTLMARKERSHAPE" val="OTL"/>
</p:tagLst>
</file>

<file path=ppt/tags/tag211.xml><?xml version="1.0" encoding="utf-8"?>
<p:tagLst xmlns:a="http://schemas.openxmlformats.org/drawingml/2006/main" xmlns:r="http://schemas.openxmlformats.org/officeDocument/2006/relationships" xmlns:p="http://schemas.openxmlformats.org/presentationml/2006/main">
  <p:tag name="OTLMARKERSHAPE" val="OTL"/>
</p:tagLst>
</file>

<file path=ppt/tags/tag212.xml><?xml version="1.0" encoding="utf-8"?>
<p:tagLst xmlns:a="http://schemas.openxmlformats.org/drawingml/2006/main" xmlns:r="http://schemas.openxmlformats.org/officeDocument/2006/relationships" xmlns:p="http://schemas.openxmlformats.org/presentationml/2006/main">
  <p:tag name="OTLMARKERSHAPE" val="OTL"/>
</p:tagLst>
</file>

<file path=ppt/tags/tag213.xml><?xml version="1.0" encoding="utf-8"?>
<p:tagLst xmlns:a="http://schemas.openxmlformats.org/drawingml/2006/main" xmlns:r="http://schemas.openxmlformats.org/officeDocument/2006/relationships" xmlns:p="http://schemas.openxmlformats.org/presentationml/2006/main">
  <p:tag name="OTLMARKERSHAPE" val="OTL"/>
</p:tagLst>
</file>

<file path=ppt/tags/tag214.xml><?xml version="1.0" encoding="utf-8"?>
<p:tagLst xmlns:a="http://schemas.openxmlformats.org/drawingml/2006/main" xmlns:r="http://schemas.openxmlformats.org/officeDocument/2006/relationships" xmlns:p="http://schemas.openxmlformats.org/presentationml/2006/main">
  <p:tag name="OTLMARKERSHAPE" val="OTL"/>
</p:tagLst>
</file>

<file path=ppt/tags/tag215.xml><?xml version="1.0" encoding="utf-8"?>
<p:tagLst xmlns:a="http://schemas.openxmlformats.org/drawingml/2006/main" xmlns:r="http://schemas.openxmlformats.org/officeDocument/2006/relationships" xmlns:p="http://schemas.openxmlformats.org/presentationml/2006/main">
  <p:tag name="OTLMARKERSHAPE" val="OTL"/>
</p:tagLst>
</file>

<file path=ppt/tags/tag216.xml><?xml version="1.0" encoding="utf-8"?>
<p:tagLst xmlns:a="http://schemas.openxmlformats.org/drawingml/2006/main" xmlns:r="http://schemas.openxmlformats.org/officeDocument/2006/relationships" xmlns:p="http://schemas.openxmlformats.org/presentationml/2006/main">
  <p:tag name="OTLMARKERSHAPE" val="OTL"/>
</p:tagLst>
</file>

<file path=ppt/tags/tag217.xml><?xml version="1.0" encoding="utf-8"?>
<p:tagLst xmlns:a="http://schemas.openxmlformats.org/drawingml/2006/main" xmlns:r="http://schemas.openxmlformats.org/officeDocument/2006/relationships" xmlns:p="http://schemas.openxmlformats.org/presentationml/2006/main">
  <p:tag name="OTLMARKERSHAPE" val="OTL"/>
</p:tagLst>
</file>

<file path=ppt/tags/tag218.xml><?xml version="1.0" encoding="utf-8"?>
<p:tagLst xmlns:a="http://schemas.openxmlformats.org/drawingml/2006/main" xmlns:r="http://schemas.openxmlformats.org/officeDocument/2006/relationships" xmlns:p="http://schemas.openxmlformats.org/presentationml/2006/main">
  <p:tag name="OTLMARKERSHAPE" val="OTL"/>
</p:tagLst>
</file>

<file path=ppt/tags/tag219.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20.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QaGFzZXMiLCJJc1RlbXBsYXRlIjpmYWxzZSwiVmVyc2lvbiI6eyIkaWQiOiIyIiwiVmVyc2lvbiI6IjMuMS4wIiwiT3JpZ2luYWxBc3NlbWJseVZlcnNpb24iOiIzLjE2LjA2LjAwIiwiRWRpdGlvbiI6IkJhc2ljIiwiSXNQbHVzRWRpdGlvbiI6ZmFsc2V9LCJFZmZlY3QiOjEsIlN0eWxlIjp7IiRpZCI6IjMiLCJUaW1lYmFuZFN0eWxlIjp7IiRpZCI6IjQiLCJTY2FsZU1hcmtpbmciOjAsIlNoYXBlIjozLCJTaGFwZVN0eWxlIjp7IiRpZCI6IjUiLCJNYXJnaW4iOnsiJGlkIjoiNiIsIlRvcCI6MCwiTGVmdCI6MTAsIlJpZ2h0IjoxMCwiQm90dG9tIjowfSwiUGFkZGluZyI6eyIkaWQiOiI3IiwiVG9wIjozLCJMZWZ0IjowLCJSaWdodCI6MCwiQm90dG9tIjozfSwiQmFja2dyb3VuZCI6eyIkaWQiOiI4IiwiQ29sb3IiOnsiJGlkIjoiOSIsIkEiOjI1NSwiUiI6MTc4LCJHIjoxNzgsIkIiOjE3OH19LCJJc1Zpc2libGUiOnRydWUsIldpZHRoIjowLjAsIkhlaWdodCI6MzAuMCwiQm9yZGVyU3R5bGUiOnsiJGlkIjoiMTAiLCJMaW5lQ29sb3IiOnsiJGlkIjoiMTEiLCIkdHlwZSI6Ik5MUkUuQ29tbW9uLkRvbS5Tb2xpZENvbG9yQnJ1c2gsIE5MUkUuQ29tbW9uIiwiQ29sb3IiOnsiJGlkIjoiMTIiLCJBIjoyNTUsIlIiOjI1NSwiRyI6MCwiQiI6MH19LCJMaW5lV2VpZ2h0IjowLjAsIkxpbmVUeXBlIjowLCJQYXJlbnRTdHlsZSI6bnVsbH0sIlBhcmVudFN0eWxlIjpudWxsfSwiUmlnaHRFbmRDYXBzU3R5bGUiOnsiJGlkIjoiMTMiLCJGb250U2V0dGluZ3MiOnsiJGlkIjoiMTQiLCJGb250U2l6ZSI6MTgsIkZvbnROYW1lIjoiQ2FsaWJyaSIsIklzQm9sZCI6dHJ1ZSwiSXNJdGFsaWMiOmZhbHNlLCJJc1VuZGVybGluZWQiOmZhbHNlLCJQYXJlbnRTdHlsZSI6bnVsbH0sIkF1dG9TaXplIjowLCJGb3JlZ3JvdW5kIjp7IiRpZCI6IjE1IiwiQ29sb3IiOnsiJGlkIjoiMTYiLCJBIjoyNTUsIlIiOjE5MiwiRyI6ODAsIkIiOjc3fX0sIk1heFdpZHRoIjoiSW5maW5pdHkiLCJNYXhIZWlnaHQiOiJJbmZpbml0eSIsIlNtYXJ0Rm9yZWdyb3VuZElzQWN0aXZlIjpmYWxzZSwiSG9yaXpvbnRhbEFsaWdubWVudCI6MCwiVmVydGljYWxBbGlnbm1lbnQiOjAsIlNtYXJ0Rm9yZWdyb3VuZCI6bnVsbCwiTWFyZ2luIjp7IiRpZCI6IjE3IiwiVG9wIjowLCJMZWZ0IjowLCJSaWdodCI6MjAsIkJvdHRvbSI6MH0sIlBhZGRpbmciOnsiJGlkIjoiMTgiLCJUb3AiOjAsIkxlZnQiOjAsIlJpZ2h0IjowLCJCb3R0b20iOjB9LCJCYWNrZ3JvdW5kIjp7IiRpZCI6IjE5IiwiQ29sb3IiOnsiJGlkIjoiMjAiLCJBIjo4OS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mYWxz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wLCJHIjowLCJCIjowfX0sIk1heFdpZHRoIjoyMDAuMCwiTWF4SGVpZ2h0IjoiSW5maW5pdHkiLCJTbWFydEZvcmVncm91bmRJc0FjdGl2ZSI6ZmFsc2UsIkhvcml6b250YWxBbGlnbm1lbnQiOjAsIlZlcnRpY2FsQWxpZ25tZW50IjoxLCJTbWFydEZvcmVncm91bmQiOm51bGw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c3LCJSIjoyNTUsIkciOjE5MiwiQiI6MH19LCJBcHBlbmRZZWFyT25ZZWFyQ2hhbmdlIjp0cnVlLCJFbGFwc2VkVGltZUZvcm1hdCI6MSwiVG9kYXlNYXJrZXJQb3NpdGlvbiI6MywiUXVpY2tQb3NpdGlvbiI6MiwiQWJzb2x1dGVQb3NpdGlvbiI6NDA1LjAsIk1hcmdpbiI6eyIkaWQiOiI0OSIsIlRvcCI6MCwiTGVmdCI6MTAsIlJpZ2h0IjoxMCwiQm90dG9tIjowfSwiUGFkZGluZyI6eyIkaWQiOiI1MCIsIlRvcCI6MCwiTGVmdCI6MCwiUmlnaHQiOjAsIkJvdHRvbSI6MH0sIkJhY2tncm91bmQiOnsiJGlkIjoiNTEiLCJDb2xvciI6eyIkaWQiOiI1MiIsIkEiOjI1NSwiUiI6MTc4LCJHIjoxNzgsIkIiOjE3OH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RlZmF1bHRUYXNrU3R5bGUiOnsiJGlkIjoiODAiLCJTaGFwZSI6MCwiU2hhcGVUaGlja25lc3MiOjEsIkR1cmF0aW9uRm9ybWF0IjowLCJJbmNsdWRlTm9uV29ya2luZ0RheXNJbkR1cmF0aW9uIjpmYWxzZSwiUGVyY2VudGFnZUNvbXBsZXRlU3R5bGUiOnsiJGlkIjoiODEiLCJGb250U2V0dGluZ3MiOnsiJGlkIjoiODIiLCJGb250U2l6ZSI6MTAsIkZvbnROYW1lIjoiQ2FsaWJyaSIsIklzQm9sZCI6ZmFsc2UsIklzSXRhbGljIjpmYWxzZSwiSXNVbmRlcmxpbmVkIjpmYWxzZSwiUGFyZW50U3R5bGUiOm51bGx9LCJBdXRvU2l6ZSI6MCwiRm9yZWdyb3VuZCI6eyIkaWQiOiI4MyIsIkNvbG9yIjp7IiRpZCI6Ijg0IiwiQSI6MjU1LCJSIjoxOTIsIkciOjgwLCJCIjo3N319LCJNYXhXaWR0aCI6MjAwLjAsIk1heEhlaWdodCI6IkluZmluaXR5IiwiU21hcnRGb3JlZ3JvdW5kSXNBY3RpdmUiOmZhbHNlLCJIb3Jpem9udGFsQWxpZ25tZW50IjowLCJWZXJ0aWNhbEFsaWdubWVudCI6MCwiU21hcnRGb3JlZ3JvdW5kIjpudWxsLCJNYXJnaW4iOnsiJGlkIjoiODUiLCJUb3AiOjAsIkxlZnQiOjAsIlJpZ2h0IjowLCJCb3R0b20iOjB9LCJQYWRkaW5nIjp7IiRpZCI6Ijg2IiwiVG9wIjowLCJMZWZ0IjowLCJSaWdodCI6MCwiQm90dG9tIjowfSwiQmFja2dyb3VuZCI6eyIkaWQiOiI4NyIsIkNvbG9yIjp7IiRyZWYiOiIyMCJ9fSwiSXNWaXNpYmxlIjp0cnVlLCJXaWR0aCI6MC4wLCJIZWlnaHQiOjAuMCwiQm9yZGVyU3R5bGUiOm51bGwsIlBhcmVudFN0eWxlIjpudWxsfSwiRHVyYXRpb25TdHlsZSI6eyIkaWQiOiI4OCIsIkZvbnRTZXR0aW5ncyI6eyIkaWQiOiI4OSIsIkZvbnRTaXplIjoxMCwiRm9udE5hbWUiOiJDYWxpYnJpIiwiSXNCb2xkIjpmYWxzZSwiSXNJdGFsaWMiOmZhbHNlLCJJc1VuZGVybGluZWQiOmZhbHNlLCJQYXJlbnRTdHlsZSI6bnVsbH0sIkF1dG9TaXplIjowLCJGb3JlZ3JvdW5kIjp7IiRpZCI6IjkwIiwiQ29sb3IiOnsiJGlkIjoiOTEiLCJBIjoyNTUsIlIiOjE5MiwiRyI6ODAsIkIiOjc3fX0sIk1heFdpZHRoIjoyMDAuMCwiTWF4SGVpZ2h0IjoiSW5maW5pdHkiLCJTbWFydEZvcmVncm91bmRJc0FjdGl2ZSI6ZmFsc2UsIkhvcml6b250YWxBbGlnbm1lbnQiOjAsIlZlcnRpY2FsQWxpZ25tZW50IjowLCJTbWFydEZvcmVncm91bmQiOm51bGwsIk1hcmdpbiI6eyIkaWQiOiI5MiIsIlRvcCI6MCwiTGVmdCI6MCwiUmlnaHQiOjAsIkJvdHRvbSI6MH0sIlBhZGRpbmciOnsiJGlkIjoiOTMiLCJUb3AiOjAsIkxlZnQiOjAsIlJpZ2h0IjowLCJCb3R0b20iOjB9LCJCYWNrZ3JvdW5kIjp7IiRpZCI6Ijk0IiwiQ29sb3IiOnsiJHJlZiI6IjIwIn19LCJJc1Zpc2libGUiOnRydWUsIldpZHRoIjowLjAsIkhlaWdodCI6MC4wLCJCb3JkZXJTdHlsZSI6bnVsbCwiUGFyZW50U3R5bGUiOm51bGx9LCJIb3Jpem9udGFsQ29ubmVjdG9yU3R5bGUiOnsiJGlkIjoiOTUiLCJMaW5lQ29sb3IiOnsiJGlkIjoiOTYiLCIkdHlwZSI6Ik5MUkUuQ29tbW9uLkRvbS5Tb2xpZENvbG9yQnJ1c2gsIE5MUkUuQ29tbW9uIiwiQ29sb3IiOnsiJGlkIjoiOTciLCJBIjoyNTUsIlIiOjIwNCwiRyI6MjA0LCJCIjoyMDR9fSwiTGluZVdlaWdodCI6MS4wLCJMaW5lVHlwZSI6MCwiUGFyZW50U3R5bGUiOm51bGx9LCJWZXJ0aWNhbENvbm5lY3RvclN0eWxlIjp7IiRpZCI6Ijk4IiwiTGluZUNvbG9yIjp7IiRpZCI6Ijk5IiwiJHR5cGUiOiJOTFJFLkNvbW1vbi5Eb20uU29saWRDb2xvckJydXNoLCBOTFJFLkNvbW1vbiIsIkNvbG9yIjp7IiRpZCI6IjEwMCIsIkEiOjI1NSwiUiI6MjA0LCJHIjoyMDQsIkIiOjIwNH19LCJMaW5lV2VpZ2h0IjoxLjAsIkxpbmVUeXBlIjowLCJQYXJlbnRTdHlsZSI6bnVsbH0sIk1hcmdpbiI6bnVsbCwiU3RhcnREYXRlUG9zaXRpb24iOjQsIkVuZERhdGVQb3NpdGlvbiI6NCwiRGF0ZUlzVmlzaWJsZSI6dHJ1ZSwiVGl0bGVQb3NpdGlvbiI6MiwiRHVyYXRpb25Qb3NpdGlvbiI6NiwiUGVyY2VudGFnZUNvbXBsZXRlZFBvc2l0aW9uIjo2LCJTcGFjaW5nIjo1LCJJc0JlbG93VGltZWJhbmQiOmZhbHN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OTY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CwiX2V4cGxpY2l0bHlTZXQiOnsiJGlkIjoiMTIy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klzVmlzaWJsZSI6ZmFsc2V9fSwiU2hvd0VsYXBzZWRUaW1lR3JhZGllbnRTdHlsZSI6dHJ1ZX0sIlNjYWxlIjp7IiRpZCI6IjEyMyIsIlN0YXJ0RGF0ZSI6IjAwMDEtMDEtMDFUMDA6MDA6MDAiLCJFbmREYXRlIjoiMDAwMS0wMS0wMVQwMDowMDowMCIsIkZvcm1hdCI6Ik1NTSIsIlR5cGUiOjIsIkF1dG9EYXRlUmFuZ2UiOnRydWUsIldvcmtpbmdEYXlzIjoxMjcsIlRvZGF5TWFya2VyVGV4dCI6IkF1am91cmQnaHVpIiwiQXV0b1NjYWxlVHlwZSI6dHJ1ZX0sIk1pbGVzdG9uZXMiOlt7IiRpZCI6IjEyNCIsIkRhdGUiOiIyMDE3LTA0LTAzVDIzOjU5OjAwWiIsIlN0eWxlIjp7IiRpZCI6IjEyNSIsIlNoYXBlIjoyLCJDb25uZWN0b3JNYXJnaW4iOnsiJHJlZiI6IjU0In0sIkNvbm5lY3RvclN0eWxlIjp7IiRpZCI6IjEyNiIsIkxpbmVDb2xvciI6eyIkaWQiOiIxMjciLCIkdHlwZSI6Ik5MUkUuQ29tbW9uLkRvbS5Tb2xpZENvbG9yQnJ1c2gsIE5MUkUuQ29tbW9uIiwiQ29sb3IiOnsiJGlkIjoiMTI4IiwiQSI6MTI3LCJSIjoyMzcsIkciOjEyNSwiQiI6NDl9fSwiTGluZVdlaWdodCI6MS4wLCJMaW5lVHlwZSI6MCwiUGFyZW50U3R5bGUiOnsiJHJlZiI6IjU1In19LCJJc0JlbG93VGltZWJhbmQiOnRydWUsIkhpZGVEYXRlIjpmYWxzZSwiU2hhcGVTaXplIjoxLCJTcGFjaW5nIjoyLjAsIlBhZGRpbmciOnsiJHJlZiI6IjU4In0sIlNoYXBlU3R5bGUiOnsiJGlkIjoiMTI5IiwiTWFyZ2luIjp7IiRyZWYiOiI2MCJ9LCJQYWRkaW5nIjp7IiRyZWYiOiI2MSJ9LCJCYWNrZ3JvdW5kIjp7IiRpZCI6IjEzMCIsIkNvbG9yIjp7IiRpZCI6IjEzMSIsIkEiOjI1NSwiUiI6MjM3LCJHIjoxMjUsIkIiOjQ5fX0sIklzVmlzaWJsZSI6dHJ1ZSwiV2lkdGgiOjE4LjAsIkhlaWdodCI6MjAuMCwiQm9yZGVyU3R5bGUiOnsiJGlkIjoiMTMyIiwiTGluZUNvbG9yIjp7IiRyZWYiOiI2MyJ9LCJMaW5lV2VpZ2h0IjowLjAsIkxpbmVUeXBlIjowLCJQYXJlbnRTdHlsZSI6eyIkcmVmIjoiNjIifX0sIlBhcmVudFN0eWxlIjp7IiRyZWYiOiI1OSJ9fSwiVGl0bGVTdHlsZSI6eyIkaWQiOiIxMzMiLCJGb250U2V0dGluZ3MiOnsiJGlkIjoiMTM0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MzUiLCJMaW5lQ29sb3IiOm51bGwsIkxpbmVXZWlnaHQiOjAuMCwiTGluZVR5cGUiOjAsIlBhcmVudFN0eWxlIjpudWxsfSwiUGFyZW50U3R5bGUiOnsiJHJlZiI6IjY1In19LCJEYXRlU3R5bGUiOnsiJGlkIjoiMTM2IiwiRm9udFNldHRpbmdzIjp7IiRpZCI6IjEzNy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zOCIsIkxpbmVDb2xvciI6bnVsbCwiTGluZVdlaWdodCI6MC4wLCJMaW5lVHlwZSI6MCwiUGFyZW50U3R5bGUiOm51bGx9LCJQYXJlbnRTdHlsZSI6eyIkcmVmIjoiNzIifX0sIkRhdGVGb3JtYXQiOnsiJGlkIjoiMTM5IiwiRm9ybWF0U3RyaW5nIjoiTU1NIGQsIH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7IiRyZWYiOiI1MyJ9fSwiUG9zaXRpb24iOnsiUmF0aW8iOjAuMCwiSXNDdXN0b20iOmZhbHNlfSwiRGF0ZUZvcm1hdCI6eyIkcmVmIjoiMTM5In0sIklkIjoiZTIxNTc3YTItOWE3OS00ZDdlLWEzYjQtOTlkZTEzNDdiMmE2IiwiSW1wb3J0SWQiOm51bGwsIlRpdGxlIjoiRMOpYnV0IGRlIGxhIHRow6hzZSIsIk5vdGUiOm51bGwsIkh5cGVybGluayI6bnVsbCwiSXNDaGFuZ2VkIjpmYWxzZSwiSXNOZXciOmZhbHNlfSx7IiRpZCI6IjE0MCIsIkRhdGUiOiIyMDE5LTAxLTMxVDIzOjU5OjAwIiwiU3R5bGUiOnsiJGlkIjoiMTQxIiwiU2hhcGUiOjIsIkNvbm5lY3Rvck1hcmdpbiI6eyIkcmVmIjoiNTQifSwiQ29ubmVjdG9yU3R5bGUiOnsiJGlkIjoiMTQyIiwiTGluZUNvbG9yIjp7IiRpZCI6IjE0MyIsIiR0eXBlIjoiTkxSRS5Db21tb24uRG9tLlNvbGlkQ29sb3JCcnVzaCwgTkxSRS5Db21tb24iLCJDb2xvciI6eyIkaWQiOiIxNDQiLCJBIjoxMjcsIlIiOjY4LCJHIjoxMTQsIkIiOjE5Nn19LCJMaW5lV2VpZ2h0IjoxLjAsIkxpbmVUeXBlIjowLCJQYXJlbnRTdHlsZSI6eyIkcmVmIjoiNTUifX0sIklzQmVsb3dUaW1lYmFuZCI6dHJ1ZSwiSGlkZURhdGUiOmZhbHNlLCJTaGFwZVNpemUiOjEsIlNwYWNpbmciOjIuMCwiUGFkZGluZyI6eyIkcmVmIjoiNTgifSwiU2hhcGVTdHlsZSI6eyIkaWQiOiIxNDUiLCJNYXJnaW4iOnsiJHJlZiI6IjYwIn0sIlBhZGRpbmciOnsiJHJlZiI6IjYxIn0sIkJhY2tncm91bmQiOnsiJGlkIjoiMTQ2IiwiQ29sb3IiOnsiJGlkIjoiMTQ3IiwiQSI6MjU1LCJSIjo2OCwiRyI6MTE0LCJCIjoxOTZ9fSwiSXNWaXNpYmxlIjp0cnVlLCJXaWR0aCI6MTguMCwiSGVpZ2h0IjoyMC4wLCJCb3JkZXJTdHlsZSI6eyIkaWQiOiIxNDgiLCJMaW5lQ29sb3IiOnsiJHJlZiI6IjYzIn0sIkxpbmVXZWlnaHQiOjAuMCwiTGluZVR5cGUiOjAsIlBhcmVudFN0eWxlIjp7IiRyZWYiOiI2MiJ9fSwiUGFyZW50U3R5bGUiOnsiJHJlZiI6IjU5In19LCJUaXRsZVN0eWxlIjp7IiRpZCI6IjE0OSIsIkZvbnRTZXR0aW5ncyI6eyIkaWQiOiIxNTA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1MSIsIkxpbmVDb2xvciI6bnVsbCwiTGluZVdlaWdodCI6MC4wLCJMaW5lVHlwZSI6MCwiUGFyZW50U3R5bGUiOm51bGx9LCJQYXJlbnRTdHlsZSI6eyIkcmVmIjoiNjUifX0sIkRhdGVTdHlsZSI6eyIkaWQiOiIxNTIiLCJGb250U2V0dGluZ3MiOnsiJGlkIjoiMTUz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U0IiwiTGluZUNvbG9yIjpudWxsLCJMaW5lV2VpZ2h0IjowLjAsIkxpbmVUeXBlIjowLCJQYXJlbnRTdHlsZSI6bnVsbH0sIlBhcmVudFN0eWxlIjp7IiRyZWYiOiI3MiJ9fSwiRGF0ZUZvcm1hdCI6eyIkaWQiOiIxNTUiLCJGb3JtYXRTdHJpbmciOiJNTU0gZCwg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UzIn19LCJQb3NpdGlvbiI6eyJSYXRpbyI6MC4wLCJJc0N1c3RvbSI6ZmFsc2V9LCJEYXRlRm9ybWF0Ijp7IiRyZWYiOiIxNTUifSwiSWQiOiIzZjJhNjc2My0xNzY2LTQ2N2ItYWZjMC1jMmMxNzFlNDUwZDciLCJJbXBvcnRJZCI6bnVsbCwiVGl0bGUiOiJDb21pdMOpIGRlIHRow6hzZSAjMiIsIk5vdGUiOm51bGwsIkh5cGVybGluayI6bnVsbCwiSXNDaGFuZ2VkIjpmYWxzZSwiSXNOZXciOmZhbHNlfSx7IiRpZCI6IjE1NiIsIkRhdGUiOiIyMDE3LTExLTAzVDIzOjU5OjAwWiIsIlN0eWxlIjp7IiRpZCI6IjE1NyIsIlNoYXBlIjoyLCJDb25uZWN0b3JNYXJnaW4iOnsiJHJlZiI6IjU0In0sIkNvbm5lY3RvclN0eWxlIjp7IiRpZCI6IjE1OCIsIkxpbmVDb2xvciI6eyIkaWQiOiIxNTkiLCIkdHlwZSI6Ik5MUkUuQ29tbW9uLkRvbS5Tb2xpZENvbG9yQnJ1c2gsIE5MUkUuQ29tbW9uIiwiQ29sb3IiOnsiJGlkIjoiMTYwIiwiQSI6MTI3LCJSIjoyNiwiRyI6MTcwLCJCIjo2Nn19LCJMaW5lV2VpZ2h0IjoxLjAsIkxpbmVUeXBlIjowLCJQYXJlbnRTdHlsZSI6eyIkcmVmIjoiNTUifX0sIklzQmVsb3dUaW1lYmFuZCI6ZmFsc2UsIkhpZGVEYXRlIjpmYWxzZSwiU2hhcGVTaXplIjoxLCJTcGFjaW5nIjoyLjAsIlBhZGRpbmciOnsiJHJlZiI6IjU4In0sIlNoYXBlU3R5bGUiOnsiJGlkIjoiMTYxIiwiTWFyZ2luIjp7IiRyZWYiOiI2MCJ9LCJQYWRkaW5nIjp7IiRyZWYiOiI2MSJ9LCJCYWNrZ3JvdW5kIjp7IiRpZCI6IjE2MiIsIkNvbG9yIjp7IiRpZCI6IjE2MyIsIkEiOjI1NSwiUiI6MjYsIkciOjE3MCwiQiI6NjZ9fSwiSXNWaXNpYmxlIjp0cnVlLCJXaWR0aCI6MTguMCwiSGVpZ2h0IjoyMC4wLCJCb3JkZXJTdHlsZSI6eyIkaWQiOiIxNjQiLCJMaW5lQ29sb3IiOnsiJHJlZiI6IjYzIn0sIkxpbmVXZWlnaHQiOjAuMCwiTGluZVR5cGUiOjAsIlBhcmVudFN0eWxlIjp7IiRyZWYiOiI2MiJ9fSwiUGFyZW50U3R5bGUiOnsiJHJlZiI6IjU5In19LCJUaXRsZVN0eWxlIjp7IiRpZCI6IjE2NSIsIkZvbnRTZXR0aW5ncyI6eyIkaWQiOiIxNjY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2NyIsIkxpbmVDb2xvciI6bnVsbCwiTGluZVdlaWdodCI6MC4wLCJMaW5lVHlwZSI6MCwiUGFyZW50U3R5bGUiOm51bGx9LCJQYXJlbnRTdHlsZSI6eyIkcmVmIjoiNjUifX0sIkRhdGVTdHlsZSI6eyIkaWQiOiIxNjgiLCJGb250U2V0dGluZ3MiOnsiJGlkIjoiMTY5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cwIiwiTGluZUNvbG9yIjpudWxsLCJMaW5lV2VpZ2h0IjowLjAsIkxpbmVUeXBlIjowLCJQYXJlbnRTdHlsZSI6bnVsbH0sIlBhcmVudFN0eWxlIjp7IiRyZWYiOiI3MiJ9fSwiRGF0ZUZvcm1hdCI6eyIkaWQiOiIxNzEiLCJGb3JtYXRTdHJpbmciOiJNTS9k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eyIkcmVmIjoiNTMifX0sIlBvc2l0aW9uIjp7IlJhdGlvIjowLjAsIklzQ3VzdG9tIjpmYWxzZX0sIkRhdGVGb3JtYXQiOnsiJHJlZiI6IjE3MSJ9LCJJZCI6ImY2Nzc0ODAwLTU4YmQtNGQ1NS05NWJmLWU1MDE0MDExZTZhMiIsIkltcG9ydElkIjpudWxsLCJUaXRsZSI6IkludGVybmF0aW9uYWwgY29uZmVyZW5jZSBwYXJ0aWNwYXRpb24gLSBBSUVFIFJvbWUiLCJOb3RlIjpudWxsLCJIeXBlcmxpbmsiOm51bGwsIklzQ2hhbmdlZCI6ZmFsc2UsIklzTmV3IjpmYWxzZX0seyIkaWQiOiIxNzIiLCJEYXRlIjoiMjAxOC0wMi0yMFQyMzo1OTowMFoiLCJTdHlsZSI6eyIkaWQiOiIxNzMiLCJTaGFwZSI6MiwiQ29ubmVjdG9yTWFyZ2luIjp7IiRyZWYiOiI1NCJ9LCJDb25uZWN0b3JTdHlsZSI6eyIkaWQiOiIxNzQiLCJMaW5lQ29sb3IiOnsiJGlkIjoiMTc1IiwiJHR5cGUiOiJOTFJFLkNvbW1vbi5Eb20uU29saWRDb2xvckJydXNoLCBOTFJFLkNvbW1vbiIsIkNvbG9yIjp7IiRpZCI6IjE3NiIsIkEiOjEyNywiUiI6MCwiRyI6MTE0LCJCIjoxODh9fSwiTGluZVdlaWdodCI6MS4wLCJMaW5lVHlwZSI6MCwiUGFyZW50U3R5bGUiOnsiJHJlZiI6IjU1In19LCJJc0JlbG93VGltZWJhbmQiOnRydWUsIkhpZGVEYXRlIjpmYWxzZSwiU2hhcGVTaXplIjoxLCJTcGFjaW5nIjoyLjAsIlBhZGRpbmciOnsiJHJlZiI6IjU4In0sIlNoYXBlU3R5bGUiOnsiJGlkIjoiMTc3IiwiTWFyZ2luIjp7IiRyZWYiOiI2MCJ9LCJQYWRkaW5nIjp7IiRyZWYiOiI2MSJ9LCJCYWNrZ3JvdW5kIjp7IiRpZCI6IjE3OCIsIkNvbG9yIjp7IiRpZCI6IjE3OSIsIkEiOjI1NSwiUiI6MCwiRyI6MTE0LCJCIjoxODh9fSwiSXNWaXNpYmxlIjp0cnVlLCJXaWR0aCI6MTguMCwiSGVpZ2h0IjoyMC4wLCJCb3JkZXJTdHlsZSI6eyIkaWQiOiIxODAiLCJMaW5lQ29sb3IiOnsiJHJlZiI6IjYzIn0sIkxpbmVXZWlnaHQiOjAuMCwiTGluZVR5cGUiOjAsIlBhcmVudFN0eWxlIjp7IiRyZWYiOiI2MiJ9fSwiUGFyZW50U3R5bGUiOnsiJHJlZiI6IjU5In19LCJUaXRsZVN0eWxlIjp7IiRpZCI6IjE4MSIsIkZvbnRTZXR0aW5ncyI6eyIkaWQiOiIxODI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4MyIsIkxpbmVDb2xvciI6bnVsbCwiTGluZVdlaWdodCI6MC4wLCJMaW5lVHlwZSI6MCwiUGFyZW50U3R5bGUiOm51bGx9LCJQYXJlbnRTdHlsZSI6eyIkcmVmIjoiNjUifX0sIkRhdGVTdHlsZSI6eyIkaWQiOiIxODQiLCJGb250U2V0dGluZ3MiOnsiJGlkIjoiMTg1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g2IiwiTGluZUNvbG9yIjpudWxsLCJMaW5lV2VpZ2h0IjowLjAsIkxpbmVUeXBlIjowLCJQYXJlbnRTdHlsZSI6bnVsbH0sIlBhcmVudFN0eWxlIjp7IiRyZWYiOiI3MiJ9fSwiRGF0ZUZvcm1hdCI6eyIkaWQiOiIxODciLCJGb3JtYXRTdHJpbmciOiJNTU0gZCwg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UzIn19LCJQb3NpdGlvbiI6eyJSYXRpbyI6MC4wLCJJc0N1c3RvbSI6ZmFsc2V9LCJEYXRlRm9ybWF0Ijp7IiRyZWYiOiIxODcifSwiSWQiOiJhMDVlNmEyOC0wNGIwLTQxMWQtOWM2MS1hYTUwMjNlMGIzYjciLCJJbXBvcnRJZCI6bnVsbCwiVGl0bGUiOiJDb21pdMOpIGRlIHRow6hzZSAjMSIsIk5vdGUiOm51bGwsIkh5cGVybGluayI6bnVsbCwiSXNDaGFuZ2VkIjpmYWxzZSwiSXNOZXciOmZhbHNlfSx7IiRpZCI6IjE4OCIsIkRhdGUiOiIyMDE4LTA2LTExVDIzOjU5OjAwWiIsIlN0eWxlIjp7IiRpZCI6IjE4OSIsIlNoYXBlIjoyLCJDb25uZWN0b3JNYXJnaW4iOnsiJHJlZiI6IjU0In0sIkNvbm5lY3RvclN0eWxlIjp7IiRpZCI6IjE5MCIsIkxpbmVDb2xvciI6eyIkaWQiOiIxOTEiLCIkdHlwZSI6Ik5MUkUuQ29tbW9uLkRvbS5Tb2xpZENvbG9yQnJ1c2gsIE5MUkUuQ29tbW9uIiwiQ29sb3IiOnsiJGlkIjoiMTkyIiwiQSI6MTI3LCJSIjoyNiwiRyI6MTcwLCJCIjo2Nn19LCJMaW5lV2VpZ2h0IjoxLjAsIkxpbmVUeXBlIjowLCJQYXJlbnRTdHlsZSI6eyIkcmVmIjoiNTUifX0sIklzQmVsb3dUaW1lYmFuZCI6ZmFsc2UsIkhpZGVEYXRlIjpmYWxzZSwiU2hhcGVTaXplIjoxLCJTcGFjaW5nIjoyLjAsIlBhZGRpbmciOnsiJHJlZiI6IjU4In0sIlNoYXBlU3R5bGUiOnsiJGlkIjoiMTkzIiwiTWFyZ2luIjp7IiRyZWYiOiI2MCJ9LCJQYWRkaW5nIjp7IiRyZWYiOiI2MSJ9LCJCYWNrZ3JvdW5kIjp7IiRpZCI6IjE5NCIsIkNvbG9yIjp7IiRpZCI6IjE5NSIsIkEiOjI1NSwiUiI6MjYsIkciOjE3MCwiQiI6NjZ9fSwiSXNWaXNpYmxlIjp0cnVlLCJXaWR0aCI6MTguMCwiSGVpZ2h0IjoyMC4wLCJCb3JkZXJTdHlsZSI6eyIkaWQiOiIxOTYiLCJMaW5lQ29sb3IiOnsiJHJlZiI6IjYzIn0sIkxpbmVXZWlnaHQiOjAuMCwiTGluZVR5cGUiOjAsIlBhcmVudFN0eWxlIjp7IiRyZWYiOiI2MiJ9fSwiUGFyZW50U3R5bGUiOnsiJHJlZiI6IjU5In19LCJUaXRsZVN0eWxlIjp7IiRpZCI6IjE5NyIsIkZvbnRTZXR0aW5ncyI6eyIkaWQiOiIxOTg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5OSIsIkxpbmVDb2xvciI6bnVsbCwiTGluZVdlaWdodCI6MC4wLCJMaW5lVHlwZSI6MCwiUGFyZW50U3R5bGUiOm51bGx9LCJQYXJlbnRTdHlsZSI6eyIkcmVmIjoiNjUifX0sIkRhdGVTdHlsZSI6eyIkaWQiOiIyMDAiLCJGb250U2V0dGluZ3MiOnsiJGlkIjoiMjAx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jAyIiwiTGluZUNvbG9yIjpudWxsLCJMaW5lV2VpZ2h0IjowLjAsIkxpbmVUeXBlIjowLCJQYXJlbnRTdHlsZSI6bnVsbH0sIlBhcmVudFN0eWxlIjp7IiRyZWYiOiI3MiJ9fSwiRGF0ZUZvcm1hdCI6eyIkaWQiOiIyMDMiLCJGb3JtYXRTdHJpbmciOiJNTS9k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eyIkcmVmIjoiNTMifX0sIlBvc2l0aW9uIjp7IlJhdGlvIjowLjAsIklzQ3VzdG9tIjpmYWxzZX0sIkRhdGVGb3JtYXQiOnsiJHJlZiI6IjIwMyJ9LCJJZCI6IjJlMTNlODg1LTdjYzgtNGZiYi04NTA1LTMzOGU2MThiYTY0NyIsIkltcG9ydElkIjpudWxsLCJUaXRsZSI6IkludGVybmF0aW9uYWwgY29uZmVyZW5jZSBwYXJ0aWNpcGF0aW9uIC0gSUFFRSBHcm9uaW5nZW4iLCJOb3RlIjpudWxsLCJIeXBlcmxpbmsiOm51bGwsIklzQ2hhbmdlZCI6ZmFsc2UsIklzTmV3IjpmYWxzZX0seyIkaWQiOiIyMDQiLCJEYXRlIjoiMjAyMC0wMy0yN1QyMzo1OTowMFoiLCJTdHlsZSI6eyIkaWQiOiIyMDUiLCJTaGFwZSI6MiwiQ29ubmVjdG9yTWFyZ2luIjp7IiRyZWYiOiI1NCJ9LCJDb25uZWN0b3JTdHlsZSI6eyIkaWQiOiIyMDYiLCJMaW5lQ29sb3IiOnsiJGlkIjoiMjA3IiwiJHR5cGUiOiJOTFJFLkNvbW1vbi5Eb20uU29saWRDb2xvckJydXNoLCBOTFJFLkNvbW1vbiIsIkNvbG9yIjp7IiRpZCI6IjIwOCIsIkEiOjEyNywiUiI6MjM3LCJHIjoxMjUsIkIiOjQ5fX0sIkxpbmVXZWlnaHQiOjEuMCwiTGluZVR5cGUiOjAsIlBhcmVudFN0eWxlIjp7IiRyZWYiOiI1NSJ9fSwiSXNCZWxvd1RpbWViYW5kIjp0cnVlLCJIaWRlRGF0ZSI6ZmFsc2UsIlNoYXBlU2l6ZSI6MSwiU3BhY2luZyI6Mi4wLCJQYWRkaW5nIjp7IiRyZWYiOiI1OCJ9LCJTaGFwZVN0eWxlIjp7IiRpZCI6IjIwOSIsIk1hcmdpbiI6eyIkcmVmIjoiNjAifSwiUGFkZGluZyI6eyIkcmVmIjoiNjEifSwiQmFja2dyb3VuZCI6eyIkaWQiOiIyMTAiLCJDb2xvciI6eyIkaWQiOiIyMTEiLCJBIjoyNTUsIlIiOjIzNywiRyI6MTI1LCJCIjo0OX19LCJJc1Zpc2libGUiOnRydWUsIldpZHRoIjoxOC4wLCJIZWlnaHQiOjIwLjAsIkJvcmRlclN0eWxlIjp7IiRpZCI6IjIxMiIsIkxpbmVDb2xvciI6eyIkcmVmIjoiNjMifSwiTGluZVdlaWdodCI6MC4wLCJMaW5lVHlwZSI6MCwiUGFyZW50U3R5bGUiOnsiJHJlZiI6IjYyIn19LCJQYXJlbnRTdHlsZSI6eyIkcmVmIjoiNTkifX0sIlRpdGxlU3R5bGUiOnsiJGlkIjoiMjEzIiwiRm9udFNldHRpbmdzIjp7IiRpZCI6IjIxNC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jE1IiwiTGluZUNvbG9yIjpudWxsLCJMaW5lV2VpZ2h0IjowLjAsIkxpbmVUeXBlIjowLCJQYXJlbnRTdHlsZSI6bnVsbH0sIlBhcmVudFN0eWxlIjp7IiRyZWYiOiI2NSJ9fSwiRGF0ZVN0eWxlIjp7IiRpZCI6IjIxNiIsIkZvbnRTZXR0aW5ncyI6eyIkaWQiOiIyMTc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MTgiLCJMaW5lQ29sb3IiOm51bGwsIkxpbmVXZWlnaHQiOjAuMCwiTGluZVR5cGUiOjAsIlBhcmVudFN0eWxlIjpudWxsfSwiUGFyZW50U3R5bGUiOnsiJHJlZiI6IjcyIn19LCJEYXRlRm9ybWF0Ijp7IiRpZCI6IjIxOSIsIkZvcm1hdFN0cmluZyI6ImRkZCwgTU1NIGQsIH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7IiRyZWYiOiI1MyJ9fSwiUG9zaXRpb24iOnsiUmF0aW8iOjAuMCwiSXNDdXN0b20iOmZhbHNlfSwiRGF0ZUZvcm1hdCI6eyIkcmVmIjoiMjE5In0sIklkIjoiYjEwZTg2NjAtZTEwNC00MTQyLThjNWQtOWI0OWE1MTE4N2VhIiwiSW1wb3J0SWQiOm51bGwsIlRpdGxlIjoiRmluIGRlIGxhIHRow6hzZSIsIk5vdGUiOm51bGwsIkh5cGVybGluayI6bnVsbCwiSXNDaGFuZ2VkIjpmYWxzZSwiSXNOZXciOmZhbHNlfV0sIlRhc2tzIjpbeyIkaWQiOiIyMjAiLCJHcm91cE5hbWUiOm51bGwsIlN0YXJ0RGF0ZSI6IjIwMTctMDQtMDNUMDA6MDA6MDBaIiwiRW5kRGF0ZSI6IjIwMTctMDktMjlUMjM6NTk6MDBaIiwiUGVyY2VudGFnZUNvbXBsZXRlIjpudWxsLCJTdHlsZSI6eyIkaWQiOiIyMjEiLCJTaGFwZSI6MCwiU2hhcGVUaGlja25lc3MiOjEsIkR1cmF0aW9uRm9ybWF0IjowLCJJbmNsdWRlTm9uV29ya2luZ0RheXNJbkR1cmF0aW9uIjpmYWxzZSwiUGVyY2VudGFnZUNvbXBsZXRlU3R5bGUiOnsiJGlkIjoiMjIyIiwiRm9udFNldHRpbmdzIjp7IiRpZCI6IjIyMy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yNCIsIkxpbmVDb2xvciI6bnVsbCwiTGluZVdlaWdodCI6MC4wLCJMaW5lVHlwZSI6MCwiUGFyZW50U3R5bGUiOm51bGx9LCJQYXJlbnRTdHlsZSI6eyIkcmVmIjoiODEifX0sIkR1cmF0aW9uU3R5bGUiOnsiJGlkIjoiMjI1IiwiRm9udFNldHRpbmdzIjp7IiRpZCI6IjIyNi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yNyIsIkxpbmVDb2xvciI6bnVsbCwiTGluZVdlaWdodCI6MC4wLCJMaW5lVHlwZSI6MCwiUGFyZW50U3R5bGUiOm51bGx9LCJQYXJlbnRTdHlsZSI6eyIkcmVmIjoiODgifX0sIkhvcml6b250YWxDb25uZWN0b3JTdHlsZSI6eyIkaWQiOiIyMjgiLCJMaW5lQ29sb3IiOnsiJHJlZiI6Ijk2In0sIkxpbmVXZWlnaHQiOjEuMCwiTGluZVR5cGUiOjAsIlBhcmVudFN0eWxlIjp7IiRyZWYiOiI5NSJ9fSwiVmVydGljYWxDb25uZWN0b3JTdHlsZSI6eyIkaWQiOiIyMjkiLCJMaW5lQ29sb3IiOnsiJHJlZiI6Ijk5In0sIkxpbmVXZWlnaHQiOjEuMCwiTGluZVR5cGUiOjAsIlBhcmVudFN0eWxlIjp7IiRyZWYiOiI5OCJ9fSwiTWFyZ2luIjpudWxsLCJTdGFydERhdGVQb3NpdGlvbiI6NCwiRW5kRGF0ZVBvc2l0aW9uIjo0LCJEYXRlSXNWaXNpYmxlIjp0cnVlLCJUaXRsZVBvc2l0aW9uIjoyLCJEdXJhdGlvblBvc2l0aW9uIjo2LCJQZXJjZW50YWdlQ29tcGxldGVkUG9zaXRpb24iOjYsIlNwYWNpbmciOjUsIklzQmVsb3dUaW1lYmFuZCI6ZmFsc2UsIlBlcmNlbnRhZ2VDb21wbGV0ZVNoYXBlT3BhY2l0eSI6MzUsIlNoYXBlU3R5bGUiOnsiJGlkIjoiMjMwIiwiTWFyZ2luIjp7IiRyZWYiOiIxMDIifSwiUGFkZGluZyI6eyIkcmVmIjoiMTAzIn0sIkJhY2tncm91bmQiOnsiJGlkIjoiMjMxIiwiQ29sb3IiOnsiJGlkIjoiMjMyIiwiQSI6MjU1LCJSIjoyLCJHIjoxNzgsIkIiOjIzOH19LCJJc1Zpc2libGUiOnRydWUsIldpZHRoIjowLjAsIkhlaWdodCI6MTYuMCwiQm9yZGVyU3R5bGUiOnsiJGlkIjoiMjMzIiwiTGluZUNvbG9yIjp7IiRyZWYiOiIxMDUifSwiTGluZVdlaWdodCI6MC4wLCJMaW5lVHlwZSI6MCwiUGFyZW50U3R5bGUiOnsiJHJlZiI6IjEwNCJ9fSwiUGFyZW50U3R5bGUiOnsiJHJlZiI6IjEwMSJ9fSwiVGl0bGVTdHlsZSI6eyIkaWQiOiIyMzQiLCJGb250U2V0dGluZ3MiOnsiJGlkIjoiMjM1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xLCJWZXJ0aWNhbEFsaWdubWVudCI6MCwiU21hcnRGb3JlZ3JvdW5kIjpudWxsLCJNYXJnaW4iOnsiJHJlZiI6IjExMSJ9LCJQYWRkaW5nIjp7IiRyZWYiOiIxMTIifSwiQmFja2dyb3VuZCI6eyIkcmVmIjoiMTEzIn0sIklzVmlzaWJsZSI6dHJ1ZSwiV2lkdGgiOjAuMCwiSGVpZ2h0IjowLjAsIkJvcmRlclN0eWxlIjp7IiRpZCI6IjIzNiIsIkxpbmVDb2xvciI6bnVsbCwiTGluZVdlaWdodCI6MC4wLCJMaW5lVHlwZSI6MCwiUGFyZW50U3R5bGUiOm51bGx9LCJQYXJlbnRTdHlsZSI6eyIkcmVmIjoiMTA3In19LCJEYXRlU3R5bGUiOnsiJGlkIjoiMjM3IiwiRm9udFNldHRpbmdzIjp7IiRpZCI6IjIzOC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M5IiwiTGluZUNvbG9yIjpudWxsLCJMaW5lV2VpZ2h0IjowLjAsIkxpbmVUeXBlIjowLCJQYXJlbnRTdHlsZSI6bnVsbH0sIlBhcmVudFN0eWxlIjp7IiRyZWYiOiIxMTQifX0sIkRhdGVGb3JtYXQiOnsiJGlkIjoiMjQwIiwiRm9ybWF0U3RyaW5nIjoiTU0vZG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gwIn19LCJJbmRleCI6MSwiU21hcnREdXJhdGlvbkFjdGl2YXRlZCI6ZmFsc2UsIkRhdGVGb3JtYXQiOnsiJHJlZiI6IjI0MCJ9LCJJZCI6IjE1MTkxYjgxLTI1ODMtNDhmMy1iODFmLTczOGQ5YWIxY2EyOCIsIkltcG9ydElkIjpudWxsLCJUaXRsZSI6IkV0YXQgZGUgbCdhcnQgZHUgc3VqZXQiLCJOb3RlIjpudWxsLCJIeXBlcmxpbmsiOm51bGwsIklzQ2hhbmdlZCI6ZmFsc2UsIklzTmV3IjpmYWxzZX0seyIkaWQiOiIyNDEiLCJHcm91cE5hbWUiOm51bGwsIlN0YXJ0RGF0ZSI6IjIwMTctMDktMDVUMDA6MDA6MDBaIiwiRW5kRGF0ZSI6IjIwMTgtMDItMjhUMjM6NTk6MDBaIiwiUGVyY2VudGFnZUNvbXBsZXRlIjpudWxsLCJTdHlsZSI6eyIkaWQiOiIyNDIiLCJTaGFwZSI6MCwiU2hhcGVUaGlja25lc3MiOjEsIkR1cmF0aW9uRm9ybWF0IjowLCJJbmNsdWRlTm9uV29ya2luZ0RheXNJbkR1cmF0aW9uIjpmYWxzZSwiUGVyY2VudGFnZUNvbXBsZXRlU3R5bGUiOnsiJGlkIjoiMjQzIiwiRm9udFNldHRpbmdzIjp7IiRpZCI6IjI0N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0NSIsIkxpbmVDb2xvciI6bnVsbCwiTGluZVdlaWdodCI6MC4wLCJMaW5lVHlwZSI6MCwiUGFyZW50U3R5bGUiOm51bGx9LCJQYXJlbnRTdHlsZSI6eyIkcmVmIjoiODEifX0sIkR1cmF0aW9uU3R5bGUiOnsiJGlkIjoiMjQ2IiwiRm9udFNldHRpbmdzIjp7IiRpZCI6IjI0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0OCIsIkxpbmVDb2xvciI6bnVsbCwiTGluZVdlaWdodCI6MC4wLCJMaW5lVHlwZSI6MCwiUGFyZW50U3R5bGUiOm51bGx9LCJQYXJlbnRTdHlsZSI6eyIkcmVmIjoiODgifX0sIkhvcml6b250YWxDb25uZWN0b3JTdHlsZSI6eyIkaWQiOiIyNDkiLCJMaW5lQ29sb3IiOnsiJHJlZiI6Ijk2In0sIkxpbmVXZWlnaHQiOjEuMCwiTGluZVR5cGUiOjAsIlBhcmVudFN0eWxlIjp7IiRyZWYiOiI5NSJ9fSwiVmVydGljYWxDb25uZWN0b3JTdHlsZSI6eyIkaWQiOiIyNTAiLCJMaW5lQ29sb3IiOnsiJHJlZiI6Ijk5In0sIkxpbmVXZWlnaHQiOjEuMCwiTGluZVR5cGUiOjAsIlBhcmVudFN0eWxlIjp7IiRyZWYiOiI5OCJ9fSwiTWFyZ2luIjpudWxsLCJTdGFydERhdGVQb3NpdGlvbiI6NCwiRW5kRGF0ZVBvc2l0aW9uIjo0LCJEYXRlSXNWaXNpYmxlIjp0cnVlLCJUaXRsZVBvc2l0aW9uIjoyLCJEdXJhdGlvblBvc2l0aW9uIjo2LCJQZXJjZW50YWdlQ29tcGxldGVkUG9zaXRpb24iOjYsIlNwYWNpbmciOjUsIklzQmVsb3dUaW1lYmFuZCI6ZmFsc2UsIlBlcmNlbnRhZ2VDb21wbGV0ZVNoYXBlT3BhY2l0eSI6MzUsIlNoYXBlU3R5bGUiOnsiJGlkIjoiMjUxIiwiTWFyZ2luIjp7IiRyZWYiOiIxMDIifSwiUGFkZGluZyI6eyIkcmVmIjoiMTAzIn0sIkJhY2tncm91bmQiOnsiJGlkIjoiMjUyIiwiQ29sb3IiOnsiJGlkIjoiMjUzIiwiQSI6MjU1LCJSIjo2OCwiRyI6ODQsIkIiOjEwNn19LCJJc1Zpc2libGUiOnRydWUsIldpZHRoIjowLjAsIkhlaWdodCI6MTYuMCwiQm9yZGVyU3R5bGUiOnsiJGlkIjoiMjU0IiwiTGluZUNvbG9yIjp7IiRyZWYiOiIxMDUifSwiTGluZVdlaWdodCI6MC4wLCJMaW5lVHlwZSI6MCwiUGFyZW50U3R5bGUiOnsiJHJlZiI6IjEwNCJ9fSwiUGFyZW50U3R5bGUiOnsiJHJlZiI6IjEwMSJ9fSwiVGl0bGVTdHlsZSI6eyIkaWQiOiIyNTUiLCJGb250U2V0dGluZ3MiOnsiJGlkIjoiMjU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xLCJWZXJ0aWNhbEFsaWdubWVudCI6MCwiU21hcnRGb3JlZ3JvdW5kIjpudWxsLCJNYXJnaW4iOnsiJHJlZiI6IjExMSJ9LCJQYWRkaW5nIjp7IiRyZWYiOiIxMTIifSwiQmFja2dyb3VuZCI6eyIkcmVmIjoiMTEzIn0sIklzVmlzaWJsZSI6dHJ1ZSwiV2lkdGgiOjAuMCwiSGVpZ2h0IjowLjAsIkJvcmRlclN0eWxlIjp7IiRpZCI6IjI1NyIsIkxpbmVDb2xvciI6bnVsbCwiTGluZVdlaWdodCI6MC4wLCJMaW5lVHlwZSI6MCwiUGFyZW50U3R5bGUiOm51bGx9LCJQYXJlbnRTdHlsZSI6eyIkcmVmIjoiMTA3In19LCJEYXRlU3R5bGUiOnsiJGlkIjoiMjU4IiwiRm9udFNldHRpbmdzIjp7IiRpZCI6IjI1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YwIiwiTGluZUNvbG9yIjpudWxsLCJMaW5lV2VpZ2h0IjowLjAsIkxpbmVUeXBlIjowLCJQYXJlbnRTdHlsZSI6bnVsbH0sIlBhcmVudFN0eWxlIjp7IiRyZWYiOiIxMTQifX0sIkRhdGVGb3JtYXQiOnsiJGlkIjoiMjYxIiwiRm9ybWF0U3RyaW5nIjoiTU0vZG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gwIn19LCJJbmRleCI6MiwiU21hcnREdXJhdGlvbkFjdGl2YXRlZCI6ZmFsc2UsIkRhdGVGb3JtYXQiOnsiJHJlZiI6IjI2MSJ9LCJJZCI6IjJmODUxNTFlLWVkNmUtNDRiZi05ZTg5LWU2NmZiMmE4NTM3MSIsIkltcG9ydElkIjpudWxsLCJUaXRsZSI6IkV0dWRlIFVDQUQgRnJhbmNlIDIwMTItMjAxNi0yMDMwIiwiTm90ZSI6bnVsbCwiSHlwZXJsaW5rIjpudWxsLCJJc0NoYW5nZWQiOmZhbHNlLCJJc05ldyI6ZmFsc2V9LHsiJGlkIjoiMjYyIiwiR3JvdXBOYW1lIjpudWxsLCJTdGFydERhdGUiOiIyMDE3LTA1LTAxVDAwOjAwOjAwWiIsIkVuZERhdGUiOiIyMDE3LTA5LTMwVDIzOjU5OjAwWiIsIlBlcmNlbnRhZ2VDb21wbGV0ZSI6bnVsbCwiU3R5bGUiOnsiJGlkIjoiMjYzIiwiU2hhcGUiOjAsIlNoYXBlVGhpY2tuZXNzIjoxLCJEdXJhdGlvbkZvcm1hdCI6MCwiSW5jbHVkZU5vbldvcmtpbmdEYXlzSW5EdXJhdGlvbiI6ZmFsc2UsIlBlcmNlbnRhZ2VDb21wbGV0ZVN0eWxlIjp7IiRpZCI6IjI2NCIsIkZvbnRTZXR0aW5ncyI6eyIkaWQiOiIyNjU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NjYiLCJMaW5lQ29sb3IiOm51bGwsIkxpbmVXZWlnaHQiOjAuMCwiTGluZVR5cGUiOjAsIlBhcmVudFN0eWxlIjpudWxsfSwiUGFyZW50U3R5bGUiOnsiJHJlZiI6IjgxIn19LCJEdXJhdGlvblN0eWxlIjp7IiRpZCI6IjI2NyIsIkZvbnRTZXR0aW5ncyI6eyIkaWQiOiIyNjg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jkiLCJMaW5lQ29sb3IiOm51bGwsIkxpbmVXZWlnaHQiOjAuMCwiTGluZVR5cGUiOjAsIlBhcmVudFN0eWxlIjpudWxsfSwiUGFyZW50U3R5bGUiOnsiJHJlZiI6Ijg4In19LCJIb3Jpem9udGFsQ29ubmVjdG9yU3R5bGUiOnsiJGlkIjoiMjcwIiwiTGluZUNvbG9yIjp7IiRyZWYiOiI5NiJ9LCJMaW5lV2VpZ2h0IjoxLjAsIkxpbmVUeXBlIjowLCJQYXJlbnRTdHlsZSI6eyIkcmVmIjoiOTUifX0sIlZlcnRpY2FsQ29ubmVjdG9yU3R5bGUiOnsiJGlkIjoiMjcxIiwiTGluZUNvbG9yIjp7IiRyZWYiOiI5OSJ9LCJMaW5lV2VpZ2h0IjoxLjAsIkxpbmVUeXBlIjowLCJQYXJlbnRTdHlsZSI6eyIkcmVmIjoiOTgifX0sIk1hcmdpbiI6bnVsbCwiU3RhcnREYXRlUG9zaXRpb24iOjQsIkVuZERhdGVQb3NpdGlvbiI6NCwiRGF0ZUlzVmlzaWJsZSI6dHJ1ZSwiVGl0bGVQb3NpdGlvbiI6MiwiRHVyYXRpb25Qb3NpdGlvbiI6NiwiUGVyY2VudGFnZUNvbXBsZXRlZFBvc2l0aW9uIjo2LCJTcGFjaW5nIjo1LCJJc0JlbG93VGltZWJhbmQiOmZhbHNlLCJQZXJjZW50YWdlQ29tcGxldGVTaGFwZU9wYWNpdHkiOjM1LCJTaGFwZVN0eWxlIjp7IiRpZCI6IjI3MiIsIk1hcmdpbiI6eyIkcmVmIjoiMTAyIn0sIlBhZGRpbmciOnsiJHJlZiI6IjEwMyJ9LCJCYWNrZ3JvdW5kIjp7IiRpZCI6IjI3MyIsIkNvbG9yIjp7IiRpZCI6IjI3NCIsIkEiOjI1NSwiUiI6NjgsIkciOjg0LCJCIjoxMDZ9fSwiSXNWaXNpYmxlIjp0cnVlLCJXaWR0aCI6MC4wLCJIZWlnaHQiOjE2LjAsIkJvcmRlclN0eWxlIjp7IiRpZCI6IjI3NSIsIkxpbmVDb2xvciI6eyIkcmVmIjoiMTA1In0sIkxpbmVXZWlnaHQiOjAuMCwiTGluZVR5cGUiOjAsIlBhcmVudFN0eWxlIjp7IiRyZWYiOiIxMDQifX0sIlBhcmVudFN0eWxlIjp7IiRyZWYiOiIxMDEifX0sIlRpdGxlU3R5bGUiOnsiJGlkIjoiMjc2IiwiRm9udFNldHRpbmdzIjp7IiRpZCI6IjI3Ny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yNzgiLCJMaW5lQ29sb3IiOm51bGwsIkxpbmVXZWlnaHQiOjAuMCwiTGluZVR5cGUiOjAsIlBhcmVudFN0eWxlIjpudWxsfSwiUGFyZW50U3R5bGUiOnsiJHJlZiI6IjEwNyJ9fSwiRGF0ZVN0eWxlIjp7IiRpZCI6IjI3OSIsIkZvbnRTZXR0aW5ncyI6eyIkaWQiOiIyODA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I4MSIsIkxpbmVDb2xvciI6bnVsbCwiTGluZVdlaWdodCI6MC4wLCJMaW5lVHlwZSI6MCwiUGFyZW50U3R5bGUiOm51bGx9LCJQYXJlbnRTdHlsZSI6eyIkcmVmIjoiMTE0In19LCJEYXRlRm9ybWF0Ijp7IiRpZCI6IjI4MiIsIkZvcm1hdFN0cmluZyI6Ik1NL2RkL3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7IiRyZWYiOiI4MCJ9fSwiSW5kZXgiOjMsIlNtYXJ0RHVyYXRpb25BY3RpdmF0ZWQiOmZhbHNlLCJEYXRlRm9ybWF0Ijp7IiRyZWYiOiIyODIifSwiSWQiOiIxMjNhZTEwMi1jYTgxLTQwNjctOGUwZS01ZjMwYzU4NWNlMmQiLCJJbXBvcnRJZCI6bnVsbCwiVGl0bGUiOiJFdHVkZSBwYXJjIMOpbGVjdHJpcXVlIEZyYW5jZSIsIk5vdGUiOm51bGwsIkh5cGVybGluayI6bnVsbCwiSXNDaGFuZ2VkIjpmYWxzZSwiSXNOZXciOmZhbHNlfSx7IiRpZCI6IjI4MyIsIkdyb3VwTmFtZSI6bnVsbCwiU3RhcnREYXRlIjoiMjAxNy0wOS0wNFQwMDowMDowMFoiLCJFbmREYXRlIjoiMjAxOC0wNC0xM1QyMzo1OTowMFoiLCJQZXJjZW50YWdlQ29tcGxldGUiOm51bGwsIlN0eWxlIjp7IiRpZCI6IjI4NCIsIlNoYXBlIjowLCJTaGFwZVRoaWNrbmVzcyI6MSwiRHVyYXRpb25Gb3JtYXQiOjAsIkluY2x1ZGVOb25Xb3JraW5nRGF5c0luRHVyYXRpb24iOmZhbHNlLCJQZXJjZW50YWdlQ29tcGxldGVTdHlsZSI6eyIkaWQiOiIyODUiLCJGb250U2V0dGluZ3MiOnsiJGlkIjoiMjg2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g3IiwiTGluZUNvbG9yIjpudWxsLCJMaW5lV2VpZ2h0IjowLjAsIkxpbmVUeXBlIjowLCJQYXJlbnRTdHlsZSI6bnVsbH0sIlBhcmVudFN0eWxlIjp7IiRyZWYiOiI4MSJ9fSwiRHVyYXRpb25TdHlsZSI6eyIkaWQiOiIyODgiLCJGb250U2V0dGluZ3MiOnsiJGlkIjoiMjg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kwIiwiTGluZUNvbG9yIjpudWxsLCJMaW5lV2VpZ2h0IjowLjAsIkxpbmVUeXBlIjowLCJQYXJlbnRTdHlsZSI6bnVsbH0sIlBhcmVudFN0eWxlIjp7IiRyZWYiOiI4OCJ9fSwiSG9yaXpvbnRhbENvbm5lY3RvclN0eWxlIjp7IiRpZCI6IjI5MSIsIkxpbmVDb2xvciI6eyIkcmVmIjoiOTYifSwiTGluZVdlaWdodCI6MS4wLCJMaW5lVHlwZSI6MCwiUGFyZW50U3R5bGUiOnsiJHJlZiI6Ijk1In19LCJWZXJ0aWNhbENvbm5lY3RvclN0eWxlIjp7IiRpZCI6IjI5MiIsIkxpbmVDb2xvciI6eyIkcmVmIjoiOTkifSwiTGluZVdlaWdodCI6MS4wLCJMaW5lVHlwZSI6MCwiUGFyZW50U3R5bGUiOnsiJHJlZiI6Ijk4In19LCJNYXJnaW4iOm51bGwsIlN0YXJ0RGF0ZVBvc2l0aW9uIjo0LCJFbmREYXRlUG9zaXRpb24iOjQsIkRhdGVJc1Zpc2libGUiOnRydWUsIlRpdGxlUG9zaXRpb24iOjIsIkR1cmF0aW9uUG9zaXRpb24iOjYsIlBlcmNlbnRhZ2VDb21wbGV0ZWRQb3NpdGlvbiI6NiwiU3BhY2luZyI6NSwiSXNCZWxvd1RpbWViYW5kIjpmYWxzZSwiUGVyY2VudGFnZUNvbXBsZXRlU2hhcGVPcGFjaXR5IjozNSwiU2hhcGVTdHlsZSI6eyIkaWQiOiIyOTMiLCJNYXJnaW4iOnsiJHJlZiI6IjEwMiJ9LCJQYWRkaW5nIjp7IiRyZWYiOiIxMDMifSwiQmFja2dyb3VuZCI6eyIkaWQiOiIyOTQiLCJDb2xvciI6eyIkaWQiOiIyOTUiLCJBIjoyNTUsIlIiOjI2LCJHIjoxNzAsIkIiOjY2fX0sIklzVmlzaWJsZSI6dHJ1ZSwiV2lkdGgiOjAuMCwiSGVpZ2h0IjoxNi4wLCJCb3JkZXJTdHlsZSI6eyIkaWQiOiIyOTYiLCJMaW5lQ29sb3IiOnsiJHJlZiI6IjEwNSJ9LCJMaW5lV2VpZ2h0IjowLjAsIkxpbmVUeXBlIjowLCJQYXJlbnRTdHlsZSI6eyIkcmVmIjoiMTA0In19LCJQYXJlbnRTdHlsZSI6eyIkcmVmIjoiMTAxIn19LCJUaXRsZVN0eWxlIjp7IiRpZCI6IjI5NyIsIkZvbnRTZXR0aW5ncyI6eyIkaWQiOiIyOT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Mjk5IiwiTGluZUNvbG9yIjpudWxsLCJMaW5lV2VpZ2h0IjowLjAsIkxpbmVUeXBlIjowLCJQYXJlbnRTdHlsZSI6bnVsbH0sIlBhcmVudFN0eWxlIjp7IiRyZWYiOiIxMDcifX0sIkRhdGVTdHlsZSI6eyIkaWQiOiIzMDAiLCJGb250U2V0dGluZ3MiOnsiJGlkIjoiMzA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MDIiLCJMaW5lQ29sb3IiOm51bGwsIkxpbmVXZWlnaHQiOjAuMCwiTGluZVR5cGUiOjAsIlBhcmVudFN0eWxlIjpudWxsfSwiUGFyZW50U3R5bGUiOnsiJHJlZiI6IjExNCJ9fSwiRGF0ZUZvcm1hdCI6eyIkcmVmIjoiMjQwIn0sIklzVmlzaWJsZSI6dHJ1ZSwiUGFyZW50U3R5bGUiOnsiJHJlZiI6IjgwIn19LCJJbmRleCI6NCwiU21hcnREdXJhdGlvbkFjdGl2YXRlZCI6ZmFsc2UsIkRhdGVGb3JtYXQiOnsiJHJlZiI6IjI0MCJ9LCJJZCI6IjYxMjRjNzMxLTgxMDktNDIwNS1hODgyLTFlNjhhMDI1YTZmYyIsIkltcG9ydElkIjpudWxsLCJUaXRsZSI6IkV0dWRlIGJpb8OpbmVyZ2llcyArIGFydGljbGUgYXNzb2Npw6kiLCJOb3RlIjpudWxsLCJIeXBlcmxpbmsiOm51bGwsIklzQ2hhbmdlZCI6ZmFsc2UsIklzTmV3IjpmYWxzZX1dLCJNc1Byb2plY3RJdGVtc1RyZWUiOnsiJGlkIjoiMzAzIiwiUm9vdCI6eyJJbXBvcnRJZCI6bnVsbCwiSXNJbXBvcnRlZCI6ZmFsc2UsIkNoaWxkcmVuIjpbXX19LCJNZXRhZGF0YSI6eyIkaWQiOiIzMDQifSwiU2V0dGluZ3MiOnsiJGlkIjoiMzA1IiwiSW1wYU9wdGlvbnMiOnsiJGlkIjoiMzA2IiwiTGVmdFRvUmlnaHQiOmZhbHNlLCJQYXlsb2FkT3B0aW9ucyI6Mn0sIlVzZUNvbXByZXNzaW9uIjpmYWxzZSwiQ29tcHJlc2lvblBlcmNlbnRhZ2UiOjAuMCwiSW5hY3RpdmVJbnRlcnZhbFdpZHRoVGhyZXNob2xkIjowLjAsIkluYWN0aXZlSW50ZXJ2YWxXaWR0aCI6MC4wLCJTcGxpdFRhc2tzIjpmYWxzZSwiVXNlQ2x1c3RlciI6ZmFsc2UsIkVwc2lsb24iOjAuMCwiTWluUG9pbnRzVG9Gb3JtQUNsdXN0ZXIiOjAsIkdlbmVyYXRlSW52aXNpYmxlU2hhcGVzIjpmYWxzZSwiU21hcnRUaW1lbGluZVRhc2tQZXJjZW50YWdlRml0IjpmYWxzZX0sIklzTmV3Ijp0cnVlLCJJbXBvcnRUeXBlIjowLCJGaWxlUGF0aCI6bnVsbCwiVGltZUNvbmZpZ3VyYXRpb24iOnsiJGlkIjoiMzA3IiwiVXNlVGltZSI6ZmFsc2UsIldvcmtEYXlTdGFydCI6IjAwOjAwOjAwIiwiV29ya0RheUVuZCI6IjIzOjU5OjAwIn19"/>
  <p:tag name="__MASTER" val="__part_0"/>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QaGFzZXMiLCJJc1RlbXBsYXRlIjpmYWxzZSwiVmVyc2lvbiI6eyIkaWQiOiIyIiwiVmVyc2lvbiI6IjMuMS4wIiwiT3JpZ2luYWxBc3NlbWJseVZlcnNpb24iOiIzLjE2LjA2LjAwIiwiRWRpdGlvbiI6IkJhc2ljIiwiSXNQbHVzRWRpdGlvbiI6ZmFsc2V9LCJFZmZlY3QiOjEsIlN0eWxlIjp7IiRpZCI6IjMiLCJUaW1lYmFuZFN0eWxlIjp7IiRpZCI6IjQiLCJTY2FsZU1hcmtpbmciOjAsIlNoYXBlIjozLCJTaGFwZVN0eWxlIjp7IiRpZCI6IjUiLCJNYXJnaW4iOnsiJGlkIjoiNiIsIlRvcCI6MCwiTGVmdCI6MTAsIlJpZ2h0IjoxMCwiQm90dG9tIjowfSwiUGFkZGluZyI6eyIkaWQiOiI3IiwiVG9wIjozLCJMZWZ0IjowLCJSaWdodCI6MCwiQm90dG9tIjozfSwiQmFja2dyb3VuZCI6eyIkaWQiOiI4IiwiQ29sb3IiOnsiJGlkIjoiOSIsIkEiOjI1NSwiUiI6MTc4LCJHIjoxNzgsIkIiOjE3OH19LCJJc1Zpc2libGUiOnRydWUsIldpZHRoIjowLjAsIkhlaWdodCI6MzAuMCwiQm9yZGVyU3R5bGUiOnsiJGlkIjoiMTAiLCJMaW5lQ29sb3IiOnsiJGlkIjoiMTEiLCIkdHlwZSI6Ik5MUkUuQ29tbW9uLkRvbS5Tb2xpZENvbG9yQnJ1c2gsIE5MUkUuQ29tbW9uIiwiQ29sb3IiOnsiJGlkIjoiMTIiLCJBIjoyNTUsIlIiOjI1NSwiRyI6MCwiQiI6MH19LCJMaW5lV2VpZ2h0IjowLjAsIkxpbmVUeXBlIjowLCJQYXJlbnRTdHlsZSI6bnVsbH0sIlBhcmVudFN0eWxlIjpudWxsfSwiUmlnaHRFbmRDYXBzU3R5bGUiOnsiJGlkIjoiMTMiLCJGb250U2V0dGluZ3MiOnsiJGlkIjoiMTQiLCJGb250U2l6ZSI6MTgsIkZvbnROYW1lIjoiQ2FsaWJyaSIsIklzQm9sZCI6dHJ1ZSwiSXNJdGFsaWMiOmZhbHNlLCJJc1VuZGVybGluZWQiOmZhbHNlLCJQYXJlbnRTdHlsZSI6bnVsbH0sIkF1dG9TaXplIjowLCJGb3JlZ3JvdW5kIjp7IiRpZCI6IjE1IiwiQ29sb3IiOnsiJGlkIjoiMTYiLCJBIjoyNTUsIlIiOjE5MiwiRyI6ODAsIkIiOjc3fX0sIk1heFdpZHRoIjoiSW5maW5pdHkiLCJNYXhIZWlnaHQiOiJJbmZpbml0eSIsIlNtYXJ0Rm9yZWdyb3VuZElzQWN0aXZlIjpmYWxzZSwiSG9yaXpvbnRhbEFsaWdubWVudCI6MCwiVmVydGljYWxBbGlnbm1lbnQiOjAsIlNtYXJ0Rm9yZWdyb3VuZCI6bnVsbCwiTWFyZ2luIjp7IiRpZCI6IjE3IiwiVG9wIjowLCJMZWZ0IjowLCJSaWdodCI6MjAsIkJvdHRvbSI6MH0sIlBhZGRpbmciOnsiJGlkIjoiMTgiLCJUb3AiOjAsIkxlZnQiOjAsIlJpZ2h0IjowLCJCb3R0b20iOjB9LCJCYWNrZ3JvdW5kIjp7IiRpZCI6IjE5IiwiQ29sb3IiOnsiJGlkIjoiMjAiLCJBIjo4OS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mYWxz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wLCJHIjowLCJCIjowfX0sIk1heFdpZHRoIjoyMDAuMCwiTWF4SGVpZ2h0IjoiSW5maW5pdHkiLCJTbWFydEZvcmVncm91bmRJc0FjdGl2ZSI6ZmFsc2UsIkhvcml6b250YWxBbGlnbm1lbnQiOjAsIlZlcnRpY2FsQWxpZ25tZW50IjoxLCJTbWFydEZvcmVncm91bmQiOm51bGw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c3LCJSIjoyNTUsIkciOjE5MiwiQiI6MH19LCJBcHBlbmRZZWFyT25ZZWFyQ2hhbmdlIjp0cnVlLCJFbGFwc2VkVGltZUZvcm1hdCI6MSwiVG9kYXlNYXJrZXJQb3NpdGlvbiI6MywiUXVpY2tQb3NpdGlvbiI6MiwiQWJzb2x1dGVQb3NpdGlvbiI6NDA1LjAsIk1hcmdpbiI6eyIkaWQiOiI0OSIsIlRvcCI6MCwiTGVmdCI6MTAsIlJpZ2h0IjoxMCwiQm90dG9tIjowfSwiUGFkZGluZyI6eyIkaWQiOiI1MCIsIlRvcCI6MCwiTGVmdCI6MCwiUmlnaHQiOjAsIkJvdHRvbSI6MH0sIkJhY2tncm91bmQiOnsiJGlkIjoiNTEiLCJDb2xvciI6eyIkaWQiOiI1MiIsIkEiOjI1NSwiUiI6MTc4LCJHIjoxNzgsIkIiOjE3OH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RlZmF1bHRUYXNrU3R5bGUiOnsiJGlkIjoiODAiLCJTaGFwZSI6MCwiU2hhcGVUaGlja25lc3MiOjEsIkR1cmF0aW9uRm9ybWF0IjowLCJJbmNsdWRlTm9uV29ya2luZ0RheXNJbkR1cmF0aW9uIjpmYWxzZSwiUGVyY2VudGFnZUNvbXBsZXRlU3R5bGUiOnsiJGlkIjoiODEiLCJGb250U2V0dGluZ3MiOnsiJGlkIjoiODIiLCJGb250U2l6ZSI6MTAsIkZvbnROYW1lIjoiQ2FsaWJyaSIsIklzQm9sZCI6ZmFsc2UsIklzSXRhbGljIjpmYWxzZSwiSXNVbmRlcmxpbmVkIjpmYWxzZSwiUGFyZW50U3R5bGUiOm51bGx9LCJBdXRvU2l6ZSI6MCwiRm9yZWdyb3VuZCI6eyIkaWQiOiI4MyIsIkNvbG9yIjp7IiRpZCI6Ijg0IiwiQSI6MjU1LCJSIjoxOTIsIkciOjgwLCJCIjo3N319LCJNYXhXaWR0aCI6MjAwLjAsIk1heEhlaWdodCI6IkluZmluaXR5IiwiU21hcnRGb3JlZ3JvdW5kSXNBY3RpdmUiOmZhbHNlLCJIb3Jpem9udGFsQWxpZ25tZW50IjowLCJWZXJ0aWNhbEFsaWdubWVudCI6MCwiU21hcnRGb3JlZ3JvdW5kIjpudWxsLCJNYXJnaW4iOnsiJGlkIjoiODUiLCJUb3AiOjAsIkxlZnQiOjAsIlJpZ2h0IjowLCJCb3R0b20iOjB9LCJQYWRkaW5nIjp7IiRpZCI6Ijg2IiwiVG9wIjowLCJMZWZ0IjowLCJSaWdodCI6MCwiQm90dG9tIjowfSwiQmFja2dyb3VuZCI6eyIkaWQiOiI4NyIsIkNvbG9yIjp7IiRyZWYiOiIyMCJ9fSwiSXNWaXNpYmxlIjp0cnVlLCJXaWR0aCI6MC4wLCJIZWlnaHQiOjAuMCwiQm9yZGVyU3R5bGUiOm51bGwsIlBhcmVudFN0eWxlIjpudWxsfSwiRHVyYXRpb25TdHlsZSI6eyIkaWQiOiI4OCIsIkZvbnRTZXR0aW5ncyI6eyIkaWQiOiI4OSIsIkZvbnRTaXplIjoxMCwiRm9udE5hbWUiOiJDYWxpYnJpIiwiSXNCb2xkIjpmYWxzZSwiSXNJdGFsaWMiOmZhbHNlLCJJc1VuZGVybGluZWQiOmZhbHNlLCJQYXJlbnRTdHlsZSI6bnVsbH0sIkF1dG9TaXplIjowLCJGb3JlZ3JvdW5kIjp7IiRpZCI6IjkwIiwiQ29sb3IiOnsiJGlkIjoiOTEiLCJBIjoyNTUsIlIiOjE5MiwiRyI6ODAsIkIiOjc3fX0sIk1heFdpZHRoIjoyMDAuMCwiTWF4SGVpZ2h0IjoiSW5maW5pdHkiLCJTbWFydEZvcmVncm91bmRJc0FjdGl2ZSI6ZmFsc2UsIkhvcml6b250YWxBbGlnbm1lbnQiOjAsIlZlcnRpY2FsQWxpZ25tZW50IjowLCJTbWFydEZvcmVncm91bmQiOm51bGwsIk1hcmdpbiI6eyIkaWQiOiI5MiIsIlRvcCI6MCwiTGVmdCI6MCwiUmlnaHQiOjAsIkJvdHRvbSI6MH0sIlBhZGRpbmciOnsiJGlkIjoiOTMiLCJUb3AiOjAsIkxlZnQiOjAsIlJpZ2h0IjowLCJCb3R0b20iOjB9LCJCYWNrZ3JvdW5kIjp7IiRpZCI6Ijk0IiwiQ29sb3IiOnsiJHJlZiI6IjIwIn19LCJJc1Zpc2libGUiOnRydWUsIldpZHRoIjowLjAsIkhlaWdodCI6MC4wLCJCb3JkZXJTdHlsZSI6bnVsbCwiUGFyZW50U3R5bGUiOm51bGx9LCJIb3Jpem9udGFsQ29ubmVjdG9yU3R5bGUiOnsiJGlkIjoiOTUiLCJMaW5lQ29sb3IiOnsiJGlkIjoiOTYiLCIkdHlwZSI6Ik5MUkUuQ29tbW9uLkRvbS5Tb2xpZENvbG9yQnJ1c2gsIE5MUkUuQ29tbW9uIiwiQ29sb3IiOnsiJGlkIjoiOTciLCJBIjoyNTUsIlIiOjIwNCwiRyI6MjA0LCJCIjoyMDR9fSwiTGluZVdlaWdodCI6MS4wLCJMaW5lVHlwZSI6MCwiUGFyZW50U3R5bGUiOm51bGx9LCJWZXJ0aWNhbENvbm5lY3RvclN0eWxlIjp7IiRpZCI6Ijk4IiwiTGluZUNvbG9yIjp7IiRpZCI6Ijk5IiwiJHR5cGUiOiJOTFJFLkNvbW1vbi5Eb20uU29saWRDb2xvckJydXNoLCBOTFJFLkNvbW1vbiIsIkNvbG9yIjp7IiRpZCI6IjEwMCIsIkEiOjI1NSwiUiI6MjA0LCJHIjoyMDQsIkIiOjIwNH19LCJMaW5lV2VpZ2h0IjoxLjAsIkxpbmVUeXBlIjowLCJQYXJlbnRTdHlsZSI6bnVsbH0sIk1hcmdpbiI6bnVsbCwiU3RhcnREYXRlUG9zaXRpb24iOjQsIkVuZERhdGVQb3NpdGlvbiI6NCwiRGF0ZUlzVmlzaWJsZSI6dHJ1ZSwiVGl0bGVQb3NpdGlvbiI6MiwiRHVyYXRpb25Qb3NpdGlvbiI6NiwiUGVyY2VudGFnZUNvbXBsZXRlZFBvc2l0aW9uIjo2LCJTcGFjaW5nIjo1LCJJc0JlbG93VGltZWJhbmQiOmZhbHN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OTY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CwiX2V4cGxpY2l0bHlTZXQiOnsiJGlkIjoiMTIy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klzVmlzaWJsZSI6ZmFsc2V9fSwiU2hvd0VsYXBzZWRUaW1lR3JhZGllbnRTdHlsZSI6dHJ1ZX0sIlNjYWxlIjp7IiRpZCI6IjEyMyIsIlN0YXJ0RGF0ZSI6IjAwMDEtMDEtMDFUMDA6MDA6MDAiLCJFbmREYXRlIjoiMDAwMS0wMS0wMVQwMDowMDowMCIsIkZvcm1hdCI6Ik1NTSIsIlR5cGUiOjIsIkF1dG9EYXRlUmFuZ2UiOnRydWUsIldvcmtpbmdEYXlzIjoxMjcsIlRvZGF5TWFya2VyVGV4dCI6IkF1am91cmQnaHVpIiwiQXV0b1NjYWxlVHlwZSI6dHJ1ZX0sIk1pbGVzdG9uZXMiOlt7IiRpZCI6IjEyNCIsIkRhdGUiOiIyMDE3LTA0LTAzVDIzOjU5OjAwWiIsIlN0eWxlIjp7IiRpZCI6IjEyNSIsIlNoYXBlIjoyLCJDb25uZWN0b3JNYXJnaW4iOnsiJHJlZiI6IjU0In0sIkNvbm5lY3RvclN0eWxlIjp7IiRpZCI6IjEyNiIsIkxpbmVDb2xvciI6eyIkaWQiOiIxMjciLCIkdHlwZSI6Ik5MUkUuQ29tbW9uLkRvbS5Tb2xpZENvbG9yQnJ1c2gsIE5MUkUuQ29tbW9uIiwiQ29sb3IiOnsiJGlkIjoiMTI4IiwiQSI6MTI3LCJSIjoyMzcsIkciOjEyNSwiQiI6NDl9fSwiTGluZVdlaWdodCI6MS4wLCJMaW5lVHlwZSI6MCwiUGFyZW50U3R5bGUiOnsiJHJlZiI6IjU1In19LCJJc0JlbG93VGltZWJhbmQiOnRydWUsIkhpZGVEYXRlIjpmYWxzZSwiU2hhcGVTaXplIjoxLCJTcGFjaW5nIjoyLjAsIlBhZGRpbmciOnsiJHJlZiI6IjU4In0sIlNoYXBlU3R5bGUiOnsiJGlkIjoiMTI5IiwiTWFyZ2luIjp7IiRyZWYiOiI2MCJ9LCJQYWRkaW5nIjp7IiRyZWYiOiI2MSJ9LCJCYWNrZ3JvdW5kIjp7IiRpZCI6IjEzMCIsIkNvbG9yIjp7IiRpZCI6IjEzMSIsIkEiOjI1NSwiUiI6MjM3LCJHIjoxMjUsIkIiOjQ5fX0sIklzVmlzaWJsZSI6dHJ1ZSwiV2lkdGgiOjE4LjAsIkhlaWdodCI6MjAuMCwiQm9yZGVyU3R5bGUiOnsiJGlkIjoiMTMyIiwiTGluZUNvbG9yIjp7IiRyZWYiOiI2MyJ9LCJMaW5lV2VpZ2h0IjowLjAsIkxpbmVUeXBlIjowLCJQYXJlbnRTdHlsZSI6eyIkcmVmIjoiNjIifX0sIlBhcmVudFN0eWxlIjp7IiRyZWYiOiI1OSJ9fSwiVGl0bGVTdHlsZSI6eyIkaWQiOiIxMzMiLCJGb250U2V0dGluZ3MiOnsiJGlkIjoiMTM0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MzUiLCJMaW5lQ29sb3IiOm51bGwsIkxpbmVXZWlnaHQiOjAuMCwiTGluZVR5cGUiOjAsIlBhcmVudFN0eWxlIjpudWxsfSwiUGFyZW50U3R5bGUiOnsiJHJlZiI6IjY1In19LCJEYXRlU3R5bGUiOnsiJGlkIjoiMTM2IiwiRm9udFNldHRpbmdzIjp7IiRpZCI6IjEzNy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zOCIsIkxpbmVDb2xvciI6bnVsbCwiTGluZVdlaWdodCI6MC4wLCJMaW5lVHlwZSI6MCwiUGFyZW50U3R5bGUiOm51bGx9LCJQYXJlbnRTdHlsZSI6eyIkcmVmIjoiNzIifX0sIkRhdGVGb3JtYXQiOnsiJGlkIjoiMTM5IiwiRm9ybWF0U3RyaW5nIjoiTU1NIGQsIH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7IiRyZWYiOiI1MyJ9fSwiUG9zaXRpb24iOnsiUmF0aW8iOjAuMCwiSXNDdXN0b20iOmZhbHNlfSwiRGF0ZUZvcm1hdCI6eyIkcmVmIjoiMTM5In0sIklkIjoiZTIxNTc3YTItOWE3OS00ZDdlLWEzYjQtOTlkZTEzNDdiMmE2IiwiSW1wb3J0SWQiOm51bGwsIlRpdGxlIjoiRMOpYnV0IGRlIGxhIHRow6hzZSIsIk5vdGUiOm51bGwsIkh5cGVybGluayI6bnVsbCwiSXNDaGFuZ2VkIjpmYWxzZSwiSXNOZXciOmZhbHNlfSx7IiRpZCI6IjE0MCIsIkRhdGUiOiIyMDE5LTAxLTMxVDIzOjU5OjAwIiwiU3R5bGUiOnsiJGlkIjoiMTQxIiwiU2hhcGUiOjIsIkNvbm5lY3Rvck1hcmdpbiI6eyIkcmVmIjoiNTQifSwiQ29ubmVjdG9yU3R5bGUiOnsiJGlkIjoiMTQyIiwiTGluZUNvbG9yIjp7IiRpZCI6IjE0MyIsIiR0eXBlIjoiTkxSRS5Db21tb24uRG9tLlNvbGlkQ29sb3JCcnVzaCwgTkxSRS5Db21tb24iLCJDb2xvciI6eyIkaWQiOiIxNDQiLCJBIjoxMjcsIlIiOjY4LCJHIjoxMTQsIkIiOjE5Nn19LCJMaW5lV2VpZ2h0IjoxLjAsIkxpbmVUeXBlIjowLCJQYXJlbnRTdHlsZSI6eyIkcmVmIjoiNTUifX0sIklzQmVsb3dUaW1lYmFuZCI6dHJ1ZSwiSGlkZURhdGUiOmZhbHNlLCJTaGFwZVNpemUiOjEsIlNwYWNpbmciOjIuMCwiUGFkZGluZyI6eyIkcmVmIjoiNTgifSwiU2hhcGVTdHlsZSI6eyIkaWQiOiIxNDUiLCJNYXJnaW4iOnsiJHJlZiI6IjYwIn0sIlBhZGRpbmciOnsiJHJlZiI6IjYxIn0sIkJhY2tncm91bmQiOnsiJGlkIjoiMTQ2IiwiQ29sb3IiOnsiJGlkIjoiMTQ3IiwiQSI6MjU1LCJSIjo2OCwiRyI6MTE0LCJCIjoxOTZ9fSwiSXNWaXNpYmxlIjp0cnVlLCJXaWR0aCI6MTguMCwiSGVpZ2h0IjoyMC4wLCJCb3JkZXJTdHlsZSI6eyIkaWQiOiIxNDgiLCJMaW5lQ29sb3IiOnsiJHJlZiI6IjYzIn0sIkxpbmVXZWlnaHQiOjAuMCwiTGluZVR5cGUiOjAsIlBhcmVudFN0eWxlIjp7IiRyZWYiOiI2MiJ9fSwiUGFyZW50U3R5bGUiOnsiJHJlZiI6IjU5In19LCJUaXRsZVN0eWxlIjp7IiRpZCI6IjE0OSIsIkZvbnRTZXR0aW5ncyI6eyIkaWQiOiIxNTA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1MSIsIkxpbmVDb2xvciI6bnVsbCwiTGluZVdlaWdodCI6MC4wLCJMaW5lVHlwZSI6MCwiUGFyZW50U3R5bGUiOm51bGx9LCJQYXJlbnRTdHlsZSI6eyIkcmVmIjoiNjUifX0sIkRhdGVTdHlsZSI6eyIkaWQiOiIxNTIiLCJGb250U2V0dGluZ3MiOnsiJGlkIjoiMTUz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U0IiwiTGluZUNvbG9yIjpudWxsLCJMaW5lV2VpZ2h0IjowLjAsIkxpbmVUeXBlIjowLCJQYXJlbnRTdHlsZSI6bnVsbH0sIlBhcmVudFN0eWxlIjp7IiRyZWYiOiI3MiJ9fSwiRGF0ZUZvcm1hdCI6eyIkaWQiOiIxNTUiLCJGb3JtYXRTdHJpbmciOiJNTU0gZCwg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UzIn19LCJQb3NpdGlvbiI6eyJSYXRpbyI6MC4wLCJJc0N1c3RvbSI6ZmFsc2V9LCJEYXRlRm9ybWF0Ijp7IiRyZWYiOiIxNTUifSwiSWQiOiIzZjJhNjc2My0xNzY2LTQ2N2ItYWZjMC1jMmMxNzFlNDUwZDciLCJJbXBvcnRJZCI6bnVsbCwiVGl0bGUiOiJDb21pdMOpIGRlIHRow6hzZSAjMiIsIk5vdGUiOm51bGwsIkh5cGVybGluayI6bnVsbCwiSXNDaGFuZ2VkIjpmYWxzZSwiSXNOZXciOmZhbHNlfSx7IiRpZCI6IjE1NiIsIkRhdGUiOiIyMDE3LTExLTAzVDIzOjU5OjAwWiIsIlN0eWxlIjp7IiRpZCI6IjE1NyIsIlNoYXBlIjoyLCJDb25uZWN0b3JNYXJnaW4iOnsiJHJlZiI6IjU0In0sIkNvbm5lY3RvclN0eWxlIjp7IiRpZCI6IjE1OCIsIkxpbmVDb2xvciI6eyIkaWQiOiIxNTkiLCIkdHlwZSI6Ik5MUkUuQ29tbW9uLkRvbS5Tb2xpZENvbG9yQnJ1c2gsIE5MUkUuQ29tbW9uIiwiQ29sb3IiOnsiJGlkIjoiMTYwIiwiQSI6MTI3LCJSIjoyNiwiRyI6MTcwLCJCIjo2Nn19LCJMaW5lV2VpZ2h0IjoxLjAsIkxpbmVUeXBlIjowLCJQYXJlbnRTdHlsZSI6eyIkcmVmIjoiNTUifX0sIklzQmVsb3dUaW1lYmFuZCI6ZmFsc2UsIkhpZGVEYXRlIjpmYWxzZSwiU2hhcGVTaXplIjoxLCJTcGFjaW5nIjoyLjAsIlBhZGRpbmciOnsiJHJlZiI6IjU4In0sIlNoYXBlU3R5bGUiOnsiJGlkIjoiMTYxIiwiTWFyZ2luIjp7IiRyZWYiOiI2MCJ9LCJQYWRkaW5nIjp7IiRyZWYiOiI2MSJ9LCJCYWNrZ3JvdW5kIjp7IiRpZCI6IjE2MiIsIkNvbG9yIjp7IiRpZCI6IjE2MyIsIkEiOjI1NSwiUiI6MjYsIkciOjE3MCwiQiI6NjZ9fSwiSXNWaXNpYmxlIjp0cnVlLCJXaWR0aCI6MTguMCwiSGVpZ2h0IjoyMC4wLCJCb3JkZXJTdHlsZSI6eyIkaWQiOiIxNjQiLCJMaW5lQ29sb3IiOnsiJHJlZiI6IjYzIn0sIkxpbmVXZWlnaHQiOjAuMCwiTGluZVR5cGUiOjAsIlBhcmVudFN0eWxlIjp7IiRyZWYiOiI2MiJ9fSwiUGFyZW50U3R5bGUiOnsiJHJlZiI6IjU5In19LCJUaXRsZVN0eWxlIjp7IiRpZCI6IjE2NSIsIkZvbnRTZXR0aW5ncyI6eyIkaWQiOiIxNjY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2NyIsIkxpbmVDb2xvciI6bnVsbCwiTGluZVdlaWdodCI6MC4wLCJMaW5lVHlwZSI6MCwiUGFyZW50U3R5bGUiOm51bGx9LCJQYXJlbnRTdHlsZSI6eyIkcmVmIjoiNjUifX0sIkRhdGVTdHlsZSI6eyIkaWQiOiIxNjgiLCJGb250U2V0dGluZ3MiOnsiJGlkIjoiMTY5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cwIiwiTGluZUNvbG9yIjpudWxsLCJMaW5lV2VpZ2h0IjowLjAsIkxpbmVUeXBlIjowLCJQYXJlbnRTdHlsZSI6bnVsbH0sIlBhcmVudFN0eWxlIjp7IiRyZWYiOiI3MiJ9fSwiRGF0ZUZvcm1hdCI6eyIkaWQiOiIxNzEiLCJGb3JtYXRTdHJpbmciOiJNTS9k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eyIkcmVmIjoiNTMifX0sIlBvc2l0aW9uIjp7IlJhdGlvIjowLjAsIklzQ3VzdG9tIjpmYWxzZX0sIkRhdGVGb3JtYXQiOnsiJHJlZiI6IjE3MSJ9LCJJZCI6ImY2Nzc0ODAwLTU4YmQtNGQ1NS05NWJmLWU1MDE0MDExZTZhMiIsIkltcG9ydElkIjpudWxsLCJUaXRsZSI6IkludGVybmF0aW9uYWwgY29uZmVyZW5jZSBwYXJ0aWNwYXRpb24gLSBBSUVFIFJvbWUiLCJOb3RlIjpudWxsLCJIeXBlcmxpbmsiOm51bGwsIklzQ2hhbmdlZCI6ZmFsc2UsIklzTmV3IjpmYWxzZX0seyIkaWQiOiIxNzIiLCJEYXRlIjoiMjAxOC0wMi0yMFQyMzo1OTowMFoiLCJTdHlsZSI6eyIkaWQiOiIxNzMiLCJTaGFwZSI6MiwiQ29ubmVjdG9yTWFyZ2luIjp7IiRyZWYiOiI1NCJ9LCJDb25uZWN0b3JTdHlsZSI6eyIkaWQiOiIxNzQiLCJMaW5lQ29sb3IiOnsiJGlkIjoiMTc1IiwiJHR5cGUiOiJOTFJFLkNvbW1vbi5Eb20uU29saWRDb2xvckJydXNoLCBOTFJFLkNvbW1vbiIsIkNvbG9yIjp7IiRpZCI6IjE3NiIsIkEiOjEyNywiUiI6MCwiRyI6MTE0LCJCIjoxODh9fSwiTGluZVdlaWdodCI6MS4wLCJMaW5lVHlwZSI6MCwiUGFyZW50U3R5bGUiOnsiJHJlZiI6IjU1In19LCJJc0JlbG93VGltZWJhbmQiOnRydWUsIkhpZGVEYXRlIjpmYWxzZSwiU2hhcGVTaXplIjoxLCJTcGFjaW5nIjoyLjAsIlBhZGRpbmciOnsiJHJlZiI6IjU4In0sIlNoYXBlU3R5bGUiOnsiJGlkIjoiMTc3IiwiTWFyZ2luIjp7IiRyZWYiOiI2MCJ9LCJQYWRkaW5nIjp7IiRyZWYiOiI2MSJ9LCJCYWNrZ3JvdW5kIjp7IiRpZCI6IjE3OCIsIkNvbG9yIjp7IiRpZCI6IjE3OSIsIkEiOjI1NSwiUiI6MCwiRyI6MTE0LCJCIjoxODh9fSwiSXNWaXNpYmxlIjp0cnVlLCJXaWR0aCI6MTguMCwiSGVpZ2h0IjoyMC4wLCJCb3JkZXJTdHlsZSI6eyIkaWQiOiIxODAiLCJMaW5lQ29sb3IiOnsiJHJlZiI6IjYzIn0sIkxpbmVXZWlnaHQiOjAuMCwiTGluZVR5cGUiOjAsIlBhcmVudFN0eWxlIjp7IiRyZWYiOiI2MiJ9fSwiUGFyZW50U3R5bGUiOnsiJHJlZiI6IjU5In19LCJUaXRsZVN0eWxlIjp7IiRpZCI6IjE4MSIsIkZvbnRTZXR0aW5ncyI6eyIkaWQiOiIxODI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4MyIsIkxpbmVDb2xvciI6bnVsbCwiTGluZVdlaWdodCI6MC4wLCJMaW5lVHlwZSI6MCwiUGFyZW50U3R5bGUiOm51bGx9LCJQYXJlbnRTdHlsZSI6eyIkcmVmIjoiNjUifX0sIkRhdGVTdHlsZSI6eyIkaWQiOiIxODQiLCJGb250U2V0dGluZ3MiOnsiJGlkIjoiMTg1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g2IiwiTGluZUNvbG9yIjpudWxsLCJMaW5lV2VpZ2h0IjowLjAsIkxpbmVUeXBlIjowLCJQYXJlbnRTdHlsZSI6bnVsbH0sIlBhcmVudFN0eWxlIjp7IiRyZWYiOiI3MiJ9fSwiRGF0ZUZvcm1hdCI6eyIkaWQiOiIxODciLCJGb3JtYXRTdHJpbmciOiJNTU0gZCwg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UzIn19LCJQb3NpdGlvbiI6eyJSYXRpbyI6MC4wLCJJc0N1c3RvbSI6ZmFsc2V9LCJEYXRlRm9ybWF0Ijp7IiRyZWYiOiIxODcifSwiSWQiOiJhMDVlNmEyOC0wNGIwLTQxMWQtOWM2MS1hYTUwMjNlMGIzYjciLCJJbXBvcnRJZCI6bnVsbCwiVGl0bGUiOiJDb21pdMOpIGRlIHRow6hzZSAjMSIsIk5vdGUiOm51bGwsIkh5cGVybGluayI6bnVsbCwiSXNDaGFuZ2VkIjpmYWxzZSwiSXNOZXciOmZhbHNlfSx7IiRpZCI6IjE4OCIsIkRhdGUiOiIyMDE4LTA2LTExVDIzOjU5OjAwWiIsIlN0eWxlIjp7IiRpZCI6IjE4OSIsIlNoYXBlIjoyLCJDb25uZWN0b3JNYXJnaW4iOnsiJHJlZiI6IjU0In0sIkNvbm5lY3RvclN0eWxlIjp7IiRpZCI6IjE5MCIsIkxpbmVDb2xvciI6eyIkaWQiOiIxOTEiLCIkdHlwZSI6Ik5MUkUuQ29tbW9uLkRvbS5Tb2xpZENvbG9yQnJ1c2gsIE5MUkUuQ29tbW9uIiwiQ29sb3IiOnsiJGlkIjoiMTkyIiwiQSI6MTI3LCJSIjoyNiwiRyI6MTcwLCJCIjo2Nn19LCJMaW5lV2VpZ2h0IjoxLjAsIkxpbmVUeXBlIjowLCJQYXJlbnRTdHlsZSI6eyIkcmVmIjoiNTUifX0sIklzQmVsb3dUaW1lYmFuZCI6ZmFsc2UsIkhpZGVEYXRlIjpmYWxzZSwiU2hhcGVTaXplIjoxLCJTcGFjaW5nIjoyLjAsIlBhZGRpbmciOnsiJHJlZiI6IjU4In0sIlNoYXBlU3R5bGUiOnsiJGlkIjoiMTkzIiwiTWFyZ2luIjp7IiRyZWYiOiI2MCJ9LCJQYWRkaW5nIjp7IiRyZWYiOiI2MSJ9LCJCYWNrZ3JvdW5kIjp7IiRpZCI6IjE5NCIsIkNvbG9yIjp7IiRpZCI6IjE5NSIsIkEiOjI1NSwiUiI6MjYsIkciOjE3MCwiQiI6NjZ9fSwiSXNWaXNpYmxlIjp0cnVlLCJXaWR0aCI6MTguMCwiSGVpZ2h0IjoyMC4wLCJCb3JkZXJTdHlsZSI6eyIkaWQiOiIxOTYiLCJMaW5lQ29sb3IiOnsiJHJlZiI6IjYzIn0sIkxpbmVXZWlnaHQiOjAuMCwiTGluZVR5cGUiOjAsIlBhcmVudFN0eWxlIjp7IiRyZWYiOiI2MiJ9fSwiUGFyZW50U3R5bGUiOnsiJHJlZiI6IjU5In19LCJUaXRsZVN0eWxlIjp7IiRpZCI6IjE5NyIsIkZvbnRTZXR0aW5ncyI6eyIkaWQiOiIxOTg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5OSIsIkxpbmVDb2xvciI6bnVsbCwiTGluZVdlaWdodCI6MC4wLCJMaW5lVHlwZSI6MCwiUGFyZW50U3R5bGUiOm51bGx9LCJQYXJlbnRTdHlsZSI6eyIkcmVmIjoiNjUifX0sIkRhdGVTdHlsZSI6eyIkaWQiOiIyMDAiLCJGb250U2V0dGluZ3MiOnsiJGlkIjoiMjAx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jAyIiwiTGluZUNvbG9yIjpudWxsLCJMaW5lV2VpZ2h0IjowLjAsIkxpbmVUeXBlIjowLCJQYXJlbnRTdHlsZSI6bnVsbH0sIlBhcmVudFN0eWxlIjp7IiRyZWYiOiI3MiJ9fSwiRGF0ZUZvcm1hdCI6eyIkaWQiOiIyMDMiLCJGb3JtYXRTdHJpbmciOiJNTS9k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eyIkcmVmIjoiNTMifX0sIlBvc2l0aW9uIjp7IlJhdGlvIjowLjAsIklzQ3VzdG9tIjpmYWxzZX0sIkRhdGVGb3JtYXQiOnsiJHJlZiI6IjIwMyJ9LCJJZCI6IjJlMTNlODg1LTdjYzgtNGZiYi04NTA1LTMzOGU2MThiYTY0NyIsIkltcG9ydElkIjpudWxsLCJUaXRsZSI6IkludGVybmF0aW9uYWwgY29uZmVyZW5jZSBwYXJ0aWNpcGF0aW9uIC0gSUFFRSBHcm9uaW5nZW4iLCJOb3RlIjpudWxsLCJIeXBlcmxpbmsiOm51bGwsIklzQ2hhbmdlZCI6ZmFsc2UsIklzTmV3IjpmYWxzZX0seyIkaWQiOiIyMDQiLCJEYXRlIjoiMjAyMC0wMy0yN1QyMzo1OTowMFoiLCJTdHlsZSI6eyIkaWQiOiIyMDUiLCJTaGFwZSI6MiwiQ29ubmVjdG9yTWFyZ2luIjp7IiRyZWYiOiI1NCJ9LCJDb25uZWN0b3JTdHlsZSI6eyIkaWQiOiIyMDYiLCJMaW5lQ29sb3IiOnsiJGlkIjoiMjA3IiwiJHR5cGUiOiJOTFJFLkNvbW1vbi5Eb20uU29saWRDb2xvckJydXNoLCBOTFJFLkNvbW1vbiIsIkNvbG9yIjp7IiRpZCI6IjIwOCIsIkEiOjEyNywiUiI6MjM3LCJHIjoxMjUsIkIiOjQ5fX0sIkxpbmVXZWlnaHQiOjEuMCwiTGluZVR5cGUiOjAsIlBhcmVudFN0eWxlIjp7IiRyZWYiOiI1NSJ9fSwiSXNCZWxvd1RpbWViYW5kIjp0cnVlLCJIaWRlRGF0ZSI6ZmFsc2UsIlNoYXBlU2l6ZSI6MSwiU3BhY2luZyI6Mi4wLCJQYWRkaW5nIjp7IiRyZWYiOiI1OCJ9LCJTaGFwZVN0eWxlIjp7IiRpZCI6IjIwOSIsIk1hcmdpbiI6eyIkcmVmIjoiNjAifSwiUGFkZGluZyI6eyIkcmVmIjoiNjEifSwiQmFja2dyb3VuZCI6eyIkaWQiOiIyMTAiLCJDb2xvciI6eyIkaWQiOiIyMTEiLCJBIjoyNTUsIlIiOjIzNywiRyI6MTI1LCJCIjo0OX19LCJJc1Zpc2libGUiOnRydWUsIldpZHRoIjoxOC4wLCJIZWlnaHQiOjIwLjAsIkJvcmRlclN0eWxlIjp7IiRpZCI6IjIxMiIsIkxpbmVDb2xvciI6eyIkcmVmIjoiNjMifSwiTGluZVdlaWdodCI6MC4wLCJMaW5lVHlwZSI6MCwiUGFyZW50U3R5bGUiOnsiJHJlZiI6IjYyIn19LCJQYXJlbnRTdHlsZSI6eyIkcmVmIjoiNTkifX0sIlRpdGxlU3R5bGUiOnsiJGlkIjoiMjEzIiwiRm9udFNldHRpbmdzIjp7IiRpZCI6IjIxNC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jE1IiwiTGluZUNvbG9yIjpudWxsLCJMaW5lV2VpZ2h0IjowLjAsIkxpbmVUeXBlIjowLCJQYXJlbnRTdHlsZSI6bnVsbH0sIlBhcmVudFN0eWxlIjp7IiRyZWYiOiI2NSJ9fSwiRGF0ZVN0eWxlIjp7IiRpZCI6IjIxNiIsIkZvbnRTZXR0aW5ncyI6eyIkaWQiOiIyMTc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MTgiLCJMaW5lQ29sb3IiOm51bGwsIkxpbmVXZWlnaHQiOjAuMCwiTGluZVR5cGUiOjAsIlBhcmVudFN0eWxlIjpudWxsfSwiUGFyZW50U3R5bGUiOnsiJHJlZiI6IjcyIn19LCJEYXRlRm9ybWF0Ijp7IiRpZCI6IjIxOSIsIkZvcm1hdFN0cmluZyI6ImRkZCwgTU1NIGQsIH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7IiRyZWYiOiI1MyJ9fSwiUG9zaXRpb24iOnsiUmF0aW8iOjAuMCwiSXNDdXN0b20iOmZhbHNlfSwiRGF0ZUZvcm1hdCI6eyIkcmVmIjoiMjE5In0sIklkIjoiYjEwZTg2NjAtZTEwNC00MTQyLThjNWQtOWI0OWE1MTE4N2VhIiwiSW1wb3J0SWQiOm51bGwsIlRpdGxlIjoiRmluIGRlIGxhIHRow6hzZSIsIk5vdGUiOm51bGwsIkh5cGVybGluayI6bnVsbCwiSXNDaGFuZ2VkIjpmYWxzZSwiSXNOZXciOmZhbHNlfV0sIlRhc2tzIjpbeyIkaWQiOiIyMjAiLCJHcm91cE5hbWUiOm51bGwsIlN0YXJ0RGF0ZSI6IjIwMTctMDQtMDNUMDA6MDA6MDBaIiwiRW5kRGF0ZSI6IjIwMTctMDktMjlUMjM6NTk6MDBaIiwiUGVyY2VudGFnZUNvbXBsZXRlIjpudWxsLCJTdHlsZSI6eyIkaWQiOiIyMjEiLCJTaGFwZSI6MCwiU2hhcGVUaGlja25lc3MiOjEsIkR1cmF0aW9uRm9ybWF0IjowLCJJbmNsdWRlTm9uV29ya2luZ0RheXNJbkR1cmF0aW9uIjpmYWxzZSwiUGVyY2VudGFnZUNvbXBsZXRlU3R5bGUiOnsiJGlkIjoiMjIyIiwiRm9udFNldHRpbmdzIjp7IiRpZCI6IjIyMy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yNCIsIkxpbmVDb2xvciI6bnVsbCwiTGluZVdlaWdodCI6MC4wLCJMaW5lVHlwZSI6MCwiUGFyZW50U3R5bGUiOm51bGx9LCJQYXJlbnRTdHlsZSI6eyIkcmVmIjoiODEifX0sIkR1cmF0aW9uU3R5bGUiOnsiJGlkIjoiMjI1IiwiRm9udFNldHRpbmdzIjp7IiRpZCI6IjIyNi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yNyIsIkxpbmVDb2xvciI6bnVsbCwiTGluZVdlaWdodCI6MC4wLCJMaW5lVHlwZSI6MCwiUGFyZW50U3R5bGUiOm51bGx9LCJQYXJlbnRTdHlsZSI6eyIkcmVmIjoiODgifX0sIkhvcml6b250YWxDb25uZWN0b3JTdHlsZSI6eyIkaWQiOiIyMjgiLCJMaW5lQ29sb3IiOnsiJHJlZiI6Ijk2In0sIkxpbmVXZWlnaHQiOjEuMCwiTGluZVR5cGUiOjAsIlBhcmVudFN0eWxlIjp7IiRyZWYiOiI5NSJ9fSwiVmVydGljYWxDb25uZWN0b3JTdHlsZSI6eyIkaWQiOiIyMjkiLCJMaW5lQ29sb3IiOnsiJHJlZiI6Ijk5In0sIkxpbmVXZWlnaHQiOjEuMCwiTGluZVR5cGUiOjAsIlBhcmVudFN0eWxlIjp7IiRyZWYiOiI5OCJ9fSwiTWFyZ2luIjpudWxsLCJTdGFydERhdGVQb3NpdGlvbiI6NCwiRW5kRGF0ZVBvc2l0aW9uIjo0LCJEYXRlSXNWaXNpYmxlIjp0cnVlLCJUaXRsZVBvc2l0aW9uIjoyLCJEdXJhdGlvblBvc2l0aW9uIjo2LCJQZXJjZW50YWdlQ29tcGxldGVkUG9zaXRpb24iOjYsIlNwYWNpbmciOjUsIklzQmVsb3dUaW1lYmFuZCI6ZmFsc2UsIlBlcmNlbnRhZ2VDb21wbGV0ZVNoYXBlT3BhY2l0eSI6MzUsIlNoYXBlU3R5bGUiOnsiJGlkIjoiMjMwIiwiTWFyZ2luIjp7IiRyZWYiOiIxMDIifSwiUGFkZGluZyI6eyIkcmVmIjoiMTAzIn0sIkJhY2tncm91bmQiOnsiJGlkIjoiMjMxIiwiQ29sb3IiOnsiJGlkIjoiMjMyIiwiQSI6MjU1LCJSIjoyLCJHIjoxNzgsIkIiOjIzOH19LCJJc1Zpc2libGUiOnRydWUsIldpZHRoIjowLjAsIkhlaWdodCI6MTYuMCwiQm9yZGVyU3R5bGUiOnsiJGlkIjoiMjMzIiwiTGluZUNvbG9yIjp7IiRyZWYiOiIxMDUifSwiTGluZVdlaWdodCI6MC4wLCJMaW5lVHlwZSI6MCwiUGFyZW50U3R5bGUiOnsiJHJlZiI6IjEwNCJ9fSwiUGFyZW50U3R5bGUiOnsiJHJlZiI6IjEwMSJ9fSwiVGl0bGVTdHlsZSI6eyIkaWQiOiIyMzQiLCJGb250U2V0dGluZ3MiOnsiJGlkIjoiMjM1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xLCJWZXJ0aWNhbEFsaWdubWVudCI6MCwiU21hcnRGb3JlZ3JvdW5kIjpudWxsLCJNYXJnaW4iOnsiJHJlZiI6IjExMSJ9LCJQYWRkaW5nIjp7IiRyZWYiOiIxMTIifSwiQmFja2dyb3VuZCI6eyIkcmVmIjoiMTEzIn0sIklzVmlzaWJsZSI6dHJ1ZSwiV2lkdGgiOjAuMCwiSGVpZ2h0IjowLjAsIkJvcmRlclN0eWxlIjp7IiRpZCI6IjIzNiIsIkxpbmVDb2xvciI6bnVsbCwiTGluZVdlaWdodCI6MC4wLCJMaW5lVHlwZSI6MCwiUGFyZW50U3R5bGUiOm51bGx9LCJQYXJlbnRTdHlsZSI6eyIkcmVmIjoiMTA3In19LCJEYXRlU3R5bGUiOnsiJGlkIjoiMjM3IiwiRm9udFNldHRpbmdzIjp7IiRpZCI6IjIzOC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M5IiwiTGluZUNvbG9yIjpudWxsLCJMaW5lV2VpZ2h0IjowLjAsIkxpbmVUeXBlIjowLCJQYXJlbnRTdHlsZSI6bnVsbH0sIlBhcmVudFN0eWxlIjp7IiRyZWYiOiIxMTQifX0sIkRhdGVGb3JtYXQiOnsiJGlkIjoiMjQwIiwiRm9ybWF0U3RyaW5nIjoiTU0vZG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gwIn19LCJJbmRleCI6MSwiU21hcnREdXJhdGlvbkFjdGl2YXRlZCI6ZmFsc2UsIkRhdGVGb3JtYXQiOnsiJHJlZiI6IjI0MCJ9LCJJZCI6IjE1MTkxYjgxLTI1ODMtNDhmMy1iODFmLTczOGQ5YWIxY2EyOCIsIkltcG9ydElkIjpudWxsLCJUaXRsZSI6IkV0YXQgZGUgbCdhcnQgZHUgc3VqZXQiLCJOb3RlIjpudWxsLCJIeXBlcmxpbmsiOm51bGwsIklzQ2hhbmdlZCI6ZmFsc2UsIklzTmV3IjpmYWxzZX0seyIkaWQiOiIyNDEiLCJHcm91cE5hbWUiOm51bGwsIlN0YXJ0RGF0ZSI6IjIwMTctMDktMDVUMDA6MDA6MDBaIiwiRW5kRGF0ZSI6IjIwMTgtMDItMjhUMjM6NTk6MDBaIiwiUGVyY2VudGFnZUNvbXBsZXRlIjpudWxsLCJTdHlsZSI6eyIkaWQiOiIyNDIiLCJTaGFwZSI6MCwiU2hhcGVUaGlja25lc3MiOjEsIkR1cmF0aW9uRm9ybWF0IjowLCJJbmNsdWRlTm9uV29ya2luZ0RheXNJbkR1cmF0aW9uIjpmYWxzZSwiUGVyY2VudGFnZUNvbXBsZXRlU3R5bGUiOnsiJGlkIjoiMjQzIiwiRm9udFNldHRpbmdzIjp7IiRpZCI6IjI0N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0NSIsIkxpbmVDb2xvciI6bnVsbCwiTGluZVdlaWdodCI6MC4wLCJMaW5lVHlwZSI6MCwiUGFyZW50U3R5bGUiOm51bGx9LCJQYXJlbnRTdHlsZSI6eyIkcmVmIjoiODEifX0sIkR1cmF0aW9uU3R5bGUiOnsiJGlkIjoiMjQ2IiwiRm9udFNldHRpbmdzIjp7IiRpZCI6IjI0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0OCIsIkxpbmVDb2xvciI6bnVsbCwiTGluZVdlaWdodCI6MC4wLCJMaW5lVHlwZSI6MCwiUGFyZW50U3R5bGUiOm51bGx9LCJQYXJlbnRTdHlsZSI6eyIkcmVmIjoiODgifX0sIkhvcml6b250YWxDb25uZWN0b3JTdHlsZSI6eyIkaWQiOiIyNDkiLCJMaW5lQ29sb3IiOnsiJHJlZiI6Ijk2In0sIkxpbmVXZWlnaHQiOjEuMCwiTGluZVR5cGUiOjAsIlBhcmVudFN0eWxlIjp7IiRyZWYiOiI5NSJ9fSwiVmVydGljYWxDb25uZWN0b3JTdHlsZSI6eyIkaWQiOiIyNTAiLCJMaW5lQ29sb3IiOnsiJHJlZiI6Ijk5In0sIkxpbmVXZWlnaHQiOjEuMCwiTGluZVR5cGUiOjAsIlBhcmVudFN0eWxlIjp7IiRyZWYiOiI5OCJ9fSwiTWFyZ2luIjpudWxsLCJTdGFydERhdGVQb3NpdGlvbiI6NCwiRW5kRGF0ZVBvc2l0aW9uIjo0LCJEYXRlSXNWaXNpYmxlIjp0cnVlLCJUaXRsZVBvc2l0aW9uIjoyLCJEdXJhdGlvblBvc2l0aW9uIjo2LCJQZXJjZW50YWdlQ29tcGxldGVkUG9zaXRpb24iOjYsIlNwYWNpbmciOjUsIklzQmVsb3dUaW1lYmFuZCI6ZmFsc2UsIlBlcmNlbnRhZ2VDb21wbGV0ZVNoYXBlT3BhY2l0eSI6MzUsIlNoYXBlU3R5bGUiOnsiJGlkIjoiMjUxIiwiTWFyZ2luIjp7IiRyZWYiOiIxMDIifSwiUGFkZGluZyI6eyIkcmVmIjoiMTAzIn0sIkJhY2tncm91bmQiOnsiJGlkIjoiMjUyIiwiQ29sb3IiOnsiJGlkIjoiMjUzIiwiQSI6MjU1LCJSIjo2OCwiRyI6ODQsIkIiOjEwNn19LCJJc1Zpc2libGUiOnRydWUsIldpZHRoIjowLjAsIkhlaWdodCI6MTYuMCwiQm9yZGVyU3R5bGUiOnsiJGlkIjoiMjU0IiwiTGluZUNvbG9yIjp7IiRyZWYiOiIxMDUifSwiTGluZVdlaWdodCI6MC4wLCJMaW5lVHlwZSI6MCwiUGFyZW50U3R5bGUiOnsiJHJlZiI6IjEwNCJ9fSwiUGFyZW50U3R5bGUiOnsiJHJlZiI6IjEwMSJ9fSwiVGl0bGVTdHlsZSI6eyIkaWQiOiIyNTUiLCJGb250U2V0dGluZ3MiOnsiJGlkIjoiMjU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xLCJWZXJ0aWNhbEFsaWdubWVudCI6MCwiU21hcnRGb3JlZ3JvdW5kIjpudWxsLCJNYXJnaW4iOnsiJHJlZiI6IjExMSJ9LCJQYWRkaW5nIjp7IiRyZWYiOiIxMTIifSwiQmFja2dyb3VuZCI6eyIkcmVmIjoiMTEzIn0sIklzVmlzaWJsZSI6dHJ1ZSwiV2lkdGgiOjAuMCwiSGVpZ2h0IjowLjAsIkJvcmRlclN0eWxlIjp7IiRpZCI6IjI1NyIsIkxpbmVDb2xvciI6bnVsbCwiTGluZVdlaWdodCI6MC4wLCJMaW5lVHlwZSI6MCwiUGFyZW50U3R5bGUiOm51bGx9LCJQYXJlbnRTdHlsZSI6eyIkcmVmIjoiMTA3In19LCJEYXRlU3R5bGUiOnsiJGlkIjoiMjU4IiwiRm9udFNldHRpbmdzIjp7IiRpZCI6IjI1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YwIiwiTGluZUNvbG9yIjpudWxsLCJMaW5lV2VpZ2h0IjowLjAsIkxpbmVUeXBlIjowLCJQYXJlbnRTdHlsZSI6bnVsbH0sIlBhcmVudFN0eWxlIjp7IiRyZWYiOiIxMTQifX0sIkRhdGVGb3JtYXQiOnsiJGlkIjoiMjYxIiwiRm9ybWF0U3RyaW5nIjoiTU0vZG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gwIn19LCJJbmRleCI6MiwiU21hcnREdXJhdGlvbkFjdGl2YXRlZCI6ZmFsc2UsIkRhdGVGb3JtYXQiOnsiJHJlZiI6IjI2MSJ9LCJJZCI6IjJmODUxNTFlLWVkNmUtNDRiZi05ZTg5LWU2NmZiMmE4NTM3MSIsIkltcG9ydElkIjpudWxsLCJUaXRsZSI6IkV0dWRlIFVDQUQgRnJhbmNlIDIwMTItMjAxNi0yMDMwIiwiTm90ZSI6bnVsbCwiSHlwZXJsaW5rIjpudWxsLCJJc0NoYW5nZWQiOmZhbHNlLCJJc05ldyI6ZmFsc2V9LHsiJGlkIjoiMjYyIiwiR3JvdXBOYW1lIjpudWxsLCJTdGFydERhdGUiOiIyMDE3LTA1LTAxVDAwOjAwOjAwWiIsIkVuZERhdGUiOiIyMDE3LTA5LTMwVDIzOjU5OjAwWiIsIlBlcmNlbnRhZ2VDb21wbGV0ZSI6bnVsbCwiU3R5bGUiOnsiJGlkIjoiMjYzIiwiU2hhcGUiOjAsIlNoYXBlVGhpY2tuZXNzIjoxLCJEdXJhdGlvbkZvcm1hdCI6MCwiSW5jbHVkZU5vbldvcmtpbmdEYXlzSW5EdXJhdGlvbiI6ZmFsc2UsIlBlcmNlbnRhZ2VDb21wbGV0ZVN0eWxlIjp7IiRpZCI6IjI2NCIsIkZvbnRTZXR0aW5ncyI6eyIkaWQiOiIyNjU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NjYiLCJMaW5lQ29sb3IiOm51bGwsIkxpbmVXZWlnaHQiOjAuMCwiTGluZVR5cGUiOjAsIlBhcmVudFN0eWxlIjpudWxsfSwiUGFyZW50U3R5bGUiOnsiJHJlZiI6IjgxIn19LCJEdXJhdGlvblN0eWxlIjp7IiRpZCI6IjI2NyIsIkZvbnRTZXR0aW5ncyI6eyIkaWQiOiIyNjg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jkiLCJMaW5lQ29sb3IiOm51bGwsIkxpbmVXZWlnaHQiOjAuMCwiTGluZVR5cGUiOjAsIlBhcmVudFN0eWxlIjpudWxsfSwiUGFyZW50U3R5bGUiOnsiJHJlZiI6Ijg4In19LCJIb3Jpem9udGFsQ29ubmVjdG9yU3R5bGUiOnsiJGlkIjoiMjcwIiwiTGluZUNvbG9yIjp7IiRyZWYiOiI5NiJ9LCJMaW5lV2VpZ2h0IjoxLjAsIkxpbmVUeXBlIjowLCJQYXJlbnRTdHlsZSI6eyIkcmVmIjoiOTUifX0sIlZlcnRpY2FsQ29ubmVjdG9yU3R5bGUiOnsiJGlkIjoiMjcxIiwiTGluZUNvbG9yIjp7IiRyZWYiOiI5OSJ9LCJMaW5lV2VpZ2h0IjoxLjAsIkxpbmVUeXBlIjowLCJQYXJlbnRTdHlsZSI6eyIkcmVmIjoiOTgifX0sIk1hcmdpbiI6bnVsbCwiU3RhcnREYXRlUG9zaXRpb24iOjQsIkVuZERhdGVQb3NpdGlvbiI6NCwiRGF0ZUlzVmlzaWJsZSI6dHJ1ZSwiVGl0bGVQb3NpdGlvbiI6MiwiRHVyYXRpb25Qb3NpdGlvbiI6NiwiUGVyY2VudGFnZUNvbXBsZXRlZFBvc2l0aW9uIjo2LCJTcGFjaW5nIjo1LCJJc0JlbG93VGltZWJhbmQiOmZhbHNlLCJQZXJjZW50YWdlQ29tcGxldGVTaGFwZU9wYWNpdHkiOjM1LCJTaGFwZVN0eWxlIjp7IiRpZCI6IjI3MiIsIk1hcmdpbiI6eyIkcmVmIjoiMTAyIn0sIlBhZGRpbmciOnsiJHJlZiI6IjEwMyJ9LCJCYWNrZ3JvdW5kIjp7IiRpZCI6IjI3MyIsIkNvbG9yIjp7IiRpZCI6IjI3NCIsIkEiOjI1NSwiUiI6NjgsIkciOjg0LCJCIjoxMDZ9fSwiSXNWaXNpYmxlIjp0cnVlLCJXaWR0aCI6MC4wLCJIZWlnaHQiOjE2LjAsIkJvcmRlclN0eWxlIjp7IiRpZCI6IjI3NSIsIkxpbmVDb2xvciI6eyIkcmVmIjoiMTA1In0sIkxpbmVXZWlnaHQiOjAuMCwiTGluZVR5cGUiOjAsIlBhcmVudFN0eWxlIjp7IiRyZWYiOiIxMDQifX0sIlBhcmVudFN0eWxlIjp7IiRyZWYiOiIxMDEifX0sIlRpdGxlU3R5bGUiOnsiJGlkIjoiMjc2IiwiRm9udFNldHRpbmdzIjp7IiRpZCI6IjI3Ny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yNzgiLCJMaW5lQ29sb3IiOm51bGwsIkxpbmVXZWlnaHQiOjAuMCwiTGluZVR5cGUiOjAsIlBhcmVudFN0eWxlIjpudWxsfSwiUGFyZW50U3R5bGUiOnsiJHJlZiI6IjEwNyJ9fSwiRGF0ZVN0eWxlIjp7IiRpZCI6IjI3OSIsIkZvbnRTZXR0aW5ncyI6eyIkaWQiOiIyODA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I4MSIsIkxpbmVDb2xvciI6bnVsbCwiTGluZVdlaWdodCI6MC4wLCJMaW5lVHlwZSI6MCwiUGFyZW50U3R5bGUiOm51bGx9LCJQYXJlbnRTdHlsZSI6eyIkcmVmIjoiMTE0In19LCJEYXRlRm9ybWF0Ijp7IiRpZCI6IjI4MiIsIkZvcm1hdFN0cmluZyI6Ik1NL2RkL3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7IiRyZWYiOiI4MCJ9fSwiSW5kZXgiOjMsIlNtYXJ0RHVyYXRpb25BY3RpdmF0ZWQiOmZhbHNlLCJEYXRlRm9ybWF0Ijp7IiRyZWYiOiIyODIifSwiSWQiOiIxMjNhZTEwMi1jYTgxLTQwNjctOGUwZS01ZjMwYzU4NWNlMmQiLCJJbXBvcnRJZCI6bnVsbCwiVGl0bGUiOiJFdHVkZSBwYXJjIMOpbGVjdHJpcXVlIEZyYW5jZSIsIk5vdGUiOm51bGwsIkh5cGVybGluayI6bnVsbCwiSXNDaGFuZ2VkIjpmYWxzZSwiSXNOZXciOmZhbHNlfSx7IiRpZCI6IjI4MyIsIkdyb3VwTmFtZSI6bnVsbCwiU3RhcnREYXRlIjoiMjAxNy0wOS0wNFQwMDowMDowMFoiLCJFbmREYXRlIjoiMjAxOC0wNC0xM1QyMzo1OTowMFoiLCJQZXJjZW50YWdlQ29tcGxldGUiOm51bGwsIlN0eWxlIjp7IiRpZCI6IjI4NCIsIlNoYXBlIjowLCJTaGFwZVRoaWNrbmVzcyI6MSwiRHVyYXRpb25Gb3JtYXQiOjAsIkluY2x1ZGVOb25Xb3JraW5nRGF5c0luRHVyYXRpb24iOmZhbHNlLCJQZXJjZW50YWdlQ29tcGxldGVTdHlsZSI6eyIkaWQiOiIyODUiLCJGb250U2V0dGluZ3MiOnsiJGlkIjoiMjg2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g3IiwiTGluZUNvbG9yIjpudWxsLCJMaW5lV2VpZ2h0IjowLjAsIkxpbmVUeXBlIjowLCJQYXJlbnRTdHlsZSI6bnVsbH0sIlBhcmVudFN0eWxlIjp7IiRyZWYiOiI4MSJ9fSwiRHVyYXRpb25TdHlsZSI6eyIkaWQiOiIyODgiLCJGb250U2V0dGluZ3MiOnsiJGlkIjoiMjg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kwIiwiTGluZUNvbG9yIjpudWxsLCJMaW5lV2VpZ2h0IjowLjAsIkxpbmVUeXBlIjowLCJQYXJlbnRTdHlsZSI6bnVsbH0sIlBhcmVudFN0eWxlIjp7IiRyZWYiOiI4OCJ9fSwiSG9yaXpvbnRhbENvbm5lY3RvclN0eWxlIjp7IiRpZCI6IjI5MSIsIkxpbmVDb2xvciI6eyIkcmVmIjoiOTYifSwiTGluZVdlaWdodCI6MS4wLCJMaW5lVHlwZSI6MCwiUGFyZW50U3R5bGUiOnsiJHJlZiI6Ijk1In19LCJWZXJ0aWNhbENvbm5lY3RvclN0eWxlIjp7IiRpZCI6IjI5MiIsIkxpbmVDb2xvciI6eyIkcmVmIjoiOTkifSwiTGluZVdlaWdodCI6MS4wLCJMaW5lVHlwZSI6MCwiUGFyZW50U3R5bGUiOnsiJHJlZiI6Ijk4In19LCJNYXJnaW4iOm51bGwsIlN0YXJ0RGF0ZVBvc2l0aW9uIjo0LCJFbmREYXRlUG9zaXRpb24iOjQsIkRhdGVJc1Zpc2libGUiOnRydWUsIlRpdGxlUG9zaXRpb24iOjIsIkR1cmF0aW9uUG9zaXRpb24iOjYsIlBlcmNlbnRhZ2VDb21wbGV0ZWRQb3NpdGlvbiI6NiwiU3BhY2luZyI6NSwiSXNCZWxvd1RpbWViYW5kIjpmYWxzZSwiUGVyY2VudGFnZUNvbXBsZXRlU2hhcGVPcGFjaXR5IjozNSwiU2hhcGVTdHlsZSI6eyIkaWQiOiIyOTMiLCJNYXJnaW4iOnsiJHJlZiI6IjEwMiJ9LCJQYWRkaW5nIjp7IiRyZWYiOiIxMDMifSwiQmFja2dyb3VuZCI6eyIkaWQiOiIyOTQiLCJDb2xvciI6eyIkaWQiOiIyOTUiLCJBIjoyNTUsIlIiOjI2LCJHIjoxNzAsIkIiOjY2fX0sIklzVmlzaWJsZSI6dHJ1ZSwiV2lkdGgiOjAuMCwiSGVpZ2h0IjoxNi4wLCJCb3JkZXJTdHlsZSI6eyIkaWQiOiIyOTYiLCJMaW5lQ29sb3IiOnsiJHJlZiI6IjEwNSJ9LCJMaW5lV2VpZ2h0IjowLjAsIkxpbmVUeXBlIjowLCJQYXJlbnRTdHlsZSI6eyIkcmVmIjoiMTA0In19LCJQYXJlbnRTdHlsZSI6eyIkcmVmIjoiMTAxIn19LCJUaXRsZVN0eWxlIjp7IiRpZCI6IjI5NyIsIkZvbnRTZXR0aW5ncyI6eyIkaWQiOiIyOT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Mjk5IiwiTGluZUNvbG9yIjpudWxsLCJMaW5lV2VpZ2h0IjowLjAsIkxpbmVUeXBlIjowLCJQYXJlbnRTdHlsZSI6bnVsbH0sIlBhcmVudFN0eWxlIjp7IiRyZWYiOiIxMDcifX0sIkRhdGVTdHlsZSI6eyIkaWQiOiIzMDAiLCJGb250U2V0dGluZ3MiOnsiJGlkIjoiMzA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MDIiLCJMaW5lQ29sb3IiOm51bGwsIkxpbmVXZWlnaHQiOjAuMCwiTGluZVR5cGUiOjAsIlBhcmVudFN0eWxlIjpudWxsfSwiUGFyZW50U3R5bGUiOnsiJHJlZiI6IjExNCJ9fSwiRGF0ZUZvcm1hdCI6eyIkcmVmIjoiMjQwIn0sIklzVmlzaWJsZSI6dHJ1ZSwiUGFyZW50U3R5bGUiOnsiJHJlZiI6IjgwIn19LCJJbmRleCI6NCwiU21hcnREdXJhdGlvbkFjdGl2YXRlZCI6ZmFsc2UsIkRhdGVGb3JtYXQiOnsiJHJlZiI6IjI0MCJ9LCJJZCI6IjYxMjRjNzMxLTgxMDktNDIwNS1hODgyLTFlNjhhMDI1YTZmYyIsIkltcG9ydElkIjpudWxsLCJUaXRsZSI6IkV0dWRlIGJpb8OpbmVyZ2llcyArIGFydGljbGUgYXNzb2Npw6kiLCJOb3RlIjpudWxsLCJIeXBlcmxpbmsiOm51bGwsIklzQ2hhbmdlZCI6ZmFsc2UsIklzTmV3IjpmYWxzZX1dLCJNc1Byb2plY3RJdGVtc1RyZWUiOnsiJGlkIjoiMzAzIiwiUm9vdCI6eyJJbXBvcnRJZCI6bnVsbCwiSXNJbXBvcnRlZCI6ZmFsc2UsIkNoaWxkcmVuIjpbXX19LCJNZXRhZGF0YSI6eyIkaWQiOiIzMDQifSwiU2V0dGluZ3MiOnsiJGlkIjoiMzA1IiwiSW1wYU9wdGlvbnMiOnsiJGlkIjoiMzA2IiwiTGVmdFRvUmlnaHQiOmZhbHNlLCJQYXlsb2FkT3B0aW9ucyI6Mn0sIlVzZUNvbXByZXNzaW9uIjpmYWxzZSwiQ29tcHJlc2lvblBlcmNlbnRhZ2UiOjAuMCwiSW5hY3RpdmVJbnRlcnZhbFdpZHRoVGhyZXNob2xkIjowLjAsIkluYWN0aXZlSW50ZXJ2YWxXaWR0aCI6MC4wLCJTcGxpdFRhc2tzIjpmYWxzZSwiVXNlQ2x1c3RlciI6ZmFsc2UsIkVwc2lsb24iOjAuMCwiTWluUG9pbnRzVG9Gb3JtQUNsdXN0ZXIiOjAsIkdlbmVyYXRlSW52aXNpYmxlU2hhcGVzIjpmYWxzZSwiU21hcnRUaW1lbGluZVRhc2tQZXJjZW50YWdlRml0IjpmYWxzZX0sIklzTmV3Ijp0cnVlLCJJbXBvcnRUeXBlIjowLCJGaWxlUGF0aCI6bnVsbCwiVGltZUNvbmZpZ3VyYXRpb24iOnsiJGlkIjoiMzA3IiwiVXNlVGltZSI6ZmFsc2UsIldvcmtEYXlTdGFydCI6IjAwOjAwOjAwIiwiV29ya0RheUVuZCI6IjIzOjU5OjAwIn19"/>
  <p:tag name="__MASTER" val="__part_0"/>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__PART_0" val="eyIkaWQiOiIxIiwiQ3VsdHVyZUluZm9OYW1lIjoiZnItRlIiLCJTdHlsZU5hbWUiOiJQaGFzZXMiLCJJc1RlbXBsYXRlIjpmYWxzZSwiVmVyc2lvbiI6eyIkaWQiOiIyIiwiVmVyc2lvbiI6IjMuMS4wIiwiT3JpZ2luYWxBc3NlbWJseVZlcnNpb24iOiIzLjE2LjA2LjAwIiwiRWRpdGlvbiI6IkJhc2ljIiwiSXNQbHVzRWRpdGlvbiI6ZmFsc2V9LCJFZmZlY3QiOjEsIlN0eWxlIjp7IiRpZCI6IjMiLCJUaW1lYmFuZFN0eWxlIjp7IiRpZCI6IjQiLCJTY2FsZU1hcmtpbmciOjAsIlNoYXBlIjozLCJTaGFwZVN0eWxlIjp7IiRpZCI6IjUiLCJNYXJnaW4iOnsiJGlkIjoiNiIsIlRvcCI6MCwiTGVmdCI6MTAsIlJpZ2h0IjoxMCwiQm90dG9tIjowfSwiUGFkZGluZyI6eyIkaWQiOiI3IiwiVG9wIjozLCJMZWZ0IjowLCJSaWdodCI6MCwiQm90dG9tIjozfSwiQmFja2dyb3VuZCI6eyIkaWQiOiI4IiwiQ29sb3IiOnsiJGlkIjoiOSIsIkEiOjI1NSwiUiI6MTc4LCJHIjoxNzgsIkIiOjE3OH19LCJJc1Zpc2libGUiOnRydWUsIldpZHRoIjowLjAsIkhlaWdodCI6MzAuMCwiQm9yZGVyU3R5bGUiOnsiJGlkIjoiMTAiLCJMaW5lQ29sb3IiOnsiJGlkIjoiMTEiLCIkdHlwZSI6Ik5MUkUuQ29tbW9uLkRvbS5Tb2xpZENvbG9yQnJ1c2gsIE5MUkUuQ29tbW9uIiwiQ29sb3IiOnsiJGlkIjoiMTIiLCJBIjoyNTUsIlIiOjI1NSwiRyI6MCwiQiI6MH19LCJMaW5lV2VpZ2h0IjowLjAsIkxpbmVUeXBlIjowLCJQYXJlbnRTdHlsZSI6bnVsbH0sIlBhcmVudFN0eWxlIjpudWxsfSwiUmlnaHRFbmRDYXBzU3R5bGUiOnsiJGlkIjoiMTMiLCJGb250U2V0dGluZ3MiOnsiJGlkIjoiMTQiLCJGb250U2l6ZSI6MTgsIkZvbnROYW1lIjoiQ2FsaWJyaSIsIklzQm9sZCI6dHJ1ZSwiSXNJdGFsaWMiOmZhbHNlLCJJc1VuZGVybGluZWQiOmZhbHNlLCJQYXJlbnRTdHlsZSI6bnVsbH0sIkF1dG9TaXplIjowLCJGb3JlZ3JvdW5kIjp7IiRpZCI6IjE1IiwiQ29sb3IiOnsiJGlkIjoiMTYiLCJBIjoyNTUsIlIiOjE5MiwiRyI6ODAsIkIiOjc3fX0sIk1heFdpZHRoIjoiSW5maW5pdHkiLCJNYXhIZWlnaHQiOiJJbmZpbml0eSIsIlNtYXJ0Rm9yZWdyb3VuZElzQWN0aXZlIjpmYWxzZSwiSG9yaXpvbnRhbEFsaWdubWVudCI6MCwiVmVydGljYWxBbGlnbm1lbnQiOjAsIlNtYXJ0Rm9yZWdyb3VuZCI6bnVsbCwiTWFyZ2luIjp7IiRpZCI6IjE3IiwiVG9wIjowLCJMZWZ0IjowLCJSaWdodCI6MjAsIkJvdHRvbSI6MH0sIlBhZGRpbmciOnsiJGlkIjoiMTgiLCJUb3AiOjAsIkxlZnQiOjAsIlJpZ2h0IjowLCJCb3R0b20iOjB9LCJCYWNrZ3JvdW5kIjp7IiRpZCI6IjE5IiwiQ29sb3IiOnsiJGlkIjoiMjAiLCJBIjo4OSwiUiI6MCwiRyI6MCwiQiI6MH19LCJJc1Zpc2libGUiOnRydW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OTIsIkciOjgwLCJCIjo3N319LCJNYXhXaWR0aCI6IkluZmluaXR5IiwiTWF4SGVpZ2h0IjoiSW5maW5pdHkiLCJTbWFydEZvcmVncm91bmRJc0FjdGl2ZSI6ZmFsc2UsIkhvcml6b250YWxBbGlnbm1lbnQiOjAsIlZlcnRpY2FsQWxpZ25tZW50IjowLCJTbWFydEZvcmVncm91bmQiOm51bGwsIk1hcmdpbiI6eyIkaWQiOiIyNSIsIlRvcCI6MCwiTGVmdCI6MjAsIlJpZ2h0IjowLCJCb3R0b20iOjB9LCJQYWRkaW5nIjp7IiRpZCI6IjI2IiwiVG9wIjowLCJMZWZ0IjowLCJSaWdodCI6MCwiQm90dG9tIjowfSwiQmFja2dyb3VuZCI6eyIkaWQiOiIyNyIsIkNvbG9yIjp7IiRyZWYiOiIyMCJ9fSwiSXNWaXNpYmxlIjpmYWxz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NYXJnaW4iOnsiJGlkIjoiMzIiLCJUb3AiOjAsIkxlZnQiOjAsIlJpZ2h0IjowLCJCb3R0b20iOjB9LCJQYWRkaW5nIjp7IiRpZCI6IjMzIiwiVG9wIjowLCJMZWZ0IjowLCJSaWdodCI6MCwiQm90dG9tIjowfSwiQmFja2dyb3VuZCI6eyIkaWQiOiIzNCIsIkNvbG9yIjp7IiRyZWYiOiIyMCJ9fSwiSXNWaXNpYmxlIjp0cnVlLCJXaWR0aCI6MC4wLCJIZWlnaHQiOjAuMCwiQm9yZGVyU3R5bGUiOm51bGwsIlBhcmVudFN0eWxlIjpudWxsfSwiVG9kYXlNYXJrZXJTdHlsZSI6eyIkaWQiOiIzNSIsIk1hcmdpbiI6eyIkaWQiOiIzNiIsIlRvcCI6MCwiTGVmdCI6MCwiUmlnaHQiOjAsIkJvdHRvbSI6MH0sIlBhZGRpbmciOnsiJGlkIjoiMzciLCJUb3AiOjAsIkxlZnQiOjAsIlJpZ2h0IjowLCJCb3R0b20iOjB9LCJCYWNrZ3JvdW5kIjp7IiRpZCI6IjM4IiwiQ29sb3IiOnsiJGlkIjoiMzkiLCJBIjoyNTUsIlIiOjI1NSwiRyI6MCwiQiI6MH19LCJJc1Zpc2libGUiOnRydWUsIldpZHRoIjowLjAsIkhlaWdodCI6MC4wLCJCb3JkZXJTdHlsZSI6bnVsbCwiUGFyZW50U3R5bGUiOm51bGx9LCJTY2FsZVN0eWxlIjp7IiRpZCI6IjQwIiwiU2hvd1NlZ21lbnRTZXBhcmF0b3JzIjpmYWxz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wLCJHIjowLCJCIjowfX0sIk1heFdpZHRoIjoyMDAuMCwiTWF4SGVpZ2h0IjoiSW5maW5pdHkiLCJTbWFydEZvcmVncm91bmRJc0FjdGl2ZSI6ZmFsc2UsIkhvcml6b250YWxBbGlnbm1lbnQiOjAsIlZlcnRpY2FsQWxpZ25tZW50IjoxLCJTbWFydEZvcmVncm91bmQiOm51bGw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c3LCJSIjoyNTUsIkciOjE5MiwiQiI6MH19LCJBcHBlbmRZZWFyT25ZZWFyQ2hhbmdlIjp0cnVlLCJFbGFwc2VkVGltZUZvcm1hdCI6MSwiVG9kYXlNYXJrZXJQb3NpdGlvbiI6MywiUXVpY2tQb3NpdGlvbiI6MiwiQWJzb2x1dGVQb3NpdGlvbiI6NDA1LjAsIk1hcmdpbiI6eyIkaWQiOiI0OSIsIlRvcCI6MCwiTGVmdCI6MTAsIlJpZ2h0IjoxMCwiQm90dG9tIjowfSwiUGFkZGluZyI6eyIkaWQiOiI1MCIsIlRvcCI6MCwiTGVmdCI6MCwiUmlnaHQiOjAsIkJvdHRvbSI6MH0sIkJhY2tncm91bmQiOnsiJGlkIjoiNTEiLCJDb2xvciI6eyIkaWQiOiI1MiIsIkEiOjI1NSwiUiI6MTc4LCJHIjoxNzgsIkIiOjE3OH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RlZmF1bHRUYXNrU3R5bGUiOnsiJGlkIjoiODAiLCJTaGFwZSI6MCwiU2hhcGVUaGlja25lc3MiOjEsIkR1cmF0aW9uRm9ybWF0IjowLCJJbmNsdWRlTm9uV29ya2luZ0RheXNJbkR1cmF0aW9uIjpmYWxzZSwiUGVyY2VudGFnZUNvbXBsZXRlU3R5bGUiOnsiJGlkIjoiODEiLCJGb250U2V0dGluZ3MiOnsiJGlkIjoiODIiLCJGb250U2l6ZSI6MTAsIkZvbnROYW1lIjoiQ2FsaWJyaSIsIklzQm9sZCI6ZmFsc2UsIklzSXRhbGljIjpmYWxzZSwiSXNVbmRlcmxpbmVkIjpmYWxzZSwiUGFyZW50U3R5bGUiOm51bGx9LCJBdXRvU2l6ZSI6MCwiRm9yZWdyb3VuZCI6eyIkaWQiOiI4MyIsIkNvbG9yIjp7IiRpZCI6Ijg0IiwiQSI6MjU1LCJSIjoxOTIsIkciOjgwLCJCIjo3N319LCJNYXhXaWR0aCI6MjAwLjAsIk1heEhlaWdodCI6IkluZmluaXR5IiwiU21hcnRGb3JlZ3JvdW5kSXNBY3RpdmUiOmZhbHNlLCJIb3Jpem9udGFsQWxpZ25tZW50IjowLCJWZXJ0aWNhbEFsaWdubWVudCI6MCwiU21hcnRGb3JlZ3JvdW5kIjpudWxsLCJNYXJnaW4iOnsiJGlkIjoiODUiLCJUb3AiOjAsIkxlZnQiOjAsIlJpZ2h0IjowLCJCb3R0b20iOjB9LCJQYWRkaW5nIjp7IiRpZCI6Ijg2IiwiVG9wIjowLCJMZWZ0IjowLCJSaWdodCI6MCwiQm90dG9tIjowfSwiQmFja2dyb3VuZCI6eyIkaWQiOiI4NyIsIkNvbG9yIjp7IiRyZWYiOiIyMCJ9fSwiSXNWaXNpYmxlIjp0cnVlLCJXaWR0aCI6MC4wLCJIZWlnaHQiOjAuMCwiQm9yZGVyU3R5bGUiOm51bGwsIlBhcmVudFN0eWxlIjpudWxsfSwiRHVyYXRpb25TdHlsZSI6eyIkaWQiOiI4OCIsIkZvbnRTZXR0aW5ncyI6eyIkaWQiOiI4OSIsIkZvbnRTaXplIjoxMCwiRm9udE5hbWUiOiJDYWxpYnJpIiwiSXNCb2xkIjpmYWxzZSwiSXNJdGFsaWMiOmZhbHNlLCJJc1VuZGVybGluZWQiOmZhbHNlLCJQYXJlbnRTdHlsZSI6bnVsbH0sIkF1dG9TaXplIjowLCJGb3JlZ3JvdW5kIjp7IiRpZCI6IjkwIiwiQ29sb3IiOnsiJGlkIjoiOTEiLCJBIjoyNTUsIlIiOjE5MiwiRyI6ODAsIkIiOjc3fX0sIk1heFdpZHRoIjoyMDAuMCwiTWF4SGVpZ2h0IjoiSW5maW5pdHkiLCJTbWFydEZvcmVncm91bmRJc0FjdGl2ZSI6ZmFsc2UsIkhvcml6b250YWxBbGlnbm1lbnQiOjAsIlZlcnRpY2FsQWxpZ25tZW50IjowLCJTbWFydEZvcmVncm91bmQiOm51bGwsIk1hcmdpbiI6eyIkaWQiOiI5MiIsIlRvcCI6MCwiTGVmdCI6MCwiUmlnaHQiOjAsIkJvdHRvbSI6MH0sIlBhZGRpbmciOnsiJGlkIjoiOTMiLCJUb3AiOjAsIkxlZnQiOjAsIlJpZ2h0IjowLCJCb3R0b20iOjB9LCJCYWNrZ3JvdW5kIjp7IiRpZCI6Ijk0IiwiQ29sb3IiOnsiJHJlZiI6IjIwIn19LCJJc1Zpc2libGUiOnRydWUsIldpZHRoIjowLjAsIkhlaWdodCI6MC4wLCJCb3JkZXJTdHlsZSI6bnVsbCwiUGFyZW50U3R5bGUiOm51bGx9LCJIb3Jpem9udGFsQ29ubmVjdG9yU3R5bGUiOnsiJGlkIjoiOTUiLCJMaW5lQ29sb3IiOnsiJGlkIjoiOTYiLCIkdHlwZSI6Ik5MUkUuQ29tbW9uLkRvbS5Tb2xpZENvbG9yQnJ1c2gsIE5MUkUuQ29tbW9uIiwiQ29sb3IiOnsiJGlkIjoiOTciLCJBIjoyNTUsIlIiOjIwNCwiRyI6MjA0LCJCIjoyMDR9fSwiTGluZVdlaWdodCI6MS4wLCJMaW5lVHlwZSI6MCwiUGFyZW50U3R5bGUiOm51bGx9LCJWZXJ0aWNhbENvbm5lY3RvclN0eWxlIjp7IiRpZCI6Ijk4IiwiTGluZUNvbG9yIjp7IiRpZCI6Ijk5IiwiJHR5cGUiOiJOTFJFLkNvbW1vbi5Eb20uU29saWRDb2xvckJydXNoLCBOTFJFLkNvbW1vbiIsIkNvbG9yIjp7IiRpZCI6IjEwMCIsIkEiOjI1NSwiUiI6MjA0LCJHIjoyMDQsIkIiOjIwNH19LCJMaW5lV2VpZ2h0IjoxLjAsIkxpbmVUeXBlIjowLCJQYXJlbnRTdHlsZSI6bnVsbH0sIk1hcmdpbiI6bnVsbCwiU3RhcnREYXRlUG9zaXRpb24iOjQsIkVuZERhdGVQb3NpdGlvbiI6NCwiRGF0ZUlzVmlzaWJsZSI6dHJ1ZSwiVGl0bGVQb3NpdGlvbiI6MiwiRHVyYXRpb25Qb3NpdGlvbiI6NiwiUGVyY2VudGFnZUNvbXBsZXRlZFBvc2l0aW9uIjo2LCJTcGFjaW5nIjo1LCJJc0JlbG93VGltZWJhbmQiOmZhbHNlLCJQZXJjZW50YWdlQ29tcGxldGVTaGFwZU9wYWNpdHkiOjM1LCJTaGFwZVN0eWxlIjp7IiRpZCI6IjEwMSIsIk1hcmdpbiI6eyIkaWQiOiIxMDIiLCJUb3AiOjAsIkxlZnQiOjQsIlJpZ2h0Ijo0LCJCb3R0b20iOjB9LCJQYWRkaW5nIjp7IiRpZCI6IjEwMyIsIlRvcCI6MCwiTGVmdCI6MCwiUmlnaHQiOjAsIkJvdHRvbSI6MH0sIkJhY2tncm91bmQiOm51bGwsIklzVmlzaWJsZSI6dHJ1ZSwiV2lkdGgiOjAuMCwiSGVpZ2h0IjoxNi4wLCJCb3JkZXJTdHlsZSI6eyIkaWQiOiIxMDQiLCJMaW5lQ29sb3IiOnsiJGlkIjoiMTA1IiwiJHR5cGUiOiJOTFJFLkNvbW1vbi5Eb20uU29saWRDb2xvckJydXNoLCBOTFJFLkNvbW1vbiIsIkNvbG9yIjp7IiRpZCI6IjEwNiIsIkEiOjI1NSwiUiI6MjU1LCJHIjowLCJCIjowfX0sIkxpbmVXZWlnaHQiOjAuMCwiTGluZVR5cGUiOjAsIlBhcmVudFN0eWxlIjpudWxsfSwiUGFyZW50U3R5bGUiOm51bGx9LCJUaXRsZVN0eWxlIjp7IiRpZCI6IjEwNyIsIkZvbnRTZXR0aW5ncyI6eyIkaWQiOiIxMDgiLCJGb250U2l6ZSI6MTEsIkZvbnROYW1lIjoiQ2FsaWJyaSIsIklzQm9sZCI6dHJ1ZSwiSXNJdGFsaWMiOmZhbHNlLCJJc1VuZGVybGluZWQiOmZhbHNlLCJQYXJlbnRTdHlsZSI6bnVsbH0sIkF1dG9TaXplIjowLCJGb3JlZ3JvdW5kIjp7IiRpZCI6IjEwOSIsIkNvbG9yIjp7IiRpZCI6IjExMCIsIkEiOjI1NSwiUiI6MCwiRyI6MCwiQiI6MH19LCJNYXhXaWR0aCI6OTYwLjAsIk1heEhlaWdodCI6IkluZmluaXR5IiwiU21hcnRGb3JlZ3JvdW5kSXNBY3RpdmUiOmZhbHNlLCJIb3Jpem9udGFsQWxpZ25tZW50IjoxLCJWZXJ0aWNhbEFsaWdubWVudCI6MCwiU21hcnRGb3JlZ3JvdW5kIjpudWxsLCJNYXJnaW4iOnsiJGlkIjoiMTExIiwiVG9wIjowLCJMZWZ0IjowLCJSaWdodCI6MCwiQm90dG9tIjowfSwiUGFkZGluZyI6eyIkaWQiOiIxMTIiLCJUb3AiOjAsIkxlZnQiOjAsIlJpZ2h0IjowLCJCb3R0b20iOjB9LCJCYWNrZ3JvdW5kIjp7IiRpZCI6IjExMyIsIkNvbG9yIjp7IiRyZWYiOiIyMCJ9fSwiSXNWaXNpYmxlIjp0cnVlLCJXaWR0aCI6MC4wLCJIZWlnaHQiOjAuMCwiQm9yZGVyU3R5bGUiOm51bGwsIlBhcmVudFN0eWxlIjpudWxsfSwiRGF0ZVN0eWxlIjp7IiRpZCI6IjExNCIsIkZvbnRTZXR0aW5ncyI6eyIkaWQiOiIxMTUiLCJGb250U2l6ZSI6MTAsIkZvbnROYW1lIjoiQ2FsaWJyaSIsIklzQm9sZCI6ZmFsc2UsIklzSXRhbGljIjpmYWxzZSwiSXNVbmRlcmxpbmVkIjpmYWxzZSwiUGFyZW50U3R5bGUiOm51bGx9LCJBdXRvU2l6ZSI6MCwiRm9yZWdyb3VuZCI6eyIkaWQiOiIxMTYiLCJDb2xvciI6eyIkaWQiOiIxMTciLCJBIjoyNTUsIlIiOjMxLCJHIjo3MywiQiI6MTI2fX0sIk1heFdpZHRoIjoyMDAuMCwiTWF4SGVpZ2h0IjoiSW5maW5pdHkiLCJTbWFydEZvcmVncm91bmRJc0FjdGl2ZSI6ZmFsc2UsIkhvcml6b250YWxBbGlnbm1lbnQiOjAsIlZlcnRpY2FsQWxpZ25tZW50IjowLCJTbWFydEZvcmVncm91bmQiOm51bGwsIk1hcmdpbiI6eyIkaWQiOiIxMTgiLCJUb3AiOjAsIkxlZnQiOjAsIlJpZ2h0IjowLCJCb3R0b20iOjB9LCJQYWRkaW5nIjp7IiRpZCI6IjExOSIsIlRvcCI6MCwiTGVmdCI6MCwiUmlnaHQiOjAsIkJvdHRvbSI6MH0sIkJhY2tncm91bmQiOnsiJGlkIjoiMTIwIiwiQ29sb3IiOnsiJHJlZiI6IjIwIn19LCJJc1Zpc2libGUiOnRydWUsIldpZHRoIjowLjAsIkhlaWdodCI6MC4wLCJCb3JkZXJTdHlsZSI6bnVsbCwiUGFyZW50U3R5bGUiOm51bGx9LCJEYXRlRm9ybWF0Ijp7IiRpZCI6IjEyM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CwiX2V4cGxpY2l0bHlTZXQiOnsiJGlkIjoiMTIy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klzVmlzaWJsZSI6ZmFsc2V9fSwiU2hvd0VsYXBzZWRUaW1lR3JhZGllbnRTdHlsZSI6dHJ1ZX0sIlNjYWxlIjp7IiRpZCI6IjEyMyIsIlN0YXJ0RGF0ZSI6IjAwMDEtMDEtMDFUMDA6MDA6MDAiLCJFbmREYXRlIjoiMDAwMS0wMS0wMVQwMDowMDowMCIsIkZvcm1hdCI6Ik1NTSIsIlR5cGUiOjIsIkF1dG9EYXRlUmFuZ2UiOnRydWUsIldvcmtpbmdEYXlzIjoxMjcsIlRvZGF5TWFya2VyVGV4dCI6IkF1am91cmQnaHVpIiwiQXV0b1NjYWxlVHlwZSI6dHJ1ZX0sIk1pbGVzdG9uZXMiOlt7IiRpZCI6IjEyNCIsIkRhdGUiOiIyMDE3LTA0LTAzVDIzOjU5OjAwWiIsIlN0eWxlIjp7IiRpZCI6IjEyNSIsIlNoYXBlIjoyLCJDb25uZWN0b3JNYXJnaW4iOnsiJHJlZiI6IjU0In0sIkNvbm5lY3RvclN0eWxlIjp7IiRpZCI6IjEyNiIsIkxpbmVDb2xvciI6eyIkaWQiOiIxMjciLCIkdHlwZSI6Ik5MUkUuQ29tbW9uLkRvbS5Tb2xpZENvbG9yQnJ1c2gsIE5MUkUuQ29tbW9uIiwiQ29sb3IiOnsiJGlkIjoiMTI4IiwiQSI6MTI3LCJSIjoyMzcsIkciOjEyNSwiQiI6NDl9fSwiTGluZVdlaWdodCI6MS4wLCJMaW5lVHlwZSI6MCwiUGFyZW50U3R5bGUiOnsiJHJlZiI6IjU1In19LCJJc0JlbG93VGltZWJhbmQiOnRydWUsIkhpZGVEYXRlIjpmYWxzZSwiU2hhcGVTaXplIjoxLCJTcGFjaW5nIjoyLjAsIlBhZGRpbmciOnsiJHJlZiI6IjU4In0sIlNoYXBlU3R5bGUiOnsiJGlkIjoiMTI5IiwiTWFyZ2luIjp7IiRyZWYiOiI2MCJ9LCJQYWRkaW5nIjp7IiRyZWYiOiI2MSJ9LCJCYWNrZ3JvdW5kIjp7IiRpZCI6IjEzMCIsIkNvbG9yIjp7IiRpZCI6IjEzMSIsIkEiOjI1NSwiUiI6MjM3LCJHIjoxMjUsIkIiOjQ5fX0sIklzVmlzaWJsZSI6dHJ1ZSwiV2lkdGgiOjE4LjAsIkhlaWdodCI6MjAuMCwiQm9yZGVyU3R5bGUiOnsiJGlkIjoiMTMyIiwiTGluZUNvbG9yIjp7IiRyZWYiOiI2MyJ9LCJMaW5lV2VpZ2h0IjowLjAsIkxpbmVUeXBlIjowLCJQYXJlbnRTdHlsZSI6eyIkcmVmIjoiNjIifX0sIlBhcmVudFN0eWxlIjp7IiRyZWYiOiI1OSJ9fSwiVGl0bGVTdHlsZSI6eyIkaWQiOiIxMzMiLCJGb250U2V0dGluZ3MiOnsiJGlkIjoiMTM0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CwiVmVydGljYWxBbGlnbm1lbnQiOjAsIlNtYXJ0Rm9yZWdyb3VuZCI6bnVsbCwiTWFyZ2luIjp7IiRyZWYiOiI2OSJ9LCJQYWRkaW5nIjp7IiRyZWYiOiI3MCJ9LCJCYWNrZ3JvdW5kIjp7IiRyZWYiOiI3MSJ9LCJJc1Zpc2libGUiOnRydWUsIldpZHRoIjowLjAsIkhlaWdodCI6MC4wLCJCb3JkZXJTdHlsZSI6eyIkaWQiOiIxMzUiLCJMaW5lQ29sb3IiOm51bGwsIkxpbmVXZWlnaHQiOjAuMCwiTGluZVR5cGUiOjAsIlBhcmVudFN0eWxlIjpudWxsfSwiUGFyZW50U3R5bGUiOnsiJHJlZiI6IjY1In19LCJEYXRlU3R5bGUiOnsiJGlkIjoiMTM2IiwiRm9udFNldHRpbmdzIjp7IiRpZCI6IjEzNy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dHJ1ZSwiV2lkdGgiOjAuMCwiSGVpZ2h0IjowLjAsIkJvcmRlclN0eWxlIjp7IiRpZCI6IjEzOCIsIkxpbmVDb2xvciI6bnVsbCwiTGluZVdlaWdodCI6MC4wLCJMaW5lVHlwZSI6MCwiUGFyZW50U3R5bGUiOm51bGx9LCJQYXJlbnRTdHlsZSI6eyIkcmVmIjoiNzIifX0sIkRhdGVGb3JtYXQiOnsiJGlkIjoiMTM5IiwiRm9ybWF0U3RyaW5nIjoiTU1NIGQsIH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7IiRyZWYiOiI1MyJ9fSwiUG9zaXRpb24iOnsiUmF0aW8iOjAuMCwiSXNDdXN0b20iOmZhbHNlfSwiRGF0ZUZvcm1hdCI6eyIkcmVmIjoiMTM5In0sIklkIjoiZTIxNTc3YTItOWE3OS00ZDdlLWEzYjQtOTlkZTEzNDdiMmE2IiwiSW1wb3J0SWQiOm51bGwsIlRpdGxlIjoiRMOpYnV0IGRlIGxhIHRow6hzZSIsIk5vdGUiOm51bGwsIkh5cGVybGluayI6bnVsbCwiSXNDaGFuZ2VkIjpmYWxzZSwiSXNOZXciOmZhbHNlfSx7IiRpZCI6IjE0MCIsIkRhdGUiOiIyMDE5LTAxLTMxVDIzOjU5OjAwIiwiU3R5bGUiOnsiJGlkIjoiMTQxIiwiU2hhcGUiOjIsIkNvbm5lY3Rvck1hcmdpbiI6eyIkcmVmIjoiNTQifSwiQ29ubmVjdG9yU3R5bGUiOnsiJGlkIjoiMTQyIiwiTGluZUNvbG9yIjp7IiRpZCI6IjE0MyIsIiR0eXBlIjoiTkxSRS5Db21tb24uRG9tLlNvbGlkQ29sb3JCcnVzaCwgTkxSRS5Db21tb24iLCJDb2xvciI6eyIkaWQiOiIxNDQiLCJBIjoxMjcsIlIiOjY4LCJHIjoxMTQsIkIiOjE5Nn19LCJMaW5lV2VpZ2h0IjoxLjAsIkxpbmVUeXBlIjowLCJQYXJlbnRTdHlsZSI6eyIkcmVmIjoiNTUifX0sIklzQmVsb3dUaW1lYmFuZCI6dHJ1ZSwiSGlkZURhdGUiOmZhbHNlLCJTaGFwZVNpemUiOjEsIlNwYWNpbmciOjIuMCwiUGFkZGluZyI6eyIkcmVmIjoiNTgifSwiU2hhcGVTdHlsZSI6eyIkaWQiOiIxNDUiLCJNYXJnaW4iOnsiJHJlZiI6IjYwIn0sIlBhZGRpbmciOnsiJHJlZiI6IjYxIn0sIkJhY2tncm91bmQiOnsiJGlkIjoiMTQ2IiwiQ29sb3IiOnsiJGlkIjoiMTQ3IiwiQSI6MjU1LCJSIjo2OCwiRyI6MTE0LCJCIjoxOTZ9fSwiSXNWaXNpYmxlIjp0cnVlLCJXaWR0aCI6MTguMCwiSGVpZ2h0IjoyMC4wLCJCb3JkZXJTdHlsZSI6eyIkaWQiOiIxNDgiLCJMaW5lQ29sb3IiOnsiJHJlZiI6IjYzIn0sIkxpbmVXZWlnaHQiOjAuMCwiTGluZVR5cGUiOjAsIlBhcmVudFN0eWxlIjp7IiRyZWYiOiI2MiJ9fSwiUGFyZW50U3R5bGUiOnsiJHJlZiI6IjU5In19LCJUaXRsZVN0eWxlIjp7IiRpZCI6IjE0OSIsIkZvbnRTZXR0aW5ncyI6eyIkaWQiOiIxNTA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1MSIsIkxpbmVDb2xvciI6bnVsbCwiTGluZVdlaWdodCI6MC4wLCJMaW5lVHlwZSI6MCwiUGFyZW50U3R5bGUiOm51bGx9LCJQYXJlbnRTdHlsZSI6eyIkcmVmIjoiNjUifX0sIkRhdGVTdHlsZSI6eyIkaWQiOiIxNTIiLCJGb250U2V0dGluZ3MiOnsiJGlkIjoiMTUz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U0IiwiTGluZUNvbG9yIjpudWxsLCJMaW5lV2VpZ2h0IjowLjAsIkxpbmVUeXBlIjowLCJQYXJlbnRTdHlsZSI6bnVsbH0sIlBhcmVudFN0eWxlIjp7IiRyZWYiOiI3MiJ9fSwiRGF0ZUZvcm1hdCI6eyIkaWQiOiIxNTUiLCJGb3JtYXRTdHJpbmciOiJNTU0gZCwg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UzIn19LCJQb3NpdGlvbiI6eyJSYXRpbyI6MC4wLCJJc0N1c3RvbSI6ZmFsc2V9LCJEYXRlRm9ybWF0Ijp7IiRyZWYiOiIxNTUifSwiSWQiOiIzZjJhNjc2My0xNzY2LTQ2N2ItYWZjMC1jMmMxNzFlNDUwZDciLCJJbXBvcnRJZCI6bnVsbCwiVGl0bGUiOiJDb21pdMOpIGRlIHRow6hzZSAjMiIsIk5vdGUiOm51bGwsIkh5cGVybGluayI6bnVsbCwiSXNDaGFuZ2VkIjpmYWxzZSwiSXNOZXciOmZhbHNlfSx7IiRpZCI6IjE1NiIsIkRhdGUiOiIyMDE3LTExLTAzVDIzOjU5OjAwWiIsIlN0eWxlIjp7IiRpZCI6IjE1NyIsIlNoYXBlIjoyLCJDb25uZWN0b3JNYXJnaW4iOnsiJHJlZiI6IjU0In0sIkNvbm5lY3RvclN0eWxlIjp7IiRpZCI6IjE1OCIsIkxpbmVDb2xvciI6eyIkaWQiOiIxNTkiLCIkdHlwZSI6Ik5MUkUuQ29tbW9uLkRvbS5Tb2xpZENvbG9yQnJ1c2gsIE5MUkUuQ29tbW9uIiwiQ29sb3IiOnsiJGlkIjoiMTYwIiwiQSI6MTI3LCJSIjoyNiwiRyI6MTcwLCJCIjo2Nn19LCJMaW5lV2VpZ2h0IjoxLjAsIkxpbmVUeXBlIjowLCJQYXJlbnRTdHlsZSI6eyIkcmVmIjoiNTUifX0sIklzQmVsb3dUaW1lYmFuZCI6ZmFsc2UsIkhpZGVEYXRlIjpmYWxzZSwiU2hhcGVTaXplIjoxLCJTcGFjaW5nIjoyLjAsIlBhZGRpbmciOnsiJHJlZiI6IjU4In0sIlNoYXBlU3R5bGUiOnsiJGlkIjoiMTYxIiwiTWFyZ2luIjp7IiRyZWYiOiI2MCJ9LCJQYWRkaW5nIjp7IiRyZWYiOiI2MSJ9LCJCYWNrZ3JvdW5kIjp7IiRpZCI6IjE2MiIsIkNvbG9yIjp7IiRpZCI6IjE2MyIsIkEiOjI1NSwiUiI6MjYsIkciOjE3MCwiQiI6NjZ9fSwiSXNWaXNpYmxlIjp0cnVlLCJXaWR0aCI6MTguMCwiSGVpZ2h0IjoyMC4wLCJCb3JkZXJTdHlsZSI6eyIkaWQiOiIxNjQiLCJMaW5lQ29sb3IiOnsiJHJlZiI6IjYzIn0sIkxpbmVXZWlnaHQiOjAuMCwiTGluZVR5cGUiOjAsIlBhcmVudFN0eWxlIjp7IiRyZWYiOiI2MiJ9fSwiUGFyZW50U3R5bGUiOnsiJHJlZiI6IjU5In19LCJUaXRsZVN0eWxlIjp7IiRpZCI6IjE2NSIsIkZvbnRTZXR0aW5ncyI6eyIkaWQiOiIxNjY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2NyIsIkxpbmVDb2xvciI6bnVsbCwiTGluZVdlaWdodCI6MC4wLCJMaW5lVHlwZSI6MCwiUGFyZW50U3R5bGUiOm51bGx9LCJQYXJlbnRTdHlsZSI6eyIkcmVmIjoiNjUifX0sIkRhdGVTdHlsZSI6eyIkaWQiOiIxNjgiLCJGb250U2V0dGluZ3MiOnsiJGlkIjoiMTY5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cwIiwiTGluZUNvbG9yIjpudWxsLCJMaW5lV2VpZ2h0IjowLjAsIkxpbmVUeXBlIjowLCJQYXJlbnRTdHlsZSI6bnVsbH0sIlBhcmVudFN0eWxlIjp7IiRyZWYiOiI3MiJ9fSwiRGF0ZUZvcm1hdCI6eyIkaWQiOiIxNzEiLCJGb3JtYXRTdHJpbmciOiJNTS9k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eyIkcmVmIjoiNTMifX0sIlBvc2l0aW9uIjp7IlJhdGlvIjowLjAsIklzQ3VzdG9tIjpmYWxzZX0sIkRhdGVGb3JtYXQiOnsiJHJlZiI6IjE3MSJ9LCJJZCI6ImY2Nzc0ODAwLTU4YmQtNGQ1NS05NWJmLWU1MDE0MDExZTZhMiIsIkltcG9ydElkIjpudWxsLCJUaXRsZSI6IkludGVybmF0aW9uYWwgY29uZmVyZW5jZSBwYXJ0aWNwYXRpb24gLSBBSUVFIFJvbWUiLCJOb3RlIjpudWxsLCJIeXBlcmxpbmsiOm51bGwsIklzQ2hhbmdlZCI6ZmFsc2UsIklzTmV3IjpmYWxzZX0seyIkaWQiOiIxNzIiLCJEYXRlIjoiMjAxOC0wMi0yMFQyMzo1OTowMFoiLCJTdHlsZSI6eyIkaWQiOiIxNzMiLCJTaGFwZSI6MiwiQ29ubmVjdG9yTWFyZ2luIjp7IiRyZWYiOiI1NCJ9LCJDb25uZWN0b3JTdHlsZSI6eyIkaWQiOiIxNzQiLCJMaW5lQ29sb3IiOnsiJGlkIjoiMTc1IiwiJHR5cGUiOiJOTFJFLkNvbW1vbi5Eb20uU29saWRDb2xvckJydXNoLCBOTFJFLkNvbW1vbiIsIkNvbG9yIjp7IiRpZCI6IjE3NiIsIkEiOjEyNywiUiI6MCwiRyI6MTE0LCJCIjoxODh9fSwiTGluZVdlaWdodCI6MS4wLCJMaW5lVHlwZSI6MCwiUGFyZW50U3R5bGUiOnsiJHJlZiI6IjU1In19LCJJc0JlbG93VGltZWJhbmQiOnRydWUsIkhpZGVEYXRlIjpmYWxzZSwiU2hhcGVTaXplIjoxLCJTcGFjaW5nIjoyLjAsIlBhZGRpbmciOnsiJHJlZiI6IjU4In0sIlNoYXBlU3R5bGUiOnsiJGlkIjoiMTc3IiwiTWFyZ2luIjp7IiRyZWYiOiI2MCJ9LCJQYWRkaW5nIjp7IiRyZWYiOiI2MSJ9LCJCYWNrZ3JvdW5kIjp7IiRpZCI6IjE3OCIsIkNvbG9yIjp7IiRpZCI6IjE3OSIsIkEiOjI1NSwiUiI6MCwiRyI6MTE0LCJCIjoxODh9fSwiSXNWaXNpYmxlIjp0cnVlLCJXaWR0aCI6MTguMCwiSGVpZ2h0IjoyMC4wLCJCb3JkZXJTdHlsZSI6eyIkaWQiOiIxODAiLCJMaW5lQ29sb3IiOnsiJHJlZiI6IjYzIn0sIkxpbmVXZWlnaHQiOjAuMCwiTGluZVR5cGUiOjAsIlBhcmVudFN0eWxlIjp7IiRyZWYiOiI2MiJ9fSwiUGFyZW50U3R5bGUiOnsiJHJlZiI6IjU5In19LCJUaXRsZVN0eWxlIjp7IiRpZCI6IjE4MSIsIkZvbnRTZXR0aW5ncyI6eyIkaWQiOiIxODI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4MyIsIkxpbmVDb2xvciI6bnVsbCwiTGluZVdlaWdodCI6MC4wLCJMaW5lVHlwZSI6MCwiUGFyZW50U3R5bGUiOm51bGx9LCJQYXJlbnRTdHlsZSI6eyIkcmVmIjoiNjUifX0sIkRhdGVTdHlsZSI6eyIkaWQiOiIxODQiLCJGb250U2V0dGluZ3MiOnsiJGlkIjoiMTg1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g2IiwiTGluZUNvbG9yIjpudWxsLCJMaW5lV2VpZ2h0IjowLjAsIkxpbmVUeXBlIjowLCJQYXJlbnRTdHlsZSI6bnVsbH0sIlBhcmVudFN0eWxlIjp7IiRyZWYiOiI3MiJ9fSwiRGF0ZUZvcm1hdCI6eyIkaWQiOiIxODciLCJGb3JtYXRTdHJpbmciOiJNTU0gZCwg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UzIn19LCJQb3NpdGlvbiI6eyJSYXRpbyI6MC4wLCJJc0N1c3RvbSI6ZmFsc2V9LCJEYXRlRm9ybWF0Ijp7IiRyZWYiOiIxODcifSwiSWQiOiJhMDVlNmEyOC0wNGIwLTQxMWQtOWM2MS1hYTUwMjNlMGIzYjciLCJJbXBvcnRJZCI6bnVsbCwiVGl0bGUiOiJDb21pdMOpIGRlIHRow6hzZSAjMSIsIk5vdGUiOm51bGwsIkh5cGVybGluayI6bnVsbCwiSXNDaGFuZ2VkIjpmYWxzZSwiSXNOZXciOmZhbHNlfSx7IiRpZCI6IjE4OCIsIkRhdGUiOiIyMDE4LTA2LTExVDIzOjU5OjAwWiIsIlN0eWxlIjp7IiRpZCI6IjE4OSIsIlNoYXBlIjoyLCJDb25uZWN0b3JNYXJnaW4iOnsiJHJlZiI6IjU0In0sIkNvbm5lY3RvclN0eWxlIjp7IiRpZCI6IjE5MCIsIkxpbmVDb2xvciI6eyIkaWQiOiIxOTEiLCIkdHlwZSI6Ik5MUkUuQ29tbW9uLkRvbS5Tb2xpZENvbG9yQnJ1c2gsIE5MUkUuQ29tbW9uIiwiQ29sb3IiOnsiJGlkIjoiMTkyIiwiQSI6MTI3LCJSIjoyNiwiRyI6MTcwLCJCIjo2Nn19LCJMaW5lV2VpZ2h0IjoxLjAsIkxpbmVUeXBlIjowLCJQYXJlbnRTdHlsZSI6eyIkcmVmIjoiNTUifX0sIklzQmVsb3dUaW1lYmFuZCI6ZmFsc2UsIkhpZGVEYXRlIjpmYWxzZSwiU2hhcGVTaXplIjoxLCJTcGFjaW5nIjoyLjAsIlBhZGRpbmciOnsiJHJlZiI6IjU4In0sIlNoYXBlU3R5bGUiOnsiJGlkIjoiMTkzIiwiTWFyZ2luIjp7IiRyZWYiOiI2MCJ9LCJQYWRkaW5nIjp7IiRyZWYiOiI2MSJ9LCJCYWNrZ3JvdW5kIjp7IiRpZCI6IjE5NCIsIkNvbG9yIjp7IiRpZCI6IjE5NSIsIkEiOjI1NSwiUiI6MjYsIkciOjE3MCwiQiI6NjZ9fSwiSXNWaXNpYmxlIjp0cnVlLCJXaWR0aCI6MTguMCwiSGVpZ2h0IjoyMC4wLCJCb3JkZXJTdHlsZSI6eyIkaWQiOiIxOTYiLCJMaW5lQ29sb3IiOnsiJHJlZiI6IjYzIn0sIkxpbmVXZWlnaHQiOjAuMCwiTGluZVR5cGUiOjAsIlBhcmVudFN0eWxlIjp7IiRyZWYiOiI2MiJ9fSwiUGFyZW50U3R5bGUiOnsiJHJlZiI6IjU5In19LCJUaXRsZVN0eWxlIjp7IiRpZCI6IjE5NyIsIkZvbnRTZXR0aW5ncyI6eyIkaWQiOiIxOTg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5OSIsIkxpbmVDb2xvciI6bnVsbCwiTGluZVdlaWdodCI6MC4wLCJMaW5lVHlwZSI6MCwiUGFyZW50U3R5bGUiOm51bGx9LCJQYXJlbnRTdHlsZSI6eyIkcmVmIjoiNjUifX0sIkRhdGVTdHlsZSI6eyIkaWQiOiIyMDAiLCJGb250U2V0dGluZ3MiOnsiJGlkIjoiMjAx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jAyIiwiTGluZUNvbG9yIjpudWxsLCJMaW5lV2VpZ2h0IjowLjAsIkxpbmVUeXBlIjowLCJQYXJlbnRTdHlsZSI6bnVsbH0sIlBhcmVudFN0eWxlIjp7IiRyZWYiOiI3MiJ9fSwiRGF0ZUZvcm1hdCI6eyIkaWQiOiIyMDMiLCJGb3JtYXRTdHJpbmciOiJNTS9k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eyIkcmVmIjoiNTMifX0sIlBvc2l0aW9uIjp7IlJhdGlvIjowLjAsIklzQ3VzdG9tIjpmYWxzZX0sIkRhdGVGb3JtYXQiOnsiJHJlZiI6IjIwMyJ9LCJJZCI6IjJlMTNlODg1LTdjYzgtNGZiYi04NTA1LTMzOGU2MThiYTY0NyIsIkltcG9ydElkIjpudWxsLCJUaXRsZSI6IkludGVybmF0aW9uYWwgY29uZmVyZW5jZSBwYXJ0aWNpcGF0aW9uIC0gSUFFRSBHcm9uaW5nZW4iLCJOb3RlIjpudWxsLCJIeXBlcmxpbmsiOm51bGwsIklzQ2hhbmdlZCI6ZmFsc2UsIklzTmV3IjpmYWxzZX0seyIkaWQiOiIyMDQiLCJEYXRlIjoiMjAyMC0wMy0yN1QyMzo1OTowMFoiLCJTdHlsZSI6eyIkaWQiOiIyMDUiLCJTaGFwZSI6MiwiQ29ubmVjdG9yTWFyZ2luIjp7IiRyZWYiOiI1NCJ9LCJDb25uZWN0b3JTdHlsZSI6eyIkaWQiOiIyMDYiLCJMaW5lQ29sb3IiOnsiJGlkIjoiMjA3IiwiJHR5cGUiOiJOTFJFLkNvbW1vbi5Eb20uU29saWRDb2xvckJydXNoLCBOTFJFLkNvbW1vbiIsIkNvbG9yIjp7IiRpZCI6IjIwOCIsIkEiOjEyNywiUiI6MjM3LCJHIjoxMjUsIkIiOjQ5fX0sIkxpbmVXZWlnaHQiOjEuMCwiTGluZVR5cGUiOjAsIlBhcmVudFN0eWxlIjp7IiRyZWYiOiI1NSJ9fSwiSXNCZWxvd1RpbWViYW5kIjp0cnVlLCJIaWRlRGF0ZSI6ZmFsc2UsIlNoYXBlU2l6ZSI6MSwiU3BhY2luZyI6Mi4wLCJQYWRkaW5nIjp7IiRyZWYiOiI1OCJ9LCJTaGFwZVN0eWxlIjp7IiRpZCI6IjIwOSIsIk1hcmdpbiI6eyIkcmVmIjoiNjAifSwiUGFkZGluZyI6eyIkcmVmIjoiNjEifSwiQmFja2dyb3VuZCI6eyIkaWQiOiIyMTAiLCJDb2xvciI6eyIkaWQiOiIyMTEiLCJBIjoyNTUsIlIiOjIzNywiRyI6MTI1LCJCIjo0OX19LCJJc1Zpc2libGUiOnRydWUsIldpZHRoIjoxOC4wLCJIZWlnaHQiOjIwLjAsIkJvcmRlclN0eWxlIjp7IiRpZCI6IjIxMiIsIkxpbmVDb2xvciI6eyIkcmVmIjoiNjMifSwiTGluZVdlaWdodCI6MC4wLCJMaW5lVHlwZSI6MCwiUGFyZW50U3R5bGUiOnsiJHJlZiI6IjYyIn19LCJQYXJlbnRTdHlsZSI6eyIkcmVmIjoiNTkifX0sIlRpdGxlU3R5bGUiOnsiJGlkIjoiMjEzIiwiRm9udFNldHRpbmdzIjp7IiRpZCI6IjIxNC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jE1IiwiTGluZUNvbG9yIjpudWxsLCJMaW5lV2VpZ2h0IjowLjAsIkxpbmVUeXBlIjowLCJQYXJlbnRTdHlsZSI6bnVsbH0sIlBhcmVudFN0eWxlIjp7IiRyZWYiOiI2NSJ9fSwiRGF0ZVN0eWxlIjp7IiRpZCI6IjIxNiIsIkZvbnRTZXR0aW5ncyI6eyIkaWQiOiIyMTc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yMTgiLCJMaW5lQ29sb3IiOm51bGwsIkxpbmVXZWlnaHQiOjAuMCwiTGluZVR5cGUiOjAsIlBhcmVudFN0eWxlIjpudWxsfSwiUGFyZW50U3R5bGUiOnsiJHJlZiI6IjcyIn19LCJEYXRlRm9ybWF0Ijp7IiRpZCI6IjIxOSIsIkZvcm1hdFN0cmluZyI6ImRkZCwgTU1NIGQsIH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7IiRyZWYiOiI1MyJ9fSwiUG9zaXRpb24iOnsiUmF0aW8iOjAuMCwiSXNDdXN0b20iOmZhbHNlfSwiRGF0ZUZvcm1hdCI6eyIkcmVmIjoiMjE5In0sIklkIjoiYjEwZTg2NjAtZTEwNC00MTQyLThjNWQtOWI0OWE1MTE4N2VhIiwiSW1wb3J0SWQiOm51bGwsIlRpdGxlIjoiRmluIGRlIGxhIHRow6hzZSIsIk5vdGUiOm51bGwsIkh5cGVybGluayI6bnVsbCwiSXNDaGFuZ2VkIjpmYWxzZSwiSXNOZXciOmZhbHNlfV0sIlRhc2tzIjpbeyIkaWQiOiIyMjAiLCJHcm91cE5hbWUiOm51bGwsIlN0YXJ0RGF0ZSI6IjIwMTctMDQtMDNUMDA6MDA6MDBaIiwiRW5kRGF0ZSI6IjIwMTctMDktMjlUMjM6NTk6MDBaIiwiUGVyY2VudGFnZUNvbXBsZXRlIjpudWxsLCJTdHlsZSI6eyIkaWQiOiIyMjEiLCJTaGFwZSI6MCwiU2hhcGVUaGlja25lc3MiOjEsIkR1cmF0aW9uRm9ybWF0IjowLCJJbmNsdWRlTm9uV29ya2luZ0RheXNJbkR1cmF0aW9uIjpmYWxzZSwiUGVyY2VudGFnZUNvbXBsZXRlU3R5bGUiOnsiJGlkIjoiMjIyIiwiRm9udFNldHRpbmdzIjp7IiRpZCI6IjIyMy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yNCIsIkxpbmVDb2xvciI6bnVsbCwiTGluZVdlaWdodCI6MC4wLCJMaW5lVHlwZSI6MCwiUGFyZW50U3R5bGUiOm51bGx9LCJQYXJlbnRTdHlsZSI6eyIkcmVmIjoiODEifX0sIkR1cmF0aW9uU3R5bGUiOnsiJGlkIjoiMjI1IiwiRm9udFNldHRpbmdzIjp7IiRpZCI6IjIyNi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yNyIsIkxpbmVDb2xvciI6bnVsbCwiTGluZVdlaWdodCI6MC4wLCJMaW5lVHlwZSI6MCwiUGFyZW50U3R5bGUiOm51bGx9LCJQYXJlbnRTdHlsZSI6eyIkcmVmIjoiODgifX0sIkhvcml6b250YWxDb25uZWN0b3JTdHlsZSI6eyIkaWQiOiIyMjgiLCJMaW5lQ29sb3IiOnsiJHJlZiI6Ijk2In0sIkxpbmVXZWlnaHQiOjEuMCwiTGluZVR5cGUiOjAsIlBhcmVudFN0eWxlIjp7IiRyZWYiOiI5NSJ9fSwiVmVydGljYWxDb25uZWN0b3JTdHlsZSI6eyIkaWQiOiIyMjkiLCJMaW5lQ29sb3IiOnsiJHJlZiI6Ijk5In0sIkxpbmVXZWlnaHQiOjEuMCwiTGluZVR5cGUiOjAsIlBhcmVudFN0eWxlIjp7IiRyZWYiOiI5OCJ9fSwiTWFyZ2luIjpudWxsLCJTdGFydERhdGVQb3NpdGlvbiI6NCwiRW5kRGF0ZVBvc2l0aW9uIjo0LCJEYXRlSXNWaXNpYmxlIjp0cnVlLCJUaXRsZVBvc2l0aW9uIjoyLCJEdXJhdGlvblBvc2l0aW9uIjo2LCJQZXJjZW50YWdlQ29tcGxldGVkUG9zaXRpb24iOjYsIlNwYWNpbmciOjUsIklzQmVsb3dUaW1lYmFuZCI6ZmFsc2UsIlBlcmNlbnRhZ2VDb21wbGV0ZVNoYXBlT3BhY2l0eSI6MzUsIlNoYXBlU3R5bGUiOnsiJGlkIjoiMjMwIiwiTWFyZ2luIjp7IiRyZWYiOiIxMDIifSwiUGFkZGluZyI6eyIkcmVmIjoiMTAzIn0sIkJhY2tncm91bmQiOnsiJGlkIjoiMjMxIiwiQ29sb3IiOnsiJGlkIjoiMjMyIiwiQSI6MjU1LCJSIjoyLCJHIjoxNzgsIkIiOjIzOH19LCJJc1Zpc2libGUiOnRydWUsIldpZHRoIjowLjAsIkhlaWdodCI6MTYuMCwiQm9yZGVyU3R5bGUiOnsiJGlkIjoiMjMzIiwiTGluZUNvbG9yIjp7IiRyZWYiOiIxMDUifSwiTGluZVdlaWdodCI6MC4wLCJMaW5lVHlwZSI6MCwiUGFyZW50U3R5bGUiOnsiJHJlZiI6IjEwNCJ9fSwiUGFyZW50U3R5bGUiOnsiJHJlZiI6IjEwMSJ9fSwiVGl0bGVTdHlsZSI6eyIkaWQiOiIyMzQiLCJGb250U2V0dGluZ3MiOnsiJGlkIjoiMjM1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xLCJWZXJ0aWNhbEFsaWdubWVudCI6MCwiU21hcnRGb3JlZ3JvdW5kIjpudWxsLCJNYXJnaW4iOnsiJHJlZiI6IjExMSJ9LCJQYWRkaW5nIjp7IiRyZWYiOiIxMTIifSwiQmFja2dyb3VuZCI6eyIkcmVmIjoiMTEzIn0sIklzVmlzaWJsZSI6dHJ1ZSwiV2lkdGgiOjAuMCwiSGVpZ2h0IjowLjAsIkJvcmRlclN0eWxlIjp7IiRpZCI6IjIzNiIsIkxpbmVDb2xvciI6bnVsbCwiTGluZVdlaWdodCI6MC4wLCJMaW5lVHlwZSI6MCwiUGFyZW50U3R5bGUiOm51bGx9LCJQYXJlbnRTdHlsZSI6eyIkcmVmIjoiMTA3In19LCJEYXRlU3R5bGUiOnsiJGlkIjoiMjM3IiwiRm9udFNldHRpbmdzIjp7IiRpZCI6IjIzOC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M5IiwiTGluZUNvbG9yIjpudWxsLCJMaW5lV2VpZ2h0IjowLjAsIkxpbmVUeXBlIjowLCJQYXJlbnRTdHlsZSI6bnVsbH0sIlBhcmVudFN0eWxlIjp7IiRyZWYiOiIxMTQifX0sIkRhdGVGb3JtYXQiOnsiJGlkIjoiMjQwIiwiRm9ybWF0U3RyaW5nIjoiTU0vZG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gwIn19LCJJbmRleCI6MSwiU21hcnREdXJhdGlvbkFjdGl2YXRlZCI6ZmFsc2UsIkRhdGVGb3JtYXQiOnsiJHJlZiI6IjI0MCJ9LCJJZCI6IjE1MTkxYjgxLTI1ODMtNDhmMy1iODFmLTczOGQ5YWIxY2EyOCIsIkltcG9ydElkIjpudWxsLCJUaXRsZSI6IkV0YXQgZGUgbCdhcnQgZHUgc3VqZXQiLCJOb3RlIjpudWxsLCJIeXBlcmxpbmsiOm51bGwsIklzQ2hhbmdlZCI6ZmFsc2UsIklzTmV3IjpmYWxzZX0seyIkaWQiOiIyNDEiLCJHcm91cE5hbWUiOm51bGwsIlN0YXJ0RGF0ZSI6IjIwMTctMDktMDVUMDA6MDA6MDBaIiwiRW5kRGF0ZSI6IjIwMTgtMDItMjhUMjM6NTk6MDBaIiwiUGVyY2VudGFnZUNvbXBsZXRlIjpudWxsLCJTdHlsZSI6eyIkaWQiOiIyNDIiLCJTaGFwZSI6MCwiU2hhcGVUaGlja25lc3MiOjEsIkR1cmF0aW9uRm9ybWF0IjowLCJJbmNsdWRlTm9uV29ya2luZ0RheXNJbkR1cmF0aW9uIjpmYWxzZSwiUGVyY2VudGFnZUNvbXBsZXRlU3R5bGUiOnsiJGlkIjoiMjQzIiwiRm9udFNldHRpbmdzIjp7IiRpZCI6IjI0NCIsIkZvbnRTaXplIjoxMCwiRm9udE5hbWUiOiJDYWxpYnJpIiwiSXNCb2xkIjpmYWxzZSwiSXNJdGFsaWMiOmZhbHNlLCJJc1VuZGVybGluZWQiOmZhbHNlLCJQYXJlbnRTdHlsZSI6eyIkcmVmIjoiODIifX0sIkF1dG9TaXplIjowLCJGb3JlZ3JvdW5kIjp7IiRyZWYiOiI4MyJ9LCJNYXhXaWR0aCI6MjAwLjAsIk1heEhlaWdodCI6IkluZmluaXR5IiwiU21hcnRGb3JlZ3JvdW5kSXNBY3RpdmUiOmZhbHNlLCJIb3Jpem9udGFsQWxpZ25tZW50IjowLCJWZXJ0aWNhbEFsaWdubWVudCI6MCwiU21hcnRGb3JlZ3JvdW5kIjpudWxsLCJNYXJnaW4iOnsiJHJlZiI6Ijg1In0sIlBhZGRpbmciOnsiJHJlZiI6Ijg2In0sIkJhY2tncm91bmQiOnsiJHJlZiI6Ijg3In0sIklzVmlzaWJsZSI6dHJ1ZSwiV2lkdGgiOjAuMCwiSGVpZ2h0IjowLjAsIkJvcmRlclN0eWxlIjp7IiRpZCI6IjI0NSIsIkxpbmVDb2xvciI6bnVsbCwiTGluZVdlaWdodCI6MC4wLCJMaW5lVHlwZSI6MCwiUGFyZW50U3R5bGUiOm51bGx9LCJQYXJlbnRTdHlsZSI6eyIkcmVmIjoiODEifX0sIkR1cmF0aW9uU3R5bGUiOnsiJGlkIjoiMjQ2IiwiRm9udFNldHRpbmdzIjp7IiRpZCI6IjI0NyIsIkZvbnRTaXplIjoxMCwiRm9udE5hbWUiOiJDYWxpYnJpIiwiSXNCb2xkIjpmYWxzZSwiSXNJdGFsaWMiOmZhbHNlLCJJc1VuZGVybGluZWQiOmZhbHNlLCJQYXJlbnRTdHlsZSI6eyIkcmVmIjoiODkifX0sIkF1dG9TaXplIjowLCJGb3JlZ3JvdW5kIjp7IiRyZWYiOiI5MCJ9LCJNYXhXaWR0aCI6MjAwLjAsIk1heEhlaWdodCI6IkluZmluaXR5IiwiU21hcnRGb3JlZ3JvdW5kSXNBY3RpdmUiOmZhbHNlLCJIb3Jpem9udGFsQWxpZ25tZW50IjowLCJWZXJ0aWNhbEFsaWdubWVudCI6MCwiU21hcnRGb3JlZ3JvdW5kIjpudWxsLCJNYXJnaW4iOnsiJHJlZiI6IjkyIn0sIlBhZGRpbmciOnsiJHJlZiI6IjkzIn0sIkJhY2tncm91bmQiOnsiJHJlZiI6Ijk0In0sIklzVmlzaWJsZSI6dHJ1ZSwiV2lkdGgiOjAuMCwiSGVpZ2h0IjowLjAsIkJvcmRlclN0eWxlIjp7IiRpZCI6IjI0OCIsIkxpbmVDb2xvciI6bnVsbCwiTGluZVdlaWdodCI6MC4wLCJMaW5lVHlwZSI6MCwiUGFyZW50U3R5bGUiOm51bGx9LCJQYXJlbnRTdHlsZSI6eyIkcmVmIjoiODgifX0sIkhvcml6b250YWxDb25uZWN0b3JTdHlsZSI6eyIkaWQiOiIyNDkiLCJMaW5lQ29sb3IiOnsiJHJlZiI6Ijk2In0sIkxpbmVXZWlnaHQiOjEuMCwiTGluZVR5cGUiOjAsIlBhcmVudFN0eWxlIjp7IiRyZWYiOiI5NSJ9fSwiVmVydGljYWxDb25uZWN0b3JTdHlsZSI6eyIkaWQiOiIyNTAiLCJMaW5lQ29sb3IiOnsiJHJlZiI6Ijk5In0sIkxpbmVXZWlnaHQiOjEuMCwiTGluZVR5cGUiOjAsIlBhcmVudFN0eWxlIjp7IiRyZWYiOiI5OCJ9fSwiTWFyZ2luIjpudWxsLCJTdGFydERhdGVQb3NpdGlvbiI6NCwiRW5kRGF0ZVBvc2l0aW9uIjo0LCJEYXRlSXNWaXNpYmxlIjp0cnVlLCJUaXRsZVBvc2l0aW9uIjoyLCJEdXJhdGlvblBvc2l0aW9uIjo2LCJQZXJjZW50YWdlQ29tcGxldGVkUG9zaXRpb24iOjYsIlNwYWNpbmciOjUsIklzQmVsb3dUaW1lYmFuZCI6ZmFsc2UsIlBlcmNlbnRhZ2VDb21wbGV0ZVNoYXBlT3BhY2l0eSI6MzUsIlNoYXBlU3R5bGUiOnsiJGlkIjoiMjUxIiwiTWFyZ2luIjp7IiRyZWYiOiIxMDIifSwiUGFkZGluZyI6eyIkcmVmIjoiMTAzIn0sIkJhY2tncm91bmQiOnsiJGlkIjoiMjUyIiwiQ29sb3IiOnsiJGlkIjoiMjUzIiwiQSI6MjU1LCJSIjo2OCwiRyI6ODQsIkIiOjEwNn19LCJJc1Zpc2libGUiOnRydWUsIldpZHRoIjowLjAsIkhlaWdodCI6MTYuMCwiQm9yZGVyU3R5bGUiOnsiJGlkIjoiMjU0IiwiTGluZUNvbG9yIjp7IiRyZWYiOiIxMDUifSwiTGluZVdlaWdodCI6MC4wLCJMaW5lVHlwZSI6MCwiUGFyZW50U3R5bGUiOnsiJHJlZiI6IjEwNCJ9fSwiUGFyZW50U3R5bGUiOnsiJHJlZiI6IjEwMSJ9fSwiVGl0bGVTdHlsZSI6eyIkaWQiOiIyNTUiLCJGb250U2V0dGluZ3MiOnsiJGlkIjoiMjU2IiwiRm9udFNpemUiOjExLCJGb250TmFtZSI6IkNhbGlicmkiLCJJc0JvbGQiOnRydWUsIklzSXRhbGljIjpmYWxzZSwiSXNVbmRlcmxpbmVkIjpmYWxzZSwiUGFyZW50U3R5bGUiOnsiJHJlZiI6IjEwOCJ9fSwiQXV0b1NpemUiOjAsIkZvcmVncm91bmQiOnsiJHJlZiI6IjEwOSJ9LCJNYXhXaWR0aCI6NzIwLjAsIk1heEhlaWdodCI6IkluZmluaXR5IiwiU21hcnRGb3JlZ3JvdW5kSXNBY3RpdmUiOmZhbHNlLCJIb3Jpem9udGFsQWxpZ25tZW50IjoxLCJWZXJ0aWNhbEFsaWdubWVudCI6MCwiU21hcnRGb3JlZ3JvdW5kIjpudWxsLCJNYXJnaW4iOnsiJHJlZiI6IjExMSJ9LCJQYWRkaW5nIjp7IiRyZWYiOiIxMTIifSwiQmFja2dyb3VuZCI6eyIkcmVmIjoiMTEzIn0sIklzVmlzaWJsZSI6dHJ1ZSwiV2lkdGgiOjAuMCwiSGVpZ2h0IjowLjAsIkJvcmRlclN0eWxlIjp7IiRpZCI6IjI1NyIsIkxpbmVDb2xvciI6bnVsbCwiTGluZVdlaWdodCI6MC4wLCJMaW5lVHlwZSI6MCwiUGFyZW50U3R5bGUiOm51bGx9LCJQYXJlbnRTdHlsZSI6eyIkcmVmIjoiMTA3In19LCJEYXRlU3R5bGUiOnsiJGlkIjoiMjU4IiwiRm9udFNldHRpbmdzIjp7IiRpZCI6IjI1OSIsIkZvbnRTaXplIjoxMCwiRm9udE5hbWUiOiJDYWxpYnJpIiwiSXNCb2xkIjpmYWxzZSwiSXNJdGFsaWMiOmZhbHNlLCJJc1VuZGVybGluZWQiOmZhbHNlLCJQYXJlbnRTdHlsZSI6eyIkcmVmIjoiMTE1In19LCJBdXRvU2l6ZSI6MCwiRm9yZWdyb3VuZCI6eyIkcmVmIjoiMTE2In0sIk1heFdpZHRoIjoyMDAuMCwiTWF4SGVpZ2h0IjoiSW5maW5pdHkiLCJTbWFydEZvcmVncm91bmRJc0FjdGl2ZSI6ZmFsc2UsIkhvcml6b250YWxBbGlnbm1lbnQiOjAsIlZlcnRpY2FsQWxpZ25tZW50IjowLCJTbWFydEZvcmVncm91bmQiOm51bGwsIk1hcmdpbiI6eyIkcmVmIjoiMTE4In0sIlBhZGRpbmciOnsiJHJlZiI6IjExOSJ9LCJCYWNrZ3JvdW5kIjp7IiRyZWYiOiIxMjAifSwiSXNWaXNpYmxlIjp0cnVlLCJXaWR0aCI6MC4wLCJIZWlnaHQiOjAuMCwiQm9yZGVyU3R5bGUiOnsiJGlkIjoiMjYwIiwiTGluZUNvbG9yIjpudWxsLCJMaW5lV2VpZ2h0IjowLjAsIkxpbmVUeXBlIjowLCJQYXJlbnRTdHlsZSI6bnVsbH0sIlBhcmVudFN0eWxlIjp7IiRyZWYiOiIxMTQifX0sIkRhdGVGb3JtYXQiOnsiJGlkIjoiMjYxIiwiRm9ybWF0U3RyaW5nIjoiTU0vZGQveXl5eSIsIlNlcGFyYXRvciI6Ii8iLCJVc2VJbnRlcm5hdGlvbmFsRGF0ZUZvcm1hdCI6ZmFsc2UsIkRhdGVJc1Zpc2libGUiOnRydWUsIlRpbWVJc1Zpc2libGUiOmZhbHNlLCJIb3VyRGlnaXRzIjoxLCJBbVBtRGVzaWduYXRvciI6MiwiVHJpbTAwTWludXRlcyI6ZmFsc2UsIkxhc3RLbm93blZpc2liaWxpdHlTdGF0ZSI6bnVsbH0sIklzVmlzaWJsZSI6dHJ1ZSwiUGFyZW50U3R5bGUiOnsiJHJlZiI6IjgwIn19LCJJbmRleCI6MiwiU21hcnREdXJhdGlvbkFjdGl2YXRlZCI6ZmFsc2UsIkRhdGVGb3JtYXQiOnsiJHJlZiI6IjI2MSJ9LCJJZCI6IjJmODUxNTFlLWVkNmUtNDRiZi05ZTg5LWU2NmZiMmE4NTM3MSIsIkltcG9ydElkIjpudWxsLCJUaXRsZSI6IkV0dWRlIFVDQUQgRnJhbmNlIDIwMTItMjAxNi0yMDMwIiwiTm90ZSI6bnVsbCwiSHlwZXJsaW5rIjpudWxsLCJJc0NoYW5nZWQiOmZhbHNlLCJJc05ldyI6ZmFsc2V9LHsiJGlkIjoiMjYyIiwiR3JvdXBOYW1lIjpudWxsLCJTdGFydERhdGUiOiIyMDE3LTA1LTAxVDAwOjAwOjAwWiIsIkVuZERhdGUiOiIyMDE3LTA5LTMwVDIzOjU5OjAwWiIsIlBlcmNlbnRhZ2VDb21wbGV0ZSI6bnVsbCwiU3R5bGUiOnsiJGlkIjoiMjYzIiwiU2hhcGUiOjAsIlNoYXBlVGhpY2tuZXNzIjoxLCJEdXJhdGlvbkZvcm1hdCI6MCwiSW5jbHVkZU5vbldvcmtpbmdEYXlzSW5EdXJhdGlvbiI6ZmFsc2UsIlBlcmNlbnRhZ2VDb21wbGV0ZVN0eWxlIjp7IiRpZCI6IjI2NCIsIkZvbnRTZXR0aW5ncyI6eyIkaWQiOiIyNjUiLCJGb250U2l6ZSI6MTAsIkZvbnROYW1lIjoiQ2FsaWJyaSIsIklzQm9sZCI6ZmFsc2UsIklzSXRhbGljIjpmYWxzZSwiSXNVbmRlcmxpbmVkIjpmYWxzZSwiUGFyZW50U3R5bGUiOnsiJHJlZiI6IjgyIn19LCJBdXRvU2l6ZSI6MCwiRm9yZWdyb3VuZCI6eyIkcmVmIjoiODMifSwiTWF4V2lkdGgiOjIwMC4wLCJNYXhIZWlnaHQiOiJJbmZpbml0eSIsIlNtYXJ0Rm9yZWdyb3VuZElzQWN0aXZlIjpmYWxzZSwiSG9yaXpvbnRhbEFsaWdubWVudCI6MCwiVmVydGljYWxBbGlnbm1lbnQiOjAsIlNtYXJ0Rm9yZWdyb3VuZCI6bnVsbCwiTWFyZ2luIjp7IiRyZWYiOiI4NSJ9LCJQYWRkaW5nIjp7IiRyZWYiOiI4NiJ9LCJCYWNrZ3JvdW5kIjp7IiRyZWYiOiI4NyJ9LCJJc1Zpc2libGUiOnRydWUsIldpZHRoIjowLjAsIkhlaWdodCI6MC4wLCJCb3JkZXJTdHlsZSI6eyIkaWQiOiIyNjYiLCJMaW5lQ29sb3IiOm51bGwsIkxpbmVXZWlnaHQiOjAuMCwiTGluZVR5cGUiOjAsIlBhcmVudFN0eWxlIjpudWxsfSwiUGFyZW50U3R5bGUiOnsiJHJlZiI6IjgxIn19LCJEdXJhdGlvblN0eWxlIjp7IiRpZCI6IjI2NyIsIkZvbnRTZXR0aW5ncyI6eyIkaWQiOiIyNjgiLCJGb250U2l6ZSI6MTAsIkZvbnROYW1lIjoiQ2FsaWJyaSIsIklzQm9sZCI6ZmFsc2UsIklzSXRhbGljIjpmYWxzZSwiSXNVbmRlcmxpbmVkIjpmYWxzZSwiUGFyZW50U3R5bGUiOnsiJHJlZiI6Ijg5In19LCJBdXRvU2l6ZSI6MCwiRm9yZWdyb3VuZCI6eyIkcmVmIjoiOTAifSwiTWF4V2lkdGgiOjIwMC4wLCJNYXhIZWlnaHQiOiJJbmZpbml0eSIsIlNtYXJ0Rm9yZWdyb3VuZElzQWN0aXZlIjpmYWxzZSwiSG9yaXpvbnRhbEFsaWdubWVudCI6MCwiVmVydGljYWxBbGlnbm1lbnQiOjAsIlNtYXJ0Rm9yZWdyb3VuZCI6bnVsbCwiTWFyZ2luIjp7IiRyZWYiOiI5MiJ9LCJQYWRkaW5nIjp7IiRyZWYiOiI5MyJ9LCJCYWNrZ3JvdW5kIjp7IiRyZWYiOiI5NCJ9LCJJc1Zpc2libGUiOnRydWUsIldpZHRoIjowLjAsIkhlaWdodCI6MC4wLCJCb3JkZXJTdHlsZSI6eyIkaWQiOiIyNjkiLCJMaW5lQ29sb3IiOm51bGwsIkxpbmVXZWlnaHQiOjAuMCwiTGluZVR5cGUiOjAsIlBhcmVudFN0eWxlIjpudWxsfSwiUGFyZW50U3R5bGUiOnsiJHJlZiI6Ijg4In19LCJIb3Jpem9udGFsQ29ubmVjdG9yU3R5bGUiOnsiJGlkIjoiMjcwIiwiTGluZUNvbG9yIjp7IiRyZWYiOiI5NiJ9LCJMaW5lV2VpZ2h0IjoxLjAsIkxpbmVUeXBlIjowLCJQYXJlbnRTdHlsZSI6eyIkcmVmIjoiOTUifX0sIlZlcnRpY2FsQ29ubmVjdG9yU3R5bGUiOnsiJGlkIjoiMjcxIiwiTGluZUNvbG9yIjp7IiRyZWYiOiI5OSJ9LCJMaW5lV2VpZ2h0IjoxLjAsIkxpbmVUeXBlIjowLCJQYXJlbnRTdHlsZSI6eyIkcmVmIjoiOTgifX0sIk1hcmdpbiI6bnVsbCwiU3RhcnREYXRlUG9zaXRpb24iOjQsIkVuZERhdGVQb3NpdGlvbiI6NCwiRGF0ZUlzVmlzaWJsZSI6dHJ1ZSwiVGl0bGVQb3NpdGlvbiI6MiwiRHVyYXRpb25Qb3NpdGlvbiI6NiwiUGVyY2VudGFnZUNvbXBsZXRlZFBvc2l0aW9uIjo2LCJTcGFjaW5nIjo1LCJJc0JlbG93VGltZWJhbmQiOmZhbHNlLCJQZXJjZW50YWdlQ29tcGxldGVTaGFwZU9wYWNpdHkiOjM1LCJTaGFwZVN0eWxlIjp7IiRpZCI6IjI3MiIsIk1hcmdpbiI6eyIkcmVmIjoiMTAyIn0sIlBhZGRpbmciOnsiJHJlZiI6IjEwMyJ9LCJCYWNrZ3JvdW5kIjp7IiRpZCI6IjI3MyIsIkNvbG9yIjp7IiRpZCI6IjI3NCIsIkEiOjI1NSwiUiI6NjgsIkciOjg0LCJCIjoxMDZ9fSwiSXNWaXNpYmxlIjp0cnVlLCJXaWR0aCI6MC4wLCJIZWlnaHQiOjE2LjAsIkJvcmRlclN0eWxlIjp7IiRpZCI6IjI3NSIsIkxpbmVDb2xvciI6eyIkcmVmIjoiMTA1In0sIkxpbmVXZWlnaHQiOjAuMCwiTGluZVR5cGUiOjAsIlBhcmVudFN0eWxlIjp7IiRyZWYiOiIxMDQifX0sIlBhcmVudFN0eWxlIjp7IiRyZWYiOiIxMDEifX0sIlRpdGxlU3R5bGUiOnsiJGlkIjoiMjc2IiwiRm9udFNldHRpbmdzIjp7IiRpZCI6IjI3Ny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SwiVmVydGljYWxBbGlnbm1lbnQiOjAsIlNtYXJ0Rm9yZWdyb3VuZCI6bnVsbCwiTWFyZ2luIjp7IiRyZWYiOiIxMTEifSwiUGFkZGluZyI6eyIkcmVmIjoiMTEyIn0sIkJhY2tncm91bmQiOnsiJHJlZiI6IjExMyJ9LCJJc1Zpc2libGUiOnRydWUsIldpZHRoIjowLjAsIkhlaWdodCI6MC4wLCJCb3JkZXJTdHlsZSI6eyIkaWQiOiIyNzgiLCJMaW5lQ29sb3IiOm51bGwsIkxpbmVXZWlnaHQiOjAuMCwiTGluZVR5cGUiOjAsIlBhcmVudFN0eWxlIjpudWxsfSwiUGFyZW50U3R5bGUiOnsiJHJlZiI6IjEwNyJ9fSwiRGF0ZVN0eWxlIjp7IiRpZCI6IjI3OSIsIkZvbnRTZXR0aW5ncyI6eyIkaWQiOiIyODA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I4MSIsIkxpbmVDb2xvciI6bnVsbCwiTGluZVdlaWdodCI6MC4wLCJMaW5lVHlwZSI6MCwiUGFyZW50U3R5bGUiOm51bGx9LCJQYXJlbnRTdHlsZSI6eyIkcmVmIjoiMTE0In19LCJEYXRlRm9ybWF0Ijp7IiRpZCI6IjI4MiIsIkZvcm1hdFN0cmluZyI6Ik1NL2RkL3l5eXkiLCJTZXBhcmF0b3IiOiIvIiwiVXNlSW50ZXJuYXRpb25hbERhdGVGb3JtYXQiOmZhbHNlLCJEYXRlSXNWaXNpYmxlIjp0cnVlLCJUaW1lSXNWaXNpYmxlIjpmYWxzZSwiSG91ckRpZ2l0cyI6MSwiQW1QbURlc2lnbmF0b3IiOjIsIlRyaW0wME1pbnV0ZXMiOmZhbHNlLCJMYXN0S25vd25WaXNpYmlsaXR5U3RhdGUiOm51bGx9LCJJc1Zpc2libGUiOnRydWUsIlBhcmVudFN0eWxlIjp7IiRyZWYiOiI4MCJ9fSwiSW5kZXgiOjMsIlNtYXJ0RHVyYXRpb25BY3RpdmF0ZWQiOmZhbHNlLCJEYXRlRm9ybWF0Ijp7IiRyZWYiOiIyODIifSwiSWQiOiIxMjNhZTEwMi1jYTgxLTQwNjctOGUwZS01ZjMwYzU4NWNlMmQiLCJJbXBvcnRJZCI6bnVsbCwiVGl0bGUiOiJFdHVkZSBwYXJjIMOpbGVjdHJpcXVlIEZyYW5jZSIsIk5vdGUiOm51bGwsIkh5cGVybGluayI6bnVsbCwiSXNDaGFuZ2VkIjpmYWxzZSwiSXNOZXciOmZhbHNlfSx7IiRpZCI6IjI4MyIsIkdyb3VwTmFtZSI6bnVsbCwiU3RhcnREYXRlIjoiMjAxNy0wOS0wNFQwMDowMDowMFoiLCJFbmREYXRlIjoiMjAxOC0wNC0xM1QyMzo1OTowMFoiLCJQZXJjZW50YWdlQ29tcGxldGUiOm51bGwsIlN0eWxlIjp7IiRpZCI6IjI4NCIsIlNoYXBlIjowLCJTaGFwZVRoaWNrbmVzcyI6MSwiRHVyYXRpb25Gb3JtYXQiOjAsIkluY2x1ZGVOb25Xb3JraW5nRGF5c0luRHVyYXRpb24iOmZhbHNlLCJQZXJjZW50YWdlQ29tcGxldGVTdHlsZSI6eyIkaWQiOiIyODUiLCJGb250U2V0dGluZ3MiOnsiJGlkIjoiMjg2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jg3IiwiTGluZUNvbG9yIjpudWxsLCJMaW5lV2VpZ2h0IjowLjAsIkxpbmVUeXBlIjowLCJQYXJlbnRTdHlsZSI6bnVsbH0sIlBhcmVudFN0eWxlIjp7IiRyZWYiOiI4MSJ9fSwiRHVyYXRpb25TdHlsZSI6eyIkaWQiOiIyODgiLCJGb250U2V0dGluZ3MiOnsiJGlkIjoiMjg5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jkwIiwiTGluZUNvbG9yIjpudWxsLCJMaW5lV2VpZ2h0IjowLjAsIkxpbmVUeXBlIjowLCJQYXJlbnRTdHlsZSI6bnVsbH0sIlBhcmVudFN0eWxlIjp7IiRyZWYiOiI4OCJ9fSwiSG9yaXpvbnRhbENvbm5lY3RvclN0eWxlIjp7IiRpZCI6IjI5MSIsIkxpbmVDb2xvciI6eyIkcmVmIjoiOTYifSwiTGluZVdlaWdodCI6MS4wLCJMaW5lVHlwZSI6MCwiUGFyZW50U3R5bGUiOnsiJHJlZiI6Ijk1In19LCJWZXJ0aWNhbENvbm5lY3RvclN0eWxlIjp7IiRpZCI6IjI5MiIsIkxpbmVDb2xvciI6eyIkcmVmIjoiOTkifSwiTGluZVdlaWdodCI6MS4wLCJMaW5lVHlwZSI6MCwiUGFyZW50U3R5bGUiOnsiJHJlZiI6Ijk4In19LCJNYXJnaW4iOm51bGwsIlN0YXJ0RGF0ZVBvc2l0aW9uIjo0LCJFbmREYXRlUG9zaXRpb24iOjQsIkRhdGVJc1Zpc2libGUiOnRydWUsIlRpdGxlUG9zaXRpb24iOjIsIkR1cmF0aW9uUG9zaXRpb24iOjYsIlBlcmNlbnRhZ2VDb21wbGV0ZWRQb3NpdGlvbiI6NiwiU3BhY2luZyI6NSwiSXNCZWxvd1RpbWViYW5kIjpmYWxzZSwiUGVyY2VudGFnZUNvbXBsZXRlU2hhcGVPcGFjaXR5IjozNSwiU2hhcGVTdHlsZSI6eyIkaWQiOiIyOTMiLCJNYXJnaW4iOnsiJHJlZiI6IjEwMiJ9LCJQYWRkaW5nIjp7IiRyZWYiOiIxMDMifSwiQmFja2dyb3VuZCI6eyIkaWQiOiIyOTQiLCJDb2xvciI6eyIkaWQiOiIyOTUiLCJBIjoyNTUsIlIiOjI2LCJHIjoxNzAsIkIiOjY2fX0sIklzVmlzaWJsZSI6dHJ1ZSwiV2lkdGgiOjAuMCwiSGVpZ2h0IjoxNi4wLCJCb3JkZXJTdHlsZSI6eyIkaWQiOiIyOTYiLCJMaW5lQ29sb3IiOnsiJHJlZiI6IjEwNSJ9LCJMaW5lV2VpZ2h0IjowLjAsIkxpbmVUeXBlIjowLCJQYXJlbnRTdHlsZSI6eyIkcmVmIjoiMTA0In19LCJQYXJlbnRTdHlsZSI6eyIkcmVmIjoiMTAxIn19LCJUaXRsZVN0eWxlIjp7IiRpZCI6IjI5NyIsIkZvbnRTZXR0aW5ncyI6eyIkaWQiOiIyOTgiLCJGb250U2l6ZSI6MTEsIkZvbnROYW1lIjoiQ2FsaWJyaSIsIklzQm9sZCI6dHJ1ZSwiSXNJdGFsaWMiOmZhbHNlLCJJc1VuZGVybGluZWQiOmZhbHNlLCJQYXJlbnRTdHlsZSI6eyIkcmVmIjoiMTA4In19LCJBdXRvU2l6ZSI6MCwiRm9yZWdyb3VuZCI6eyIkcmVmIjoiMTA5In0sIk1heFdpZHRoIjo3MjAuMCwiTWF4SGVpZ2h0IjoiSW5maW5pdHkiLCJTbWFydEZvcmVncm91bmRJc0FjdGl2ZSI6ZmFsc2UsIkhvcml6b250YWxBbGlnbm1lbnQiOjEsIlZlcnRpY2FsQWxpZ25tZW50IjowLCJTbWFydEZvcmVncm91bmQiOm51bGwsIk1hcmdpbiI6eyIkcmVmIjoiMTExIn0sIlBhZGRpbmciOnsiJHJlZiI6IjExMiJ9LCJCYWNrZ3JvdW5kIjp7IiRyZWYiOiIxMTMifSwiSXNWaXNpYmxlIjp0cnVlLCJXaWR0aCI6MC4wLCJIZWlnaHQiOjAuMCwiQm9yZGVyU3R5bGUiOnsiJGlkIjoiMjk5IiwiTGluZUNvbG9yIjpudWxsLCJMaW5lV2VpZ2h0IjowLjAsIkxpbmVUeXBlIjowLCJQYXJlbnRTdHlsZSI6bnVsbH0sIlBhcmVudFN0eWxlIjp7IiRyZWYiOiIxMDcifX0sIkRhdGVTdHlsZSI6eyIkaWQiOiIzMDAiLCJGb250U2V0dGluZ3MiOnsiJGlkIjoiMzAxIiwiRm9udFNpemUiOjEwLCJGb250TmFtZSI6IkNhbGlicmkiLCJJc0JvbGQiOmZhbHNlLCJJc0l0YWxpYyI6ZmFsc2UsIklzVW5kZXJsaW5lZCI6ZmFsc2UsIlBhcmVudFN0eWxlIjp7IiRyZWYiOiIxMTUifX0sIkF1dG9TaXplIjowLCJGb3JlZ3JvdW5kIjp7IiRyZWYiOiIxMTYifSwiTWF4V2lkdGgiOjIwMC4wLCJNYXhIZWlnaHQiOiJJbmZpbml0eSIsIlNtYXJ0Rm9yZWdyb3VuZElzQWN0aXZlIjpmYWxzZSwiSG9yaXpvbnRhbEFsaWdubWVudCI6MCwiVmVydGljYWxBbGlnbm1lbnQiOjAsIlNtYXJ0Rm9yZWdyb3VuZCI6bnVsbCwiTWFyZ2luIjp7IiRyZWYiOiIxMTgifSwiUGFkZGluZyI6eyIkcmVmIjoiMTE5In0sIkJhY2tncm91bmQiOnsiJHJlZiI6IjEyMCJ9LCJJc1Zpc2libGUiOnRydWUsIldpZHRoIjowLjAsIkhlaWdodCI6MC4wLCJCb3JkZXJTdHlsZSI6eyIkaWQiOiIzMDIiLCJMaW5lQ29sb3IiOm51bGwsIkxpbmVXZWlnaHQiOjAuMCwiTGluZVR5cGUiOjAsIlBhcmVudFN0eWxlIjpudWxsfSwiUGFyZW50U3R5bGUiOnsiJHJlZiI6IjExNCJ9fSwiRGF0ZUZvcm1hdCI6eyIkcmVmIjoiMjQwIn0sIklzVmlzaWJsZSI6dHJ1ZSwiUGFyZW50U3R5bGUiOnsiJHJlZiI6IjgwIn19LCJJbmRleCI6NCwiU21hcnREdXJhdGlvbkFjdGl2YXRlZCI6ZmFsc2UsIkRhdGVGb3JtYXQiOnsiJHJlZiI6IjI0MCJ9LCJJZCI6IjYxMjRjNzMxLTgxMDktNDIwNS1hODgyLTFlNjhhMDI1YTZmYyIsIkltcG9ydElkIjpudWxsLCJUaXRsZSI6IkV0dWRlIGJpb8OpbmVyZ2llcyArIGFydGljbGUgYXNzb2Npw6kiLCJOb3RlIjpudWxsLCJIeXBlcmxpbmsiOm51bGwsIklzQ2hhbmdlZCI6ZmFsc2UsIklzTmV3IjpmYWxzZX1dLCJNc1Byb2plY3RJdGVtc1RyZWUiOnsiJGlkIjoiMzAzIiwiUm9vdCI6eyJJbXBvcnRJZCI6bnVsbCwiSXNJbXBvcnRlZCI6ZmFsc2UsIkNoaWxkcmVuIjpbXX19LCJNZXRhZGF0YSI6eyIkaWQiOiIzMDQifSwiU2V0dGluZ3MiOnsiJGlkIjoiMzA1IiwiSW1wYU9wdGlvbnMiOnsiJGlkIjoiMzA2IiwiTGVmdFRvUmlnaHQiOmZhbHNlLCJQYXlsb2FkT3B0aW9ucyI6Mn0sIlVzZUNvbXByZXNzaW9uIjpmYWxzZSwiQ29tcHJlc2lvblBlcmNlbnRhZ2UiOjAuMCwiSW5hY3RpdmVJbnRlcnZhbFdpZHRoVGhyZXNob2xkIjowLjAsIkluYWN0aXZlSW50ZXJ2YWxXaWR0aCI6MC4wLCJTcGxpdFRhc2tzIjpmYWxzZSwiVXNlQ2x1c3RlciI6ZmFsc2UsIkVwc2lsb24iOjAuMCwiTWluUG9pbnRzVG9Gb3JtQUNsdXN0ZXIiOjAsIkdlbmVyYXRlSW52aXNpYmxlU2hhcGVzIjpmYWxzZSwiU21hcnRUaW1lbGluZVRhc2tQZXJjZW50YWdlRml0IjpmYWxzZX0sIklzTmV3Ijp0cnVlLCJJbXBvcnRUeXBlIjowLCJGaWxlUGF0aCI6bnVsbCwiVGltZUNvbmZpZ3VyYXRpb24iOnsiJGlkIjoiMzA3IiwiVXNlVGltZSI6ZmFsc2UsIldvcmtEYXlTdGFydCI6IjAwOjAwOjAwIiwiV29ya0RheUVuZCI6IjIzOjU5OjAwIn19"/>
  <p:tag name="__MASTER" val="__part_0"/>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ags/tag98.xml><?xml version="1.0" encoding="utf-8"?>
<p:tagLst xmlns:a="http://schemas.openxmlformats.org/drawingml/2006/main" xmlns:r="http://schemas.openxmlformats.org/officeDocument/2006/relationships" xmlns:p="http://schemas.openxmlformats.org/presentationml/2006/main">
  <p:tag name="OTLMARKERSHAPE" val="OTL"/>
</p:tagLst>
</file>

<file path=ppt/tags/tag9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9323</TotalTime>
  <Words>2894</Words>
  <Application>Microsoft Office PowerPoint</Application>
  <PresentationFormat>Grand écran</PresentationFormat>
  <Paragraphs>639</Paragraphs>
  <Slides>33</Slides>
  <Notes>21</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33</vt:i4>
      </vt:variant>
    </vt:vector>
  </HeadingPairs>
  <TitlesOfParts>
    <vt:vector size="43" baseType="lpstr">
      <vt:lpstr>Arial</vt:lpstr>
      <vt:lpstr>Arial Narrow</vt:lpstr>
      <vt:lpstr>Calibri</vt:lpstr>
      <vt:lpstr>Calibri Light</vt:lpstr>
      <vt:lpstr>Courier New</vt:lpstr>
      <vt:lpstr>Frutiger LT Std 55 Roman</vt:lpstr>
      <vt:lpstr>Helvetica</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Merci de votre attention Des questions?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Gabin Mantulet</dc:creator>
  <cp:lastModifiedBy>Gabin MANTULET</cp:lastModifiedBy>
  <cp:revision>410</cp:revision>
  <cp:lastPrinted>2018-02-15T16:13:35Z</cp:lastPrinted>
  <dcterms:created xsi:type="dcterms:W3CDTF">2017-02-21T16:22:41Z</dcterms:created>
  <dcterms:modified xsi:type="dcterms:W3CDTF">2018-03-20T09:13:46Z</dcterms:modified>
</cp:coreProperties>
</file>