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9" r:id="rId3"/>
    <p:sldId id="312" r:id="rId4"/>
    <p:sldId id="328" r:id="rId5"/>
    <p:sldId id="329" r:id="rId6"/>
    <p:sldId id="330" r:id="rId7"/>
    <p:sldId id="317" r:id="rId8"/>
    <p:sldId id="332" r:id="rId9"/>
    <p:sldId id="331" r:id="rId10"/>
    <p:sldId id="320" r:id="rId11"/>
    <p:sldId id="313" r:id="rId12"/>
    <p:sldId id="314" r:id="rId13"/>
    <p:sldId id="315" r:id="rId14"/>
    <p:sldId id="316" r:id="rId15"/>
    <p:sldId id="318" r:id="rId16"/>
    <p:sldId id="319" r:id="rId17"/>
    <p:sldId id="321" r:id="rId18"/>
    <p:sldId id="322" r:id="rId19"/>
    <p:sldId id="327" r:id="rId20"/>
    <p:sldId id="324" r:id="rId21"/>
    <p:sldId id="325" r:id="rId22"/>
    <p:sldId id="326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8" autoAdjust="0"/>
    <p:restoredTop sz="97768" autoAdjust="0"/>
  </p:normalViewPr>
  <p:slideViewPr>
    <p:cSldViewPr snapToGrid="0">
      <p:cViewPr>
        <p:scale>
          <a:sx n="72" d="100"/>
          <a:sy n="72" d="100"/>
        </p:scale>
        <p:origin x="-824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C7161D6-2F0F-4B76-9C62-E079FEA58514}" type="datetimeFigureOut">
              <a:rPr lang="en-US" smtClean="0"/>
              <a:t>27/03/18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868002B-3222-48B3-8BA2-0ED04A585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3994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9967E36-A9AC-4CE3-B365-1A2BE89AE88A}" type="datetimeFigureOut">
              <a:rPr lang="en-US" smtClean="0"/>
              <a:t>27/03/18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DC2A2D7-4F39-445C-93D8-CBD1601AF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5476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2A2D7-4F39-445C-93D8-CBD1601AF4D2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8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29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2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5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2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4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0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8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169" y="264853"/>
            <a:ext cx="11429608" cy="670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458" y="1036116"/>
            <a:ext cx="11757541" cy="5280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6165E-71AD-4C47-B6D5-B5B14A5C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AugerPrime SSD Production at Nikhef in Nijmegen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2819344"/>
          </a:xfrm>
        </p:spPr>
        <p:txBody>
          <a:bodyPr>
            <a:normAutofit/>
          </a:bodyPr>
          <a:lstStyle/>
          <a:p>
            <a:r>
              <a:rPr lang="en-US" dirty="0" smtClean="0"/>
              <a:t>Sijbrand de Jong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Most of the real work has been done by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Gerben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Wulterkens</a:t>
            </a:r>
            <a:r>
              <a:rPr lang="en-US" dirty="0" smtClean="0">
                <a:solidFill>
                  <a:srgbClr val="000000"/>
                </a:solidFill>
              </a:rPr>
              <a:t> (engineer at Radboud University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Lesley Room &amp; </a:t>
            </a:r>
            <a:r>
              <a:rPr lang="en-US" dirty="0" err="1" smtClean="0">
                <a:solidFill>
                  <a:srgbClr val="000000"/>
                </a:solidFill>
              </a:rPr>
              <a:t>Eithel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Delle</a:t>
            </a:r>
            <a:r>
              <a:rPr lang="en-US" dirty="0" smtClean="0">
                <a:solidFill>
                  <a:srgbClr val="000000"/>
                </a:solidFill>
              </a:rPr>
              <a:t> (techs at </a:t>
            </a:r>
            <a:r>
              <a:rPr lang="en-US" dirty="0">
                <a:solidFill>
                  <a:srgbClr val="000000"/>
                </a:solidFill>
              </a:rPr>
              <a:t>Radboud University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hanks to </a:t>
            </a:r>
            <a:r>
              <a:rPr lang="en-US" sz="2000" dirty="0" err="1" smtClean="0">
                <a:solidFill>
                  <a:srgbClr val="000000"/>
                </a:solidFill>
              </a:rPr>
              <a:t>Auke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Korporaal</a:t>
            </a:r>
            <a:r>
              <a:rPr lang="en-US" sz="2000" dirty="0" smtClean="0">
                <a:solidFill>
                  <a:srgbClr val="000000"/>
                </a:solidFill>
              </a:rPr>
              <a:t> (Nikhef Amsterdam) for preparing the drawings &amp;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 Arno Engels (Radboud University) for designing the mounting frame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0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Storage space: do sandwich plate cut-out here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10</a:t>
            </a:fld>
            <a:endParaRPr lang="en-US"/>
          </a:p>
        </p:txBody>
      </p:sp>
      <p:pic>
        <p:nvPicPr>
          <p:cNvPr id="7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4118" y="2592917"/>
            <a:ext cx="5261179" cy="382302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433991" y="2698170"/>
            <a:ext cx="2932761" cy="830997"/>
            <a:chOff x="2433991" y="2698170"/>
            <a:chExt cx="2932761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3164106" y="2698170"/>
              <a:ext cx="22026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dirty="0" smtClean="0"/>
                <a:t>Cut metal sheet</a:t>
              </a:r>
            </a:p>
            <a:p>
              <a:pPr algn="r"/>
              <a:r>
                <a:rPr lang="en-US" sz="2400" b="1" dirty="0" smtClean="0"/>
                <a:t>with a router</a:t>
              </a:r>
              <a:endParaRPr lang="en-US" sz="2400" b="1" dirty="0"/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>
              <a:off x="2433991" y="3113669"/>
              <a:ext cx="730115" cy="343998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02601" y="4498495"/>
            <a:ext cx="2272227" cy="1582269"/>
            <a:chOff x="502601" y="4498495"/>
            <a:chExt cx="2272227" cy="1582269"/>
          </a:xfrm>
        </p:grpSpPr>
        <p:sp>
          <p:nvSpPr>
            <p:cNvPr id="13" name="TextBox 12"/>
            <p:cNvSpPr txBox="1"/>
            <p:nvPr/>
          </p:nvSpPr>
          <p:spPr>
            <a:xfrm>
              <a:off x="502601" y="5249767"/>
              <a:ext cx="2272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Cut foam</a:t>
              </a:r>
            </a:p>
            <a:p>
              <a:r>
                <a:rPr lang="en-US" sz="2400" b="1" dirty="0"/>
                <a:t>w</a:t>
              </a:r>
              <a:r>
                <a:rPr lang="en-US" sz="2400" b="1" dirty="0" smtClean="0"/>
                <a:t>ith a hot blade</a:t>
              </a:r>
              <a:endParaRPr lang="en-US" sz="2400" b="1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657936" y="4498495"/>
              <a:ext cx="317477" cy="882058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774828" y="1534777"/>
            <a:ext cx="8499847" cy="4987085"/>
            <a:chOff x="2774828" y="1534777"/>
            <a:chExt cx="8499847" cy="4987085"/>
          </a:xfrm>
        </p:grpSpPr>
        <p:pic>
          <p:nvPicPr>
            <p:cNvPr id="8" name="Afbeelding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1421" y="1534777"/>
              <a:ext cx="4043254" cy="4987085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>
              <a:stCxn id="13" idx="3"/>
              <a:endCxn id="8" idx="1"/>
            </p:cNvCxnSpPr>
            <p:nvPr/>
          </p:nvCxnSpPr>
          <p:spPr>
            <a:xfrm flipV="1">
              <a:off x="2774828" y="4028320"/>
              <a:ext cx="4456593" cy="1636946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4949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4"/>
          <p:cNvPicPr>
            <a:picLocks noChangeAspect="1"/>
          </p:cNvPicPr>
          <p:nvPr/>
        </p:nvPicPr>
        <p:blipFill rotWithShape="1">
          <a:blip r:embed="rId2"/>
          <a:srcRect l="2091" t="16541" r="239" b="8625"/>
          <a:stretch/>
        </p:blipFill>
        <p:spPr>
          <a:xfrm>
            <a:off x="200519" y="1871708"/>
            <a:ext cx="11907931" cy="4762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Klemko</a:t>
            </a:r>
            <a:r>
              <a:rPr lang="en-US" dirty="0" smtClean="0"/>
              <a:t> assembly 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Stay with the same module throughout production</a:t>
            </a:r>
          </a:p>
          <a:p>
            <a:r>
              <a:rPr lang="en-US" dirty="0" smtClean="0"/>
              <a:t>Vertical position up to 89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11</a:t>
            </a:fld>
            <a:endParaRPr lang="en-US"/>
          </a:p>
        </p:txBody>
      </p:sp>
      <p:pic>
        <p:nvPicPr>
          <p:cNvPr id="8" name="Tijdelijke aanduiding voor inhou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20855"/>
          <a:stretch/>
        </p:blipFill>
        <p:spPr>
          <a:xfrm rot="5400000">
            <a:off x="725210" y="3235368"/>
            <a:ext cx="3091633" cy="3372368"/>
          </a:xfrm>
          <a:prstGeom prst="rect">
            <a:avLst/>
          </a:prstGeom>
        </p:spPr>
      </p:pic>
      <p:pic>
        <p:nvPicPr>
          <p:cNvPr id="9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5"/>
          <a:stretch/>
        </p:blipFill>
        <p:spPr>
          <a:xfrm>
            <a:off x="8791211" y="641124"/>
            <a:ext cx="3434209" cy="53917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424413" y="2640424"/>
            <a:ext cx="2767587" cy="3328048"/>
            <a:chOff x="9424413" y="2640424"/>
            <a:chExt cx="2767587" cy="3328048"/>
          </a:xfrm>
        </p:grpSpPr>
        <p:sp>
          <p:nvSpPr>
            <p:cNvPr id="10" name="TextBox 9"/>
            <p:cNvSpPr txBox="1"/>
            <p:nvPr/>
          </p:nvSpPr>
          <p:spPr>
            <a:xfrm>
              <a:off x="10590029" y="4029480"/>
              <a:ext cx="1601971" cy="1938992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</a:rPr>
                <a:t>r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easonable</a:t>
              </a:r>
            </a:p>
            <a:p>
              <a:pPr algn="ctr"/>
              <a:r>
                <a:rPr lang="en-US" sz="2400" b="1" dirty="0">
                  <a:solidFill>
                    <a:srgbClr val="FFFF00"/>
                  </a:solidFill>
                </a:rPr>
                <a:t>w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orking</a:t>
              </a:r>
            </a:p>
            <a:p>
              <a:pPr algn="ctr"/>
              <a:r>
                <a:rPr lang="en-US" sz="2400" b="1" dirty="0">
                  <a:solidFill>
                    <a:srgbClr val="FFFF00"/>
                  </a:solidFill>
                </a:rPr>
                <a:t>h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eight for</a:t>
              </a:r>
            </a:p>
            <a:p>
              <a:pPr algn="ctr"/>
              <a:r>
                <a:rPr lang="en-US" sz="2400" b="1" dirty="0">
                  <a:solidFill>
                    <a:srgbClr val="FFFF00"/>
                  </a:solidFill>
                </a:rPr>
                <a:t>c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ookie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gluing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424413" y="2640424"/>
              <a:ext cx="685108" cy="768731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1" idx="5"/>
            </p:cNvCxnSpPr>
            <p:nvPr/>
          </p:nvCxnSpPr>
          <p:spPr>
            <a:xfrm>
              <a:off x="10009189" y="3296577"/>
              <a:ext cx="568212" cy="747617"/>
            </a:xfrm>
            <a:prstGeom prst="line">
              <a:avLst/>
            </a:pr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399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Fiber roll support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12</a:t>
            </a:fld>
            <a:endParaRPr lang="en-US"/>
          </a:p>
        </p:txBody>
      </p:sp>
      <p:pic>
        <p:nvPicPr>
          <p:cNvPr id="7" name="Afbeelding 3"/>
          <p:cNvPicPr>
            <a:picLocks noChangeAspect="1"/>
          </p:cNvPicPr>
          <p:nvPr/>
        </p:nvPicPr>
        <p:blipFill rotWithShape="1">
          <a:blip r:embed="rId2"/>
          <a:srcRect b="14491"/>
          <a:stretch/>
        </p:blipFill>
        <p:spPr>
          <a:xfrm>
            <a:off x="300780" y="923193"/>
            <a:ext cx="10955463" cy="5460618"/>
          </a:xfrm>
          <a:prstGeom prst="rect">
            <a:avLst/>
          </a:prstGeom>
        </p:spPr>
      </p:pic>
      <p:pic>
        <p:nvPicPr>
          <p:cNvPr id="8" name="Tijdelijke aanduiding voor inhou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284" y="403603"/>
            <a:ext cx="3657515" cy="33063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02364" y="2174502"/>
            <a:ext cx="3603270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Adjustable friction on axis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t</a:t>
            </a:r>
            <a:r>
              <a:rPr lang="en-US" sz="2400" b="1" dirty="0" smtClean="0">
                <a:solidFill>
                  <a:srgbClr val="000000"/>
                </a:solidFill>
              </a:rPr>
              <a:t>o avoid excess fiber to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c</a:t>
            </a:r>
            <a:r>
              <a:rPr lang="en-US" sz="2400" b="1" dirty="0" smtClean="0">
                <a:solidFill>
                  <a:srgbClr val="000000"/>
                </a:solidFill>
              </a:rPr>
              <a:t>ome off the roll, while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keeping small pulling force</a:t>
            </a:r>
          </a:p>
        </p:txBody>
      </p:sp>
    </p:spTree>
    <p:extLst>
      <p:ext uri="{BB962C8B-B14F-4D97-AF65-F5344CB8AC3E}">
        <p14:creationId xmlns:p14="http://schemas.microsoft.com/office/powerpoint/2010/main" val="372090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828968" y="1269092"/>
            <a:ext cx="5397110" cy="1656762"/>
            <a:chOff x="-828968" y="2239347"/>
            <a:chExt cx="5397110" cy="1656762"/>
          </a:xfrm>
        </p:grpSpPr>
        <p:sp>
          <p:nvSpPr>
            <p:cNvPr id="8" name="Rectangle 7"/>
            <p:cNvSpPr/>
            <p:nvPr/>
          </p:nvSpPr>
          <p:spPr>
            <a:xfrm>
              <a:off x="119224" y="3728993"/>
              <a:ext cx="3473061" cy="16711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-802078" y="2423172"/>
              <a:ext cx="5280346" cy="1270077"/>
            </a:xfrm>
            <a:prstGeom prst="ellipse">
              <a:avLst/>
            </a:prstGeom>
            <a:noFill/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828968" y="2239347"/>
              <a:ext cx="5397110" cy="1303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plate and module lifting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Top plate with</a:t>
            </a:r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uction tools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Controlled lowering</a:t>
            </a:r>
          </a:p>
          <a:p>
            <a:pPr marL="0" indent="0">
              <a:buNone/>
            </a:pPr>
            <a:r>
              <a:rPr lang="en-US" dirty="0"/>
              <a:t>o</a:t>
            </a:r>
            <a:r>
              <a:rPr lang="en-US" dirty="0" smtClean="0"/>
              <a:t>f the top plate</a:t>
            </a:r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o touch from the</a:t>
            </a:r>
          </a:p>
          <a:p>
            <a:pPr marL="0" indent="0">
              <a:buNone/>
            </a:pPr>
            <a:r>
              <a:rPr lang="en-US" dirty="0"/>
              <a:t>m</a:t>
            </a:r>
            <a:r>
              <a:rPr lang="en-US" dirty="0" smtClean="0"/>
              <a:t>iddle moving 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13</a:t>
            </a:fld>
            <a:endParaRPr lang="en-US"/>
          </a:p>
        </p:txBody>
      </p:sp>
      <p:pic>
        <p:nvPicPr>
          <p:cNvPr id="7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09" y="967030"/>
            <a:ext cx="8481691" cy="53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00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plate and module lifting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Also used with</a:t>
            </a:r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lings to lift the</a:t>
            </a:r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inished modules</a:t>
            </a:r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or stacking</a:t>
            </a:r>
          </a:p>
          <a:p>
            <a:pPr marL="0" indent="0">
              <a:buNone/>
            </a:pPr>
            <a:r>
              <a:rPr lang="en-US" dirty="0" smtClean="0"/>
              <a:t>for storage and</a:t>
            </a:r>
          </a:p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nto sea container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14</a:t>
            </a:fld>
            <a:endParaRPr lang="en-US"/>
          </a:p>
        </p:txBody>
      </p:sp>
      <p:pic>
        <p:nvPicPr>
          <p:cNvPr id="7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09" y="967030"/>
            <a:ext cx="8481691" cy="53833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763351" y="4763113"/>
            <a:ext cx="3397520" cy="1506002"/>
            <a:chOff x="3763351" y="4763113"/>
            <a:chExt cx="3397520" cy="1506002"/>
          </a:xfrm>
        </p:grpSpPr>
        <p:sp>
          <p:nvSpPr>
            <p:cNvPr id="12" name="TextBox 11"/>
            <p:cNvSpPr txBox="1"/>
            <p:nvPr/>
          </p:nvSpPr>
          <p:spPr>
            <a:xfrm>
              <a:off x="3763351" y="5438118"/>
              <a:ext cx="29095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Not drawn:</a:t>
              </a:r>
            </a:p>
            <a:p>
              <a:r>
                <a:rPr lang="en-US" sz="2400" b="1" dirty="0">
                  <a:solidFill>
                    <a:srgbClr val="000000"/>
                  </a:solidFill>
                </a:rPr>
                <a:t>b</a:t>
              </a:r>
              <a:r>
                <a:rPr lang="en-US" sz="2400" b="1" dirty="0" smtClean="0">
                  <a:solidFill>
                    <a:srgbClr val="000000"/>
                  </a:solidFill>
                </a:rPr>
                <a:t>ut will be on wheels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815068" y="4763113"/>
              <a:ext cx="264565" cy="599799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067339" y="5821582"/>
              <a:ext cx="1093532" cy="317541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132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station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15</a:t>
            </a:fld>
            <a:endParaRPr lang="en-US"/>
          </a:p>
        </p:txBody>
      </p:sp>
      <p:pic>
        <p:nvPicPr>
          <p:cNvPr id="7" name="Afbeelding 3"/>
          <p:cNvPicPr>
            <a:picLocks noChangeAspect="1"/>
          </p:cNvPicPr>
          <p:nvPr/>
        </p:nvPicPr>
        <p:blipFill rotWithShape="1">
          <a:blip r:embed="rId2"/>
          <a:srcRect l="8793" r="2738" b="2604"/>
          <a:stretch/>
        </p:blipFill>
        <p:spPr>
          <a:xfrm>
            <a:off x="3099470" y="882058"/>
            <a:ext cx="9123410" cy="5539323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t="5145" r="10100" b="14008"/>
          <a:stretch/>
        </p:blipFill>
        <p:spPr>
          <a:xfrm rot="5400000">
            <a:off x="-1007003" y="2310173"/>
            <a:ext cx="5153496" cy="3139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388" y="1922888"/>
            <a:ext cx="25753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50x100 cm scintillator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m</a:t>
            </a:r>
            <a:r>
              <a:rPr lang="en-US" sz="2000" dirty="0" smtClean="0">
                <a:solidFill>
                  <a:srgbClr val="FFFF00"/>
                </a:solidFill>
              </a:rPr>
              <a:t>odules left over from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</a:t>
            </a:r>
            <a:r>
              <a:rPr lang="en-US" sz="2000" dirty="0" smtClean="0">
                <a:solidFill>
                  <a:srgbClr val="FFFF00"/>
                </a:solidFill>
              </a:rPr>
              <a:t>n earlier (outreach!)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project</a:t>
            </a: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84815" y="1315735"/>
            <a:ext cx="2720601" cy="4836624"/>
            <a:chOff x="6384815" y="1315735"/>
            <a:chExt cx="2720601" cy="4836624"/>
          </a:xfrm>
        </p:grpSpPr>
        <p:pic>
          <p:nvPicPr>
            <p:cNvPr id="10" name="Afbeelding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26804" y="2373746"/>
              <a:ext cx="4836624" cy="27206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713591" y="5250696"/>
              <a:ext cx="2316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Work in progress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24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458" y="2646174"/>
            <a:ext cx="11757541" cy="3670789"/>
          </a:xfrm>
        </p:spPr>
        <p:txBody>
          <a:bodyPr/>
          <a:lstStyle/>
          <a:p>
            <a:r>
              <a:rPr lang="en-US" dirty="0" smtClean="0"/>
              <a:t>Test both scintillator sides</a:t>
            </a:r>
          </a:p>
          <a:p>
            <a:r>
              <a:rPr lang="en-US" dirty="0" smtClean="0"/>
              <a:t>Several width zones, but no single bar resolution</a:t>
            </a:r>
          </a:p>
          <a:p>
            <a:r>
              <a:rPr lang="en-US" dirty="0" smtClean="0"/>
              <a:t>Aim at 1% relative statistical resolution</a:t>
            </a:r>
          </a:p>
          <a:p>
            <a:pPr lvl="1"/>
            <a:r>
              <a:rPr lang="en-US" dirty="0" smtClean="0"/>
              <a:t>Absolute positioning of module in test stand</a:t>
            </a:r>
          </a:p>
          <a:p>
            <a:pPr lvl="1"/>
            <a:r>
              <a:rPr lang="en-US" dirty="0" smtClean="0"/>
              <a:t>=&gt; Can say what efficiency is of each module </a:t>
            </a:r>
            <a:r>
              <a:rPr lang="en-US" dirty="0" err="1" smtClean="0"/>
              <a:t>w.r.t</a:t>
            </a:r>
            <a:r>
              <a:rPr lang="en-US" dirty="0" smtClean="0"/>
              <a:t>. our best module</a:t>
            </a:r>
          </a:p>
          <a:p>
            <a:r>
              <a:rPr lang="en-US" dirty="0" smtClean="0"/>
              <a:t>No absolute efficiency: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Check module that was measured in this set-up in the KIT telescope 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16</a:t>
            </a:fld>
            <a:endParaRPr lang="en-US"/>
          </a:p>
        </p:txBody>
      </p:sp>
      <p:pic>
        <p:nvPicPr>
          <p:cNvPr id="10" name="Afbeelding 3"/>
          <p:cNvPicPr>
            <a:picLocks noChangeAspect="1"/>
          </p:cNvPicPr>
          <p:nvPr/>
        </p:nvPicPr>
        <p:blipFill rotWithShape="1">
          <a:blip r:embed="rId2"/>
          <a:srcRect l="8793" r="2738" b="2604"/>
          <a:stretch/>
        </p:blipFill>
        <p:spPr>
          <a:xfrm>
            <a:off x="7049186" y="-1"/>
            <a:ext cx="5142815" cy="31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9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"/>
            <a:ext cx="12268200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Glue </a:t>
            </a:r>
            <a:r>
              <a:rPr lang="en-US" dirty="0" err="1" smtClean="0"/>
              <a:t>dispension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458" y="3651720"/>
            <a:ext cx="11757541" cy="2665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Work in progress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Estimated module production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 for cruising speed at 3 modules/week</a:t>
            </a:r>
          </a:p>
          <a:p>
            <a:r>
              <a:rPr lang="en-US" dirty="0" smtClean="0"/>
              <a:t>This takes 2.2 FTE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29288" y="1975811"/>
            <a:ext cx="12346329" cy="4330422"/>
            <a:chOff x="-17632" y="164638"/>
            <a:chExt cx="11806432" cy="393644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920000" y="260648"/>
              <a:ext cx="0" cy="3840427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-17632" y="164638"/>
              <a:ext cx="11298208" cy="3936448"/>
              <a:chOff x="-13224" y="123478"/>
              <a:chExt cx="8473656" cy="2952336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1497600" y="195486"/>
                <a:ext cx="6854400" cy="2880328"/>
                <a:chOff x="1497600" y="-32054"/>
                <a:chExt cx="6854400" cy="3920446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1497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1555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1612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1670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1728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1785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1843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1900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1958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016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073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2131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2188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246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04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361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2419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6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534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2592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2649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707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764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>
                  <a:stCxn id="106" idx="1"/>
                </p:cNvCxnSpPr>
                <p:nvPr/>
              </p:nvCxnSpPr>
              <p:spPr>
                <a:xfrm>
                  <a:off x="2822400" y="-32054"/>
                  <a:ext cx="0" cy="3920446"/>
                </a:xfrm>
                <a:prstGeom prst="line">
                  <a:avLst/>
                </a:prstGeom>
                <a:ln w="12700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2880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2937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2995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3052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3110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3168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3225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3283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3340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3398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3456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3513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3571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3628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3686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3744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3801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3859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3916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3974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4032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4089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4147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>
                  <a:stCxn id="106" idx="3"/>
                </p:cNvCxnSpPr>
                <p:nvPr/>
              </p:nvCxnSpPr>
              <p:spPr>
                <a:xfrm>
                  <a:off x="4204800" y="-32054"/>
                  <a:ext cx="0" cy="3920446"/>
                </a:xfrm>
                <a:prstGeom prst="line">
                  <a:avLst/>
                </a:prstGeom>
                <a:ln w="12700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4262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4320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4377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4435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4492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4550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4608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4665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4723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4780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4838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4896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4953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5011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5068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5126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5184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5241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5299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5356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5414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5472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5529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>
                  <a:stCxn id="108" idx="1"/>
                </p:cNvCxnSpPr>
                <p:nvPr/>
              </p:nvCxnSpPr>
              <p:spPr>
                <a:xfrm>
                  <a:off x="5587200" y="-32054"/>
                  <a:ext cx="0" cy="3920446"/>
                </a:xfrm>
                <a:prstGeom prst="line">
                  <a:avLst/>
                </a:prstGeom>
                <a:ln w="12700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5644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5702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5760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5817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5875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5932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5990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6048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6105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6163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>
                  <a:off x="6220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6336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6393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6451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6508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6566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6624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6681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6739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6796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6854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6912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>
                  <a:stCxn id="108" idx="3"/>
                </p:cNvCxnSpPr>
                <p:nvPr/>
              </p:nvCxnSpPr>
              <p:spPr>
                <a:xfrm>
                  <a:off x="6969600" y="-32054"/>
                  <a:ext cx="0" cy="3920446"/>
                </a:xfrm>
                <a:prstGeom prst="line">
                  <a:avLst/>
                </a:prstGeom>
                <a:ln w="12700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7027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7084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7142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7200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7257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7315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7372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7430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7488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7545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7603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7660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7718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7776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7833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7891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7948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>
                  <a:off x="8006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/>
              </p:nvCxnSpPr>
              <p:spPr>
                <a:xfrm>
                  <a:off x="80640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>
                <a:xfrm>
                  <a:off x="81216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/>
              </p:nvCxnSpPr>
              <p:spPr>
                <a:xfrm>
                  <a:off x="81792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/>
                <p:cNvCxnSpPr/>
                <p:nvPr/>
              </p:nvCxnSpPr>
              <p:spPr>
                <a:xfrm>
                  <a:off x="82368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/>
              </p:nvCxnSpPr>
              <p:spPr>
                <a:xfrm>
                  <a:off x="8294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>
                  <a:off x="8352000" y="-32043"/>
                  <a:ext cx="0" cy="3920435"/>
                </a:xfrm>
                <a:prstGeom prst="line">
                  <a:avLst/>
                </a:prstGeom>
                <a:ln w="12700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>
                  <a:off x="6278400" y="360000"/>
                  <a:ext cx="0" cy="352839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/>
              <p:cNvSpPr txBox="1"/>
              <p:nvPr/>
            </p:nvSpPr>
            <p:spPr>
              <a:xfrm>
                <a:off x="-6854" y="483518"/>
                <a:ext cx="1372010" cy="2162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67" dirty="0">
                    <a:latin typeface="Arial"/>
                    <a:cs typeface="Arial"/>
                  </a:rPr>
                  <a:t>Outer frame &amp; bottom plate</a:t>
                </a:r>
              </a:p>
              <a:p>
                <a:r>
                  <a:rPr lang="en-US" sz="1067" dirty="0">
                    <a:latin typeface="Arial"/>
                    <a:cs typeface="Arial"/>
                  </a:rPr>
                  <a:t>(steps 1, 2 &amp; 3)</a:t>
                </a:r>
              </a:p>
              <a:p>
                <a:endParaRPr lang="en-US" sz="1067" dirty="0">
                  <a:latin typeface="Arial"/>
                  <a:cs typeface="Arial"/>
                </a:endParaRPr>
              </a:p>
              <a:p>
                <a:r>
                  <a:rPr lang="en-US" sz="1067" dirty="0">
                    <a:latin typeface="Arial"/>
                    <a:cs typeface="Arial"/>
                  </a:rPr>
                  <a:t>Scintillator, foam &amp; cross</a:t>
                </a:r>
              </a:p>
              <a:p>
                <a:r>
                  <a:rPr lang="en-US" sz="1067" dirty="0">
                    <a:latin typeface="Arial"/>
                    <a:cs typeface="Arial"/>
                  </a:rPr>
                  <a:t>Beams (steps 4 &amp; 5)</a:t>
                </a:r>
              </a:p>
              <a:p>
                <a:endParaRPr lang="en-US" sz="1067" dirty="0">
                  <a:latin typeface="Arial"/>
                  <a:cs typeface="Arial"/>
                </a:endParaRPr>
              </a:p>
              <a:p>
                <a:r>
                  <a:rPr lang="en-US" sz="1067" dirty="0">
                    <a:latin typeface="Arial"/>
                    <a:cs typeface="Arial"/>
                  </a:rPr>
                  <a:t>Fibers</a:t>
                </a:r>
              </a:p>
              <a:p>
                <a:r>
                  <a:rPr lang="en-US" sz="1067" dirty="0">
                    <a:latin typeface="Arial"/>
                    <a:cs typeface="Arial"/>
                  </a:rPr>
                  <a:t>(steps 6)</a:t>
                </a:r>
              </a:p>
              <a:p>
                <a:endParaRPr lang="en-US" sz="1067" dirty="0">
                  <a:latin typeface="Arial"/>
                  <a:cs typeface="Arial"/>
                </a:endParaRPr>
              </a:p>
              <a:p>
                <a:r>
                  <a:rPr lang="en-US" sz="1067" dirty="0">
                    <a:latin typeface="Arial"/>
                    <a:cs typeface="Arial"/>
                  </a:rPr>
                  <a:t>Fiber melting and Cookie</a:t>
                </a:r>
              </a:p>
              <a:p>
                <a:r>
                  <a:rPr lang="en-US" sz="1067" dirty="0">
                    <a:latin typeface="Arial"/>
                    <a:cs typeface="Arial"/>
                  </a:rPr>
                  <a:t>(steps 7 &amp; 8)</a:t>
                </a:r>
              </a:p>
              <a:p>
                <a:endParaRPr lang="en-US" sz="1067" dirty="0">
                  <a:latin typeface="Arial"/>
                  <a:cs typeface="Arial"/>
                </a:endParaRPr>
              </a:p>
              <a:p>
                <a:r>
                  <a:rPr lang="en-US" sz="1067" dirty="0">
                    <a:latin typeface="Arial"/>
                    <a:cs typeface="Arial"/>
                  </a:rPr>
                  <a:t>Top foam, plate, ext. ribs,</a:t>
                </a:r>
              </a:p>
              <a:p>
                <a:r>
                  <a:rPr lang="en-US" sz="1067" dirty="0">
                    <a:latin typeface="Arial"/>
                    <a:cs typeface="Arial"/>
                  </a:rPr>
                  <a:t>PMT (steps 9, 10, 11 &amp; 12)</a:t>
                </a:r>
              </a:p>
              <a:p>
                <a:endParaRPr lang="en-US" sz="1067" dirty="0">
                  <a:latin typeface="Arial"/>
                  <a:cs typeface="Arial"/>
                </a:endParaRPr>
              </a:p>
              <a:p>
                <a:r>
                  <a:rPr lang="en-US" sz="1067" dirty="0">
                    <a:latin typeface="Arial"/>
                    <a:cs typeface="Arial"/>
                  </a:rPr>
                  <a:t>Test and to container</a:t>
                </a:r>
              </a:p>
              <a:p>
                <a:r>
                  <a:rPr lang="en-US" sz="1067" dirty="0">
                    <a:latin typeface="Arial"/>
                    <a:cs typeface="Arial"/>
                  </a:rPr>
                  <a:t>(steps 13 &amp; 14)</a:t>
                </a:r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1440000" y="483518"/>
                <a:ext cx="6048000" cy="2520280"/>
                <a:chOff x="1440000" y="360000"/>
                <a:chExt cx="6048000" cy="4680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14400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17280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8224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31104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2048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44928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55872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58752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69696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7257600" y="360000"/>
                  <a:ext cx="230400" cy="46800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1440000" y="123478"/>
                <a:ext cx="6912000" cy="324000"/>
                <a:chOff x="1440000" y="123478"/>
                <a:chExt cx="6912000" cy="324000"/>
              </a:xfrm>
            </p:grpSpPr>
            <p:sp>
              <p:nvSpPr>
                <p:cNvPr id="105" name="Rectangle 104"/>
                <p:cNvSpPr/>
                <p:nvPr/>
              </p:nvSpPr>
              <p:spPr>
                <a:xfrm>
                  <a:off x="1440000" y="303478"/>
                  <a:ext cx="1382400" cy="144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67" dirty="0">
                      <a:solidFill>
                        <a:srgbClr val="FFFF00"/>
                      </a:solidFill>
                      <a:latin typeface="Arial"/>
                      <a:cs typeface="Arial"/>
                    </a:rPr>
                    <a:t>Day 1</a:t>
                  </a: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2822400" y="123478"/>
                  <a:ext cx="1382400" cy="144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67" dirty="0">
                      <a:solidFill>
                        <a:srgbClr val="FFFF00"/>
                      </a:solidFill>
                      <a:latin typeface="Arial"/>
                      <a:cs typeface="Arial"/>
                    </a:rPr>
                    <a:t>Day 2</a:t>
                  </a: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4204800" y="303478"/>
                  <a:ext cx="1382400" cy="144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67" dirty="0">
                      <a:solidFill>
                        <a:srgbClr val="FFFF00"/>
                      </a:solidFill>
                      <a:latin typeface="Arial"/>
                      <a:cs typeface="Arial"/>
                    </a:rPr>
                    <a:t>Day 3</a:t>
                  </a: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5587200" y="123478"/>
                  <a:ext cx="1382400" cy="144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67" dirty="0">
                      <a:solidFill>
                        <a:srgbClr val="FFFF00"/>
                      </a:solidFill>
                      <a:latin typeface="Arial"/>
                      <a:cs typeface="Arial"/>
                    </a:rPr>
                    <a:t>Day 4</a:t>
                  </a: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6969600" y="303478"/>
                  <a:ext cx="1382400" cy="144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67" dirty="0">
                      <a:solidFill>
                        <a:srgbClr val="FFFF00"/>
                      </a:solidFill>
                    </a:rPr>
                    <a:t>Day 5</a:t>
                  </a: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-13224" y="483518"/>
                <a:ext cx="8473656" cy="2549162"/>
                <a:chOff x="-13224" y="483518"/>
                <a:chExt cx="8473656" cy="2549162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 flipH="1" flipV="1">
                  <a:off x="-987" y="483518"/>
                  <a:ext cx="8455867" cy="28882"/>
                </a:xfrm>
                <a:prstGeom prst="line">
                  <a:avLst/>
                </a:prstGeom>
                <a:ln w="19050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H="1" flipV="1">
                  <a:off x="-987" y="843558"/>
                  <a:ext cx="8455867" cy="2888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H="1" flipV="1">
                  <a:off x="4565" y="1203598"/>
                  <a:ext cx="8455867" cy="2888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 flipV="1">
                  <a:off x="-987" y="1563638"/>
                  <a:ext cx="8455867" cy="2888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 flipV="1">
                  <a:off x="4565" y="1923678"/>
                  <a:ext cx="8455867" cy="2888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 flipV="1">
                  <a:off x="-5229" y="2283718"/>
                  <a:ext cx="8455867" cy="2888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H="1" flipV="1">
                  <a:off x="-13224" y="2643758"/>
                  <a:ext cx="8455867" cy="28882"/>
                </a:xfrm>
                <a:prstGeom prst="line">
                  <a:avLst/>
                </a:prstGeom>
                <a:ln w="19050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H="1" flipV="1">
                  <a:off x="-987" y="3003798"/>
                  <a:ext cx="8455867" cy="28882"/>
                </a:xfrm>
                <a:prstGeom prst="line">
                  <a:avLst/>
                </a:prstGeom>
                <a:ln w="317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1958400" y="657600"/>
              <a:ext cx="8025600" cy="2884800"/>
              <a:chOff x="1468800" y="493200"/>
              <a:chExt cx="6019200" cy="2163600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1497600" y="6732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569600" y="493200"/>
                <a:ext cx="576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569600" y="493200"/>
                <a:ext cx="1382400" cy="3492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937600" y="1036800"/>
                <a:ext cx="115200" cy="169200"/>
              </a:xfrm>
              <a:prstGeom prst="rect">
                <a:avLst/>
              </a:prstGeom>
              <a:solidFill>
                <a:srgbClr val="FAC09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110400" y="1216800"/>
                <a:ext cx="2304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3117600" y="1396800"/>
                <a:ext cx="2304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4204800" y="1580400"/>
                <a:ext cx="1152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320000" y="1580400"/>
                <a:ext cx="864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435200" y="1584000"/>
                <a:ext cx="1382400" cy="3492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5731200" y="2124000"/>
                <a:ext cx="576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788800" y="1944000"/>
                <a:ext cx="288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788800" y="21240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875200" y="1944000"/>
                <a:ext cx="576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932800" y="1944000"/>
                <a:ext cx="57600" cy="1692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990400" y="1944000"/>
                <a:ext cx="576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6048000" y="2307600"/>
                <a:ext cx="288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6048000" y="24876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076800" y="2307600"/>
                <a:ext cx="1382400" cy="3492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459200" y="2307600"/>
                <a:ext cx="288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459200" y="24876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875200" y="2124000"/>
                <a:ext cx="576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1468800" y="493200"/>
                <a:ext cx="432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512000" y="493200"/>
                <a:ext cx="576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920000" y="657600"/>
              <a:ext cx="9868800" cy="2884800"/>
              <a:chOff x="1440000" y="493200"/>
              <a:chExt cx="7401600" cy="216360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2851200" y="673200"/>
                <a:ext cx="28800" cy="169200"/>
              </a:xfrm>
              <a:prstGeom prst="rect">
                <a:avLst/>
              </a:prstGeom>
              <a:solidFill>
                <a:schemeClr val="accent3">
                  <a:lumMod val="75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923200" y="493200"/>
                <a:ext cx="576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923200" y="493200"/>
                <a:ext cx="1382400" cy="3492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20000" y="1036800"/>
                <a:ext cx="115200" cy="169200"/>
              </a:xfrm>
              <a:prstGeom prst="rect">
                <a:avLst/>
              </a:prstGeom>
              <a:solidFill>
                <a:srgbClr val="FAC09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492800" y="1216800"/>
                <a:ext cx="2304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492800" y="1396800"/>
                <a:ext cx="2304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587200" y="1580400"/>
                <a:ext cx="1152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702400" y="1580400"/>
                <a:ext cx="864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817600" y="1584000"/>
                <a:ext cx="1382400" cy="3492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113600" y="2124000"/>
                <a:ext cx="576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171200" y="1944000"/>
                <a:ext cx="288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171200" y="2124000"/>
                <a:ext cx="28800" cy="169200"/>
              </a:xfrm>
              <a:prstGeom prst="rect">
                <a:avLst/>
              </a:prstGeom>
              <a:solidFill>
                <a:srgbClr val="FAC09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257600" y="1944000"/>
                <a:ext cx="576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315200" y="1944000"/>
                <a:ext cx="57600" cy="1692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372800" y="1944000"/>
                <a:ext cx="576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430400" y="2307600"/>
                <a:ext cx="288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430400" y="24876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459200" y="2307600"/>
                <a:ext cx="1382400" cy="3492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440000" y="2307600"/>
                <a:ext cx="288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440000" y="24876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257600" y="2124000"/>
                <a:ext cx="576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822400" y="493200"/>
                <a:ext cx="432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2865600" y="493200"/>
                <a:ext cx="576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73600" y="681600"/>
              <a:ext cx="9196800" cy="2860800"/>
              <a:chOff x="1555200" y="511200"/>
              <a:chExt cx="6897600" cy="21456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555200" y="1036800"/>
                <a:ext cx="115200" cy="169200"/>
              </a:xfrm>
              <a:prstGeom prst="rect">
                <a:avLst/>
              </a:prstGeom>
              <a:solidFill>
                <a:srgbClr val="FAC09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728000" y="1216800"/>
                <a:ext cx="2304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735200" y="1396800"/>
                <a:ext cx="2304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22400" y="1756800"/>
                <a:ext cx="1152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966400" y="1580400"/>
                <a:ext cx="86400" cy="169200"/>
              </a:xfrm>
              <a:prstGeom prst="rect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052800" y="1584000"/>
                <a:ext cx="1382400" cy="3492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197600" y="2124000"/>
                <a:ext cx="576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255200" y="1944000"/>
                <a:ext cx="28800" cy="169200"/>
              </a:xfrm>
              <a:prstGeom prst="rect">
                <a:avLst/>
              </a:prstGeom>
              <a:solidFill>
                <a:schemeClr val="accent3">
                  <a:lumMod val="75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255200" y="21240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587200" y="2116800"/>
                <a:ext cx="576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644800" y="2116800"/>
                <a:ext cx="576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932800" y="2116800"/>
                <a:ext cx="576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076800" y="2307600"/>
                <a:ext cx="28800" cy="169200"/>
              </a:xfrm>
              <a:prstGeom prst="rect">
                <a:avLst/>
              </a:prstGeom>
              <a:solidFill>
                <a:schemeClr val="accent3">
                  <a:lumMod val="75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076800" y="24876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105600" y="2307600"/>
                <a:ext cx="1296000" cy="3492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401600" y="2307600"/>
                <a:ext cx="28800" cy="169200"/>
              </a:xfrm>
              <a:prstGeom prst="rect">
                <a:avLst/>
              </a:prstGeom>
              <a:solidFill>
                <a:schemeClr val="accent3">
                  <a:lumMod val="75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401600" y="24876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702400" y="2124000"/>
                <a:ext cx="28800" cy="169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6969600" y="511200"/>
                <a:ext cx="1483200" cy="349200"/>
                <a:chOff x="86400" y="493200"/>
                <a:chExt cx="1483200" cy="3492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115200" y="673200"/>
                  <a:ext cx="28800" cy="16920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87200" y="493200"/>
                  <a:ext cx="57600" cy="169200"/>
                </a:xfrm>
                <a:prstGeom prst="rect">
                  <a:avLst/>
                </a:prstGeom>
                <a:solidFill>
                  <a:srgbClr val="FFFF00">
                    <a:alpha val="7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87200" y="493200"/>
                  <a:ext cx="1382400" cy="349200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86400" y="493200"/>
                  <a:ext cx="43200" cy="169200"/>
                </a:xfrm>
                <a:prstGeom prst="rect">
                  <a:avLst/>
                </a:prstGeom>
                <a:solidFill>
                  <a:srgbClr val="FFFF00">
                    <a:alpha val="7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129600" y="493200"/>
                  <a:ext cx="57600" cy="169200"/>
                </a:xfrm>
                <a:prstGeom prst="rect">
                  <a:avLst/>
                </a:prstGeom>
                <a:solidFill>
                  <a:srgbClr val="FFFF00">
                    <a:alpha val="7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FF00"/>
                    </a:solidFill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>
            <a:xfrm>
              <a:off x="1958400" y="3782400"/>
              <a:ext cx="38400" cy="225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21600" y="3782400"/>
              <a:ext cx="38400" cy="225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46400" y="3806400"/>
              <a:ext cx="76800" cy="225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763200" y="3806400"/>
              <a:ext cx="76800" cy="225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0400" y="3525011"/>
              <a:ext cx="76800" cy="225600"/>
            </a:xfrm>
            <a:prstGeom prst="rect">
              <a:avLst/>
            </a:prstGeom>
            <a:solidFill>
              <a:srgbClr val="FFFF00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523200" y="3561600"/>
              <a:ext cx="38400" cy="225600"/>
            </a:xfrm>
            <a:prstGeom prst="rect">
              <a:avLst/>
            </a:prstGeom>
            <a:solidFill>
              <a:srgbClr val="FFFF00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292800" y="3806400"/>
              <a:ext cx="38400" cy="225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35200" y="3782400"/>
              <a:ext cx="38400" cy="225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907200" y="3806400"/>
              <a:ext cx="38400" cy="225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15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Estimated module production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458" y="1036115"/>
            <a:ext cx="11757541" cy="56498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Aim for cruising speed at 3 modules/week</a:t>
            </a:r>
          </a:p>
          <a:p>
            <a:r>
              <a:rPr lang="en-US" dirty="0" smtClean="0"/>
              <a:t>Production start in 2</a:t>
            </a:r>
            <a:r>
              <a:rPr lang="en-US" baseline="30000" dirty="0" smtClean="0"/>
              <a:t>nd</a:t>
            </a:r>
            <a:r>
              <a:rPr lang="en-US" dirty="0" smtClean="0"/>
              <a:t> week of January 2018</a:t>
            </a:r>
          </a:p>
          <a:p>
            <a:pPr lvl="1"/>
            <a:r>
              <a:rPr lang="en-US" dirty="0" smtClean="0"/>
              <a:t>More time needed for:</a:t>
            </a:r>
          </a:p>
          <a:p>
            <a:pPr lvl="2"/>
            <a:r>
              <a:rPr lang="en-US" sz="2400" dirty="0" smtClean="0"/>
              <a:t>Buying/manufacturing of tooling</a:t>
            </a:r>
          </a:p>
          <a:p>
            <a:pPr lvl="2"/>
            <a:r>
              <a:rPr lang="en-US" sz="2400" dirty="0" smtClean="0"/>
              <a:t>Buying small materials (rivets, XPS/EPS panels</a:t>
            </a:r>
            <a:r>
              <a:rPr lang="en-US" sz="2400" smtClean="0"/>
              <a:t>/fillers, </a:t>
            </a:r>
            <a:r>
              <a:rPr lang="en-US" sz="2400" dirty="0" smtClean="0"/>
              <a:t>optical cement,</a:t>
            </a:r>
            <a:r>
              <a:rPr lang="mr-IN" sz="2400" dirty="0" smtClean="0"/>
              <a:t>…</a:t>
            </a:r>
            <a:r>
              <a:rPr lang="en-US" sz="2400" dirty="0" smtClean="0"/>
              <a:t>)</a:t>
            </a:r>
          </a:p>
          <a:p>
            <a:pPr lvl="2"/>
            <a:r>
              <a:rPr lang="en-US" sz="2400" dirty="0" smtClean="0"/>
              <a:t>Assemble first module as slow trail</a:t>
            </a:r>
          </a:p>
          <a:p>
            <a:pPr lvl="2"/>
            <a:r>
              <a:rPr lang="en-US" sz="2400" dirty="0" smtClean="0"/>
              <a:t>Xmas holidays</a:t>
            </a:r>
          </a:p>
          <a:p>
            <a:r>
              <a:rPr lang="en-US" dirty="0" smtClean="0"/>
              <a:t>First three weeks at slower than cruising pace</a:t>
            </a:r>
          </a:p>
          <a:p>
            <a:r>
              <a:rPr lang="en-US" dirty="0" smtClean="0"/>
              <a:t>Cruising speed from February 2018</a:t>
            </a:r>
          </a:p>
          <a:p>
            <a:r>
              <a:rPr lang="en-US" dirty="0" smtClean="0"/>
              <a:t>Sea containers with 45 modules expected ready for shipment at: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nd of June 2018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id of December 2018</a:t>
            </a:r>
          </a:p>
          <a:p>
            <a:pPr lvl="1"/>
            <a:r>
              <a:rPr lang="en-US" dirty="0" smtClean="0"/>
              <a:t>End of May 2019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8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 room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2</a:t>
            </a:fld>
            <a:endParaRPr lang="en-US"/>
          </a:p>
        </p:txBody>
      </p:sp>
      <p:pic>
        <p:nvPicPr>
          <p:cNvPr id="22" name="Picture 21" descr="RU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2"/>
          <a:stretch/>
        </p:blipFill>
        <p:spPr>
          <a:xfrm>
            <a:off x="342268" y="780104"/>
            <a:ext cx="3918614" cy="46293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50310" y="3255146"/>
            <a:ext cx="1368000" cy="104453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304" y="4708090"/>
            <a:ext cx="3157806" cy="26671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3492380" y="133692"/>
            <a:ext cx="8852020" cy="4712656"/>
            <a:chOff x="3492380" y="133692"/>
            <a:chExt cx="8852020" cy="4712656"/>
          </a:xfrm>
        </p:grpSpPr>
        <p:grpSp>
          <p:nvGrpSpPr>
            <p:cNvPr id="11" name="Group 10"/>
            <p:cNvGrpSpPr/>
            <p:nvPr/>
          </p:nvGrpSpPr>
          <p:grpSpPr>
            <a:xfrm>
              <a:off x="10700798" y="1098179"/>
              <a:ext cx="1615521" cy="1413840"/>
              <a:chOff x="10349696" y="2229120"/>
              <a:chExt cx="1615521" cy="141384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0496561" y="2272320"/>
                <a:ext cx="1296000" cy="1296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358335" y="2229120"/>
                <a:ext cx="1606882" cy="708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349696" y="2934480"/>
                <a:ext cx="774418" cy="708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H="1">
                <a:off x="11092668" y="2946240"/>
                <a:ext cx="699771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 flipV="1">
              <a:off x="10728879" y="2382419"/>
              <a:ext cx="1615521" cy="1413840"/>
              <a:chOff x="10349696" y="2229120"/>
              <a:chExt cx="1615521" cy="141384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0496561" y="2272320"/>
                <a:ext cx="1296000" cy="1296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0358335" y="2229120"/>
                <a:ext cx="1606882" cy="708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0349696" y="2934480"/>
                <a:ext cx="774418" cy="708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H="1">
                <a:off x="11075390" y="2946240"/>
                <a:ext cx="699771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 rot="5400000">
              <a:off x="9337043" y="4227059"/>
              <a:ext cx="864000" cy="360000"/>
            </a:xfrm>
            <a:prstGeom prst="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5820630" y="4228263"/>
              <a:ext cx="864000" cy="360000"/>
            </a:xfrm>
            <a:prstGeom prst="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72400" y="156419"/>
              <a:ext cx="6120000" cy="4680000"/>
            </a:xfrm>
            <a:prstGeom prst="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5001264" y="1346537"/>
              <a:ext cx="2880000" cy="1080000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Assembly table</a:t>
              </a:r>
              <a:endParaRPr lang="en-US" sz="24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87937" y="869867"/>
              <a:ext cx="2880000" cy="1080000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Assembly table</a:t>
              </a:r>
              <a:endParaRPr lang="en-US" sz="24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677813" y="3718080"/>
              <a:ext cx="2880000" cy="1080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Test stand</a:t>
              </a:r>
              <a:endParaRPr lang="en-US" sz="2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578010" y="152400"/>
              <a:ext cx="2880000" cy="18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Parts storage</a:t>
              </a:r>
              <a:endParaRPr lang="en-US" sz="1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010463" y="4447571"/>
              <a:ext cx="1440000" cy="36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Parts storage</a:t>
              </a:r>
              <a:endParaRPr lang="en-US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3509090" y="133692"/>
              <a:ext cx="1838095" cy="3108348"/>
            </a:xfrm>
            <a:prstGeom prst="line">
              <a:avLst/>
            </a:prstGeom>
            <a:ln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492380" y="4328290"/>
              <a:ext cx="1888225" cy="518058"/>
            </a:xfrm>
            <a:prstGeom prst="line">
              <a:avLst/>
            </a:prstGeom>
            <a:ln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-447248" y="4974806"/>
            <a:ext cx="11894059" cy="2085730"/>
            <a:chOff x="-447248" y="4974806"/>
            <a:chExt cx="11894059" cy="2085730"/>
          </a:xfrm>
        </p:grpSpPr>
        <p:sp>
          <p:nvSpPr>
            <p:cNvPr id="9" name="Rectangle 8"/>
            <p:cNvSpPr/>
            <p:nvPr/>
          </p:nvSpPr>
          <p:spPr>
            <a:xfrm>
              <a:off x="8562762" y="5980536"/>
              <a:ext cx="2880000" cy="108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Top cover plates</a:t>
              </a:r>
              <a:endParaRPr lang="en-US" sz="2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32905" y="5980536"/>
              <a:ext cx="2880000" cy="108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Sandwich panels</a:t>
              </a:r>
              <a:endParaRPr lang="en-US" sz="24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60544" y="5980536"/>
              <a:ext cx="2880000" cy="108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Welded frames</a:t>
              </a:r>
              <a:endParaRPr lang="en-US" sz="24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447248" y="5980536"/>
              <a:ext cx="2880000" cy="108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Sandwich panels</a:t>
              </a:r>
              <a:endParaRPr lang="en-US" sz="2400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-335115" y="5010089"/>
              <a:ext cx="740780" cy="952622"/>
            </a:xfrm>
            <a:prstGeom prst="line">
              <a:avLst/>
            </a:prstGeom>
            <a:ln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562799" y="4974806"/>
              <a:ext cx="7884012" cy="1023188"/>
            </a:xfrm>
            <a:prstGeom prst="line">
              <a:avLst/>
            </a:prstGeom>
            <a:ln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9767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Mounting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turdy version</a:t>
            </a:r>
          </a:p>
          <a:p>
            <a:r>
              <a:rPr lang="en-US" dirty="0" smtClean="0"/>
              <a:t>Welded angles</a:t>
            </a:r>
          </a:p>
          <a:p>
            <a:r>
              <a:rPr lang="en-US" dirty="0" smtClean="0"/>
              <a:t>Box profile long beam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Suitable for later</a:t>
            </a:r>
          </a:p>
          <a:p>
            <a:pPr marL="0" indent="0">
              <a:buNone/>
            </a:pPr>
            <a:r>
              <a:rPr lang="en-US" dirty="0"/>
              <a:t>r</a:t>
            </a:r>
            <a:r>
              <a:rPr lang="en-US" dirty="0" smtClean="0"/>
              <a:t>adio upgrade mount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fram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05" y="688000"/>
            <a:ext cx="8266453" cy="583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59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Mounting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tender for 1300 frames + option for 400</a:t>
            </a:r>
          </a:p>
          <a:p>
            <a:pPr lvl="1"/>
            <a:r>
              <a:rPr lang="en-US" dirty="0" smtClean="0"/>
              <a:t>Published 28 August 2017</a:t>
            </a:r>
          </a:p>
          <a:p>
            <a:pPr lvl="1"/>
            <a:r>
              <a:rPr lang="en-US" dirty="0" smtClean="0"/>
              <a:t>Vault with offers opened 9 October 2017</a:t>
            </a:r>
          </a:p>
          <a:p>
            <a:pPr lvl="1"/>
            <a:r>
              <a:rPr lang="en-US" dirty="0" smtClean="0"/>
              <a:t>2 offers received: bad surprise, both with prices much higher than anticipated</a:t>
            </a:r>
          </a:p>
          <a:p>
            <a:pPr lvl="1"/>
            <a:r>
              <a:rPr lang="en-US" dirty="0" smtClean="0"/>
              <a:t>Decision on tender to contenders on 20 October 2017</a:t>
            </a:r>
          </a:p>
          <a:p>
            <a:pPr lvl="1"/>
            <a:r>
              <a:rPr lang="en-US" dirty="0" smtClean="0"/>
              <a:t>Deadline for appeal 10 November 2017</a:t>
            </a:r>
          </a:p>
          <a:p>
            <a:pPr lvl="1"/>
            <a:r>
              <a:rPr lang="en-US" dirty="0" smtClean="0"/>
              <a:t>Appeal received</a:t>
            </a:r>
          </a:p>
          <a:p>
            <a:pPr lvl="2"/>
            <a:r>
              <a:rPr lang="en-US" sz="2400" dirty="0" smtClean="0"/>
              <a:t>still negotiating, but deadline moved to 17 November</a:t>
            </a:r>
          </a:p>
          <a:p>
            <a:pPr lvl="2"/>
            <a:r>
              <a:rPr lang="en-US" sz="2400" dirty="0" smtClean="0"/>
              <a:t>May loose another 3 weeks in worst case</a:t>
            </a:r>
          </a:p>
          <a:p>
            <a:r>
              <a:rPr lang="en-US" dirty="0" smtClean="0"/>
              <a:t>Date of first batch delivery unclear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9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Nikhef financial situation for SSD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Pledged 450 k€ (520 US$ at 11/11/2017 exchange rate)</a:t>
            </a:r>
          </a:p>
          <a:p>
            <a:r>
              <a:rPr lang="en-US" dirty="0"/>
              <a:t>Assembly space and tooling (O(25 k€) from a separate </a:t>
            </a:r>
            <a:r>
              <a:rPr lang="en-US" dirty="0" smtClean="0"/>
              <a:t>budget</a:t>
            </a:r>
          </a:p>
          <a:p>
            <a:endParaRPr lang="en-US" dirty="0"/>
          </a:p>
          <a:p>
            <a:r>
              <a:rPr lang="en-US" dirty="0" smtClean="0"/>
              <a:t>Reserve 105 k</a:t>
            </a:r>
            <a:r>
              <a:rPr lang="en-US" dirty="0"/>
              <a:t>€ </a:t>
            </a:r>
            <a:r>
              <a:rPr lang="en-US" dirty="0" smtClean="0"/>
              <a:t>for 2 FTE technician for 1.5 years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 smtClean="0"/>
              <a:t>(Dutch technician = 70 k€/</a:t>
            </a:r>
            <a:r>
              <a:rPr lang="en-US" sz="2400" dirty="0" err="1" smtClean="0"/>
              <a:t>yr</a:t>
            </a:r>
            <a:r>
              <a:rPr lang="en-US" sz="2400" dirty="0" smtClean="0"/>
              <a:t>, Nikhef contributes 105 </a:t>
            </a:r>
            <a:r>
              <a:rPr lang="en-US" sz="2400" dirty="0"/>
              <a:t>k</a:t>
            </a:r>
            <a:r>
              <a:rPr lang="en-US" sz="2400" dirty="0" smtClean="0"/>
              <a:t>€ from other resources)</a:t>
            </a:r>
          </a:p>
          <a:p>
            <a:r>
              <a:rPr lang="en-US" dirty="0" smtClean="0"/>
              <a:t>Present estimated cost for 1300 mounting frames: 412 </a:t>
            </a:r>
            <a:r>
              <a:rPr lang="en-US" dirty="0"/>
              <a:t>k</a:t>
            </a:r>
            <a:r>
              <a:rPr lang="en-US" dirty="0" smtClean="0"/>
              <a:t>€</a:t>
            </a:r>
          </a:p>
          <a:p>
            <a:r>
              <a:rPr lang="en-US" dirty="0" smtClean="0"/>
              <a:t>There seems to be a mechanism for restoring monetary </a:t>
            </a:r>
            <a:r>
              <a:rPr lang="en-US" dirty="0" err="1" smtClean="0"/>
              <a:t>unitarity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(450=517+KIT as Higgs boson)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4"/>
          <p:cNvPicPr>
            <a:picLocks noChangeAspect="1"/>
          </p:cNvPicPr>
          <p:nvPr/>
        </p:nvPicPr>
        <p:blipFill rotWithShape="1">
          <a:blip r:embed="rId2"/>
          <a:srcRect l="4224" r="15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Assembly </a:t>
            </a:r>
            <a:r>
              <a:rPr lang="en-US" dirty="0" smtClean="0">
                <a:solidFill>
                  <a:srgbClr val="FFFF00"/>
                </a:solidFill>
              </a:rPr>
              <a:t>room: as we foresee it to be used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98" y="3559558"/>
            <a:ext cx="31847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Frame - bottom plate &amp;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scintillator filling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</a:rPr>
              <a:t>ssembly 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7830" y="1957248"/>
            <a:ext cx="10768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Cookie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Gluing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412" y="5853034"/>
            <a:ext cx="168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Test 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1" name="Picture 10" descr="2018-03-26 16.11.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8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4"/>
          <p:cNvPicPr>
            <a:picLocks noChangeAspect="1"/>
          </p:cNvPicPr>
          <p:nvPr/>
        </p:nvPicPr>
        <p:blipFill rotWithShape="1">
          <a:blip r:embed="rId2"/>
          <a:srcRect l="4224" r="15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Assembly </a:t>
            </a:r>
            <a:r>
              <a:rPr lang="en-US" dirty="0" smtClean="0">
                <a:solidFill>
                  <a:srgbClr val="FFFF00"/>
                </a:solidFill>
              </a:rPr>
              <a:t>room: as we foresee it to be used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98" y="3559558"/>
            <a:ext cx="31847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Frame - bottom plate &amp;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scintillator filling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</a:rPr>
              <a:t>ssembly 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7830" y="1957248"/>
            <a:ext cx="10768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Cookie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Gluing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412" y="5853034"/>
            <a:ext cx="168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Test 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2018-03-26 16.12.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2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4"/>
          <p:cNvPicPr>
            <a:picLocks noChangeAspect="1"/>
          </p:cNvPicPr>
          <p:nvPr/>
        </p:nvPicPr>
        <p:blipFill rotWithShape="1">
          <a:blip r:embed="rId2"/>
          <a:srcRect l="4224" r="15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Assembly </a:t>
            </a:r>
            <a:r>
              <a:rPr lang="en-US" dirty="0" smtClean="0">
                <a:solidFill>
                  <a:srgbClr val="FFFF00"/>
                </a:solidFill>
              </a:rPr>
              <a:t>room: as we foresee it to be used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98" y="3559558"/>
            <a:ext cx="31847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Frame - bottom plate &amp;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scintillator filling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</a:rPr>
              <a:t>ssembly 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7830" y="1957248"/>
            <a:ext cx="10768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Cookie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Gluing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412" y="5853034"/>
            <a:ext cx="168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Test 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1" name="Picture 10" descr="2018-03-26 10.59.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4"/>
          <p:cNvPicPr>
            <a:picLocks noChangeAspect="1"/>
          </p:cNvPicPr>
          <p:nvPr/>
        </p:nvPicPr>
        <p:blipFill rotWithShape="1">
          <a:blip r:embed="rId2"/>
          <a:srcRect l="4224" r="15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Assembly </a:t>
            </a:r>
            <a:r>
              <a:rPr lang="en-US" dirty="0" smtClean="0">
                <a:solidFill>
                  <a:srgbClr val="FFFF00"/>
                </a:solidFill>
              </a:rPr>
              <a:t>room: as we foresee it to be used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98" y="3559558"/>
            <a:ext cx="31847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Frame - bottom plate &amp;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scintillator filling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</a:rPr>
              <a:t>ssembly 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7830" y="1957248"/>
            <a:ext cx="10768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Cookie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Gluing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412" y="5853034"/>
            <a:ext cx="168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Test station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2018-03-26 11.22.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0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Storage space next to assembly room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2018-03-26 10.50.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Storage space next to assembly room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2018-03-26 10.51.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89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Storage space next to assembly room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March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AugerPrima SSD Production @Nikhef/Nijmegen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165E-71AD-4C47-B6D5-B5B14A5C1E4D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2018-03-26 11.22.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66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3288</TotalTime>
  <Words>980</Words>
  <Application>Microsoft Macintosh PowerPoint</Application>
  <PresentationFormat>Custom</PresentationFormat>
  <Paragraphs>237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AugerPrime SSD Production at Nikhef in Nijmegen</vt:lpstr>
      <vt:lpstr>Assembly room</vt:lpstr>
      <vt:lpstr>Assembly room: as we foresee it to be used</vt:lpstr>
      <vt:lpstr>Assembly room: as we foresee it to be used</vt:lpstr>
      <vt:lpstr>Assembly room: as we foresee it to be used</vt:lpstr>
      <vt:lpstr>Assembly room: as we foresee it to be used</vt:lpstr>
      <vt:lpstr>Storage space next to assembly room</vt:lpstr>
      <vt:lpstr>Storage space next to assembly room</vt:lpstr>
      <vt:lpstr>Storage space next to assembly room</vt:lpstr>
      <vt:lpstr>Storage space: do sandwich plate cut-out here</vt:lpstr>
      <vt:lpstr>3 Klemko assembly tables</vt:lpstr>
      <vt:lpstr>Fiber roll support</vt:lpstr>
      <vt:lpstr>Top plate and module lifting device</vt:lpstr>
      <vt:lpstr>Top plate and module lifting device</vt:lpstr>
      <vt:lpstr>Test station</vt:lpstr>
      <vt:lpstr>Test station</vt:lpstr>
      <vt:lpstr>Glue dispension</vt:lpstr>
      <vt:lpstr>Estimated module production schedule</vt:lpstr>
      <vt:lpstr>Estimated module production schedule</vt:lpstr>
      <vt:lpstr>Mounting frames</vt:lpstr>
      <vt:lpstr>Mounting frames</vt:lpstr>
      <vt:lpstr>Nikhef financial situation for SSD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AugerPrima</dc:title>
  <dc:creator>Auke Korporaal</dc:creator>
  <cp:lastModifiedBy>Sijbrand de Jong</cp:lastModifiedBy>
  <cp:revision>511</cp:revision>
  <cp:lastPrinted>2017-05-12T13:36:00Z</cp:lastPrinted>
  <dcterms:created xsi:type="dcterms:W3CDTF">2017-02-03T11:47:23Z</dcterms:created>
  <dcterms:modified xsi:type="dcterms:W3CDTF">2018-03-27T10:25:49Z</dcterms:modified>
</cp:coreProperties>
</file>