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0" r:id="rId2"/>
    <p:sldId id="416" r:id="rId3"/>
    <p:sldId id="424" r:id="rId4"/>
    <p:sldId id="421" r:id="rId5"/>
    <p:sldId id="423" r:id="rId6"/>
    <p:sldId id="417" r:id="rId7"/>
    <p:sldId id="419" r:id="rId8"/>
    <p:sldId id="418" r:id="rId9"/>
    <p:sldId id="420" r:id="rId10"/>
    <p:sldId id="422" r:id="rId11"/>
    <p:sldId id="411" r:id="rId12"/>
    <p:sldId id="412" r:id="rId13"/>
    <p:sldId id="413" r:id="rId14"/>
  </p:sldIdLst>
  <p:sldSz cx="9144000" cy="6858000" type="screen4x3"/>
  <p:notesSz cx="6794500" cy="99314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33CC"/>
    <a:srgbClr val="003399"/>
    <a:srgbClr val="003366"/>
    <a:srgbClr val="6AD8D5"/>
    <a:srgbClr val="78A9D6"/>
    <a:srgbClr val="6ABBD8"/>
    <a:srgbClr val="000066"/>
    <a:srgbClr val="00FFFF"/>
    <a:srgbClr val="001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660"/>
  </p:normalViewPr>
  <p:slideViewPr>
    <p:cSldViewPr>
      <p:cViewPr varScale="1">
        <p:scale>
          <a:sx n="81" d="100"/>
          <a:sy n="81" d="100"/>
        </p:scale>
        <p:origin x="4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Kraków, 28.11.2017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104F5-C153-4B6F-828C-AEF340A744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249589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pl-PL" smtClean="0"/>
              <a:t>Kraków, 28.11.2017</a:t>
            </a:r>
            <a:endParaRPr lang="pl-PL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C53398-26AB-47AD-ACD7-66E39FA799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741501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53398-26AB-47AD-ACD7-66E39FA79966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10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53398-26AB-47AD-ACD7-66E39FA79966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546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C53398-26AB-47AD-ACD7-66E39FA79966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569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C53398-26AB-47AD-ACD7-66E39FA79966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979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C53398-26AB-47AD-ACD7-66E39FA79966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17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AugerPrime SSD meeting, 28-29 March 2018, LPSC Grenoble, France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3A7F1-8E96-48D8-9513-F67DF31F14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bg1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AugerPrime SSD meeting, 28-29 March 2018, LPSC Grenoble, France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D3780-2296-4916-8452-A2CFE64A2A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bg1e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AugerPrime SSD meeting, 28-29 March 2018, LPSC Grenoble, France</a:t>
            </a:r>
            <a:endParaRPr lang="pl-P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E61AE9-53A0-4AB0-BCCF-2FF6275AD11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52500" y="1981200"/>
            <a:ext cx="6934200" cy="1447800"/>
          </a:xfrm>
        </p:spPr>
        <p:txBody>
          <a:bodyPr/>
          <a:lstStyle/>
          <a:p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Kraków SSD Test </a:t>
            </a:r>
            <a:r>
              <a:rPr lang="pl-PL" sz="2800" b="1" dirty="0" err="1" smtClean="0"/>
              <a:t>Facility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endParaRPr lang="en-US" sz="28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1000" y="3733800"/>
            <a:ext cx="8305800" cy="838200"/>
          </a:xfrm>
        </p:spPr>
        <p:txBody>
          <a:bodyPr/>
          <a:lstStyle/>
          <a:p>
            <a:r>
              <a:rPr lang="pl-PL" sz="2400" i="1" dirty="0" smtClean="0"/>
              <a:t>Wawrzyniec Gaj, Paweł </a:t>
            </a:r>
            <a:r>
              <a:rPr lang="pl-PL" sz="2400" i="1" dirty="0" err="1" smtClean="0"/>
              <a:t>Halczyński</a:t>
            </a:r>
            <a:r>
              <a:rPr lang="pl-PL" sz="2400" i="1" dirty="0" smtClean="0"/>
              <a:t>, </a:t>
            </a:r>
            <a:r>
              <a:rPr lang="pl-PL" sz="2400" i="1" u="sng" dirty="0" smtClean="0"/>
              <a:t>Andrzej Kotarba</a:t>
            </a:r>
            <a:r>
              <a:rPr lang="pl-PL" sz="2400" i="1" dirty="0" smtClean="0"/>
              <a:t>, Jaromir Ludwin, Damian Wojas</a:t>
            </a:r>
          </a:p>
          <a:p>
            <a:endParaRPr lang="en-US" sz="2400" i="1" dirty="0" smtClean="0"/>
          </a:p>
          <a:p>
            <a:endParaRPr lang="en-US" sz="2400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744" y="124808"/>
            <a:ext cx="670727" cy="76229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927479" y="5867400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DAI - </a:t>
            </a:r>
            <a:r>
              <a:rPr lang="en-US" dirty="0" smtClean="0"/>
              <a:t>Division of Scientific Equipment and Infrastructure Construction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5" y="1116718"/>
            <a:ext cx="8806489" cy="5157963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D3780-2296-4916-8452-A2CFE64A2A40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-24740" y="6432468"/>
            <a:ext cx="5968340" cy="425532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AugerPrime</a:t>
            </a:r>
            <a:r>
              <a:rPr lang="en-US" dirty="0" smtClean="0"/>
              <a:t> SSD meeting, 28-29 March 2018, LPSC Grenoble, France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23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D3780-2296-4916-8452-A2CFE64A2A40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59436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AugerPrime</a:t>
            </a:r>
            <a:r>
              <a:rPr lang="en-US" dirty="0" smtClean="0"/>
              <a:t> SSD meeting, 28-29 March 2018, LPSC Grenoble, France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42" y="3799784"/>
            <a:ext cx="3863438" cy="251502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0486"/>
            <a:ext cx="3859481" cy="257819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0" y="3764945"/>
            <a:ext cx="3874734" cy="258835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9" y="1140486"/>
            <a:ext cx="3909320" cy="254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    </a:t>
            </a:r>
            <a:r>
              <a:rPr lang="pl-PL" sz="2400" dirty="0" err="1" smtClean="0"/>
              <a:t>Summary</a:t>
            </a:r>
            <a:endParaRPr lang="pl-PL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 err="1" smtClean="0"/>
              <a:t>Measurement</a:t>
            </a:r>
            <a:r>
              <a:rPr lang="pl-PL" sz="2000" dirty="0" smtClean="0"/>
              <a:t> system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constructed</a:t>
            </a:r>
            <a:r>
              <a:rPr lang="pl-PL" sz="2000" dirty="0" smtClean="0"/>
              <a:t> for automatic SSD </a:t>
            </a:r>
            <a:r>
              <a:rPr lang="pl-PL" sz="2000" dirty="0" smtClean="0"/>
              <a:t>test,</a:t>
            </a:r>
            <a:endParaRPr lang="pl-PL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 smtClean="0"/>
              <a:t>M</a:t>
            </a:r>
            <a:r>
              <a:rPr lang="en-US" sz="2000" dirty="0" smtClean="0"/>
              <a:t>any </a:t>
            </a:r>
            <a:r>
              <a:rPr lang="en-US" sz="2000" dirty="0"/>
              <a:t>options for selecting SSD measurement </a:t>
            </a:r>
            <a:r>
              <a:rPr lang="en-US" sz="2000" dirty="0" smtClean="0"/>
              <a:t>points</a:t>
            </a:r>
            <a:r>
              <a:rPr lang="pl-PL" sz="2000" dirty="0"/>
              <a:t>,</a:t>
            </a:r>
            <a:endParaRPr lang="pl-PL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 err="1" smtClean="0"/>
              <a:t>Measurement</a:t>
            </a:r>
            <a:r>
              <a:rPr lang="pl-PL" sz="2000" dirty="0" smtClean="0"/>
              <a:t> system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controlled</a:t>
            </a:r>
            <a:r>
              <a:rPr lang="pl-PL" sz="2000" dirty="0" smtClean="0"/>
              <a:t> by </a:t>
            </a:r>
            <a:r>
              <a:rPr lang="pl-PL" sz="2000" dirty="0" err="1" smtClean="0"/>
              <a:t>LabView</a:t>
            </a:r>
            <a:r>
              <a:rPr lang="pl-PL" sz="2000" dirty="0" smtClean="0"/>
              <a:t> </a:t>
            </a:r>
            <a:r>
              <a:rPr lang="pl-PL" sz="2000" dirty="0" err="1" smtClean="0"/>
              <a:t>applications</a:t>
            </a:r>
            <a:r>
              <a:rPr lang="pl-PL" sz="2000" dirty="0" smtClean="0"/>
              <a:t>,</a:t>
            </a:r>
            <a:endParaRPr lang="pl-PL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 smtClean="0"/>
              <a:t>MIP </a:t>
            </a:r>
            <a:r>
              <a:rPr lang="pl-PL" sz="2000" dirty="0" err="1" smtClean="0"/>
              <a:t>peak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visible</a:t>
            </a:r>
            <a:r>
              <a:rPr lang="pl-PL" sz="2000" dirty="0" smtClean="0"/>
              <a:t>,</a:t>
            </a:r>
            <a:endParaRPr lang="pl-PL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/>
              <a:t>P</a:t>
            </a:r>
            <a:r>
              <a:rPr lang="en-US" sz="2000" dirty="0" err="1" smtClean="0"/>
              <a:t>roblems</a:t>
            </a:r>
            <a:r>
              <a:rPr lang="en-US" sz="2000" dirty="0" smtClean="0"/>
              <a:t> </a:t>
            </a:r>
            <a:r>
              <a:rPr lang="en-US" sz="2000" dirty="0"/>
              <a:t>with the exact </a:t>
            </a:r>
            <a:r>
              <a:rPr lang="pl-PL" sz="2000" dirty="0" err="1" smtClean="0"/>
              <a:t>selection</a:t>
            </a:r>
            <a:r>
              <a:rPr lang="en-US" sz="2000" dirty="0" smtClean="0"/>
              <a:t> </a:t>
            </a:r>
            <a:r>
              <a:rPr lang="en-US" sz="2000" dirty="0"/>
              <a:t>of the SPE signal </a:t>
            </a:r>
            <a:r>
              <a:rPr lang="en-US" sz="2000" dirty="0" smtClean="0"/>
              <a:t>value</a:t>
            </a:r>
            <a:r>
              <a:rPr lang="pl-PL" sz="2000" dirty="0" smtClean="0"/>
              <a:t>.</a:t>
            </a:r>
            <a:r>
              <a:rPr lang="en-US" sz="2000" dirty="0" smtClean="0"/>
              <a:t> </a:t>
            </a:r>
            <a:r>
              <a:rPr lang="pl-PL" sz="2000" dirty="0"/>
              <a:t>T</a:t>
            </a:r>
            <a:r>
              <a:rPr lang="en-US" sz="2000" dirty="0" err="1" smtClean="0"/>
              <a:t>oo</a:t>
            </a:r>
            <a:r>
              <a:rPr lang="en-US" sz="2000" dirty="0" smtClean="0"/>
              <a:t> </a:t>
            </a:r>
            <a:r>
              <a:rPr lang="en-US" sz="2000" dirty="0"/>
              <a:t>large standard deviation of the pedestal </a:t>
            </a:r>
            <a:r>
              <a:rPr lang="en-US" sz="2000" dirty="0" smtClean="0"/>
              <a:t>(</a:t>
            </a:r>
            <a:r>
              <a:rPr lang="pl-PL" sz="2000" dirty="0" err="1" smtClean="0"/>
              <a:t>probably</a:t>
            </a:r>
            <a:r>
              <a:rPr lang="pl-PL" sz="2000" dirty="0"/>
              <a:t> </a:t>
            </a:r>
            <a:r>
              <a:rPr lang="en-US" sz="2000" dirty="0" smtClean="0"/>
              <a:t>interference </a:t>
            </a:r>
            <a:r>
              <a:rPr lang="en-US" sz="2000" dirty="0"/>
              <a:t>in power from other devices, old LEMO </a:t>
            </a:r>
            <a:r>
              <a:rPr lang="en-US" sz="2000" dirty="0" smtClean="0"/>
              <a:t>cables)</a:t>
            </a:r>
            <a:r>
              <a:rPr lang="pl-PL" sz="2000" dirty="0" smtClean="0"/>
              <a:t>,</a:t>
            </a:r>
            <a:endParaRPr lang="pl-PL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 smtClean="0"/>
              <a:t> </a:t>
            </a:r>
            <a:r>
              <a:rPr lang="pl-PL" sz="2000" dirty="0" smtClean="0"/>
              <a:t>Standard </a:t>
            </a:r>
            <a:r>
              <a:rPr lang="pl-PL" sz="2000" dirty="0" err="1" smtClean="0"/>
              <a:t>deviation</a:t>
            </a:r>
            <a:r>
              <a:rPr lang="pl-PL" sz="2000" dirty="0" smtClean="0"/>
              <a:t> on </a:t>
            </a:r>
            <a:r>
              <a:rPr lang="pl-PL" sz="2000" dirty="0" err="1" smtClean="0"/>
              <a:t>standalone</a:t>
            </a:r>
            <a:r>
              <a:rPr lang="pl-PL" sz="2000" dirty="0" smtClean="0"/>
              <a:t> </a:t>
            </a:r>
            <a:r>
              <a:rPr lang="pl-PL" sz="2000" dirty="0" err="1" smtClean="0"/>
              <a:t>PicoScope</a:t>
            </a:r>
            <a:r>
              <a:rPr lang="pl-PL" sz="2000" dirty="0" smtClean="0"/>
              <a:t> 6402</a:t>
            </a:r>
            <a:r>
              <a:rPr lang="en-US" sz="2000" dirty="0" smtClean="0"/>
              <a:t> </a:t>
            </a:r>
            <a:r>
              <a:rPr lang="pl-PL" sz="2000" dirty="0" smtClean="0"/>
              <a:t>with </a:t>
            </a:r>
            <a:r>
              <a:rPr lang="pl-PL" sz="2000" dirty="0" err="1" smtClean="0"/>
              <a:t>terminated</a:t>
            </a:r>
            <a:r>
              <a:rPr lang="pl-PL" sz="2000" dirty="0" smtClean="0"/>
              <a:t> </a:t>
            </a:r>
            <a:r>
              <a:rPr lang="pl-PL" sz="2000" dirty="0" err="1" smtClean="0"/>
              <a:t>input</a:t>
            </a:r>
            <a:r>
              <a:rPr lang="pl-PL" sz="2000" dirty="0" smtClean="0"/>
              <a:t> A, </a:t>
            </a:r>
            <a:r>
              <a:rPr lang="pl-PL" sz="2000" dirty="0" err="1" smtClean="0"/>
              <a:t>without</a:t>
            </a:r>
            <a:r>
              <a:rPr lang="pl-PL" sz="2000" dirty="0" smtClean="0"/>
              <a:t> cables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smtClean="0"/>
              <a:t>~15 </a:t>
            </a:r>
            <a:r>
              <a:rPr lang="pl-PL" sz="2000" dirty="0" err="1" smtClean="0"/>
              <a:t>pVs</a:t>
            </a:r>
            <a:r>
              <a:rPr lang="pl-PL" sz="2000" dirty="0" smtClean="0"/>
              <a:t> </a:t>
            </a:r>
            <a:r>
              <a:rPr lang="pl-PL" sz="2000" dirty="0" smtClean="0"/>
              <a:t>(</a:t>
            </a:r>
            <a:r>
              <a:rPr lang="pl-PL" sz="2000" dirty="0" err="1" smtClean="0"/>
              <a:t>pedestal</a:t>
            </a:r>
            <a:r>
              <a:rPr lang="pl-PL" sz="2000" dirty="0" smtClean="0"/>
              <a:t>),</a:t>
            </a:r>
            <a:endParaRPr lang="pl-PL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pl-PL" sz="2000" dirty="0" smtClean="0"/>
              <a:t>Source of </a:t>
            </a:r>
            <a:r>
              <a:rPr lang="pl-PL" sz="2000" dirty="0" err="1" smtClean="0"/>
              <a:t>interferences</a:t>
            </a:r>
            <a:r>
              <a:rPr lang="pl-PL" sz="2000" dirty="0" smtClean="0"/>
              <a:t> </a:t>
            </a:r>
            <a:r>
              <a:rPr lang="pl-PL" sz="2000" dirty="0" err="1" smtClean="0"/>
              <a:t>are</a:t>
            </a:r>
            <a:r>
              <a:rPr lang="pl-PL" sz="2000" dirty="0" smtClean="0"/>
              <a:t> </a:t>
            </a:r>
            <a:r>
              <a:rPr lang="pl-PL" sz="2000" dirty="0" err="1" smtClean="0"/>
              <a:t>being</a:t>
            </a:r>
            <a:r>
              <a:rPr lang="pl-PL" sz="2000" dirty="0" smtClean="0"/>
              <a:t> </a:t>
            </a:r>
            <a:r>
              <a:rPr lang="pl-PL" sz="2000" dirty="0" err="1" smtClean="0"/>
              <a:t>investigated</a:t>
            </a:r>
            <a:r>
              <a:rPr lang="pl-PL" sz="2000" dirty="0" smtClean="0"/>
              <a:t>.</a:t>
            </a:r>
            <a:endParaRPr lang="pl-PL" sz="2000" dirty="0" smtClean="0"/>
          </a:p>
          <a:p>
            <a:endParaRPr lang="pl-PL" sz="2400" dirty="0" smtClean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D3780-2296-4916-8452-A2CFE64A2A40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60198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AugerPrime</a:t>
            </a:r>
            <a:r>
              <a:rPr lang="en-US" dirty="0" smtClean="0"/>
              <a:t> SSD meeting, 28-29 March 2018, LPSC </a:t>
            </a:r>
            <a:r>
              <a:rPr lang="en-US" dirty="0" err="1" smtClean="0"/>
              <a:t>Grenble</a:t>
            </a:r>
            <a:r>
              <a:rPr lang="en-US" dirty="0" smtClean="0"/>
              <a:t>, France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49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52400" y="2819400"/>
            <a:ext cx="8229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much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D3780-2296-4916-8452-A2CFE64A2A40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-76200" y="6400800"/>
            <a:ext cx="60960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AugerPrime</a:t>
            </a:r>
            <a:r>
              <a:rPr lang="en-US" dirty="0" smtClean="0"/>
              <a:t> SSD meeting, 28-29 March 2018, LPSC Grenoble, France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18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143000" y="1143000"/>
            <a:ext cx="68580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err="1" smtClean="0"/>
              <a:t>Outline</a:t>
            </a:r>
            <a:endParaRPr lang="pl-PL" dirty="0" smtClean="0"/>
          </a:p>
          <a:p>
            <a:pPr marL="0" lvl="0" indent="0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pl-PL" sz="28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Mechanical</a:t>
            </a:r>
            <a:r>
              <a:rPr lang="pl-PL" altLang="pl-PL" sz="28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8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Construction</a:t>
            </a:r>
            <a:endParaRPr lang="en-US" altLang="pl-PL" sz="2800" kern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AutoNum type="arabicPeriod"/>
            </a:pPr>
            <a:r>
              <a:rPr lang="pl-PL" altLang="pl-PL" sz="28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Electronics</a:t>
            </a:r>
            <a:endParaRPr lang="pl-PL" altLang="pl-PL" sz="2800" kern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AutoNum type="arabicPeriod"/>
            </a:pPr>
            <a:r>
              <a:rPr lang="pl-PL" altLang="pl-PL" sz="28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8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Measurement</a:t>
            </a:r>
            <a:endParaRPr lang="en-US" altLang="pl-PL" sz="2800" kern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AutoNum type="arabicPeriod"/>
            </a:pPr>
            <a:r>
              <a:rPr lang="pl-PL" altLang="pl-PL" sz="28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pl-PL" sz="28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Summary</a:t>
            </a:r>
            <a:endParaRPr lang="en-GB" altLang="pl-PL" sz="2800" kern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D3780-2296-4916-8452-A2CFE64A2A40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59436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AugerPrime</a:t>
            </a:r>
            <a:r>
              <a:rPr lang="en-US" dirty="0" smtClean="0"/>
              <a:t> SSD meeting, 28-29 March 2018, LPSC Grenoble, France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06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60198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AugerPrime</a:t>
            </a:r>
            <a:r>
              <a:rPr lang="en-US" dirty="0" smtClean="0"/>
              <a:t> SSD meeting, 28-29 March 2018, LPSC Grenoble, France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D3780-2296-4916-8452-A2CFE64A2A40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sp>
        <p:nvSpPr>
          <p:cNvPr id="6" name="Symbol zastępczy zawartości 1"/>
          <p:cNvSpPr txBox="1">
            <a:spLocks/>
          </p:cNvSpPr>
          <p:nvPr/>
        </p:nvSpPr>
        <p:spPr bwMode="auto">
          <a:xfrm>
            <a:off x="2178678" y="1046774"/>
            <a:ext cx="427713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pl-PL" sz="2800" kern="1200" dirty="0" smtClean="0">
                <a:latin typeface="Arial" panose="020B0604020202020204" pitchFamily="34" charset="0"/>
              </a:rPr>
              <a:t>Mechanical</a:t>
            </a:r>
            <a:r>
              <a:rPr lang="pl-PL" altLang="pl-PL" sz="2800" kern="1200" dirty="0" smtClean="0">
                <a:latin typeface="Arial" panose="020B0604020202020204" pitchFamily="34" charset="0"/>
              </a:rPr>
              <a:t> Construction</a:t>
            </a:r>
          </a:p>
          <a:p>
            <a:pPr algn="l" eaLnBrk="1" hangingPunct="1">
              <a:spcBef>
                <a:spcPct val="50000"/>
              </a:spcBef>
            </a:pPr>
            <a:endParaRPr lang="en-US" altLang="pl-PL" sz="2800" kern="1200" dirty="0" smtClean="0">
              <a:latin typeface="Arial" panose="020B0604020202020204" pitchFamily="34" charset="0"/>
            </a:endParaRPr>
          </a:p>
          <a:p>
            <a:pPr algn="l"/>
            <a:endParaRPr lang="pl-PL" kern="0" dirty="0"/>
          </a:p>
        </p:txBody>
      </p:sp>
      <p:grpSp>
        <p:nvGrpSpPr>
          <p:cNvPr id="13" name="Grupa 12"/>
          <p:cNvGrpSpPr/>
          <p:nvPr/>
        </p:nvGrpSpPr>
        <p:grpSpPr>
          <a:xfrm>
            <a:off x="209550" y="1609487"/>
            <a:ext cx="8724900" cy="4698778"/>
            <a:chOff x="209550" y="1609487"/>
            <a:chExt cx="8724900" cy="4698778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" y="1609487"/>
              <a:ext cx="8724900" cy="4698778"/>
            </a:xfrm>
            <a:prstGeom prst="rect">
              <a:avLst/>
            </a:prstGeom>
          </p:spPr>
        </p:pic>
        <p:cxnSp>
          <p:nvCxnSpPr>
            <p:cNvPr id="7" name="Łącznik prosty ze strzałką 6"/>
            <p:cNvCxnSpPr/>
            <p:nvPr/>
          </p:nvCxnSpPr>
          <p:spPr>
            <a:xfrm>
              <a:off x="1938130" y="3185524"/>
              <a:ext cx="990600" cy="34289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ze strzałką 7"/>
            <p:cNvCxnSpPr/>
            <p:nvPr/>
          </p:nvCxnSpPr>
          <p:spPr>
            <a:xfrm flipH="1" flipV="1">
              <a:off x="5456464" y="4343402"/>
              <a:ext cx="776968" cy="45719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ole tekstowe 8"/>
            <p:cNvSpPr txBox="1"/>
            <p:nvPr/>
          </p:nvSpPr>
          <p:spPr>
            <a:xfrm>
              <a:off x="1331367" y="2953901"/>
              <a:ext cx="847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chemeClr val="bg1"/>
                  </a:solidFill>
                </a:rPr>
                <a:t>SSD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6233432" y="4645247"/>
              <a:ext cx="847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err="1" smtClean="0">
                  <a:solidFill>
                    <a:schemeClr val="bg1"/>
                  </a:solidFill>
                </a:rPr>
                <a:t>Table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Łącznik prosty ze strzałką 10"/>
            <p:cNvCxnSpPr/>
            <p:nvPr/>
          </p:nvCxnSpPr>
          <p:spPr>
            <a:xfrm>
              <a:off x="4876800" y="2218233"/>
              <a:ext cx="2286000" cy="296367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ole tekstowe 11"/>
            <p:cNvSpPr txBox="1"/>
            <p:nvPr/>
          </p:nvSpPr>
          <p:spPr>
            <a:xfrm>
              <a:off x="2804627" y="1868269"/>
              <a:ext cx="2490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err="1" smtClean="0">
                  <a:solidFill>
                    <a:schemeClr val="bg1"/>
                  </a:solidFill>
                </a:rPr>
                <a:t>Movable</a:t>
              </a:r>
              <a:r>
                <a:rPr lang="pl-PL" dirty="0" smtClean="0">
                  <a:solidFill>
                    <a:schemeClr val="bg1"/>
                  </a:solidFill>
                </a:rPr>
                <a:t> </a:t>
              </a:r>
              <a:r>
                <a:rPr lang="pl-PL" dirty="0" err="1" smtClean="0">
                  <a:solidFill>
                    <a:schemeClr val="bg1"/>
                  </a:solidFill>
                </a:rPr>
                <a:t>carts</a:t>
              </a:r>
              <a:r>
                <a:rPr lang="pl-PL" dirty="0" smtClean="0">
                  <a:solidFill>
                    <a:schemeClr val="bg1"/>
                  </a:solidFill>
                </a:rPr>
                <a:t> with </a:t>
              </a:r>
              <a:r>
                <a:rPr lang="pl-PL" dirty="0" err="1" smtClean="0">
                  <a:solidFill>
                    <a:schemeClr val="bg1"/>
                  </a:solidFill>
                </a:rPr>
                <a:t>scintillator</a:t>
              </a:r>
              <a:r>
                <a:rPr lang="pl-PL" dirty="0" smtClean="0">
                  <a:solidFill>
                    <a:schemeClr val="bg1"/>
                  </a:solidFill>
                </a:rPr>
                <a:t> </a:t>
              </a:r>
              <a:r>
                <a:rPr lang="pl-PL" dirty="0" err="1" smtClean="0">
                  <a:solidFill>
                    <a:schemeClr val="bg1"/>
                  </a:solidFill>
                </a:rPr>
                <a:t>counters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63" y="3276600"/>
            <a:ext cx="5172695" cy="3014761"/>
          </a:xfrm>
        </p:spPr>
      </p:pic>
      <p:sp>
        <p:nvSpPr>
          <p:cNvPr id="4" name="Symbol zastępczy zawartości 1"/>
          <p:cNvSpPr txBox="1">
            <a:spLocks/>
          </p:cNvSpPr>
          <p:nvPr/>
        </p:nvSpPr>
        <p:spPr bwMode="auto">
          <a:xfrm>
            <a:off x="457200" y="1193426"/>
            <a:ext cx="8229600" cy="19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000" dirty="0" smtClean="0"/>
              <a:t>Two movable trolleys are driven by stepper motors in X and Y axes</a:t>
            </a:r>
            <a:r>
              <a:rPr lang="pl-PL" sz="2000" dirty="0" smtClean="0"/>
              <a:t> with precision </a:t>
            </a:r>
            <a:r>
              <a:rPr lang="pl-PL" sz="2000" dirty="0" err="1" smtClean="0"/>
              <a:t>below</a:t>
            </a:r>
            <a:r>
              <a:rPr lang="pl-PL" sz="2000" dirty="0" smtClean="0"/>
              <a:t> 1 mm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The scintillation counters can be adjusted one from another in the horizontal and vertical directions. </a:t>
            </a:r>
            <a:endParaRPr lang="pl-PL" sz="2000" dirty="0" smtClean="0"/>
          </a:p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altLang="pl-PL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ctive surface of the each </a:t>
            </a:r>
            <a:r>
              <a:rPr lang="pl-PL" altLang="pl-PL" sz="20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scintillation</a:t>
            </a:r>
            <a:r>
              <a:rPr lang="pl-PL" altLang="pl-PL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pl-PL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counter’s is 25 cm x 25 cm</a:t>
            </a:r>
            <a:r>
              <a:rPr lang="en-US" sz="2000" dirty="0" smtClean="0"/>
              <a:t>.</a:t>
            </a:r>
            <a:endParaRPr lang="en-US" kern="0" dirty="0"/>
          </a:p>
        </p:txBody>
      </p:sp>
      <p:cxnSp>
        <p:nvCxnSpPr>
          <p:cNvPr id="10" name="Łącznik prosty ze strzałką 9"/>
          <p:cNvCxnSpPr/>
          <p:nvPr/>
        </p:nvCxnSpPr>
        <p:spPr>
          <a:xfrm flipV="1">
            <a:off x="5030775" y="4131916"/>
            <a:ext cx="644581" cy="1207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V="1">
            <a:off x="5867400" y="4996692"/>
            <a:ext cx="1295400" cy="910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4819553" y="5693997"/>
            <a:ext cx="1178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>
                <a:solidFill>
                  <a:schemeClr val="bg1"/>
                </a:solidFill>
              </a:rPr>
              <a:t>Counter</a:t>
            </a:r>
            <a:r>
              <a:rPr lang="pl-PL" sz="1600" dirty="0" smtClean="0">
                <a:solidFill>
                  <a:schemeClr val="bg1"/>
                </a:solidFill>
              </a:rPr>
              <a:t> 2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018906" y="5170395"/>
            <a:ext cx="1223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>
                <a:solidFill>
                  <a:schemeClr val="bg1"/>
                </a:solidFill>
              </a:rPr>
              <a:t>Counter</a:t>
            </a:r>
            <a:r>
              <a:rPr lang="pl-PL" sz="1600" dirty="0" smtClean="0">
                <a:solidFill>
                  <a:schemeClr val="bg1"/>
                </a:solidFill>
              </a:rPr>
              <a:t> 1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772400" y="3581400"/>
            <a:ext cx="84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SSD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7" name="PAD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3307278"/>
            <a:ext cx="3433419" cy="2575065"/>
          </a:xfrm>
          <a:prstGeom prst="rect">
            <a:avLst/>
          </a:prstGeom>
        </p:spPr>
      </p:pic>
      <p:sp>
        <p:nvSpPr>
          <p:cNvPr id="23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D3780-2296-4916-8452-A2CFE64A2A40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5985164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AugerPrime</a:t>
            </a:r>
            <a:r>
              <a:rPr lang="en-US" dirty="0" smtClean="0"/>
              <a:t> SSD meeting, 28-29 March 2018, LPSC Grenoble, France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304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60606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60198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AugerPrime</a:t>
            </a:r>
            <a:r>
              <a:rPr lang="en-US" dirty="0" smtClean="0"/>
              <a:t> SSD meeting, 28-29 March 2018, LPSC Grenoble, France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D3780-2296-4916-8452-A2CFE64A2A40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8" y="1219200"/>
            <a:ext cx="8539903" cy="49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 txBox="1">
            <a:spLocks/>
          </p:cNvSpPr>
          <p:nvPr/>
        </p:nvSpPr>
        <p:spPr bwMode="auto">
          <a:xfrm>
            <a:off x="0" y="6408717"/>
            <a:ext cx="59435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 smtClean="0"/>
              <a:t>AugerPrime</a:t>
            </a:r>
            <a:r>
              <a:rPr lang="en-US" dirty="0" smtClean="0"/>
              <a:t> SSD meeting, 28-29 March 2018, LPSC Grenoble, France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56" y="1066800"/>
            <a:ext cx="7695288" cy="5272723"/>
          </a:xfrm>
          <a:prstGeom prst="rect">
            <a:avLst/>
          </a:prstGeom>
        </p:spPr>
      </p:pic>
      <p:sp>
        <p:nvSpPr>
          <p:cNvPr id="5" name="Symbol zastępczy zawartości 1"/>
          <p:cNvSpPr txBox="1">
            <a:spLocks/>
          </p:cNvSpPr>
          <p:nvPr/>
        </p:nvSpPr>
        <p:spPr bwMode="auto">
          <a:xfrm>
            <a:off x="723900" y="1066800"/>
            <a:ext cx="217170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altLang="pl-PL" sz="2800" dirty="0" smtClean="0">
                <a:latin typeface="Arial" panose="020B0604020202020204" pitchFamily="34" charset="0"/>
              </a:rPr>
              <a:t>Electronics</a:t>
            </a:r>
            <a:endParaRPr lang="pl-PL" altLang="pl-PL" sz="2800" kern="1200" dirty="0" smtClean="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altLang="pl-PL" sz="2800" kern="1200" dirty="0" smtClean="0">
              <a:latin typeface="Arial" panose="020B0604020202020204" pitchFamily="34" charset="0"/>
            </a:endParaRPr>
          </a:p>
          <a:p>
            <a:pPr algn="l"/>
            <a:endParaRPr lang="pl-PL" kern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D3780-2296-4916-8452-A2CFE64A2A40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99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143000"/>
            <a:ext cx="3198029" cy="5145407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D3780-2296-4916-8452-A2CFE64A2A40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59436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AugerPrime</a:t>
            </a:r>
            <a:r>
              <a:rPr lang="en-US" dirty="0" smtClean="0"/>
              <a:t> SSD meeting, 28-29 March 2018, LPSC Grenoble, France</a:t>
            </a:r>
            <a:endParaRPr lang="pl-PL" dirty="0"/>
          </a:p>
        </p:txBody>
      </p:sp>
      <p:sp>
        <p:nvSpPr>
          <p:cNvPr id="8" name="Symbol zastępczy zawartości 1"/>
          <p:cNvSpPr txBox="1">
            <a:spLocks/>
          </p:cNvSpPr>
          <p:nvPr/>
        </p:nvSpPr>
        <p:spPr bwMode="auto">
          <a:xfrm>
            <a:off x="266700" y="1295400"/>
            <a:ext cx="52959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pl-PL" altLang="pl-PL" sz="2000" dirty="0" err="1" smtClean="0">
                <a:latin typeface="Arial" panose="020B0604020202020204" pitchFamily="34" charset="0"/>
              </a:rPr>
              <a:t>Two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preamplifiers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are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installed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near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movable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counters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smtClean="0">
                <a:latin typeface="Arial" panose="020B0604020202020204" pitchFamily="34" charset="0"/>
              </a:rPr>
              <a:t>for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amplification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smtClean="0">
                <a:latin typeface="Arial" panose="020B0604020202020204" pitchFamily="34" charset="0"/>
              </a:rPr>
              <a:t>analog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signals</a:t>
            </a:r>
            <a:r>
              <a:rPr lang="pl-PL" altLang="pl-PL" sz="2000" dirty="0" smtClean="0">
                <a:latin typeface="Arial" panose="020B0604020202020204" pitchFamily="34" charset="0"/>
              </a:rPr>
              <a:t> from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scintillation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Counter</a:t>
            </a:r>
            <a:r>
              <a:rPr lang="pl-PL" altLang="pl-PL" sz="2000" dirty="0" smtClean="0">
                <a:latin typeface="Arial" panose="020B0604020202020204" pitchFamily="34" charset="0"/>
              </a:rPr>
              <a:t> 1 and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Counter</a:t>
            </a:r>
            <a:r>
              <a:rPr lang="pl-PL" altLang="pl-PL" sz="2000" dirty="0" smtClean="0">
                <a:latin typeface="Arial" panose="020B0604020202020204" pitchFamily="34" charset="0"/>
              </a:rPr>
              <a:t> 2, </a:t>
            </a:r>
          </a:p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pl-PL" altLang="pl-PL" sz="2000" dirty="0" smtClean="0">
                <a:latin typeface="Arial" panose="020B0604020202020204" pitchFamily="34" charset="0"/>
              </a:rPr>
              <a:t>Electronics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rack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consists</a:t>
            </a:r>
            <a:r>
              <a:rPr lang="pl-PL" altLang="pl-PL" sz="2000" dirty="0" smtClean="0">
                <a:latin typeface="Arial" panose="020B0604020202020204" pitchFamily="34" charset="0"/>
              </a:rPr>
              <a:t> of </a:t>
            </a:r>
            <a:r>
              <a:rPr lang="pl-PL" altLang="pl-PL" sz="2000" dirty="0" smtClean="0">
                <a:latin typeface="Arial" panose="020B0604020202020204" pitchFamily="34" charset="0"/>
              </a:rPr>
              <a:t>NIM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crate</a:t>
            </a:r>
            <a:r>
              <a:rPr lang="pl-PL" altLang="pl-PL" sz="2000" dirty="0" smtClean="0">
                <a:latin typeface="Arial" panose="020B0604020202020204" pitchFamily="34" charset="0"/>
              </a:rPr>
              <a:t> with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electronics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modules</a:t>
            </a:r>
            <a:r>
              <a:rPr lang="pl-PL" altLang="pl-PL" sz="2000" dirty="0" smtClean="0">
                <a:latin typeface="Arial" panose="020B0604020202020204" pitchFamily="34" charset="0"/>
              </a:rPr>
              <a:t> and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stepper</a:t>
            </a:r>
            <a:r>
              <a:rPr lang="pl-PL" altLang="pl-PL" sz="2000" dirty="0" smtClean="0">
                <a:latin typeface="Arial" panose="020B0604020202020204" pitchFamily="34" charset="0"/>
              </a:rPr>
              <a:t> motor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crate</a:t>
            </a:r>
            <a:r>
              <a:rPr lang="pl-PL" altLang="pl-PL" sz="2000" dirty="0" smtClean="0">
                <a:latin typeface="Arial" panose="020B0604020202020204" pitchFamily="34" charset="0"/>
              </a:rPr>
              <a:t> with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drivers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control</a:t>
            </a:r>
            <a:r>
              <a:rPr lang="pl-PL" altLang="pl-PL" sz="2000" dirty="0" smtClean="0">
                <a:latin typeface="Arial" panose="020B0604020202020204" pitchFamily="34" charset="0"/>
              </a:rPr>
              <a:t> and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inteface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cards</a:t>
            </a:r>
            <a:r>
              <a:rPr lang="pl-PL" altLang="pl-PL" sz="2000" dirty="0">
                <a:latin typeface="Arial" panose="020B0604020202020204" pitchFamily="34" charset="0"/>
              </a:rPr>
              <a:t>,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</a:p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pl-PL" altLang="pl-PL" sz="2000" dirty="0" err="1" smtClean="0">
                <a:latin typeface="Arial" panose="020B0604020202020204" pitchFamily="34" charset="0"/>
              </a:rPr>
              <a:t>PicoScope</a:t>
            </a:r>
            <a:r>
              <a:rPr lang="pl-PL" altLang="pl-PL" sz="2000" dirty="0" smtClean="0">
                <a:latin typeface="Arial" panose="020B0604020202020204" pitchFamily="34" charset="0"/>
              </a:rPr>
              <a:t> 6402, SSD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signal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is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connected</a:t>
            </a:r>
            <a:r>
              <a:rPr lang="pl-PL" altLang="pl-PL" sz="2000" dirty="0" smtClean="0">
                <a:latin typeface="Arial" panose="020B0604020202020204" pitchFamily="34" charset="0"/>
              </a:rPr>
              <a:t> to channel A with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input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range</a:t>
            </a:r>
            <a:r>
              <a:rPr lang="pl-PL" altLang="pl-PL" sz="2000" dirty="0" smtClean="0">
                <a:latin typeface="Arial" panose="020B0604020202020204" pitchFamily="34" charset="0"/>
              </a:rPr>
              <a:t> +/- 50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mV</a:t>
            </a:r>
            <a:r>
              <a:rPr lang="pl-PL" altLang="pl-PL" sz="2000" dirty="0" smtClean="0">
                <a:latin typeface="Arial" panose="020B0604020202020204" pitchFamily="34" charset="0"/>
              </a:rPr>
              <a:t>, </a:t>
            </a:r>
          </a:p>
          <a:p>
            <a:pPr marL="342900" indent="-342900" algn="l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pl-PL" altLang="pl-PL" sz="2000" dirty="0" err="1" smtClean="0">
                <a:latin typeface="Arial" panose="020B0604020202020204" pitchFamily="34" charset="0"/>
              </a:rPr>
              <a:t>PicoScope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is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triggered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smtClean="0">
                <a:latin typeface="Arial" panose="020B0604020202020204" pitchFamily="34" charset="0"/>
              </a:rPr>
              <a:t>by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coincidences</a:t>
            </a:r>
            <a:r>
              <a:rPr lang="pl-PL" altLang="pl-PL" sz="2000" dirty="0" smtClean="0">
                <a:latin typeface="Arial" panose="020B0604020202020204" pitchFamily="34" charset="0"/>
              </a:rPr>
              <a:t>: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Counter</a:t>
            </a:r>
            <a:r>
              <a:rPr lang="pl-PL" altLang="pl-PL" sz="2000" dirty="0" smtClean="0">
                <a:latin typeface="Arial" panose="020B0604020202020204" pitchFamily="34" charset="0"/>
              </a:rPr>
              <a:t> 1 +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Counter</a:t>
            </a:r>
            <a:r>
              <a:rPr lang="pl-PL" altLang="pl-PL" sz="2000" dirty="0" smtClean="0">
                <a:latin typeface="Arial" panose="020B0604020202020204" pitchFamily="34" charset="0"/>
              </a:rPr>
              <a:t> 2 and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can</a:t>
            </a:r>
            <a:r>
              <a:rPr lang="pl-PL" altLang="pl-PL" sz="2000" dirty="0" smtClean="0">
                <a:latin typeface="Arial" panose="020B0604020202020204" pitchFamily="34" charset="0"/>
              </a:rPr>
              <a:t> be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also</a:t>
            </a:r>
            <a:r>
              <a:rPr lang="pl-PL" altLang="pl-PL" sz="2000" dirty="0" smtClean="0">
                <a:latin typeface="Arial" panose="020B0604020202020204" pitchFamily="34" charset="0"/>
              </a:rPr>
              <a:t> 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switched</a:t>
            </a:r>
            <a:r>
              <a:rPr lang="pl-PL" altLang="pl-PL" sz="2000" dirty="0" smtClean="0">
                <a:latin typeface="Arial" panose="020B0604020202020204" pitchFamily="34" charset="0"/>
              </a:rPr>
              <a:t> to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coincidence</a:t>
            </a:r>
            <a:r>
              <a:rPr lang="pl-PL" altLang="pl-PL" sz="2000" dirty="0" smtClean="0">
                <a:latin typeface="Arial" panose="020B0604020202020204" pitchFamily="34" charset="0"/>
              </a:rPr>
              <a:t> 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Counter</a:t>
            </a:r>
            <a:r>
              <a:rPr lang="pl-PL" altLang="pl-PL" sz="2000" dirty="0" smtClean="0">
                <a:latin typeface="Arial" panose="020B0604020202020204" pitchFamily="34" charset="0"/>
              </a:rPr>
              <a:t> 1 + SSD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or</a:t>
            </a:r>
            <a:r>
              <a:rPr lang="pl-PL" altLang="pl-PL" sz="2000" dirty="0" smtClean="0">
                <a:latin typeface="Arial" panose="020B0604020202020204" pitchFamily="34" charset="0"/>
              </a:rPr>
              <a:t>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only</a:t>
            </a:r>
            <a:r>
              <a:rPr lang="pl-PL" altLang="pl-PL" sz="2000" dirty="0" smtClean="0">
                <a:latin typeface="Arial" panose="020B0604020202020204" pitchFamily="34" charset="0"/>
              </a:rPr>
              <a:t> from SSD </a:t>
            </a:r>
            <a:r>
              <a:rPr lang="pl-PL" altLang="pl-PL" sz="2000" dirty="0" err="1" smtClean="0">
                <a:latin typeface="Arial" panose="020B0604020202020204" pitchFamily="34" charset="0"/>
              </a:rPr>
              <a:t>signal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  <a:endParaRPr lang="pl-PL" altLang="pl-PL" sz="2000" dirty="0" smtClean="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endParaRPr lang="pl-PL" altLang="pl-PL" sz="2400" dirty="0" smtClean="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endParaRPr lang="pl-PL" altLang="pl-PL" sz="2800" dirty="0" smtClean="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endParaRPr lang="pl-PL" altLang="pl-PL" sz="2800" kern="1200" dirty="0" smtClean="0">
              <a:latin typeface="Arial" panose="020B0604020202020204" pitchFamily="34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altLang="pl-PL" sz="2800" kern="1200" dirty="0" smtClean="0">
              <a:latin typeface="Arial" panose="020B0604020202020204" pitchFamily="34" charset="0"/>
            </a:endParaRPr>
          </a:p>
          <a:p>
            <a:pPr algn="l"/>
            <a:endParaRPr lang="pl-PL" kern="0" dirty="0"/>
          </a:p>
        </p:txBody>
      </p:sp>
    </p:spTree>
    <p:extLst>
      <p:ext uri="{BB962C8B-B14F-4D97-AF65-F5344CB8AC3E}">
        <p14:creationId xmlns:p14="http://schemas.microsoft.com/office/powerpoint/2010/main" val="400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81000" y="1166018"/>
            <a:ext cx="8382000" cy="4625181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err="1" smtClean="0"/>
              <a:t>Measurement</a:t>
            </a:r>
            <a:endParaRPr lang="pl-PL" sz="2400" dirty="0" smtClean="0"/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measurement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system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is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controlled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by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few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LabView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applications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main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supporting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programs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system is </a:t>
            </a:r>
            <a:r>
              <a:rPr lang="en-US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flexibil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US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for configuration measurement points on the SSD </a:t>
            </a:r>
            <a:r>
              <a:rPr lang="en-US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surface.</a:t>
            </a:r>
            <a:endParaRPr lang="pl-PL" altLang="pl-PL" sz="2000" kern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pl-PL" altLang="pl-PL" sz="2000" kern="1200" dirty="0" err="1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hole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SSD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surface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can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be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tested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pl-PL" altLang="pl-PL" sz="2000" kern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For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good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statistics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minimum a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few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thousand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trigger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are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needed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During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SSD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measurement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by coincidence Counter 1 and Counter 2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rate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of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counting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is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about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 8 </a:t>
            </a:r>
            <a:r>
              <a:rPr lang="pl-PL" altLang="pl-PL" sz="2000" kern="12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Hz</a:t>
            </a:r>
            <a:r>
              <a:rPr lang="pl-PL" altLang="pl-PL" sz="2000" kern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lvl="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endParaRPr lang="pl-PL" altLang="pl-PL" sz="2000" kern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D3780-2296-4916-8452-A2CFE64A2A40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59436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AugerPrime</a:t>
            </a:r>
            <a:r>
              <a:rPr lang="en-US" dirty="0" smtClean="0"/>
              <a:t> SSD meeting, 28-29 March 2018, LPSC Grenoble, France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2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7" y="1143000"/>
            <a:ext cx="8819966" cy="51401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18567"/>
            <a:ext cx="3886200" cy="446286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0" y="1816829"/>
            <a:ext cx="3824719" cy="4466338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D3780-2296-4916-8452-A2CFE64A2A40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5943600" cy="4572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AugerPrime</a:t>
            </a:r>
            <a:r>
              <a:rPr lang="en-US" dirty="0" smtClean="0"/>
              <a:t> SSD meeting, 28-29 March 2018, LPSC Grenoble, France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964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6324</TotalTime>
  <Words>513</Words>
  <Application>Microsoft Office PowerPoint</Application>
  <PresentationFormat>Pokaz na ekranie (4:3)</PresentationFormat>
  <Paragraphs>70</Paragraphs>
  <Slides>13</Slides>
  <Notes>5</Notes>
  <HiddenSlides>0</HiddenSlides>
  <MMClips>1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Wingdings</vt:lpstr>
      <vt:lpstr>Projekt domyślny</vt:lpstr>
      <vt:lpstr> Kraków SSD Test Facility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sekretariat</dc:creator>
  <cp:lastModifiedBy>Andrzej Kotarba</cp:lastModifiedBy>
  <cp:revision>637</cp:revision>
  <cp:lastPrinted>1601-01-01T00:00:00Z</cp:lastPrinted>
  <dcterms:created xsi:type="dcterms:W3CDTF">1601-01-01T00:00:00Z</dcterms:created>
  <dcterms:modified xsi:type="dcterms:W3CDTF">2018-03-27T22:09:22Z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