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8" r:id="rId3"/>
    <p:sldId id="319" r:id="rId4"/>
    <p:sldId id="320" r:id="rId5"/>
    <p:sldId id="321" r:id="rId6"/>
    <p:sldId id="341" r:id="rId7"/>
    <p:sldId id="344" r:id="rId8"/>
    <p:sldId id="343" r:id="rId9"/>
    <p:sldId id="331" r:id="rId10"/>
    <p:sldId id="332" r:id="rId11"/>
    <p:sldId id="333" r:id="rId12"/>
    <p:sldId id="334" r:id="rId13"/>
    <p:sldId id="335" r:id="rId14"/>
    <p:sldId id="338" r:id="rId15"/>
    <p:sldId id="336" r:id="rId16"/>
    <p:sldId id="337" r:id="rId17"/>
    <p:sldId id="339" r:id="rId18"/>
    <p:sldId id="342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5295" autoAdjust="0"/>
  </p:normalViewPr>
  <p:slideViewPr>
    <p:cSldViewPr snapToGrid="0">
      <p:cViewPr varScale="1">
        <p:scale>
          <a:sx n="74" d="100"/>
          <a:sy n="74" d="100"/>
        </p:scale>
        <p:origin x="1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7161D6-2F0F-4B76-9C62-E079FEA5851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868002B-3222-48B3-8BA2-0ED04A5854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994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9967E36-A9AC-4CE3-B365-1A2BE89AE88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DC2A2D7-4F39-445C-93D8-CBD1601AF4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47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A2D7-4F39-445C-93D8-CBD1601AF4D2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8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169" y="264853"/>
            <a:ext cx="11429608" cy="670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458" y="1036116"/>
            <a:ext cx="11757541" cy="528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165E-71AD-4C47-B6D5-B5B14A5C1E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(null)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(null)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(null)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(null)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(null)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AugerPrime SSD Testing at Nikhef in Nijmegen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2819344"/>
          </a:xfrm>
        </p:spPr>
        <p:txBody>
          <a:bodyPr>
            <a:normAutofit/>
          </a:bodyPr>
          <a:lstStyle/>
          <a:p>
            <a:r>
              <a:rPr lang="en-US" dirty="0"/>
              <a:t>Sijbrand de Jong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Most of the real work has been done by</a:t>
            </a:r>
          </a:p>
          <a:p>
            <a:r>
              <a:rPr lang="en-US" dirty="0">
                <a:solidFill>
                  <a:srgbClr val="000000"/>
                </a:solidFill>
              </a:rPr>
              <a:t>Charles Timmermans (</a:t>
            </a:r>
            <a:r>
              <a:rPr lang="en-US" dirty="0" err="1">
                <a:solidFill>
                  <a:srgbClr val="000000"/>
                </a:solidFill>
              </a:rPr>
              <a:t>Nikhef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Radboud</a:t>
            </a:r>
            <a:r>
              <a:rPr lang="en-US" dirty="0">
                <a:solidFill>
                  <a:srgbClr val="000000"/>
                </a:solidFill>
              </a:rPr>
              <a:t> University) and</a:t>
            </a:r>
          </a:p>
          <a:p>
            <a:r>
              <a:rPr lang="en-US" dirty="0">
                <a:solidFill>
                  <a:srgbClr val="000000"/>
                </a:solidFill>
              </a:rPr>
              <a:t>Daniel </a:t>
            </a:r>
            <a:r>
              <a:rPr lang="en-US" dirty="0" err="1">
                <a:solidFill>
                  <a:srgbClr val="000000"/>
                </a:solidFill>
              </a:rPr>
              <a:t>Sz</a:t>
            </a:r>
            <a:r>
              <a:rPr lang="nl-NL" dirty="0" err="1">
                <a:solidFill>
                  <a:srgbClr val="000000"/>
                </a:solidFill>
              </a:rPr>
              <a:t>álas-Motesiczky</a:t>
            </a:r>
            <a:r>
              <a:rPr lang="nl-NL" dirty="0">
                <a:solidFill>
                  <a:srgbClr val="000000"/>
                </a:solidFill>
              </a:rPr>
              <a:t> (electronics engineer @Radboud University)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AD6026-EEBB-FD4B-8A76-0F3B29044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9662" y="-681094"/>
            <a:ext cx="5832761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6FEE89-8CC4-C74F-B65F-BD56D3B17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9662" y="-681094"/>
            <a:ext cx="5832761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5DF4F2-2380-FD42-84A6-B55846808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773" y="-681094"/>
            <a:ext cx="5802539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4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B4E7906-090C-E84E-AA63-7C67CDB97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773" y="-681094"/>
            <a:ext cx="5802539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6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25AABE3-E884-7341-8C90-666EC4450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773" y="-681094"/>
            <a:ext cx="5802539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</a:t>
            </a:r>
            <a:r>
              <a:rPr lang="en-US" dirty="0" err="1"/>
              <a:t>reults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63262AE-B26C-024B-8677-CDFAE9E95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773" y="-681094"/>
            <a:ext cx="5802539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3044851-C057-7148-96AD-0F0C0B529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773" y="-681094"/>
            <a:ext cx="5802539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7DF41A1-1D84-004A-BFCB-ABCDFAA6D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773" y="-681094"/>
            <a:ext cx="5802539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10633-34B1-E84A-9E9A-328662806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9" y="-1"/>
            <a:ext cx="4723823" cy="6559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18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94BDB-54F2-2E42-BDD6-C9CA3840DBFC}"/>
              </a:ext>
            </a:extLst>
          </p:cNvPr>
          <p:cNvCxnSpPr>
            <a:cxnSpLocks/>
          </p:cNvCxnSpPr>
          <p:nvPr/>
        </p:nvCxnSpPr>
        <p:spPr>
          <a:xfrm>
            <a:off x="9199419" y="152400"/>
            <a:ext cx="0" cy="656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56BFA5-559B-1A4C-A28E-F961A97FCAB8}"/>
              </a:ext>
            </a:extLst>
          </p:cNvPr>
          <p:cNvSpPr txBox="1"/>
          <p:nvPr/>
        </p:nvSpPr>
        <p:spPr>
          <a:xfrm>
            <a:off x="9199419" y="146858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silicon pad</a:t>
            </a:r>
          </a:p>
        </p:txBody>
      </p:sp>
    </p:spTree>
    <p:extLst>
      <p:ext uri="{BB962C8B-B14F-4D97-AF65-F5344CB8AC3E}">
        <p14:creationId xmlns:p14="http://schemas.microsoft.com/office/powerpoint/2010/main" val="40310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2</a:t>
            </a:fld>
            <a:endParaRPr lang="en-US"/>
          </a:p>
        </p:txBody>
      </p:sp>
      <p:pic>
        <p:nvPicPr>
          <p:cNvPr id="8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007003" y="2310173"/>
            <a:ext cx="5153496" cy="3139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388" y="1922888"/>
            <a:ext cx="25753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50x100 cm scintillator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modules left over from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an earlier (outreach!)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project</a:t>
            </a:r>
          </a:p>
        </p:txBody>
      </p:sp>
      <p:pic>
        <p:nvPicPr>
          <p:cNvPr id="3" name="Picture 2" descr="test_stand_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6" y="0"/>
            <a:ext cx="5852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58" y="2646174"/>
            <a:ext cx="11757541" cy="3670789"/>
          </a:xfrm>
        </p:spPr>
        <p:txBody>
          <a:bodyPr>
            <a:normAutofit/>
          </a:bodyPr>
          <a:lstStyle/>
          <a:p>
            <a:r>
              <a:rPr lang="en-US" dirty="0"/>
              <a:t>Test both scintillator sides</a:t>
            </a:r>
          </a:p>
          <a:p>
            <a:r>
              <a:rPr lang="en-US" dirty="0"/>
              <a:t>Several width zones, but no single bar resolution</a:t>
            </a:r>
          </a:p>
          <a:p>
            <a:r>
              <a:rPr lang="en-US" dirty="0"/>
              <a:t>Aim at 1% relative statistical resolution</a:t>
            </a:r>
          </a:p>
          <a:p>
            <a:pPr lvl="1"/>
            <a:r>
              <a:rPr lang="en-US" dirty="0"/>
              <a:t>Absolute positioning of module in test stand</a:t>
            </a:r>
          </a:p>
          <a:p>
            <a:pPr lvl="1"/>
            <a:r>
              <a:rPr lang="en-US" dirty="0"/>
              <a:t>=&gt; Can say what efficiency is of each module </a:t>
            </a:r>
            <a:r>
              <a:rPr lang="en-US" dirty="0" err="1"/>
              <a:t>w.r.t</a:t>
            </a:r>
            <a:r>
              <a:rPr lang="en-US" dirty="0"/>
              <a:t>. our best module</a:t>
            </a:r>
          </a:p>
          <a:p>
            <a:r>
              <a:rPr lang="en-US" dirty="0"/>
              <a:t>No absolute efficiency:</a:t>
            </a:r>
          </a:p>
          <a:p>
            <a:pPr marL="0" indent="0">
              <a:buNone/>
            </a:pPr>
            <a:r>
              <a:rPr lang="en-US" dirty="0"/>
              <a:t>  Check 2 modules that </a:t>
            </a:r>
            <a:r>
              <a:rPr lang="en-US" dirty="0" err="1"/>
              <a:t>wer</a:t>
            </a:r>
            <a:r>
              <a:rPr lang="en-US" dirty="0"/>
              <a:t> measured in this set-up in the KIT telescope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3</a:t>
            </a:fld>
            <a:endParaRPr lang="en-US"/>
          </a:p>
        </p:txBody>
      </p:sp>
      <p:pic>
        <p:nvPicPr>
          <p:cNvPr id="10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r="2738" b="2604"/>
          <a:stretch/>
        </p:blipFill>
        <p:spPr>
          <a:xfrm>
            <a:off x="7049186" y="-1"/>
            <a:ext cx="5142815" cy="3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9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33161-A444-5041-A82E-172C3998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63676" r="46703" b="1989"/>
          <a:stretch/>
        </p:blipFill>
        <p:spPr>
          <a:xfrm>
            <a:off x="2565662" y="264853"/>
            <a:ext cx="9055458" cy="62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1F1241-9E99-D648-A956-9A67B07B3BD1}"/>
              </a:ext>
            </a:extLst>
          </p:cNvPr>
          <p:cNvGrpSpPr/>
          <p:nvPr/>
        </p:nvGrpSpPr>
        <p:grpSpPr>
          <a:xfrm>
            <a:off x="3990638" y="-39489"/>
            <a:ext cx="5563627" cy="6405404"/>
            <a:chOff x="3990638" y="-39489"/>
            <a:chExt cx="5563627" cy="64054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233161-A444-5041-A82E-172C39985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36" t="2321" r="14625" b="70335"/>
            <a:stretch/>
          </p:blipFill>
          <p:spPr>
            <a:xfrm rot="5400000">
              <a:off x="3569750" y="381399"/>
              <a:ext cx="6405404" cy="556362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736CF6-80A3-8748-A849-CD1B94D5A280}"/>
                </a:ext>
              </a:extLst>
            </p:cNvPr>
            <p:cNvSpPr/>
            <p:nvPr/>
          </p:nvSpPr>
          <p:spPr>
            <a:xfrm>
              <a:off x="6964392" y="4451230"/>
              <a:ext cx="1703717" cy="92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F5733F-1C76-BD4E-8ACC-F6B5EC1801C5}"/>
                </a:ext>
              </a:extLst>
            </p:cNvPr>
            <p:cNvSpPr/>
            <p:nvPr/>
          </p:nvSpPr>
          <p:spPr>
            <a:xfrm>
              <a:off x="5920595" y="4593534"/>
              <a:ext cx="1703717" cy="92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B3C562-F69E-054E-ABC5-D3C73160C063}"/>
                </a:ext>
              </a:extLst>
            </p:cNvPr>
            <p:cNvSpPr/>
            <p:nvPr/>
          </p:nvSpPr>
          <p:spPr>
            <a:xfrm>
              <a:off x="6964392" y="3763992"/>
              <a:ext cx="1703717" cy="92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73C8A-8025-DA4B-B4D6-964E160144A8}"/>
                </a:ext>
              </a:extLst>
            </p:cNvPr>
            <p:cNvSpPr/>
            <p:nvPr/>
          </p:nvSpPr>
          <p:spPr>
            <a:xfrm>
              <a:off x="5920595" y="3906296"/>
              <a:ext cx="1703717" cy="92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2BE492-DE5A-B546-9267-EC0CDBA122DA}"/>
              </a:ext>
            </a:extLst>
          </p:cNvPr>
          <p:cNvGrpSpPr/>
          <p:nvPr/>
        </p:nvGrpSpPr>
        <p:grpSpPr>
          <a:xfrm>
            <a:off x="5920595" y="2854411"/>
            <a:ext cx="4659682" cy="2498862"/>
            <a:chOff x="5920595" y="2854411"/>
            <a:chExt cx="4659682" cy="24988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20BE88-7CA3-4E4A-B7E9-5D270CB74299}"/>
                </a:ext>
              </a:extLst>
            </p:cNvPr>
            <p:cNvSpPr/>
            <p:nvPr/>
          </p:nvSpPr>
          <p:spPr>
            <a:xfrm>
              <a:off x="5920595" y="2854411"/>
              <a:ext cx="1043797" cy="2483708"/>
            </a:xfrm>
            <a:prstGeom prst="rect">
              <a:avLst/>
            </a:prstGeom>
            <a:solidFill>
              <a:srgbClr val="FFFF00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CFB8D2-1C96-CF4B-9AD2-B80575265681}"/>
                </a:ext>
              </a:extLst>
            </p:cNvPr>
            <p:cNvSpPr/>
            <p:nvPr/>
          </p:nvSpPr>
          <p:spPr>
            <a:xfrm>
              <a:off x="7631501" y="2869565"/>
              <a:ext cx="1043797" cy="2483708"/>
            </a:xfrm>
            <a:prstGeom prst="rect">
              <a:avLst/>
            </a:prstGeom>
            <a:solidFill>
              <a:srgbClr val="FFFF00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87916E-8D47-424E-B64C-E5A022C84A32}"/>
                </a:ext>
              </a:extLst>
            </p:cNvPr>
            <p:cNvSpPr/>
            <p:nvPr/>
          </p:nvSpPr>
          <p:spPr>
            <a:xfrm>
              <a:off x="6968862" y="2854411"/>
              <a:ext cx="667808" cy="2483708"/>
            </a:xfrm>
            <a:prstGeom prst="rect">
              <a:avLst/>
            </a:prstGeom>
            <a:solidFill>
              <a:srgbClr val="FFC000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4980A-D4F7-FE43-B460-1C95CB02588A}"/>
                </a:ext>
              </a:extLst>
            </p:cNvPr>
            <p:cNvSpPr txBox="1"/>
            <p:nvPr/>
          </p:nvSpPr>
          <p:spPr>
            <a:xfrm>
              <a:off x="6243384" y="3218172"/>
              <a:ext cx="4336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1          2           3                    </a:t>
              </a:r>
              <a:r>
                <a:rPr lang="en-US" sz="2400" dirty="0"/>
                <a:t>Trigger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7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6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78AD54-B2FC-7C48-BFAF-41548B535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21A756-DA22-4242-BDA1-3B2622262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6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PMT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58" y="2646174"/>
            <a:ext cx="11757541" cy="3670789"/>
          </a:xfrm>
        </p:spPr>
        <p:txBody>
          <a:bodyPr>
            <a:normAutofit/>
          </a:bodyPr>
          <a:lstStyle/>
          <a:p>
            <a:r>
              <a:rPr lang="en-US" dirty="0"/>
              <a:t>1 Wuppertal PMT assembly available</a:t>
            </a:r>
          </a:p>
          <a:p>
            <a:r>
              <a:rPr lang="en-US" dirty="0"/>
              <a:t>HV externally generated at 800 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9B8E25-E56C-F54A-AC2F-E922900ED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9662" y="-681094"/>
            <a:ext cx="5832761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C24291-637D-FB44-AC97-7F6181C6D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9662" y="-681094"/>
            <a:ext cx="5832761" cy="855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station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AugerPrima SSD Production @Nikhef/Nijmegen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165E-71AD-4C47-B6D5-B5B14A5C1E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8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337</Words>
  <Application>Microsoft Office PowerPoint</Application>
  <PresentationFormat>Grand écran</PresentationFormat>
  <Paragraphs>92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AugerPrime SSD Testing at Nikhef in Nijmegen</vt:lpstr>
      <vt:lpstr>Test station</vt:lpstr>
      <vt:lpstr>Test station</vt:lpstr>
      <vt:lpstr>Test station</vt:lpstr>
      <vt:lpstr>Test station</vt:lpstr>
      <vt:lpstr>Test station</vt:lpstr>
      <vt:lpstr>PMT assembly</vt:lpstr>
      <vt:lpstr>Test station results</vt:lpstr>
      <vt:lpstr>Test station results</vt:lpstr>
      <vt:lpstr>Test station results</vt:lpstr>
      <vt:lpstr>Test station results</vt:lpstr>
      <vt:lpstr>Test station results</vt:lpstr>
      <vt:lpstr>Test station results</vt:lpstr>
      <vt:lpstr>Test station reults</vt:lpstr>
      <vt:lpstr>Test station results</vt:lpstr>
      <vt:lpstr>Test station results</vt:lpstr>
      <vt:lpstr>Test station results</vt:lpstr>
      <vt:lpstr>Test station results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AugerPrima</dc:title>
  <dc:creator>Auke Korporaal</dc:creator>
  <cp:lastModifiedBy>stassi@lpsc.in2p3.fr</cp:lastModifiedBy>
  <cp:revision>540</cp:revision>
  <cp:lastPrinted>2017-05-12T13:36:00Z</cp:lastPrinted>
  <dcterms:created xsi:type="dcterms:W3CDTF">2017-02-03T11:47:23Z</dcterms:created>
  <dcterms:modified xsi:type="dcterms:W3CDTF">2018-03-28T10:21:57Z</dcterms:modified>
</cp:coreProperties>
</file>