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2" r:id="rId4"/>
    <p:sldId id="257" r:id="rId5"/>
    <p:sldId id="263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EB3"/>
    <a:srgbClr val="6E7E86"/>
    <a:srgbClr val="545F68"/>
    <a:srgbClr val="3F4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4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447F6-8AE6-4E12-A4BF-A9162AF5C3ED}" type="datetimeFigureOut">
              <a:rPr lang="fr-FR" smtClean="0"/>
              <a:t>03/10/2018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478CB-2075-48B8-BF64-94DF4B6D6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68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39853"/>
            <a:ext cx="9134809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394864" y="6093295"/>
            <a:ext cx="6257455" cy="57606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395536" y="4869160"/>
            <a:ext cx="6260232" cy="1224136"/>
          </a:xfrm>
          <a:prstGeom prst="rect">
            <a:avLst/>
          </a:prstGeom>
        </p:spPr>
        <p:txBody>
          <a:bodyPr anchor="b"/>
          <a:lstStyle>
            <a:lvl1pPr algn="l">
              <a:defRPr i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9501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79166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8784976" cy="86409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buClr>
                <a:srgbClr val="C00000"/>
              </a:buClr>
              <a:buSzPct val="120000"/>
              <a:buFont typeface="Wingdings 3" panose="05040102010807070707" pitchFamily="18" charset="2"/>
              <a:buChar char="}"/>
              <a:defRPr sz="2400" i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614864" y="6702821"/>
            <a:ext cx="2133600" cy="182563"/>
          </a:xfrm>
          <a:prstGeom prst="rect">
            <a:avLst/>
          </a:prstGeom>
        </p:spPr>
        <p:txBody>
          <a:bodyPr anchor="b"/>
          <a:lstStyle>
            <a:lvl1pPr algn="r">
              <a:defRPr sz="800">
                <a:solidFill>
                  <a:srgbClr val="6E7E86"/>
                </a:solidFill>
              </a:defRPr>
            </a:lvl1pPr>
          </a:lstStyle>
          <a:p>
            <a:fld id="{E3A4137B-3DC9-44E3-9DE7-1DEE4DC1EF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155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 txBox="1">
            <a:spLocks/>
          </p:cNvSpPr>
          <p:nvPr userDrawn="1"/>
        </p:nvSpPr>
        <p:spPr>
          <a:xfrm>
            <a:off x="-108520" y="116632"/>
            <a:ext cx="8229600" cy="86409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0"/>
              </a:spcBef>
              <a:buClr>
                <a:srgbClr val="C00000"/>
              </a:buClr>
              <a:buSzPct val="120000"/>
              <a:buFont typeface="Wingdings 3" panose="05040102010807070707" pitchFamily="18" charset="2"/>
              <a:buChar char="}"/>
              <a:defRPr lang="fr-FR" sz="2400" b="1" kern="1200" dirty="0">
                <a:solidFill>
                  <a:srgbClr val="545F6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i="1" dirty="0" smtClean="0"/>
              <a:t>Modifiez le style du titre</a:t>
            </a:r>
            <a:endParaRPr lang="fr-FR" i="1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614864" y="6702821"/>
            <a:ext cx="2133600" cy="182563"/>
          </a:xfrm>
          <a:prstGeom prst="rect">
            <a:avLst/>
          </a:prstGeom>
        </p:spPr>
        <p:txBody>
          <a:bodyPr anchor="b"/>
          <a:lstStyle>
            <a:lvl1pPr algn="r">
              <a:defRPr sz="800">
                <a:solidFill>
                  <a:srgbClr val="6E7E86"/>
                </a:solidFill>
              </a:defRPr>
            </a:lvl1pPr>
          </a:lstStyle>
          <a:p>
            <a:fld id="{E3A4137B-3DC9-44E3-9DE7-1DEE4DC1EF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84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8784976" cy="86409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buClr>
                <a:srgbClr val="C00000"/>
              </a:buClr>
              <a:buSzPct val="120000"/>
              <a:buFont typeface="Wingdings 3" panose="05040102010807070707" pitchFamily="18" charset="2"/>
              <a:buChar char="}"/>
              <a:defRPr sz="2400" i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614864" y="6702821"/>
            <a:ext cx="2133600" cy="182563"/>
          </a:xfrm>
          <a:prstGeom prst="rect">
            <a:avLst/>
          </a:prstGeom>
        </p:spPr>
        <p:txBody>
          <a:bodyPr anchor="b"/>
          <a:lstStyle>
            <a:lvl1pPr algn="r">
              <a:defRPr sz="800">
                <a:solidFill>
                  <a:srgbClr val="6E7E86"/>
                </a:solidFill>
              </a:defRPr>
            </a:lvl1pPr>
          </a:lstStyle>
          <a:p>
            <a:fld id="{E3A4137B-3DC9-44E3-9DE7-1DEE4DC1EF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791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8784976" cy="86409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buClr>
                <a:srgbClr val="C00000"/>
              </a:buClr>
              <a:buSzPct val="120000"/>
              <a:buFont typeface="Wingdings 3" panose="05040102010807070707" pitchFamily="18" charset="2"/>
              <a:buChar char="}"/>
              <a:defRPr sz="2400" i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614864" y="6702821"/>
            <a:ext cx="2133600" cy="182563"/>
          </a:xfrm>
          <a:prstGeom prst="rect">
            <a:avLst/>
          </a:prstGeom>
        </p:spPr>
        <p:txBody>
          <a:bodyPr anchor="b"/>
          <a:lstStyle>
            <a:lvl1pPr algn="r">
              <a:defRPr sz="800">
                <a:solidFill>
                  <a:srgbClr val="6E7E86"/>
                </a:solidFill>
              </a:defRPr>
            </a:lvl1pPr>
          </a:lstStyle>
          <a:p>
            <a:fld id="{E3A4137B-3DC9-44E3-9DE7-1DEE4DC1EF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38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8928992" cy="86409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buClr>
                <a:srgbClr val="C00000"/>
              </a:buClr>
              <a:buSzPct val="120000"/>
              <a:buFont typeface="Wingdings 3" panose="05040102010807070707" pitchFamily="18" charset="2"/>
              <a:buChar char="}"/>
              <a:defRPr sz="2400" i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614864" y="6702821"/>
            <a:ext cx="2133600" cy="182563"/>
          </a:xfrm>
          <a:prstGeom prst="rect">
            <a:avLst/>
          </a:prstGeom>
        </p:spPr>
        <p:txBody>
          <a:bodyPr anchor="b"/>
          <a:lstStyle>
            <a:lvl1pPr algn="r">
              <a:defRPr sz="800">
                <a:solidFill>
                  <a:srgbClr val="6E7E86"/>
                </a:solidFill>
              </a:defRPr>
            </a:lvl1pPr>
          </a:lstStyle>
          <a:p>
            <a:fld id="{E3A4137B-3DC9-44E3-9DE7-1DEE4DC1EF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755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8856984" cy="86409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buClr>
                <a:srgbClr val="C00000"/>
              </a:buClr>
              <a:buSzPct val="120000"/>
              <a:buFont typeface="Wingdings 3" panose="05040102010807070707" pitchFamily="18" charset="2"/>
              <a:buChar char="}"/>
              <a:defRPr sz="2400" i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614864" y="6702821"/>
            <a:ext cx="2133600" cy="182563"/>
          </a:xfrm>
          <a:prstGeom prst="rect">
            <a:avLst/>
          </a:prstGeom>
        </p:spPr>
        <p:txBody>
          <a:bodyPr anchor="b"/>
          <a:lstStyle>
            <a:lvl1pPr algn="r">
              <a:defRPr sz="800">
                <a:solidFill>
                  <a:srgbClr val="6E7E86"/>
                </a:solidFill>
              </a:defRPr>
            </a:lvl1pPr>
          </a:lstStyle>
          <a:p>
            <a:fld id="{E3A4137B-3DC9-44E3-9DE7-1DEE4DC1EF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71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3600400" cy="86409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buClr>
                <a:srgbClr val="C00000"/>
              </a:buClr>
              <a:buSzPct val="120000"/>
              <a:buFont typeface="Wingdings 3" panose="05040102010807070707" pitchFamily="18" charset="2"/>
              <a:buChar char="}"/>
              <a:defRPr sz="2400" i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614864" y="6702821"/>
            <a:ext cx="2133600" cy="182563"/>
          </a:xfrm>
          <a:prstGeom prst="rect">
            <a:avLst/>
          </a:prstGeom>
        </p:spPr>
        <p:txBody>
          <a:bodyPr anchor="b"/>
          <a:lstStyle>
            <a:lvl1pPr algn="r">
              <a:defRPr sz="800">
                <a:solidFill>
                  <a:srgbClr val="6E7E86"/>
                </a:solidFill>
              </a:defRPr>
            </a:lvl1pPr>
          </a:lstStyle>
          <a:p>
            <a:fld id="{E3A4137B-3DC9-44E3-9DE7-1DEE4DC1EF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4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58924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763688" y="4725144"/>
            <a:ext cx="5544616" cy="86409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buClr>
                <a:srgbClr val="C00000"/>
              </a:buClr>
              <a:buSzPct val="120000"/>
              <a:buFont typeface="Wingdings 3" panose="05040102010807070707" pitchFamily="18" charset="2"/>
              <a:buChar char="}"/>
              <a:defRPr sz="2400" i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614864" y="6702821"/>
            <a:ext cx="2133600" cy="182563"/>
          </a:xfrm>
          <a:prstGeom prst="rect">
            <a:avLst/>
          </a:prstGeom>
        </p:spPr>
        <p:txBody>
          <a:bodyPr anchor="b"/>
          <a:lstStyle>
            <a:lvl1pPr algn="r">
              <a:defRPr sz="800">
                <a:solidFill>
                  <a:srgbClr val="6E7E86"/>
                </a:solidFill>
              </a:defRPr>
            </a:lvl1pPr>
          </a:lstStyle>
          <a:p>
            <a:fld id="{E3A4137B-3DC9-44E3-9DE7-1DEE4DC1EF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132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14995"/>
            <a:ext cx="9143998" cy="68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804248" y="6453336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rgbClr val="6E7E86"/>
                </a:solidFill>
              </a:rPr>
              <a:t>Couplage </a:t>
            </a:r>
            <a:r>
              <a:rPr lang="fr-FR" sz="1000" dirty="0" err="1" smtClean="0">
                <a:solidFill>
                  <a:srgbClr val="6E7E86"/>
                </a:solidFill>
              </a:rPr>
              <a:t>LiCore</a:t>
            </a:r>
            <a:r>
              <a:rPr lang="fr-FR" sz="1000" dirty="0" smtClean="0">
                <a:solidFill>
                  <a:srgbClr val="6E7E86"/>
                </a:solidFill>
              </a:rPr>
              <a:t> – ALICES</a:t>
            </a:r>
            <a:endParaRPr lang="fr-FR" sz="1000" dirty="0">
              <a:solidFill>
                <a:srgbClr val="6E7E86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603940" y="6669360"/>
            <a:ext cx="4325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800" dirty="0" smtClean="0">
                <a:solidFill>
                  <a:srgbClr val="A3AEB3"/>
                </a:solidFill>
              </a:rPr>
              <a:t>/ 5</a:t>
            </a:r>
          </a:p>
        </p:txBody>
      </p:sp>
    </p:spTree>
    <p:extLst>
      <p:ext uri="{BB962C8B-B14F-4D97-AF65-F5344CB8AC3E}">
        <p14:creationId xmlns:p14="http://schemas.microsoft.com/office/powerpoint/2010/main" val="113084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fr-FR" sz="2800" b="1" kern="1200" dirty="0">
          <a:solidFill>
            <a:srgbClr val="545F6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lang="fr-FR" sz="2000" b="1" kern="1200" dirty="0" smtClean="0">
          <a:solidFill>
            <a:srgbClr val="3F474C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spcBef>
          <a:spcPct val="20000"/>
        </a:spcBef>
        <a:buClr>
          <a:srgbClr val="C00000"/>
        </a:buClr>
        <a:buFont typeface="Wingdings 2" panose="05020102010507070707" pitchFamily="18" charset="2"/>
        <a:buChar char=""/>
        <a:defRPr lang="fr-FR" sz="2000" kern="1200" dirty="0" smtClean="0">
          <a:solidFill>
            <a:srgbClr val="3F474C"/>
          </a:solidFill>
          <a:latin typeface="+mn-lt"/>
          <a:ea typeface="+mn-ea"/>
          <a:cs typeface="+mn-cs"/>
        </a:defRPr>
      </a:lvl2pPr>
      <a:lvl3pPr marL="360362" indent="0" algn="l" defTabSz="914400" rtl="0" eaLnBrk="1" latinLnBrk="0" hangingPunct="1">
        <a:spcBef>
          <a:spcPct val="20000"/>
        </a:spcBef>
        <a:buFontTx/>
        <a:buNone/>
        <a:defRPr lang="fr-FR" sz="1600" kern="1200" dirty="0" smtClean="0">
          <a:solidFill>
            <a:srgbClr val="6E7E86"/>
          </a:solidFill>
          <a:latin typeface="+mn-lt"/>
          <a:ea typeface="+mn-ea"/>
          <a:cs typeface="+mn-cs"/>
        </a:defRPr>
      </a:lvl3pPr>
      <a:lvl4pPr marL="536575" indent="-176213" algn="l" defTabSz="914400" rtl="0" eaLnBrk="1" latinLnBrk="0" hangingPunct="1">
        <a:lnSpc>
          <a:spcPct val="150000"/>
        </a:lnSpc>
        <a:spcBef>
          <a:spcPct val="20000"/>
        </a:spcBef>
        <a:buClr>
          <a:srgbClr val="C00000"/>
        </a:buClr>
        <a:buSzPct val="160000"/>
        <a:buFont typeface="Arial" panose="020B0604020202020204" pitchFamily="34" charset="0"/>
        <a:buChar char="›"/>
        <a:defRPr lang="fr-FR" sz="1400" kern="1200" dirty="0" smtClean="0">
          <a:solidFill>
            <a:srgbClr val="3F474C"/>
          </a:solidFill>
          <a:latin typeface="+mn-lt"/>
          <a:ea typeface="+mn-ea"/>
          <a:cs typeface="+mn-cs"/>
        </a:defRPr>
      </a:lvl4pPr>
      <a:lvl5pPr marL="628650" indent="-92075" algn="l" defTabSz="914400" rtl="0" eaLnBrk="1" latinLnBrk="0" hangingPunct="1">
        <a:spcBef>
          <a:spcPct val="20000"/>
        </a:spcBef>
        <a:buClr>
          <a:srgbClr val="6E7E86"/>
        </a:buClr>
        <a:buFont typeface="Arial" panose="020B0604020202020204" pitchFamily="34" charset="0"/>
        <a:buChar char="•"/>
        <a:tabLst>
          <a:tab pos="628650" algn="l"/>
        </a:tabLst>
        <a:defRPr lang="fr-FR" sz="1200" kern="1200" dirty="0">
          <a:solidFill>
            <a:srgbClr val="3F47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95536" y="5157192"/>
            <a:ext cx="6260232" cy="936104"/>
          </a:xfrm>
        </p:spPr>
        <p:txBody>
          <a:bodyPr/>
          <a:lstStyle/>
          <a:p>
            <a:r>
              <a:rPr lang="fr-FR" dirty="0" smtClean="0"/>
              <a:t>Couplage </a:t>
            </a:r>
            <a:r>
              <a:rPr lang="fr-FR" dirty="0" err="1" smtClean="0"/>
              <a:t>LiCore</a:t>
            </a:r>
            <a:r>
              <a:rPr lang="fr-FR" dirty="0" smtClean="0"/>
              <a:t> – ALICES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CORYS </a:t>
            </a:r>
            <a:r>
              <a:rPr lang="fr-FR" dirty="0" err="1" smtClean="0"/>
              <a:t>Activities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99592" y="1084674"/>
            <a:ext cx="2563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Power and </a:t>
            </a:r>
            <a:r>
              <a:rPr lang="fr-FR" sz="2000" b="1" dirty="0" err="1" smtClean="0">
                <a:solidFill>
                  <a:schemeClr val="tx2"/>
                </a:solidFill>
              </a:rPr>
              <a:t>Industry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78167" y="1084674"/>
            <a:ext cx="1980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Transportation</a:t>
            </a: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0" y="1743075"/>
            <a:ext cx="9144000" cy="3922713"/>
            <a:chOff x="0" y="1743075"/>
            <a:chExt cx="9144000" cy="392271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43075"/>
              <a:ext cx="9144000" cy="392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1" t="-1" r="39074" b="7644"/>
            <a:stretch/>
          </p:blipFill>
          <p:spPr bwMode="auto">
            <a:xfrm>
              <a:off x="2736000" y="3739939"/>
              <a:ext cx="1697323" cy="1863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\\Nassvg\dg\COMMUNICATION\Prive\4.NEWSLETTER\News Edition Speciale SimTech 2017\Special_issue Simetch_2017\Link\indissplus_logo-300x11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008206"/>
              <a:ext cx="1188604" cy="509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2" descr="\\nassvg\DG\COMMUNICATION\Public\CORYS-Logos\Logo Nuclear Expertise from France\NEF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149" y="188640"/>
            <a:ext cx="1466043" cy="47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00" y="2920006"/>
            <a:ext cx="1783525" cy="114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ALICES</a:t>
            </a:r>
            <a:br>
              <a:rPr lang="fr-FR" dirty="0" smtClean="0"/>
            </a:br>
            <a:r>
              <a:rPr lang="en-US" sz="2000" b="0" dirty="0" smtClean="0"/>
              <a:t>Integrated </a:t>
            </a:r>
            <a:r>
              <a:rPr lang="en-US" sz="2000" b="0" dirty="0"/>
              <a:t>simulation workshop </a:t>
            </a:r>
            <a:r>
              <a:rPr lang="en-US" sz="2000" b="0" dirty="0" smtClean="0"/>
              <a:t>and </a:t>
            </a:r>
            <a:r>
              <a:rPr lang="en-US" sz="2000" b="0" dirty="0"/>
              <a:t>integration platform</a:t>
            </a:r>
            <a:r>
              <a:rPr lang="en-US" sz="1800" b="0" dirty="0"/>
              <a:t/>
            </a:r>
            <a:br>
              <a:rPr lang="en-US" sz="1800" b="0" dirty="0"/>
            </a:br>
            <a:endParaRPr lang="fr-FR" sz="1800" b="0" dirty="0"/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52" y="4648055"/>
            <a:ext cx="2016223" cy="145936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619" y="4650205"/>
            <a:ext cx="2019798" cy="146186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cxnSp>
        <p:nvCxnSpPr>
          <p:cNvPr id="6" name="Connecteur droit avec flèche 4"/>
          <p:cNvCxnSpPr>
            <a:endCxn id="22" idx="2"/>
          </p:cNvCxnSpPr>
          <p:nvPr/>
        </p:nvCxnSpPr>
        <p:spPr>
          <a:xfrm flipV="1">
            <a:off x="7740352" y="2852936"/>
            <a:ext cx="0" cy="412452"/>
          </a:xfrm>
          <a:prstGeom prst="straightConnector1">
            <a:avLst/>
          </a:prstGeom>
          <a:ln w="38100" cap="rnd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4"/>
          <p:cNvCxnSpPr/>
          <p:nvPr/>
        </p:nvCxnSpPr>
        <p:spPr>
          <a:xfrm flipV="1">
            <a:off x="5724128" y="2713780"/>
            <a:ext cx="0" cy="412452"/>
          </a:xfrm>
          <a:prstGeom prst="straightConnector1">
            <a:avLst/>
          </a:prstGeom>
          <a:ln w="38100" cap="rnd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4"/>
          <p:cNvCxnSpPr/>
          <p:nvPr/>
        </p:nvCxnSpPr>
        <p:spPr>
          <a:xfrm flipV="1">
            <a:off x="3569941" y="2722946"/>
            <a:ext cx="0" cy="412452"/>
          </a:xfrm>
          <a:prstGeom prst="straightConnector1">
            <a:avLst/>
          </a:prstGeom>
          <a:ln w="38100" cap="rnd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4"/>
          <p:cNvCxnSpPr/>
          <p:nvPr/>
        </p:nvCxnSpPr>
        <p:spPr>
          <a:xfrm flipV="1">
            <a:off x="1475656" y="2713780"/>
            <a:ext cx="0" cy="412452"/>
          </a:xfrm>
          <a:prstGeom prst="straightConnector1">
            <a:avLst/>
          </a:prstGeom>
          <a:ln w="38100" cap="rnd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4"/>
          <p:cNvCxnSpPr/>
          <p:nvPr/>
        </p:nvCxnSpPr>
        <p:spPr>
          <a:xfrm flipV="1">
            <a:off x="1475656" y="3876288"/>
            <a:ext cx="0" cy="412452"/>
          </a:xfrm>
          <a:prstGeom prst="straightConnector1">
            <a:avLst/>
          </a:prstGeom>
          <a:ln w="38100" cap="rnd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4"/>
          <p:cNvCxnSpPr/>
          <p:nvPr/>
        </p:nvCxnSpPr>
        <p:spPr>
          <a:xfrm flipV="1">
            <a:off x="3563888" y="3876288"/>
            <a:ext cx="0" cy="412452"/>
          </a:xfrm>
          <a:prstGeom prst="straightConnector1">
            <a:avLst/>
          </a:prstGeom>
          <a:ln w="38100" cap="rnd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4"/>
          <p:cNvCxnSpPr/>
          <p:nvPr/>
        </p:nvCxnSpPr>
        <p:spPr>
          <a:xfrm flipV="1">
            <a:off x="5652120" y="3876288"/>
            <a:ext cx="0" cy="412452"/>
          </a:xfrm>
          <a:prstGeom prst="straightConnector1">
            <a:avLst/>
          </a:prstGeom>
          <a:ln w="38100" cap="rnd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4"/>
          <p:cNvCxnSpPr/>
          <p:nvPr/>
        </p:nvCxnSpPr>
        <p:spPr>
          <a:xfrm flipV="1">
            <a:off x="7740352" y="3861048"/>
            <a:ext cx="0" cy="412452"/>
          </a:xfrm>
          <a:prstGeom prst="straightConnector1">
            <a:avLst/>
          </a:prstGeom>
          <a:ln w="38100" cap="rnd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>
            <a:hlinkClick r:id="" action="ppaction://noaction"/>
          </p:cNvPr>
          <p:cNvSpPr/>
          <p:nvPr/>
        </p:nvSpPr>
        <p:spPr>
          <a:xfrm>
            <a:off x="449155" y="4149080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  <a:cs typeface="Arial" pitchFamily="34" charset="0"/>
              </a:rPr>
              <a:t>Screen</a:t>
            </a:r>
            <a:r>
              <a:rPr lang="fr-FR" sz="16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cs typeface="Arial" pitchFamily="34" charset="0"/>
              </a:rPr>
              <a:t>based</a:t>
            </a:r>
            <a:endParaRPr lang="fr-FR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Rectangle à coins arrondis 14">
            <a:hlinkClick r:id="" action="ppaction://noaction"/>
          </p:cNvPr>
          <p:cNvSpPr/>
          <p:nvPr/>
        </p:nvSpPr>
        <p:spPr>
          <a:xfrm>
            <a:off x="2537387" y="4149080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cs typeface="Arial" pitchFamily="34" charset="0"/>
              </a:rPr>
              <a:t>Hard panel</a:t>
            </a:r>
          </a:p>
        </p:txBody>
      </p:sp>
      <p:sp>
        <p:nvSpPr>
          <p:cNvPr id="16" name="Rectangle à coins arrondis 15">
            <a:hlinkClick r:id="" action="ppaction://noaction"/>
          </p:cNvPr>
          <p:cNvSpPr/>
          <p:nvPr/>
        </p:nvSpPr>
        <p:spPr>
          <a:xfrm>
            <a:off x="4625619" y="4149080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cs typeface="Arial" pitchFamily="34" charset="0"/>
              </a:rPr>
              <a:t>Soft panel</a:t>
            </a:r>
          </a:p>
        </p:txBody>
      </p:sp>
      <p:sp>
        <p:nvSpPr>
          <p:cNvPr id="17" name="Rectangle à coins arrondis 16">
            <a:hlinkClick r:id="" action="ppaction://noaction"/>
          </p:cNvPr>
          <p:cNvSpPr/>
          <p:nvPr/>
        </p:nvSpPr>
        <p:spPr>
          <a:xfrm>
            <a:off x="6713851" y="4149080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  <a:cs typeface="Arial" pitchFamily="34" charset="0"/>
              </a:rPr>
              <a:t>Hybrid</a:t>
            </a:r>
            <a:endParaRPr lang="fr-FR" sz="16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23" y="4648055"/>
            <a:ext cx="2014756" cy="145799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9" name="Rectangle à coins arrondis 18">
            <a:hlinkClick r:id="" action="ppaction://noaction"/>
          </p:cNvPr>
          <p:cNvSpPr/>
          <p:nvPr/>
        </p:nvSpPr>
        <p:spPr>
          <a:xfrm>
            <a:off x="467544" y="2420888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cs typeface="Arial" pitchFamily="34" charset="0"/>
              </a:rPr>
              <a:t>Simulation </a:t>
            </a:r>
            <a:r>
              <a:rPr lang="fr-FR" sz="1600" dirty="0" err="1" smtClean="0">
                <a:solidFill>
                  <a:schemeClr val="tx1"/>
                </a:solidFill>
                <a:cs typeface="Arial" pitchFamily="34" charset="0"/>
              </a:rPr>
              <a:t>models</a:t>
            </a:r>
            <a:endParaRPr lang="fr-FR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Rectangle à coins arrondis 19">
            <a:hlinkClick r:id="" action="ppaction://noaction"/>
          </p:cNvPr>
          <p:cNvSpPr/>
          <p:nvPr/>
        </p:nvSpPr>
        <p:spPr>
          <a:xfrm>
            <a:off x="2555776" y="2420888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  <a:cs typeface="Arial" pitchFamily="34" charset="0"/>
              </a:rPr>
              <a:t>External</a:t>
            </a:r>
            <a:r>
              <a:rPr lang="fr-FR" sz="1600" dirty="0">
                <a:solidFill>
                  <a:schemeClr val="tx1"/>
                </a:solidFill>
                <a:cs typeface="Arial" pitchFamily="34" charset="0"/>
              </a:rPr>
              <a:t> codes</a:t>
            </a:r>
          </a:p>
        </p:txBody>
      </p:sp>
      <p:sp>
        <p:nvSpPr>
          <p:cNvPr id="21" name="Rectangle à coins arrondis 20">
            <a:hlinkClick r:id="" action="ppaction://noaction"/>
          </p:cNvPr>
          <p:cNvSpPr/>
          <p:nvPr/>
        </p:nvSpPr>
        <p:spPr>
          <a:xfrm>
            <a:off x="4644008" y="2420888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cs typeface="Arial" pitchFamily="34" charset="0"/>
              </a:rPr>
              <a:t>Emulation</a:t>
            </a:r>
            <a:endParaRPr lang="fr-FR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" name="Rectangle à coins arrondis 21">
            <a:hlinkClick r:id="" action="ppaction://noaction"/>
          </p:cNvPr>
          <p:cNvSpPr/>
          <p:nvPr/>
        </p:nvSpPr>
        <p:spPr>
          <a:xfrm>
            <a:off x="6732240" y="2420888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cs typeface="Arial" pitchFamily="34" charset="0"/>
              </a:rPr>
              <a:t>HW in the </a:t>
            </a:r>
            <a:r>
              <a:rPr lang="fr-FR" sz="1600" dirty="0" err="1" smtClean="0">
                <a:solidFill>
                  <a:schemeClr val="tx1"/>
                </a:solidFill>
                <a:cs typeface="Arial" pitchFamily="34" charset="0"/>
              </a:rPr>
              <a:t>loop</a:t>
            </a:r>
            <a:endParaRPr lang="fr-FR" sz="16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2016224" cy="142928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908720"/>
            <a:ext cx="2016224" cy="142166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908720"/>
            <a:ext cx="2016223" cy="142920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94050"/>
            <a:ext cx="2016223" cy="143633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7" name="Rectangle à coins arrondis 26"/>
          <p:cNvSpPr/>
          <p:nvPr/>
        </p:nvSpPr>
        <p:spPr>
          <a:xfrm>
            <a:off x="467544" y="3022352"/>
            <a:ext cx="8280920" cy="93187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39865" y="3237245"/>
            <a:ext cx="2780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Real time computation</a:t>
            </a:r>
          </a:p>
          <a:p>
            <a:pPr algn="ctr"/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Multimachine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synchronisation</a:t>
            </a:r>
          </a:p>
        </p:txBody>
      </p:sp>
      <p:sp>
        <p:nvSpPr>
          <p:cNvPr id="30" name="Rectangle 29">
            <a:hlinkClick r:id="" action="ppaction://noaction"/>
          </p:cNvPr>
          <p:cNvSpPr/>
          <p:nvPr/>
        </p:nvSpPr>
        <p:spPr>
          <a:xfrm>
            <a:off x="323528" y="3235340"/>
            <a:ext cx="2780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Integration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platform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fr-F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Heterogeneous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modules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87" y="4648056"/>
            <a:ext cx="2016224" cy="146186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96106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E74C3C"/>
              </a:buClr>
            </a:pPr>
            <a:r>
              <a:rPr lang="fr-FR" dirty="0"/>
              <a:t>Couplage </a:t>
            </a:r>
            <a:r>
              <a:rPr lang="fr-FR" dirty="0" err="1"/>
              <a:t>LiCore</a:t>
            </a:r>
            <a:r>
              <a:rPr lang="fr-FR" dirty="0"/>
              <a:t> – ALICES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ALICES (Atelier Logiciel Interactif de Conception et d’Etude de Simulateurs)</a:t>
            </a:r>
            <a:endParaRPr lang="fr-FR" dirty="0"/>
          </a:p>
          <a:p>
            <a:pPr lvl="1">
              <a:buClr>
                <a:srgbClr val="E74C3C"/>
              </a:buClr>
            </a:pPr>
            <a:r>
              <a:rPr lang="fr-FR" dirty="0" smtClean="0"/>
              <a:t>Atelier de conception et de validation de procédés</a:t>
            </a:r>
          </a:p>
          <a:p>
            <a:pPr lvl="2"/>
            <a:r>
              <a:rPr lang="fr-FR" dirty="0" smtClean="0"/>
              <a:t>Conception orientée-objet</a:t>
            </a:r>
            <a:endParaRPr lang="fr-FR" dirty="0"/>
          </a:p>
          <a:p>
            <a:pPr lvl="2"/>
            <a:r>
              <a:rPr lang="fr-FR" dirty="0"/>
              <a:t>Intégration de briques logicielles externes</a:t>
            </a:r>
          </a:p>
          <a:p>
            <a:pPr lvl="2"/>
            <a:r>
              <a:rPr lang="fr-FR" dirty="0"/>
              <a:t>Simulation dynamique</a:t>
            </a:r>
          </a:p>
          <a:p>
            <a:pPr lvl="1">
              <a:buClr>
                <a:srgbClr val="E74C3C"/>
              </a:buClr>
            </a:pPr>
            <a:r>
              <a:rPr lang="fr-FR" dirty="0" smtClean="0"/>
              <a:t>Simulateurs de formation</a:t>
            </a:r>
            <a:endParaRPr lang="fr-FR" dirty="0"/>
          </a:p>
          <a:p>
            <a:pPr lvl="2"/>
            <a:r>
              <a:rPr lang="fr-FR" dirty="0" smtClean="0"/>
              <a:t>Principes de base,</a:t>
            </a:r>
          </a:p>
          <a:p>
            <a:pPr lvl="2"/>
            <a:r>
              <a:rPr lang="fr-FR" dirty="0" smtClean="0"/>
              <a:t>Générique / Multifonctions</a:t>
            </a:r>
          </a:p>
          <a:p>
            <a:pPr lvl="2"/>
            <a:r>
              <a:rPr lang="fr-FR" dirty="0" smtClean="0"/>
              <a:t>Pleine échelle</a:t>
            </a:r>
          </a:p>
          <a:p>
            <a:pPr lvl="1">
              <a:buClr>
                <a:srgbClr val="E74C3C"/>
              </a:buClr>
            </a:pPr>
            <a:r>
              <a:rPr lang="fr-FR" dirty="0" smtClean="0"/>
              <a:t>Quelques réalisations</a:t>
            </a:r>
            <a:endParaRPr lang="fr-FR" dirty="0"/>
          </a:p>
          <a:p>
            <a:pPr lvl="2"/>
            <a:r>
              <a:rPr lang="fr-FR" dirty="0" smtClean="0"/>
              <a:t>Simulateur pleine échelle</a:t>
            </a:r>
            <a:endParaRPr lang="fr-FR" dirty="0"/>
          </a:p>
          <a:p>
            <a:pPr lvl="3">
              <a:buClr>
                <a:srgbClr val="E74C3C"/>
              </a:buClr>
            </a:pPr>
            <a:r>
              <a:rPr lang="fr-FR" dirty="0" smtClean="0"/>
              <a:t>EPR Flamanville, EPR </a:t>
            </a:r>
            <a:r>
              <a:rPr lang="fr-FR" dirty="0" err="1" smtClean="0"/>
              <a:t>Taishan</a:t>
            </a:r>
            <a:endParaRPr lang="fr-FR" dirty="0"/>
          </a:p>
          <a:p>
            <a:pPr lvl="2"/>
            <a:r>
              <a:rPr lang="fr-FR" dirty="0" smtClean="0"/>
              <a:t>Simulateur de formation:</a:t>
            </a:r>
            <a:endParaRPr lang="fr-FR" dirty="0"/>
          </a:p>
          <a:p>
            <a:pPr lvl="3">
              <a:buClr>
                <a:srgbClr val="E74C3C"/>
              </a:buClr>
            </a:pPr>
            <a:r>
              <a:rPr lang="fr-FR" dirty="0" smtClean="0"/>
              <a:t>C-EPR, C-1300, SIREP</a:t>
            </a:r>
          </a:p>
          <a:p>
            <a:pPr lvl="2"/>
            <a:endParaRPr lang="fr-FR" dirty="0"/>
          </a:p>
          <a:p>
            <a:pPr lvl="1">
              <a:buClr>
                <a:srgbClr val="E74C3C"/>
              </a:buClr>
            </a:pPr>
            <a:endParaRPr lang="fr-FR" dirty="0" smtClean="0"/>
          </a:p>
          <a:p>
            <a:pPr lvl="1">
              <a:buClr>
                <a:srgbClr val="E74C3C"/>
              </a:buClr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A4137B-3DC9-44E3-9DE7-1DEE4DC1EF6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5" name="Image 4" descr="D:\Projets\2017\Fiche Produit\Images\SchemaDoc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63248"/>
            <a:ext cx="5437689" cy="2746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7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 118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739" y="888324"/>
            <a:ext cx="8036719" cy="2468668"/>
          </a:xfrm>
          <a:prstGeom prst="rect">
            <a:avLst/>
          </a:prstGeom>
          <a:effectLst>
            <a:outerShdw blurRad="76200" dist="50800" dir="5400000" rotWithShape="0">
              <a:srgbClr val="000000">
                <a:alpha val="50000"/>
              </a:srgbClr>
            </a:outerShdw>
          </a:effectLst>
        </p:spPr>
      </p:pic>
      <p:grpSp>
        <p:nvGrpSpPr>
          <p:cNvPr id="127" name="Group 127"/>
          <p:cNvGrpSpPr/>
          <p:nvPr/>
        </p:nvGrpSpPr>
        <p:grpSpPr>
          <a:xfrm>
            <a:off x="555543" y="872906"/>
            <a:ext cx="7836461" cy="2450809"/>
            <a:chOff x="0" y="0"/>
            <a:chExt cx="22290376" cy="6971190"/>
          </a:xfrm>
        </p:grpSpPr>
        <p:grpSp>
          <p:nvGrpSpPr>
            <p:cNvPr id="123" name="Group 123"/>
            <p:cNvGrpSpPr/>
            <p:nvPr/>
          </p:nvGrpSpPr>
          <p:grpSpPr>
            <a:xfrm>
              <a:off x="0" y="0"/>
              <a:ext cx="22290376" cy="6971190"/>
              <a:chOff x="0" y="-4901"/>
              <a:chExt cx="22290375" cy="6971189"/>
            </a:xfrm>
          </p:grpSpPr>
          <p:pic>
            <p:nvPicPr>
              <p:cNvPr id="120" name="Screen Shot 2018-03-16 at 12.17.28_alpha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1000"/>
              <a:stretch>
                <a:fillRect/>
              </a:stretch>
            </p:blipFill>
            <p:spPr>
              <a:xfrm>
                <a:off x="6580957" y="205370"/>
                <a:ext cx="15709419" cy="6760918"/>
              </a:xfrm>
              <a:prstGeom prst="rect">
                <a:avLst/>
              </a:prstGeom>
              <a:ln w="25400" cap="flat">
                <a:noFill/>
                <a:miter lim="400000"/>
              </a:ln>
              <a:effectLst/>
            </p:spPr>
          </p:pic>
          <p:pic>
            <p:nvPicPr>
              <p:cNvPr id="121" name="Screen Shot 2018-03-16 at 12.17.20_alpha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55" r="69332" b="11527"/>
              <a:stretch>
                <a:fillRect/>
              </a:stretch>
            </p:blipFill>
            <p:spPr>
              <a:xfrm flipH="1">
                <a:off x="1968012" y="-4902"/>
                <a:ext cx="4900118" cy="6166052"/>
              </a:xfrm>
              <a:prstGeom prst="rect">
                <a:avLst/>
              </a:prstGeom>
              <a:ln w="25400" cap="flat">
                <a:noFill/>
                <a:miter lim="400000"/>
              </a:ln>
              <a:effectLst/>
            </p:spPr>
          </p:pic>
          <p:pic>
            <p:nvPicPr>
              <p:cNvPr id="122" name="Screen Shot 2018-03-16 at 12.17.20_alpha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76920" t="12862" r="8690" b="11527"/>
              <a:stretch>
                <a:fillRect/>
              </a:stretch>
            </p:blipFill>
            <p:spPr>
              <a:xfrm>
                <a:off x="0" y="620328"/>
                <a:ext cx="2303273" cy="5269606"/>
              </a:xfrm>
              <a:prstGeom prst="rect">
                <a:avLst/>
              </a:prstGeom>
              <a:ln w="25400" cap="flat">
                <a:noFill/>
                <a:miter lim="400000"/>
              </a:ln>
              <a:effectLst/>
            </p:spPr>
          </p:pic>
        </p:grpSp>
        <p:sp>
          <p:nvSpPr>
            <p:cNvPr id="124" name="Shape 124"/>
            <p:cNvSpPr/>
            <p:nvPr/>
          </p:nvSpPr>
          <p:spPr>
            <a:xfrm>
              <a:off x="3323955" y="956399"/>
              <a:ext cx="6390957" cy="99309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blurRad="101600" dir="5400000" rotWithShape="0">
                <a:srgbClr val="AEAEAE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lnSpc>
                  <a:spcPct val="150000"/>
                </a:lnSpc>
                <a:defRPr sz="4000" spc="319"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r>
                <a:rPr sz="1200" dirty="0"/>
                <a:t>Circuit combustible</a:t>
              </a:r>
            </a:p>
          </p:txBody>
        </p:sp>
        <p:sp>
          <p:nvSpPr>
            <p:cNvPr id="125" name="Shape 125"/>
            <p:cNvSpPr/>
            <p:nvPr/>
          </p:nvSpPr>
          <p:spPr>
            <a:xfrm>
              <a:off x="10891326" y="302936"/>
              <a:ext cx="6882767" cy="73045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blurRad="101600" dir="5400000" rotWithShape="0">
                <a:srgbClr val="AEAEAE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4000" spc="319"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r>
                <a:rPr sz="1200" dirty="0"/>
                <a:t>Circuit </a:t>
              </a:r>
              <a:r>
                <a:rPr sz="1200" dirty="0" err="1"/>
                <a:t>intermédiaire</a:t>
              </a:r>
              <a:endParaRPr sz="1200" dirty="0"/>
            </a:p>
          </p:txBody>
        </p:sp>
        <p:sp>
          <p:nvSpPr>
            <p:cNvPr id="126" name="Shape 126"/>
            <p:cNvSpPr/>
            <p:nvPr/>
          </p:nvSpPr>
          <p:spPr>
            <a:xfrm>
              <a:off x="2053956" y="5325796"/>
              <a:ext cx="8930957" cy="83824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blurRad="101600" dir="5400000" rotWithShape="0">
                <a:srgbClr val="AEAEAE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lnSpc>
                  <a:spcPct val="150000"/>
                </a:lnSpc>
                <a:defRPr sz="4000" spc="319"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r>
                <a:rPr sz="1100" dirty="0" err="1"/>
                <a:t>Système</a:t>
              </a:r>
              <a:r>
                <a:rPr sz="1100" dirty="0"/>
                <a:t> de </a:t>
              </a:r>
              <a:r>
                <a:rPr sz="1100" dirty="0" err="1"/>
                <a:t>vidange</a:t>
              </a:r>
              <a:r>
                <a:rPr sz="1100" dirty="0"/>
                <a:t> </a:t>
              </a:r>
              <a:r>
                <a:rPr sz="1100" dirty="0" err="1"/>
                <a:t>d’urgence</a:t>
              </a:r>
              <a:endParaRPr sz="1100" dirty="0"/>
            </a:p>
          </p:txBody>
        </p:sp>
      </p:grpSp>
      <p:sp>
        <p:nvSpPr>
          <p:cNvPr id="128" name="Shape 128"/>
          <p:cNvSpPr/>
          <p:nvPr/>
        </p:nvSpPr>
        <p:spPr>
          <a:xfrm>
            <a:off x="2650140" y="35715"/>
            <a:ext cx="3843721" cy="4183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6400" cap="small">
                <a:solidFill>
                  <a:srgbClr val="23232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algn="ctr"/>
            <a:r>
              <a:rPr lang="fr-FR" sz="2250" dirty="0" smtClean="0"/>
              <a:t>Code Système </a:t>
            </a:r>
            <a:r>
              <a:rPr lang="fr-FR" sz="2250" dirty="0" err="1" smtClean="0"/>
              <a:t>LiCore</a:t>
            </a:r>
            <a:endParaRPr sz="2250" dirty="0"/>
          </a:p>
        </p:txBody>
      </p:sp>
      <p:pic>
        <p:nvPicPr>
          <p:cNvPr id="129" name="Image 128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8761" y="718734"/>
            <a:ext cx="7026478" cy="44649"/>
          </a:xfrm>
          <a:prstGeom prst="rect">
            <a:avLst/>
          </a:prstGeom>
          <a:effectLst>
            <a:outerShdw blurRad="101600" dist="50800" dir="5400000" rotWithShape="0">
              <a:srgbClr val="808785">
                <a:alpha val="25532"/>
              </a:srgbClr>
            </a:outerShdw>
          </a:effectLst>
        </p:spPr>
      </p:pic>
      <p:sp>
        <p:nvSpPr>
          <p:cNvPr id="130" name="Shape 130"/>
          <p:cNvSpPr/>
          <p:nvPr/>
        </p:nvSpPr>
        <p:spPr>
          <a:xfrm>
            <a:off x="4606071" y="3450827"/>
            <a:ext cx="4007476" cy="168796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/>
          <a:p>
            <a:pPr algn="l">
              <a:lnSpc>
                <a:spcPct val="150000"/>
              </a:lnSpc>
              <a:defRPr sz="44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sz="1400"/>
              <a:t>Équations résolues:</a:t>
            </a:r>
          </a:p>
          <a:p>
            <a:pPr marL="175118" indent="-175118">
              <a:buClr>
                <a:srgbClr val="535353"/>
              </a:buClr>
              <a:buSzPct val="82000"/>
              <a:buChar char="-"/>
              <a:defRPr sz="44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sz="1400"/>
              <a:t>neutrons:</a:t>
            </a:r>
          </a:p>
          <a:p>
            <a:pPr algn="l">
              <a:defRPr sz="440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1400"/>
          </a:p>
          <a:p>
            <a:pPr algn="l">
              <a:defRPr sz="440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1400"/>
          </a:p>
          <a:p>
            <a:pPr algn="l">
              <a:defRPr sz="440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1400"/>
          </a:p>
          <a:p>
            <a:pPr marL="175118" indent="-175118">
              <a:buClr>
                <a:srgbClr val="535353"/>
              </a:buClr>
              <a:buSzPct val="82000"/>
              <a:buChar char="-"/>
              <a:defRPr sz="44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sz="1400"/>
              <a:t>famille </a:t>
            </a:r>
            <a:r>
              <a:rPr sz="1400" i="1"/>
              <a:t>f </a:t>
            </a:r>
            <a:r>
              <a:rPr sz="1400"/>
              <a:t>de précurseurs :</a:t>
            </a:r>
          </a:p>
          <a:p>
            <a:pPr algn="l">
              <a:defRPr sz="440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1400"/>
          </a:p>
        </p:txBody>
      </p:sp>
      <p:sp>
        <p:nvSpPr>
          <p:cNvPr id="131" name="Shape 131"/>
          <p:cNvSpPr/>
          <p:nvPr/>
        </p:nvSpPr>
        <p:spPr>
          <a:xfrm>
            <a:off x="6298426" y="3429000"/>
            <a:ext cx="2296620" cy="62613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600" spc="288">
                <a:solidFill>
                  <a:srgbClr val="808785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sz="1200"/>
              <a:t>utilise une pondération adjointe  (      ici)</a:t>
            </a:r>
          </a:p>
        </p:txBody>
      </p:sp>
      <p:pic>
        <p:nvPicPr>
          <p:cNvPr id="132" name="pasted-image.pdf"/>
          <p:cNvPicPr>
            <a:picLocks noChangeAspect="1"/>
          </p:cNvPicPr>
          <p:nvPr/>
        </p:nvPicPr>
        <p:blipFill>
          <a:blip r:embed="rId6">
            <a:alphaModFix amt="34612"/>
            <a:extLst/>
          </a:blip>
          <a:srcRect l="75638"/>
          <a:stretch>
            <a:fillRect/>
          </a:stretch>
        </p:blipFill>
        <p:spPr>
          <a:xfrm>
            <a:off x="6504759" y="3818662"/>
            <a:ext cx="309284" cy="203811"/>
          </a:xfrm>
          <a:prstGeom prst="rect">
            <a:avLst/>
          </a:prstGeom>
          <a:ln w="254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5372049" y="4104489"/>
            <a:ext cx="402641" cy="242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03" h="20767" extrusionOk="0">
                <a:moveTo>
                  <a:pt x="13212" y="223"/>
                </a:moveTo>
                <a:cubicBezTo>
                  <a:pt x="11664" y="-154"/>
                  <a:pt x="10089" y="-13"/>
                  <a:pt x="8543" y="351"/>
                </a:cubicBezTo>
                <a:cubicBezTo>
                  <a:pt x="7037" y="705"/>
                  <a:pt x="5555" y="1281"/>
                  <a:pt x="4239" y="2322"/>
                </a:cubicBezTo>
                <a:cubicBezTo>
                  <a:pt x="631" y="5174"/>
                  <a:pt x="-1134" y="10976"/>
                  <a:pt x="788" y="15707"/>
                </a:cubicBezTo>
                <a:cubicBezTo>
                  <a:pt x="2753" y="20543"/>
                  <a:pt x="7387" y="21446"/>
                  <a:pt x="11609" y="20349"/>
                </a:cubicBezTo>
                <a:cubicBezTo>
                  <a:pt x="16055" y="19195"/>
                  <a:pt x="20466" y="15939"/>
                  <a:pt x="20299" y="9992"/>
                </a:cubicBezTo>
                <a:cubicBezTo>
                  <a:pt x="20159" y="4992"/>
                  <a:pt x="17031" y="1155"/>
                  <a:pt x="13212" y="223"/>
                </a:cubicBezTo>
                <a:close/>
              </a:path>
            </a:pathLst>
          </a:custGeom>
          <a:solidFill>
            <a:srgbClr val="AB1802">
              <a:alpha val="31905"/>
            </a:srgbClr>
          </a:solidFill>
          <a:ln w="254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500"/>
          </a:p>
        </p:txBody>
      </p:sp>
      <p:sp>
        <p:nvSpPr>
          <p:cNvPr id="134" name="Shape 134"/>
          <p:cNvSpPr/>
          <p:nvPr/>
        </p:nvSpPr>
        <p:spPr>
          <a:xfrm>
            <a:off x="7560163" y="4129398"/>
            <a:ext cx="782188" cy="401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03" h="20767" extrusionOk="0">
                <a:moveTo>
                  <a:pt x="13212" y="223"/>
                </a:moveTo>
                <a:cubicBezTo>
                  <a:pt x="11664" y="-154"/>
                  <a:pt x="10089" y="-13"/>
                  <a:pt x="8543" y="351"/>
                </a:cubicBezTo>
                <a:cubicBezTo>
                  <a:pt x="7037" y="705"/>
                  <a:pt x="5555" y="1281"/>
                  <a:pt x="4239" y="2322"/>
                </a:cubicBezTo>
                <a:cubicBezTo>
                  <a:pt x="631" y="5174"/>
                  <a:pt x="-1134" y="10976"/>
                  <a:pt x="788" y="15707"/>
                </a:cubicBezTo>
                <a:cubicBezTo>
                  <a:pt x="2753" y="20543"/>
                  <a:pt x="7387" y="21446"/>
                  <a:pt x="11609" y="20349"/>
                </a:cubicBezTo>
                <a:cubicBezTo>
                  <a:pt x="16055" y="19195"/>
                  <a:pt x="20466" y="15939"/>
                  <a:pt x="20299" y="9992"/>
                </a:cubicBezTo>
                <a:cubicBezTo>
                  <a:pt x="20159" y="4992"/>
                  <a:pt x="17031" y="1155"/>
                  <a:pt x="13212" y="223"/>
                </a:cubicBezTo>
                <a:close/>
              </a:path>
            </a:pathLst>
          </a:custGeom>
          <a:solidFill>
            <a:srgbClr val="7888A0">
              <a:alpha val="40433"/>
            </a:srgbClr>
          </a:solidFill>
          <a:ln w="254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500"/>
          </a:p>
        </p:txBody>
      </p:sp>
      <p:sp>
        <p:nvSpPr>
          <p:cNvPr id="135" name="Shape 135"/>
          <p:cNvSpPr/>
          <p:nvPr/>
        </p:nvSpPr>
        <p:spPr>
          <a:xfrm>
            <a:off x="7249008" y="5070454"/>
            <a:ext cx="782188" cy="401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03" h="20767" extrusionOk="0">
                <a:moveTo>
                  <a:pt x="13212" y="223"/>
                </a:moveTo>
                <a:cubicBezTo>
                  <a:pt x="11664" y="-154"/>
                  <a:pt x="10089" y="-13"/>
                  <a:pt x="8543" y="351"/>
                </a:cubicBezTo>
                <a:cubicBezTo>
                  <a:pt x="7037" y="705"/>
                  <a:pt x="5555" y="1281"/>
                  <a:pt x="4239" y="2322"/>
                </a:cubicBezTo>
                <a:cubicBezTo>
                  <a:pt x="631" y="5174"/>
                  <a:pt x="-1134" y="10976"/>
                  <a:pt x="788" y="15707"/>
                </a:cubicBezTo>
                <a:cubicBezTo>
                  <a:pt x="2753" y="20543"/>
                  <a:pt x="7387" y="21446"/>
                  <a:pt x="11609" y="20349"/>
                </a:cubicBezTo>
                <a:cubicBezTo>
                  <a:pt x="16055" y="19195"/>
                  <a:pt x="20466" y="15939"/>
                  <a:pt x="20299" y="9992"/>
                </a:cubicBezTo>
                <a:cubicBezTo>
                  <a:pt x="20159" y="4992"/>
                  <a:pt x="17031" y="1155"/>
                  <a:pt x="13212" y="223"/>
                </a:cubicBezTo>
                <a:close/>
              </a:path>
            </a:pathLst>
          </a:custGeom>
          <a:solidFill>
            <a:srgbClr val="7888A0">
              <a:alpha val="40335"/>
            </a:srgbClr>
          </a:solidFill>
          <a:ln w="254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500"/>
          </a:p>
        </p:txBody>
      </p:sp>
      <p:sp>
        <p:nvSpPr>
          <p:cNvPr id="136" name="Shape 136"/>
          <p:cNvSpPr/>
          <p:nvPr/>
        </p:nvSpPr>
        <p:spPr>
          <a:xfrm>
            <a:off x="6049921" y="4992413"/>
            <a:ext cx="719251" cy="551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03" h="20767" extrusionOk="0">
                <a:moveTo>
                  <a:pt x="13212" y="223"/>
                </a:moveTo>
                <a:cubicBezTo>
                  <a:pt x="11664" y="-154"/>
                  <a:pt x="10089" y="-13"/>
                  <a:pt x="8543" y="351"/>
                </a:cubicBezTo>
                <a:cubicBezTo>
                  <a:pt x="7037" y="705"/>
                  <a:pt x="5555" y="1281"/>
                  <a:pt x="4239" y="2322"/>
                </a:cubicBezTo>
                <a:cubicBezTo>
                  <a:pt x="631" y="5174"/>
                  <a:pt x="-1134" y="10976"/>
                  <a:pt x="788" y="15707"/>
                </a:cubicBezTo>
                <a:cubicBezTo>
                  <a:pt x="2753" y="20543"/>
                  <a:pt x="7387" y="21446"/>
                  <a:pt x="11609" y="20349"/>
                </a:cubicBezTo>
                <a:cubicBezTo>
                  <a:pt x="16055" y="19195"/>
                  <a:pt x="20466" y="15939"/>
                  <a:pt x="20299" y="9992"/>
                </a:cubicBezTo>
                <a:cubicBezTo>
                  <a:pt x="20159" y="4992"/>
                  <a:pt x="17031" y="1155"/>
                  <a:pt x="13212" y="223"/>
                </a:cubicBezTo>
                <a:close/>
              </a:path>
            </a:pathLst>
          </a:custGeom>
          <a:solidFill>
            <a:srgbClr val="D9971A">
              <a:alpha val="38762"/>
            </a:srgbClr>
          </a:solidFill>
          <a:ln w="254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500"/>
          </a:p>
        </p:txBody>
      </p:sp>
      <p:sp>
        <p:nvSpPr>
          <p:cNvPr id="137" name="Shape 137"/>
          <p:cNvSpPr/>
          <p:nvPr/>
        </p:nvSpPr>
        <p:spPr>
          <a:xfrm>
            <a:off x="5510110" y="4075966"/>
            <a:ext cx="872123" cy="508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30" h="19886" extrusionOk="0">
                <a:moveTo>
                  <a:pt x="13688" y="753"/>
                </a:moveTo>
                <a:cubicBezTo>
                  <a:pt x="12447" y="-7"/>
                  <a:pt x="11059" y="-523"/>
                  <a:pt x="10042" y="886"/>
                </a:cubicBezTo>
                <a:cubicBezTo>
                  <a:pt x="8860" y="2520"/>
                  <a:pt x="9019" y="5716"/>
                  <a:pt x="8067" y="7704"/>
                </a:cubicBezTo>
                <a:cubicBezTo>
                  <a:pt x="7153" y="9611"/>
                  <a:pt x="5637" y="9808"/>
                  <a:pt x="4224" y="9963"/>
                </a:cubicBezTo>
                <a:cubicBezTo>
                  <a:pt x="2862" y="10113"/>
                  <a:pt x="1413" y="10468"/>
                  <a:pt x="686" y="12462"/>
                </a:cubicBezTo>
                <a:cubicBezTo>
                  <a:pt x="-2224" y="20434"/>
                  <a:pt x="4706" y="21077"/>
                  <a:pt x="10633" y="18613"/>
                </a:cubicBezTo>
                <a:cubicBezTo>
                  <a:pt x="14215" y="17124"/>
                  <a:pt x="19016" y="17877"/>
                  <a:pt x="19225" y="10899"/>
                </a:cubicBezTo>
                <a:cubicBezTo>
                  <a:pt x="19376" y="5833"/>
                  <a:pt x="16627" y="2555"/>
                  <a:pt x="13688" y="753"/>
                </a:cubicBezTo>
                <a:close/>
              </a:path>
            </a:pathLst>
          </a:custGeom>
          <a:solidFill>
            <a:srgbClr val="D9971A">
              <a:alpha val="38762"/>
            </a:srgbClr>
          </a:solidFill>
          <a:ln w="25400">
            <a:miter lim="400000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500"/>
          </a:p>
        </p:txBody>
      </p:sp>
      <p:pic>
        <p:nvPicPr>
          <p:cNvPr id="138" name="pasted-image.pdf"/>
          <p:cNvPicPr>
            <a:picLocks noChangeAspect="1"/>
          </p:cNvPicPr>
          <p:nvPr/>
        </p:nvPicPr>
        <p:blipFill>
          <a:blip r:embed="rId7">
            <a:extLst/>
          </a:blip>
          <a:srcRect b="49390"/>
          <a:stretch>
            <a:fillRect/>
          </a:stretch>
        </p:blipFill>
        <p:spPr>
          <a:xfrm>
            <a:off x="4532036" y="4129751"/>
            <a:ext cx="4007361" cy="485600"/>
          </a:xfrm>
          <a:prstGeom prst="rect">
            <a:avLst/>
          </a:prstGeom>
          <a:ln w="25400">
            <a:miter lim="400000"/>
          </a:ln>
        </p:spPr>
      </p:pic>
      <p:pic>
        <p:nvPicPr>
          <p:cNvPr id="139" name="pasted-image.pdf"/>
          <p:cNvPicPr>
            <a:picLocks noChangeAspect="1"/>
          </p:cNvPicPr>
          <p:nvPr/>
        </p:nvPicPr>
        <p:blipFill>
          <a:blip r:embed="rId7">
            <a:extLst/>
          </a:blip>
          <a:srcRect t="50915"/>
          <a:stretch>
            <a:fillRect/>
          </a:stretch>
        </p:blipFill>
        <p:spPr>
          <a:xfrm>
            <a:off x="5179396" y="5000530"/>
            <a:ext cx="4007361" cy="470972"/>
          </a:xfrm>
          <a:prstGeom prst="rect">
            <a:avLst/>
          </a:prstGeom>
          <a:ln w="25400">
            <a:miter lim="400000"/>
          </a:ln>
        </p:spPr>
      </p:pic>
      <p:pic>
        <p:nvPicPr>
          <p:cNvPr id="140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70286" y="5221215"/>
            <a:ext cx="1398868" cy="224568"/>
          </a:xfrm>
          <a:prstGeom prst="rect">
            <a:avLst/>
          </a:prstGeom>
          <a:ln w="25400">
            <a:miter lim="400000"/>
          </a:ln>
        </p:spPr>
      </p:pic>
      <p:pic>
        <p:nvPicPr>
          <p:cNvPr id="141" name="Image 140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8900042">
            <a:off x="1064184" y="5568404"/>
            <a:ext cx="338241" cy="75982"/>
          </a:xfrm>
          <a:prstGeom prst="rect">
            <a:avLst/>
          </a:prstGeom>
        </p:spPr>
      </p:pic>
      <p:pic>
        <p:nvPicPr>
          <p:cNvPr id="143" name="Image 142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6200042">
            <a:off x="2055303" y="5564564"/>
            <a:ext cx="242190" cy="75982"/>
          </a:xfrm>
          <a:prstGeom prst="rect">
            <a:avLst/>
          </a:prstGeom>
        </p:spPr>
      </p:pic>
      <p:pic>
        <p:nvPicPr>
          <p:cNvPr id="145" name="Image 144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3640338">
            <a:off x="2490210" y="5558415"/>
            <a:ext cx="313318" cy="75982"/>
          </a:xfrm>
          <a:prstGeom prst="rect">
            <a:avLst/>
          </a:prstGeom>
        </p:spPr>
      </p:pic>
      <p:sp>
        <p:nvSpPr>
          <p:cNvPr id="147" name="Shape 147"/>
          <p:cNvSpPr/>
          <p:nvPr/>
        </p:nvSpPr>
        <p:spPr>
          <a:xfrm>
            <a:off x="546655" y="5470487"/>
            <a:ext cx="986930" cy="8107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600" spc="288">
                <a:solidFill>
                  <a:srgbClr val="808785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sz="1200"/>
              <a:t>flux scalaire neutronique</a:t>
            </a:r>
          </a:p>
        </p:txBody>
      </p:sp>
      <p:sp>
        <p:nvSpPr>
          <p:cNvPr id="148" name="Shape 148"/>
          <p:cNvSpPr/>
          <p:nvPr/>
        </p:nvSpPr>
        <p:spPr>
          <a:xfrm>
            <a:off x="1539421" y="5655152"/>
            <a:ext cx="1090446" cy="4414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600" spc="288">
                <a:solidFill>
                  <a:srgbClr val="808785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sz="1200"/>
              <a:t>population</a:t>
            </a:r>
          </a:p>
        </p:txBody>
      </p:sp>
      <p:sp>
        <p:nvSpPr>
          <p:cNvPr id="149" name="Shape 149"/>
          <p:cNvSpPr/>
          <p:nvPr/>
        </p:nvSpPr>
        <p:spPr>
          <a:xfrm>
            <a:off x="2668053" y="5470487"/>
            <a:ext cx="986930" cy="8107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600" spc="288">
                <a:solidFill>
                  <a:srgbClr val="808785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sz="1200"/>
              <a:t>distribution normalisée</a:t>
            </a:r>
          </a:p>
        </p:txBody>
      </p:sp>
      <p:pic>
        <p:nvPicPr>
          <p:cNvPr id="150" name="Image 149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7075458">
            <a:off x="7118861" y="4034490"/>
            <a:ext cx="273794" cy="75982"/>
          </a:xfrm>
          <a:prstGeom prst="rect">
            <a:avLst/>
          </a:prstGeom>
        </p:spPr>
      </p:pic>
      <p:pic>
        <p:nvPicPr>
          <p:cNvPr id="153" name="Image 152"/>
          <p:cNvPicPr>
            <a:picLocks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 rot="9373600">
            <a:off x="5695455" y="3926924"/>
            <a:ext cx="710027" cy="75982"/>
          </a:xfrm>
          <a:prstGeom prst="rect">
            <a:avLst/>
          </a:prstGeom>
        </p:spPr>
      </p:pic>
      <p:sp>
        <p:nvSpPr>
          <p:cNvPr id="155" name="Shape 155"/>
          <p:cNvSpPr/>
          <p:nvPr/>
        </p:nvSpPr>
        <p:spPr>
          <a:xfrm>
            <a:off x="4710695" y="5541290"/>
            <a:ext cx="4253793" cy="8400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spcBef>
                <a:spcPts val="914"/>
              </a:spcBef>
              <a:defRPr sz="3400" spc="272"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sz="1050" spc="84" dirty="0"/>
              <a:t>β</a:t>
            </a:r>
            <a:r>
              <a:rPr sz="1100" dirty="0"/>
              <a:t>: fraction de neutrons </a:t>
            </a:r>
            <a:r>
              <a:rPr sz="1100" dirty="0" err="1"/>
              <a:t>retardés</a:t>
            </a:r>
            <a:r>
              <a:rPr sz="1100" dirty="0"/>
              <a:t> (~300 </a:t>
            </a:r>
            <a:r>
              <a:rPr sz="1100" dirty="0" err="1"/>
              <a:t>pcm</a:t>
            </a:r>
            <a:r>
              <a:rPr sz="1100" dirty="0"/>
              <a:t>)</a:t>
            </a:r>
          </a:p>
          <a:p>
            <a:pPr>
              <a:spcBef>
                <a:spcPts val="914"/>
              </a:spcBef>
              <a:defRPr sz="3400" spc="272"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sz="1050" spc="84" dirty="0" err="1"/>
              <a:t>Λ</a:t>
            </a:r>
            <a:r>
              <a:rPr sz="1100" baseline="-5999" dirty="0" err="1"/>
              <a:t>eff</a:t>
            </a:r>
            <a:r>
              <a:rPr sz="1100" dirty="0"/>
              <a:t>: temps de </a:t>
            </a:r>
            <a:r>
              <a:rPr sz="1100" dirty="0" err="1"/>
              <a:t>génération</a:t>
            </a:r>
            <a:r>
              <a:rPr sz="1100" dirty="0"/>
              <a:t> (~1</a:t>
            </a:r>
            <a:r>
              <a:rPr sz="1050" spc="84" dirty="0"/>
              <a:t>μ</a:t>
            </a:r>
            <a:r>
              <a:rPr sz="1100" dirty="0"/>
              <a:t>s)</a:t>
            </a:r>
          </a:p>
          <a:p>
            <a:pPr>
              <a:spcBef>
                <a:spcPts val="914"/>
              </a:spcBef>
              <a:defRPr sz="3400" spc="272"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sz="1050" spc="84" dirty="0" err="1"/>
              <a:t>ρ</a:t>
            </a:r>
            <a:r>
              <a:rPr sz="1100" dirty="0"/>
              <a:t>: </a:t>
            </a:r>
            <a:r>
              <a:rPr sz="1100" dirty="0" err="1"/>
              <a:t>réact</a:t>
            </a:r>
            <a:r>
              <a:rPr lang="fr-FR" sz="1100" dirty="0"/>
              <a:t>i</a:t>
            </a:r>
            <a:r>
              <a:rPr sz="1100" dirty="0" err="1"/>
              <a:t>vité</a:t>
            </a:r>
            <a:endParaRPr sz="1100" dirty="0"/>
          </a:p>
        </p:txBody>
      </p:sp>
      <p:sp>
        <p:nvSpPr>
          <p:cNvPr id="156" name="Shape 156"/>
          <p:cNvSpPr/>
          <p:nvPr/>
        </p:nvSpPr>
        <p:spPr>
          <a:xfrm>
            <a:off x="35496" y="3536308"/>
            <a:ext cx="4301848" cy="27449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/>
          <a:lstStyle/>
          <a:p>
            <a:pPr marL="159198" indent="-159198">
              <a:lnSpc>
                <a:spcPct val="120000"/>
              </a:lnSpc>
              <a:spcBef>
                <a:spcPts val="914"/>
              </a:spcBef>
              <a:buSzPct val="30000"/>
              <a:buBlip>
                <a:blip r:embed="rId13"/>
              </a:buBlip>
              <a:defRPr sz="4000" spc="319"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sz="1100" dirty="0" err="1"/>
              <a:t>Thermohydraulique</a:t>
            </a:r>
            <a:r>
              <a:rPr sz="1100" dirty="0"/>
              <a:t> : </a:t>
            </a:r>
            <a:r>
              <a:rPr sz="1100" dirty="0" err="1"/>
              <a:t>mouvement</a:t>
            </a:r>
            <a:r>
              <a:rPr sz="1100" dirty="0"/>
              <a:t> </a:t>
            </a:r>
            <a:r>
              <a:rPr sz="1100" dirty="0" err="1"/>
              <a:t>linéaire</a:t>
            </a:r>
            <a:r>
              <a:rPr sz="1100" dirty="0"/>
              <a:t> </a:t>
            </a:r>
            <a:br>
              <a:rPr sz="1100" dirty="0"/>
            </a:br>
            <a:r>
              <a:rPr sz="1100" dirty="0"/>
              <a:t>(avec </a:t>
            </a:r>
            <a:r>
              <a:rPr sz="1100" dirty="0" err="1"/>
              <a:t>une</a:t>
            </a:r>
            <a:r>
              <a:rPr sz="1100" dirty="0"/>
              <a:t> distribution de </a:t>
            </a:r>
            <a:r>
              <a:rPr sz="1100" dirty="0" err="1"/>
              <a:t>vitesse</a:t>
            </a:r>
            <a:r>
              <a:rPr sz="1100" dirty="0"/>
              <a:t> </a:t>
            </a:r>
            <a:r>
              <a:rPr sz="1100" dirty="0" err="1"/>
              <a:t>donnée</a:t>
            </a:r>
            <a:r>
              <a:rPr sz="1100" dirty="0"/>
              <a:t>)</a:t>
            </a:r>
          </a:p>
          <a:p>
            <a:pPr marL="159198" indent="-159198">
              <a:lnSpc>
                <a:spcPct val="120000"/>
              </a:lnSpc>
              <a:buSzPct val="30000"/>
              <a:buBlip>
                <a:blip r:embed="rId13"/>
              </a:buBlip>
              <a:defRPr sz="4000" spc="319"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sz="1100" dirty="0" err="1"/>
              <a:t>Neutronique</a:t>
            </a:r>
            <a:r>
              <a:rPr sz="1100" dirty="0"/>
              <a:t> : </a:t>
            </a:r>
            <a:r>
              <a:rPr sz="1100" dirty="0" err="1"/>
              <a:t>Cinétique</a:t>
            </a:r>
            <a:r>
              <a:rPr sz="1100" dirty="0"/>
              <a:t> Point par Zone :</a:t>
            </a:r>
            <a:br>
              <a:rPr sz="1100" dirty="0"/>
            </a:br>
            <a:r>
              <a:rPr sz="1100" dirty="0"/>
              <a:t>- </a:t>
            </a:r>
            <a:r>
              <a:rPr sz="1100" dirty="0" err="1"/>
              <a:t>fonction</a:t>
            </a:r>
            <a:r>
              <a:rPr sz="1100" dirty="0"/>
              <a:t> </a:t>
            </a:r>
            <a:r>
              <a:rPr sz="1100" dirty="0">
                <a:solidFill>
                  <a:srgbClr val="E82C05"/>
                </a:solidFill>
              </a:rPr>
              <a:t>co</a:t>
            </a:r>
            <a:r>
              <a:rPr lang="fr-FR" sz="1100" dirty="0">
                <a:solidFill>
                  <a:srgbClr val="E82C05"/>
                </a:solidFill>
              </a:rPr>
              <a:t>s. Bessel</a:t>
            </a:r>
            <a:r>
              <a:rPr sz="1100" dirty="0">
                <a:solidFill>
                  <a:srgbClr val="E82C05"/>
                </a:solidFill>
              </a:rPr>
              <a:t/>
            </a:r>
            <a:br>
              <a:rPr sz="1100" dirty="0">
                <a:solidFill>
                  <a:srgbClr val="E82C05"/>
                </a:solidFill>
              </a:rPr>
            </a:br>
            <a:r>
              <a:rPr sz="1100" dirty="0"/>
              <a:t>- </a:t>
            </a:r>
            <a:r>
              <a:rPr sz="1100" dirty="0" err="1"/>
              <a:t>cinétique</a:t>
            </a:r>
            <a:r>
              <a:rPr sz="1100" dirty="0"/>
              <a:t> point : </a:t>
            </a:r>
            <a:r>
              <a:rPr sz="1100" dirty="0" err="1"/>
              <a:t>séparation</a:t>
            </a:r>
            <a:r>
              <a:rPr sz="1100" dirty="0"/>
              <a:t> </a:t>
            </a:r>
            <a:r>
              <a:rPr sz="1100" dirty="0" err="1"/>
              <a:t>espace</a:t>
            </a:r>
            <a:r>
              <a:rPr sz="1100" dirty="0"/>
              <a:t>-temps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157653" y="404664"/>
            <a:ext cx="48476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/>
              <a:t>@</a:t>
            </a:r>
            <a:r>
              <a:rPr lang="fr-FR" sz="1200" i="1" dirty="0" smtClean="0"/>
              <a:t> </a:t>
            </a:r>
            <a:r>
              <a:rPr lang="fr-FR" sz="1200" i="1" dirty="0" smtClean="0"/>
              <a:t>Axel Laureau, Thèse de doctorat, Université Grenoble Alpes, 2015</a:t>
            </a:r>
            <a:endParaRPr lang="fr-FR" sz="1200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" y="44624"/>
            <a:ext cx="1187879" cy="6312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0" y="-4815"/>
            <a:ext cx="1115699" cy="61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070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E74C3C"/>
              </a:buClr>
            </a:pPr>
            <a:r>
              <a:rPr lang="fr-FR" dirty="0" smtClean="0"/>
              <a:t>Couplage </a:t>
            </a:r>
            <a:r>
              <a:rPr lang="fr-FR" dirty="0" err="1" smtClean="0"/>
              <a:t>LiCore</a:t>
            </a:r>
            <a:r>
              <a:rPr lang="fr-FR" dirty="0" smtClean="0"/>
              <a:t> – ALICES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>
              <a:buClr>
                <a:srgbClr val="E74C3C"/>
              </a:buClr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>
              <a:buClr>
                <a:srgbClr val="E74C3C"/>
              </a:buClr>
            </a:pPr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A4137B-3DC9-44E3-9DE7-1DEE4DC1EF6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79797"/>
            <a:ext cx="8856984" cy="563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609600" y="3573016"/>
            <a:ext cx="4538464" cy="270554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fr-FR" sz="2000" b="1" kern="1200" dirty="0" smtClean="0">
                <a:solidFill>
                  <a:srgbClr val="3F474C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"/>
              <a:defRPr lang="fr-FR" sz="2000" kern="1200" dirty="0" smtClean="0">
                <a:solidFill>
                  <a:srgbClr val="3F474C"/>
                </a:solidFill>
                <a:latin typeface="+mn-lt"/>
                <a:ea typeface="+mn-ea"/>
                <a:cs typeface="+mn-cs"/>
              </a:defRPr>
            </a:lvl2pPr>
            <a:lvl3pPr marL="360362" indent="0" algn="l" defTabSz="914400" rtl="0" eaLnBrk="1" latinLnBrk="0" hangingPunct="1">
              <a:spcBef>
                <a:spcPct val="20000"/>
              </a:spcBef>
              <a:buFontTx/>
              <a:buNone/>
              <a:defRPr lang="fr-FR" sz="1600" kern="1200" dirty="0" smtClean="0">
                <a:solidFill>
                  <a:srgbClr val="6E7E86"/>
                </a:solidFill>
                <a:latin typeface="+mn-lt"/>
                <a:ea typeface="+mn-ea"/>
                <a:cs typeface="+mn-cs"/>
              </a:defRPr>
            </a:lvl3pPr>
            <a:lvl4pPr marL="536575" indent="-176213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160000"/>
              <a:buFont typeface="Arial" panose="020B0604020202020204" pitchFamily="34" charset="0"/>
              <a:buChar char="›"/>
              <a:defRPr lang="fr-FR" sz="1400" kern="1200" dirty="0" smtClean="0">
                <a:solidFill>
                  <a:srgbClr val="3F474C"/>
                </a:solidFill>
                <a:latin typeface="+mn-lt"/>
                <a:ea typeface="+mn-ea"/>
                <a:cs typeface="+mn-cs"/>
              </a:defRPr>
            </a:lvl4pPr>
            <a:lvl5pPr marL="628650" indent="-92075" algn="l" defTabSz="914400" rtl="0" eaLnBrk="1" latinLnBrk="0" hangingPunct="1">
              <a:spcBef>
                <a:spcPct val="20000"/>
              </a:spcBef>
              <a:buClr>
                <a:srgbClr val="6E7E86"/>
              </a:buClr>
              <a:buFont typeface="Arial" panose="020B0604020202020204" pitchFamily="34" charset="0"/>
              <a:buChar char="•"/>
              <a:tabLst>
                <a:tab pos="628650" algn="l"/>
              </a:tabLst>
              <a:defRPr lang="fr-FR" sz="1200" kern="1200" dirty="0">
                <a:solidFill>
                  <a:srgbClr val="3F47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Couplage </a:t>
            </a:r>
            <a:r>
              <a:rPr lang="fr-FR" dirty="0" err="1" smtClean="0"/>
              <a:t>LiCore</a:t>
            </a:r>
            <a:r>
              <a:rPr lang="fr-FR" dirty="0" smtClean="0"/>
              <a:t> dans ALICES</a:t>
            </a:r>
          </a:p>
          <a:p>
            <a:pPr lvl="1">
              <a:buClr>
                <a:srgbClr val="E74C3C"/>
              </a:buClr>
            </a:pPr>
            <a:r>
              <a:rPr lang="fr-FR" dirty="0" smtClean="0"/>
              <a:t>Découplage IHM et code de calcul</a:t>
            </a:r>
          </a:p>
          <a:p>
            <a:pPr lvl="1">
              <a:buClr>
                <a:srgbClr val="E74C3C"/>
              </a:buClr>
            </a:pPr>
            <a:endParaRPr lang="fr-FR" dirty="0" smtClean="0"/>
          </a:p>
          <a:p>
            <a:pPr lvl="1">
              <a:buClr>
                <a:srgbClr val="E74C3C"/>
              </a:buClr>
            </a:pPr>
            <a:r>
              <a:rPr lang="fr-FR" dirty="0" smtClean="0"/>
              <a:t>Encapsulation </a:t>
            </a:r>
            <a:r>
              <a:rPr lang="fr-FR" dirty="0" err="1" smtClean="0"/>
              <a:t>LiCore</a:t>
            </a:r>
            <a:r>
              <a:rPr lang="fr-FR" dirty="0" smtClean="0"/>
              <a:t> dans le système exécutif ALICES</a:t>
            </a:r>
          </a:p>
          <a:p>
            <a:pPr lvl="1">
              <a:buClr>
                <a:srgbClr val="E74C3C"/>
              </a:buClr>
            </a:pPr>
            <a:endParaRPr lang="fr-FR" dirty="0"/>
          </a:p>
          <a:p>
            <a:pPr lvl="1">
              <a:buClr>
                <a:srgbClr val="E74C3C"/>
              </a:buClr>
            </a:pPr>
            <a:r>
              <a:rPr lang="fr-FR" dirty="0" smtClean="0"/>
              <a:t>Accès aux fonctionnalités ALICES</a:t>
            </a:r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799346" y="79649"/>
            <a:ext cx="3845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smtClean="0"/>
              <a:t>@ Olivier Bruneau, CORYS et Florian </a:t>
            </a:r>
            <a:r>
              <a:rPr lang="fr-FR" sz="1200" i="1" dirty="0" err="1" smtClean="0"/>
              <a:t>Passelaigue</a:t>
            </a:r>
            <a:r>
              <a:rPr lang="fr-FR" sz="1200" i="1" dirty="0" smtClean="0"/>
              <a:t>, stage 2</a:t>
            </a:r>
            <a:r>
              <a:rPr lang="fr-FR" sz="1200" i="1" baseline="30000" dirty="0" smtClean="0"/>
              <a:t>ème</a:t>
            </a:r>
            <a:r>
              <a:rPr lang="fr-FR" sz="1200" i="1" dirty="0" smtClean="0"/>
              <a:t> année PHELMA, CORYS-LPSC été 2018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314832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E74C3C"/>
              </a:buClr>
            </a:pPr>
            <a:r>
              <a:rPr lang="fr-FR" dirty="0"/>
              <a:t>Couplage </a:t>
            </a:r>
            <a:r>
              <a:rPr lang="fr-FR" dirty="0" err="1"/>
              <a:t>LiCore</a:t>
            </a:r>
            <a:r>
              <a:rPr lang="fr-FR" dirty="0"/>
              <a:t> – ALICES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4402832" cy="5001419"/>
          </a:xfrm>
        </p:spPr>
        <p:txBody>
          <a:bodyPr/>
          <a:lstStyle/>
          <a:p>
            <a:pPr lvl="0"/>
            <a:r>
              <a:rPr lang="fr-FR" dirty="0" smtClean="0"/>
              <a:t>Pilotage de </a:t>
            </a:r>
            <a:r>
              <a:rPr lang="fr-FR" dirty="0" err="1" smtClean="0"/>
              <a:t>LiCore</a:t>
            </a:r>
            <a:r>
              <a:rPr lang="fr-FR" dirty="0" smtClean="0"/>
              <a:t> depuis ALICES</a:t>
            </a:r>
          </a:p>
          <a:p>
            <a:pPr lvl="1">
              <a:buClr>
                <a:srgbClr val="E74C3C"/>
              </a:buClr>
            </a:pPr>
            <a:endParaRPr lang="fr-FR" dirty="0" smtClean="0"/>
          </a:p>
          <a:p>
            <a:pPr lvl="1">
              <a:buClr>
                <a:srgbClr val="E74C3C"/>
              </a:buClr>
            </a:pPr>
            <a:r>
              <a:rPr lang="fr-FR" dirty="0" smtClean="0"/>
              <a:t>Grandeurs pilotables depuis ALICES</a:t>
            </a:r>
            <a:endParaRPr lang="fr-FR" dirty="0"/>
          </a:p>
          <a:p>
            <a:pPr lvl="2"/>
            <a:r>
              <a:rPr lang="fr-FR" dirty="0" smtClean="0"/>
              <a:t>Puissance extraite</a:t>
            </a:r>
          </a:p>
          <a:p>
            <a:pPr lvl="2"/>
            <a:r>
              <a:rPr lang="fr-FR" dirty="0" smtClean="0"/>
              <a:t>Réactivité </a:t>
            </a:r>
            <a:r>
              <a:rPr lang="fr-FR" dirty="0"/>
              <a:t>insérée</a:t>
            </a:r>
          </a:p>
          <a:p>
            <a:pPr lvl="2"/>
            <a:r>
              <a:rPr lang="fr-FR" dirty="0"/>
              <a:t>Débit de cœur</a:t>
            </a:r>
          </a:p>
          <a:p>
            <a:pPr lvl="2"/>
            <a:r>
              <a:rPr lang="fr-FR" dirty="0"/>
              <a:t>Débit d’intermédiaire</a:t>
            </a:r>
          </a:p>
          <a:p>
            <a:pPr lvl="1">
              <a:buClr>
                <a:srgbClr val="E74C3C"/>
              </a:buClr>
            </a:pPr>
            <a:endParaRPr lang="fr-FR" dirty="0" smtClean="0"/>
          </a:p>
          <a:p>
            <a:pPr lvl="1">
              <a:buClr>
                <a:srgbClr val="E74C3C"/>
              </a:buClr>
            </a:pPr>
            <a:r>
              <a:rPr lang="fr-FR" dirty="0" smtClean="0"/>
              <a:t>Profils disponibles</a:t>
            </a:r>
            <a:endParaRPr lang="fr-FR" dirty="0"/>
          </a:p>
          <a:p>
            <a:pPr lvl="2"/>
            <a:r>
              <a:rPr lang="fr-FR" dirty="0" smtClean="0"/>
              <a:t>Echelon</a:t>
            </a:r>
            <a:endParaRPr lang="fr-FR" dirty="0"/>
          </a:p>
          <a:p>
            <a:pPr lvl="2"/>
            <a:r>
              <a:rPr lang="fr-FR" dirty="0" smtClean="0"/>
              <a:t>Evolution linéaire</a:t>
            </a:r>
            <a:endParaRPr lang="fr-FR" dirty="0"/>
          </a:p>
          <a:p>
            <a:pPr lvl="2"/>
            <a:r>
              <a:rPr lang="fr-FR" dirty="0" smtClean="0"/>
              <a:t>Croissance exponentielle vers la valeur cible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A4137B-3DC9-44E3-9DE7-1DEE4DC1EF6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62" y="1268760"/>
            <a:ext cx="404285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8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E74C3C"/>
              </a:buClr>
            </a:pPr>
            <a:r>
              <a:rPr lang="fr-FR" dirty="0"/>
              <a:t>Couplage </a:t>
            </a:r>
            <a:r>
              <a:rPr lang="fr-FR" dirty="0" err="1"/>
              <a:t>LiCore</a:t>
            </a:r>
            <a:r>
              <a:rPr lang="fr-FR" dirty="0"/>
              <a:t> – ALICES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Perspectives</a:t>
            </a:r>
          </a:p>
          <a:p>
            <a:pPr lvl="0"/>
            <a:endParaRPr lang="fr-FR" dirty="0" smtClean="0"/>
          </a:p>
          <a:p>
            <a:pPr lvl="1">
              <a:buClr>
                <a:srgbClr val="E74C3C"/>
              </a:buClr>
            </a:pPr>
            <a:r>
              <a:rPr lang="fr-FR" dirty="0" smtClean="0"/>
              <a:t>Gestion du cliché dans </a:t>
            </a:r>
            <a:r>
              <a:rPr lang="fr-FR" dirty="0" err="1" smtClean="0"/>
              <a:t>LiCore</a:t>
            </a:r>
            <a:endParaRPr lang="fr-FR" dirty="0" smtClean="0"/>
          </a:p>
          <a:p>
            <a:pPr lvl="2"/>
            <a:r>
              <a:rPr lang="fr-FR" dirty="0" smtClean="0"/>
              <a:t>Définition des variables d’état du code </a:t>
            </a:r>
            <a:r>
              <a:rPr lang="fr-FR" dirty="0" err="1" smtClean="0"/>
              <a:t>LiCore</a:t>
            </a:r>
            <a:endParaRPr lang="fr-FR" dirty="0" smtClean="0"/>
          </a:p>
          <a:p>
            <a:pPr lvl="2"/>
            <a:r>
              <a:rPr lang="fr-FR" dirty="0" smtClean="0"/>
              <a:t>Exposition des variables d’état en tant qu’interfaces vers ALICES</a:t>
            </a:r>
          </a:p>
          <a:p>
            <a:pPr lvl="2"/>
            <a:endParaRPr lang="fr-FR" dirty="0"/>
          </a:p>
          <a:p>
            <a:pPr lvl="1">
              <a:buClr>
                <a:srgbClr val="E74C3C"/>
              </a:buClr>
            </a:pPr>
            <a:r>
              <a:rPr lang="fr-FR" dirty="0"/>
              <a:t>Couplage d’un modèle de salle des machines</a:t>
            </a:r>
          </a:p>
          <a:p>
            <a:pPr lvl="2"/>
            <a:r>
              <a:rPr lang="fr-FR" dirty="0" smtClean="0"/>
              <a:t>Détourage et couplage d’un modèle de principe existant à CORYS</a:t>
            </a:r>
            <a:endParaRPr lang="fr-FR" dirty="0"/>
          </a:p>
          <a:p>
            <a:pPr lvl="1">
              <a:buClr>
                <a:srgbClr val="E74C3C"/>
              </a:buClr>
            </a:pPr>
            <a:endParaRPr lang="fr-FR" dirty="0"/>
          </a:p>
          <a:p>
            <a:pPr lvl="1">
              <a:buClr>
                <a:srgbClr val="E74C3C"/>
              </a:buClr>
            </a:pPr>
            <a:r>
              <a:rPr lang="fr-FR" dirty="0" smtClean="0"/>
              <a:t>Amélioration </a:t>
            </a:r>
            <a:r>
              <a:rPr lang="fr-FR" dirty="0"/>
              <a:t>des </a:t>
            </a:r>
            <a:r>
              <a:rPr lang="fr-FR" dirty="0" smtClean="0"/>
              <a:t>commandes</a:t>
            </a:r>
          </a:p>
          <a:p>
            <a:pPr lvl="2"/>
            <a:r>
              <a:rPr lang="fr-FR" dirty="0" smtClean="0"/>
              <a:t>Ajout des vues de commandes côté salle des machines et production d’électricité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A4137B-3DC9-44E3-9DE7-1DEE4DC1EF63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60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tion_mod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Formation_model</Template>
  <TotalTime>1710</TotalTime>
  <Words>326</Words>
  <Application>Microsoft Office PowerPoint</Application>
  <PresentationFormat>Affichage à l'écran (4:3)</PresentationFormat>
  <Paragraphs>96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Gill Sans Light</vt:lpstr>
      <vt:lpstr>Gill Sans SemiBold</vt:lpstr>
      <vt:lpstr>Wingdings 2</vt:lpstr>
      <vt:lpstr>Wingdings 3</vt:lpstr>
      <vt:lpstr>Formation_model</vt:lpstr>
      <vt:lpstr>Couplage LiCore – ALICES</vt:lpstr>
      <vt:lpstr>CORYS Activities</vt:lpstr>
      <vt:lpstr>ALICES Integrated simulation workshop and integration platform </vt:lpstr>
      <vt:lpstr>Couplage LiCore – ALICES</vt:lpstr>
      <vt:lpstr>Présentation PowerPoint</vt:lpstr>
      <vt:lpstr>Couplage LiCore – ALICES</vt:lpstr>
      <vt:lpstr>Couplage LiCore – ALICES</vt:lpstr>
      <vt:lpstr>Couplage LiCore – ALICES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Olivier Bruneau</dc:creator>
  <cp:lastModifiedBy>Elsa Merle</cp:lastModifiedBy>
  <cp:revision>8</cp:revision>
  <dcterms:created xsi:type="dcterms:W3CDTF">2018-10-02T15:22:45Z</dcterms:created>
  <dcterms:modified xsi:type="dcterms:W3CDTF">2018-10-04T21:42:44Z</dcterms:modified>
</cp:coreProperties>
</file>