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6"/>
  </p:notesMasterIdLst>
  <p:sldIdLst>
    <p:sldId id="261" r:id="rId6"/>
    <p:sldId id="270" r:id="rId7"/>
    <p:sldId id="273" r:id="rId8"/>
    <p:sldId id="310" r:id="rId9"/>
    <p:sldId id="303" r:id="rId10"/>
    <p:sldId id="304" r:id="rId11"/>
    <p:sldId id="306" r:id="rId12"/>
    <p:sldId id="317" r:id="rId13"/>
    <p:sldId id="274" r:id="rId14"/>
    <p:sldId id="301" r:id="rId15"/>
    <p:sldId id="282" r:id="rId16"/>
    <p:sldId id="284" r:id="rId17"/>
    <p:sldId id="307" r:id="rId18"/>
    <p:sldId id="298" r:id="rId19"/>
    <p:sldId id="311" r:id="rId20"/>
    <p:sldId id="275" r:id="rId21"/>
    <p:sldId id="305" r:id="rId22"/>
    <p:sldId id="322" r:id="rId23"/>
    <p:sldId id="314" r:id="rId24"/>
    <p:sldId id="329" r:id="rId25"/>
    <p:sldId id="330" r:id="rId26"/>
    <p:sldId id="323" r:id="rId27"/>
    <p:sldId id="315" r:id="rId28"/>
    <p:sldId id="325" r:id="rId29"/>
    <p:sldId id="326" r:id="rId30"/>
    <p:sldId id="324" r:id="rId31"/>
    <p:sldId id="328" r:id="rId32"/>
    <p:sldId id="327" r:id="rId33"/>
    <p:sldId id="319" r:id="rId34"/>
    <p:sldId id="309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Heuer" initials="D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04/10/2018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82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DDDF8C51-5E0F-41F1-A49D-72B37ECD5369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5ACA3E8-4B5A-4CE8-877E-98271A8F0D10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5FD4CF9-6A97-4A50-8447-6AA919E3D5CC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gray"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895CA3D-9D10-4E08-9E17-8CD06764C56B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CCD5A2BE-9BC2-478B-9106-2E1AE93164FA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2"/>
            <a:ext cx="1450504" cy="365125"/>
          </a:xfrm>
        </p:spPr>
        <p:txBody>
          <a:bodyPr/>
          <a:lstStyle/>
          <a:p>
            <a:fld id="{86D3FD6E-0E86-4345-858F-D022D2EEE39A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125D727-40A6-4B47-92C2-49FC27B7C943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EE401B2-49EC-4274-BDAF-F57A8BA7B388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9787C5F-B148-426F-B6B1-908EA4F3C3FD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A8FDD92-1B8C-432A-9BF2-1D6E2402CC8A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fld id="{73FD5693-D857-448E-ABA2-6A747E9248E8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6E07792-2C57-4C89-B952-7BF0840F33F1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78118FB-22F1-4B9D-A38F-D4C6C56B67A0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83968" y="836712"/>
            <a:ext cx="4464496" cy="295232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MSR en France.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Pistes de R&amp;D.</a:t>
            </a: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Journée NEEDS du 5 Octobre 2018         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960000" y="3717032"/>
            <a:ext cx="4788464" cy="1656184"/>
          </a:xfrm>
        </p:spPr>
        <p:txBody>
          <a:bodyPr/>
          <a:lstStyle/>
          <a:p>
            <a:endParaRPr lang="fr-FR" sz="2000" dirty="0" smtClean="0"/>
          </a:p>
          <a:p>
            <a:r>
              <a:rPr lang="fr-FR" sz="2000" dirty="0" smtClean="0"/>
              <a:t>Joel  GUIDEZ </a:t>
            </a:r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000" dirty="0" smtClean="0"/>
              <a:t>Responsable  scientifique du segment </a:t>
            </a:r>
            <a:r>
              <a:rPr lang="fr-FR" sz="2000" dirty="0" smtClean="0"/>
              <a:t>GEN IV </a:t>
            </a:r>
            <a:r>
              <a:rPr lang="fr-FR" sz="2000" dirty="0" smtClean="0"/>
              <a:t>au </a:t>
            </a:r>
            <a:r>
              <a:rPr lang="fr-FR" sz="2000" dirty="0" smtClean="0"/>
              <a:t>CEA</a:t>
            </a:r>
            <a:r>
              <a:rPr lang="fr-FR" sz="2000" dirty="0" smtClean="0"/>
              <a:t>/DEN</a:t>
            </a:r>
            <a:endParaRPr lang="fr-FR" sz="2000" dirty="0" smtClean="0"/>
          </a:p>
          <a:p>
            <a:r>
              <a:rPr lang="fr-FR" sz="2000" dirty="0" smtClean="0"/>
              <a:t>Responsable de la veille multi filières à la DEN</a:t>
            </a:r>
            <a:endParaRPr lang="fr-FR" sz="2000" dirty="0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774AA8-6321-4BE2-BD1E-3D8F87C627FC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Réacteurs  RNR Na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033" y="1207561"/>
            <a:ext cx="4752528" cy="4968552"/>
          </a:xfrm>
        </p:spPr>
        <p:txBody>
          <a:bodyPr/>
          <a:lstStyle/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Utilise le sodium liquide comme fluide caloporteur. </a:t>
            </a:r>
          </a:p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2000" dirty="0" smtClean="0">
                <a:solidFill>
                  <a:schemeClr val="tx1"/>
                </a:solidFill>
              </a:rPr>
              <a:t> fonctionner sans pression à de hautes températures.</a:t>
            </a:r>
          </a:p>
          <a:p>
            <a:pPr marL="0"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NB : Le premier réacteur qui a fourni de l’électricité en 1950 était un réacteur à métal liquide </a:t>
            </a:r>
          </a:p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Une bonne vingtaine de réacteurs de ce type ont fonctionné dans le monde (le dernier étant le réacteur russe BN 800 (800 </a:t>
            </a:r>
            <a:r>
              <a:rPr lang="fr-FR" sz="2000" dirty="0" err="1" smtClean="0">
                <a:solidFill>
                  <a:schemeClr val="tx1"/>
                </a:solidFill>
              </a:rPr>
              <a:t>Mwe</a:t>
            </a:r>
            <a:r>
              <a:rPr lang="fr-FR" sz="2000" dirty="0" smtClean="0">
                <a:solidFill>
                  <a:schemeClr val="tx1"/>
                </a:solidFill>
              </a:rPr>
              <a:t>) couplé au réseau en 2016).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41CE93-33AA-4494-A52A-CD465212A879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grpSp>
        <p:nvGrpSpPr>
          <p:cNvPr id="8" name="Group 111"/>
          <p:cNvGrpSpPr>
            <a:grpSpLocks/>
          </p:cNvGrpSpPr>
          <p:nvPr/>
        </p:nvGrpSpPr>
        <p:grpSpPr bwMode="auto">
          <a:xfrm>
            <a:off x="5073561" y="948125"/>
            <a:ext cx="4139952" cy="4188220"/>
            <a:chOff x="220" y="421"/>
            <a:chExt cx="1862" cy="1425"/>
          </a:xfrm>
        </p:grpSpPr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572"/>
              <a:ext cx="1701" cy="127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35"/>
            <p:cNvSpPr txBox="1">
              <a:spLocks noChangeArrowheads="1"/>
            </p:cNvSpPr>
            <p:nvPr/>
          </p:nvSpPr>
          <p:spPr bwMode="auto">
            <a:xfrm>
              <a:off x="220" y="421"/>
              <a:ext cx="1862" cy="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7292" tIns="18646" rIns="37292" bIns="18646">
              <a:spAutoFit/>
            </a:bodyPr>
            <a:lstStyle>
              <a:lvl1pPr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b="1" i="1" dirty="0">
                  <a:solidFill>
                    <a:srgbClr val="000099"/>
                  </a:solidFill>
                  <a:latin typeface="Times" pitchFamily="18" charset="0"/>
                </a:rPr>
                <a:t>SFR: Sodium </a:t>
              </a:r>
              <a:r>
                <a:rPr lang="fr-FR" altLang="fr-FR" b="1" i="1" dirty="0" err="1">
                  <a:solidFill>
                    <a:srgbClr val="000099"/>
                  </a:solidFill>
                  <a:latin typeface="Times" pitchFamily="18" charset="0"/>
                </a:rPr>
                <a:t>Fast</a:t>
              </a:r>
              <a:r>
                <a:rPr lang="fr-FR" altLang="fr-FR" b="1" i="1" dirty="0">
                  <a:solidFill>
                    <a:srgbClr val="000099"/>
                  </a:solidFill>
                  <a:latin typeface="Times" pitchFamily="18" charset="0"/>
                </a:rPr>
                <a:t> </a:t>
              </a:r>
              <a:r>
                <a:rPr lang="fr-FR" altLang="fr-FR" b="1" i="1" dirty="0" err="1">
                  <a:solidFill>
                    <a:srgbClr val="000099"/>
                  </a:solidFill>
                  <a:latin typeface="Times" pitchFamily="18" charset="0"/>
                </a:rPr>
                <a:t>Reactor</a:t>
              </a:r>
              <a:endParaRPr lang="fr-FR" altLang="fr-FR" b="1" i="1" dirty="0">
                <a:solidFill>
                  <a:srgbClr val="000099"/>
                </a:solidFill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Réacteurs en opération ou en 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456B4E0-B6B2-4474-BCB3-8270DC79D1AB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07504" y="1052736"/>
            <a:ext cx="56886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RNR-Na  </a:t>
            </a:r>
            <a:r>
              <a:rPr lang="fr-FR" b="1" u="sng" dirty="0"/>
              <a:t>en opération dans le monde en </a:t>
            </a:r>
            <a:r>
              <a:rPr lang="fr-FR" b="1" u="sng" dirty="0" smtClean="0"/>
              <a:t>2018 :</a:t>
            </a:r>
          </a:p>
          <a:p>
            <a:endParaRPr lang="fr-FR" dirty="0"/>
          </a:p>
          <a:p>
            <a:pPr lvl="0"/>
            <a:r>
              <a:rPr lang="fr-FR" dirty="0" smtClean="0"/>
              <a:t>- en </a:t>
            </a:r>
            <a:r>
              <a:rPr lang="fr-FR" dirty="0"/>
              <a:t>Russie, </a:t>
            </a:r>
            <a:r>
              <a:rPr lang="fr-FR" dirty="0" smtClean="0"/>
              <a:t>réacteur </a:t>
            </a:r>
            <a:r>
              <a:rPr lang="fr-FR" dirty="0"/>
              <a:t>expérimental </a:t>
            </a:r>
            <a:r>
              <a:rPr lang="fr-FR" dirty="0" smtClean="0"/>
              <a:t>Bor </a:t>
            </a:r>
            <a:r>
              <a:rPr lang="fr-FR" dirty="0"/>
              <a:t>60, et les réacteurs de puissance  BN 600 (600 </a:t>
            </a:r>
            <a:r>
              <a:rPr lang="fr-FR" dirty="0" err="1"/>
              <a:t>MWe</a:t>
            </a:r>
            <a:r>
              <a:rPr lang="fr-FR" dirty="0"/>
              <a:t>) et BN 800 (880 </a:t>
            </a:r>
            <a:r>
              <a:rPr lang="fr-FR" dirty="0" err="1"/>
              <a:t>MWe</a:t>
            </a:r>
            <a:r>
              <a:rPr lang="fr-FR" dirty="0"/>
              <a:t>). </a:t>
            </a:r>
          </a:p>
          <a:p>
            <a:pPr lvl="0"/>
            <a:r>
              <a:rPr lang="fr-FR" dirty="0" smtClean="0"/>
              <a:t>- en </a:t>
            </a:r>
            <a:r>
              <a:rPr lang="fr-FR" dirty="0"/>
              <a:t>Chine </a:t>
            </a:r>
            <a:r>
              <a:rPr lang="fr-FR" dirty="0" smtClean="0"/>
              <a:t>: réacteur expérimental </a:t>
            </a:r>
            <a:r>
              <a:rPr lang="fr-FR" dirty="0"/>
              <a:t>CEFR (25 </a:t>
            </a:r>
            <a:r>
              <a:rPr lang="fr-FR" dirty="0" err="1"/>
              <a:t>MWe</a:t>
            </a:r>
            <a:r>
              <a:rPr lang="fr-FR" dirty="0"/>
              <a:t>)</a:t>
            </a:r>
          </a:p>
          <a:p>
            <a:pPr lvl="0"/>
            <a:r>
              <a:rPr lang="fr-FR" dirty="0" smtClean="0"/>
              <a:t>- au </a:t>
            </a:r>
            <a:r>
              <a:rPr lang="fr-FR" dirty="0"/>
              <a:t>japon :</a:t>
            </a:r>
            <a:r>
              <a:rPr lang="fr-FR" dirty="0" smtClean="0"/>
              <a:t> </a:t>
            </a:r>
            <a:r>
              <a:rPr lang="fr-FR" dirty="0"/>
              <a:t>réacteur </a:t>
            </a:r>
            <a:r>
              <a:rPr lang="fr-FR" dirty="0" smtClean="0"/>
              <a:t>expérimental </a:t>
            </a:r>
            <a:r>
              <a:rPr lang="fr-FR" dirty="0"/>
              <a:t>JOYO en attente d’autorisation de redémarrage.</a:t>
            </a:r>
          </a:p>
          <a:p>
            <a:pPr lvl="0"/>
            <a:r>
              <a:rPr lang="fr-FR" dirty="0" smtClean="0"/>
              <a:t>- en Inde : </a:t>
            </a:r>
            <a:r>
              <a:rPr lang="fr-FR" dirty="0"/>
              <a:t>réacteur expérimental </a:t>
            </a:r>
            <a:r>
              <a:rPr lang="fr-FR" dirty="0" smtClean="0"/>
              <a:t>FBTR (40MWt)</a:t>
            </a:r>
          </a:p>
          <a:p>
            <a:pPr marL="285750" lvl="0" indent="-285750">
              <a:buFontTx/>
              <a:buChar char="-"/>
            </a:pPr>
            <a:endParaRPr lang="fr-FR" dirty="0"/>
          </a:p>
          <a:p>
            <a:r>
              <a:rPr lang="fr-FR" b="1" u="sng" dirty="0" smtClean="0"/>
              <a:t>RNR Na </a:t>
            </a:r>
            <a:r>
              <a:rPr lang="fr-FR" b="1" u="sng" dirty="0"/>
              <a:t>en </a:t>
            </a:r>
            <a:r>
              <a:rPr lang="fr-FR" b="1" u="sng" dirty="0" smtClean="0"/>
              <a:t>construction</a:t>
            </a:r>
            <a:r>
              <a:rPr lang="fr-FR" b="1" u="sng" dirty="0"/>
              <a:t> :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- en Inde</a:t>
            </a:r>
            <a:r>
              <a:rPr lang="fr-FR" dirty="0"/>
              <a:t> </a:t>
            </a:r>
            <a:r>
              <a:rPr lang="fr-FR" dirty="0" smtClean="0"/>
              <a:t>: réacteur </a:t>
            </a:r>
            <a:r>
              <a:rPr lang="fr-FR" dirty="0"/>
              <a:t>PFBR (500 </a:t>
            </a:r>
            <a:r>
              <a:rPr lang="fr-FR" dirty="0" err="1"/>
              <a:t>MWe</a:t>
            </a:r>
            <a:r>
              <a:rPr lang="fr-FR" dirty="0"/>
              <a:t>) en cours de </a:t>
            </a:r>
            <a:r>
              <a:rPr lang="fr-FR" dirty="0" smtClean="0"/>
              <a:t>   remplissage </a:t>
            </a:r>
            <a:r>
              <a:rPr lang="fr-FR" dirty="0"/>
              <a:t>sodium pour premiers essais.</a:t>
            </a:r>
          </a:p>
          <a:p>
            <a:pPr lvl="0"/>
            <a:r>
              <a:rPr lang="fr-FR" dirty="0" smtClean="0"/>
              <a:t>- en Russie : réacteur expérimental MBIR </a:t>
            </a:r>
            <a:r>
              <a:rPr lang="fr-FR" dirty="0"/>
              <a:t>(40 </a:t>
            </a:r>
            <a:r>
              <a:rPr lang="fr-FR" dirty="0" smtClean="0"/>
              <a:t>MW) </a:t>
            </a:r>
            <a:r>
              <a:rPr lang="fr-FR" dirty="0"/>
              <a:t>développé </a:t>
            </a:r>
            <a:r>
              <a:rPr lang="fr-FR" dirty="0" smtClean="0"/>
              <a:t>pour </a:t>
            </a:r>
            <a:r>
              <a:rPr lang="fr-FR" dirty="0"/>
              <a:t>remplacer le réacteur BOR 60 vieillissant</a:t>
            </a:r>
            <a:r>
              <a:rPr lang="fr-FR" dirty="0" smtClean="0"/>
              <a:t>.</a:t>
            </a:r>
          </a:p>
          <a:p>
            <a:pPr lvl="0"/>
            <a:r>
              <a:rPr lang="fr-FR" dirty="0" smtClean="0"/>
              <a:t>- en Chine : CDFR 600 (600 </a:t>
            </a:r>
            <a:r>
              <a:rPr lang="fr-FR" dirty="0" err="1" smtClean="0"/>
              <a:t>MWe</a:t>
            </a:r>
            <a:r>
              <a:rPr lang="fr-FR" dirty="0" smtClean="0"/>
              <a:t>) en construction pour un démarrage annoncé en 2023.</a:t>
            </a:r>
            <a:endParaRPr lang="fr-FR" dirty="0"/>
          </a:p>
        </p:txBody>
      </p:sp>
      <p:pic>
        <p:nvPicPr>
          <p:cNvPr id="9" name="Picture 2" descr="C:\Documents and Settings\ojb-lr2.BNPP.000\Рабочий стол\Новая папка\МЗ + РЗ\+DSC_1066.jpg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51" y="1268760"/>
            <a:ext cx="3168937" cy="245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933056"/>
            <a:ext cx="3096344" cy="22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1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RNR NA :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85706"/>
            <a:ext cx="5459883" cy="543963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Même si poursuite de </a:t>
            </a:r>
            <a:r>
              <a:rPr lang="fr-FR" sz="2000" dirty="0">
                <a:solidFill>
                  <a:schemeClr val="tx1"/>
                </a:solidFill>
              </a:rPr>
              <a:t>nombreuses recherches </a:t>
            </a:r>
            <a:r>
              <a:rPr lang="fr-FR" sz="2000" dirty="0" smtClean="0">
                <a:solidFill>
                  <a:schemeClr val="tx1"/>
                </a:solidFill>
              </a:rPr>
              <a:t>: </a:t>
            </a:r>
            <a:r>
              <a:rPr lang="fr-FR" sz="2000" dirty="0">
                <a:solidFill>
                  <a:schemeClr val="tx1"/>
                </a:solidFill>
              </a:rPr>
              <a:t>niveau de </a:t>
            </a:r>
            <a:r>
              <a:rPr lang="fr-FR" sz="2000" dirty="0" smtClean="0">
                <a:solidFill>
                  <a:schemeClr val="tx1"/>
                </a:solidFill>
              </a:rPr>
              <a:t>connaissance important sur </a:t>
            </a:r>
            <a:r>
              <a:rPr lang="fr-FR" sz="2000" dirty="0">
                <a:solidFill>
                  <a:schemeClr val="tx1"/>
                </a:solidFill>
              </a:rPr>
              <a:t>cette </a:t>
            </a:r>
            <a:r>
              <a:rPr lang="fr-FR" sz="2000" dirty="0" smtClean="0">
                <a:solidFill>
                  <a:schemeClr val="tx1"/>
                </a:solidFill>
              </a:rPr>
              <a:t>filière.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Niveau suffisant pour </a:t>
            </a:r>
            <a:r>
              <a:rPr lang="fr-FR" sz="2000" dirty="0" smtClean="0">
                <a:solidFill>
                  <a:schemeClr val="tx1"/>
                </a:solidFill>
              </a:rPr>
              <a:t>construction </a:t>
            </a:r>
            <a:r>
              <a:rPr lang="fr-FR" sz="2000" dirty="0">
                <a:solidFill>
                  <a:schemeClr val="tx1"/>
                </a:solidFill>
              </a:rPr>
              <a:t>et </a:t>
            </a:r>
            <a:r>
              <a:rPr lang="fr-FR" sz="2000" dirty="0" smtClean="0">
                <a:solidFill>
                  <a:schemeClr val="tx1"/>
                </a:solidFill>
              </a:rPr>
              <a:t>fonctionnement </a:t>
            </a:r>
            <a:r>
              <a:rPr lang="fr-FR" sz="2000" dirty="0">
                <a:solidFill>
                  <a:schemeClr val="tx1"/>
                </a:solidFill>
              </a:rPr>
              <a:t>de ce type de </a:t>
            </a:r>
            <a:r>
              <a:rPr lang="fr-FR" sz="2000" dirty="0" smtClean="0">
                <a:solidFill>
                  <a:schemeClr val="tx1"/>
                </a:solidFill>
              </a:rPr>
              <a:t>réacteurs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(cf. le démarrage récent de BN 800 en Russie).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Ceci étant… </a:t>
            </a:r>
            <a:r>
              <a:rPr lang="fr-FR" sz="2000" dirty="0" smtClean="0">
                <a:solidFill>
                  <a:schemeClr val="tx1"/>
                </a:solidFill>
              </a:rPr>
              <a:t>type de réacteur avec un surcoût par rapport aux REP existants, </a:t>
            </a:r>
            <a:r>
              <a:rPr lang="fr-FR" sz="2000" u="sng" dirty="0" smtClean="0">
                <a:solidFill>
                  <a:schemeClr val="tx1"/>
                </a:solidFill>
              </a:rPr>
              <a:t>pour des avantages </a:t>
            </a:r>
            <a:r>
              <a:rPr lang="fr-FR" sz="2000" u="sng" dirty="0">
                <a:solidFill>
                  <a:schemeClr val="tx1"/>
                </a:solidFill>
              </a:rPr>
              <a:t>sur le cycle du </a:t>
            </a:r>
            <a:r>
              <a:rPr lang="fr-FR" sz="2000" u="sng" dirty="0" smtClean="0">
                <a:solidFill>
                  <a:schemeClr val="tx1"/>
                </a:solidFill>
              </a:rPr>
              <a:t>combustible à long terme.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u="sng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Forte </a:t>
            </a:r>
            <a:r>
              <a:rPr lang="fr-FR" sz="2000" b="1" dirty="0" smtClean="0">
                <a:solidFill>
                  <a:schemeClr val="tx1"/>
                </a:solidFill>
              </a:rPr>
              <a:t>limite à la progression </a:t>
            </a:r>
            <a:r>
              <a:rPr lang="fr-FR" sz="2000" dirty="0" smtClean="0">
                <a:solidFill>
                  <a:schemeClr val="tx1"/>
                </a:solidFill>
              </a:rPr>
              <a:t>de cette filière </a:t>
            </a:r>
            <a:r>
              <a:rPr lang="fr-FR" sz="2000" dirty="0">
                <a:solidFill>
                  <a:schemeClr val="tx1"/>
                </a:solidFill>
              </a:rPr>
              <a:t>P</a:t>
            </a:r>
            <a:r>
              <a:rPr lang="fr-FR" sz="2000" dirty="0" smtClean="0">
                <a:solidFill>
                  <a:schemeClr val="tx1"/>
                </a:solidFill>
              </a:rPr>
              <a:t>eu </a:t>
            </a:r>
            <a:r>
              <a:rPr lang="fr-FR" sz="2000" dirty="0" smtClean="0">
                <a:solidFill>
                  <a:schemeClr val="tx1"/>
                </a:solidFill>
              </a:rPr>
              <a:t>de nouveaux réacteurs de puissance en vue dans les années à venir (en dehors de CFR 600 et peut-être BN 1200) et </a:t>
            </a:r>
            <a:r>
              <a:rPr lang="fr-FR" sz="2000" dirty="0" smtClean="0">
                <a:solidFill>
                  <a:schemeClr val="tx1"/>
                </a:solidFill>
              </a:rPr>
              <a:t>reconfiguration </a:t>
            </a:r>
            <a:r>
              <a:rPr lang="fr-FR" sz="2000" dirty="0" smtClean="0">
                <a:solidFill>
                  <a:schemeClr val="tx1"/>
                </a:solidFill>
              </a:rPr>
              <a:t> récente </a:t>
            </a:r>
            <a:r>
              <a:rPr lang="fr-FR" sz="2000" dirty="0" smtClean="0">
                <a:solidFill>
                  <a:schemeClr val="tx1"/>
                </a:solidFill>
              </a:rPr>
              <a:t>des projets ASTRID et PGSFR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/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0B6D-B9BB-4422-9952-A5CE19203A78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pic>
        <p:nvPicPr>
          <p:cNvPr id="7" name="Picture 2" descr="\\lurs\_unites\DER\ASTRID\GMES\00-GMES2\20 - CSMC2\A - SYNTHESE\A1 - Pieces graphiques\05 - Preparation divers pr AI -RDL\05_16-03-17 PPT FR17 RCP-CFV V BD16-10\Images\FR17 RCP P2C-CFV BD16-10_Image1-bi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8" t="1098" r="26655" b="1495"/>
          <a:stretch/>
        </p:blipFill>
        <p:spPr bwMode="auto">
          <a:xfrm>
            <a:off x="6804248" y="3050895"/>
            <a:ext cx="1582686" cy="189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G083605\AppData\Local\Microsoft\Windows\Temporary Internet Files\Content.Outlook\8ZM81I59\IMG_19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817667" y="1802456"/>
            <a:ext cx="4968552" cy="34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1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Réacteur (V)HTR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1" y="1078868"/>
            <a:ext cx="5001977" cy="3186568"/>
          </a:xfrm>
        </p:spPr>
        <p:txBody>
          <a:bodyPr>
            <a:normAutofit/>
          </a:bodyPr>
          <a:lstStyle/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Concept </a:t>
            </a:r>
            <a:r>
              <a:rPr lang="fr-FR" sz="2000" dirty="0">
                <a:solidFill>
                  <a:schemeClr val="tx1"/>
                </a:solidFill>
              </a:rPr>
              <a:t>original bien développé dans les années 1960 à 80,  avec construction et opération de plusieurs réacteurs dont deux réacteurs de puissance à 300 et 330 </a:t>
            </a:r>
            <a:r>
              <a:rPr lang="fr-FR" sz="2000" dirty="0" err="1">
                <a:solidFill>
                  <a:schemeClr val="tx1"/>
                </a:solidFill>
              </a:rPr>
              <a:t>MWe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</a:p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Combustible soit </a:t>
            </a:r>
            <a:r>
              <a:rPr lang="fr-FR" sz="2000" dirty="0">
                <a:solidFill>
                  <a:schemeClr val="tx1"/>
                </a:solidFill>
              </a:rPr>
              <a:t>sous forme de boulets (Allemagne), soit de compacts (US /japon</a:t>
            </a:r>
            <a:r>
              <a:rPr lang="fr-FR" sz="2000" dirty="0" smtClean="0">
                <a:solidFill>
                  <a:schemeClr val="tx1"/>
                </a:solidFill>
              </a:rPr>
              <a:t>).</a:t>
            </a:r>
          </a:p>
          <a:p>
            <a:pPr marL="0"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Aucun avantages </a:t>
            </a:r>
            <a:r>
              <a:rPr lang="fr-FR" sz="2000" b="1" dirty="0">
                <a:solidFill>
                  <a:schemeClr val="tx1"/>
                </a:solidFill>
              </a:rPr>
              <a:t>au niveau de la consommation </a:t>
            </a:r>
            <a:r>
              <a:rPr lang="fr-FR" sz="2000" b="1" dirty="0" smtClean="0">
                <a:solidFill>
                  <a:schemeClr val="tx1"/>
                </a:solidFill>
              </a:rPr>
              <a:t>d’uranium ou de la fermeture du cycle.</a:t>
            </a:r>
            <a:endParaRPr lang="fr-FR" sz="2000" b="1" dirty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1B84A08-87B8-467A-9049-F852CE56D382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5181489" y="620688"/>
            <a:ext cx="3888432" cy="3522590"/>
            <a:chOff x="445" y="2071"/>
            <a:chExt cx="1701" cy="1424"/>
          </a:xfrm>
        </p:grpSpPr>
        <p:pic>
          <p:nvPicPr>
            <p:cNvPr id="9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" y="2233"/>
              <a:ext cx="1701" cy="126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95"/>
            <p:cNvSpPr txBox="1">
              <a:spLocks noChangeArrowheads="1"/>
            </p:cNvSpPr>
            <p:nvPr/>
          </p:nvSpPr>
          <p:spPr bwMode="auto">
            <a:xfrm>
              <a:off x="445" y="2071"/>
              <a:ext cx="1701" cy="1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7292" tIns="18646" rIns="37292" bIns="18646">
              <a:spAutoFit/>
            </a:bodyPr>
            <a:lstStyle>
              <a:lvl1pPr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b="1" i="1" dirty="0">
                  <a:solidFill>
                    <a:srgbClr val="000099"/>
                  </a:solidFill>
                  <a:latin typeface="Times" pitchFamily="18" charset="0"/>
                </a:rPr>
                <a:t>VHTR: </a:t>
              </a:r>
              <a:r>
                <a:rPr lang="fr-FR" altLang="fr-FR" b="1" i="1" dirty="0" err="1">
                  <a:solidFill>
                    <a:srgbClr val="000099"/>
                  </a:solidFill>
                  <a:latin typeface="Times" pitchFamily="18" charset="0"/>
                </a:rPr>
                <a:t>Very</a:t>
              </a:r>
              <a:r>
                <a:rPr lang="fr-FR" altLang="fr-FR" b="1" i="1" dirty="0">
                  <a:solidFill>
                    <a:srgbClr val="000099"/>
                  </a:solidFill>
                  <a:latin typeface="Times" pitchFamily="18" charset="0"/>
                </a:rPr>
                <a:t> High </a:t>
              </a:r>
              <a:r>
                <a:rPr lang="fr-FR" altLang="fr-FR" b="1" i="1" dirty="0" err="1">
                  <a:solidFill>
                    <a:srgbClr val="000099"/>
                  </a:solidFill>
                  <a:latin typeface="Times" pitchFamily="18" charset="0"/>
                </a:rPr>
                <a:t>Temperature</a:t>
              </a:r>
              <a:r>
                <a:rPr lang="fr-FR" altLang="fr-FR" b="1" i="1" dirty="0">
                  <a:solidFill>
                    <a:srgbClr val="000099"/>
                  </a:solidFill>
                  <a:latin typeface="Times" pitchFamily="18" charset="0"/>
                </a:rPr>
                <a:t> </a:t>
              </a:r>
              <a:r>
                <a:rPr lang="fr-FR" altLang="fr-FR" b="1" i="1" dirty="0" err="1">
                  <a:solidFill>
                    <a:srgbClr val="000099"/>
                  </a:solidFill>
                  <a:latin typeface="Times" pitchFamily="18" charset="0"/>
                </a:rPr>
                <a:t>Reactor</a:t>
              </a:r>
              <a:endParaRPr lang="fr-FR" altLang="fr-FR" b="1" i="1" dirty="0">
                <a:solidFill>
                  <a:srgbClr val="000099"/>
                </a:solidFill>
                <a:latin typeface="Times" pitchFamily="18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2404" y="4265436"/>
            <a:ext cx="91283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Avantage </a:t>
            </a:r>
            <a:r>
              <a:rPr lang="fr-FR" sz="2000" u="sng" dirty="0"/>
              <a:t>surtout en termes de sureté passive </a:t>
            </a:r>
            <a:r>
              <a:rPr lang="fr-FR" sz="2000" dirty="0"/>
              <a:t>(cœur qui ne peut pas fondre), et non-prolifération (combustible difficilement </a:t>
            </a:r>
            <a:r>
              <a:rPr lang="fr-FR" sz="2000" dirty="0" err="1"/>
              <a:t>retraitable</a:t>
            </a:r>
            <a:r>
              <a:rPr lang="fr-FR" sz="2000" dirty="0"/>
              <a:t>… ). </a:t>
            </a:r>
            <a:endParaRPr lang="fr-FR" sz="2000" dirty="0" smtClean="0"/>
          </a:p>
          <a:p>
            <a:r>
              <a:rPr lang="fr-FR" sz="2000" b="1" dirty="0" smtClean="0"/>
              <a:t>Abandon </a:t>
            </a:r>
            <a:r>
              <a:rPr lang="fr-FR" sz="2000" b="1" dirty="0" smtClean="0">
                <a:sym typeface="Wingdings" panose="05000000000000000000" pitchFamily="2" charset="2"/>
              </a:rPr>
              <a:t></a:t>
            </a:r>
            <a:r>
              <a:rPr lang="fr-FR" sz="2000" b="1" dirty="0" smtClean="0"/>
              <a:t> </a:t>
            </a:r>
            <a:r>
              <a:rPr lang="fr-FR" sz="2000" dirty="0"/>
              <a:t>raisons essentiellement </a:t>
            </a:r>
            <a:r>
              <a:rPr lang="fr-FR" sz="2000" dirty="0" smtClean="0"/>
              <a:t>économiques et </a:t>
            </a:r>
            <a:r>
              <a:rPr lang="fr-FR" sz="2000" dirty="0"/>
              <a:t>faible densité de puissance </a:t>
            </a:r>
            <a:r>
              <a:rPr lang="fr-FR" sz="2000" dirty="0" smtClean="0"/>
              <a:t>(réacteurs </a:t>
            </a:r>
            <a:r>
              <a:rPr lang="fr-FR" sz="2000" dirty="0"/>
              <a:t>volumineux à puissance </a:t>
            </a:r>
            <a:r>
              <a:rPr lang="fr-FR" sz="2000" dirty="0" smtClean="0"/>
              <a:t>limitée).</a:t>
            </a:r>
            <a:endParaRPr lang="fr-FR" sz="2000" dirty="0"/>
          </a:p>
          <a:p>
            <a:endParaRPr lang="fr-FR" sz="2000" dirty="0" smtClean="0"/>
          </a:p>
          <a:p>
            <a:r>
              <a:rPr lang="fr-FR" sz="2000" dirty="0" smtClean="0"/>
              <a:t>Réintroduit </a:t>
            </a:r>
            <a:r>
              <a:rPr lang="fr-FR" sz="2000" dirty="0"/>
              <a:t>dans GIF pour ses possibilités d’utilisations haute température : VHTR visant en particulier </a:t>
            </a:r>
            <a:r>
              <a:rPr lang="fr-FR" sz="2000" u="sng" dirty="0"/>
              <a:t>la production d’ hydrogène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75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HTR en Chine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4752528" cy="4968552"/>
          </a:xfrm>
        </p:spPr>
        <p:txBody>
          <a:bodyPr/>
          <a:lstStyle/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Petit </a:t>
            </a:r>
            <a:r>
              <a:rPr lang="fr-FR" sz="2000" dirty="0">
                <a:solidFill>
                  <a:schemeClr val="tx1"/>
                </a:solidFill>
              </a:rPr>
              <a:t>réacteur expérimental, </a:t>
            </a:r>
            <a:r>
              <a:rPr lang="fr-FR" sz="2000" dirty="0" smtClean="0">
                <a:solidFill>
                  <a:schemeClr val="tx1"/>
                </a:solidFill>
              </a:rPr>
              <a:t>HTR-10, à </a:t>
            </a:r>
            <a:r>
              <a:rPr lang="fr-FR" sz="2000" dirty="0">
                <a:solidFill>
                  <a:schemeClr val="tx1"/>
                </a:solidFill>
              </a:rPr>
              <a:t>Pékin dans les locaux de l’INET, </a:t>
            </a:r>
            <a:r>
              <a:rPr lang="fr-FR" sz="2000" dirty="0" smtClean="0">
                <a:solidFill>
                  <a:schemeClr val="tx1"/>
                </a:solidFill>
              </a:rPr>
              <a:t>actuellement </a:t>
            </a:r>
            <a:r>
              <a:rPr lang="fr-FR" sz="2000" dirty="0">
                <a:solidFill>
                  <a:schemeClr val="tx1"/>
                </a:solidFill>
              </a:rPr>
              <a:t>opérationnel</a:t>
            </a:r>
            <a:r>
              <a:rPr lang="fr-FR" sz="2000" dirty="0" smtClean="0">
                <a:solidFill>
                  <a:schemeClr val="tx1"/>
                </a:solidFill>
              </a:rPr>
              <a:t>.  </a:t>
            </a:r>
          </a:p>
          <a:p>
            <a:pPr marL="0"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r>
              <a:rPr lang="fr-FR" sz="2000" u="sng" dirty="0" smtClean="0">
                <a:solidFill>
                  <a:schemeClr val="tx1"/>
                </a:solidFill>
              </a:rPr>
              <a:t>Deux </a:t>
            </a:r>
            <a:r>
              <a:rPr lang="fr-FR" sz="2000" u="sng" dirty="0">
                <a:solidFill>
                  <a:schemeClr val="tx1"/>
                </a:solidFill>
              </a:rPr>
              <a:t>réacteurs de 100 </a:t>
            </a:r>
            <a:r>
              <a:rPr lang="fr-FR" sz="2000" u="sng" dirty="0" err="1">
                <a:solidFill>
                  <a:schemeClr val="tx1"/>
                </a:solidFill>
              </a:rPr>
              <a:t>MWe</a:t>
            </a:r>
            <a:r>
              <a:rPr lang="fr-FR" sz="2000" u="sng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actuellement </a:t>
            </a:r>
            <a:r>
              <a:rPr lang="fr-FR" sz="2000" dirty="0">
                <a:solidFill>
                  <a:schemeClr val="tx1"/>
                </a:solidFill>
              </a:rPr>
              <a:t>en fin de construction. 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Divergence prévue initialement </a:t>
            </a:r>
            <a:r>
              <a:rPr lang="fr-FR" sz="2000" dirty="0">
                <a:solidFill>
                  <a:schemeClr val="tx1"/>
                </a:solidFill>
              </a:rPr>
              <a:t>en 2017, mais annoncée aujourd’hui en </a:t>
            </a:r>
            <a:r>
              <a:rPr lang="fr-FR" sz="2000" dirty="0" smtClean="0">
                <a:solidFill>
                  <a:schemeClr val="tx1"/>
                </a:solidFill>
              </a:rPr>
              <a:t>2019. </a:t>
            </a:r>
          </a:p>
          <a:p>
            <a:pPr marL="0"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R</a:t>
            </a:r>
            <a:r>
              <a:rPr lang="fr-FR" sz="2000" dirty="0" smtClean="0">
                <a:solidFill>
                  <a:schemeClr val="tx1"/>
                </a:solidFill>
              </a:rPr>
              <a:t>éacteurs reliés </a:t>
            </a:r>
            <a:r>
              <a:rPr lang="fr-FR" sz="2000" dirty="0">
                <a:solidFill>
                  <a:schemeClr val="tx1"/>
                </a:solidFill>
              </a:rPr>
              <a:t>à une turbine de 200 </a:t>
            </a:r>
            <a:r>
              <a:rPr lang="fr-FR" sz="2000" dirty="0" err="1">
                <a:solidFill>
                  <a:schemeClr val="tx1"/>
                </a:solidFill>
              </a:rPr>
              <a:t>MWe</a:t>
            </a:r>
            <a:r>
              <a:rPr lang="fr-FR" sz="2000" dirty="0">
                <a:solidFill>
                  <a:schemeClr val="tx1"/>
                </a:solidFill>
              </a:rPr>
              <a:t> et </a:t>
            </a:r>
            <a:r>
              <a:rPr lang="fr-FR" sz="2000" dirty="0" smtClean="0">
                <a:solidFill>
                  <a:schemeClr val="tx1"/>
                </a:solidFill>
              </a:rPr>
              <a:t>présentés </a:t>
            </a:r>
            <a:r>
              <a:rPr lang="fr-FR" sz="2000" dirty="0">
                <a:solidFill>
                  <a:schemeClr val="tx1"/>
                </a:solidFill>
              </a:rPr>
              <a:t>comme des réacteurs modulaires</a:t>
            </a:r>
            <a:r>
              <a:rPr lang="fr-FR" sz="2000" dirty="0" smtClean="0"/>
              <a:t>.</a:t>
            </a:r>
          </a:p>
          <a:p>
            <a:pPr marL="0">
              <a:spcAft>
                <a:spcPts val="0"/>
              </a:spcAft>
            </a:pPr>
            <a:endParaRPr lang="fr-FR" sz="2000" dirty="0" smtClean="0"/>
          </a:p>
          <a:p>
            <a:pPr marL="0">
              <a:spcAft>
                <a:spcPts val="0"/>
              </a:spcAft>
            </a:pPr>
            <a:endParaRPr lang="fr-FR" sz="2000" dirty="0" smtClean="0"/>
          </a:p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Une usine de fabrication du combustible (boulets) a été construite.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pic>
        <p:nvPicPr>
          <p:cNvPr id="8" name="Espace réservé du contenu 7" descr="C:\Users\JG083605\AppData\Local\Microsoft\Windows\Temporary Internet Files\Content.Word\HTR-PM30Dez14.jpg"/>
          <p:cNvPicPr>
            <a:picLocks noGrp="1"/>
          </p:cNvPicPr>
          <p:nvPr>
            <p:ph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15" y="1124744"/>
            <a:ext cx="395223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C:\Users\JG083605\AppData\Local\Microsoft\Windows\Temporary Internet Files\Content.Word\Fig 3.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115" y="3789040"/>
            <a:ext cx="3952234" cy="25959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EF6CFE1-E56C-455A-9FF7-7BB2DF442D98}" type="datetime4">
              <a:rPr lang="fr-FR" smtClean="0"/>
              <a:t>4 octobre 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6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sur les (V)HTR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Faible intérêt dans le contexte français de recherche d’un </a:t>
            </a:r>
            <a:r>
              <a:rPr lang="fr-FR" sz="2000" dirty="0">
                <a:solidFill>
                  <a:schemeClr val="tx1"/>
                </a:solidFill>
              </a:rPr>
              <a:t>réacteur </a:t>
            </a:r>
            <a:r>
              <a:rPr lang="fr-FR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pour fermer le cycle,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pour économiser l’uranium 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pour minimiser les déchets (déchets graphite)</a:t>
            </a: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fr-FR" sz="2000" dirty="0">
                <a:solidFill>
                  <a:schemeClr val="tx1"/>
                </a:solidFill>
              </a:rPr>
              <a:t>T</a:t>
            </a:r>
            <a:r>
              <a:rPr lang="fr-FR" sz="2000" dirty="0" smtClean="0">
                <a:solidFill>
                  <a:schemeClr val="tx1"/>
                </a:solidFill>
              </a:rPr>
              <a:t>rois points négatifs pour les HTR.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NB : problèmes de matériaux pour les VHTR (et les projets sont souvent des HTR plus que des VHTR).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Les créneaux du HTR :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la production de chaleur, la possibilité de réacteur modulaire, et des avantages potentiels de sureté.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Par rapport aux réacteurs a eau, à cycle ouvert, ce sera certainement l’aspect économique qui sera déterminant dans l’ évolution de cette filière.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6970-BCBA-4F9B-A74B-25DCBA7B9EEE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001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cas particulier :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Les MSR (MOLTEN </a:t>
            </a:r>
            <a:r>
              <a:rPr lang="fr-FR" dirty="0" err="1" smtClean="0"/>
              <a:t>SALt</a:t>
            </a:r>
            <a:r>
              <a:rPr lang="fr-FR" dirty="0" smtClean="0"/>
              <a:t> REACTOR)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126EA-3BF9-4848-98E7-3AD7530BDA45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2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36127"/>
            <a:ext cx="7236464" cy="908720"/>
          </a:xfrm>
        </p:spPr>
        <p:txBody>
          <a:bodyPr/>
          <a:lstStyle/>
          <a:p>
            <a:r>
              <a:rPr lang="fr-FR" dirty="0" smtClean="0"/>
              <a:t>Concept très innovant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5040560" cy="3456384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</a:pPr>
            <a:r>
              <a:rPr lang="fr-FR" sz="2000" u="sng" dirty="0" smtClean="0">
                <a:solidFill>
                  <a:srgbClr val="C00000"/>
                </a:solidFill>
              </a:rPr>
              <a:t>Fluide </a:t>
            </a:r>
            <a:r>
              <a:rPr lang="fr-FR" sz="1800" u="sng" dirty="0" smtClean="0">
                <a:solidFill>
                  <a:srgbClr val="C00000"/>
                </a:solidFill>
              </a:rPr>
              <a:t>(sel fondu) </a:t>
            </a:r>
            <a:r>
              <a:rPr lang="fr-FR" sz="2000" u="sng" dirty="0" smtClean="0">
                <a:solidFill>
                  <a:srgbClr val="C00000"/>
                </a:solidFill>
              </a:rPr>
              <a:t>= caloporteur + combustible </a:t>
            </a:r>
            <a:r>
              <a:rPr lang="fr-FR" sz="1800" dirty="0" smtClean="0">
                <a:solidFill>
                  <a:schemeClr val="tx1"/>
                </a:solidFill>
              </a:rPr>
              <a:t>(éléments fertiles et fissiles dissous </a:t>
            </a:r>
            <a:r>
              <a:rPr lang="fr-FR" sz="1800" dirty="0">
                <a:solidFill>
                  <a:schemeClr val="tx1"/>
                </a:solidFill>
              </a:rPr>
              <a:t>dans </a:t>
            </a:r>
            <a:r>
              <a:rPr lang="fr-FR" sz="1800" dirty="0" smtClean="0">
                <a:solidFill>
                  <a:schemeClr val="tx1"/>
                </a:solidFill>
              </a:rPr>
              <a:t>le sel)</a:t>
            </a:r>
            <a:r>
              <a:rPr lang="fr-FR" sz="2000" dirty="0" smtClean="0">
                <a:solidFill>
                  <a:schemeClr val="tx1"/>
                </a:solidFill>
              </a:rPr>
              <a:t>.  </a:t>
            </a:r>
          </a:p>
          <a:p>
            <a:pPr marL="0"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Géométrie de la zone du cœur calculée pour permettre la </a:t>
            </a:r>
            <a:r>
              <a:rPr lang="fr-FR" sz="2000" dirty="0">
                <a:solidFill>
                  <a:schemeClr val="tx1"/>
                </a:solidFill>
              </a:rPr>
              <a:t>criticité </a:t>
            </a: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chemeClr val="tx1"/>
                </a:solidFill>
                <a:sym typeface="Wingdings" panose="05000000000000000000" pitchFamily="2" charset="2"/>
              </a:rPr>
              <a:t>é</a:t>
            </a: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chauffement du sel liquide (puis </a:t>
            </a:r>
            <a:r>
              <a:rPr lang="fr-FR" sz="2000" dirty="0" smtClean="0">
                <a:solidFill>
                  <a:schemeClr val="tx1"/>
                </a:solidFill>
              </a:rPr>
              <a:t>refroidi </a:t>
            </a:r>
            <a:r>
              <a:rPr lang="fr-FR" sz="2000" dirty="0">
                <a:solidFill>
                  <a:schemeClr val="tx1"/>
                </a:solidFill>
              </a:rPr>
              <a:t>au niveau du  générateur de vapeur, via un circuit </a:t>
            </a:r>
            <a:r>
              <a:rPr lang="fr-FR" sz="2000" dirty="0" smtClean="0">
                <a:solidFill>
                  <a:schemeClr val="tx1"/>
                </a:solidFill>
              </a:rPr>
              <a:t>intermédiaire en </a:t>
            </a:r>
            <a:r>
              <a:rPr lang="fr-FR" sz="2000" dirty="0">
                <a:solidFill>
                  <a:schemeClr val="tx1"/>
                </a:solidFill>
              </a:rPr>
              <a:t>sel,  avant de repartir vers la zone de </a:t>
            </a:r>
            <a:r>
              <a:rPr lang="fr-FR" sz="2000" dirty="0" smtClean="0">
                <a:solidFill>
                  <a:schemeClr val="tx1"/>
                </a:solidFill>
              </a:rPr>
              <a:t>criticité). </a:t>
            </a: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D535B7-4901-4671-8E6A-DCB66F015BA3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grpSp>
        <p:nvGrpSpPr>
          <p:cNvPr id="8" name="Group 337"/>
          <p:cNvGrpSpPr>
            <a:grpSpLocks/>
          </p:cNvGrpSpPr>
          <p:nvPr/>
        </p:nvGrpSpPr>
        <p:grpSpPr bwMode="auto">
          <a:xfrm>
            <a:off x="5395651" y="332656"/>
            <a:ext cx="3748349" cy="4173429"/>
            <a:chOff x="3962" y="2474"/>
            <a:chExt cx="1702" cy="1375"/>
          </a:xfrm>
        </p:grpSpPr>
        <p:pic>
          <p:nvPicPr>
            <p:cNvPr id="9" name="Picture 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" y="2478"/>
              <a:ext cx="1702" cy="137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97"/>
            <p:cNvSpPr txBox="1">
              <a:spLocks noChangeArrowheads="1"/>
            </p:cNvSpPr>
            <p:nvPr/>
          </p:nvSpPr>
          <p:spPr bwMode="auto">
            <a:xfrm>
              <a:off x="4357" y="2474"/>
              <a:ext cx="1184" cy="1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7292" tIns="18646" rIns="37292" bIns="18646">
              <a:spAutoFit/>
            </a:bodyPr>
            <a:lstStyle>
              <a:lvl1pPr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b="1" i="1" dirty="0">
                  <a:solidFill>
                    <a:srgbClr val="000099"/>
                  </a:solidFill>
                  <a:latin typeface="Times" pitchFamily="18" charset="0"/>
                </a:rPr>
                <a:t>MSR: Molten Salt Reactor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26636" y="3995678"/>
            <a:ext cx="8964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solidFill>
                  <a:srgbClr val="C00000"/>
                </a:solidFill>
              </a:rPr>
              <a:t>Points spécifiques du </a:t>
            </a:r>
            <a:r>
              <a:rPr lang="fr-FR" sz="2000" u="sng" dirty="0">
                <a:solidFill>
                  <a:srgbClr val="C00000"/>
                </a:solidFill>
              </a:rPr>
              <a:t>concept </a:t>
            </a:r>
            <a:r>
              <a:rPr lang="fr-FR" sz="2000" u="sng" dirty="0" smtClean="0">
                <a:solidFill>
                  <a:srgbClr val="C00000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Plus de combustible solide, 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Plus de matériaux de gainage ou assemblage.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R</a:t>
            </a:r>
            <a:r>
              <a:rPr lang="fr-FR" sz="2000" dirty="0" smtClean="0"/>
              <a:t>etraitement sur </a:t>
            </a:r>
            <a:r>
              <a:rPr lang="fr-FR" sz="2000" dirty="0"/>
              <a:t>site </a:t>
            </a:r>
            <a:r>
              <a:rPr lang="fr-FR" sz="2000" dirty="0" smtClean="0"/>
              <a:t>(en ligne ou petites </a:t>
            </a:r>
            <a:r>
              <a:rPr lang="fr-FR" sz="2000" dirty="0"/>
              <a:t>ponction </a:t>
            </a:r>
            <a:r>
              <a:rPr lang="fr-FR" sz="2000" dirty="0" smtClean="0"/>
              <a:t>périodiques)</a:t>
            </a:r>
          </a:p>
          <a:p>
            <a:pPr marL="342900" indent="-342900">
              <a:buFontTx/>
              <a:buChar char="-"/>
            </a:pPr>
            <a:r>
              <a:rPr lang="fr-FR" sz="2000" dirty="0" smtClean="0"/>
              <a:t>Rechargement </a:t>
            </a:r>
            <a:r>
              <a:rPr lang="fr-FR" sz="2000" dirty="0"/>
              <a:t>du cœur par </a:t>
            </a:r>
            <a:r>
              <a:rPr lang="fr-FR" sz="2000" dirty="0" smtClean="0"/>
              <a:t>simple </a:t>
            </a:r>
            <a:r>
              <a:rPr lang="fr-FR" sz="2000" dirty="0"/>
              <a:t>réintroduction périodique de combustible sous forme liquide</a:t>
            </a:r>
            <a:r>
              <a:rPr lang="fr-FR" sz="2000" dirty="0" smtClean="0"/>
              <a:t>.</a:t>
            </a:r>
          </a:p>
          <a:p>
            <a:pPr marL="342900" indent="-342900">
              <a:buFontTx/>
              <a:buChar char="-"/>
            </a:pPr>
            <a:endParaRPr lang="fr-FR" sz="2000" dirty="0" smtClean="0"/>
          </a:p>
          <a:p>
            <a:r>
              <a:rPr lang="fr-FR" sz="2000" dirty="0" smtClean="0"/>
              <a:t>Le </a:t>
            </a:r>
            <a:r>
              <a:rPr lang="fr-FR" sz="2000" dirty="0"/>
              <a:t>réacteur prototype (MSRE) a fonctionné sur ce type de concept aux Etats Unis de 1965 à 1969.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883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 </a:t>
            </a:r>
            <a:r>
              <a:rPr lang="fr-FR" dirty="0" err="1" smtClean="0"/>
              <a:t>interet</a:t>
            </a:r>
            <a:r>
              <a:rPr lang="fr-FR" dirty="0" smtClean="0"/>
              <a:t> du MSR pour la France ?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utilisation et minimisation  des déchets </a:t>
            </a:r>
            <a:r>
              <a:rPr lang="fr-FR" dirty="0" smtClean="0"/>
              <a:t>existants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sureté </a:t>
            </a:r>
            <a:r>
              <a:rPr lang="fr-FR" dirty="0" smtClean="0"/>
              <a:t>intrinsèque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-adaptation aux </a:t>
            </a:r>
            <a:r>
              <a:rPr lang="fr-FR" dirty="0" err="1" smtClean="0"/>
              <a:t>energies</a:t>
            </a:r>
            <a:r>
              <a:rPr lang="fr-FR" dirty="0" smtClean="0"/>
              <a:t> renouvelables et au </a:t>
            </a:r>
            <a:r>
              <a:rPr lang="fr-FR" dirty="0" err="1" smtClean="0"/>
              <a:t>reseau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79DB-6320-4319-A9B9-2DD349B04109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020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Intérêts  du MSR pour le cycle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124744"/>
            <a:ext cx="8064896" cy="5472608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Spectre rapide  possible avec possibilité d’incinération </a:t>
            </a:r>
            <a:r>
              <a:rPr lang="fr-FR" sz="2000" dirty="0">
                <a:solidFill>
                  <a:schemeClr val="tx1"/>
                </a:solidFill>
              </a:rPr>
              <a:t>de produits très </a:t>
            </a:r>
            <a:r>
              <a:rPr lang="fr-FR" sz="2000" dirty="0" smtClean="0">
                <a:solidFill>
                  <a:schemeClr val="tx1"/>
                </a:solidFill>
              </a:rPr>
              <a:t>divers).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Possibilité d’utilisation des matériaux issus des REP et du retraitement ( Pu, U, MOX usagés, etc</a:t>
            </a:r>
            <a:r>
              <a:rPr lang="fr-FR" sz="2000" dirty="0" smtClean="0">
                <a:solidFill>
                  <a:schemeClr val="tx1"/>
                </a:solidFill>
              </a:rPr>
              <a:t>..). Ainsi que des stocks disponibles d’uranium appauvri et de thorium.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Fonctionnement en continu, avec adjonction de combustible liquide et  purification /retraitement sur site./ Plus de fabrication de combustible solide.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Minimisation des déchets finaux : pas de sortie du combustible à cause de la tenue des gaines/assemblages et bonne incinération.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Possibilité complémentaire d’utilisation du thorium déjà disponible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Souplesse de suivi de charge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 Dimensions réduites par rapport à la puissance.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9AA3-1D4D-4D54-B5A5-72064637D6D6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9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    GEN  IV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C696-F2C2-4ABF-BC38-896E27908F55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Interet</a:t>
            </a:r>
            <a:r>
              <a:rPr lang="fr-FR" dirty="0" smtClean="0"/>
              <a:t> du MSR pour la sureté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>
                <a:solidFill>
                  <a:schemeClr val="tx1"/>
                </a:solidFill>
              </a:rPr>
              <a:t>Démonstration à priori plus facile de la non évacuation des populations en cas d’ accident </a:t>
            </a:r>
            <a:r>
              <a:rPr lang="fr-FR" sz="2000" dirty="0" smtClean="0">
                <a:solidFill>
                  <a:schemeClr val="tx1"/>
                </a:solidFill>
              </a:rPr>
              <a:t>grave : </a:t>
            </a:r>
            <a:r>
              <a:rPr lang="fr-FR" sz="2000" dirty="0" smtClean="0">
                <a:solidFill>
                  <a:schemeClr val="tx1"/>
                </a:solidFill>
              </a:rPr>
              <a:t>pas </a:t>
            </a:r>
            <a:r>
              <a:rPr lang="fr-FR" sz="2000" dirty="0">
                <a:solidFill>
                  <a:schemeClr val="tx1"/>
                </a:solidFill>
              </a:rPr>
              <a:t>de relâchement d’ énergie mécanique notable en cas d’excursion </a:t>
            </a:r>
            <a:r>
              <a:rPr lang="fr-FR" sz="2000" dirty="0" smtClean="0">
                <a:solidFill>
                  <a:schemeClr val="tx1"/>
                </a:solidFill>
              </a:rPr>
              <a:t>neutronique, et en </a:t>
            </a:r>
            <a:r>
              <a:rPr lang="fr-FR" sz="2000" dirty="0">
                <a:solidFill>
                  <a:schemeClr val="tx1"/>
                </a:solidFill>
              </a:rPr>
              <a:t>cas de fuite , solidification du fluide avec piégeage du </a:t>
            </a:r>
            <a:r>
              <a:rPr lang="fr-FR" sz="2000" dirty="0" smtClean="0">
                <a:solidFill>
                  <a:schemeClr val="tx1"/>
                </a:solidFill>
              </a:rPr>
              <a:t>césium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chemeClr val="tx1"/>
                </a:solidFill>
              </a:rPr>
              <a:t>Sureté passive : </a:t>
            </a:r>
            <a:r>
              <a:rPr lang="fr-FR" sz="2000" dirty="0" smtClean="0">
                <a:solidFill>
                  <a:schemeClr val="tx1"/>
                </a:solidFill>
              </a:rPr>
              <a:t>Coefficients </a:t>
            </a:r>
            <a:r>
              <a:rPr lang="fr-FR" sz="2000" dirty="0">
                <a:solidFill>
                  <a:schemeClr val="tx1"/>
                </a:solidFill>
              </a:rPr>
              <a:t>de contre réaction très fortement négatifs avec des temps de réaction extrêmement </a:t>
            </a:r>
            <a:r>
              <a:rPr lang="fr-FR" sz="2000" dirty="0" smtClean="0">
                <a:solidFill>
                  <a:schemeClr val="tx1"/>
                </a:solidFill>
              </a:rPr>
              <a:t>cours . Réacteur </a:t>
            </a:r>
            <a:r>
              <a:rPr lang="fr-FR" sz="2000" dirty="0">
                <a:solidFill>
                  <a:schemeClr val="tx1"/>
                </a:solidFill>
              </a:rPr>
              <a:t>sans matériaux réactifs, ni pression, ni possibilité de changement de phase liquide-gaz (</a:t>
            </a:r>
            <a:r>
              <a:rPr lang="fr-FR" sz="2000" dirty="0" err="1">
                <a:solidFill>
                  <a:schemeClr val="tx1"/>
                </a:solidFill>
              </a:rPr>
              <a:t>ie</a:t>
            </a:r>
            <a:r>
              <a:rPr lang="fr-FR" sz="2000" dirty="0">
                <a:solidFill>
                  <a:schemeClr val="tx1"/>
                </a:solidFill>
              </a:rPr>
              <a:t>. un risque d’explosion</a:t>
            </a:r>
            <a:r>
              <a:rPr lang="fr-FR" sz="2000" dirty="0" smtClean="0">
                <a:solidFill>
                  <a:schemeClr val="tx1"/>
                </a:solidFill>
              </a:rPr>
              <a:t>).</a:t>
            </a:r>
          </a:p>
          <a:p>
            <a:r>
              <a:rPr lang="fr-FR" sz="2000" dirty="0" smtClean="0">
                <a:solidFill>
                  <a:schemeClr val="tx1"/>
                </a:solidFill>
              </a:rPr>
              <a:t>Dossier de sureté final à préciser avec propositions de définition des barrières; de l’accident grave , reliées à un dimensionnement comprenant des systèmes de vidange et d’ évacuation de la puissance résiduelle.</a:t>
            </a:r>
          </a:p>
          <a:p>
            <a:pPr marL="1266825" indent="-342900">
              <a:buFontTx/>
              <a:buChar char="-"/>
            </a:pP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3DF-8942-4F14-8632-020FF2417196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2296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 </a:t>
            </a:r>
            <a:r>
              <a:rPr lang="fr-FR" dirty="0" smtClean="0"/>
              <a:t>du MSR sur les </a:t>
            </a:r>
            <a:r>
              <a:rPr lang="fr-FR" dirty="0" smtClean="0"/>
              <a:t>réseaux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988840"/>
            <a:ext cx="7308368" cy="4248472"/>
          </a:xfrm>
        </p:spPr>
        <p:txBody>
          <a:bodyPr/>
          <a:lstStyle/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Grande souplesse d’utilisation et rapidité de réponse avec faibles gradients thermiques : bien adapté au suivi d’ énergies intermittentes.</a:t>
            </a: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Coûts </a:t>
            </a:r>
            <a:r>
              <a:rPr lang="fr-FR" dirty="0" smtClean="0">
                <a:solidFill>
                  <a:schemeClr val="tx1"/>
                </a:solidFill>
              </a:rPr>
              <a:t>de fonctionnement et d’investissement à priori réduits grâce </a:t>
            </a:r>
            <a:r>
              <a:rPr lang="fr-FR" dirty="0" smtClean="0">
                <a:solidFill>
                  <a:schemeClr val="tx1"/>
                </a:solidFill>
              </a:rPr>
              <a:t>à </a:t>
            </a:r>
            <a:r>
              <a:rPr lang="fr-FR" dirty="0" smtClean="0">
                <a:solidFill>
                  <a:schemeClr val="tx1"/>
                </a:solidFill>
              </a:rPr>
              <a:t>la sureté passive intrinsèque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Possibilités de SMR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48A2-1831-4A55-9375-792A7253EAB9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19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Difficultés et R&amp;D court terme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R&amp;D pour conforter les avantages </a:t>
            </a:r>
            <a:r>
              <a:rPr lang="fr-FR" dirty="0" smtClean="0"/>
              <a:t>potentiels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-R&amp;D pour résoudre les points durs techniques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2C48-EA8F-4AD1-8498-974BE357042F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649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le moment : </a:t>
            </a:r>
            <a:br>
              <a:rPr lang="fr-FR" dirty="0" smtClean="0"/>
            </a:br>
            <a:r>
              <a:rPr lang="fr-FR" dirty="0" smtClean="0"/>
              <a:t>un réacteur non mature industriellement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172464" cy="496855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Plusieurs problématiques identifiées :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      Besoin </a:t>
            </a:r>
            <a:r>
              <a:rPr lang="fr-FR" sz="2000" b="1" dirty="0" smtClean="0">
                <a:solidFill>
                  <a:schemeClr val="tx1"/>
                </a:solidFill>
              </a:rPr>
              <a:t>de développer de la R&amp;D pour asseoir la maturité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>
                <a:solidFill>
                  <a:schemeClr val="tx1"/>
                </a:solidFill>
              </a:rPr>
              <a:t>T</a:t>
            </a:r>
            <a:r>
              <a:rPr lang="fr-FR" sz="2000" dirty="0" smtClean="0">
                <a:solidFill>
                  <a:schemeClr val="tx1"/>
                </a:solidFill>
              </a:rPr>
              <a:t>enue dans le temps des matériaux pressentis : Hastelloy-N, alliages base nickel avec tungstène, </a:t>
            </a:r>
            <a:r>
              <a:rPr lang="fr-FR" sz="2000" dirty="0" err="1" smtClean="0">
                <a:solidFill>
                  <a:schemeClr val="tx1"/>
                </a:solidFill>
              </a:rPr>
              <a:t>SiC</a:t>
            </a:r>
            <a:r>
              <a:rPr lang="fr-FR" sz="2000" dirty="0" smtClean="0">
                <a:solidFill>
                  <a:schemeClr val="tx1"/>
                </a:solidFill>
              </a:rPr>
              <a:t>, etc</a:t>
            </a:r>
            <a:r>
              <a:rPr lang="fr-FR" sz="2000" dirty="0">
                <a:solidFill>
                  <a:schemeClr val="tx1"/>
                </a:solidFill>
              </a:rPr>
              <a:t>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Suivi de la composition chimique du cœur dans le temps et les paramètres correspondants : </a:t>
            </a:r>
            <a:r>
              <a:rPr lang="fr-FR" sz="2000" dirty="0" err="1" smtClean="0">
                <a:solidFill>
                  <a:schemeClr val="tx1"/>
                </a:solidFill>
              </a:rPr>
              <a:t>RedOx</a:t>
            </a:r>
            <a:r>
              <a:rPr lang="fr-FR" sz="2000" dirty="0" smtClean="0">
                <a:solidFill>
                  <a:schemeClr val="tx1"/>
                </a:solidFill>
              </a:rPr>
              <a:t> et solubilité</a:t>
            </a: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Procédé de purification/retraitement à mettre au point.</a:t>
            </a: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Technologie générale pas toujours disponible : composants et instrumentation  </a:t>
            </a: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Sûreté à valider : référentiel à définir (barrières, état sûr , accident grave, etc... )</a:t>
            </a: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2000" dirty="0" smtClean="0"/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ym typeface="Wingdings" panose="05000000000000000000" pitchFamily="2" charset="2"/>
              </a:rPr>
              <a:t> Beaucoup d’éléments déjà disponibles, mais besoin d’étendre les études, formaliser, ordonner, valider et qualifier.</a:t>
            </a:r>
            <a:endParaRPr lang="fr-FR" sz="2000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9BD0-E8BF-4C45-BC7B-602D80DDB277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7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Conforter les points forts potentiels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81125" indent="-457200">
              <a:buAutoNum type="arabicParenR"/>
            </a:pPr>
            <a:r>
              <a:rPr lang="fr-FR" dirty="0" smtClean="0">
                <a:solidFill>
                  <a:schemeClr val="tx1"/>
                </a:solidFill>
              </a:rPr>
              <a:t>Fermeture du cycle :</a:t>
            </a:r>
            <a:r>
              <a:rPr lang="fr-FR" dirty="0" smtClean="0">
                <a:solidFill>
                  <a:schemeClr val="tx1"/>
                </a:solidFill>
              </a:rPr>
              <a:t> Calculs </a:t>
            </a:r>
            <a:r>
              <a:rPr lang="fr-FR" dirty="0" smtClean="0">
                <a:solidFill>
                  <a:schemeClr val="tx1"/>
                </a:solidFill>
              </a:rPr>
              <a:t>pour présentation ICAPP 2019 des possibilités d’utilisation des déchets filière REP par le </a:t>
            </a:r>
            <a:r>
              <a:rPr lang="fr-FR" dirty="0" smtClean="0">
                <a:solidFill>
                  <a:schemeClr val="tx1"/>
                </a:solidFill>
              </a:rPr>
              <a:t>MSFR (filière U /Pu) en comparaison d’un RNR Na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>
                <a:solidFill>
                  <a:schemeClr val="tx1"/>
                </a:solidFill>
              </a:rPr>
              <a:t>2) Sûreté intrinsèque : 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-   </a:t>
            </a:r>
            <a:r>
              <a:rPr lang="fr-FR" dirty="0" smtClean="0">
                <a:solidFill>
                  <a:schemeClr val="tx1"/>
                </a:solidFill>
              </a:rPr>
              <a:t>Validation </a:t>
            </a:r>
            <a:r>
              <a:rPr lang="fr-FR" dirty="0" smtClean="0">
                <a:solidFill>
                  <a:schemeClr val="tx1"/>
                </a:solidFill>
              </a:rPr>
              <a:t>de la minimisation de dégagement d’ énergie mécanique  même en criticité prompte (thèse CEA/CNRS en préparation pour </a:t>
            </a:r>
            <a:r>
              <a:rPr lang="fr-FR" dirty="0" err="1" smtClean="0">
                <a:solidFill>
                  <a:schemeClr val="tx1"/>
                </a:solidFill>
              </a:rPr>
              <a:t>Samosafer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</a:p>
          <a:p>
            <a:pPr marL="1266825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présentation </a:t>
            </a:r>
            <a:r>
              <a:rPr lang="fr-FR" dirty="0" smtClean="0">
                <a:solidFill>
                  <a:schemeClr val="tx1"/>
                </a:solidFill>
              </a:rPr>
              <a:t> ICAPP 2019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sur la sureté intrinsèque</a:t>
            </a: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Mise </a:t>
            </a:r>
            <a:r>
              <a:rPr lang="fr-FR" dirty="0" smtClean="0">
                <a:solidFill>
                  <a:schemeClr val="tx1"/>
                </a:solidFill>
              </a:rPr>
              <a:t>en place d’une analyse de sûreté globale et cohérente du MSFR (action </a:t>
            </a:r>
            <a:r>
              <a:rPr lang="fr-FR" dirty="0" err="1" smtClean="0">
                <a:solidFill>
                  <a:schemeClr val="tx1"/>
                </a:solidFill>
              </a:rPr>
              <a:t>Samosafer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)</a:t>
            </a:r>
            <a:endParaRPr lang="fr-FR" dirty="0" smtClean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7EDA-4BD0-4CDE-8660-2DF1E3DFD74B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88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52752"/>
            <a:ext cx="7812360" cy="908720"/>
          </a:xfrm>
        </p:spPr>
        <p:txBody>
          <a:bodyPr/>
          <a:lstStyle/>
          <a:p>
            <a:r>
              <a:rPr lang="fr-FR" dirty="0" smtClean="0"/>
              <a:t>R&amp;D  pour </a:t>
            </a:r>
            <a:r>
              <a:rPr lang="fr-FR" dirty="0" smtClean="0"/>
              <a:t>résoudre des </a:t>
            </a:r>
            <a:r>
              <a:rPr lang="fr-FR" dirty="0" smtClean="0"/>
              <a:t>points durs 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184576"/>
          </a:xfrm>
        </p:spPr>
        <p:txBody>
          <a:bodyPr>
            <a:normAutofit fontScale="92500" lnSpcReduction="20000"/>
          </a:bodyPr>
          <a:lstStyle/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Pré </a:t>
            </a:r>
            <a:r>
              <a:rPr lang="fr-FR" dirty="0">
                <a:solidFill>
                  <a:schemeClr val="tx1"/>
                </a:solidFill>
              </a:rPr>
              <a:t>dimensionnement du MSFR pour analyse et crédibilité d’ensemble (action </a:t>
            </a:r>
            <a:r>
              <a:rPr lang="fr-FR" dirty="0" err="1">
                <a:solidFill>
                  <a:schemeClr val="tx1"/>
                </a:solidFill>
              </a:rPr>
              <a:t>Samosafer</a:t>
            </a:r>
            <a:r>
              <a:rPr lang="fr-FR" dirty="0" smtClean="0">
                <a:solidFill>
                  <a:schemeClr val="tx1"/>
                </a:solidFill>
              </a:rPr>
              <a:t>) en 2019 / Pour un cahier des charges à finaliser.</a:t>
            </a:r>
            <a:endParaRPr lang="fr-FR" dirty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Codes de calculs </a:t>
            </a:r>
            <a:r>
              <a:rPr lang="fr-FR" dirty="0" smtClean="0">
                <a:solidFill>
                  <a:schemeClr val="tx1"/>
                </a:solidFill>
              </a:rPr>
              <a:t> couplés et adaptés </a:t>
            </a:r>
            <a:r>
              <a:rPr lang="fr-FR" dirty="0">
                <a:solidFill>
                  <a:schemeClr val="tx1"/>
                </a:solidFill>
              </a:rPr>
              <a:t>(Actions CEA/ CNRS </a:t>
            </a:r>
            <a:r>
              <a:rPr lang="fr-FR" dirty="0" smtClean="0">
                <a:solidFill>
                  <a:schemeClr val="tx1"/>
                </a:solidFill>
              </a:rPr>
              <a:t>, en cours pour 2019)</a:t>
            </a: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Initier une réunion de travail avec ORANO en 2019 pour analyser les possibilités de retraitement sur la base des calculs cycle U/Pu du papier ICAPP ?</a:t>
            </a:r>
            <a:endParaRPr lang="fr-FR" dirty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Résultats de boucles d’essais CNRS/ Faire un bilan des problèmes technologiques restant à résoudre</a:t>
            </a:r>
            <a:endParaRPr lang="fr-FR" dirty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Actions avec le </a:t>
            </a:r>
            <a:r>
              <a:rPr lang="fr-FR" dirty="0">
                <a:solidFill>
                  <a:schemeClr val="tx1"/>
                </a:solidFill>
              </a:rPr>
              <a:t>CNES  </a:t>
            </a:r>
            <a:r>
              <a:rPr lang="fr-FR" dirty="0" smtClean="0">
                <a:solidFill>
                  <a:schemeClr val="tx1"/>
                </a:solidFill>
              </a:rPr>
              <a:t>: thèse </a:t>
            </a:r>
            <a:r>
              <a:rPr lang="fr-FR" dirty="0">
                <a:solidFill>
                  <a:schemeClr val="tx1"/>
                </a:solidFill>
              </a:rPr>
              <a:t>CEA/ </a:t>
            </a:r>
            <a:r>
              <a:rPr lang="fr-FR" dirty="0" smtClean="0">
                <a:solidFill>
                  <a:schemeClr val="tx1"/>
                </a:solidFill>
              </a:rPr>
              <a:t>CNES </a:t>
            </a:r>
            <a:r>
              <a:rPr lang="fr-FR" dirty="0">
                <a:solidFill>
                  <a:schemeClr val="tx1"/>
                </a:solidFill>
              </a:rPr>
              <a:t>en </a:t>
            </a:r>
            <a:r>
              <a:rPr lang="fr-FR" dirty="0" smtClean="0">
                <a:solidFill>
                  <a:schemeClr val="tx1"/>
                </a:solidFill>
              </a:rPr>
              <a:t>préparation sur les matériaux et la </a:t>
            </a:r>
            <a:r>
              <a:rPr lang="fr-FR" dirty="0">
                <a:solidFill>
                  <a:schemeClr val="tx1"/>
                </a:solidFill>
              </a:rPr>
              <a:t>corrosion</a:t>
            </a:r>
          </a:p>
          <a:p>
            <a:pPr marL="1266825" indent="-342900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335AD-88C8-4205-BB41-7F66171B16B4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Journée </a:t>
            </a:r>
            <a:r>
              <a:rPr lang="fr-FR" dirty="0" err="1" smtClean="0"/>
              <a:t>Needs</a:t>
            </a:r>
            <a:r>
              <a:rPr lang="fr-FR" dirty="0" smtClean="0"/>
              <a:t>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6937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R&amp;D  long terme / Moyens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</a:t>
            </a:r>
            <a:r>
              <a:rPr lang="fr-FR" dirty="0"/>
              <a:t>Nécessité d’un </a:t>
            </a:r>
            <a:r>
              <a:rPr lang="fr-FR" dirty="0" smtClean="0"/>
              <a:t>prototype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>-communication et marketing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- bilan de </a:t>
            </a:r>
            <a:r>
              <a:rPr lang="fr-FR" dirty="0" err="1" smtClean="0"/>
              <a:t>R&amp;d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683F-132B-40F8-BB99-E47E1504B4C1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0280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Nécessité </a:t>
            </a:r>
            <a:r>
              <a:rPr lang="fr-FR" dirty="0" smtClean="0"/>
              <a:t>de boucle et prototype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Faire un bilan des R&amp;D faisables sans prototype en particulier pour le </a:t>
            </a:r>
            <a:r>
              <a:rPr lang="fr-FR" dirty="0" smtClean="0">
                <a:solidFill>
                  <a:schemeClr val="tx1"/>
                </a:solidFill>
              </a:rPr>
              <a:t>retraitement et la technologie des sels.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Faire le bilan  des points de R&amp;D où le prototype est nécessaire pour conforter et valider les </a:t>
            </a:r>
            <a:r>
              <a:rPr lang="fr-FR" dirty="0" smtClean="0">
                <a:solidFill>
                  <a:schemeClr val="tx1"/>
                </a:solidFill>
              </a:rPr>
              <a:t>solutions (cahier des charges)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Pré </a:t>
            </a:r>
            <a:r>
              <a:rPr lang="fr-FR" dirty="0" smtClean="0">
                <a:solidFill>
                  <a:schemeClr val="tx1"/>
                </a:solidFill>
              </a:rPr>
              <a:t>dimensionner ce </a:t>
            </a:r>
            <a:r>
              <a:rPr lang="fr-FR" dirty="0" smtClean="0">
                <a:solidFill>
                  <a:schemeClr val="tx1"/>
                </a:solidFill>
              </a:rPr>
              <a:t>prototype (effet de seuil) </a:t>
            </a:r>
            <a:r>
              <a:rPr lang="fr-FR" dirty="0" smtClean="0">
                <a:solidFill>
                  <a:schemeClr val="tx1"/>
                </a:solidFill>
              </a:rPr>
              <a:t>pour voir l’ordre de grandeur des travaux nécessaires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(Thèse CNRS en cours sur le </a:t>
            </a:r>
            <a:r>
              <a:rPr lang="fr-FR" dirty="0" smtClean="0">
                <a:solidFill>
                  <a:schemeClr val="tx1"/>
                </a:solidFill>
              </a:rPr>
              <a:t>sujet pour préparer tous ces points)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A548-1E4F-41F2-B393-89AE16B7EF9E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048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Communication et marketing / Moyens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8760"/>
            <a:ext cx="8748464" cy="5589240"/>
          </a:xfrm>
        </p:spPr>
        <p:txBody>
          <a:bodyPr>
            <a:normAutofit fontScale="85000" lnSpcReduction="20000"/>
          </a:bodyPr>
          <a:lstStyle/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Film disponible / Rapport des journées de mars/ </a:t>
            </a:r>
            <a:r>
              <a:rPr lang="fr-FR" dirty="0" smtClean="0">
                <a:solidFill>
                  <a:schemeClr val="tx1"/>
                </a:solidFill>
              </a:rPr>
              <a:t>Diffusion de ce rapport </a:t>
            </a:r>
            <a:r>
              <a:rPr lang="fr-FR" dirty="0" smtClean="0">
                <a:solidFill>
                  <a:schemeClr val="tx1"/>
                </a:solidFill>
              </a:rPr>
              <a:t>/ </a:t>
            </a:r>
            <a:r>
              <a:rPr lang="fr-FR" dirty="0" err="1" smtClean="0">
                <a:solidFill>
                  <a:schemeClr val="tx1"/>
                </a:solidFill>
              </a:rPr>
              <a:t>Gif</a:t>
            </a:r>
            <a:r>
              <a:rPr lang="fr-FR" dirty="0" smtClean="0">
                <a:solidFill>
                  <a:schemeClr val="tx1"/>
                </a:solidFill>
              </a:rPr>
              <a:t> Symposium/ Présentations à des </a:t>
            </a:r>
            <a:r>
              <a:rPr lang="fr-FR" dirty="0" smtClean="0">
                <a:solidFill>
                  <a:schemeClr val="tx1"/>
                </a:solidFill>
              </a:rPr>
              <a:t>congrès/Etc</a:t>
            </a:r>
            <a:r>
              <a:rPr lang="fr-FR" dirty="0" smtClean="0">
                <a:solidFill>
                  <a:schemeClr val="tx1"/>
                </a:solidFill>
              </a:rPr>
              <a:t>…</a:t>
            </a: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Initier un </a:t>
            </a:r>
            <a:r>
              <a:rPr lang="fr-FR" dirty="0" smtClean="0">
                <a:solidFill>
                  <a:schemeClr val="tx1"/>
                </a:solidFill>
              </a:rPr>
              <a:t>congrès </a:t>
            </a:r>
            <a:r>
              <a:rPr lang="fr-FR" dirty="0" smtClean="0">
                <a:solidFill>
                  <a:schemeClr val="tx1"/>
                </a:solidFill>
              </a:rPr>
              <a:t>dédié </a:t>
            </a:r>
            <a:r>
              <a:rPr lang="fr-FR" dirty="0" smtClean="0">
                <a:solidFill>
                  <a:schemeClr val="tx1"/>
                </a:solidFill>
              </a:rPr>
              <a:t>international ? Ou des journées dédiées en France ?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Fondation </a:t>
            </a:r>
            <a:r>
              <a:rPr lang="fr-FR" dirty="0" smtClean="0">
                <a:solidFill>
                  <a:schemeClr val="tx1"/>
                </a:solidFill>
              </a:rPr>
              <a:t>existante de J L</a:t>
            </a: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Recherche de guichets de financement ?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Start up </a:t>
            </a:r>
            <a:r>
              <a:rPr lang="fr-FR" dirty="0" smtClean="0">
                <a:solidFill>
                  <a:schemeClr val="tx1"/>
                </a:solidFill>
              </a:rPr>
              <a:t>?? Plate forme ?</a:t>
            </a:r>
            <a:endParaRPr lang="fr-FR" dirty="0" smtClean="0">
              <a:solidFill>
                <a:schemeClr val="tx1"/>
              </a:solidFill>
            </a:endParaRPr>
          </a:p>
          <a:p>
            <a:pPr marL="1266825" indent="-342900"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Actions pour un prototype international ?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Les moyens sont liés à des décisions politiques/ Ils sont actuellement très faibles en France,  dans un contexte général de transition énergétique pour une sortie du nucléaire </a:t>
            </a:r>
            <a:r>
              <a:rPr lang="fr-FR" dirty="0" smtClean="0">
                <a:solidFill>
                  <a:schemeClr val="tx1"/>
                </a:solidFill>
              </a:rPr>
              <a:t>!  </a:t>
            </a:r>
          </a:p>
          <a:p>
            <a:pPr marL="1266825" indent="-342900">
              <a:buFontTx/>
              <a:buChar char="-"/>
            </a:pPr>
            <a:endParaRPr lang="fr-FR" dirty="0" smtClean="0"/>
          </a:p>
          <a:p>
            <a:pPr marL="1266825" indent="-342900"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50C46-BD83-44E2-9CED-F34C0346C3DD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57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3933056"/>
            <a:ext cx="2592288" cy="23829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MSR en France :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6552728" cy="5256584"/>
          </a:xfrm>
        </p:spPr>
        <p:txBody>
          <a:bodyPr>
            <a:normAutofit fontScale="92500" lnSpcReduction="10000"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Face à l’intérêt </a:t>
            </a:r>
            <a:r>
              <a:rPr lang="fr-FR" sz="2000" b="1" dirty="0">
                <a:solidFill>
                  <a:schemeClr val="tx1"/>
                </a:solidFill>
              </a:rPr>
              <a:t>potentiel du </a:t>
            </a:r>
            <a:r>
              <a:rPr lang="fr-FR" sz="2000" b="1" dirty="0" smtClean="0">
                <a:solidFill>
                  <a:schemeClr val="tx1"/>
                </a:solidFill>
              </a:rPr>
              <a:t>concept MSR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r-FR" sz="2000" b="1" dirty="0" smtClean="0">
                <a:solidFill>
                  <a:schemeClr val="tx1"/>
                </a:solidFill>
              </a:rPr>
              <a:t> de </a:t>
            </a:r>
            <a:r>
              <a:rPr lang="fr-FR" sz="2000" b="1" dirty="0">
                <a:solidFill>
                  <a:schemeClr val="tx1"/>
                </a:solidFill>
              </a:rPr>
              <a:t>nombreuses études </a:t>
            </a:r>
            <a:r>
              <a:rPr lang="fr-FR" sz="2000" b="1" dirty="0" smtClean="0">
                <a:solidFill>
                  <a:schemeClr val="tx1"/>
                </a:solidFill>
              </a:rPr>
              <a:t>en cours dans le monde.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A</a:t>
            </a:r>
            <a:r>
              <a:rPr lang="fr-FR" sz="2000" dirty="0" smtClean="0">
                <a:solidFill>
                  <a:schemeClr val="tx1"/>
                </a:solidFill>
              </a:rPr>
              <a:t>ctuellement aucune </a:t>
            </a:r>
            <a:r>
              <a:rPr lang="fr-FR" sz="2000" dirty="0">
                <a:solidFill>
                  <a:schemeClr val="tx1"/>
                </a:solidFill>
              </a:rPr>
              <a:t>construction d’un </a:t>
            </a:r>
            <a:r>
              <a:rPr lang="fr-FR" sz="2000" dirty="0" smtClean="0">
                <a:solidFill>
                  <a:schemeClr val="tx1"/>
                </a:solidFill>
              </a:rPr>
              <a:t>réacteur </a:t>
            </a:r>
            <a:r>
              <a:rPr lang="fr-FR" sz="2000" dirty="0">
                <a:solidFill>
                  <a:schemeClr val="tx1"/>
                </a:solidFill>
              </a:rPr>
              <a:t>même </a:t>
            </a:r>
            <a:r>
              <a:rPr lang="fr-FR" sz="2000" dirty="0" smtClean="0">
                <a:solidFill>
                  <a:schemeClr val="tx1"/>
                </a:solidFill>
              </a:rPr>
              <a:t>prototype lancée , sauf peut être en Chine </a:t>
            </a: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c’est une étape nécessaire...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Pour une filière : nécessité d’un travail sur un </a:t>
            </a:r>
            <a:r>
              <a:rPr lang="fr-FR" sz="2000" dirty="0">
                <a:solidFill>
                  <a:schemeClr val="tx1"/>
                </a:solidFill>
              </a:rPr>
              <a:t>processus de </a:t>
            </a:r>
            <a:r>
              <a:rPr lang="fr-FR" sz="2000" dirty="0" smtClean="0">
                <a:solidFill>
                  <a:schemeClr val="tx1"/>
                </a:solidFill>
              </a:rPr>
              <a:t>certification qui est à concevoir et développer (cf. originalité </a:t>
            </a:r>
            <a:r>
              <a:rPr lang="fr-FR" sz="2000" dirty="0">
                <a:solidFill>
                  <a:schemeClr val="tx1"/>
                </a:solidFill>
              </a:rPr>
              <a:t>du </a:t>
            </a:r>
            <a:r>
              <a:rPr lang="fr-FR" sz="2000" dirty="0" smtClean="0">
                <a:solidFill>
                  <a:schemeClr val="tx1"/>
                </a:solidFill>
              </a:rPr>
              <a:t>concept).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Un certain nombre de points techniques à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résoudre (en particulier dans le domaine de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la </a:t>
            </a:r>
            <a:r>
              <a:rPr lang="fr-FR" sz="2000" dirty="0" smtClean="0">
                <a:solidFill>
                  <a:schemeClr val="tx1"/>
                </a:solidFill>
              </a:rPr>
              <a:t>chimie, </a:t>
            </a:r>
            <a:r>
              <a:rPr lang="fr-FR" sz="2000" dirty="0" smtClean="0">
                <a:solidFill>
                  <a:schemeClr val="tx1"/>
                </a:solidFill>
              </a:rPr>
              <a:t>du </a:t>
            </a:r>
            <a:r>
              <a:rPr lang="fr-FR" sz="2000" dirty="0" smtClean="0">
                <a:solidFill>
                  <a:schemeClr val="tx1"/>
                </a:solidFill>
              </a:rPr>
              <a:t>retraitement et de la technologie) </a:t>
            </a:r>
            <a:r>
              <a:rPr lang="fr-FR" sz="2000" dirty="0" smtClean="0">
                <a:solidFill>
                  <a:schemeClr val="tx1"/>
                </a:solidFill>
              </a:rPr>
              <a:t>nécessitant </a:t>
            </a:r>
            <a:r>
              <a:rPr lang="fr-FR" sz="2000" dirty="0" smtClean="0">
                <a:solidFill>
                  <a:schemeClr val="tx1"/>
                </a:solidFill>
              </a:rPr>
              <a:t>des moyens </a:t>
            </a:r>
            <a:r>
              <a:rPr lang="fr-FR" sz="2000" dirty="0" smtClean="0">
                <a:solidFill>
                  <a:schemeClr val="tx1"/>
                </a:solidFill>
              </a:rPr>
              <a:t>de R&amp;D avant le prototype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dirty="0" smtClean="0">
                <a:solidFill>
                  <a:schemeClr val="tx1"/>
                </a:solidFill>
              </a:rPr>
              <a:t>Nécessité de validation des avantages potentiels pour attirer les décideurs et obtenir des moyens pour cette R&amp;D , </a:t>
            </a:r>
            <a:r>
              <a:rPr lang="fr-FR" sz="2000" dirty="0" smtClean="0">
                <a:solidFill>
                  <a:schemeClr val="tx1"/>
                </a:solidFill>
              </a:rPr>
              <a:t>puis</a:t>
            </a:r>
            <a:r>
              <a:rPr lang="fr-FR" sz="2000" dirty="0" smtClean="0">
                <a:solidFill>
                  <a:schemeClr val="tx1"/>
                </a:solidFill>
              </a:rPr>
              <a:t> </a:t>
            </a:r>
            <a:r>
              <a:rPr lang="fr-FR" sz="2000" dirty="0" smtClean="0">
                <a:solidFill>
                  <a:schemeClr val="tx1"/>
                </a:solidFill>
              </a:rPr>
              <a:t>pour un prototype..</a:t>
            </a:r>
            <a:endParaRPr lang="fr-FR" sz="20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69F0-AC05-40E9-BF9A-38EF67E427EE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pic>
        <p:nvPicPr>
          <p:cNvPr id="7" name="Espace réservé du contenu 7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0"/>
          <a:stretch>
            <a:fillRect/>
          </a:stretch>
        </p:blipFill>
        <p:spPr bwMode="auto">
          <a:xfrm>
            <a:off x="6528972" y="976164"/>
            <a:ext cx="2621630" cy="2763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4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8568952" cy="47525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schemeClr val="tx1"/>
                </a:solidFill>
              </a:rPr>
              <a:t>Dans le cadre du GIF ( GEN IV International Forum), en l’an 2000 il a été retenu six concepts de réacteurs susceptibles d’être dans l’avenir des réacteurs de 4</a:t>
            </a:r>
            <a:r>
              <a:rPr lang="fr-FR" baseline="30000" dirty="0" smtClean="0">
                <a:solidFill>
                  <a:schemeClr val="tx1"/>
                </a:solidFill>
              </a:rPr>
              <a:t>ème</a:t>
            </a:r>
            <a:r>
              <a:rPr lang="fr-FR" dirty="0" smtClean="0">
                <a:solidFill>
                  <a:schemeClr val="tx1"/>
                </a:solidFill>
              </a:rPr>
              <a:t> génération :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réacteurs refroidis au sodium : RNR Na,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réacteurs refroidis au plomb,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réacteurs à sel fondu (MSR/ </a:t>
            </a:r>
            <a:r>
              <a:rPr lang="fr-FR" dirty="0" err="1" smtClean="0">
                <a:solidFill>
                  <a:schemeClr val="tx1"/>
                </a:solidFill>
              </a:rPr>
              <a:t>Molten</a:t>
            </a:r>
            <a:r>
              <a:rPr lang="fr-FR" dirty="0" smtClean="0">
                <a:solidFill>
                  <a:schemeClr val="tx1"/>
                </a:solidFill>
              </a:rPr>
              <a:t> Salt </a:t>
            </a:r>
            <a:r>
              <a:rPr lang="fr-FR" dirty="0" err="1" smtClean="0">
                <a:solidFill>
                  <a:schemeClr val="tx1"/>
                </a:solidFill>
              </a:rPr>
              <a:t>Reactor</a:t>
            </a:r>
            <a:r>
              <a:rPr lang="fr-FR" dirty="0" smtClean="0">
                <a:solidFill>
                  <a:schemeClr val="tx1"/>
                </a:solidFill>
              </a:rPr>
              <a:t>),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réacteurs rapides refroidi au gaz,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réacteurs à eau supercritique(SCWR) </a:t>
            </a: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les réacteurs très haute température (VHTR)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 smtClean="0">
              <a:solidFill>
                <a:schemeClr val="tx1"/>
              </a:solidFill>
            </a:endParaRPr>
          </a:p>
          <a:p>
            <a:pPr marL="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21179-D523-43DA-A0D0-618B7C713139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235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de votre attention.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A8856-E0B6-455A-8C56-5D4326ED86E1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88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bilan  subjectif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184576"/>
          </a:xfrm>
        </p:spPr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3500" b="1" dirty="0" smtClean="0">
                <a:solidFill>
                  <a:srgbClr val="C00000"/>
                </a:solidFill>
              </a:rPr>
              <a:t>3 catégories :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32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chemeClr val="tx1"/>
                </a:solidFill>
              </a:rPr>
              <a:t>1- Trois filières « en  panne » </a:t>
            </a:r>
            <a:r>
              <a:rPr lang="fr-FR" sz="3200" dirty="0" smtClean="0">
                <a:solidFill>
                  <a:schemeClr val="tx1"/>
                </a:solidFill>
              </a:rPr>
              <a:t>pour des raisons techniques diverses :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3200" dirty="0" smtClean="0">
                <a:solidFill>
                  <a:schemeClr val="tx1"/>
                </a:solidFill>
              </a:rPr>
              <a:t>Les réacteurs au plomb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3200" dirty="0">
                <a:solidFill>
                  <a:schemeClr val="tx1"/>
                </a:solidFill>
              </a:rPr>
              <a:t>L</a:t>
            </a:r>
            <a:r>
              <a:rPr lang="fr-FR" sz="3200" dirty="0" smtClean="0">
                <a:solidFill>
                  <a:schemeClr val="tx1"/>
                </a:solidFill>
              </a:rPr>
              <a:t>es SCWR (applicable uniquement aux </a:t>
            </a:r>
            <a:r>
              <a:rPr lang="fr-FR" sz="3200" dirty="0" err="1" smtClean="0">
                <a:solidFill>
                  <a:schemeClr val="tx1"/>
                </a:solidFill>
              </a:rPr>
              <a:t>Candu</a:t>
            </a:r>
            <a:r>
              <a:rPr lang="fr-FR" sz="32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3200" dirty="0">
                <a:solidFill>
                  <a:schemeClr val="tx1"/>
                </a:solidFill>
              </a:rPr>
              <a:t>L</a:t>
            </a:r>
            <a:r>
              <a:rPr lang="fr-FR" sz="3200" dirty="0" smtClean="0">
                <a:solidFill>
                  <a:schemeClr val="tx1"/>
                </a:solidFill>
              </a:rPr>
              <a:t>es rapides gaz</a:t>
            </a:r>
            <a:endParaRPr lang="fr-FR" sz="3200" dirty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3200" dirty="0" smtClean="0">
                <a:solidFill>
                  <a:schemeClr val="tx1"/>
                </a:solidFill>
              </a:rPr>
              <a:t>Et une caractéristique commune : n’avoir jamais eu de réacteur en fonctionnement (même prototype)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3200" dirty="0" smtClean="0">
                <a:solidFill>
                  <a:schemeClr val="tx1"/>
                </a:solidFill>
              </a:rPr>
              <a:t>NB : des réacteurs Pb-Bi ont existés, mais pas de réacteurs au plomb</a:t>
            </a:r>
            <a:r>
              <a:rPr lang="fr-FR" sz="3200" dirty="0">
                <a:solidFill>
                  <a:schemeClr val="tx1"/>
                </a:solidFill>
              </a:rPr>
              <a:t>.</a:t>
            </a:r>
            <a:endParaRPr lang="fr-FR" sz="32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32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chemeClr val="tx1"/>
                </a:solidFill>
              </a:rPr>
              <a:t>2- Deux filières matures industriellement</a:t>
            </a:r>
            <a:r>
              <a:rPr lang="fr-FR" sz="3200" dirty="0" smtClean="0">
                <a:solidFill>
                  <a:schemeClr val="tx1"/>
                </a:solidFill>
              </a:rPr>
              <a:t>, c’est-à-dire que des réacteurs ont déjà été construits et que d’autres sont en construction ou en opération : les HTR ( ou VHTR) et les RNR Na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32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3200" b="1" dirty="0" smtClean="0">
                <a:solidFill>
                  <a:schemeClr val="tx1"/>
                </a:solidFill>
              </a:rPr>
              <a:t>3- Cas particulier : </a:t>
            </a:r>
            <a:r>
              <a:rPr lang="fr-FR" sz="3200" dirty="0" smtClean="0">
                <a:solidFill>
                  <a:schemeClr val="tx1"/>
                </a:solidFill>
              </a:rPr>
              <a:t>le MSR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3200" dirty="0" smtClean="0">
                <a:solidFill>
                  <a:schemeClr val="tx1"/>
                </a:solidFill>
              </a:rPr>
              <a:t>Un réacteur (MSRE) a déjà fonctionné,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3200" dirty="0" smtClean="0">
                <a:solidFill>
                  <a:schemeClr val="tx1"/>
                </a:solidFill>
              </a:rPr>
              <a:t>Concentration de nombreux projets dans le monde.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3200" dirty="0">
                <a:solidFill>
                  <a:schemeClr val="tx1"/>
                </a:solidFill>
              </a:rPr>
              <a:t>T</a:t>
            </a:r>
            <a:r>
              <a:rPr lang="fr-FR" sz="3200" dirty="0" smtClean="0">
                <a:solidFill>
                  <a:schemeClr val="tx1"/>
                </a:solidFill>
              </a:rPr>
              <a:t>ype de réacteur porteur </a:t>
            </a:r>
            <a:r>
              <a:rPr lang="fr-FR" sz="3200" dirty="0">
                <a:solidFill>
                  <a:schemeClr val="tx1"/>
                </a:solidFill>
              </a:rPr>
              <a:t>d’un fort </a:t>
            </a:r>
            <a:r>
              <a:rPr lang="fr-FR" sz="3200" dirty="0" smtClean="0">
                <a:solidFill>
                  <a:schemeClr val="tx1"/>
                </a:solidFill>
              </a:rPr>
              <a:t>potentiel, mais pas encore mature industriellement </a:t>
            </a:r>
            <a:r>
              <a:rPr lang="fr-F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besoin d’</a:t>
            </a:r>
            <a:r>
              <a:rPr lang="fr-FR" sz="3200" dirty="0" smtClean="0">
                <a:solidFill>
                  <a:schemeClr val="tx1"/>
                </a:solidFill>
              </a:rPr>
              <a:t>un certain nombre de développements nécessaires .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6AB66-855D-4DED-97EB-7B00C697DDC6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7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Réacteurs au plomb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4896544" cy="3250719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</a:pPr>
            <a:r>
              <a:rPr lang="fr-FR" sz="2000" dirty="0">
                <a:solidFill>
                  <a:schemeClr val="tx1"/>
                </a:solidFill>
              </a:rPr>
              <a:t>Les réacteurs rapides refroidis </a:t>
            </a:r>
            <a:r>
              <a:rPr lang="fr-FR" sz="2000" dirty="0" smtClean="0">
                <a:solidFill>
                  <a:schemeClr val="tx1"/>
                </a:solidFill>
              </a:rPr>
              <a:t>avec </a:t>
            </a:r>
            <a:r>
              <a:rPr lang="fr-FR" sz="2000" dirty="0">
                <a:solidFill>
                  <a:schemeClr val="tx1"/>
                </a:solidFill>
              </a:rPr>
              <a:t>l’eutectique  plomb/ bismuth avaient été choisis en </a:t>
            </a:r>
            <a:r>
              <a:rPr lang="fr-FR" sz="2000" dirty="0" smtClean="0">
                <a:solidFill>
                  <a:schemeClr val="tx1"/>
                </a:solidFill>
              </a:rPr>
              <a:t>URSS/Russie </a:t>
            </a:r>
            <a:r>
              <a:rPr lang="fr-FR" sz="2000" dirty="0">
                <a:solidFill>
                  <a:schemeClr val="tx1"/>
                </a:solidFill>
              </a:rPr>
              <a:t>pour équiper </a:t>
            </a:r>
            <a:r>
              <a:rPr lang="fr-FR" sz="2000" dirty="0" smtClean="0">
                <a:solidFill>
                  <a:schemeClr val="tx1"/>
                </a:solidFill>
              </a:rPr>
              <a:t>les </a:t>
            </a:r>
            <a:r>
              <a:rPr lang="fr-FR" sz="2000" dirty="0">
                <a:solidFill>
                  <a:schemeClr val="tx1"/>
                </a:solidFill>
              </a:rPr>
              <a:t>sous-marins </a:t>
            </a:r>
            <a:r>
              <a:rPr lang="fr-FR" sz="2000" dirty="0" smtClean="0">
                <a:solidFill>
                  <a:schemeClr val="tx1"/>
                </a:solidFill>
              </a:rPr>
              <a:t>nucléaires. </a:t>
            </a:r>
          </a:p>
          <a:p>
            <a:pPr marL="0">
              <a:spcAft>
                <a:spcPts val="0"/>
              </a:spcAft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Mais… </a:t>
            </a:r>
            <a:r>
              <a:rPr lang="fr-FR" sz="2000" dirty="0" smtClean="0">
                <a:solidFill>
                  <a:schemeClr val="tx1"/>
                </a:solidFill>
              </a:rPr>
              <a:t>problèmes liés </a:t>
            </a:r>
            <a:r>
              <a:rPr lang="fr-FR" sz="2000" dirty="0">
                <a:solidFill>
                  <a:schemeClr val="tx1"/>
                </a:solidFill>
              </a:rPr>
              <a:t>à la chimie du </a:t>
            </a:r>
            <a:r>
              <a:rPr lang="fr-FR" sz="2000" dirty="0" smtClean="0">
                <a:solidFill>
                  <a:schemeClr val="tx1"/>
                </a:solidFill>
              </a:rPr>
              <a:t>plomb et </a:t>
            </a:r>
            <a:r>
              <a:rPr lang="fr-FR" sz="2000" dirty="0">
                <a:solidFill>
                  <a:schemeClr val="tx1"/>
                </a:solidFill>
              </a:rPr>
              <a:t>à son pouvoir de </a:t>
            </a:r>
            <a:r>
              <a:rPr lang="fr-FR" sz="2000" dirty="0" smtClean="0">
                <a:solidFill>
                  <a:schemeClr val="tx1"/>
                </a:solidFill>
              </a:rPr>
              <a:t>fragilisation </a:t>
            </a:r>
            <a:r>
              <a:rPr lang="fr-FR" sz="2000" dirty="0">
                <a:solidFill>
                  <a:schemeClr val="tx1"/>
                </a:solidFill>
              </a:rPr>
              <a:t>sur les matériaux métalliques usuels </a:t>
            </a: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Aft>
                <a:spcPts val="0"/>
              </a:spcAft>
            </a:pPr>
            <a:r>
              <a:rPr lang="fr-FR" sz="2000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A</a:t>
            </a:r>
            <a:r>
              <a:rPr lang="fr-FR" sz="2000" b="1" dirty="0" smtClean="0">
                <a:solidFill>
                  <a:srgbClr val="C00000"/>
                </a:solidFill>
              </a:rPr>
              <a:t>ccidents </a:t>
            </a:r>
            <a:r>
              <a:rPr lang="fr-FR" sz="2000" b="1" dirty="0">
                <a:solidFill>
                  <a:srgbClr val="C00000"/>
                </a:solidFill>
              </a:rPr>
              <a:t>et </a:t>
            </a:r>
            <a:r>
              <a:rPr lang="fr-FR" sz="2000" b="1" dirty="0" smtClean="0">
                <a:solidFill>
                  <a:srgbClr val="C00000"/>
                </a:solidFill>
              </a:rPr>
              <a:t>abandon </a:t>
            </a:r>
            <a:r>
              <a:rPr lang="fr-FR" sz="2000" b="1" dirty="0">
                <a:solidFill>
                  <a:srgbClr val="C00000"/>
                </a:solidFill>
              </a:rPr>
              <a:t>de cette filière pour les sous-marins russes</a:t>
            </a:r>
            <a:r>
              <a:rPr lang="fr-FR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CB4355-3FEF-41A1-82C9-0AAD7693E788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pic>
        <p:nvPicPr>
          <p:cNvPr id="8" name="Picture 50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636057" cy="285924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2001" y="4033167"/>
            <a:ext cx="86409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plomb  présente un certain nombre </a:t>
            </a:r>
            <a:r>
              <a:rPr lang="fr-FR" sz="2000" dirty="0" smtClean="0"/>
              <a:t>d’avantages : </a:t>
            </a:r>
          </a:p>
          <a:p>
            <a:pPr indent="-342900">
              <a:buFontTx/>
              <a:buChar char="-"/>
            </a:pPr>
            <a:r>
              <a:rPr lang="fr-FR" sz="2000" dirty="0" smtClean="0"/>
              <a:t>Pas de réaction chimique </a:t>
            </a:r>
            <a:r>
              <a:rPr lang="fr-FR" sz="2000" dirty="0"/>
              <a:t>avec l’air </a:t>
            </a:r>
            <a:r>
              <a:rPr lang="fr-FR" sz="2000" dirty="0" smtClean="0"/>
              <a:t>et l’eau</a:t>
            </a:r>
            <a:r>
              <a:rPr lang="fr-FR" sz="2000" dirty="0"/>
              <a:t>.  </a:t>
            </a:r>
            <a:endParaRPr lang="fr-FR" sz="2000" dirty="0" smtClean="0"/>
          </a:p>
          <a:p>
            <a:pPr indent="-342900">
              <a:buFontTx/>
              <a:buChar char="-"/>
            </a:pPr>
            <a:r>
              <a:rPr lang="fr-FR" sz="2000" dirty="0" smtClean="0"/>
              <a:t>Facilement </a:t>
            </a:r>
            <a:r>
              <a:rPr lang="fr-FR" sz="2000" dirty="0"/>
              <a:t>disponible. </a:t>
            </a:r>
            <a:endParaRPr lang="fr-FR" sz="2000" dirty="0" smtClean="0"/>
          </a:p>
          <a:p>
            <a:pPr indent="-342900">
              <a:buFontTx/>
              <a:buChar char="-"/>
            </a:pPr>
            <a:r>
              <a:rPr lang="fr-FR" sz="2000" dirty="0" smtClean="0"/>
              <a:t>Point </a:t>
            </a:r>
            <a:r>
              <a:rPr lang="fr-FR" sz="2000" dirty="0"/>
              <a:t>d’ébullition </a:t>
            </a:r>
            <a:r>
              <a:rPr lang="fr-FR" sz="2000" dirty="0" smtClean="0"/>
              <a:t>très </a:t>
            </a:r>
            <a:r>
              <a:rPr lang="fr-FR" sz="2000" dirty="0"/>
              <a:t>élevé </a:t>
            </a:r>
            <a:r>
              <a:rPr lang="fr-FR" sz="2000" dirty="0" smtClean="0"/>
              <a:t>(gains </a:t>
            </a:r>
            <a:r>
              <a:rPr lang="fr-FR" sz="2000" dirty="0"/>
              <a:t>en termes de sureté</a:t>
            </a:r>
            <a:r>
              <a:rPr lang="fr-FR" sz="2000" dirty="0" smtClean="0"/>
              <a:t>...)</a:t>
            </a:r>
          </a:p>
          <a:p>
            <a:pPr indent="-342900">
              <a:buFont typeface="Wingdings"/>
              <a:buChar char="à"/>
            </a:pPr>
            <a:r>
              <a:rPr lang="fr-FR" sz="2000" dirty="0" smtClean="0">
                <a:sym typeface="Wingdings" panose="05000000000000000000" pitchFamily="2" charset="2"/>
              </a:rPr>
              <a:t>P</a:t>
            </a:r>
            <a:r>
              <a:rPr lang="fr-FR" sz="2000" dirty="0" smtClean="0"/>
              <a:t>our </a:t>
            </a:r>
            <a:r>
              <a:rPr lang="fr-FR" sz="2000" dirty="0"/>
              <a:t>ces raisons </a:t>
            </a:r>
            <a:r>
              <a:rPr lang="fr-FR" sz="2000" dirty="0" smtClean="0"/>
              <a:t>de </a:t>
            </a:r>
            <a:r>
              <a:rPr lang="fr-FR" sz="2000" dirty="0"/>
              <a:t>nombreuses études </a:t>
            </a:r>
            <a:r>
              <a:rPr lang="fr-FR" sz="2000" dirty="0" smtClean="0"/>
              <a:t>ont été poursuivies.</a:t>
            </a:r>
          </a:p>
          <a:p>
            <a:pPr indent="-342900">
              <a:buFont typeface="Wingdings"/>
              <a:buChar char="à"/>
            </a:pPr>
            <a:endParaRPr lang="fr-FR" sz="2000" dirty="0" smtClean="0"/>
          </a:p>
          <a:p>
            <a:r>
              <a:rPr lang="fr-FR" sz="2000" u="sng" dirty="0" smtClean="0">
                <a:solidFill>
                  <a:srgbClr val="C00000"/>
                </a:solidFill>
              </a:rPr>
              <a:t>Mais problème </a:t>
            </a:r>
            <a:r>
              <a:rPr lang="fr-FR" sz="2000" u="sng" dirty="0">
                <a:solidFill>
                  <a:srgbClr val="C00000"/>
                </a:solidFill>
              </a:rPr>
              <a:t>fondamental de la corrosion </a:t>
            </a:r>
            <a:r>
              <a:rPr lang="fr-FR" sz="2000" u="sng" dirty="0" smtClean="0">
                <a:solidFill>
                  <a:srgbClr val="C00000"/>
                </a:solidFill>
              </a:rPr>
              <a:t>à résoudre (pour plomb </a:t>
            </a:r>
            <a:r>
              <a:rPr lang="fr-FR" sz="2000" u="sng" dirty="0">
                <a:solidFill>
                  <a:srgbClr val="C00000"/>
                </a:solidFill>
              </a:rPr>
              <a:t>ou </a:t>
            </a:r>
            <a:r>
              <a:rPr lang="fr-FR" sz="2000" u="sng" dirty="0" smtClean="0">
                <a:solidFill>
                  <a:srgbClr val="C00000"/>
                </a:solidFill>
              </a:rPr>
              <a:t>l’eutectique plomb-bismuth).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180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77006"/>
            <a:ext cx="7236464" cy="908720"/>
          </a:xfrm>
        </p:spPr>
        <p:txBody>
          <a:bodyPr/>
          <a:lstStyle/>
          <a:p>
            <a:r>
              <a:rPr lang="fr-FR" dirty="0" smtClean="0"/>
              <a:t>Réacteurs rapides au gaz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746" y="994950"/>
            <a:ext cx="5480382" cy="2746482"/>
          </a:xfrm>
        </p:spPr>
        <p:txBody>
          <a:bodyPr>
            <a:noAutofit/>
          </a:bodyPr>
          <a:lstStyle/>
          <a:p>
            <a:pPr marL="0">
              <a:spcAft>
                <a:spcPts val="0"/>
              </a:spcAft>
            </a:pPr>
            <a:r>
              <a:rPr lang="fr-FR" sz="1900" dirty="0" smtClean="0">
                <a:solidFill>
                  <a:schemeClr val="tx1"/>
                </a:solidFill>
              </a:rPr>
              <a:t>Réacteurs refroidis </a:t>
            </a:r>
            <a:r>
              <a:rPr lang="fr-FR" sz="1900" dirty="0">
                <a:solidFill>
                  <a:schemeClr val="tx1"/>
                </a:solidFill>
              </a:rPr>
              <a:t>au gaz (</a:t>
            </a:r>
            <a:r>
              <a:rPr lang="fr-FR" sz="1900" dirty="0" smtClean="0">
                <a:solidFill>
                  <a:schemeClr val="tx1"/>
                </a:solidFill>
              </a:rPr>
              <a:t>hélium) sans </a:t>
            </a:r>
            <a:r>
              <a:rPr lang="fr-FR" sz="1900" dirty="0">
                <a:solidFill>
                  <a:schemeClr val="tx1"/>
                </a:solidFill>
              </a:rPr>
              <a:t>modérateur </a:t>
            </a:r>
            <a:r>
              <a:rPr lang="fr-FR" sz="1900" dirty="0" smtClean="0">
                <a:solidFill>
                  <a:schemeClr val="tx1"/>
                </a:solidFill>
              </a:rPr>
              <a:t>graphite</a:t>
            </a:r>
            <a:r>
              <a:rPr lang="fr-FR" sz="1900" dirty="0">
                <a:solidFill>
                  <a:schemeClr val="tx1"/>
                </a:solidFill>
              </a:rPr>
              <a:t> </a:t>
            </a:r>
            <a:r>
              <a:rPr lang="fr-FR" sz="19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1900" dirty="0" smtClean="0">
                <a:solidFill>
                  <a:schemeClr val="tx1"/>
                </a:solidFill>
              </a:rPr>
              <a:t>bon </a:t>
            </a:r>
            <a:r>
              <a:rPr lang="fr-FR" sz="1900" dirty="0">
                <a:solidFill>
                  <a:schemeClr val="tx1"/>
                </a:solidFill>
              </a:rPr>
              <a:t>taux de </a:t>
            </a:r>
            <a:r>
              <a:rPr lang="fr-FR" sz="1900" dirty="0" smtClean="0">
                <a:solidFill>
                  <a:schemeClr val="tx1"/>
                </a:solidFill>
              </a:rPr>
              <a:t>surgénération,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1900" dirty="0" smtClean="0">
                <a:solidFill>
                  <a:schemeClr val="tx1"/>
                </a:solidFill>
              </a:rPr>
              <a:t>forte </a:t>
            </a:r>
            <a:r>
              <a:rPr lang="fr-FR" sz="1900" dirty="0">
                <a:solidFill>
                  <a:schemeClr val="tx1"/>
                </a:solidFill>
              </a:rPr>
              <a:t>densité de puissance.  </a:t>
            </a:r>
            <a:endParaRPr lang="fr-FR" sz="1900" dirty="0" smtClean="0">
              <a:solidFill>
                <a:schemeClr val="tx1"/>
              </a:solidFill>
            </a:endParaRPr>
          </a:p>
          <a:p>
            <a:pPr marL="342900" indent="-342900">
              <a:spcAft>
                <a:spcPts val="0"/>
              </a:spcAft>
              <a:buFont typeface="Wingdings"/>
              <a:buChar char="à"/>
            </a:pPr>
            <a:r>
              <a:rPr lang="fr-FR" sz="1900" dirty="0" smtClean="0">
                <a:solidFill>
                  <a:schemeClr val="tx1"/>
                </a:solidFill>
              </a:rPr>
              <a:t>avantages </a:t>
            </a:r>
            <a:r>
              <a:rPr lang="fr-FR" sz="1900" dirty="0">
                <a:solidFill>
                  <a:schemeClr val="tx1"/>
                </a:solidFill>
              </a:rPr>
              <a:t>des réacteurs rapides, en termes de gestion des ressources naturelles et des </a:t>
            </a:r>
            <a:r>
              <a:rPr lang="fr-FR" sz="1900" dirty="0" smtClean="0">
                <a:solidFill>
                  <a:schemeClr val="tx1"/>
                </a:solidFill>
              </a:rPr>
              <a:t>déchets + </a:t>
            </a:r>
            <a:r>
              <a:rPr lang="fr-FR" sz="1900" dirty="0">
                <a:solidFill>
                  <a:schemeClr val="tx1"/>
                </a:solidFill>
              </a:rPr>
              <a:t>avantages de températures élevées </a:t>
            </a:r>
            <a:r>
              <a:rPr lang="fr-FR" sz="1900" dirty="0" smtClean="0">
                <a:solidFill>
                  <a:schemeClr val="tx1"/>
                </a:solidFill>
              </a:rPr>
              <a:t>(forts </a:t>
            </a:r>
            <a:r>
              <a:rPr lang="fr-FR" sz="1900" dirty="0">
                <a:solidFill>
                  <a:schemeClr val="tx1"/>
                </a:solidFill>
              </a:rPr>
              <a:t>rendements et des applications industrielles de la </a:t>
            </a:r>
            <a:r>
              <a:rPr lang="fr-FR" sz="1900" dirty="0" smtClean="0">
                <a:solidFill>
                  <a:schemeClr val="tx1"/>
                </a:solidFill>
              </a:rPr>
              <a:t>chaleur).</a:t>
            </a:r>
          </a:p>
          <a:p>
            <a:pPr marL="0">
              <a:spcAft>
                <a:spcPts val="0"/>
              </a:spcAft>
            </a:pPr>
            <a:endParaRPr lang="fr-FR" sz="2000" dirty="0"/>
          </a:p>
          <a:p>
            <a:pPr marL="0">
              <a:spcAft>
                <a:spcPts val="0"/>
              </a:spcAft>
            </a:pPr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76AD5B3-793E-483B-9411-AAB126A17470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grpSp>
        <p:nvGrpSpPr>
          <p:cNvPr id="8" name="Group 110"/>
          <p:cNvGrpSpPr>
            <a:grpSpLocks/>
          </p:cNvGrpSpPr>
          <p:nvPr/>
        </p:nvGrpSpPr>
        <p:grpSpPr bwMode="auto">
          <a:xfrm>
            <a:off x="5724128" y="476672"/>
            <a:ext cx="3419872" cy="3528392"/>
            <a:chOff x="4095" y="527"/>
            <a:chExt cx="2678" cy="2903"/>
          </a:xfrm>
        </p:grpSpPr>
        <p:pic>
          <p:nvPicPr>
            <p:cNvPr id="9" name="Picture 5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5" y="527"/>
              <a:ext cx="2678" cy="290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94"/>
            <p:cNvSpPr txBox="1">
              <a:spLocks noChangeArrowheads="1"/>
            </p:cNvSpPr>
            <p:nvPr/>
          </p:nvSpPr>
          <p:spPr bwMode="auto">
            <a:xfrm>
              <a:off x="4138" y="572"/>
              <a:ext cx="1622" cy="1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7292" tIns="18646" rIns="37292" bIns="18646">
              <a:spAutoFit/>
            </a:bodyPr>
            <a:lstStyle>
              <a:lvl1pPr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731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731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fr-FR" altLang="fr-FR" b="1" i="1">
                  <a:solidFill>
                    <a:srgbClr val="000099"/>
                  </a:solidFill>
                  <a:latin typeface="Times" pitchFamily="18" charset="0"/>
                </a:rPr>
                <a:t>GFR: Gas Fast Reactor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8184" y="3717634"/>
            <a:ext cx="909581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 </a:t>
            </a:r>
            <a:r>
              <a:rPr lang="fr-FR" sz="1900" b="1" u="sng" dirty="0"/>
              <a:t>En revanche :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fr-FR" sz="1900" dirty="0"/>
              <a:t>faible inertie thermique (car quantités de graphite moindre par rapport aux HTR) </a:t>
            </a:r>
          </a:p>
          <a:p>
            <a:pPr marL="342900" indent="-342900">
              <a:buFontTx/>
              <a:buChar char="-"/>
            </a:pPr>
            <a:r>
              <a:rPr lang="fr-FR" sz="1900" u="sng" dirty="0"/>
              <a:t>capacités limitées des gaz à évacuer la puissance résiduelle </a:t>
            </a:r>
            <a:r>
              <a:rPr lang="fr-FR" sz="1900" dirty="0"/>
              <a:t>en convection naturelle en situation de dépressurisation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fr-FR" sz="1900" dirty="0" smtClean="0"/>
          </a:p>
          <a:p>
            <a:pPr marL="285750" indent="-285750">
              <a:buFont typeface="Wingdings"/>
              <a:buChar char="à"/>
            </a:pPr>
            <a:r>
              <a:rPr lang="fr-FR" sz="1900" dirty="0" smtClean="0"/>
              <a:t>Besoin de développement </a:t>
            </a:r>
            <a:r>
              <a:rPr lang="fr-FR" sz="1900" dirty="0"/>
              <a:t>important pour satisfaire les critères GENIV de sureté </a:t>
            </a:r>
            <a:r>
              <a:rPr lang="fr-FR" sz="1900" dirty="0" smtClean="0"/>
              <a:t>intrinsèque (</a:t>
            </a:r>
            <a:r>
              <a:rPr lang="fr-FR" sz="1900" dirty="0" smtClean="0">
                <a:sym typeface="Wingdings" panose="05000000000000000000" pitchFamily="2" charset="2"/>
              </a:rPr>
              <a:t> </a:t>
            </a:r>
            <a:r>
              <a:rPr lang="fr-FR" sz="1900" dirty="0" smtClean="0"/>
              <a:t>considérés </a:t>
            </a:r>
            <a:r>
              <a:rPr lang="fr-FR" sz="1900" dirty="0"/>
              <a:t>comme une option à long </a:t>
            </a:r>
            <a:r>
              <a:rPr lang="fr-FR" sz="1900" dirty="0" smtClean="0"/>
              <a:t>terme).</a:t>
            </a:r>
          </a:p>
          <a:p>
            <a:pPr marL="285750" indent="-285750">
              <a:buFont typeface="Wingdings"/>
              <a:buChar char="à"/>
            </a:pPr>
            <a:r>
              <a:rPr lang="fr-FR" sz="1900" dirty="0" smtClean="0"/>
              <a:t>Aucun </a:t>
            </a:r>
            <a:r>
              <a:rPr lang="fr-FR" sz="1900" dirty="0"/>
              <a:t>réacteur n’a jamais été construit sur ce concept. </a:t>
            </a:r>
            <a:endParaRPr lang="fr-FR" sz="1900" dirty="0" smtClean="0"/>
          </a:p>
          <a:p>
            <a:pPr marL="285750" indent="-285750">
              <a:buFont typeface="Wingdings"/>
              <a:buChar char="à"/>
            </a:pPr>
            <a:r>
              <a:rPr lang="fr-FR" sz="1900" dirty="0" smtClean="0"/>
              <a:t>Alternative du C02 </a:t>
            </a:r>
            <a:r>
              <a:rPr lang="fr-FR" sz="1900" u="sng" dirty="0" smtClean="0"/>
              <a:t>mais problèmes </a:t>
            </a:r>
            <a:r>
              <a:rPr lang="fr-FR" sz="1900" u="sng" dirty="0"/>
              <a:t>fondamentaux de sureté </a:t>
            </a:r>
            <a:r>
              <a:rPr lang="fr-FR" sz="1900" u="sng" dirty="0" smtClean="0"/>
              <a:t>identiques</a:t>
            </a:r>
            <a:r>
              <a:rPr lang="fr-FR" sz="1900" dirty="0" smtClean="0"/>
              <a:t>.</a:t>
            </a:r>
            <a:endParaRPr lang="fr-FR" sz="1900" dirty="0"/>
          </a:p>
        </p:txBody>
      </p:sp>
    </p:spTree>
    <p:extLst>
      <p:ext uri="{BB962C8B-B14F-4D97-AF65-F5344CB8AC3E}">
        <p14:creationId xmlns:p14="http://schemas.microsoft.com/office/powerpoint/2010/main" val="183896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Réacteurs à eau supercritique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4752528" cy="3168352"/>
          </a:xfrm>
        </p:spPr>
        <p:txBody>
          <a:bodyPr>
            <a:normAutofit/>
          </a:bodyPr>
          <a:lstStyle/>
          <a:p>
            <a:pPr marL="0"/>
            <a:r>
              <a:rPr lang="fr-FR" sz="2000" dirty="0" smtClean="0">
                <a:solidFill>
                  <a:schemeClr val="tx1"/>
                </a:solidFill>
              </a:rPr>
              <a:t>Objectif : exploiter </a:t>
            </a:r>
            <a:r>
              <a:rPr lang="fr-FR" sz="2000" dirty="0">
                <a:solidFill>
                  <a:schemeClr val="tx1"/>
                </a:solidFill>
              </a:rPr>
              <a:t>des caractéristiques très intéressantes de l’eau </a:t>
            </a:r>
            <a:r>
              <a:rPr lang="fr-FR" sz="2000" dirty="0" smtClean="0">
                <a:solidFill>
                  <a:schemeClr val="tx1"/>
                </a:solidFill>
              </a:rPr>
              <a:t>en état supercritique (capacité </a:t>
            </a:r>
            <a:r>
              <a:rPr lang="fr-FR" sz="2000" dirty="0">
                <a:solidFill>
                  <a:schemeClr val="tx1"/>
                </a:solidFill>
              </a:rPr>
              <a:t>calorifique </a:t>
            </a:r>
            <a:r>
              <a:rPr lang="fr-FR" sz="2000" dirty="0" smtClean="0">
                <a:solidFill>
                  <a:schemeClr val="tx1"/>
                </a:solidFill>
              </a:rPr>
              <a:t>notablement  augmentée). </a:t>
            </a:r>
          </a:p>
          <a:p>
            <a:pPr marL="0"/>
            <a:endParaRPr lang="fr-FR" sz="2000" dirty="0" smtClean="0">
              <a:solidFill>
                <a:schemeClr val="tx1"/>
              </a:solidFill>
            </a:endParaRPr>
          </a:p>
          <a:p>
            <a:pPr marL="0"/>
            <a:r>
              <a:rPr lang="fr-FR" sz="2000" u="sng" dirty="0" smtClean="0">
                <a:solidFill>
                  <a:schemeClr val="tx1"/>
                </a:solidFill>
              </a:rPr>
              <a:t>Sur </a:t>
            </a:r>
            <a:r>
              <a:rPr lang="fr-FR" sz="2000" u="sng" dirty="0">
                <a:solidFill>
                  <a:schemeClr val="tx1"/>
                </a:solidFill>
              </a:rPr>
              <a:t>le </a:t>
            </a:r>
            <a:r>
              <a:rPr lang="fr-FR" sz="2000" u="sng" dirty="0" smtClean="0">
                <a:solidFill>
                  <a:schemeClr val="tx1"/>
                </a:solidFill>
              </a:rPr>
              <a:t>papier</a:t>
            </a:r>
            <a:r>
              <a:rPr lang="fr-FR" sz="2000" dirty="0" smtClean="0">
                <a:solidFill>
                  <a:schemeClr val="tx1"/>
                </a:solidFill>
              </a:rPr>
              <a:t>, si l’application </a:t>
            </a:r>
            <a:r>
              <a:rPr lang="fr-FR" sz="2000" dirty="0">
                <a:solidFill>
                  <a:schemeClr val="tx1"/>
                </a:solidFill>
              </a:rPr>
              <a:t>stricte de ces </a:t>
            </a:r>
            <a:r>
              <a:rPr lang="fr-FR" sz="2000" dirty="0" smtClean="0">
                <a:solidFill>
                  <a:schemeClr val="tx1"/>
                </a:solidFill>
              </a:rPr>
              <a:t>valeurs </a:t>
            </a:r>
            <a:r>
              <a:rPr lang="fr-FR" sz="20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</a:t>
            </a:r>
            <a:r>
              <a:rPr lang="fr-FR" sz="2000" dirty="0" smtClean="0">
                <a:solidFill>
                  <a:schemeClr val="tx1"/>
                </a:solidFill>
              </a:rPr>
              <a:t>pectaculaires </a:t>
            </a:r>
            <a:r>
              <a:rPr lang="fr-FR" sz="2000" dirty="0">
                <a:solidFill>
                  <a:schemeClr val="tx1"/>
                </a:solidFill>
              </a:rPr>
              <a:t>diminutions de dimensions et de coûts pour ces réacteurs à eau.</a:t>
            </a:r>
          </a:p>
          <a:p>
            <a:pPr mar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  <p:pic>
        <p:nvPicPr>
          <p:cNvPr id="8" name="Picture 40"/>
          <p:cNvPicPr>
            <a:picLocks noGrp="1" noChangeAspect="1" noChangeArrowheads="1"/>
          </p:cNvPicPr>
          <p:nvPr>
            <p:ph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949668" cy="309737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80628" y="4653136"/>
            <a:ext cx="86398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Par contre </a:t>
            </a:r>
            <a:r>
              <a:rPr lang="fr-FR" sz="2000" b="1" dirty="0" smtClean="0">
                <a:sym typeface="Wingdings" panose="05000000000000000000" pitchFamily="2" charset="2"/>
              </a:rPr>
              <a:t></a:t>
            </a:r>
            <a:r>
              <a:rPr lang="fr-FR" sz="2000" b="1" dirty="0" smtClean="0"/>
              <a:t> nombreux problèmes </a:t>
            </a:r>
            <a:r>
              <a:rPr lang="fr-FR" sz="2000" dirty="0" smtClean="0"/>
              <a:t>soit </a:t>
            </a:r>
            <a:r>
              <a:rPr lang="fr-FR" sz="2000" u="sng" dirty="0"/>
              <a:t>technologiques</a:t>
            </a:r>
            <a:r>
              <a:rPr lang="fr-FR" sz="2000" dirty="0"/>
              <a:t> (fortes </a:t>
            </a:r>
            <a:r>
              <a:rPr lang="fr-FR" sz="2000" dirty="0" smtClean="0"/>
              <a:t>pressions 250 bars, </a:t>
            </a:r>
            <a:r>
              <a:rPr lang="fr-FR" sz="2000" dirty="0"/>
              <a:t>corrosion des matériaux, etc..), soit de </a:t>
            </a:r>
            <a:r>
              <a:rPr lang="fr-FR" sz="2000" u="sng" dirty="0"/>
              <a:t>stabilité neutronique</a:t>
            </a:r>
            <a:r>
              <a:rPr lang="fr-FR" sz="2000" dirty="0"/>
              <a:t>, soit de </a:t>
            </a:r>
            <a:r>
              <a:rPr lang="fr-FR" sz="2000" u="sng" dirty="0" smtClean="0"/>
              <a:t>sûreté</a:t>
            </a:r>
            <a:r>
              <a:rPr lang="fr-FR" sz="2000" dirty="0" smtClean="0"/>
              <a:t> </a:t>
            </a:r>
            <a:r>
              <a:rPr lang="fr-FR" sz="2000" dirty="0"/>
              <a:t>lorsque les conditions de fonctionnement (température et pression) </a:t>
            </a:r>
            <a:r>
              <a:rPr lang="fr-FR" sz="2000" dirty="0" smtClean="0"/>
              <a:t>sortent en dehors du </a:t>
            </a:r>
            <a:r>
              <a:rPr lang="fr-FR" sz="2000" dirty="0"/>
              <a:t>domaine favorable.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D703B94-44C3-4B01-BE95-176E7BE5E834}" type="datetime4">
              <a:rPr lang="fr-FR" smtClean="0"/>
              <a:t>4 octobre 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2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Trois premières filières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172464" cy="3168352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u="sng" dirty="0" smtClean="0">
                <a:solidFill>
                  <a:schemeClr val="tx1"/>
                </a:solidFill>
              </a:rPr>
              <a:t>Malgré certains atouts potentiels… </a:t>
            </a:r>
          </a:p>
          <a:p>
            <a:pPr marL="0">
              <a:spcBef>
                <a:spcPts val="0"/>
              </a:spcBef>
              <a:spcAft>
                <a:spcPts val="0"/>
              </a:spcAft>
            </a:pPr>
            <a:endParaRPr lang="fr-FR" sz="2000" u="sng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Trois filières sans REX de réacteurs en fonctionnement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20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sz="2000" dirty="0" smtClean="0">
                <a:solidFill>
                  <a:schemeClr val="tx1"/>
                </a:solidFill>
              </a:rPr>
              <a:t>Difficultés techniques actuellement sans solutions satisfaisantes (blocage de leur développement).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fr-FR" sz="2000" b="1" dirty="0" smtClean="0">
                <a:solidFill>
                  <a:schemeClr val="tx1"/>
                </a:solidFill>
              </a:rPr>
              <a:t>A court terme </a:t>
            </a:r>
            <a:r>
              <a:rPr lang="fr-FR" sz="2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olidFill>
                  <a:schemeClr val="tx1"/>
                </a:solidFill>
              </a:rPr>
              <a:t>aucun projet de prototype n’est confirmé.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DCD3B-10E6-4496-94FC-BBE0E9C1EE67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0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deux filières matures industriellement.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- RNR NA</a:t>
            </a:r>
            <a:br>
              <a:rPr lang="fr-FR" dirty="0" smtClean="0"/>
            </a:br>
            <a:r>
              <a:rPr lang="fr-FR" dirty="0" smtClean="0"/>
              <a:t>- (V)HTR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FDB3-4BBB-48EA-AE30-55BDE704C98B}" type="datetime4">
              <a:rPr lang="fr-FR" smtClean="0"/>
              <a:t>4 octobre 2018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fr-FR" smtClean="0"/>
              <a:t>Journée Needs du 5 Octobre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4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17" ma:contentTypeDescription="Crée un document." ma:contentTypeScope="" ma:versionID="bac2fba08c397b28ad4deec1ca0487ab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9f0e8ad0084ed7e78890ce4b97491c94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tte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axKeywordTaxHTField xmlns="151dffeb-2989-4a61-aef8-844a993007f8">
      <Terms xmlns="http://schemas.microsoft.com/office/infopath/2007/PartnerControls"/>
    </TaxKeywordTaxHTField>
    <TaxCatchAll xmlns="151dffeb-2989-4a61-aef8-844a993007f8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humbnailImageUrl xmlns="582fa2ad-bcfb-4c30-8490-7bbd511b1880" xsi:nil="true"/>
    <DisplayedDate xmlns="582fa2ad-bcfb-4c30-8490-7bbd511b1880" xsi:nil="true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</documentManagement>
</p:properties>
</file>

<file path=customXml/itemProps1.xml><?xml version="1.0" encoding="utf-8"?>
<ds:datastoreItem xmlns:ds="http://schemas.openxmlformats.org/officeDocument/2006/customXml" ds:itemID="{AFFFE2C1-E573-4238-ADD7-16C0578753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A08AF7-85B7-433E-ABD6-B6E2FB7392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AA434C-D02A-4DCA-9AB0-25A961A0BB1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3FFA69F-0BC4-465C-B080-3A002091996D}">
  <ds:schemaRefs>
    <ds:schemaRef ds:uri="http://purl.org/dc/elements/1.1/"/>
    <ds:schemaRef ds:uri="151dffeb-2989-4a61-aef8-844a993007f8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582fa2ad-bcfb-4c30-8490-7bbd511b1880"/>
    <ds:schemaRef ds:uri="http://www.w3.org/XML/1998/namespace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2433</Words>
  <Application>Microsoft Office PowerPoint</Application>
  <PresentationFormat>Affichage à l'écran (4:3)</PresentationFormat>
  <Paragraphs>306</Paragraphs>
  <Slides>30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Masque principal</vt:lpstr>
      <vt:lpstr> LES MSR en France.  Pistes de R&amp;D.</vt:lpstr>
      <vt:lpstr>BILAN    GEN  IV</vt:lpstr>
      <vt:lpstr>Introduction</vt:lpstr>
      <vt:lpstr>Mon bilan  subjectif </vt:lpstr>
      <vt:lpstr>Réacteurs au plomb</vt:lpstr>
      <vt:lpstr>Réacteurs rapides au gaz</vt:lpstr>
      <vt:lpstr>Réacteurs à eau supercritique</vt:lpstr>
      <vt:lpstr>Conclusion Trois premières filières</vt:lpstr>
      <vt:lpstr>Les deux filières matures industriellement.  - RNR NA - (V)HTR</vt:lpstr>
      <vt:lpstr>Réacteurs  RNR Na</vt:lpstr>
      <vt:lpstr>Réacteurs en opération ou en construction</vt:lpstr>
      <vt:lpstr>                     RNR NA : Conclusion</vt:lpstr>
      <vt:lpstr>Réacteur (V)HTR</vt:lpstr>
      <vt:lpstr>Les HTR en Chine</vt:lpstr>
      <vt:lpstr>Conclusion sur les (V)HTR</vt:lpstr>
      <vt:lpstr>Le cas particulier :  Les MSR (MOLTEN SALt REACTOR)</vt:lpstr>
      <vt:lpstr>Concept très innovant</vt:lpstr>
      <vt:lpstr>Quel interet du MSR pour la France ?  - utilisation et minimisation  des déchets existants  - sureté intrinsèque  -adaptation aux energies renouvelables et au reseau  </vt:lpstr>
      <vt:lpstr>Intérêts  du MSR pour le cycle</vt:lpstr>
      <vt:lpstr>Interet du MSR pour la sureté</vt:lpstr>
      <vt:lpstr>Intérêt du MSR sur les réseaux</vt:lpstr>
      <vt:lpstr>Difficultés et R&amp;D court terme  - R&amp;D pour conforter les avantages potentiels  -R&amp;D pour résoudre les points durs techniques </vt:lpstr>
      <vt:lpstr>Pour le moment :  un réacteur non mature industriellement</vt:lpstr>
      <vt:lpstr>Conforter les points forts potentiels</vt:lpstr>
      <vt:lpstr>R&amp;D  pour résoudre des points durs techniques</vt:lpstr>
      <vt:lpstr>R&amp;D  long terme / Moyens  - Nécessité d’un prototype  -communication et marketing  - bilan de R&amp;d  </vt:lpstr>
      <vt:lpstr>Nécessité de boucle et prototype ?</vt:lpstr>
      <vt:lpstr>Communication et marketing / Moyens</vt:lpstr>
      <vt:lpstr>        MSR en France : Conclusion</vt:lpstr>
      <vt:lpstr>Merci de votre attention.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GUIDEZ Joel 083605</cp:lastModifiedBy>
  <cp:revision>153</cp:revision>
  <dcterms:created xsi:type="dcterms:W3CDTF">2012-05-16T13:45:41Z</dcterms:created>
  <dcterms:modified xsi:type="dcterms:W3CDTF">2018-10-04T17:12:07Z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