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sldIdLst>
    <p:sldId id="261" r:id="rId6"/>
    <p:sldId id="273" r:id="rId7"/>
    <p:sldId id="332" r:id="rId8"/>
    <p:sldId id="333" r:id="rId9"/>
    <p:sldId id="334" r:id="rId10"/>
    <p:sldId id="339" r:id="rId11"/>
    <p:sldId id="344" r:id="rId12"/>
    <p:sldId id="338" r:id="rId13"/>
    <p:sldId id="336" r:id="rId14"/>
    <p:sldId id="345" r:id="rId15"/>
    <p:sldId id="341" r:id="rId16"/>
    <p:sldId id="346" r:id="rId17"/>
    <p:sldId id="349" r:id="rId18"/>
    <p:sldId id="350" r:id="rId19"/>
    <p:sldId id="351" r:id="rId20"/>
    <p:sldId id="358" r:id="rId21"/>
    <p:sldId id="352" r:id="rId22"/>
    <p:sldId id="310" r:id="rId23"/>
    <p:sldId id="355" r:id="rId24"/>
    <p:sldId id="354" r:id="rId25"/>
    <p:sldId id="331" r:id="rId26"/>
    <p:sldId id="357" r:id="rId27"/>
    <p:sldId id="35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62EA03E-D79F-41E7-821C-8015075F3F92}">
          <p14:sldIdLst>
            <p14:sldId id="261"/>
            <p14:sldId id="273"/>
            <p14:sldId id="332"/>
            <p14:sldId id="333"/>
            <p14:sldId id="334"/>
            <p14:sldId id="339"/>
            <p14:sldId id="344"/>
            <p14:sldId id="338"/>
            <p14:sldId id="336"/>
            <p14:sldId id="345"/>
            <p14:sldId id="341"/>
            <p14:sldId id="346"/>
            <p14:sldId id="349"/>
            <p14:sldId id="350"/>
            <p14:sldId id="351"/>
          </p14:sldIdLst>
        </p14:section>
        <p14:section name="Section sans titre" id="{B202517E-9471-4083-817D-914D392D5447}">
          <p14:sldIdLst>
            <p14:sldId id="358"/>
            <p14:sldId id="352"/>
            <p14:sldId id="310"/>
            <p14:sldId id="355"/>
            <p14:sldId id="354"/>
            <p14:sldId id="331"/>
            <p14:sldId id="357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Heuer" initials="D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12E14-C6EA-4B77-BB83-9AFD9E7A479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6B6035-D5B5-4B48-A5CF-8679F2816236}">
      <dgm:prSet phldrT="[Texte]"/>
      <dgm:spPr/>
      <dgm:t>
        <a:bodyPr/>
        <a:lstStyle/>
        <a:p>
          <a:r>
            <a:rPr lang="fr-FR" dirty="0" smtClean="0"/>
            <a:t>Concevoir</a:t>
          </a:r>
          <a:endParaRPr lang="en-US" dirty="0"/>
        </a:p>
      </dgm:t>
    </dgm:pt>
    <dgm:pt modelId="{196FADEA-AC07-40BC-92EE-73144EF79652}" type="parTrans" cxnId="{6EA3766C-ACE2-4F4F-B5E2-95DC7C3C6332}">
      <dgm:prSet/>
      <dgm:spPr/>
      <dgm:t>
        <a:bodyPr/>
        <a:lstStyle/>
        <a:p>
          <a:endParaRPr lang="en-US"/>
        </a:p>
      </dgm:t>
    </dgm:pt>
    <dgm:pt modelId="{811EE1F6-B004-42DF-87B1-11FBBEA61620}" type="sibTrans" cxnId="{6EA3766C-ACE2-4F4F-B5E2-95DC7C3C6332}">
      <dgm:prSet/>
      <dgm:spPr>
        <a:ln w="5715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6014000-7EF6-4226-AFAD-854D201E7A90}">
      <dgm:prSet phldrT="[Texte]"/>
      <dgm:spPr/>
      <dgm:t>
        <a:bodyPr/>
        <a:lstStyle/>
        <a:p>
          <a:r>
            <a:rPr lang="fr-FR" dirty="0" smtClean="0"/>
            <a:t>Modéliser</a:t>
          </a:r>
          <a:endParaRPr lang="en-US" dirty="0"/>
        </a:p>
      </dgm:t>
    </dgm:pt>
    <dgm:pt modelId="{4E8F1A4C-EC5B-42C6-944D-684642E590BA}" type="parTrans" cxnId="{2EBEF9A4-837B-4D2B-913D-089D09597F67}">
      <dgm:prSet/>
      <dgm:spPr/>
      <dgm:t>
        <a:bodyPr/>
        <a:lstStyle/>
        <a:p>
          <a:endParaRPr lang="en-US"/>
        </a:p>
      </dgm:t>
    </dgm:pt>
    <dgm:pt modelId="{EC4D2A94-FFB1-42D5-82A1-06D37385733D}" type="sibTrans" cxnId="{2EBEF9A4-837B-4D2B-913D-089D09597F67}">
      <dgm:prSet/>
      <dgm:spPr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21B6BFB2-3B33-44C7-A150-F8BE7A05530D}">
      <dgm:prSet phldrT="[Texte]"/>
      <dgm:spPr/>
      <dgm:t>
        <a:bodyPr/>
        <a:lstStyle/>
        <a:p>
          <a:r>
            <a:rPr lang="fr-FR" dirty="0" smtClean="0"/>
            <a:t>Evaluer</a:t>
          </a:r>
          <a:endParaRPr lang="en-US" dirty="0"/>
        </a:p>
      </dgm:t>
    </dgm:pt>
    <dgm:pt modelId="{ACEB146F-C134-4538-9100-10DCB3587047}" type="parTrans" cxnId="{16004C6D-B4AE-42C3-BF4D-CA782E73F7EB}">
      <dgm:prSet/>
      <dgm:spPr/>
      <dgm:t>
        <a:bodyPr/>
        <a:lstStyle/>
        <a:p>
          <a:endParaRPr lang="en-US"/>
        </a:p>
      </dgm:t>
    </dgm:pt>
    <dgm:pt modelId="{08DDFE72-C116-48FA-A939-9655B39E4482}" type="sibTrans" cxnId="{16004C6D-B4AE-42C3-BF4D-CA782E73F7EB}">
      <dgm:prSet/>
      <dgm:spPr>
        <a:ln w="57150"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F0C8F20A-B89D-4055-99B5-C257630179C6}">
      <dgm:prSet phldrT="[Texte]"/>
      <dgm:spPr/>
      <dgm:t>
        <a:bodyPr/>
        <a:lstStyle/>
        <a:p>
          <a:r>
            <a:rPr lang="fr-FR" dirty="0" smtClean="0"/>
            <a:t>Optimiser</a:t>
          </a:r>
          <a:endParaRPr lang="en-US" dirty="0"/>
        </a:p>
      </dgm:t>
    </dgm:pt>
    <dgm:pt modelId="{103CBA10-B6CA-4BF3-94A8-958B9424213E}" type="sibTrans" cxnId="{F007CE18-E9EF-475A-8A93-3FAF89F19C9F}">
      <dgm:prSet/>
      <dgm:spPr>
        <a:ln w="5715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39AACF54-F6B5-400C-9B06-9E3CD74E3EF1}" type="parTrans" cxnId="{F007CE18-E9EF-475A-8A93-3FAF89F19C9F}">
      <dgm:prSet/>
      <dgm:spPr/>
      <dgm:t>
        <a:bodyPr/>
        <a:lstStyle/>
        <a:p>
          <a:endParaRPr lang="en-US"/>
        </a:p>
      </dgm:t>
    </dgm:pt>
    <dgm:pt modelId="{38E865E4-F4D6-47BD-A997-652EC1302007}" type="pres">
      <dgm:prSet presAssocID="{CBC12E14-C6EA-4B77-BB83-9AFD9E7A47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9212A-2034-4FB6-A0DD-30AD88BD5AF3}" type="pres">
      <dgm:prSet presAssocID="{5C6B6035-D5B5-4B48-A5CF-8679F2816236}" presName="node" presStyleLbl="node1" presStyleIdx="0" presStyleCnt="4" custAng="0" custScaleX="137832" custScaleY="59718" custRadScaleRad="115877" custRadScaleInc="-176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629F8-EC4F-4958-B685-B2E4B8EB75B6}" type="pres">
      <dgm:prSet presAssocID="{5C6B6035-D5B5-4B48-A5CF-8679F2816236}" presName="spNode" presStyleCnt="0"/>
      <dgm:spPr/>
    </dgm:pt>
    <dgm:pt modelId="{EB262E0C-83B8-48AF-9A76-4BD7EF6F0BF8}" type="pres">
      <dgm:prSet presAssocID="{811EE1F6-B004-42DF-87B1-11FBBEA6162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7A899FA-77E7-4534-90F0-B5AA6568EA93}" type="pres">
      <dgm:prSet presAssocID="{36014000-7EF6-4226-AFAD-854D201E7A90}" presName="node" presStyleLbl="node1" presStyleIdx="1" presStyleCnt="4" custScaleX="138460" custScaleY="61258" custRadScaleRad="121400" custRadScaleInc="-113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1594C-66D1-4E6C-88F5-943FCBF6FB89}" type="pres">
      <dgm:prSet presAssocID="{36014000-7EF6-4226-AFAD-854D201E7A90}" presName="spNode" presStyleCnt="0"/>
      <dgm:spPr/>
    </dgm:pt>
    <dgm:pt modelId="{51382391-E4EB-4087-8BE3-20BDE7694875}" type="pres">
      <dgm:prSet presAssocID="{EC4D2A94-FFB1-42D5-82A1-06D37385733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D94DE6D-716C-41D9-9D7F-0A5727E34DD1}" type="pres">
      <dgm:prSet presAssocID="{21B6BFB2-3B33-44C7-A150-F8BE7A05530D}" presName="node" presStyleLbl="node1" presStyleIdx="2" presStyleCnt="4" custScaleX="120807" custScaleY="63978" custRadScaleRad="123279" custRadScaleInc="-167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ED5A8-92FA-42F6-BD79-C138479A0BFF}" type="pres">
      <dgm:prSet presAssocID="{21B6BFB2-3B33-44C7-A150-F8BE7A05530D}" presName="spNode" presStyleCnt="0"/>
      <dgm:spPr/>
    </dgm:pt>
    <dgm:pt modelId="{C0E27FE1-454F-43DF-AECA-51A42F66F3F7}" type="pres">
      <dgm:prSet presAssocID="{08DDFE72-C116-48FA-A939-9655B39E448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A49F2FB-E351-48F0-81A3-203F1659D22B}" type="pres">
      <dgm:prSet presAssocID="{F0C8F20A-B89D-4055-99B5-C257630179C6}" presName="node" presStyleLbl="node1" presStyleIdx="3" presStyleCnt="4" custScaleX="121932" custScaleY="61258" custRadScaleRad="126559" custRadScaleInc="-125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CD4AA-7AAC-45CE-BD17-FAF771595060}" type="pres">
      <dgm:prSet presAssocID="{F0C8F20A-B89D-4055-99B5-C257630179C6}" presName="spNode" presStyleCnt="0"/>
      <dgm:spPr/>
    </dgm:pt>
    <dgm:pt modelId="{597D8468-028E-484C-8434-66DEAC97DDF7}" type="pres">
      <dgm:prSet presAssocID="{103CBA10-B6CA-4BF3-94A8-958B9424213E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223A9A6-E6E5-43DE-964B-1254281A9E2D}" type="presOf" srcId="{21B6BFB2-3B33-44C7-A150-F8BE7A05530D}" destId="{DD94DE6D-716C-41D9-9D7F-0A5727E34DD1}" srcOrd="0" destOrd="0" presId="urn:microsoft.com/office/officeart/2005/8/layout/cycle5"/>
    <dgm:cxn modelId="{675FF8D4-A40C-4EE5-9347-8AADB0D482F0}" type="presOf" srcId="{103CBA10-B6CA-4BF3-94A8-958B9424213E}" destId="{597D8468-028E-484C-8434-66DEAC97DDF7}" srcOrd="0" destOrd="0" presId="urn:microsoft.com/office/officeart/2005/8/layout/cycle5"/>
    <dgm:cxn modelId="{ECAF1321-9D6A-4612-8DA1-84C570FB46F7}" type="presOf" srcId="{5C6B6035-D5B5-4B48-A5CF-8679F2816236}" destId="{8579212A-2034-4FB6-A0DD-30AD88BD5AF3}" srcOrd="0" destOrd="0" presId="urn:microsoft.com/office/officeart/2005/8/layout/cycle5"/>
    <dgm:cxn modelId="{2EBEF9A4-837B-4D2B-913D-089D09597F67}" srcId="{CBC12E14-C6EA-4B77-BB83-9AFD9E7A4799}" destId="{36014000-7EF6-4226-AFAD-854D201E7A90}" srcOrd="1" destOrd="0" parTransId="{4E8F1A4C-EC5B-42C6-944D-684642E590BA}" sibTransId="{EC4D2A94-FFB1-42D5-82A1-06D37385733D}"/>
    <dgm:cxn modelId="{4E81AA23-CAFD-4BCE-A5D6-77EB8D886722}" type="presOf" srcId="{811EE1F6-B004-42DF-87B1-11FBBEA61620}" destId="{EB262E0C-83B8-48AF-9A76-4BD7EF6F0BF8}" srcOrd="0" destOrd="0" presId="urn:microsoft.com/office/officeart/2005/8/layout/cycle5"/>
    <dgm:cxn modelId="{46180CFA-4950-4880-A140-26CCFB590D0B}" type="presOf" srcId="{CBC12E14-C6EA-4B77-BB83-9AFD9E7A4799}" destId="{38E865E4-F4D6-47BD-A997-652EC1302007}" srcOrd="0" destOrd="0" presId="urn:microsoft.com/office/officeart/2005/8/layout/cycle5"/>
    <dgm:cxn modelId="{E309FE4C-1F9B-4C3A-BBE3-1AC0F86DFFA9}" type="presOf" srcId="{EC4D2A94-FFB1-42D5-82A1-06D37385733D}" destId="{51382391-E4EB-4087-8BE3-20BDE7694875}" srcOrd="0" destOrd="0" presId="urn:microsoft.com/office/officeart/2005/8/layout/cycle5"/>
    <dgm:cxn modelId="{84162728-B4AE-4A75-ACD0-45F5918523B6}" type="presOf" srcId="{F0C8F20A-B89D-4055-99B5-C257630179C6}" destId="{EA49F2FB-E351-48F0-81A3-203F1659D22B}" srcOrd="0" destOrd="0" presId="urn:microsoft.com/office/officeart/2005/8/layout/cycle5"/>
    <dgm:cxn modelId="{D15CB640-FF87-4402-93D1-56A17D410248}" type="presOf" srcId="{08DDFE72-C116-48FA-A939-9655B39E4482}" destId="{C0E27FE1-454F-43DF-AECA-51A42F66F3F7}" srcOrd="0" destOrd="0" presId="urn:microsoft.com/office/officeart/2005/8/layout/cycle5"/>
    <dgm:cxn modelId="{6EA3766C-ACE2-4F4F-B5E2-95DC7C3C6332}" srcId="{CBC12E14-C6EA-4B77-BB83-9AFD9E7A4799}" destId="{5C6B6035-D5B5-4B48-A5CF-8679F2816236}" srcOrd="0" destOrd="0" parTransId="{196FADEA-AC07-40BC-92EE-73144EF79652}" sibTransId="{811EE1F6-B004-42DF-87B1-11FBBEA61620}"/>
    <dgm:cxn modelId="{DD973D1E-D325-419B-885C-4C984298AB05}" type="presOf" srcId="{36014000-7EF6-4226-AFAD-854D201E7A90}" destId="{B7A899FA-77E7-4534-90F0-B5AA6568EA93}" srcOrd="0" destOrd="0" presId="urn:microsoft.com/office/officeart/2005/8/layout/cycle5"/>
    <dgm:cxn modelId="{16004C6D-B4AE-42C3-BF4D-CA782E73F7EB}" srcId="{CBC12E14-C6EA-4B77-BB83-9AFD9E7A4799}" destId="{21B6BFB2-3B33-44C7-A150-F8BE7A05530D}" srcOrd="2" destOrd="0" parTransId="{ACEB146F-C134-4538-9100-10DCB3587047}" sibTransId="{08DDFE72-C116-48FA-A939-9655B39E4482}"/>
    <dgm:cxn modelId="{F007CE18-E9EF-475A-8A93-3FAF89F19C9F}" srcId="{CBC12E14-C6EA-4B77-BB83-9AFD9E7A4799}" destId="{F0C8F20A-B89D-4055-99B5-C257630179C6}" srcOrd="3" destOrd="0" parTransId="{39AACF54-F6B5-400C-9B06-9E3CD74E3EF1}" sibTransId="{103CBA10-B6CA-4BF3-94A8-958B9424213E}"/>
    <dgm:cxn modelId="{1FD7116E-E553-440D-8E42-8908445FAA46}" type="presParOf" srcId="{38E865E4-F4D6-47BD-A997-652EC1302007}" destId="{8579212A-2034-4FB6-A0DD-30AD88BD5AF3}" srcOrd="0" destOrd="0" presId="urn:microsoft.com/office/officeart/2005/8/layout/cycle5"/>
    <dgm:cxn modelId="{B47223B0-BAC9-4827-8397-6B03725B39BF}" type="presParOf" srcId="{38E865E4-F4D6-47BD-A997-652EC1302007}" destId="{F65629F8-EC4F-4958-B685-B2E4B8EB75B6}" srcOrd="1" destOrd="0" presId="urn:microsoft.com/office/officeart/2005/8/layout/cycle5"/>
    <dgm:cxn modelId="{87B8ACC7-8AFA-4478-AB85-09DEEC7B1DD7}" type="presParOf" srcId="{38E865E4-F4D6-47BD-A997-652EC1302007}" destId="{EB262E0C-83B8-48AF-9A76-4BD7EF6F0BF8}" srcOrd="2" destOrd="0" presId="urn:microsoft.com/office/officeart/2005/8/layout/cycle5"/>
    <dgm:cxn modelId="{9BE267F4-D0BE-40F3-8CA3-7F452F97B7A5}" type="presParOf" srcId="{38E865E4-F4D6-47BD-A997-652EC1302007}" destId="{B7A899FA-77E7-4534-90F0-B5AA6568EA93}" srcOrd="3" destOrd="0" presId="urn:microsoft.com/office/officeart/2005/8/layout/cycle5"/>
    <dgm:cxn modelId="{41093C81-71FB-4927-90A4-CD1276B22CBC}" type="presParOf" srcId="{38E865E4-F4D6-47BD-A997-652EC1302007}" destId="{96F1594C-66D1-4E6C-88F5-943FCBF6FB89}" srcOrd="4" destOrd="0" presId="urn:microsoft.com/office/officeart/2005/8/layout/cycle5"/>
    <dgm:cxn modelId="{E6A6E413-F427-4F94-8A87-02450FD7283A}" type="presParOf" srcId="{38E865E4-F4D6-47BD-A997-652EC1302007}" destId="{51382391-E4EB-4087-8BE3-20BDE7694875}" srcOrd="5" destOrd="0" presId="urn:microsoft.com/office/officeart/2005/8/layout/cycle5"/>
    <dgm:cxn modelId="{1E346477-A13A-4F0E-899D-9FEDCC4E6271}" type="presParOf" srcId="{38E865E4-F4D6-47BD-A997-652EC1302007}" destId="{DD94DE6D-716C-41D9-9D7F-0A5727E34DD1}" srcOrd="6" destOrd="0" presId="urn:microsoft.com/office/officeart/2005/8/layout/cycle5"/>
    <dgm:cxn modelId="{D959B7B4-4D18-4C4C-95DF-CA428A223CED}" type="presParOf" srcId="{38E865E4-F4D6-47BD-A997-652EC1302007}" destId="{31FED5A8-92FA-42F6-BD79-C138479A0BFF}" srcOrd="7" destOrd="0" presId="urn:microsoft.com/office/officeart/2005/8/layout/cycle5"/>
    <dgm:cxn modelId="{2A2DD5CB-325F-4989-87DA-CB4208C2CB4F}" type="presParOf" srcId="{38E865E4-F4D6-47BD-A997-652EC1302007}" destId="{C0E27FE1-454F-43DF-AECA-51A42F66F3F7}" srcOrd="8" destOrd="0" presId="urn:microsoft.com/office/officeart/2005/8/layout/cycle5"/>
    <dgm:cxn modelId="{789F82E8-A766-4367-AF76-25C140288A81}" type="presParOf" srcId="{38E865E4-F4D6-47BD-A997-652EC1302007}" destId="{EA49F2FB-E351-48F0-81A3-203F1659D22B}" srcOrd="9" destOrd="0" presId="urn:microsoft.com/office/officeart/2005/8/layout/cycle5"/>
    <dgm:cxn modelId="{40D1ECC8-3656-413A-9917-B654166BA01F}" type="presParOf" srcId="{38E865E4-F4D6-47BD-A997-652EC1302007}" destId="{E26CD4AA-7AAC-45CE-BD17-FAF771595060}" srcOrd="10" destOrd="0" presId="urn:microsoft.com/office/officeart/2005/8/layout/cycle5"/>
    <dgm:cxn modelId="{C968883D-8859-4C7E-9033-80EAB052C760}" type="presParOf" srcId="{38E865E4-F4D6-47BD-A997-652EC1302007}" destId="{597D8468-028E-484C-8434-66DEAC97DDF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25226-AD1F-4034-8668-BE47D0F495BC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036B591-BD51-4900-A03B-7F119EF8AD5D}">
      <dgm:prSet phldrT="[Texte]" custT="1"/>
      <dgm:spPr/>
      <dgm:t>
        <a:bodyPr/>
        <a:lstStyle/>
        <a:p>
          <a:pPr algn="ctr"/>
          <a:r>
            <a:rPr lang="fr-FR" sz="1400" b="1" dirty="0" smtClean="0"/>
            <a:t>Economie des ressources</a:t>
          </a:r>
          <a:endParaRPr lang="fr-FR" sz="1400" b="1" dirty="0"/>
        </a:p>
      </dgm:t>
    </dgm:pt>
    <dgm:pt modelId="{C4880B47-B0BF-4517-9A10-8B445078724F}" type="parTrans" cxnId="{5696ADC5-35B9-412F-A3B9-BA0D6024EA87}">
      <dgm:prSet/>
      <dgm:spPr/>
      <dgm:t>
        <a:bodyPr/>
        <a:lstStyle/>
        <a:p>
          <a:endParaRPr lang="fr-FR"/>
        </a:p>
      </dgm:t>
    </dgm:pt>
    <dgm:pt modelId="{DEF41C32-D8EF-4325-BBE7-5C05575BE529}" type="sibTrans" cxnId="{5696ADC5-35B9-412F-A3B9-BA0D6024EA87}">
      <dgm:prSet/>
      <dgm:spPr/>
      <dgm:t>
        <a:bodyPr/>
        <a:lstStyle/>
        <a:p>
          <a:endParaRPr lang="fr-FR"/>
        </a:p>
      </dgm:t>
    </dgm:pt>
    <dgm:pt modelId="{F652E825-644C-489B-8964-05F95F010546}">
      <dgm:prSet phldrT="[Texte]" custT="1"/>
      <dgm:spPr/>
      <dgm:t>
        <a:bodyPr/>
        <a:lstStyle/>
        <a:p>
          <a:endParaRPr lang="fr-FR" sz="1400" dirty="0"/>
        </a:p>
      </dgm:t>
    </dgm:pt>
    <dgm:pt modelId="{2B23471C-5BD5-474C-8EA7-325D224A0079}" type="parTrans" cxnId="{3AF04D05-E6B5-48CA-9EED-474D66A55351}">
      <dgm:prSet/>
      <dgm:spPr/>
      <dgm:t>
        <a:bodyPr/>
        <a:lstStyle/>
        <a:p>
          <a:endParaRPr lang="fr-FR"/>
        </a:p>
      </dgm:t>
    </dgm:pt>
    <dgm:pt modelId="{5C89597C-1F98-4C1B-A01D-129506C7528D}" type="sibTrans" cxnId="{3AF04D05-E6B5-48CA-9EED-474D66A55351}">
      <dgm:prSet/>
      <dgm:spPr/>
      <dgm:t>
        <a:bodyPr/>
        <a:lstStyle/>
        <a:p>
          <a:endParaRPr lang="fr-FR"/>
        </a:p>
      </dgm:t>
    </dgm:pt>
    <dgm:pt modelId="{9C83CFB2-AD0A-4145-B720-D0186472153E}">
      <dgm:prSet phldrT="[Texte]" custT="1"/>
      <dgm:spPr/>
      <dgm:t>
        <a:bodyPr/>
        <a:lstStyle/>
        <a:p>
          <a:r>
            <a:rPr lang="fr-FR" sz="1400" b="1" dirty="0" smtClean="0"/>
            <a:t>Coûts</a:t>
          </a:r>
          <a:endParaRPr lang="fr-FR" sz="1400" b="1" dirty="0"/>
        </a:p>
      </dgm:t>
    </dgm:pt>
    <dgm:pt modelId="{1D4E64E7-33DF-4377-8D3C-765DAC4C4E41}" type="parTrans" cxnId="{46BBE190-70A0-49DA-B000-8F3EC34E6C1B}">
      <dgm:prSet/>
      <dgm:spPr/>
      <dgm:t>
        <a:bodyPr/>
        <a:lstStyle/>
        <a:p>
          <a:endParaRPr lang="fr-FR"/>
        </a:p>
      </dgm:t>
    </dgm:pt>
    <dgm:pt modelId="{E9DD1B8E-5853-4E01-A4C5-E3442A794F9B}" type="sibTrans" cxnId="{46BBE190-70A0-49DA-B000-8F3EC34E6C1B}">
      <dgm:prSet/>
      <dgm:spPr/>
      <dgm:t>
        <a:bodyPr/>
        <a:lstStyle/>
        <a:p>
          <a:endParaRPr lang="fr-FR"/>
        </a:p>
      </dgm:t>
    </dgm:pt>
    <dgm:pt modelId="{E1DF8799-E161-4558-B506-041E4F05167C}">
      <dgm:prSet phldrT="[Texte]" custT="1"/>
      <dgm:spPr/>
      <dgm:t>
        <a:bodyPr/>
        <a:lstStyle/>
        <a:p>
          <a:r>
            <a:rPr lang="fr-FR" sz="1400" dirty="0" smtClean="0"/>
            <a:t>Simplification</a:t>
          </a:r>
          <a:endParaRPr lang="fr-FR" sz="1400" dirty="0"/>
        </a:p>
      </dgm:t>
    </dgm:pt>
    <dgm:pt modelId="{5A40673D-E628-46A5-BD9D-5ED619783FD4}" type="parTrans" cxnId="{363126FE-C298-45B7-AAC4-142E25F48154}">
      <dgm:prSet/>
      <dgm:spPr/>
      <dgm:t>
        <a:bodyPr/>
        <a:lstStyle/>
        <a:p>
          <a:endParaRPr lang="fr-FR"/>
        </a:p>
      </dgm:t>
    </dgm:pt>
    <dgm:pt modelId="{601B3670-AC80-4615-8F46-1A5AEC369A5C}" type="sibTrans" cxnId="{363126FE-C298-45B7-AAC4-142E25F48154}">
      <dgm:prSet/>
      <dgm:spPr/>
      <dgm:t>
        <a:bodyPr/>
        <a:lstStyle/>
        <a:p>
          <a:endParaRPr lang="fr-FR"/>
        </a:p>
      </dgm:t>
    </dgm:pt>
    <dgm:pt modelId="{05C92100-1F3E-46A2-A70D-A3ECE91900FD}">
      <dgm:prSet phldrT="[Texte]" custT="1"/>
      <dgm:spPr/>
      <dgm:t>
        <a:bodyPr/>
        <a:lstStyle/>
        <a:p>
          <a:r>
            <a:rPr lang="fr-FR" sz="1400" b="1" dirty="0" smtClean="0"/>
            <a:t>Compatible ENR</a:t>
          </a:r>
          <a:endParaRPr lang="fr-FR" sz="1400" b="1" dirty="0"/>
        </a:p>
      </dgm:t>
    </dgm:pt>
    <dgm:pt modelId="{56741A07-119C-4A3E-854F-D0EE7BCD5399}" type="parTrans" cxnId="{73BCD14F-C94E-472D-B62C-90F0FA783786}">
      <dgm:prSet/>
      <dgm:spPr/>
      <dgm:t>
        <a:bodyPr/>
        <a:lstStyle/>
        <a:p>
          <a:endParaRPr lang="fr-FR"/>
        </a:p>
      </dgm:t>
    </dgm:pt>
    <dgm:pt modelId="{6953E255-4E95-4B67-B4F0-57F0DCD40165}" type="sibTrans" cxnId="{73BCD14F-C94E-472D-B62C-90F0FA783786}">
      <dgm:prSet/>
      <dgm:spPr/>
      <dgm:t>
        <a:bodyPr/>
        <a:lstStyle/>
        <a:p>
          <a:endParaRPr lang="fr-FR"/>
        </a:p>
      </dgm:t>
    </dgm:pt>
    <dgm:pt modelId="{7324D49F-2A6F-4D4A-B105-C6DF49527899}">
      <dgm:prSet phldrT="[Texte]"/>
      <dgm:spPr/>
      <dgm:t>
        <a:bodyPr/>
        <a:lstStyle/>
        <a:p>
          <a:r>
            <a:rPr lang="fr-FR" dirty="0" smtClean="0"/>
            <a:t>Souplesse d’exploitation</a:t>
          </a:r>
          <a:endParaRPr lang="fr-FR" dirty="0"/>
        </a:p>
      </dgm:t>
    </dgm:pt>
    <dgm:pt modelId="{4DA94BAE-E793-4241-B1A0-876E25CF3F7D}" type="parTrans" cxnId="{E50F1FAF-C8BE-4D1A-B597-DC0E05DFD239}">
      <dgm:prSet/>
      <dgm:spPr/>
      <dgm:t>
        <a:bodyPr/>
        <a:lstStyle/>
        <a:p>
          <a:endParaRPr lang="fr-FR"/>
        </a:p>
      </dgm:t>
    </dgm:pt>
    <dgm:pt modelId="{7D659879-EE24-482B-A812-9ACEECEE656D}" type="sibTrans" cxnId="{E50F1FAF-C8BE-4D1A-B597-DC0E05DFD239}">
      <dgm:prSet/>
      <dgm:spPr/>
      <dgm:t>
        <a:bodyPr/>
        <a:lstStyle/>
        <a:p>
          <a:endParaRPr lang="fr-FR"/>
        </a:p>
      </dgm:t>
    </dgm:pt>
    <dgm:pt modelId="{CCD3EA86-B9C1-4DFB-880E-569611DFCB5D}">
      <dgm:prSet phldrT="[Texte]" custT="1"/>
      <dgm:spPr/>
      <dgm:t>
        <a:bodyPr/>
        <a:lstStyle/>
        <a:p>
          <a:r>
            <a:rPr lang="fr-FR" sz="1400" b="1" dirty="0" smtClean="0"/>
            <a:t>Sûreté</a:t>
          </a:r>
        </a:p>
        <a:p>
          <a:r>
            <a:rPr lang="fr-FR" sz="1400" b="1" dirty="0" smtClean="0"/>
            <a:t>Non prolifération</a:t>
          </a:r>
          <a:endParaRPr lang="fr-FR" sz="1400" b="1" dirty="0"/>
        </a:p>
      </dgm:t>
    </dgm:pt>
    <dgm:pt modelId="{E7A9F3D5-A28F-49AC-AC67-9754719E11E5}" type="parTrans" cxnId="{2BA9C80F-8514-4DA1-884A-C921A980C832}">
      <dgm:prSet/>
      <dgm:spPr/>
      <dgm:t>
        <a:bodyPr/>
        <a:lstStyle/>
        <a:p>
          <a:endParaRPr lang="fr-FR"/>
        </a:p>
      </dgm:t>
    </dgm:pt>
    <dgm:pt modelId="{1BD2A8B3-4945-46B2-A258-F26997B7A9A8}" type="sibTrans" cxnId="{2BA9C80F-8514-4DA1-884A-C921A980C832}">
      <dgm:prSet/>
      <dgm:spPr/>
      <dgm:t>
        <a:bodyPr/>
        <a:lstStyle/>
        <a:p>
          <a:endParaRPr lang="fr-FR"/>
        </a:p>
      </dgm:t>
    </dgm:pt>
    <dgm:pt modelId="{85434DEB-B753-4B74-A34C-AA817145913D}">
      <dgm:prSet phldrT="[Texte]" custT="1"/>
      <dgm:spPr/>
      <dgm:t>
        <a:bodyPr/>
        <a:lstStyle/>
        <a:p>
          <a:r>
            <a:rPr lang="fr-FR" sz="1400" dirty="0" smtClean="0"/>
            <a:t>Prévention des accidents</a:t>
          </a:r>
          <a:endParaRPr lang="fr-FR" sz="1400" dirty="0"/>
        </a:p>
      </dgm:t>
    </dgm:pt>
    <dgm:pt modelId="{BF810D5F-5ECB-4654-84AC-437413337E35}" type="parTrans" cxnId="{47EE1F77-505F-4FAF-B3B1-27E822BBE967}">
      <dgm:prSet/>
      <dgm:spPr/>
      <dgm:t>
        <a:bodyPr/>
        <a:lstStyle/>
        <a:p>
          <a:endParaRPr lang="fr-FR"/>
        </a:p>
      </dgm:t>
    </dgm:pt>
    <dgm:pt modelId="{3C04D7DF-EA6E-48C6-A25D-ED0C9760A3BF}" type="sibTrans" cxnId="{47EE1F77-505F-4FAF-B3B1-27E822BBE967}">
      <dgm:prSet/>
      <dgm:spPr/>
      <dgm:t>
        <a:bodyPr/>
        <a:lstStyle/>
        <a:p>
          <a:endParaRPr lang="fr-FR"/>
        </a:p>
      </dgm:t>
    </dgm:pt>
    <dgm:pt modelId="{4F4FEC19-0852-4505-AAE1-1121431F2132}">
      <dgm:prSet phldrT="[Texte]" custT="1"/>
      <dgm:spPr/>
      <dgm:t>
        <a:bodyPr/>
        <a:lstStyle/>
        <a:p>
          <a:r>
            <a:rPr lang="fr-FR" sz="1400" dirty="0" smtClean="0"/>
            <a:t>Modularité</a:t>
          </a:r>
          <a:endParaRPr lang="fr-FR" sz="1400" dirty="0"/>
        </a:p>
      </dgm:t>
    </dgm:pt>
    <dgm:pt modelId="{459D1AD2-465D-4325-9D17-AEAE94E441C5}" type="parTrans" cxnId="{9B6856CB-B410-4613-8FB8-8039991D340F}">
      <dgm:prSet/>
      <dgm:spPr/>
      <dgm:t>
        <a:bodyPr/>
        <a:lstStyle/>
        <a:p>
          <a:endParaRPr lang="fr-FR"/>
        </a:p>
      </dgm:t>
    </dgm:pt>
    <dgm:pt modelId="{2831EC5B-E1B0-4598-A87E-C79E185C6EF4}" type="sibTrans" cxnId="{9B6856CB-B410-4613-8FB8-8039991D340F}">
      <dgm:prSet/>
      <dgm:spPr/>
      <dgm:t>
        <a:bodyPr/>
        <a:lstStyle/>
        <a:p>
          <a:endParaRPr lang="fr-FR"/>
        </a:p>
      </dgm:t>
    </dgm:pt>
    <dgm:pt modelId="{14AB37F7-2987-48B0-B4E3-A93AEF91E6B9}">
      <dgm:prSet phldrT="[Texte]" custT="1"/>
      <dgm:spPr/>
      <dgm:t>
        <a:bodyPr/>
        <a:lstStyle/>
        <a:p>
          <a:r>
            <a:rPr lang="fr-FR" sz="1400" dirty="0" smtClean="0"/>
            <a:t>Mutualisation entre réacteurs</a:t>
          </a:r>
          <a:endParaRPr lang="fr-FR" sz="1400" dirty="0"/>
        </a:p>
      </dgm:t>
    </dgm:pt>
    <dgm:pt modelId="{0FD010DB-02E0-481D-815F-141C6230151C}" type="parTrans" cxnId="{36CD1BD8-E044-4D55-89D2-05B3F2776C66}">
      <dgm:prSet/>
      <dgm:spPr/>
      <dgm:t>
        <a:bodyPr/>
        <a:lstStyle/>
        <a:p>
          <a:endParaRPr lang="fr-FR"/>
        </a:p>
      </dgm:t>
    </dgm:pt>
    <dgm:pt modelId="{45ABA2AB-C555-4ABA-97B8-AC9A6C30A581}" type="sibTrans" cxnId="{36CD1BD8-E044-4D55-89D2-05B3F2776C66}">
      <dgm:prSet/>
      <dgm:spPr/>
      <dgm:t>
        <a:bodyPr/>
        <a:lstStyle/>
        <a:p>
          <a:endParaRPr lang="fr-FR"/>
        </a:p>
      </dgm:t>
    </dgm:pt>
    <dgm:pt modelId="{6006C308-0D65-48DC-B87F-281639CAF56A}">
      <dgm:prSet phldrT="[Texte]"/>
      <dgm:spPr/>
      <dgm:t>
        <a:bodyPr/>
        <a:lstStyle/>
        <a:p>
          <a:r>
            <a:rPr lang="fr-FR" dirty="0" smtClean="0"/>
            <a:t>Unités multiples</a:t>
          </a:r>
          <a:endParaRPr lang="fr-FR" dirty="0"/>
        </a:p>
      </dgm:t>
    </dgm:pt>
    <dgm:pt modelId="{9A335CE1-FB5F-4AF3-B35A-C5ADB4FF1E4A}" type="parTrans" cxnId="{E7365B4C-32FC-4B52-BDD9-51D1DF51D931}">
      <dgm:prSet/>
      <dgm:spPr/>
      <dgm:t>
        <a:bodyPr/>
        <a:lstStyle/>
        <a:p>
          <a:endParaRPr lang="fr-FR"/>
        </a:p>
      </dgm:t>
    </dgm:pt>
    <dgm:pt modelId="{A6A81387-380D-465A-A23C-6D7F66B8DDA3}" type="sibTrans" cxnId="{E7365B4C-32FC-4B52-BDD9-51D1DF51D931}">
      <dgm:prSet/>
      <dgm:spPr/>
      <dgm:t>
        <a:bodyPr/>
        <a:lstStyle/>
        <a:p>
          <a:endParaRPr lang="fr-FR"/>
        </a:p>
      </dgm:t>
    </dgm:pt>
    <dgm:pt modelId="{08B109F3-C476-4280-9293-2689F1C54752}">
      <dgm:prSet custT="1"/>
      <dgm:spPr/>
      <dgm:t>
        <a:bodyPr/>
        <a:lstStyle/>
        <a:p>
          <a:r>
            <a:rPr lang="fr-FR" sz="1400" dirty="0" smtClean="0"/>
            <a:t>« No </a:t>
          </a:r>
          <a:r>
            <a:rPr lang="fr-FR" sz="1400" dirty="0" err="1" smtClean="0"/>
            <a:t>offsite</a:t>
          </a:r>
          <a:r>
            <a:rPr lang="fr-FR" sz="1400" dirty="0" smtClean="0"/>
            <a:t> radioactive release »</a:t>
          </a:r>
          <a:endParaRPr lang="fr-FR" sz="1400" dirty="0"/>
        </a:p>
      </dgm:t>
    </dgm:pt>
    <dgm:pt modelId="{5C8D7EAD-37E8-470A-A206-803AF3F39934}" type="parTrans" cxnId="{18B4A1A7-54B5-4CAF-85E2-F48EAA9C0AC3}">
      <dgm:prSet/>
      <dgm:spPr/>
      <dgm:t>
        <a:bodyPr/>
        <a:lstStyle/>
        <a:p>
          <a:endParaRPr lang="fr-FR"/>
        </a:p>
      </dgm:t>
    </dgm:pt>
    <dgm:pt modelId="{5632BD59-7BFB-481F-BF28-24D5980811C2}" type="sibTrans" cxnId="{18B4A1A7-54B5-4CAF-85E2-F48EAA9C0AC3}">
      <dgm:prSet/>
      <dgm:spPr/>
      <dgm:t>
        <a:bodyPr/>
        <a:lstStyle/>
        <a:p>
          <a:endParaRPr lang="fr-FR"/>
        </a:p>
      </dgm:t>
    </dgm:pt>
    <dgm:pt modelId="{721F4A39-3499-4BD4-B7EC-726199CE369E}">
      <dgm:prSet custT="1"/>
      <dgm:spPr/>
      <dgm:t>
        <a:bodyPr/>
        <a:lstStyle/>
        <a:p>
          <a:endParaRPr lang="fr-FR" sz="1400" dirty="0"/>
        </a:p>
      </dgm:t>
    </dgm:pt>
    <dgm:pt modelId="{33111133-564A-4778-98A7-4B45F75EBE48}" type="parTrans" cxnId="{D8A751B0-E4ED-4057-B0F5-12E3BA7875C6}">
      <dgm:prSet/>
      <dgm:spPr/>
      <dgm:t>
        <a:bodyPr/>
        <a:lstStyle/>
        <a:p>
          <a:endParaRPr lang="fr-FR"/>
        </a:p>
      </dgm:t>
    </dgm:pt>
    <dgm:pt modelId="{8638877F-E3FC-49C2-847E-158EA0F8081B}" type="sibTrans" cxnId="{D8A751B0-E4ED-4057-B0F5-12E3BA7875C6}">
      <dgm:prSet/>
      <dgm:spPr/>
      <dgm:t>
        <a:bodyPr/>
        <a:lstStyle/>
        <a:p>
          <a:endParaRPr lang="fr-FR"/>
        </a:p>
      </dgm:t>
    </dgm:pt>
    <dgm:pt modelId="{C4040169-0F48-4FF4-AA3D-2406F1D7256B}">
      <dgm:prSet custT="1"/>
      <dgm:spPr/>
      <dgm:t>
        <a:bodyPr/>
        <a:lstStyle/>
        <a:p>
          <a:r>
            <a:rPr lang="fr-FR" sz="1400" dirty="0" smtClean="0"/>
            <a:t>Réacteurs à neutrons rapides</a:t>
          </a:r>
          <a:endParaRPr lang="fr-FR" sz="1400" dirty="0"/>
        </a:p>
      </dgm:t>
    </dgm:pt>
    <dgm:pt modelId="{3E281C0E-E8CB-4D4D-B032-271DF138A676}" type="parTrans" cxnId="{0672AA39-8D08-4903-B786-86AD91798645}">
      <dgm:prSet/>
      <dgm:spPr/>
      <dgm:t>
        <a:bodyPr/>
        <a:lstStyle/>
        <a:p>
          <a:endParaRPr lang="fr-FR"/>
        </a:p>
      </dgm:t>
    </dgm:pt>
    <dgm:pt modelId="{ABE76FA0-EF8E-4C9C-BD01-FC20657EE028}" type="sibTrans" cxnId="{0672AA39-8D08-4903-B786-86AD91798645}">
      <dgm:prSet/>
      <dgm:spPr/>
      <dgm:t>
        <a:bodyPr/>
        <a:lstStyle/>
        <a:p>
          <a:endParaRPr lang="fr-FR"/>
        </a:p>
      </dgm:t>
    </dgm:pt>
    <dgm:pt modelId="{991B3027-0922-490B-8016-93D75AA8E093}" type="pres">
      <dgm:prSet presAssocID="{90D25226-AD1F-4034-8668-BE47D0F495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6CDB32-0207-41E8-B8E4-9CDBF9413CEA}" type="pres">
      <dgm:prSet presAssocID="{90D25226-AD1F-4034-8668-BE47D0F495BC}" presName="children" presStyleCnt="0"/>
      <dgm:spPr/>
    </dgm:pt>
    <dgm:pt modelId="{EB4D5612-DFAF-4F70-8C4F-BDD8E84831B2}" type="pres">
      <dgm:prSet presAssocID="{90D25226-AD1F-4034-8668-BE47D0F495BC}" presName="child1group" presStyleCnt="0"/>
      <dgm:spPr/>
    </dgm:pt>
    <dgm:pt modelId="{0473C198-1B76-478A-ACF5-D2194FE11BA1}" type="pres">
      <dgm:prSet presAssocID="{90D25226-AD1F-4034-8668-BE47D0F495BC}" presName="child1" presStyleLbl="bgAcc1" presStyleIdx="0" presStyleCnt="4" custScaleX="134023"/>
      <dgm:spPr/>
      <dgm:t>
        <a:bodyPr/>
        <a:lstStyle/>
        <a:p>
          <a:endParaRPr lang="fr-FR"/>
        </a:p>
      </dgm:t>
    </dgm:pt>
    <dgm:pt modelId="{B6623C09-0B6B-4A81-8789-9DF5BA544128}" type="pres">
      <dgm:prSet presAssocID="{90D25226-AD1F-4034-8668-BE47D0F495B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90538E-AAC8-4339-9052-3266DE5D799B}" type="pres">
      <dgm:prSet presAssocID="{90D25226-AD1F-4034-8668-BE47D0F495BC}" presName="child2group" presStyleCnt="0"/>
      <dgm:spPr/>
    </dgm:pt>
    <dgm:pt modelId="{9D4C8BF6-38C8-46B2-8C14-61AA2AFFDC50}" type="pres">
      <dgm:prSet presAssocID="{90D25226-AD1F-4034-8668-BE47D0F495BC}" presName="child2" presStyleLbl="bgAcc1" presStyleIdx="1" presStyleCnt="4"/>
      <dgm:spPr/>
      <dgm:t>
        <a:bodyPr/>
        <a:lstStyle/>
        <a:p>
          <a:endParaRPr lang="fr-FR"/>
        </a:p>
      </dgm:t>
    </dgm:pt>
    <dgm:pt modelId="{D14F609F-94AA-41E3-B0E5-ABE62FDE8415}" type="pres">
      <dgm:prSet presAssocID="{90D25226-AD1F-4034-8668-BE47D0F495B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10EA59-3457-4DCA-A75C-FB8ACBD105A9}" type="pres">
      <dgm:prSet presAssocID="{90D25226-AD1F-4034-8668-BE47D0F495BC}" presName="child3group" presStyleCnt="0"/>
      <dgm:spPr/>
    </dgm:pt>
    <dgm:pt modelId="{8C15DB9D-31EF-45A2-ACF5-A7AE2169590F}" type="pres">
      <dgm:prSet presAssocID="{90D25226-AD1F-4034-8668-BE47D0F495BC}" presName="child3" presStyleLbl="bgAcc1" presStyleIdx="2" presStyleCnt="4" custScaleX="97239"/>
      <dgm:spPr/>
      <dgm:t>
        <a:bodyPr/>
        <a:lstStyle/>
        <a:p>
          <a:endParaRPr lang="fr-FR"/>
        </a:p>
      </dgm:t>
    </dgm:pt>
    <dgm:pt modelId="{537E8B8F-803D-42DB-8B45-508EC0188BB6}" type="pres">
      <dgm:prSet presAssocID="{90D25226-AD1F-4034-8668-BE47D0F495B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16216A-ACDE-4557-A560-53639F9D7391}" type="pres">
      <dgm:prSet presAssocID="{90D25226-AD1F-4034-8668-BE47D0F495BC}" presName="child4group" presStyleCnt="0"/>
      <dgm:spPr/>
    </dgm:pt>
    <dgm:pt modelId="{A9543384-408B-4C31-BD21-C0EC5C93A42B}" type="pres">
      <dgm:prSet presAssocID="{90D25226-AD1F-4034-8668-BE47D0F495BC}" presName="child4" presStyleLbl="bgAcc1" presStyleIdx="3" presStyleCnt="4" custScaleX="138098" custLinFactNeighborX="-741" custLinFactNeighborY="951"/>
      <dgm:spPr/>
      <dgm:t>
        <a:bodyPr/>
        <a:lstStyle/>
        <a:p>
          <a:endParaRPr lang="fr-FR"/>
        </a:p>
      </dgm:t>
    </dgm:pt>
    <dgm:pt modelId="{77127F59-710F-4D70-AD9E-92DEC7894C87}" type="pres">
      <dgm:prSet presAssocID="{90D25226-AD1F-4034-8668-BE47D0F495B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F25883-DFE3-4D58-BA90-7C883EF37305}" type="pres">
      <dgm:prSet presAssocID="{90D25226-AD1F-4034-8668-BE47D0F495BC}" presName="childPlaceholder" presStyleCnt="0"/>
      <dgm:spPr/>
    </dgm:pt>
    <dgm:pt modelId="{A2C8C975-3652-4B3F-88A5-BB14C056A7B9}" type="pres">
      <dgm:prSet presAssocID="{90D25226-AD1F-4034-8668-BE47D0F495BC}" presName="circle" presStyleCnt="0"/>
      <dgm:spPr/>
    </dgm:pt>
    <dgm:pt modelId="{18B1E6F7-D81D-462A-B29D-942F3D282CE5}" type="pres">
      <dgm:prSet presAssocID="{90D25226-AD1F-4034-8668-BE47D0F495BC}" presName="quadrant1" presStyleLbl="node1" presStyleIdx="0" presStyleCnt="4" custScaleX="9998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024C0C-C3C3-4AF4-B800-A620E469910B}" type="pres">
      <dgm:prSet presAssocID="{90D25226-AD1F-4034-8668-BE47D0F495B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B26D27-E52F-4B2F-BE56-B4E31CA7EAFD}" type="pres">
      <dgm:prSet presAssocID="{90D25226-AD1F-4034-8668-BE47D0F495BC}" presName="quadrant3" presStyleLbl="node1" presStyleIdx="2" presStyleCnt="4" custLinFactNeighborX="-135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B74FE0-CC25-4150-92B8-57C1AD266084}" type="pres">
      <dgm:prSet presAssocID="{90D25226-AD1F-4034-8668-BE47D0F495B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DA2C2-CF9C-407A-8E32-CE538994F057}" type="pres">
      <dgm:prSet presAssocID="{90D25226-AD1F-4034-8668-BE47D0F495BC}" presName="quadrantPlaceholder" presStyleCnt="0"/>
      <dgm:spPr/>
    </dgm:pt>
    <dgm:pt modelId="{009BF545-1A27-4C03-A215-7C573ED6BFEA}" type="pres">
      <dgm:prSet presAssocID="{90D25226-AD1F-4034-8668-BE47D0F495BC}" presName="center1" presStyleLbl="fgShp" presStyleIdx="0" presStyleCnt="2"/>
      <dgm:spPr/>
    </dgm:pt>
    <dgm:pt modelId="{FAFD1736-D90C-437F-B83C-11494587AED7}" type="pres">
      <dgm:prSet presAssocID="{90D25226-AD1F-4034-8668-BE47D0F495BC}" presName="center2" presStyleLbl="fgShp" presStyleIdx="1" presStyleCnt="2"/>
      <dgm:spPr/>
    </dgm:pt>
  </dgm:ptLst>
  <dgm:cxnLst>
    <dgm:cxn modelId="{0BA3BE05-9E98-48BD-BBAC-0CE733A863A8}" type="presOf" srcId="{C4040169-0F48-4FF4-AA3D-2406F1D7256B}" destId="{0473C198-1B76-478A-ACF5-D2194FE11BA1}" srcOrd="0" destOrd="1" presId="urn:microsoft.com/office/officeart/2005/8/layout/cycle4"/>
    <dgm:cxn modelId="{5CC0C1CB-1F70-45DC-8B41-3531AD892A99}" type="presOf" srcId="{F652E825-644C-489B-8964-05F95F010546}" destId="{0473C198-1B76-478A-ACF5-D2194FE11BA1}" srcOrd="0" destOrd="0" presId="urn:microsoft.com/office/officeart/2005/8/layout/cycle4"/>
    <dgm:cxn modelId="{D8A751B0-E4ED-4057-B0F5-12E3BA7875C6}" srcId="{CCD3EA86-B9C1-4DFB-880E-569611DFCB5D}" destId="{721F4A39-3499-4BD4-B7EC-726199CE369E}" srcOrd="2" destOrd="0" parTransId="{33111133-564A-4778-98A7-4B45F75EBE48}" sibTransId="{8638877F-E3FC-49C2-847E-158EA0F8081B}"/>
    <dgm:cxn modelId="{EC4B1B7C-CC1F-4BF9-9179-2CB3CCE4E09B}" type="presOf" srcId="{4F4FEC19-0852-4505-AAE1-1121431F2132}" destId="{D14F609F-94AA-41E3-B0E5-ABE62FDE8415}" srcOrd="1" destOrd="1" presId="urn:microsoft.com/office/officeart/2005/8/layout/cycle4"/>
    <dgm:cxn modelId="{18B4A1A7-54B5-4CAF-85E2-F48EAA9C0AC3}" srcId="{CCD3EA86-B9C1-4DFB-880E-569611DFCB5D}" destId="{08B109F3-C476-4280-9293-2689F1C54752}" srcOrd="1" destOrd="0" parTransId="{5C8D7EAD-37E8-470A-A206-803AF3F39934}" sibTransId="{5632BD59-7BFB-481F-BF28-24D5980811C2}"/>
    <dgm:cxn modelId="{CB8698B3-68D2-402C-8F5C-F25A688D850A}" type="presOf" srcId="{6006C308-0D65-48DC-B87F-281639CAF56A}" destId="{537E8B8F-803D-42DB-8B45-508EC0188BB6}" srcOrd="1" destOrd="1" presId="urn:microsoft.com/office/officeart/2005/8/layout/cycle4"/>
    <dgm:cxn modelId="{73F7A348-D6BB-47A9-87AF-0F3355467089}" type="presOf" srcId="{E1DF8799-E161-4558-B506-041E4F05167C}" destId="{9D4C8BF6-38C8-46B2-8C14-61AA2AFFDC50}" srcOrd="0" destOrd="0" presId="urn:microsoft.com/office/officeart/2005/8/layout/cycle4"/>
    <dgm:cxn modelId="{5696ADC5-35B9-412F-A3B9-BA0D6024EA87}" srcId="{90D25226-AD1F-4034-8668-BE47D0F495BC}" destId="{8036B591-BD51-4900-A03B-7F119EF8AD5D}" srcOrd="0" destOrd="0" parTransId="{C4880B47-B0BF-4517-9A10-8B445078724F}" sibTransId="{DEF41C32-D8EF-4325-BBE7-5C05575BE529}"/>
    <dgm:cxn modelId="{E7365B4C-32FC-4B52-BDD9-51D1DF51D931}" srcId="{05C92100-1F3E-46A2-A70D-A3ECE91900FD}" destId="{6006C308-0D65-48DC-B87F-281639CAF56A}" srcOrd="1" destOrd="0" parTransId="{9A335CE1-FB5F-4AF3-B35A-C5ADB4FF1E4A}" sibTransId="{A6A81387-380D-465A-A23C-6D7F66B8DDA3}"/>
    <dgm:cxn modelId="{36CD1BD8-E044-4D55-89D2-05B3F2776C66}" srcId="{9C83CFB2-AD0A-4145-B720-D0186472153E}" destId="{14AB37F7-2987-48B0-B4E3-A93AEF91E6B9}" srcOrd="2" destOrd="0" parTransId="{0FD010DB-02E0-481D-815F-141C6230151C}" sibTransId="{45ABA2AB-C555-4ABA-97B8-AC9A6C30A581}"/>
    <dgm:cxn modelId="{3AF04D05-E6B5-48CA-9EED-474D66A55351}" srcId="{8036B591-BD51-4900-A03B-7F119EF8AD5D}" destId="{F652E825-644C-489B-8964-05F95F010546}" srcOrd="0" destOrd="0" parTransId="{2B23471C-5BD5-474C-8EA7-325D224A0079}" sibTransId="{5C89597C-1F98-4C1B-A01D-129506C7528D}"/>
    <dgm:cxn modelId="{8D32DCC1-FBA5-4B02-A76B-8F153AFB07EB}" type="presOf" srcId="{08B109F3-C476-4280-9293-2689F1C54752}" destId="{A9543384-408B-4C31-BD21-C0EC5C93A42B}" srcOrd="0" destOrd="1" presId="urn:microsoft.com/office/officeart/2005/8/layout/cycle4"/>
    <dgm:cxn modelId="{8D0C14B4-C229-4D7A-84B8-12430C27ECAD}" type="presOf" srcId="{90D25226-AD1F-4034-8668-BE47D0F495BC}" destId="{991B3027-0922-490B-8016-93D75AA8E093}" srcOrd="0" destOrd="0" presId="urn:microsoft.com/office/officeart/2005/8/layout/cycle4"/>
    <dgm:cxn modelId="{71121029-415C-459C-92FC-F8C03EB2234F}" type="presOf" srcId="{14AB37F7-2987-48B0-B4E3-A93AEF91E6B9}" destId="{D14F609F-94AA-41E3-B0E5-ABE62FDE8415}" srcOrd="1" destOrd="2" presId="urn:microsoft.com/office/officeart/2005/8/layout/cycle4"/>
    <dgm:cxn modelId="{46BBE190-70A0-49DA-B000-8F3EC34E6C1B}" srcId="{90D25226-AD1F-4034-8668-BE47D0F495BC}" destId="{9C83CFB2-AD0A-4145-B720-D0186472153E}" srcOrd="1" destOrd="0" parTransId="{1D4E64E7-33DF-4377-8D3C-765DAC4C4E41}" sibTransId="{E9DD1B8E-5853-4E01-A4C5-E3442A794F9B}"/>
    <dgm:cxn modelId="{18B921D5-518D-4E76-A405-DD2660263EA4}" type="presOf" srcId="{F652E825-644C-489B-8964-05F95F010546}" destId="{B6623C09-0B6B-4A81-8789-9DF5BA544128}" srcOrd="1" destOrd="0" presId="urn:microsoft.com/office/officeart/2005/8/layout/cycle4"/>
    <dgm:cxn modelId="{85F0816B-A5DA-4BA5-938A-34260D7771CE}" type="presOf" srcId="{CCD3EA86-B9C1-4DFB-880E-569611DFCB5D}" destId="{06B74FE0-CC25-4150-92B8-57C1AD266084}" srcOrd="0" destOrd="0" presId="urn:microsoft.com/office/officeart/2005/8/layout/cycle4"/>
    <dgm:cxn modelId="{57919C7E-9763-4107-9A48-0732F1152D10}" type="presOf" srcId="{6006C308-0D65-48DC-B87F-281639CAF56A}" destId="{8C15DB9D-31EF-45A2-ACF5-A7AE2169590F}" srcOrd="0" destOrd="1" presId="urn:microsoft.com/office/officeart/2005/8/layout/cycle4"/>
    <dgm:cxn modelId="{0672AA39-8D08-4903-B786-86AD91798645}" srcId="{8036B591-BD51-4900-A03B-7F119EF8AD5D}" destId="{C4040169-0F48-4FF4-AA3D-2406F1D7256B}" srcOrd="1" destOrd="0" parTransId="{3E281C0E-E8CB-4D4D-B032-271DF138A676}" sibTransId="{ABE76FA0-EF8E-4C9C-BD01-FC20657EE028}"/>
    <dgm:cxn modelId="{47EE1F77-505F-4FAF-B3B1-27E822BBE967}" srcId="{CCD3EA86-B9C1-4DFB-880E-569611DFCB5D}" destId="{85434DEB-B753-4B74-A34C-AA817145913D}" srcOrd="0" destOrd="0" parTransId="{BF810D5F-5ECB-4654-84AC-437413337E35}" sibTransId="{3C04D7DF-EA6E-48C6-A25D-ED0C9760A3BF}"/>
    <dgm:cxn modelId="{BAE86F6D-E68E-4E37-9D10-E3874A2E0342}" type="presOf" srcId="{4F4FEC19-0852-4505-AAE1-1121431F2132}" destId="{9D4C8BF6-38C8-46B2-8C14-61AA2AFFDC50}" srcOrd="0" destOrd="1" presId="urn:microsoft.com/office/officeart/2005/8/layout/cycle4"/>
    <dgm:cxn modelId="{73BCD14F-C94E-472D-B62C-90F0FA783786}" srcId="{90D25226-AD1F-4034-8668-BE47D0F495BC}" destId="{05C92100-1F3E-46A2-A70D-A3ECE91900FD}" srcOrd="2" destOrd="0" parTransId="{56741A07-119C-4A3E-854F-D0EE7BCD5399}" sibTransId="{6953E255-4E95-4B67-B4F0-57F0DCD40165}"/>
    <dgm:cxn modelId="{E1FD6DDA-8F62-4177-95AF-F7DC978074EE}" type="presOf" srcId="{E1DF8799-E161-4558-B506-041E4F05167C}" destId="{D14F609F-94AA-41E3-B0E5-ABE62FDE8415}" srcOrd="1" destOrd="0" presId="urn:microsoft.com/office/officeart/2005/8/layout/cycle4"/>
    <dgm:cxn modelId="{2BA9C80F-8514-4DA1-884A-C921A980C832}" srcId="{90D25226-AD1F-4034-8668-BE47D0F495BC}" destId="{CCD3EA86-B9C1-4DFB-880E-569611DFCB5D}" srcOrd="3" destOrd="0" parTransId="{E7A9F3D5-A28F-49AC-AC67-9754719E11E5}" sibTransId="{1BD2A8B3-4945-46B2-A258-F26997B7A9A8}"/>
    <dgm:cxn modelId="{C2750E7E-A242-4B25-A880-B1327DA8F4CF}" type="presOf" srcId="{7324D49F-2A6F-4D4A-B105-C6DF49527899}" destId="{537E8B8F-803D-42DB-8B45-508EC0188BB6}" srcOrd="1" destOrd="0" presId="urn:microsoft.com/office/officeart/2005/8/layout/cycle4"/>
    <dgm:cxn modelId="{1DD72F66-0A2E-4662-9F43-E7713C4B6856}" type="presOf" srcId="{721F4A39-3499-4BD4-B7EC-726199CE369E}" destId="{77127F59-710F-4D70-AD9E-92DEC7894C87}" srcOrd="1" destOrd="2" presId="urn:microsoft.com/office/officeart/2005/8/layout/cycle4"/>
    <dgm:cxn modelId="{C447D952-28D9-420C-9624-C0717DAE34B6}" type="presOf" srcId="{9C83CFB2-AD0A-4145-B720-D0186472153E}" destId="{0F024C0C-C3C3-4AF4-B800-A620E469910B}" srcOrd="0" destOrd="0" presId="urn:microsoft.com/office/officeart/2005/8/layout/cycle4"/>
    <dgm:cxn modelId="{363126FE-C298-45B7-AAC4-142E25F48154}" srcId="{9C83CFB2-AD0A-4145-B720-D0186472153E}" destId="{E1DF8799-E161-4558-B506-041E4F05167C}" srcOrd="0" destOrd="0" parTransId="{5A40673D-E628-46A5-BD9D-5ED619783FD4}" sibTransId="{601B3670-AC80-4615-8F46-1A5AEC369A5C}"/>
    <dgm:cxn modelId="{97F632C5-09F5-4004-9E41-F8F7BD9C6362}" type="presOf" srcId="{7324D49F-2A6F-4D4A-B105-C6DF49527899}" destId="{8C15DB9D-31EF-45A2-ACF5-A7AE2169590F}" srcOrd="0" destOrd="0" presId="urn:microsoft.com/office/officeart/2005/8/layout/cycle4"/>
    <dgm:cxn modelId="{152ECD28-2158-4CBE-B549-55C6EBBDE1AC}" type="presOf" srcId="{85434DEB-B753-4B74-A34C-AA817145913D}" destId="{77127F59-710F-4D70-AD9E-92DEC7894C87}" srcOrd="1" destOrd="0" presId="urn:microsoft.com/office/officeart/2005/8/layout/cycle4"/>
    <dgm:cxn modelId="{82099548-A62E-4C05-8729-8217FD5738EA}" type="presOf" srcId="{C4040169-0F48-4FF4-AA3D-2406F1D7256B}" destId="{B6623C09-0B6B-4A81-8789-9DF5BA544128}" srcOrd="1" destOrd="1" presId="urn:microsoft.com/office/officeart/2005/8/layout/cycle4"/>
    <dgm:cxn modelId="{709DCAA9-3EF6-49F7-B052-4F888BF13F7D}" type="presOf" srcId="{05C92100-1F3E-46A2-A70D-A3ECE91900FD}" destId="{B0B26D27-E52F-4B2F-BE56-B4E31CA7EAFD}" srcOrd="0" destOrd="0" presId="urn:microsoft.com/office/officeart/2005/8/layout/cycle4"/>
    <dgm:cxn modelId="{314A9569-B387-47D3-87D6-5A904EB8E4D4}" type="presOf" srcId="{8036B591-BD51-4900-A03B-7F119EF8AD5D}" destId="{18B1E6F7-D81D-462A-B29D-942F3D282CE5}" srcOrd="0" destOrd="0" presId="urn:microsoft.com/office/officeart/2005/8/layout/cycle4"/>
    <dgm:cxn modelId="{4F6FB0D9-05C9-400E-A199-3FF88CD4046D}" type="presOf" srcId="{85434DEB-B753-4B74-A34C-AA817145913D}" destId="{A9543384-408B-4C31-BD21-C0EC5C93A42B}" srcOrd="0" destOrd="0" presId="urn:microsoft.com/office/officeart/2005/8/layout/cycle4"/>
    <dgm:cxn modelId="{BAB0BBE9-ECA5-4FFD-A08B-6D4EC11C03BB}" type="presOf" srcId="{14AB37F7-2987-48B0-B4E3-A93AEF91E6B9}" destId="{9D4C8BF6-38C8-46B2-8C14-61AA2AFFDC50}" srcOrd="0" destOrd="2" presId="urn:microsoft.com/office/officeart/2005/8/layout/cycle4"/>
    <dgm:cxn modelId="{0E1E1907-5030-4426-9EC3-1770D58D6C54}" type="presOf" srcId="{721F4A39-3499-4BD4-B7EC-726199CE369E}" destId="{A9543384-408B-4C31-BD21-C0EC5C93A42B}" srcOrd="0" destOrd="2" presId="urn:microsoft.com/office/officeart/2005/8/layout/cycle4"/>
    <dgm:cxn modelId="{E50F1FAF-C8BE-4D1A-B597-DC0E05DFD239}" srcId="{05C92100-1F3E-46A2-A70D-A3ECE91900FD}" destId="{7324D49F-2A6F-4D4A-B105-C6DF49527899}" srcOrd="0" destOrd="0" parTransId="{4DA94BAE-E793-4241-B1A0-876E25CF3F7D}" sibTransId="{7D659879-EE24-482B-A812-9ACEECEE656D}"/>
    <dgm:cxn modelId="{9B6856CB-B410-4613-8FB8-8039991D340F}" srcId="{9C83CFB2-AD0A-4145-B720-D0186472153E}" destId="{4F4FEC19-0852-4505-AAE1-1121431F2132}" srcOrd="1" destOrd="0" parTransId="{459D1AD2-465D-4325-9D17-AEAE94E441C5}" sibTransId="{2831EC5B-E1B0-4598-A87E-C79E185C6EF4}"/>
    <dgm:cxn modelId="{5F05C611-A754-4AEF-B8BF-8666EAD46DA2}" type="presOf" srcId="{08B109F3-C476-4280-9293-2689F1C54752}" destId="{77127F59-710F-4D70-AD9E-92DEC7894C87}" srcOrd="1" destOrd="1" presId="urn:microsoft.com/office/officeart/2005/8/layout/cycle4"/>
    <dgm:cxn modelId="{9064B2DC-90FD-4D20-B85C-5FA3C0A88D66}" type="presParOf" srcId="{991B3027-0922-490B-8016-93D75AA8E093}" destId="{176CDB32-0207-41E8-B8E4-9CDBF9413CEA}" srcOrd="0" destOrd="0" presId="urn:microsoft.com/office/officeart/2005/8/layout/cycle4"/>
    <dgm:cxn modelId="{069CBAA2-B0F8-4539-A73E-B12E4BEA9AD7}" type="presParOf" srcId="{176CDB32-0207-41E8-B8E4-9CDBF9413CEA}" destId="{EB4D5612-DFAF-4F70-8C4F-BDD8E84831B2}" srcOrd="0" destOrd="0" presId="urn:microsoft.com/office/officeart/2005/8/layout/cycle4"/>
    <dgm:cxn modelId="{FD793A96-355E-48FD-9ECD-E6970335C04A}" type="presParOf" srcId="{EB4D5612-DFAF-4F70-8C4F-BDD8E84831B2}" destId="{0473C198-1B76-478A-ACF5-D2194FE11BA1}" srcOrd="0" destOrd="0" presId="urn:microsoft.com/office/officeart/2005/8/layout/cycle4"/>
    <dgm:cxn modelId="{5FDA65E9-54A9-4341-8B1C-B10790838613}" type="presParOf" srcId="{EB4D5612-DFAF-4F70-8C4F-BDD8E84831B2}" destId="{B6623C09-0B6B-4A81-8789-9DF5BA544128}" srcOrd="1" destOrd="0" presId="urn:microsoft.com/office/officeart/2005/8/layout/cycle4"/>
    <dgm:cxn modelId="{B6BAB13E-B4A8-47EB-BFC2-2FF7164619AC}" type="presParOf" srcId="{176CDB32-0207-41E8-B8E4-9CDBF9413CEA}" destId="{D990538E-AAC8-4339-9052-3266DE5D799B}" srcOrd="1" destOrd="0" presId="urn:microsoft.com/office/officeart/2005/8/layout/cycle4"/>
    <dgm:cxn modelId="{78C71911-28F5-4793-BD2C-5772D18AFD69}" type="presParOf" srcId="{D990538E-AAC8-4339-9052-3266DE5D799B}" destId="{9D4C8BF6-38C8-46B2-8C14-61AA2AFFDC50}" srcOrd="0" destOrd="0" presId="urn:microsoft.com/office/officeart/2005/8/layout/cycle4"/>
    <dgm:cxn modelId="{E2A7872E-07B6-4947-B84A-F3DBF2675C22}" type="presParOf" srcId="{D990538E-AAC8-4339-9052-3266DE5D799B}" destId="{D14F609F-94AA-41E3-B0E5-ABE62FDE8415}" srcOrd="1" destOrd="0" presId="urn:microsoft.com/office/officeart/2005/8/layout/cycle4"/>
    <dgm:cxn modelId="{DE7CDE27-3508-49F4-A8FC-96CFA51E1476}" type="presParOf" srcId="{176CDB32-0207-41E8-B8E4-9CDBF9413CEA}" destId="{B610EA59-3457-4DCA-A75C-FB8ACBD105A9}" srcOrd="2" destOrd="0" presId="urn:microsoft.com/office/officeart/2005/8/layout/cycle4"/>
    <dgm:cxn modelId="{035EE8CD-848C-45EA-ADF4-ACAA80686C50}" type="presParOf" srcId="{B610EA59-3457-4DCA-A75C-FB8ACBD105A9}" destId="{8C15DB9D-31EF-45A2-ACF5-A7AE2169590F}" srcOrd="0" destOrd="0" presId="urn:microsoft.com/office/officeart/2005/8/layout/cycle4"/>
    <dgm:cxn modelId="{B096A50B-17FE-4989-9680-64079DA03FEC}" type="presParOf" srcId="{B610EA59-3457-4DCA-A75C-FB8ACBD105A9}" destId="{537E8B8F-803D-42DB-8B45-508EC0188BB6}" srcOrd="1" destOrd="0" presId="urn:microsoft.com/office/officeart/2005/8/layout/cycle4"/>
    <dgm:cxn modelId="{6D693F36-835C-41E0-8E42-42B4A108F799}" type="presParOf" srcId="{176CDB32-0207-41E8-B8E4-9CDBF9413CEA}" destId="{0916216A-ACDE-4557-A560-53639F9D7391}" srcOrd="3" destOrd="0" presId="urn:microsoft.com/office/officeart/2005/8/layout/cycle4"/>
    <dgm:cxn modelId="{F142AB17-CA1C-4C84-BC6F-A8C23B09F3B5}" type="presParOf" srcId="{0916216A-ACDE-4557-A560-53639F9D7391}" destId="{A9543384-408B-4C31-BD21-C0EC5C93A42B}" srcOrd="0" destOrd="0" presId="urn:microsoft.com/office/officeart/2005/8/layout/cycle4"/>
    <dgm:cxn modelId="{CFC16A83-EB11-44C9-B3A6-E4A80325E0BD}" type="presParOf" srcId="{0916216A-ACDE-4557-A560-53639F9D7391}" destId="{77127F59-710F-4D70-AD9E-92DEC7894C87}" srcOrd="1" destOrd="0" presId="urn:microsoft.com/office/officeart/2005/8/layout/cycle4"/>
    <dgm:cxn modelId="{87C3D115-96E5-4841-93F9-0A1B01F08A0B}" type="presParOf" srcId="{176CDB32-0207-41E8-B8E4-9CDBF9413CEA}" destId="{2AF25883-DFE3-4D58-BA90-7C883EF37305}" srcOrd="4" destOrd="0" presId="urn:microsoft.com/office/officeart/2005/8/layout/cycle4"/>
    <dgm:cxn modelId="{5F027CBF-5DED-4250-990D-1DBA20097CD2}" type="presParOf" srcId="{991B3027-0922-490B-8016-93D75AA8E093}" destId="{A2C8C975-3652-4B3F-88A5-BB14C056A7B9}" srcOrd="1" destOrd="0" presId="urn:microsoft.com/office/officeart/2005/8/layout/cycle4"/>
    <dgm:cxn modelId="{FC874E65-CEE1-42D1-ADC6-EC21EC5F4AFE}" type="presParOf" srcId="{A2C8C975-3652-4B3F-88A5-BB14C056A7B9}" destId="{18B1E6F7-D81D-462A-B29D-942F3D282CE5}" srcOrd="0" destOrd="0" presId="urn:microsoft.com/office/officeart/2005/8/layout/cycle4"/>
    <dgm:cxn modelId="{27D4A4F3-011E-444D-AEC0-16EB6917A92C}" type="presParOf" srcId="{A2C8C975-3652-4B3F-88A5-BB14C056A7B9}" destId="{0F024C0C-C3C3-4AF4-B800-A620E469910B}" srcOrd="1" destOrd="0" presId="urn:microsoft.com/office/officeart/2005/8/layout/cycle4"/>
    <dgm:cxn modelId="{16116A60-6739-4350-9A49-CD822A3E77CE}" type="presParOf" srcId="{A2C8C975-3652-4B3F-88A5-BB14C056A7B9}" destId="{B0B26D27-E52F-4B2F-BE56-B4E31CA7EAFD}" srcOrd="2" destOrd="0" presId="urn:microsoft.com/office/officeart/2005/8/layout/cycle4"/>
    <dgm:cxn modelId="{4CDE2EBC-A27D-4000-92DF-3F9055CBBC49}" type="presParOf" srcId="{A2C8C975-3652-4B3F-88A5-BB14C056A7B9}" destId="{06B74FE0-CC25-4150-92B8-57C1AD266084}" srcOrd="3" destOrd="0" presId="urn:microsoft.com/office/officeart/2005/8/layout/cycle4"/>
    <dgm:cxn modelId="{D58F0D02-FFA7-4CC9-95C8-940FD8FBFF0B}" type="presParOf" srcId="{A2C8C975-3652-4B3F-88A5-BB14C056A7B9}" destId="{748DA2C2-CF9C-407A-8E32-CE538994F057}" srcOrd="4" destOrd="0" presId="urn:microsoft.com/office/officeart/2005/8/layout/cycle4"/>
    <dgm:cxn modelId="{6696092F-7F1E-42D9-8576-B65FB3D9989F}" type="presParOf" srcId="{991B3027-0922-490B-8016-93D75AA8E093}" destId="{009BF545-1A27-4C03-A215-7C573ED6BFEA}" srcOrd="2" destOrd="0" presId="urn:microsoft.com/office/officeart/2005/8/layout/cycle4"/>
    <dgm:cxn modelId="{0948EFCC-414E-459C-8FF4-0128A419BC0E}" type="presParOf" srcId="{991B3027-0922-490B-8016-93D75AA8E093}" destId="{FAFD1736-D90C-437F-B83C-11494587AED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125E4-37BB-4A4E-A4A7-55EB1DBE15D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6C3E73-18E2-4D16-8F7F-6218A5B3310F}">
      <dgm:prSet phldrT="[Texte]"/>
      <dgm:spPr/>
      <dgm:t>
        <a:bodyPr/>
        <a:lstStyle/>
        <a:p>
          <a:r>
            <a:rPr lang="fr-FR" dirty="0" smtClean="0"/>
            <a:t>Voie de progrès pour la sûreté des réacteurs</a:t>
          </a:r>
          <a:endParaRPr lang="fr-FR" dirty="0"/>
        </a:p>
      </dgm:t>
    </dgm:pt>
    <dgm:pt modelId="{6F01D238-9A8F-4EB3-89F1-BBE48717D87A}" type="parTrans" cxnId="{4EF13F30-1E19-4F01-B0C4-FD6EB930002C}">
      <dgm:prSet/>
      <dgm:spPr/>
      <dgm:t>
        <a:bodyPr/>
        <a:lstStyle/>
        <a:p>
          <a:endParaRPr lang="fr-FR"/>
        </a:p>
      </dgm:t>
    </dgm:pt>
    <dgm:pt modelId="{BC6004DE-E766-4638-9C36-940D0C5BEDF1}" type="sibTrans" cxnId="{4EF13F30-1E19-4F01-B0C4-FD6EB930002C}">
      <dgm:prSet/>
      <dgm:spPr/>
      <dgm:t>
        <a:bodyPr/>
        <a:lstStyle/>
        <a:p>
          <a:endParaRPr lang="fr-FR"/>
        </a:p>
      </dgm:t>
    </dgm:pt>
    <dgm:pt modelId="{682597BC-5B29-4F86-8BFD-5821FE75136F}">
      <dgm:prSet phldrT="[Texte]" custT="1"/>
      <dgm:spPr/>
      <dgm:t>
        <a:bodyPr/>
        <a:lstStyle/>
        <a:p>
          <a:r>
            <a:rPr lang="fr-FR" sz="2000" dirty="0" smtClean="0"/>
            <a:t>Innovation dans la conception des systèmes</a:t>
          </a:r>
          <a:endParaRPr lang="fr-FR" sz="2000" dirty="0"/>
        </a:p>
      </dgm:t>
    </dgm:pt>
    <dgm:pt modelId="{40AC7015-81B6-4121-A6EF-B177B7C7BDD5}" type="parTrans" cxnId="{F72768CD-7852-4ADD-B502-DB88065B6076}">
      <dgm:prSet/>
      <dgm:spPr/>
      <dgm:t>
        <a:bodyPr/>
        <a:lstStyle/>
        <a:p>
          <a:endParaRPr lang="fr-FR"/>
        </a:p>
      </dgm:t>
    </dgm:pt>
    <dgm:pt modelId="{A4718E42-F459-4D64-8303-08BB9C38B581}" type="sibTrans" cxnId="{F72768CD-7852-4ADD-B502-DB88065B6076}">
      <dgm:prSet/>
      <dgm:spPr/>
      <dgm:t>
        <a:bodyPr/>
        <a:lstStyle/>
        <a:p>
          <a:endParaRPr lang="fr-FR"/>
        </a:p>
      </dgm:t>
    </dgm:pt>
    <dgm:pt modelId="{80A872C1-D3CF-42C9-BCDF-1D2C00BB5287}">
      <dgm:prSet phldrT="[Texte]"/>
      <dgm:spPr/>
      <dgm:t>
        <a:bodyPr/>
        <a:lstStyle/>
        <a:p>
          <a:r>
            <a:rPr lang="fr-FR" dirty="0" smtClean="0"/>
            <a:t>Capacité à réaliser des démonstrations de sûreté convaincantes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12833A8-67BE-459C-B2CB-CEBF6507EE83}" type="parTrans" cxnId="{23FAD5A8-D041-465C-A14F-9A36511A3FE2}">
      <dgm:prSet/>
      <dgm:spPr/>
      <dgm:t>
        <a:bodyPr/>
        <a:lstStyle/>
        <a:p>
          <a:endParaRPr lang="fr-FR"/>
        </a:p>
      </dgm:t>
    </dgm:pt>
    <dgm:pt modelId="{8FD9C188-0BF5-4E3E-942F-8CEF334F0E30}" type="sibTrans" cxnId="{23FAD5A8-D041-465C-A14F-9A36511A3FE2}">
      <dgm:prSet/>
      <dgm:spPr/>
      <dgm:t>
        <a:bodyPr/>
        <a:lstStyle/>
        <a:p>
          <a:endParaRPr lang="fr-FR"/>
        </a:p>
      </dgm:t>
    </dgm:pt>
    <dgm:pt modelId="{777B049D-C550-4E1F-9F01-C81BC374F151}" type="pres">
      <dgm:prSet presAssocID="{7F5125E4-37BB-4A4E-A4A7-55EB1DBE15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151201C-88A5-441B-87F7-279187D4EF04}" type="pres">
      <dgm:prSet presAssocID="{4E6C3E73-18E2-4D16-8F7F-6218A5B3310F}" presName="root" presStyleCnt="0"/>
      <dgm:spPr/>
    </dgm:pt>
    <dgm:pt modelId="{9D3C9B15-3428-4205-B46A-48BB5EEBA34D}" type="pres">
      <dgm:prSet presAssocID="{4E6C3E73-18E2-4D16-8F7F-6218A5B3310F}" presName="rootComposite" presStyleCnt="0"/>
      <dgm:spPr/>
    </dgm:pt>
    <dgm:pt modelId="{02663D37-506E-40F6-9AC9-5559F3383217}" type="pres">
      <dgm:prSet presAssocID="{4E6C3E73-18E2-4D16-8F7F-6218A5B3310F}" presName="rootText" presStyleLbl="node1" presStyleIdx="0" presStyleCnt="1" custScaleX="237752" custScaleY="33999" custLinFactNeighborX="-1539" custLinFactNeighborY="-63427"/>
      <dgm:spPr/>
      <dgm:t>
        <a:bodyPr/>
        <a:lstStyle/>
        <a:p>
          <a:endParaRPr lang="fr-FR"/>
        </a:p>
      </dgm:t>
    </dgm:pt>
    <dgm:pt modelId="{987126E7-EE51-44A6-8153-48F8373FDC8B}" type="pres">
      <dgm:prSet presAssocID="{4E6C3E73-18E2-4D16-8F7F-6218A5B3310F}" presName="rootConnector" presStyleLbl="node1" presStyleIdx="0" presStyleCnt="1"/>
      <dgm:spPr/>
      <dgm:t>
        <a:bodyPr/>
        <a:lstStyle/>
        <a:p>
          <a:endParaRPr lang="fr-FR"/>
        </a:p>
      </dgm:t>
    </dgm:pt>
    <dgm:pt modelId="{2FDD8F06-F5F9-404D-B2B7-9FC24D963750}" type="pres">
      <dgm:prSet presAssocID="{4E6C3E73-18E2-4D16-8F7F-6218A5B3310F}" presName="childShape" presStyleCnt="0"/>
      <dgm:spPr/>
    </dgm:pt>
    <dgm:pt modelId="{24065993-E854-4B77-AB6F-9278557E509F}" type="pres">
      <dgm:prSet presAssocID="{40AC7015-81B6-4121-A6EF-B177B7C7BDD5}" presName="Name13" presStyleLbl="parChTrans1D2" presStyleIdx="0" presStyleCnt="2"/>
      <dgm:spPr/>
      <dgm:t>
        <a:bodyPr/>
        <a:lstStyle/>
        <a:p>
          <a:endParaRPr lang="fr-FR"/>
        </a:p>
      </dgm:t>
    </dgm:pt>
    <dgm:pt modelId="{7FC73FDC-4506-44CD-8B67-E9D6F6FB2C82}" type="pres">
      <dgm:prSet presAssocID="{682597BC-5B29-4F86-8BFD-5821FE75136F}" presName="childText" presStyleLbl="bgAcc1" presStyleIdx="0" presStyleCnt="2" custScaleX="226135" custScaleY="61551" custLinFactNeighborX="2957" custLinFactNeighborY="-667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BACEA-DB3A-45FB-816C-AB68C7D05369}" type="pres">
      <dgm:prSet presAssocID="{E12833A8-67BE-459C-B2CB-CEBF6507EE83}" presName="Name13" presStyleLbl="parChTrans1D2" presStyleIdx="1" presStyleCnt="2"/>
      <dgm:spPr/>
      <dgm:t>
        <a:bodyPr/>
        <a:lstStyle/>
        <a:p>
          <a:endParaRPr lang="fr-FR"/>
        </a:p>
      </dgm:t>
    </dgm:pt>
    <dgm:pt modelId="{6F2FCFA2-319D-48FA-A9D4-2AC65B9D5C75}" type="pres">
      <dgm:prSet presAssocID="{80A872C1-D3CF-42C9-BCDF-1D2C00BB5287}" presName="childText" presStyleLbl="bgAcc1" presStyleIdx="1" presStyleCnt="2" custScaleX="225876" custScaleY="56300" custLinFactNeighborX="3086" custLinFactNeighborY="-458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2768CD-7852-4ADD-B502-DB88065B6076}" srcId="{4E6C3E73-18E2-4D16-8F7F-6218A5B3310F}" destId="{682597BC-5B29-4F86-8BFD-5821FE75136F}" srcOrd="0" destOrd="0" parTransId="{40AC7015-81B6-4121-A6EF-B177B7C7BDD5}" sibTransId="{A4718E42-F459-4D64-8303-08BB9C38B581}"/>
    <dgm:cxn modelId="{FF738A8F-873B-4ACB-B3CC-39FA4C0D0483}" type="presOf" srcId="{4E6C3E73-18E2-4D16-8F7F-6218A5B3310F}" destId="{02663D37-506E-40F6-9AC9-5559F3383217}" srcOrd="0" destOrd="0" presId="urn:microsoft.com/office/officeart/2005/8/layout/hierarchy3"/>
    <dgm:cxn modelId="{F0172959-D6E5-4030-B253-1B7CBFE3E7FD}" type="presOf" srcId="{80A872C1-D3CF-42C9-BCDF-1D2C00BB5287}" destId="{6F2FCFA2-319D-48FA-A9D4-2AC65B9D5C75}" srcOrd="0" destOrd="0" presId="urn:microsoft.com/office/officeart/2005/8/layout/hierarchy3"/>
    <dgm:cxn modelId="{4EF13F30-1E19-4F01-B0C4-FD6EB930002C}" srcId="{7F5125E4-37BB-4A4E-A4A7-55EB1DBE15D2}" destId="{4E6C3E73-18E2-4D16-8F7F-6218A5B3310F}" srcOrd="0" destOrd="0" parTransId="{6F01D238-9A8F-4EB3-89F1-BBE48717D87A}" sibTransId="{BC6004DE-E766-4638-9C36-940D0C5BEDF1}"/>
    <dgm:cxn modelId="{7767D69D-CC3F-4BD0-BAFA-E0673DBE8838}" type="presOf" srcId="{4E6C3E73-18E2-4D16-8F7F-6218A5B3310F}" destId="{987126E7-EE51-44A6-8153-48F8373FDC8B}" srcOrd="1" destOrd="0" presId="urn:microsoft.com/office/officeart/2005/8/layout/hierarchy3"/>
    <dgm:cxn modelId="{23FAD5A8-D041-465C-A14F-9A36511A3FE2}" srcId="{4E6C3E73-18E2-4D16-8F7F-6218A5B3310F}" destId="{80A872C1-D3CF-42C9-BCDF-1D2C00BB5287}" srcOrd="1" destOrd="0" parTransId="{E12833A8-67BE-459C-B2CB-CEBF6507EE83}" sibTransId="{8FD9C188-0BF5-4E3E-942F-8CEF334F0E30}"/>
    <dgm:cxn modelId="{51180FFE-AF11-4BE2-BA0B-0B7D4A15E857}" type="presOf" srcId="{7F5125E4-37BB-4A4E-A4A7-55EB1DBE15D2}" destId="{777B049D-C550-4E1F-9F01-C81BC374F151}" srcOrd="0" destOrd="0" presId="urn:microsoft.com/office/officeart/2005/8/layout/hierarchy3"/>
    <dgm:cxn modelId="{4EDDD475-4A7B-435C-B29D-57B45F1ED474}" type="presOf" srcId="{E12833A8-67BE-459C-B2CB-CEBF6507EE83}" destId="{244BACEA-DB3A-45FB-816C-AB68C7D05369}" srcOrd="0" destOrd="0" presId="urn:microsoft.com/office/officeart/2005/8/layout/hierarchy3"/>
    <dgm:cxn modelId="{D6CD8A5F-08C3-455D-B767-85A7C7FDA753}" type="presOf" srcId="{40AC7015-81B6-4121-A6EF-B177B7C7BDD5}" destId="{24065993-E854-4B77-AB6F-9278557E509F}" srcOrd="0" destOrd="0" presId="urn:microsoft.com/office/officeart/2005/8/layout/hierarchy3"/>
    <dgm:cxn modelId="{F0433ADE-7902-4BB0-A257-17B9F5334CB1}" type="presOf" srcId="{682597BC-5B29-4F86-8BFD-5821FE75136F}" destId="{7FC73FDC-4506-44CD-8B67-E9D6F6FB2C82}" srcOrd="0" destOrd="0" presId="urn:microsoft.com/office/officeart/2005/8/layout/hierarchy3"/>
    <dgm:cxn modelId="{79105B28-9EFF-46F1-873F-9EE0636EE38A}" type="presParOf" srcId="{777B049D-C550-4E1F-9F01-C81BC374F151}" destId="{C151201C-88A5-441B-87F7-279187D4EF04}" srcOrd="0" destOrd="0" presId="urn:microsoft.com/office/officeart/2005/8/layout/hierarchy3"/>
    <dgm:cxn modelId="{DC9C778D-64E2-4F85-A410-A9714C4222A8}" type="presParOf" srcId="{C151201C-88A5-441B-87F7-279187D4EF04}" destId="{9D3C9B15-3428-4205-B46A-48BB5EEBA34D}" srcOrd="0" destOrd="0" presId="urn:microsoft.com/office/officeart/2005/8/layout/hierarchy3"/>
    <dgm:cxn modelId="{ACEC6610-EC8F-43FA-9A9D-924675B05CFB}" type="presParOf" srcId="{9D3C9B15-3428-4205-B46A-48BB5EEBA34D}" destId="{02663D37-506E-40F6-9AC9-5559F3383217}" srcOrd="0" destOrd="0" presId="urn:microsoft.com/office/officeart/2005/8/layout/hierarchy3"/>
    <dgm:cxn modelId="{BD2E54F3-C53E-412F-8F2E-45C6DBE68F49}" type="presParOf" srcId="{9D3C9B15-3428-4205-B46A-48BB5EEBA34D}" destId="{987126E7-EE51-44A6-8153-48F8373FDC8B}" srcOrd="1" destOrd="0" presId="urn:microsoft.com/office/officeart/2005/8/layout/hierarchy3"/>
    <dgm:cxn modelId="{973BB9E8-17E2-47D7-A895-5E8E0DEFC087}" type="presParOf" srcId="{C151201C-88A5-441B-87F7-279187D4EF04}" destId="{2FDD8F06-F5F9-404D-B2B7-9FC24D963750}" srcOrd="1" destOrd="0" presId="urn:microsoft.com/office/officeart/2005/8/layout/hierarchy3"/>
    <dgm:cxn modelId="{66BFFC3A-3ED3-488A-B96F-36FF5AF108BA}" type="presParOf" srcId="{2FDD8F06-F5F9-404D-B2B7-9FC24D963750}" destId="{24065993-E854-4B77-AB6F-9278557E509F}" srcOrd="0" destOrd="0" presId="urn:microsoft.com/office/officeart/2005/8/layout/hierarchy3"/>
    <dgm:cxn modelId="{4CA681E4-6E0B-45F4-98AD-B12A6302DA99}" type="presParOf" srcId="{2FDD8F06-F5F9-404D-B2B7-9FC24D963750}" destId="{7FC73FDC-4506-44CD-8B67-E9D6F6FB2C82}" srcOrd="1" destOrd="0" presId="urn:microsoft.com/office/officeart/2005/8/layout/hierarchy3"/>
    <dgm:cxn modelId="{9D836D6D-F432-47EB-968E-021878D52875}" type="presParOf" srcId="{2FDD8F06-F5F9-404D-B2B7-9FC24D963750}" destId="{244BACEA-DB3A-45FB-816C-AB68C7D05369}" srcOrd="2" destOrd="0" presId="urn:microsoft.com/office/officeart/2005/8/layout/hierarchy3"/>
    <dgm:cxn modelId="{BBB6DCC4-B2BA-4C9F-803F-F02390E58552}" type="presParOf" srcId="{2FDD8F06-F5F9-404D-B2B7-9FC24D963750}" destId="{6F2FCFA2-319D-48FA-A9D4-2AC65B9D5C7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770FC-E6AB-477A-AF24-4BA2BB7D123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F2B9A93-BF67-49FA-A205-BB209851D705}">
      <dgm:prSet phldrT="[Texte]" custT="1"/>
      <dgm:spPr/>
      <dgm:t>
        <a:bodyPr/>
        <a:lstStyle/>
        <a:p>
          <a:r>
            <a:rPr lang="fr-FR" sz="1600" i="1" dirty="0" smtClean="0"/>
            <a:t>Ce qui est simple est faux. Ce qui est compliqué est inutilisable.</a:t>
          </a:r>
        </a:p>
        <a:p>
          <a:r>
            <a:rPr lang="fr-FR" sz="1200" i="1" dirty="0" smtClean="0"/>
            <a:t>Paul Valéry</a:t>
          </a:r>
          <a:endParaRPr lang="fr-FR" sz="1200" dirty="0"/>
        </a:p>
      </dgm:t>
    </dgm:pt>
    <dgm:pt modelId="{3B6F9517-A49D-469A-8C1F-2A9626FC2F12}" type="sibTrans" cxnId="{D8FCA6DE-AADA-4DE5-87E6-A53BC04F383F}">
      <dgm:prSet/>
      <dgm:spPr/>
      <dgm:t>
        <a:bodyPr/>
        <a:lstStyle/>
        <a:p>
          <a:endParaRPr lang="fr-FR"/>
        </a:p>
      </dgm:t>
    </dgm:pt>
    <dgm:pt modelId="{76D8C4CA-2D41-4C71-B78F-FA5AB7D16246}" type="parTrans" cxnId="{D8FCA6DE-AADA-4DE5-87E6-A53BC04F383F}">
      <dgm:prSet/>
      <dgm:spPr/>
      <dgm:t>
        <a:bodyPr/>
        <a:lstStyle/>
        <a:p>
          <a:endParaRPr lang="fr-FR"/>
        </a:p>
      </dgm:t>
    </dgm:pt>
    <dgm:pt modelId="{AA20E08C-7546-4345-8940-21712445674C}">
      <dgm:prSet phldrT="[Texte]" custT="1"/>
      <dgm:spPr/>
      <dgm:t>
        <a:bodyPr/>
        <a:lstStyle/>
        <a:p>
          <a:r>
            <a:rPr lang="fr-FR" sz="1600" i="1" dirty="0" smtClean="0"/>
            <a:t>La simplicité est la sophistication suprême</a:t>
          </a:r>
        </a:p>
        <a:p>
          <a:r>
            <a:rPr lang="fr-FR" sz="1200" i="1" dirty="0" smtClean="0"/>
            <a:t>Léonard de Vinci</a:t>
          </a:r>
          <a:endParaRPr lang="fr-FR" sz="1200" dirty="0"/>
        </a:p>
      </dgm:t>
    </dgm:pt>
    <dgm:pt modelId="{910CF37B-0BD7-4E34-9402-FB3A146423DB}" type="sibTrans" cxnId="{1858AE9D-02A8-4976-9F80-BE43A5CB8142}">
      <dgm:prSet/>
      <dgm:spPr/>
      <dgm:t>
        <a:bodyPr/>
        <a:lstStyle/>
        <a:p>
          <a:endParaRPr lang="fr-FR"/>
        </a:p>
      </dgm:t>
    </dgm:pt>
    <dgm:pt modelId="{0ADDA32E-AB97-44B8-9FC3-A3722CCD9BA4}" type="parTrans" cxnId="{1858AE9D-02A8-4976-9F80-BE43A5CB8142}">
      <dgm:prSet/>
      <dgm:spPr/>
      <dgm:t>
        <a:bodyPr/>
        <a:lstStyle/>
        <a:p>
          <a:endParaRPr lang="fr-FR"/>
        </a:p>
      </dgm:t>
    </dgm:pt>
    <dgm:pt modelId="{62F752C0-516C-42BE-B951-43F5C6229920}" type="pres">
      <dgm:prSet presAssocID="{EA7770FC-E6AB-477A-AF24-4BA2BB7D123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C5F8D8-6451-4DB8-8CD5-8387869A020F}" type="pres">
      <dgm:prSet presAssocID="{EA7770FC-E6AB-477A-AF24-4BA2BB7D123C}" presName="dummyMaxCanvas" presStyleCnt="0"/>
      <dgm:spPr/>
    </dgm:pt>
    <dgm:pt modelId="{416AE909-21EB-4C8E-9E38-ACCCE822CDCE}" type="pres">
      <dgm:prSet presAssocID="{EA7770FC-E6AB-477A-AF24-4BA2BB7D123C}" presName="parentComposite" presStyleCnt="0"/>
      <dgm:spPr/>
    </dgm:pt>
    <dgm:pt modelId="{D19859A9-E7FA-4B07-B544-B38A913E37C6}" type="pres">
      <dgm:prSet presAssocID="{EA7770FC-E6AB-477A-AF24-4BA2BB7D123C}" presName="parent1" presStyleLbl="alignAccFollowNode1" presStyleIdx="0" presStyleCnt="4" custScaleX="122298" custScaleY="133045" custLinFactY="100000" custLinFactNeighborX="-823" custLinFactNeighborY="164778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5C5A83EC-A0AF-4CF8-8FE0-15E9A32636B2}" type="pres">
      <dgm:prSet presAssocID="{EA7770FC-E6AB-477A-AF24-4BA2BB7D123C}" presName="parent2" presStyleLbl="alignAccFollowNode1" presStyleIdx="1" presStyleCnt="4" custScaleX="123169" custScaleY="134652" custLinFactY="100000" custLinFactNeighborX="-7457" custLinFactNeighborY="165385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7B75559A-D7D0-4A51-BDBC-1FE677F4CB3F}" type="pres">
      <dgm:prSet presAssocID="{EA7770FC-E6AB-477A-AF24-4BA2BB7D123C}" presName="childrenComposite" presStyleCnt="0"/>
      <dgm:spPr/>
    </dgm:pt>
    <dgm:pt modelId="{B6DAA068-C08E-447B-9A51-DE4044EA6333}" type="pres">
      <dgm:prSet presAssocID="{EA7770FC-E6AB-477A-AF24-4BA2BB7D123C}" presName="dummyMaxCanvas_ChildArea" presStyleCnt="0"/>
      <dgm:spPr/>
    </dgm:pt>
    <dgm:pt modelId="{CF4E3301-F0B0-445F-B6E2-4687467A0BE2}" type="pres">
      <dgm:prSet presAssocID="{EA7770FC-E6AB-477A-AF24-4BA2BB7D123C}" presName="fulcrum" presStyleLbl="alignAccFollowNode1" presStyleIdx="2" presStyleCnt="4"/>
      <dgm:spPr/>
    </dgm:pt>
    <dgm:pt modelId="{A7261405-434F-4FEB-9611-7C52623F2F46}" type="pres">
      <dgm:prSet presAssocID="{EA7770FC-E6AB-477A-AF24-4BA2BB7D123C}" presName="balance_00" presStyleLbl="alignAccFollowNode1" presStyleIdx="3" presStyleCnt="4" custScaleX="93205" custScaleY="76787" custLinFactNeighborX="675" custLinFactNeighborY="34202">
        <dgm:presLayoutVars>
          <dgm:bulletEnabled val="1"/>
        </dgm:presLayoutVars>
      </dgm:prSet>
      <dgm:spPr/>
    </dgm:pt>
  </dgm:ptLst>
  <dgm:cxnLst>
    <dgm:cxn modelId="{EE2E1D08-B713-49A9-9287-FD4631C121B4}" type="presOf" srcId="{1F2B9A93-BF67-49FA-A205-BB209851D705}" destId="{5C5A83EC-A0AF-4CF8-8FE0-15E9A32636B2}" srcOrd="0" destOrd="0" presId="urn:microsoft.com/office/officeart/2005/8/layout/balance1"/>
    <dgm:cxn modelId="{7ACEE535-DD15-454A-8C2E-E9FC67E27077}" type="presOf" srcId="{AA20E08C-7546-4345-8940-21712445674C}" destId="{D19859A9-E7FA-4B07-B544-B38A913E37C6}" srcOrd="0" destOrd="0" presId="urn:microsoft.com/office/officeart/2005/8/layout/balance1"/>
    <dgm:cxn modelId="{D8FCA6DE-AADA-4DE5-87E6-A53BC04F383F}" srcId="{EA7770FC-E6AB-477A-AF24-4BA2BB7D123C}" destId="{1F2B9A93-BF67-49FA-A205-BB209851D705}" srcOrd="1" destOrd="0" parTransId="{76D8C4CA-2D41-4C71-B78F-FA5AB7D16246}" sibTransId="{3B6F9517-A49D-469A-8C1F-2A9626FC2F12}"/>
    <dgm:cxn modelId="{DD254785-7E51-4DB9-9568-82A4FAFF6824}" type="presOf" srcId="{EA7770FC-E6AB-477A-AF24-4BA2BB7D123C}" destId="{62F752C0-516C-42BE-B951-43F5C6229920}" srcOrd="0" destOrd="0" presId="urn:microsoft.com/office/officeart/2005/8/layout/balance1"/>
    <dgm:cxn modelId="{1858AE9D-02A8-4976-9F80-BE43A5CB8142}" srcId="{EA7770FC-E6AB-477A-AF24-4BA2BB7D123C}" destId="{AA20E08C-7546-4345-8940-21712445674C}" srcOrd="0" destOrd="0" parTransId="{0ADDA32E-AB97-44B8-9FC3-A3722CCD9BA4}" sibTransId="{910CF37B-0BD7-4E34-9402-FB3A146423DB}"/>
    <dgm:cxn modelId="{10F87D9F-41E5-4A1C-895C-F8DACC69D2E9}" type="presParOf" srcId="{62F752C0-516C-42BE-B951-43F5C6229920}" destId="{2FC5F8D8-6451-4DB8-8CD5-8387869A020F}" srcOrd="0" destOrd="0" presId="urn:microsoft.com/office/officeart/2005/8/layout/balance1"/>
    <dgm:cxn modelId="{95E2F419-5F47-4322-92A8-B28CB23DC58B}" type="presParOf" srcId="{62F752C0-516C-42BE-B951-43F5C6229920}" destId="{416AE909-21EB-4C8E-9E38-ACCCE822CDCE}" srcOrd="1" destOrd="0" presId="urn:microsoft.com/office/officeart/2005/8/layout/balance1"/>
    <dgm:cxn modelId="{1B540A7E-F39A-40CE-B247-4FBB1D94F287}" type="presParOf" srcId="{416AE909-21EB-4C8E-9E38-ACCCE822CDCE}" destId="{D19859A9-E7FA-4B07-B544-B38A913E37C6}" srcOrd="0" destOrd="0" presId="urn:microsoft.com/office/officeart/2005/8/layout/balance1"/>
    <dgm:cxn modelId="{C01AC670-1F70-4A4A-8B65-3534D1ACDE85}" type="presParOf" srcId="{416AE909-21EB-4C8E-9E38-ACCCE822CDCE}" destId="{5C5A83EC-A0AF-4CF8-8FE0-15E9A32636B2}" srcOrd="1" destOrd="0" presId="urn:microsoft.com/office/officeart/2005/8/layout/balance1"/>
    <dgm:cxn modelId="{003506BB-00EB-4D4F-8FFB-57E7C117C0C7}" type="presParOf" srcId="{62F752C0-516C-42BE-B951-43F5C6229920}" destId="{7B75559A-D7D0-4A51-BDBC-1FE677F4CB3F}" srcOrd="2" destOrd="0" presId="urn:microsoft.com/office/officeart/2005/8/layout/balance1"/>
    <dgm:cxn modelId="{A5F0129F-5FFC-4E84-879B-D970F5F2100A}" type="presParOf" srcId="{7B75559A-D7D0-4A51-BDBC-1FE677F4CB3F}" destId="{B6DAA068-C08E-447B-9A51-DE4044EA6333}" srcOrd="0" destOrd="0" presId="urn:microsoft.com/office/officeart/2005/8/layout/balance1"/>
    <dgm:cxn modelId="{1F03C72B-A4C7-4846-B781-71AB9195F381}" type="presParOf" srcId="{7B75559A-D7D0-4A51-BDBC-1FE677F4CB3F}" destId="{CF4E3301-F0B0-445F-B6E2-4687467A0BE2}" srcOrd="1" destOrd="0" presId="urn:microsoft.com/office/officeart/2005/8/layout/balance1"/>
    <dgm:cxn modelId="{FC566C49-56A9-4568-92C8-F184BCA8D4C1}" type="presParOf" srcId="{7B75559A-D7D0-4A51-BDBC-1FE677F4CB3F}" destId="{A7261405-434F-4FEB-9611-7C52623F2F46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212A-2034-4FB6-A0DD-30AD88BD5AF3}">
      <dsp:nvSpPr>
        <dsp:cNvPr id="0" name=""/>
        <dsp:cNvSpPr/>
      </dsp:nvSpPr>
      <dsp:spPr>
        <a:xfrm>
          <a:off x="622546" y="513714"/>
          <a:ext cx="1566817" cy="441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Concevoir</a:t>
          </a:r>
          <a:endParaRPr lang="en-US" sz="1900" kern="1200" dirty="0"/>
        </a:p>
      </dsp:txBody>
      <dsp:txXfrm>
        <a:off x="644086" y="535254"/>
        <a:ext cx="1523737" cy="398172"/>
      </dsp:txXfrm>
    </dsp:sp>
    <dsp:sp modelId="{EB262E0C-83B8-48AF-9A76-4BD7EF6F0BF8}">
      <dsp:nvSpPr>
        <dsp:cNvPr id="0" name=""/>
        <dsp:cNvSpPr/>
      </dsp:nvSpPr>
      <dsp:spPr>
        <a:xfrm>
          <a:off x="1367939" y="25281"/>
          <a:ext cx="2441696" cy="2441696"/>
        </a:xfrm>
        <a:custGeom>
          <a:avLst/>
          <a:gdLst/>
          <a:ahLst/>
          <a:cxnLst/>
          <a:rect l="0" t="0" r="0" b="0"/>
          <a:pathLst>
            <a:path>
              <a:moveTo>
                <a:pt x="525595" y="217307"/>
              </a:moveTo>
              <a:arcTo wR="1220848" hR="1220848" stAng="14117147" swAng="4208602"/>
            </a:path>
          </a:pathLst>
        </a:custGeom>
        <a:noFill/>
        <a:ln w="5715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899FA-77E7-4534-90F0-B5AA6568EA93}">
      <dsp:nvSpPr>
        <dsp:cNvPr id="0" name=""/>
        <dsp:cNvSpPr/>
      </dsp:nvSpPr>
      <dsp:spPr>
        <a:xfrm>
          <a:off x="2976542" y="525959"/>
          <a:ext cx="1573956" cy="4526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Modéliser</a:t>
          </a:r>
          <a:endParaRPr lang="en-US" sz="1900" kern="1200" dirty="0"/>
        </a:p>
      </dsp:txBody>
      <dsp:txXfrm>
        <a:off x="2998638" y="548055"/>
        <a:ext cx="1529764" cy="408439"/>
      </dsp:txXfrm>
    </dsp:sp>
    <dsp:sp modelId="{51382391-E4EB-4087-8BE3-20BDE7694875}">
      <dsp:nvSpPr>
        <dsp:cNvPr id="0" name=""/>
        <dsp:cNvSpPr/>
      </dsp:nvSpPr>
      <dsp:spPr>
        <a:xfrm>
          <a:off x="1628777" y="397129"/>
          <a:ext cx="2441696" cy="2441696"/>
        </a:xfrm>
        <a:custGeom>
          <a:avLst/>
          <a:gdLst/>
          <a:ahLst/>
          <a:cxnLst/>
          <a:rect l="0" t="0" r="0" b="0"/>
          <a:pathLst>
            <a:path>
              <a:moveTo>
                <a:pt x="2374619" y="821745"/>
              </a:moveTo>
              <a:arcTo wR="1220848" hR="1220848" stAng="20455135" swAng="2466669"/>
            </a:path>
          </a:pathLst>
        </a:custGeom>
        <a:noFill/>
        <a:ln w="57150" cap="flat" cmpd="sng" algn="ctr">
          <a:solidFill>
            <a:schemeClr val="accent2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4DE6D-716C-41D9-9D7F-0A5727E34DD1}">
      <dsp:nvSpPr>
        <dsp:cNvPr id="0" name=""/>
        <dsp:cNvSpPr/>
      </dsp:nvSpPr>
      <dsp:spPr>
        <a:xfrm>
          <a:off x="3007580" y="2310023"/>
          <a:ext cx="1373284" cy="4727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Evaluer</a:t>
          </a:r>
          <a:endParaRPr lang="en-US" sz="1900" kern="1200" dirty="0"/>
        </a:p>
      </dsp:txBody>
      <dsp:txXfrm>
        <a:off x="3030657" y="2333100"/>
        <a:ext cx="1327130" cy="426575"/>
      </dsp:txXfrm>
    </dsp:sp>
    <dsp:sp modelId="{C0E27FE1-454F-43DF-AECA-51A42F66F3F7}">
      <dsp:nvSpPr>
        <dsp:cNvPr id="0" name=""/>
        <dsp:cNvSpPr/>
      </dsp:nvSpPr>
      <dsp:spPr>
        <a:xfrm>
          <a:off x="1278406" y="792584"/>
          <a:ext cx="2441696" cy="2441696"/>
        </a:xfrm>
        <a:custGeom>
          <a:avLst/>
          <a:gdLst/>
          <a:ahLst/>
          <a:cxnLst/>
          <a:rect l="0" t="0" r="0" b="0"/>
          <a:pathLst>
            <a:path>
              <a:moveTo>
                <a:pt x="1884875" y="2245318"/>
              </a:moveTo>
              <a:arcTo wR="1220848" hR="1220848" stAng="3423003" swAng="4046784"/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9F2FB-E351-48F0-81A3-203F1659D22B}">
      <dsp:nvSpPr>
        <dsp:cNvPr id="0" name=""/>
        <dsp:cNvSpPr/>
      </dsp:nvSpPr>
      <dsp:spPr>
        <a:xfrm>
          <a:off x="622535" y="2304257"/>
          <a:ext cx="1386073" cy="4526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Optimiser</a:t>
          </a:r>
          <a:endParaRPr lang="en-US" sz="1900" kern="1200" dirty="0"/>
        </a:p>
      </dsp:txBody>
      <dsp:txXfrm>
        <a:off x="644631" y="2326353"/>
        <a:ext cx="1341881" cy="408439"/>
      </dsp:txXfrm>
    </dsp:sp>
    <dsp:sp modelId="{597D8468-028E-484C-8434-66DEAC97DDF7}">
      <dsp:nvSpPr>
        <dsp:cNvPr id="0" name=""/>
        <dsp:cNvSpPr/>
      </dsp:nvSpPr>
      <dsp:spPr>
        <a:xfrm>
          <a:off x="1012521" y="483881"/>
          <a:ext cx="2441696" cy="2441696"/>
        </a:xfrm>
        <a:custGeom>
          <a:avLst/>
          <a:gdLst/>
          <a:ahLst/>
          <a:cxnLst/>
          <a:rect l="0" t="0" r="0" b="0"/>
          <a:pathLst>
            <a:path>
              <a:moveTo>
                <a:pt x="51564" y="1571911"/>
              </a:moveTo>
              <a:arcTo wR="1220848" hR="1220848" stAng="9797295" swAng="2514073"/>
            </a:path>
          </a:pathLst>
        </a:custGeom>
        <a:noFill/>
        <a:ln w="57150" cap="flat" cmpd="sng" algn="ctr">
          <a:solidFill>
            <a:schemeClr val="accent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5DB9D-31EF-45A2-ACF5-A7AE2169590F}">
      <dsp:nvSpPr>
        <dsp:cNvPr id="0" name=""/>
        <dsp:cNvSpPr/>
      </dsp:nvSpPr>
      <dsp:spPr>
        <a:xfrm>
          <a:off x="3900914" y="2763519"/>
          <a:ext cx="1952185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164863"/>
              <a:satOff val="0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Souplesse d’exploitation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Unités multiples</a:t>
          </a:r>
          <a:endParaRPr lang="fr-FR" sz="1400" kern="1200" dirty="0"/>
        </a:p>
      </dsp:txBody>
      <dsp:txXfrm>
        <a:off x="4515137" y="3117207"/>
        <a:ext cx="1309396" cy="918226"/>
      </dsp:txXfrm>
    </dsp:sp>
    <dsp:sp modelId="{A9543384-408B-4C31-BD21-C0EC5C93A42B}">
      <dsp:nvSpPr>
        <dsp:cNvPr id="0" name=""/>
        <dsp:cNvSpPr/>
      </dsp:nvSpPr>
      <dsp:spPr>
        <a:xfrm>
          <a:off x="200308" y="2763519"/>
          <a:ext cx="2772477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2247295"/>
              <a:satOff val="0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Prévention des accidents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« No </a:t>
          </a:r>
          <a:r>
            <a:rPr lang="fr-FR" sz="1400" kern="1200" dirty="0" err="1" smtClean="0"/>
            <a:t>offsite</a:t>
          </a:r>
          <a:r>
            <a:rPr lang="fr-FR" sz="1400" kern="1200" dirty="0" smtClean="0"/>
            <a:t> radioactive release »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>
        <a:off x="228875" y="3117207"/>
        <a:ext cx="1883600" cy="918226"/>
      </dsp:txXfrm>
    </dsp:sp>
    <dsp:sp modelId="{9D4C8BF6-38C8-46B2-8C14-61AA2AFFDC50}">
      <dsp:nvSpPr>
        <dsp:cNvPr id="0" name=""/>
        <dsp:cNvSpPr/>
      </dsp:nvSpPr>
      <dsp:spPr>
        <a:xfrm>
          <a:off x="3873199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082432"/>
              <a:satOff val="0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Simplification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Modularité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Mutualisation entre réacteurs</a:t>
          </a:r>
          <a:endParaRPr lang="fr-FR" sz="1400" kern="1200" dirty="0"/>
        </a:p>
      </dsp:txBody>
      <dsp:txXfrm>
        <a:off x="4504051" y="28567"/>
        <a:ext cx="1348197" cy="918226"/>
      </dsp:txXfrm>
    </dsp:sp>
    <dsp:sp modelId="{0473C198-1B76-478A-ACF5-D2194FE11BA1}">
      <dsp:nvSpPr>
        <dsp:cNvPr id="0" name=""/>
        <dsp:cNvSpPr/>
      </dsp:nvSpPr>
      <dsp:spPr>
        <a:xfrm>
          <a:off x="256089" y="0"/>
          <a:ext cx="2690667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Réacteurs à neutrons rapides</a:t>
          </a:r>
          <a:endParaRPr lang="fr-FR" sz="1400" kern="1200" dirty="0"/>
        </a:p>
      </dsp:txBody>
      <dsp:txXfrm>
        <a:off x="284656" y="28567"/>
        <a:ext cx="1826333" cy="918226"/>
      </dsp:txXfrm>
    </dsp:sp>
    <dsp:sp modelId="{18B1E6F7-D81D-462A-B29D-942F3D282CE5}">
      <dsp:nvSpPr>
        <dsp:cNvPr id="0" name=""/>
        <dsp:cNvSpPr/>
      </dsp:nvSpPr>
      <dsp:spPr>
        <a:xfrm>
          <a:off x="1247797" y="231647"/>
          <a:ext cx="1759412" cy="175971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Economie des ressources</a:t>
          </a:r>
          <a:endParaRPr lang="fr-FR" sz="1400" b="1" kern="1200" dirty="0"/>
        </a:p>
      </dsp:txBody>
      <dsp:txXfrm>
        <a:off x="1763117" y="747055"/>
        <a:ext cx="1244092" cy="1244304"/>
      </dsp:txXfrm>
    </dsp:sp>
    <dsp:sp modelId="{0F024C0C-C3C3-4AF4-B800-A620E469910B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5">
            <a:hueOff val="4082432"/>
            <a:satOff val="0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Coûts</a:t>
          </a:r>
          <a:endParaRPr lang="fr-FR" sz="1400" b="1" kern="1200" dirty="0"/>
        </a:p>
      </dsp:txBody>
      <dsp:txXfrm rot="-5400000">
        <a:off x="3088640" y="747055"/>
        <a:ext cx="1244304" cy="1244304"/>
      </dsp:txXfrm>
    </dsp:sp>
    <dsp:sp modelId="{B0B26D27-E52F-4B2F-BE56-B4E31CA7EAFD}">
      <dsp:nvSpPr>
        <dsp:cNvPr id="0" name=""/>
        <dsp:cNvSpPr/>
      </dsp:nvSpPr>
      <dsp:spPr>
        <a:xfrm rot="10800000">
          <a:off x="3064831" y="2072640"/>
          <a:ext cx="1759712" cy="1759712"/>
        </a:xfrm>
        <a:prstGeom prst="pieWedge">
          <a:avLst/>
        </a:prstGeom>
        <a:solidFill>
          <a:schemeClr val="accent5">
            <a:hueOff val="8164863"/>
            <a:satOff val="0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Compatible ENR</a:t>
          </a:r>
          <a:endParaRPr lang="fr-FR" sz="1400" b="1" kern="1200" dirty="0"/>
        </a:p>
      </dsp:txBody>
      <dsp:txXfrm rot="10800000">
        <a:off x="3064831" y="2072640"/>
        <a:ext cx="1244304" cy="1244304"/>
      </dsp:txXfrm>
    </dsp:sp>
    <dsp:sp modelId="{06B74FE0-CC25-4150-92B8-57C1AD266084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5">
            <a:hueOff val="12247295"/>
            <a:satOff val="0"/>
            <a:lumOff val="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Sûreté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Non prolifération</a:t>
          </a:r>
          <a:endParaRPr lang="fr-FR" sz="1400" b="1" kern="1200" dirty="0"/>
        </a:p>
      </dsp:txBody>
      <dsp:txXfrm rot="5400000">
        <a:off x="1763056" y="2072640"/>
        <a:ext cx="1244304" cy="1244304"/>
      </dsp:txXfrm>
    </dsp:sp>
    <dsp:sp modelId="{009BF545-1A27-4C03-A215-7C573ED6BFEA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D1736-D90C-437F-B83C-11494587AED7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63D37-506E-40F6-9AC9-5559F3383217}">
      <dsp:nvSpPr>
        <dsp:cNvPr id="0" name=""/>
        <dsp:cNvSpPr/>
      </dsp:nvSpPr>
      <dsp:spPr>
        <a:xfrm>
          <a:off x="0" y="0"/>
          <a:ext cx="5973876" cy="427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Voie de progrès pour la sûreté des réacteurs</a:t>
          </a:r>
          <a:endParaRPr lang="fr-FR" sz="2300" kern="1200" dirty="0"/>
        </a:p>
      </dsp:txBody>
      <dsp:txXfrm>
        <a:off x="12510" y="12510"/>
        <a:ext cx="5948856" cy="402117"/>
      </dsp:txXfrm>
    </dsp:sp>
    <dsp:sp modelId="{24065993-E854-4B77-AB6F-9278557E509F}">
      <dsp:nvSpPr>
        <dsp:cNvPr id="0" name=""/>
        <dsp:cNvSpPr/>
      </dsp:nvSpPr>
      <dsp:spPr>
        <a:xfrm>
          <a:off x="597387" y="427137"/>
          <a:ext cx="658220" cy="62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79"/>
              </a:lnTo>
              <a:lnTo>
                <a:pt x="658220" y="626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3FDC-4506-44CD-8B67-E9D6F6FB2C82}">
      <dsp:nvSpPr>
        <dsp:cNvPr id="0" name=""/>
        <dsp:cNvSpPr/>
      </dsp:nvSpPr>
      <dsp:spPr>
        <a:xfrm>
          <a:off x="1255608" y="666877"/>
          <a:ext cx="4545585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Innovation dans la conception des systèmes</a:t>
          </a:r>
          <a:endParaRPr lang="fr-FR" sz="2000" kern="1200" dirty="0"/>
        </a:p>
      </dsp:txBody>
      <dsp:txXfrm>
        <a:off x="1278257" y="689526"/>
        <a:ext cx="4500287" cy="727982"/>
      </dsp:txXfrm>
    </dsp:sp>
    <dsp:sp modelId="{244BACEA-DB3A-45FB-816C-AB68C7D05369}">
      <dsp:nvSpPr>
        <dsp:cNvPr id="0" name=""/>
        <dsp:cNvSpPr/>
      </dsp:nvSpPr>
      <dsp:spPr>
        <a:xfrm>
          <a:off x="597387" y="427137"/>
          <a:ext cx="660813" cy="1942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738"/>
              </a:lnTo>
              <a:lnTo>
                <a:pt x="660813" y="1942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FCFA2-319D-48FA-A9D4-2AC65B9D5C75}">
      <dsp:nvSpPr>
        <dsp:cNvPr id="0" name=""/>
        <dsp:cNvSpPr/>
      </dsp:nvSpPr>
      <dsp:spPr>
        <a:xfrm>
          <a:off x="1258201" y="2016220"/>
          <a:ext cx="4540379" cy="70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Capacité à réaliser des démonstrations de sûreté convaincantes</a:t>
          </a:r>
          <a:endParaRPr lang="fr-FR" sz="2000" kern="1200" dirty="0"/>
        </a:p>
      </dsp:txBody>
      <dsp:txXfrm>
        <a:off x="1278917" y="2036936"/>
        <a:ext cx="4498947" cy="665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859A9-E7FA-4B07-B544-B38A913E37C6}">
      <dsp:nvSpPr>
        <dsp:cNvPr id="0" name=""/>
        <dsp:cNvSpPr/>
      </dsp:nvSpPr>
      <dsp:spPr>
        <a:xfrm>
          <a:off x="1766735" y="2125233"/>
          <a:ext cx="1820971" cy="11005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La simplicité est la sophistication suprême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Léonard de Vinci</a:t>
          </a:r>
          <a:endParaRPr lang="fr-FR" sz="1200" kern="1200" dirty="0"/>
        </a:p>
      </dsp:txBody>
      <dsp:txXfrm>
        <a:off x="1798969" y="2157467"/>
        <a:ext cx="1756503" cy="1036082"/>
      </dsp:txXfrm>
    </dsp:sp>
    <dsp:sp modelId="{5C5A83EC-A0AF-4CF8-8FE0-15E9A32636B2}">
      <dsp:nvSpPr>
        <dsp:cNvPr id="0" name=""/>
        <dsp:cNvSpPr/>
      </dsp:nvSpPr>
      <dsp:spPr>
        <a:xfrm>
          <a:off x="3812197" y="2123608"/>
          <a:ext cx="1833940" cy="1113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Ce qui est simple est faux. Ce qui est compliqué est inutilisable.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Paul Valéry</a:t>
          </a:r>
          <a:endParaRPr lang="fr-FR" sz="1200" kern="1200" dirty="0"/>
        </a:p>
      </dsp:txBody>
      <dsp:txXfrm>
        <a:off x="3844820" y="2156231"/>
        <a:ext cx="1768694" cy="1048597"/>
      </dsp:txXfrm>
    </dsp:sp>
    <dsp:sp modelId="{CF4E3301-F0B0-445F-B6E2-4687467A0BE2}">
      <dsp:nvSpPr>
        <dsp:cNvPr id="0" name=""/>
        <dsp:cNvSpPr/>
      </dsp:nvSpPr>
      <dsp:spPr>
        <a:xfrm>
          <a:off x="3457879" y="3587267"/>
          <a:ext cx="620401" cy="62040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61405-434F-4FEB-9611-7C52623F2F46}">
      <dsp:nvSpPr>
        <dsp:cNvPr id="0" name=""/>
        <dsp:cNvSpPr/>
      </dsp:nvSpPr>
      <dsp:spPr>
        <a:xfrm>
          <a:off x="2058471" y="3442720"/>
          <a:ext cx="3469469" cy="1930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82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C2AD-145C-4276-974E-4E7F40BAAF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52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Journées Needs / Grenoble / 5 Octobre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1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86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Data" Target="../diagrams/data1.xml"/><Relationship Id="rId1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1.xml"/><Relationship Id="rId20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19" Type="http://schemas.microsoft.com/office/2007/relationships/hdphoto" Target="../media/hdphoto4.wdp"/><Relationship Id="rId4" Type="http://schemas.openxmlformats.org/officeDocument/2006/relationships/image" Target="../media/image14.emf"/><Relationship Id="rId9" Type="http://schemas.openxmlformats.org/officeDocument/2006/relationships/image" Target="../media/image19.png"/><Relationship Id="rId1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464496" cy="2664296"/>
          </a:xfrm>
        </p:spPr>
        <p:txBody>
          <a:bodyPr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Intérêts et perspectives du MSR vus du DER/SESI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Journée NEEDS du 5 Octobre 2018        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864096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Paul </a:t>
            </a:r>
            <a:r>
              <a:rPr lang="fr-FR" sz="2000" dirty="0" err="1" smtClean="0"/>
              <a:t>Gauthé</a:t>
            </a:r>
            <a:endParaRPr lang="fr-FR" sz="2000" dirty="0" smtClean="0"/>
          </a:p>
          <a:p>
            <a:r>
              <a:rPr lang="fr-FR" sz="2000" dirty="0" smtClean="0"/>
              <a:t>DEN/CAD/DER/SESI</a:t>
            </a:r>
          </a:p>
          <a:p>
            <a:r>
              <a:rPr lang="fr-FR" sz="2000" dirty="0" smtClean="0"/>
              <a:t>Service d’Etudes des Systèmes Innovants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40768"/>
            <a:ext cx="9036496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Investigation de 4 </a:t>
            </a:r>
            <a:r>
              <a:rPr lang="fr-FR" sz="2000" b="1" dirty="0">
                <a:solidFill>
                  <a:schemeClr val="tx1"/>
                </a:solidFill>
              </a:rPr>
              <a:t>axes de R&amp;D :  </a:t>
            </a:r>
            <a:endParaRPr lang="fr-FR" sz="20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u="sng" dirty="0" smtClean="0">
                <a:solidFill>
                  <a:srgbClr val="0070C0"/>
                </a:solidFill>
              </a:rPr>
              <a:t>La conception de cœurs </a:t>
            </a:r>
            <a:r>
              <a:rPr lang="fr-FR" b="1" u="sng" dirty="0">
                <a:solidFill>
                  <a:srgbClr val="0070C0"/>
                </a:solidFill>
              </a:rPr>
              <a:t>intrinsèquement sûrs </a:t>
            </a:r>
            <a:r>
              <a:rPr lang="fr-FR" b="1" u="sng" dirty="0" smtClean="0">
                <a:solidFill>
                  <a:srgbClr val="0070C0"/>
                </a:solidFill>
              </a:rPr>
              <a:t>résistants</a:t>
            </a:r>
            <a:r>
              <a:rPr lang="fr-FR" dirty="0"/>
              <a:t> qui permettent de gérer tous les types de transitoires y compris les </a:t>
            </a:r>
            <a:r>
              <a:rPr lang="fr-FR" dirty="0" smtClean="0"/>
              <a:t>transitoires </a:t>
            </a:r>
            <a:r>
              <a:rPr lang="fr-FR" dirty="0"/>
              <a:t>d’excursion de réactivité </a:t>
            </a:r>
            <a:endParaRPr lang="fr-FR" b="1" u="sng" dirty="0" smtClean="0">
              <a:solidFill>
                <a:srgbClr val="0070C0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FR" b="1" u="sng" dirty="0" smtClean="0">
                <a:solidFill>
                  <a:srgbClr val="0070C0"/>
                </a:solidFill>
              </a:rPr>
              <a:t>La recherche sur les moyens d’assurer l’évacuation sûre, et en </a:t>
            </a:r>
            <a:r>
              <a:rPr lang="fr-FR" b="1" u="sng" dirty="0">
                <a:solidFill>
                  <a:srgbClr val="0070C0"/>
                </a:solidFill>
              </a:rPr>
              <a:t>toutes </a:t>
            </a:r>
            <a:r>
              <a:rPr lang="fr-FR" b="1" u="sng" dirty="0" smtClean="0">
                <a:solidFill>
                  <a:srgbClr val="0070C0"/>
                </a:solidFill>
              </a:rPr>
              <a:t>circonstances,  </a:t>
            </a:r>
            <a:r>
              <a:rPr lang="fr-FR" b="1" u="sng" dirty="0">
                <a:solidFill>
                  <a:srgbClr val="0070C0"/>
                </a:solidFill>
              </a:rPr>
              <a:t>de la puissance </a:t>
            </a:r>
            <a:r>
              <a:rPr lang="fr-FR" b="1" u="sng" dirty="0" smtClean="0">
                <a:solidFill>
                  <a:srgbClr val="0070C0"/>
                </a:solidFill>
              </a:rPr>
              <a:t>résiduelle</a:t>
            </a:r>
          </a:p>
          <a:p>
            <a:pPr marL="342900" indent="-342900">
              <a:buFont typeface="+mj-lt"/>
              <a:buAutoNum type="arabicPeriod" startAt="2"/>
            </a:pPr>
            <a:endParaRPr lang="fr-FR" b="1" u="sng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FR" b="1" u="sng" dirty="0" smtClean="0">
                <a:solidFill>
                  <a:srgbClr val="0070C0"/>
                </a:solidFill>
              </a:rPr>
              <a:t>La revisite de la démarche de sûreté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dirty="0"/>
              <a:t>afin de pouvoir en tirer parti sur le plan du coût de la </a:t>
            </a:r>
            <a:r>
              <a:rPr lang="fr-FR" dirty="0" smtClean="0"/>
              <a:t>filière</a:t>
            </a:r>
          </a:p>
          <a:p>
            <a:pPr marL="342900" indent="-342900">
              <a:buFont typeface="+mj-lt"/>
              <a:buAutoNum type="arabicPeriod" startAt="2"/>
            </a:pPr>
            <a:endParaRPr lang="fr-F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r-FR" b="1" u="sng" dirty="0" smtClean="0">
                <a:solidFill>
                  <a:srgbClr val="0070C0"/>
                </a:solidFill>
              </a:rPr>
              <a:t>Valorisation économique </a:t>
            </a:r>
            <a:r>
              <a:rPr lang="fr-FR" b="1" u="sng" dirty="0" smtClean="0">
                <a:solidFill>
                  <a:srgbClr val="0070C0"/>
                </a:solidFill>
              </a:rPr>
              <a:t>et évaluations de sûreté : </a:t>
            </a:r>
            <a:r>
              <a:rPr lang="fr-FR" b="1" u="sng" dirty="0" smtClean="0">
                <a:solidFill>
                  <a:srgbClr val="0070C0"/>
                </a:solidFill>
              </a:rPr>
              <a:t>Etude de remontage </a:t>
            </a:r>
            <a:r>
              <a:rPr lang="fr-FR" b="1" u="sng" dirty="0">
                <a:solidFill>
                  <a:srgbClr val="0070C0"/>
                </a:solidFill>
              </a:rPr>
              <a:t>de </a:t>
            </a:r>
            <a:r>
              <a:rPr lang="fr-FR" b="1" u="sng" dirty="0" smtClean="0">
                <a:solidFill>
                  <a:srgbClr val="0070C0"/>
                </a:solidFill>
              </a:rPr>
              <a:t>concept réacteurs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31640" y="260648"/>
            <a:ext cx="7236464" cy="423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000" dirty="0" smtClean="0"/>
              <a:t>VOIES DE R&amp;D ACTUELLES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4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000" dirty="0" smtClean="0"/>
              <a:t>VOIES DE R&amp;D ACTUELLES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747768" y="6237312"/>
            <a:ext cx="7892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074973" y="587649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FF0000"/>
                </a:solidFill>
                <a:latin typeface="Arial"/>
                <a:cs typeface="+mn-cs"/>
              </a:rPr>
              <a:t>TEMPS </a:t>
            </a:r>
            <a:endParaRPr lang="fr-FR" sz="18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591" y="1065302"/>
            <a:ext cx="82505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fr-FR" altLang="fr-FR" sz="2000" dirty="0" smtClean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- Viser </a:t>
            </a:r>
            <a:r>
              <a:rPr lang="fr-FR" altLang="fr-FR" sz="200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un référentiel de sûreté GEN IV  réacteur intrinsèquement sûr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fr-FR" altLang="fr-FR" sz="2000" dirty="0" smtClean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- Viser </a:t>
            </a:r>
            <a:r>
              <a:rPr lang="fr-FR" altLang="fr-FR" sz="200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la compétitivité avec les REP  choc de simplification </a:t>
            </a:r>
            <a:endParaRPr lang="fr-FR" altLang="fr-FR" sz="2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764450" y="2528770"/>
            <a:ext cx="7072397" cy="41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64450" y="2570389"/>
            <a:ext cx="0" cy="3306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851891" y="2318106"/>
            <a:ext cx="116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FF0000"/>
                </a:solidFill>
                <a:latin typeface="Arial"/>
                <a:cs typeface="+mn-cs"/>
              </a:rPr>
              <a:t>SURETE </a:t>
            </a:r>
            <a:endParaRPr lang="fr-FR" sz="18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46744" y="2713143"/>
            <a:ext cx="485518" cy="25639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FF0000"/>
                </a:solidFill>
                <a:latin typeface="Arial"/>
                <a:cs typeface="+mn-cs"/>
              </a:rPr>
              <a:t>ECONOMIE </a:t>
            </a:r>
            <a:endParaRPr lang="fr-FR" sz="18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41" name="Flowchart: Delay 9"/>
          <p:cNvSpPr/>
          <p:nvPr/>
        </p:nvSpPr>
        <p:spPr>
          <a:xfrm rot="16200000">
            <a:off x="3109431" y="2605263"/>
            <a:ext cx="402548" cy="1224137"/>
          </a:xfrm>
          <a:prstGeom prst="flowChartDelay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  <a:cs typeface="+mn-cs"/>
              </a:rPr>
              <a:t>RNR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  <a:cs typeface="+mn-cs"/>
              </a:rPr>
              <a:t>GEN 3 </a:t>
            </a:r>
            <a:endParaRPr lang="en-US" sz="1200" b="1" kern="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7336" y="3420424"/>
            <a:ext cx="1224138" cy="763489"/>
          </a:xfrm>
          <a:prstGeom prst="rect">
            <a:avLst/>
          </a:prstGeom>
          <a:solidFill>
            <a:srgbClr val="DAEDEF">
              <a:lumMod val="60000"/>
              <a:lumOff val="4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+mn-cs"/>
              </a:rPr>
              <a:t>ASTRID       600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+mn-cs"/>
              </a:rPr>
              <a:t>Mwe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+mn-cs"/>
              </a:rPr>
              <a:t>    </a:t>
            </a:r>
            <a:endParaRPr lang="en-US" sz="1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Flèche vers le bas 27"/>
          <p:cNvSpPr/>
          <p:nvPr/>
        </p:nvSpPr>
        <p:spPr>
          <a:xfrm rot="14322484" flipH="1">
            <a:off x="2197849" y="3722908"/>
            <a:ext cx="237299" cy="47310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1" name="Flowchart: Delay 9"/>
          <p:cNvSpPr/>
          <p:nvPr/>
        </p:nvSpPr>
        <p:spPr>
          <a:xfrm rot="16200000">
            <a:off x="1152807" y="3455543"/>
            <a:ext cx="519833" cy="1079162"/>
          </a:xfrm>
          <a:prstGeom prst="flowChartDelay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  <a:cs typeface="+mn-cs"/>
              </a:rPr>
              <a:t>RNR GEN 2  </a:t>
            </a:r>
            <a:endParaRPr lang="en-US" sz="1200" b="1" kern="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3142" y="4251681"/>
            <a:ext cx="1079162" cy="412088"/>
          </a:xfrm>
          <a:prstGeom prst="rect">
            <a:avLst/>
          </a:prstGeom>
          <a:solidFill>
            <a:srgbClr val="DAEDEF">
              <a:lumMod val="60000"/>
              <a:lumOff val="4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000000"/>
                </a:solidFill>
                <a:latin typeface="Arial"/>
                <a:cs typeface="+mn-cs"/>
              </a:rPr>
              <a:t>PX, SPX  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901763" y="4226767"/>
            <a:ext cx="1652186" cy="1571638"/>
            <a:chOff x="2901763" y="4226767"/>
            <a:chExt cx="1652186" cy="1571638"/>
          </a:xfrm>
        </p:grpSpPr>
        <p:sp>
          <p:nvSpPr>
            <p:cNvPr id="27" name="Flowchart: Delay 9"/>
            <p:cNvSpPr/>
            <p:nvPr/>
          </p:nvSpPr>
          <p:spPr>
            <a:xfrm rot="16200000">
              <a:off x="3743778" y="4586819"/>
              <a:ext cx="519833" cy="1079162"/>
            </a:xfrm>
            <a:prstGeom prst="flowChartDelay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prstClr val="black"/>
                  </a:solidFill>
                  <a:latin typeface="Arial"/>
                  <a:cs typeface="+mn-cs"/>
                </a:rPr>
                <a:t>RNR GEN 3  </a:t>
              </a:r>
              <a:endParaRPr lang="en-US" sz="1200" b="1" kern="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4787" y="5386317"/>
              <a:ext cx="1079162" cy="412088"/>
            </a:xfrm>
            <a:prstGeom prst="rect">
              <a:avLst/>
            </a:prstGeom>
            <a:solidFill>
              <a:srgbClr val="DAEDEF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NEW ASTRID     150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Mwe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 </a:t>
              </a:r>
            </a:p>
          </p:txBody>
        </p:sp>
        <p:sp>
          <p:nvSpPr>
            <p:cNvPr id="4" name="Flèche droite 3"/>
            <p:cNvSpPr/>
            <p:nvPr/>
          </p:nvSpPr>
          <p:spPr>
            <a:xfrm rot="2908876">
              <a:off x="2574937" y="4553593"/>
              <a:ext cx="874006" cy="22035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297391" y="443760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? </a:t>
              </a:r>
              <a:endParaRPr lang="fr-FR" sz="2800" b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401388" y="4725041"/>
            <a:ext cx="1238448" cy="1420303"/>
            <a:chOff x="6401388" y="4725041"/>
            <a:chExt cx="1238448" cy="1420303"/>
          </a:xfrm>
        </p:grpSpPr>
        <p:sp>
          <p:nvSpPr>
            <p:cNvPr id="15" name="Flowchart: Delay 9"/>
            <p:cNvSpPr/>
            <p:nvPr/>
          </p:nvSpPr>
          <p:spPr>
            <a:xfrm rot="16200000">
              <a:off x="6681055" y="4933758"/>
              <a:ext cx="519833" cy="1079162"/>
            </a:xfrm>
            <a:prstGeom prst="flowChartDelay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prstClr val="black"/>
                  </a:solidFill>
                  <a:latin typeface="Arial"/>
                  <a:cs typeface="+mn-cs"/>
                </a:rPr>
                <a:t>RNR GEN 4  </a:t>
              </a:r>
              <a:endParaRPr lang="en-US" sz="1200" b="1" kern="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1388" y="5733256"/>
              <a:ext cx="1079162" cy="412088"/>
            </a:xfrm>
            <a:prstGeom prst="rect">
              <a:avLst/>
            </a:prstGeom>
            <a:solidFill>
              <a:srgbClr val="DAEDEF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SMR 150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MWé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?</a:t>
              </a:r>
              <a:endParaRPr lang="en-US" sz="110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3" name="Flèche vers le bas 32"/>
            <p:cNvSpPr/>
            <p:nvPr/>
          </p:nvSpPr>
          <p:spPr>
            <a:xfrm>
              <a:off x="6819811" y="4813335"/>
              <a:ext cx="242316" cy="34663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136172" y="4725041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? </a:t>
              </a:r>
              <a:endParaRPr lang="fr-FR" sz="2800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047320" y="2687439"/>
            <a:ext cx="3433232" cy="2079598"/>
            <a:chOff x="4047320" y="2687439"/>
            <a:chExt cx="3433232" cy="2079598"/>
          </a:xfrm>
        </p:grpSpPr>
        <p:sp>
          <p:nvSpPr>
            <p:cNvPr id="44" name="Flowchart: Delay 9"/>
            <p:cNvSpPr/>
            <p:nvPr/>
          </p:nvSpPr>
          <p:spPr>
            <a:xfrm rot="16200000">
              <a:off x="5919483" y="1452493"/>
              <a:ext cx="326124" cy="2796015"/>
            </a:xfrm>
            <a:prstGeom prst="flowChartDelay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prstClr val="black"/>
                  </a:solidFill>
                  <a:latin typeface="Arial"/>
                  <a:cs typeface="+mn-cs"/>
                </a:rPr>
                <a:t> RNR GEN </a:t>
              </a:r>
              <a:r>
                <a:rPr lang="en-US" sz="1200" b="1" kern="0" dirty="0">
                  <a:solidFill>
                    <a:prstClr val="black"/>
                  </a:solidFill>
                  <a:latin typeface="Arial"/>
                  <a:cs typeface="+mn-cs"/>
                </a:rPr>
                <a:t>4</a:t>
              </a:r>
              <a:r>
                <a:rPr lang="en-US" sz="1200" b="1" kern="0" dirty="0" smtClean="0">
                  <a:solidFill>
                    <a:prstClr val="black"/>
                  </a:solidFill>
                  <a:latin typeface="Arial"/>
                  <a:cs typeface="+mn-cs"/>
                </a:rPr>
                <a:t>  </a:t>
              </a:r>
              <a:endParaRPr lang="en-US" sz="1200" b="1" kern="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76994" y="3038511"/>
              <a:ext cx="2803556" cy="1728526"/>
            </a:xfrm>
            <a:prstGeom prst="rect">
              <a:avLst/>
            </a:prstGeom>
            <a:solidFill>
              <a:srgbClr val="DAEDEF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rgbClr val="FF0000"/>
                  </a:solidFill>
                  <a:latin typeface="Arial"/>
                  <a:cs typeface="+mn-cs"/>
                </a:rPr>
                <a:t>SURETE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- Coeur 100%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sûr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: “plus de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séquences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pratiquement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éliminées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”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- Evacuation puissance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résiduelle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en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toutes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circonstances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rgbClr val="FF0000"/>
                  </a:solidFill>
                  <a:latin typeface="Arial"/>
                  <a:cs typeface="+mn-cs"/>
                </a:rPr>
                <a:t>ECONOMIE </a:t>
              </a:r>
              <a:endParaRPr lang="en-US" sz="1200" kern="0" dirty="0" smtClean="0">
                <a:solidFill>
                  <a:srgbClr val="FF0000"/>
                </a:solidFill>
                <a:latin typeface="Arial"/>
                <a:cs typeface="+mn-cs"/>
              </a:endParaRPr>
            </a:p>
            <a:p>
              <a:pPr marL="171450" indent="-171450" algn="ctr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Démarche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de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sûreté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allégée</a:t>
              </a:r>
              <a:endParaRPr lang="en-US" sz="110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marL="171450" indent="-171450" algn="ctr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1100" kern="0" dirty="0" smtClean="0">
                  <a:solidFill>
                    <a:srgbClr val="000000"/>
                  </a:solidFill>
                  <a:latin typeface="Arial"/>
                </a:rPr>
                <a:t>Simplifications : s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uppression 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du circuit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secondaire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</a:rPr>
                <a:t>m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anutention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simplifiée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 </a:t>
              </a:r>
              <a:endParaRPr lang="en-US" sz="800" kern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Flèche droite 33"/>
            <p:cNvSpPr/>
            <p:nvPr/>
          </p:nvSpPr>
          <p:spPr>
            <a:xfrm rot="2005485">
              <a:off x="4047320" y="3555788"/>
              <a:ext cx="548986" cy="2844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577398" y="3057206"/>
            <a:ext cx="1434873" cy="1945731"/>
            <a:chOff x="7577398" y="3057206"/>
            <a:chExt cx="1434873" cy="1945731"/>
          </a:xfrm>
        </p:grpSpPr>
        <p:sp>
          <p:nvSpPr>
            <p:cNvPr id="36" name="Flowchart: Delay 9"/>
            <p:cNvSpPr/>
            <p:nvPr/>
          </p:nvSpPr>
          <p:spPr>
            <a:xfrm rot="16200000">
              <a:off x="8212773" y="3791351"/>
              <a:ext cx="519833" cy="1079162"/>
            </a:xfrm>
            <a:prstGeom prst="flowChartDelay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prstClr val="black"/>
                  </a:solidFill>
                  <a:latin typeface="Arial"/>
                  <a:cs typeface="+mn-cs"/>
                </a:rPr>
                <a:t>RNR </a:t>
              </a:r>
              <a:r>
                <a:rPr lang="en-US" sz="1200" b="1" kern="0" dirty="0" smtClean="0">
                  <a:solidFill>
                    <a:prstClr val="black"/>
                  </a:solidFill>
                  <a:latin typeface="Arial"/>
                  <a:cs typeface="+mn-cs"/>
                </a:rPr>
                <a:t>MSR</a:t>
              </a:r>
              <a:endParaRPr lang="en-US" sz="1200" b="1" kern="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33106" y="4590849"/>
              <a:ext cx="1079162" cy="412088"/>
            </a:xfrm>
            <a:prstGeom prst="rect">
              <a:avLst/>
            </a:prstGeom>
            <a:solidFill>
              <a:srgbClr val="DAEDEF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1000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MWé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</a:t>
              </a:r>
              <a:r>
                <a:rPr lang="en-US" sz="1100" kern="0" dirty="0" err="1" smtClean="0">
                  <a:solidFill>
                    <a:srgbClr val="000000"/>
                  </a:solidFill>
                  <a:latin typeface="Arial"/>
                  <a:cs typeface="+mn-cs"/>
                </a:rPr>
                <a:t>ou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/>
                  <a:cs typeface="+mn-cs"/>
                </a:rPr>
                <a:t> SMR ?</a:t>
              </a:r>
              <a:endParaRPr lang="en-US" sz="110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43" name="Flèche droite 42"/>
            <p:cNvSpPr/>
            <p:nvPr/>
          </p:nvSpPr>
          <p:spPr>
            <a:xfrm rot="2005485">
              <a:off x="7577398" y="3665947"/>
              <a:ext cx="548986" cy="2844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823141" y="3057206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? </a:t>
              </a:r>
              <a:endParaRPr lang="fr-FR" sz="2800" b="1" dirty="0"/>
            </a:p>
          </p:txBody>
        </p:sp>
      </p:grpSp>
      <p:sp>
        <p:nvSpPr>
          <p:cNvPr id="4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4235"/>
            <a:ext cx="5939824" cy="365125"/>
          </a:xfrm>
        </p:spPr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Needs</a:t>
            </a:r>
            <a:r>
              <a:rPr lang="fr-FR" dirty="0" smtClean="0"/>
              <a:t> / Grenoble / 5 Octobre 2018</a:t>
            </a:r>
            <a:endParaRPr lang="fr-FR" dirty="0"/>
          </a:p>
        </p:txBody>
      </p:sp>
      <p:sp>
        <p:nvSpPr>
          <p:cNvPr id="4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99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POTENTIEL DES MSR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606571"/>
            <a:ext cx="8376867" cy="1251520"/>
          </a:xfrm>
          <a:ln w="762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Fermeture du cycle : utilisation du Pu issu </a:t>
            </a:r>
            <a:r>
              <a:rPr lang="fr-FR" sz="2000" dirty="0" smtClean="0">
                <a:solidFill>
                  <a:schemeClr val="tx1"/>
                </a:solidFill>
              </a:rPr>
              <a:t>des </a:t>
            </a:r>
            <a:r>
              <a:rPr lang="fr-FR" sz="2000" dirty="0" smtClean="0">
                <a:solidFill>
                  <a:schemeClr val="tx1"/>
                </a:solidFill>
              </a:rPr>
              <a:t>REP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Incinération des actinides mineurs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Minimisation </a:t>
            </a:r>
            <a:r>
              <a:rPr lang="fr-FR" sz="2000" dirty="0" smtClean="0">
                <a:solidFill>
                  <a:schemeClr val="tx1"/>
                </a:solidFill>
              </a:rPr>
              <a:t>des déchets 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  <a:r>
              <a:rPr lang="fr-FR" sz="2000" dirty="0" smtClean="0">
                <a:solidFill>
                  <a:schemeClr val="tx1"/>
                </a:solidFill>
              </a:rPr>
              <a:t>pas de </a:t>
            </a:r>
            <a:r>
              <a:rPr lang="fr-FR" sz="2000" dirty="0" smtClean="0">
                <a:solidFill>
                  <a:schemeClr val="tx1"/>
                </a:solidFill>
              </a:rPr>
              <a:t>gaines, grilles, tubes hexagonaux, taille réduite du réacteur, moins de structures que le SFR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4" y="1047272"/>
            <a:ext cx="4622663" cy="3101807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1691680" y="3512575"/>
            <a:ext cx="986408" cy="276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1187624" y="1551758"/>
            <a:ext cx="1224136" cy="3054813"/>
            <a:chOff x="1187624" y="1551758"/>
            <a:chExt cx="1224136" cy="3054813"/>
          </a:xfrm>
        </p:grpSpPr>
        <p:sp>
          <p:nvSpPr>
            <p:cNvPr id="8" name="Ellipse 7"/>
            <p:cNvSpPr/>
            <p:nvPr/>
          </p:nvSpPr>
          <p:spPr>
            <a:xfrm>
              <a:off x="1187624" y="1551758"/>
              <a:ext cx="1224136" cy="9693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avec flèche 12"/>
            <p:cNvCxnSpPr>
              <a:stCxn id="8" idx="4"/>
            </p:cNvCxnSpPr>
            <p:nvPr/>
          </p:nvCxnSpPr>
          <p:spPr>
            <a:xfrm>
              <a:off x="1799692" y="2521133"/>
              <a:ext cx="0" cy="20854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91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POTENTIEL DES MSR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597" y="4387171"/>
            <a:ext cx="8376867" cy="1938494"/>
          </a:xfrm>
          <a:ln w="762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 A</a:t>
            </a:r>
            <a:r>
              <a:rPr lang="fr-FR" sz="2000" dirty="0" smtClean="0">
                <a:solidFill>
                  <a:schemeClr val="tx1"/>
                </a:solidFill>
              </a:rPr>
              <a:t> priori pas d’accident grave avec dégagement </a:t>
            </a:r>
            <a:r>
              <a:rPr lang="fr-FR" sz="2000" dirty="0">
                <a:solidFill>
                  <a:schemeClr val="tx1"/>
                </a:solidFill>
              </a:rPr>
              <a:t>d’ énergie mécanique </a:t>
            </a:r>
            <a:r>
              <a:rPr lang="fr-FR" sz="2000" dirty="0" smtClean="0">
                <a:solidFill>
                  <a:schemeClr val="tx1"/>
                </a:solidFill>
              </a:rPr>
              <a:t>affectant le confinement : potentielle élimination des rejets hors site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Sureté intrinsèque </a:t>
            </a:r>
            <a:r>
              <a:rPr lang="fr-FR" sz="2000" dirty="0">
                <a:solidFill>
                  <a:schemeClr val="tx1"/>
                </a:solidFill>
              </a:rPr>
              <a:t>: </a:t>
            </a:r>
            <a:r>
              <a:rPr lang="fr-FR" sz="2000" dirty="0" smtClean="0">
                <a:solidFill>
                  <a:schemeClr val="tx1"/>
                </a:solidFill>
              </a:rPr>
              <a:t>coefficients </a:t>
            </a:r>
            <a:r>
              <a:rPr lang="fr-FR" sz="2000" dirty="0">
                <a:solidFill>
                  <a:schemeClr val="tx1"/>
                </a:solidFill>
              </a:rPr>
              <a:t>de contre réaction très fortement </a:t>
            </a:r>
            <a:r>
              <a:rPr lang="fr-FR" sz="2000" dirty="0" smtClean="0">
                <a:solidFill>
                  <a:schemeClr val="tx1"/>
                </a:solidFill>
              </a:rPr>
              <a:t>négatifs, comportement auto-stabilisant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Pas de pression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marge par rapport au changement de phase du caloporteur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Vidange et refroidissement passif du sel 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En </a:t>
            </a:r>
            <a:r>
              <a:rPr lang="fr-FR" sz="2000" dirty="0">
                <a:solidFill>
                  <a:schemeClr val="tx1"/>
                </a:solidFill>
              </a:rPr>
              <a:t>cas de fuite de sel, solidification du fluide avec piégeage des radionucléides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025304" y="630264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4235"/>
            <a:ext cx="5939824" cy="365125"/>
          </a:xfrm>
        </p:spPr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Needs</a:t>
            </a:r>
            <a:r>
              <a:rPr lang="fr-FR" dirty="0" smtClean="0"/>
              <a:t> / Grenoble / 5 Octobre 2018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4" y="1047272"/>
            <a:ext cx="4622663" cy="3101807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1691680" y="3512575"/>
            <a:ext cx="986408" cy="276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1187624" y="2521133"/>
            <a:ext cx="1224136" cy="1866038"/>
            <a:chOff x="1187624" y="2521133"/>
            <a:chExt cx="1224136" cy="1866038"/>
          </a:xfrm>
        </p:grpSpPr>
        <p:sp>
          <p:nvSpPr>
            <p:cNvPr id="8" name="Ellipse 7"/>
            <p:cNvSpPr/>
            <p:nvPr/>
          </p:nvSpPr>
          <p:spPr>
            <a:xfrm>
              <a:off x="1187624" y="2521133"/>
              <a:ext cx="1224136" cy="9693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avec flèche 12"/>
            <p:cNvCxnSpPr>
              <a:stCxn id="8" idx="4"/>
            </p:cNvCxnSpPr>
            <p:nvPr/>
          </p:nvCxnSpPr>
          <p:spPr>
            <a:xfrm>
              <a:off x="1799692" y="3490508"/>
              <a:ext cx="0" cy="8966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8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POTENTIEL DES MSR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606570"/>
            <a:ext cx="8376867" cy="1558733"/>
          </a:xfrm>
          <a:ln w="762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Réponse facilitée aux sollicitations de réseau : faible gradient thermique, contre-réactions thermiques rapides, peu d’inertie (//SFR), pas d’interaction combustible/gaine, pilotage par le refroidissement, pas de régulations de barres de commande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Réacteur très adapté au suivi de fréquence et suivi de charge (concept initial pour démarre un avion 0 &gt;&gt; 100% </a:t>
            </a:r>
            <a:r>
              <a:rPr lang="fr-FR" sz="2000" dirty="0" err="1" smtClean="0">
                <a:solidFill>
                  <a:schemeClr val="tx1"/>
                </a:solidFill>
              </a:rPr>
              <a:t>Pn</a:t>
            </a:r>
            <a:r>
              <a:rPr lang="fr-FR" sz="2000" dirty="0" smtClean="0">
                <a:solidFill>
                  <a:schemeClr val="tx1"/>
                </a:solidFill>
              </a:rPr>
              <a:t> en </a:t>
            </a:r>
            <a:r>
              <a:rPr lang="fr-FR" sz="2000" dirty="0" err="1" smtClean="0">
                <a:solidFill>
                  <a:schemeClr val="tx1"/>
                </a:solidFill>
              </a:rPr>
              <a:t>qqs</a:t>
            </a:r>
            <a:r>
              <a:rPr lang="fr-FR" sz="2000" dirty="0" smtClean="0">
                <a:solidFill>
                  <a:schemeClr val="tx1"/>
                </a:solidFill>
              </a:rPr>
              <a:t> secondes)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4" y="1047272"/>
            <a:ext cx="4622663" cy="310180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151015" y="2570395"/>
            <a:ext cx="1224136" cy="969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691680" y="3512575"/>
            <a:ext cx="986408" cy="276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2763083" y="3563852"/>
            <a:ext cx="14436" cy="10323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POTENTIEL DES MSR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234879"/>
            <a:ext cx="8376867" cy="2214329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 smtClean="0">
                <a:solidFill>
                  <a:schemeClr val="tx1"/>
                </a:solidFill>
              </a:rPr>
              <a:t> ??????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>
                <a:solidFill>
                  <a:schemeClr val="tx1"/>
                </a:solidFill>
              </a:rPr>
              <a:t> </a:t>
            </a:r>
            <a:r>
              <a:rPr lang="fr-FR" sz="1350" dirty="0" smtClean="0">
                <a:solidFill>
                  <a:schemeClr val="tx1"/>
                </a:solidFill>
              </a:rPr>
              <a:t>Rapport taille/puissance intéressant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 smtClean="0">
                <a:solidFill>
                  <a:schemeClr val="tx1"/>
                </a:solidFill>
              </a:rPr>
              <a:t> Température haute &gt;&gt; bon rendement, surtout avec cycle CO2 SC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 smtClean="0">
                <a:solidFill>
                  <a:schemeClr val="tx1"/>
                </a:solidFill>
              </a:rPr>
              <a:t> Usine de retraitement 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 smtClean="0">
                <a:solidFill>
                  <a:schemeClr val="tx1"/>
                </a:solidFill>
              </a:rPr>
              <a:t> Mutualisation de plusieurs réacteurs avec une seule usine ?</a:t>
            </a:r>
            <a:endParaRPr lang="fr-FR" sz="1350" dirty="0" smtClean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 smtClean="0">
                <a:solidFill>
                  <a:schemeClr val="tx1"/>
                </a:solidFill>
              </a:rPr>
              <a:t> Maintenance ? Radioprotection 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 smtClean="0">
                <a:solidFill>
                  <a:schemeClr val="tx1"/>
                </a:solidFill>
              </a:rPr>
              <a:t> Durée de vie 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 smtClean="0">
                <a:solidFill>
                  <a:schemeClr val="tx1"/>
                </a:solidFill>
              </a:rPr>
              <a:t> Possibilités de redémarrer après les incidents, notamment fuite de sel, vidanges intempestives 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350" dirty="0" smtClean="0">
                <a:solidFill>
                  <a:schemeClr val="tx1"/>
                </a:solidFill>
              </a:rPr>
              <a:t> Préchauffages vis-à-vis du risque de gel lors des arrêts</a:t>
            </a:r>
            <a:endParaRPr lang="fr-FR" sz="135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4" y="1047272"/>
            <a:ext cx="4622663" cy="310180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08737" y="1551758"/>
            <a:ext cx="1224136" cy="969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691680" y="3512575"/>
            <a:ext cx="986408" cy="276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909114" y="2521133"/>
            <a:ext cx="6702" cy="17719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POTENTIEL DES MSR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71454"/>
              </p:ext>
            </p:extLst>
          </p:nvPr>
        </p:nvGraphicFramePr>
        <p:xfrm>
          <a:off x="251520" y="1824990"/>
          <a:ext cx="8712967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603">
                  <a:extLst>
                    <a:ext uri="{9D8B030D-6E8A-4147-A177-3AD203B41FA5}">
                      <a16:colId xmlns:a16="http://schemas.microsoft.com/office/drawing/2014/main" val="3511745588"/>
                    </a:ext>
                  </a:extLst>
                </a:gridCol>
                <a:gridCol w="1348757">
                  <a:extLst>
                    <a:ext uri="{9D8B030D-6E8A-4147-A177-3AD203B41FA5}">
                      <a16:colId xmlns:a16="http://schemas.microsoft.com/office/drawing/2014/main" val="374218418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58335571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449744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77450190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28278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CRITERES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 GEN II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REP GEN III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SFR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GEN IV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SFR SMR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MSR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5093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Sûreté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fr-FR" sz="2800" baseline="0" dirty="0" smtClean="0">
                          <a:effectLst/>
                          <a:latin typeface="+mn-lt"/>
                        </a:rPr>
                        <a:t> 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fr-FR" sz="2800" baseline="0" dirty="0" smtClean="0">
                          <a:effectLst/>
                          <a:latin typeface="+mn-lt"/>
                        </a:rPr>
                        <a:t> 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8393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Durabilité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fr-FR" sz="2800" baseline="0" dirty="0" smtClean="0">
                          <a:effectLst/>
                          <a:latin typeface="+mn-lt"/>
                        </a:rPr>
                        <a:t> 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fr-FR" sz="2800" baseline="0" dirty="0" smtClean="0">
                          <a:effectLst/>
                          <a:latin typeface="+mn-lt"/>
                        </a:rPr>
                        <a:t> 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fr-FR" sz="2800" baseline="0" dirty="0" smtClean="0">
                          <a:effectLst/>
                          <a:latin typeface="+mn-lt"/>
                        </a:rPr>
                        <a:t> 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2164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Cout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+mn-lt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?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?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8391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Compatibilité ENR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+mn-lt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+mn-lt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fr-FR" sz="2800" baseline="0" dirty="0" smtClean="0">
                          <a:effectLst/>
                          <a:latin typeface="+mn-lt"/>
                        </a:rPr>
                        <a:t> 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6453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 prolifération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+mn-lt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+mn-lt"/>
                        </a:rPr>
                        <a:t>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fr-FR" sz="2800" baseline="0" dirty="0" smtClean="0">
                          <a:effectLst/>
                          <a:latin typeface="+mn-lt"/>
                        </a:rPr>
                        <a:t>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310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Performances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* *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1597223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39552" y="11247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Tentative subjective de comparaison de filières 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5555" y="521825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&gt;&gt; Complémentarité et donc cohabitation de filières ?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POTENTIEL DES MSR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1340768"/>
            <a:ext cx="9036496" cy="4278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Points durs :  </a:t>
            </a:r>
            <a:endParaRPr lang="fr-FR" sz="20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u="sng" dirty="0" smtClean="0">
                <a:solidFill>
                  <a:srgbClr val="0070C0"/>
                </a:solidFill>
              </a:rPr>
              <a:t>Matériaux  à haute température</a:t>
            </a:r>
            <a:r>
              <a:rPr lang="fr-FR" b="1" dirty="0" smtClean="0">
                <a:solidFill>
                  <a:srgbClr val="0070C0"/>
                </a:solidFill>
              </a:rPr>
              <a:t>, en situation accidentelle, corrosion des PF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FR" b="1" dirty="0" smtClean="0">
                <a:solidFill>
                  <a:srgbClr val="0070C0"/>
                </a:solidFill>
              </a:rPr>
              <a:t>Chimie du sel : </a:t>
            </a:r>
            <a:r>
              <a:rPr lang="fr-FR" b="1" u="sng" dirty="0" smtClean="0">
                <a:solidFill>
                  <a:srgbClr val="0070C0"/>
                </a:solidFill>
              </a:rPr>
              <a:t>maîtrise</a:t>
            </a:r>
            <a:r>
              <a:rPr lang="fr-FR" b="1" dirty="0" smtClean="0">
                <a:solidFill>
                  <a:srgbClr val="0070C0"/>
                </a:solidFill>
              </a:rPr>
              <a:t> de la composition durant la vie du réacteur, </a:t>
            </a:r>
            <a:r>
              <a:rPr lang="fr-FR" b="1" u="sng" dirty="0" smtClean="0">
                <a:solidFill>
                  <a:srgbClr val="0070C0"/>
                </a:solidFill>
              </a:rPr>
              <a:t>maîtrise</a:t>
            </a:r>
            <a:r>
              <a:rPr lang="fr-FR" b="1" dirty="0" smtClean="0">
                <a:solidFill>
                  <a:srgbClr val="0070C0"/>
                </a:solidFill>
              </a:rPr>
              <a:t> des solubilités pour toutes les conditions de fonctionnement</a:t>
            </a:r>
            <a:endParaRPr lang="fr-FR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fr-FR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FR" b="1" dirty="0" smtClean="0">
                <a:solidFill>
                  <a:srgbClr val="0070C0"/>
                </a:solidFill>
              </a:rPr>
              <a:t>Retraitement : quelles matières ? quels procédés ? Continu ou batch ? Quelle interaction réacteur/usine ? </a:t>
            </a:r>
            <a:r>
              <a:rPr lang="fr-FR" b="1" u="sng" dirty="0" smtClean="0">
                <a:solidFill>
                  <a:srgbClr val="0070C0"/>
                </a:solidFill>
              </a:rPr>
              <a:t>« </a:t>
            </a:r>
            <a:r>
              <a:rPr lang="fr-FR" b="1" u="sng" dirty="0" err="1" smtClean="0">
                <a:solidFill>
                  <a:srgbClr val="0070C0"/>
                </a:solidFill>
              </a:rPr>
              <a:t>Storytelling</a:t>
            </a:r>
            <a:r>
              <a:rPr lang="fr-FR" b="1" u="sng" dirty="0" smtClean="0">
                <a:solidFill>
                  <a:srgbClr val="0070C0"/>
                </a:solidFill>
              </a:rPr>
              <a:t> » à </a:t>
            </a:r>
            <a:r>
              <a:rPr lang="fr-FR" b="1" u="sng" dirty="0" smtClean="0">
                <a:solidFill>
                  <a:srgbClr val="0070C0"/>
                </a:solidFill>
              </a:rPr>
              <a:t>inventer…</a:t>
            </a:r>
            <a:endParaRPr lang="fr-FR" u="sng" dirty="0" smtClean="0"/>
          </a:p>
          <a:p>
            <a:pPr marL="342900" indent="-342900">
              <a:buFont typeface="+mj-lt"/>
              <a:buAutoNum type="arabicPeriod" startAt="2"/>
            </a:pPr>
            <a:endParaRPr lang="fr-F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r-FR" b="1" u="sng" dirty="0" smtClean="0">
                <a:solidFill>
                  <a:srgbClr val="0070C0"/>
                </a:solidFill>
              </a:rPr>
              <a:t>Technologies</a:t>
            </a:r>
            <a:r>
              <a:rPr lang="fr-FR" b="1" dirty="0" smtClean="0">
                <a:solidFill>
                  <a:srgbClr val="0070C0"/>
                </a:solidFill>
              </a:rPr>
              <a:t> : pompes, échangeurs, vannes, instrumentations…</a:t>
            </a:r>
          </a:p>
          <a:p>
            <a:pPr marL="342900" indent="-342900">
              <a:buFont typeface="+mj-lt"/>
              <a:buAutoNum type="arabicPeriod" startAt="2"/>
            </a:pPr>
            <a:endParaRPr lang="fr-FR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FR" b="1" u="sng" dirty="0" smtClean="0">
                <a:solidFill>
                  <a:srgbClr val="0070C0"/>
                </a:solidFill>
              </a:rPr>
              <a:t>Exploitation</a:t>
            </a:r>
            <a:r>
              <a:rPr lang="fr-FR" b="1" dirty="0" smtClean="0">
                <a:solidFill>
                  <a:srgbClr val="0070C0"/>
                </a:solidFill>
              </a:rPr>
              <a:t> : interaction réacteur SCE, démarrage/arrêt, gestion des fuites, radioprotection, maintien du sel liquide, maintenance et arrêt de tranche…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Etudes passées au DER/SESI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431" y="1124744"/>
            <a:ext cx="8618049" cy="518457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Début </a:t>
            </a:r>
            <a:r>
              <a:rPr lang="fr-FR" sz="2000" dirty="0" smtClean="0">
                <a:solidFill>
                  <a:schemeClr val="tx1"/>
                </a:solidFill>
              </a:rPr>
              <a:t>2000 : quelques esquisses, veille </a:t>
            </a:r>
            <a:r>
              <a:rPr lang="fr-FR" sz="2000" dirty="0" smtClean="0">
                <a:solidFill>
                  <a:schemeClr val="tx1"/>
                </a:solidFill>
              </a:rPr>
              <a:t>technologique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Années 2000 : GFR puis ASTRID depuis 2009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2006 : Modélisation Copernic d’un réacteur à sels </a:t>
            </a:r>
            <a:r>
              <a:rPr lang="fr-FR" sz="2000" dirty="0" smtClean="0">
                <a:solidFill>
                  <a:schemeClr val="tx1"/>
                </a:solidFill>
              </a:rPr>
              <a:t>fondus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Type MSBR avec canaux de sels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2007 </a:t>
            </a:r>
            <a:r>
              <a:rPr lang="fr-FR" sz="2000" dirty="0" smtClean="0">
                <a:solidFill>
                  <a:schemeClr val="tx1"/>
                </a:solidFill>
              </a:rPr>
              <a:t>: Critères thermiques pour comparer les caloporteurs de circuits </a:t>
            </a:r>
            <a:r>
              <a:rPr lang="fr-FR" sz="2000" dirty="0" smtClean="0">
                <a:solidFill>
                  <a:schemeClr val="tx1"/>
                </a:solidFill>
              </a:rPr>
              <a:t>intermédiaires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2008 : GT « fluides alternatifs » pour les circuits SFR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u="sng" dirty="0" smtClean="0">
                <a:solidFill>
                  <a:schemeClr val="tx1"/>
                </a:solidFill>
              </a:rPr>
              <a:t>&gt;&gt; intérêt pour le sel liquide en temps que caloporteur</a:t>
            </a:r>
            <a:endParaRPr lang="fr-FR" sz="2000" u="sng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31" y="2780928"/>
            <a:ext cx="8136904" cy="12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Etudes passées au DER/SESI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431" y="1124744"/>
            <a:ext cx="8618049" cy="518457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2008 </a:t>
            </a:r>
            <a:r>
              <a:rPr lang="fr-FR" sz="2000" dirty="0" smtClean="0">
                <a:solidFill>
                  <a:schemeClr val="tx1"/>
                </a:solidFill>
              </a:rPr>
              <a:t>: Etude de faisabilité d’un réacteur à neutrons rapides refroidi à l’aide d’un sel </a:t>
            </a:r>
            <a:r>
              <a:rPr lang="fr-FR" sz="2000" dirty="0" smtClean="0">
                <a:solidFill>
                  <a:schemeClr val="tx1"/>
                </a:solidFill>
              </a:rPr>
              <a:t>liquide (</a:t>
            </a:r>
            <a:r>
              <a:rPr lang="fr-FR" sz="2000" u="sng" dirty="0" smtClean="0">
                <a:solidFill>
                  <a:schemeClr val="tx1"/>
                </a:solidFill>
              </a:rPr>
              <a:t>Combustible solide, caloporteur sel liquide)</a:t>
            </a:r>
            <a:endParaRPr lang="fr-FR" sz="2000" u="sng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1" y="1779113"/>
            <a:ext cx="3751699" cy="28740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581" y="2597669"/>
            <a:ext cx="5328846" cy="1191371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274431" y="5069769"/>
            <a:ext cx="8618049" cy="74265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0" tIns="0" rIns="0" bIns="0" rtlCol="0">
            <a:norm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Choix final du sel : NaF-KF-ZrF4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u="sng" dirty="0" smtClean="0">
                <a:solidFill>
                  <a:schemeClr val="tx1"/>
                </a:solidFill>
              </a:rPr>
              <a:t>Point de fusion « bas » de 380° et peu absorbant (limite l’enrichissement Pu)</a:t>
            </a:r>
            <a:endParaRPr lang="fr-FR" sz="20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96855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chemeClr val="tx1"/>
                </a:solidFill>
              </a:rPr>
              <a:t>Présentation de l’unité DER/SESI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chemeClr val="tx1"/>
                </a:solidFill>
              </a:rPr>
              <a:t>Caractéristiques recherchées des futurs réacteurs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chemeClr val="tx1"/>
                </a:solidFill>
              </a:rPr>
              <a:t>Voies de R&amp;D actuelles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chemeClr val="tx1"/>
                </a:solidFill>
              </a:rPr>
              <a:t>Potentiel des MSR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chemeClr val="tx1"/>
                </a:solidFill>
              </a:rPr>
              <a:t>Etudes passées au DER/SESI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chemeClr val="tx1"/>
                </a:solidFill>
              </a:rPr>
              <a:t>Perspectives d’actions</a:t>
            </a: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Needs</a:t>
            </a:r>
            <a:r>
              <a:rPr lang="fr-FR" dirty="0" smtClean="0"/>
              <a:t> / Grenoble /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3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Etudes passées au DER/SESI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8457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4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2014 </a:t>
            </a:r>
            <a:r>
              <a:rPr lang="fr-FR" sz="2400" dirty="0" smtClean="0">
                <a:solidFill>
                  <a:schemeClr val="tx1"/>
                </a:solidFill>
              </a:rPr>
              <a:t>: Groupe Permanent Panorama des filières </a:t>
            </a:r>
            <a:r>
              <a:rPr lang="fr-FR" sz="2400" dirty="0" err="1" smtClean="0">
                <a:solidFill>
                  <a:schemeClr val="tx1"/>
                </a:solidFill>
              </a:rPr>
              <a:t>GenIV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2016 </a:t>
            </a:r>
            <a:r>
              <a:rPr lang="fr-FR" sz="2400" dirty="0" smtClean="0">
                <a:solidFill>
                  <a:schemeClr val="tx1"/>
                </a:solidFill>
              </a:rPr>
              <a:t>: revue du white </a:t>
            </a:r>
            <a:r>
              <a:rPr lang="fr-FR" sz="2400" dirty="0" err="1" smtClean="0">
                <a:solidFill>
                  <a:schemeClr val="tx1"/>
                </a:solidFill>
              </a:rPr>
              <a:t>paper</a:t>
            </a:r>
            <a:r>
              <a:rPr lang="fr-FR" sz="2400" dirty="0" smtClean="0">
                <a:solidFill>
                  <a:schemeClr val="tx1"/>
                </a:solidFill>
              </a:rPr>
              <a:t> MSR au </a:t>
            </a:r>
            <a:r>
              <a:rPr lang="fr-FR" sz="2400" dirty="0" smtClean="0">
                <a:solidFill>
                  <a:schemeClr val="tx1"/>
                </a:solidFill>
              </a:rPr>
              <a:t>RSWG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2018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séminaire </a:t>
            </a:r>
            <a:r>
              <a:rPr lang="fr-FR" sz="2400" dirty="0" smtClean="0">
                <a:solidFill>
                  <a:schemeClr val="tx1"/>
                </a:solidFill>
              </a:rPr>
              <a:t>de </a:t>
            </a:r>
            <a:r>
              <a:rPr lang="fr-FR" sz="2400" dirty="0" smtClean="0">
                <a:solidFill>
                  <a:schemeClr val="tx1"/>
                </a:solidFill>
              </a:rPr>
              <a:t>Massy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contrat CNES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7 participants NEEDS !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séminaires Saclay (16/11) et Cadarache (17/11)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Conclusion : net regain d’intérêt en cours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4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9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Needs</a:t>
            </a:r>
            <a:r>
              <a:rPr lang="fr-FR" dirty="0" smtClean="0"/>
              <a:t> / Grenoble / 5 Octobre 2018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0833" y="0"/>
            <a:ext cx="7236464" cy="908720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23528" y="1340768"/>
            <a:ext cx="9036496" cy="44627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Actions engagées :  </a:t>
            </a:r>
            <a:endParaRPr lang="fr-FR" sz="20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u="sng" dirty="0" smtClean="0">
                <a:solidFill>
                  <a:srgbClr val="0070C0"/>
                </a:solidFill>
              </a:rPr>
              <a:t>Séminaires Saclay et Cadarache : convaincre de l’intérêt du MSR</a:t>
            </a:r>
          </a:p>
          <a:p>
            <a:pPr marL="342900" indent="-342900">
              <a:buFont typeface="+mj-lt"/>
              <a:buAutoNum type="arabicPeriod"/>
            </a:pPr>
            <a:endParaRPr lang="fr-FR" b="1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u="sng" dirty="0" smtClean="0">
                <a:solidFill>
                  <a:srgbClr val="0070C0"/>
                </a:solidFill>
              </a:rPr>
              <a:t>Participation SAMOSAFER (conception, sureté)</a:t>
            </a:r>
          </a:p>
          <a:p>
            <a:pPr marL="342900" indent="-342900">
              <a:buFont typeface="+mj-lt"/>
              <a:buAutoNum type="arabicPeriod"/>
            </a:pPr>
            <a:endParaRPr lang="fr-FR" b="1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u="sng" dirty="0" smtClean="0">
                <a:solidFill>
                  <a:srgbClr val="0070C0"/>
                </a:solidFill>
              </a:rPr>
              <a:t>Stage 2018 : fonction </a:t>
            </a:r>
            <a:r>
              <a:rPr lang="fr-FR" b="1" u="sng" dirty="0" err="1" smtClean="0">
                <a:solidFill>
                  <a:srgbClr val="0070C0"/>
                </a:solidFill>
              </a:rPr>
              <a:t>EPuR</a:t>
            </a:r>
            <a:r>
              <a:rPr lang="fr-FR" b="1" u="sng" dirty="0" smtClean="0">
                <a:solidFill>
                  <a:srgbClr val="0070C0"/>
                </a:solidFill>
              </a:rPr>
              <a:t>/réservoirs de vidange</a:t>
            </a:r>
          </a:p>
          <a:p>
            <a:pPr marL="342900" indent="-342900">
              <a:buFont typeface="+mj-lt"/>
              <a:buAutoNum type="arabicPeriod"/>
            </a:pPr>
            <a:endParaRPr lang="fr-FR" b="1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u="sng" dirty="0" smtClean="0">
                <a:solidFill>
                  <a:srgbClr val="0070C0"/>
                </a:solidFill>
              </a:rPr>
              <a:t>Thèse </a:t>
            </a:r>
            <a:r>
              <a:rPr lang="fr-FR" b="1" u="sng" dirty="0" err="1" smtClean="0">
                <a:solidFill>
                  <a:srgbClr val="0070C0"/>
                </a:solidFill>
              </a:rPr>
              <a:t>co</a:t>
            </a:r>
            <a:r>
              <a:rPr lang="fr-FR" b="1" u="sng" dirty="0" smtClean="0">
                <a:solidFill>
                  <a:srgbClr val="0070C0"/>
                </a:solidFill>
              </a:rPr>
              <a:t>-encadrée CEA/CNRS</a:t>
            </a:r>
          </a:p>
          <a:p>
            <a:r>
              <a:rPr lang="fr-FR" b="1" dirty="0"/>
              <a:t>Modélisation d’un scénario d’insertion de réactivité dans un réacteur à sel fondu de génération </a:t>
            </a:r>
            <a:r>
              <a:rPr lang="fr-FR" b="1" dirty="0" smtClean="0"/>
              <a:t>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Etude des </a:t>
            </a:r>
            <a:r>
              <a:rPr lang="fr-FR" sz="1200" dirty="0"/>
              <a:t>conditions d’occurrence et </a:t>
            </a:r>
            <a:r>
              <a:rPr lang="fr-FR" sz="1200" dirty="0" smtClean="0"/>
              <a:t>des </a:t>
            </a:r>
            <a:r>
              <a:rPr lang="fr-FR" sz="1200" dirty="0"/>
              <a:t>conséquences d’une insertion de réactivité conduisant </a:t>
            </a:r>
            <a:r>
              <a:rPr lang="fr-FR" sz="1200" dirty="0" smtClean="0"/>
              <a:t>un MSR à </a:t>
            </a:r>
            <a:r>
              <a:rPr lang="fr-FR" sz="1200" dirty="0"/>
              <a:t>une ou des excursions de puissance successives susceptibles de conduire à des conséquences mécaniques pour le bloc réacteur</a:t>
            </a:r>
            <a:r>
              <a:rPr lang="fr-FR" sz="1200" dirty="0" smtClean="0"/>
              <a:t> 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Analyse dimensionnelle </a:t>
            </a:r>
            <a:r>
              <a:rPr lang="fr-FR" sz="1200" dirty="0" smtClean="0"/>
              <a:t>+ Etude </a:t>
            </a:r>
            <a:r>
              <a:rPr lang="fr-FR" sz="1200" dirty="0"/>
              <a:t>paramétrique de rampes de réactivité et des contre-réactions qui pilotent le transitoire de puissance avec une modélisation </a:t>
            </a:r>
            <a:r>
              <a:rPr lang="fr-FR" sz="1200" dirty="0" smtClean="0"/>
              <a:t>simplifiée.</a:t>
            </a:r>
            <a:endParaRPr lang="fr-FR" u="sng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u="sng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fr-FR" b="1" u="sng" dirty="0" smtClean="0">
                <a:solidFill>
                  <a:srgbClr val="0070C0"/>
                </a:solidFill>
              </a:rPr>
              <a:t>« Soft Power » via le forum </a:t>
            </a:r>
            <a:r>
              <a:rPr lang="fr-FR" b="1" u="sng" dirty="0" err="1" smtClean="0">
                <a:solidFill>
                  <a:srgbClr val="0070C0"/>
                </a:solidFill>
              </a:rPr>
              <a:t>GenIV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7992888" cy="496855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/>
              <a:t>Conception :</a:t>
            </a:r>
          </a:p>
          <a:p>
            <a:pPr marL="1209675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Evaluation </a:t>
            </a:r>
            <a:r>
              <a:rPr lang="fr-FR" sz="1600" dirty="0" smtClean="0"/>
              <a:t>C</a:t>
            </a:r>
            <a:r>
              <a:rPr lang="fr-FR" sz="1600" dirty="0" smtClean="0"/>
              <a:t>opernic du MSFR, dimensionnement, discussion d’options de conception</a:t>
            </a:r>
          </a:p>
          <a:p>
            <a:pPr marL="1209675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Etude du fluide secondaire, </a:t>
            </a:r>
            <a:r>
              <a:rPr lang="fr-FR" sz="1600" dirty="0" err="1"/>
              <a:t>prédimensionnement</a:t>
            </a:r>
            <a:r>
              <a:rPr lang="fr-FR" sz="1600" dirty="0"/>
              <a:t> EI et circuits secondaires</a:t>
            </a:r>
          </a:p>
          <a:p>
            <a:pPr marL="1209675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Prédimensionnemnt</a:t>
            </a:r>
            <a:r>
              <a:rPr lang="fr-FR" sz="1600" dirty="0"/>
              <a:t> SCE et calcul de rendement (outil </a:t>
            </a:r>
            <a:r>
              <a:rPr lang="fr-FR" sz="1600" dirty="0" err="1"/>
              <a:t>Cyclop</a:t>
            </a:r>
            <a:r>
              <a:rPr lang="fr-FR" sz="1600" dirty="0"/>
              <a:t>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/>
              <a:t>Sûreté</a:t>
            </a:r>
            <a:r>
              <a:rPr lang="fr-FR" sz="1800" dirty="0"/>
              <a:t> : </a:t>
            </a:r>
            <a:endParaRPr lang="fr-FR" sz="1800" dirty="0" smtClean="0"/>
          </a:p>
          <a:p>
            <a:pPr marL="1209675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Définition des accidents de dimensionnement, étude paramétrique accidents graves</a:t>
            </a:r>
          </a:p>
          <a:p>
            <a:pPr marL="1209675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définition architecture </a:t>
            </a:r>
            <a:r>
              <a:rPr lang="fr-FR" sz="1600" dirty="0" err="1"/>
              <a:t>EpuR</a:t>
            </a:r>
            <a:r>
              <a:rPr lang="fr-FR" sz="1600" dirty="0"/>
              <a:t>, capacité des systèmes</a:t>
            </a:r>
          </a:p>
          <a:p>
            <a:pPr marL="1209675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évaluation </a:t>
            </a:r>
            <a:r>
              <a:rPr lang="fr-FR" sz="1600" dirty="0"/>
              <a:t>générale </a:t>
            </a:r>
            <a:r>
              <a:rPr lang="fr-FR" sz="1600" dirty="0" smtClean="0"/>
              <a:t>par rapport aux </a:t>
            </a:r>
            <a:r>
              <a:rPr lang="fr-FR" sz="1600" dirty="0"/>
              <a:t>critères </a:t>
            </a:r>
            <a:r>
              <a:rPr lang="fr-FR" sz="1600" dirty="0" err="1"/>
              <a:t>GenIV</a:t>
            </a:r>
            <a:endParaRPr lang="fr-FR" sz="16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/>
              <a:t>Fonctionnement</a:t>
            </a:r>
            <a:r>
              <a:rPr lang="fr-FR" sz="1800" dirty="0"/>
              <a:t> : </a:t>
            </a:r>
            <a:endParaRPr lang="fr-FR" sz="1800" dirty="0" smtClean="0"/>
          </a:p>
          <a:p>
            <a:pPr marL="1209675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capacités </a:t>
            </a:r>
            <a:r>
              <a:rPr lang="fr-FR" sz="1600" dirty="0"/>
              <a:t>suivi de réseau / complémentarité avec les </a:t>
            </a:r>
            <a:r>
              <a:rPr lang="fr-FR" sz="1600" dirty="0" smtClean="0"/>
              <a:t>renouvelables</a:t>
            </a:r>
            <a:endParaRPr lang="fr-FR" sz="16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tx1"/>
                </a:solidFill>
              </a:rPr>
              <a:t>Moyens en 2019 ? 2020 ?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Needs</a:t>
            </a:r>
            <a:r>
              <a:rPr lang="fr-FR" dirty="0" smtClean="0"/>
              <a:t> / Grenoble / 5 Octobre 2018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0833" y="0"/>
            <a:ext cx="7236464" cy="908720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83568" y="1187460"/>
            <a:ext cx="499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Domaines d’intérêt du SESI</a:t>
            </a:r>
          </a:p>
          <a:p>
            <a:r>
              <a:rPr lang="fr-FR" b="1" u="sng" dirty="0" smtClean="0"/>
              <a:t>Objectif : crédibiliser les attraits du concept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7202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187624" y="32694"/>
            <a:ext cx="6529388" cy="85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smtClean="0"/>
              <a:t>CONCLUSION</a:t>
            </a:r>
            <a:endParaRPr lang="fr-FR" altLang="fr-FR" cap="none" dirty="0" smtClean="0"/>
          </a:p>
        </p:txBody>
      </p:sp>
      <p:pic>
        <p:nvPicPr>
          <p:cNvPr id="15364" name="Picture 4" descr="http://www.cea.fr/var/cea/3wceafr_news/images/p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230313"/>
            <a:ext cx="9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0336" y="1196752"/>
            <a:ext cx="7992888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L’intégration de la sûreté à la conception des réacteurs du futur est un fort enjeu pour le </a:t>
            </a:r>
            <a:r>
              <a:rPr lang="fr-FR" sz="2000" b="1" dirty="0" smtClean="0">
                <a:solidFill>
                  <a:srgbClr val="FF0000"/>
                </a:solidFill>
              </a:rPr>
              <a:t>DER</a:t>
            </a:r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Toutes filières confondues, un intérêt croissant est porté </a:t>
            </a:r>
            <a:r>
              <a:rPr lang="fr-FR" sz="2000" b="1" dirty="0" smtClean="0">
                <a:solidFill>
                  <a:srgbClr val="FF0000"/>
                </a:solidFill>
              </a:rPr>
              <a:t>à la simplification, à la sûreté intrinsèque au </a:t>
            </a:r>
            <a:r>
              <a:rPr lang="fr-FR" sz="2000" b="1" dirty="0" smtClean="0">
                <a:solidFill>
                  <a:srgbClr val="FF0000"/>
                </a:solidFill>
              </a:rPr>
              <a:t>développement de systèmes passifs </a:t>
            </a:r>
            <a:r>
              <a:rPr lang="fr-FR" sz="2000" b="1" dirty="0" smtClean="0">
                <a:solidFill>
                  <a:srgbClr val="FF0000"/>
                </a:solidFill>
              </a:rPr>
              <a:t>et à la </a:t>
            </a:r>
            <a:r>
              <a:rPr lang="fr-FR" sz="2000" b="1" dirty="0" err="1" smtClean="0">
                <a:solidFill>
                  <a:srgbClr val="FF0000"/>
                </a:solidFill>
              </a:rPr>
              <a:t>manoeuvrabilité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&gt;&gt; le MSR est un candidat attractif pour répondre à ces enjeux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22562222"/>
              </p:ext>
            </p:extLst>
          </p:nvPr>
        </p:nvGraphicFramePr>
        <p:xfrm>
          <a:off x="2627784" y="2132856"/>
          <a:ext cx="753616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611783" y="4293096"/>
            <a:ext cx="3456384" cy="1512168"/>
            <a:chOff x="827584" y="4851980"/>
            <a:chExt cx="2952328" cy="1512168"/>
          </a:xfrm>
        </p:grpSpPr>
        <p:sp>
          <p:nvSpPr>
            <p:cNvPr id="6" name="Ellipse 5"/>
            <p:cNvSpPr/>
            <p:nvPr/>
          </p:nvSpPr>
          <p:spPr>
            <a:xfrm>
              <a:off x="827584" y="4851980"/>
              <a:ext cx="1944216" cy="151216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Le difficile équilibre dans la recherche d’innovation</a:t>
              </a:r>
              <a:endParaRPr lang="fr-FR" dirty="0"/>
            </a:p>
          </p:txBody>
        </p:sp>
        <p:sp>
          <p:nvSpPr>
            <p:cNvPr id="9" name="Flèche droite 8"/>
            <p:cNvSpPr/>
            <p:nvPr/>
          </p:nvSpPr>
          <p:spPr>
            <a:xfrm>
              <a:off x="3203848" y="5445224"/>
              <a:ext cx="576064" cy="36004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0BCDCD70-1AAD-45CE-9749-56452F38213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Needs</a:t>
            </a:r>
            <a:r>
              <a:rPr lang="fr-FR" dirty="0" smtClean="0"/>
              <a:t> / Grenoble /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3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916647" y="2582177"/>
            <a:ext cx="7121820" cy="2976915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" b="99415" l="0" r="100000">
                        <a14:foregroundMark x1="8148" y1="69981" x2="8148" y2="69981"/>
                        <a14:foregroundMark x1="33580" y1="55750" x2="33580" y2="55750"/>
                        <a14:foregroundMark x1="8395" y1="41131" x2="8395" y2="41131"/>
                        <a14:foregroundMark x1="81728" y1="29825" x2="81728" y2="29825"/>
                        <a14:foregroundMark x1="9136" y1="38012" x2="9136" y2="38012"/>
                        <a14:foregroundMark x1="45679" y1="14035" x2="45679" y2="14035"/>
                        <a14:foregroundMark x1="75309" y1="11306" x2="75309" y2="11306"/>
                        <a14:foregroundMark x1="3951" y1="54776" x2="3951" y2="54776"/>
                        <a14:foregroundMark x1="69383" y1="60039" x2="69383" y2="60039"/>
                        <a14:foregroundMark x1="56049" y1="36062" x2="56049" y2="36062"/>
                        <a14:foregroundMark x1="91358" y1="46004" x2="91358" y2="46004"/>
                        <a14:foregroundMark x1="91358" y1="33333" x2="91358" y2="33333"/>
                        <a14:foregroundMark x1="91358" y1="33333" x2="91358" y2="33333"/>
                        <a14:foregroundMark x1="20741" y1="81092" x2="20741" y2="81092"/>
                        <a14:foregroundMark x1="37531" y1="27290" x2="37531" y2="27290"/>
                        <a14:foregroundMark x1="19506" y1="29435" x2="19506" y2="29435"/>
                        <a14:foregroundMark x1="21481" y1="73294" x2="21481" y2="73294"/>
                        <a14:foregroundMark x1="75556" y1="75439" x2="75556" y2="75439"/>
                        <a14:foregroundMark x1="89630" y1="80507" x2="89630" y2="80507"/>
                        <a14:foregroundMark x1="89383" y1="86355" x2="89383" y2="86355"/>
                        <a14:foregroundMark x1="85432" y1="92593" x2="85432" y2="92593"/>
                        <a14:foregroundMark x1="90617" y1="75828" x2="90617" y2="75828"/>
                        <a14:foregroundMark x1="81481" y1="58090" x2="81481" y2="58090"/>
                        <a14:foregroundMark x1="63210" y1="42300" x2="63210" y2="42300"/>
                        <a14:foregroundMark x1="35309" y1="41520" x2="35309" y2="41520"/>
                        <a14:foregroundMark x1="9630" y1="48538" x2="9630" y2="48538"/>
                        <a14:foregroundMark x1="12593" y1="54776" x2="12593" y2="54776"/>
                        <a14:foregroundMark x1="55309" y1="76998" x2="55309" y2="76998"/>
                        <a14:foregroundMark x1="94568" y1="37427" x2="94568" y2="37427"/>
                        <a14:foregroundMark x1="94074" y1="44639" x2="94074" y2="44639"/>
                        <a14:backgroundMark x1="7160" y1="20468" x2="7160" y2="20468"/>
                        <a14:backgroundMark x1="92099" y1="3119" x2="92099" y2="3119"/>
                        <a14:backgroundMark x1="97531" y1="41910" x2="97531" y2="41910"/>
                        <a14:backgroundMark x1="96049" y1="6433" x2="96049" y2="6433"/>
                        <a14:backgroundMark x1="1481" y1="62768" x2="1481" y2="62768"/>
                        <a14:backgroundMark x1="97778" y1="79337" x2="97778" y2="79337"/>
                        <a14:backgroundMark x1="97531" y1="54386" x2="97531" y2="54386"/>
                        <a14:backgroundMark x1="97284" y1="34503" x2="97284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88" y="3413178"/>
            <a:ext cx="1897922" cy="240403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1835696" y="6453336"/>
            <a:ext cx="1584176" cy="40466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4000">
                <a:schemeClr val="accent3">
                  <a:lumMod val="89000"/>
                </a:schemeClr>
              </a:gs>
              <a:gs pos="85000">
                <a:srgbClr val="FFFF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énergétique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6453336"/>
            <a:ext cx="1368151" cy="40466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4000">
                <a:schemeClr val="accent3">
                  <a:lumMod val="89000"/>
                </a:schemeClr>
              </a:gs>
              <a:gs pos="85000">
                <a:srgbClr val="FFFF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</a:rPr>
              <a:t>mécanique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2016" y="6453336"/>
            <a:ext cx="1296328" cy="40466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4000">
                <a:schemeClr val="accent3">
                  <a:lumMod val="89000"/>
                </a:schemeClr>
              </a:gs>
              <a:gs pos="85000">
                <a:srgbClr val="FFFF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neutronique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92" y="6453336"/>
            <a:ext cx="1886512" cy="40466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4000">
                <a:schemeClr val="accent3">
                  <a:lumMod val="89000"/>
                </a:schemeClr>
              </a:gs>
              <a:gs pos="85000">
                <a:srgbClr val="FFFF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solidFill>
                  <a:srgbClr val="00B050"/>
                </a:solidFill>
              </a:rPr>
              <a:t>thermohydraulique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>
            <a:off x="74983" y="951808"/>
            <a:ext cx="9144000" cy="1412601"/>
          </a:xfrm>
          <a:prstGeom prst="triangle">
            <a:avLst>
              <a:gd name="adj" fmla="val 49712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129707" y="1051489"/>
            <a:ext cx="5008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9973"/>
                </a:solidFill>
              </a:rPr>
              <a:t>Démontrer </a:t>
            </a:r>
          </a:p>
          <a:p>
            <a:pPr algn="ctr"/>
            <a:r>
              <a:rPr lang="fr-FR" sz="2400" b="1" dirty="0">
                <a:solidFill>
                  <a:srgbClr val="009973"/>
                </a:solidFill>
              </a:rPr>
              <a:t>les performances </a:t>
            </a:r>
          </a:p>
          <a:p>
            <a:pPr algn="ctr"/>
            <a:r>
              <a:rPr lang="fr-FR" sz="2400" b="1" dirty="0">
                <a:solidFill>
                  <a:srgbClr val="009973"/>
                </a:solidFill>
              </a:rPr>
              <a:t>de sûreté et de fonctionnement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323528" y="2576853"/>
            <a:ext cx="2403498" cy="2602541"/>
            <a:chOff x="374650" y="2182729"/>
            <a:chExt cx="2403498" cy="2602541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778" r="964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091" y="2182729"/>
              <a:ext cx="1648057" cy="1819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59" t="11491" r="20897" b="30779"/>
            <a:stretch>
              <a:fillRect/>
            </a:stretch>
          </p:blipFill>
          <p:spPr bwMode="auto">
            <a:xfrm>
              <a:off x="374650" y="2390876"/>
              <a:ext cx="710369" cy="868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789114" y="3130752"/>
              <a:ext cx="740744" cy="323582"/>
            </a:xfrm>
            <a:custGeom>
              <a:avLst/>
              <a:gdLst>
                <a:gd name="T0" fmla="*/ 30 w 756"/>
                <a:gd name="T1" fmla="*/ 0 h 356"/>
                <a:gd name="T2" fmla="*/ 121 w 756"/>
                <a:gd name="T3" fmla="*/ 318 h 356"/>
                <a:gd name="T4" fmla="*/ 756 w 756"/>
                <a:gd name="T5" fmla="*/ 227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6" h="356">
                  <a:moveTo>
                    <a:pt x="30" y="0"/>
                  </a:moveTo>
                  <a:cubicBezTo>
                    <a:pt x="15" y="140"/>
                    <a:pt x="0" y="280"/>
                    <a:pt x="121" y="318"/>
                  </a:cubicBezTo>
                  <a:cubicBezTo>
                    <a:pt x="242" y="356"/>
                    <a:pt x="499" y="291"/>
                    <a:pt x="756" y="2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1396602" y="3749738"/>
              <a:ext cx="222419" cy="20632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1396602" y="3956067"/>
              <a:ext cx="199883" cy="342670"/>
            </a:xfrm>
            <a:custGeom>
              <a:avLst/>
              <a:gdLst>
                <a:gd name="T0" fmla="*/ 136 w 204"/>
                <a:gd name="T1" fmla="*/ 0 h 377"/>
                <a:gd name="T2" fmla="*/ 181 w 204"/>
                <a:gd name="T3" fmla="*/ 317 h 377"/>
                <a:gd name="T4" fmla="*/ 0 w 204"/>
                <a:gd name="T5" fmla="*/ 362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377">
                  <a:moveTo>
                    <a:pt x="136" y="0"/>
                  </a:moveTo>
                  <a:cubicBezTo>
                    <a:pt x="170" y="128"/>
                    <a:pt x="204" y="257"/>
                    <a:pt x="181" y="317"/>
                  </a:cubicBezTo>
                  <a:cubicBezTo>
                    <a:pt x="158" y="377"/>
                    <a:pt x="79" y="369"/>
                    <a:pt x="0" y="36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8" t="3940" r="26158" b="3838"/>
            <a:stretch>
              <a:fillRect/>
            </a:stretch>
          </p:blipFill>
          <p:spPr bwMode="auto">
            <a:xfrm>
              <a:off x="1711123" y="4105384"/>
              <a:ext cx="659419" cy="679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1799795" y="3553507"/>
              <a:ext cx="222419" cy="873490"/>
            </a:xfrm>
            <a:custGeom>
              <a:avLst/>
              <a:gdLst>
                <a:gd name="T0" fmla="*/ 227 w 227"/>
                <a:gd name="T1" fmla="*/ 862 h 961"/>
                <a:gd name="T2" fmla="*/ 46 w 227"/>
                <a:gd name="T3" fmla="*/ 817 h 961"/>
                <a:gd name="T4" fmla="*/ 0 w 227"/>
                <a:gd name="T5" fmla="*/ 0 h 9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961">
                  <a:moveTo>
                    <a:pt x="227" y="862"/>
                  </a:moveTo>
                  <a:cubicBezTo>
                    <a:pt x="155" y="911"/>
                    <a:pt x="84" y="961"/>
                    <a:pt x="46" y="817"/>
                  </a:cubicBezTo>
                  <a:cubicBezTo>
                    <a:pt x="8" y="673"/>
                    <a:pt x="8" y="13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446658" y="3914256"/>
              <a:ext cx="949945" cy="774914"/>
              <a:chOff x="6084168" y="4060315"/>
              <a:chExt cx="949945" cy="774914"/>
            </a:xfrm>
          </p:grpSpPr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4474" r="24615" b="66786"/>
              <a:stretch>
                <a:fillRect/>
              </a:stretch>
            </p:blipFill>
            <p:spPr bwMode="auto">
              <a:xfrm>
                <a:off x="6145416" y="4060315"/>
                <a:ext cx="888697" cy="65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6084168" y="4483004"/>
                <a:ext cx="144016" cy="28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07484" y="4691213"/>
                <a:ext cx="42366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9" y="4103499"/>
            <a:ext cx="928575" cy="107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8"/>
          <p:cNvSpPr>
            <a:spLocks/>
          </p:cNvSpPr>
          <p:nvPr/>
        </p:nvSpPr>
        <p:spPr bwMode="auto">
          <a:xfrm rot="20739153" flipH="1" flipV="1">
            <a:off x="7694978" y="3959218"/>
            <a:ext cx="675890" cy="288214"/>
          </a:xfrm>
          <a:custGeom>
            <a:avLst/>
            <a:gdLst>
              <a:gd name="T0" fmla="*/ 30 w 756"/>
              <a:gd name="T1" fmla="*/ 0 h 356"/>
              <a:gd name="T2" fmla="*/ 121 w 756"/>
              <a:gd name="T3" fmla="*/ 318 h 356"/>
              <a:gd name="T4" fmla="*/ 756 w 756"/>
              <a:gd name="T5" fmla="*/ 227 h 3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6" h="356">
                <a:moveTo>
                  <a:pt x="30" y="0"/>
                </a:moveTo>
                <a:cubicBezTo>
                  <a:pt x="15" y="140"/>
                  <a:pt x="0" y="280"/>
                  <a:pt x="121" y="318"/>
                </a:cubicBezTo>
                <a:cubicBezTo>
                  <a:pt x="242" y="356"/>
                  <a:pt x="499" y="291"/>
                  <a:pt x="756" y="22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918531" y="5385165"/>
            <a:ext cx="153279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200" b="1" dirty="0" smtClean="0">
                <a:ln/>
                <a:solidFill>
                  <a:srgbClr val="009973"/>
                </a:solidFill>
              </a:rPr>
              <a:t>Post EPR </a:t>
            </a:r>
            <a:endParaRPr lang="fr-FR" sz="2200" b="1" cap="none" spc="0" dirty="0">
              <a:ln/>
              <a:solidFill>
                <a:srgbClr val="009973"/>
              </a:solidFill>
              <a:effectLst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14854" y="5368257"/>
            <a:ext cx="204011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200" b="1" cap="none" spc="0" dirty="0">
                <a:ln/>
                <a:solidFill>
                  <a:srgbClr val="009973"/>
                </a:solidFill>
                <a:effectLst/>
              </a:rPr>
              <a:t>SFR - ASTRID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757271" y="3072294"/>
            <a:ext cx="3532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9973"/>
                </a:solidFill>
              </a:rPr>
              <a:t>Concevoir </a:t>
            </a:r>
          </a:p>
          <a:p>
            <a:pPr algn="ctr"/>
            <a:r>
              <a:rPr lang="fr-FR" sz="2400" b="1" dirty="0">
                <a:solidFill>
                  <a:srgbClr val="009973"/>
                </a:solidFill>
              </a:rPr>
              <a:t>des </a:t>
            </a:r>
          </a:p>
          <a:p>
            <a:pPr algn="ctr"/>
            <a:r>
              <a:rPr lang="fr-FR" sz="2400" b="1" dirty="0">
                <a:solidFill>
                  <a:srgbClr val="009973"/>
                </a:solidFill>
              </a:rPr>
              <a:t>designs innovants pour </a:t>
            </a:r>
          </a:p>
          <a:p>
            <a:pPr algn="ctr"/>
            <a:r>
              <a:rPr lang="fr-FR" sz="2400" b="1" dirty="0">
                <a:solidFill>
                  <a:srgbClr val="009973"/>
                </a:solidFill>
              </a:rPr>
              <a:t>GEN-IV &amp; les REL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667276" y="6114782"/>
            <a:ext cx="148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simulation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059832" y="6114782"/>
            <a:ext cx="148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expertise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3568" y="611478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REX fonctionnement</a:t>
            </a:r>
            <a:endParaRPr lang="fr-FR" sz="1600" dirty="0"/>
          </a:p>
        </p:txBody>
      </p:sp>
      <p:sp>
        <p:nvSpPr>
          <p:cNvPr id="50" name="Rectangle 49"/>
          <p:cNvSpPr/>
          <p:nvPr/>
        </p:nvSpPr>
        <p:spPr>
          <a:xfrm>
            <a:off x="7620525" y="6453336"/>
            <a:ext cx="1567115" cy="40466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4000">
                <a:schemeClr val="accent3">
                  <a:lumMod val="89000"/>
                </a:schemeClr>
              </a:gs>
              <a:gs pos="85000">
                <a:srgbClr val="FFFF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</a:rPr>
              <a:t>f</a:t>
            </a:r>
            <a:r>
              <a:rPr lang="fr-FR" sz="1400" b="1" dirty="0" smtClean="0">
                <a:solidFill>
                  <a:srgbClr val="00B050"/>
                </a:solidFill>
              </a:rPr>
              <a:t>acteur humain</a:t>
            </a:r>
            <a:endParaRPr lang="fr-FR" sz="1400" b="1" dirty="0">
              <a:solidFill>
                <a:srgbClr val="00B050"/>
              </a:solidFill>
            </a:endParaRPr>
          </a:p>
        </p:txBody>
      </p:sp>
      <p:pic>
        <p:nvPicPr>
          <p:cNvPr id="51" name="image8.p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86" l="2930" r="98633">
                        <a14:foregroundMark x1="35547" y1="19475" x2="35547" y2="19475"/>
                        <a14:foregroundMark x1="61133" y1="14503" x2="61133" y2="14503"/>
                        <a14:foregroundMark x1="73047" y1="9945" x2="73047" y2="9945"/>
                        <a14:foregroundMark x1="49805" y1="54558" x2="49805" y2="54558"/>
                        <a14:foregroundMark x1="34180" y1="49033" x2="34180" y2="49033"/>
                        <a14:foregroundMark x1="39844" y1="52486" x2="39844" y2="52486"/>
                        <a14:foregroundMark x1="53320" y1="69061" x2="53320" y2="69061"/>
                        <a14:foregroundMark x1="77344" y1="70028" x2="77344" y2="70028"/>
                        <a14:foregroundMark x1="75195" y1="50967" x2="75195" y2="50967"/>
                        <a14:foregroundMark x1="76758" y1="29420" x2="76758" y2="29420"/>
                        <a14:foregroundMark x1="82422" y1="25000" x2="82422" y2="25000"/>
                        <a14:foregroundMark x1="71094" y1="30525" x2="71094" y2="30525"/>
                        <a14:foregroundMark x1="79883" y1="27901" x2="79883" y2="27901"/>
                        <a14:foregroundMark x1="83203" y1="31354" x2="83203" y2="31354"/>
                        <a14:foregroundMark x1="82422" y1="37707" x2="82422" y2="37707"/>
                        <a14:foregroundMark x1="24023" y1="49862" x2="24023" y2="49862"/>
                        <a14:foregroundMark x1="14648" y1="56492" x2="14648" y2="56492"/>
                        <a14:foregroundMark x1="8789" y1="55663" x2="8789" y2="55663"/>
                        <a14:foregroundMark x1="17578" y1="56215" x2="17578" y2="56215"/>
                        <a14:foregroundMark x1="8594" y1="61602" x2="8594" y2="61602"/>
                        <a14:foregroundMark x1="19141" y1="49448" x2="19141" y2="49448"/>
                        <a14:foregroundMark x1="21484" y1="48204" x2="21484" y2="48204"/>
                        <a14:foregroundMark x1="24414" y1="46961" x2="24414" y2="46961"/>
                        <a14:foregroundMark x1="20117" y1="46685" x2="20117" y2="46685"/>
                        <a14:foregroundMark x1="17969" y1="47099" x2="17969" y2="47099"/>
                        <a14:foregroundMark x1="21680" y1="56077" x2="21680" y2="56077"/>
                        <a14:foregroundMark x1="12109" y1="55939" x2="12109" y2="55939"/>
                        <a14:foregroundMark x1="9375" y1="60773" x2="9375" y2="60773"/>
                        <a14:foregroundMark x1="16406" y1="53315" x2="16406" y2="53315"/>
                        <a14:foregroundMark x1="27344" y1="45856" x2="27344" y2="45856"/>
                        <a14:foregroundMark x1="22070" y1="46409" x2="22070" y2="46409"/>
                        <a14:foregroundMark x1="25195" y1="34254" x2="25195" y2="34254"/>
                        <a14:foregroundMark x1="26563" y1="34254" x2="26563" y2="34254"/>
                        <a14:foregroundMark x1="26563" y1="39365" x2="26563" y2="39365"/>
                        <a14:foregroundMark x1="28711" y1="40331" x2="28711" y2="40331"/>
                        <a14:foregroundMark x1="29883" y1="39917" x2="29883" y2="39917"/>
                        <a14:foregroundMark x1="80664" y1="48204" x2="80664" y2="48204"/>
                        <a14:foregroundMark x1="78516" y1="47928" x2="78516" y2="47928"/>
                        <a14:foregroundMark x1="81250" y1="58425" x2="81250" y2="58425"/>
                        <a14:foregroundMark x1="93164" y1="58978" x2="93164" y2="58978"/>
                        <a14:foregroundMark x1="95703" y1="60083" x2="95703" y2="60083"/>
                        <a14:foregroundMark x1="90820" y1="59254" x2="90820" y2="59254"/>
                        <a14:foregroundMark x1="67773" y1="53315" x2="67773" y2="53315"/>
                        <a14:foregroundMark x1="77930" y1="57320" x2="77930" y2="57320"/>
                        <a14:foregroundMark x1="80664" y1="57044" x2="80664" y2="57044"/>
                        <a14:foregroundMark x1="85352" y1="58425" x2="85352" y2="58425"/>
                        <a14:foregroundMark x1="83594" y1="57597" x2="83594" y2="57597"/>
                        <a14:foregroundMark x1="81836" y1="56630" x2="81836" y2="56630"/>
                        <a14:foregroundMark x1="79297" y1="56215" x2="79297" y2="56215"/>
                        <a14:foregroundMark x1="91797" y1="58425" x2="91797" y2="58425"/>
                        <a14:foregroundMark x1="95898" y1="59254" x2="95898" y2="59254"/>
                        <a14:foregroundMark x1="98047" y1="59807" x2="98047" y2="59807"/>
                        <a14:foregroundMark x1="95117" y1="64779" x2="95117" y2="64779"/>
                        <a14:foregroundMark x1="97656" y1="61878" x2="97656" y2="61878"/>
                        <a14:foregroundMark x1="97266" y1="63674" x2="97266" y2="63674"/>
                        <a14:foregroundMark x1="95703" y1="64503" x2="95703" y2="64503"/>
                        <a14:foregroundMark x1="80469" y1="72790" x2="80469" y2="72790"/>
                        <a14:foregroundMark x1="83789" y1="36326" x2="83789" y2="36326"/>
                        <a14:foregroundMark x1="85156" y1="36326" x2="85156" y2="36326"/>
                        <a14:foregroundMark x1="28516" y1="22514" x2="28516" y2="22514"/>
                        <a14:foregroundMark x1="27930" y1="20442" x2="27930" y2="20442"/>
                        <a14:foregroundMark x1="27344" y1="25276" x2="27344" y2="25276"/>
                        <a14:foregroundMark x1="76367" y1="6215" x2="76367" y2="6215"/>
                        <a14:foregroundMark x1="72266" y1="4972" x2="72266" y2="4972"/>
                        <a14:foregroundMark x1="74609" y1="5801" x2="74609" y2="5801"/>
                        <a14:foregroundMark x1="67188" y1="4006" x2="67188" y2="4006"/>
                        <a14:foregroundMark x1="69727" y1="4696" x2="69727" y2="4696"/>
                        <a14:foregroundMark x1="64648" y1="3591" x2="64648" y2="3591"/>
                        <a14:foregroundMark x1="61523" y1="3591" x2="61523" y2="3591"/>
                        <a14:foregroundMark x1="62109" y1="4972" x2="62109" y2="4972"/>
                        <a14:foregroundMark x1="58984" y1="3315" x2="58984" y2="3315"/>
                        <a14:foregroundMark x1="53516" y1="3315" x2="53516" y2="3315"/>
                        <a14:foregroundMark x1="50977" y1="3039" x2="50977" y2="3039"/>
                        <a14:foregroundMark x1="47852" y1="3039" x2="47852" y2="3039"/>
                        <a14:foregroundMark x1="45703" y1="3867" x2="45703" y2="3867"/>
                        <a14:foregroundMark x1="43164" y1="3729" x2="43164" y2="3729"/>
                        <a14:foregroundMark x1="38867" y1="4144" x2="38867" y2="41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7646" y="2158696"/>
            <a:ext cx="1265103" cy="178893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tangle 51"/>
          <p:cNvSpPr/>
          <p:nvPr/>
        </p:nvSpPr>
        <p:spPr>
          <a:xfrm>
            <a:off x="7620041" y="2360388"/>
            <a:ext cx="81144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200" b="1" cap="none" spc="0" dirty="0" smtClean="0">
                <a:ln/>
                <a:solidFill>
                  <a:srgbClr val="009973"/>
                </a:solidFill>
                <a:effectLst/>
              </a:rPr>
              <a:t>SMR</a:t>
            </a:r>
            <a:endParaRPr lang="fr-FR" sz="2200" b="1" cap="none" spc="0" dirty="0">
              <a:ln/>
              <a:solidFill>
                <a:srgbClr val="009973"/>
              </a:solidFill>
              <a:effectLst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50669" y="5104431"/>
            <a:ext cx="817596" cy="874189"/>
            <a:chOff x="-3389693" y="1977824"/>
            <a:chExt cx="817596" cy="874189"/>
          </a:xfrm>
        </p:grpSpPr>
        <p:pic>
          <p:nvPicPr>
            <p:cNvPr id="54" name="Image 53" descr="... Certificat, Officiel, Red, Sceau - Image gratuite sur Pixabay - 1610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1884">
              <a:off x="-3226549" y="1977824"/>
              <a:ext cx="611251" cy="874189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 rot="20613580">
              <a:off x="-3389693" y="2097616"/>
              <a:ext cx="81759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libri" panose="020F0502020204030204" pitchFamily="34" charset="0"/>
                </a:rPr>
                <a:t>brevets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419872" y="6453336"/>
            <a:ext cx="1584176" cy="40466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4000">
                <a:schemeClr val="accent3">
                  <a:lumMod val="89000"/>
                </a:schemeClr>
              </a:gs>
              <a:gs pos="85000">
                <a:srgbClr val="FFFF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sûreté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588224" y="6097905"/>
            <a:ext cx="2123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veille technologique</a:t>
            </a:r>
            <a:endParaRPr lang="fr-FR" sz="1600" dirty="0"/>
          </a:p>
        </p:txBody>
      </p:sp>
      <p:sp>
        <p:nvSpPr>
          <p:cNvPr id="42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206296" y="60149"/>
            <a:ext cx="6529388" cy="85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smtClean="0"/>
              <a:t>Présentation du DER/SESI</a:t>
            </a:r>
            <a:endParaRPr lang="fr-FR" altLang="fr-FR" cap="none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2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20" y="3933056"/>
            <a:ext cx="844526" cy="8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45" y="5429405"/>
            <a:ext cx="2346803" cy="136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98" y="954666"/>
            <a:ext cx="2097154" cy="175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240846" y="903662"/>
            <a:ext cx="1530307" cy="1233046"/>
            <a:chOff x="1012" y="845"/>
            <a:chExt cx="4520" cy="3642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12" y="845"/>
              <a:ext cx="3736" cy="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" y="1128"/>
              <a:ext cx="3739" cy="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20"/>
          <p:cNvSpPr txBox="1">
            <a:spLocks noChangeArrowheads="1"/>
          </p:cNvSpPr>
          <p:nvPr/>
        </p:nvSpPr>
        <p:spPr bwMode="auto">
          <a:xfrm rot="-1881292">
            <a:off x="1389390" y="1296609"/>
            <a:ext cx="1173163" cy="276999"/>
          </a:xfrm>
          <a:prstGeom prst="rect">
            <a:avLst/>
          </a:prstGeom>
          <a:noFill/>
          <a:ln w="28575">
            <a:solidFill>
              <a:srgbClr val="99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b="1" dirty="0">
                <a:solidFill>
                  <a:srgbClr val="990000"/>
                </a:solidFill>
                <a:latin typeface="Verdana" pitchFamily="34" charset="0"/>
              </a:rPr>
              <a:t>COPERNIC</a:t>
            </a:r>
          </a:p>
        </p:txBody>
      </p:sp>
      <p:pic>
        <p:nvPicPr>
          <p:cNvPr id="17" name="Picture 26" descr="SFR_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51247" r="36804" b="6314"/>
          <a:stretch>
            <a:fillRect/>
          </a:stretch>
        </p:blipFill>
        <p:spPr bwMode="auto">
          <a:xfrm>
            <a:off x="7599405" y="2272692"/>
            <a:ext cx="942156" cy="8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6" y="4274363"/>
            <a:ext cx="2499105" cy="183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8" y="988351"/>
            <a:ext cx="1224136" cy="69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24"/>
          <p:cNvSpPr txBox="1">
            <a:spLocks noChangeArrowheads="1"/>
          </p:cNvSpPr>
          <p:nvPr/>
        </p:nvSpPr>
        <p:spPr bwMode="auto">
          <a:xfrm rot="19718708">
            <a:off x="5357287" y="1163330"/>
            <a:ext cx="1075823" cy="276999"/>
          </a:xfrm>
          <a:prstGeom prst="rect">
            <a:avLst/>
          </a:prstGeom>
          <a:noFill/>
          <a:ln w="28575">
            <a:solidFill>
              <a:srgbClr val="99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b="1" dirty="0">
                <a:solidFill>
                  <a:srgbClr val="990000"/>
                </a:solidFill>
                <a:latin typeface="Verdana" pitchFamily="34" charset="0"/>
              </a:rPr>
              <a:t>CATHARE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52057"/>
            <a:ext cx="1966905" cy="144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76871"/>
            <a:ext cx="1317540" cy="12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7"/>
          <a:stretch/>
        </p:blipFill>
        <p:spPr bwMode="auto">
          <a:xfrm>
            <a:off x="1763688" y="5515616"/>
            <a:ext cx="2448213" cy="11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0"/>
          <p:cNvSpPr txBox="1">
            <a:spLocks noChangeArrowheads="1"/>
          </p:cNvSpPr>
          <p:nvPr/>
        </p:nvSpPr>
        <p:spPr bwMode="auto">
          <a:xfrm rot="-1881292">
            <a:off x="211575" y="6063867"/>
            <a:ext cx="1173163" cy="461665"/>
          </a:xfrm>
          <a:prstGeom prst="rect">
            <a:avLst/>
          </a:prstGeom>
          <a:noFill/>
          <a:ln w="28575">
            <a:solidFill>
              <a:srgbClr val="99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rgbClr val="990000"/>
                </a:solidFill>
                <a:latin typeface="Verdana" pitchFamily="34" charset="0"/>
              </a:rPr>
              <a:t>RISK SPECTRUM</a:t>
            </a:r>
            <a:endParaRPr lang="fr-FR" sz="1200" b="1" dirty="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rot="-1881292">
            <a:off x="6864900" y="5643891"/>
            <a:ext cx="1801244" cy="738664"/>
          </a:xfrm>
          <a:prstGeom prst="rect">
            <a:avLst/>
          </a:prstGeom>
          <a:noFill/>
          <a:ln w="28575">
            <a:solidFill>
              <a:srgbClr val="99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rgbClr val="990000"/>
                </a:solidFill>
                <a:latin typeface="Verdana" pitchFamily="34" charset="0"/>
              </a:rPr>
              <a:t>METHODE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rgbClr val="990000"/>
                </a:solidFill>
                <a:latin typeface="Verdana" pitchFamily="34" charset="0"/>
              </a:rPr>
              <a:t>Best </a:t>
            </a:r>
            <a:r>
              <a:rPr lang="fr-FR" sz="1200" b="1" dirty="0" err="1" smtClean="0">
                <a:solidFill>
                  <a:srgbClr val="990000"/>
                </a:solidFill>
                <a:latin typeface="Verdana" pitchFamily="34" charset="0"/>
              </a:rPr>
              <a:t>Estimate</a:t>
            </a:r>
            <a:r>
              <a:rPr lang="fr-FR" sz="1200" b="1" dirty="0" smtClean="0">
                <a:solidFill>
                  <a:srgbClr val="990000"/>
                </a:solidFill>
                <a:latin typeface="Verdana" pitchFamily="34" charset="0"/>
              </a:rPr>
              <a:t> Plus </a:t>
            </a:r>
            <a:r>
              <a:rPr lang="fr-FR" sz="1200" b="1" dirty="0" err="1" smtClean="0">
                <a:solidFill>
                  <a:srgbClr val="990000"/>
                </a:solidFill>
                <a:latin typeface="Verdana" pitchFamily="34" charset="0"/>
              </a:rPr>
              <a:t>Uncertainties</a:t>
            </a:r>
            <a:endParaRPr lang="fr-FR" sz="1200" b="1" dirty="0">
              <a:solidFill>
                <a:srgbClr val="990000"/>
              </a:solidFill>
              <a:latin typeface="Verdana" pitchFamily="34" charset="0"/>
            </a:endParaRPr>
          </a:p>
        </p:txBody>
      </p:sp>
      <p:graphicFrame>
        <p:nvGraphicFramePr>
          <p:cNvPr id="28" name="Diagramme 27"/>
          <p:cNvGraphicFramePr/>
          <p:nvPr>
            <p:extLst/>
          </p:nvPr>
        </p:nvGraphicFramePr>
        <p:xfrm>
          <a:off x="2051720" y="2204864"/>
          <a:ext cx="5167775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9" name="Organigramme : Connecteur 28"/>
          <p:cNvSpPr/>
          <p:nvPr/>
        </p:nvSpPr>
        <p:spPr>
          <a:xfrm>
            <a:off x="3945324" y="1453705"/>
            <a:ext cx="360040" cy="350523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30" name="Organigramme : Connecteur 29"/>
          <p:cNvSpPr/>
          <p:nvPr/>
        </p:nvSpPr>
        <p:spPr>
          <a:xfrm>
            <a:off x="6804248" y="2775451"/>
            <a:ext cx="360040" cy="350523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31" name="Organigramme : Connecteur 30"/>
          <p:cNvSpPr/>
          <p:nvPr/>
        </p:nvSpPr>
        <p:spPr>
          <a:xfrm>
            <a:off x="6346271" y="5003442"/>
            <a:ext cx="360040" cy="350523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endParaRPr lang="en-US" dirty="0"/>
          </a:p>
        </p:txBody>
      </p:sp>
      <p:sp>
        <p:nvSpPr>
          <p:cNvPr id="32" name="Organigramme : Connecteur 31"/>
          <p:cNvSpPr/>
          <p:nvPr/>
        </p:nvSpPr>
        <p:spPr>
          <a:xfrm>
            <a:off x="2627784" y="5025559"/>
            <a:ext cx="360040" cy="350523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en-US" dirty="0"/>
          </a:p>
        </p:txBody>
      </p:sp>
      <p:sp>
        <p:nvSpPr>
          <p:cNvPr id="33" name="Organigramme : Connecteur 32"/>
          <p:cNvSpPr/>
          <p:nvPr/>
        </p:nvSpPr>
        <p:spPr>
          <a:xfrm>
            <a:off x="1655130" y="3501008"/>
            <a:ext cx="360040" cy="350523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en-US" dirty="0"/>
          </a:p>
        </p:txBody>
      </p:sp>
      <p:sp>
        <p:nvSpPr>
          <p:cNvPr id="34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206296" y="60149"/>
            <a:ext cx="6529388" cy="85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smtClean="0"/>
              <a:t>Présentation du DER/SESI</a:t>
            </a:r>
            <a:endParaRPr lang="fr-FR" altLang="fr-FR" cap="none" dirty="0" smtClean="0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 rot="-1881292">
            <a:off x="7156850" y="3930018"/>
            <a:ext cx="1173163" cy="276999"/>
          </a:xfrm>
          <a:prstGeom prst="rect">
            <a:avLst/>
          </a:prstGeom>
          <a:noFill/>
          <a:ln w="28575">
            <a:solidFill>
              <a:srgbClr val="99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rgbClr val="990000"/>
                </a:solidFill>
                <a:latin typeface="Verdana" pitchFamily="34" charset="0"/>
              </a:rPr>
              <a:t>SEMER</a:t>
            </a:r>
            <a:endParaRPr lang="fr-FR" sz="1200" b="1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90" b="99415" l="0" r="100000">
                        <a14:foregroundMark x1="8148" y1="69981" x2="8148" y2="69981"/>
                        <a14:foregroundMark x1="33580" y1="55750" x2="33580" y2="55750"/>
                        <a14:foregroundMark x1="8395" y1="41131" x2="8395" y2="41131"/>
                        <a14:foregroundMark x1="81728" y1="29825" x2="81728" y2="29825"/>
                        <a14:foregroundMark x1="9136" y1="38012" x2="9136" y2="38012"/>
                        <a14:foregroundMark x1="45679" y1="14035" x2="45679" y2="14035"/>
                        <a14:foregroundMark x1="75309" y1="11306" x2="75309" y2="11306"/>
                        <a14:foregroundMark x1="3951" y1="54776" x2="3951" y2="54776"/>
                        <a14:foregroundMark x1="69383" y1="60039" x2="69383" y2="60039"/>
                        <a14:foregroundMark x1="56049" y1="36062" x2="56049" y2="36062"/>
                        <a14:foregroundMark x1="91358" y1="46004" x2="91358" y2="46004"/>
                        <a14:foregroundMark x1="91358" y1="33333" x2="91358" y2="33333"/>
                        <a14:foregroundMark x1="91358" y1="33333" x2="91358" y2="33333"/>
                        <a14:foregroundMark x1="20741" y1="81092" x2="20741" y2="81092"/>
                        <a14:foregroundMark x1="37531" y1="27290" x2="37531" y2="27290"/>
                        <a14:foregroundMark x1="19506" y1="29435" x2="19506" y2="29435"/>
                        <a14:foregroundMark x1="21481" y1="73294" x2="21481" y2="73294"/>
                        <a14:foregroundMark x1="75556" y1="75439" x2="75556" y2="75439"/>
                        <a14:foregroundMark x1="89630" y1="80507" x2="89630" y2="80507"/>
                        <a14:foregroundMark x1="89383" y1="86355" x2="89383" y2="86355"/>
                        <a14:foregroundMark x1="85432" y1="92593" x2="85432" y2="92593"/>
                        <a14:foregroundMark x1="90617" y1="75828" x2="90617" y2="75828"/>
                        <a14:foregroundMark x1="81481" y1="58090" x2="81481" y2="58090"/>
                        <a14:foregroundMark x1="63210" y1="42300" x2="63210" y2="42300"/>
                        <a14:foregroundMark x1="35309" y1="41520" x2="35309" y2="41520"/>
                        <a14:foregroundMark x1="9630" y1="48538" x2="9630" y2="48538"/>
                        <a14:foregroundMark x1="12593" y1="54776" x2="12593" y2="54776"/>
                        <a14:foregroundMark x1="55309" y1="76998" x2="55309" y2="76998"/>
                        <a14:foregroundMark x1="94568" y1="37427" x2="94568" y2="37427"/>
                        <a14:foregroundMark x1="94074" y1="44639" x2="94074" y2="44639"/>
                        <a14:backgroundMark x1="7160" y1="20468" x2="7160" y2="20468"/>
                        <a14:backgroundMark x1="92099" y1="3119" x2="92099" y2="3119"/>
                        <a14:backgroundMark x1="97531" y1="41910" x2="97531" y2="41910"/>
                        <a14:backgroundMark x1="96049" y1="6433" x2="96049" y2="6433"/>
                        <a14:backgroundMark x1="1481" y1="62768" x2="1481" y2="62768"/>
                        <a14:backgroundMark x1="97778" y1="79337" x2="97778" y2="79337"/>
                        <a14:backgroundMark x1="97531" y1="54386" x2="97531" y2="54386"/>
                        <a14:backgroundMark x1="97284" y1="34503" x2="97284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" y="1858601"/>
            <a:ext cx="1320650" cy="167282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68" y="2144913"/>
            <a:ext cx="646139" cy="74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8"/>
          <p:cNvSpPr>
            <a:spLocks/>
          </p:cNvSpPr>
          <p:nvPr/>
        </p:nvSpPr>
        <p:spPr bwMode="auto">
          <a:xfrm rot="20739153" flipH="1" flipV="1">
            <a:off x="816489" y="1704823"/>
            <a:ext cx="401387" cy="205448"/>
          </a:xfrm>
          <a:custGeom>
            <a:avLst/>
            <a:gdLst>
              <a:gd name="T0" fmla="*/ 30 w 756"/>
              <a:gd name="T1" fmla="*/ 0 h 356"/>
              <a:gd name="T2" fmla="*/ 121 w 756"/>
              <a:gd name="T3" fmla="*/ 318 h 356"/>
              <a:gd name="T4" fmla="*/ 756 w 756"/>
              <a:gd name="T5" fmla="*/ 227 h 3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6" h="356">
                <a:moveTo>
                  <a:pt x="30" y="0"/>
                </a:moveTo>
                <a:cubicBezTo>
                  <a:pt x="15" y="140"/>
                  <a:pt x="0" y="280"/>
                  <a:pt x="121" y="318"/>
                </a:cubicBezTo>
                <a:cubicBezTo>
                  <a:pt x="242" y="356"/>
                  <a:pt x="499" y="291"/>
                  <a:pt x="756" y="22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2915816" y="364502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/>
              <a:t>« </a:t>
            </a:r>
            <a:r>
              <a:rPr lang="fr-FR" sz="1400" b="1" i="1" dirty="0" err="1" smtClean="0"/>
              <a:t>Safety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built</a:t>
            </a:r>
            <a:r>
              <a:rPr lang="fr-FR" sz="1400" b="1" i="1" dirty="0" smtClean="0"/>
              <a:t>-in </a:t>
            </a:r>
          </a:p>
          <a:p>
            <a:pPr algn="ctr"/>
            <a:r>
              <a:rPr lang="fr-FR" sz="1400" b="1" i="1" dirty="0" err="1" smtClean="0"/>
              <a:t>rather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than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added</a:t>
            </a:r>
            <a:r>
              <a:rPr lang="fr-FR" sz="1400" b="1" i="1" dirty="0" smtClean="0"/>
              <a:t> on »</a:t>
            </a:r>
            <a:endParaRPr lang="fr-FR" sz="1400" b="1" i="1" dirty="0"/>
          </a:p>
        </p:txBody>
      </p:sp>
      <p:sp>
        <p:nvSpPr>
          <p:cNvPr id="4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r>
              <a:rPr lang="fr-FR" dirty="0"/>
              <a:t>4</a:t>
            </a:r>
            <a:endParaRPr lang="fr-FR" dirty="0"/>
          </a:p>
        </p:txBody>
      </p:sp>
      <p:sp>
        <p:nvSpPr>
          <p:cNvPr id="41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Needs</a:t>
            </a:r>
            <a:r>
              <a:rPr lang="fr-FR" dirty="0" smtClean="0"/>
              <a:t> / Grenoble /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540" y="5733256"/>
            <a:ext cx="8496944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-674645" y="5589240"/>
            <a:ext cx="9361040" cy="828092"/>
          </a:xfrm>
        </p:spPr>
        <p:txBody>
          <a:bodyPr/>
          <a:lstStyle/>
          <a:p>
            <a:r>
              <a:rPr lang="fr-FR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800" dirty="0" smtClean="0">
                <a:solidFill>
                  <a:schemeClr val="tx1"/>
                </a:solidFill>
              </a:rPr>
              <a:t> La dualité SURETE - ECONOMIE est </a:t>
            </a:r>
            <a:r>
              <a:rPr lang="fr-FR" sz="1800" u="sng" dirty="0" smtClean="0">
                <a:solidFill>
                  <a:schemeClr val="tx1"/>
                </a:solidFill>
              </a:rPr>
              <a:t>le grand enjeu </a:t>
            </a:r>
            <a:r>
              <a:rPr lang="fr-FR" sz="1800" dirty="0" smtClean="0">
                <a:solidFill>
                  <a:schemeClr val="tx1"/>
                </a:solidFill>
              </a:rPr>
              <a:t>tant pour GEN 3 que GEN 4 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 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077050" y="3396202"/>
            <a:ext cx="2801937" cy="123566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SURETE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23826"/>
            <a:ext cx="8100391" cy="909637"/>
          </a:xfrm>
        </p:spPr>
        <p:txBody>
          <a:bodyPr/>
          <a:lstStyle/>
          <a:p>
            <a:pPr lvl="0">
              <a:defRPr/>
            </a:pPr>
            <a:r>
              <a:rPr lang="fr-FR" sz="2000" dirty="0" err="1" smtClean="0"/>
              <a:t>Caracteristiques</a:t>
            </a:r>
            <a:r>
              <a:rPr lang="fr-FR" sz="2000" dirty="0" smtClean="0"/>
              <a:t> </a:t>
            </a:r>
            <a:r>
              <a:rPr lang="fr-FR" sz="2000" dirty="0" err="1" smtClean="0"/>
              <a:t>recherchees</a:t>
            </a:r>
            <a:r>
              <a:rPr lang="fr-FR" sz="2000" dirty="0" smtClean="0"/>
              <a:t> des futurs </a:t>
            </a:r>
            <a:r>
              <a:rPr lang="fr-FR" sz="2000" dirty="0" err="1" smtClean="0"/>
              <a:t>reacteurs</a:t>
            </a:r>
            <a:r>
              <a:rPr lang="fr-FR" sz="2000" dirty="0" smtClean="0"/>
              <a:t> 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7" name="Ellipse 6"/>
          <p:cNvSpPr/>
          <p:nvPr/>
        </p:nvSpPr>
        <p:spPr>
          <a:xfrm>
            <a:off x="246063" y="2244264"/>
            <a:ext cx="2341563" cy="183280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Préservation des ressources naturelles </a:t>
            </a:r>
          </a:p>
        </p:txBody>
      </p:sp>
      <p:sp>
        <p:nvSpPr>
          <p:cNvPr id="11" name="Ellipse 10"/>
          <p:cNvSpPr/>
          <p:nvPr/>
        </p:nvSpPr>
        <p:spPr>
          <a:xfrm>
            <a:off x="6655496" y="2220741"/>
            <a:ext cx="2375792" cy="19256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>
                <a:solidFill>
                  <a:prstClr val="black"/>
                </a:solidFill>
              </a:rPr>
              <a:t>Minimisation des déchets </a:t>
            </a:r>
            <a:endParaRPr lang="fr-FR" sz="1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800" dirty="0">
                <a:solidFill>
                  <a:prstClr val="black"/>
                </a:solidFill>
              </a:rPr>
              <a:t>à</a:t>
            </a:r>
            <a:r>
              <a:rPr lang="fr-FR" sz="1800" dirty="0" smtClean="0">
                <a:solidFill>
                  <a:prstClr val="black"/>
                </a:solidFill>
              </a:rPr>
              <a:t> vie longue </a:t>
            </a: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987824" y="1932405"/>
            <a:ext cx="2930376" cy="116522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 smtClean="0">
                <a:solidFill>
                  <a:prstClr val="black"/>
                </a:solidFill>
              </a:rPr>
              <a:t>Compétitivité économique  </a:t>
            </a:r>
            <a:endParaRPr lang="fr-FR" sz="1800" dirty="0">
              <a:solidFill>
                <a:prstClr val="black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922978" y="2209977"/>
            <a:ext cx="857050" cy="1105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6081844" y="3717169"/>
            <a:ext cx="648072" cy="2968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306483" y="3921163"/>
            <a:ext cx="648072" cy="1857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257739" y="2176236"/>
            <a:ext cx="745560" cy="890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61" name="ZoneTexte 36"/>
          <p:cNvSpPr txBox="1">
            <a:spLocks noChangeArrowheads="1"/>
          </p:cNvSpPr>
          <p:nvPr/>
        </p:nvSpPr>
        <p:spPr bwMode="auto">
          <a:xfrm>
            <a:off x="683568" y="1031228"/>
            <a:ext cx="7857855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>
                <a:srgbClr val="000000"/>
              </a:buClr>
            </a:pPr>
            <a:r>
              <a:rPr lang="fr-FR" altLang="fr-FR" sz="2000" b="1" dirty="0" smtClean="0">
                <a:solidFill>
                  <a:srgbClr val="5E5E5E"/>
                </a:solidFill>
                <a:ea typeface="Lucida Sans Unicode" pitchFamily="34" charset="0"/>
                <a:cs typeface="Lucida Sans Unicode" pitchFamily="34" charset="0"/>
              </a:rPr>
              <a:t>Les enjeux de la conception des réacteurs &amp; cycles du futur permettant un développement durable du nucléaire                </a:t>
            </a:r>
            <a:r>
              <a:rPr lang="fr-FR" altLang="fr-FR" sz="2400" b="1" dirty="0" smtClean="0">
                <a:solidFill>
                  <a:srgbClr val="5E5E5E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9740" y="2283040"/>
            <a:ext cx="1186553" cy="334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7913" y="2308822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GEN </a:t>
            </a:r>
            <a:r>
              <a:rPr lang="fr-FR" b="1" dirty="0" smtClean="0"/>
              <a:t> </a:t>
            </a:r>
            <a:r>
              <a:rPr lang="fr-FR" b="1" dirty="0"/>
              <a:t>4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50114" y="2350489"/>
            <a:ext cx="118655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5574" y="2345740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GEN  4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1209" y="3032619"/>
            <a:ext cx="1440160" cy="446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65175" y="3097629"/>
            <a:ext cx="149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GEN 3 et 4 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4869160"/>
            <a:ext cx="8568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préservation des ressources (optimisation de l’utilisation de </a:t>
            </a:r>
            <a:r>
              <a:rPr lang="fr-FR" dirty="0" smtClean="0">
                <a:solidFill>
                  <a:schemeClr val="tx1"/>
                </a:solidFill>
              </a:rPr>
              <a:t>l’Uranium, </a:t>
            </a:r>
            <a:r>
              <a:rPr lang="fr-FR" dirty="0">
                <a:solidFill>
                  <a:schemeClr val="tx1"/>
                </a:solidFill>
              </a:rPr>
              <a:t>recyclage du Pu) et la minimisation des déchets </a:t>
            </a:r>
            <a:r>
              <a:rPr lang="fr-FR" dirty="0" smtClean="0">
                <a:solidFill>
                  <a:schemeClr val="tx1"/>
                </a:solidFill>
              </a:rPr>
              <a:t>sont </a:t>
            </a:r>
            <a:r>
              <a:rPr lang="fr-FR" dirty="0">
                <a:solidFill>
                  <a:schemeClr val="tx1"/>
                </a:solidFill>
              </a:rPr>
              <a:t>des vertus intrinsèques des </a:t>
            </a:r>
            <a:r>
              <a:rPr lang="fr-FR" dirty="0" smtClean="0">
                <a:solidFill>
                  <a:schemeClr val="tx1"/>
                </a:solidFill>
              </a:rPr>
              <a:t>RNR GEN 4 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lèche gauche 3"/>
          <p:cNvSpPr/>
          <p:nvPr/>
        </p:nvSpPr>
        <p:spPr>
          <a:xfrm rot="3685209">
            <a:off x="1326474" y="4399038"/>
            <a:ext cx="853786" cy="242316"/>
          </a:xfrm>
          <a:prstGeom prst="leftArrow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 gauche 23"/>
          <p:cNvSpPr/>
          <p:nvPr/>
        </p:nvSpPr>
        <p:spPr>
          <a:xfrm rot="6885767">
            <a:off x="6669855" y="4393486"/>
            <a:ext cx="853786" cy="242316"/>
          </a:xfrm>
          <a:prstGeom prst="leftArrow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r>
              <a:rPr lang="fr-FR" dirty="0"/>
              <a:t>5</a:t>
            </a:r>
            <a:endParaRPr lang="fr-FR" dirty="0"/>
          </a:p>
        </p:txBody>
      </p:sp>
      <p:sp>
        <p:nvSpPr>
          <p:cNvPr id="27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Needs</a:t>
            </a:r>
            <a:r>
              <a:rPr lang="fr-FR" dirty="0" smtClean="0"/>
              <a:t> / Grenoble /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2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cea.fr/var/cea/3wceafr_news/images/p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230313"/>
            <a:ext cx="9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2128" y="1340768"/>
            <a:ext cx="6948264" cy="3665619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4 Areas, 8 Goals, 15 </a:t>
            </a:r>
            <a:r>
              <a:rPr lang="fr-FR" altLang="fr-FR" b="1" i="1" dirty="0" err="1"/>
              <a:t>criteria</a:t>
            </a:r>
            <a:endParaRPr lang="fr-FR" altLang="fr-FR" b="1" i="1" dirty="0"/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 err="1"/>
              <a:t>Sustainability</a:t>
            </a:r>
            <a:r>
              <a:rPr lang="fr-FR" altLang="fr-FR" b="1" i="1" dirty="0"/>
              <a:t> 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SU1 Resource </a:t>
            </a:r>
            <a:r>
              <a:rPr lang="fr-FR" altLang="fr-FR" b="1" i="1" dirty="0" err="1"/>
              <a:t>Utilization</a:t>
            </a:r>
            <a:endParaRPr lang="fr-FR" altLang="fr-FR" b="1" i="1" dirty="0"/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SU2 </a:t>
            </a:r>
            <a:r>
              <a:rPr lang="fr-FR" altLang="fr-FR" b="1" i="1" dirty="0" err="1"/>
              <a:t>Waste</a:t>
            </a:r>
            <a:r>
              <a:rPr lang="fr-FR" altLang="fr-FR" b="1" i="1" dirty="0"/>
              <a:t> </a:t>
            </a:r>
            <a:r>
              <a:rPr lang="fr-FR" altLang="fr-FR" b="1" i="1" dirty="0" err="1"/>
              <a:t>Minimization</a:t>
            </a:r>
            <a:r>
              <a:rPr lang="fr-FR" altLang="fr-FR" b="1" i="1" dirty="0"/>
              <a:t> and Management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 err="1"/>
              <a:t>Safety</a:t>
            </a:r>
            <a:r>
              <a:rPr lang="fr-FR" altLang="fr-FR" b="1" i="1" dirty="0"/>
              <a:t> and </a:t>
            </a:r>
            <a:r>
              <a:rPr lang="fr-FR" altLang="fr-FR" b="1" i="1" dirty="0" err="1"/>
              <a:t>Reliability</a:t>
            </a:r>
            <a:endParaRPr lang="fr-FR" altLang="fr-FR" b="1" i="1" dirty="0"/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SR1 </a:t>
            </a:r>
            <a:r>
              <a:rPr lang="fr-FR" altLang="fr-FR" b="1" i="1" dirty="0" err="1"/>
              <a:t>Operational</a:t>
            </a:r>
            <a:r>
              <a:rPr lang="fr-FR" altLang="fr-FR" b="1" i="1" dirty="0"/>
              <a:t> </a:t>
            </a:r>
            <a:r>
              <a:rPr lang="fr-FR" altLang="fr-FR" b="1" i="1" dirty="0" err="1"/>
              <a:t>Safety</a:t>
            </a:r>
            <a:r>
              <a:rPr lang="fr-FR" altLang="fr-FR" b="1" i="1" dirty="0"/>
              <a:t> and </a:t>
            </a:r>
            <a:r>
              <a:rPr lang="fr-FR" altLang="fr-FR" b="1" i="1" dirty="0" err="1"/>
              <a:t>Reliability</a:t>
            </a:r>
            <a:endParaRPr lang="fr-FR" altLang="fr-FR" b="1" i="1" dirty="0"/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SR2 </a:t>
            </a:r>
            <a:r>
              <a:rPr lang="fr-FR" altLang="fr-FR" b="1" i="1" dirty="0" err="1"/>
              <a:t>Core</a:t>
            </a:r>
            <a:r>
              <a:rPr lang="fr-FR" altLang="fr-FR" b="1" i="1" dirty="0"/>
              <a:t> Damage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SR3 </a:t>
            </a:r>
            <a:r>
              <a:rPr lang="fr-FR" altLang="fr-FR" b="1" i="1" dirty="0" err="1"/>
              <a:t>Offsite</a:t>
            </a:r>
            <a:r>
              <a:rPr lang="fr-FR" altLang="fr-FR" b="1" i="1" dirty="0"/>
              <a:t> Emergency </a:t>
            </a:r>
            <a:r>
              <a:rPr lang="fr-FR" altLang="fr-FR" b="1" i="1" dirty="0" err="1"/>
              <a:t>Response</a:t>
            </a:r>
            <a:endParaRPr lang="fr-FR" altLang="fr-FR" b="1" i="1" dirty="0"/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 err="1"/>
              <a:t>Economics</a:t>
            </a:r>
            <a:endParaRPr lang="fr-FR" altLang="fr-FR" b="1" i="1" dirty="0"/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EC1 Life Cycle </a:t>
            </a:r>
            <a:r>
              <a:rPr lang="fr-FR" altLang="fr-FR" b="1" i="1" dirty="0" err="1"/>
              <a:t>Cost</a:t>
            </a:r>
            <a:endParaRPr lang="fr-FR" altLang="fr-FR" b="1" i="1" dirty="0"/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EC2 </a:t>
            </a:r>
            <a:r>
              <a:rPr lang="fr-FR" altLang="fr-FR" b="1" i="1" dirty="0" err="1"/>
              <a:t>Risk</a:t>
            </a:r>
            <a:r>
              <a:rPr lang="fr-FR" altLang="fr-FR" b="1" i="1" dirty="0"/>
              <a:t> to </a:t>
            </a:r>
            <a:r>
              <a:rPr lang="fr-FR" altLang="fr-FR" b="1" i="1" dirty="0" smtClean="0"/>
              <a:t>Capital</a:t>
            </a:r>
            <a:endParaRPr lang="fr-FR" altLang="fr-FR" b="1" i="1" dirty="0"/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 err="1"/>
              <a:t>Proliferation</a:t>
            </a:r>
            <a:r>
              <a:rPr lang="fr-FR" altLang="fr-FR" b="1" i="1" dirty="0"/>
              <a:t> </a:t>
            </a:r>
            <a:r>
              <a:rPr lang="fr-FR" altLang="fr-FR" b="1" i="1" dirty="0" err="1"/>
              <a:t>Resistance</a:t>
            </a:r>
            <a:r>
              <a:rPr lang="fr-FR" altLang="fr-FR" b="1" i="1" dirty="0"/>
              <a:t> and Physical Protection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r-FR" altLang="fr-FR" b="1" i="1" dirty="0"/>
              <a:t>PR1 </a:t>
            </a:r>
            <a:r>
              <a:rPr lang="fr-FR" altLang="fr-FR" b="1" i="1" dirty="0" err="1"/>
              <a:t>Proliferation</a:t>
            </a:r>
            <a:r>
              <a:rPr lang="fr-FR" altLang="fr-FR" b="1" i="1" dirty="0"/>
              <a:t> </a:t>
            </a:r>
            <a:r>
              <a:rPr lang="fr-FR" altLang="fr-FR" b="1" i="1" dirty="0" err="1"/>
              <a:t>Resistance</a:t>
            </a:r>
            <a:r>
              <a:rPr lang="fr-FR" altLang="fr-FR" b="1" i="1" dirty="0"/>
              <a:t> and Physical Protection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5616" y="95956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Objectifs des réacteurs de 4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2000" b="1" dirty="0" smtClean="0">
                <a:solidFill>
                  <a:srgbClr val="FF0000"/>
                </a:solidFill>
              </a:rPr>
              <a:t> génération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29816" y="2502226"/>
            <a:ext cx="6732240" cy="3908036"/>
            <a:chOff x="629816" y="2527788"/>
            <a:chExt cx="6732240" cy="39080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38"/>
            <a:stretch/>
          </p:blipFill>
          <p:spPr bwMode="auto">
            <a:xfrm>
              <a:off x="629816" y="5142404"/>
              <a:ext cx="6732240" cy="12934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Légende encadrée 3 2"/>
            <p:cNvSpPr/>
            <p:nvPr/>
          </p:nvSpPr>
          <p:spPr>
            <a:xfrm>
              <a:off x="1619672" y="2527788"/>
              <a:ext cx="4752528" cy="1117236"/>
            </a:xfrm>
            <a:prstGeom prst="borderCallout3">
              <a:avLst>
                <a:gd name="adj1" fmla="val 48985"/>
                <a:gd name="adj2" fmla="val -262"/>
                <a:gd name="adj3" fmla="val 47473"/>
                <a:gd name="adj4" fmla="val -20074"/>
                <a:gd name="adj5" fmla="val 229254"/>
                <a:gd name="adj6" fmla="val -20613"/>
                <a:gd name="adj7" fmla="val 228611"/>
                <a:gd name="adj8" fmla="val -2088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71600" y="260648"/>
            <a:ext cx="8280920" cy="49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000" dirty="0" err="1" smtClean="0"/>
              <a:t>Caracteristiques</a:t>
            </a:r>
            <a:r>
              <a:rPr lang="fr-FR" sz="2000" dirty="0" smtClean="0"/>
              <a:t> </a:t>
            </a:r>
            <a:r>
              <a:rPr lang="fr-FR" sz="2000" dirty="0" err="1" smtClean="0"/>
              <a:t>recherchees</a:t>
            </a:r>
            <a:r>
              <a:rPr lang="fr-FR" sz="2000" dirty="0" smtClean="0"/>
              <a:t> des futurs </a:t>
            </a:r>
            <a:r>
              <a:rPr lang="fr-FR" sz="2000" dirty="0" err="1" smtClean="0"/>
              <a:t>reacteurs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5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ea.fr/var/cea/3wceafr_news/images/pi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230313"/>
            <a:ext cx="9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9552" y="101266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Objectifs des réacteurs de 4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2000" b="1" dirty="0" smtClean="0">
                <a:solidFill>
                  <a:srgbClr val="FF0000"/>
                </a:solidFill>
              </a:rPr>
              <a:t> génération</a:t>
            </a:r>
          </a:p>
        </p:txBody>
      </p:sp>
      <p:graphicFrame>
        <p:nvGraphicFramePr>
          <p:cNvPr id="3" name="Diagramme 2"/>
          <p:cNvGraphicFramePr/>
          <p:nvPr>
            <p:extLst/>
          </p:nvPr>
        </p:nvGraphicFramePr>
        <p:xfrm>
          <a:off x="-252536" y="13731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4499992" y="1712978"/>
            <a:ext cx="4662265" cy="2705068"/>
            <a:chOff x="4499992" y="1712978"/>
            <a:chExt cx="4662265" cy="2705068"/>
          </a:xfrm>
        </p:grpSpPr>
        <p:grpSp>
          <p:nvGrpSpPr>
            <p:cNvPr id="4" name="Groupe 3"/>
            <p:cNvGrpSpPr/>
            <p:nvPr/>
          </p:nvGrpSpPr>
          <p:grpSpPr>
            <a:xfrm>
              <a:off x="5454353" y="2020755"/>
              <a:ext cx="3707904" cy="2397291"/>
              <a:chOff x="6145348" y="2178327"/>
              <a:chExt cx="3707904" cy="239729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348" y="2371802"/>
                <a:ext cx="3707904" cy="2203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orme libre 15"/>
              <p:cNvSpPr/>
              <p:nvPr/>
            </p:nvSpPr>
            <p:spPr>
              <a:xfrm>
                <a:off x="6732241" y="2965680"/>
                <a:ext cx="1152128" cy="463320"/>
              </a:xfrm>
              <a:custGeom>
                <a:avLst/>
                <a:gdLst>
                  <a:gd name="connsiteX0" fmla="*/ 1724918 w 1724918"/>
                  <a:gd name="connsiteY0" fmla="*/ 357827 h 797579"/>
                  <a:gd name="connsiteX1" fmla="*/ 1006461 w 1724918"/>
                  <a:gd name="connsiteY1" fmla="*/ 47584 h 797579"/>
                  <a:gd name="connsiteX2" fmla="*/ 524768 w 1724918"/>
                  <a:gd name="connsiteY2" fmla="*/ 72077 h 797579"/>
                  <a:gd name="connsiteX3" fmla="*/ 51240 w 1724918"/>
                  <a:gd name="connsiteY3" fmla="*/ 717055 h 797579"/>
                  <a:gd name="connsiteX4" fmla="*/ 34911 w 1724918"/>
                  <a:gd name="connsiteY4" fmla="*/ 766041 h 79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4918" h="797579">
                    <a:moveTo>
                      <a:pt x="1724918" y="357827"/>
                    </a:moveTo>
                    <a:cubicBezTo>
                      <a:pt x="1465702" y="226518"/>
                      <a:pt x="1206486" y="95209"/>
                      <a:pt x="1006461" y="47584"/>
                    </a:cubicBezTo>
                    <a:cubicBezTo>
                      <a:pt x="806436" y="-41"/>
                      <a:pt x="683971" y="-39501"/>
                      <a:pt x="524768" y="72077"/>
                    </a:cubicBezTo>
                    <a:cubicBezTo>
                      <a:pt x="365565" y="183655"/>
                      <a:pt x="132883" y="601394"/>
                      <a:pt x="51240" y="717055"/>
                    </a:cubicBezTo>
                    <a:cubicBezTo>
                      <a:pt x="-30403" y="832716"/>
                      <a:pt x="2254" y="799378"/>
                      <a:pt x="34911" y="76604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Forme libre 17"/>
              <p:cNvSpPr/>
              <p:nvPr/>
            </p:nvSpPr>
            <p:spPr>
              <a:xfrm>
                <a:off x="6554149" y="2178327"/>
                <a:ext cx="636619" cy="589293"/>
              </a:xfrm>
              <a:custGeom>
                <a:avLst/>
                <a:gdLst>
                  <a:gd name="connsiteX0" fmla="*/ 720155 w 720155"/>
                  <a:gd name="connsiteY0" fmla="*/ 663371 h 663371"/>
                  <a:gd name="connsiteX1" fmla="*/ 418076 w 720155"/>
                  <a:gd name="connsiteY1" fmla="*/ 540907 h 663371"/>
                  <a:gd name="connsiteX2" fmla="*/ 34355 w 720155"/>
                  <a:gd name="connsiteY2" fmla="*/ 42885 h 663371"/>
                  <a:gd name="connsiteX3" fmla="*/ 42519 w 720155"/>
                  <a:gd name="connsiteY3" fmla="*/ 59214 h 66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155" h="663371">
                    <a:moveTo>
                      <a:pt x="720155" y="663371"/>
                    </a:moveTo>
                    <a:cubicBezTo>
                      <a:pt x="626265" y="653846"/>
                      <a:pt x="532376" y="644321"/>
                      <a:pt x="418076" y="540907"/>
                    </a:cubicBezTo>
                    <a:cubicBezTo>
                      <a:pt x="303776" y="437493"/>
                      <a:pt x="96948" y="123167"/>
                      <a:pt x="34355" y="42885"/>
                    </a:cubicBezTo>
                    <a:cubicBezTo>
                      <a:pt x="-28238" y="-37397"/>
                      <a:pt x="7140" y="10908"/>
                      <a:pt x="42519" y="59214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9" name="Picture 3" descr="C:\Users\pg212988\AppData\Local\Microsoft\Windows\Temporary Internet Files\Content.IE5\YUHM9OH7\question-mark-1026526_960_720[1]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0022" y="2472974"/>
                <a:ext cx="742790" cy="746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0" name="Connecteur en angle 19"/>
            <p:cNvCxnSpPr/>
            <p:nvPr/>
          </p:nvCxnSpPr>
          <p:spPr>
            <a:xfrm>
              <a:off x="4860032" y="2688615"/>
              <a:ext cx="1181214" cy="627523"/>
            </a:xfrm>
            <a:prstGeom prst="bentConnector3">
              <a:avLst>
                <a:gd name="adj1" fmla="val -1608"/>
              </a:avLst>
            </a:prstGeom>
            <a:ln w="25400">
              <a:solidFill>
                <a:schemeClr val="bg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341690" y="1712978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70C0"/>
                  </a:solidFill>
                </a:rPr>
                <a:t>Approche classique des couts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29" name="Connecteur droit avec flèche 28"/>
            <p:cNvCxnSpPr>
              <a:stCxn id="27" idx="1"/>
            </p:cNvCxnSpPr>
            <p:nvPr/>
          </p:nvCxnSpPr>
          <p:spPr>
            <a:xfrm flipH="1">
              <a:off x="6041246" y="1866867"/>
              <a:ext cx="300444" cy="265989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4499992" y="3356992"/>
              <a:ext cx="1168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2">
                      <a:lumMod val="75000"/>
                    </a:schemeClr>
                  </a:solidFill>
                </a:rPr>
                <a:t>Approche SMR</a:t>
              </a:r>
              <a:endParaRPr lang="fr-FR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28" y="4441262"/>
            <a:ext cx="3961171" cy="238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323528" y="5733256"/>
            <a:ext cx="3556322" cy="923330"/>
            <a:chOff x="323528" y="5733256"/>
            <a:chExt cx="3556322" cy="923330"/>
          </a:xfrm>
        </p:grpSpPr>
        <p:sp>
          <p:nvSpPr>
            <p:cNvPr id="6" name="ZoneTexte 5"/>
            <p:cNvSpPr txBox="1"/>
            <p:nvPr/>
          </p:nvSpPr>
          <p:spPr>
            <a:xfrm>
              <a:off x="323528" y="5733256"/>
              <a:ext cx="2808312" cy="92333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Carrefour des contraintes </a:t>
              </a:r>
            </a:p>
            <a:p>
              <a:pPr algn="ctr"/>
              <a:r>
                <a:rPr lang="fr-FR" dirty="0" smtClean="0"/>
                <a:t>= </a:t>
              </a:r>
            </a:p>
            <a:p>
              <a:pPr algn="ctr"/>
              <a:r>
                <a:rPr lang="fr-FR" dirty="0" smtClean="0"/>
                <a:t>ensemble vide ?</a:t>
              </a:r>
              <a:endParaRPr lang="fr-FR" dirty="0"/>
            </a:p>
          </p:txBody>
        </p:sp>
        <p:pic>
          <p:nvPicPr>
            <p:cNvPr id="22" name="Picture 3" descr="C:\Users\pg212988\AppData\Local\Microsoft\Windows\Temporary Internet Files\Content.IE5\YUHM9OH7\question-mark-1026526_960_720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060" y="5821707"/>
              <a:ext cx="742790" cy="74642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043608" y="123826"/>
            <a:ext cx="8100391" cy="909637"/>
          </a:xfrm>
        </p:spPr>
        <p:txBody>
          <a:bodyPr/>
          <a:lstStyle/>
          <a:p>
            <a:pPr lvl="0">
              <a:defRPr/>
            </a:pPr>
            <a:r>
              <a:rPr lang="fr-FR" sz="2000" dirty="0" err="1" smtClean="0"/>
              <a:t>Caracteristiques</a:t>
            </a:r>
            <a:r>
              <a:rPr lang="fr-FR" sz="2000" dirty="0" smtClean="0"/>
              <a:t> </a:t>
            </a:r>
            <a:r>
              <a:rPr lang="fr-FR" sz="2000" dirty="0" err="1" smtClean="0"/>
              <a:t>recherchees</a:t>
            </a:r>
            <a:r>
              <a:rPr lang="fr-FR" sz="2000" dirty="0" smtClean="0"/>
              <a:t> des futurs </a:t>
            </a:r>
            <a:r>
              <a:rPr lang="fr-FR" sz="2000" dirty="0" err="1" smtClean="0"/>
              <a:t>reacteurs</a:t>
            </a:r>
            <a:r>
              <a:rPr lang="fr-FR" sz="2000" dirty="0" smtClean="0"/>
              <a:t> 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5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043608" y="26988"/>
            <a:ext cx="8100392" cy="85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sz="2000" dirty="0" err="1"/>
              <a:t>Caracteristiques</a:t>
            </a:r>
            <a:r>
              <a:rPr lang="fr-FR" sz="2000" dirty="0"/>
              <a:t> </a:t>
            </a:r>
            <a:r>
              <a:rPr lang="fr-FR" sz="2000" dirty="0" err="1"/>
              <a:t>recherchees</a:t>
            </a:r>
            <a:r>
              <a:rPr lang="fr-FR" sz="2000" dirty="0"/>
              <a:t> des futurs </a:t>
            </a:r>
            <a:r>
              <a:rPr lang="fr-FR" sz="2000" dirty="0" err="1"/>
              <a:t>reacteurs</a:t>
            </a:r>
            <a:endParaRPr lang="fr-FR" altLang="fr-FR" sz="2000" cap="none" dirty="0" smtClean="0"/>
          </a:p>
        </p:txBody>
      </p:sp>
      <p:pic>
        <p:nvPicPr>
          <p:cNvPr id="15364" name="Picture 4" descr="http://www.cea.fr/var/cea/3wceafr_news/images/p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230313"/>
            <a:ext cx="9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1196751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Sûreté (+compétitivité) = enjeu majeur de crédibilité pour l’énergie nucléaire du futur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1640" y="2005389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Challenge de l’intégration de la sûreté très en amont du processus de conception de l’ensemble du système nucléaire</a:t>
            </a:r>
          </a:p>
          <a:p>
            <a:r>
              <a:rPr lang="fr-FR" sz="1800" dirty="0" smtClean="0"/>
              <a:t>« </a:t>
            </a:r>
            <a:r>
              <a:rPr lang="fr-FR" sz="1800" dirty="0" err="1" smtClean="0"/>
              <a:t>Safety</a:t>
            </a:r>
            <a:r>
              <a:rPr lang="fr-FR" sz="1800" dirty="0" smtClean="0"/>
              <a:t> </a:t>
            </a:r>
            <a:r>
              <a:rPr lang="fr-FR" sz="1800" dirty="0" err="1" smtClean="0"/>
              <a:t>built</a:t>
            </a:r>
            <a:r>
              <a:rPr lang="fr-FR" sz="1800" dirty="0" smtClean="0"/>
              <a:t>-in </a:t>
            </a:r>
            <a:r>
              <a:rPr lang="fr-FR" sz="1800" dirty="0" err="1" smtClean="0"/>
              <a:t>rather</a:t>
            </a:r>
            <a:r>
              <a:rPr lang="fr-FR" sz="1800" dirty="0" smtClean="0"/>
              <a:t> </a:t>
            </a:r>
            <a:r>
              <a:rPr lang="fr-FR" sz="1800" dirty="0" err="1" smtClean="0"/>
              <a:t>than</a:t>
            </a:r>
            <a:r>
              <a:rPr lang="fr-FR" sz="1800" dirty="0" smtClean="0"/>
              <a:t> </a:t>
            </a:r>
            <a:r>
              <a:rPr lang="fr-FR" sz="1800" dirty="0" err="1" smtClean="0"/>
              <a:t>added</a:t>
            </a:r>
            <a:r>
              <a:rPr lang="fr-FR" sz="1800" dirty="0" smtClean="0"/>
              <a:t> on »</a:t>
            </a:r>
            <a:endParaRPr lang="fr-FR" sz="1800" dirty="0"/>
          </a:p>
        </p:txBody>
      </p:sp>
      <p:sp>
        <p:nvSpPr>
          <p:cNvPr id="8" name="Virage 7"/>
          <p:cNvSpPr/>
          <p:nvPr/>
        </p:nvSpPr>
        <p:spPr>
          <a:xfrm rot="10800000" flipH="1">
            <a:off x="724332" y="2005389"/>
            <a:ext cx="467544" cy="559515"/>
          </a:xfrm>
          <a:prstGeom prst="ben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1" name="Diagramme 10"/>
          <p:cNvGraphicFramePr/>
          <p:nvPr>
            <p:extLst/>
          </p:nvPr>
        </p:nvGraphicFramePr>
        <p:xfrm>
          <a:off x="1475656" y="3212976"/>
          <a:ext cx="5976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3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395536" y="1073428"/>
            <a:ext cx="2683967" cy="86409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SURETE </a:t>
            </a: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43100" y="1988840"/>
            <a:ext cx="8913784" cy="2232248"/>
          </a:xfrm>
        </p:spPr>
        <p:txBody>
          <a:bodyPr/>
          <a:lstStyle/>
          <a:p>
            <a:pPr marL="449580" lvl="0"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Plutôt </a:t>
            </a:r>
            <a:r>
              <a:rPr lang="fr-FR" sz="1800" dirty="0">
                <a:solidFill>
                  <a:prstClr val="black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que d’opposer SURETE et </a:t>
            </a:r>
            <a:r>
              <a:rPr lang="fr-FR" sz="1800" dirty="0" smtClean="0">
                <a:solidFill>
                  <a:prstClr val="black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ECONOMIE, </a:t>
            </a:r>
            <a:r>
              <a:rPr lang="fr-FR" sz="1800" dirty="0">
                <a:solidFill>
                  <a:prstClr val="black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les réunir dans </a:t>
            </a:r>
            <a:r>
              <a:rPr lang="fr-FR" sz="1800" u="sng" dirty="0">
                <a:solidFill>
                  <a:prstClr val="black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une démarche de conception en rupture </a:t>
            </a:r>
            <a:r>
              <a:rPr lang="fr-FR" sz="1800" dirty="0">
                <a:solidFill>
                  <a:prstClr val="black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, visant un choc de </a:t>
            </a:r>
            <a:r>
              <a:rPr lang="fr-FR" sz="1800" dirty="0" smtClean="0">
                <a:solidFill>
                  <a:prstClr val="black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simplification: </a:t>
            </a:r>
            <a:r>
              <a:rPr lang="fr-FR" sz="1800" dirty="0" smtClean="0">
                <a:solidFill>
                  <a:prstClr val="black"/>
                </a:solidFill>
                <a:ea typeface="MS ??"/>
                <a:cs typeface="Times New Roman"/>
              </a:rPr>
              <a:t> </a:t>
            </a:r>
            <a:endParaRPr lang="fr-FR" sz="1800" dirty="0">
              <a:solidFill>
                <a:prstClr val="black"/>
              </a:solidFill>
              <a:ea typeface="MS ??"/>
              <a:cs typeface="Times New Roman"/>
            </a:endParaRPr>
          </a:p>
          <a:p>
            <a:pPr marL="1266825" lvl="0" indent="-342900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Aller </a:t>
            </a:r>
            <a:r>
              <a:rPr lang="fr-FR" sz="1800" dirty="0">
                <a:solidFill>
                  <a:prstClr val="black"/>
                </a:solidFill>
                <a:sym typeface="Wingdings" panose="05000000000000000000" pitchFamily="2" charset="2"/>
              </a:rPr>
              <a:t>vers plus de </a:t>
            </a:r>
            <a:r>
              <a:rPr lang="fr-FR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sûreté intrinsèque :</a:t>
            </a:r>
          </a:p>
          <a:p>
            <a:pPr marL="703263" lvl="1" indent="-34290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Comportement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naturel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résilient du cœur</a:t>
            </a:r>
          </a:p>
          <a:p>
            <a:pPr marL="703263" lvl="1" indent="-34290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Convection naturelle efficace</a:t>
            </a:r>
          </a:p>
          <a:p>
            <a:pPr marL="703263" lvl="1" indent="-34290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Délais de grâce &amp; autonomie</a:t>
            </a:r>
            <a:endParaRPr lang="fr-FR" sz="1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fr-FR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 </a:t>
            </a:r>
            <a:r>
              <a:rPr lang="fr-FR" sz="1800" dirty="0">
                <a:solidFill>
                  <a:prstClr val="black"/>
                </a:solidFill>
                <a:sym typeface="Wingdings" panose="05000000000000000000" pitchFamily="2" charset="2"/>
              </a:rPr>
              <a:t>une démonstration de sûreté plus robuste, plus convaincante et porteuse de simplifications et donc d’économie  </a:t>
            </a:r>
            <a:r>
              <a:rPr lang="fr-FR" sz="1600" dirty="0">
                <a:solidFill>
                  <a:prstClr val="black"/>
                </a:solidFill>
              </a:rPr>
              <a:t>  </a:t>
            </a:r>
          </a:p>
          <a:p>
            <a:endParaRPr lang="fr-FR" sz="1800" b="1" u="sng" dirty="0">
              <a:solidFill>
                <a:schemeClr val="tx1"/>
              </a:solidFill>
            </a:endParaRPr>
          </a:p>
          <a:p>
            <a:endParaRPr lang="fr-FR" sz="1800" b="1" u="sng" dirty="0" smtClean="0">
              <a:solidFill>
                <a:schemeClr val="tx1"/>
              </a:solidFill>
            </a:endParaRPr>
          </a:p>
          <a:p>
            <a:endParaRPr lang="fr-FR" sz="1800" b="1" u="sng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084168" y="1073428"/>
            <a:ext cx="2683967" cy="86409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 smtClean="0">
                <a:solidFill>
                  <a:prstClr val="black"/>
                </a:solidFill>
              </a:rPr>
              <a:t>ECONOMIE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3" name="Double flèche horizontale 2"/>
          <p:cNvSpPr/>
          <p:nvPr/>
        </p:nvSpPr>
        <p:spPr>
          <a:xfrm>
            <a:off x="3491880" y="1238134"/>
            <a:ext cx="2016224" cy="484632"/>
          </a:xfrm>
          <a:prstGeom prst="left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259632" y="4149080"/>
            <a:ext cx="6500391" cy="936103"/>
            <a:chOff x="1259632" y="4293096"/>
            <a:chExt cx="6500391" cy="936103"/>
          </a:xfrm>
        </p:grpSpPr>
        <p:sp>
          <p:nvSpPr>
            <p:cNvPr id="13" name="Ellipse 12"/>
            <p:cNvSpPr/>
            <p:nvPr/>
          </p:nvSpPr>
          <p:spPr>
            <a:xfrm>
              <a:off x="1259632" y="4365104"/>
              <a:ext cx="2683967" cy="8640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prstClr val="black"/>
                  </a:solidFill>
                </a:rPr>
                <a:t>SURETE 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5076056" y="4365104"/>
              <a:ext cx="2683967" cy="8640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 smtClean="0">
                  <a:solidFill>
                    <a:prstClr val="black"/>
                  </a:solidFill>
                </a:rPr>
                <a:t>ECONOMIE </a:t>
              </a:r>
              <a:endParaRPr lang="fr-FR" sz="2000" dirty="0">
                <a:solidFill>
                  <a:prstClr val="black"/>
                </a:solidFill>
              </a:endParaRPr>
            </a:p>
          </p:txBody>
        </p:sp>
        <p:sp>
          <p:nvSpPr>
            <p:cNvPr id="11" name="Plus 10"/>
            <p:cNvSpPr/>
            <p:nvPr/>
          </p:nvSpPr>
          <p:spPr>
            <a:xfrm>
              <a:off x="4042792" y="4293096"/>
              <a:ext cx="914400" cy="914400"/>
            </a:xfrm>
            <a:prstGeom prst="mathPlus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043608" y="123826"/>
            <a:ext cx="8100391" cy="909637"/>
          </a:xfrm>
        </p:spPr>
        <p:txBody>
          <a:bodyPr/>
          <a:lstStyle/>
          <a:p>
            <a:pPr lvl="0">
              <a:defRPr/>
            </a:pPr>
            <a:r>
              <a:rPr lang="fr-FR" sz="2000" dirty="0" err="1" smtClean="0"/>
              <a:t>Caracteristiques</a:t>
            </a:r>
            <a:r>
              <a:rPr lang="fr-FR" sz="2000" dirty="0" smtClean="0"/>
              <a:t> </a:t>
            </a:r>
            <a:r>
              <a:rPr lang="fr-FR" sz="2000" dirty="0" err="1" smtClean="0"/>
              <a:t>recherchees</a:t>
            </a:r>
            <a:r>
              <a:rPr lang="fr-FR" sz="2000" dirty="0" smtClean="0"/>
              <a:t> des futurs </a:t>
            </a:r>
            <a:r>
              <a:rPr lang="fr-FR" sz="2000" dirty="0" err="1" smtClean="0"/>
              <a:t>reacteurs</a:t>
            </a:r>
            <a:r>
              <a:rPr lang="fr-FR" sz="2000" dirty="0" smtClean="0"/>
              <a:t> 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869976" y="5085184"/>
            <a:ext cx="3286200" cy="1368151"/>
            <a:chOff x="2801863" y="5229200"/>
            <a:chExt cx="3286200" cy="1368151"/>
          </a:xfrm>
        </p:grpSpPr>
        <p:sp>
          <p:nvSpPr>
            <p:cNvPr id="7" name="Égal 6"/>
            <p:cNvSpPr/>
            <p:nvPr/>
          </p:nvSpPr>
          <p:spPr>
            <a:xfrm>
              <a:off x="3900858" y="5229200"/>
              <a:ext cx="1080120" cy="399579"/>
            </a:xfrm>
            <a:prstGeom prst="mathEqual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2801863" y="5733256"/>
              <a:ext cx="3286200" cy="8640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 smtClean="0">
                  <a:solidFill>
                    <a:prstClr val="black"/>
                  </a:solidFill>
                </a:rPr>
                <a:t>ACCEPTABILITE </a:t>
              </a:r>
              <a:endParaRPr lang="fr-F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Needs / Grenoble /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3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17" ma:contentTypeDescription="Crée un document." ma:contentTypeScope="" ma:versionID="bac2fba08c397b28ad4deec1ca0487ab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9f0e8ad0084ed7e78890ce4b97491c94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tt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axKeywordTaxHTField xmlns="151dffeb-2989-4a61-aef8-844a993007f8">
      <Terms xmlns="http://schemas.microsoft.com/office/infopath/2007/PartnerControls"/>
    </TaxKeywordTaxHTField>
    <TaxCatchAll xmlns="151dffeb-2989-4a61-aef8-844a993007f8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humbnailImageUrl xmlns="582fa2ad-bcfb-4c30-8490-7bbd511b1880" xsi:nil="true"/>
    <DisplayedDate xmlns="582fa2ad-bcfb-4c30-8490-7bbd511b1880" xsi:nil="true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</documentManagement>
</p:properties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D9A08AF7-85B7-433E-ABD6-B6E2FB739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FE2C1-E573-4238-ADD7-16C0578753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FFA69F-0BC4-465C-B080-3A002091996D}">
  <ds:schemaRefs>
    <ds:schemaRef ds:uri="http://purl.org/dc/elements/1.1/"/>
    <ds:schemaRef ds:uri="http://schemas.microsoft.com/office/2006/metadata/properties"/>
    <ds:schemaRef ds:uri="151dffeb-2989-4a61-aef8-844a993007f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82fa2ad-bcfb-4c30-8490-7bbd511b1880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3AA434C-D02A-4DCA-9AB0-25A961A0BB1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7759</TotalTime>
  <Words>1669</Words>
  <Application>Microsoft Office PowerPoint</Application>
  <PresentationFormat>Affichage à l'écran (4:3)</PresentationFormat>
  <Paragraphs>366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Lucida Sans Unicode</vt:lpstr>
      <vt:lpstr>MS ??</vt:lpstr>
      <vt:lpstr>Times New Roman</vt:lpstr>
      <vt:lpstr>Verdana</vt:lpstr>
      <vt:lpstr>Wingdings</vt:lpstr>
      <vt:lpstr>Masque principal</vt:lpstr>
      <vt:lpstr>Intérêts et perspectives du MSR vus du DER/SESI  </vt:lpstr>
      <vt:lpstr>Introduction</vt:lpstr>
      <vt:lpstr>Présentation du DER/SESI</vt:lpstr>
      <vt:lpstr>Présentation du DER/SESI</vt:lpstr>
      <vt:lpstr>Caracteristiques recherchees des futurs reacteurs  </vt:lpstr>
      <vt:lpstr>Présentation PowerPoint</vt:lpstr>
      <vt:lpstr>Caracteristiques recherchees des futurs reacteurs  </vt:lpstr>
      <vt:lpstr>Caracteristiques recherchees des futurs reacteurs</vt:lpstr>
      <vt:lpstr>Caracteristiques recherchees des futurs reacteurs  </vt:lpstr>
      <vt:lpstr>Présentation PowerPoint</vt:lpstr>
      <vt:lpstr>VOIES DE R&amp;D ACTUELLES</vt:lpstr>
      <vt:lpstr>POTENTIEL DES MSR</vt:lpstr>
      <vt:lpstr>POTENTIEL DES MSR</vt:lpstr>
      <vt:lpstr>POTENTIEL DES MSR</vt:lpstr>
      <vt:lpstr>POTENTIEL DES MSR</vt:lpstr>
      <vt:lpstr>POTENTIEL DES MSR</vt:lpstr>
      <vt:lpstr>POTENTIEL DES MSR</vt:lpstr>
      <vt:lpstr>Etudes passées au DER/SESI</vt:lpstr>
      <vt:lpstr>Etudes passées au DER/SESI</vt:lpstr>
      <vt:lpstr>Etudes passées au DER/SESI</vt:lpstr>
      <vt:lpstr>Perspectives</vt:lpstr>
      <vt:lpstr>Perspectives</vt:lpstr>
      <vt:lpstr>CONCLUSION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GAUTHE Paul 212988</cp:lastModifiedBy>
  <cp:revision>176</cp:revision>
  <dcterms:created xsi:type="dcterms:W3CDTF">2012-05-16T13:45:41Z</dcterms:created>
  <dcterms:modified xsi:type="dcterms:W3CDTF">2018-10-05T10:38:44Z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