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9"/>
  </p:notesMasterIdLst>
  <p:sldIdLst>
    <p:sldId id="273" r:id="rId3"/>
    <p:sldId id="434" r:id="rId4"/>
    <p:sldId id="435" r:id="rId5"/>
    <p:sldId id="436" r:id="rId6"/>
    <p:sldId id="439" r:id="rId7"/>
    <p:sldId id="438" r:id="rId8"/>
    <p:sldId id="441" r:id="rId9"/>
    <p:sldId id="440" r:id="rId10"/>
    <p:sldId id="442" r:id="rId11"/>
    <p:sldId id="443" r:id="rId12"/>
    <p:sldId id="444" r:id="rId13"/>
    <p:sldId id="445" r:id="rId14"/>
    <p:sldId id="446" r:id="rId15"/>
    <p:sldId id="447" r:id="rId16"/>
    <p:sldId id="409" r:id="rId17"/>
    <p:sldId id="276" r:id="rId18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3" autoAdjust="0"/>
    <p:restoredTop sz="91508" autoAdjust="0"/>
  </p:normalViewPr>
  <p:slideViewPr>
    <p:cSldViewPr snapToGrid="0">
      <p:cViewPr>
        <p:scale>
          <a:sx n="80" d="100"/>
          <a:sy n="80" d="100"/>
        </p:scale>
        <p:origin x="-82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0C565-6A9F-4D90-8E34-365B9DA7B3A1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89353-4F0B-46EF-B3B7-7DA2E0FA84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18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9D7F-4A66-4490-A1CD-7A608172483C}" type="datetime4">
              <a:rPr lang="fr-FR" smtClean="0"/>
              <a:t>3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7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D29-D925-436B-867E-FF1F62E8BDB3}" type="datetime4">
              <a:rPr lang="fr-FR" smtClean="0"/>
              <a:t>3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84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D80D-CA78-41E6-9599-2FFC563DFF72}" type="datetime4">
              <a:rPr lang="fr-FR" smtClean="0"/>
              <a:t>3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60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E0F0A3E0-AF8E-40EE-8EA2-4AFB33D1F9B9}" type="datetime4">
              <a:rPr lang="fr-FR" smtClean="0"/>
              <a:t>3 octobre 2018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| 26 SEPTEMBRE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50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799DF8BA-F77B-4815-AD79-C8E809AA9B74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CEA | 26 SEPTEMBRE 2012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0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7F564FA6-FAA5-4FAB-B967-E86E08BB7488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CEA | 26 SEPTEMBRE 2012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2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C5DB46B6-4ECF-4AA2-A5D1-03BB5B189E27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CEA | 26 SEPTEMBRE 2012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382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948-E3A8-4F6F-88D3-137E18D1D339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>
                <a:solidFill>
                  <a:prstClr val="white"/>
                </a:solidFill>
              </a:rPr>
              <a:t>CEA | 26 SEPTEMBRE 2012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4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C102-EDB5-4223-BDD8-4644EEA10F6E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38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A42F-CB8C-423F-B26D-0E2C158E50E5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01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45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8C76-BF86-40F1-9A48-CD850555A543}" type="datetime4">
              <a:rPr lang="fr-FR" smtClean="0"/>
              <a:t>3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731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E62D8F-39F1-4411-9632-CCC6C1D481B0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837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079B-E81D-49C1-88FA-4F6DD3A8FCA1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444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02D-2671-48CB-8E36-500C67870996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439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9E40-1B64-485D-9A60-0C8E07CB7AD7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810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228-4091-4AFD-B129-BF44C31ABCAC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CEA | 26 SEPTEMBRE 2012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7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7090-1A56-4D46-BCA3-3CA8EB202C9A}" type="datetime4">
              <a:rPr lang="fr-FR" smtClean="0"/>
              <a:t>3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91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ADEC-7818-4A43-AAD1-30C31DCF2930}" type="datetime4">
              <a:rPr lang="fr-FR" smtClean="0"/>
              <a:t>3 octobre 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6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0B1C-5CC1-477C-ABB9-FE17B6B549F3}" type="datetime4">
              <a:rPr lang="fr-FR" smtClean="0"/>
              <a:t>3 octobre 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3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5C25-4247-48EA-B80F-C513EA7D526F}" type="datetime4">
              <a:rPr lang="fr-FR" smtClean="0"/>
              <a:t>3 octobre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50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9DA8-81AE-4BB8-A858-EF7FCF13B54B}" type="datetime4">
              <a:rPr lang="fr-FR" smtClean="0"/>
              <a:t>3 octobre 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2F2E-E265-4D0B-AEB5-950727DF3C26}" type="datetime4">
              <a:rPr lang="fr-FR" smtClean="0"/>
              <a:t>3 octobre 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49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FA1C-A821-415D-BB1C-CFB4EEBAE8B3}" type="datetime4">
              <a:rPr lang="fr-FR" smtClean="0"/>
              <a:t>3 octobre 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85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CE5D-D5F7-4991-B924-04D69D831D86}" type="datetime4">
              <a:rPr lang="fr-FR" smtClean="0"/>
              <a:t>3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CEA | 26 SEPTEMBRE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CFA64-94F9-4C75-916F-61EAA83E6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43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22BEEB7E-17A5-4234-A6A7-47364CB362EA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CEA | 26 SEPTEMBRE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3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3441032" y="6286604"/>
            <a:ext cx="554655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cap="all" dirty="0" smtClean="0">
                <a:solidFill>
                  <a:srgbClr val="666666"/>
                </a:solidFill>
                <a:latin typeface="Arial" pitchFamily="34" charset="0"/>
                <a:ea typeface="+mj-ea"/>
                <a:cs typeface="Arial" pitchFamily="34" charset="0"/>
              </a:rPr>
              <a:t>NEEDS MSR  </a:t>
            </a:r>
            <a:r>
              <a:rPr lang="fr-FR" sz="1300" cap="all" dirty="0" smtClean="0">
                <a:solidFill>
                  <a:srgbClr val="666666"/>
                </a:solidFill>
                <a:latin typeface="Arial" pitchFamily="34" charset="0"/>
                <a:ea typeface="+mj-ea"/>
                <a:cs typeface="Arial" pitchFamily="34" charset="0"/>
              </a:rPr>
              <a:t>|  5 octobre 2018</a:t>
            </a:r>
            <a:endParaRPr lang="fr-FR" sz="1300" cap="all" dirty="0">
              <a:solidFill>
                <a:srgbClr val="6666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91" y="935977"/>
            <a:ext cx="3066638" cy="30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5505" y="758933"/>
            <a:ext cx="4037610" cy="338902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345365" y="574575"/>
            <a:ext cx="5798635" cy="3800655"/>
          </a:xfrm>
        </p:spPr>
        <p:txBody>
          <a:bodyPr>
            <a:noAutofit/>
          </a:bodyPr>
          <a:lstStyle/>
          <a:p>
            <a:pPr hangingPunct="0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3200" b="1" dirty="0" smtClean="0"/>
              <a:t>Travaux </a:t>
            </a:r>
            <a:r>
              <a:rPr lang="fr-FR" sz="3200" b="1" dirty="0" smtClean="0"/>
              <a:t>de modélisation</a:t>
            </a:r>
            <a:br>
              <a:rPr lang="fr-FR" sz="3200" b="1" dirty="0" smtClean="0"/>
            </a:br>
            <a:r>
              <a:rPr lang="fr-FR" sz="3200" b="1" dirty="0" smtClean="0"/>
              <a:t>au </a:t>
            </a:r>
            <a:r>
              <a:rPr lang="fr-FR" sz="3200" b="1" dirty="0" smtClean="0"/>
              <a:t>DM2S</a:t>
            </a:r>
            <a:br>
              <a:rPr lang="fr-FR" sz="3200" b="1" dirty="0" smtClean="0"/>
            </a:br>
            <a:r>
              <a:rPr lang="fr-FR" sz="3200" b="1" dirty="0" smtClean="0"/>
              <a:t>(DEN – CEA Saclay)</a:t>
            </a:r>
            <a:br>
              <a:rPr lang="fr-FR" sz="3200" b="1" dirty="0" smtClean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1800" dirty="0" smtClean="0"/>
              <a:t>Guillaume </a:t>
            </a:r>
            <a:r>
              <a:rPr lang="fr-FR" sz="1800" dirty="0" smtClean="0"/>
              <a:t>Campioni</a:t>
            </a:r>
            <a:br>
              <a:rPr lang="fr-FR" sz="1800" dirty="0" smtClean="0"/>
            </a:br>
            <a:r>
              <a:rPr lang="fr-FR" sz="1800" dirty="0" smtClean="0"/>
              <a:t>DM2S/</a:t>
            </a:r>
            <a:r>
              <a:rPr lang="fr-FR" sz="1800" dirty="0" err="1" smtClean="0"/>
              <a:t>serma</a:t>
            </a:r>
            <a:r>
              <a:rPr lang="fr-FR" sz="1800" dirty="0" smtClean="0"/>
              <a:t>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835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4546" r="24837" b="6882"/>
          <a:stretch/>
        </p:blipFill>
        <p:spPr>
          <a:xfrm>
            <a:off x="3016332" y="2007695"/>
            <a:ext cx="5827222" cy="469694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Géométrie réelle</a:t>
            </a:r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23750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V="1">
            <a:off x="3365423" y="4484889"/>
            <a:ext cx="1456528" cy="350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7890032" y="4125153"/>
            <a:ext cx="182814" cy="2378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7970281" y="2425737"/>
            <a:ext cx="554246" cy="5395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37672" y="4837603"/>
            <a:ext cx="3631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Cœur (source de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chaleur = carte de fission 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de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précurseurs)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70281" y="2007695"/>
            <a:ext cx="123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Pompe 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QDM)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970281" y="425405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Échangeur 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(source froide)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0603" y="6041985"/>
            <a:ext cx="1342663" cy="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00577" y="1095464"/>
                <a:ext cx="8843423" cy="5397933"/>
              </a:xfrm>
            </p:spPr>
            <p:txBody>
              <a:bodyPr/>
              <a:lstStyle/>
              <a:p>
                <a:pPr lvl="1"/>
                <a:r>
                  <a:rPr lang="fr-FR" sz="1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Puissance </a:t>
                </a:r>
                <a:r>
                  <a:rPr lang="fr-FR" sz="1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thermique </a:t>
                </a:r>
                <a:endParaRPr lang="fr-FR" sz="1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1,875.</m:t>
                    </m:r>
                    <m:sSup>
                      <m:sSupPr>
                        <m:ctrlP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10</m:t>
                        </m:r>
                      </m:e>
                      <m:sup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8</m:t>
                        </m:r>
                      </m:sup>
                    </m:sSup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𝑊</m:t>
                    </m:r>
                  </m:oMath>
                </a14:m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en total dans le </a:t>
                </a:r>
                <a:r>
                  <a:rPr lang="fr-FR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cœur (carte de fission fournie par A. </a:t>
                </a:r>
                <a:r>
                  <a:rPr lang="fr-FR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Laureau</a:t>
                </a:r>
                <a:r>
                  <a:rPr lang="fr-FR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) et flux </a:t>
                </a:r>
                <a:r>
                  <a:rPr lang="fr-FR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conducto</a:t>
                </a:r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-convectif dans l’échangeur :</a:t>
                </a:r>
                <a14:m>
                  <m:oMath xmlns:m="http://schemas.openxmlformats.org/officeDocument/2006/math">
                    <m:r>
                      <a:rPr lang="fr-F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h</m:t>
                    </m:r>
                    <m:d>
                      <m:dPr>
                        <m:ctrlP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+mj-lt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+mj-lt"/>
                              </a:rPr>
                              <m:t>𝑓𝑙𝑢𝑖𝑑𝑒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−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+mj-lt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+mj-lt"/>
                              </a:rPr>
                              <m:t>𝑒𝑥𝑡</m:t>
                            </m:r>
                          </m:sub>
                        </m:sSub>
                      </m:e>
                    </m:d>
                    <m:r>
                      <a:rPr lang="fr-F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a:rPr lang="fr-F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𝑎𝑣𝑒𝑐</m:t>
                    </m:r>
                    <m:r>
                      <a:rPr lang="fr-F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  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h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=2.</m:t>
                    </m:r>
                    <m:sSup>
                      <m:sSupPr>
                        <m:ctrlP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10</m:t>
                        </m:r>
                      </m:e>
                      <m:sup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6</m:t>
                        </m:r>
                      </m:sup>
                    </m:sSup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𝑊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.</m:t>
                    </m:r>
                    <m:sSup>
                      <m:sSupPr>
                        <m:ctrlP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𝐾</m:t>
                        </m:r>
                      </m:e>
                      <m:sup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𝑇</m:t>
                        </m:r>
                      </m:e>
                      <m:sub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𝑒𝑥𝑡</m:t>
                        </m:r>
                      </m:sub>
                    </m:sSub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=550+10∗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𝑧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 °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𝐶</m:t>
                    </m:r>
                  </m:oMath>
                </a14:m>
                <a:endPara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  <a:p>
                <a:pPr marL="0" lvl="1" indent="0">
                  <a:buNone/>
                </a:pPr>
                <a:endPara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fr-FR" sz="1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Gestion des concentrations</a:t>
                </a:r>
                <a:endParaRPr lang="fr-FR" sz="1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  <a:p>
                <a:pPr marL="0" indent="-285750">
                  <a:buFontTx/>
                  <a:buChar char="-"/>
                </a:pPr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Production de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2500 </m:t>
                    </m:r>
                  </m:oMath>
                </a14:m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précurseurs dans le cœur chaque seconde</a:t>
                </a:r>
              </a:p>
              <a:p>
                <a:pPr marL="0" indent="-285750">
                  <a:buFontTx/>
                  <a:buChar char="-"/>
                </a:pPr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Décroissance en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−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𝐶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∗</m:t>
                    </m:r>
                    <m:sSup>
                      <m:sSupPr>
                        <m:ctrlP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𝑒</m:t>
                        </m:r>
                      </m:e>
                      <m:sup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−0,1</m:t>
                        </m:r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dans tout le </a:t>
                </a:r>
                <a:r>
                  <a:rPr lang="fr-FR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domaine</a:t>
                </a:r>
                <a:endParaRPr lang="fr-F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  <a:p>
                <a:pPr marL="0" lvl="1" indent="0">
                  <a:buNone/>
                </a:pPr>
                <a:endParaRPr lang="fr-F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fr-FR" sz="1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Quantité </a:t>
                </a:r>
                <a:r>
                  <a:rPr lang="fr-FR" sz="1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de </a:t>
                </a:r>
                <a:r>
                  <a:rPr lang="fr-FR" sz="1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mouvement</a:t>
                </a:r>
                <a:endParaRPr lang="fr-FR" sz="1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  <a:p>
                <a:pPr marL="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1000 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𝑘𝑔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.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𝑚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.</m:t>
                    </m:r>
                    <m:sSup>
                      <m:sSupPr>
                        <m:ctrlP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𝑠</m:t>
                        </m:r>
                      </m:e>
                      <m:sup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imposé dans la pompe</a:t>
                </a:r>
              </a:p>
              <a:p>
                <a:pPr marL="0" indent="-285750">
                  <a:buFontTx/>
                  <a:buChar char="-"/>
                </a:pPr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Perte de charge régulière dans l’échangeur  </a:t>
                </a:r>
                <a:endPara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  <a:p>
                <a:pPr marL="0"/>
                <a:r>
                  <a:rPr lang="fr-FR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𝐷</m:t>
                        </m:r>
                      </m:e>
                      <m:sub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h</m:t>
                        </m:r>
                      </m:sub>
                    </m:sSub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=0,08 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𝑚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Λ</m:t>
                    </m:r>
                    <m:r>
                      <a:rPr lang="fr-F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rPr>
                      <m:t>=</m:t>
                    </m:r>
                    <m:sSubSup>
                      <m:sSubSupPr>
                        <m:ctrlP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</m:ctrlPr>
                      </m:sSubSupPr>
                      <m:e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0,245∗</m:t>
                        </m:r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𝑅𝑒</m:t>
                        </m:r>
                      </m:e>
                      <m:sub/>
                      <m:sup>
                        <m:r>
                          <a:rPr lang="fr-F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j-lt"/>
                          </a:rPr>
                          <m:t>−0,25</m:t>
                        </m:r>
                      </m:sup>
                    </m:sSubSup>
                  </m:oMath>
                </a14:m>
                <a:endParaRPr lang="fr-F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sym typeface="Wingdings" panose="05000000000000000000" pitchFamily="2" charset="2"/>
                </a:endParaRPr>
              </a:p>
              <a:p>
                <a:pPr marL="0"/>
                <a:endParaRPr lang="fr-F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sym typeface="Wingdings" panose="05000000000000000000" pitchFamily="2" charset="2"/>
                </a:endParaRPr>
              </a:p>
              <a:p>
                <a:pPr marL="0"/>
                <a:endParaRPr lang="fr-F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sym typeface="Wingdings" panose="05000000000000000000" pitchFamily="2" charset="2"/>
                </a:endParaRPr>
              </a:p>
              <a:p>
                <a:pPr marL="0"/>
                <a:endParaRPr lang="fr-F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sym typeface="Wingdings" panose="05000000000000000000" pitchFamily="2" charset="2"/>
                </a:endParaRPr>
              </a:p>
              <a:p>
                <a:pPr marL="0" lvl="1" indent="0">
                  <a:buNone/>
                </a:pPr>
                <a:endParaRPr lang="fr-FR" sz="1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fr-FR" sz="1800" b="1" dirty="0" smtClean="0">
                    <a:sym typeface="Wingdings" panose="05000000000000000000" pitchFamily="2" charset="2"/>
                  </a:rPr>
                  <a:t>Deux objectifs </a:t>
                </a:r>
              </a:p>
              <a:p>
                <a:pPr marL="0" lvl="1" indent="0">
                  <a:buNone/>
                </a:pPr>
                <a:r>
                  <a:rPr lang="fr-FR" sz="1800" dirty="0" smtClean="0">
                    <a:sym typeface="Wingdings" panose="05000000000000000000" pitchFamily="2" charset="2"/>
                  </a:rPr>
                  <a:t>   </a:t>
                </a:r>
                <a:r>
                  <a:rPr lang="fr-FR" sz="1800" b="1" dirty="0" smtClean="0">
                    <a:sym typeface="Wingdings" panose="05000000000000000000" pitchFamily="2" charset="2"/>
                  </a:rPr>
                  <a:t>1- 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Faire l’étude TH  dégager des premiers résultats</a:t>
                </a:r>
              </a:p>
              <a:p>
                <a:pPr marL="0" lvl="1" indent="0">
                  <a:buNone/>
                </a:pPr>
                <a:r>
                  <a:rPr lang="fr-FR" sz="1800" dirty="0" smtClean="0">
                    <a:sym typeface="Wingdings" panose="05000000000000000000" pitchFamily="2" charset="2"/>
                  </a:rPr>
                  <a:t>   </a:t>
                </a:r>
                <a:r>
                  <a:rPr lang="fr-FR" sz="1800" b="1" dirty="0" smtClean="0">
                    <a:sym typeface="Wingdings" panose="05000000000000000000" pitchFamily="2" charset="2"/>
                  </a:rPr>
                  <a:t>2- 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Préparer les briques pour l’outil de calcul couplé N-TH</a:t>
                </a:r>
                <a:endParaRPr lang="fr-FR" sz="2000" b="1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20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577" y="1095464"/>
                <a:ext cx="8843423" cy="5397933"/>
              </a:xfrm>
              <a:blipFill rotWithShape="1">
                <a:blip r:embed="rId4"/>
                <a:stretch>
                  <a:fillRect l="-1378" t="-1808" b="-2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98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1" t="15361" r="27046" b="12184"/>
          <a:stretch/>
        </p:blipFill>
        <p:spPr>
          <a:xfrm>
            <a:off x="4695493" y="2103052"/>
            <a:ext cx="4178236" cy="4541451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Calcul k-</a:t>
            </a:r>
            <a:r>
              <a:rPr lang="fr-FR" dirty="0" err="1"/>
              <a:t>eps</a:t>
            </a:r>
            <a:r>
              <a:rPr lang="fr-FR" dirty="0"/>
              <a:t> 1 échangeur</a:t>
            </a:r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23750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332030" y="2559218"/>
            <a:ext cx="1025512" cy="7798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14954" r="26367" b="11095"/>
          <a:stretch/>
        </p:blipFill>
        <p:spPr>
          <a:xfrm>
            <a:off x="234329" y="2074536"/>
            <a:ext cx="4152476" cy="45699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1486968" y="1606055"/>
                <a:ext cx="1932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Température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°</m:t>
                    </m:r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968" y="1606055"/>
                <a:ext cx="193251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839" t="-8197" r="-189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6114987" y="1488619"/>
                <a:ext cx="20431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Concentration </a:t>
                </a:r>
              </a:p>
              <a:p>
                <a:pPr algn="ctr"/>
                <a:r>
                  <a:rPr lang="fr-FR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précursseurs</a:t>
                </a:r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𝑈𝐴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987" y="1488619"/>
                <a:ext cx="2043188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090" t="-4717" r="-2388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15361" r="77407" b="57308"/>
          <a:stretch/>
        </p:blipFill>
        <p:spPr>
          <a:xfrm>
            <a:off x="4695493" y="1170303"/>
            <a:ext cx="1419494" cy="16101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14954" r="78599" b="57492"/>
          <a:stretch/>
        </p:blipFill>
        <p:spPr>
          <a:xfrm>
            <a:off x="152400" y="1125203"/>
            <a:ext cx="1334568" cy="16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8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16448" r="26366" b="10552"/>
          <a:stretch/>
        </p:blipFill>
        <p:spPr>
          <a:xfrm>
            <a:off x="4760008" y="2166631"/>
            <a:ext cx="4383992" cy="458909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0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7" t="18352" r="26706" b="12048"/>
          <a:stretch/>
        </p:blipFill>
        <p:spPr>
          <a:xfrm>
            <a:off x="375015" y="2380277"/>
            <a:ext cx="4161802" cy="437544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15928" r="80218" b="57292"/>
          <a:stretch/>
        </p:blipFill>
        <p:spPr>
          <a:xfrm>
            <a:off x="101865" y="1324869"/>
            <a:ext cx="1213503" cy="16835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6333" r="80047" b="56478"/>
          <a:stretch/>
        </p:blipFill>
        <p:spPr>
          <a:xfrm>
            <a:off x="4357963" y="1267810"/>
            <a:ext cx="1283293" cy="1709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1191125" y="1467865"/>
                <a:ext cx="2881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Champ de vitesse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125" y="1467865"/>
                <a:ext cx="288136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691" t="-8333" r="-105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5779067" y="1098533"/>
                <a:ext cx="2353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Échelle de Taylor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67" y="1098533"/>
                <a:ext cx="235340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73" t="-8197" r="-1554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5370653" y="1604902"/>
            <a:ext cx="3618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Déterminer la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finesse du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maillage nécessaire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pour réaliser un calcul LES : 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 besoin de mailles de 3 mm sur la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plupart du domaine.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1543793" y="2628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Calcul « LES » (turbulences)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98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1" y="2266019"/>
            <a:ext cx="5097362" cy="444028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80" y="2314369"/>
            <a:ext cx="5041857" cy="4391931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Calculs LES avec 3 échangeurs  1/2</a:t>
            </a:r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13342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4398380" y="2266019"/>
            <a:ext cx="1266150" cy="18565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021278" y="2327008"/>
            <a:ext cx="522514" cy="13068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1425039" y="2266019"/>
            <a:ext cx="2850079" cy="18565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/>
              <p:cNvSpPr txBox="1"/>
              <p:nvPr/>
            </p:nvSpPr>
            <p:spPr>
              <a:xfrm>
                <a:off x="1276814" y="1219012"/>
                <a:ext cx="1932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Température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°</m:t>
                    </m:r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14" y="1219012"/>
                <a:ext cx="193251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524" t="-8197" r="-2208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6127093" y="1219012"/>
                <a:ext cx="2862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Concentration précurseurs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𝑈𝐴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093" y="1219012"/>
                <a:ext cx="2862525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2964009" y="1403678"/>
            <a:ext cx="3163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Apparition de zones turbulentes lorsque l’on passe de 1 à 3 échangeurs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73656" y="6396335"/>
            <a:ext cx="830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Nécessité de simuler le cœur entier (et pas seulement un échangeur)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0" y="1765841"/>
            <a:ext cx="191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Fluctuations de ~100°C à la paroi</a:t>
            </a:r>
          </a:p>
        </p:txBody>
      </p:sp>
    </p:spTree>
    <p:extLst>
      <p:ext uri="{BB962C8B-B14F-4D97-AF65-F5344CB8AC3E}">
        <p14:creationId xmlns:p14="http://schemas.microsoft.com/office/powerpoint/2010/main" val="358998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" y="1950349"/>
            <a:ext cx="4974668" cy="433340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Calculs LES avec 3 échangeurs  2/2</a:t>
            </a:r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26847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/>
              <p:cNvSpPr txBox="1"/>
              <p:nvPr/>
            </p:nvSpPr>
            <p:spPr>
              <a:xfrm>
                <a:off x="1276814" y="1219012"/>
                <a:ext cx="1932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Température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°</m:t>
                    </m:r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14" y="1219012"/>
                <a:ext cx="193251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524" t="-8197" r="-2208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3209331" y="1611795"/>
            <a:ext cx="191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urbulences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47" y="1935118"/>
            <a:ext cx="4992153" cy="43486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5616327" y="1219012"/>
                <a:ext cx="341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Champ de vitesse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327" y="1219012"/>
                <a:ext cx="341536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42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>
          <a:xfrm>
            <a:off x="446978" y="5960586"/>
            <a:ext cx="777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Calcul à 3 échangeurs : pas de symétrie autour de l’axe z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symétrie imposées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perte d’une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partie des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fluctuations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883231" y="1950349"/>
            <a:ext cx="224636" cy="201600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810987" y="1781072"/>
            <a:ext cx="170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Instabilités dues à la pointe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8218026" y="2212988"/>
            <a:ext cx="324090" cy="5186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2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8815" y="1282911"/>
            <a:ext cx="8785185" cy="5074388"/>
          </a:xfrm>
        </p:spPr>
        <p:txBody>
          <a:bodyPr/>
          <a:lstStyle/>
          <a:p>
            <a:pPr lvl="1"/>
            <a:r>
              <a:rPr lang="fr-FR" sz="2000" b="1" dirty="0" smtClean="0"/>
              <a:t>Résultats préliminaires et réalisés hors couplage avec la neutronique</a:t>
            </a:r>
            <a:endParaRPr lang="fr-FR" sz="2000" b="1" dirty="0" smtClean="0"/>
          </a:p>
          <a:p>
            <a:pPr marL="0" lvl="1" indent="0">
              <a:buNone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</a:t>
            </a:r>
          </a:p>
          <a:p>
            <a:pPr marL="0" lvl="1" indent="0">
              <a:buNone/>
            </a:pP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  </a:t>
            </a: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Réalisation de l’outil couplé N-TH :  APOLLO3  TRIOCFD</a:t>
            </a:r>
            <a:endParaRPr lang="fr-FR" sz="2000" b="1" dirty="0" smtClean="0"/>
          </a:p>
          <a:p>
            <a:pPr marL="0" lvl="3" indent="0">
              <a:buNone/>
            </a:pP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La suite…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 lvl="1"/>
            <a:endParaRPr lang="fr-FR" sz="2000" b="1" dirty="0" smtClean="0">
              <a:sym typeface="Wingdings" panose="05000000000000000000" pitchFamily="2" charset="2"/>
            </a:endParaRPr>
          </a:p>
          <a:p>
            <a:pPr lvl="1"/>
            <a:endParaRPr lang="fr-FR" sz="2000" b="1" dirty="0">
              <a:sym typeface="Wingdings" panose="05000000000000000000" pitchFamily="2" charset="2"/>
            </a:endParaRPr>
          </a:p>
          <a:p>
            <a:pPr marL="0" lvl="3" indent="0">
              <a:buNone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3" indent="0">
              <a:buNone/>
            </a:pPr>
            <a:endParaRPr lang="fr-FR" sz="2000" dirty="0"/>
          </a:p>
          <a:p>
            <a:pPr lvl="1"/>
            <a:endParaRPr lang="fr-FR" sz="1800" dirty="0"/>
          </a:p>
          <a:p>
            <a:pPr marL="0" lvl="3" indent="0">
              <a:buNone/>
            </a:pP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962592" y="3445813"/>
            <a:ext cx="7695985" cy="1218786"/>
          </a:xfrm>
        </p:spPr>
        <p:txBody>
          <a:bodyPr/>
          <a:lstStyle/>
          <a:p>
            <a:pPr marL="0" lvl="3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</a:t>
            </a:r>
            <a:r>
              <a:rPr lang="fr-FR" sz="2000" dirty="0" smtClean="0">
                <a:sym typeface="Wingdings" panose="05000000000000000000" pitchFamily="2" charset="2"/>
              </a:rPr>
              <a:t>ise au point du schéma</a:t>
            </a:r>
            <a:endParaRPr lang="fr-FR" sz="2000" dirty="0" smtClean="0"/>
          </a:p>
          <a:p>
            <a:pPr marL="0" lvl="3"/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3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ym typeface="Wingdings" panose="05000000000000000000" pitchFamily="2" charset="2"/>
              </a:rPr>
              <a:t>U</a:t>
            </a:r>
            <a:r>
              <a:rPr lang="fr-FR" sz="2000" dirty="0" err="1" smtClean="0">
                <a:sym typeface="Wingdings" panose="05000000000000000000" pitchFamily="2" charset="2"/>
              </a:rPr>
              <a:t>pgarde</a:t>
            </a:r>
            <a:r>
              <a:rPr lang="fr-FR" sz="2000" dirty="0" smtClean="0">
                <a:sym typeface="Wingdings" panose="05000000000000000000" pitchFamily="2" charset="2"/>
              </a:rPr>
              <a:t> du solveur MINARET ( géométrie déstructurée avec maillage tétraédrique</a:t>
            </a:r>
            <a:r>
              <a:rPr lang="fr-FR" sz="2000" b="1" dirty="0" smtClean="0">
                <a:sym typeface="Wingdings" panose="05000000000000000000" pitchFamily="2" charset="2"/>
              </a:rPr>
              <a:t>)</a:t>
            </a:r>
            <a:endParaRPr lang="fr-FR" sz="2000" b="1" dirty="0" smtClean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876" y="23750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950390" y="1674421"/>
            <a:ext cx="8193610" cy="1211283"/>
          </a:xfrm>
        </p:spPr>
        <p:txBody>
          <a:bodyPr/>
          <a:lstStyle/>
          <a:p>
            <a:pPr marL="0" lvl="3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Fin du stage en décembre 2018</a:t>
            </a:r>
          </a:p>
          <a:p>
            <a:pPr marL="0" lvl="3"/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3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Mise en place de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fonctionnalités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pour le schéma couplé N-TH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(précurseurs, échanges de maillage, lecture d’une carte de puissance 3D, etc. )</a:t>
            </a:r>
            <a:endParaRPr lang="fr-FR" sz="1800" dirty="0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964519" y="5173883"/>
            <a:ext cx="7695985" cy="1170973"/>
          </a:xfrm>
        </p:spPr>
        <p:txBody>
          <a:bodyPr/>
          <a:lstStyle/>
          <a:p>
            <a:pPr marL="0" lvl="3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Finalisation de l’outil couplé N-TH et benchmarks</a:t>
            </a:r>
            <a:endParaRPr lang="fr-FR" sz="2000" dirty="0" smtClean="0"/>
          </a:p>
          <a:p>
            <a:pPr marL="0" lvl="3"/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3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000" dirty="0">
                <a:sym typeface="Wingdings" panose="05000000000000000000" pitchFamily="2" charset="2"/>
              </a:rPr>
              <a:t>I</a:t>
            </a:r>
            <a:r>
              <a:rPr lang="fr-FR" sz="2000" dirty="0" smtClean="0">
                <a:sym typeface="Wingdings" panose="05000000000000000000" pitchFamily="2" charset="2"/>
              </a:rPr>
              <a:t>ntégration d’autres fonctionnalités (évolution isotopique, circuit secondaire, couplage avec la chimie, etc. )</a:t>
            </a:r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2312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127F849-91F2-4380-8E07-3322056F0EFF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16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CEA | 26 SEPTEMBRE 2012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8216" y="1376145"/>
            <a:ext cx="51732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2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fr-FR" sz="32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Merci de votre attention !</a:t>
            </a:r>
          </a:p>
          <a:p>
            <a:endParaRPr lang="fr-FR" sz="32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fr-FR" sz="32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36" y="4059657"/>
            <a:ext cx="2514601" cy="24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8815" y="1456531"/>
            <a:ext cx="8630805" cy="5074388"/>
          </a:xfrm>
        </p:spPr>
        <p:txBody>
          <a:bodyPr/>
          <a:lstStyle/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Contexte MSR au CEA et avancées</a:t>
            </a:r>
          </a:p>
          <a:p>
            <a:pPr lvl="1"/>
            <a:endParaRPr lang="fr-FR" sz="2000" b="1" dirty="0" smtClean="0">
              <a:sym typeface="Wingdings" panose="05000000000000000000" pitchFamily="2" charset="2"/>
            </a:endParaRPr>
          </a:p>
          <a:p>
            <a:pPr lvl="1"/>
            <a:endParaRPr lang="fr-FR" sz="2000" b="1" dirty="0"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Objectifs </a:t>
            </a:r>
            <a:r>
              <a:rPr lang="fr-FR" sz="2000" b="1" dirty="0">
                <a:sym typeface="Wingdings" panose="05000000000000000000" pitchFamily="2" charset="2"/>
              </a:rPr>
              <a:t>à court et moyen termes</a:t>
            </a:r>
            <a:endParaRPr lang="fr-FR" sz="2000" b="1" dirty="0"/>
          </a:p>
          <a:p>
            <a:pPr lvl="1"/>
            <a:endParaRPr lang="fr-FR" sz="2000" b="1" dirty="0" smtClean="0"/>
          </a:p>
          <a:p>
            <a:pPr lvl="1"/>
            <a:endParaRPr lang="fr-FR" sz="2000" b="1" dirty="0"/>
          </a:p>
          <a:p>
            <a:pPr lvl="1"/>
            <a:r>
              <a:rPr lang="fr-FR" sz="2000" b="1" dirty="0" smtClean="0"/>
              <a:t>Travaux de stages </a:t>
            </a:r>
            <a:r>
              <a:rPr lang="fr-FR" sz="2000" b="1" dirty="0" err="1" smtClean="0"/>
              <a:t>co</a:t>
            </a:r>
            <a:r>
              <a:rPr lang="fr-FR" sz="2000" b="1" dirty="0" smtClean="0"/>
              <a:t>-encadrés SERMA/STMF</a:t>
            </a:r>
            <a:endParaRPr lang="fr-FR" sz="2000" b="1" dirty="0" smtClean="0"/>
          </a:p>
          <a:p>
            <a:pPr lvl="1"/>
            <a:endParaRPr lang="fr-FR" sz="2000" b="1" dirty="0"/>
          </a:p>
          <a:p>
            <a:pPr lvl="1"/>
            <a:endParaRPr lang="fr-FR" sz="2000" b="1" dirty="0" smtClean="0"/>
          </a:p>
          <a:p>
            <a:pPr lvl="1"/>
            <a:endParaRPr lang="fr-FR" sz="2000" b="1" dirty="0"/>
          </a:p>
          <a:p>
            <a:pPr lvl="1"/>
            <a:endParaRPr lang="fr-FR" sz="2000" b="1" dirty="0" smtClean="0"/>
          </a:p>
          <a:p>
            <a:pPr lvl="1"/>
            <a:endParaRPr lang="fr-FR" sz="2000" b="1" dirty="0"/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Réalisations et visées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0" lvl="1" indent="0">
              <a:buNone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Conclusion </a:t>
            </a:r>
            <a:r>
              <a:rPr lang="fr-FR" sz="2000" b="1" i="1" dirty="0" smtClean="0">
                <a:sym typeface="Wingdings" panose="05000000000000000000" pitchFamily="2" charset="2"/>
              </a:rPr>
              <a:t>sommaire</a:t>
            </a:r>
            <a:r>
              <a:rPr lang="fr-FR" sz="2000" b="1" dirty="0" smtClean="0">
                <a:sym typeface="Wingdings" panose="05000000000000000000" pitchFamily="2" charset="2"/>
              </a:rPr>
              <a:t>… et quelques précisions</a:t>
            </a:r>
            <a:endParaRPr lang="fr-FR" sz="20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Intro </a:t>
            </a:r>
            <a:endParaRPr lang="fr-FR" dirty="0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69994" y="3468962"/>
            <a:ext cx="7834168" cy="1010440"/>
          </a:xfrm>
        </p:spPr>
        <p:txBody>
          <a:bodyPr/>
          <a:lstStyle/>
          <a:p>
            <a:pPr marL="0" lvl="3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ym typeface="Wingdings" panose="05000000000000000000" pitchFamily="2" charset="2"/>
              </a:rPr>
              <a:t>Neutronique </a:t>
            </a:r>
            <a:endParaRPr lang="fr-FR" sz="2000" b="1" dirty="0" smtClean="0"/>
          </a:p>
          <a:p>
            <a:pPr marL="0" lvl="3"/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3"/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ym typeface="Wingdings" panose="05000000000000000000" pitchFamily="2" charset="2"/>
              </a:rPr>
              <a:t>Thermohydraulique (</a:t>
            </a:r>
            <a:r>
              <a:rPr lang="fr-FR" sz="2000" b="1" dirty="0" err="1" smtClean="0">
                <a:sym typeface="Wingdings" panose="05000000000000000000" pitchFamily="2" charset="2"/>
              </a:rPr>
              <a:t>co-financé</a:t>
            </a:r>
            <a:r>
              <a:rPr lang="fr-FR" sz="2000" b="1" dirty="0" smtClean="0">
                <a:sym typeface="Wingdings" panose="05000000000000000000" pitchFamily="2" charset="2"/>
              </a:rPr>
              <a:t> par NEEDS)</a:t>
            </a:r>
            <a:endParaRPr lang="fr-FR" sz="2000" b="1" dirty="0" smtClean="0"/>
          </a:p>
          <a:p>
            <a:pPr marL="0" lvl="3" indent="0">
              <a:buNone/>
            </a:pP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25218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6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8815" y="1456531"/>
            <a:ext cx="8785185" cy="5074388"/>
          </a:xfrm>
        </p:spPr>
        <p:txBody>
          <a:bodyPr/>
          <a:lstStyle/>
          <a:p>
            <a:pPr lvl="1"/>
            <a:r>
              <a:rPr lang="fr-FR" sz="2000" b="1" dirty="0" smtClean="0"/>
              <a:t>Situation en interne CEA début 2017 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  Très peu d’actions sur les MSR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depuis 2005.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   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(Cadarache : au DER/SESI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; Marcoule : un peu sur le retraitement ; </a:t>
            </a:r>
          </a:p>
          <a:p>
            <a:pPr marL="0" lvl="1" indent="0">
              <a:buNone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      Saclay : rien)</a:t>
            </a:r>
          </a:p>
          <a:p>
            <a:pPr marL="0" lvl="1" indent="0"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  Notamment :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aucun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outil de calcul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« MSR » au CEA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</a:t>
            </a:r>
          </a:p>
          <a:p>
            <a:pPr lvl="1"/>
            <a:endParaRPr lang="fr-FR" sz="2000" b="1" dirty="0" smtClean="0"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Courant 2017 et début 2018 </a:t>
            </a:r>
          </a:p>
          <a:p>
            <a:pPr marL="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       Mobilisation en interne </a:t>
            </a:r>
            <a:r>
              <a:rPr lang="fr-FR" sz="2000" dirty="0" smtClean="0">
                <a:sym typeface="Wingdings" panose="05000000000000000000" pitchFamily="2" charset="2"/>
              </a:rPr>
              <a:t>DM2S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(Groupe </a:t>
            </a:r>
            <a:r>
              <a:rPr lang="fr-FR" sz="1800" dirty="0" smtClean="0">
                <a:sym typeface="Wingdings" panose="05000000000000000000" pitchFamily="2" charset="2"/>
              </a:rPr>
              <a:t>Sodium DM2S)</a:t>
            </a:r>
          </a:p>
          <a:p>
            <a:pPr marL="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   « Jonction des forces » début décembre </a:t>
            </a:r>
            <a:r>
              <a:rPr lang="fr-FR" sz="2000" dirty="0" smtClean="0">
                <a:sym typeface="Wingdings" panose="05000000000000000000" pitchFamily="2" charset="2"/>
              </a:rPr>
              <a:t>2017 avec </a:t>
            </a:r>
            <a:r>
              <a:rPr lang="fr-FR" sz="2000" dirty="0" smtClean="0">
                <a:sym typeface="Wingdings" panose="05000000000000000000" pitchFamily="2" charset="2"/>
              </a:rPr>
              <a:t>la « veille GEN4 »</a:t>
            </a:r>
          </a:p>
          <a:p>
            <a:pPr marL="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   Journées des 22-23 mars 2018</a:t>
            </a:r>
          </a:p>
          <a:p>
            <a:pPr marL="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       </a:t>
            </a:r>
            <a:r>
              <a:rPr lang="fr-FR" sz="1800" dirty="0" smtClean="0">
                <a:sym typeface="Wingdings" panose="05000000000000000000" pitchFamily="2" charset="2"/>
              </a:rPr>
              <a:t>(CNRS, EDF, FRAMATOME, IRSN, CEA </a:t>
            </a:r>
            <a:r>
              <a:rPr lang="fr-FR" sz="1800" dirty="0" smtClean="0">
                <a:sym typeface="Wingdings" panose="05000000000000000000" pitchFamily="2" charset="2"/>
              </a:rPr>
              <a:t>présents) </a:t>
            </a:r>
          </a:p>
          <a:p>
            <a:pPr marL="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   R</a:t>
            </a:r>
            <a:r>
              <a:rPr lang="fr-FR" sz="2000" dirty="0" smtClean="0">
                <a:sym typeface="Wingdings" panose="05000000000000000000" pitchFamily="2" charset="2"/>
              </a:rPr>
              <a:t>apport</a:t>
            </a:r>
            <a:r>
              <a:rPr lang="fr-FR" sz="2000" dirty="0" smtClean="0">
                <a:sym typeface="Wingdings" panose="05000000000000000000" pitchFamily="2" charset="2"/>
              </a:rPr>
              <a:t>, thèses, </a:t>
            </a:r>
            <a:r>
              <a:rPr lang="fr-FR" sz="2000" dirty="0" smtClean="0">
                <a:sym typeface="Wingdings" panose="05000000000000000000" pitchFamily="2" charset="2"/>
              </a:rPr>
              <a:t>stages</a:t>
            </a:r>
            <a:r>
              <a:rPr lang="fr-FR" sz="2000" dirty="0" smtClean="0">
                <a:sym typeface="Wingdings" panose="05000000000000000000" pitchFamily="2" charset="2"/>
              </a:rPr>
              <a:t>, participation à SAMOSAFER, etc. </a:t>
            </a:r>
          </a:p>
          <a:p>
            <a:pPr marL="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   Formation pour les agents les 15 et16 novembre 2018</a:t>
            </a:r>
          </a:p>
          <a:p>
            <a:pPr lvl="1">
              <a:buFont typeface="Wingdings"/>
              <a:buChar char="à"/>
            </a:pPr>
            <a:endParaRPr lang="fr-FR" sz="2000" dirty="0" smtClean="0"/>
          </a:p>
          <a:p>
            <a:pPr lvl="1"/>
            <a:endParaRPr lang="fr-FR" sz="2000" b="1" dirty="0"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Octobre 2018 : c’est ici !</a:t>
            </a:r>
            <a:endParaRPr lang="fr-FR" sz="2000" b="1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endParaRPr lang="fr-FR" sz="2000" dirty="0" smtClean="0"/>
          </a:p>
          <a:p>
            <a:pPr marL="0" lvl="3" indent="0">
              <a:buNone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3" indent="0">
              <a:buNone/>
            </a:pPr>
            <a:endParaRPr lang="fr-FR" sz="2000" dirty="0"/>
          </a:p>
          <a:p>
            <a:pPr lvl="1"/>
            <a:endParaRPr lang="fr-FR" sz="1800" dirty="0"/>
          </a:p>
          <a:p>
            <a:pPr marL="0" lvl="3" indent="0">
              <a:buNone/>
            </a:pP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Contexte et avancées</a:t>
            </a:r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23750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03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8815" y="1354238"/>
            <a:ext cx="8630805" cy="4942390"/>
          </a:xfrm>
        </p:spPr>
        <p:txBody>
          <a:bodyPr/>
          <a:lstStyle/>
          <a:p>
            <a:pPr lvl="1"/>
            <a:r>
              <a:rPr lang="fr-FR" sz="2000" b="1" dirty="0" smtClean="0"/>
              <a:t>Former les agents CEA</a:t>
            </a:r>
          </a:p>
          <a:p>
            <a:pPr marL="0" lvl="1" indent="0">
              <a:buNone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   Séminaires des 15 et 16 novembre</a:t>
            </a:r>
          </a:p>
          <a:p>
            <a:pPr marL="0" lvl="1" indent="0"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 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Déposer des demandes d’actions en interne</a:t>
            </a: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       Disposer des moyens et </a:t>
            </a:r>
            <a:r>
              <a:rPr lang="fr-FR" sz="2000" u="sng" dirty="0" smtClean="0">
                <a:sym typeface="Wingdings" panose="05000000000000000000" pitchFamily="2" charset="2"/>
              </a:rPr>
              <a:t>officialiser les actions </a:t>
            </a:r>
            <a:endParaRPr lang="fr-FR" sz="2000" u="sng" dirty="0" smtClean="0"/>
          </a:p>
          <a:p>
            <a:pPr marL="0" lvl="1" indent="0">
              <a:buNone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Développer un outil </a:t>
            </a:r>
            <a:r>
              <a:rPr lang="fr-FR" sz="2000" b="1" dirty="0" smtClean="0">
                <a:sym typeface="Wingdings" panose="05000000000000000000" pitchFamily="2" charset="2"/>
              </a:rPr>
              <a:t>de calcul couplé dédié </a:t>
            </a:r>
            <a:r>
              <a:rPr lang="fr-FR" sz="2000" b="1" dirty="0" smtClean="0">
                <a:sym typeface="Wingdings" panose="05000000000000000000" pitchFamily="2" charset="2"/>
              </a:rPr>
              <a:t>MSR</a:t>
            </a: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       Réalisé au </a:t>
            </a:r>
            <a:r>
              <a:rPr lang="fr-FR" sz="2000" dirty="0" smtClean="0">
                <a:sym typeface="Wingdings" panose="05000000000000000000" pitchFamily="2" charset="2"/>
              </a:rPr>
              <a:t>DM2S </a:t>
            </a:r>
            <a:r>
              <a:rPr lang="fr-FR" sz="1800" dirty="0" smtClean="0">
                <a:sym typeface="Wingdings" panose="05000000000000000000" pitchFamily="2" charset="2"/>
              </a:rPr>
              <a:t>(DEN - CEA Saclay)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   </a:t>
            </a:r>
            <a:r>
              <a:rPr lang="fr-FR" sz="2000" u="sng" dirty="0" smtClean="0">
                <a:sym typeface="Wingdings" panose="05000000000000000000" pitchFamily="2" charset="2"/>
              </a:rPr>
              <a:t>Nécessairement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>
                <a:sym typeface="Wingdings" panose="05000000000000000000" pitchFamily="2" charset="2"/>
              </a:rPr>
              <a:t>un code couplé </a:t>
            </a:r>
            <a:r>
              <a:rPr lang="fr-FR" sz="2000" dirty="0" smtClean="0">
                <a:sym typeface="Wingdings" panose="05000000000000000000" pitchFamily="2" charset="2"/>
              </a:rPr>
              <a:t>N-TH</a:t>
            </a:r>
          </a:p>
          <a:p>
            <a:pPr marL="0" lvl="1" indent="0">
              <a:buNone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Choix : </a:t>
            </a:r>
            <a:r>
              <a:rPr lang="fr-FR" sz="2000" b="1" dirty="0" smtClean="0">
                <a:sym typeface="Wingdings" panose="05000000000000000000" pitchFamily="2" charset="2"/>
              </a:rPr>
              <a:t>outil différent de TFM-</a:t>
            </a:r>
            <a:r>
              <a:rPr lang="fr-FR" sz="2000" b="1" dirty="0" err="1" smtClean="0">
                <a:sym typeface="Wingdings" panose="05000000000000000000" pitchFamily="2" charset="2"/>
              </a:rPr>
              <a:t>OpenFoam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1800" b="1" dirty="0" smtClean="0">
                <a:sym typeface="Wingdings" panose="05000000000000000000" pitchFamily="2" charset="2"/>
              </a:rPr>
              <a:t>(LPSC - CNRS)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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Couplage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code déterministe </a:t>
            </a:r>
            <a:r>
              <a:rPr lang="fr-FR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(APOLLO3)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  code CFD </a:t>
            </a:r>
            <a:r>
              <a:rPr lang="fr-FR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(TRIOCFD)</a:t>
            </a:r>
          </a:p>
          <a:p>
            <a:pPr marL="0" lvl="1" indent="0">
              <a:buNone/>
            </a:pPr>
            <a:endParaRPr lang="fr-FR" sz="2000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Raisons : 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   Groupe Sodium DM2S : savoir-faire </a:t>
            </a:r>
            <a:r>
              <a:rPr lang="fr-FR" sz="2000" dirty="0" smtClean="0">
                <a:sym typeface="Wingdings" panose="05000000000000000000" pitchFamily="2" charset="2"/>
              </a:rPr>
              <a:t>sur l’utilisation des «</a:t>
            </a:r>
            <a:r>
              <a:rPr lang="fr-FR" sz="2000" dirty="0" smtClean="0">
                <a:sym typeface="Wingdings" panose="05000000000000000000" pitchFamily="2" charset="2"/>
              </a:rPr>
              <a:t> </a:t>
            </a:r>
            <a:r>
              <a:rPr lang="fr-FR" sz="2000" dirty="0" smtClean="0">
                <a:sym typeface="Wingdings" panose="05000000000000000000" pitchFamily="2" charset="2"/>
              </a:rPr>
              <a:t>codes </a:t>
            </a:r>
          </a:p>
          <a:p>
            <a:pPr marL="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       </a:t>
            </a:r>
            <a:r>
              <a:rPr lang="fr-FR" sz="2000" dirty="0" smtClean="0">
                <a:sym typeface="Wingdings" panose="05000000000000000000" pitchFamily="2" charset="2"/>
              </a:rPr>
              <a:t>déterministes</a:t>
            </a:r>
            <a:r>
              <a:rPr lang="fr-FR" sz="2000" dirty="0" smtClean="0">
                <a:sym typeface="Wingdings" panose="05000000000000000000" pitchFamily="2" charset="2"/>
              </a:rPr>
              <a:t> </a:t>
            </a:r>
            <a:r>
              <a:rPr lang="fr-FR" sz="2000" dirty="0" smtClean="0">
                <a:sym typeface="Wingdings" panose="05000000000000000000" pitchFamily="2" charset="2"/>
              </a:rPr>
              <a:t>» </a:t>
            </a:r>
            <a:r>
              <a:rPr lang="fr-FR" sz="1800" dirty="0" smtClean="0">
                <a:sym typeface="Wingdings" panose="05000000000000000000" pitchFamily="2" charset="2"/>
              </a:rPr>
              <a:t>(</a:t>
            </a:r>
            <a:r>
              <a:rPr lang="fr-FR" sz="1800" dirty="0" smtClean="0">
                <a:sym typeface="Wingdings" panose="05000000000000000000" pitchFamily="2" charset="2"/>
              </a:rPr>
              <a:t>couplage N-TH pour accident sur RNR-Na ASTRID)</a:t>
            </a:r>
          </a:p>
          <a:p>
            <a:pPr marL="0" lvl="1" indent="0">
              <a:buNone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       Logique différente : benchmarks intéressants avec </a:t>
            </a:r>
            <a:r>
              <a:rPr lang="fr-FR" sz="2000" dirty="0" smtClean="0">
                <a:sym typeface="Wingdings" panose="05000000000000000000" pitchFamily="2" charset="2"/>
              </a:rPr>
              <a:t>TFM-</a:t>
            </a:r>
            <a:r>
              <a:rPr lang="fr-FR" sz="2000" dirty="0" err="1" smtClean="0">
                <a:sym typeface="Wingdings" panose="05000000000000000000" pitchFamily="2" charset="2"/>
              </a:rPr>
              <a:t>OpenFoam</a:t>
            </a:r>
            <a:endParaRPr lang="fr-FR" sz="2000" dirty="0" smtClean="0">
              <a:sym typeface="Wingdings" panose="05000000000000000000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Objectifs à moyens termes</a:t>
            </a:r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0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03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8815" y="1456531"/>
            <a:ext cx="8630805" cy="5074388"/>
          </a:xfrm>
        </p:spPr>
        <p:txBody>
          <a:bodyPr/>
          <a:lstStyle/>
          <a:p>
            <a:pPr lvl="1"/>
            <a:r>
              <a:rPr lang="fr-FR" sz="2000" b="1" dirty="0" smtClean="0"/>
              <a:t>Poser les </a:t>
            </a:r>
            <a:r>
              <a:rPr lang="fr-FR" sz="2000" b="1" dirty="0">
                <a:sym typeface="Wingdings" panose="05000000000000000000" pitchFamily="2" charset="2"/>
              </a:rPr>
              <a:t>premières briques d’un schéma </a:t>
            </a:r>
            <a:r>
              <a:rPr lang="fr-FR" sz="2000" b="1" dirty="0" smtClean="0">
                <a:sym typeface="Wingdings" panose="05000000000000000000" pitchFamily="2" charset="2"/>
              </a:rPr>
              <a:t>déterministe </a:t>
            </a:r>
          </a:p>
          <a:p>
            <a:pPr marL="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      Code APOLLO3</a:t>
            </a: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      Calcul des sections efficaces (cellules)</a:t>
            </a:r>
          </a:p>
          <a:p>
            <a:pPr marL="0" lvl="1" indent="0">
              <a:buNone/>
            </a:pPr>
            <a:r>
              <a:rPr lang="fr-FR" sz="2000" dirty="0" smtClean="0"/>
              <a:t>    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Schéma cœur </a:t>
            </a:r>
          </a:p>
          <a:p>
            <a:pPr marL="0" lvl="1" indent="0">
              <a:buNone/>
            </a:pPr>
            <a:r>
              <a:rPr lang="fr-FR" sz="2000" dirty="0" smtClean="0"/>
              <a:t>    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Calcul en évolution (sans modélisation du retraitement)</a:t>
            </a:r>
          </a:p>
          <a:p>
            <a:pPr marL="0" lvl="1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</a:t>
            </a:r>
            <a:r>
              <a:rPr lang="fr-FR" sz="2000" dirty="0" smtClean="0">
                <a:sym typeface="Wingdings" panose="05000000000000000000" pitchFamily="2" charset="2"/>
              </a:rPr>
              <a:t> intégrer le retraitement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</a:t>
            </a:r>
          </a:p>
          <a:p>
            <a:pPr marL="0" lvl="1" indent="0">
              <a:buNone/>
            </a:pP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Alors</a:t>
            </a:r>
            <a:r>
              <a:rPr lang="fr-FR" sz="2000" b="1" dirty="0" smtClean="0">
                <a:sym typeface="Wingdings" panose="05000000000000000000" pitchFamily="2" charset="2"/>
              </a:rPr>
              <a:t>… comment dire…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 lvl="1"/>
            <a:endParaRPr lang="fr-FR" sz="2000" b="1" dirty="0" smtClean="0">
              <a:sym typeface="Wingdings" panose="05000000000000000000" pitchFamily="2" charset="2"/>
            </a:endParaRPr>
          </a:p>
          <a:p>
            <a:pPr lvl="1"/>
            <a:endParaRPr lang="fr-FR" sz="2000" b="1" dirty="0" smtClean="0">
              <a:sym typeface="Wingdings" panose="05000000000000000000" pitchFamily="2" charset="2"/>
            </a:endParaRPr>
          </a:p>
          <a:p>
            <a:pPr lvl="1"/>
            <a:endParaRPr lang="fr-FR" sz="2000" b="1" dirty="0">
              <a:sym typeface="Wingdings" panose="05000000000000000000" pitchFamily="2" charset="2"/>
            </a:endParaRPr>
          </a:p>
          <a:p>
            <a:pPr lvl="1"/>
            <a:endParaRPr lang="fr-FR" sz="2000" b="1" dirty="0" smtClean="0"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Besoin de reprendre </a:t>
            </a:r>
            <a:r>
              <a:rPr lang="fr-FR" sz="2000" b="1" dirty="0" smtClean="0">
                <a:sym typeface="Wingdings" panose="05000000000000000000" pitchFamily="2" charset="2"/>
              </a:rPr>
              <a:t>le développement du schéma en cette fin 2018</a:t>
            </a:r>
            <a:endParaRPr lang="fr-FR" sz="2000" b="1" dirty="0" smtClean="0"/>
          </a:p>
          <a:p>
            <a:pPr marL="0" lvl="1" indent="0">
              <a:buNone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fr-FR" sz="1800" dirty="0"/>
          </a:p>
          <a:p>
            <a:pPr marL="0" lvl="3" indent="0">
              <a:buNone/>
            </a:pP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Stage  en neutronique</a:t>
            </a:r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23750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98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8815" y="1238491"/>
            <a:ext cx="8630805" cy="5292428"/>
          </a:xfrm>
        </p:spPr>
        <p:txBody>
          <a:bodyPr/>
          <a:lstStyle/>
          <a:p>
            <a:pPr marL="0" lvl="1" indent="0">
              <a:buNone/>
            </a:pPr>
            <a:r>
              <a:rPr lang="fr-FR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Stagiaire : François Martin –  Encadrant CEA : Ulrich </a:t>
            </a:r>
            <a:r>
              <a:rPr lang="fr-FR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Bieder</a:t>
            </a:r>
            <a:r>
              <a:rPr lang="fr-FR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</a:p>
          <a:p>
            <a:pPr marL="0" lvl="1" indent="0">
              <a:buNone/>
            </a:pPr>
            <a:r>
              <a:rPr lang="fr-FR" sz="1800" b="1" dirty="0">
                <a:solidFill>
                  <a:srgbClr val="0070C0"/>
                </a:solidFill>
                <a:sym typeface="Wingdings" panose="05000000000000000000" pitchFamily="2" charset="2"/>
              </a:rPr>
              <a:t>(DM2S/STMF – CEA Saclay)</a:t>
            </a:r>
          </a:p>
          <a:p>
            <a:pPr marL="0" lvl="1" indent="0">
              <a:buNone/>
            </a:pPr>
            <a:endParaRPr lang="fr-FR" sz="2000" b="1" dirty="0"/>
          </a:p>
          <a:p>
            <a:pPr lvl="1"/>
            <a:r>
              <a:rPr lang="fr-FR" sz="2000" b="1" dirty="0" smtClean="0"/>
              <a:t>Deux objectifs</a:t>
            </a:r>
            <a:endParaRPr lang="fr-FR" sz="2000" b="1" dirty="0" smtClean="0"/>
          </a:p>
          <a:p>
            <a:pPr marL="0" lvl="1" indent="0">
              <a:buNone/>
            </a:pPr>
            <a:endParaRPr lang="fr-FR" sz="2000" b="1" dirty="0"/>
          </a:p>
          <a:p>
            <a:pPr marL="0" lvl="1" indent="0">
              <a:buNone/>
            </a:pPr>
            <a:r>
              <a:rPr lang="fr-FR" sz="2000" b="1" dirty="0" smtClean="0">
                <a:solidFill>
                  <a:srgbClr val="C00000"/>
                </a:solidFill>
              </a:rPr>
              <a:t>1- Poser </a:t>
            </a:r>
            <a:r>
              <a:rPr lang="fr-FR" sz="2000" b="1" dirty="0">
                <a:solidFill>
                  <a:srgbClr val="C00000"/>
                </a:solidFill>
              </a:rPr>
              <a:t>d</a:t>
            </a:r>
            <a:r>
              <a:rPr lang="fr-FR" sz="2000" b="1" dirty="0" smtClean="0">
                <a:solidFill>
                  <a:srgbClr val="C00000"/>
                </a:solidFill>
              </a:rPr>
              <a:t>es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briques pour aider au montage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de l’outil de calcul</a:t>
            </a:r>
          </a:p>
          <a:p>
            <a:pPr marL="0" lvl="1" indent="0">
              <a:buNone/>
            </a:pPr>
            <a:r>
              <a:rPr 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couplé N-TH</a:t>
            </a:r>
            <a:endParaRPr lang="fr-FR" sz="20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2- Commencer à tester une géométrie « réelle MSFR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»</a:t>
            </a:r>
            <a:endParaRPr lang="fr-FR" sz="20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Code </a:t>
            </a:r>
            <a:r>
              <a:rPr lang="fr-FR" sz="2000" dirty="0" smtClean="0">
                <a:sym typeface="Wingdings" panose="05000000000000000000" pitchFamily="2" charset="2"/>
              </a:rPr>
              <a:t>: TRIOCFD   (calcul de turbulences)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Géométrie simplifiée </a:t>
            </a:r>
            <a:r>
              <a:rPr lang="fr-FR" sz="2000" dirty="0" smtClean="0">
                <a:sym typeface="Wingdings" panose="05000000000000000000" pitchFamily="2" charset="2"/>
              </a:rPr>
              <a:t>cubique pour monter l’outil couplé N-TH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Géométrie « réaliste MSFR » (fournie par Axel </a:t>
            </a:r>
            <a:r>
              <a:rPr lang="fr-FR" sz="2000" dirty="0" err="1" smtClean="0">
                <a:sym typeface="Wingdings" panose="05000000000000000000" pitchFamily="2" charset="2"/>
              </a:rPr>
              <a:t>Laureau</a:t>
            </a:r>
            <a:r>
              <a:rPr lang="fr-FR" sz="2000" dirty="0" smtClean="0"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/>
              <a:buChar char="à"/>
            </a:pPr>
            <a:r>
              <a:rPr lang="fr-FR" sz="2000" dirty="0">
                <a:sym typeface="Wingdings" panose="05000000000000000000" pitchFamily="2" charset="2"/>
              </a:rPr>
              <a:t>Intégrer des éléments </a:t>
            </a:r>
            <a:r>
              <a:rPr lang="fr-FR" sz="2000" dirty="0" smtClean="0">
                <a:sym typeface="Wingdings" panose="05000000000000000000" pitchFamily="2" charset="2"/>
              </a:rPr>
              <a:t>« réalistes » (modéliser </a:t>
            </a:r>
            <a:r>
              <a:rPr lang="fr-FR" sz="2000" dirty="0">
                <a:sym typeface="Wingdings" panose="05000000000000000000" pitchFamily="2" charset="2"/>
              </a:rPr>
              <a:t>un échangeur </a:t>
            </a:r>
            <a:r>
              <a:rPr lang="fr-FR" sz="2000" dirty="0" smtClean="0">
                <a:sym typeface="Wingdings" panose="05000000000000000000" pitchFamily="2" charset="2"/>
              </a:rPr>
              <a:t>simple, </a:t>
            </a:r>
            <a:endParaRPr lang="fr-FR" sz="2000" dirty="0"/>
          </a:p>
          <a:p>
            <a:pPr lvl="1">
              <a:buFont typeface="Wingdings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Réaliser </a:t>
            </a:r>
            <a:r>
              <a:rPr lang="fr-FR" sz="2000" dirty="0" smtClean="0">
                <a:sym typeface="Wingdings" panose="05000000000000000000" pitchFamily="2" charset="2"/>
              </a:rPr>
              <a:t>des études sans couplage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Préparer </a:t>
            </a:r>
            <a:r>
              <a:rPr lang="fr-FR" sz="2000" dirty="0" smtClean="0">
                <a:sym typeface="Wingdings" panose="05000000000000000000" pitchFamily="2" charset="2"/>
              </a:rPr>
              <a:t>des fonctionnalités pour l’outil couplé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Début : Juillet 2018 </a:t>
            </a:r>
            <a:r>
              <a:rPr lang="fr-FR" sz="2000" b="1" dirty="0" smtClean="0">
                <a:sym typeface="Wingdings" panose="05000000000000000000" pitchFamily="2" charset="2"/>
              </a:rPr>
              <a:t>(fin </a:t>
            </a:r>
            <a:r>
              <a:rPr lang="fr-FR" sz="2000" b="1" dirty="0" smtClean="0">
                <a:sym typeface="Wingdings" panose="05000000000000000000" pitchFamily="2" charset="2"/>
              </a:rPr>
              <a:t>~20 </a:t>
            </a:r>
            <a:r>
              <a:rPr lang="fr-FR" sz="2000" b="1" dirty="0" smtClean="0">
                <a:sym typeface="Wingdings" panose="05000000000000000000" pitchFamily="2" charset="2"/>
              </a:rPr>
              <a:t>décembre)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ym typeface="Wingdings" panose="05000000000000000000" pitchFamily="2" charset="2"/>
              </a:rPr>
              <a:t>Travail très bien commencé </a:t>
            </a:r>
            <a:r>
              <a:rPr lang="fr-FR" sz="2000" dirty="0" smtClean="0">
                <a:sym typeface="Wingdings" panose="05000000000000000000" pitchFamily="2" charset="2"/>
              </a:rPr>
              <a:t>mais </a:t>
            </a:r>
            <a:r>
              <a:rPr lang="fr-FR" sz="2000" dirty="0" smtClean="0">
                <a:sym typeface="Wingdings" panose="05000000000000000000" pitchFamily="2" charset="2"/>
              </a:rPr>
              <a:t>essentiel des résultats </a:t>
            </a:r>
            <a:r>
              <a:rPr lang="fr-FR" sz="2000" dirty="0" smtClean="0">
                <a:sym typeface="Wingdings" panose="05000000000000000000" pitchFamily="2" charset="2"/>
              </a:rPr>
              <a:t>encore à venir</a:t>
            </a:r>
          </a:p>
          <a:p>
            <a:pPr lvl="1"/>
            <a:endParaRPr lang="fr-FR" sz="2000" dirty="0" smtClean="0">
              <a:sym typeface="Wingdings" panose="05000000000000000000" pitchFamily="2" charset="2"/>
            </a:endParaRPr>
          </a:p>
          <a:p>
            <a:pPr lvl="1"/>
            <a:endParaRPr lang="fr-FR" sz="1800" dirty="0"/>
          </a:p>
          <a:p>
            <a:pPr marL="0" lvl="3" indent="0">
              <a:buNone/>
            </a:pP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11283" y="23750"/>
            <a:ext cx="777833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Stage  en Thermohydraulique (</a:t>
            </a:r>
            <a:r>
              <a:rPr lang="fr-FR" dirty="0" err="1" smtClean="0"/>
              <a:t>NEEDs</a:t>
            </a:r>
            <a:r>
              <a:rPr lang="fr-FR" dirty="0" smtClean="0"/>
              <a:t>/CEA)</a:t>
            </a:r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0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03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8815" y="1238491"/>
            <a:ext cx="8630805" cy="5292428"/>
          </a:xfrm>
        </p:spPr>
        <p:txBody>
          <a:bodyPr/>
          <a:lstStyle/>
          <a:p>
            <a:pPr lvl="1"/>
            <a:r>
              <a:rPr lang="fr-FR" sz="2000" b="1" dirty="0" smtClean="0"/>
              <a:t>Couplage APOLLO3 </a:t>
            </a:r>
            <a:r>
              <a:rPr lang="fr-FR" sz="2000" b="1" dirty="0" smtClean="0">
                <a:sym typeface="Wingdings" panose="05000000000000000000" pitchFamily="2" charset="2"/>
              </a:rPr>
              <a:t> TRIOCFD</a:t>
            </a:r>
          </a:p>
          <a:p>
            <a:pPr lvl="1"/>
            <a:endParaRPr lang="fr-FR" sz="2000" b="1" dirty="0"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TRIOCFD : ok</a:t>
            </a:r>
          </a:p>
          <a:p>
            <a:pPr lvl="1"/>
            <a:endParaRPr lang="fr-FR" sz="2000" b="1" dirty="0" smtClean="0"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Code APOLLO3 </a:t>
            </a:r>
            <a:r>
              <a:rPr lang="fr-FR" sz="2000" dirty="0" smtClean="0">
                <a:sym typeface="Wingdings" panose="05000000000000000000" pitchFamily="2" charset="2"/>
              </a:rPr>
              <a:t>       </a:t>
            </a:r>
          </a:p>
          <a:p>
            <a:pPr marL="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Aujourd’hui : </a:t>
            </a:r>
            <a:r>
              <a:rPr lang="fr-FR" sz="2000" dirty="0">
                <a:sym typeface="Wingdings" panose="05000000000000000000" pitchFamily="2" charset="2"/>
              </a:rPr>
              <a:t>p</a:t>
            </a:r>
            <a:r>
              <a:rPr lang="fr-FR" sz="2000" dirty="0" smtClean="0">
                <a:sym typeface="Wingdings" panose="05000000000000000000" pitchFamily="2" charset="2"/>
              </a:rPr>
              <a:t>as </a:t>
            </a:r>
            <a:r>
              <a:rPr lang="fr-FR" sz="2000" dirty="0" smtClean="0">
                <a:sym typeface="Wingdings" panose="05000000000000000000" pitchFamily="2" charset="2"/>
              </a:rPr>
              <a:t>de solveur </a:t>
            </a:r>
            <a:r>
              <a:rPr lang="fr-FR" sz="2000" dirty="0" smtClean="0">
                <a:sym typeface="Wingdings" panose="05000000000000000000" pitchFamily="2" charset="2"/>
              </a:rPr>
              <a:t>capable </a:t>
            </a:r>
            <a:r>
              <a:rPr lang="fr-FR" sz="2000" dirty="0" smtClean="0">
                <a:sym typeface="Wingdings" panose="05000000000000000000" pitchFamily="2" charset="2"/>
              </a:rPr>
              <a:t>de résoudre l’équation du transport sur une géométrie déstructurée </a:t>
            </a:r>
            <a:r>
              <a:rPr lang="fr-FR" sz="2000" dirty="0" smtClean="0">
                <a:sym typeface="Wingdings" panose="05000000000000000000" pitchFamily="2" charset="2"/>
              </a:rPr>
              <a:t>(typiquement : le MSFR</a:t>
            </a:r>
            <a:r>
              <a:rPr lang="fr-FR" sz="2000" dirty="0" smtClean="0">
                <a:sym typeface="Wingdings" panose="05000000000000000000" pitchFamily="2" charset="2"/>
              </a:rPr>
              <a:t>)</a:t>
            </a:r>
          </a:p>
          <a:p>
            <a:pPr marL="0" lvl="1" indent="0">
              <a:buNone/>
            </a:pPr>
            <a:endParaRPr lang="fr-FR" sz="2000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… </a:t>
            </a:r>
            <a:r>
              <a:rPr lang="fr-FR" sz="2000" b="1" dirty="0" smtClean="0">
                <a:sym typeface="Wingdings" panose="05000000000000000000" pitchFamily="2" charset="2"/>
              </a:rPr>
              <a:t>Mais !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Décision des développeurs</a:t>
            </a:r>
            <a:r>
              <a:rPr lang="fr-FR" sz="2000" dirty="0">
                <a:sym typeface="Wingdings" panose="05000000000000000000" pitchFamily="2" charset="2"/>
              </a:rPr>
              <a:t> (</a:t>
            </a:r>
            <a:r>
              <a:rPr lang="fr-FR" sz="2000" dirty="0" smtClean="0">
                <a:sym typeface="Wingdings" panose="05000000000000000000" pitchFamily="2" charset="2"/>
              </a:rPr>
              <a:t>septembre </a:t>
            </a:r>
            <a:r>
              <a:rPr lang="fr-FR" sz="2000" dirty="0">
                <a:sym typeface="Wingdings" panose="05000000000000000000" pitchFamily="2" charset="2"/>
              </a:rPr>
              <a:t>2018)</a:t>
            </a:r>
            <a:r>
              <a:rPr lang="fr-FR" sz="2000" dirty="0" smtClean="0">
                <a:sym typeface="Wingdings" panose="05000000000000000000" pitchFamily="2" charset="2"/>
              </a:rPr>
              <a:t> d’upgrader le solveur </a:t>
            </a:r>
            <a:r>
              <a:rPr lang="fr-FR" sz="2000" dirty="0" smtClean="0">
                <a:sym typeface="Wingdings" panose="05000000000000000000" pitchFamily="2" charset="2"/>
              </a:rPr>
              <a:t>MINARET pour permettre de calculer un MSFR.</a:t>
            </a:r>
            <a:endParaRPr lang="fr-FR" sz="2000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      Objectif : juin 2019 </a:t>
            </a:r>
            <a:r>
              <a:rPr lang="fr-FR" sz="1800" i="1" dirty="0" smtClean="0">
                <a:sym typeface="Wingdings" panose="05000000000000000000" pitchFamily="2" charset="2"/>
              </a:rPr>
              <a:t>(… c’est une date </a:t>
            </a:r>
            <a:r>
              <a:rPr lang="fr-FR" sz="1800" i="1" dirty="0" smtClean="0">
                <a:sym typeface="Wingdings" panose="05000000000000000000" pitchFamily="2" charset="2"/>
              </a:rPr>
              <a:t>incitative </a:t>
            </a:r>
            <a:r>
              <a:rPr lang="fr-FR" sz="1800" i="1" dirty="0" smtClean="0">
                <a:sym typeface="Wingdings" panose="05000000000000000000" pitchFamily="2" charset="2"/>
              </a:rPr>
              <a:t>ok ?!…)</a:t>
            </a:r>
            <a:endParaRPr lang="fr-FR" sz="1800" i="1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Stratégie </a:t>
            </a:r>
            <a:r>
              <a:rPr lang="fr-FR" sz="2000" b="1" dirty="0" smtClean="0">
                <a:sym typeface="Wingdings" panose="05000000000000000000" pitchFamily="2" charset="2"/>
              </a:rPr>
              <a:t>de travail : </a:t>
            </a:r>
            <a:r>
              <a:rPr lang="fr-FR" sz="2000" b="1" dirty="0" smtClean="0">
                <a:sym typeface="Wingdings" panose="05000000000000000000" pitchFamily="2" charset="2"/>
              </a:rPr>
              <a:t>deux axes </a:t>
            </a:r>
            <a:r>
              <a:rPr lang="fr-FR" sz="2000" b="1" dirty="0" smtClean="0">
                <a:sym typeface="Wingdings" panose="05000000000000000000" pitchFamily="2" charset="2"/>
              </a:rPr>
              <a:t>en </a:t>
            </a:r>
            <a:r>
              <a:rPr lang="fr-FR" sz="2000" b="1" dirty="0" smtClean="0">
                <a:sym typeface="Wingdings" panose="05000000000000000000" pitchFamily="2" charset="2"/>
              </a:rPr>
              <a:t>parallèle</a:t>
            </a:r>
          </a:p>
          <a:p>
            <a:pPr marL="0" lvl="1" indent="0">
              <a:buNone/>
            </a:pPr>
            <a:endParaRPr lang="fr-FR" sz="2000" b="1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1er : Développer l’outil de calcul couplé N-TH : AP3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 TRIOCFD sur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la base d’une géométrie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simpliste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cubique </a:t>
            </a:r>
            <a:r>
              <a:rPr lang="fr-FR" sz="1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(avec </a:t>
            </a:r>
            <a:r>
              <a:rPr lang="fr-FR" sz="1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le solveur MINARET</a:t>
            </a:r>
            <a:r>
              <a:rPr lang="fr-FR" sz="1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</a:p>
          <a:p>
            <a:pPr marL="0" lvl="1" indent="0">
              <a:buNone/>
            </a:pPr>
            <a:endParaRPr lang="fr-FR" sz="2000" b="1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2ème : Upgrader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MINARET pour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modéliser la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géométrie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du MSFR </a:t>
            </a:r>
          </a:p>
          <a:p>
            <a:pPr marL="0" lvl="1" indent="0">
              <a:buNone/>
            </a:pPr>
            <a:r>
              <a:rPr 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      </a:t>
            </a:r>
            <a:r>
              <a:rPr lang="fr-FR" sz="1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(solveur sur géométrie déstructurée à maillage de calcul tétraédrique)</a:t>
            </a:r>
            <a:endParaRPr lang="fr-FR" sz="18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b="1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b="1" dirty="0" smtClean="0">
                <a:sym typeface="Wingdings" panose="05000000000000000000" pitchFamily="2" charset="2"/>
              </a:rPr>
              <a:t>Et </a:t>
            </a:r>
            <a:r>
              <a:rPr lang="fr-FR" sz="2000" b="1" dirty="0" smtClean="0">
                <a:sym typeface="Wingdings" panose="05000000000000000000" pitchFamily="2" charset="2"/>
              </a:rPr>
              <a:t>puis faire </a:t>
            </a:r>
            <a:r>
              <a:rPr lang="fr-FR" sz="2000" b="1" dirty="0" smtClean="0">
                <a:sym typeface="Wingdings" panose="05000000000000000000" pitchFamily="2" charset="2"/>
              </a:rPr>
              <a:t>le </a:t>
            </a:r>
            <a:r>
              <a:rPr lang="fr-FR" sz="2000" b="1" dirty="0" err="1" smtClean="0">
                <a:sym typeface="Wingdings" panose="05000000000000000000" pitchFamily="2" charset="2"/>
              </a:rPr>
              <a:t>merge</a:t>
            </a:r>
            <a:r>
              <a:rPr lang="fr-FR" sz="2000" b="1" dirty="0" smtClean="0">
                <a:sym typeface="Wingdings" panose="05000000000000000000" pitchFamily="2" charset="2"/>
              </a:rPr>
              <a:t>.</a:t>
            </a:r>
            <a:endParaRPr lang="fr-FR" sz="2000" b="1" dirty="0" smtClean="0"/>
          </a:p>
          <a:p>
            <a:pPr marL="0" lvl="1" indent="0">
              <a:buNone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fr-FR" sz="1800" dirty="0"/>
          </a:p>
          <a:p>
            <a:pPr marL="0" lvl="3" indent="0">
              <a:buNone/>
            </a:pP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Outil couplé N-TH</a:t>
            </a:r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926" y="-69622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6" t="24741" r="8949" b="11912"/>
          <a:stretch/>
        </p:blipFill>
        <p:spPr>
          <a:xfrm>
            <a:off x="5266706" y="-158715"/>
            <a:ext cx="4236217" cy="25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géométrie simplifiée cubique</a:t>
            </a:r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23750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t="9651" r="28490" b="11232"/>
          <a:stretch/>
        </p:blipFill>
        <p:spPr>
          <a:xfrm>
            <a:off x="2383055" y="953921"/>
            <a:ext cx="4214516" cy="4189325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1530664" y="2324605"/>
            <a:ext cx="1025512" cy="7798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439468" y="2110822"/>
            <a:ext cx="811850" cy="6751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73125" y="1776899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Cœur (source de chaleur</a:t>
            </a:r>
          </a:p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 de précurseurs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845393" y="1446010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Pompe (source QDM)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51318" y="1881901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Échangeur </a:t>
            </a:r>
          </a:p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(source froide)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96730" y="4942513"/>
            <a:ext cx="7814870" cy="1419305"/>
          </a:xfrm>
        </p:spPr>
        <p:txBody>
          <a:bodyPr/>
          <a:lstStyle/>
          <a:p>
            <a:pPr lvl="1"/>
            <a:r>
              <a:rPr lang="fr-FR" sz="2000" b="1" dirty="0" smtClean="0"/>
              <a:t>Objectifs 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      </a:t>
            </a:r>
            <a:r>
              <a:rPr lang="fr-FR" sz="2000" dirty="0" smtClean="0">
                <a:sym typeface="Wingdings" panose="05000000000000000000" pitchFamily="2" charset="2"/>
              </a:rPr>
              <a:t>Permettre de travailler au schéma couplé N-TH </a:t>
            </a:r>
          </a:p>
          <a:p>
            <a:pPr marL="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          </a:t>
            </a:r>
            <a:r>
              <a:rPr lang="fr-FR" sz="1800" dirty="0" smtClean="0">
                <a:sym typeface="Wingdings" panose="05000000000000000000" pitchFamily="2" charset="2"/>
              </a:rPr>
              <a:t>(</a:t>
            </a:r>
            <a:r>
              <a:rPr lang="fr-FR" sz="1800" dirty="0" smtClean="0">
                <a:sym typeface="Wingdings" panose="05000000000000000000" pitchFamily="2" charset="2"/>
              </a:rPr>
              <a:t>en attendant l’upgrade du solveur MINARET)</a:t>
            </a:r>
          </a:p>
          <a:p>
            <a:pPr marL="0" lvl="1" indent="0">
              <a:buNone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     </a:t>
            </a:r>
            <a:r>
              <a:rPr lang="fr-FR" sz="2000" dirty="0" smtClean="0">
                <a:sym typeface="Wingdings" panose="05000000000000000000" pitchFamily="2" charset="2"/>
              </a:rPr>
              <a:t> Permettre des validations entre les solveurs neutroniques</a:t>
            </a:r>
            <a:endParaRPr lang="fr-FR" sz="1800" dirty="0"/>
          </a:p>
          <a:p>
            <a:pPr marL="0" lvl="3" indent="0">
              <a:buNone/>
            </a:pP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22262" y="1095464"/>
            <a:ext cx="585454" cy="193792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>
            <a:stCxn id="18" idx="1"/>
          </p:cNvCxnSpPr>
          <p:nvPr/>
        </p:nvCxnSpPr>
        <p:spPr>
          <a:xfrm flipH="1" flipV="1">
            <a:off x="5907716" y="1289256"/>
            <a:ext cx="937677" cy="3106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08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914B6-1881-4DC3-8672-E01DF84F856D}" type="datetime4">
              <a:rPr lang="fr-FR" smtClean="0">
                <a:solidFill>
                  <a:prstClr val="white"/>
                </a:solidFill>
              </a:rPr>
              <a:t>3 octobre 2018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3792" y="23750"/>
            <a:ext cx="74458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Géométrie simplifiée cubique : calculs</a:t>
            </a:r>
            <a:endParaRPr lang="fr-FR" dirty="0"/>
          </a:p>
        </p:txBody>
      </p:sp>
      <p:pic>
        <p:nvPicPr>
          <p:cNvPr id="11" name="Picture 2" descr="C:\Users\campioni\Desktop\Seminaire_22-23_mars_2018\Journées MSR Massy\logoReactSF_essaiBleu-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3096"/>
            <a:ext cx="1106905" cy="1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Guillaume Campioni – NEEDS MSR – 5 octobre 2018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5558" r="22504" b="32785"/>
          <a:stretch/>
        </p:blipFill>
        <p:spPr>
          <a:xfrm>
            <a:off x="4140926" y="2226542"/>
            <a:ext cx="5107744" cy="331621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5558" r="75931" b="58614"/>
          <a:stretch/>
        </p:blipFill>
        <p:spPr>
          <a:xfrm>
            <a:off x="7450508" y="978870"/>
            <a:ext cx="1693492" cy="162370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3" t="16177" r="26282" b="9736"/>
          <a:stretch/>
        </p:blipFill>
        <p:spPr>
          <a:xfrm>
            <a:off x="0" y="2226542"/>
            <a:ext cx="4140926" cy="420804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6177" r="76140" b="57994"/>
          <a:stretch/>
        </p:blipFill>
        <p:spPr>
          <a:xfrm>
            <a:off x="3658672" y="978870"/>
            <a:ext cx="1608034" cy="16237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1486968" y="1606055"/>
                <a:ext cx="1932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Température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°</m:t>
                    </m:r>
                    <m:r>
                      <a:rPr lang="fr-F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968" y="1606055"/>
                <a:ext cx="193251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839" t="-8197" r="-189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4873638" y="5701970"/>
            <a:ext cx="323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 boucles (comme le MSFR)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3895106" y="5701970"/>
            <a:ext cx="978533" cy="1956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3988703" y="4654055"/>
            <a:ext cx="884936" cy="11512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3425354" y="5985164"/>
            <a:ext cx="1448285" cy="2471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483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34653</TotalTime>
  <Words>1116</Words>
  <Application>Microsoft Office PowerPoint</Application>
  <PresentationFormat>Affichage à l'écran (4:3)</PresentationFormat>
  <Paragraphs>263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1_cea</vt:lpstr>
      <vt:lpstr> Travaux de modélisation au DM2S (DEN – CEA Saclay)    Guillaume Campioni DM2S/serma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PERON ARTHUR</dc:creator>
  <cp:lastModifiedBy>Guillaume</cp:lastModifiedBy>
  <cp:revision>729</cp:revision>
  <cp:lastPrinted>2012-11-06T14:06:57Z</cp:lastPrinted>
  <dcterms:created xsi:type="dcterms:W3CDTF">2012-06-22T07:54:31Z</dcterms:created>
  <dcterms:modified xsi:type="dcterms:W3CDTF">2018-10-03T12:36:08Z</dcterms:modified>
</cp:coreProperties>
</file>