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6" r:id="rId2"/>
  </p:sldMasterIdLst>
  <p:notesMasterIdLst>
    <p:notesMasterId r:id="rId37"/>
  </p:notesMasterIdLst>
  <p:sldIdLst>
    <p:sldId id="256" r:id="rId3"/>
    <p:sldId id="367" r:id="rId4"/>
    <p:sldId id="370" r:id="rId5"/>
    <p:sldId id="372" r:id="rId6"/>
    <p:sldId id="343" r:id="rId7"/>
    <p:sldId id="374" r:id="rId8"/>
    <p:sldId id="375" r:id="rId9"/>
    <p:sldId id="383" r:id="rId10"/>
    <p:sldId id="376" r:id="rId11"/>
    <p:sldId id="377" r:id="rId12"/>
    <p:sldId id="378" r:id="rId13"/>
    <p:sldId id="379" r:id="rId14"/>
    <p:sldId id="380" r:id="rId15"/>
    <p:sldId id="381" r:id="rId16"/>
    <p:sldId id="384" r:id="rId17"/>
    <p:sldId id="390" r:id="rId18"/>
    <p:sldId id="385" r:id="rId19"/>
    <p:sldId id="386" r:id="rId20"/>
    <p:sldId id="391" r:id="rId21"/>
    <p:sldId id="393" r:id="rId22"/>
    <p:sldId id="394" r:id="rId23"/>
    <p:sldId id="396" r:id="rId24"/>
    <p:sldId id="398" r:id="rId25"/>
    <p:sldId id="401" r:id="rId26"/>
    <p:sldId id="368" r:id="rId27"/>
    <p:sldId id="400" r:id="rId28"/>
    <p:sldId id="404" r:id="rId29"/>
    <p:sldId id="399" r:id="rId30"/>
    <p:sldId id="403" r:id="rId31"/>
    <p:sldId id="373" r:id="rId32"/>
    <p:sldId id="395" r:id="rId33"/>
    <p:sldId id="339" r:id="rId34"/>
    <p:sldId id="340" r:id="rId35"/>
    <p:sldId id="259" r:id="rId36"/>
  </p:sldIdLst>
  <p:sldSz cx="9145588" cy="6859588"/>
  <p:notesSz cx="6797675" cy="9926638"/>
  <p:custDataLst>
    <p:tags r:id="rId38"/>
  </p:custDataLst>
  <p:defaultTextStyle>
    <a:defPPr>
      <a:defRPr lang="fr-FR"/>
    </a:defPPr>
    <a:lvl1pPr marL="0" algn="l" defTabSz="914452" rtl="0" eaLnBrk="1" latinLnBrk="0" hangingPunct="1">
      <a:defRPr sz="1800" kern="1200">
        <a:solidFill>
          <a:schemeClr val="tx1"/>
        </a:solidFill>
        <a:latin typeface="+mn-lt"/>
        <a:ea typeface="+mn-ea"/>
        <a:cs typeface="+mn-cs"/>
      </a:defRPr>
    </a:lvl1pPr>
    <a:lvl2pPr marL="457226" algn="l" defTabSz="914452" rtl="0" eaLnBrk="1" latinLnBrk="0" hangingPunct="1">
      <a:defRPr sz="1800" kern="1200">
        <a:solidFill>
          <a:schemeClr val="tx1"/>
        </a:solidFill>
        <a:latin typeface="+mn-lt"/>
        <a:ea typeface="+mn-ea"/>
        <a:cs typeface="+mn-cs"/>
      </a:defRPr>
    </a:lvl2pPr>
    <a:lvl3pPr marL="914452" algn="l" defTabSz="914452" rtl="0" eaLnBrk="1" latinLnBrk="0" hangingPunct="1">
      <a:defRPr sz="1800" kern="1200">
        <a:solidFill>
          <a:schemeClr val="tx1"/>
        </a:solidFill>
        <a:latin typeface="+mn-lt"/>
        <a:ea typeface="+mn-ea"/>
        <a:cs typeface="+mn-cs"/>
      </a:defRPr>
    </a:lvl3pPr>
    <a:lvl4pPr marL="1371677" algn="l" defTabSz="914452" rtl="0" eaLnBrk="1" latinLnBrk="0" hangingPunct="1">
      <a:defRPr sz="1800" kern="1200">
        <a:solidFill>
          <a:schemeClr val="tx1"/>
        </a:solidFill>
        <a:latin typeface="+mn-lt"/>
        <a:ea typeface="+mn-ea"/>
        <a:cs typeface="+mn-cs"/>
      </a:defRPr>
    </a:lvl4pPr>
    <a:lvl5pPr marL="1828903" algn="l" defTabSz="914452" rtl="0" eaLnBrk="1" latinLnBrk="0" hangingPunct="1">
      <a:defRPr sz="1800" kern="1200">
        <a:solidFill>
          <a:schemeClr val="tx1"/>
        </a:solidFill>
        <a:latin typeface="+mn-lt"/>
        <a:ea typeface="+mn-ea"/>
        <a:cs typeface="+mn-cs"/>
      </a:defRPr>
    </a:lvl5pPr>
    <a:lvl6pPr marL="2286129" algn="l" defTabSz="914452" rtl="0" eaLnBrk="1" latinLnBrk="0" hangingPunct="1">
      <a:defRPr sz="1800" kern="1200">
        <a:solidFill>
          <a:schemeClr val="tx1"/>
        </a:solidFill>
        <a:latin typeface="+mn-lt"/>
        <a:ea typeface="+mn-ea"/>
        <a:cs typeface="+mn-cs"/>
      </a:defRPr>
    </a:lvl6pPr>
    <a:lvl7pPr marL="2743355" algn="l" defTabSz="914452" rtl="0" eaLnBrk="1" latinLnBrk="0" hangingPunct="1">
      <a:defRPr sz="1800" kern="1200">
        <a:solidFill>
          <a:schemeClr val="tx1"/>
        </a:solidFill>
        <a:latin typeface="+mn-lt"/>
        <a:ea typeface="+mn-ea"/>
        <a:cs typeface="+mn-cs"/>
      </a:defRPr>
    </a:lvl7pPr>
    <a:lvl8pPr marL="3200580" algn="l" defTabSz="914452" rtl="0" eaLnBrk="1" latinLnBrk="0" hangingPunct="1">
      <a:defRPr sz="1800" kern="1200">
        <a:solidFill>
          <a:schemeClr val="tx1"/>
        </a:solidFill>
        <a:latin typeface="+mn-lt"/>
        <a:ea typeface="+mn-ea"/>
        <a:cs typeface="+mn-cs"/>
      </a:defRPr>
    </a:lvl8pPr>
    <a:lvl9pPr marL="3657807" algn="l" defTabSz="9144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2881">
          <p15:clr>
            <a:srgbClr val="A4A3A4"/>
          </p15:clr>
        </p15:guide>
        <p15:guide id="3" pos="6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phine Gérardin" initials="DG" lastIdx="2" clrIdx="0">
    <p:extLst/>
  </p:cmAuthor>
  <p:cmAuthor id="10" name="Microsoft Office User" initials="MOU [10]" lastIdx="1" clrIdx="1"/>
  <p:cmAuthor id="11" name="Microsoft Office User" initials="MOU [11]" lastIdx="1" clrIdx="2"/>
  <p:cmAuthor id="12" name="Microsoft Office User" initials="MOU [3]" lastIdx="1" clrIdx="3"/>
  <p:cmAuthor id="13" name="BEILS Stephane (EP/PE)" initials="BS" lastIdx="15" clrIdx="4"/>
  <p:cmAuthor id="14" name="Microsoft Office User" initials="MOU [2]" lastIdx="1" clrIdx="5"/>
  <p:cmAuthor id="15" name="Microsoft Office User" initials="MOU [4]" lastIdx="1" clrIdx="6"/>
  <p:cmAuthor id="16" name="Microsoft Office User" initials="MOU [5]" lastIdx="1" clrIdx="7"/>
  <p:cmAuthor id="17" name="Microsoft Office User" initials="MOU [6]" lastIdx="1" clrIdx="8"/>
  <p:cmAuthor id="18" name="Microsoft Office User" initials="MOU [7]" lastIdx="1" clrIdx="9"/>
  <p:cmAuthor id="19" name="Microsoft Office User" initials="MOU [8]" lastIdx="1" clrIdx="10"/>
  <p:cmAuthor id="20" name="Microsoft Office User" initials="MOU [9]" lastIdx="1" clrIdx="11"/>
  <p:cmAuthor id="21" name="Microsoft Office User" initials="MOU [16]" lastIdx="2" clrIdx="12"/>
  <p:cmAuthor id="22" name="Microsoft Office User" initials="MOU [13]" lastIdx="1" clrIdx="13"/>
  <p:cmAuthor id="23" name="CARLUEC Bernard (EP/PE)" initials="CB" lastIdx="7"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7A"/>
    <a:srgbClr val="FE5815"/>
    <a:srgbClr val="FFA02F"/>
    <a:srgbClr val="800080"/>
    <a:srgbClr val="FF0C93"/>
    <a:srgbClr val="75787B"/>
    <a:srgbClr val="005BBB"/>
    <a:srgbClr val="509E2F"/>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02" autoAdjust="0"/>
  </p:normalViewPr>
  <p:slideViewPr>
    <p:cSldViewPr snapToGrid="0">
      <p:cViewPr varScale="1">
        <p:scale>
          <a:sx n="68" d="100"/>
          <a:sy n="68" d="100"/>
        </p:scale>
        <p:origin x="-1446" y="-90"/>
      </p:cViewPr>
      <p:guideLst>
        <p:guide orient="horz" pos="2161"/>
        <p:guide pos="2881"/>
        <p:guide pos="6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ADE74-DC9E-4A86-A442-8CCDDD835974}" type="doc">
      <dgm:prSet loTypeId="urn:microsoft.com/office/officeart/2005/8/layout/process1" loCatId="process" qsTypeId="urn:microsoft.com/office/officeart/2005/8/quickstyle/simple1" qsCatId="simple" csTypeId="urn:microsoft.com/office/officeart/2005/8/colors/colorful5" csCatId="colorful" phldr="1"/>
      <dgm:spPr/>
    </dgm:pt>
    <dgm:pt modelId="{2E2D4FC9-2656-49F2-B24A-351CEB97D958}">
      <dgm:prSet phldrT="[Texte]" custT="1"/>
      <dgm:spPr>
        <a:ln>
          <a:noFill/>
        </a:ln>
      </dgm:spPr>
      <dgm:t>
        <a:bodyPr/>
        <a:lstStyle/>
        <a:p>
          <a:r>
            <a:rPr lang="fr-FR" sz="1400" noProof="0" dirty="0" smtClean="0"/>
            <a:t>1. Classification des évènements par famille</a:t>
          </a:r>
          <a:endParaRPr lang="fr-FR" sz="1400" noProof="0" dirty="0"/>
        </a:p>
      </dgm:t>
    </dgm:pt>
    <dgm:pt modelId="{F07AB066-A624-4221-A229-651A0DC95EA7}" type="parTrans" cxnId="{A3634C40-EBC7-40B1-A530-AFA66E9CA522}">
      <dgm:prSet/>
      <dgm:spPr/>
      <dgm:t>
        <a:bodyPr/>
        <a:lstStyle/>
        <a:p>
          <a:endParaRPr lang="fr-FR" sz="2400" noProof="0" dirty="0"/>
        </a:p>
      </dgm:t>
    </dgm:pt>
    <dgm:pt modelId="{0BFB0A48-E813-4A8F-BC55-64740C59147E}" type="sibTrans" cxnId="{A3634C40-EBC7-40B1-A530-AFA66E9CA522}">
      <dgm:prSet custT="1"/>
      <dgm:spPr>
        <a:solidFill>
          <a:schemeClr val="bg1">
            <a:lumMod val="85000"/>
          </a:schemeClr>
        </a:solidFill>
      </dgm:spPr>
      <dgm:t>
        <a:bodyPr/>
        <a:lstStyle/>
        <a:p>
          <a:endParaRPr lang="fr-FR" sz="1050" noProof="0" dirty="0"/>
        </a:p>
      </dgm:t>
    </dgm:pt>
    <dgm:pt modelId="{F158DA38-41A2-42A1-B6E9-15131FB5F2A1}">
      <dgm:prSet custT="1"/>
      <dgm:spPr>
        <a:solidFill>
          <a:schemeClr val="bg1">
            <a:lumMod val="85000"/>
          </a:schemeClr>
        </a:solidFill>
        <a:ln>
          <a:noFill/>
        </a:ln>
      </dgm:spPr>
      <dgm:t>
        <a:bodyPr/>
        <a:lstStyle/>
        <a:p>
          <a:r>
            <a:rPr lang="fr-FR" sz="1400" noProof="0" dirty="0" smtClean="0"/>
            <a:t>2. Classification des évènements de chaque famille en catégories</a:t>
          </a:r>
        </a:p>
      </dgm:t>
    </dgm:pt>
    <dgm:pt modelId="{59B93F1B-E15B-4BF4-9DD3-34202B88EF77}" type="parTrans" cxnId="{8CA85772-D7A6-4C97-BA20-D5FD0ADE1235}">
      <dgm:prSet/>
      <dgm:spPr/>
      <dgm:t>
        <a:bodyPr/>
        <a:lstStyle/>
        <a:p>
          <a:endParaRPr lang="fr-FR" sz="2400" noProof="0" dirty="0"/>
        </a:p>
      </dgm:t>
    </dgm:pt>
    <dgm:pt modelId="{627BC9ED-E8BC-4504-BB64-C1B2CEEAD8A7}" type="sibTrans" cxnId="{8CA85772-D7A6-4C97-BA20-D5FD0ADE1235}">
      <dgm:prSet custT="1"/>
      <dgm:spPr>
        <a:solidFill>
          <a:schemeClr val="bg1">
            <a:lumMod val="85000"/>
          </a:schemeClr>
        </a:solidFill>
      </dgm:spPr>
      <dgm:t>
        <a:bodyPr/>
        <a:lstStyle/>
        <a:p>
          <a:endParaRPr lang="fr-FR" sz="1050" noProof="0" dirty="0"/>
        </a:p>
      </dgm:t>
    </dgm:pt>
    <dgm:pt modelId="{3CCEFFC5-835C-4DC4-914A-81182E5E5284}">
      <dgm:prSet custT="1"/>
      <dgm:spPr>
        <a:solidFill>
          <a:schemeClr val="bg1">
            <a:lumMod val="85000"/>
          </a:schemeClr>
        </a:solidFill>
        <a:ln>
          <a:noFill/>
        </a:ln>
      </dgm:spPr>
      <dgm:t>
        <a:bodyPr/>
        <a:lstStyle/>
        <a:p>
          <a:r>
            <a:rPr lang="fr-FR" sz="1400" noProof="0" dirty="0" smtClean="0"/>
            <a:t>3. Sélection des évènements les plus représentatifs</a:t>
          </a:r>
        </a:p>
      </dgm:t>
    </dgm:pt>
    <dgm:pt modelId="{AE660BF3-AD10-4C53-9638-4FFF4A44AF8E}" type="parTrans" cxnId="{536AB360-8222-4A42-B54E-B01C89AD4244}">
      <dgm:prSet/>
      <dgm:spPr/>
      <dgm:t>
        <a:bodyPr/>
        <a:lstStyle/>
        <a:p>
          <a:endParaRPr lang="fr-FR" sz="2400" noProof="0" dirty="0"/>
        </a:p>
      </dgm:t>
    </dgm:pt>
    <dgm:pt modelId="{05703A36-81A1-47E9-9459-008AFDA8626B}" type="sibTrans" cxnId="{536AB360-8222-4A42-B54E-B01C89AD4244}">
      <dgm:prSet/>
      <dgm:spPr/>
      <dgm:t>
        <a:bodyPr/>
        <a:lstStyle/>
        <a:p>
          <a:endParaRPr lang="fr-FR" sz="2400" noProof="0" dirty="0"/>
        </a:p>
      </dgm:t>
    </dgm:pt>
    <dgm:pt modelId="{32DC972F-F00B-4A37-8EA3-5B7E16CCB17A}" type="pres">
      <dgm:prSet presAssocID="{F85ADE74-DC9E-4A86-A442-8CCDDD835974}" presName="Name0" presStyleCnt="0">
        <dgm:presLayoutVars>
          <dgm:dir/>
          <dgm:resizeHandles val="exact"/>
        </dgm:presLayoutVars>
      </dgm:prSet>
      <dgm:spPr/>
    </dgm:pt>
    <dgm:pt modelId="{1786D48B-D2D0-4F95-9AC2-DD3C152D8C4E}" type="pres">
      <dgm:prSet presAssocID="{2E2D4FC9-2656-49F2-B24A-351CEB97D958}" presName="node" presStyleLbl="node1" presStyleIdx="0" presStyleCnt="3">
        <dgm:presLayoutVars>
          <dgm:bulletEnabled val="1"/>
        </dgm:presLayoutVars>
      </dgm:prSet>
      <dgm:spPr>
        <a:prstGeom prst="rect">
          <a:avLst/>
        </a:prstGeom>
      </dgm:spPr>
      <dgm:t>
        <a:bodyPr/>
        <a:lstStyle/>
        <a:p>
          <a:endParaRPr lang="fr-FR"/>
        </a:p>
      </dgm:t>
    </dgm:pt>
    <dgm:pt modelId="{6485D170-982A-49C3-9FF8-CB4F3AA6D671}" type="pres">
      <dgm:prSet presAssocID="{0BFB0A48-E813-4A8F-BC55-64740C59147E}" presName="sibTrans" presStyleLbl="sibTrans2D1" presStyleIdx="0" presStyleCnt="2"/>
      <dgm:spPr/>
      <dgm:t>
        <a:bodyPr/>
        <a:lstStyle/>
        <a:p>
          <a:endParaRPr lang="fr-FR"/>
        </a:p>
      </dgm:t>
    </dgm:pt>
    <dgm:pt modelId="{28BA51AA-910A-4A47-BEAA-BDFE93D5B7FD}" type="pres">
      <dgm:prSet presAssocID="{0BFB0A48-E813-4A8F-BC55-64740C59147E}" presName="connectorText" presStyleLbl="sibTrans2D1" presStyleIdx="0" presStyleCnt="2"/>
      <dgm:spPr/>
      <dgm:t>
        <a:bodyPr/>
        <a:lstStyle/>
        <a:p>
          <a:endParaRPr lang="fr-FR"/>
        </a:p>
      </dgm:t>
    </dgm:pt>
    <dgm:pt modelId="{3E9999CC-104F-4485-A76A-420A4273AD1D}" type="pres">
      <dgm:prSet presAssocID="{F158DA38-41A2-42A1-B6E9-15131FB5F2A1}" presName="node" presStyleLbl="node1" presStyleIdx="1" presStyleCnt="3">
        <dgm:presLayoutVars>
          <dgm:bulletEnabled val="1"/>
        </dgm:presLayoutVars>
      </dgm:prSet>
      <dgm:spPr>
        <a:prstGeom prst="rect">
          <a:avLst/>
        </a:prstGeom>
      </dgm:spPr>
      <dgm:t>
        <a:bodyPr/>
        <a:lstStyle/>
        <a:p>
          <a:endParaRPr lang="fr-FR"/>
        </a:p>
      </dgm:t>
    </dgm:pt>
    <dgm:pt modelId="{1093F483-9382-48C4-A0DB-753FD41B7A05}" type="pres">
      <dgm:prSet presAssocID="{627BC9ED-E8BC-4504-BB64-C1B2CEEAD8A7}" presName="sibTrans" presStyleLbl="sibTrans2D1" presStyleIdx="1" presStyleCnt="2"/>
      <dgm:spPr/>
      <dgm:t>
        <a:bodyPr/>
        <a:lstStyle/>
        <a:p>
          <a:endParaRPr lang="fr-FR"/>
        </a:p>
      </dgm:t>
    </dgm:pt>
    <dgm:pt modelId="{60AA405B-79DA-4B57-9D70-5B3F14084603}" type="pres">
      <dgm:prSet presAssocID="{627BC9ED-E8BC-4504-BB64-C1B2CEEAD8A7}" presName="connectorText" presStyleLbl="sibTrans2D1" presStyleIdx="1" presStyleCnt="2"/>
      <dgm:spPr/>
      <dgm:t>
        <a:bodyPr/>
        <a:lstStyle/>
        <a:p>
          <a:endParaRPr lang="fr-FR"/>
        </a:p>
      </dgm:t>
    </dgm:pt>
    <dgm:pt modelId="{CF4659D7-E593-4761-9F82-FCBB101E2F79}" type="pres">
      <dgm:prSet presAssocID="{3CCEFFC5-835C-4DC4-914A-81182E5E5284}" presName="node" presStyleLbl="node1" presStyleIdx="2" presStyleCnt="3">
        <dgm:presLayoutVars>
          <dgm:bulletEnabled val="1"/>
        </dgm:presLayoutVars>
      </dgm:prSet>
      <dgm:spPr>
        <a:prstGeom prst="rect">
          <a:avLst/>
        </a:prstGeom>
      </dgm:spPr>
      <dgm:t>
        <a:bodyPr/>
        <a:lstStyle/>
        <a:p>
          <a:endParaRPr lang="fr-FR"/>
        </a:p>
      </dgm:t>
    </dgm:pt>
  </dgm:ptLst>
  <dgm:cxnLst>
    <dgm:cxn modelId="{74D92259-4BCF-42F3-9709-818CB46B447C}" type="presOf" srcId="{627BC9ED-E8BC-4504-BB64-C1B2CEEAD8A7}" destId="{1093F483-9382-48C4-A0DB-753FD41B7A05}" srcOrd="0" destOrd="0" presId="urn:microsoft.com/office/officeart/2005/8/layout/process1"/>
    <dgm:cxn modelId="{8CA85772-D7A6-4C97-BA20-D5FD0ADE1235}" srcId="{F85ADE74-DC9E-4A86-A442-8CCDDD835974}" destId="{F158DA38-41A2-42A1-B6E9-15131FB5F2A1}" srcOrd="1" destOrd="0" parTransId="{59B93F1B-E15B-4BF4-9DD3-34202B88EF77}" sibTransId="{627BC9ED-E8BC-4504-BB64-C1B2CEEAD8A7}"/>
    <dgm:cxn modelId="{8575835E-97A7-47C7-86C5-0AE6121E47C9}" type="presOf" srcId="{2E2D4FC9-2656-49F2-B24A-351CEB97D958}" destId="{1786D48B-D2D0-4F95-9AC2-DD3C152D8C4E}" srcOrd="0" destOrd="0" presId="urn:microsoft.com/office/officeart/2005/8/layout/process1"/>
    <dgm:cxn modelId="{50FEED17-5C00-4E8A-A3C7-49D81873E637}" type="presOf" srcId="{F158DA38-41A2-42A1-B6E9-15131FB5F2A1}" destId="{3E9999CC-104F-4485-A76A-420A4273AD1D}" srcOrd="0" destOrd="0" presId="urn:microsoft.com/office/officeart/2005/8/layout/process1"/>
    <dgm:cxn modelId="{34A50171-4412-41C3-B632-794A8D70782C}" type="presOf" srcId="{0BFB0A48-E813-4A8F-BC55-64740C59147E}" destId="{28BA51AA-910A-4A47-BEAA-BDFE93D5B7FD}" srcOrd="1" destOrd="0" presId="urn:microsoft.com/office/officeart/2005/8/layout/process1"/>
    <dgm:cxn modelId="{AF6536D6-34BC-4B83-974B-C8666F792419}" type="presOf" srcId="{F85ADE74-DC9E-4A86-A442-8CCDDD835974}" destId="{32DC972F-F00B-4A37-8EA3-5B7E16CCB17A}" srcOrd="0" destOrd="0" presId="urn:microsoft.com/office/officeart/2005/8/layout/process1"/>
    <dgm:cxn modelId="{536AB360-8222-4A42-B54E-B01C89AD4244}" srcId="{F85ADE74-DC9E-4A86-A442-8CCDDD835974}" destId="{3CCEFFC5-835C-4DC4-914A-81182E5E5284}" srcOrd="2" destOrd="0" parTransId="{AE660BF3-AD10-4C53-9638-4FFF4A44AF8E}" sibTransId="{05703A36-81A1-47E9-9459-008AFDA8626B}"/>
    <dgm:cxn modelId="{D64ECDF6-62CA-4625-AE67-0851672707A2}" type="presOf" srcId="{627BC9ED-E8BC-4504-BB64-C1B2CEEAD8A7}" destId="{60AA405B-79DA-4B57-9D70-5B3F14084603}" srcOrd="1" destOrd="0" presId="urn:microsoft.com/office/officeart/2005/8/layout/process1"/>
    <dgm:cxn modelId="{0D82BED7-615D-44FB-9A92-5B1618900CAD}" type="presOf" srcId="{3CCEFFC5-835C-4DC4-914A-81182E5E5284}" destId="{CF4659D7-E593-4761-9F82-FCBB101E2F79}" srcOrd="0" destOrd="0" presId="urn:microsoft.com/office/officeart/2005/8/layout/process1"/>
    <dgm:cxn modelId="{A3634C40-EBC7-40B1-A530-AFA66E9CA522}" srcId="{F85ADE74-DC9E-4A86-A442-8CCDDD835974}" destId="{2E2D4FC9-2656-49F2-B24A-351CEB97D958}" srcOrd="0" destOrd="0" parTransId="{F07AB066-A624-4221-A229-651A0DC95EA7}" sibTransId="{0BFB0A48-E813-4A8F-BC55-64740C59147E}"/>
    <dgm:cxn modelId="{1CBAE08C-EF9F-481A-B4FA-B928F6690082}" type="presOf" srcId="{0BFB0A48-E813-4A8F-BC55-64740C59147E}" destId="{6485D170-982A-49C3-9FF8-CB4F3AA6D671}" srcOrd="0" destOrd="0" presId="urn:microsoft.com/office/officeart/2005/8/layout/process1"/>
    <dgm:cxn modelId="{2BDDE950-64C1-4C5F-A114-BE6C0483FE5C}" type="presParOf" srcId="{32DC972F-F00B-4A37-8EA3-5B7E16CCB17A}" destId="{1786D48B-D2D0-4F95-9AC2-DD3C152D8C4E}" srcOrd="0" destOrd="0" presId="urn:microsoft.com/office/officeart/2005/8/layout/process1"/>
    <dgm:cxn modelId="{56852A2F-61B1-4E80-A01E-AEBB27DF5D7F}" type="presParOf" srcId="{32DC972F-F00B-4A37-8EA3-5B7E16CCB17A}" destId="{6485D170-982A-49C3-9FF8-CB4F3AA6D671}" srcOrd="1" destOrd="0" presId="urn:microsoft.com/office/officeart/2005/8/layout/process1"/>
    <dgm:cxn modelId="{E66DBC1E-4B27-4CA5-B71B-20DA0E91ADCE}" type="presParOf" srcId="{6485D170-982A-49C3-9FF8-CB4F3AA6D671}" destId="{28BA51AA-910A-4A47-BEAA-BDFE93D5B7FD}" srcOrd="0" destOrd="0" presId="urn:microsoft.com/office/officeart/2005/8/layout/process1"/>
    <dgm:cxn modelId="{DA1AE8C5-D710-425C-97C2-825F085B32BB}" type="presParOf" srcId="{32DC972F-F00B-4A37-8EA3-5B7E16CCB17A}" destId="{3E9999CC-104F-4485-A76A-420A4273AD1D}" srcOrd="2" destOrd="0" presId="urn:microsoft.com/office/officeart/2005/8/layout/process1"/>
    <dgm:cxn modelId="{42B4656A-EF52-4B6C-B677-6293EED58014}" type="presParOf" srcId="{32DC972F-F00B-4A37-8EA3-5B7E16CCB17A}" destId="{1093F483-9382-48C4-A0DB-753FD41B7A05}" srcOrd="3" destOrd="0" presId="urn:microsoft.com/office/officeart/2005/8/layout/process1"/>
    <dgm:cxn modelId="{19E5073A-C7A9-4633-A44F-89356FE3F248}" type="presParOf" srcId="{1093F483-9382-48C4-A0DB-753FD41B7A05}" destId="{60AA405B-79DA-4B57-9D70-5B3F14084603}" srcOrd="0" destOrd="0" presId="urn:microsoft.com/office/officeart/2005/8/layout/process1"/>
    <dgm:cxn modelId="{4D6060EF-C3C9-449E-9F42-15B20FA5DA3A}" type="presParOf" srcId="{32DC972F-F00B-4A37-8EA3-5B7E16CCB17A}" destId="{CF4659D7-E593-4761-9F82-FCBB101E2F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ADE74-DC9E-4A86-A442-8CCDDD835974}" type="doc">
      <dgm:prSet loTypeId="urn:microsoft.com/office/officeart/2005/8/layout/process1" loCatId="process" qsTypeId="urn:microsoft.com/office/officeart/2005/8/quickstyle/simple1" qsCatId="simple" csTypeId="urn:microsoft.com/office/officeart/2005/8/colors/colorful5" csCatId="colorful" phldr="1"/>
      <dgm:spPr/>
    </dgm:pt>
    <dgm:pt modelId="{2E2D4FC9-2656-49F2-B24A-351CEB97D958}">
      <dgm:prSet phldrT="[Texte]" custT="1"/>
      <dgm:spPr>
        <a:solidFill>
          <a:schemeClr val="bg1">
            <a:lumMod val="85000"/>
          </a:schemeClr>
        </a:solidFill>
        <a:ln>
          <a:noFill/>
        </a:ln>
      </dgm:spPr>
      <dgm:t>
        <a:bodyPr/>
        <a:lstStyle/>
        <a:p>
          <a:r>
            <a:rPr lang="fr-FR" sz="1400" noProof="0" dirty="0" smtClean="0"/>
            <a:t>1. Classification des évènements par famille</a:t>
          </a:r>
          <a:endParaRPr lang="fr-FR" sz="1400" noProof="0" dirty="0"/>
        </a:p>
      </dgm:t>
    </dgm:pt>
    <dgm:pt modelId="{F07AB066-A624-4221-A229-651A0DC95EA7}" type="parTrans" cxnId="{A3634C40-EBC7-40B1-A530-AFA66E9CA522}">
      <dgm:prSet/>
      <dgm:spPr/>
      <dgm:t>
        <a:bodyPr/>
        <a:lstStyle/>
        <a:p>
          <a:endParaRPr lang="fr-FR" sz="2400" noProof="0" dirty="0"/>
        </a:p>
      </dgm:t>
    </dgm:pt>
    <dgm:pt modelId="{0BFB0A48-E813-4A8F-BC55-64740C59147E}" type="sibTrans" cxnId="{A3634C40-EBC7-40B1-A530-AFA66E9CA522}">
      <dgm:prSet custT="1"/>
      <dgm:spPr>
        <a:solidFill>
          <a:schemeClr val="bg1">
            <a:lumMod val="85000"/>
          </a:schemeClr>
        </a:solidFill>
      </dgm:spPr>
      <dgm:t>
        <a:bodyPr/>
        <a:lstStyle/>
        <a:p>
          <a:endParaRPr lang="fr-FR" sz="1050" noProof="0" dirty="0"/>
        </a:p>
      </dgm:t>
    </dgm:pt>
    <dgm:pt modelId="{F158DA38-41A2-42A1-B6E9-15131FB5F2A1}">
      <dgm:prSet custT="1"/>
      <dgm:spPr>
        <a:solidFill>
          <a:srgbClr val="00B050"/>
        </a:solidFill>
        <a:ln>
          <a:noFill/>
        </a:ln>
      </dgm:spPr>
      <dgm:t>
        <a:bodyPr/>
        <a:lstStyle/>
        <a:p>
          <a:r>
            <a:rPr lang="fr-FR" sz="1400" noProof="0" dirty="0" smtClean="0"/>
            <a:t>2. Classification des évènements de chaque famille en catégories</a:t>
          </a:r>
        </a:p>
      </dgm:t>
    </dgm:pt>
    <dgm:pt modelId="{59B93F1B-E15B-4BF4-9DD3-34202B88EF77}" type="parTrans" cxnId="{8CA85772-D7A6-4C97-BA20-D5FD0ADE1235}">
      <dgm:prSet/>
      <dgm:spPr/>
      <dgm:t>
        <a:bodyPr/>
        <a:lstStyle/>
        <a:p>
          <a:endParaRPr lang="fr-FR" sz="2400" noProof="0" dirty="0"/>
        </a:p>
      </dgm:t>
    </dgm:pt>
    <dgm:pt modelId="{627BC9ED-E8BC-4504-BB64-C1B2CEEAD8A7}" type="sibTrans" cxnId="{8CA85772-D7A6-4C97-BA20-D5FD0ADE1235}">
      <dgm:prSet custT="1"/>
      <dgm:spPr>
        <a:solidFill>
          <a:schemeClr val="bg1">
            <a:lumMod val="85000"/>
          </a:schemeClr>
        </a:solidFill>
      </dgm:spPr>
      <dgm:t>
        <a:bodyPr/>
        <a:lstStyle/>
        <a:p>
          <a:endParaRPr lang="fr-FR" sz="1050" noProof="0" dirty="0"/>
        </a:p>
      </dgm:t>
    </dgm:pt>
    <dgm:pt modelId="{3CCEFFC5-835C-4DC4-914A-81182E5E5284}">
      <dgm:prSet custT="1"/>
      <dgm:spPr>
        <a:solidFill>
          <a:schemeClr val="bg1">
            <a:lumMod val="85000"/>
          </a:schemeClr>
        </a:solidFill>
        <a:ln>
          <a:noFill/>
        </a:ln>
      </dgm:spPr>
      <dgm:t>
        <a:bodyPr/>
        <a:lstStyle/>
        <a:p>
          <a:r>
            <a:rPr lang="fr-FR" sz="1400" noProof="0" dirty="0" smtClean="0"/>
            <a:t>3. Sélection des évènements les plus représentatifs</a:t>
          </a:r>
        </a:p>
      </dgm:t>
    </dgm:pt>
    <dgm:pt modelId="{AE660BF3-AD10-4C53-9638-4FFF4A44AF8E}" type="parTrans" cxnId="{536AB360-8222-4A42-B54E-B01C89AD4244}">
      <dgm:prSet/>
      <dgm:spPr/>
      <dgm:t>
        <a:bodyPr/>
        <a:lstStyle/>
        <a:p>
          <a:endParaRPr lang="fr-FR" sz="2400" noProof="0" dirty="0"/>
        </a:p>
      </dgm:t>
    </dgm:pt>
    <dgm:pt modelId="{05703A36-81A1-47E9-9459-008AFDA8626B}" type="sibTrans" cxnId="{536AB360-8222-4A42-B54E-B01C89AD4244}">
      <dgm:prSet/>
      <dgm:spPr/>
      <dgm:t>
        <a:bodyPr/>
        <a:lstStyle/>
        <a:p>
          <a:endParaRPr lang="fr-FR" sz="2400" noProof="0" dirty="0"/>
        </a:p>
      </dgm:t>
    </dgm:pt>
    <dgm:pt modelId="{32DC972F-F00B-4A37-8EA3-5B7E16CCB17A}" type="pres">
      <dgm:prSet presAssocID="{F85ADE74-DC9E-4A86-A442-8CCDDD835974}" presName="Name0" presStyleCnt="0">
        <dgm:presLayoutVars>
          <dgm:dir/>
          <dgm:resizeHandles val="exact"/>
        </dgm:presLayoutVars>
      </dgm:prSet>
      <dgm:spPr/>
    </dgm:pt>
    <dgm:pt modelId="{1786D48B-D2D0-4F95-9AC2-DD3C152D8C4E}" type="pres">
      <dgm:prSet presAssocID="{2E2D4FC9-2656-49F2-B24A-351CEB97D958}" presName="node" presStyleLbl="node1" presStyleIdx="0" presStyleCnt="3">
        <dgm:presLayoutVars>
          <dgm:bulletEnabled val="1"/>
        </dgm:presLayoutVars>
      </dgm:prSet>
      <dgm:spPr>
        <a:prstGeom prst="rect">
          <a:avLst/>
        </a:prstGeom>
      </dgm:spPr>
      <dgm:t>
        <a:bodyPr/>
        <a:lstStyle/>
        <a:p>
          <a:endParaRPr lang="fr-FR"/>
        </a:p>
      </dgm:t>
    </dgm:pt>
    <dgm:pt modelId="{6485D170-982A-49C3-9FF8-CB4F3AA6D671}" type="pres">
      <dgm:prSet presAssocID="{0BFB0A48-E813-4A8F-BC55-64740C59147E}" presName="sibTrans" presStyleLbl="sibTrans2D1" presStyleIdx="0" presStyleCnt="2"/>
      <dgm:spPr/>
      <dgm:t>
        <a:bodyPr/>
        <a:lstStyle/>
        <a:p>
          <a:endParaRPr lang="fr-FR"/>
        </a:p>
      </dgm:t>
    </dgm:pt>
    <dgm:pt modelId="{28BA51AA-910A-4A47-BEAA-BDFE93D5B7FD}" type="pres">
      <dgm:prSet presAssocID="{0BFB0A48-E813-4A8F-BC55-64740C59147E}" presName="connectorText" presStyleLbl="sibTrans2D1" presStyleIdx="0" presStyleCnt="2"/>
      <dgm:spPr/>
      <dgm:t>
        <a:bodyPr/>
        <a:lstStyle/>
        <a:p>
          <a:endParaRPr lang="fr-FR"/>
        </a:p>
      </dgm:t>
    </dgm:pt>
    <dgm:pt modelId="{3E9999CC-104F-4485-A76A-420A4273AD1D}" type="pres">
      <dgm:prSet presAssocID="{F158DA38-41A2-42A1-B6E9-15131FB5F2A1}" presName="node" presStyleLbl="node1" presStyleIdx="1" presStyleCnt="3">
        <dgm:presLayoutVars>
          <dgm:bulletEnabled val="1"/>
        </dgm:presLayoutVars>
      </dgm:prSet>
      <dgm:spPr>
        <a:prstGeom prst="rect">
          <a:avLst/>
        </a:prstGeom>
      </dgm:spPr>
      <dgm:t>
        <a:bodyPr/>
        <a:lstStyle/>
        <a:p>
          <a:endParaRPr lang="fr-FR"/>
        </a:p>
      </dgm:t>
    </dgm:pt>
    <dgm:pt modelId="{1093F483-9382-48C4-A0DB-753FD41B7A05}" type="pres">
      <dgm:prSet presAssocID="{627BC9ED-E8BC-4504-BB64-C1B2CEEAD8A7}" presName="sibTrans" presStyleLbl="sibTrans2D1" presStyleIdx="1" presStyleCnt="2"/>
      <dgm:spPr/>
      <dgm:t>
        <a:bodyPr/>
        <a:lstStyle/>
        <a:p>
          <a:endParaRPr lang="fr-FR"/>
        </a:p>
      </dgm:t>
    </dgm:pt>
    <dgm:pt modelId="{60AA405B-79DA-4B57-9D70-5B3F14084603}" type="pres">
      <dgm:prSet presAssocID="{627BC9ED-E8BC-4504-BB64-C1B2CEEAD8A7}" presName="connectorText" presStyleLbl="sibTrans2D1" presStyleIdx="1" presStyleCnt="2"/>
      <dgm:spPr/>
      <dgm:t>
        <a:bodyPr/>
        <a:lstStyle/>
        <a:p>
          <a:endParaRPr lang="fr-FR"/>
        </a:p>
      </dgm:t>
    </dgm:pt>
    <dgm:pt modelId="{CF4659D7-E593-4761-9F82-FCBB101E2F79}" type="pres">
      <dgm:prSet presAssocID="{3CCEFFC5-835C-4DC4-914A-81182E5E5284}" presName="node" presStyleLbl="node1" presStyleIdx="2" presStyleCnt="3">
        <dgm:presLayoutVars>
          <dgm:bulletEnabled val="1"/>
        </dgm:presLayoutVars>
      </dgm:prSet>
      <dgm:spPr>
        <a:prstGeom prst="rect">
          <a:avLst/>
        </a:prstGeom>
      </dgm:spPr>
      <dgm:t>
        <a:bodyPr/>
        <a:lstStyle/>
        <a:p>
          <a:endParaRPr lang="fr-FR"/>
        </a:p>
      </dgm:t>
    </dgm:pt>
  </dgm:ptLst>
  <dgm:cxnLst>
    <dgm:cxn modelId="{F5A9D578-A794-47C1-9ACE-822DE4B1DBAB}" type="presOf" srcId="{F158DA38-41A2-42A1-B6E9-15131FB5F2A1}" destId="{3E9999CC-104F-4485-A76A-420A4273AD1D}" srcOrd="0" destOrd="0" presId="urn:microsoft.com/office/officeart/2005/8/layout/process1"/>
    <dgm:cxn modelId="{5D7D27EF-210E-444C-B54C-561C8E7CADDF}" type="presOf" srcId="{3CCEFFC5-835C-4DC4-914A-81182E5E5284}" destId="{CF4659D7-E593-4761-9F82-FCBB101E2F79}" srcOrd="0" destOrd="0" presId="urn:microsoft.com/office/officeart/2005/8/layout/process1"/>
    <dgm:cxn modelId="{8CA85772-D7A6-4C97-BA20-D5FD0ADE1235}" srcId="{F85ADE74-DC9E-4A86-A442-8CCDDD835974}" destId="{F158DA38-41A2-42A1-B6E9-15131FB5F2A1}" srcOrd="1" destOrd="0" parTransId="{59B93F1B-E15B-4BF4-9DD3-34202B88EF77}" sibTransId="{627BC9ED-E8BC-4504-BB64-C1B2CEEAD8A7}"/>
    <dgm:cxn modelId="{5A3FFDD0-9EE3-4DDA-94FA-A004D36EFD6B}" type="presOf" srcId="{0BFB0A48-E813-4A8F-BC55-64740C59147E}" destId="{6485D170-982A-49C3-9FF8-CB4F3AA6D671}" srcOrd="0" destOrd="0" presId="urn:microsoft.com/office/officeart/2005/8/layout/process1"/>
    <dgm:cxn modelId="{2051CFE5-815C-4B22-BB81-3891B6477287}" type="presOf" srcId="{627BC9ED-E8BC-4504-BB64-C1B2CEEAD8A7}" destId="{60AA405B-79DA-4B57-9D70-5B3F14084603}" srcOrd="1" destOrd="0" presId="urn:microsoft.com/office/officeart/2005/8/layout/process1"/>
    <dgm:cxn modelId="{536AB360-8222-4A42-B54E-B01C89AD4244}" srcId="{F85ADE74-DC9E-4A86-A442-8CCDDD835974}" destId="{3CCEFFC5-835C-4DC4-914A-81182E5E5284}" srcOrd="2" destOrd="0" parTransId="{AE660BF3-AD10-4C53-9638-4FFF4A44AF8E}" sibTransId="{05703A36-81A1-47E9-9459-008AFDA8626B}"/>
    <dgm:cxn modelId="{CDC701D7-3FBE-4A8C-B200-D8D5351B5457}" type="presOf" srcId="{627BC9ED-E8BC-4504-BB64-C1B2CEEAD8A7}" destId="{1093F483-9382-48C4-A0DB-753FD41B7A05}" srcOrd="0" destOrd="0" presId="urn:microsoft.com/office/officeart/2005/8/layout/process1"/>
    <dgm:cxn modelId="{7FA48379-0901-425B-A6D2-D3214A3F0EFD}" type="presOf" srcId="{2E2D4FC9-2656-49F2-B24A-351CEB97D958}" destId="{1786D48B-D2D0-4F95-9AC2-DD3C152D8C4E}" srcOrd="0" destOrd="0" presId="urn:microsoft.com/office/officeart/2005/8/layout/process1"/>
    <dgm:cxn modelId="{DCB4078D-CA68-4C29-B5EF-9ED9D1A411E3}" type="presOf" srcId="{F85ADE74-DC9E-4A86-A442-8CCDDD835974}" destId="{32DC972F-F00B-4A37-8EA3-5B7E16CCB17A}" srcOrd="0" destOrd="0" presId="urn:microsoft.com/office/officeart/2005/8/layout/process1"/>
    <dgm:cxn modelId="{A3634C40-EBC7-40B1-A530-AFA66E9CA522}" srcId="{F85ADE74-DC9E-4A86-A442-8CCDDD835974}" destId="{2E2D4FC9-2656-49F2-B24A-351CEB97D958}" srcOrd="0" destOrd="0" parTransId="{F07AB066-A624-4221-A229-651A0DC95EA7}" sibTransId="{0BFB0A48-E813-4A8F-BC55-64740C59147E}"/>
    <dgm:cxn modelId="{E70A9D0E-A149-4ACB-BADB-DF9B6F504C04}" type="presOf" srcId="{0BFB0A48-E813-4A8F-BC55-64740C59147E}" destId="{28BA51AA-910A-4A47-BEAA-BDFE93D5B7FD}" srcOrd="1" destOrd="0" presId="urn:microsoft.com/office/officeart/2005/8/layout/process1"/>
    <dgm:cxn modelId="{A4D43631-4B02-4C47-9D74-73CEC37D46A9}" type="presParOf" srcId="{32DC972F-F00B-4A37-8EA3-5B7E16CCB17A}" destId="{1786D48B-D2D0-4F95-9AC2-DD3C152D8C4E}" srcOrd="0" destOrd="0" presId="urn:microsoft.com/office/officeart/2005/8/layout/process1"/>
    <dgm:cxn modelId="{44B7721A-356A-45C1-900F-980C939D2903}" type="presParOf" srcId="{32DC972F-F00B-4A37-8EA3-5B7E16CCB17A}" destId="{6485D170-982A-49C3-9FF8-CB4F3AA6D671}" srcOrd="1" destOrd="0" presId="urn:microsoft.com/office/officeart/2005/8/layout/process1"/>
    <dgm:cxn modelId="{CA3171FB-00A6-495F-B52E-F3C449A69340}" type="presParOf" srcId="{6485D170-982A-49C3-9FF8-CB4F3AA6D671}" destId="{28BA51AA-910A-4A47-BEAA-BDFE93D5B7FD}" srcOrd="0" destOrd="0" presId="urn:microsoft.com/office/officeart/2005/8/layout/process1"/>
    <dgm:cxn modelId="{0D71D614-F64A-4CD0-8D34-9ADF0A3B3D70}" type="presParOf" srcId="{32DC972F-F00B-4A37-8EA3-5B7E16CCB17A}" destId="{3E9999CC-104F-4485-A76A-420A4273AD1D}" srcOrd="2" destOrd="0" presId="urn:microsoft.com/office/officeart/2005/8/layout/process1"/>
    <dgm:cxn modelId="{CE2C8FBB-DEAD-4FE6-9855-6D3086A3EBF0}" type="presParOf" srcId="{32DC972F-F00B-4A37-8EA3-5B7E16CCB17A}" destId="{1093F483-9382-48C4-A0DB-753FD41B7A05}" srcOrd="3" destOrd="0" presId="urn:microsoft.com/office/officeart/2005/8/layout/process1"/>
    <dgm:cxn modelId="{EE050072-314D-4A16-A29F-30613FD98719}" type="presParOf" srcId="{1093F483-9382-48C4-A0DB-753FD41B7A05}" destId="{60AA405B-79DA-4B57-9D70-5B3F14084603}" srcOrd="0" destOrd="0" presId="urn:microsoft.com/office/officeart/2005/8/layout/process1"/>
    <dgm:cxn modelId="{A04C7A61-1638-4985-8714-1C1FBD1FF104}" type="presParOf" srcId="{32DC972F-F00B-4A37-8EA3-5B7E16CCB17A}" destId="{CF4659D7-E593-4761-9F82-FCBB101E2F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ADE74-DC9E-4A86-A442-8CCDDD835974}" type="doc">
      <dgm:prSet loTypeId="urn:microsoft.com/office/officeart/2005/8/layout/process1" loCatId="process" qsTypeId="urn:microsoft.com/office/officeart/2005/8/quickstyle/simple1" qsCatId="simple" csTypeId="urn:microsoft.com/office/officeart/2005/8/colors/colorful5" csCatId="colorful" phldr="1"/>
      <dgm:spPr/>
    </dgm:pt>
    <dgm:pt modelId="{2E2D4FC9-2656-49F2-B24A-351CEB97D958}">
      <dgm:prSet phldrT="[Texte]" custT="1"/>
      <dgm:spPr>
        <a:solidFill>
          <a:schemeClr val="bg1">
            <a:lumMod val="85000"/>
          </a:schemeClr>
        </a:solidFill>
        <a:ln>
          <a:noFill/>
        </a:ln>
      </dgm:spPr>
      <dgm:t>
        <a:bodyPr/>
        <a:lstStyle/>
        <a:p>
          <a:r>
            <a:rPr lang="fr-FR" sz="1400" noProof="0" dirty="0" smtClean="0"/>
            <a:t>1. Classification des évènements par famille</a:t>
          </a:r>
          <a:endParaRPr lang="fr-FR" sz="1400" noProof="0" dirty="0"/>
        </a:p>
      </dgm:t>
    </dgm:pt>
    <dgm:pt modelId="{F07AB066-A624-4221-A229-651A0DC95EA7}" type="parTrans" cxnId="{A3634C40-EBC7-40B1-A530-AFA66E9CA522}">
      <dgm:prSet/>
      <dgm:spPr/>
      <dgm:t>
        <a:bodyPr/>
        <a:lstStyle/>
        <a:p>
          <a:endParaRPr lang="fr-FR" sz="2400" noProof="0" dirty="0"/>
        </a:p>
      </dgm:t>
    </dgm:pt>
    <dgm:pt modelId="{0BFB0A48-E813-4A8F-BC55-64740C59147E}" type="sibTrans" cxnId="{A3634C40-EBC7-40B1-A530-AFA66E9CA522}">
      <dgm:prSet custT="1"/>
      <dgm:spPr>
        <a:solidFill>
          <a:schemeClr val="bg1">
            <a:lumMod val="85000"/>
          </a:schemeClr>
        </a:solidFill>
      </dgm:spPr>
      <dgm:t>
        <a:bodyPr/>
        <a:lstStyle/>
        <a:p>
          <a:endParaRPr lang="fr-FR" sz="1050" noProof="0" dirty="0"/>
        </a:p>
      </dgm:t>
    </dgm:pt>
    <dgm:pt modelId="{F158DA38-41A2-42A1-B6E9-15131FB5F2A1}">
      <dgm:prSet custT="1"/>
      <dgm:spPr>
        <a:solidFill>
          <a:schemeClr val="bg1">
            <a:lumMod val="85000"/>
          </a:schemeClr>
        </a:solidFill>
        <a:ln>
          <a:noFill/>
        </a:ln>
      </dgm:spPr>
      <dgm:t>
        <a:bodyPr/>
        <a:lstStyle/>
        <a:p>
          <a:r>
            <a:rPr lang="fr-FR" sz="1400" noProof="0" dirty="0" smtClean="0"/>
            <a:t>2. Classification des évènements de chaque famille en catégories</a:t>
          </a:r>
        </a:p>
      </dgm:t>
    </dgm:pt>
    <dgm:pt modelId="{59B93F1B-E15B-4BF4-9DD3-34202B88EF77}" type="parTrans" cxnId="{8CA85772-D7A6-4C97-BA20-D5FD0ADE1235}">
      <dgm:prSet/>
      <dgm:spPr/>
      <dgm:t>
        <a:bodyPr/>
        <a:lstStyle/>
        <a:p>
          <a:endParaRPr lang="fr-FR" sz="2400" noProof="0" dirty="0"/>
        </a:p>
      </dgm:t>
    </dgm:pt>
    <dgm:pt modelId="{627BC9ED-E8BC-4504-BB64-C1B2CEEAD8A7}" type="sibTrans" cxnId="{8CA85772-D7A6-4C97-BA20-D5FD0ADE1235}">
      <dgm:prSet custT="1"/>
      <dgm:spPr/>
      <dgm:t>
        <a:bodyPr/>
        <a:lstStyle/>
        <a:p>
          <a:endParaRPr lang="fr-FR" sz="1050" noProof="0" dirty="0"/>
        </a:p>
      </dgm:t>
    </dgm:pt>
    <dgm:pt modelId="{3CCEFFC5-835C-4DC4-914A-81182E5E5284}">
      <dgm:prSet custT="1"/>
      <dgm:spPr>
        <a:ln>
          <a:noFill/>
        </a:ln>
      </dgm:spPr>
      <dgm:t>
        <a:bodyPr/>
        <a:lstStyle/>
        <a:p>
          <a:r>
            <a:rPr lang="fr-FR" sz="1400" noProof="0" dirty="0" smtClean="0"/>
            <a:t>3. Sélection des évènements les plus représentatifs</a:t>
          </a:r>
        </a:p>
      </dgm:t>
    </dgm:pt>
    <dgm:pt modelId="{AE660BF3-AD10-4C53-9638-4FFF4A44AF8E}" type="parTrans" cxnId="{536AB360-8222-4A42-B54E-B01C89AD4244}">
      <dgm:prSet/>
      <dgm:spPr/>
      <dgm:t>
        <a:bodyPr/>
        <a:lstStyle/>
        <a:p>
          <a:endParaRPr lang="fr-FR" sz="2400" noProof="0" dirty="0"/>
        </a:p>
      </dgm:t>
    </dgm:pt>
    <dgm:pt modelId="{05703A36-81A1-47E9-9459-008AFDA8626B}" type="sibTrans" cxnId="{536AB360-8222-4A42-B54E-B01C89AD4244}">
      <dgm:prSet/>
      <dgm:spPr/>
      <dgm:t>
        <a:bodyPr/>
        <a:lstStyle/>
        <a:p>
          <a:endParaRPr lang="fr-FR" sz="2400" noProof="0" dirty="0"/>
        </a:p>
      </dgm:t>
    </dgm:pt>
    <dgm:pt modelId="{32DC972F-F00B-4A37-8EA3-5B7E16CCB17A}" type="pres">
      <dgm:prSet presAssocID="{F85ADE74-DC9E-4A86-A442-8CCDDD835974}" presName="Name0" presStyleCnt="0">
        <dgm:presLayoutVars>
          <dgm:dir/>
          <dgm:resizeHandles val="exact"/>
        </dgm:presLayoutVars>
      </dgm:prSet>
      <dgm:spPr/>
    </dgm:pt>
    <dgm:pt modelId="{1786D48B-D2D0-4F95-9AC2-DD3C152D8C4E}" type="pres">
      <dgm:prSet presAssocID="{2E2D4FC9-2656-49F2-B24A-351CEB97D958}" presName="node" presStyleLbl="node1" presStyleIdx="0" presStyleCnt="3">
        <dgm:presLayoutVars>
          <dgm:bulletEnabled val="1"/>
        </dgm:presLayoutVars>
      </dgm:prSet>
      <dgm:spPr>
        <a:prstGeom prst="rect">
          <a:avLst/>
        </a:prstGeom>
      </dgm:spPr>
      <dgm:t>
        <a:bodyPr/>
        <a:lstStyle/>
        <a:p>
          <a:endParaRPr lang="fr-FR"/>
        </a:p>
      </dgm:t>
    </dgm:pt>
    <dgm:pt modelId="{6485D170-982A-49C3-9FF8-CB4F3AA6D671}" type="pres">
      <dgm:prSet presAssocID="{0BFB0A48-E813-4A8F-BC55-64740C59147E}" presName="sibTrans" presStyleLbl="sibTrans2D1" presStyleIdx="0" presStyleCnt="2"/>
      <dgm:spPr/>
      <dgm:t>
        <a:bodyPr/>
        <a:lstStyle/>
        <a:p>
          <a:endParaRPr lang="fr-FR"/>
        </a:p>
      </dgm:t>
    </dgm:pt>
    <dgm:pt modelId="{28BA51AA-910A-4A47-BEAA-BDFE93D5B7FD}" type="pres">
      <dgm:prSet presAssocID="{0BFB0A48-E813-4A8F-BC55-64740C59147E}" presName="connectorText" presStyleLbl="sibTrans2D1" presStyleIdx="0" presStyleCnt="2"/>
      <dgm:spPr/>
      <dgm:t>
        <a:bodyPr/>
        <a:lstStyle/>
        <a:p>
          <a:endParaRPr lang="fr-FR"/>
        </a:p>
      </dgm:t>
    </dgm:pt>
    <dgm:pt modelId="{3E9999CC-104F-4485-A76A-420A4273AD1D}" type="pres">
      <dgm:prSet presAssocID="{F158DA38-41A2-42A1-B6E9-15131FB5F2A1}" presName="node" presStyleLbl="node1" presStyleIdx="1" presStyleCnt="3">
        <dgm:presLayoutVars>
          <dgm:bulletEnabled val="1"/>
        </dgm:presLayoutVars>
      </dgm:prSet>
      <dgm:spPr>
        <a:prstGeom prst="rect">
          <a:avLst/>
        </a:prstGeom>
      </dgm:spPr>
      <dgm:t>
        <a:bodyPr/>
        <a:lstStyle/>
        <a:p>
          <a:endParaRPr lang="fr-FR"/>
        </a:p>
      </dgm:t>
    </dgm:pt>
    <dgm:pt modelId="{1093F483-9382-48C4-A0DB-753FD41B7A05}" type="pres">
      <dgm:prSet presAssocID="{627BC9ED-E8BC-4504-BB64-C1B2CEEAD8A7}" presName="sibTrans" presStyleLbl="sibTrans2D1" presStyleIdx="1" presStyleCnt="2"/>
      <dgm:spPr/>
      <dgm:t>
        <a:bodyPr/>
        <a:lstStyle/>
        <a:p>
          <a:endParaRPr lang="fr-FR"/>
        </a:p>
      </dgm:t>
    </dgm:pt>
    <dgm:pt modelId="{60AA405B-79DA-4B57-9D70-5B3F14084603}" type="pres">
      <dgm:prSet presAssocID="{627BC9ED-E8BC-4504-BB64-C1B2CEEAD8A7}" presName="connectorText" presStyleLbl="sibTrans2D1" presStyleIdx="1" presStyleCnt="2"/>
      <dgm:spPr/>
      <dgm:t>
        <a:bodyPr/>
        <a:lstStyle/>
        <a:p>
          <a:endParaRPr lang="fr-FR"/>
        </a:p>
      </dgm:t>
    </dgm:pt>
    <dgm:pt modelId="{CF4659D7-E593-4761-9F82-FCBB101E2F79}" type="pres">
      <dgm:prSet presAssocID="{3CCEFFC5-835C-4DC4-914A-81182E5E5284}" presName="node" presStyleLbl="node1" presStyleIdx="2" presStyleCnt="3">
        <dgm:presLayoutVars>
          <dgm:bulletEnabled val="1"/>
        </dgm:presLayoutVars>
      </dgm:prSet>
      <dgm:spPr>
        <a:prstGeom prst="rect">
          <a:avLst/>
        </a:prstGeom>
      </dgm:spPr>
      <dgm:t>
        <a:bodyPr/>
        <a:lstStyle/>
        <a:p>
          <a:endParaRPr lang="fr-FR"/>
        </a:p>
      </dgm:t>
    </dgm:pt>
  </dgm:ptLst>
  <dgm:cxnLst>
    <dgm:cxn modelId="{7E3E9B28-B9DB-48EC-BC3F-A0397DC461DC}" type="presOf" srcId="{F158DA38-41A2-42A1-B6E9-15131FB5F2A1}" destId="{3E9999CC-104F-4485-A76A-420A4273AD1D}" srcOrd="0" destOrd="0" presId="urn:microsoft.com/office/officeart/2005/8/layout/process1"/>
    <dgm:cxn modelId="{38472A7B-B2FE-4004-A306-30AF78412713}" type="presOf" srcId="{3CCEFFC5-835C-4DC4-914A-81182E5E5284}" destId="{CF4659D7-E593-4761-9F82-FCBB101E2F79}" srcOrd="0" destOrd="0" presId="urn:microsoft.com/office/officeart/2005/8/layout/process1"/>
    <dgm:cxn modelId="{3B8E2EAD-001D-4575-AEB1-880CADF44E5F}" type="presOf" srcId="{627BC9ED-E8BC-4504-BB64-C1B2CEEAD8A7}" destId="{1093F483-9382-48C4-A0DB-753FD41B7A05}" srcOrd="0" destOrd="0" presId="urn:microsoft.com/office/officeart/2005/8/layout/process1"/>
    <dgm:cxn modelId="{584574EB-BF77-4BC4-BCDD-8D779AED4C51}" type="presOf" srcId="{2E2D4FC9-2656-49F2-B24A-351CEB97D958}" destId="{1786D48B-D2D0-4F95-9AC2-DD3C152D8C4E}" srcOrd="0" destOrd="0" presId="urn:microsoft.com/office/officeart/2005/8/layout/process1"/>
    <dgm:cxn modelId="{A7BE0AAD-4CEF-4C31-AE31-C4C5D521AD99}" type="presOf" srcId="{F85ADE74-DC9E-4A86-A442-8CCDDD835974}" destId="{32DC972F-F00B-4A37-8EA3-5B7E16CCB17A}" srcOrd="0" destOrd="0" presId="urn:microsoft.com/office/officeart/2005/8/layout/process1"/>
    <dgm:cxn modelId="{8CA85772-D7A6-4C97-BA20-D5FD0ADE1235}" srcId="{F85ADE74-DC9E-4A86-A442-8CCDDD835974}" destId="{F158DA38-41A2-42A1-B6E9-15131FB5F2A1}" srcOrd="1" destOrd="0" parTransId="{59B93F1B-E15B-4BF4-9DD3-34202B88EF77}" sibTransId="{627BC9ED-E8BC-4504-BB64-C1B2CEEAD8A7}"/>
    <dgm:cxn modelId="{79B27572-1A84-4E84-BE48-A7710A02BDDB}" type="presOf" srcId="{0BFB0A48-E813-4A8F-BC55-64740C59147E}" destId="{28BA51AA-910A-4A47-BEAA-BDFE93D5B7FD}" srcOrd="1" destOrd="0" presId="urn:microsoft.com/office/officeart/2005/8/layout/process1"/>
    <dgm:cxn modelId="{536AB360-8222-4A42-B54E-B01C89AD4244}" srcId="{F85ADE74-DC9E-4A86-A442-8CCDDD835974}" destId="{3CCEFFC5-835C-4DC4-914A-81182E5E5284}" srcOrd="2" destOrd="0" parTransId="{AE660BF3-AD10-4C53-9638-4FFF4A44AF8E}" sibTransId="{05703A36-81A1-47E9-9459-008AFDA8626B}"/>
    <dgm:cxn modelId="{66FF30D1-59FB-420F-9B30-C892F70BFF76}" type="presOf" srcId="{627BC9ED-E8BC-4504-BB64-C1B2CEEAD8A7}" destId="{60AA405B-79DA-4B57-9D70-5B3F14084603}" srcOrd="1" destOrd="0" presId="urn:microsoft.com/office/officeart/2005/8/layout/process1"/>
    <dgm:cxn modelId="{A3634C40-EBC7-40B1-A530-AFA66E9CA522}" srcId="{F85ADE74-DC9E-4A86-A442-8CCDDD835974}" destId="{2E2D4FC9-2656-49F2-B24A-351CEB97D958}" srcOrd="0" destOrd="0" parTransId="{F07AB066-A624-4221-A229-651A0DC95EA7}" sibTransId="{0BFB0A48-E813-4A8F-BC55-64740C59147E}"/>
    <dgm:cxn modelId="{A796A218-2C8E-459C-8520-3C9743F63E5F}" type="presOf" srcId="{0BFB0A48-E813-4A8F-BC55-64740C59147E}" destId="{6485D170-982A-49C3-9FF8-CB4F3AA6D671}" srcOrd="0" destOrd="0" presId="urn:microsoft.com/office/officeart/2005/8/layout/process1"/>
    <dgm:cxn modelId="{F0CE9DFA-DA15-414E-A0A0-677ACC8B1FCE}" type="presParOf" srcId="{32DC972F-F00B-4A37-8EA3-5B7E16CCB17A}" destId="{1786D48B-D2D0-4F95-9AC2-DD3C152D8C4E}" srcOrd="0" destOrd="0" presId="urn:microsoft.com/office/officeart/2005/8/layout/process1"/>
    <dgm:cxn modelId="{2369B39B-9876-49E3-9776-CD40309D059E}" type="presParOf" srcId="{32DC972F-F00B-4A37-8EA3-5B7E16CCB17A}" destId="{6485D170-982A-49C3-9FF8-CB4F3AA6D671}" srcOrd="1" destOrd="0" presId="urn:microsoft.com/office/officeart/2005/8/layout/process1"/>
    <dgm:cxn modelId="{F2956D8F-680E-4F65-815A-1A049CE1A80B}" type="presParOf" srcId="{6485D170-982A-49C3-9FF8-CB4F3AA6D671}" destId="{28BA51AA-910A-4A47-BEAA-BDFE93D5B7FD}" srcOrd="0" destOrd="0" presId="urn:microsoft.com/office/officeart/2005/8/layout/process1"/>
    <dgm:cxn modelId="{8D98CA6A-1958-462C-A760-37EF6669F687}" type="presParOf" srcId="{32DC972F-F00B-4A37-8EA3-5B7E16CCB17A}" destId="{3E9999CC-104F-4485-A76A-420A4273AD1D}" srcOrd="2" destOrd="0" presId="urn:microsoft.com/office/officeart/2005/8/layout/process1"/>
    <dgm:cxn modelId="{820D81A9-DBDD-410D-8811-F97A6D484B31}" type="presParOf" srcId="{32DC972F-F00B-4A37-8EA3-5B7E16CCB17A}" destId="{1093F483-9382-48C4-A0DB-753FD41B7A05}" srcOrd="3" destOrd="0" presId="urn:microsoft.com/office/officeart/2005/8/layout/process1"/>
    <dgm:cxn modelId="{201D187D-B37E-44D3-AB92-3C661D993C44}" type="presParOf" srcId="{1093F483-9382-48C4-A0DB-753FD41B7A05}" destId="{60AA405B-79DA-4B57-9D70-5B3F14084603}" srcOrd="0" destOrd="0" presId="urn:microsoft.com/office/officeart/2005/8/layout/process1"/>
    <dgm:cxn modelId="{9B418609-C3DE-4D18-A9A5-84C7F542450B}" type="presParOf" srcId="{32DC972F-F00B-4A37-8EA3-5B7E16CCB17A}" destId="{CF4659D7-E593-4761-9F82-FCBB101E2F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ADE74-DC9E-4A86-A442-8CCDDD835974}" type="doc">
      <dgm:prSet loTypeId="urn:microsoft.com/office/officeart/2005/8/layout/process1" loCatId="process" qsTypeId="urn:microsoft.com/office/officeart/2005/8/quickstyle/simple1" qsCatId="simple" csTypeId="urn:microsoft.com/office/officeart/2005/8/colors/colorful5" csCatId="colorful" phldr="1"/>
      <dgm:spPr/>
    </dgm:pt>
    <dgm:pt modelId="{2E2D4FC9-2656-49F2-B24A-351CEB97D958}">
      <dgm:prSet phldrT="[Texte]" custT="1"/>
      <dgm:spPr>
        <a:solidFill>
          <a:schemeClr val="bg1">
            <a:lumMod val="85000"/>
          </a:schemeClr>
        </a:solidFill>
        <a:ln>
          <a:noFill/>
        </a:ln>
      </dgm:spPr>
      <dgm:t>
        <a:bodyPr/>
        <a:lstStyle/>
        <a:p>
          <a:r>
            <a:rPr lang="fr-FR" sz="1400" noProof="0" dirty="0" smtClean="0"/>
            <a:t>1. Classification des évènements par famille</a:t>
          </a:r>
          <a:endParaRPr lang="fr-FR" sz="1400" noProof="0" dirty="0"/>
        </a:p>
      </dgm:t>
    </dgm:pt>
    <dgm:pt modelId="{F07AB066-A624-4221-A229-651A0DC95EA7}" type="parTrans" cxnId="{A3634C40-EBC7-40B1-A530-AFA66E9CA522}">
      <dgm:prSet/>
      <dgm:spPr/>
      <dgm:t>
        <a:bodyPr/>
        <a:lstStyle/>
        <a:p>
          <a:endParaRPr lang="fr-FR" sz="2400" noProof="0" dirty="0"/>
        </a:p>
      </dgm:t>
    </dgm:pt>
    <dgm:pt modelId="{0BFB0A48-E813-4A8F-BC55-64740C59147E}" type="sibTrans" cxnId="{A3634C40-EBC7-40B1-A530-AFA66E9CA522}">
      <dgm:prSet custT="1"/>
      <dgm:spPr>
        <a:solidFill>
          <a:schemeClr val="bg1">
            <a:lumMod val="85000"/>
          </a:schemeClr>
        </a:solidFill>
      </dgm:spPr>
      <dgm:t>
        <a:bodyPr/>
        <a:lstStyle/>
        <a:p>
          <a:endParaRPr lang="fr-FR" sz="1050" noProof="0" dirty="0"/>
        </a:p>
      </dgm:t>
    </dgm:pt>
    <dgm:pt modelId="{F158DA38-41A2-42A1-B6E9-15131FB5F2A1}">
      <dgm:prSet custT="1"/>
      <dgm:spPr>
        <a:solidFill>
          <a:schemeClr val="bg1">
            <a:lumMod val="85000"/>
          </a:schemeClr>
        </a:solidFill>
        <a:ln>
          <a:noFill/>
        </a:ln>
      </dgm:spPr>
      <dgm:t>
        <a:bodyPr/>
        <a:lstStyle/>
        <a:p>
          <a:r>
            <a:rPr lang="fr-FR" sz="1400" noProof="0" dirty="0" smtClean="0"/>
            <a:t>2. Classification des évènements de chaque famille en catégories</a:t>
          </a:r>
        </a:p>
      </dgm:t>
    </dgm:pt>
    <dgm:pt modelId="{59B93F1B-E15B-4BF4-9DD3-34202B88EF77}" type="parTrans" cxnId="{8CA85772-D7A6-4C97-BA20-D5FD0ADE1235}">
      <dgm:prSet/>
      <dgm:spPr/>
      <dgm:t>
        <a:bodyPr/>
        <a:lstStyle/>
        <a:p>
          <a:endParaRPr lang="fr-FR" sz="2400" noProof="0" dirty="0"/>
        </a:p>
      </dgm:t>
    </dgm:pt>
    <dgm:pt modelId="{627BC9ED-E8BC-4504-BB64-C1B2CEEAD8A7}" type="sibTrans" cxnId="{8CA85772-D7A6-4C97-BA20-D5FD0ADE1235}">
      <dgm:prSet custT="1"/>
      <dgm:spPr/>
      <dgm:t>
        <a:bodyPr/>
        <a:lstStyle/>
        <a:p>
          <a:endParaRPr lang="fr-FR" sz="1050" noProof="0" dirty="0"/>
        </a:p>
      </dgm:t>
    </dgm:pt>
    <dgm:pt modelId="{3CCEFFC5-835C-4DC4-914A-81182E5E5284}">
      <dgm:prSet custT="1"/>
      <dgm:spPr>
        <a:ln>
          <a:noFill/>
        </a:ln>
      </dgm:spPr>
      <dgm:t>
        <a:bodyPr/>
        <a:lstStyle/>
        <a:p>
          <a:r>
            <a:rPr lang="fr-FR" sz="1400" noProof="0" dirty="0" smtClean="0"/>
            <a:t>3. Sélection des évènements les plus représentatifs</a:t>
          </a:r>
        </a:p>
      </dgm:t>
    </dgm:pt>
    <dgm:pt modelId="{AE660BF3-AD10-4C53-9638-4FFF4A44AF8E}" type="parTrans" cxnId="{536AB360-8222-4A42-B54E-B01C89AD4244}">
      <dgm:prSet/>
      <dgm:spPr/>
      <dgm:t>
        <a:bodyPr/>
        <a:lstStyle/>
        <a:p>
          <a:endParaRPr lang="fr-FR" sz="2400" noProof="0" dirty="0"/>
        </a:p>
      </dgm:t>
    </dgm:pt>
    <dgm:pt modelId="{05703A36-81A1-47E9-9459-008AFDA8626B}" type="sibTrans" cxnId="{536AB360-8222-4A42-B54E-B01C89AD4244}">
      <dgm:prSet/>
      <dgm:spPr/>
      <dgm:t>
        <a:bodyPr/>
        <a:lstStyle/>
        <a:p>
          <a:endParaRPr lang="fr-FR" sz="2400" noProof="0" dirty="0"/>
        </a:p>
      </dgm:t>
    </dgm:pt>
    <dgm:pt modelId="{32DC972F-F00B-4A37-8EA3-5B7E16CCB17A}" type="pres">
      <dgm:prSet presAssocID="{F85ADE74-DC9E-4A86-A442-8CCDDD835974}" presName="Name0" presStyleCnt="0">
        <dgm:presLayoutVars>
          <dgm:dir/>
          <dgm:resizeHandles val="exact"/>
        </dgm:presLayoutVars>
      </dgm:prSet>
      <dgm:spPr/>
    </dgm:pt>
    <dgm:pt modelId="{1786D48B-D2D0-4F95-9AC2-DD3C152D8C4E}" type="pres">
      <dgm:prSet presAssocID="{2E2D4FC9-2656-49F2-B24A-351CEB97D958}" presName="node" presStyleLbl="node1" presStyleIdx="0" presStyleCnt="3">
        <dgm:presLayoutVars>
          <dgm:bulletEnabled val="1"/>
        </dgm:presLayoutVars>
      </dgm:prSet>
      <dgm:spPr>
        <a:prstGeom prst="rect">
          <a:avLst/>
        </a:prstGeom>
      </dgm:spPr>
      <dgm:t>
        <a:bodyPr/>
        <a:lstStyle/>
        <a:p>
          <a:endParaRPr lang="fr-FR"/>
        </a:p>
      </dgm:t>
    </dgm:pt>
    <dgm:pt modelId="{6485D170-982A-49C3-9FF8-CB4F3AA6D671}" type="pres">
      <dgm:prSet presAssocID="{0BFB0A48-E813-4A8F-BC55-64740C59147E}" presName="sibTrans" presStyleLbl="sibTrans2D1" presStyleIdx="0" presStyleCnt="2"/>
      <dgm:spPr/>
      <dgm:t>
        <a:bodyPr/>
        <a:lstStyle/>
        <a:p>
          <a:endParaRPr lang="fr-FR"/>
        </a:p>
      </dgm:t>
    </dgm:pt>
    <dgm:pt modelId="{28BA51AA-910A-4A47-BEAA-BDFE93D5B7FD}" type="pres">
      <dgm:prSet presAssocID="{0BFB0A48-E813-4A8F-BC55-64740C59147E}" presName="connectorText" presStyleLbl="sibTrans2D1" presStyleIdx="0" presStyleCnt="2"/>
      <dgm:spPr/>
      <dgm:t>
        <a:bodyPr/>
        <a:lstStyle/>
        <a:p>
          <a:endParaRPr lang="fr-FR"/>
        </a:p>
      </dgm:t>
    </dgm:pt>
    <dgm:pt modelId="{3E9999CC-104F-4485-A76A-420A4273AD1D}" type="pres">
      <dgm:prSet presAssocID="{F158DA38-41A2-42A1-B6E9-15131FB5F2A1}" presName="node" presStyleLbl="node1" presStyleIdx="1" presStyleCnt="3">
        <dgm:presLayoutVars>
          <dgm:bulletEnabled val="1"/>
        </dgm:presLayoutVars>
      </dgm:prSet>
      <dgm:spPr>
        <a:prstGeom prst="rect">
          <a:avLst/>
        </a:prstGeom>
      </dgm:spPr>
      <dgm:t>
        <a:bodyPr/>
        <a:lstStyle/>
        <a:p>
          <a:endParaRPr lang="fr-FR"/>
        </a:p>
      </dgm:t>
    </dgm:pt>
    <dgm:pt modelId="{1093F483-9382-48C4-A0DB-753FD41B7A05}" type="pres">
      <dgm:prSet presAssocID="{627BC9ED-E8BC-4504-BB64-C1B2CEEAD8A7}" presName="sibTrans" presStyleLbl="sibTrans2D1" presStyleIdx="1" presStyleCnt="2"/>
      <dgm:spPr/>
      <dgm:t>
        <a:bodyPr/>
        <a:lstStyle/>
        <a:p>
          <a:endParaRPr lang="fr-FR"/>
        </a:p>
      </dgm:t>
    </dgm:pt>
    <dgm:pt modelId="{60AA405B-79DA-4B57-9D70-5B3F14084603}" type="pres">
      <dgm:prSet presAssocID="{627BC9ED-E8BC-4504-BB64-C1B2CEEAD8A7}" presName="connectorText" presStyleLbl="sibTrans2D1" presStyleIdx="1" presStyleCnt="2"/>
      <dgm:spPr/>
      <dgm:t>
        <a:bodyPr/>
        <a:lstStyle/>
        <a:p>
          <a:endParaRPr lang="fr-FR"/>
        </a:p>
      </dgm:t>
    </dgm:pt>
    <dgm:pt modelId="{CF4659D7-E593-4761-9F82-FCBB101E2F79}" type="pres">
      <dgm:prSet presAssocID="{3CCEFFC5-835C-4DC4-914A-81182E5E5284}" presName="node" presStyleLbl="node1" presStyleIdx="2" presStyleCnt="3">
        <dgm:presLayoutVars>
          <dgm:bulletEnabled val="1"/>
        </dgm:presLayoutVars>
      </dgm:prSet>
      <dgm:spPr>
        <a:prstGeom prst="rect">
          <a:avLst/>
        </a:prstGeom>
      </dgm:spPr>
      <dgm:t>
        <a:bodyPr/>
        <a:lstStyle/>
        <a:p>
          <a:endParaRPr lang="fr-FR"/>
        </a:p>
      </dgm:t>
    </dgm:pt>
  </dgm:ptLst>
  <dgm:cxnLst>
    <dgm:cxn modelId="{74877DA5-673F-4A4B-AA86-9D96DFE5DB27}" type="presOf" srcId="{0BFB0A48-E813-4A8F-BC55-64740C59147E}" destId="{28BA51AA-910A-4A47-BEAA-BDFE93D5B7FD}" srcOrd="1" destOrd="0" presId="urn:microsoft.com/office/officeart/2005/8/layout/process1"/>
    <dgm:cxn modelId="{A85A46E2-8670-4274-8557-D82E453E99E9}" type="presOf" srcId="{3CCEFFC5-835C-4DC4-914A-81182E5E5284}" destId="{CF4659D7-E593-4761-9F82-FCBB101E2F79}" srcOrd="0" destOrd="0" presId="urn:microsoft.com/office/officeart/2005/8/layout/process1"/>
    <dgm:cxn modelId="{F54BEE78-BC63-47FF-A6BE-1BB97E656B57}" type="presOf" srcId="{627BC9ED-E8BC-4504-BB64-C1B2CEEAD8A7}" destId="{60AA405B-79DA-4B57-9D70-5B3F14084603}" srcOrd="1" destOrd="0" presId="urn:microsoft.com/office/officeart/2005/8/layout/process1"/>
    <dgm:cxn modelId="{8CA85772-D7A6-4C97-BA20-D5FD0ADE1235}" srcId="{F85ADE74-DC9E-4A86-A442-8CCDDD835974}" destId="{F158DA38-41A2-42A1-B6E9-15131FB5F2A1}" srcOrd="1" destOrd="0" parTransId="{59B93F1B-E15B-4BF4-9DD3-34202B88EF77}" sibTransId="{627BC9ED-E8BC-4504-BB64-C1B2CEEAD8A7}"/>
    <dgm:cxn modelId="{1911102B-6811-495F-99A3-FE91D61F901C}" type="presOf" srcId="{627BC9ED-E8BC-4504-BB64-C1B2CEEAD8A7}" destId="{1093F483-9382-48C4-A0DB-753FD41B7A05}" srcOrd="0" destOrd="0" presId="urn:microsoft.com/office/officeart/2005/8/layout/process1"/>
    <dgm:cxn modelId="{536AB360-8222-4A42-B54E-B01C89AD4244}" srcId="{F85ADE74-DC9E-4A86-A442-8CCDDD835974}" destId="{3CCEFFC5-835C-4DC4-914A-81182E5E5284}" srcOrd="2" destOrd="0" parTransId="{AE660BF3-AD10-4C53-9638-4FFF4A44AF8E}" sibTransId="{05703A36-81A1-47E9-9459-008AFDA8626B}"/>
    <dgm:cxn modelId="{378A402A-D793-4AAE-BBC1-58EB12D97014}" type="presOf" srcId="{2E2D4FC9-2656-49F2-B24A-351CEB97D958}" destId="{1786D48B-D2D0-4F95-9AC2-DD3C152D8C4E}" srcOrd="0" destOrd="0" presId="urn:microsoft.com/office/officeart/2005/8/layout/process1"/>
    <dgm:cxn modelId="{761DF058-F85C-4C4C-9656-2D4DA1AF89F6}" type="presOf" srcId="{F85ADE74-DC9E-4A86-A442-8CCDDD835974}" destId="{32DC972F-F00B-4A37-8EA3-5B7E16CCB17A}" srcOrd="0" destOrd="0" presId="urn:microsoft.com/office/officeart/2005/8/layout/process1"/>
    <dgm:cxn modelId="{0A982153-68D7-4868-9BCB-0CF7F00DE111}" type="presOf" srcId="{F158DA38-41A2-42A1-B6E9-15131FB5F2A1}" destId="{3E9999CC-104F-4485-A76A-420A4273AD1D}" srcOrd="0" destOrd="0" presId="urn:microsoft.com/office/officeart/2005/8/layout/process1"/>
    <dgm:cxn modelId="{31C81E48-8486-4BD2-8EEE-32FF4F231755}" type="presOf" srcId="{0BFB0A48-E813-4A8F-BC55-64740C59147E}" destId="{6485D170-982A-49C3-9FF8-CB4F3AA6D671}" srcOrd="0" destOrd="0" presId="urn:microsoft.com/office/officeart/2005/8/layout/process1"/>
    <dgm:cxn modelId="{A3634C40-EBC7-40B1-A530-AFA66E9CA522}" srcId="{F85ADE74-DC9E-4A86-A442-8CCDDD835974}" destId="{2E2D4FC9-2656-49F2-B24A-351CEB97D958}" srcOrd="0" destOrd="0" parTransId="{F07AB066-A624-4221-A229-651A0DC95EA7}" sibTransId="{0BFB0A48-E813-4A8F-BC55-64740C59147E}"/>
    <dgm:cxn modelId="{AA8085F6-85FC-4075-AB9E-6A7A28D2D4D3}" type="presParOf" srcId="{32DC972F-F00B-4A37-8EA3-5B7E16CCB17A}" destId="{1786D48B-D2D0-4F95-9AC2-DD3C152D8C4E}" srcOrd="0" destOrd="0" presId="urn:microsoft.com/office/officeart/2005/8/layout/process1"/>
    <dgm:cxn modelId="{12148015-9E8D-452C-8935-FE78677D1090}" type="presParOf" srcId="{32DC972F-F00B-4A37-8EA3-5B7E16CCB17A}" destId="{6485D170-982A-49C3-9FF8-CB4F3AA6D671}" srcOrd="1" destOrd="0" presId="urn:microsoft.com/office/officeart/2005/8/layout/process1"/>
    <dgm:cxn modelId="{5C4EE59F-2DE7-4F30-8774-E201AF9F36E4}" type="presParOf" srcId="{6485D170-982A-49C3-9FF8-CB4F3AA6D671}" destId="{28BA51AA-910A-4A47-BEAA-BDFE93D5B7FD}" srcOrd="0" destOrd="0" presId="urn:microsoft.com/office/officeart/2005/8/layout/process1"/>
    <dgm:cxn modelId="{BE36EC8C-8F43-4F1D-9F1A-4A0A655E5EC4}" type="presParOf" srcId="{32DC972F-F00B-4A37-8EA3-5B7E16CCB17A}" destId="{3E9999CC-104F-4485-A76A-420A4273AD1D}" srcOrd="2" destOrd="0" presId="urn:microsoft.com/office/officeart/2005/8/layout/process1"/>
    <dgm:cxn modelId="{244C6562-8049-4970-BEDC-6130C29340E6}" type="presParOf" srcId="{32DC972F-F00B-4A37-8EA3-5B7E16CCB17A}" destId="{1093F483-9382-48C4-A0DB-753FD41B7A05}" srcOrd="3" destOrd="0" presId="urn:microsoft.com/office/officeart/2005/8/layout/process1"/>
    <dgm:cxn modelId="{495E6C65-B26B-4DEB-8D83-B6D5E8A84C9E}" type="presParOf" srcId="{1093F483-9382-48C4-A0DB-753FD41B7A05}" destId="{60AA405B-79DA-4B57-9D70-5B3F14084603}" srcOrd="0" destOrd="0" presId="urn:microsoft.com/office/officeart/2005/8/layout/process1"/>
    <dgm:cxn modelId="{C7077ED6-57CB-4267-A76A-BA4F36588BCC}" type="presParOf" srcId="{32DC972F-F00B-4A37-8EA3-5B7E16CCB17A}" destId="{CF4659D7-E593-4761-9F82-FCBB101E2F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D48B-D2D0-4F95-9AC2-DD3C152D8C4E}">
      <dsp:nvSpPr>
        <dsp:cNvPr id="0" name=""/>
        <dsp:cNvSpPr/>
      </dsp:nvSpPr>
      <dsp:spPr>
        <a:xfrm>
          <a:off x="6955" y="0"/>
          <a:ext cx="2078933" cy="706546"/>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1. Classification des évènements par famille</a:t>
          </a:r>
          <a:endParaRPr lang="fr-FR" sz="1400" kern="1200" noProof="0" dirty="0"/>
        </a:p>
      </dsp:txBody>
      <dsp:txXfrm>
        <a:off x="6955" y="0"/>
        <a:ext cx="2078933" cy="706546"/>
      </dsp:txXfrm>
    </dsp:sp>
    <dsp:sp modelId="{6485D170-982A-49C3-9FF8-CB4F3AA6D671}">
      <dsp:nvSpPr>
        <dsp:cNvPr id="0" name=""/>
        <dsp:cNvSpPr/>
      </dsp:nvSpPr>
      <dsp:spPr>
        <a:xfrm>
          <a:off x="2293782"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2293782" y="198600"/>
        <a:ext cx="308513" cy="309345"/>
      </dsp:txXfrm>
    </dsp:sp>
    <dsp:sp modelId="{3E9999CC-104F-4485-A76A-420A4273AD1D}">
      <dsp:nvSpPr>
        <dsp:cNvPr id="0" name=""/>
        <dsp:cNvSpPr/>
      </dsp:nvSpPr>
      <dsp:spPr>
        <a:xfrm>
          <a:off x="2917462"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2. Classification des évènements de chaque famille en catégories</a:t>
          </a:r>
        </a:p>
      </dsp:txBody>
      <dsp:txXfrm>
        <a:off x="2917462" y="0"/>
        <a:ext cx="2078933" cy="706546"/>
      </dsp:txXfrm>
    </dsp:sp>
    <dsp:sp modelId="{1093F483-9382-48C4-A0DB-753FD41B7A05}">
      <dsp:nvSpPr>
        <dsp:cNvPr id="0" name=""/>
        <dsp:cNvSpPr/>
      </dsp:nvSpPr>
      <dsp:spPr>
        <a:xfrm>
          <a:off x="5204289"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5204289" y="198600"/>
        <a:ext cx="308513" cy="309345"/>
      </dsp:txXfrm>
    </dsp:sp>
    <dsp:sp modelId="{CF4659D7-E593-4761-9F82-FCBB101E2F79}">
      <dsp:nvSpPr>
        <dsp:cNvPr id="0" name=""/>
        <dsp:cNvSpPr/>
      </dsp:nvSpPr>
      <dsp:spPr>
        <a:xfrm>
          <a:off x="5827969"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3. Sélection des évènements les plus représentatifs</a:t>
          </a:r>
        </a:p>
      </dsp:txBody>
      <dsp:txXfrm>
        <a:off x="5827969" y="0"/>
        <a:ext cx="2078933" cy="706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D48B-D2D0-4F95-9AC2-DD3C152D8C4E}">
      <dsp:nvSpPr>
        <dsp:cNvPr id="0" name=""/>
        <dsp:cNvSpPr/>
      </dsp:nvSpPr>
      <dsp:spPr>
        <a:xfrm>
          <a:off x="6955"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1. Classification des évènements par famille</a:t>
          </a:r>
          <a:endParaRPr lang="fr-FR" sz="1400" kern="1200" noProof="0" dirty="0"/>
        </a:p>
      </dsp:txBody>
      <dsp:txXfrm>
        <a:off x="6955" y="0"/>
        <a:ext cx="2078933" cy="706546"/>
      </dsp:txXfrm>
    </dsp:sp>
    <dsp:sp modelId="{6485D170-982A-49C3-9FF8-CB4F3AA6D671}">
      <dsp:nvSpPr>
        <dsp:cNvPr id="0" name=""/>
        <dsp:cNvSpPr/>
      </dsp:nvSpPr>
      <dsp:spPr>
        <a:xfrm>
          <a:off x="2293782"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2293782" y="198600"/>
        <a:ext cx="308513" cy="309345"/>
      </dsp:txXfrm>
    </dsp:sp>
    <dsp:sp modelId="{3E9999CC-104F-4485-A76A-420A4273AD1D}">
      <dsp:nvSpPr>
        <dsp:cNvPr id="0" name=""/>
        <dsp:cNvSpPr/>
      </dsp:nvSpPr>
      <dsp:spPr>
        <a:xfrm>
          <a:off x="2917462" y="0"/>
          <a:ext cx="2078933" cy="706546"/>
        </a:xfrm>
        <a:prstGeom prst="rect">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2. Classification des évènements de chaque famille en catégories</a:t>
          </a:r>
        </a:p>
      </dsp:txBody>
      <dsp:txXfrm>
        <a:off x="2917462" y="0"/>
        <a:ext cx="2078933" cy="706546"/>
      </dsp:txXfrm>
    </dsp:sp>
    <dsp:sp modelId="{1093F483-9382-48C4-A0DB-753FD41B7A05}">
      <dsp:nvSpPr>
        <dsp:cNvPr id="0" name=""/>
        <dsp:cNvSpPr/>
      </dsp:nvSpPr>
      <dsp:spPr>
        <a:xfrm>
          <a:off x="5204289"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5204289" y="198600"/>
        <a:ext cx="308513" cy="309345"/>
      </dsp:txXfrm>
    </dsp:sp>
    <dsp:sp modelId="{CF4659D7-E593-4761-9F82-FCBB101E2F79}">
      <dsp:nvSpPr>
        <dsp:cNvPr id="0" name=""/>
        <dsp:cNvSpPr/>
      </dsp:nvSpPr>
      <dsp:spPr>
        <a:xfrm>
          <a:off x="5827969"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3. Sélection des évènements les plus représentatifs</a:t>
          </a:r>
        </a:p>
      </dsp:txBody>
      <dsp:txXfrm>
        <a:off x="5827969" y="0"/>
        <a:ext cx="2078933" cy="706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D48B-D2D0-4F95-9AC2-DD3C152D8C4E}">
      <dsp:nvSpPr>
        <dsp:cNvPr id="0" name=""/>
        <dsp:cNvSpPr/>
      </dsp:nvSpPr>
      <dsp:spPr>
        <a:xfrm>
          <a:off x="6955"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1. Classification des évènements par famille</a:t>
          </a:r>
          <a:endParaRPr lang="fr-FR" sz="1400" kern="1200" noProof="0" dirty="0"/>
        </a:p>
      </dsp:txBody>
      <dsp:txXfrm>
        <a:off x="6955" y="0"/>
        <a:ext cx="2078933" cy="706546"/>
      </dsp:txXfrm>
    </dsp:sp>
    <dsp:sp modelId="{6485D170-982A-49C3-9FF8-CB4F3AA6D671}">
      <dsp:nvSpPr>
        <dsp:cNvPr id="0" name=""/>
        <dsp:cNvSpPr/>
      </dsp:nvSpPr>
      <dsp:spPr>
        <a:xfrm>
          <a:off x="2293782"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2293782" y="198600"/>
        <a:ext cx="308513" cy="309345"/>
      </dsp:txXfrm>
    </dsp:sp>
    <dsp:sp modelId="{3E9999CC-104F-4485-A76A-420A4273AD1D}">
      <dsp:nvSpPr>
        <dsp:cNvPr id="0" name=""/>
        <dsp:cNvSpPr/>
      </dsp:nvSpPr>
      <dsp:spPr>
        <a:xfrm>
          <a:off x="2917462"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2. Classification des évènements de chaque famille en catégories</a:t>
          </a:r>
        </a:p>
      </dsp:txBody>
      <dsp:txXfrm>
        <a:off x="2917462" y="0"/>
        <a:ext cx="2078933" cy="706546"/>
      </dsp:txXfrm>
    </dsp:sp>
    <dsp:sp modelId="{1093F483-9382-48C4-A0DB-753FD41B7A05}">
      <dsp:nvSpPr>
        <dsp:cNvPr id="0" name=""/>
        <dsp:cNvSpPr/>
      </dsp:nvSpPr>
      <dsp:spPr>
        <a:xfrm>
          <a:off x="5204289" y="95485"/>
          <a:ext cx="440733" cy="515575"/>
        </a:xfrm>
        <a:prstGeom prst="rightArrow">
          <a:avLst>
            <a:gd name="adj1" fmla="val 60000"/>
            <a:gd name="adj2" fmla="val 5000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5204289" y="198600"/>
        <a:ext cx="308513" cy="309345"/>
      </dsp:txXfrm>
    </dsp:sp>
    <dsp:sp modelId="{CF4659D7-E593-4761-9F82-FCBB101E2F79}">
      <dsp:nvSpPr>
        <dsp:cNvPr id="0" name=""/>
        <dsp:cNvSpPr/>
      </dsp:nvSpPr>
      <dsp:spPr>
        <a:xfrm>
          <a:off x="5827969" y="0"/>
          <a:ext cx="2078933" cy="706546"/>
        </a:xfrm>
        <a:prstGeom prst="rect">
          <a:avLst/>
        </a:prstGeom>
        <a:solidFill>
          <a:schemeClr val="accent5">
            <a:hueOff val="-7353345"/>
            <a:satOff val="-10228"/>
            <a:lumOff val="-392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3. Sélection des évènements les plus représentatifs</a:t>
          </a:r>
        </a:p>
      </dsp:txBody>
      <dsp:txXfrm>
        <a:off x="5827969" y="0"/>
        <a:ext cx="2078933" cy="706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D48B-D2D0-4F95-9AC2-DD3C152D8C4E}">
      <dsp:nvSpPr>
        <dsp:cNvPr id="0" name=""/>
        <dsp:cNvSpPr/>
      </dsp:nvSpPr>
      <dsp:spPr>
        <a:xfrm>
          <a:off x="6955"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1. Classification des évènements par famille</a:t>
          </a:r>
          <a:endParaRPr lang="fr-FR" sz="1400" kern="1200" noProof="0" dirty="0"/>
        </a:p>
      </dsp:txBody>
      <dsp:txXfrm>
        <a:off x="6955" y="0"/>
        <a:ext cx="2078933" cy="706546"/>
      </dsp:txXfrm>
    </dsp:sp>
    <dsp:sp modelId="{6485D170-982A-49C3-9FF8-CB4F3AA6D671}">
      <dsp:nvSpPr>
        <dsp:cNvPr id="0" name=""/>
        <dsp:cNvSpPr/>
      </dsp:nvSpPr>
      <dsp:spPr>
        <a:xfrm>
          <a:off x="2293782" y="95485"/>
          <a:ext cx="440733" cy="515575"/>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2293782" y="198600"/>
        <a:ext cx="308513" cy="309345"/>
      </dsp:txXfrm>
    </dsp:sp>
    <dsp:sp modelId="{3E9999CC-104F-4485-A76A-420A4273AD1D}">
      <dsp:nvSpPr>
        <dsp:cNvPr id="0" name=""/>
        <dsp:cNvSpPr/>
      </dsp:nvSpPr>
      <dsp:spPr>
        <a:xfrm>
          <a:off x="2917462" y="0"/>
          <a:ext cx="2078933" cy="706546"/>
        </a:xfrm>
        <a:prstGeom prst="rect">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2. Classification des évènements de chaque famille en catégories</a:t>
          </a:r>
        </a:p>
      </dsp:txBody>
      <dsp:txXfrm>
        <a:off x="2917462" y="0"/>
        <a:ext cx="2078933" cy="706546"/>
      </dsp:txXfrm>
    </dsp:sp>
    <dsp:sp modelId="{1093F483-9382-48C4-A0DB-753FD41B7A05}">
      <dsp:nvSpPr>
        <dsp:cNvPr id="0" name=""/>
        <dsp:cNvSpPr/>
      </dsp:nvSpPr>
      <dsp:spPr>
        <a:xfrm>
          <a:off x="5204289" y="95485"/>
          <a:ext cx="440733" cy="515575"/>
        </a:xfrm>
        <a:prstGeom prst="rightArrow">
          <a:avLst>
            <a:gd name="adj1" fmla="val 60000"/>
            <a:gd name="adj2" fmla="val 5000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fr-FR" sz="1050" kern="1200" noProof="0" dirty="0"/>
        </a:p>
      </dsp:txBody>
      <dsp:txXfrm>
        <a:off x="5204289" y="198600"/>
        <a:ext cx="308513" cy="309345"/>
      </dsp:txXfrm>
    </dsp:sp>
    <dsp:sp modelId="{CF4659D7-E593-4761-9F82-FCBB101E2F79}">
      <dsp:nvSpPr>
        <dsp:cNvPr id="0" name=""/>
        <dsp:cNvSpPr/>
      </dsp:nvSpPr>
      <dsp:spPr>
        <a:xfrm>
          <a:off x="5827969" y="0"/>
          <a:ext cx="2078933" cy="706546"/>
        </a:xfrm>
        <a:prstGeom prst="rect">
          <a:avLst/>
        </a:prstGeom>
        <a:solidFill>
          <a:schemeClr val="accent5">
            <a:hueOff val="-7353345"/>
            <a:satOff val="-10228"/>
            <a:lumOff val="-392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noProof="0" dirty="0" smtClean="0"/>
            <a:t>3. Sélection des évènements les plus représentatifs</a:t>
          </a:r>
        </a:p>
      </dsp:txBody>
      <dsp:txXfrm>
        <a:off x="5827969" y="0"/>
        <a:ext cx="2078933" cy="7065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E0120D80-229B-4F14-BDB3-681ACB947CC0}" type="datetimeFigureOut">
              <a:rPr lang="fr-FR" smtClean="0"/>
              <a:t>04/10/2018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2E32E894-1B53-4057-8E93-B84B6FFF0CF6}" type="slidenum">
              <a:rPr lang="fr-FR" smtClean="0"/>
              <a:t>‹N°›</a:t>
            </a:fld>
            <a:endParaRPr lang="fr-FR"/>
          </a:p>
        </p:txBody>
      </p:sp>
    </p:spTree>
    <p:extLst>
      <p:ext uri="{BB962C8B-B14F-4D97-AF65-F5344CB8AC3E}">
        <p14:creationId xmlns:p14="http://schemas.microsoft.com/office/powerpoint/2010/main" val="87421358"/>
      </p:ext>
    </p:extLst>
  </p:cSld>
  <p:clrMap bg1="lt1" tx1="dk1" bg2="lt2" tx2="dk2" accent1="accent1" accent2="accent2" accent3="accent3" accent4="accent4" accent5="accent5" accent6="accent6" hlink="hlink" folHlink="folHlink"/>
  <p:notesStyle>
    <a:lvl1pPr marL="0" algn="l" defTabSz="914452" rtl="0" eaLnBrk="1" latinLnBrk="0" hangingPunct="1">
      <a:defRPr sz="1200" kern="1200">
        <a:solidFill>
          <a:schemeClr val="tx1"/>
        </a:solidFill>
        <a:latin typeface="+mn-lt"/>
        <a:ea typeface="+mn-ea"/>
        <a:cs typeface="+mn-cs"/>
      </a:defRPr>
    </a:lvl1pPr>
    <a:lvl2pPr marL="457226" algn="l" defTabSz="914452" rtl="0" eaLnBrk="1" latinLnBrk="0" hangingPunct="1">
      <a:defRPr sz="1200" kern="1200">
        <a:solidFill>
          <a:schemeClr val="tx1"/>
        </a:solidFill>
        <a:latin typeface="+mn-lt"/>
        <a:ea typeface="+mn-ea"/>
        <a:cs typeface="+mn-cs"/>
      </a:defRPr>
    </a:lvl2pPr>
    <a:lvl3pPr marL="914452" algn="l" defTabSz="914452" rtl="0" eaLnBrk="1" latinLnBrk="0" hangingPunct="1">
      <a:defRPr sz="1200" kern="1200">
        <a:solidFill>
          <a:schemeClr val="tx1"/>
        </a:solidFill>
        <a:latin typeface="+mn-lt"/>
        <a:ea typeface="+mn-ea"/>
        <a:cs typeface="+mn-cs"/>
      </a:defRPr>
    </a:lvl3pPr>
    <a:lvl4pPr marL="1371677" algn="l" defTabSz="914452" rtl="0" eaLnBrk="1" latinLnBrk="0" hangingPunct="1">
      <a:defRPr sz="1200" kern="1200">
        <a:solidFill>
          <a:schemeClr val="tx1"/>
        </a:solidFill>
        <a:latin typeface="+mn-lt"/>
        <a:ea typeface="+mn-ea"/>
        <a:cs typeface="+mn-cs"/>
      </a:defRPr>
    </a:lvl4pPr>
    <a:lvl5pPr marL="1828903" algn="l" defTabSz="914452" rtl="0" eaLnBrk="1" latinLnBrk="0" hangingPunct="1">
      <a:defRPr sz="1200" kern="1200">
        <a:solidFill>
          <a:schemeClr val="tx1"/>
        </a:solidFill>
        <a:latin typeface="+mn-lt"/>
        <a:ea typeface="+mn-ea"/>
        <a:cs typeface="+mn-cs"/>
      </a:defRPr>
    </a:lvl5pPr>
    <a:lvl6pPr marL="2286129" algn="l" defTabSz="914452" rtl="0" eaLnBrk="1" latinLnBrk="0" hangingPunct="1">
      <a:defRPr sz="1200" kern="1200">
        <a:solidFill>
          <a:schemeClr val="tx1"/>
        </a:solidFill>
        <a:latin typeface="+mn-lt"/>
        <a:ea typeface="+mn-ea"/>
        <a:cs typeface="+mn-cs"/>
      </a:defRPr>
    </a:lvl6pPr>
    <a:lvl7pPr marL="2743355" algn="l" defTabSz="914452" rtl="0" eaLnBrk="1" latinLnBrk="0" hangingPunct="1">
      <a:defRPr sz="1200" kern="1200">
        <a:solidFill>
          <a:schemeClr val="tx1"/>
        </a:solidFill>
        <a:latin typeface="+mn-lt"/>
        <a:ea typeface="+mn-ea"/>
        <a:cs typeface="+mn-cs"/>
      </a:defRPr>
    </a:lvl7pPr>
    <a:lvl8pPr marL="3200580" algn="l" defTabSz="914452" rtl="0" eaLnBrk="1" latinLnBrk="0" hangingPunct="1">
      <a:defRPr sz="1200" kern="1200">
        <a:solidFill>
          <a:schemeClr val="tx1"/>
        </a:solidFill>
        <a:latin typeface="+mn-lt"/>
        <a:ea typeface="+mn-ea"/>
        <a:cs typeface="+mn-cs"/>
      </a:defRPr>
    </a:lvl8pPr>
    <a:lvl9pPr marL="3657807" algn="l" defTabSz="9144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39FAA731-8614-4672-A3A2-AA40CFE3A928}" type="slidenum">
              <a:rPr lang="fr-FR" altLang="fr-FR" smtClean="0"/>
              <a:pPr algn="r" eaLnBrk="1" hangingPunct="1">
                <a:spcBef>
                  <a:spcPct val="0"/>
                </a:spcBef>
              </a:pPr>
              <a:t>2</a:t>
            </a:fld>
            <a:endParaRPr lang="fr-FR" alt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97ACC6F7-FA21-43F8-93FC-9E2931020C42}" type="slidenum">
              <a:rPr lang="fr-FR" altLang="fr-FR" smtClean="0"/>
              <a:pPr algn="r" eaLnBrk="1" hangingPunct="1">
                <a:spcBef>
                  <a:spcPct val="0"/>
                </a:spcBef>
              </a:pPr>
              <a:t>21</a:t>
            </a:fld>
            <a:endParaRPr lang="fr-FR" alt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39FAA731-8614-4672-A3A2-AA40CFE3A928}" type="slidenum">
              <a:rPr lang="fr-FR" altLang="fr-FR" smtClean="0"/>
              <a:pPr algn="r" eaLnBrk="1" hangingPunct="1">
                <a:spcBef>
                  <a:spcPct val="0"/>
                </a:spcBef>
              </a:pPr>
              <a:t>3</a:t>
            </a:fld>
            <a:endParaRPr lang="fr-FR" alt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fr-FR" smtClean="0"/>
          </a:p>
        </p:txBody>
      </p:sp>
    </p:spTree>
    <p:extLst>
      <p:ext uri="{BB962C8B-B14F-4D97-AF65-F5344CB8AC3E}">
        <p14:creationId xmlns:p14="http://schemas.microsoft.com/office/powerpoint/2010/main" val="43578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39FAA731-8614-4672-A3A2-AA40CFE3A928}" type="slidenum">
              <a:rPr lang="fr-FR" altLang="fr-FR" smtClean="0"/>
              <a:pPr algn="r" eaLnBrk="1" hangingPunct="1">
                <a:spcBef>
                  <a:spcPct val="0"/>
                </a:spcBef>
              </a:pPr>
              <a:t>4</a:t>
            </a:fld>
            <a:endParaRPr lang="fr-FR" alt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fr-FR" smtClean="0"/>
          </a:p>
        </p:txBody>
      </p:sp>
    </p:spTree>
    <p:extLst>
      <p:ext uri="{BB962C8B-B14F-4D97-AF65-F5344CB8AC3E}">
        <p14:creationId xmlns:p14="http://schemas.microsoft.com/office/powerpoint/2010/main" val="43578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39FAA731-8614-4672-A3A2-AA40CFE3A928}" type="slidenum">
              <a:rPr lang="fr-FR" altLang="fr-FR" smtClean="0"/>
              <a:pPr algn="r" eaLnBrk="1" hangingPunct="1">
                <a:spcBef>
                  <a:spcPct val="0"/>
                </a:spcBef>
              </a:pPr>
              <a:t>6</a:t>
            </a:fld>
            <a:endParaRPr lang="fr-FR" alt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fr-FR" smtClean="0"/>
          </a:p>
        </p:txBody>
      </p:sp>
    </p:spTree>
    <p:extLst>
      <p:ext uri="{BB962C8B-B14F-4D97-AF65-F5344CB8AC3E}">
        <p14:creationId xmlns:p14="http://schemas.microsoft.com/office/powerpoint/2010/main" val="121865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1A19FE91-121A-46A4-9FFB-B3621BFB7453}" type="slidenum">
              <a:rPr lang="fr-FR" altLang="fr-FR" smtClean="0"/>
              <a:pPr algn="r" eaLnBrk="1" hangingPunct="1">
                <a:spcBef>
                  <a:spcPct val="0"/>
                </a:spcBef>
              </a:pPr>
              <a:t>15</a:t>
            </a:fld>
            <a:endParaRPr lang="fr-FR" alt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97ACC6F7-FA21-43F8-93FC-9E2931020C42}" type="slidenum">
              <a:rPr lang="fr-FR" altLang="fr-FR" smtClean="0"/>
              <a:pPr algn="r" eaLnBrk="1" hangingPunct="1">
                <a:spcBef>
                  <a:spcPct val="0"/>
                </a:spcBef>
              </a:pPr>
              <a:t>16</a:t>
            </a:fld>
            <a:endParaRPr lang="fr-FR" alt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62FB2030-7759-40F6-A60A-84FAA56E9DD6}" type="slidenum">
              <a:rPr lang="fr-FR" altLang="fr-FR" smtClean="0"/>
              <a:pPr algn="r" eaLnBrk="1" hangingPunct="1">
                <a:spcBef>
                  <a:spcPct val="0"/>
                </a:spcBef>
              </a:pPr>
              <a:t>17</a:t>
            </a:fld>
            <a:endParaRPr lang="fr-FR" alt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97ACC6F7-FA21-43F8-93FC-9E2931020C42}" type="slidenum">
              <a:rPr lang="fr-FR" altLang="fr-FR" smtClean="0"/>
              <a:pPr algn="r" eaLnBrk="1" hangingPunct="1">
                <a:spcBef>
                  <a:spcPct val="0"/>
                </a:spcBef>
              </a:pPr>
              <a:t>18</a:t>
            </a:fld>
            <a:endParaRPr lang="fr-FR" alt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charset="0"/>
              </a:defRPr>
            </a:lvl1pPr>
            <a:lvl2pPr marL="776435" indent="-298629" algn="l" eaLnBrk="0" hangingPunct="0">
              <a:spcBef>
                <a:spcPct val="30000"/>
              </a:spcBef>
              <a:defRPr sz="1300">
                <a:solidFill>
                  <a:schemeClr val="tx1"/>
                </a:solidFill>
                <a:latin typeface="Arial" charset="0"/>
              </a:defRPr>
            </a:lvl2pPr>
            <a:lvl3pPr marL="1194517" indent="-238904" algn="l" eaLnBrk="0" hangingPunct="0">
              <a:spcBef>
                <a:spcPct val="30000"/>
              </a:spcBef>
              <a:defRPr sz="1300">
                <a:solidFill>
                  <a:schemeClr val="tx1"/>
                </a:solidFill>
                <a:latin typeface="Arial" charset="0"/>
              </a:defRPr>
            </a:lvl3pPr>
            <a:lvl4pPr marL="1672324" indent="-238904" algn="l" eaLnBrk="0" hangingPunct="0">
              <a:spcBef>
                <a:spcPct val="30000"/>
              </a:spcBef>
              <a:defRPr sz="1300">
                <a:solidFill>
                  <a:schemeClr val="tx1"/>
                </a:solidFill>
                <a:latin typeface="Arial" charset="0"/>
              </a:defRPr>
            </a:lvl4pPr>
            <a:lvl5pPr marL="2150130" indent="-238904" algn="l" eaLnBrk="0" hangingPunct="0">
              <a:spcBef>
                <a:spcPct val="30000"/>
              </a:spcBef>
              <a:defRPr sz="1300">
                <a:solidFill>
                  <a:schemeClr val="tx1"/>
                </a:solidFill>
                <a:latin typeface="Arial" charset="0"/>
              </a:defRPr>
            </a:lvl5pPr>
            <a:lvl6pPr marL="2627937" indent="-238904" eaLnBrk="0" fontAlgn="base" hangingPunct="0">
              <a:spcBef>
                <a:spcPct val="30000"/>
              </a:spcBef>
              <a:spcAft>
                <a:spcPct val="0"/>
              </a:spcAft>
              <a:defRPr sz="1300">
                <a:solidFill>
                  <a:schemeClr val="tx1"/>
                </a:solidFill>
                <a:latin typeface="Arial" charset="0"/>
              </a:defRPr>
            </a:lvl6pPr>
            <a:lvl7pPr marL="3105743" indent="-238904" eaLnBrk="0" fontAlgn="base" hangingPunct="0">
              <a:spcBef>
                <a:spcPct val="30000"/>
              </a:spcBef>
              <a:spcAft>
                <a:spcPct val="0"/>
              </a:spcAft>
              <a:defRPr sz="1300">
                <a:solidFill>
                  <a:schemeClr val="tx1"/>
                </a:solidFill>
                <a:latin typeface="Arial" charset="0"/>
              </a:defRPr>
            </a:lvl7pPr>
            <a:lvl8pPr marL="3583550" indent="-238904" eaLnBrk="0" fontAlgn="base" hangingPunct="0">
              <a:spcBef>
                <a:spcPct val="30000"/>
              </a:spcBef>
              <a:spcAft>
                <a:spcPct val="0"/>
              </a:spcAft>
              <a:defRPr sz="1300">
                <a:solidFill>
                  <a:schemeClr val="tx1"/>
                </a:solidFill>
                <a:latin typeface="Arial" charset="0"/>
              </a:defRPr>
            </a:lvl8pPr>
            <a:lvl9pPr marL="4061356" indent="-238904" eaLnBrk="0" fontAlgn="base" hangingPunct="0">
              <a:spcBef>
                <a:spcPct val="30000"/>
              </a:spcBef>
              <a:spcAft>
                <a:spcPct val="0"/>
              </a:spcAft>
              <a:defRPr sz="1300">
                <a:solidFill>
                  <a:schemeClr val="tx1"/>
                </a:solidFill>
                <a:latin typeface="Arial" charset="0"/>
              </a:defRPr>
            </a:lvl9pPr>
          </a:lstStyle>
          <a:p>
            <a:pPr algn="r" eaLnBrk="1" hangingPunct="1">
              <a:spcBef>
                <a:spcPct val="0"/>
              </a:spcBef>
            </a:pPr>
            <a:fld id="{97ACC6F7-FA21-43F8-93FC-9E2931020C42}" type="slidenum">
              <a:rPr lang="fr-FR" altLang="fr-FR" smtClean="0"/>
              <a:pPr algn="r" eaLnBrk="1" hangingPunct="1">
                <a:spcBef>
                  <a:spcPct val="0"/>
                </a:spcBef>
              </a:pPr>
              <a:t>20</a:t>
            </a:fld>
            <a:endParaRPr lang="fr-FR" alt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Diapositive de titre">
    <p:spTree>
      <p:nvGrpSpPr>
        <p:cNvPr id="1" name=""/>
        <p:cNvGrpSpPr/>
        <p:nvPr/>
      </p:nvGrpSpPr>
      <p:grpSpPr>
        <a:xfrm>
          <a:off x="0" y="0"/>
          <a:ext cx="0" cy="0"/>
          <a:chOff x="0" y="0"/>
          <a:chExt cx="0" cy="0"/>
        </a:xfrm>
      </p:grpSpPr>
      <p:graphicFrame>
        <p:nvGraphicFramePr>
          <p:cNvPr id="19" name="Objet 18" hidden="1"/>
          <p:cNvGraphicFramePr>
            <a:graphicFrameLocks noChangeAspect="1"/>
          </p:cNvGraphicFramePr>
          <p:nvPr>
            <p:custDataLst>
              <p:tags r:id="rId2"/>
            </p:custDataLst>
            <p:extLst>
              <p:ext uri="{D42A27DB-BD31-4B8C-83A1-F6EECF244321}">
                <p14:modId xmlns:p14="http://schemas.microsoft.com/office/powerpoint/2010/main" val="3600647850"/>
              </p:ext>
            </p:extLst>
          </p:nvPr>
        </p:nvGraphicFramePr>
        <p:xfrm>
          <a:off x="1191" y="1580"/>
          <a:ext cx="1190" cy="1578"/>
        </p:xfrm>
        <a:graphic>
          <a:graphicData uri="http://schemas.openxmlformats.org/presentationml/2006/ole">
            <mc:AlternateContent xmlns:mc="http://schemas.openxmlformats.org/markup-compatibility/2006">
              <mc:Choice xmlns:v="urn:schemas-microsoft-com:vml" Requires="v">
                <p:oleObj spid="_x0000_s53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80"/>
                        <a:ext cx="1190" cy="1578"/>
                      </a:xfrm>
                      <a:prstGeom prst="rect">
                        <a:avLst/>
                      </a:prstGeom>
                    </p:spPr>
                  </p:pic>
                </p:oleObj>
              </mc:Fallback>
            </mc:AlternateContent>
          </a:graphicData>
        </a:graphic>
      </p:graphicFrame>
      <p:sp>
        <p:nvSpPr>
          <p:cNvPr id="10" name="Rectangle 9"/>
          <p:cNvSpPr/>
          <p:nvPr userDrawn="1"/>
        </p:nvSpPr>
        <p:spPr>
          <a:xfrm>
            <a:off x="266026" y="231653"/>
            <a:ext cx="6656832" cy="5885365"/>
          </a:xfrm>
          <a:prstGeom prst="rect">
            <a:avLst/>
          </a:prstGeom>
          <a:solidFill>
            <a:srgbClr val="09357A"/>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userDrawn="1"/>
        </p:nvSpPr>
        <p:spPr>
          <a:xfrm>
            <a:off x="723480" y="549595"/>
            <a:ext cx="6656832" cy="5885365"/>
          </a:xfrm>
          <a:prstGeom prst="rect">
            <a:avLst/>
          </a:prstGeom>
          <a:solidFill>
            <a:schemeClr val="bg1"/>
          </a:solidFill>
          <a:ln w="38100">
            <a:solidFill>
              <a:srgbClr val="09357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2" name="Imag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1720" y="577400"/>
            <a:ext cx="4712616" cy="1446972"/>
          </a:xfrm>
          <a:prstGeom prst="rect">
            <a:avLst/>
          </a:prstGeom>
        </p:spPr>
      </p:pic>
      <p:sp>
        <p:nvSpPr>
          <p:cNvPr id="18" name="Espace réservé du texte 17"/>
          <p:cNvSpPr>
            <a:spLocks noGrp="1"/>
          </p:cNvSpPr>
          <p:nvPr>
            <p:ph type="body" sz="quarter" idx="28" hasCustomPrompt="1"/>
          </p:nvPr>
        </p:nvSpPr>
        <p:spPr>
          <a:xfrm>
            <a:off x="1231530" y="2217317"/>
            <a:ext cx="5400000" cy="1253040"/>
          </a:xfrm>
        </p:spPr>
        <p:txBody>
          <a:bodyPr vert="horz" lIns="76640" tIns="38320" rIns="76640" bIns="38320" rtlCol="0" anchor="b">
            <a:normAutofit/>
          </a:bodyPr>
          <a:lstStyle>
            <a:lvl1pPr marL="0" marR="0" indent="0" algn="l" defTabSz="914434" rtl="0" eaLnBrk="1" fontAlgn="auto" latinLnBrk="0" hangingPunct="1">
              <a:lnSpc>
                <a:spcPct val="100000"/>
              </a:lnSpc>
              <a:spcBef>
                <a:spcPts val="0"/>
              </a:spcBef>
              <a:spcAft>
                <a:spcPts val="0"/>
              </a:spcAft>
              <a:buClr>
                <a:srgbClr val="FE5815"/>
              </a:buClr>
              <a:buSzPct val="130000"/>
              <a:buFont typeface="Wingdings" panose="05000000000000000000" pitchFamily="2" charset="2"/>
              <a:buNone/>
              <a:tabLst/>
              <a:defRPr lang="fr-FR" sz="3600" i="0" cap="all" baseline="0"/>
            </a:lvl1pPr>
            <a:lvl2pPr>
              <a:defRPr lang="fr-FR" smtClean="0"/>
            </a:lvl2pPr>
            <a:lvl3pPr>
              <a:defRPr lang="fr-FR" smtClean="0"/>
            </a:lvl3pPr>
            <a:lvl4pPr>
              <a:defRPr lang="fr-FR" smtClean="0"/>
            </a:lvl4pPr>
            <a:lvl5pPr>
              <a:defRPr lang="fr-FR"/>
            </a:lvl5pPr>
          </a:lstStyle>
          <a:p>
            <a:pPr marL="0" marR="0" lvl="0" indent="0" algn="just" defTabSz="914434" rtl="0" eaLnBrk="1" fontAlgn="auto" latinLnBrk="0" hangingPunct="1">
              <a:lnSpc>
                <a:spcPct val="100000"/>
              </a:lnSpc>
              <a:spcBef>
                <a:spcPts val="0"/>
              </a:spcBef>
              <a:spcAft>
                <a:spcPts val="0"/>
              </a:spcAft>
              <a:buClr>
                <a:srgbClr val="FE5815"/>
              </a:buClr>
              <a:buSzPct val="130000"/>
              <a:buFont typeface="Wingdings" panose="05000000000000000000" pitchFamily="2" charset="2"/>
              <a:buNone/>
              <a:tabLst/>
              <a:defRPr/>
            </a:pPr>
            <a:r>
              <a:rPr lang="fr-FR" dirty="0" smtClean="0"/>
              <a:t>Titre de la présentation</a:t>
            </a:r>
          </a:p>
        </p:txBody>
      </p:sp>
      <p:sp>
        <p:nvSpPr>
          <p:cNvPr id="14" name="Espace réservé du texte 3"/>
          <p:cNvSpPr>
            <a:spLocks noGrp="1"/>
          </p:cNvSpPr>
          <p:nvPr>
            <p:ph type="body" sz="quarter" idx="25" hasCustomPrompt="1"/>
          </p:nvPr>
        </p:nvSpPr>
        <p:spPr>
          <a:xfrm>
            <a:off x="1231530" y="3539732"/>
            <a:ext cx="5400000" cy="1109836"/>
          </a:xfrm>
        </p:spPr>
        <p:txBody>
          <a:bodyPr>
            <a:normAutofit/>
          </a:bodyPr>
          <a:lstStyle>
            <a:lvl1pPr marL="0" indent="0" algn="l">
              <a:spcAft>
                <a:spcPts val="0"/>
              </a:spcAft>
              <a:buNone/>
              <a:defRPr sz="3200" b="1" i="0" cap="none" baseline="0">
                <a:solidFill>
                  <a:srgbClr val="09357A"/>
                </a:solidFill>
              </a:defRPr>
            </a:lvl1pPr>
          </a:lstStyle>
          <a:p>
            <a:pPr lvl="0"/>
            <a:r>
              <a:rPr lang="fr-FR" dirty="0" smtClean="0"/>
              <a:t>Sous-titre de la présentation</a:t>
            </a:r>
          </a:p>
        </p:txBody>
      </p:sp>
      <p:sp>
        <p:nvSpPr>
          <p:cNvPr id="15" name="Espace réservé du texte 3"/>
          <p:cNvSpPr>
            <a:spLocks noGrp="1"/>
          </p:cNvSpPr>
          <p:nvPr>
            <p:ph type="body" sz="quarter" idx="26" hasCustomPrompt="1"/>
          </p:nvPr>
        </p:nvSpPr>
        <p:spPr>
          <a:xfrm>
            <a:off x="1231530" y="4687838"/>
            <a:ext cx="5400000" cy="429614"/>
          </a:xfrm>
        </p:spPr>
        <p:txBody>
          <a:bodyPr>
            <a:normAutofit/>
          </a:bodyPr>
          <a:lstStyle>
            <a:lvl1pPr marL="0" indent="0" algn="just">
              <a:spcAft>
                <a:spcPts val="0"/>
              </a:spcAft>
              <a:buNone/>
              <a:defRPr sz="1800" b="0" i="0" cap="none" baseline="0">
                <a:solidFill>
                  <a:srgbClr val="09357A"/>
                </a:solidFill>
              </a:defRPr>
            </a:lvl1pPr>
          </a:lstStyle>
          <a:p>
            <a:pPr lvl="0"/>
            <a:r>
              <a:rPr lang="fr-FR" dirty="0" smtClean="0"/>
              <a:t>Nom de l’intervenant, Titre de l’intervenant</a:t>
            </a:r>
          </a:p>
        </p:txBody>
      </p:sp>
      <p:sp>
        <p:nvSpPr>
          <p:cNvPr id="16" name="Espace réservé du texte 3"/>
          <p:cNvSpPr>
            <a:spLocks noGrp="1"/>
          </p:cNvSpPr>
          <p:nvPr>
            <p:ph type="body" sz="quarter" idx="27" hasCustomPrompt="1"/>
          </p:nvPr>
        </p:nvSpPr>
        <p:spPr>
          <a:xfrm>
            <a:off x="1231530" y="5649090"/>
            <a:ext cx="5400000" cy="429614"/>
          </a:xfrm>
        </p:spPr>
        <p:txBody>
          <a:bodyPr>
            <a:normAutofit/>
          </a:bodyPr>
          <a:lstStyle>
            <a:lvl1pPr marL="0" indent="0" algn="just">
              <a:spcAft>
                <a:spcPts val="0"/>
              </a:spcAft>
              <a:buNone/>
              <a:defRPr sz="1800" b="0" i="1" cap="none" baseline="0">
                <a:solidFill>
                  <a:srgbClr val="09357A"/>
                </a:solidFill>
              </a:defRPr>
            </a:lvl1pPr>
          </a:lstStyle>
          <a:p>
            <a:pPr lvl="0"/>
            <a:r>
              <a:rPr lang="fr-FR" dirty="0" smtClean="0"/>
              <a:t>Lieu de la présentation, XX/XX/20XX</a:t>
            </a:r>
          </a:p>
        </p:txBody>
      </p:sp>
    </p:spTree>
    <p:extLst>
      <p:ext uri="{BB962C8B-B14F-4D97-AF65-F5344CB8AC3E}">
        <p14:creationId xmlns:p14="http://schemas.microsoft.com/office/powerpoint/2010/main" val="413394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623"/>
            <a:ext cx="6859191" cy="2388153"/>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199" y="3602872"/>
            <a:ext cx="6859191"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a:xfrm>
            <a:off x="628759" y="6357822"/>
            <a:ext cx="2057757" cy="365210"/>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fr-FR" smtClean="0"/>
              <a:t>Sûreté MSFR – Grenoble, le 05/10/2018</a:t>
            </a:r>
            <a:endParaRPr lang="it-IT"/>
          </a:p>
        </p:txBody>
      </p:sp>
      <p:sp>
        <p:nvSpPr>
          <p:cNvPr id="6" name="Slide Number Placeholder 5"/>
          <p:cNvSpPr>
            <a:spLocks noGrp="1"/>
          </p:cNvSpPr>
          <p:nvPr>
            <p:ph type="sldNum" sz="quarter" idx="12"/>
          </p:nvPr>
        </p:nvSpPr>
        <p:spPr/>
        <p:txBody>
          <a:bodyPr/>
          <a:lstStyle/>
          <a:p>
            <a:fld id="{B784F9A9-2D04-48CA-A1C4-AE4ECC012860}" type="slidenum">
              <a:rPr lang="it-IT" smtClean="0"/>
              <a:t>‹N°›</a:t>
            </a:fld>
            <a:endParaRPr lang="it-IT"/>
          </a:p>
        </p:txBody>
      </p:sp>
    </p:spTree>
    <p:extLst>
      <p:ext uri="{BB962C8B-B14F-4D97-AF65-F5344CB8AC3E}">
        <p14:creationId xmlns:p14="http://schemas.microsoft.com/office/powerpoint/2010/main" val="215348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9462"/>
            <a:ext cx="9145588" cy="1080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dirty="0"/>
          </a:p>
        </p:txBody>
      </p:sp>
      <p:sp>
        <p:nvSpPr>
          <p:cNvPr id="8" name="Rectangle 7"/>
          <p:cNvSpPr/>
          <p:nvPr/>
        </p:nvSpPr>
        <p:spPr>
          <a:xfrm>
            <a:off x="0" y="0"/>
            <a:ext cx="9145588" cy="1080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dirty="0"/>
          </a:p>
        </p:txBody>
      </p:sp>
      <p:sp>
        <p:nvSpPr>
          <p:cNvPr id="2" name="Titre 1"/>
          <p:cNvSpPr>
            <a:spLocks noGrp="1"/>
          </p:cNvSpPr>
          <p:nvPr>
            <p:ph type="ctrTitle"/>
          </p:nvPr>
        </p:nvSpPr>
        <p:spPr>
          <a:xfrm>
            <a:off x="828819" y="2292626"/>
            <a:ext cx="7573690" cy="2220205"/>
          </a:xfrm>
        </p:spPr>
        <p:txBody>
          <a:bodyPr rtlCol="0" anchor="ctr">
            <a:normAutofit/>
          </a:bodyPr>
          <a:lstStyle>
            <a:lvl1pPr algn="l" rtl="0">
              <a:defRPr sz="3301" cap="all"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828818" y="4512830"/>
            <a:ext cx="7573691" cy="955786"/>
          </a:xfrm>
        </p:spPr>
        <p:txBody>
          <a:bodyPr rtlCol="0">
            <a:normAutofit/>
          </a:bodyPr>
          <a:lstStyle>
            <a:lvl1pPr marL="0" indent="0" algn="l" rtl="0">
              <a:spcBef>
                <a:spcPts val="0"/>
              </a:spcBef>
              <a:buNone/>
              <a:defRPr sz="1350"/>
            </a:lvl1pPr>
            <a:lvl2pPr marL="342969" indent="0" algn="ctr" rtl="0">
              <a:buNone/>
              <a:defRPr sz="1500"/>
            </a:lvl2pPr>
            <a:lvl3pPr marL="685937" indent="0" algn="ctr" rtl="0">
              <a:buNone/>
              <a:defRPr sz="1350"/>
            </a:lvl3pPr>
            <a:lvl4pPr marL="1028906" indent="0" algn="ctr" rtl="0">
              <a:buNone/>
              <a:defRPr sz="1200"/>
            </a:lvl4pPr>
            <a:lvl5pPr marL="1371874" indent="0" algn="ctr" rtl="0">
              <a:buNone/>
              <a:defRPr sz="1200"/>
            </a:lvl5pPr>
            <a:lvl6pPr marL="1714843" indent="0" algn="ctr" rtl="0">
              <a:buNone/>
              <a:defRPr sz="1200"/>
            </a:lvl6pPr>
            <a:lvl7pPr marL="2057811" indent="0" algn="ctr" rtl="0">
              <a:buNone/>
              <a:defRPr sz="1200"/>
            </a:lvl7pPr>
            <a:lvl8pPr marL="2400780" indent="0" algn="ctr" rtl="0">
              <a:buNone/>
              <a:defRPr sz="1200"/>
            </a:lvl8pPr>
            <a:lvl9pPr marL="2743749" indent="0" algn="ctr" rtl="0">
              <a:buNone/>
              <a:defRPr sz="1200"/>
            </a:lvl9pPr>
          </a:lstStyle>
          <a:p>
            <a:pPr rtl="0"/>
            <a:r>
              <a:rPr lang="fr-FR" noProof="0" smtClean="0"/>
              <a:t>Modifier le style des sous-titres du masque</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a:p>
        </p:txBody>
      </p:sp>
      <p:sp>
        <p:nvSpPr>
          <p:cNvPr id="5" name="Espace réservé du pied de page 4"/>
          <p:cNvSpPr>
            <a:spLocks noGrp="1"/>
          </p:cNvSpPr>
          <p:nvPr>
            <p:ph type="ftr" sz="quarter" idx="11"/>
          </p:nvPr>
        </p:nvSpPr>
        <p:spPr/>
        <p:txBody>
          <a:bodyPr rtlCol="0"/>
          <a:lstStyle/>
          <a:p>
            <a:r>
              <a:rPr lang="fr-FR" smtClean="0"/>
              <a:t>Sûreté MSFR – Grenoble, le 05/10/2018</a:t>
            </a:r>
            <a:endParaRPr lang="fr-FR"/>
          </a:p>
        </p:txBody>
      </p:sp>
      <p:sp>
        <p:nvSpPr>
          <p:cNvPr id="6" name="Espace réservé du numéro de diapositive 5"/>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pic>
        <p:nvPicPr>
          <p:cNvPr id="11" name="Image 10"/>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507" y="0"/>
            <a:ext cx="1310871" cy="2292625"/>
          </a:xfrm>
          <a:prstGeom prst="rect">
            <a:avLst/>
          </a:prstGeom>
        </p:spPr>
      </p:pic>
    </p:spTree>
    <p:extLst>
      <p:ext uri="{BB962C8B-B14F-4D97-AF65-F5344CB8AC3E}">
        <p14:creationId xmlns:p14="http://schemas.microsoft.com/office/powerpoint/2010/main" val="16706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a:p>
        </p:txBody>
      </p:sp>
      <p:sp>
        <p:nvSpPr>
          <p:cNvPr id="5" name="Espace réservé du pied de page 4"/>
          <p:cNvSpPr>
            <a:spLocks noGrp="1"/>
          </p:cNvSpPr>
          <p:nvPr>
            <p:ph type="ftr" sz="quarter" idx="11"/>
          </p:nvPr>
        </p:nvSpPr>
        <p:spPr/>
        <p:txBody>
          <a:bodyPr rtlCol="0"/>
          <a:lstStyle/>
          <a:p>
            <a:r>
              <a:rPr lang="fr-FR" smtClean="0"/>
              <a:t>Sûreté MSFR – Grenoble, le 05/10/2018</a:t>
            </a:r>
            <a:endParaRPr lang="fr-FR"/>
          </a:p>
        </p:txBody>
      </p:sp>
      <p:sp>
        <p:nvSpPr>
          <p:cNvPr id="6" name="Espace réservé du numéro de diapositive 5"/>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24483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e 12"/>
          <p:cNvGrpSpPr/>
          <p:nvPr/>
        </p:nvGrpSpPr>
        <p:grpSpPr>
          <a:xfrm rot="10800000">
            <a:off x="0" y="5646819"/>
            <a:ext cx="9145588" cy="63140"/>
            <a:chOff x="507492" y="1501519"/>
            <a:chExt cx="8129016" cy="63125"/>
          </a:xfrm>
        </p:grpSpPr>
        <p:cxnSp>
          <p:nvCxnSpPr>
            <p:cNvPr id="17" name="Connecteur droi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143266"/>
            <a:ext cx="9145588" cy="63140"/>
            <a:chOff x="507492" y="1501519"/>
            <a:chExt cx="8129016" cy="63125"/>
          </a:xfrm>
        </p:grpSpPr>
        <p:cxnSp>
          <p:nvCxnSpPr>
            <p:cNvPr id="15" name="Connecteur droi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9462"/>
            <a:ext cx="9145588" cy="1080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dirty="0"/>
          </a:p>
        </p:txBody>
      </p:sp>
      <p:sp>
        <p:nvSpPr>
          <p:cNvPr id="8" name="Rectangle 7"/>
          <p:cNvSpPr/>
          <p:nvPr/>
        </p:nvSpPr>
        <p:spPr>
          <a:xfrm>
            <a:off x="0" y="0"/>
            <a:ext cx="9145588" cy="1080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dirty="0"/>
          </a:p>
        </p:txBody>
      </p:sp>
      <p:sp>
        <p:nvSpPr>
          <p:cNvPr id="2" name="Titre 1"/>
          <p:cNvSpPr>
            <a:spLocks noGrp="1"/>
          </p:cNvSpPr>
          <p:nvPr>
            <p:ph type="ctrTitle"/>
          </p:nvPr>
        </p:nvSpPr>
        <p:spPr>
          <a:xfrm>
            <a:off x="828819" y="2292626"/>
            <a:ext cx="4301285" cy="2220205"/>
          </a:xfrm>
        </p:spPr>
        <p:txBody>
          <a:bodyPr rtlCol="0" anchor="ctr">
            <a:normAutofit/>
          </a:bodyPr>
          <a:lstStyle>
            <a:lvl1pPr algn="l" rtl="0">
              <a:defRPr sz="3301" cap="all"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828819" y="4512830"/>
            <a:ext cx="4301285" cy="955786"/>
          </a:xfrm>
        </p:spPr>
        <p:txBody>
          <a:bodyPr rtlCol="0">
            <a:normAutofit/>
          </a:bodyPr>
          <a:lstStyle>
            <a:lvl1pPr marL="0" indent="0" algn="l" rtl="0">
              <a:spcBef>
                <a:spcPts val="0"/>
              </a:spcBef>
              <a:buNone/>
              <a:defRPr sz="1350"/>
            </a:lvl1pPr>
            <a:lvl2pPr marL="342969" indent="0" algn="ctr" rtl="0">
              <a:buNone/>
              <a:defRPr sz="1500"/>
            </a:lvl2pPr>
            <a:lvl3pPr marL="685937" indent="0" algn="ctr" rtl="0">
              <a:buNone/>
              <a:defRPr sz="1350"/>
            </a:lvl3pPr>
            <a:lvl4pPr marL="1028906" indent="0" algn="ctr" rtl="0">
              <a:buNone/>
              <a:defRPr sz="1200"/>
            </a:lvl4pPr>
            <a:lvl5pPr marL="1371874" indent="0" algn="ctr" rtl="0">
              <a:buNone/>
              <a:defRPr sz="1200"/>
            </a:lvl5pPr>
            <a:lvl6pPr marL="1714843" indent="0" algn="ctr" rtl="0">
              <a:buNone/>
              <a:defRPr sz="1200"/>
            </a:lvl6pPr>
            <a:lvl7pPr marL="2057811" indent="0" algn="ctr" rtl="0">
              <a:buNone/>
              <a:defRPr sz="1200"/>
            </a:lvl7pPr>
            <a:lvl8pPr marL="2400780" indent="0" algn="ctr" rtl="0">
              <a:buNone/>
              <a:defRPr sz="1200"/>
            </a:lvl8pPr>
            <a:lvl9pPr marL="2743749" indent="0" algn="ctr" rtl="0">
              <a:buNone/>
              <a:defRPr sz="1200"/>
            </a:lvl9pPr>
          </a:lstStyle>
          <a:p>
            <a:pPr rtl="0"/>
            <a:r>
              <a:rPr lang="fr-FR" noProof="0" smtClean="0"/>
              <a:t>Modifier le style des sous-titres du masque</a:t>
            </a:r>
            <a:endParaRPr lang="fr-FR" noProof="0" dirty="0"/>
          </a:p>
        </p:txBody>
      </p:sp>
      <p:pic>
        <p:nvPicPr>
          <p:cNvPr id="10" name="Image 9"/>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583" y="0"/>
            <a:ext cx="1310871" cy="2292625"/>
          </a:xfrm>
          <a:prstGeom prst="rect">
            <a:avLst/>
          </a:prstGeom>
        </p:spPr>
      </p:pic>
      <p:sp>
        <p:nvSpPr>
          <p:cNvPr id="11" name="Espace réservé d’image 10"/>
          <p:cNvSpPr>
            <a:spLocks noGrp="1"/>
          </p:cNvSpPr>
          <p:nvPr>
            <p:ph type="pic" sz="quarter" idx="13"/>
          </p:nvPr>
        </p:nvSpPr>
        <p:spPr>
          <a:xfrm>
            <a:off x="5236708" y="1310959"/>
            <a:ext cx="3908882" cy="4209579"/>
          </a:xfrm>
          <a:solidFill>
            <a:schemeClr val="tx1">
              <a:lumMod val="20000"/>
              <a:lumOff val="80000"/>
            </a:schemeClr>
          </a:solidFill>
        </p:spPr>
        <p:txBody>
          <a:bodyPr tIns="1005840" rtlCol="0"/>
          <a:lstStyle>
            <a:lvl1pPr marL="0" indent="0" algn="ctr" rtl="0">
              <a:buNone/>
              <a:defRPr/>
            </a:lvl1pPr>
          </a:lstStyle>
          <a:p>
            <a:pPr rtl="0"/>
            <a:r>
              <a:rPr lang="fr-FR" noProof="0" smtClean="0"/>
              <a:t>Cliquez sur l'icône pour ajouter une image</a:t>
            </a:r>
            <a:endParaRPr lang="fr-FR" noProof="0" dirty="0"/>
          </a:p>
        </p:txBody>
      </p:sp>
      <p:sp>
        <p:nvSpPr>
          <p:cNvPr id="19" name="Texte d’instructions"/>
          <p:cNvSpPr/>
          <p:nvPr/>
        </p:nvSpPr>
        <p:spPr>
          <a:xfrm>
            <a:off x="9259908" y="0"/>
            <a:ext cx="971719" cy="6859588"/>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t" anchorCtr="0" forceAA="0" compatLnSpc="1">
            <a:prstTxWarp prst="textNoShape">
              <a:avLst/>
            </a:prstTxWarp>
            <a:noAutofit/>
          </a:bodyPr>
          <a:lstStyle/>
          <a:p>
            <a:pPr rtl="0"/>
            <a:r>
              <a:rPr lang="fr-FR" sz="900" b="1" i="1" noProof="0" dirty="0" smtClean="0">
                <a:latin typeface="Arial" pitchFamily="34" charset="0"/>
                <a:cs typeface="Arial" pitchFamily="34" charset="0"/>
              </a:rPr>
              <a:t>REMARQUE :</a:t>
            </a:r>
          </a:p>
          <a:p>
            <a:pPr rtl="0"/>
            <a:r>
              <a:rPr lang="fr-FR" sz="900" i="1" noProof="0" dirty="0" smtClean="0">
                <a:latin typeface="Arial" pitchFamily="34" charset="0"/>
                <a:cs typeface="Arial" pitchFamily="34" charset="0"/>
              </a:rPr>
              <a:t>Pour remplacer l’image sur cette diapositive, sélectionnez-la et supprimez-la. Cliquez ensuite sur l’icône Images dans l’espace réservé pour insérer votre image.</a:t>
            </a:r>
            <a:endParaRPr lang="fr-FR" sz="900" i="1" noProof="0" dirty="0">
              <a:latin typeface="Arial" pitchFamily="34" charset="0"/>
              <a:cs typeface="Arial" pitchFamily="34" charset="0"/>
            </a:endParaRPr>
          </a:p>
        </p:txBody>
      </p:sp>
    </p:spTree>
    <p:extLst>
      <p:ext uri="{BB962C8B-B14F-4D97-AF65-F5344CB8AC3E}">
        <p14:creationId xmlns:p14="http://schemas.microsoft.com/office/powerpoint/2010/main" val="10977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e 7"/>
          <p:cNvGrpSpPr/>
          <p:nvPr/>
        </p:nvGrpSpPr>
        <p:grpSpPr>
          <a:xfrm>
            <a:off x="0" y="2515184"/>
            <a:ext cx="9145588" cy="3194775"/>
            <a:chOff x="647402" y="2514600"/>
            <a:chExt cx="10838688" cy="3194035"/>
          </a:xfrm>
        </p:grpSpPr>
        <p:grpSp>
          <p:nvGrpSpPr>
            <p:cNvPr id="9" name="Groupe 8"/>
            <p:cNvGrpSpPr/>
            <p:nvPr/>
          </p:nvGrpSpPr>
          <p:grpSpPr>
            <a:xfrm>
              <a:off x="647402" y="2514600"/>
              <a:ext cx="10838688" cy="63125"/>
              <a:chOff x="507492" y="1501519"/>
              <a:chExt cx="8129016" cy="63125"/>
            </a:xfrm>
          </p:grpSpPr>
          <p:cxnSp>
            <p:nvCxnSpPr>
              <p:cNvPr id="14" name="Connecteur droi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dirty="0"/>
            </a:p>
          </p:txBody>
        </p:sp>
        <p:grpSp>
          <p:nvGrpSpPr>
            <p:cNvPr id="11" name="Groupe 10"/>
            <p:cNvGrpSpPr/>
            <p:nvPr/>
          </p:nvGrpSpPr>
          <p:grpSpPr>
            <a:xfrm rot="10800000">
              <a:off x="647402" y="5645510"/>
              <a:ext cx="10838688" cy="63125"/>
              <a:chOff x="507492" y="1501519"/>
              <a:chExt cx="8129016" cy="63125"/>
            </a:xfrm>
          </p:grpSpPr>
          <p:cxnSp>
            <p:nvCxnSpPr>
              <p:cNvPr id="12" name="Connecteur droi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a:xfrm>
            <a:off x="828819" y="2972494"/>
            <a:ext cx="7554636" cy="1684540"/>
          </a:xfrm>
        </p:spPr>
        <p:txBody>
          <a:bodyPr rtlCol="0" anchor="ctr">
            <a:normAutofit/>
          </a:bodyPr>
          <a:lstStyle>
            <a:lvl1pPr algn="l" rtl="0">
              <a:defRPr sz="3301" cap="all" baseline="0">
                <a:solidFill>
                  <a:schemeClr val="bg1"/>
                </a:solidFill>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28819" y="4657034"/>
            <a:ext cx="7554636" cy="509868"/>
          </a:xfrm>
        </p:spPr>
        <p:txBody>
          <a:bodyPr rtlCol="0">
            <a:normAutofit/>
          </a:bodyPr>
          <a:lstStyle>
            <a:lvl1pPr marL="0" indent="0" algn="l" rtl="0">
              <a:spcBef>
                <a:spcPts val="0"/>
              </a:spcBef>
              <a:buNone/>
              <a:defRPr sz="1200">
                <a:solidFill>
                  <a:schemeClr val="bg1"/>
                </a:solidFill>
              </a:defRPr>
            </a:lvl1pPr>
            <a:lvl2pPr marL="342969" indent="0" algn="l" rtl="0">
              <a:buNone/>
              <a:defRPr sz="1500">
                <a:solidFill>
                  <a:schemeClr val="tx1">
                    <a:tint val="75000"/>
                  </a:schemeClr>
                </a:solidFill>
              </a:defRPr>
            </a:lvl2pPr>
            <a:lvl3pPr marL="685937" indent="0" algn="l" rtl="0">
              <a:buNone/>
              <a:defRPr sz="1350">
                <a:solidFill>
                  <a:schemeClr val="tx1">
                    <a:tint val="75000"/>
                  </a:schemeClr>
                </a:solidFill>
              </a:defRPr>
            </a:lvl3pPr>
            <a:lvl4pPr marL="1028906" indent="0" algn="l" rtl="0">
              <a:buNone/>
              <a:defRPr sz="1200">
                <a:solidFill>
                  <a:schemeClr val="tx1">
                    <a:tint val="75000"/>
                  </a:schemeClr>
                </a:solidFill>
              </a:defRPr>
            </a:lvl4pPr>
            <a:lvl5pPr marL="1371874" indent="0" algn="l" rtl="0">
              <a:buNone/>
              <a:defRPr sz="1200">
                <a:solidFill>
                  <a:schemeClr val="tx1">
                    <a:tint val="75000"/>
                  </a:schemeClr>
                </a:solidFill>
              </a:defRPr>
            </a:lvl5pPr>
            <a:lvl6pPr marL="1714843" indent="0" algn="l" rtl="0">
              <a:buNone/>
              <a:defRPr sz="1200">
                <a:solidFill>
                  <a:schemeClr val="tx1">
                    <a:tint val="75000"/>
                  </a:schemeClr>
                </a:solidFill>
              </a:defRPr>
            </a:lvl6pPr>
            <a:lvl7pPr marL="2057811" indent="0" algn="l" rtl="0">
              <a:buNone/>
              <a:defRPr sz="1200">
                <a:solidFill>
                  <a:schemeClr val="tx1">
                    <a:tint val="75000"/>
                  </a:schemeClr>
                </a:solidFill>
              </a:defRPr>
            </a:lvl7pPr>
            <a:lvl8pPr marL="2400780" indent="0" algn="l" rtl="0">
              <a:buNone/>
              <a:defRPr sz="1200">
                <a:solidFill>
                  <a:schemeClr val="tx1">
                    <a:tint val="75000"/>
                  </a:schemeClr>
                </a:solidFill>
              </a:defRPr>
            </a:lvl8pPr>
            <a:lvl9pPr marL="2743749" indent="0" algn="l" rtl="0">
              <a:buNone/>
              <a:defRPr sz="1200">
                <a:solidFill>
                  <a:schemeClr val="tx1">
                    <a:tint val="75000"/>
                  </a:schemeClr>
                </a:solidFill>
              </a:defRPr>
            </a:lvl9pPr>
          </a:lstStyle>
          <a:p>
            <a:pPr lvl="0" rtl="0"/>
            <a:r>
              <a:rPr lang="fr-FR" noProof="0" smtClean="0"/>
              <a:t>Modifier les styles du texte du masque</a:t>
            </a:r>
          </a:p>
        </p:txBody>
      </p:sp>
      <p:sp>
        <p:nvSpPr>
          <p:cNvPr id="4" name="Espace réservé de la date 3"/>
          <p:cNvSpPr>
            <a:spLocks noGrp="1"/>
          </p:cNvSpPr>
          <p:nvPr>
            <p:ph type="dt" sz="half" idx="10"/>
          </p:nvPr>
        </p:nvSpPr>
        <p:spPr/>
        <p:txBody>
          <a:bodyPr rtlCol="0"/>
          <a:lstStyle/>
          <a:p>
            <a:endParaRPr lang="fr-FR"/>
          </a:p>
        </p:txBody>
      </p:sp>
      <p:sp>
        <p:nvSpPr>
          <p:cNvPr id="5" name="Espace réservé du pied de page 4"/>
          <p:cNvSpPr>
            <a:spLocks noGrp="1"/>
          </p:cNvSpPr>
          <p:nvPr>
            <p:ph type="ftr" sz="quarter" idx="11"/>
          </p:nvPr>
        </p:nvSpPr>
        <p:spPr/>
        <p:txBody>
          <a:bodyPr rtlCol="0"/>
          <a:lstStyle/>
          <a:p>
            <a:r>
              <a:rPr lang="fr-FR" smtClean="0"/>
              <a:t>Sûreté MSFR – Grenoble, le 05/10/2018</a:t>
            </a:r>
            <a:endParaRPr lang="fr-FR"/>
          </a:p>
        </p:txBody>
      </p:sp>
      <p:sp>
        <p:nvSpPr>
          <p:cNvPr id="6" name="Espace réservé du numéro de diapositive 5"/>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pic>
        <p:nvPicPr>
          <p:cNvPr id="7" name="Image 6"/>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583" y="0"/>
            <a:ext cx="1337623" cy="2972494"/>
          </a:xfrm>
          <a:prstGeom prst="rect">
            <a:avLst/>
          </a:prstGeom>
        </p:spPr>
      </p:pic>
    </p:spTree>
    <p:extLst>
      <p:ext uri="{BB962C8B-B14F-4D97-AF65-F5344CB8AC3E}">
        <p14:creationId xmlns:p14="http://schemas.microsoft.com/office/powerpoint/2010/main" val="26809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828819" y="1600572"/>
            <a:ext cx="3686815" cy="4573058"/>
          </a:xfrm>
        </p:spPr>
        <p:txBody>
          <a:bodyPr rtlCol="0"/>
          <a:lstStyle>
            <a:lvl5pPr algn="l" rtl="0">
              <a:defRPr/>
            </a:lvl5pPr>
            <a:lvl6pPr algn="l" rtl="0">
              <a:defRPr/>
            </a:lvl6pPr>
            <a:lvl7pPr algn="l" rtl="0">
              <a:defRPr/>
            </a:lvl7pPr>
            <a:lvl8pPr algn="l" rtl="0">
              <a:defRPr/>
            </a:lvl8pPr>
            <a:lvl9pPr algn="l" rtl="0">
              <a:defRPr/>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4629955" y="1600572"/>
            <a:ext cx="3686815" cy="4573058"/>
          </a:xfrm>
        </p:spPr>
        <p:txBody>
          <a:bodyPr rtlCol="0"/>
          <a:lstStyle>
            <a:lvl5pPr algn="l" rtl="0">
              <a:defRPr/>
            </a:lvl5pPr>
            <a:lvl6pPr algn="l" rtl="0">
              <a:defRPr/>
            </a:lvl6pPr>
            <a:lvl7pPr algn="l" rtl="0">
              <a:defRPr/>
            </a:lvl7pPr>
            <a:lvl8pPr algn="l" rtl="0">
              <a:defRPr/>
            </a:lvl8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a:p>
        </p:txBody>
      </p:sp>
      <p:sp>
        <p:nvSpPr>
          <p:cNvPr id="6" name="Espace réservé du pied de page 5"/>
          <p:cNvSpPr>
            <a:spLocks noGrp="1"/>
          </p:cNvSpPr>
          <p:nvPr>
            <p:ph type="ftr" sz="quarter" idx="11"/>
          </p:nvPr>
        </p:nvSpPr>
        <p:spPr/>
        <p:txBody>
          <a:bodyPr rtlCol="0"/>
          <a:lstStyle/>
          <a:p>
            <a:r>
              <a:rPr lang="fr-FR" smtClean="0"/>
              <a:t>Sûreté MSFR – Grenoble, le 05/10/2018</a:t>
            </a:r>
            <a:endParaRPr lang="fr-FR"/>
          </a:p>
        </p:txBody>
      </p:sp>
      <p:sp>
        <p:nvSpPr>
          <p:cNvPr id="7" name="Espace réservé du numéro de diapositive 6"/>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43746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28819" y="1600570"/>
            <a:ext cx="3690245" cy="824103"/>
          </a:xfrm>
        </p:spPr>
        <p:txBody>
          <a:bodyPr rtlCol="0" anchor="b"/>
          <a:lstStyle>
            <a:lvl1pPr marL="0" indent="0" algn="l" rtl="0">
              <a:spcBef>
                <a:spcPts val="0"/>
              </a:spcBef>
              <a:buNone/>
              <a:defRPr sz="1800" b="1"/>
            </a:lvl1pPr>
            <a:lvl2pPr marL="342969" indent="0" algn="l" rtl="0">
              <a:buNone/>
              <a:defRPr sz="1500" b="1"/>
            </a:lvl2pPr>
            <a:lvl3pPr marL="685937" indent="0" algn="l" rtl="0">
              <a:buNone/>
              <a:defRPr sz="1350" b="1"/>
            </a:lvl3pPr>
            <a:lvl4pPr marL="1028906" indent="0" algn="l" rtl="0">
              <a:buNone/>
              <a:defRPr sz="1200" b="1"/>
            </a:lvl4pPr>
            <a:lvl5pPr marL="1371874" indent="0" algn="l" rtl="0">
              <a:buNone/>
              <a:defRPr sz="1200" b="1"/>
            </a:lvl5pPr>
            <a:lvl6pPr marL="1714843" indent="0" algn="l" rtl="0">
              <a:buNone/>
              <a:defRPr sz="1200" b="1"/>
            </a:lvl6pPr>
            <a:lvl7pPr marL="2057811" indent="0" algn="l" rtl="0">
              <a:buNone/>
              <a:defRPr sz="1200" b="1"/>
            </a:lvl7pPr>
            <a:lvl8pPr marL="2400780" indent="0" algn="l" rtl="0">
              <a:buNone/>
              <a:defRPr sz="1200" b="1"/>
            </a:lvl8pPr>
            <a:lvl9pPr marL="2743749" indent="0" algn="l" rtl="0">
              <a:buNone/>
              <a:defRPr sz="1200" b="1"/>
            </a:lvl9pPr>
          </a:lstStyle>
          <a:p>
            <a:pPr lvl="0" rtl="0"/>
            <a:r>
              <a:rPr lang="fr-FR" noProof="0" smtClean="0"/>
              <a:t>Modifier les styles du texte du masque</a:t>
            </a:r>
          </a:p>
        </p:txBody>
      </p:sp>
      <p:sp>
        <p:nvSpPr>
          <p:cNvPr id="4" name="Espace réservé du contenu 3"/>
          <p:cNvSpPr>
            <a:spLocks noGrp="1"/>
          </p:cNvSpPr>
          <p:nvPr>
            <p:ph sz="half" idx="2"/>
          </p:nvPr>
        </p:nvSpPr>
        <p:spPr>
          <a:xfrm>
            <a:off x="828819" y="2424673"/>
            <a:ext cx="3690245" cy="3748956"/>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4625386" y="1600570"/>
            <a:ext cx="3690245" cy="824103"/>
          </a:xfrm>
        </p:spPr>
        <p:txBody>
          <a:bodyPr rtlCol="0" anchor="b"/>
          <a:lstStyle>
            <a:lvl1pPr marL="0" indent="0" algn="l" rtl="0">
              <a:spcBef>
                <a:spcPts val="0"/>
              </a:spcBef>
              <a:buNone/>
              <a:defRPr sz="1800" b="1"/>
            </a:lvl1pPr>
            <a:lvl2pPr marL="342969" indent="0" algn="l" rtl="0">
              <a:buNone/>
              <a:defRPr sz="1500" b="1"/>
            </a:lvl2pPr>
            <a:lvl3pPr marL="685937" indent="0" algn="l" rtl="0">
              <a:buNone/>
              <a:defRPr sz="1350" b="1"/>
            </a:lvl3pPr>
            <a:lvl4pPr marL="1028906" indent="0" algn="l" rtl="0">
              <a:buNone/>
              <a:defRPr sz="1200" b="1"/>
            </a:lvl4pPr>
            <a:lvl5pPr marL="1371874" indent="0" algn="l" rtl="0">
              <a:buNone/>
              <a:defRPr sz="1200" b="1"/>
            </a:lvl5pPr>
            <a:lvl6pPr marL="1714843" indent="0" algn="l" rtl="0">
              <a:buNone/>
              <a:defRPr sz="1200" b="1"/>
            </a:lvl6pPr>
            <a:lvl7pPr marL="2057811" indent="0" algn="l" rtl="0">
              <a:buNone/>
              <a:defRPr sz="1200" b="1"/>
            </a:lvl7pPr>
            <a:lvl8pPr marL="2400780" indent="0" algn="l" rtl="0">
              <a:buNone/>
              <a:defRPr sz="1200" b="1"/>
            </a:lvl8pPr>
            <a:lvl9pPr marL="2743749" indent="0" algn="l" rtl="0">
              <a:buNone/>
              <a:defRPr sz="1200" b="1"/>
            </a:lvl9pPr>
          </a:lstStyle>
          <a:p>
            <a:pPr lvl="0" rtl="0"/>
            <a:r>
              <a:rPr lang="fr-FR" noProof="0" smtClean="0"/>
              <a:t>Modifier les styles du texte du masque</a:t>
            </a:r>
          </a:p>
        </p:txBody>
      </p:sp>
      <p:sp>
        <p:nvSpPr>
          <p:cNvPr id="6" name="Espace réservé du contenu 5"/>
          <p:cNvSpPr>
            <a:spLocks noGrp="1"/>
          </p:cNvSpPr>
          <p:nvPr>
            <p:ph sz="quarter" idx="4"/>
          </p:nvPr>
        </p:nvSpPr>
        <p:spPr>
          <a:xfrm>
            <a:off x="4625386" y="2424673"/>
            <a:ext cx="3690245" cy="3748956"/>
          </a:xfrm>
        </p:spPr>
        <p:txBody>
          <a:bodyPr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endParaRPr lang="fr-FR"/>
          </a:p>
        </p:txBody>
      </p:sp>
      <p:sp>
        <p:nvSpPr>
          <p:cNvPr id="8" name="Espace réservé du pied de page 7"/>
          <p:cNvSpPr>
            <a:spLocks noGrp="1"/>
          </p:cNvSpPr>
          <p:nvPr>
            <p:ph type="ftr" sz="quarter" idx="11"/>
          </p:nvPr>
        </p:nvSpPr>
        <p:spPr/>
        <p:txBody>
          <a:bodyPr rtlCol="0"/>
          <a:lstStyle/>
          <a:p>
            <a:r>
              <a:rPr lang="fr-FR" smtClean="0"/>
              <a:t>Sûreté MSFR – Grenoble, le 05/10/2018</a:t>
            </a:r>
            <a:endParaRPr lang="fr-FR"/>
          </a:p>
        </p:txBody>
      </p:sp>
      <p:sp>
        <p:nvSpPr>
          <p:cNvPr id="9" name="Espace réservé du numéro de diapositive 8"/>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16601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endParaRPr lang="fr-FR"/>
          </a:p>
        </p:txBody>
      </p:sp>
      <p:sp>
        <p:nvSpPr>
          <p:cNvPr id="4" name="Espace réservé du pied de page 3"/>
          <p:cNvSpPr>
            <a:spLocks noGrp="1"/>
          </p:cNvSpPr>
          <p:nvPr>
            <p:ph type="ftr" sz="quarter" idx="11"/>
          </p:nvPr>
        </p:nvSpPr>
        <p:spPr/>
        <p:txBody>
          <a:bodyPr rtlCol="0"/>
          <a:lstStyle/>
          <a:p>
            <a:r>
              <a:rPr lang="fr-FR" smtClean="0"/>
              <a:t>Sûreté MSFR – Grenoble, le 05/10/2018</a:t>
            </a:r>
            <a:endParaRPr lang="fr-FR"/>
          </a:p>
        </p:txBody>
      </p:sp>
      <p:sp>
        <p:nvSpPr>
          <p:cNvPr id="5" name="Espace réservé du numéro de diapositive 4"/>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216284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endParaRPr lang="fr-FR"/>
          </a:p>
        </p:txBody>
      </p:sp>
      <p:sp>
        <p:nvSpPr>
          <p:cNvPr id="3" name="Espace réservé du pied de page 2"/>
          <p:cNvSpPr>
            <a:spLocks noGrp="1"/>
          </p:cNvSpPr>
          <p:nvPr>
            <p:ph type="ftr" sz="quarter" idx="11"/>
          </p:nvPr>
        </p:nvSpPr>
        <p:spPr/>
        <p:txBody>
          <a:bodyPr rtlCol="0"/>
          <a:lstStyle/>
          <a:p>
            <a:r>
              <a:rPr lang="fr-FR" smtClean="0"/>
              <a:t>Sûreté MSFR – Grenoble, le 05/10/2018</a:t>
            </a:r>
            <a:endParaRPr lang="fr-FR"/>
          </a:p>
        </p:txBody>
      </p:sp>
      <p:sp>
        <p:nvSpPr>
          <p:cNvPr id="4" name="Espace réservé du numéro de diapositive 3"/>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14502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2400"/>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232121" y="1600571"/>
            <a:ext cx="4084648" cy="4573060"/>
          </a:xfrm>
        </p:spPr>
        <p:txBody>
          <a:bodyPr rtlCol="0">
            <a:normAutofit/>
          </a:bodyPr>
          <a:lstStyle>
            <a:lvl1pPr algn="l" rtl="0">
              <a:defRPr sz="1500"/>
            </a:lvl1pPr>
            <a:lvl2pPr algn="l" rtl="0">
              <a:defRPr sz="120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828819" y="1600570"/>
            <a:ext cx="3288982" cy="4573059"/>
          </a:xfrm>
        </p:spPr>
        <p:txBody>
          <a:bodyPr rtlCol="0">
            <a:normAutofit/>
          </a:bodyPr>
          <a:lstStyle>
            <a:lvl1pPr marL="0" indent="0" algn="l" rtl="0">
              <a:spcBef>
                <a:spcPts val="900"/>
              </a:spcBef>
              <a:buNone/>
              <a:defRPr sz="1350"/>
            </a:lvl1pPr>
            <a:lvl2pPr marL="342969" indent="0" algn="l" rtl="0">
              <a:buNone/>
              <a:defRPr sz="1050"/>
            </a:lvl2pPr>
            <a:lvl3pPr marL="685937" indent="0" algn="l" rtl="0">
              <a:buNone/>
              <a:defRPr sz="900"/>
            </a:lvl3pPr>
            <a:lvl4pPr marL="1028906" indent="0" algn="l" rtl="0">
              <a:buNone/>
              <a:defRPr sz="750"/>
            </a:lvl4pPr>
            <a:lvl5pPr marL="1371874" indent="0" algn="l" rtl="0">
              <a:buNone/>
              <a:defRPr sz="750"/>
            </a:lvl5pPr>
            <a:lvl6pPr marL="1714843" indent="0" algn="l" rtl="0">
              <a:buNone/>
              <a:defRPr sz="750"/>
            </a:lvl6pPr>
            <a:lvl7pPr marL="2057811" indent="0" algn="l" rtl="0">
              <a:buNone/>
              <a:defRPr sz="750"/>
            </a:lvl7pPr>
            <a:lvl8pPr marL="2400780" indent="0" algn="l" rtl="0">
              <a:buNone/>
              <a:defRPr sz="750"/>
            </a:lvl8pPr>
            <a:lvl9pPr marL="2743749" indent="0" algn="l" rtl="0">
              <a:buNone/>
              <a:defRPr sz="750"/>
            </a:lvl9pPr>
          </a:lstStyle>
          <a:p>
            <a:pPr lvl="0" rtl="0"/>
            <a:r>
              <a:rPr lang="fr-FR" noProof="0" smtClean="0"/>
              <a:t>Modifier les styles du texte du masque</a:t>
            </a:r>
          </a:p>
        </p:txBody>
      </p:sp>
      <p:sp>
        <p:nvSpPr>
          <p:cNvPr id="5" name="Espace réservé de la date 4"/>
          <p:cNvSpPr>
            <a:spLocks noGrp="1"/>
          </p:cNvSpPr>
          <p:nvPr>
            <p:ph type="dt" sz="half" idx="10"/>
          </p:nvPr>
        </p:nvSpPr>
        <p:spPr/>
        <p:txBody>
          <a:bodyPr rtlCol="0"/>
          <a:lstStyle>
            <a:lvl1pPr>
              <a:defRPr/>
            </a:lvl1pPr>
          </a:lstStyle>
          <a:p>
            <a:endParaRPr lang="fr-FR"/>
          </a:p>
        </p:txBody>
      </p:sp>
      <p:sp>
        <p:nvSpPr>
          <p:cNvPr id="6" name="Espace réservé du pied de page 5"/>
          <p:cNvSpPr>
            <a:spLocks noGrp="1"/>
          </p:cNvSpPr>
          <p:nvPr>
            <p:ph type="ftr" sz="quarter" idx="11"/>
          </p:nvPr>
        </p:nvSpPr>
        <p:spPr/>
        <p:txBody>
          <a:bodyPr rtlCol="0"/>
          <a:lstStyle/>
          <a:p>
            <a:r>
              <a:rPr lang="fr-FR" smtClean="0"/>
              <a:t>Sûreté MSFR – Grenoble, le 05/10/2018</a:t>
            </a:r>
            <a:endParaRPr lang="fr-FR"/>
          </a:p>
        </p:txBody>
      </p:sp>
      <p:sp>
        <p:nvSpPr>
          <p:cNvPr id="7" name="Espace réservé du numéro de diapositive 6"/>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15975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Espace réservé du texte 17"/>
          <p:cNvSpPr>
            <a:spLocks noGrp="1"/>
          </p:cNvSpPr>
          <p:nvPr>
            <p:ph type="body" sz="quarter" idx="28" hasCustomPrompt="1"/>
          </p:nvPr>
        </p:nvSpPr>
        <p:spPr>
          <a:xfrm>
            <a:off x="1341096" y="1918353"/>
            <a:ext cx="6032963" cy="1253040"/>
          </a:xfrm>
        </p:spPr>
        <p:txBody>
          <a:bodyPr vert="horz" lIns="76640" tIns="38320" rIns="76640" bIns="38320" rtlCol="0" anchor="b">
            <a:normAutofit/>
          </a:bodyPr>
          <a:lstStyle>
            <a:lvl1pPr marL="622741" marR="0" indent="-622741" algn="just" defTabSz="766479" rtl="0" eaLnBrk="1" fontAlgn="auto" latinLnBrk="0" hangingPunct="1">
              <a:lnSpc>
                <a:spcPct val="100000"/>
              </a:lnSpc>
              <a:spcBef>
                <a:spcPts val="0"/>
              </a:spcBef>
              <a:spcAft>
                <a:spcPts val="0"/>
              </a:spcAft>
              <a:buClr>
                <a:srgbClr val="09357A"/>
              </a:buClr>
              <a:buSzPct val="100000"/>
              <a:buFont typeface="+mj-lt"/>
              <a:buNone/>
              <a:tabLst/>
              <a:defRPr lang="fr-FR" sz="3000" i="0" cap="all" baseline="0" smtClean="0"/>
            </a:lvl1pPr>
            <a:lvl2pPr>
              <a:defRPr lang="fr-FR" smtClean="0"/>
            </a:lvl2pPr>
            <a:lvl3pPr>
              <a:defRPr lang="fr-FR" smtClean="0"/>
            </a:lvl3pPr>
            <a:lvl4pPr>
              <a:defRPr lang="fr-FR" smtClean="0"/>
            </a:lvl4pPr>
            <a:lvl5pPr>
              <a:defRPr lang="fr-FR"/>
            </a:lvl5pPr>
          </a:lstStyle>
          <a:p>
            <a:pPr marL="0" marR="0" lvl="0" indent="0" algn="just" defTabSz="766479" rtl="0" eaLnBrk="1" fontAlgn="auto" latinLnBrk="0" hangingPunct="1">
              <a:lnSpc>
                <a:spcPct val="100000"/>
              </a:lnSpc>
              <a:spcBef>
                <a:spcPts val="0"/>
              </a:spcBef>
              <a:spcAft>
                <a:spcPts val="0"/>
              </a:spcAft>
              <a:buClr>
                <a:srgbClr val="FE5815"/>
              </a:buClr>
              <a:buSzPct val="130000"/>
              <a:tabLst/>
              <a:defRPr/>
            </a:pPr>
            <a:r>
              <a:rPr lang="fr-FR" dirty="0" smtClean="0"/>
              <a:t>1. Titre de section</a:t>
            </a:r>
          </a:p>
        </p:txBody>
      </p:sp>
      <p:sp>
        <p:nvSpPr>
          <p:cNvPr id="8" name="Espace réservé du texte 3"/>
          <p:cNvSpPr>
            <a:spLocks noGrp="1"/>
          </p:cNvSpPr>
          <p:nvPr>
            <p:ph type="body" sz="quarter" idx="25" hasCustomPrompt="1"/>
          </p:nvPr>
        </p:nvSpPr>
        <p:spPr>
          <a:xfrm>
            <a:off x="1341096" y="3240769"/>
            <a:ext cx="6032963" cy="1109836"/>
          </a:xfrm>
        </p:spPr>
        <p:txBody>
          <a:bodyPr>
            <a:normAutofit/>
          </a:bodyPr>
          <a:lstStyle>
            <a:lvl1pPr marL="0" indent="0" algn="just">
              <a:spcAft>
                <a:spcPts val="0"/>
              </a:spcAft>
              <a:buNone/>
              <a:defRPr sz="2700" b="0" i="0" cap="none" baseline="0">
                <a:solidFill>
                  <a:srgbClr val="75787B"/>
                </a:solidFill>
              </a:defRPr>
            </a:lvl1pPr>
          </a:lstStyle>
          <a:p>
            <a:pPr lvl="0"/>
            <a:r>
              <a:rPr lang="fr-FR" dirty="0" smtClean="0"/>
              <a:t>Sous-titre de section</a:t>
            </a:r>
          </a:p>
        </p:txBody>
      </p:sp>
      <p:sp>
        <p:nvSpPr>
          <p:cNvPr id="10"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11"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2516554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2400"/>
            </a:lvl1pPr>
          </a:lstStyle>
          <a:p>
            <a:pPr rtl="0"/>
            <a:r>
              <a:rPr lang="fr-FR" noProof="0" smtClean="0"/>
              <a:t>Modifiez le style du titre</a:t>
            </a:r>
            <a:endParaRPr lang="fr-FR" noProof="0" dirty="0"/>
          </a:p>
        </p:txBody>
      </p:sp>
      <p:sp>
        <p:nvSpPr>
          <p:cNvPr id="3" name="Espace réservé d’image 2"/>
          <p:cNvSpPr>
            <a:spLocks noGrp="1"/>
          </p:cNvSpPr>
          <p:nvPr>
            <p:ph type="pic" idx="1"/>
          </p:nvPr>
        </p:nvSpPr>
        <p:spPr>
          <a:xfrm>
            <a:off x="3491609" y="1600571"/>
            <a:ext cx="4824022" cy="4573060"/>
          </a:xfrm>
        </p:spPr>
        <p:txBody>
          <a:bodyPr tIns="1188720" rtlCol="0">
            <a:normAutofit/>
          </a:bodyPr>
          <a:lstStyle>
            <a:lvl1pPr marL="0" indent="0" algn="ctr" rtl="0">
              <a:buNone/>
              <a:defRPr sz="1500"/>
            </a:lvl1pPr>
            <a:lvl2pPr marL="342969" indent="0" algn="l" rtl="0">
              <a:buNone/>
              <a:defRPr sz="2100"/>
            </a:lvl2pPr>
            <a:lvl3pPr marL="685937" indent="0" algn="l" rtl="0">
              <a:buNone/>
              <a:defRPr sz="1800"/>
            </a:lvl3pPr>
            <a:lvl4pPr marL="1028906" indent="0" algn="l" rtl="0">
              <a:buNone/>
              <a:defRPr sz="1500"/>
            </a:lvl4pPr>
            <a:lvl5pPr marL="1371874" indent="0" algn="l" rtl="0">
              <a:buNone/>
              <a:defRPr sz="1500"/>
            </a:lvl5pPr>
            <a:lvl6pPr marL="1714843" indent="0" algn="l" rtl="0">
              <a:buNone/>
              <a:defRPr sz="1500"/>
            </a:lvl6pPr>
            <a:lvl7pPr marL="2057811" indent="0" algn="l" rtl="0">
              <a:buNone/>
              <a:defRPr sz="1500"/>
            </a:lvl7pPr>
            <a:lvl8pPr marL="2400780" indent="0" algn="l" rtl="0">
              <a:buNone/>
              <a:defRPr sz="1500"/>
            </a:lvl8pPr>
            <a:lvl9pPr marL="2743749" indent="0" algn="l" rtl="0">
              <a:buNone/>
              <a:defRPr sz="15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828820" y="1600570"/>
            <a:ext cx="2548189" cy="4573059"/>
          </a:xfrm>
        </p:spPr>
        <p:txBody>
          <a:bodyPr rtlCol="0">
            <a:normAutofit/>
          </a:bodyPr>
          <a:lstStyle>
            <a:lvl1pPr marL="0" indent="0" algn="l" rtl="0">
              <a:spcBef>
                <a:spcPts val="900"/>
              </a:spcBef>
              <a:buNone/>
              <a:defRPr sz="1350"/>
            </a:lvl1pPr>
            <a:lvl2pPr marL="342969" indent="0" algn="l" rtl="0">
              <a:buNone/>
              <a:defRPr sz="1050"/>
            </a:lvl2pPr>
            <a:lvl3pPr marL="685937" indent="0" algn="l" rtl="0">
              <a:buNone/>
              <a:defRPr sz="900"/>
            </a:lvl3pPr>
            <a:lvl4pPr marL="1028906" indent="0" algn="l" rtl="0">
              <a:buNone/>
              <a:defRPr sz="750"/>
            </a:lvl4pPr>
            <a:lvl5pPr marL="1371874" indent="0" algn="l" rtl="0">
              <a:buNone/>
              <a:defRPr sz="750"/>
            </a:lvl5pPr>
            <a:lvl6pPr marL="1714843" indent="0" algn="l" rtl="0">
              <a:buNone/>
              <a:defRPr sz="750"/>
            </a:lvl6pPr>
            <a:lvl7pPr marL="2057811" indent="0" algn="l" rtl="0">
              <a:buNone/>
              <a:defRPr sz="750"/>
            </a:lvl7pPr>
            <a:lvl8pPr marL="2400780" indent="0" algn="l" rtl="0">
              <a:buNone/>
              <a:defRPr sz="750"/>
            </a:lvl8pPr>
            <a:lvl9pPr marL="2743749" indent="0" algn="l" rtl="0">
              <a:buNone/>
              <a:defRPr sz="750"/>
            </a:lvl9pPr>
          </a:lstStyle>
          <a:p>
            <a:pPr lvl="0" rtl="0"/>
            <a:r>
              <a:rPr lang="fr-FR" noProof="0" smtClean="0"/>
              <a:t>Modifier les styles du texte du masque</a:t>
            </a:r>
          </a:p>
        </p:txBody>
      </p:sp>
      <p:sp>
        <p:nvSpPr>
          <p:cNvPr id="5" name="Espace réservé de la date 4"/>
          <p:cNvSpPr>
            <a:spLocks noGrp="1"/>
          </p:cNvSpPr>
          <p:nvPr>
            <p:ph type="dt" sz="half" idx="10"/>
          </p:nvPr>
        </p:nvSpPr>
        <p:spPr/>
        <p:txBody>
          <a:bodyPr rtlCol="0"/>
          <a:lstStyle>
            <a:lvl1pPr>
              <a:defRPr/>
            </a:lvl1pPr>
          </a:lstStyle>
          <a:p>
            <a:endParaRPr lang="fr-FR"/>
          </a:p>
        </p:txBody>
      </p:sp>
      <p:sp>
        <p:nvSpPr>
          <p:cNvPr id="6" name="Espace réservé du pied de page 5"/>
          <p:cNvSpPr>
            <a:spLocks noGrp="1"/>
          </p:cNvSpPr>
          <p:nvPr>
            <p:ph type="ftr" sz="quarter" idx="11"/>
          </p:nvPr>
        </p:nvSpPr>
        <p:spPr/>
        <p:txBody>
          <a:bodyPr rtlCol="0"/>
          <a:lstStyle/>
          <a:p>
            <a:r>
              <a:rPr lang="fr-FR" smtClean="0"/>
              <a:t>Sûreté MSFR – Grenoble, le 05/10/2018</a:t>
            </a:r>
            <a:endParaRPr lang="en-US" dirty="0"/>
          </a:p>
        </p:txBody>
      </p:sp>
      <p:sp>
        <p:nvSpPr>
          <p:cNvPr id="7" name="Espace réservé du numéro de diapositive 6"/>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8332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a:p>
        </p:txBody>
      </p:sp>
      <p:sp>
        <p:nvSpPr>
          <p:cNvPr id="5" name="Espace réservé du pied de page 4"/>
          <p:cNvSpPr>
            <a:spLocks noGrp="1"/>
          </p:cNvSpPr>
          <p:nvPr>
            <p:ph type="ftr" sz="quarter" idx="11"/>
          </p:nvPr>
        </p:nvSpPr>
        <p:spPr/>
        <p:txBody>
          <a:bodyPr rtlCol="0"/>
          <a:lstStyle/>
          <a:p>
            <a:r>
              <a:rPr lang="fr-FR" smtClean="0"/>
              <a:t>Sûreté MSFR – Grenoble, le 05/10/2018</a:t>
            </a:r>
            <a:endParaRPr lang="fr-FR"/>
          </a:p>
        </p:txBody>
      </p:sp>
      <p:sp>
        <p:nvSpPr>
          <p:cNvPr id="6" name="Espace réservé du numéro de diapositive 5"/>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spTree>
    <p:extLst>
      <p:ext uri="{BB962C8B-B14F-4D97-AF65-F5344CB8AC3E}">
        <p14:creationId xmlns:p14="http://schemas.microsoft.com/office/powerpoint/2010/main" val="393095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30671" y="365209"/>
            <a:ext cx="1286098" cy="5813184"/>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828819" y="365209"/>
            <a:ext cx="6075227" cy="5813184"/>
          </a:xfrm>
        </p:spPr>
        <p:txBody>
          <a:bodyPr vert="eaVert" rtlCol="0"/>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a:p>
        </p:txBody>
      </p:sp>
      <p:sp>
        <p:nvSpPr>
          <p:cNvPr id="5" name="Espace réservé du pied de page 4"/>
          <p:cNvSpPr>
            <a:spLocks noGrp="1"/>
          </p:cNvSpPr>
          <p:nvPr>
            <p:ph type="ftr" sz="quarter" idx="11"/>
          </p:nvPr>
        </p:nvSpPr>
        <p:spPr/>
        <p:txBody>
          <a:bodyPr rtlCol="0"/>
          <a:lstStyle/>
          <a:p>
            <a:r>
              <a:rPr lang="fr-FR" smtClean="0"/>
              <a:t>Sûreté MSFR – Grenoble, le 05/10/2018</a:t>
            </a:r>
            <a:endParaRPr lang="fr-FR"/>
          </a:p>
        </p:txBody>
      </p:sp>
      <p:sp>
        <p:nvSpPr>
          <p:cNvPr id="6" name="Espace réservé du numéro de diapositive 5"/>
          <p:cNvSpPr>
            <a:spLocks noGrp="1"/>
          </p:cNvSpPr>
          <p:nvPr>
            <p:ph type="sldNum" sz="quarter" idx="12"/>
          </p:nvPr>
        </p:nvSpPr>
        <p:spPr/>
        <p:txBody>
          <a:bodyPr rtlCol="0"/>
          <a:lstStyle>
            <a:lvl1pPr rtl="0">
              <a:defRPr/>
            </a:lvl1pPr>
          </a:lstStyle>
          <a:p>
            <a:fld id="{320CCAA6-F3C8-4D98-B55D-F94B74308A0E}" type="slidenum">
              <a:rPr lang="fr-FR" smtClean="0"/>
              <a:t>‹N°›</a:t>
            </a:fld>
            <a:endParaRPr lang="fr-FR"/>
          </a:p>
        </p:txBody>
      </p:sp>
      <p:grpSp>
        <p:nvGrpSpPr>
          <p:cNvPr id="7" name="Groupe 6"/>
          <p:cNvGrpSpPr/>
          <p:nvPr/>
        </p:nvGrpSpPr>
        <p:grpSpPr>
          <a:xfrm rot="5400000">
            <a:off x="4182010" y="3240146"/>
            <a:ext cx="5634008" cy="63313"/>
            <a:chOff x="1073150" y="1219201"/>
            <a:chExt cx="10058400" cy="63125"/>
          </a:xfrm>
        </p:grpSpPr>
        <p:cxnSp>
          <p:nvCxnSpPr>
            <p:cNvPr id="8" name="Connecteur droi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58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2"/>
            </p:custDataLst>
            <p:extLst>
              <p:ext uri="{D42A27DB-BD31-4B8C-83A1-F6EECF244321}">
                <p14:modId xmlns:p14="http://schemas.microsoft.com/office/powerpoint/2010/main" val="3380216982"/>
              </p:ext>
            </p:extLst>
          </p:nvPr>
        </p:nvGraphicFramePr>
        <p:xfrm>
          <a:off x="1191" y="1580"/>
          <a:ext cx="1190" cy="1578"/>
        </p:xfrm>
        <a:graphic>
          <a:graphicData uri="http://schemas.openxmlformats.org/presentationml/2006/ole">
            <mc:AlternateContent xmlns:mc="http://schemas.openxmlformats.org/markup-compatibility/2006">
              <mc:Choice xmlns:v="urn:schemas-microsoft-com:vml" Requires="v">
                <p:oleObj spid="_x0000_s63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80"/>
                        <a:ext cx="1190" cy="1578"/>
                      </a:xfrm>
                      <a:prstGeom prst="rect">
                        <a:avLst/>
                      </a:prstGeom>
                    </p:spPr>
                  </p:pic>
                </p:oleObj>
              </mc:Fallback>
            </mc:AlternateContent>
          </a:graphicData>
        </a:graphic>
      </p:graphicFrame>
      <p:sp>
        <p:nvSpPr>
          <p:cNvPr id="7" name="Espace réservé du contenu 6"/>
          <p:cNvSpPr>
            <a:spLocks noGrp="1"/>
          </p:cNvSpPr>
          <p:nvPr>
            <p:ph sz="quarter" idx="12"/>
          </p:nvPr>
        </p:nvSpPr>
        <p:spPr>
          <a:xfrm>
            <a:off x="457220" y="1444712"/>
            <a:ext cx="8230268" cy="46588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9" name="Espace réservé du titre 1"/>
          <p:cNvSpPr>
            <a:spLocks noGrp="1"/>
          </p:cNvSpPr>
          <p:nvPr>
            <p:ph type="title"/>
          </p:nvPr>
        </p:nvSpPr>
        <p:spPr>
          <a:xfrm>
            <a:off x="457221" y="161939"/>
            <a:ext cx="8231148" cy="864000"/>
          </a:xfrm>
          <a:prstGeom prst="rect">
            <a:avLst/>
          </a:prstGeom>
        </p:spPr>
        <p:txBody>
          <a:bodyPr vert="horz" lIns="76640" tIns="38320" rIns="76640" bIns="38320" rtlCol="0" anchor="b">
            <a:normAutofit/>
          </a:bodyPr>
          <a:lstStyle/>
          <a:p>
            <a:r>
              <a:rPr lang="fr-FR" smtClean="0"/>
              <a:t>Modifiez le style du titre</a:t>
            </a:r>
            <a:endParaRPr lang="fr-FR" dirty="0"/>
          </a:p>
        </p:txBody>
      </p:sp>
      <p:sp>
        <p:nvSpPr>
          <p:cNvPr id="11"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13" name="Rectangle 12"/>
          <p:cNvSpPr/>
          <p:nvPr userDrawn="1"/>
        </p:nvSpPr>
        <p:spPr>
          <a:xfrm>
            <a:off x="7939240" y="1083898"/>
            <a:ext cx="714440" cy="146304"/>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200">
              <a:solidFill>
                <a:prstClr val="white"/>
              </a:solidFill>
            </a:endParaRPr>
          </a:p>
        </p:txBody>
      </p:sp>
      <p:sp>
        <p:nvSpPr>
          <p:cNvPr id="14"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1768455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Espace réservé du contenu 10"/>
          <p:cNvSpPr>
            <a:spLocks noGrp="1"/>
          </p:cNvSpPr>
          <p:nvPr>
            <p:ph sz="quarter" idx="12"/>
          </p:nvPr>
        </p:nvSpPr>
        <p:spPr>
          <a:xfrm>
            <a:off x="457221" y="1444712"/>
            <a:ext cx="3915170" cy="4654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contenu 12"/>
          <p:cNvSpPr>
            <a:spLocks noGrp="1"/>
          </p:cNvSpPr>
          <p:nvPr>
            <p:ph sz="quarter" idx="13"/>
          </p:nvPr>
        </p:nvSpPr>
        <p:spPr>
          <a:xfrm>
            <a:off x="4773198" y="1444712"/>
            <a:ext cx="3915170" cy="4654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2" name="Espace réservé du titre 1"/>
          <p:cNvSpPr>
            <a:spLocks noGrp="1"/>
          </p:cNvSpPr>
          <p:nvPr>
            <p:ph type="title"/>
          </p:nvPr>
        </p:nvSpPr>
        <p:spPr>
          <a:xfrm>
            <a:off x="457221" y="161939"/>
            <a:ext cx="8231148" cy="864000"/>
          </a:xfrm>
          <a:prstGeom prst="rect">
            <a:avLst/>
          </a:prstGeom>
        </p:spPr>
        <p:txBody>
          <a:bodyPr vert="horz" lIns="76640" tIns="38320" rIns="76640" bIns="38320" rtlCol="0" anchor="b">
            <a:normAutofit/>
          </a:bodyPr>
          <a:lstStyle/>
          <a:p>
            <a:r>
              <a:rPr lang="fr-FR" smtClean="0"/>
              <a:t>Modifiez le style du titre</a:t>
            </a:r>
            <a:endParaRPr lang="fr-FR" dirty="0"/>
          </a:p>
        </p:txBody>
      </p:sp>
      <p:sp>
        <p:nvSpPr>
          <p:cNvPr id="14"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16" name="Rectangle 15"/>
          <p:cNvSpPr/>
          <p:nvPr userDrawn="1"/>
        </p:nvSpPr>
        <p:spPr>
          <a:xfrm>
            <a:off x="7939240" y="1083898"/>
            <a:ext cx="714440" cy="146304"/>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200">
              <a:solidFill>
                <a:prstClr val="white"/>
              </a:solidFill>
            </a:endParaRPr>
          </a:p>
        </p:txBody>
      </p:sp>
      <p:sp>
        <p:nvSpPr>
          <p:cNvPr id="17"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3359603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us structurés">
    <p:spTree>
      <p:nvGrpSpPr>
        <p:cNvPr id="1" name=""/>
        <p:cNvGrpSpPr/>
        <p:nvPr/>
      </p:nvGrpSpPr>
      <p:grpSpPr>
        <a:xfrm>
          <a:off x="0" y="0"/>
          <a:ext cx="0" cy="0"/>
          <a:chOff x="0" y="0"/>
          <a:chExt cx="0" cy="0"/>
        </a:xfrm>
      </p:grpSpPr>
      <p:sp>
        <p:nvSpPr>
          <p:cNvPr id="2" name="Titre 1"/>
          <p:cNvSpPr>
            <a:spLocks noGrp="1"/>
          </p:cNvSpPr>
          <p:nvPr>
            <p:ph type="title"/>
          </p:nvPr>
        </p:nvSpPr>
        <p:spPr>
          <a:xfrm>
            <a:off x="457221" y="161939"/>
            <a:ext cx="8231148" cy="864000"/>
          </a:xfrm>
        </p:spPr>
        <p:txBody>
          <a:bodyPr/>
          <a:lstStyle/>
          <a:p>
            <a:r>
              <a:rPr lang="fr-FR" smtClean="0"/>
              <a:t>Modifiez le style du titre</a:t>
            </a:r>
            <a:endParaRPr lang="fr-FR" dirty="0"/>
          </a:p>
        </p:txBody>
      </p:sp>
      <p:sp>
        <p:nvSpPr>
          <p:cNvPr id="5" name="Espace réservé du contenu 10"/>
          <p:cNvSpPr>
            <a:spLocks noGrp="1"/>
          </p:cNvSpPr>
          <p:nvPr>
            <p:ph sz="quarter" idx="12"/>
          </p:nvPr>
        </p:nvSpPr>
        <p:spPr>
          <a:xfrm>
            <a:off x="2036198" y="2055096"/>
            <a:ext cx="3239719" cy="1790058"/>
          </a:xfrm>
        </p:spPr>
        <p:txBody>
          <a:bodyPr>
            <a:normAutofit/>
          </a:bodyPr>
          <a:lstStyle>
            <a:lvl1pPr marL="181051" indent="-181051">
              <a:defRPr sz="1200" b="0"/>
            </a:lvl1pPr>
            <a:lvl2pPr>
              <a:defRPr sz="1000"/>
            </a:lvl2pPr>
            <a:lvl3pPr>
              <a:defRPr sz="1000"/>
            </a:lvl3pPr>
            <a:lvl4pPr>
              <a:defRPr sz="900"/>
            </a:lvl4pPr>
          </a:lstStyle>
          <a:p>
            <a:pPr lvl="0"/>
            <a:r>
              <a:rPr lang="fr-FR" smtClean="0"/>
              <a:t>Modifiez les styles du texte du masque</a:t>
            </a:r>
          </a:p>
        </p:txBody>
      </p:sp>
      <p:sp>
        <p:nvSpPr>
          <p:cNvPr id="6" name="Espace réservé du contenu 12"/>
          <p:cNvSpPr>
            <a:spLocks noGrp="1"/>
          </p:cNvSpPr>
          <p:nvPr>
            <p:ph sz="quarter" idx="13"/>
          </p:nvPr>
        </p:nvSpPr>
        <p:spPr>
          <a:xfrm>
            <a:off x="5476831" y="2055096"/>
            <a:ext cx="3239719" cy="1790058"/>
          </a:xfrm>
        </p:spPr>
        <p:txBody>
          <a:bodyPr>
            <a:normAutofit/>
          </a:bodyPr>
          <a:lstStyle>
            <a:lvl1pPr marL="181051" indent="-181051">
              <a:defRPr sz="1200" b="0"/>
            </a:lvl1pPr>
            <a:lvl2pPr>
              <a:defRPr sz="1000"/>
            </a:lvl2pPr>
            <a:lvl3pPr>
              <a:defRPr sz="1000"/>
            </a:lvl3pPr>
            <a:lvl4pPr>
              <a:defRPr sz="900"/>
            </a:lvl4pPr>
          </a:lstStyle>
          <a:p>
            <a:pPr lvl="0"/>
            <a:r>
              <a:rPr lang="fr-FR" smtClean="0"/>
              <a:t>Modifiez les styles du texte du masque</a:t>
            </a:r>
          </a:p>
        </p:txBody>
      </p:sp>
      <p:sp>
        <p:nvSpPr>
          <p:cNvPr id="8" name="Espace réservé du texte 7"/>
          <p:cNvSpPr>
            <a:spLocks noGrp="1"/>
          </p:cNvSpPr>
          <p:nvPr>
            <p:ph type="body" sz="quarter" idx="14"/>
          </p:nvPr>
        </p:nvSpPr>
        <p:spPr>
          <a:xfrm>
            <a:off x="457220" y="2055096"/>
            <a:ext cx="1349883" cy="1790058"/>
          </a:xfrm>
          <a:solidFill>
            <a:srgbClr val="005BBB"/>
          </a:solidFill>
        </p:spPr>
        <p:txBody>
          <a:bodyPr anchor="ctr">
            <a:noAutofit/>
          </a:bodyPr>
          <a:lstStyle>
            <a:lvl1pPr marL="0" indent="0" algn="ctr">
              <a:buNone/>
              <a:defRPr sz="1200">
                <a:solidFill>
                  <a:schemeClr val="bg1"/>
                </a:solidFill>
              </a:defRPr>
            </a:lvl1pPr>
            <a:lvl2pPr marL="301733" indent="0">
              <a:buNone/>
              <a:defRPr/>
            </a:lvl2pPr>
            <a:lvl3pPr marL="603466" indent="0">
              <a:buNone/>
              <a:defRPr/>
            </a:lvl3pPr>
            <a:lvl4pPr marL="965545" indent="0">
              <a:buNone/>
              <a:defRPr/>
            </a:lvl4pPr>
            <a:lvl5pPr marL="1532957" indent="0">
              <a:buNone/>
              <a:defRPr/>
            </a:lvl5pPr>
          </a:lstStyle>
          <a:p>
            <a:pPr lvl="0"/>
            <a:r>
              <a:rPr lang="fr-FR" smtClean="0"/>
              <a:t>Modifiez les styles du texte du masque</a:t>
            </a:r>
          </a:p>
        </p:txBody>
      </p:sp>
      <p:sp>
        <p:nvSpPr>
          <p:cNvPr id="9" name="Espace réservé du contenu 10"/>
          <p:cNvSpPr>
            <a:spLocks noGrp="1"/>
          </p:cNvSpPr>
          <p:nvPr>
            <p:ph sz="quarter" idx="15"/>
          </p:nvPr>
        </p:nvSpPr>
        <p:spPr>
          <a:xfrm>
            <a:off x="2036198" y="4162378"/>
            <a:ext cx="3239719" cy="1790058"/>
          </a:xfrm>
        </p:spPr>
        <p:txBody>
          <a:bodyPr>
            <a:normAutofit/>
          </a:bodyPr>
          <a:lstStyle>
            <a:lvl1pPr marL="181051" indent="-181051">
              <a:defRPr sz="1200" b="0"/>
            </a:lvl1pPr>
            <a:lvl2pPr>
              <a:defRPr sz="1000"/>
            </a:lvl2pPr>
            <a:lvl3pPr>
              <a:defRPr sz="1000"/>
            </a:lvl3pPr>
            <a:lvl4pPr>
              <a:defRPr sz="900"/>
            </a:lvl4pPr>
          </a:lstStyle>
          <a:p>
            <a:pPr lvl="0"/>
            <a:r>
              <a:rPr lang="fr-FR" smtClean="0"/>
              <a:t>Modifiez les styles du texte du masque</a:t>
            </a:r>
          </a:p>
        </p:txBody>
      </p:sp>
      <p:sp>
        <p:nvSpPr>
          <p:cNvPr id="10" name="Espace réservé du contenu 12"/>
          <p:cNvSpPr>
            <a:spLocks noGrp="1"/>
          </p:cNvSpPr>
          <p:nvPr>
            <p:ph sz="quarter" idx="16"/>
          </p:nvPr>
        </p:nvSpPr>
        <p:spPr>
          <a:xfrm>
            <a:off x="5476831" y="4162378"/>
            <a:ext cx="3239719" cy="1790058"/>
          </a:xfrm>
        </p:spPr>
        <p:txBody>
          <a:bodyPr>
            <a:normAutofit/>
          </a:bodyPr>
          <a:lstStyle>
            <a:lvl1pPr marL="181051" indent="-181051">
              <a:defRPr sz="1200" b="0"/>
            </a:lvl1pPr>
            <a:lvl2pPr>
              <a:defRPr sz="1000"/>
            </a:lvl2pPr>
            <a:lvl3pPr>
              <a:defRPr sz="1000"/>
            </a:lvl3pPr>
            <a:lvl4pPr>
              <a:defRPr sz="900"/>
            </a:lvl4pPr>
          </a:lstStyle>
          <a:p>
            <a:pPr lvl="0"/>
            <a:r>
              <a:rPr lang="fr-FR" smtClean="0"/>
              <a:t>Modifiez les styles du texte du masque</a:t>
            </a:r>
          </a:p>
        </p:txBody>
      </p:sp>
      <p:sp>
        <p:nvSpPr>
          <p:cNvPr id="11" name="Espace réservé du texte 7"/>
          <p:cNvSpPr>
            <a:spLocks noGrp="1"/>
          </p:cNvSpPr>
          <p:nvPr>
            <p:ph type="body" sz="quarter" idx="17"/>
          </p:nvPr>
        </p:nvSpPr>
        <p:spPr>
          <a:xfrm>
            <a:off x="457220" y="4162378"/>
            <a:ext cx="1349883" cy="1790058"/>
          </a:xfrm>
          <a:solidFill>
            <a:srgbClr val="005BBB"/>
          </a:solidFill>
        </p:spPr>
        <p:txBody>
          <a:bodyPr anchor="ctr">
            <a:noAutofit/>
          </a:bodyPr>
          <a:lstStyle>
            <a:lvl1pPr marL="0" indent="0" algn="ctr">
              <a:buNone/>
              <a:defRPr sz="1200">
                <a:solidFill>
                  <a:schemeClr val="bg1"/>
                </a:solidFill>
              </a:defRPr>
            </a:lvl1pPr>
            <a:lvl2pPr marL="301733" indent="0">
              <a:buNone/>
              <a:defRPr/>
            </a:lvl2pPr>
            <a:lvl3pPr marL="603466" indent="0">
              <a:buNone/>
              <a:defRPr/>
            </a:lvl3pPr>
            <a:lvl4pPr marL="965545" indent="0">
              <a:buNone/>
              <a:defRPr/>
            </a:lvl4pPr>
            <a:lvl5pPr marL="1532957" indent="0">
              <a:buNone/>
              <a:defRPr/>
            </a:lvl5pPr>
          </a:lstStyle>
          <a:p>
            <a:pPr lvl="0"/>
            <a:r>
              <a:rPr lang="fr-FR" smtClean="0"/>
              <a:t>Modifiez les styles du texte du masque</a:t>
            </a:r>
          </a:p>
        </p:txBody>
      </p:sp>
      <p:sp>
        <p:nvSpPr>
          <p:cNvPr id="12" name="Espace réservé du contenu 10"/>
          <p:cNvSpPr>
            <a:spLocks noGrp="1"/>
          </p:cNvSpPr>
          <p:nvPr>
            <p:ph sz="quarter" idx="18"/>
          </p:nvPr>
        </p:nvSpPr>
        <p:spPr>
          <a:xfrm>
            <a:off x="2036198" y="1484159"/>
            <a:ext cx="3239719" cy="371910"/>
          </a:xfrm>
        </p:spPr>
        <p:txBody>
          <a:bodyPr>
            <a:noAutofit/>
          </a:bodyPr>
          <a:lstStyle>
            <a:lvl1pPr marL="0" indent="0">
              <a:buNone/>
              <a:defRPr sz="1400" b="1"/>
            </a:lvl1pPr>
            <a:lvl2pPr>
              <a:defRPr sz="1000"/>
            </a:lvl2pPr>
            <a:lvl3pPr>
              <a:defRPr sz="1000"/>
            </a:lvl3pPr>
            <a:lvl4pPr>
              <a:defRPr sz="900"/>
            </a:lvl4pPr>
          </a:lstStyle>
          <a:p>
            <a:pPr lvl="0"/>
            <a:r>
              <a:rPr lang="fr-FR" smtClean="0"/>
              <a:t>Modifiez les styles du texte du masque</a:t>
            </a:r>
          </a:p>
        </p:txBody>
      </p:sp>
      <p:sp>
        <p:nvSpPr>
          <p:cNvPr id="13" name="Espace réservé du contenu 10"/>
          <p:cNvSpPr>
            <a:spLocks noGrp="1"/>
          </p:cNvSpPr>
          <p:nvPr>
            <p:ph sz="quarter" idx="19"/>
          </p:nvPr>
        </p:nvSpPr>
        <p:spPr>
          <a:xfrm>
            <a:off x="5476831" y="1484159"/>
            <a:ext cx="3239719" cy="371910"/>
          </a:xfrm>
        </p:spPr>
        <p:txBody>
          <a:bodyPr>
            <a:noAutofit/>
          </a:bodyPr>
          <a:lstStyle>
            <a:lvl1pPr marL="0" indent="0">
              <a:buNone/>
              <a:defRPr sz="1400" b="1"/>
            </a:lvl1pPr>
            <a:lvl2pPr>
              <a:defRPr sz="1000"/>
            </a:lvl2pPr>
            <a:lvl3pPr>
              <a:defRPr sz="1000"/>
            </a:lvl3pPr>
            <a:lvl4pPr>
              <a:defRPr sz="900"/>
            </a:lvl4pPr>
          </a:lstStyle>
          <a:p>
            <a:pPr lvl="0"/>
            <a:r>
              <a:rPr lang="fr-FR" smtClean="0"/>
              <a:t>Modifiez les styles du texte du masque</a:t>
            </a:r>
          </a:p>
        </p:txBody>
      </p:sp>
      <p:sp>
        <p:nvSpPr>
          <p:cNvPr id="16"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18" name="Rectangle 17"/>
          <p:cNvSpPr/>
          <p:nvPr userDrawn="1"/>
        </p:nvSpPr>
        <p:spPr>
          <a:xfrm>
            <a:off x="7939240" y="1083898"/>
            <a:ext cx="714440" cy="146304"/>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200">
              <a:solidFill>
                <a:prstClr val="white"/>
              </a:solidFill>
            </a:endParaRPr>
          </a:p>
        </p:txBody>
      </p:sp>
      <p:sp>
        <p:nvSpPr>
          <p:cNvPr id="19"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237246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9" name="Espace réservé du titre 1"/>
          <p:cNvSpPr>
            <a:spLocks noGrp="1"/>
          </p:cNvSpPr>
          <p:nvPr>
            <p:ph type="title"/>
          </p:nvPr>
        </p:nvSpPr>
        <p:spPr>
          <a:xfrm>
            <a:off x="457221" y="161939"/>
            <a:ext cx="8231148" cy="864000"/>
          </a:xfrm>
          <a:prstGeom prst="rect">
            <a:avLst/>
          </a:prstGeom>
        </p:spPr>
        <p:txBody>
          <a:bodyPr vert="horz" lIns="76640" tIns="38320" rIns="76640" bIns="38320" rtlCol="0" anchor="b">
            <a:normAutofit/>
          </a:bodyPr>
          <a:lstStyle/>
          <a:p>
            <a:r>
              <a:rPr lang="fr-FR" smtClean="0"/>
              <a:t>Modifiez le style du titre</a:t>
            </a:r>
            <a:endParaRPr lang="fr-FR" dirty="0"/>
          </a:p>
        </p:txBody>
      </p:sp>
      <p:sp>
        <p:nvSpPr>
          <p:cNvPr id="10"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12" name="Rectangle 11"/>
          <p:cNvSpPr/>
          <p:nvPr userDrawn="1"/>
        </p:nvSpPr>
        <p:spPr>
          <a:xfrm>
            <a:off x="7939240" y="1083898"/>
            <a:ext cx="714440" cy="146304"/>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200">
              <a:solidFill>
                <a:prstClr val="white"/>
              </a:solidFill>
            </a:endParaRPr>
          </a:p>
        </p:txBody>
      </p:sp>
      <p:sp>
        <p:nvSpPr>
          <p:cNvPr id="13"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custDataLst>
      <p:tags r:id="rId1"/>
    </p:custDataLst>
    <p:extLst>
      <p:ext uri="{BB962C8B-B14F-4D97-AF65-F5344CB8AC3E}">
        <p14:creationId xmlns:p14="http://schemas.microsoft.com/office/powerpoint/2010/main" val="2609487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8"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custDataLst>
      <p:tags r:id="rId1"/>
    </p:custDataLst>
    <p:extLst>
      <p:ext uri="{BB962C8B-B14F-4D97-AF65-F5344CB8AC3E}">
        <p14:creationId xmlns:p14="http://schemas.microsoft.com/office/powerpoint/2010/main" val="968992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3"/>
            </p:custDataLst>
            <p:extLst>
              <p:ext uri="{D42A27DB-BD31-4B8C-83A1-F6EECF244321}">
                <p14:modId xmlns:p14="http://schemas.microsoft.com/office/powerpoint/2010/main" val="458590450"/>
              </p:ext>
            </p:extLst>
          </p:nvPr>
        </p:nvGraphicFramePr>
        <p:xfrm>
          <a:off x="1191" y="1580"/>
          <a:ext cx="1190" cy="1578"/>
        </p:xfrm>
        <a:graphic>
          <a:graphicData uri="http://schemas.openxmlformats.org/presentationml/2006/ole">
            <mc:AlternateContent xmlns:mc="http://schemas.openxmlformats.org/markup-compatibility/2006">
              <mc:Choice xmlns:v="urn:schemas-microsoft-com:vml" Requires="v">
                <p:oleObj spid="_x0000_s737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1" y="1580"/>
                        <a:ext cx="1190" cy="1578"/>
                      </a:xfrm>
                      <a:prstGeom prst="rect">
                        <a:avLst/>
                      </a:prstGeom>
                    </p:spPr>
                  </p:pic>
                </p:oleObj>
              </mc:Fallback>
            </mc:AlternateContent>
          </a:graphicData>
        </a:graphic>
      </p:graphicFrame>
      <p:sp>
        <p:nvSpPr>
          <p:cNvPr id="14" name="Rectangle 2"/>
          <p:cNvSpPr txBox="1">
            <a:spLocks noChangeArrowheads="1"/>
          </p:cNvSpPr>
          <p:nvPr/>
        </p:nvSpPr>
        <p:spPr>
          <a:xfrm>
            <a:off x="934354" y="1433863"/>
            <a:ext cx="7276883" cy="3207888"/>
          </a:xfrm>
          <a:prstGeom prst="rect">
            <a:avLst/>
          </a:prstGeom>
          <a:noFill/>
          <a:ln/>
          <a:extLst>
            <a:ext uri="{91240B29-F687-4F45-9708-019B960494DF}">
              <a14:hiddenLine xmlns:a14="http://schemas.microsoft.com/office/drawing/2010/main" w="9525">
                <a:solidFill>
                  <a:schemeClr val="tx1"/>
                </a:solidFill>
                <a:miter lim="800000"/>
                <a:headEnd/>
                <a:tailEnd/>
              </a14:hiddenLine>
            </a:ext>
          </a:extLst>
        </p:spPr>
        <p:txBody>
          <a:bodyPr lIns="150867" tIns="150867" rIns="150867" bIns="150867" anchor="ctr"/>
          <a:lstStyle>
            <a:lvl1pPr marL="288000" indent="-288000" algn="l" defTabSz="914491" rtl="0" eaLnBrk="1" latinLnBrk="0" hangingPunct="1">
              <a:lnSpc>
                <a:spcPct val="100000"/>
              </a:lnSpc>
              <a:spcBef>
                <a:spcPts val="0"/>
              </a:spcBef>
              <a:spcAft>
                <a:spcPts val="600"/>
              </a:spcAft>
              <a:buClr>
                <a:srgbClr val="FE5815"/>
              </a:buClr>
              <a:buSzPct val="130000"/>
              <a:buFont typeface="Wingdings" panose="05000000000000000000" pitchFamily="2" charset="2"/>
              <a:buChar char="§"/>
              <a:defRPr sz="2400" b="1" kern="1200">
                <a:solidFill>
                  <a:srgbClr val="09357A"/>
                </a:solidFill>
                <a:latin typeface="+mn-lt"/>
                <a:ea typeface="+mn-ea"/>
                <a:cs typeface="+mn-cs"/>
              </a:defRPr>
            </a:lvl1pPr>
            <a:lvl2pPr marL="648000" indent="-288000" algn="l" defTabSz="914491" rtl="0" eaLnBrk="1" latinLnBrk="0" hangingPunct="1">
              <a:lnSpc>
                <a:spcPct val="100000"/>
              </a:lnSpc>
              <a:spcBef>
                <a:spcPts val="0"/>
              </a:spcBef>
              <a:spcAft>
                <a:spcPts val="600"/>
              </a:spcAft>
              <a:buClr>
                <a:srgbClr val="5B9BD5"/>
              </a:buClr>
              <a:buSzPct val="80000"/>
              <a:buFont typeface="Wingdings" panose="05000000000000000000" pitchFamily="2" charset="2"/>
              <a:buChar char="u"/>
              <a:defRPr sz="2000" kern="1200">
                <a:solidFill>
                  <a:srgbClr val="09357A"/>
                </a:solidFill>
                <a:latin typeface="+mn-lt"/>
                <a:ea typeface="+mn-ea"/>
                <a:cs typeface="+mn-cs"/>
              </a:defRPr>
            </a:lvl2pPr>
            <a:lvl3pPr marL="1008000" indent="-288000" algn="l" defTabSz="914491" rtl="0" eaLnBrk="1" latinLnBrk="0" hangingPunct="1">
              <a:lnSpc>
                <a:spcPct val="100000"/>
              </a:lnSpc>
              <a:spcBef>
                <a:spcPts val="0"/>
              </a:spcBef>
              <a:spcAft>
                <a:spcPts val="600"/>
              </a:spcAft>
              <a:buClr>
                <a:srgbClr val="FE5815"/>
              </a:buClr>
              <a:buFont typeface="Arial" panose="020B0604020202020204" pitchFamily="34" charset="0"/>
              <a:buChar char="●"/>
              <a:defRPr sz="1800" kern="1200">
                <a:solidFill>
                  <a:srgbClr val="09357A"/>
                </a:solidFill>
                <a:latin typeface="+mn-lt"/>
                <a:ea typeface="+mn-ea"/>
                <a:cs typeface="+mn-cs"/>
              </a:defRPr>
            </a:lvl3pPr>
            <a:lvl4pPr marL="1440000" indent="-288000" algn="l" defTabSz="914491" rtl="0" eaLnBrk="1" latinLnBrk="0" hangingPunct="1">
              <a:lnSpc>
                <a:spcPct val="100000"/>
              </a:lnSpc>
              <a:spcBef>
                <a:spcPts val="0"/>
              </a:spcBef>
              <a:spcAft>
                <a:spcPts val="600"/>
              </a:spcAft>
              <a:buClr>
                <a:srgbClr val="09357A"/>
              </a:buClr>
              <a:buFont typeface="Arial" panose="020B0604020202020204" pitchFamily="34" charset="0"/>
              <a:buChar char="‒"/>
              <a:defRPr sz="1400" kern="1200">
                <a:solidFill>
                  <a:srgbClr val="09357A"/>
                </a:solidFill>
                <a:latin typeface="+mn-lt"/>
                <a:ea typeface="+mn-ea"/>
                <a:cs typeface="+mn-cs"/>
              </a:defRPr>
            </a:lvl4pPr>
            <a:lvl5pPr marL="2057606" indent="-228623" algn="l" defTabSz="914491" rtl="0" eaLnBrk="1" latinLnBrk="0" hangingPunct="1">
              <a:lnSpc>
                <a:spcPct val="90000"/>
              </a:lnSpc>
              <a:spcBef>
                <a:spcPts val="500"/>
              </a:spcBef>
              <a:buFont typeface="Arial" panose="020B0604020202020204" pitchFamily="34" charset="0"/>
              <a:buChar char="•"/>
              <a:defRPr sz="1800" kern="1200">
                <a:solidFill>
                  <a:srgbClr val="09357A"/>
                </a:solidFill>
                <a:latin typeface="+mn-lt"/>
                <a:ea typeface="+mn-ea"/>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800"/>
              </a:spcAft>
              <a:buFont typeface="Arial" charset="0"/>
              <a:buNone/>
            </a:pPr>
            <a:r>
              <a:rPr lang="fr-FR" altLang="fr-FR" sz="2000" b="0" dirty="0" smtClean="0"/>
              <a:t>Toute reproduction, modification, transmission à tout tiers ou publication totale ou partielle du document et/ou de son contenu est interdite sans l’accord préalable et écrit de Framatome.</a:t>
            </a:r>
          </a:p>
          <a:p>
            <a:pPr marL="0" indent="0" algn="just">
              <a:spcAft>
                <a:spcPts val="1800"/>
              </a:spcAft>
              <a:buFont typeface="Arial" charset="0"/>
              <a:buNone/>
            </a:pPr>
            <a:r>
              <a:rPr lang="fr-FR" altLang="fr-FR" sz="2000" b="0" dirty="0" smtClean="0"/>
              <a:t>Ce document et toute information qu’il contient ne doivent en aucun cas être utilisés à d’autres fins que celles pour lesquelles ils ont été communiqués. Tout acte de contrefaçon ou tout manquement aux obligations ci-dessus est passible de poursuites judiciaires.</a:t>
            </a:r>
            <a:endParaRPr lang="fr-FR" altLang="fr-FR" sz="2000" b="0" dirty="0"/>
          </a:p>
        </p:txBody>
      </p:sp>
      <p:sp>
        <p:nvSpPr>
          <p:cNvPr id="4" name="Espace réservé du texte 3"/>
          <p:cNvSpPr>
            <a:spLocks noGrp="1"/>
          </p:cNvSpPr>
          <p:nvPr>
            <p:ph type="body" sz="quarter" idx="24" hasCustomPrompt="1"/>
          </p:nvPr>
        </p:nvSpPr>
        <p:spPr>
          <a:xfrm>
            <a:off x="1044225" y="4995107"/>
            <a:ext cx="7034517" cy="718323"/>
          </a:xfrm>
        </p:spPr>
        <p:txBody>
          <a:bodyPr>
            <a:normAutofit/>
          </a:bodyPr>
          <a:lstStyle>
            <a:lvl1pPr marL="0" indent="0" algn="just">
              <a:buNone/>
              <a:defRPr sz="1600" b="0" i="1">
                <a:solidFill>
                  <a:srgbClr val="09357A"/>
                </a:solidFill>
              </a:defRPr>
            </a:lvl1pPr>
          </a:lstStyle>
          <a:p>
            <a:pPr lvl="0"/>
            <a:r>
              <a:rPr lang="fr-FR" dirty="0" smtClean="0"/>
              <a:t>XXX, YYY and ZZZ </a:t>
            </a:r>
            <a:r>
              <a:rPr lang="en-US" dirty="0" smtClean="0"/>
              <a:t>are trademarks or registered trademarks of </a:t>
            </a:r>
            <a:r>
              <a:rPr lang="en-US" dirty="0" err="1" smtClean="0"/>
              <a:t>Framatome</a:t>
            </a:r>
            <a:r>
              <a:rPr lang="en-US" dirty="0" smtClean="0"/>
              <a:t> or its affiliates, in the United States or other countries</a:t>
            </a:r>
            <a:endParaRPr lang="fr-FR" dirty="0" smtClean="0"/>
          </a:p>
        </p:txBody>
      </p:sp>
      <p:sp>
        <p:nvSpPr>
          <p:cNvPr id="8"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9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sp>
        <p:nvSpPr>
          <p:cNvPr id="9"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Tree>
    <p:custDataLst>
      <p:tags r:id="rId2"/>
    </p:custDataLst>
    <p:extLst>
      <p:ext uri="{BB962C8B-B14F-4D97-AF65-F5344CB8AC3E}">
        <p14:creationId xmlns:p14="http://schemas.microsoft.com/office/powerpoint/2010/main" val="23155079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628759" y="6357822"/>
            <a:ext cx="2057757" cy="365210"/>
          </a:xfrm>
          <a:prstGeom prst="rect">
            <a:avLst/>
          </a:prstGeom>
        </p:spPr>
        <p:txBody>
          <a:bodyPr/>
          <a:lstStyle/>
          <a:p>
            <a:endParaRPr lang="it-IT"/>
          </a:p>
        </p:txBody>
      </p:sp>
      <p:sp>
        <p:nvSpPr>
          <p:cNvPr id="5" name="Footer Placeholder 4"/>
          <p:cNvSpPr>
            <a:spLocks noGrp="1"/>
          </p:cNvSpPr>
          <p:nvPr>
            <p:ph type="ftr" sz="quarter" idx="11"/>
          </p:nvPr>
        </p:nvSpPr>
        <p:spPr/>
        <p:txBody>
          <a:bodyPr/>
          <a:lstStyle/>
          <a:p>
            <a:r>
              <a:rPr lang="fr-FR" smtClean="0"/>
              <a:t>Sûreté MSFR – Grenoble, le 05/10/2018</a:t>
            </a:r>
            <a:endParaRPr lang="it-IT"/>
          </a:p>
        </p:txBody>
      </p:sp>
      <p:sp>
        <p:nvSpPr>
          <p:cNvPr id="6" name="Slide Number Placeholder 5"/>
          <p:cNvSpPr>
            <a:spLocks noGrp="1"/>
          </p:cNvSpPr>
          <p:nvPr>
            <p:ph type="sldNum" sz="quarter" idx="12"/>
          </p:nvPr>
        </p:nvSpPr>
        <p:spPr/>
        <p:txBody>
          <a:bodyPr/>
          <a:lstStyle/>
          <a:p>
            <a:fld id="{B784F9A9-2D04-48CA-A1C4-AE4ECC012860}" type="slidenum">
              <a:rPr lang="it-IT" smtClean="0"/>
              <a:t>‹N°›</a:t>
            </a:fld>
            <a:endParaRPr lang="it-IT"/>
          </a:p>
        </p:txBody>
      </p:sp>
    </p:spTree>
    <p:extLst>
      <p:ext uri="{BB962C8B-B14F-4D97-AF65-F5344CB8AC3E}">
        <p14:creationId xmlns:p14="http://schemas.microsoft.com/office/powerpoint/2010/main" val="409074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21" y="161939"/>
            <a:ext cx="8231148" cy="864000"/>
          </a:xfrm>
          <a:prstGeom prst="rect">
            <a:avLst/>
          </a:prstGeom>
        </p:spPr>
        <p:txBody>
          <a:bodyPr vert="horz" lIns="76640" tIns="38320" rIns="76640" bIns="383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21" y="1444994"/>
            <a:ext cx="8231148" cy="4644693"/>
          </a:xfrm>
          <a:prstGeom prst="rect">
            <a:avLst/>
          </a:prstGeom>
        </p:spPr>
        <p:txBody>
          <a:bodyPr vert="horz" lIns="76640" tIns="38320" rIns="76640" bIns="383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Text Box 20"/>
          <p:cNvSpPr txBox="1">
            <a:spLocks noChangeArrowheads="1"/>
          </p:cNvSpPr>
          <p:nvPr/>
        </p:nvSpPr>
        <p:spPr bwMode="auto">
          <a:xfrm>
            <a:off x="4978427" y="6428169"/>
            <a:ext cx="1646731" cy="28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b="1">
                <a:solidFill>
                  <a:srgbClr val="E52E81"/>
                </a:solidFill>
                <a:latin typeface="Arial" charset="0"/>
                <a:ea typeface="Geneva" charset="-128"/>
              </a:defRPr>
            </a:lvl1pPr>
            <a:lvl2pPr marL="742950" indent="-285750" eaLnBrk="0" hangingPunct="0">
              <a:defRPr sz="1400" b="1">
                <a:solidFill>
                  <a:srgbClr val="E52E81"/>
                </a:solidFill>
                <a:latin typeface="Arial" charset="0"/>
                <a:ea typeface="Geneva" charset="-128"/>
              </a:defRPr>
            </a:lvl2pPr>
            <a:lvl3pPr marL="1143000" indent="-228600" eaLnBrk="0" hangingPunct="0">
              <a:defRPr sz="1400" b="1">
                <a:solidFill>
                  <a:srgbClr val="E52E81"/>
                </a:solidFill>
                <a:latin typeface="Arial" charset="0"/>
                <a:ea typeface="Geneva" charset="-128"/>
              </a:defRPr>
            </a:lvl3pPr>
            <a:lvl4pPr marL="1600200" indent="-228600" eaLnBrk="0" hangingPunct="0">
              <a:defRPr sz="1400" b="1">
                <a:solidFill>
                  <a:srgbClr val="E52E81"/>
                </a:solidFill>
                <a:latin typeface="Arial" charset="0"/>
                <a:ea typeface="Geneva" charset="-128"/>
              </a:defRPr>
            </a:lvl4pPr>
            <a:lvl5pPr marL="2057400" indent="-228600" eaLnBrk="0" hangingPunct="0">
              <a:defRPr sz="1400" b="1">
                <a:solidFill>
                  <a:srgbClr val="E52E81"/>
                </a:solidFill>
                <a:latin typeface="Arial" charset="0"/>
                <a:ea typeface="Geneva" charset="-128"/>
              </a:defRPr>
            </a:lvl5pPr>
            <a:lvl6pPr marL="2514600" indent="-228600" algn="ctr" eaLnBrk="0" fontAlgn="base" hangingPunct="0">
              <a:spcBef>
                <a:spcPct val="50000"/>
              </a:spcBef>
              <a:spcAft>
                <a:spcPct val="0"/>
              </a:spcAft>
              <a:defRPr sz="1400" b="1">
                <a:solidFill>
                  <a:srgbClr val="E52E81"/>
                </a:solidFill>
                <a:latin typeface="Arial" charset="0"/>
                <a:ea typeface="Geneva" charset="-128"/>
              </a:defRPr>
            </a:lvl6pPr>
            <a:lvl7pPr marL="2971800" indent="-228600" algn="ctr" eaLnBrk="0" fontAlgn="base" hangingPunct="0">
              <a:spcBef>
                <a:spcPct val="50000"/>
              </a:spcBef>
              <a:spcAft>
                <a:spcPct val="0"/>
              </a:spcAft>
              <a:defRPr sz="1400" b="1">
                <a:solidFill>
                  <a:srgbClr val="E52E81"/>
                </a:solidFill>
                <a:latin typeface="Arial" charset="0"/>
                <a:ea typeface="Geneva" charset="-128"/>
              </a:defRPr>
            </a:lvl7pPr>
            <a:lvl8pPr marL="3429000" indent="-228600" algn="ctr" eaLnBrk="0" fontAlgn="base" hangingPunct="0">
              <a:spcBef>
                <a:spcPct val="50000"/>
              </a:spcBef>
              <a:spcAft>
                <a:spcPct val="0"/>
              </a:spcAft>
              <a:defRPr sz="1400" b="1">
                <a:solidFill>
                  <a:srgbClr val="E52E81"/>
                </a:solidFill>
                <a:latin typeface="Arial" charset="0"/>
                <a:ea typeface="Geneva" charset="-128"/>
              </a:defRPr>
            </a:lvl8pPr>
            <a:lvl9pPr marL="3886200" indent="-228600" algn="ctr" eaLnBrk="0" fontAlgn="base" hangingPunct="0">
              <a:spcBef>
                <a:spcPct val="50000"/>
              </a:spcBef>
              <a:spcAft>
                <a:spcPct val="0"/>
              </a:spcAft>
              <a:defRPr sz="1400" b="1">
                <a:solidFill>
                  <a:srgbClr val="E52E81"/>
                </a:solidFill>
                <a:latin typeface="Arial" charset="0"/>
                <a:ea typeface="Geneva" charset="-128"/>
              </a:defRPr>
            </a:lvl9pPr>
          </a:lstStyle>
          <a:p>
            <a:pPr marL="0" marR="0" lvl="0" indent="0" algn="r" defTabSz="914400" eaLnBrk="0" fontAlgn="auto" latinLnBrk="0" hangingPunct="0">
              <a:lnSpc>
                <a:spcPct val="100000"/>
              </a:lnSpc>
              <a:spcBef>
                <a:spcPct val="0"/>
              </a:spcBef>
              <a:spcAft>
                <a:spcPts val="0"/>
              </a:spcAft>
              <a:buClrTx/>
              <a:buSzTx/>
              <a:buFontTx/>
              <a:buNone/>
              <a:tabLst/>
              <a:defRPr/>
            </a:pPr>
            <a:r>
              <a:rPr kumimoji="0" lang="fr-FR" altLang="fr-FR" sz="700" b="0" i="0" u="none" strike="noStrike" kern="0" cap="none" spc="0" normalizeH="0" baseline="0" noProof="0" dirty="0" smtClean="0">
                <a:ln>
                  <a:noFill/>
                </a:ln>
                <a:solidFill>
                  <a:srgbClr val="000000"/>
                </a:solidFill>
                <a:effectLst/>
                <a:uLnTx/>
                <a:uFillTx/>
                <a:latin typeface="Arial" charset="0"/>
                <a:ea typeface="Geneva" charset="-128"/>
              </a:rPr>
              <a:t>Propriété Framatome - © Framatome</a:t>
            </a:r>
            <a:br>
              <a:rPr kumimoji="0" lang="fr-FR" altLang="fr-FR" sz="700" b="0" i="0" u="none" strike="noStrike" kern="0" cap="none" spc="0" normalizeH="0" baseline="0" noProof="0" dirty="0" smtClean="0">
                <a:ln>
                  <a:noFill/>
                </a:ln>
                <a:solidFill>
                  <a:srgbClr val="000000"/>
                </a:solidFill>
                <a:effectLst/>
                <a:uLnTx/>
                <a:uFillTx/>
                <a:latin typeface="Arial" charset="0"/>
                <a:ea typeface="Geneva" charset="-128"/>
              </a:rPr>
            </a:br>
            <a:r>
              <a:rPr kumimoji="0" lang="fr-FR" altLang="fr-FR" sz="700" b="0" i="0" u="none" strike="noStrike" kern="0" cap="none" spc="0" normalizeH="0" baseline="0" noProof="0" dirty="0" smtClean="0">
                <a:ln>
                  <a:noFill/>
                </a:ln>
                <a:solidFill>
                  <a:srgbClr val="000000"/>
                </a:solidFill>
                <a:effectLst/>
                <a:uLnTx/>
                <a:uFillTx/>
                <a:latin typeface="Arial" charset="0"/>
                <a:ea typeface="Geneva" charset="-128"/>
              </a:rPr>
              <a:t>Tous droits réservés</a:t>
            </a:r>
            <a:endParaRPr kumimoji="0" lang="fr-FR" altLang="fr-FR" sz="700" b="0" i="0" u="none" strike="noStrike" kern="0" cap="none" spc="0" normalizeH="0" baseline="0" noProof="0" dirty="0">
              <a:ln>
                <a:noFill/>
              </a:ln>
              <a:solidFill>
                <a:srgbClr val="000000"/>
              </a:solidFill>
              <a:effectLst/>
              <a:uLnTx/>
              <a:uFillTx/>
              <a:latin typeface="Arial" charset="0"/>
              <a:ea typeface="Geneva" charset="-128"/>
            </a:endParaRPr>
          </a:p>
        </p:txBody>
      </p:sp>
      <p:sp>
        <p:nvSpPr>
          <p:cNvPr id="8" name="Espace réservé du pied de page 4"/>
          <p:cNvSpPr>
            <a:spLocks noGrp="1"/>
          </p:cNvSpPr>
          <p:nvPr>
            <p:ph type="ftr" sz="quarter" idx="3"/>
          </p:nvPr>
        </p:nvSpPr>
        <p:spPr>
          <a:xfrm>
            <a:off x="405942" y="6421156"/>
            <a:ext cx="4500000" cy="21480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kumimoji="0" lang="fr-FR" sz="900" b="1" i="0" u="none" strike="noStrike" cap="none" spc="0" normalizeH="0" baseline="0" dirty="0">
                <a:ln>
                  <a:noFill/>
                </a:ln>
                <a:solidFill>
                  <a:srgbClr val="000000"/>
                </a:solidFill>
                <a:effectLst/>
                <a:uLnTx/>
                <a:uFillTx/>
                <a:latin typeface="Arial" charset="0"/>
                <a:ea typeface="Geneva" charset="-128"/>
              </a:defRPr>
            </a:lvl1pPr>
          </a:lstStyle>
          <a:p>
            <a:pPr defTabSz="914400" fontAlgn="base">
              <a:spcBef>
                <a:spcPct val="0"/>
              </a:spcBef>
              <a:spcAft>
                <a:spcPct val="0"/>
              </a:spcAft>
            </a:pPr>
            <a:r>
              <a:rPr lang="fr-FR" dirty="0" smtClean="0"/>
              <a:t>Sûreté MSFR – Grenoble, le 05/10/2018</a:t>
            </a:r>
            <a:endParaRPr lang="fr-FR" b="0" dirty="0" smtClean="0"/>
          </a:p>
        </p:txBody>
      </p:sp>
      <p:sp>
        <p:nvSpPr>
          <p:cNvPr id="9" name="Espace réservé du numéro de diapositive 5"/>
          <p:cNvSpPr>
            <a:spLocks noGrp="1"/>
          </p:cNvSpPr>
          <p:nvPr>
            <p:ph type="sldNum" sz="quarter" idx="4"/>
          </p:nvPr>
        </p:nvSpPr>
        <p:spPr>
          <a:xfrm>
            <a:off x="6672629" y="6428169"/>
            <a:ext cx="432000" cy="2864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kumimoji="0" lang="fr-FR" sz="800" b="0" i="0" u="none" strike="noStrike" cap="none" spc="0" normalizeH="0" baseline="0" smtClean="0">
                <a:ln>
                  <a:noFill/>
                </a:ln>
                <a:solidFill>
                  <a:srgbClr val="000000"/>
                </a:solidFill>
                <a:effectLst/>
                <a:uLnTx/>
                <a:uFillTx/>
                <a:latin typeface="Arial" charset="0"/>
                <a:ea typeface="Geneva" charset="-128"/>
              </a:defRPr>
            </a:lvl1pPr>
          </a:lstStyle>
          <a:p>
            <a:pPr defTabSz="766450" fontAlgn="base">
              <a:spcBef>
                <a:spcPct val="0"/>
              </a:spcBef>
              <a:spcAft>
                <a:spcPct val="0"/>
              </a:spcAft>
            </a:pPr>
            <a:r>
              <a:rPr lang="fr-FR" smtClean="0"/>
              <a:t>p.</a:t>
            </a:r>
            <a:fld id="{8374EB23-D6E5-4154-B75B-57B4FE3401F2}" type="slidenum">
              <a:rPr lang="fr-FR" smtClean="0"/>
              <a:pPr defTabSz="766450" fontAlgn="base">
                <a:spcBef>
                  <a:spcPct val="0"/>
                </a:spcBef>
                <a:spcAft>
                  <a:spcPct val="0"/>
                </a:spcAft>
              </a:pPr>
              <a:t>‹N°›</a:t>
            </a:fld>
            <a:endParaRPr lang="fr-FR" dirty="0"/>
          </a:p>
        </p:txBody>
      </p:sp>
      <p:pic>
        <p:nvPicPr>
          <p:cNvPr id="10" name="Imag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6432" y="6237312"/>
            <a:ext cx="2164080" cy="664464"/>
          </a:xfrm>
          <a:prstGeom prst="rect">
            <a:avLst/>
          </a:prstGeom>
        </p:spPr>
      </p:pic>
      <p:cxnSp>
        <p:nvCxnSpPr>
          <p:cNvPr id="11" name="Connecteur droit 10"/>
          <p:cNvCxnSpPr/>
          <p:nvPr/>
        </p:nvCxnSpPr>
        <p:spPr bwMode="auto">
          <a:xfrm>
            <a:off x="1912" y="6381328"/>
            <a:ext cx="7096079" cy="422"/>
          </a:xfrm>
          <a:prstGeom prst="line">
            <a:avLst/>
          </a:prstGeom>
          <a:noFill/>
          <a:ln w="38100" cap="flat" cmpd="sng" algn="ctr">
            <a:solidFill>
              <a:srgbClr val="09357A"/>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2"/>
    </p:custDataLst>
    <p:extLst>
      <p:ext uri="{BB962C8B-B14F-4D97-AF65-F5344CB8AC3E}">
        <p14:creationId xmlns:p14="http://schemas.microsoft.com/office/powerpoint/2010/main" val="2994600058"/>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9" r:id="rId3"/>
    <p:sldLayoutId id="2147483680" r:id="rId4"/>
    <p:sldLayoutId id="2147483681" r:id="rId5"/>
    <p:sldLayoutId id="2147483682" r:id="rId6"/>
    <p:sldLayoutId id="2147483683" r:id="rId7"/>
    <p:sldLayoutId id="2147483684" r:id="rId8"/>
    <p:sldLayoutId id="2147483699" r:id="rId9"/>
    <p:sldLayoutId id="2147483700" r:id="rId10"/>
  </p:sldLayoutIdLst>
  <p:timing>
    <p:tnLst>
      <p:par>
        <p:cTn id="1" dur="indefinite" restart="never" nodeType="tmRoot"/>
      </p:par>
    </p:tnLst>
  </p:timing>
  <p:hf sldNum="0" hdr="0" dt="0"/>
  <p:txStyles>
    <p:titleStyle>
      <a:lvl1pPr algn="r" defTabSz="766479" rtl="0" eaLnBrk="1" latinLnBrk="0" hangingPunct="1">
        <a:lnSpc>
          <a:spcPct val="90000"/>
        </a:lnSpc>
        <a:spcBef>
          <a:spcPct val="0"/>
        </a:spcBef>
        <a:buNone/>
        <a:defRPr sz="2800" b="1" kern="1200">
          <a:solidFill>
            <a:srgbClr val="09357A"/>
          </a:solidFill>
          <a:latin typeface="+mj-lt"/>
          <a:ea typeface="+mj-ea"/>
          <a:cs typeface="+mj-cs"/>
        </a:defRPr>
      </a:lvl1pPr>
    </p:titleStyle>
    <p:bodyStyle>
      <a:lvl1pPr marL="241387" indent="-241387" algn="l" defTabSz="766479" rtl="0" eaLnBrk="1" latinLnBrk="0" hangingPunct="1">
        <a:lnSpc>
          <a:spcPct val="100000"/>
        </a:lnSpc>
        <a:spcBef>
          <a:spcPts val="0"/>
        </a:spcBef>
        <a:spcAft>
          <a:spcPts val="503"/>
        </a:spcAft>
        <a:buClr>
          <a:srgbClr val="FE5815"/>
        </a:buClr>
        <a:buSzPct val="130000"/>
        <a:buFont typeface="Wingdings" panose="05000000000000000000" pitchFamily="2" charset="2"/>
        <a:buChar char="§"/>
        <a:defRPr sz="2000" b="1" kern="1200">
          <a:solidFill>
            <a:srgbClr val="09357A"/>
          </a:solidFill>
          <a:latin typeface="+mn-lt"/>
          <a:ea typeface="+mn-ea"/>
          <a:cs typeface="+mn-cs"/>
        </a:defRPr>
      </a:lvl1pPr>
      <a:lvl2pPr marL="543119" indent="-241387" algn="l" defTabSz="766479" rtl="0" eaLnBrk="1" latinLnBrk="0" hangingPunct="1">
        <a:lnSpc>
          <a:spcPct val="100000"/>
        </a:lnSpc>
        <a:spcBef>
          <a:spcPts val="0"/>
        </a:spcBef>
        <a:spcAft>
          <a:spcPts val="503"/>
        </a:spcAft>
        <a:buClr>
          <a:srgbClr val="09357A"/>
        </a:buClr>
        <a:buSzPct val="80000"/>
        <a:buFont typeface="Wingdings" panose="05000000000000000000" pitchFamily="2" charset="2"/>
        <a:buChar char="u"/>
        <a:defRPr sz="1800" kern="1200">
          <a:solidFill>
            <a:srgbClr val="09357A"/>
          </a:solidFill>
          <a:latin typeface="+mn-lt"/>
          <a:ea typeface="+mn-ea"/>
          <a:cs typeface="+mn-cs"/>
        </a:defRPr>
      </a:lvl2pPr>
      <a:lvl3pPr marL="844853" indent="-241387" algn="l" defTabSz="766479" rtl="0" eaLnBrk="1" latinLnBrk="0" hangingPunct="1">
        <a:lnSpc>
          <a:spcPct val="100000"/>
        </a:lnSpc>
        <a:spcBef>
          <a:spcPts val="0"/>
        </a:spcBef>
        <a:spcAft>
          <a:spcPts val="503"/>
        </a:spcAft>
        <a:buClr>
          <a:srgbClr val="FE5815"/>
        </a:buClr>
        <a:buFont typeface="Arial" panose="020B0604020202020204" pitchFamily="34" charset="0"/>
        <a:buChar char="●"/>
        <a:defRPr sz="1600" kern="1200">
          <a:solidFill>
            <a:srgbClr val="09357A"/>
          </a:solidFill>
          <a:latin typeface="+mn-lt"/>
          <a:ea typeface="+mn-ea"/>
          <a:cs typeface="+mn-cs"/>
        </a:defRPr>
      </a:lvl3pPr>
      <a:lvl4pPr marL="1206932" indent="-241387" algn="l" defTabSz="766479" rtl="0" eaLnBrk="1" latinLnBrk="0" hangingPunct="1">
        <a:lnSpc>
          <a:spcPct val="100000"/>
        </a:lnSpc>
        <a:spcBef>
          <a:spcPts val="0"/>
        </a:spcBef>
        <a:spcAft>
          <a:spcPts val="503"/>
        </a:spcAft>
        <a:buClr>
          <a:srgbClr val="09357A"/>
        </a:buClr>
        <a:buFont typeface="Arial" panose="020B0604020202020204" pitchFamily="34" charset="0"/>
        <a:buChar char="‒"/>
        <a:defRPr sz="1400" kern="1200">
          <a:solidFill>
            <a:srgbClr val="09357A"/>
          </a:solidFill>
          <a:latin typeface="+mn-lt"/>
          <a:ea typeface="+mn-ea"/>
          <a:cs typeface="+mn-cs"/>
        </a:defRPr>
      </a:lvl4pPr>
      <a:lvl5pPr marL="1724577" indent="-191620" algn="l" defTabSz="766479" rtl="0" eaLnBrk="1" latinLnBrk="0" hangingPunct="1">
        <a:lnSpc>
          <a:spcPct val="90000"/>
        </a:lnSpc>
        <a:spcBef>
          <a:spcPts val="419"/>
        </a:spcBef>
        <a:buFont typeface="Arial" panose="020B0604020202020204" pitchFamily="34" charset="0"/>
        <a:buChar char="•"/>
        <a:defRPr sz="1500" kern="1200">
          <a:solidFill>
            <a:srgbClr val="09357A"/>
          </a:solidFill>
          <a:latin typeface="+mn-lt"/>
          <a:ea typeface="+mn-ea"/>
          <a:cs typeface="+mn-cs"/>
        </a:defRPr>
      </a:lvl5pPr>
      <a:lvl6pPr marL="2107816" indent="-191620" algn="l" defTabSz="766479"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6pPr>
      <a:lvl7pPr marL="2491054" indent="-191620" algn="l" defTabSz="766479"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7pPr>
      <a:lvl8pPr marL="2874294" indent="-191620" algn="l" defTabSz="766479"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8pPr>
      <a:lvl9pPr marL="3257534" indent="-191620" algn="l" defTabSz="766479" rtl="0" eaLnBrk="1" latinLnBrk="0" hangingPunct="1">
        <a:lnSpc>
          <a:spcPct val="90000"/>
        </a:lnSpc>
        <a:spcBef>
          <a:spcPts val="419"/>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6479" rtl="0" eaLnBrk="1" latinLnBrk="0" hangingPunct="1">
        <a:defRPr sz="1500" kern="1200">
          <a:solidFill>
            <a:schemeClr val="tx1"/>
          </a:solidFill>
          <a:latin typeface="+mn-lt"/>
          <a:ea typeface="+mn-ea"/>
          <a:cs typeface="+mn-cs"/>
        </a:defRPr>
      </a:lvl1pPr>
      <a:lvl2pPr marL="383239" algn="l" defTabSz="766479" rtl="0" eaLnBrk="1" latinLnBrk="0" hangingPunct="1">
        <a:defRPr sz="1500" kern="1200">
          <a:solidFill>
            <a:schemeClr val="tx1"/>
          </a:solidFill>
          <a:latin typeface="+mn-lt"/>
          <a:ea typeface="+mn-ea"/>
          <a:cs typeface="+mn-cs"/>
        </a:defRPr>
      </a:lvl2pPr>
      <a:lvl3pPr marL="766479" algn="l" defTabSz="766479" rtl="0" eaLnBrk="1" latinLnBrk="0" hangingPunct="1">
        <a:defRPr sz="1500" kern="1200">
          <a:solidFill>
            <a:schemeClr val="tx1"/>
          </a:solidFill>
          <a:latin typeface="+mn-lt"/>
          <a:ea typeface="+mn-ea"/>
          <a:cs typeface="+mn-cs"/>
        </a:defRPr>
      </a:lvl3pPr>
      <a:lvl4pPr marL="1149718" algn="l" defTabSz="766479" rtl="0" eaLnBrk="1" latinLnBrk="0" hangingPunct="1">
        <a:defRPr sz="1500" kern="1200">
          <a:solidFill>
            <a:schemeClr val="tx1"/>
          </a:solidFill>
          <a:latin typeface="+mn-lt"/>
          <a:ea typeface="+mn-ea"/>
          <a:cs typeface="+mn-cs"/>
        </a:defRPr>
      </a:lvl4pPr>
      <a:lvl5pPr marL="1532957" algn="l" defTabSz="766479" rtl="0" eaLnBrk="1" latinLnBrk="0" hangingPunct="1">
        <a:defRPr sz="1500" kern="1200">
          <a:solidFill>
            <a:schemeClr val="tx1"/>
          </a:solidFill>
          <a:latin typeface="+mn-lt"/>
          <a:ea typeface="+mn-ea"/>
          <a:cs typeface="+mn-cs"/>
        </a:defRPr>
      </a:lvl5pPr>
      <a:lvl6pPr marL="1916197" algn="l" defTabSz="766479" rtl="0" eaLnBrk="1" latinLnBrk="0" hangingPunct="1">
        <a:defRPr sz="1500" kern="1200">
          <a:solidFill>
            <a:schemeClr val="tx1"/>
          </a:solidFill>
          <a:latin typeface="+mn-lt"/>
          <a:ea typeface="+mn-ea"/>
          <a:cs typeface="+mn-cs"/>
        </a:defRPr>
      </a:lvl6pPr>
      <a:lvl7pPr marL="2299436" algn="l" defTabSz="766479" rtl="0" eaLnBrk="1" latinLnBrk="0" hangingPunct="1">
        <a:defRPr sz="1500" kern="1200">
          <a:solidFill>
            <a:schemeClr val="tx1"/>
          </a:solidFill>
          <a:latin typeface="+mn-lt"/>
          <a:ea typeface="+mn-ea"/>
          <a:cs typeface="+mn-cs"/>
        </a:defRPr>
      </a:lvl7pPr>
      <a:lvl8pPr marL="2682674" algn="l" defTabSz="766479" rtl="0" eaLnBrk="1" latinLnBrk="0" hangingPunct="1">
        <a:defRPr sz="1500" kern="1200">
          <a:solidFill>
            <a:schemeClr val="tx1"/>
          </a:solidFill>
          <a:latin typeface="+mn-lt"/>
          <a:ea typeface="+mn-ea"/>
          <a:cs typeface="+mn-cs"/>
        </a:defRPr>
      </a:lvl8pPr>
      <a:lvl9pPr marL="3065914" algn="l" defTabSz="766479"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28819" y="76218"/>
            <a:ext cx="7486812" cy="1097216"/>
          </a:xfrm>
          <a:prstGeom prst="rect">
            <a:avLst/>
          </a:prstGeom>
        </p:spPr>
        <p:txBody>
          <a:bodyPr vert="horz" lIns="0" tIns="45720" rIns="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828819" y="1600570"/>
            <a:ext cx="7487950" cy="4573059"/>
          </a:xfrm>
          <a:prstGeom prst="rect">
            <a:avLst/>
          </a:prstGeom>
        </p:spPr>
        <p:txBody>
          <a:bodyPr vert="horz" lIns="0" tIns="45720" rIns="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p>
          <a:p>
            <a:pPr lvl="5" rtl="0"/>
            <a:r>
              <a:rPr lang="fr-FR" noProof="0" dirty="0" smtClean="0"/>
              <a:t>Sixième niveau</a:t>
            </a:r>
          </a:p>
          <a:p>
            <a:pPr lvl="6" rtl="0"/>
            <a:r>
              <a:rPr lang="fr-FR" noProof="0" dirty="0" smtClean="0"/>
              <a:t>Septième niveau</a:t>
            </a:r>
          </a:p>
          <a:p>
            <a:pPr lvl="7" rtl="0"/>
            <a:r>
              <a:rPr lang="fr-FR" noProof="0" dirty="0" smtClean="0"/>
              <a:t>Huitième niveau</a:t>
            </a:r>
          </a:p>
          <a:p>
            <a:pPr lvl="8" rtl="0"/>
            <a:r>
              <a:rPr lang="fr-FR" noProof="0" dirty="0" smtClean="0"/>
              <a:t>Neuvième niveau</a:t>
            </a:r>
            <a:endParaRPr lang="fr-FR" noProof="0" dirty="0"/>
          </a:p>
        </p:txBody>
      </p:sp>
      <p:sp>
        <p:nvSpPr>
          <p:cNvPr id="4" name="Espace réservé de la date 3"/>
          <p:cNvSpPr>
            <a:spLocks noGrp="1"/>
          </p:cNvSpPr>
          <p:nvPr>
            <p:ph type="dt" sz="half" idx="2"/>
          </p:nvPr>
        </p:nvSpPr>
        <p:spPr>
          <a:xfrm>
            <a:off x="828820" y="6357824"/>
            <a:ext cx="1372407" cy="365210"/>
          </a:xfrm>
          <a:prstGeom prst="rect">
            <a:avLst/>
          </a:prstGeom>
        </p:spPr>
        <p:txBody>
          <a:bodyPr vert="horz" lIns="0" tIns="45720" rIns="0" bIns="45720" rtlCol="0" anchor="ctr"/>
          <a:lstStyle>
            <a:lvl1pPr algn="l" rtl="0">
              <a:defRPr sz="900">
                <a:solidFill>
                  <a:schemeClr val="tx1">
                    <a:lumMod val="60000"/>
                    <a:lumOff val="40000"/>
                  </a:schemeClr>
                </a:solidFill>
              </a:defRPr>
            </a:lvl1pPr>
          </a:lstStyle>
          <a:p>
            <a:endParaRPr lang="fr-FR"/>
          </a:p>
        </p:txBody>
      </p:sp>
      <p:sp>
        <p:nvSpPr>
          <p:cNvPr id="5" name="Espace réservé du pied de page 4"/>
          <p:cNvSpPr>
            <a:spLocks noGrp="1"/>
          </p:cNvSpPr>
          <p:nvPr>
            <p:ph type="ftr" sz="quarter" idx="3"/>
          </p:nvPr>
        </p:nvSpPr>
        <p:spPr>
          <a:xfrm>
            <a:off x="2201226" y="6357822"/>
            <a:ext cx="4743136" cy="365211"/>
          </a:xfrm>
          <a:prstGeom prst="rect">
            <a:avLst/>
          </a:prstGeom>
        </p:spPr>
        <p:txBody>
          <a:bodyPr vert="horz" lIns="0" tIns="45720" rIns="0" bIns="45720" rtlCol="0" anchor="ctr"/>
          <a:lstStyle>
            <a:lvl1pPr algn="ctr" rtl="0">
              <a:defRPr sz="900">
                <a:solidFill>
                  <a:schemeClr val="tx1">
                    <a:lumMod val="60000"/>
                    <a:lumOff val="40000"/>
                  </a:schemeClr>
                </a:solidFill>
              </a:defRPr>
            </a:lvl1pPr>
          </a:lstStyle>
          <a:p>
            <a:r>
              <a:rPr lang="fr-FR" smtClean="0"/>
              <a:t>Sûreté MSFR – Grenoble, le 05/10/2018</a:t>
            </a:r>
            <a:endParaRPr lang="fr-FR"/>
          </a:p>
        </p:txBody>
      </p:sp>
      <p:sp>
        <p:nvSpPr>
          <p:cNvPr id="6" name="Espace réservé du numéro de diapositive 5"/>
          <p:cNvSpPr>
            <a:spLocks noGrp="1"/>
          </p:cNvSpPr>
          <p:nvPr>
            <p:ph type="sldNum" sz="quarter" idx="4"/>
          </p:nvPr>
        </p:nvSpPr>
        <p:spPr>
          <a:xfrm>
            <a:off x="6943793" y="6357824"/>
            <a:ext cx="1371838" cy="365210"/>
          </a:xfrm>
          <a:prstGeom prst="rect">
            <a:avLst/>
          </a:prstGeom>
        </p:spPr>
        <p:txBody>
          <a:bodyPr vert="horz" lIns="0" tIns="45720" rIns="0" bIns="45720" rtlCol="0" anchor="ctr"/>
          <a:lstStyle>
            <a:lvl1pPr algn="r" rtl="0">
              <a:defRPr sz="900">
                <a:solidFill>
                  <a:schemeClr val="tx1">
                    <a:lumMod val="60000"/>
                    <a:lumOff val="40000"/>
                  </a:schemeClr>
                </a:solidFill>
              </a:defRPr>
            </a:lvl1pPr>
          </a:lstStyle>
          <a:p>
            <a:fld id="{320CCAA6-F3C8-4D98-B55D-F94B74308A0E}" type="slidenum">
              <a:rPr lang="fr-FR" smtClean="0"/>
              <a:t>‹N°›</a:t>
            </a:fld>
            <a:endParaRPr lang="fr-FR"/>
          </a:p>
        </p:txBody>
      </p:sp>
      <p:grpSp>
        <p:nvGrpSpPr>
          <p:cNvPr id="15" name="Groupe 14"/>
          <p:cNvGrpSpPr/>
          <p:nvPr/>
        </p:nvGrpSpPr>
        <p:grpSpPr>
          <a:xfrm>
            <a:off x="827676" y="1219485"/>
            <a:ext cx="7490237" cy="84423"/>
            <a:chOff x="1073150" y="1219201"/>
            <a:chExt cx="10058400" cy="63125"/>
          </a:xfrm>
        </p:grpSpPr>
        <p:cxnSp>
          <p:nvCxnSpPr>
            <p:cNvPr id="13" name="Connecteur droi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45014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685937"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84" indent="-171484" algn="l" defTabSz="685937"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453" indent="-171484" algn="l" defTabSz="685937"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421" indent="-171484" algn="l" defTabSz="685937"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390" indent="-171484" algn="l" defTabSz="685937"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359" indent="-171484" algn="l" defTabSz="685937"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6327" indent="-171484" algn="l" defTabSz="685937"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9296" indent="-171484" algn="l" defTabSz="685937"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2264" indent="-171484" algn="l" defTabSz="685937"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5233" indent="-171484" algn="l" defTabSz="685937"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937" rtl="0" eaLnBrk="1" latinLnBrk="0" hangingPunct="1">
        <a:defRPr sz="1350" kern="1200">
          <a:solidFill>
            <a:schemeClr val="tx1"/>
          </a:solidFill>
          <a:latin typeface="+mn-lt"/>
          <a:ea typeface="+mn-ea"/>
          <a:cs typeface="+mn-cs"/>
        </a:defRPr>
      </a:lvl1pPr>
      <a:lvl2pPr marL="342969" algn="l" defTabSz="685937" rtl="0" eaLnBrk="1" latinLnBrk="0" hangingPunct="1">
        <a:defRPr sz="1350" kern="1200">
          <a:solidFill>
            <a:schemeClr val="tx1"/>
          </a:solidFill>
          <a:latin typeface="+mn-lt"/>
          <a:ea typeface="+mn-ea"/>
          <a:cs typeface="+mn-cs"/>
        </a:defRPr>
      </a:lvl2pPr>
      <a:lvl3pPr marL="685937" algn="l" defTabSz="685937" rtl="0" eaLnBrk="1" latinLnBrk="0" hangingPunct="1">
        <a:defRPr sz="1350" kern="1200">
          <a:solidFill>
            <a:schemeClr val="tx1"/>
          </a:solidFill>
          <a:latin typeface="+mn-lt"/>
          <a:ea typeface="+mn-ea"/>
          <a:cs typeface="+mn-cs"/>
        </a:defRPr>
      </a:lvl3pPr>
      <a:lvl4pPr marL="1028906" algn="l" defTabSz="685937" rtl="0" eaLnBrk="1" latinLnBrk="0" hangingPunct="1">
        <a:defRPr sz="1350" kern="1200">
          <a:solidFill>
            <a:schemeClr val="tx1"/>
          </a:solidFill>
          <a:latin typeface="+mn-lt"/>
          <a:ea typeface="+mn-ea"/>
          <a:cs typeface="+mn-cs"/>
        </a:defRPr>
      </a:lvl4pPr>
      <a:lvl5pPr marL="1371874" algn="l" defTabSz="685937" rtl="0" eaLnBrk="1" latinLnBrk="0" hangingPunct="1">
        <a:defRPr sz="1350" kern="1200">
          <a:solidFill>
            <a:schemeClr val="tx1"/>
          </a:solidFill>
          <a:latin typeface="+mn-lt"/>
          <a:ea typeface="+mn-ea"/>
          <a:cs typeface="+mn-cs"/>
        </a:defRPr>
      </a:lvl5pPr>
      <a:lvl6pPr marL="1714843" algn="l" defTabSz="685937" rtl="0" eaLnBrk="1" latinLnBrk="0" hangingPunct="1">
        <a:defRPr sz="1350" kern="1200">
          <a:solidFill>
            <a:schemeClr val="tx1"/>
          </a:solidFill>
          <a:latin typeface="+mn-lt"/>
          <a:ea typeface="+mn-ea"/>
          <a:cs typeface="+mn-cs"/>
        </a:defRPr>
      </a:lvl6pPr>
      <a:lvl7pPr marL="2057811" algn="l" defTabSz="685937" rtl="0" eaLnBrk="1" latinLnBrk="0" hangingPunct="1">
        <a:defRPr sz="1350" kern="1200">
          <a:solidFill>
            <a:schemeClr val="tx1"/>
          </a:solidFill>
          <a:latin typeface="+mn-lt"/>
          <a:ea typeface="+mn-ea"/>
          <a:cs typeface="+mn-cs"/>
        </a:defRPr>
      </a:lvl7pPr>
      <a:lvl8pPr marL="2400780" algn="l" defTabSz="685937" rtl="0" eaLnBrk="1" latinLnBrk="0" hangingPunct="1">
        <a:defRPr sz="1350" kern="1200">
          <a:solidFill>
            <a:schemeClr val="tx1"/>
          </a:solidFill>
          <a:latin typeface="+mn-lt"/>
          <a:ea typeface="+mn-ea"/>
          <a:cs typeface="+mn-cs"/>
        </a:defRPr>
      </a:lvl8pPr>
      <a:lvl9pPr marL="2743749" algn="l" defTabSz="68593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22">
          <p15:clr>
            <a:srgbClr val="F26B43"/>
          </p15:clr>
        </p15:guide>
        <p15:guide id="2" pos="5238">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ext uri="{D42A27DB-BD31-4B8C-83A1-F6EECF244321}">
                <p14:modId xmlns:p14="http://schemas.microsoft.com/office/powerpoint/2010/main" val="498385575"/>
              </p:ext>
            </p:extLst>
          </p:nvPr>
        </p:nvGraphicFramePr>
        <p:xfrm>
          <a:off x="1191" y="1580"/>
          <a:ext cx="1190" cy="1578"/>
        </p:xfrm>
        <a:graphic>
          <a:graphicData uri="http://schemas.openxmlformats.org/presentationml/2006/ole">
            <mc:AlternateContent xmlns:mc="http://schemas.openxmlformats.org/markup-compatibility/2006">
              <mc:Choice xmlns:v="urn:schemas-microsoft-com:vml" Requires="v">
                <p:oleObj spid="_x0000_s33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80"/>
                        <a:ext cx="1190" cy="1578"/>
                      </a:xfrm>
                      <a:prstGeom prst="rect">
                        <a:avLst/>
                      </a:prstGeom>
                    </p:spPr>
                  </p:pic>
                </p:oleObj>
              </mc:Fallback>
            </mc:AlternateContent>
          </a:graphicData>
        </a:graphic>
      </p:graphicFrame>
      <p:sp>
        <p:nvSpPr>
          <p:cNvPr id="13" name="Espace réservé du texte 12"/>
          <p:cNvSpPr>
            <a:spLocks noGrp="1"/>
          </p:cNvSpPr>
          <p:nvPr>
            <p:ph type="body" sz="quarter" idx="28"/>
          </p:nvPr>
        </p:nvSpPr>
        <p:spPr/>
        <p:txBody>
          <a:bodyPr>
            <a:noAutofit/>
          </a:bodyPr>
          <a:lstStyle/>
          <a:p>
            <a:pPr algn="l"/>
            <a:r>
              <a:rPr lang="fr-FR" sz="2400" dirty="0" smtClean="0"/>
              <a:t>Etudes de sûreté du MSFR Bilan et perspectives</a:t>
            </a:r>
            <a:endParaRPr lang="fr-FR" sz="2400" dirty="0"/>
          </a:p>
        </p:txBody>
      </p:sp>
      <p:sp>
        <p:nvSpPr>
          <p:cNvPr id="11" name="Espace réservé du texte 10"/>
          <p:cNvSpPr>
            <a:spLocks noGrp="1"/>
          </p:cNvSpPr>
          <p:nvPr>
            <p:ph type="body" sz="quarter" idx="26"/>
          </p:nvPr>
        </p:nvSpPr>
        <p:spPr>
          <a:xfrm>
            <a:off x="1231530" y="4972966"/>
            <a:ext cx="6196212" cy="682652"/>
          </a:xfrm>
        </p:spPr>
        <p:txBody>
          <a:bodyPr>
            <a:normAutofit/>
          </a:bodyPr>
          <a:lstStyle/>
          <a:p>
            <a:pPr algn="l"/>
            <a:r>
              <a:rPr lang="en-US" sz="1600" b="1" dirty="0" smtClean="0"/>
              <a:t>Stéphane </a:t>
            </a:r>
            <a:r>
              <a:rPr lang="en-US" sz="1600" b="1" dirty="0" smtClean="0"/>
              <a:t>BEILS (FRAMATOME), Delphine GERARDIN (CNRS)</a:t>
            </a:r>
            <a:endParaRPr lang="en-US" sz="1600" b="1" dirty="0"/>
          </a:p>
        </p:txBody>
      </p:sp>
      <p:sp>
        <p:nvSpPr>
          <p:cNvPr id="12" name="Espace réservé du texte 11"/>
          <p:cNvSpPr>
            <a:spLocks noGrp="1"/>
          </p:cNvSpPr>
          <p:nvPr>
            <p:ph type="body" sz="quarter" idx="27"/>
          </p:nvPr>
        </p:nvSpPr>
        <p:spPr/>
        <p:txBody>
          <a:bodyPr/>
          <a:lstStyle/>
          <a:p>
            <a:r>
              <a:rPr lang="fr-FR" dirty="0" smtClean="0"/>
              <a:t>Grenoble, le 05/10/2018</a:t>
            </a:r>
            <a:endParaRPr lang="fr-FR" dirty="0"/>
          </a:p>
        </p:txBody>
      </p:sp>
      <p:sp>
        <p:nvSpPr>
          <p:cNvPr id="2" name="AutoShape 33" descr="Résultat de recherche d'images pour &quot;cnrs&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36" descr="Résultat de recherche d'images pour &quot;irsn&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3284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Identification des risques potentiels et des évènements initiateurs</a:t>
            </a:r>
          </a:p>
        </p:txBody>
      </p:sp>
      <p:sp>
        <p:nvSpPr>
          <p:cNvPr id="3" name="Espace réservé du contenu 2"/>
          <p:cNvSpPr>
            <a:spLocks noGrp="1"/>
          </p:cNvSpPr>
          <p:nvPr>
            <p:ph idx="4294967295"/>
          </p:nvPr>
        </p:nvSpPr>
        <p:spPr>
          <a:xfrm>
            <a:off x="442452" y="1298411"/>
            <a:ext cx="8298425" cy="4905744"/>
          </a:xfrm>
          <a:prstGeom prst="rect">
            <a:avLst/>
          </a:prstGeom>
        </p:spPr>
        <p:txBody>
          <a:bodyPr>
            <a:normAutofit/>
          </a:bodyPr>
          <a:lstStyle/>
          <a:p>
            <a:pPr marL="285750" indent="-285750">
              <a:buFont typeface="Arial" panose="020B0604020202020204" pitchFamily="34" charset="0"/>
              <a:buChar char="•"/>
            </a:pPr>
            <a:r>
              <a:rPr lang="fr-FR" sz="1800" b="1" dirty="0">
                <a:solidFill>
                  <a:srgbClr val="0070C0"/>
                </a:solidFill>
              </a:rPr>
              <a:t>Étendue de </a:t>
            </a:r>
            <a:r>
              <a:rPr lang="fr-FR" sz="1800" b="1" dirty="0" smtClean="0">
                <a:solidFill>
                  <a:srgbClr val="0070C0"/>
                </a:solidFill>
              </a:rPr>
              <a:t>l’étude : </a:t>
            </a:r>
            <a:endParaRPr lang="fr-FR" sz="1800" b="1" dirty="0">
              <a:solidFill>
                <a:srgbClr val="0070C0"/>
              </a:solidFill>
            </a:endParaRPr>
          </a:p>
          <a:p>
            <a:pPr marL="742976" lvl="1" indent="-285750">
              <a:buFont typeface="Arial" panose="020B0604020202020204" pitchFamily="34" charset="0"/>
              <a:buChar char="•"/>
            </a:pPr>
            <a:r>
              <a:rPr lang="fr-FR" sz="1600" dirty="0"/>
              <a:t>Systèmes : </a:t>
            </a:r>
            <a:r>
              <a:rPr lang="fr-FR" sz="1600" dirty="0" smtClean="0"/>
              <a:t>c</a:t>
            </a:r>
            <a:r>
              <a:rPr lang="fr-FR" sz="1600" b="1" dirty="0" smtClean="0"/>
              <a:t>ircuit </a:t>
            </a:r>
            <a:r>
              <a:rPr lang="fr-FR" sz="1600" b="1" dirty="0"/>
              <a:t>combustible, </a:t>
            </a:r>
            <a:r>
              <a:rPr lang="fr-FR" sz="1600" dirty="0" smtClean="0"/>
              <a:t>systèmes </a:t>
            </a:r>
            <a:r>
              <a:rPr lang="fr-FR" sz="1600" dirty="0"/>
              <a:t>directement connectés au circuit combustible (</a:t>
            </a:r>
            <a:r>
              <a:rPr lang="fr-FR" sz="1600" b="1" dirty="0"/>
              <a:t>Couverture fertile, Système de bullage </a:t>
            </a:r>
            <a:r>
              <a:rPr lang="fr-FR" sz="1600" dirty="0"/>
              <a:t>et </a:t>
            </a:r>
            <a:r>
              <a:rPr lang="fr-FR" sz="1600" b="1" dirty="0"/>
              <a:t>unité de traitement des gaz, Système de prélèvement </a:t>
            </a:r>
            <a:r>
              <a:rPr lang="fr-FR" sz="1600" dirty="0"/>
              <a:t>des sels combustible et fertile, </a:t>
            </a:r>
            <a:r>
              <a:rPr lang="fr-FR" sz="1600" b="1" dirty="0"/>
              <a:t>Circuit intermédiaire)</a:t>
            </a:r>
            <a:r>
              <a:rPr lang="fr-FR" sz="1600" dirty="0"/>
              <a:t>, </a:t>
            </a:r>
            <a:r>
              <a:rPr lang="fr-FR" sz="1600" b="1" dirty="0" smtClean="0"/>
              <a:t>Fonctions </a:t>
            </a:r>
            <a:r>
              <a:rPr lang="fr-FR" sz="1600" b="1" dirty="0"/>
              <a:t>support </a:t>
            </a:r>
            <a:r>
              <a:rPr lang="fr-FR" sz="1600" dirty="0"/>
              <a:t>(source froide, alimentation électrique)</a:t>
            </a:r>
          </a:p>
          <a:p>
            <a:pPr marL="742976" lvl="1" indent="-285750">
              <a:buFont typeface="Arial" panose="020B0604020202020204" pitchFamily="34" charset="0"/>
              <a:buChar char="•"/>
            </a:pPr>
            <a:r>
              <a:rPr lang="fr-FR" sz="1600" dirty="0" smtClean="0"/>
              <a:t>Etat initial : </a:t>
            </a:r>
            <a:r>
              <a:rPr lang="fr-FR" sz="1600" dirty="0"/>
              <a:t>Fonctionnement normal – </a:t>
            </a:r>
            <a:r>
              <a:rPr lang="fr-FR" sz="1600" b="1" dirty="0"/>
              <a:t>production de </a:t>
            </a:r>
            <a:r>
              <a:rPr lang="fr-FR" sz="1600" b="1" dirty="0" smtClean="0"/>
              <a:t>puissance</a:t>
            </a:r>
          </a:p>
          <a:p>
            <a:pPr marL="742976" lvl="1" indent="-285750">
              <a:buFont typeface="Arial" panose="020B0604020202020204" pitchFamily="34" charset="0"/>
              <a:buChar char="•"/>
            </a:pPr>
            <a:endParaRPr lang="fr-FR" sz="1600" b="1" dirty="0">
              <a:solidFill>
                <a:schemeClr val="bg1">
                  <a:lumMod val="50000"/>
                </a:schemeClr>
              </a:solidFill>
            </a:endParaRPr>
          </a:p>
          <a:p>
            <a:r>
              <a:rPr lang="fr-FR" sz="1800" b="1" dirty="0">
                <a:solidFill>
                  <a:srgbClr val="0070C0"/>
                </a:solidFill>
              </a:rPr>
              <a:t>A partir </a:t>
            </a:r>
            <a:r>
              <a:rPr lang="fr-FR" sz="1800" b="1" dirty="0" smtClean="0">
                <a:solidFill>
                  <a:srgbClr val="0070C0"/>
                </a:solidFill>
              </a:rPr>
              <a:t>des </a:t>
            </a:r>
            <a:r>
              <a:rPr lang="fr-FR" sz="1800" b="1" dirty="0">
                <a:solidFill>
                  <a:srgbClr val="0070C0"/>
                </a:solidFill>
              </a:rPr>
              <a:t>évènements </a:t>
            </a:r>
            <a:r>
              <a:rPr lang="fr-FR" sz="1800" b="1" dirty="0" smtClean="0">
                <a:solidFill>
                  <a:srgbClr val="0070C0"/>
                </a:solidFill>
              </a:rPr>
              <a:t>identifiés, </a:t>
            </a:r>
            <a:r>
              <a:rPr lang="fr-FR" sz="1800" b="1" dirty="0">
                <a:solidFill>
                  <a:srgbClr val="0070C0"/>
                </a:solidFill>
              </a:rPr>
              <a:t>sélection d’une liste </a:t>
            </a:r>
            <a:r>
              <a:rPr lang="fr-FR" sz="1800" b="1" dirty="0" smtClean="0">
                <a:solidFill>
                  <a:srgbClr val="0070C0"/>
                </a:solidFill>
              </a:rPr>
              <a:t>d’évènements </a:t>
            </a:r>
            <a:r>
              <a:rPr lang="fr-FR" sz="1800" b="1" dirty="0">
                <a:solidFill>
                  <a:srgbClr val="0070C0"/>
                </a:solidFill>
              </a:rPr>
              <a:t>initiateurs </a:t>
            </a:r>
            <a:endParaRPr lang="fr-FR" sz="1800" b="1" dirty="0" smtClean="0">
              <a:solidFill>
                <a:srgbClr val="0070C0"/>
              </a:solidFill>
            </a:endParaRPr>
          </a:p>
          <a:p>
            <a:pPr marL="685869" lvl="1" indent="-342900">
              <a:buFont typeface="+mj-lt"/>
              <a:buAutoNum type="arabicPeriod"/>
            </a:pPr>
            <a:r>
              <a:rPr lang="fr-FR" sz="1600" dirty="0" smtClean="0"/>
              <a:t>Classification des </a:t>
            </a:r>
            <a:r>
              <a:rPr lang="fr-FR" sz="1600" dirty="0" err="1" smtClean="0"/>
              <a:t>EIs</a:t>
            </a:r>
            <a:r>
              <a:rPr lang="fr-FR" sz="1600" dirty="0" smtClean="0"/>
              <a:t> par famille phénoménologique</a:t>
            </a:r>
          </a:p>
          <a:p>
            <a:pPr marL="685869" lvl="1" indent="-342900">
              <a:buFont typeface="+mj-lt"/>
              <a:buAutoNum type="arabicPeriod"/>
            </a:pPr>
            <a:r>
              <a:rPr lang="fr-FR" sz="1600" dirty="0" smtClean="0"/>
              <a:t>Classification préliminaire des </a:t>
            </a:r>
            <a:r>
              <a:rPr lang="fr-FR" sz="1600" dirty="0" err="1" smtClean="0"/>
              <a:t>EIs</a:t>
            </a:r>
            <a:r>
              <a:rPr lang="fr-FR" sz="1600" dirty="0" smtClean="0"/>
              <a:t> en fonction de leurs conséquences et fréquences d’occurrence anticipées ou visées  </a:t>
            </a:r>
          </a:p>
          <a:p>
            <a:pPr marL="685869" lvl="1" indent="-342900">
              <a:buFont typeface="+mj-lt"/>
              <a:buAutoNum type="arabicPeriod"/>
            </a:pPr>
            <a:r>
              <a:rPr lang="fr-FR" sz="1600" dirty="0" smtClean="0"/>
              <a:t>Sélection des </a:t>
            </a:r>
            <a:r>
              <a:rPr lang="fr-FR" sz="1600" dirty="0" err="1" smtClean="0"/>
              <a:t>EIs</a:t>
            </a:r>
            <a:r>
              <a:rPr lang="fr-FR" sz="1600" dirty="0" smtClean="0"/>
              <a:t> à traiter en priorité en considérant, pour chaque famille et catégorie d’évènements, les cas a priori les plus pénalisants</a:t>
            </a:r>
          </a:p>
          <a:p>
            <a:endParaRPr lang="fr-FR" sz="1600" dirty="0"/>
          </a:p>
        </p:txBody>
      </p:sp>
      <p:sp>
        <p:nvSpPr>
          <p:cNvPr id="6"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26805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Classification </a:t>
            </a:r>
            <a:r>
              <a:rPr lang="fr-FR" dirty="0" smtClean="0"/>
              <a:t>et sélection des </a:t>
            </a:r>
            <a:r>
              <a:rPr lang="fr-FR" dirty="0" err="1" smtClean="0"/>
              <a:t>EIs</a:t>
            </a:r>
            <a:endParaRPr lang="fr-FR" dirty="0"/>
          </a:p>
        </p:txBody>
      </p:sp>
      <p:sp>
        <p:nvSpPr>
          <p:cNvPr id="24" name="Rectangle 23"/>
          <p:cNvSpPr/>
          <p:nvPr/>
        </p:nvSpPr>
        <p:spPr>
          <a:xfrm>
            <a:off x="621940" y="2973393"/>
            <a:ext cx="6526060" cy="300597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457291" marR="0" lvl="1" indent="0" algn="l" defTabSz="914583"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prstClr val="black"/>
                </a:solidFill>
                <a:effectLst/>
                <a:uLnTx/>
                <a:uFillTx/>
                <a:latin typeface="Euphemia"/>
                <a:ea typeface="+mn-ea"/>
                <a:cs typeface="+mn-cs"/>
              </a:rPr>
              <a:t>Familles identifiées pour le MSFR:</a:t>
            </a:r>
          </a:p>
          <a:p>
            <a:pPr marL="457291" marR="0" lvl="1" indent="0" algn="l" defTabSz="914583"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Insertion de réactivité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Augmentation de l’extraction de chaleur/Sur-refroidissement</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de débit 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Diminution de l’extraction de chaleur</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d’étanchéité du circuit 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du contrôle de la composition/chimie du sel 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Surchauffe des structures du circuit 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du refroidissement des autres systèmes contenant des matières radioactives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du confinement des matières radioactives dans d’autres systèmes</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Dégradation mécanique du circuit combustible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du contrôle de la pression dans le circuit 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Fuite du circuit de conversion</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Perte de l’alimentation électrique</a:t>
            </a:r>
          </a:p>
        </p:txBody>
      </p:sp>
      <p:grpSp>
        <p:nvGrpSpPr>
          <p:cNvPr id="9" name="Groupe 8"/>
          <p:cNvGrpSpPr/>
          <p:nvPr/>
        </p:nvGrpSpPr>
        <p:grpSpPr>
          <a:xfrm>
            <a:off x="5576230" y="2833140"/>
            <a:ext cx="2604022" cy="1401599"/>
            <a:chOff x="6721402" y="229767"/>
            <a:chExt cx="3472620" cy="1564330"/>
          </a:xfrm>
        </p:grpSpPr>
        <p:sp>
          <p:nvSpPr>
            <p:cNvPr id="10" name="Explosion 2 9"/>
            <p:cNvSpPr/>
            <p:nvPr/>
          </p:nvSpPr>
          <p:spPr>
            <a:xfrm>
              <a:off x="6721402" y="229767"/>
              <a:ext cx="3472620" cy="1564330"/>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Euphemia"/>
                <a:ea typeface="+mn-ea"/>
                <a:cs typeface="+mn-cs"/>
              </a:endParaRPr>
            </a:p>
          </p:txBody>
        </p:sp>
        <p:sp>
          <p:nvSpPr>
            <p:cNvPr id="11" name="ZoneTexte 10"/>
            <p:cNvSpPr txBox="1"/>
            <p:nvPr/>
          </p:nvSpPr>
          <p:spPr>
            <a:xfrm rot="20998754">
              <a:off x="7229120" y="658287"/>
              <a:ext cx="2252042" cy="824569"/>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Euphemia"/>
                  <a:ea typeface="+mn-ea"/>
                  <a:cs typeface="+mn-cs"/>
                </a:rPr>
                <a:t>Version préliminaire – cette liste sera amenée à évoluer avec les futures analyses </a:t>
              </a:r>
            </a:p>
          </p:txBody>
        </p:sp>
      </p:grpSp>
      <p:graphicFrame>
        <p:nvGraphicFramePr>
          <p:cNvPr id="12" name="Diagramme 11"/>
          <p:cNvGraphicFramePr/>
          <p:nvPr>
            <p:extLst/>
          </p:nvPr>
        </p:nvGraphicFramePr>
        <p:xfrm>
          <a:off x="615296" y="1722120"/>
          <a:ext cx="7913858" cy="70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23081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me 27"/>
          <p:cNvGraphicFramePr/>
          <p:nvPr>
            <p:extLst/>
          </p:nvPr>
        </p:nvGraphicFramePr>
        <p:xfrm>
          <a:off x="615296" y="1716661"/>
          <a:ext cx="7913858" cy="70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61601" y="2730344"/>
            <a:ext cx="4278934" cy="2305246"/>
          </a:xfrm>
          <a:prstGeom prst="rect">
            <a:avLst/>
          </a:prstGeom>
          <a:ln w="28575">
            <a:solidFill>
              <a:srgbClr val="60E146"/>
            </a:solidFill>
            <a:prstDash val="solid"/>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Euphemia"/>
              <a:ea typeface="+mn-ea"/>
              <a:cs typeface="+mn-cs"/>
            </a:endParaRPr>
          </a:p>
        </p:txBody>
      </p:sp>
      <p:sp>
        <p:nvSpPr>
          <p:cNvPr id="2" name="Titre 1"/>
          <p:cNvSpPr>
            <a:spLocks noGrp="1"/>
          </p:cNvSpPr>
          <p:nvPr>
            <p:ph type="title"/>
          </p:nvPr>
        </p:nvSpPr>
        <p:spPr/>
        <p:txBody>
          <a:bodyPr/>
          <a:lstStyle/>
          <a:p>
            <a:r>
              <a:rPr lang="fr-FR" dirty="0" smtClean="0"/>
              <a:t>Classification et sélection </a:t>
            </a:r>
            <a:r>
              <a:rPr lang="fr-FR" dirty="0"/>
              <a:t>des </a:t>
            </a:r>
            <a:r>
              <a:rPr lang="fr-FR" dirty="0" err="1" smtClean="0"/>
              <a:t>EIs</a:t>
            </a:r>
            <a:endParaRPr lang="fr-FR" dirty="0"/>
          </a:p>
        </p:txBody>
      </p:sp>
      <p:sp>
        <p:nvSpPr>
          <p:cNvPr id="23" name="ZoneTexte 22"/>
          <p:cNvSpPr txBox="1"/>
          <p:nvPr/>
        </p:nvSpPr>
        <p:spPr>
          <a:xfrm>
            <a:off x="4407098" y="2884282"/>
            <a:ext cx="4278933" cy="2246769"/>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Euphemia"/>
                <a:ea typeface="+mn-ea"/>
                <a:cs typeface="+mn-cs"/>
              </a:rPr>
              <a:t>Classification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préliminaire basée </a:t>
            </a:r>
            <a:r>
              <a:rPr kumimoji="0" lang="fr-FR" sz="1400" b="0" i="0" u="none" strike="noStrike" kern="1200" cap="none" spc="0" normalizeH="0" baseline="0" noProof="0" dirty="0">
                <a:ln>
                  <a:noFill/>
                </a:ln>
                <a:solidFill>
                  <a:prstClr val="black"/>
                </a:solidFill>
                <a:effectLst/>
                <a:uLnTx/>
                <a:uFillTx/>
                <a:latin typeface="Euphemia"/>
                <a:ea typeface="+mn-ea"/>
                <a:cs typeface="+mn-cs"/>
              </a:rPr>
              <a:t>sur le jugement d’expert et le retour d’expérience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disponible</a:t>
            </a:r>
          </a:p>
          <a:p>
            <a:pPr marL="0" marR="0" lvl="0" indent="0" algn="ctr" defTabSz="914583"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Euphemia"/>
            </a:endParaRPr>
          </a:p>
          <a:p>
            <a:pPr algn="ctr" defTabSz="914583">
              <a:defRPr/>
            </a:pPr>
            <a:r>
              <a:rPr lang="fr-FR" sz="1400" dirty="0">
                <a:solidFill>
                  <a:prstClr val="black"/>
                </a:solidFill>
                <a:latin typeface="Euphemia"/>
              </a:rPr>
              <a:t>Pour les </a:t>
            </a:r>
            <a:r>
              <a:rPr lang="fr-FR" sz="1400" dirty="0" smtClean="0">
                <a:solidFill>
                  <a:prstClr val="black"/>
                </a:solidFill>
                <a:latin typeface="Euphemia"/>
              </a:rPr>
              <a:t>évènements limitants</a:t>
            </a:r>
            <a:r>
              <a:rPr lang="fr-FR" sz="1400" dirty="0">
                <a:solidFill>
                  <a:prstClr val="black"/>
                </a:solidFill>
                <a:latin typeface="Euphemia"/>
              </a:rPr>
              <a:t>, </a:t>
            </a:r>
            <a:r>
              <a:rPr lang="fr-FR" sz="1400" dirty="0" smtClean="0">
                <a:solidFill>
                  <a:prstClr val="black"/>
                </a:solidFill>
                <a:latin typeface="Euphemia"/>
              </a:rPr>
              <a:t>les </a:t>
            </a:r>
            <a:r>
              <a:rPr lang="fr-FR" sz="1400" dirty="0">
                <a:solidFill>
                  <a:prstClr val="black"/>
                </a:solidFill>
                <a:latin typeface="Euphemia"/>
              </a:rPr>
              <a:t>causes de l’évènement ne sont pas nécessairement </a:t>
            </a:r>
            <a:r>
              <a:rPr lang="fr-FR" sz="1400" dirty="0" smtClean="0">
                <a:solidFill>
                  <a:prstClr val="black"/>
                </a:solidFill>
                <a:latin typeface="Euphemia"/>
              </a:rPr>
              <a:t>identifiées (notion de cas limite postulé à ce stade pour étudier le comportement du réacteur sur des situations mettant en jeu des risques caractéristiques du concept)</a:t>
            </a:r>
            <a:endParaRPr lang="fr-FR" sz="1400" dirty="0">
              <a:solidFill>
                <a:prstClr val="black"/>
              </a:solidFill>
              <a:latin typeface="Euphemia"/>
            </a:endParaRPr>
          </a:p>
          <a:p>
            <a:pPr marL="0" marR="0" lvl="0" indent="0" algn="ctr" defTabSz="914583"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Euphemia"/>
            </a:endParaRPr>
          </a:p>
        </p:txBody>
      </p:sp>
      <p:grpSp>
        <p:nvGrpSpPr>
          <p:cNvPr id="25" name="Groupe 24"/>
          <p:cNvGrpSpPr/>
          <p:nvPr/>
        </p:nvGrpSpPr>
        <p:grpSpPr>
          <a:xfrm>
            <a:off x="355437" y="3407502"/>
            <a:ext cx="6062616" cy="2950319"/>
            <a:chOff x="2905427" y="1632857"/>
            <a:chExt cx="5938128" cy="4009012"/>
          </a:xfrm>
        </p:grpSpPr>
        <p:cxnSp>
          <p:nvCxnSpPr>
            <p:cNvPr id="29" name="Connecteur droit avec flèche 28"/>
            <p:cNvCxnSpPr/>
            <p:nvPr/>
          </p:nvCxnSpPr>
          <p:spPr>
            <a:xfrm flipV="1">
              <a:off x="3500846" y="1632857"/>
              <a:ext cx="0" cy="3409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3500846" y="5042262"/>
              <a:ext cx="534270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22253" y="2272937"/>
              <a:ext cx="1128126" cy="2769326"/>
            </a:xfrm>
            <a:prstGeom prst="rect">
              <a:avLst/>
            </a:prstGeom>
            <a:gradFill flip="none" rotWithShape="1">
              <a:gsLst>
                <a:gs pos="0">
                  <a:srgbClr val="9900CC">
                    <a:tint val="66000"/>
                    <a:satMod val="160000"/>
                  </a:srgbClr>
                </a:gs>
                <a:gs pos="0">
                  <a:srgbClr val="800080"/>
                </a:gs>
                <a:gs pos="100000">
                  <a:srgbClr val="9900CC">
                    <a:tint val="23500"/>
                    <a:satMod val="160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Euphemia"/>
                <a:ea typeface="+mn-ea"/>
                <a:cs typeface="+mn-cs"/>
              </a:endParaRPr>
            </a:p>
          </p:txBody>
        </p:sp>
        <p:sp>
          <p:nvSpPr>
            <p:cNvPr id="32" name="Rectangle 31"/>
            <p:cNvSpPr/>
            <p:nvPr/>
          </p:nvSpPr>
          <p:spPr>
            <a:xfrm>
              <a:off x="4650378" y="3239589"/>
              <a:ext cx="1149532" cy="1802674"/>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Euphemia"/>
                <a:ea typeface="+mn-ea"/>
                <a:cs typeface="+mn-cs"/>
              </a:endParaRPr>
            </a:p>
          </p:txBody>
        </p:sp>
        <p:sp>
          <p:nvSpPr>
            <p:cNvPr id="33" name="Rectangle 32"/>
            <p:cNvSpPr/>
            <p:nvPr/>
          </p:nvSpPr>
          <p:spPr>
            <a:xfrm>
              <a:off x="5799909" y="4113609"/>
              <a:ext cx="1149532" cy="92865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Euphemia"/>
                <a:ea typeface="+mn-ea"/>
                <a:cs typeface="+mn-cs"/>
              </a:endParaRPr>
            </a:p>
          </p:txBody>
        </p:sp>
        <p:sp>
          <p:nvSpPr>
            <p:cNvPr id="34" name="Rectangle 33"/>
            <p:cNvSpPr/>
            <p:nvPr/>
          </p:nvSpPr>
          <p:spPr>
            <a:xfrm>
              <a:off x="6949441" y="4113607"/>
              <a:ext cx="1149532" cy="928654"/>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Euphemia"/>
                <a:ea typeface="+mn-ea"/>
                <a:cs typeface="+mn-cs"/>
              </a:endParaRPr>
            </a:p>
          </p:txBody>
        </p:sp>
        <p:sp>
          <p:nvSpPr>
            <p:cNvPr id="35" name="ZoneTexte 34"/>
            <p:cNvSpPr txBox="1"/>
            <p:nvPr/>
          </p:nvSpPr>
          <p:spPr>
            <a:xfrm>
              <a:off x="4057729" y="5265406"/>
              <a:ext cx="2840830" cy="376463"/>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Fréquence indicative (évènement/an)</a:t>
              </a:r>
            </a:p>
          </p:txBody>
        </p:sp>
        <p:sp>
          <p:nvSpPr>
            <p:cNvPr id="36" name="ZoneTexte 35"/>
            <p:cNvSpPr txBox="1"/>
            <p:nvPr/>
          </p:nvSpPr>
          <p:spPr>
            <a:xfrm rot="16200000">
              <a:off x="1769998" y="3411649"/>
              <a:ext cx="2723044" cy="452185"/>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Conséquences </a:t>
              </a:r>
              <a:r>
                <a:rPr kumimoji="0" lang="fr-FR" sz="1200" b="0" i="0" u="none" strike="noStrike" kern="1200" cap="none" spc="0" normalizeH="0" baseline="0" noProof="0" dirty="0" smtClean="0">
                  <a:ln>
                    <a:noFill/>
                  </a:ln>
                  <a:solidFill>
                    <a:prstClr val="black"/>
                  </a:solidFill>
                  <a:effectLst/>
                  <a:uLnTx/>
                  <a:uFillTx/>
                  <a:latin typeface="Euphemia"/>
                  <a:ea typeface="+mn-ea"/>
                  <a:cs typeface="+mn-cs"/>
                </a:rPr>
                <a:t>indicatives</a:t>
              </a:r>
            </a:p>
            <a:p>
              <a:pPr marL="0" marR="0" lvl="0" indent="0" algn="l" defTabSz="914583"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Euphemia"/>
                </a:rPr>
                <a:t>(limites visées)</a:t>
              </a:r>
              <a:endParaRPr kumimoji="0" lang="fr-FR" sz="1200" b="0" i="0" u="none" strike="noStrike" kern="1200" cap="none" spc="0" normalizeH="0" baseline="0" noProof="0" dirty="0">
                <a:ln>
                  <a:noFill/>
                </a:ln>
                <a:solidFill>
                  <a:prstClr val="black"/>
                </a:solidFill>
                <a:effectLst/>
                <a:uLnTx/>
                <a:uFillTx/>
                <a:latin typeface="Euphemia"/>
                <a:ea typeface="+mn-ea"/>
                <a:cs typeface="+mn-cs"/>
              </a:endParaRPr>
            </a:p>
          </p:txBody>
        </p:sp>
        <p:sp>
          <p:nvSpPr>
            <p:cNvPr id="37" name="ZoneTexte 36"/>
            <p:cNvSpPr txBox="1"/>
            <p:nvPr/>
          </p:nvSpPr>
          <p:spPr>
            <a:xfrm>
              <a:off x="6949441" y="4319646"/>
              <a:ext cx="1149531" cy="564693"/>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Euphemia"/>
                  <a:ea typeface="+mn-ea"/>
                  <a:cs typeface="+mn-cs"/>
                </a:rPr>
                <a:t>Fonctionnement Normal </a:t>
              </a:r>
            </a:p>
          </p:txBody>
        </p:sp>
        <p:sp>
          <p:nvSpPr>
            <p:cNvPr id="38" name="ZoneTexte 37"/>
            <p:cNvSpPr txBox="1"/>
            <p:nvPr/>
          </p:nvSpPr>
          <p:spPr>
            <a:xfrm>
              <a:off x="5880219" y="4378263"/>
              <a:ext cx="946633" cy="345091"/>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Euphemia"/>
                  <a:ea typeface="+mn-ea"/>
                  <a:cs typeface="+mn-cs"/>
                </a:rPr>
                <a:t>Incident</a:t>
              </a:r>
            </a:p>
          </p:txBody>
        </p:sp>
        <p:sp>
          <p:nvSpPr>
            <p:cNvPr id="39" name="ZoneTexte 38"/>
            <p:cNvSpPr txBox="1"/>
            <p:nvPr/>
          </p:nvSpPr>
          <p:spPr>
            <a:xfrm>
              <a:off x="4687601" y="3980869"/>
              <a:ext cx="1112307" cy="345091"/>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Euphemia"/>
                  <a:ea typeface="+mn-ea"/>
                  <a:cs typeface="+mn-cs"/>
                </a:rPr>
                <a:t>Accident</a:t>
              </a:r>
            </a:p>
          </p:txBody>
        </p:sp>
        <p:sp>
          <p:nvSpPr>
            <p:cNvPr id="40" name="ZoneTexte 39"/>
            <p:cNvSpPr txBox="1"/>
            <p:nvPr/>
          </p:nvSpPr>
          <p:spPr>
            <a:xfrm>
              <a:off x="3522256" y="3365211"/>
              <a:ext cx="1128119" cy="564693"/>
            </a:xfrm>
            <a:prstGeom prst="rect">
              <a:avLst/>
            </a:prstGeom>
            <a:noFill/>
          </p:spPr>
          <p:txBody>
            <a:bodyPr wrap="square" rtlCol="0">
              <a:spAutoFit/>
            </a:bodyP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Euphemia"/>
                  <a:ea typeface="+mn-ea"/>
                  <a:cs typeface="+mn-cs"/>
                </a:rPr>
                <a:t>Évènement </a:t>
              </a:r>
              <a:r>
                <a:rPr kumimoji="0" lang="fr-FR" sz="1050" b="0" i="0" u="none" strike="noStrike" kern="1200" cap="none" spc="0" normalizeH="0" baseline="0" noProof="0" dirty="0" smtClean="0">
                  <a:ln>
                    <a:noFill/>
                  </a:ln>
                  <a:solidFill>
                    <a:prstClr val="white"/>
                  </a:solidFill>
                  <a:effectLst/>
                  <a:uLnTx/>
                  <a:uFillTx/>
                  <a:latin typeface="Euphemia"/>
                  <a:ea typeface="+mn-ea"/>
                  <a:cs typeface="+mn-cs"/>
                </a:rPr>
                <a:t>limitant</a:t>
              </a:r>
              <a:endParaRPr kumimoji="0" lang="fr-FR" sz="1050" b="0" i="0" u="none" strike="noStrike" kern="1200" cap="none" spc="0" normalizeH="0" baseline="0" noProof="0" dirty="0">
                <a:ln>
                  <a:noFill/>
                </a:ln>
                <a:solidFill>
                  <a:prstClr val="white"/>
                </a:solidFill>
                <a:effectLst/>
                <a:uLnTx/>
                <a:uFillTx/>
                <a:latin typeface="Euphemia"/>
                <a:ea typeface="+mn-ea"/>
                <a:cs typeface="+mn-cs"/>
              </a:endParaRPr>
            </a:p>
          </p:txBody>
        </p:sp>
        <p:sp>
          <p:nvSpPr>
            <p:cNvPr id="41" name="ZoneTexte 40"/>
            <p:cNvSpPr txBox="1"/>
            <p:nvPr/>
          </p:nvSpPr>
          <p:spPr>
            <a:xfrm>
              <a:off x="5481036" y="4991794"/>
              <a:ext cx="465337" cy="376463"/>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10</a:t>
              </a:r>
              <a:r>
                <a:rPr kumimoji="0" lang="fr-FR" sz="1200" b="0" i="0" u="none" strike="noStrike" kern="1200" cap="none" spc="0" normalizeH="0" baseline="30000" noProof="0" dirty="0">
                  <a:ln>
                    <a:noFill/>
                  </a:ln>
                  <a:solidFill>
                    <a:prstClr val="black"/>
                  </a:solidFill>
                  <a:effectLst/>
                  <a:uLnTx/>
                  <a:uFillTx/>
                  <a:latin typeface="Euphemia"/>
                  <a:ea typeface="+mn-ea"/>
                  <a:cs typeface="+mn-cs"/>
                </a:rPr>
                <a:t>-2</a:t>
              </a:r>
            </a:p>
          </p:txBody>
        </p:sp>
        <p:sp>
          <p:nvSpPr>
            <p:cNvPr id="42" name="ZoneTexte 41"/>
            <p:cNvSpPr txBox="1"/>
            <p:nvPr/>
          </p:nvSpPr>
          <p:spPr>
            <a:xfrm>
              <a:off x="4141265" y="5027412"/>
              <a:ext cx="813694" cy="376463"/>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10</a:t>
              </a:r>
              <a:r>
                <a:rPr kumimoji="0" lang="fr-FR" sz="1200" b="0" i="0" u="none" strike="noStrike" kern="1200" cap="none" spc="0" normalizeH="0" baseline="30000" noProof="0" dirty="0">
                  <a:ln>
                    <a:noFill/>
                  </a:ln>
                  <a:solidFill>
                    <a:prstClr val="black"/>
                  </a:solidFill>
                  <a:effectLst/>
                  <a:uLnTx/>
                  <a:uFillTx/>
                  <a:latin typeface="Euphemia"/>
                  <a:ea typeface="+mn-ea"/>
                  <a:cs typeface="+mn-cs"/>
                </a:rPr>
                <a:t>-7</a:t>
              </a:r>
              <a:r>
                <a:rPr kumimoji="0" lang="fr-FR" sz="1200" b="0" i="0" u="none" strike="noStrike" kern="1200" cap="none" spc="0" normalizeH="0" baseline="0" noProof="0" dirty="0">
                  <a:ln>
                    <a:noFill/>
                  </a:ln>
                  <a:solidFill>
                    <a:prstClr val="black"/>
                  </a:solidFill>
                  <a:effectLst/>
                  <a:uLnTx/>
                  <a:uFillTx/>
                  <a:latin typeface="Euphemia"/>
                  <a:ea typeface="+mn-ea"/>
                  <a:cs typeface="+mn-cs"/>
                </a:rPr>
                <a:t>–10</a:t>
              </a:r>
              <a:r>
                <a:rPr kumimoji="0" lang="fr-FR" sz="1200" b="0" i="0" u="none" strike="noStrike" kern="1200" cap="none" spc="0" normalizeH="0" baseline="30000" noProof="0" dirty="0">
                  <a:ln>
                    <a:noFill/>
                  </a:ln>
                  <a:solidFill>
                    <a:prstClr val="black"/>
                  </a:solidFill>
                  <a:effectLst/>
                  <a:uLnTx/>
                  <a:uFillTx/>
                  <a:latin typeface="Euphemia"/>
                  <a:ea typeface="+mn-ea"/>
                  <a:cs typeface="+mn-cs"/>
                </a:rPr>
                <a:t>-6</a:t>
              </a:r>
            </a:p>
          </p:txBody>
        </p:sp>
      </p:grpSp>
      <p:sp>
        <p:nvSpPr>
          <p:cNvPr id="43" name="ZoneTexte 42"/>
          <p:cNvSpPr txBox="1"/>
          <p:nvPr/>
        </p:nvSpPr>
        <p:spPr>
          <a:xfrm>
            <a:off x="399435" y="2919259"/>
            <a:ext cx="3689488" cy="307777"/>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Schéma de principe - première évaluation</a:t>
            </a:r>
            <a:endParaRPr kumimoji="0" lang="fr-FR" sz="1400" b="0" i="0" u="none" strike="noStrike" kern="1200" cap="none" spc="0" normalizeH="0" baseline="0" noProof="0" dirty="0">
              <a:ln>
                <a:noFill/>
              </a:ln>
              <a:solidFill>
                <a:prstClr val="black"/>
              </a:solidFill>
              <a:effectLst/>
              <a:uLnTx/>
              <a:uFillTx/>
              <a:latin typeface="Euphemia"/>
              <a:ea typeface="+mn-ea"/>
              <a:cs typeface="+mn-cs"/>
            </a:endParaRPr>
          </a:p>
        </p:txBody>
      </p:sp>
      <p:sp>
        <p:nvSpPr>
          <p:cNvPr id="24"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141200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p:cNvGraphicFramePr/>
          <p:nvPr>
            <p:extLst/>
          </p:nvPr>
        </p:nvGraphicFramePr>
        <p:xfrm>
          <a:off x="615296" y="1708037"/>
          <a:ext cx="7913858" cy="70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lstStyle/>
          <a:p>
            <a:r>
              <a:rPr lang="fr-FR" dirty="0"/>
              <a:t>Classification </a:t>
            </a:r>
            <a:r>
              <a:rPr lang="fr-FR" dirty="0" smtClean="0"/>
              <a:t>et sélection des </a:t>
            </a:r>
            <a:r>
              <a:rPr lang="fr-FR" dirty="0" err="1" smtClean="0"/>
              <a:t>EIs</a:t>
            </a:r>
            <a:endParaRPr lang="fr-FR" dirty="0"/>
          </a:p>
        </p:txBody>
      </p:sp>
      <p:sp>
        <p:nvSpPr>
          <p:cNvPr id="3" name="Espace réservé du contenu 2"/>
          <p:cNvSpPr>
            <a:spLocks noGrp="1"/>
          </p:cNvSpPr>
          <p:nvPr>
            <p:ph idx="4294967295"/>
          </p:nvPr>
        </p:nvSpPr>
        <p:spPr>
          <a:xfrm>
            <a:off x="827681" y="2682890"/>
            <a:ext cx="7487950" cy="2543282"/>
          </a:xfrm>
          <a:prstGeom prst="rect">
            <a:avLst/>
          </a:prstGeom>
        </p:spPr>
        <p:txBody>
          <a:bodyPr/>
          <a:lstStyle/>
          <a:p>
            <a:r>
              <a:rPr lang="fr-FR" dirty="0" smtClean="0"/>
              <a:t>Exemple 1: famille insertion de réactivité</a:t>
            </a:r>
            <a:endParaRPr lang="fr-FR" dirty="0"/>
          </a:p>
        </p:txBody>
      </p:sp>
      <p:graphicFrame>
        <p:nvGraphicFramePr>
          <p:cNvPr id="14" name="Espace réservé du contenu 3"/>
          <p:cNvGraphicFramePr>
            <a:graphicFrameLocks/>
          </p:cNvGraphicFramePr>
          <p:nvPr>
            <p:extLst/>
          </p:nvPr>
        </p:nvGraphicFramePr>
        <p:xfrm>
          <a:off x="77638" y="3005331"/>
          <a:ext cx="8988723" cy="3128050"/>
        </p:xfrm>
        <a:graphic>
          <a:graphicData uri="http://schemas.openxmlformats.org/drawingml/2006/table">
            <a:tbl>
              <a:tblPr firstRow="1" bandRow="1">
                <a:tableStyleId>{D27102A9-8310-4765-A935-A1911B00CA55}</a:tableStyleId>
              </a:tblPr>
              <a:tblGrid>
                <a:gridCol w="4437697">
                  <a:extLst>
                    <a:ext uri="{9D8B030D-6E8A-4147-A177-3AD203B41FA5}">
                      <a16:colId xmlns:a16="http://schemas.microsoft.com/office/drawing/2014/main" xmlns="" val="3148700089"/>
                    </a:ext>
                  </a:extLst>
                </a:gridCol>
                <a:gridCol w="2344107">
                  <a:extLst>
                    <a:ext uri="{9D8B030D-6E8A-4147-A177-3AD203B41FA5}">
                      <a16:colId xmlns:a16="http://schemas.microsoft.com/office/drawing/2014/main" xmlns="" val="1584825763"/>
                    </a:ext>
                  </a:extLst>
                </a:gridCol>
                <a:gridCol w="2206919">
                  <a:extLst>
                    <a:ext uri="{9D8B030D-6E8A-4147-A177-3AD203B41FA5}">
                      <a16:colId xmlns:a16="http://schemas.microsoft.com/office/drawing/2014/main" xmlns="" val="330597661"/>
                    </a:ext>
                  </a:extLst>
                </a:gridCol>
              </a:tblGrid>
              <a:tr h="272166">
                <a:tc>
                  <a:txBody>
                    <a:bodyPr/>
                    <a:lstStyle/>
                    <a:p>
                      <a:pPr algn="ctr"/>
                      <a:r>
                        <a:rPr lang="fr-FR" sz="1100" noProof="0" dirty="0" smtClean="0">
                          <a:solidFill>
                            <a:srgbClr val="FFC000"/>
                          </a:solidFill>
                        </a:rPr>
                        <a:t>Incident</a:t>
                      </a:r>
                      <a:endParaRPr lang="fr-FR" sz="1100" noProof="0" dirty="0">
                        <a:solidFill>
                          <a:srgbClr val="FFC000"/>
                        </a:solidFill>
                      </a:endParaRPr>
                    </a:p>
                  </a:txBody>
                  <a:tcPr marL="68592" marR="68592" marT="34296" marB="34296"/>
                </a:tc>
                <a:tc>
                  <a:txBody>
                    <a:bodyPr/>
                    <a:lstStyle/>
                    <a:p>
                      <a:pPr algn="ctr"/>
                      <a:r>
                        <a:rPr lang="fr-FR" sz="1100" noProof="0" dirty="0" smtClean="0">
                          <a:solidFill>
                            <a:srgbClr val="FF0000"/>
                          </a:solidFill>
                        </a:rPr>
                        <a:t>Accident</a:t>
                      </a:r>
                      <a:endParaRPr lang="fr-FR" sz="1100" noProof="0" dirty="0">
                        <a:solidFill>
                          <a:srgbClr val="FF0000"/>
                        </a:solidFill>
                      </a:endParaRPr>
                    </a:p>
                  </a:txBody>
                  <a:tcPr marL="68592" marR="68592" marT="34296" marB="34296"/>
                </a:tc>
                <a:tc>
                  <a:txBody>
                    <a:bodyPr/>
                    <a:lstStyle/>
                    <a:p>
                      <a:pPr algn="ctr"/>
                      <a:r>
                        <a:rPr lang="fr-FR" sz="1100" noProof="0" dirty="0" smtClean="0">
                          <a:solidFill>
                            <a:srgbClr val="7030A0"/>
                          </a:solidFill>
                        </a:rPr>
                        <a:t>Évènement</a:t>
                      </a:r>
                      <a:r>
                        <a:rPr lang="fr-FR" sz="1100" baseline="0" noProof="0" dirty="0" smtClean="0">
                          <a:solidFill>
                            <a:srgbClr val="7030A0"/>
                          </a:solidFill>
                        </a:rPr>
                        <a:t> limitant</a:t>
                      </a:r>
                      <a:endParaRPr lang="fr-FR" sz="1100" noProof="0" dirty="0">
                        <a:solidFill>
                          <a:srgbClr val="7030A0"/>
                        </a:solidFill>
                      </a:endParaRPr>
                    </a:p>
                  </a:txBody>
                  <a:tcPr marL="68592" marR="68592" marT="34296" marB="34296"/>
                </a:tc>
                <a:extLst>
                  <a:ext uri="{0D108BD9-81ED-4DB2-BD59-A6C34878D82A}">
                    <a16:rowId xmlns:a16="http://schemas.microsoft.com/office/drawing/2014/main" xmlns="" val="3647986255"/>
                  </a:ext>
                </a:extLst>
              </a:tr>
              <a:tr h="2855884">
                <a:tc>
                  <a:txBody>
                    <a:bodyPr/>
                    <a:lstStyle/>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Précipitation limitée de matière fissile sur les parties froides et relâchement en cœur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Ajout</a:t>
                      </a:r>
                      <a:r>
                        <a:rPr lang="fr-FR" sz="1100" kern="1200" baseline="0" noProof="0" dirty="0" smtClean="0">
                          <a:solidFill>
                            <a:schemeClr val="tx1"/>
                          </a:solidFill>
                          <a:effectLst/>
                          <a:latin typeface="+mn-lt"/>
                          <a:ea typeface="+mn-ea"/>
                          <a:cs typeface="+mn-cs"/>
                        </a:rPr>
                        <a:t> involontaire/excessif de sel combustible </a:t>
                      </a:r>
                    </a:p>
                    <a:p>
                      <a:pPr marL="285750" indent="-285750">
                        <a:buFont typeface="Arial" panose="020B0604020202020204" pitchFamily="34" charset="0"/>
                        <a:buChar char="•"/>
                      </a:pPr>
                      <a:r>
                        <a:rPr lang="fr-FR" sz="1100" kern="1200" baseline="0" noProof="0" dirty="0" smtClean="0">
                          <a:solidFill>
                            <a:schemeClr val="tx1"/>
                          </a:solidFill>
                          <a:effectLst/>
                          <a:latin typeface="+mn-lt"/>
                          <a:ea typeface="+mn-ea"/>
                          <a:cs typeface="+mn-cs"/>
                        </a:rPr>
                        <a:t>Ajout de sel combustible avec une trop haute concentration en matière fissile </a:t>
                      </a:r>
                    </a:p>
                    <a:p>
                      <a:pPr marL="285750" indent="-285750">
                        <a:buFont typeface="Arial" panose="020B0604020202020204" pitchFamily="34" charset="0"/>
                        <a:buChar char="•"/>
                      </a:pPr>
                      <a:r>
                        <a:rPr lang="fr-FR" sz="1100" kern="1200" baseline="0" noProof="0" dirty="0" smtClean="0">
                          <a:solidFill>
                            <a:schemeClr val="tx1"/>
                          </a:solidFill>
                          <a:effectLst/>
                          <a:latin typeface="+mn-lt"/>
                          <a:ea typeface="+mn-ea"/>
                          <a:cs typeface="+mn-cs"/>
                        </a:rPr>
                        <a:t>Ajout de sel combustible trop froid </a:t>
                      </a:r>
                    </a:p>
                    <a:p>
                      <a:pPr marL="285750" indent="-285750">
                        <a:buFont typeface="Arial" panose="020B0604020202020204" pitchFamily="34" charset="0"/>
                        <a:buChar char="•"/>
                      </a:pPr>
                      <a:r>
                        <a:rPr lang="fr-FR" sz="1100" kern="1200" baseline="0" noProof="0" dirty="0" smtClean="0">
                          <a:solidFill>
                            <a:schemeClr val="tx1"/>
                          </a:solidFill>
                          <a:effectLst/>
                          <a:latin typeface="+mn-lt"/>
                          <a:ea typeface="+mn-ea"/>
                          <a:cs typeface="+mn-cs"/>
                        </a:rPr>
                        <a:t>Défaillance/fermeture intempestive du système de bullage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Ajout insuffisant</a:t>
                      </a:r>
                      <a:r>
                        <a:rPr lang="fr-FR" sz="1100" kern="1200" baseline="0" noProof="0" dirty="0" smtClean="0">
                          <a:solidFill>
                            <a:schemeClr val="tx1"/>
                          </a:solidFill>
                          <a:effectLst/>
                          <a:latin typeface="+mn-lt"/>
                          <a:ea typeface="+mn-ea"/>
                          <a:cs typeface="+mn-cs"/>
                        </a:rPr>
                        <a:t> / retrait involontaire de sel combustible (insertion de réactivité négative)</a:t>
                      </a:r>
                      <a:r>
                        <a:rPr lang="fr-FR" sz="1100" kern="1200" noProof="0" dirty="0" smtClean="0">
                          <a:solidFill>
                            <a:schemeClr val="tx1"/>
                          </a:solidFill>
                          <a:effectLst/>
                          <a:latin typeface="+mn-lt"/>
                          <a:ea typeface="+mn-ea"/>
                          <a:cs typeface="+mn-cs"/>
                        </a:rPr>
                        <a:t>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Ajout de sel combustible avec une trop faible concentration en matière</a:t>
                      </a:r>
                      <a:r>
                        <a:rPr lang="fr-FR" sz="1100" kern="1200" baseline="0" noProof="0" dirty="0" smtClean="0">
                          <a:solidFill>
                            <a:schemeClr val="tx1"/>
                          </a:solidFill>
                          <a:effectLst/>
                          <a:latin typeface="+mn-lt"/>
                          <a:ea typeface="+mn-ea"/>
                          <a:cs typeface="+mn-cs"/>
                        </a:rPr>
                        <a:t> fissile (insertion de réactivité négative)</a:t>
                      </a:r>
                      <a:r>
                        <a:rPr lang="fr-FR" sz="1100" kern="1200" noProof="0" dirty="0" smtClean="0">
                          <a:solidFill>
                            <a:schemeClr val="tx1"/>
                          </a:solidFill>
                          <a:effectLst/>
                          <a:latin typeface="+mn-lt"/>
                          <a:ea typeface="+mn-ea"/>
                          <a:cs typeface="+mn-cs"/>
                        </a:rPr>
                        <a:t>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Ajout de sel combustible trop chaud</a:t>
                      </a:r>
                      <a:r>
                        <a:rPr lang="fr-FR" sz="1100" kern="1200" baseline="0" noProof="0" dirty="0" smtClean="0">
                          <a:solidFill>
                            <a:schemeClr val="tx1"/>
                          </a:solidFill>
                          <a:effectLst/>
                          <a:latin typeface="+mn-lt"/>
                          <a:ea typeface="+mn-ea"/>
                          <a:cs typeface="+mn-cs"/>
                        </a:rPr>
                        <a:t> (insertion de réactivité négative)</a:t>
                      </a:r>
                      <a:r>
                        <a:rPr lang="fr-FR" sz="1100" kern="1200" noProof="0" dirty="0" smtClean="0">
                          <a:solidFill>
                            <a:schemeClr val="tx1"/>
                          </a:solidFill>
                          <a:effectLst/>
                          <a:latin typeface="+mn-lt"/>
                          <a:ea typeface="+mn-ea"/>
                          <a:cs typeface="+mn-cs"/>
                        </a:rPr>
                        <a:t>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Injection de bulle trop importante </a:t>
                      </a:r>
                      <a:r>
                        <a:rPr lang="fr-FR" sz="1100" kern="1200" baseline="0" noProof="0" dirty="0" smtClean="0">
                          <a:solidFill>
                            <a:schemeClr val="tx1"/>
                          </a:solidFill>
                          <a:effectLst/>
                          <a:latin typeface="+mn-lt"/>
                          <a:ea typeface="+mn-ea"/>
                          <a:cs typeface="+mn-cs"/>
                        </a:rPr>
                        <a:t>(insertion de réactivité négative)</a:t>
                      </a:r>
                      <a:r>
                        <a:rPr lang="fr-FR" sz="1100" kern="1200" noProof="0" dirty="0" smtClean="0">
                          <a:solidFill>
                            <a:schemeClr val="tx1"/>
                          </a:solidFill>
                          <a:effectLst/>
                          <a:latin typeface="+mn-lt"/>
                          <a:ea typeface="+mn-ea"/>
                          <a:cs typeface="+mn-cs"/>
                        </a:rPr>
                        <a:t> </a:t>
                      </a:r>
                    </a:p>
                    <a:p>
                      <a:pPr marL="285750" indent="-285750">
                        <a:buFont typeface="Arial" panose="020B0604020202020204" pitchFamily="34" charset="0"/>
                        <a:buChar char="•"/>
                      </a:pPr>
                      <a:endParaRPr lang="fr-FR" sz="1100" kern="1200" noProof="0" dirty="0" smtClean="0">
                        <a:solidFill>
                          <a:schemeClr val="tx1"/>
                        </a:solidFill>
                        <a:effectLst/>
                        <a:latin typeface="+mn-lt"/>
                        <a:ea typeface="+mn-ea"/>
                        <a:cs typeface="+mn-cs"/>
                      </a:endParaRPr>
                    </a:p>
                  </a:txBody>
                  <a:tcPr marL="68592" marR="68592" marT="34296" marB="34296"/>
                </a:tc>
                <a:tc>
                  <a:txBody>
                    <a:bodyPr/>
                    <a:lstStyle/>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Détachement de la protection thermique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Composition</a:t>
                      </a:r>
                      <a:r>
                        <a:rPr lang="fr-FR" sz="1100" kern="1200" baseline="0" noProof="0" dirty="0" smtClean="0">
                          <a:solidFill>
                            <a:schemeClr val="tx1"/>
                          </a:solidFill>
                          <a:effectLst/>
                          <a:latin typeface="+mn-lt"/>
                          <a:ea typeface="+mn-ea"/>
                          <a:cs typeface="+mn-cs"/>
                        </a:rPr>
                        <a:t> incorrecte du sel combustible </a:t>
                      </a:r>
                      <a:r>
                        <a:rPr lang="fr-FR" sz="1100" kern="1200" noProof="0" dirty="0" smtClean="0">
                          <a:solidFill>
                            <a:schemeClr val="tx1"/>
                          </a:solidFill>
                          <a:effectLst/>
                          <a:latin typeface="+mn-lt"/>
                          <a:ea typeface="+mn-ea"/>
                          <a:cs typeface="+mn-cs"/>
                        </a:rPr>
                        <a:t>(trop haute concentration en matière fissile)</a:t>
                      </a:r>
                      <a:r>
                        <a:rPr lang="fr-FR" sz="1100" kern="1200" baseline="0" noProof="0" dirty="0" smtClean="0">
                          <a:solidFill>
                            <a:schemeClr val="tx1"/>
                          </a:solidFill>
                          <a:effectLst/>
                          <a:latin typeface="+mn-lt"/>
                          <a:ea typeface="+mn-ea"/>
                          <a:cs typeface="+mn-cs"/>
                        </a:rPr>
                        <a:t> et/ou démarrage trop rapide</a:t>
                      </a:r>
                      <a:endParaRPr lang="fr-FR" sz="1100" kern="1200" noProof="0" dirty="0" smtClean="0">
                        <a:solidFill>
                          <a:schemeClr val="tx1"/>
                        </a:solidFill>
                        <a:effectLst/>
                        <a:latin typeface="+mn-lt"/>
                        <a:ea typeface="+mn-ea"/>
                        <a:cs typeface="+mn-cs"/>
                      </a:endParaRP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Précipitation massive de matière fissile (ex. entrée d’oxygène,</a:t>
                      </a:r>
                      <a:r>
                        <a:rPr lang="fr-FR" sz="1100" kern="1200" baseline="0" noProof="0" dirty="0" smtClean="0">
                          <a:solidFill>
                            <a:schemeClr val="tx1"/>
                          </a:solidFill>
                          <a:effectLst/>
                          <a:latin typeface="+mn-lt"/>
                          <a:ea typeface="+mn-ea"/>
                          <a:cs typeface="+mn-cs"/>
                        </a:rPr>
                        <a:t> d’humidité) </a:t>
                      </a:r>
                    </a:p>
                    <a:p>
                      <a:pPr marL="285750" indent="-285750">
                        <a:buFont typeface="Arial" panose="020B0604020202020204" pitchFamily="34" charset="0"/>
                        <a:buChar char="•"/>
                      </a:pPr>
                      <a:r>
                        <a:rPr lang="fr-FR" sz="1100" kern="1200" noProof="0" dirty="0" smtClean="0">
                          <a:solidFill>
                            <a:schemeClr val="tx1"/>
                          </a:solidFill>
                          <a:effectLst/>
                          <a:latin typeface="+mn-lt"/>
                          <a:ea typeface="+mn-ea"/>
                          <a:cs typeface="+mn-cs"/>
                        </a:rPr>
                        <a:t>Ajout de sel combustible dans la couverture</a:t>
                      </a:r>
                    </a:p>
                    <a:p>
                      <a:pPr marL="285750" indent="-285750">
                        <a:buFont typeface="Arial" panose="020B0604020202020204" pitchFamily="34" charset="0"/>
                        <a:buChar char="•"/>
                      </a:pPr>
                      <a:endParaRPr lang="fr-FR" sz="1100" kern="1200" noProof="0" dirty="0" smtClean="0">
                        <a:solidFill>
                          <a:schemeClr val="tx1"/>
                        </a:solidFill>
                        <a:effectLst/>
                        <a:latin typeface="+mn-lt"/>
                        <a:ea typeface="+mn-ea"/>
                        <a:cs typeface="+mn-cs"/>
                      </a:endParaRPr>
                    </a:p>
                  </a:txBody>
                  <a:tcPr marL="68592" marR="68592" marT="34296" marB="34296"/>
                </a:tc>
                <a:tc>
                  <a:txBody>
                    <a:bodyPr/>
                    <a:lstStyle/>
                    <a:p>
                      <a:pPr marL="285750" indent="-285750">
                        <a:buFont typeface="Arial" panose="020B0604020202020204" pitchFamily="34" charset="0"/>
                        <a:buChar char="•"/>
                      </a:pPr>
                      <a:r>
                        <a:rPr lang="fr-FR" sz="1100" b="0" kern="1200" noProof="0" dirty="0" smtClean="0">
                          <a:solidFill>
                            <a:schemeClr val="tx1"/>
                          </a:solidFill>
                          <a:effectLst/>
                          <a:latin typeface="+mn-lt"/>
                          <a:ea typeface="+mn-ea"/>
                          <a:cs typeface="+mn-cs"/>
                        </a:rPr>
                        <a:t>Déformation importante du circuit combustible menant à une augmentation du volume du cœur (ex.</a:t>
                      </a:r>
                      <a:r>
                        <a:rPr lang="fr-FR" sz="1100" b="0" kern="1200" baseline="0" noProof="0" dirty="0" smtClean="0">
                          <a:solidFill>
                            <a:schemeClr val="tx1"/>
                          </a:solidFill>
                          <a:effectLst/>
                          <a:latin typeface="+mn-lt"/>
                          <a:ea typeface="+mn-ea"/>
                          <a:cs typeface="+mn-cs"/>
                        </a:rPr>
                        <a:t> </a:t>
                      </a:r>
                      <a:r>
                        <a:rPr lang="fr-FR" sz="1100" b="0" kern="1200" noProof="0" dirty="0" smtClean="0">
                          <a:solidFill>
                            <a:schemeClr val="tx1"/>
                          </a:solidFill>
                          <a:effectLst/>
                          <a:latin typeface="+mn-lt"/>
                          <a:ea typeface="+mn-ea"/>
                          <a:cs typeface="+mn-cs"/>
                        </a:rPr>
                        <a:t>chute d’un secteur, déformation de la paroi de la couverture fertile,</a:t>
                      </a:r>
                      <a:r>
                        <a:rPr lang="fr-FR" sz="1100" b="0" kern="1200" baseline="0" noProof="0" dirty="0" smtClean="0">
                          <a:solidFill>
                            <a:schemeClr val="tx1"/>
                          </a:solidFill>
                          <a:effectLst/>
                          <a:latin typeface="+mn-lt"/>
                          <a:ea typeface="+mn-ea"/>
                          <a:cs typeface="+mn-cs"/>
                        </a:rPr>
                        <a:t> etc.)</a:t>
                      </a:r>
                    </a:p>
                    <a:p>
                      <a:pPr marL="285750" indent="-285750">
                        <a:buFont typeface="Arial" panose="020B0604020202020204" pitchFamily="34" charset="0"/>
                        <a:buChar char="•"/>
                      </a:pPr>
                      <a:r>
                        <a:rPr lang="fr-FR" sz="1100" b="0" kern="1200" baseline="0" noProof="0" dirty="0" smtClean="0">
                          <a:solidFill>
                            <a:schemeClr val="tx1"/>
                          </a:solidFill>
                          <a:effectLst/>
                          <a:latin typeface="+mn-lt"/>
                          <a:ea typeface="+mn-ea"/>
                          <a:cs typeface="+mn-cs"/>
                        </a:rPr>
                        <a:t>Remplissage de la couverture fertile avec du sel combustible </a:t>
                      </a:r>
                    </a:p>
                    <a:p>
                      <a:pPr marL="285750" indent="-285750">
                        <a:buFont typeface="Arial" panose="020B0604020202020204" pitchFamily="34" charset="0"/>
                        <a:buChar char="•"/>
                      </a:pPr>
                      <a:r>
                        <a:rPr lang="fr-FR" sz="1100" b="0" kern="1200" baseline="0" noProof="0" dirty="0" smtClean="0">
                          <a:solidFill>
                            <a:schemeClr val="tx1"/>
                          </a:solidFill>
                          <a:effectLst/>
                          <a:latin typeface="+mn-lt"/>
                          <a:ea typeface="+mn-ea"/>
                          <a:cs typeface="+mn-cs"/>
                        </a:rPr>
                        <a:t>Scénario de gel du combustible</a:t>
                      </a:r>
                      <a:endParaRPr lang="fr-FR" sz="1100" b="0" noProof="0" dirty="0"/>
                    </a:p>
                  </a:txBody>
                  <a:tcPr marL="68592" marR="68592" marT="34296" marB="34296"/>
                </a:tc>
                <a:extLst>
                  <a:ext uri="{0D108BD9-81ED-4DB2-BD59-A6C34878D82A}">
                    <a16:rowId xmlns:a16="http://schemas.microsoft.com/office/drawing/2014/main" xmlns="" val="1185616131"/>
                  </a:ext>
                </a:extLst>
              </a:tr>
            </a:tbl>
          </a:graphicData>
        </a:graphic>
      </p:graphicFrame>
      <p:sp>
        <p:nvSpPr>
          <p:cNvPr id="12"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37655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Classification </a:t>
            </a:r>
            <a:r>
              <a:rPr lang="fr-FR" dirty="0" smtClean="0"/>
              <a:t>et sélection des </a:t>
            </a:r>
            <a:r>
              <a:rPr lang="fr-FR" dirty="0" err="1" smtClean="0"/>
              <a:t>EIs</a:t>
            </a:r>
            <a:endParaRPr lang="fr-FR" dirty="0"/>
          </a:p>
        </p:txBody>
      </p:sp>
      <p:sp>
        <p:nvSpPr>
          <p:cNvPr id="3" name="Espace réservé du contenu 2"/>
          <p:cNvSpPr>
            <a:spLocks noGrp="1"/>
          </p:cNvSpPr>
          <p:nvPr>
            <p:ph idx="4294967295"/>
          </p:nvPr>
        </p:nvSpPr>
        <p:spPr>
          <a:xfrm>
            <a:off x="828819" y="2682889"/>
            <a:ext cx="7487950" cy="2804663"/>
          </a:xfrm>
          <a:prstGeom prst="rect">
            <a:avLst/>
          </a:prstGeom>
        </p:spPr>
        <p:txBody>
          <a:bodyPr/>
          <a:lstStyle/>
          <a:p>
            <a:r>
              <a:rPr lang="fr-FR" dirty="0" smtClean="0"/>
              <a:t>Exemple 2 : famille perte de l’extraction de chaleur</a:t>
            </a:r>
            <a:endParaRPr lang="fr-FR" dirty="0"/>
          </a:p>
        </p:txBody>
      </p:sp>
      <p:graphicFrame>
        <p:nvGraphicFramePr>
          <p:cNvPr id="13" name="Espace réservé du contenu 3"/>
          <p:cNvGraphicFramePr>
            <a:graphicFrameLocks/>
          </p:cNvGraphicFramePr>
          <p:nvPr>
            <p:extLst/>
          </p:nvPr>
        </p:nvGraphicFramePr>
        <p:xfrm>
          <a:off x="77964" y="3035690"/>
          <a:ext cx="8928879" cy="3322131"/>
        </p:xfrm>
        <a:graphic>
          <a:graphicData uri="http://schemas.openxmlformats.org/drawingml/2006/table">
            <a:tbl>
              <a:tblPr firstRow="1" bandRow="1">
                <a:tableStyleId>{D27102A9-8310-4765-A935-A1911B00CA55}</a:tableStyleId>
              </a:tblPr>
              <a:tblGrid>
                <a:gridCol w="2976293">
                  <a:extLst>
                    <a:ext uri="{9D8B030D-6E8A-4147-A177-3AD203B41FA5}">
                      <a16:colId xmlns:a16="http://schemas.microsoft.com/office/drawing/2014/main" xmlns="" val="3148700089"/>
                    </a:ext>
                  </a:extLst>
                </a:gridCol>
                <a:gridCol w="2976293">
                  <a:extLst>
                    <a:ext uri="{9D8B030D-6E8A-4147-A177-3AD203B41FA5}">
                      <a16:colId xmlns:a16="http://schemas.microsoft.com/office/drawing/2014/main" xmlns="" val="1584825763"/>
                    </a:ext>
                  </a:extLst>
                </a:gridCol>
                <a:gridCol w="2976293">
                  <a:extLst>
                    <a:ext uri="{9D8B030D-6E8A-4147-A177-3AD203B41FA5}">
                      <a16:colId xmlns:a16="http://schemas.microsoft.com/office/drawing/2014/main" xmlns="" val="330597661"/>
                    </a:ext>
                  </a:extLst>
                </a:gridCol>
              </a:tblGrid>
              <a:tr h="309691">
                <a:tc>
                  <a:txBody>
                    <a:bodyPr/>
                    <a:lstStyle/>
                    <a:p>
                      <a:pPr algn="ctr"/>
                      <a:r>
                        <a:rPr lang="fr-FR" sz="1200" noProof="0" dirty="0" smtClean="0">
                          <a:solidFill>
                            <a:srgbClr val="FFC000"/>
                          </a:solidFill>
                        </a:rPr>
                        <a:t>Incident</a:t>
                      </a:r>
                      <a:endParaRPr lang="fr-FR" sz="1200" noProof="0" dirty="0">
                        <a:solidFill>
                          <a:srgbClr val="FFC000"/>
                        </a:solidFill>
                      </a:endParaRPr>
                    </a:p>
                  </a:txBody>
                  <a:tcPr marL="68592" marR="68592" marT="34296" marB="34296"/>
                </a:tc>
                <a:tc>
                  <a:txBody>
                    <a:bodyPr/>
                    <a:lstStyle/>
                    <a:p>
                      <a:pPr algn="ctr"/>
                      <a:r>
                        <a:rPr lang="fr-FR" sz="1200" noProof="0" dirty="0" smtClean="0">
                          <a:solidFill>
                            <a:srgbClr val="FF0000"/>
                          </a:solidFill>
                        </a:rPr>
                        <a:t>Accident</a:t>
                      </a:r>
                      <a:endParaRPr lang="fr-FR" sz="1200" noProof="0" dirty="0">
                        <a:solidFill>
                          <a:srgbClr val="FF0000"/>
                        </a:solidFill>
                      </a:endParaRPr>
                    </a:p>
                  </a:txBody>
                  <a:tcPr marL="68592" marR="68592" marT="34296" marB="34296"/>
                </a:tc>
                <a:tc>
                  <a:txBody>
                    <a:bodyPr/>
                    <a:lstStyle/>
                    <a:p>
                      <a:pPr algn="ctr"/>
                      <a:r>
                        <a:rPr lang="fr-FR" sz="1200" noProof="0" dirty="0" smtClean="0">
                          <a:solidFill>
                            <a:srgbClr val="7030A0"/>
                          </a:solidFill>
                        </a:rPr>
                        <a:t>Évènement</a:t>
                      </a:r>
                      <a:r>
                        <a:rPr lang="fr-FR" sz="1200" baseline="0" noProof="0" dirty="0" smtClean="0">
                          <a:solidFill>
                            <a:srgbClr val="7030A0"/>
                          </a:solidFill>
                        </a:rPr>
                        <a:t> limitant</a:t>
                      </a:r>
                      <a:endParaRPr lang="fr-FR" sz="1200" noProof="0" dirty="0">
                        <a:solidFill>
                          <a:srgbClr val="7030A0"/>
                        </a:solidFill>
                      </a:endParaRPr>
                    </a:p>
                  </a:txBody>
                  <a:tcPr marL="68592" marR="68592" marT="34296" marB="34296"/>
                </a:tc>
                <a:extLst>
                  <a:ext uri="{0D108BD9-81ED-4DB2-BD59-A6C34878D82A}">
                    <a16:rowId xmlns:a16="http://schemas.microsoft.com/office/drawing/2014/main" xmlns="" val="3647986255"/>
                  </a:ext>
                </a:extLst>
              </a:tr>
              <a:tr h="30124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Perte de la source froide principale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Perte</a:t>
                      </a:r>
                      <a:r>
                        <a:rPr lang="fr-FR" sz="1200" kern="1200" baseline="0" noProof="0" dirty="0" smtClean="0">
                          <a:solidFill>
                            <a:schemeClr val="tx1"/>
                          </a:solidFill>
                          <a:effectLst/>
                          <a:latin typeface="+mn-lt"/>
                          <a:ea typeface="+mn-ea"/>
                          <a:cs typeface="+mn-cs"/>
                        </a:rPr>
                        <a:t> de l’extraction de chaleur au niveau du circuit de conversion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Fermeture involontaire d’une vanne du circuit intermédiaire</a:t>
                      </a:r>
                      <a:endParaRPr lang="fr-FR" sz="1200" b="1" u="sng" kern="1200" noProof="0" dirty="0" smtClean="0">
                        <a:solidFill>
                          <a:schemeClr val="tx1"/>
                        </a:solidFill>
                        <a:effectLst/>
                        <a:latin typeface="+mn-lt"/>
                        <a:ea typeface="+mn-ea"/>
                        <a:cs typeface="+mn-cs"/>
                      </a:endParaRPr>
                    </a:p>
                    <a:p>
                      <a:pPr marL="285750" indent="-285750">
                        <a:buFont typeface="Arial" panose="020B0604020202020204" pitchFamily="34" charset="0"/>
                        <a:buChar char="•"/>
                      </a:pPr>
                      <a:r>
                        <a:rPr lang="fr-FR" sz="1200" kern="1200" noProof="0" dirty="0" smtClean="0">
                          <a:solidFill>
                            <a:schemeClr val="tx1"/>
                          </a:solidFill>
                          <a:effectLst/>
                          <a:latin typeface="+mn-lt"/>
                          <a:ea typeface="+mn-ea"/>
                          <a:cs typeface="+mn-cs"/>
                        </a:rPr>
                        <a:t>Arrêt d’une ou</a:t>
                      </a:r>
                      <a:r>
                        <a:rPr lang="fr-FR" sz="1200" kern="1200" baseline="0" noProof="0" dirty="0" smtClean="0">
                          <a:solidFill>
                            <a:schemeClr val="tx1"/>
                          </a:solidFill>
                          <a:effectLst/>
                          <a:latin typeface="+mn-lt"/>
                          <a:ea typeface="+mn-ea"/>
                          <a:cs typeface="+mn-cs"/>
                        </a:rPr>
                        <a:t> plusieurs (voire toutes) pompes intermédiaires</a:t>
                      </a:r>
                      <a:endParaRPr lang="fr-FR" sz="1200" kern="1200" noProof="0" dirty="0" smtClean="0">
                        <a:solidFill>
                          <a:schemeClr val="tx1"/>
                        </a:solidFill>
                        <a:effectLst/>
                        <a:latin typeface="+mn-lt"/>
                        <a:ea typeface="+mn-ea"/>
                        <a:cs typeface="+mn-cs"/>
                      </a:endParaRPr>
                    </a:p>
                    <a:p>
                      <a:pPr marL="285750" indent="-285750">
                        <a:buFont typeface="Arial" panose="020B0604020202020204" pitchFamily="34" charset="0"/>
                        <a:buChar char="•"/>
                      </a:pPr>
                      <a:endParaRPr lang="fr-FR" sz="1200" kern="1200" noProof="0" dirty="0" smtClean="0">
                        <a:solidFill>
                          <a:schemeClr val="tx1"/>
                        </a:solidFill>
                        <a:effectLst/>
                        <a:latin typeface="+mn-lt"/>
                        <a:ea typeface="+mn-ea"/>
                        <a:cs typeface="+mn-cs"/>
                      </a:endParaRPr>
                    </a:p>
                  </a:txBody>
                  <a:tcPr marL="68592" marR="68592" marT="34296" marB="3429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Ouverture intempestive</a:t>
                      </a:r>
                      <a:r>
                        <a:rPr lang="fr-FR" sz="1200" kern="1200" baseline="0" noProof="0" dirty="0" smtClean="0">
                          <a:solidFill>
                            <a:schemeClr val="tx1"/>
                          </a:solidFill>
                          <a:effectLst/>
                          <a:latin typeface="+mn-lt"/>
                          <a:ea typeface="+mn-ea"/>
                          <a:cs typeface="+mn-cs"/>
                        </a:rPr>
                        <a:t> d’une vanne de vidange du circuit intermédiaire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baseline="0" noProof="0" dirty="0" smtClean="0">
                          <a:solidFill>
                            <a:schemeClr val="tx1"/>
                          </a:solidFill>
                          <a:effectLst/>
                          <a:latin typeface="+mn-lt"/>
                          <a:ea typeface="+mn-ea"/>
                          <a:cs typeface="+mn-cs"/>
                        </a:rPr>
                        <a:t>Fuite de sel intermédiaire hors de l’enceinte cœur, dans l’enceinte réacteur ou dans le bâtiment réacteur </a:t>
                      </a:r>
                      <a:r>
                        <a:rPr lang="fr-FR" sz="1200" kern="1200" noProof="0" dirty="0" smtClean="0">
                          <a:solidFill>
                            <a:schemeClr val="tx1"/>
                          </a:solidFill>
                          <a:effectLst/>
                          <a:latin typeface="+mn-lt"/>
                          <a:ea typeface="+mn-ea"/>
                          <a:cs typeface="+mn-cs"/>
                        </a:rPr>
                        <a:t>(ex. rupture d’une conduite)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Rupture/blocage d’une ou plusieurs (voire</a:t>
                      </a:r>
                      <a:r>
                        <a:rPr lang="fr-FR" sz="1200" kern="1200" baseline="0" noProof="0" dirty="0" smtClean="0">
                          <a:solidFill>
                            <a:schemeClr val="tx1"/>
                          </a:solidFill>
                          <a:effectLst/>
                          <a:latin typeface="+mn-lt"/>
                          <a:ea typeface="+mn-ea"/>
                          <a:cs typeface="+mn-cs"/>
                        </a:rPr>
                        <a:t> toutes) pompes intermédiaires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noProof="0" dirty="0" smtClean="0">
                          <a:solidFill>
                            <a:schemeClr val="tx1"/>
                          </a:solidFill>
                          <a:effectLst/>
                          <a:latin typeface="+mn-lt"/>
                          <a:ea typeface="+mn-ea"/>
                          <a:cs typeface="+mn-cs"/>
                        </a:rPr>
                        <a:t>Obstruction/blocage du circuit intermédiaire (ex. gel du</a:t>
                      </a:r>
                      <a:r>
                        <a:rPr lang="fr-FR" sz="1200" kern="1200" baseline="0" noProof="0" dirty="0" smtClean="0">
                          <a:solidFill>
                            <a:schemeClr val="tx1"/>
                          </a:solidFill>
                          <a:effectLst/>
                          <a:latin typeface="+mn-lt"/>
                          <a:ea typeface="+mn-ea"/>
                          <a:cs typeface="+mn-cs"/>
                        </a:rPr>
                        <a:t> sel dans l’échangeur intermédiaire-conversion</a:t>
                      </a:r>
                      <a:r>
                        <a:rPr lang="fr-FR" sz="1200" kern="1200" noProof="0" dirty="0" smtClean="0">
                          <a:solidFill>
                            <a:schemeClr val="tx1"/>
                          </a:solidFill>
                          <a:effectLst/>
                          <a:latin typeface="+mn-lt"/>
                          <a:ea typeface="+mn-ea"/>
                          <a:cs typeface="+mn-cs"/>
                        </a:rPr>
                        <a:t>)</a:t>
                      </a:r>
                      <a:endParaRPr lang="fr-FR" sz="1200" kern="1200" noProof="0" dirty="0" smtClean="0">
                        <a:effectLst/>
                      </a:endParaRPr>
                    </a:p>
                  </a:txBody>
                  <a:tcPr marL="68592" marR="68592" marT="34296" marB="3429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noProof="0" dirty="0" smtClean="0"/>
                        <a:t>Perte complète du sel intermédiaire (ex.</a:t>
                      </a:r>
                      <a:r>
                        <a:rPr lang="fr-FR" sz="1200" b="0" baseline="0" noProof="0" dirty="0" smtClean="0"/>
                        <a:t> vidange complète, large brèche) dans toutes les branches de l’intermédiaire</a:t>
                      </a:r>
                      <a:endParaRPr lang="fr-FR" sz="1200" b="0" noProof="0" dirty="0"/>
                    </a:p>
                  </a:txBody>
                  <a:tcPr marL="68592" marR="68592" marT="34296" marB="34296"/>
                </a:tc>
                <a:extLst>
                  <a:ext uri="{0D108BD9-81ED-4DB2-BD59-A6C34878D82A}">
                    <a16:rowId xmlns:a16="http://schemas.microsoft.com/office/drawing/2014/main" xmlns="" val="1185616131"/>
                  </a:ext>
                </a:extLst>
              </a:tr>
            </a:tbl>
          </a:graphicData>
        </a:graphic>
      </p:graphicFrame>
      <p:graphicFrame>
        <p:nvGraphicFramePr>
          <p:cNvPr id="14" name="Diagramme 13"/>
          <p:cNvGraphicFramePr/>
          <p:nvPr>
            <p:extLst/>
          </p:nvPr>
        </p:nvGraphicFramePr>
        <p:xfrm>
          <a:off x="615296" y="1708037"/>
          <a:ext cx="7913858" cy="70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25951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4339" name="Rectangle 2"/>
          <p:cNvSpPr>
            <a:spLocks noGrp="1" noChangeArrowheads="1"/>
          </p:cNvSpPr>
          <p:nvPr>
            <p:ph type="title"/>
          </p:nvPr>
        </p:nvSpPr>
        <p:spPr>
          <a:xfrm>
            <a:off x="1259107" y="115915"/>
            <a:ext cx="6500354" cy="608153"/>
          </a:xfrm>
          <a:noFill/>
        </p:spPr>
        <p:txBody>
          <a:bodyPr/>
          <a:lstStyle/>
          <a:p>
            <a:pPr eaLnBrk="1" hangingPunct="1"/>
            <a:r>
              <a:rPr lang="fr-FR" altLang="fr-FR" smtClean="0"/>
              <a:t>Méthode des lignes de défense</a:t>
            </a:r>
          </a:p>
        </p:txBody>
      </p:sp>
      <p:sp>
        <p:nvSpPr>
          <p:cNvPr id="14340" name="Rectangle 3"/>
          <p:cNvSpPr>
            <a:spLocks noChangeArrowheads="1"/>
          </p:cNvSpPr>
          <p:nvPr/>
        </p:nvSpPr>
        <p:spPr bwMode="auto">
          <a:xfrm>
            <a:off x="245248" y="1236213"/>
            <a:ext cx="8672610" cy="42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71463" indent="-271463"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17550" indent="-268288"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073150" indent="-176213" algn="l" eaLnBrk="0" hangingPunct="0">
              <a:spcBef>
                <a:spcPct val="20000"/>
              </a:spcBef>
              <a:buClr>
                <a:srgbClr val="8E837A"/>
              </a:buClr>
              <a:buFont typeface="Symbol" pitchFamily="18" charset="2"/>
              <a:buChar char="·"/>
              <a:defRPr sz="1400">
                <a:solidFill>
                  <a:schemeClr val="tx1"/>
                </a:solidFill>
                <a:latin typeface="Arial" charset="0"/>
              </a:defRPr>
            </a:lvl3pPr>
            <a:lvl4pPr marL="1436688" indent="-93663" algn="l" eaLnBrk="0" hangingPunct="0">
              <a:spcBef>
                <a:spcPct val="20000"/>
              </a:spcBef>
              <a:buClr>
                <a:schemeClr val="tx1"/>
              </a:buClr>
              <a:buFont typeface="Arial" charset="0"/>
              <a:buChar char="-"/>
              <a:defRPr sz="1200">
                <a:solidFill>
                  <a:schemeClr val="tx1"/>
                </a:solidFill>
                <a:latin typeface="Arial" charset="0"/>
              </a:defRPr>
            </a:lvl4pPr>
            <a:lvl5pPr marL="1973263" indent="-179388" algn="l" eaLnBrk="0" hangingPunct="0">
              <a:spcBef>
                <a:spcPct val="20000"/>
              </a:spcBef>
              <a:buFont typeface="Arial" charset="0"/>
              <a:buChar char="­"/>
              <a:defRPr sz="1200">
                <a:solidFill>
                  <a:schemeClr val="tx1"/>
                </a:solidFill>
                <a:latin typeface="Arial" charset="0"/>
              </a:defRPr>
            </a:lvl5pPr>
            <a:lvl6pPr marL="2430463" indent="-179388" eaLnBrk="0" fontAlgn="base" hangingPunct="0">
              <a:spcBef>
                <a:spcPct val="20000"/>
              </a:spcBef>
              <a:spcAft>
                <a:spcPct val="0"/>
              </a:spcAft>
              <a:buFont typeface="Arial" charset="0"/>
              <a:buChar char="­"/>
              <a:defRPr sz="1200">
                <a:solidFill>
                  <a:schemeClr val="tx1"/>
                </a:solidFill>
                <a:latin typeface="Arial" charset="0"/>
              </a:defRPr>
            </a:lvl6pPr>
            <a:lvl7pPr marL="2887663" indent="-179388" eaLnBrk="0" fontAlgn="base" hangingPunct="0">
              <a:spcBef>
                <a:spcPct val="20000"/>
              </a:spcBef>
              <a:spcAft>
                <a:spcPct val="0"/>
              </a:spcAft>
              <a:buFont typeface="Arial" charset="0"/>
              <a:buChar char="­"/>
              <a:defRPr sz="1200">
                <a:solidFill>
                  <a:schemeClr val="tx1"/>
                </a:solidFill>
                <a:latin typeface="Arial" charset="0"/>
              </a:defRPr>
            </a:lvl7pPr>
            <a:lvl8pPr marL="3344863" indent="-179388" eaLnBrk="0" fontAlgn="base" hangingPunct="0">
              <a:spcBef>
                <a:spcPct val="20000"/>
              </a:spcBef>
              <a:spcAft>
                <a:spcPct val="0"/>
              </a:spcAft>
              <a:buFont typeface="Arial" charset="0"/>
              <a:buChar char="­"/>
              <a:defRPr sz="1200">
                <a:solidFill>
                  <a:schemeClr val="tx1"/>
                </a:solidFill>
                <a:latin typeface="Arial" charset="0"/>
              </a:defRPr>
            </a:lvl8pPr>
            <a:lvl9pPr marL="3802063" indent="-179388"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r>
              <a:rPr lang="fr-FR" altLang="fr-FR" sz="1600" b="0" i="1" dirty="0" smtClean="0">
                <a:solidFill>
                  <a:srgbClr val="09357A"/>
                </a:solidFill>
              </a:rPr>
              <a:t>«</a:t>
            </a:r>
            <a:r>
              <a:rPr lang="fr-FR" altLang="fr-FR" sz="1600" b="0" i="1" dirty="0">
                <a:solidFill>
                  <a:srgbClr val="09357A"/>
                </a:solidFill>
              </a:rPr>
              <a:t> Elle consiste à identifier les diverses dispositions prises envers les principaux risques (…), à quantifier très sommairement la valeur de ces dispositions et à vérifier que toute évolution accidentelle de l’état du réacteur sera toujours combattue par </a:t>
            </a:r>
            <a:r>
              <a:rPr lang="fr-FR" altLang="fr-FR" sz="1600" b="0" i="1" dirty="0">
                <a:solidFill>
                  <a:srgbClr val="FE5815"/>
                </a:solidFill>
              </a:rPr>
              <a:t>un ensemble minimal homogène (en quantité et qualité) de lignes de défense avant que puisse intervenir une situation aux conséquences inacceptables </a:t>
            </a:r>
            <a:r>
              <a:rPr lang="fr-FR" altLang="fr-FR" sz="1600" b="0" i="1" dirty="0">
                <a:solidFill>
                  <a:srgbClr val="09357A"/>
                </a:solidFill>
              </a:rPr>
              <a:t>» </a:t>
            </a:r>
            <a:r>
              <a:rPr lang="fr-FR" altLang="fr-FR" sz="1600" b="0" i="1" dirty="0" smtClean="0">
                <a:solidFill>
                  <a:srgbClr val="09357A"/>
                </a:solidFill>
              </a:rPr>
              <a:t>(M. </a:t>
            </a:r>
            <a:r>
              <a:rPr lang="fr-FR" altLang="fr-FR" sz="1600" b="0" i="1" dirty="0" err="1" smtClean="0">
                <a:solidFill>
                  <a:srgbClr val="09357A"/>
                </a:solidFill>
              </a:rPr>
              <a:t>Lavérie</a:t>
            </a:r>
            <a:r>
              <a:rPr lang="fr-FR" altLang="fr-FR" sz="1600" b="0" i="1" dirty="0">
                <a:solidFill>
                  <a:srgbClr val="09357A"/>
                </a:solidFill>
              </a:rPr>
              <a:t>)</a:t>
            </a:r>
            <a:endParaRPr lang="fr-FR" altLang="fr-FR" sz="1800" b="0" i="1" dirty="0">
              <a:solidFill>
                <a:srgbClr val="09357A"/>
              </a:solidFill>
            </a:endParaRPr>
          </a:p>
          <a:p>
            <a:pPr eaLnBrk="1" hangingPunct="1"/>
            <a:r>
              <a:rPr lang="fr-FR" altLang="fr-FR" sz="1600" dirty="0" smtClean="0">
                <a:solidFill>
                  <a:srgbClr val="09357A"/>
                </a:solidFill>
              </a:rPr>
              <a:t>REX d’utilisation : RNR-Na en France (dont ASTRID </a:t>
            </a:r>
            <a:r>
              <a:rPr lang="fr-FR" altLang="fr-FR" sz="1600" dirty="0" smtClean="0">
                <a:solidFill>
                  <a:srgbClr val="09357A"/>
                </a:solidFill>
                <a:sym typeface="Wingdings" panose="05000000000000000000" pitchFamily="2" charset="2"/>
              </a:rPr>
              <a:t> « 2a+b » vis-à-vis de l’accident grave</a:t>
            </a:r>
            <a:r>
              <a:rPr lang="fr-FR" altLang="fr-FR" sz="1600" dirty="0" smtClean="0">
                <a:solidFill>
                  <a:srgbClr val="09357A"/>
                </a:solidFill>
              </a:rPr>
              <a:t>), RJH, autres installations CEA…</a:t>
            </a:r>
          </a:p>
          <a:p>
            <a:pPr eaLnBrk="1" hangingPunct="1"/>
            <a:r>
              <a:rPr lang="fr-FR" altLang="fr-FR" sz="1600" dirty="0">
                <a:solidFill>
                  <a:srgbClr val="09357A"/>
                </a:solidFill>
              </a:rPr>
              <a:t>Types de LDD :</a:t>
            </a:r>
          </a:p>
          <a:p>
            <a:pPr lvl="1" eaLnBrk="1" hangingPunct="1"/>
            <a:r>
              <a:rPr lang="fr-FR" altLang="fr-FR" sz="1400" b="0" dirty="0" smtClean="0">
                <a:solidFill>
                  <a:srgbClr val="09357A"/>
                </a:solidFill>
              </a:rPr>
              <a:t>Prévention </a:t>
            </a:r>
            <a:r>
              <a:rPr lang="fr-FR" altLang="fr-FR" sz="1400" b="0" dirty="0">
                <a:solidFill>
                  <a:srgbClr val="09357A"/>
                </a:solidFill>
              </a:rPr>
              <a:t>de l’occurrence de l’événement initiateur</a:t>
            </a:r>
          </a:p>
          <a:p>
            <a:pPr lvl="1" eaLnBrk="1" hangingPunct="1"/>
            <a:r>
              <a:rPr lang="fr-FR" altLang="fr-FR" sz="1400" b="0" dirty="0">
                <a:solidFill>
                  <a:srgbClr val="09357A"/>
                </a:solidFill>
              </a:rPr>
              <a:t>Mesures de limitation des conséquences des événements initiateurs par des équipements spécifiques</a:t>
            </a:r>
          </a:p>
          <a:p>
            <a:pPr lvl="1" eaLnBrk="1" hangingPunct="1"/>
            <a:r>
              <a:rPr lang="fr-FR" altLang="fr-FR" sz="1400" b="0" dirty="0">
                <a:solidFill>
                  <a:srgbClr val="09357A"/>
                </a:solidFill>
              </a:rPr>
              <a:t>Comportement intrinsèque et résistance naturelle à la progression de l’accident</a:t>
            </a:r>
          </a:p>
          <a:p>
            <a:pPr marL="271463" lvl="1" indent="-271463" eaLnBrk="1" hangingPunct="1">
              <a:spcAft>
                <a:spcPct val="20000"/>
              </a:spcAft>
              <a:buClr>
                <a:schemeClr val="tx2"/>
              </a:buClr>
              <a:buSzTx/>
              <a:buBlip>
                <a:blip r:embed="rId3"/>
              </a:buBlip>
            </a:pPr>
            <a:r>
              <a:rPr lang="fr-FR" altLang="fr-FR" dirty="0">
                <a:solidFill>
                  <a:srgbClr val="09357A"/>
                </a:solidFill>
              </a:rPr>
              <a:t>LDD forte (a) : </a:t>
            </a:r>
            <a:r>
              <a:rPr lang="fr-FR" altLang="fr-FR" sz="1400" b="0" dirty="0">
                <a:solidFill>
                  <a:srgbClr val="09357A"/>
                </a:solidFill>
              </a:rPr>
              <a:t>Probabilité de défaillance de l’ordre de 10</a:t>
            </a:r>
            <a:r>
              <a:rPr lang="fr-FR" altLang="fr-FR" sz="1400" b="0" baseline="30000" dirty="0">
                <a:solidFill>
                  <a:srgbClr val="09357A"/>
                </a:solidFill>
              </a:rPr>
              <a:t>-3</a:t>
            </a:r>
            <a:r>
              <a:rPr lang="fr-FR" altLang="fr-FR" sz="1400" b="0" dirty="0">
                <a:solidFill>
                  <a:srgbClr val="09357A"/>
                </a:solidFill>
              </a:rPr>
              <a:t> à 10</a:t>
            </a:r>
            <a:r>
              <a:rPr lang="fr-FR" altLang="fr-FR" sz="1400" b="0" baseline="30000" dirty="0">
                <a:solidFill>
                  <a:srgbClr val="09357A"/>
                </a:solidFill>
              </a:rPr>
              <a:t>-4</a:t>
            </a:r>
            <a:r>
              <a:rPr lang="fr-FR" altLang="fr-FR" sz="1400" b="0" dirty="0">
                <a:solidFill>
                  <a:srgbClr val="09357A"/>
                </a:solidFill>
              </a:rPr>
              <a:t> à la demande (ou par an), par ex. système actif </a:t>
            </a:r>
            <a:r>
              <a:rPr lang="fr-FR" altLang="fr-FR" sz="1400" b="0" dirty="0" smtClean="0">
                <a:solidFill>
                  <a:srgbClr val="09357A"/>
                </a:solidFill>
              </a:rPr>
              <a:t>conçu </a:t>
            </a:r>
            <a:r>
              <a:rPr lang="fr-FR" altLang="fr-FR" sz="1400" b="0" dirty="0">
                <a:solidFill>
                  <a:srgbClr val="09357A"/>
                </a:solidFill>
              </a:rPr>
              <a:t>avec les normes de l’industrie nucléaire et possédant des redondances internes</a:t>
            </a:r>
          </a:p>
          <a:p>
            <a:pPr marL="271463" lvl="1" indent="-271463" eaLnBrk="1" hangingPunct="1">
              <a:spcAft>
                <a:spcPct val="20000"/>
              </a:spcAft>
              <a:buClr>
                <a:schemeClr val="tx2"/>
              </a:buClr>
              <a:buSzTx/>
              <a:buBlip>
                <a:blip r:embed="rId3"/>
              </a:buBlip>
            </a:pPr>
            <a:r>
              <a:rPr lang="fr-FR" altLang="fr-FR" dirty="0">
                <a:solidFill>
                  <a:srgbClr val="09357A"/>
                </a:solidFill>
              </a:rPr>
              <a:t>LDD moyenne (b) : </a:t>
            </a:r>
            <a:r>
              <a:rPr lang="fr-FR" altLang="fr-FR" sz="1400" b="0" dirty="0">
                <a:solidFill>
                  <a:srgbClr val="09357A"/>
                </a:solidFill>
              </a:rPr>
              <a:t>Probabilité de défaillance de l’ordre de 10</a:t>
            </a:r>
            <a:r>
              <a:rPr lang="fr-FR" altLang="fr-FR" sz="1400" b="0" baseline="30000" dirty="0">
                <a:solidFill>
                  <a:srgbClr val="09357A"/>
                </a:solidFill>
              </a:rPr>
              <a:t>-1</a:t>
            </a:r>
            <a:r>
              <a:rPr lang="fr-FR" altLang="fr-FR" sz="1400" b="0" dirty="0">
                <a:solidFill>
                  <a:srgbClr val="09357A"/>
                </a:solidFill>
              </a:rPr>
              <a:t> à 10</a:t>
            </a:r>
            <a:r>
              <a:rPr lang="fr-FR" altLang="fr-FR" sz="1400" b="0" baseline="30000" dirty="0">
                <a:solidFill>
                  <a:srgbClr val="09357A"/>
                </a:solidFill>
              </a:rPr>
              <a:t>-2 </a:t>
            </a:r>
            <a:r>
              <a:rPr lang="fr-FR" altLang="fr-FR" sz="1400" b="0" dirty="0">
                <a:solidFill>
                  <a:srgbClr val="09357A"/>
                </a:solidFill>
              </a:rPr>
              <a:t>à la demande (ou par an), par ex. </a:t>
            </a:r>
            <a:r>
              <a:rPr lang="fr-FR" altLang="fr-FR" sz="1400" b="0" dirty="0" smtClean="0">
                <a:solidFill>
                  <a:srgbClr val="09357A"/>
                </a:solidFill>
              </a:rPr>
              <a:t>système actif </a:t>
            </a:r>
            <a:r>
              <a:rPr lang="fr-FR" altLang="fr-FR" sz="1400" b="0" dirty="0">
                <a:solidFill>
                  <a:srgbClr val="09357A"/>
                </a:solidFill>
              </a:rPr>
              <a:t>sans redondance interne, </a:t>
            </a:r>
            <a:r>
              <a:rPr lang="fr-FR" altLang="fr-FR" sz="1400" b="0" dirty="0" smtClean="0">
                <a:solidFill>
                  <a:srgbClr val="09357A"/>
                </a:solidFill>
              </a:rPr>
              <a:t>action </a:t>
            </a:r>
            <a:r>
              <a:rPr lang="fr-FR" altLang="fr-FR" sz="1400" b="0" dirty="0">
                <a:solidFill>
                  <a:srgbClr val="09357A"/>
                </a:solidFill>
              </a:rPr>
              <a:t>de l’opérateur </a:t>
            </a:r>
            <a:r>
              <a:rPr lang="fr-FR" altLang="fr-FR" sz="1400" b="0" dirty="0" smtClean="0">
                <a:solidFill>
                  <a:srgbClr val="09357A"/>
                </a:solidFill>
              </a:rPr>
              <a:t>requise </a:t>
            </a:r>
            <a:r>
              <a:rPr lang="fr-FR" altLang="fr-FR" sz="1400" b="0" dirty="0">
                <a:solidFill>
                  <a:srgbClr val="09357A"/>
                </a:solidFill>
              </a:rPr>
              <a:t>dans le cadre d’une procédure</a:t>
            </a:r>
          </a:p>
          <a:p>
            <a:r>
              <a:rPr lang="fr-FR" altLang="fr-FR" sz="1600" dirty="0">
                <a:solidFill>
                  <a:srgbClr val="09357A"/>
                </a:solidFill>
              </a:rPr>
              <a:t>Les LDD doivent être indépendantes, sans possibilité de mode commun de défaillance</a:t>
            </a:r>
          </a:p>
          <a:p>
            <a:pPr eaLnBrk="1" hangingPunct="1"/>
            <a:endParaRPr lang="fr-FR" altLang="fr-FR" sz="1600" dirty="0" smtClean="0"/>
          </a:p>
          <a:p>
            <a:pPr eaLnBrk="1" hangingPunct="1"/>
            <a:endParaRPr lang="fr-FR" altLang="fr-FR" sz="1600" dirty="0"/>
          </a:p>
          <a:p>
            <a:pPr eaLnBrk="1" hangingPunct="1"/>
            <a:endParaRPr lang="fr-FR" altLang="fr-FR" sz="1600" i="1" dirty="0"/>
          </a:p>
        </p:txBody>
      </p:sp>
      <p:pic>
        <p:nvPicPr>
          <p:cNvPr id="5" name="Imag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085" y="2838941"/>
            <a:ext cx="2725431" cy="80169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472516" y="3346093"/>
            <a:ext cx="834130" cy="241980"/>
          </a:xfrm>
          <a:prstGeom prst="rect">
            <a:avLst/>
          </a:prstGeom>
          <a:noFill/>
        </p:spPr>
        <p:txBody>
          <a:bodyPr wrap="none" lIns="36000" tIns="36000" rIns="36000" bIns="36000" rtlCol="0" anchor="t" anchorCtr="1">
            <a:spAutoFit/>
          </a:bodyPr>
          <a:lstStyle/>
          <a:p>
            <a:r>
              <a:rPr lang="fr-FR" sz="1100" dirty="0" smtClean="0">
                <a:solidFill>
                  <a:srgbClr val="09357A"/>
                </a:solidFill>
              </a:rPr>
              <a:t>Ex. ASTRID</a:t>
            </a:r>
          </a:p>
        </p:txBody>
      </p:sp>
    </p:spTree>
    <p:extLst>
      <p:ext uri="{BB962C8B-B14F-4D97-AF65-F5344CB8AC3E}">
        <p14:creationId xmlns:p14="http://schemas.microsoft.com/office/powerpoint/2010/main" val="17901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6388" name="Rectangle 3"/>
          <p:cNvSpPr>
            <a:spLocks noChangeArrowheads="1"/>
          </p:cNvSpPr>
          <p:nvPr/>
        </p:nvSpPr>
        <p:spPr bwMode="auto">
          <a:xfrm>
            <a:off x="395357" y="765353"/>
            <a:ext cx="8426325" cy="1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71463" indent="-271463"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17550" indent="-268288"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073150" indent="-176213" algn="l" eaLnBrk="0" hangingPunct="0">
              <a:spcBef>
                <a:spcPct val="20000"/>
              </a:spcBef>
              <a:buClr>
                <a:srgbClr val="8E837A"/>
              </a:buClr>
              <a:buFont typeface="Symbol" pitchFamily="18" charset="2"/>
              <a:buChar char="·"/>
              <a:defRPr sz="1400">
                <a:solidFill>
                  <a:schemeClr val="tx1"/>
                </a:solidFill>
                <a:latin typeface="Arial" charset="0"/>
              </a:defRPr>
            </a:lvl3pPr>
            <a:lvl4pPr marL="1436688" indent="-93663" algn="l" eaLnBrk="0" hangingPunct="0">
              <a:spcBef>
                <a:spcPct val="20000"/>
              </a:spcBef>
              <a:buClr>
                <a:schemeClr val="tx1"/>
              </a:buClr>
              <a:buFont typeface="Arial" charset="0"/>
              <a:buChar char="-"/>
              <a:defRPr sz="1200">
                <a:solidFill>
                  <a:schemeClr val="tx1"/>
                </a:solidFill>
                <a:latin typeface="Arial" charset="0"/>
              </a:defRPr>
            </a:lvl4pPr>
            <a:lvl5pPr marL="1973263" indent="-179388" algn="l" eaLnBrk="0" hangingPunct="0">
              <a:spcBef>
                <a:spcPct val="20000"/>
              </a:spcBef>
              <a:buFont typeface="Arial" charset="0"/>
              <a:buChar char="­"/>
              <a:defRPr sz="1200">
                <a:solidFill>
                  <a:schemeClr val="tx1"/>
                </a:solidFill>
                <a:latin typeface="Arial" charset="0"/>
              </a:defRPr>
            </a:lvl5pPr>
            <a:lvl6pPr marL="2430463" indent="-179388" eaLnBrk="0" fontAlgn="base" hangingPunct="0">
              <a:spcBef>
                <a:spcPct val="20000"/>
              </a:spcBef>
              <a:spcAft>
                <a:spcPct val="0"/>
              </a:spcAft>
              <a:buFont typeface="Arial" charset="0"/>
              <a:buChar char="­"/>
              <a:defRPr sz="1200">
                <a:solidFill>
                  <a:schemeClr val="tx1"/>
                </a:solidFill>
                <a:latin typeface="Arial" charset="0"/>
              </a:defRPr>
            </a:lvl6pPr>
            <a:lvl7pPr marL="2887663" indent="-179388" eaLnBrk="0" fontAlgn="base" hangingPunct="0">
              <a:spcBef>
                <a:spcPct val="20000"/>
              </a:spcBef>
              <a:spcAft>
                <a:spcPct val="0"/>
              </a:spcAft>
              <a:buFont typeface="Arial" charset="0"/>
              <a:buChar char="­"/>
              <a:defRPr sz="1200">
                <a:solidFill>
                  <a:schemeClr val="tx1"/>
                </a:solidFill>
                <a:latin typeface="Arial" charset="0"/>
              </a:defRPr>
            </a:lvl7pPr>
            <a:lvl8pPr marL="3344863" indent="-179388" eaLnBrk="0" fontAlgn="base" hangingPunct="0">
              <a:spcBef>
                <a:spcPct val="20000"/>
              </a:spcBef>
              <a:spcAft>
                <a:spcPct val="0"/>
              </a:spcAft>
              <a:buFont typeface="Arial" charset="0"/>
              <a:buChar char="­"/>
              <a:defRPr sz="1200">
                <a:solidFill>
                  <a:schemeClr val="tx1"/>
                </a:solidFill>
                <a:latin typeface="Arial" charset="0"/>
              </a:defRPr>
            </a:lvl8pPr>
            <a:lvl9pPr marL="3802063" indent="-179388" eaLnBrk="0" fontAlgn="base" hangingPunct="0">
              <a:spcBef>
                <a:spcPct val="20000"/>
              </a:spcBef>
              <a:spcAft>
                <a:spcPct val="0"/>
              </a:spcAft>
              <a:buFont typeface="Arial" charset="0"/>
              <a:buChar char="­"/>
              <a:defRPr sz="1200">
                <a:solidFill>
                  <a:schemeClr val="tx1"/>
                </a:solidFill>
                <a:latin typeface="Arial" charset="0"/>
              </a:defRPr>
            </a:lvl9pPr>
          </a:lstStyle>
          <a:p>
            <a:pPr lvl="3" eaLnBrk="1" hangingPunct="1"/>
            <a:endParaRPr lang="fr-FR" altLang="fr-FR" sz="800" dirty="0"/>
          </a:p>
          <a:p>
            <a:pPr lvl="1" eaLnBrk="1" hangingPunct="1"/>
            <a:endParaRPr lang="fr-FR" altLang="fr-FR" sz="1400" b="0" dirty="0"/>
          </a:p>
          <a:p>
            <a:pPr lvl="2" eaLnBrk="1" hangingPunct="1">
              <a:buClr>
                <a:schemeClr val="tx2"/>
              </a:buClr>
              <a:buFont typeface="Wingdings" pitchFamily="2" charset="2"/>
              <a:buChar char="à"/>
            </a:pPr>
            <a:endParaRPr lang="fr-FR" altLang="fr-FR" sz="1100" dirty="0"/>
          </a:p>
        </p:txBody>
      </p:sp>
      <p:sp>
        <p:nvSpPr>
          <p:cNvPr id="2" name="Titre 1"/>
          <p:cNvSpPr>
            <a:spLocks noGrp="1"/>
          </p:cNvSpPr>
          <p:nvPr>
            <p:ph type="title"/>
          </p:nvPr>
        </p:nvSpPr>
        <p:spPr/>
        <p:txBody>
          <a:bodyPr>
            <a:normAutofit/>
          </a:bodyPr>
          <a:lstStyle/>
          <a:p>
            <a:r>
              <a:rPr lang="fr-FR" altLang="fr-FR" dirty="0"/>
              <a:t>Application de la méthode des lignes de défense au </a:t>
            </a:r>
            <a:r>
              <a:rPr lang="fr-FR" altLang="fr-FR" dirty="0" smtClean="0"/>
              <a:t>MSFR : principales étapes</a:t>
            </a:r>
            <a:endParaRPr lang="fr-FR" dirty="0"/>
          </a:p>
        </p:txBody>
      </p:sp>
      <p:sp>
        <p:nvSpPr>
          <p:cNvPr id="6" name="Rectangle 3"/>
          <p:cNvSpPr>
            <a:spLocks noGrp="1" noChangeArrowheads="1"/>
          </p:cNvSpPr>
          <p:nvPr>
            <p:ph idx="4294967295"/>
          </p:nvPr>
        </p:nvSpPr>
        <p:spPr>
          <a:xfrm>
            <a:off x="296371" y="1132239"/>
            <a:ext cx="8778802" cy="4835949"/>
          </a:xfrm>
          <a:prstGeom prst="rect">
            <a:avLst/>
          </a:prstGeom>
        </p:spPr>
        <p:txBody>
          <a:bodyPr lIns="91449" tIns="45725" rIns="91449" bIns="45725">
            <a:normAutofit fontScale="92500" lnSpcReduction="20000"/>
          </a:bodyPr>
          <a:lstStyle/>
          <a:p>
            <a:r>
              <a:rPr lang="fr-FR" altLang="fr-FR" sz="1800" dirty="0" smtClean="0"/>
              <a:t>1) Caractérisation de l’évènement initiateur étudié</a:t>
            </a:r>
          </a:p>
          <a:p>
            <a:pPr marL="0" indent="0">
              <a:buNone/>
            </a:pPr>
            <a:endParaRPr lang="fr-FR" altLang="fr-FR" sz="1800" dirty="0" smtClean="0"/>
          </a:p>
          <a:p>
            <a:r>
              <a:rPr lang="fr-FR" sz="1800" dirty="0" smtClean="0"/>
              <a:t>2) </a:t>
            </a:r>
            <a:r>
              <a:rPr lang="fr-FR" sz="1800" dirty="0" smtClean="0">
                <a:solidFill>
                  <a:srgbClr val="FE5815"/>
                </a:solidFill>
              </a:rPr>
              <a:t>Recensement des dispositions de prévention </a:t>
            </a:r>
            <a:r>
              <a:rPr lang="fr-FR" sz="1800" dirty="0" smtClean="0"/>
              <a:t/>
            </a:r>
            <a:br>
              <a:rPr lang="fr-FR" sz="1800" dirty="0" smtClean="0"/>
            </a:br>
            <a:r>
              <a:rPr lang="fr-FR" sz="1800" dirty="0" smtClean="0">
                <a:sym typeface="Wingdings" panose="05000000000000000000" pitchFamily="2" charset="2"/>
              </a:rPr>
              <a:t></a:t>
            </a:r>
            <a:r>
              <a:rPr lang="fr-FR" sz="1800" dirty="0" smtClean="0"/>
              <a:t> identification d’éventuelle LDD associée</a:t>
            </a:r>
          </a:p>
          <a:p>
            <a:pPr marL="0" indent="0">
              <a:buNone/>
            </a:pPr>
            <a:endParaRPr lang="fr-FR" sz="1800" dirty="0" smtClean="0"/>
          </a:p>
          <a:p>
            <a:r>
              <a:rPr lang="fr-FR" sz="1800" dirty="0" smtClean="0"/>
              <a:t>3) </a:t>
            </a:r>
            <a:r>
              <a:rPr lang="fr-FR" sz="1800" dirty="0" smtClean="0">
                <a:solidFill>
                  <a:srgbClr val="FE5815"/>
                </a:solidFill>
              </a:rPr>
              <a:t>Evaluation du comportement naturel du réacteur</a:t>
            </a:r>
            <a:br>
              <a:rPr lang="fr-FR" sz="1800" dirty="0" smtClean="0">
                <a:solidFill>
                  <a:srgbClr val="FE5815"/>
                </a:solidFill>
              </a:rPr>
            </a:br>
            <a:r>
              <a:rPr lang="fr-FR" sz="1800" dirty="0" smtClean="0">
                <a:sym typeface="Wingdings" panose="05000000000000000000" pitchFamily="2" charset="2"/>
              </a:rPr>
              <a:t> </a:t>
            </a:r>
            <a:r>
              <a:rPr lang="fr-FR" sz="1800" dirty="0" smtClean="0"/>
              <a:t>évaluation des conséquences </a:t>
            </a:r>
            <a:r>
              <a:rPr lang="fr-FR" sz="1800" dirty="0" smtClean="0"/>
              <a:t>potentielles, recherche des effets falaises potentiels</a:t>
            </a:r>
            <a:endParaRPr lang="fr-FR" sz="1800" dirty="0" smtClean="0"/>
          </a:p>
          <a:p>
            <a:pPr marL="0" indent="0">
              <a:buNone/>
            </a:pPr>
            <a:endParaRPr lang="fr-FR" sz="1800" dirty="0" smtClean="0"/>
          </a:p>
          <a:p>
            <a:r>
              <a:rPr lang="fr-FR" sz="1800" dirty="0" smtClean="0"/>
              <a:t>4) </a:t>
            </a:r>
            <a:r>
              <a:rPr lang="fr-FR" sz="1800" dirty="0" smtClean="0">
                <a:solidFill>
                  <a:srgbClr val="FE5815"/>
                </a:solidFill>
              </a:rPr>
              <a:t>Recensement des dispositions de limitation des conséquences</a:t>
            </a:r>
          </a:p>
          <a:p>
            <a:pPr marL="0" indent="0">
              <a:buNone/>
            </a:pPr>
            <a:endParaRPr lang="fr-FR" sz="1800" dirty="0" smtClean="0"/>
          </a:p>
          <a:p>
            <a:r>
              <a:rPr lang="fr-FR" sz="1800" dirty="0" smtClean="0"/>
              <a:t>5) Réalisation d’un </a:t>
            </a:r>
            <a:r>
              <a:rPr lang="fr-FR" sz="1800" dirty="0" smtClean="0">
                <a:solidFill>
                  <a:srgbClr val="FE5815"/>
                </a:solidFill>
              </a:rPr>
              <a:t>arbre d’évènement avec les LDD</a:t>
            </a:r>
          </a:p>
          <a:p>
            <a:pPr marL="0" indent="0">
              <a:buNone/>
            </a:pPr>
            <a:r>
              <a:rPr lang="fr-FR" sz="1800" dirty="0">
                <a:solidFill>
                  <a:srgbClr val="FE5815"/>
                </a:solidFill>
              </a:rPr>
              <a:t> </a:t>
            </a:r>
            <a:r>
              <a:rPr lang="fr-FR" sz="1800" dirty="0" smtClean="0">
                <a:solidFill>
                  <a:srgbClr val="FE5815"/>
                </a:solidFill>
                <a:sym typeface="Wingdings" panose="05000000000000000000" pitchFamily="2" charset="2"/>
              </a:rPr>
              <a:t> P</a:t>
            </a:r>
            <a:r>
              <a:rPr lang="fr-FR" sz="1800" dirty="0" smtClean="0">
                <a:solidFill>
                  <a:srgbClr val="FE5815"/>
                </a:solidFill>
              </a:rPr>
              <a:t>remier avis sur l’architecture des systèmes de sûreté</a:t>
            </a:r>
          </a:p>
          <a:p>
            <a:pPr marL="0" indent="0">
              <a:buNone/>
            </a:pPr>
            <a:r>
              <a:rPr lang="fr-FR" sz="1800" dirty="0">
                <a:solidFill>
                  <a:srgbClr val="FE5815"/>
                </a:solidFill>
              </a:rPr>
              <a:t> </a:t>
            </a:r>
            <a:r>
              <a:rPr lang="fr-FR" sz="1800" dirty="0" smtClean="0">
                <a:solidFill>
                  <a:srgbClr val="FE5815"/>
                </a:solidFill>
                <a:sym typeface="Wingdings" panose="05000000000000000000" pitchFamily="2" charset="2"/>
              </a:rPr>
              <a:t> Mise en évidence </a:t>
            </a:r>
            <a:r>
              <a:rPr lang="fr-FR" sz="1800" dirty="0" smtClean="0">
                <a:solidFill>
                  <a:srgbClr val="FE5815"/>
                </a:solidFill>
              </a:rPr>
              <a:t>de points à approfondir dans l’analyse de sûreté</a:t>
            </a:r>
          </a:p>
          <a:p>
            <a:pPr marL="0" indent="0">
              <a:buNone/>
            </a:pPr>
            <a:endParaRPr lang="fr-FR" sz="1600" dirty="0"/>
          </a:p>
          <a:p>
            <a:pPr marL="0" indent="0">
              <a:buNone/>
            </a:pPr>
            <a:r>
              <a:rPr lang="fr-FR" sz="1600" i="1" dirty="0" smtClean="0">
                <a:sym typeface="Wingdings" panose="05000000000000000000" pitchFamily="2" charset="2"/>
              </a:rPr>
              <a:t> </a:t>
            </a:r>
            <a:r>
              <a:rPr lang="fr-FR" sz="1600" i="1" dirty="0" smtClean="0"/>
              <a:t>Besoin de s’entourer d’avis d’expert pour évaluer qualitativement les conséquences potentielles, et de se donner des objectifs intermédiaires à la seule prévention d’un accident grave </a:t>
            </a:r>
            <a:r>
              <a:rPr lang="fr-FR" sz="1600" i="1" dirty="0" smtClean="0"/>
              <a:t>(non défini à ce stade) pour </a:t>
            </a:r>
            <a:r>
              <a:rPr lang="fr-FR" sz="1600" i="1" dirty="0" smtClean="0"/>
              <a:t>évaluer le nombre minimal de LDD requises</a:t>
            </a:r>
          </a:p>
          <a:p>
            <a:endParaRPr lang="fr-FR" dirty="0"/>
          </a:p>
          <a:p>
            <a:endParaRPr lang="fr-FR" altLang="fr-FR" sz="1600" dirty="0" smtClean="0">
              <a:solidFill>
                <a:srgbClr val="FE5815"/>
              </a:solidFill>
            </a:endParaRPr>
          </a:p>
          <a:p>
            <a:endParaRPr lang="fr-FR" altLang="fr-FR" sz="1800" dirty="0" smtClean="0">
              <a:solidFill>
                <a:srgbClr val="FE5815"/>
              </a:solidFill>
            </a:endParaRPr>
          </a:p>
          <a:p>
            <a:pPr marL="0" indent="0">
              <a:buNone/>
            </a:pPr>
            <a:endParaRPr lang="fr-FR" altLang="fr-FR" sz="1800" dirty="0" smtClean="0"/>
          </a:p>
        </p:txBody>
      </p:sp>
    </p:spTree>
    <p:extLst>
      <p:ext uri="{BB962C8B-B14F-4D97-AF65-F5344CB8AC3E}">
        <p14:creationId xmlns:p14="http://schemas.microsoft.com/office/powerpoint/2010/main" val="225722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5363" name="Rectangle 2"/>
          <p:cNvSpPr>
            <a:spLocks noGrp="1" noChangeArrowheads="1"/>
          </p:cNvSpPr>
          <p:nvPr>
            <p:ph type="title"/>
          </p:nvPr>
        </p:nvSpPr>
        <p:spPr>
          <a:xfrm>
            <a:off x="395357" y="260411"/>
            <a:ext cx="7364104" cy="720892"/>
          </a:xfrm>
          <a:noFill/>
        </p:spPr>
        <p:txBody>
          <a:bodyPr>
            <a:noAutofit/>
          </a:bodyPr>
          <a:lstStyle/>
          <a:p>
            <a:pPr eaLnBrk="1" hangingPunct="1"/>
            <a:r>
              <a:rPr lang="fr-FR" altLang="fr-FR" sz="2000" dirty="0" smtClean="0"/>
              <a:t>Application de la méthode des lignes de défense au MSFR</a:t>
            </a:r>
            <a:br>
              <a:rPr lang="fr-FR" altLang="fr-FR" sz="2000" dirty="0" smtClean="0"/>
            </a:br>
            <a:endParaRPr lang="fr-FR" altLang="fr-FR" sz="2000" dirty="0" smtClean="0"/>
          </a:p>
        </p:txBody>
      </p:sp>
      <p:graphicFrame>
        <p:nvGraphicFramePr>
          <p:cNvPr id="2" name="Tableau 1"/>
          <p:cNvGraphicFramePr>
            <a:graphicFrameLocks noGrp="1"/>
          </p:cNvGraphicFramePr>
          <p:nvPr>
            <p:extLst>
              <p:ext uri="{D42A27DB-BD31-4B8C-83A1-F6EECF244321}">
                <p14:modId xmlns:p14="http://schemas.microsoft.com/office/powerpoint/2010/main" val="45265737"/>
              </p:ext>
            </p:extLst>
          </p:nvPr>
        </p:nvGraphicFramePr>
        <p:xfrm>
          <a:off x="334294" y="756368"/>
          <a:ext cx="8554065" cy="5367643"/>
        </p:xfrm>
        <a:graphic>
          <a:graphicData uri="http://schemas.openxmlformats.org/drawingml/2006/table">
            <a:tbl>
              <a:tblPr firstRow="1" firstCol="1" bandRow="1">
                <a:tableStyleId>{5C22544A-7EE6-4342-B048-85BDC9FD1C3A}</a:tableStyleId>
              </a:tblPr>
              <a:tblGrid>
                <a:gridCol w="845574"/>
                <a:gridCol w="776748"/>
                <a:gridCol w="2133600"/>
                <a:gridCol w="1484671"/>
                <a:gridCol w="1592826"/>
                <a:gridCol w="1720646"/>
              </a:tblGrid>
              <a:tr h="1827551">
                <a:tc>
                  <a:txBody>
                    <a:bodyPr/>
                    <a:lstStyle/>
                    <a:p>
                      <a:pPr algn="ctr">
                        <a:lnSpc>
                          <a:spcPct val="115000"/>
                        </a:lnSpc>
                        <a:spcAft>
                          <a:spcPts val="0"/>
                        </a:spcAft>
                      </a:pPr>
                      <a:r>
                        <a:rPr lang="en-GB" sz="1050" dirty="0">
                          <a:effectLst/>
                        </a:rPr>
                        <a:t>Type of event considered</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Equivalent in terms</a:t>
                      </a:r>
                      <a:endParaRPr lang="fr-FR" sz="1050" dirty="0">
                        <a:effectLst/>
                      </a:endParaRPr>
                    </a:p>
                    <a:p>
                      <a:pPr algn="ctr">
                        <a:lnSpc>
                          <a:spcPct val="115000"/>
                        </a:lnSpc>
                        <a:spcAft>
                          <a:spcPts val="0"/>
                        </a:spcAft>
                      </a:pPr>
                      <a:r>
                        <a:rPr lang="en-GB" sz="1050" dirty="0">
                          <a:effectLst/>
                        </a:rPr>
                        <a:t>of </a:t>
                      </a:r>
                      <a:r>
                        <a:rPr lang="en-GB" sz="1050" dirty="0" err="1">
                          <a:effectLst/>
                        </a:rPr>
                        <a:t>LoD</a:t>
                      </a:r>
                      <a:r>
                        <a:rPr lang="en-GB" sz="1050" dirty="0">
                          <a:effectLst/>
                        </a:rPr>
                        <a:t> crossed</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Minimal criteria to be respected</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Supplementary </a:t>
                      </a:r>
                      <a:r>
                        <a:rPr lang="en-GB" sz="1050" dirty="0" err="1">
                          <a:effectLst/>
                        </a:rPr>
                        <a:t>LoD</a:t>
                      </a:r>
                      <a:r>
                        <a:rPr lang="en-GB" sz="1050" dirty="0">
                          <a:effectLst/>
                        </a:rPr>
                        <a:t> strictly needed to avoid availability concerns or limited radiological releases</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Supplementary </a:t>
                      </a:r>
                      <a:r>
                        <a:rPr lang="en-GB" sz="1050" dirty="0" err="1">
                          <a:effectLst/>
                        </a:rPr>
                        <a:t>LoD</a:t>
                      </a:r>
                      <a:r>
                        <a:rPr lang="en-GB" sz="1050" dirty="0">
                          <a:effectLst/>
                        </a:rPr>
                        <a:t> strictly needed to avoid investment concerns or significant radiological releases</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Supplementary </a:t>
                      </a:r>
                      <a:r>
                        <a:rPr lang="en-GB" sz="1050" dirty="0" err="1">
                          <a:effectLst/>
                        </a:rPr>
                        <a:t>LoD</a:t>
                      </a:r>
                      <a:r>
                        <a:rPr lang="en-GB" sz="1050" dirty="0">
                          <a:effectLst/>
                        </a:rPr>
                        <a:t> strictly needed to avoid important radiological releases</a:t>
                      </a:r>
                      <a:endParaRPr lang="fr-FR" sz="1050" dirty="0">
                        <a:effectLst/>
                        <a:latin typeface="Calibri"/>
                        <a:ea typeface="Calibri"/>
                        <a:cs typeface="Times New Roman"/>
                      </a:endParaRPr>
                    </a:p>
                  </a:txBody>
                  <a:tcPr marL="27088" marR="27088" marT="0" marB="0"/>
                </a:tc>
              </a:tr>
              <a:tr h="456888">
                <a:tc rowSpan="2">
                  <a:txBody>
                    <a:bodyPr/>
                    <a:lstStyle/>
                    <a:p>
                      <a:pPr algn="just">
                        <a:lnSpc>
                          <a:spcPct val="115000"/>
                        </a:lnSpc>
                        <a:spcAft>
                          <a:spcPts val="0"/>
                        </a:spcAft>
                      </a:pPr>
                      <a:r>
                        <a:rPr lang="en-GB" sz="1050">
                          <a:effectLst/>
                        </a:rPr>
                        <a:t>Incident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0</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00" dirty="0">
                          <a:effectLst/>
                        </a:rPr>
                        <a:t>No significant impact on reactor availability</a:t>
                      </a:r>
                      <a:endParaRPr lang="fr-FR" sz="1000" dirty="0">
                        <a:effectLst/>
                      </a:endParaRPr>
                    </a:p>
                    <a:p>
                      <a:pPr algn="ctr">
                        <a:lnSpc>
                          <a:spcPct val="115000"/>
                        </a:lnSpc>
                        <a:spcAft>
                          <a:spcPts val="0"/>
                        </a:spcAft>
                      </a:pPr>
                      <a:r>
                        <a:rPr lang="en-GB" sz="1000" dirty="0">
                          <a:effectLst/>
                        </a:rPr>
                        <a:t>Releases within normal operation values</a:t>
                      </a:r>
                      <a:endParaRPr lang="fr-FR" sz="100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b</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2a+b</a:t>
                      </a:r>
                      <a:endParaRPr lang="fr-FR" sz="1050">
                        <a:effectLst/>
                        <a:latin typeface="Calibri"/>
                        <a:ea typeface="Calibri"/>
                        <a:cs typeface="Times New Roman"/>
                      </a:endParaRPr>
                    </a:p>
                  </a:txBody>
                  <a:tcPr marL="27088" marR="27088" marT="0" marB="0"/>
                </a:tc>
              </a:tr>
              <a:tr h="609184">
                <a:tc vMerge="1">
                  <a:txBody>
                    <a:bodyPr/>
                    <a:lstStyle/>
                    <a:p>
                      <a:endParaRPr lang="fr-FR"/>
                    </a:p>
                  </a:txBody>
                  <a:tcPr/>
                </a:tc>
                <a:tc>
                  <a:txBody>
                    <a:bodyPr/>
                    <a:lstStyle/>
                    <a:p>
                      <a:pPr algn="ctr">
                        <a:lnSpc>
                          <a:spcPct val="115000"/>
                        </a:lnSpc>
                        <a:spcAft>
                          <a:spcPts val="0"/>
                        </a:spcAft>
                      </a:pPr>
                      <a:r>
                        <a:rPr lang="en-GB" sz="1050" dirty="0" smtClean="0">
                          <a:effectLst/>
                        </a:rPr>
                        <a:t>b</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00" dirty="0">
                          <a:effectLst/>
                        </a:rPr>
                        <a:t>No significant impact on reactor investment</a:t>
                      </a:r>
                      <a:endParaRPr lang="fr-FR" sz="1000" dirty="0">
                        <a:effectLst/>
                      </a:endParaRPr>
                    </a:p>
                    <a:p>
                      <a:pPr algn="ctr">
                        <a:lnSpc>
                          <a:spcPct val="115000"/>
                        </a:lnSpc>
                        <a:spcAft>
                          <a:spcPts val="0"/>
                        </a:spcAft>
                      </a:pPr>
                      <a:r>
                        <a:rPr lang="en-GB" sz="1000" dirty="0">
                          <a:effectLst/>
                        </a:rPr>
                        <a:t>Only limited releases </a:t>
                      </a:r>
                      <a:br>
                        <a:rPr lang="en-GB" sz="1000" dirty="0">
                          <a:effectLst/>
                        </a:rPr>
                      </a:br>
                      <a:r>
                        <a:rPr lang="en-GB" sz="1000" dirty="0">
                          <a:effectLst/>
                        </a:rPr>
                        <a:t>(order of magnitude is &lt;1 </a:t>
                      </a:r>
                      <a:r>
                        <a:rPr lang="en-GB" sz="1000" dirty="0" err="1">
                          <a:effectLst/>
                        </a:rPr>
                        <a:t>mSv</a:t>
                      </a:r>
                      <a:r>
                        <a:rPr lang="en-GB" sz="1000" dirty="0">
                          <a:effectLst/>
                        </a:rPr>
                        <a:t>/event)</a:t>
                      </a:r>
                      <a:endParaRPr lang="fr-FR" sz="100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b</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2a</a:t>
                      </a:r>
                      <a:endParaRPr lang="fr-FR" sz="1050">
                        <a:effectLst/>
                        <a:latin typeface="Calibri"/>
                        <a:ea typeface="Calibri"/>
                        <a:cs typeface="Times New Roman"/>
                      </a:endParaRPr>
                    </a:p>
                  </a:txBody>
                  <a:tcPr marL="27088" marR="27088" marT="0" marB="0"/>
                </a:tc>
              </a:tr>
              <a:tr h="609184">
                <a:tc rowSpan="2">
                  <a:txBody>
                    <a:bodyPr/>
                    <a:lstStyle/>
                    <a:p>
                      <a:pPr algn="just">
                        <a:lnSpc>
                          <a:spcPct val="115000"/>
                        </a:lnSpc>
                        <a:spcAft>
                          <a:spcPts val="0"/>
                        </a:spcAft>
                      </a:pPr>
                      <a:r>
                        <a:rPr lang="en-GB" sz="1050">
                          <a:effectLst/>
                        </a:rPr>
                        <a:t>Accident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b</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00" dirty="0">
                          <a:effectLst/>
                        </a:rPr>
                        <a:t>No significant impact on reactor investment</a:t>
                      </a:r>
                      <a:endParaRPr lang="fr-FR" sz="1000" dirty="0">
                        <a:effectLst/>
                      </a:endParaRPr>
                    </a:p>
                    <a:p>
                      <a:pPr algn="ctr">
                        <a:lnSpc>
                          <a:spcPct val="115000"/>
                        </a:lnSpc>
                        <a:spcAft>
                          <a:spcPts val="0"/>
                        </a:spcAft>
                      </a:pPr>
                      <a:r>
                        <a:rPr lang="en-GB" sz="1000" dirty="0">
                          <a:effectLst/>
                        </a:rPr>
                        <a:t>Only limited releases</a:t>
                      </a:r>
                      <a:endParaRPr lang="fr-FR" sz="1000" dirty="0">
                        <a:effectLst/>
                      </a:endParaRPr>
                    </a:p>
                    <a:p>
                      <a:pPr algn="ctr">
                        <a:lnSpc>
                          <a:spcPct val="115000"/>
                        </a:lnSpc>
                        <a:spcAft>
                          <a:spcPts val="0"/>
                        </a:spcAft>
                      </a:pPr>
                      <a:r>
                        <a:rPr lang="en-GB" sz="1000" dirty="0">
                          <a:effectLst/>
                        </a:rPr>
                        <a:t>(order of magnitude is &lt;1 </a:t>
                      </a:r>
                      <a:r>
                        <a:rPr lang="en-GB" sz="1000" dirty="0" err="1">
                          <a:effectLst/>
                        </a:rPr>
                        <a:t>mSv</a:t>
                      </a:r>
                      <a:r>
                        <a:rPr lang="en-GB" sz="1000" dirty="0">
                          <a:effectLst/>
                        </a:rPr>
                        <a:t>/event)</a:t>
                      </a:r>
                      <a:endParaRPr lang="fr-FR" sz="100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b</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2a</a:t>
                      </a:r>
                      <a:endParaRPr lang="fr-FR" sz="1050">
                        <a:effectLst/>
                        <a:latin typeface="Calibri"/>
                        <a:ea typeface="Calibri"/>
                        <a:cs typeface="Times New Roman"/>
                      </a:endParaRPr>
                    </a:p>
                  </a:txBody>
                  <a:tcPr marL="27088" marR="27088" marT="0" marB="0"/>
                </a:tc>
              </a:tr>
              <a:tr h="380740">
                <a:tc vMerge="1">
                  <a:txBody>
                    <a:bodyPr/>
                    <a:lstStyle/>
                    <a:p>
                      <a:endParaRPr lang="fr-FR"/>
                    </a:p>
                  </a:txBody>
                  <a:tcPr/>
                </a:tc>
                <a:tc>
                  <a:txBody>
                    <a:bodyPr/>
                    <a:lstStyle/>
                    <a:p>
                      <a:pPr algn="ctr">
                        <a:lnSpc>
                          <a:spcPct val="115000"/>
                        </a:lnSpc>
                        <a:spcAft>
                          <a:spcPts val="0"/>
                        </a:spcAft>
                      </a:pPr>
                      <a:r>
                        <a:rPr lang="en-GB" sz="1050" dirty="0">
                          <a:effectLst/>
                        </a:rPr>
                        <a:t>a </a:t>
                      </a:r>
                      <a:endParaRPr lang="fr-FR" sz="105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00" dirty="0">
                          <a:effectLst/>
                        </a:rPr>
                        <a:t>No important releases</a:t>
                      </a:r>
                      <a:endParaRPr lang="fr-FR" sz="1000" dirty="0">
                        <a:effectLst/>
                      </a:endParaRPr>
                    </a:p>
                    <a:p>
                      <a:pPr algn="ctr">
                        <a:lnSpc>
                          <a:spcPct val="115000"/>
                        </a:lnSpc>
                        <a:spcAft>
                          <a:spcPts val="0"/>
                        </a:spcAft>
                      </a:pPr>
                      <a:r>
                        <a:rPr lang="en-GB" sz="1000" dirty="0">
                          <a:effectLst/>
                        </a:rPr>
                        <a:t>(order of magnitude is &lt;10 </a:t>
                      </a:r>
                      <a:r>
                        <a:rPr lang="en-GB" sz="1000" dirty="0" err="1">
                          <a:effectLst/>
                        </a:rPr>
                        <a:t>mSv</a:t>
                      </a:r>
                      <a:r>
                        <a:rPr lang="en-GB" sz="1000" dirty="0">
                          <a:effectLst/>
                        </a:rPr>
                        <a:t>/event)</a:t>
                      </a:r>
                      <a:endParaRPr lang="fr-FR" sz="100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a+b</a:t>
                      </a:r>
                      <a:endParaRPr lang="fr-FR" sz="1050">
                        <a:effectLst/>
                        <a:latin typeface="Calibri"/>
                        <a:ea typeface="Calibri"/>
                        <a:cs typeface="Times New Roman"/>
                      </a:endParaRPr>
                    </a:p>
                  </a:txBody>
                  <a:tcPr marL="27088" marR="27088" marT="0" marB="0"/>
                </a:tc>
              </a:tr>
              <a:tr h="560672">
                <a:tc>
                  <a:txBody>
                    <a:bodyPr/>
                    <a:lstStyle/>
                    <a:p>
                      <a:pPr algn="just">
                        <a:lnSpc>
                          <a:spcPct val="115000"/>
                        </a:lnSpc>
                        <a:spcAft>
                          <a:spcPts val="0"/>
                        </a:spcAft>
                      </a:pPr>
                      <a:r>
                        <a:rPr lang="en-GB" sz="1050">
                          <a:effectLst/>
                        </a:rPr>
                        <a:t>Limiting event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~2a</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00" dirty="0">
                          <a:effectLst/>
                        </a:rPr>
                        <a:t>Verification that there is no cliff edge effect in terms of radiological releases</a:t>
                      </a:r>
                      <a:endParaRPr lang="fr-FR" sz="1000" dirty="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a:effectLst/>
                        </a:rPr>
                        <a:t>-</a:t>
                      </a:r>
                      <a:endParaRPr lang="fr-FR" sz="1050">
                        <a:effectLst/>
                        <a:latin typeface="Calibri"/>
                        <a:ea typeface="Calibri"/>
                        <a:cs typeface="Times New Roman"/>
                      </a:endParaRPr>
                    </a:p>
                  </a:txBody>
                  <a:tcPr marL="27088" marR="27088" marT="0" marB="0"/>
                </a:tc>
                <a:tc>
                  <a:txBody>
                    <a:bodyPr/>
                    <a:lstStyle/>
                    <a:p>
                      <a:pPr algn="ctr">
                        <a:lnSpc>
                          <a:spcPct val="115000"/>
                        </a:lnSpc>
                        <a:spcAft>
                          <a:spcPts val="0"/>
                        </a:spcAft>
                      </a:pPr>
                      <a:r>
                        <a:rPr lang="en-GB" sz="1050" dirty="0">
                          <a:effectLst/>
                        </a:rPr>
                        <a:t>b</a:t>
                      </a:r>
                      <a:endParaRPr lang="fr-FR" sz="1050" dirty="0">
                        <a:effectLst/>
                        <a:latin typeface="Calibri"/>
                        <a:ea typeface="Calibri"/>
                        <a:cs typeface="Times New Roman"/>
                      </a:endParaRPr>
                    </a:p>
                  </a:txBody>
                  <a:tcPr marL="27088" marR="27088" marT="0" marB="0"/>
                </a:tc>
              </a:tr>
            </a:tbl>
          </a:graphicData>
        </a:graphic>
      </p:graphicFrame>
      <p:sp>
        <p:nvSpPr>
          <p:cNvPr id="3" name="Rectangle 2"/>
          <p:cNvSpPr/>
          <p:nvPr/>
        </p:nvSpPr>
        <p:spPr>
          <a:xfrm>
            <a:off x="1209369" y="2517055"/>
            <a:ext cx="727587" cy="3608439"/>
          </a:xfrm>
          <a:prstGeom prst="rect">
            <a:avLst/>
          </a:prstGeom>
          <a:noFill/>
          <a:ln w="25400">
            <a:solidFill>
              <a:srgbClr val="FE58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4" name="ZoneTexte 3"/>
          <p:cNvSpPr txBox="1"/>
          <p:nvPr/>
        </p:nvSpPr>
        <p:spPr>
          <a:xfrm>
            <a:off x="458790" y="6104103"/>
            <a:ext cx="2228743" cy="257369"/>
          </a:xfrm>
          <a:prstGeom prst="rect">
            <a:avLst/>
          </a:prstGeom>
          <a:noFill/>
        </p:spPr>
        <p:txBody>
          <a:bodyPr wrap="none" lIns="36000" tIns="36000" rIns="36000" bIns="36000" rtlCol="0" anchor="t" anchorCtr="1">
            <a:spAutoFit/>
          </a:bodyPr>
          <a:lstStyle/>
          <a:p>
            <a:r>
              <a:rPr lang="fr-FR" sz="1200" dirty="0" smtClean="0">
                <a:solidFill>
                  <a:srgbClr val="FE5815"/>
                </a:solidFill>
              </a:rPr>
              <a:t>Recensement dispo. prévention</a:t>
            </a:r>
          </a:p>
        </p:txBody>
      </p:sp>
      <p:sp>
        <p:nvSpPr>
          <p:cNvPr id="9" name="Rectangle 8"/>
          <p:cNvSpPr/>
          <p:nvPr/>
        </p:nvSpPr>
        <p:spPr>
          <a:xfrm>
            <a:off x="4124634" y="757084"/>
            <a:ext cx="4704734" cy="1032388"/>
          </a:xfrm>
          <a:prstGeom prst="rect">
            <a:avLst/>
          </a:prstGeom>
          <a:noFill/>
          <a:ln w="25400">
            <a:solidFill>
              <a:srgbClr val="FE58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10" name="ZoneTexte 9"/>
          <p:cNvSpPr txBox="1"/>
          <p:nvPr/>
        </p:nvSpPr>
        <p:spPr>
          <a:xfrm>
            <a:off x="4133369" y="1799307"/>
            <a:ext cx="2635905" cy="257369"/>
          </a:xfrm>
          <a:prstGeom prst="rect">
            <a:avLst/>
          </a:prstGeom>
          <a:solidFill>
            <a:schemeClr val="bg1"/>
          </a:solidFill>
        </p:spPr>
        <p:txBody>
          <a:bodyPr wrap="none" lIns="36000" tIns="36000" rIns="36000" bIns="36000" rtlCol="0" anchor="t" anchorCtr="1">
            <a:spAutoFit/>
          </a:bodyPr>
          <a:lstStyle/>
          <a:p>
            <a:r>
              <a:rPr lang="fr-FR" sz="1200" dirty="0" smtClean="0">
                <a:solidFill>
                  <a:srgbClr val="FE5815"/>
                </a:solidFill>
              </a:rPr>
              <a:t>Evaluation conséquences potentielles</a:t>
            </a:r>
          </a:p>
        </p:txBody>
      </p:sp>
      <p:sp>
        <p:nvSpPr>
          <p:cNvPr id="11" name="Rectangle 10"/>
          <p:cNvSpPr/>
          <p:nvPr/>
        </p:nvSpPr>
        <p:spPr>
          <a:xfrm>
            <a:off x="4526888" y="2577784"/>
            <a:ext cx="4184493" cy="3193752"/>
          </a:xfrm>
          <a:prstGeom prst="rect">
            <a:avLst/>
          </a:prstGeom>
          <a:noFill/>
          <a:ln w="25400">
            <a:solidFill>
              <a:srgbClr val="FE58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12" name="ZoneTexte 11"/>
          <p:cNvSpPr txBox="1"/>
          <p:nvPr/>
        </p:nvSpPr>
        <p:spPr>
          <a:xfrm>
            <a:off x="4777357" y="4567087"/>
            <a:ext cx="2754153" cy="996033"/>
          </a:xfrm>
          <a:prstGeom prst="rect">
            <a:avLst/>
          </a:prstGeom>
          <a:solidFill>
            <a:schemeClr val="bg1"/>
          </a:solidFill>
        </p:spPr>
        <p:txBody>
          <a:bodyPr wrap="square" lIns="36000" tIns="36000" rIns="36000" bIns="36000" rtlCol="0" anchor="t" anchorCtr="1">
            <a:spAutoFit/>
          </a:bodyPr>
          <a:lstStyle/>
          <a:p>
            <a:r>
              <a:rPr lang="fr-FR" sz="1200" dirty="0" smtClean="0">
                <a:solidFill>
                  <a:srgbClr val="FE5815"/>
                </a:solidFill>
              </a:rPr>
              <a:t>Détermination du nombre minimum de LDD de limitation des conséquences</a:t>
            </a:r>
          </a:p>
          <a:p>
            <a:endParaRPr lang="fr-FR" sz="1200" dirty="0">
              <a:solidFill>
                <a:srgbClr val="FE5815"/>
              </a:solidFill>
            </a:endParaRPr>
          </a:p>
          <a:p>
            <a:r>
              <a:rPr lang="fr-FR" sz="1200" dirty="0" smtClean="0">
                <a:solidFill>
                  <a:srgbClr val="FE5815"/>
                </a:solidFill>
              </a:rPr>
              <a:t>Puis comparaison à celles actuellement prévues (cf. arbre de défaillance)</a:t>
            </a:r>
          </a:p>
        </p:txBody>
      </p:sp>
      <p:sp>
        <p:nvSpPr>
          <p:cNvPr id="5" name="Ellipse 4"/>
          <p:cNvSpPr/>
          <p:nvPr/>
        </p:nvSpPr>
        <p:spPr>
          <a:xfrm>
            <a:off x="1366684" y="4021394"/>
            <a:ext cx="422787" cy="432619"/>
          </a:xfrm>
          <a:prstGeom prst="ellipse">
            <a:avLst/>
          </a:prstGeom>
          <a:solidFill>
            <a:srgbClr val="FE581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14" name="Ellipse 13"/>
          <p:cNvSpPr/>
          <p:nvPr/>
        </p:nvSpPr>
        <p:spPr>
          <a:xfrm>
            <a:off x="7187382" y="1037306"/>
            <a:ext cx="1661650" cy="432619"/>
          </a:xfrm>
          <a:prstGeom prst="ellipse">
            <a:avLst/>
          </a:prstGeom>
          <a:solidFill>
            <a:srgbClr val="FE581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15" name="Ellipse 14"/>
          <p:cNvSpPr/>
          <p:nvPr/>
        </p:nvSpPr>
        <p:spPr>
          <a:xfrm>
            <a:off x="7768046" y="4060723"/>
            <a:ext cx="500322" cy="432619"/>
          </a:xfrm>
          <a:prstGeom prst="ellipse">
            <a:avLst/>
          </a:prstGeom>
          <a:solidFill>
            <a:srgbClr val="FE581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cxnSp>
        <p:nvCxnSpPr>
          <p:cNvPr id="7" name="Connecteur droit avec flèche 6"/>
          <p:cNvCxnSpPr>
            <a:endCxn id="9" idx="1"/>
          </p:cNvCxnSpPr>
          <p:nvPr/>
        </p:nvCxnSpPr>
        <p:spPr>
          <a:xfrm flipV="1">
            <a:off x="1936956" y="1273278"/>
            <a:ext cx="2187678" cy="3047996"/>
          </a:xfrm>
          <a:prstGeom prst="straightConnector1">
            <a:avLst/>
          </a:prstGeom>
          <a:ln w="25400">
            <a:solidFill>
              <a:srgbClr val="FE5815"/>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6619134" y="1814918"/>
            <a:ext cx="1262276" cy="2752169"/>
          </a:xfrm>
          <a:prstGeom prst="straightConnector1">
            <a:avLst/>
          </a:prstGeom>
          <a:ln w="25400">
            <a:solidFill>
              <a:srgbClr val="FE581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7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animBg="1"/>
      <p:bldP spid="11" grpId="0" animBg="1"/>
      <p:bldP spid="12" grpId="0" animBg="1"/>
      <p:bldP spid="5"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6387" name="Rectangle 2"/>
          <p:cNvSpPr>
            <a:spLocks noGrp="1" noChangeArrowheads="1"/>
          </p:cNvSpPr>
          <p:nvPr>
            <p:ph type="title"/>
          </p:nvPr>
        </p:nvSpPr>
        <p:spPr>
          <a:xfrm>
            <a:off x="894735" y="273623"/>
            <a:ext cx="7464494" cy="608153"/>
          </a:xfrm>
          <a:noFill/>
        </p:spPr>
        <p:txBody>
          <a:bodyPr>
            <a:noAutofit/>
          </a:bodyPr>
          <a:lstStyle/>
          <a:p>
            <a:r>
              <a:rPr lang="fr-FR" altLang="fr-FR" sz="2400" dirty="0"/>
              <a:t>Application de la méthode des lignes de défense au MSFR (perte de la source froide principale eau)</a:t>
            </a:r>
            <a:endParaRPr lang="fr-FR" altLang="fr-FR" sz="2400" dirty="0" smtClean="0"/>
          </a:p>
        </p:txBody>
      </p:sp>
      <p:sp>
        <p:nvSpPr>
          <p:cNvPr id="16388" name="Rectangle 3"/>
          <p:cNvSpPr>
            <a:spLocks noChangeArrowheads="1"/>
          </p:cNvSpPr>
          <p:nvPr/>
        </p:nvSpPr>
        <p:spPr bwMode="auto">
          <a:xfrm>
            <a:off x="395357" y="765353"/>
            <a:ext cx="8426325" cy="1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71463" indent="-271463"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17550" indent="-268288"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073150" indent="-176213" algn="l" eaLnBrk="0" hangingPunct="0">
              <a:spcBef>
                <a:spcPct val="20000"/>
              </a:spcBef>
              <a:buClr>
                <a:srgbClr val="8E837A"/>
              </a:buClr>
              <a:buFont typeface="Symbol" pitchFamily="18" charset="2"/>
              <a:buChar char="·"/>
              <a:defRPr sz="1400">
                <a:solidFill>
                  <a:schemeClr val="tx1"/>
                </a:solidFill>
                <a:latin typeface="Arial" charset="0"/>
              </a:defRPr>
            </a:lvl3pPr>
            <a:lvl4pPr marL="1436688" indent="-93663" algn="l" eaLnBrk="0" hangingPunct="0">
              <a:spcBef>
                <a:spcPct val="20000"/>
              </a:spcBef>
              <a:buClr>
                <a:schemeClr val="tx1"/>
              </a:buClr>
              <a:buFont typeface="Arial" charset="0"/>
              <a:buChar char="-"/>
              <a:defRPr sz="1200">
                <a:solidFill>
                  <a:schemeClr val="tx1"/>
                </a:solidFill>
                <a:latin typeface="Arial" charset="0"/>
              </a:defRPr>
            </a:lvl4pPr>
            <a:lvl5pPr marL="1973263" indent="-179388" algn="l" eaLnBrk="0" hangingPunct="0">
              <a:spcBef>
                <a:spcPct val="20000"/>
              </a:spcBef>
              <a:buFont typeface="Arial" charset="0"/>
              <a:buChar char="­"/>
              <a:defRPr sz="1200">
                <a:solidFill>
                  <a:schemeClr val="tx1"/>
                </a:solidFill>
                <a:latin typeface="Arial" charset="0"/>
              </a:defRPr>
            </a:lvl5pPr>
            <a:lvl6pPr marL="2430463" indent="-179388" eaLnBrk="0" fontAlgn="base" hangingPunct="0">
              <a:spcBef>
                <a:spcPct val="20000"/>
              </a:spcBef>
              <a:spcAft>
                <a:spcPct val="0"/>
              </a:spcAft>
              <a:buFont typeface="Arial" charset="0"/>
              <a:buChar char="­"/>
              <a:defRPr sz="1200">
                <a:solidFill>
                  <a:schemeClr val="tx1"/>
                </a:solidFill>
                <a:latin typeface="Arial" charset="0"/>
              </a:defRPr>
            </a:lvl6pPr>
            <a:lvl7pPr marL="2887663" indent="-179388" eaLnBrk="0" fontAlgn="base" hangingPunct="0">
              <a:spcBef>
                <a:spcPct val="20000"/>
              </a:spcBef>
              <a:spcAft>
                <a:spcPct val="0"/>
              </a:spcAft>
              <a:buFont typeface="Arial" charset="0"/>
              <a:buChar char="­"/>
              <a:defRPr sz="1200">
                <a:solidFill>
                  <a:schemeClr val="tx1"/>
                </a:solidFill>
                <a:latin typeface="Arial" charset="0"/>
              </a:defRPr>
            </a:lvl7pPr>
            <a:lvl8pPr marL="3344863" indent="-179388" eaLnBrk="0" fontAlgn="base" hangingPunct="0">
              <a:spcBef>
                <a:spcPct val="20000"/>
              </a:spcBef>
              <a:spcAft>
                <a:spcPct val="0"/>
              </a:spcAft>
              <a:buFont typeface="Arial" charset="0"/>
              <a:buChar char="­"/>
              <a:defRPr sz="1200">
                <a:solidFill>
                  <a:schemeClr val="tx1"/>
                </a:solidFill>
                <a:latin typeface="Arial" charset="0"/>
              </a:defRPr>
            </a:lvl8pPr>
            <a:lvl9pPr marL="3802063" indent="-179388" eaLnBrk="0" fontAlgn="base" hangingPunct="0">
              <a:spcBef>
                <a:spcPct val="20000"/>
              </a:spcBef>
              <a:spcAft>
                <a:spcPct val="0"/>
              </a:spcAft>
              <a:buFont typeface="Arial" charset="0"/>
              <a:buChar char="­"/>
              <a:defRPr sz="1200">
                <a:solidFill>
                  <a:schemeClr val="tx1"/>
                </a:solidFill>
                <a:latin typeface="Arial" charset="0"/>
              </a:defRPr>
            </a:lvl9pPr>
          </a:lstStyle>
          <a:p>
            <a:pPr lvl="3" eaLnBrk="1" hangingPunct="1"/>
            <a:endParaRPr lang="fr-FR" altLang="fr-FR" sz="800" dirty="0"/>
          </a:p>
          <a:p>
            <a:pPr lvl="1" eaLnBrk="1" hangingPunct="1"/>
            <a:endParaRPr lang="fr-FR" altLang="fr-FR" sz="1400" b="0" dirty="0"/>
          </a:p>
          <a:p>
            <a:pPr lvl="2" eaLnBrk="1" hangingPunct="1">
              <a:buClr>
                <a:schemeClr val="tx2"/>
              </a:buClr>
              <a:buFont typeface="Wingdings" pitchFamily="2" charset="2"/>
              <a:buChar char="à"/>
            </a:pPr>
            <a:endParaRPr lang="fr-FR" altLang="fr-FR" sz="1100" dirty="0"/>
          </a:p>
        </p:txBody>
      </p:sp>
      <p:sp>
        <p:nvSpPr>
          <p:cNvPr id="5" name="Rectangle 3"/>
          <p:cNvSpPr>
            <a:spLocks noGrp="1" noChangeArrowheads="1"/>
          </p:cNvSpPr>
          <p:nvPr>
            <p:ph idx="4294967295"/>
          </p:nvPr>
        </p:nvSpPr>
        <p:spPr>
          <a:xfrm>
            <a:off x="127000" y="1160954"/>
            <a:ext cx="8930097" cy="4753628"/>
          </a:xfrm>
          <a:prstGeom prst="rect">
            <a:avLst/>
          </a:prstGeom>
        </p:spPr>
        <p:txBody>
          <a:bodyPr lIns="91449" tIns="45725" rIns="91449" bIns="45725">
            <a:normAutofit/>
          </a:bodyPr>
          <a:lstStyle/>
          <a:p>
            <a:r>
              <a:rPr lang="fr-FR" altLang="fr-FR" sz="1800" dirty="0" smtClean="0"/>
              <a:t>Evènement de perte de la source froide principale eau</a:t>
            </a:r>
          </a:p>
          <a:p>
            <a:pPr lvl="1"/>
            <a:r>
              <a:rPr lang="fr-FR" altLang="fr-FR" sz="1600" dirty="0" smtClean="0"/>
              <a:t>Supposé fréquent car peut résulter de la perte d’équipements tertiaires non classés sûreté</a:t>
            </a:r>
          </a:p>
          <a:p>
            <a:r>
              <a:rPr lang="fr-FR" altLang="fr-FR" sz="1800" dirty="0" smtClean="0"/>
              <a:t>Comportement naturel :</a:t>
            </a:r>
          </a:p>
          <a:p>
            <a:pPr lvl="1"/>
            <a:r>
              <a:rPr lang="fr-FR" altLang="fr-FR" sz="1600" dirty="0"/>
              <a:t>A</a:t>
            </a:r>
            <a:r>
              <a:rPr lang="fr-FR" altLang="fr-FR" sz="1600" dirty="0" smtClean="0"/>
              <a:t>ugmentation rapide de la T°C du sel combustible (~100°C en 1000 s)</a:t>
            </a:r>
          </a:p>
          <a:p>
            <a:pPr lvl="1"/>
            <a:r>
              <a:rPr lang="fr-FR" altLang="fr-FR" sz="1600" dirty="0" smtClean="0"/>
              <a:t>Risque de fuite du circuit combustible (T°C limite pour Hastelloy N à préciser) et du circuit intermédiaire (voire décomposition du sel si </a:t>
            </a:r>
            <a:r>
              <a:rPr lang="fr-FR" altLang="fr-FR" sz="1600" dirty="0" err="1" smtClean="0"/>
              <a:t>fluoroborate</a:t>
            </a:r>
            <a:r>
              <a:rPr lang="fr-FR" altLang="fr-FR" sz="1600" dirty="0" smtClean="0"/>
              <a:t>)</a:t>
            </a:r>
          </a:p>
          <a:p>
            <a:pPr lvl="1"/>
            <a:r>
              <a:rPr lang="fr-FR" altLang="fr-FR" sz="1600" dirty="0" smtClean="0"/>
              <a:t>A terme, risque de relâchement des produits de fission contenus dans le sel (vaporisation)</a:t>
            </a:r>
          </a:p>
          <a:p>
            <a:r>
              <a:rPr lang="fr-FR" altLang="fr-FR" sz="1800" dirty="0"/>
              <a:t>LDD </a:t>
            </a:r>
            <a:r>
              <a:rPr lang="fr-FR" altLang="fr-FR" sz="1800" dirty="0" smtClean="0"/>
              <a:t>envisagées:</a:t>
            </a:r>
          </a:p>
          <a:p>
            <a:pPr lvl="1"/>
            <a:r>
              <a:rPr lang="fr-FR" altLang="fr-FR" sz="1600" dirty="0" smtClean="0"/>
              <a:t>Système de refroidissement connecté sur le circuit </a:t>
            </a:r>
            <a:br>
              <a:rPr lang="fr-FR" altLang="fr-FR" sz="1600" dirty="0" smtClean="0"/>
            </a:br>
            <a:r>
              <a:rPr lang="fr-FR" altLang="fr-FR" sz="1600" dirty="0" smtClean="0"/>
              <a:t>intermédiaire avec l’air pour source froide</a:t>
            </a:r>
          </a:p>
          <a:p>
            <a:pPr lvl="1"/>
            <a:r>
              <a:rPr lang="fr-FR" altLang="fr-FR" sz="1600" dirty="0" smtClean="0"/>
              <a:t>Réservoir de vidange d’urgence refroidi (source froide air)</a:t>
            </a:r>
          </a:p>
          <a:p>
            <a:pPr lvl="1"/>
            <a:r>
              <a:rPr lang="fr-FR" altLang="fr-FR" sz="1600" dirty="0" smtClean="0"/>
              <a:t>« </a:t>
            </a:r>
            <a:r>
              <a:rPr lang="fr-FR" altLang="fr-FR" sz="1600" dirty="0" err="1" smtClean="0"/>
              <a:t>core</a:t>
            </a:r>
            <a:r>
              <a:rPr lang="fr-FR" altLang="fr-FR" sz="1600" dirty="0" smtClean="0"/>
              <a:t> </a:t>
            </a:r>
            <a:r>
              <a:rPr lang="fr-FR" altLang="fr-FR" sz="1600" dirty="0"/>
              <a:t>catcher » ?</a:t>
            </a:r>
          </a:p>
          <a:p>
            <a:pPr lvl="1"/>
            <a:endParaRPr lang="fr-FR" altLang="fr-FR" sz="1600" dirty="0" smtClean="0"/>
          </a:p>
          <a:p>
            <a:endParaRPr lang="fr-FR" altLang="fr-FR" sz="1800" dirty="0" smtClean="0"/>
          </a:p>
          <a:p>
            <a:endParaRPr lang="fr-FR" altLang="fr-FR" sz="1800" dirty="0" smtClean="0"/>
          </a:p>
          <a:p>
            <a:endParaRPr lang="fr-FR" altLang="fr-FR" sz="1800" dirty="0"/>
          </a:p>
          <a:p>
            <a:pPr eaLnBrk="1" hangingPunct="1"/>
            <a:endParaRPr lang="fr-FR" altLang="fr-FR" sz="1200" dirty="0"/>
          </a:p>
          <a:p>
            <a:pPr lvl="2"/>
            <a:endParaRPr lang="fr-FR" altLang="fr-FR" sz="1200"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987" y="3510251"/>
            <a:ext cx="3064601" cy="2145221"/>
          </a:xfrm>
          <a:prstGeom prst="rect">
            <a:avLst/>
          </a:prstGeom>
        </p:spPr>
      </p:pic>
    </p:spTree>
    <p:extLst>
      <p:ext uri="{BB962C8B-B14F-4D97-AF65-F5344CB8AC3E}">
        <p14:creationId xmlns:p14="http://schemas.microsoft.com/office/powerpoint/2010/main" val="363929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“Decrease </a:t>
            </a:r>
            <a:r>
              <a:rPr lang="en-US" dirty="0"/>
              <a:t>of heat </a:t>
            </a:r>
            <a:r>
              <a:rPr lang="en-US" dirty="0" smtClean="0"/>
              <a:t>extraction”</a:t>
            </a:r>
            <a:endParaRPr lang="fr-FR" dirty="0"/>
          </a:p>
        </p:txBody>
      </p:sp>
      <p:sp>
        <p:nvSpPr>
          <p:cNvPr id="6" name="ZoneTexte 5"/>
          <p:cNvSpPr txBox="1"/>
          <p:nvPr/>
        </p:nvSpPr>
        <p:spPr>
          <a:xfrm>
            <a:off x="3494016" y="2616253"/>
            <a:ext cx="926151" cy="261671"/>
          </a:xfrm>
          <a:prstGeom prst="rect">
            <a:avLst/>
          </a:prstGeom>
          <a:noFill/>
        </p:spPr>
        <p:txBody>
          <a:bodyPr wrap="square" rtlCol="0">
            <a:spAutoFit/>
          </a:bodyPr>
          <a:lstStyle/>
          <a:p>
            <a:pPr algn="ctr"/>
            <a:r>
              <a:rPr lang="en-US" sz="1100" dirty="0" smtClean="0"/>
              <a:t>EDS</a:t>
            </a:r>
            <a:endParaRPr lang="en-US" sz="1100" dirty="0"/>
          </a:p>
        </p:txBody>
      </p:sp>
      <p:cxnSp>
        <p:nvCxnSpPr>
          <p:cNvPr id="7" name="Connecteur droit 6"/>
          <p:cNvCxnSpPr/>
          <p:nvPr/>
        </p:nvCxnSpPr>
        <p:spPr>
          <a:xfrm>
            <a:off x="823986" y="2220812"/>
            <a:ext cx="54873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860088" y="2220813"/>
            <a:ext cx="2278719" cy="657111"/>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980389" y="2875084"/>
            <a:ext cx="3351205"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16200000" flipH="1">
            <a:off x="1141589" y="3074498"/>
            <a:ext cx="2534087" cy="823758"/>
          </a:xfrm>
          <a:prstGeom prst="bentConnector3">
            <a:avLst>
              <a:gd name="adj1" fmla="val 25767"/>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589065" y="4754506"/>
            <a:ext cx="7643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a:off x="2820512" y="4754507"/>
            <a:ext cx="1532863" cy="537245"/>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4348241" y="5285083"/>
            <a:ext cx="16829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977155" y="2560524"/>
            <a:ext cx="313563" cy="369418"/>
          </a:xfrm>
          <a:prstGeom prst="rect">
            <a:avLst/>
          </a:prstGeom>
          <a:noFill/>
        </p:spPr>
        <p:txBody>
          <a:bodyPr wrap="square" rtlCol="0">
            <a:spAutoFit/>
          </a:bodyPr>
          <a:lstStyle/>
          <a:p>
            <a:r>
              <a:rPr lang="en-US" dirty="0" smtClean="0"/>
              <a:t>a</a:t>
            </a:r>
            <a:endParaRPr lang="en-US" dirty="0"/>
          </a:p>
        </p:txBody>
      </p:sp>
      <p:sp>
        <p:nvSpPr>
          <p:cNvPr id="17" name="ZoneTexte 16"/>
          <p:cNvSpPr txBox="1"/>
          <p:nvPr/>
        </p:nvSpPr>
        <p:spPr>
          <a:xfrm>
            <a:off x="2781316" y="4435812"/>
            <a:ext cx="312906" cy="369332"/>
          </a:xfrm>
          <a:prstGeom prst="rect">
            <a:avLst/>
          </a:prstGeom>
          <a:noFill/>
        </p:spPr>
        <p:txBody>
          <a:bodyPr wrap="none" rtlCol="0">
            <a:spAutoFit/>
          </a:bodyPr>
          <a:lstStyle/>
          <a:p>
            <a:r>
              <a:rPr lang="en-US" dirty="0" smtClean="0"/>
              <a:t>a</a:t>
            </a:r>
            <a:endParaRPr lang="en-US" dirty="0"/>
          </a:p>
        </p:txBody>
      </p:sp>
      <p:cxnSp>
        <p:nvCxnSpPr>
          <p:cNvPr id="18" name="Connecteur en angle 17"/>
          <p:cNvCxnSpPr/>
          <p:nvPr/>
        </p:nvCxnSpPr>
        <p:spPr>
          <a:xfrm>
            <a:off x="3138807" y="2876168"/>
            <a:ext cx="1631019" cy="612775"/>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996745" y="3486376"/>
            <a:ext cx="158823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p:nvPr/>
        </p:nvCxnSpPr>
        <p:spPr>
          <a:xfrm>
            <a:off x="3935119" y="3486376"/>
            <a:ext cx="2288848" cy="564895"/>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924515" y="3164060"/>
            <a:ext cx="312906" cy="369332"/>
          </a:xfrm>
          <a:prstGeom prst="rect">
            <a:avLst/>
          </a:prstGeom>
          <a:noFill/>
        </p:spPr>
        <p:txBody>
          <a:bodyPr wrap="none" rtlCol="0">
            <a:spAutoFit/>
          </a:bodyPr>
          <a:lstStyle/>
          <a:p>
            <a:r>
              <a:rPr lang="en-US" dirty="0" smtClean="0"/>
              <a:t>a</a:t>
            </a:r>
            <a:endParaRPr lang="en-US" dirty="0"/>
          </a:p>
        </p:txBody>
      </p:sp>
      <p:sp>
        <p:nvSpPr>
          <p:cNvPr id="22" name="ZoneTexte 21"/>
          <p:cNvSpPr txBox="1"/>
          <p:nvPr/>
        </p:nvSpPr>
        <p:spPr>
          <a:xfrm>
            <a:off x="5077513" y="3747674"/>
            <a:ext cx="312906" cy="369332"/>
          </a:xfrm>
          <a:prstGeom prst="rect">
            <a:avLst/>
          </a:prstGeom>
          <a:noFill/>
        </p:spPr>
        <p:txBody>
          <a:bodyPr wrap="none" rtlCol="0">
            <a:spAutoFit/>
          </a:bodyPr>
          <a:lstStyle/>
          <a:p>
            <a:r>
              <a:rPr lang="en-US" dirty="0" smtClean="0"/>
              <a:t>a</a:t>
            </a:r>
            <a:endParaRPr lang="en-US" dirty="0"/>
          </a:p>
        </p:txBody>
      </p:sp>
      <p:sp>
        <p:nvSpPr>
          <p:cNvPr id="23" name="Étoile à 5 branches 22"/>
          <p:cNvSpPr/>
          <p:nvPr/>
        </p:nvSpPr>
        <p:spPr>
          <a:xfrm>
            <a:off x="3718655" y="2706510"/>
            <a:ext cx="70632" cy="937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Étoile à 5 branches 23"/>
          <p:cNvSpPr/>
          <p:nvPr/>
        </p:nvSpPr>
        <p:spPr>
          <a:xfrm>
            <a:off x="4407023" y="4702399"/>
            <a:ext cx="76459" cy="923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ZoneTexte 24"/>
          <p:cNvSpPr txBox="1"/>
          <p:nvPr/>
        </p:nvSpPr>
        <p:spPr>
          <a:xfrm>
            <a:off x="3552162" y="4967160"/>
            <a:ext cx="312906" cy="369332"/>
          </a:xfrm>
          <a:prstGeom prst="rect">
            <a:avLst/>
          </a:prstGeom>
          <a:noFill/>
        </p:spPr>
        <p:txBody>
          <a:bodyPr wrap="none" rtlCol="0">
            <a:spAutoFit/>
          </a:bodyPr>
          <a:lstStyle/>
          <a:p>
            <a:r>
              <a:rPr lang="en-US" dirty="0" smtClean="0"/>
              <a:t>a</a:t>
            </a:r>
            <a:endParaRPr lang="en-US" dirty="0"/>
          </a:p>
        </p:txBody>
      </p:sp>
      <p:sp>
        <p:nvSpPr>
          <p:cNvPr id="27" name="ZoneTexte 26"/>
          <p:cNvSpPr txBox="1"/>
          <p:nvPr/>
        </p:nvSpPr>
        <p:spPr>
          <a:xfrm>
            <a:off x="1448265" y="1570645"/>
            <a:ext cx="1096978" cy="769441"/>
          </a:xfrm>
          <a:prstGeom prst="rect">
            <a:avLst/>
          </a:prstGeom>
          <a:noFill/>
        </p:spPr>
        <p:txBody>
          <a:bodyPr wrap="square" rtlCol="0">
            <a:spAutoFit/>
          </a:bodyPr>
          <a:lstStyle/>
          <a:p>
            <a:pPr algn="ctr"/>
            <a:r>
              <a:rPr lang="en-US" sz="1100" dirty="0" smtClean="0"/>
              <a:t>Intermediate salt gas cooling system</a:t>
            </a:r>
            <a:endParaRPr lang="en-US" sz="1100" dirty="0"/>
          </a:p>
        </p:txBody>
      </p:sp>
      <p:sp>
        <p:nvSpPr>
          <p:cNvPr id="28" name="ZoneTexte 27"/>
          <p:cNvSpPr txBox="1"/>
          <p:nvPr/>
        </p:nvSpPr>
        <p:spPr>
          <a:xfrm>
            <a:off x="2357437" y="2596565"/>
            <a:ext cx="926151" cy="600164"/>
          </a:xfrm>
          <a:prstGeom prst="rect">
            <a:avLst/>
          </a:prstGeom>
          <a:noFill/>
        </p:spPr>
        <p:txBody>
          <a:bodyPr wrap="square" rtlCol="0">
            <a:spAutoFit/>
          </a:bodyPr>
          <a:lstStyle/>
          <a:p>
            <a:pPr algn="ctr"/>
            <a:r>
              <a:rPr lang="en-US" sz="1100" dirty="0" smtClean="0"/>
              <a:t>Automatic draining (valves)</a:t>
            </a:r>
            <a:endParaRPr lang="en-US" sz="1100" dirty="0"/>
          </a:p>
        </p:txBody>
      </p:sp>
      <p:sp>
        <p:nvSpPr>
          <p:cNvPr id="29" name="ZoneTexte 28"/>
          <p:cNvSpPr txBox="1"/>
          <p:nvPr/>
        </p:nvSpPr>
        <p:spPr>
          <a:xfrm>
            <a:off x="4673790" y="3214224"/>
            <a:ext cx="926151" cy="430887"/>
          </a:xfrm>
          <a:prstGeom prst="rect">
            <a:avLst/>
          </a:prstGeom>
          <a:noFill/>
        </p:spPr>
        <p:txBody>
          <a:bodyPr wrap="square" rtlCol="0">
            <a:spAutoFit/>
          </a:bodyPr>
          <a:lstStyle/>
          <a:p>
            <a:pPr algn="ctr"/>
            <a:r>
              <a:rPr lang="en-US" sz="1100" dirty="0" smtClean="0"/>
              <a:t>Core catcher</a:t>
            </a:r>
            <a:endParaRPr lang="en-US" sz="1100" dirty="0"/>
          </a:p>
        </p:txBody>
      </p:sp>
      <p:sp>
        <p:nvSpPr>
          <p:cNvPr id="30" name="ZoneTexte 29"/>
          <p:cNvSpPr txBox="1"/>
          <p:nvPr/>
        </p:nvSpPr>
        <p:spPr>
          <a:xfrm>
            <a:off x="3145867" y="4489685"/>
            <a:ext cx="926151" cy="430887"/>
          </a:xfrm>
          <a:prstGeom prst="rect">
            <a:avLst/>
          </a:prstGeom>
          <a:noFill/>
        </p:spPr>
        <p:txBody>
          <a:bodyPr wrap="square" rtlCol="0">
            <a:spAutoFit/>
          </a:bodyPr>
          <a:lstStyle/>
          <a:p>
            <a:pPr algn="ctr"/>
            <a:r>
              <a:rPr lang="en-US" sz="1100" dirty="0" smtClean="0"/>
              <a:t>Fusible valve</a:t>
            </a:r>
            <a:endParaRPr lang="en-US" sz="1100" dirty="0"/>
          </a:p>
        </p:txBody>
      </p:sp>
      <p:sp>
        <p:nvSpPr>
          <p:cNvPr id="33" name="ZoneTexte 32"/>
          <p:cNvSpPr txBox="1"/>
          <p:nvPr/>
        </p:nvSpPr>
        <p:spPr>
          <a:xfrm>
            <a:off x="810454" y="1850656"/>
            <a:ext cx="813043" cy="369332"/>
          </a:xfrm>
          <a:prstGeom prst="rect">
            <a:avLst/>
          </a:prstGeom>
          <a:noFill/>
        </p:spPr>
        <p:txBody>
          <a:bodyPr wrap="none" rtlCol="0">
            <a:spAutoFit/>
          </a:bodyPr>
          <a:lstStyle/>
          <a:p>
            <a:r>
              <a:rPr lang="en-US" dirty="0" smtClean="0"/>
              <a:t>LOHS</a:t>
            </a:r>
            <a:endParaRPr lang="en-US" dirty="0"/>
          </a:p>
        </p:txBody>
      </p:sp>
      <p:sp>
        <p:nvSpPr>
          <p:cNvPr id="34" name="ZoneTexte 33"/>
          <p:cNvSpPr txBox="1"/>
          <p:nvPr/>
        </p:nvSpPr>
        <p:spPr>
          <a:xfrm>
            <a:off x="927389" y="2280415"/>
            <a:ext cx="312906" cy="369332"/>
          </a:xfrm>
          <a:prstGeom prst="rect">
            <a:avLst/>
          </a:prstGeom>
          <a:noFill/>
        </p:spPr>
        <p:txBody>
          <a:bodyPr wrap="none" rtlCol="0">
            <a:spAutoFit/>
          </a:bodyPr>
          <a:lstStyle/>
          <a:p>
            <a:r>
              <a:rPr lang="en-US" dirty="0" smtClean="0"/>
              <a:t>0</a:t>
            </a:r>
            <a:endParaRPr lang="en-US" dirty="0"/>
          </a:p>
        </p:txBody>
      </p:sp>
      <p:graphicFrame>
        <p:nvGraphicFramePr>
          <p:cNvPr id="38" name="Tableau 37"/>
          <p:cNvGraphicFramePr>
            <a:graphicFrameLocks noGrp="1"/>
          </p:cNvGraphicFramePr>
          <p:nvPr>
            <p:extLst>
              <p:ext uri="{D42A27DB-BD31-4B8C-83A1-F6EECF244321}">
                <p14:modId xmlns:p14="http://schemas.microsoft.com/office/powerpoint/2010/main" val="1262470368"/>
              </p:ext>
            </p:extLst>
          </p:nvPr>
        </p:nvGraphicFramePr>
        <p:xfrm>
          <a:off x="5718147" y="1203191"/>
          <a:ext cx="2914576" cy="4607263"/>
        </p:xfrm>
        <a:graphic>
          <a:graphicData uri="http://schemas.openxmlformats.org/drawingml/2006/table">
            <a:tbl>
              <a:tblPr firstRow="1" bandRow="1">
                <a:tableStyleId>{5C22544A-7EE6-4342-B048-85BDC9FD1C3A}</a:tableStyleId>
              </a:tblPr>
              <a:tblGrid>
                <a:gridCol w="1310782">
                  <a:extLst>
                    <a:ext uri="{9D8B030D-6E8A-4147-A177-3AD203B41FA5}">
                      <a16:colId xmlns="" xmlns:a16="http://schemas.microsoft.com/office/drawing/2014/main" val="1747589879"/>
                    </a:ext>
                  </a:extLst>
                </a:gridCol>
                <a:gridCol w="1603794">
                  <a:extLst>
                    <a:ext uri="{9D8B030D-6E8A-4147-A177-3AD203B41FA5}">
                      <a16:colId xmlns="" xmlns:a16="http://schemas.microsoft.com/office/drawing/2014/main" val="1066892849"/>
                    </a:ext>
                  </a:extLst>
                </a:gridCol>
              </a:tblGrid>
              <a:tr h="642576">
                <a:tc>
                  <a:txBody>
                    <a:bodyPr/>
                    <a:lstStyle/>
                    <a:p>
                      <a:r>
                        <a:rPr lang="en-US" sz="1400" noProof="0" dirty="0" smtClean="0"/>
                        <a:t>Number and quality of LODs</a:t>
                      </a:r>
                      <a:endParaRPr lang="en-US" sz="1400" noProof="0" dirty="0"/>
                    </a:p>
                  </a:txBody>
                  <a:tcPr marL="68592" marR="68592" marT="45731" marB="45731"/>
                </a:tc>
                <a:tc>
                  <a:txBody>
                    <a:bodyPr/>
                    <a:lstStyle/>
                    <a:p>
                      <a:r>
                        <a:rPr lang="en-US" sz="1400" noProof="0" dirty="0" smtClean="0"/>
                        <a:t>Consequences</a:t>
                      </a:r>
                      <a:endParaRPr lang="en-US" sz="1400" noProof="0" dirty="0"/>
                    </a:p>
                  </a:txBody>
                  <a:tcPr marL="68592" marR="68592" marT="45731" marB="45731"/>
                </a:tc>
                <a:extLst>
                  <a:ext uri="{0D108BD9-81ED-4DB2-BD59-A6C34878D82A}">
                    <a16:rowId xmlns="" xmlns:a16="http://schemas.microsoft.com/office/drawing/2014/main" val="3862557132"/>
                  </a:ext>
                </a:extLst>
              </a:tr>
              <a:tr h="608152">
                <a:tc>
                  <a:txBody>
                    <a:bodyPr/>
                    <a:lstStyle/>
                    <a:p>
                      <a:r>
                        <a:rPr lang="en-US" sz="1400" noProof="0" dirty="0" smtClean="0"/>
                        <a:t>0</a:t>
                      </a:r>
                      <a:endParaRPr lang="en-US" sz="1400" noProof="0" dirty="0"/>
                    </a:p>
                  </a:txBody>
                  <a:tcPr marL="68592" marR="68592" marT="45731" marB="45731"/>
                </a:tc>
                <a:tc>
                  <a:txBody>
                    <a:bodyPr/>
                    <a:lstStyle/>
                    <a:p>
                      <a:r>
                        <a:rPr lang="en-US" sz="1400" noProof="0" dirty="0" smtClean="0"/>
                        <a:t>0</a:t>
                      </a:r>
                      <a:endParaRPr lang="en-US" sz="1400" noProof="0" dirty="0"/>
                    </a:p>
                  </a:txBody>
                  <a:tcPr marL="68592" marR="68592" marT="45731" marB="45731"/>
                </a:tc>
                <a:extLst>
                  <a:ext uri="{0D108BD9-81ED-4DB2-BD59-A6C34878D82A}">
                    <a16:rowId xmlns="" xmlns:a16="http://schemas.microsoft.com/office/drawing/2014/main" val="2428861053"/>
                  </a:ext>
                </a:extLst>
              </a:tr>
              <a:tr h="642576">
                <a:tc>
                  <a:txBody>
                    <a:bodyPr/>
                    <a:lstStyle/>
                    <a:p>
                      <a:r>
                        <a:rPr lang="en-US" sz="1400" noProof="0" dirty="0" smtClean="0"/>
                        <a:t>a (b required )</a:t>
                      </a:r>
                      <a:endParaRPr lang="en-US" sz="1400" noProof="0" dirty="0"/>
                    </a:p>
                  </a:txBody>
                  <a:tcPr marL="68592" marR="68592" marT="45731" marB="45731"/>
                </a:tc>
                <a:tc>
                  <a:txBody>
                    <a:bodyPr/>
                    <a:lstStyle/>
                    <a:p>
                      <a:r>
                        <a:rPr lang="en-US" sz="1400" noProof="0" dirty="0" smtClean="0">
                          <a:solidFill>
                            <a:schemeClr val="tx1"/>
                          </a:solidFill>
                        </a:rPr>
                        <a:t>availability</a:t>
                      </a:r>
                      <a:endParaRPr lang="en-US" sz="1400" noProof="0" dirty="0">
                        <a:solidFill>
                          <a:schemeClr val="tx1"/>
                        </a:solidFill>
                      </a:endParaRPr>
                    </a:p>
                  </a:txBody>
                  <a:tcPr marL="68592" marR="68592" marT="45731" marB="45731"/>
                </a:tc>
                <a:extLst>
                  <a:ext uri="{0D108BD9-81ED-4DB2-BD59-A6C34878D82A}">
                    <a16:rowId xmlns="" xmlns:a16="http://schemas.microsoft.com/office/drawing/2014/main" val="3575315591"/>
                  </a:ext>
                </a:extLst>
              </a:tr>
              <a:tr h="642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2a (a required)</a:t>
                      </a:r>
                    </a:p>
                  </a:txBody>
                  <a:tcPr marL="68592" marR="68592"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Investment</a:t>
                      </a:r>
                      <a:endParaRPr lang="en-US" sz="1400" noProof="0" dirty="0">
                        <a:solidFill>
                          <a:schemeClr val="tx1"/>
                        </a:solidFill>
                      </a:endParaRPr>
                    </a:p>
                  </a:txBody>
                  <a:tcPr marL="68592" marR="68592" marT="45731" marB="45731"/>
                </a:tc>
                <a:extLst>
                  <a:ext uri="{0D108BD9-81ED-4DB2-BD59-A6C34878D82A}">
                    <a16:rowId xmlns="" xmlns:a16="http://schemas.microsoft.com/office/drawing/2014/main" val="3236352779"/>
                  </a:ext>
                </a:extLst>
              </a:tr>
              <a:tr h="642576">
                <a:tc>
                  <a:txBody>
                    <a:bodyPr/>
                    <a:lstStyle/>
                    <a:p>
                      <a:r>
                        <a:rPr lang="en-US" sz="1400" noProof="0" dirty="0" smtClean="0"/>
                        <a:t>3a (2a +b required)</a:t>
                      </a:r>
                      <a:endParaRPr lang="en-US" sz="1400" noProof="0" dirty="0"/>
                    </a:p>
                  </a:txBody>
                  <a:tcPr marL="68592" marR="68592" marT="45731" marB="45731"/>
                </a:tc>
                <a:tc>
                  <a:txBody>
                    <a:bodyPr/>
                    <a:lstStyle/>
                    <a:p>
                      <a:r>
                        <a:rPr lang="en-US" sz="1400" noProof="0" dirty="0" smtClean="0">
                          <a:solidFill>
                            <a:schemeClr val="tx1"/>
                          </a:solidFill>
                        </a:rPr>
                        <a:t>Safety</a:t>
                      </a:r>
                      <a:endParaRPr lang="en-US" sz="1400" noProof="0" dirty="0">
                        <a:solidFill>
                          <a:schemeClr val="tx1"/>
                        </a:solidFill>
                      </a:endParaRPr>
                    </a:p>
                  </a:txBody>
                  <a:tcPr marL="68592" marR="68592" marT="45731" marB="45731"/>
                </a:tc>
                <a:extLst>
                  <a:ext uri="{0D108BD9-81ED-4DB2-BD59-A6C34878D82A}">
                    <a16:rowId xmlns="" xmlns:a16="http://schemas.microsoft.com/office/drawing/2014/main" val="2709210366"/>
                  </a:ext>
                </a:extLst>
              </a:tr>
              <a:tr h="608152">
                <a:tc>
                  <a:txBody>
                    <a:bodyPr/>
                    <a:lstStyle/>
                    <a:p>
                      <a:endParaRPr lang="en-US" sz="1400" noProof="0" dirty="0"/>
                    </a:p>
                  </a:txBody>
                  <a:tcPr marL="68592" marR="68592" marT="45731" marB="45731"/>
                </a:tc>
                <a:tc>
                  <a:txBody>
                    <a:bodyPr/>
                    <a:lstStyle/>
                    <a:p>
                      <a:endParaRPr lang="en-US" sz="1400" noProof="0" dirty="0">
                        <a:solidFill>
                          <a:schemeClr val="tx1"/>
                        </a:solidFill>
                      </a:endParaRPr>
                    </a:p>
                  </a:txBody>
                  <a:tcPr marL="68592" marR="68592" marT="45731" marB="45731"/>
                </a:tc>
                <a:extLst>
                  <a:ext uri="{0D108BD9-81ED-4DB2-BD59-A6C34878D82A}">
                    <a16:rowId xmlns="" xmlns:a16="http://schemas.microsoft.com/office/drawing/2014/main" val="257962539"/>
                  </a:ext>
                </a:extLst>
              </a:tr>
              <a:tr h="73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3a (a or 2a+B</a:t>
                      </a:r>
                      <a:r>
                        <a:rPr lang="en-US" sz="1400" baseline="0" noProof="0" dirty="0" smtClean="0"/>
                        <a:t> </a:t>
                      </a:r>
                      <a:r>
                        <a:rPr lang="en-US" sz="1400" noProof="0" dirty="0" smtClean="0"/>
                        <a:t>required ?)</a:t>
                      </a:r>
                    </a:p>
                  </a:txBody>
                  <a:tcPr marL="68592" marR="68592"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Investment  or safety  (risk</a:t>
                      </a:r>
                      <a:r>
                        <a:rPr lang="en-US" sz="1400" baseline="0" noProof="0" dirty="0" smtClean="0">
                          <a:solidFill>
                            <a:schemeClr val="tx1"/>
                          </a:solidFill>
                        </a:rPr>
                        <a:t> of IHX leak to be studied)</a:t>
                      </a:r>
                      <a:endParaRPr lang="en-US" sz="1400" noProof="0" dirty="0" smtClean="0">
                        <a:solidFill>
                          <a:schemeClr val="tx1"/>
                        </a:solidFill>
                      </a:endParaRPr>
                    </a:p>
                  </a:txBody>
                  <a:tcPr marL="68592" marR="68592" marT="45731" marB="45731"/>
                </a:tc>
                <a:extLst>
                  <a:ext uri="{0D108BD9-81ED-4DB2-BD59-A6C34878D82A}">
                    <a16:rowId xmlns="" xmlns:a16="http://schemas.microsoft.com/office/drawing/2014/main" val="4002011789"/>
                  </a:ext>
                </a:extLst>
              </a:tr>
            </a:tbl>
          </a:graphicData>
        </a:graphic>
      </p:graphicFrame>
      <p:sp>
        <p:nvSpPr>
          <p:cNvPr id="3" name="Espace réservé du pied de page 2"/>
          <p:cNvSpPr>
            <a:spLocks noGrp="1"/>
          </p:cNvSpPr>
          <p:nvPr>
            <p:ph type="ftr" sz="quarter" idx="11"/>
          </p:nvPr>
        </p:nvSpPr>
        <p:spPr/>
        <p:txBody>
          <a:bodyPr/>
          <a:lstStyle/>
          <a:p>
            <a:r>
              <a:rPr lang="fr-FR" smtClean="0"/>
              <a:t>Sûreté MSFR – Grenoble, le 05/10/2018</a:t>
            </a:r>
            <a:endParaRPr lang="it-IT"/>
          </a:p>
        </p:txBody>
      </p:sp>
    </p:spTree>
    <p:extLst>
      <p:ext uri="{BB962C8B-B14F-4D97-AF65-F5344CB8AC3E}">
        <p14:creationId xmlns:p14="http://schemas.microsoft.com/office/powerpoint/2010/main" val="395741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4294967295"/>
          </p:nvPr>
        </p:nvSpPr>
        <p:spPr>
          <a:xfrm>
            <a:off x="346201" y="1631658"/>
            <a:ext cx="8699475" cy="4319000"/>
          </a:xfrm>
          <a:prstGeom prst="rect">
            <a:avLst/>
          </a:prstGeom>
        </p:spPr>
        <p:txBody>
          <a:bodyPr lIns="91449" tIns="45725" rIns="91449" bIns="45725">
            <a:normAutofit/>
          </a:bodyPr>
          <a:lstStyle/>
          <a:p>
            <a:r>
              <a:rPr lang="fr-FR" altLang="fr-FR" sz="2400" dirty="0" smtClean="0"/>
              <a:t>Préambule sur la démarche générale de sûreté du MSFR</a:t>
            </a:r>
          </a:p>
          <a:p>
            <a:r>
              <a:rPr lang="fr-FR" altLang="fr-FR" sz="2400" dirty="0" smtClean="0"/>
              <a:t>Bilan des études menées (projet SAMOFAR)</a:t>
            </a:r>
          </a:p>
          <a:p>
            <a:pPr lvl="1"/>
            <a:r>
              <a:rPr lang="fr-FR" altLang="fr-FR" sz="2200" dirty="0" smtClean="0"/>
              <a:t>Méthodologie de sûreté</a:t>
            </a:r>
          </a:p>
          <a:p>
            <a:pPr lvl="1"/>
            <a:r>
              <a:rPr lang="fr-FR" altLang="fr-FR" sz="2200" dirty="0" smtClean="0"/>
              <a:t>Première application au MSFR</a:t>
            </a:r>
          </a:p>
          <a:p>
            <a:r>
              <a:rPr lang="fr-FR" altLang="fr-FR" sz="2400" dirty="0" smtClean="0"/>
              <a:t>Perspectives</a:t>
            </a:r>
          </a:p>
          <a:p>
            <a:pPr lvl="1"/>
            <a:r>
              <a:rPr lang="fr-FR" altLang="fr-FR" sz="2200" dirty="0" smtClean="0"/>
              <a:t>Thèmes à investiguer en priorité</a:t>
            </a:r>
          </a:p>
          <a:p>
            <a:pPr lvl="1"/>
            <a:r>
              <a:rPr lang="fr-FR" altLang="fr-FR" sz="2200" dirty="0" smtClean="0"/>
              <a:t>Projet SAMOSAFER</a:t>
            </a:r>
          </a:p>
          <a:p>
            <a:endParaRPr lang="fr-FR" altLang="fr-FR" sz="2400" dirty="0" smtClean="0"/>
          </a:p>
          <a:p>
            <a:endParaRPr lang="fr-FR" altLang="fr-FR" sz="2400" dirty="0"/>
          </a:p>
          <a:p>
            <a:endParaRPr lang="fr-FR" altLang="fr-FR" sz="2400" dirty="0"/>
          </a:p>
          <a:p>
            <a:pPr lvl="1"/>
            <a:endParaRPr lang="fr-FR" altLang="fr-FR" dirty="0"/>
          </a:p>
        </p:txBody>
      </p:sp>
      <p:sp>
        <p:nvSpPr>
          <p:cNvPr id="8195" name="Rectangle 2"/>
          <p:cNvSpPr>
            <a:spLocks noGrp="1" noChangeArrowheads="1"/>
          </p:cNvSpPr>
          <p:nvPr>
            <p:ph type="title"/>
          </p:nvPr>
        </p:nvSpPr>
        <p:spPr>
          <a:xfrm>
            <a:off x="3023920" y="116660"/>
            <a:ext cx="5758863" cy="900321"/>
          </a:xfrm>
        </p:spPr>
        <p:txBody>
          <a:bodyPr/>
          <a:lstStyle/>
          <a:p>
            <a:pPr eaLnBrk="1" hangingPunct="1"/>
            <a:r>
              <a:rPr lang="fr-FR" altLang="fr-FR" dirty="0" smtClean="0">
                <a:solidFill>
                  <a:srgbClr val="002060"/>
                </a:solidFill>
              </a:rPr>
              <a:t>Plan de la présentation</a:t>
            </a:r>
          </a:p>
        </p:txBody>
      </p:sp>
      <p:sp>
        <p:nvSpPr>
          <p:cNvPr id="2" name="Espace réservé du pied de page 1"/>
          <p:cNvSpPr>
            <a:spLocks noGrp="1"/>
          </p:cNvSpPr>
          <p:nvPr>
            <p:ph type="ftr" sz="quarter" idx="3"/>
          </p:nvPr>
        </p:nvSpPr>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931997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6387" name="Rectangle 2"/>
          <p:cNvSpPr>
            <a:spLocks noGrp="1" noChangeArrowheads="1"/>
          </p:cNvSpPr>
          <p:nvPr>
            <p:ph type="title"/>
          </p:nvPr>
        </p:nvSpPr>
        <p:spPr>
          <a:xfrm>
            <a:off x="698090" y="273623"/>
            <a:ext cx="7661139" cy="608153"/>
          </a:xfrm>
          <a:noFill/>
        </p:spPr>
        <p:txBody>
          <a:bodyPr>
            <a:noAutofit/>
          </a:bodyPr>
          <a:lstStyle/>
          <a:p>
            <a:r>
              <a:rPr lang="fr-FR" altLang="fr-FR" sz="2400" dirty="0"/>
              <a:t>Application de la méthode des lignes de défense au </a:t>
            </a:r>
            <a:r>
              <a:rPr lang="fr-FR" altLang="fr-FR" sz="2400" dirty="0" smtClean="0"/>
              <a:t>MSFR </a:t>
            </a:r>
            <a:r>
              <a:rPr lang="fr-FR" altLang="fr-FR" sz="2400" dirty="0"/>
              <a:t>(</a:t>
            </a:r>
            <a:r>
              <a:rPr lang="fr-FR" altLang="fr-FR" sz="2400" dirty="0" smtClean="0"/>
              <a:t>perte </a:t>
            </a:r>
            <a:r>
              <a:rPr lang="fr-FR" altLang="fr-FR" sz="2400" dirty="0"/>
              <a:t>de la source froide principale </a:t>
            </a:r>
            <a:r>
              <a:rPr lang="fr-FR" altLang="fr-FR" sz="2400" dirty="0" smtClean="0"/>
              <a:t>eau)</a:t>
            </a:r>
          </a:p>
        </p:txBody>
      </p:sp>
      <p:sp>
        <p:nvSpPr>
          <p:cNvPr id="16388" name="Rectangle 3"/>
          <p:cNvSpPr>
            <a:spLocks noChangeArrowheads="1"/>
          </p:cNvSpPr>
          <p:nvPr/>
        </p:nvSpPr>
        <p:spPr bwMode="auto">
          <a:xfrm>
            <a:off x="395357" y="765353"/>
            <a:ext cx="8426325" cy="1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71463" indent="-271463"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17550" indent="-268288"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073150" indent="-176213" algn="l" eaLnBrk="0" hangingPunct="0">
              <a:spcBef>
                <a:spcPct val="20000"/>
              </a:spcBef>
              <a:buClr>
                <a:srgbClr val="8E837A"/>
              </a:buClr>
              <a:buFont typeface="Symbol" pitchFamily="18" charset="2"/>
              <a:buChar char="·"/>
              <a:defRPr sz="1400">
                <a:solidFill>
                  <a:schemeClr val="tx1"/>
                </a:solidFill>
                <a:latin typeface="Arial" charset="0"/>
              </a:defRPr>
            </a:lvl3pPr>
            <a:lvl4pPr marL="1436688" indent="-93663" algn="l" eaLnBrk="0" hangingPunct="0">
              <a:spcBef>
                <a:spcPct val="20000"/>
              </a:spcBef>
              <a:buClr>
                <a:schemeClr val="tx1"/>
              </a:buClr>
              <a:buFont typeface="Arial" charset="0"/>
              <a:buChar char="-"/>
              <a:defRPr sz="1200">
                <a:solidFill>
                  <a:schemeClr val="tx1"/>
                </a:solidFill>
                <a:latin typeface="Arial" charset="0"/>
              </a:defRPr>
            </a:lvl4pPr>
            <a:lvl5pPr marL="1973263" indent="-179388" algn="l" eaLnBrk="0" hangingPunct="0">
              <a:spcBef>
                <a:spcPct val="20000"/>
              </a:spcBef>
              <a:buFont typeface="Arial" charset="0"/>
              <a:buChar char="­"/>
              <a:defRPr sz="1200">
                <a:solidFill>
                  <a:schemeClr val="tx1"/>
                </a:solidFill>
                <a:latin typeface="Arial" charset="0"/>
              </a:defRPr>
            </a:lvl5pPr>
            <a:lvl6pPr marL="2430463" indent="-179388" eaLnBrk="0" fontAlgn="base" hangingPunct="0">
              <a:spcBef>
                <a:spcPct val="20000"/>
              </a:spcBef>
              <a:spcAft>
                <a:spcPct val="0"/>
              </a:spcAft>
              <a:buFont typeface="Arial" charset="0"/>
              <a:buChar char="­"/>
              <a:defRPr sz="1200">
                <a:solidFill>
                  <a:schemeClr val="tx1"/>
                </a:solidFill>
                <a:latin typeface="Arial" charset="0"/>
              </a:defRPr>
            </a:lvl6pPr>
            <a:lvl7pPr marL="2887663" indent="-179388" eaLnBrk="0" fontAlgn="base" hangingPunct="0">
              <a:spcBef>
                <a:spcPct val="20000"/>
              </a:spcBef>
              <a:spcAft>
                <a:spcPct val="0"/>
              </a:spcAft>
              <a:buFont typeface="Arial" charset="0"/>
              <a:buChar char="­"/>
              <a:defRPr sz="1200">
                <a:solidFill>
                  <a:schemeClr val="tx1"/>
                </a:solidFill>
                <a:latin typeface="Arial" charset="0"/>
              </a:defRPr>
            </a:lvl7pPr>
            <a:lvl8pPr marL="3344863" indent="-179388" eaLnBrk="0" fontAlgn="base" hangingPunct="0">
              <a:spcBef>
                <a:spcPct val="20000"/>
              </a:spcBef>
              <a:spcAft>
                <a:spcPct val="0"/>
              </a:spcAft>
              <a:buFont typeface="Arial" charset="0"/>
              <a:buChar char="­"/>
              <a:defRPr sz="1200">
                <a:solidFill>
                  <a:schemeClr val="tx1"/>
                </a:solidFill>
                <a:latin typeface="Arial" charset="0"/>
              </a:defRPr>
            </a:lvl8pPr>
            <a:lvl9pPr marL="3802063" indent="-179388" eaLnBrk="0" fontAlgn="base" hangingPunct="0">
              <a:spcBef>
                <a:spcPct val="20000"/>
              </a:spcBef>
              <a:spcAft>
                <a:spcPct val="0"/>
              </a:spcAft>
              <a:buFont typeface="Arial" charset="0"/>
              <a:buChar char="­"/>
              <a:defRPr sz="1200">
                <a:solidFill>
                  <a:schemeClr val="tx1"/>
                </a:solidFill>
                <a:latin typeface="Arial" charset="0"/>
              </a:defRPr>
            </a:lvl9pPr>
          </a:lstStyle>
          <a:p>
            <a:pPr lvl="3" eaLnBrk="1" hangingPunct="1"/>
            <a:endParaRPr lang="fr-FR" altLang="fr-FR" sz="800" dirty="0"/>
          </a:p>
          <a:p>
            <a:pPr lvl="1" eaLnBrk="1" hangingPunct="1"/>
            <a:endParaRPr lang="fr-FR" altLang="fr-FR" sz="1400" b="0" dirty="0"/>
          </a:p>
          <a:p>
            <a:pPr lvl="2" eaLnBrk="1" hangingPunct="1">
              <a:buClr>
                <a:schemeClr val="tx2"/>
              </a:buClr>
              <a:buFont typeface="Wingdings" pitchFamily="2" charset="2"/>
              <a:buChar char="à"/>
            </a:pPr>
            <a:endParaRPr lang="fr-FR" altLang="fr-FR" sz="1100" dirty="0"/>
          </a:p>
        </p:txBody>
      </p:sp>
      <p:sp>
        <p:nvSpPr>
          <p:cNvPr id="5" name="Rectangle 3"/>
          <p:cNvSpPr>
            <a:spLocks noGrp="1" noChangeArrowheads="1"/>
          </p:cNvSpPr>
          <p:nvPr>
            <p:ph idx="4294967295"/>
          </p:nvPr>
        </p:nvSpPr>
        <p:spPr>
          <a:xfrm>
            <a:off x="143470" y="1662399"/>
            <a:ext cx="8678212" cy="3863330"/>
          </a:xfrm>
          <a:prstGeom prst="rect">
            <a:avLst/>
          </a:prstGeom>
        </p:spPr>
        <p:txBody>
          <a:bodyPr lIns="91449" tIns="45725" rIns="91449" bIns="45725">
            <a:normAutofit/>
          </a:bodyPr>
          <a:lstStyle/>
          <a:p>
            <a:r>
              <a:rPr lang="fr-FR" altLang="fr-FR" sz="1800" dirty="0" smtClean="0"/>
              <a:t>Recommandation d’étudier des séquences avec vidange d’urgence du sel dans le réservoir ad hoc, et défaillance de celui-ci </a:t>
            </a:r>
            <a:r>
              <a:rPr lang="fr-FR" altLang="fr-FR" sz="1800" dirty="0" smtClean="0">
                <a:sym typeface="Wingdings" panose="05000000000000000000" pitchFamily="2" charset="2"/>
              </a:rPr>
              <a:t> </a:t>
            </a:r>
            <a:r>
              <a:rPr lang="fr-FR" altLang="fr-FR" sz="1800" dirty="0" smtClean="0">
                <a:solidFill>
                  <a:srgbClr val="FE5815"/>
                </a:solidFill>
                <a:sym typeface="Wingdings" panose="05000000000000000000" pitchFamily="2" charset="2"/>
              </a:rPr>
              <a:t>étude de la relocalisation du sel sur un « </a:t>
            </a:r>
            <a:r>
              <a:rPr lang="fr-FR" altLang="fr-FR" sz="1800" dirty="0" err="1" smtClean="0">
                <a:solidFill>
                  <a:srgbClr val="FE5815"/>
                </a:solidFill>
                <a:sym typeface="Wingdings" panose="05000000000000000000" pitchFamily="2" charset="2"/>
              </a:rPr>
              <a:t>core</a:t>
            </a:r>
            <a:r>
              <a:rPr lang="fr-FR" altLang="fr-FR" sz="1800" dirty="0" smtClean="0">
                <a:solidFill>
                  <a:srgbClr val="FE5815"/>
                </a:solidFill>
                <a:sym typeface="Wingdings" panose="05000000000000000000" pitchFamily="2" charset="2"/>
              </a:rPr>
              <a:t> catcher », sans recours à des dispositions complexes</a:t>
            </a:r>
          </a:p>
          <a:p>
            <a:r>
              <a:rPr lang="fr-FR" altLang="fr-FR" sz="1800" dirty="0" smtClean="0">
                <a:sym typeface="Wingdings" panose="05000000000000000000" pitchFamily="2" charset="2"/>
              </a:rPr>
              <a:t>Autre allocation des LDD possible, par ex. pour fiabiliser le refroidissement du sel dans le circuit combustible </a:t>
            </a:r>
          </a:p>
          <a:p>
            <a:r>
              <a:rPr lang="fr-FR" altLang="fr-FR" sz="1800" dirty="0" smtClean="0">
                <a:sym typeface="Wingdings" panose="05000000000000000000" pitchFamily="2" charset="2"/>
              </a:rPr>
              <a:t>Indépendance suffisante des LDD à vérifier / assurer</a:t>
            </a:r>
          </a:p>
          <a:p>
            <a:r>
              <a:rPr lang="fr-FR" altLang="fr-FR" sz="1800" dirty="0" smtClean="0">
                <a:sym typeface="Wingdings" panose="05000000000000000000" pitchFamily="2" charset="2"/>
              </a:rPr>
              <a:t>Risque de fuite de l’échangeur intermédiaire en cours d’accident à évaluer</a:t>
            </a:r>
          </a:p>
          <a:p>
            <a:r>
              <a:rPr lang="fr-FR" altLang="fr-FR" sz="1800" dirty="0" smtClean="0">
                <a:sym typeface="Wingdings" panose="05000000000000000000" pitchFamily="2" charset="2"/>
              </a:rPr>
              <a:t>Analyse d’une perte de refroidissement du sel combustible lorsqu’il est présent dans les réservoirs de vidange normale à étudier également</a:t>
            </a:r>
            <a:endParaRPr lang="fr-FR" altLang="fr-FR" sz="1600" dirty="0"/>
          </a:p>
          <a:p>
            <a:pPr lvl="1"/>
            <a:endParaRPr lang="fr-FR" altLang="fr-FR" sz="1600" dirty="0" smtClean="0"/>
          </a:p>
          <a:p>
            <a:endParaRPr lang="fr-FR" altLang="fr-FR" sz="1800" dirty="0" smtClean="0"/>
          </a:p>
          <a:p>
            <a:endParaRPr lang="fr-FR" altLang="fr-FR" sz="1800" dirty="0" smtClean="0"/>
          </a:p>
          <a:p>
            <a:endParaRPr lang="fr-FR" altLang="fr-FR" sz="1800" dirty="0"/>
          </a:p>
          <a:p>
            <a:pPr eaLnBrk="1" hangingPunct="1"/>
            <a:endParaRPr lang="fr-FR" altLang="fr-FR" sz="1200" dirty="0"/>
          </a:p>
          <a:p>
            <a:pPr lvl="2"/>
            <a:endParaRPr lang="fr-FR" altLang="fr-FR" sz="1200" dirty="0"/>
          </a:p>
        </p:txBody>
      </p:sp>
    </p:spTree>
    <p:extLst>
      <p:ext uri="{BB962C8B-B14F-4D97-AF65-F5344CB8AC3E}">
        <p14:creationId xmlns:p14="http://schemas.microsoft.com/office/powerpoint/2010/main" val="3048747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3"/>
          <p:cNvSpPr>
            <a:spLocks noGrp="1"/>
          </p:cNvSpPr>
          <p:nvPr>
            <p:ph type="ftr" sz="quarter" idx="4294967295"/>
          </p:nvPr>
        </p:nvSpPr>
        <p:spPr>
          <a:xfrm>
            <a:off x="574775" y="6526136"/>
            <a:ext cx="3061232" cy="271526"/>
          </a:xfrm>
          <a:prstGeom prst="rect">
            <a:avLst/>
          </a:prstGeom>
          <a:noFill/>
        </p:spPr>
        <p:txBody>
          <a:bodyPr lIns="91449" tIns="45725" rIns="91449" bIns="45725"/>
          <a:lstStyle>
            <a:lvl1pPr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43024" indent="-285779"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143114" indent="-228623" algn="l" eaLnBrk="0" hangingPunct="0">
              <a:spcBef>
                <a:spcPct val="20000"/>
              </a:spcBef>
              <a:buClr>
                <a:srgbClr val="8E837A"/>
              </a:buClr>
              <a:buFont typeface="Symbol" pitchFamily="18" charset="2"/>
              <a:buChar char="·"/>
              <a:defRPr sz="1400">
                <a:solidFill>
                  <a:schemeClr val="tx1"/>
                </a:solidFill>
                <a:latin typeface="Arial" charset="0"/>
              </a:defRPr>
            </a:lvl3pPr>
            <a:lvl4pPr marL="1600360" indent="-228623" algn="l" eaLnBrk="0" hangingPunct="0">
              <a:spcBef>
                <a:spcPct val="20000"/>
              </a:spcBef>
              <a:buClr>
                <a:schemeClr val="tx1"/>
              </a:buClr>
              <a:buFont typeface="Arial" charset="0"/>
              <a:buChar char="-"/>
              <a:defRPr sz="1200">
                <a:solidFill>
                  <a:schemeClr val="tx1"/>
                </a:solidFill>
                <a:latin typeface="Arial" charset="0"/>
              </a:defRPr>
            </a:lvl4pPr>
            <a:lvl5pPr marL="2057606" indent="-228623" algn="l" eaLnBrk="0" hangingPunct="0">
              <a:spcBef>
                <a:spcPct val="20000"/>
              </a:spcBef>
              <a:buFont typeface="Arial" charset="0"/>
              <a:buChar char="­"/>
              <a:defRPr sz="1200">
                <a:solidFill>
                  <a:schemeClr val="tx1"/>
                </a:solidFill>
                <a:latin typeface="Arial" charset="0"/>
              </a:defRPr>
            </a:lvl5pPr>
            <a:lvl6pPr marL="2514851" indent="-228623" eaLnBrk="0" fontAlgn="base" hangingPunct="0">
              <a:spcBef>
                <a:spcPct val="20000"/>
              </a:spcBef>
              <a:spcAft>
                <a:spcPct val="0"/>
              </a:spcAft>
              <a:buFont typeface="Arial" charset="0"/>
              <a:buChar char="­"/>
              <a:defRPr sz="1200">
                <a:solidFill>
                  <a:schemeClr val="tx1"/>
                </a:solidFill>
                <a:latin typeface="Arial" charset="0"/>
              </a:defRPr>
            </a:lvl6pPr>
            <a:lvl7pPr marL="2972097" indent="-228623" eaLnBrk="0" fontAlgn="base" hangingPunct="0">
              <a:spcBef>
                <a:spcPct val="20000"/>
              </a:spcBef>
              <a:spcAft>
                <a:spcPct val="0"/>
              </a:spcAft>
              <a:buFont typeface="Arial" charset="0"/>
              <a:buChar char="­"/>
              <a:defRPr sz="1200">
                <a:solidFill>
                  <a:schemeClr val="tx1"/>
                </a:solidFill>
                <a:latin typeface="Arial" charset="0"/>
              </a:defRPr>
            </a:lvl7pPr>
            <a:lvl8pPr marL="3429343" indent="-228623" eaLnBrk="0" fontAlgn="base" hangingPunct="0">
              <a:spcBef>
                <a:spcPct val="20000"/>
              </a:spcBef>
              <a:spcAft>
                <a:spcPct val="0"/>
              </a:spcAft>
              <a:buFont typeface="Arial" charset="0"/>
              <a:buChar char="­"/>
              <a:defRPr sz="1200">
                <a:solidFill>
                  <a:schemeClr val="tx1"/>
                </a:solidFill>
                <a:latin typeface="Arial" charset="0"/>
              </a:defRPr>
            </a:lvl8pPr>
            <a:lvl9pPr marL="3886589" indent="-228623" eaLnBrk="0" fontAlgn="base" hangingPunct="0">
              <a:spcBef>
                <a:spcPct val="20000"/>
              </a:spcBef>
              <a:spcAft>
                <a:spcPct val="0"/>
              </a:spcAft>
              <a:buFont typeface="Arial" charset="0"/>
              <a:buChar char="­"/>
              <a:defRPr sz="1200">
                <a:solidFill>
                  <a:schemeClr val="tx1"/>
                </a:solidFill>
                <a:latin typeface="Arial" charset="0"/>
              </a:defRPr>
            </a:lvl9pPr>
          </a:lstStyle>
          <a:p>
            <a:pPr eaLnBrk="1" hangingPunct="1">
              <a:spcBef>
                <a:spcPct val="0"/>
              </a:spcBef>
              <a:spcAft>
                <a:spcPct val="0"/>
              </a:spcAft>
              <a:buClrTx/>
              <a:buFontTx/>
              <a:buNone/>
            </a:pPr>
            <a:r>
              <a:rPr lang="fr-FR" altLang="fr-FR" sz="1000" smtClean="0"/>
              <a:t>Sûreté MSFR – Grenoble, le 05/10/2018</a:t>
            </a:r>
            <a:endParaRPr lang="fr-FR" altLang="fr-FR" sz="1000" b="0"/>
          </a:p>
        </p:txBody>
      </p:sp>
      <p:sp>
        <p:nvSpPr>
          <p:cNvPr id="16387" name="Rectangle 2"/>
          <p:cNvSpPr>
            <a:spLocks noGrp="1" noChangeArrowheads="1"/>
          </p:cNvSpPr>
          <p:nvPr>
            <p:ph type="title"/>
          </p:nvPr>
        </p:nvSpPr>
        <p:spPr>
          <a:xfrm>
            <a:off x="894735" y="273623"/>
            <a:ext cx="7464494" cy="608153"/>
          </a:xfrm>
          <a:noFill/>
        </p:spPr>
        <p:txBody>
          <a:bodyPr>
            <a:noAutofit/>
          </a:bodyPr>
          <a:lstStyle/>
          <a:p>
            <a:r>
              <a:rPr lang="fr-FR" altLang="fr-FR" sz="2400" dirty="0"/>
              <a:t>Application de la méthode des lignes de défense au </a:t>
            </a:r>
            <a:r>
              <a:rPr lang="fr-FR" altLang="fr-FR" sz="2400" dirty="0" smtClean="0"/>
              <a:t>MSFR </a:t>
            </a:r>
            <a:r>
              <a:rPr lang="fr-FR" altLang="fr-FR" sz="2400" dirty="0"/>
              <a:t>(sur-refroidissement)</a:t>
            </a:r>
            <a:endParaRPr lang="fr-FR" altLang="fr-FR" sz="2400" dirty="0" smtClean="0"/>
          </a:p>
        </p:txBody>
      </p:sp>
      <p:sp>
        <p:nvSpPr>
          <p:cNvPr id="16388" name="Rectangle 3"/>
          <p:cNvSpPr>
            <a:spLocks noChangeArrowheads="1"/>
          </p:cNvSpPr>
          <p:nvPr/>
        </p:nvSpPr>
        <p:spPr bwMode="auto">
          <a:xfrm>
            <a:off x="395357" y="765353"/>
            <a:ext cx="8426325" cy="1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71463" indent="-271463" algn="l" eaLnBrk="0" hangingPunct="0">
              <a:spcBef>
                <a:spcPct val="20000"/>
              </a:spcBef>
              <a:spcAft>
                <a:spcPct val="20000"/>
              </a:spcAft>
              <a:buClr>
                <a:schemeClr val="tx2"/>
              </a:buClr>
              <a:buFont typeface="Arial" charset="0"/>
              <a:buBlip>
                <a:blip r:embed="rId3"/>
              </a:buBlip>
              <a:defRPr sz="2000" b="1">
                <a:solidFill>
                  <a:schemeClr val="tx1"/>
                </a:solidFill>
                <a:latin typeface="Arial" charset="0"/>
              </a:defRPr>
            </a:lvl1pPr>
            <a:lvl2pPr marL="717550" indent="-268288" algn="l" eaLnBrk="0" hangingPunct="0">
              <a:spcBef>
                <a:spcPct val="20000"/>
              </a:spcBef>
              <a:spcAft>
                <a:spcPct val="10000"/>
              </a:spcAft>
              <a:buClr>
                <a:schemeClr val="accent2"/>
              </a:buClr>
              <a:buSzPct val="95000"/>
              <a:buFont typeface="Wingdings" pitchFamily="2" charset="2"/>
              <a:buChar char="u"/>
              <a:defRPr sz="1600" b="1">
                <a:solidFill>
                  <a:schemeClr val="tx1"/>
                </a:solidFill>
                <a:latin typeface="Arial" charset="0"/>
              </a:defRPr>
            </a:lvl2pPr>
            <a:lvl3pPr marL="1073150" indent="-176213" algn="l" eaLnBrk="0" hangingPunct="0">
              <a:spcBef>
                <a:spcPct val="20000"/>
              </a:spcBef>
              <a:buClr>
                <a:srgbClr val="8E837A"/>
              </a:buClr>
              <a:buFont typeface="Symbol" pitchFamily="18" charset="2"/>
              <a:buChar char="·"/>
              <a:defRPr sz="1400">
                <a:solidFill>
                  <a:schemeClr val="tx1"/>
                </a:solidFill>
                <a:latin typeface="Arial" charset="0"/>
              </a:defRPr>
            </a:lvl3pPr>
            <a:lvl4pPr marL="1436688" indent="-93663" algn="l" eaLnBrk="0" hangingPunct="0">
              <a:spcBef>
                <a:spcPct val="20000"/>
              </a:spcBef>
              <a:buClr>
                <a:schemeClr val="tx1"/>
              </a:buClr>
              <a:buFont typeface="Arial" charset="0"/>
              <a:buChar char="-"/>
              <a:defRPr sz="1200">
                <a:solidFill>
                  <a:schemeClr val="tx1"/>
                </a:solidFill>
                <a:latin typeface="Arial" charset="0"/>
              </a:defRPr>
            </a:lvl4pPr>
            <a:lvl5pPr marL="1973263" indent="-179388" algn="l" eaLnBrk="0" hangingPunct="0">
              <a:spcBef>
                <a:spcPct val="20000"/>
              </a:spcBef>
              <a:buFont typeface="Arial" charset="0"/>
              <a:buChar char="­"/>
              <a:defRPr sz="1200">
                <a:solidFill>
                  <a:schemeClr val="tx1"/>
                </a:solidFill>
                <a:latin typeface="Arial" charset="0"/>
              </a:defRPr>
            </a:lvl5pPr>
            <a:lvl6pPr marL="2430463" indent="-179388" eaLnBrk="0" fontAlgn="base" hangingPunct="0">
              <a:spcBef>
                <a:spcPct val="20000"/>
              </a:spcBef>
              <a:spcAft>
                <a:spcPct val="0"/>
              </a:spcAft>
              <a:buFont typeface="Arial" charset="0"/>
              <a:buChar char="­"/>
              <a:defRPr sz="1200">
                <a:solidFill>
                  <a:schemeClr val="tx1"/>
                </a:solidFill>
                <a:latin typeface="Arial" charset="0"/>
              </a:defRPr>
            </a:lvl6pPr>
            <a:lvl7pPr marL="2887663" indent="-179388" eaLnBrk="0" fontAlgn="base" hangingPunct="0">
              <a:spcBef>
                <a:spcPct val="20000"/>
              </a:spcBef>
              <a:spcAft>
                <a:spcPct val="0"/>
              </a:spcAft>
              <a:buFont typeface="Arial" charset="0"/>
              <a:buChar char="­"/>
              <a:defRPr sz="1200">
                <a:solidFill>
                  <a:schemeClr val="tx1"/>
                </a:solidFill>
                <a:latin typeface="Arial" charset="0"/>
              </a:defRPr>
            </a:lvl7pPr>
            <a:lvl8pPr marL="3344863" indent="-179388" eaLnBrk="0" fontAlgn="base" hangingPunct="0">
              <a:spcBef>
                <a:spcPct val="20000"/>
              </a:spcBef>
              <a:spcAft>
                <a:spcPct val="0"/>
              </a:spcAft>
              <a:buFont typeface="Arial" charset="0"/>
              <a:buChar char="­"/>
              <a:defRPr sz="1200">
                <a:solidFill>
                  <a:schemeClr val="tx1"/>
                </a:solidFill>
                <a:latin typeface="Arial" charset="0"/>
              </a:defRPr>
            </a:lvl8pPr>
            <a:lvl9pPr marL="3802063" indent="-179388" eaLnBrk="0" fontAlgn="base" hangingPunct="0">
              <a:spcBef>
                <a:spcPct val="20000"/>
              </a:spcBef>
              <a:spcAft>
                <a:spcPct val="0"/>
              </a:spcAft>
              <a:buFont typeface="Arial" charset="0"/>
              <a:buChar char="­"/>
              <a:defRPr sz="1200">
                <a:solidFill>
                  <a:schemeClr val="tx1"/>
                </a:solidFill>
                <a:latin typeface="Arial" charset="0"/>
              </a:defRPr>
            </a:lvl9pPr>
          </a:lstStyle>
          <a:p>
            <a:pPr lvl="3" eaLnBrk="1" hangingPunct="1"/>
            <a:endParaRPr lang="fr-FR" altLang="fr-FR" sz="800" dirty="0"/>
          </a:p>
          <a:p>
            <a:pPr lvl="1" eaLnBrk="1" hangingPunct="1"/>
            <a:endParaRPr lang="fr-FR" altLang="fr-FR" sz="1400" b="0" dirty="0"/>
          </a:p>
          <a:p>
            <a:pPr lvl="2" eaLnBrk="1" hangingPunct="1">
              <a:buClr>
                <a:schemeClr val="tx2"/>
              </a:buClr>
              <a:buFont typeface="Wingdings" pitchFamily="2" charset="2"/>
              <a:buChar char="à"/>
            </a:pPr>
            <a:endParaRPr lang="fr-FR" altLang="fr-FR" sz="1100" dirty="0"/>
          </a:p>
        </p:txBody>
      </p:sp>
      <p:sp>
        <p:nvSpPr>
          <p:cNvPr id="5" name="Rectangle 3"/>
          <p:cNvSpPr>
            <a:spLocks noGrp="1" noChangeArrowheads="1"/>
          </p:cNvSpPr>
          <p:nvPr>
            <p:ph idx="4294967295"/>
          </p:nvPr>
        </p:nvSpPr>
        <p:spPr>
          <a:xfrm>
            <a:off x="323645" y="1672232"/>
            <a:ext cx="8498037" cy="4197626"/>
          </a:xfrm>
          <a:prstGeom prst="rect">
            <a:avLst/>
          </a:prstGeom>
        </p:spPr>
        <p:txBody>
          <a:bodyPr lIns="91449" tIns="45725" rIns="91449" bIns="45725">
            <a:normAutofit/>
          </a:bodyPr>
          <a:lstStyle/>
          <a:p>
            <a:r>
              <a:rPr lang="fr-FR" altLang="fr-FR" sz="1800" dirty="0" smtClean="0"/>
              <a:t>Prévenir par conception et procédure un sur-refroidissement brutal (risque d’atteinte de la prompt criticité uniquement dans un cas postulé de passage de </a:t>
            </a:r>
            <a:r>
              <a:rPr lang="fr-FR" altLang="fr-FR" sz="1800" dirty="0" err="1" smtClean="0"/>
              <a:t>qqs</a:t>
            </a:r>
            <a:r>
              <a:rPr lang="fr-FR" altLang="fr-FR" sz="1800" dirty="0" smtClean="0"/>
              <a:t> kW à 3 GW en moins d’une minute)</a:t>
            </a:r>
          </a:p>
          <a:p>
            <a:r>
              <a:rPr lang="fr-FR" altLang="fr-FR" sz="1800" dirty="0" smtClean="0"/>
              <a:t>Principale disposition de limitation des conséquences à ce stade: les contre-réactions, ce qui suppose, </a:t>
            </a:r>
            <a:r>
              <a:rPr lang="fr-FR" altLang="fr-FR" sz="1800" dirty="0" smtClean="0">
                <a:solidFill>
                  <a:srgbClr val="FE5815"/>
                </a:solidFill>
              </a:rPr>
              <a:t>pour l’effet lié à la dilatation du sel combustible </a:t>
            </a:r>
            <a:r>
              <a:rPr lang="fr-FR" altLang="fr-FR" sz="1800" dirty="0" smtClean="0"/>
              <a:t>de</a:t>
            </a:r>
            <a:r>
              <a:rPr lang="fr-FR" altLang="fr-FR" sz="1800" dirty="0" smtClean="0">
                <a:solidFill>
                  <a:srgbClr val="FE5815"/>
                </a:solidFill>
              </a:rPr>
              <a:t> s’assurer de sa disponibilité avec un niveau de fiabilité élevé</a:t>
            </a:r>
          </a:p>
          <a:p>
            <a:pPr lvl="1"/>
            <a:r>
              <a:rPr lang="fr-FR" altLang="fr-FR" sz="1600" dirty="0" smtClean="0"/>
              <a:t>Analyses des cas possibles d’indisponibilité à mener (par ex. risque de bouchage, sur-remplissage initial du circuit combustible ou à la suite d’une fuite d’un circuit en interface, situation de remplissage/vidange du circuit combustible…)</a:t>
            </a:r>
          </a:p>
          <a:p>
            <a:pPr lvl="1"/>
            <a:r>
              <a:rPr lang="fr-FR" altLang="fr-FR" sz="1600" dirty="0" smtClean="0"/>
              <a:t>Conception à adapter en conséquence</a:t>
            </a:r>
            <a:r>
              <a:rPr lang="fr-FR" altLang="fr-FR" sz="1400" dirty="0" smtClean="0"/>
              <a:t> </a:t>
            </a:r>
          </a:p>
          <a:p>
            <a:r>
              <a:rPr lang="fr-FR" altLang="fr-FR" sz="1800" dirty="0"/>
              <a:t>Dispositions </a:t>
            </a:r>
            <a:r>
              <a:rPr lang="fr-FR" altLang="fr-FR" sz="1800" dirty="0" smtClean="0"/>
              <a:t>complémentaires de détection et mesures correctrices, pour limiter ce type d’insertion de réactivité, à étudier en parallèle</a:t>
            </a:r>
          </a:p>
          <a:p>
            <a:endParaRPr lang="fr-FR" altLang="fr-FR" sz="1800" dirty="0"/>
          </a:p>
          <a:p>
            <a:pPr eaLnBrk="1" hangingPunct="1"/>
            <a:endParaRPr lang="fr-FR" altLang="fr-FR" sz="1200" dirty="0"/>
          </a:p>
          <a:p>
            <a:pPr lvl="2"/>
            <a:endParaRPr lang="fr-FR" altLang="fr-FR" sz="1200" dirty="0"/>
          </a:p>
        </p:txBody>
      </p:sp>
    </p:spTree>
    <p:extLst>
      <p:ext uri="{BB962C8B-B14F-4D97-AF65-F5344CB8AC3E}">
        <p14:creationId xmlns:p14="http://schemas.microsoft.com/office/powerpoint/2010/main" val="4282634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
          <p:cNvSpPr txBox="1"/>
          <p:nvPr/>
        </p:nvSpPr>
        <p:spPr>
          <a:xfrm>
            <a:off x="4711606" y="1490920"/>
            <a:ext cx="4433981" cy="3647152"/>
          </a:xfrm>
          <a:prstGeom prst="rect">
            <a:avLst/>
          </a:prstGeom>
          <a:noFill/>
        </p:spPr>
        <p:txBody>
          <a:bodyPr wrap="squar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Euphemia"/>
                <a:ea typeface="+mn-ea"/>
                <a:cs typeface="+mn-cs"/>
              </a:rPr>
              <a:t>Proposition de barrières pour la production de puissance </a:t>
            </a:r>
            <a:endParaRPr kumimoji="0" lang="fr-FR" sz="1600" b="0" i="0" u="none" strike="noStrike" kern="1200" cap="none" spc="0" normalizeH="0" baseline="0" noProof="0" dirty="0">
              <a:ln>
                <a:noFill/>
              </a:ln>
              <a:solidFill>
                <a:prstClr val="black"/>
              </a:solidFill>
              <a:effectLst/>
              <a:uLnTx/>
              <a:uFillTx/>
              <a:latin typeface="Euphemia"/>
              <a:ea typeface="+mn-ea"/>
              <a:cs typeface="+mn-cs"/>
            </a:endParaRP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FF0000"/>
                </a:solidFill>
                <a:effectLst/>
                <a:uLnTx/>
                <a:uFillTx/>
                <a:latin typeface="Euphemia"/>
                <a:ea typeface="+mn-ea"/>
                <a:cs typeface="+mn-cs"/>
              </a:rPr>
              <a:t>1</a:t>
            </a:r>
            <a:r>
              <a:rPr kumimoji="0" lang="fr-FR" sz="1400" b="1" i="0" u="none" strike="noStrike" kern="1200" cap="none" spc="0" normalizeH="0" baseline="30000" noProof="0" dirty="0">
                <a:ln>
                  <a:noFill/>
                </a:ln>
                <a:solidFill>
                  <a:srgbClr val="FF0000"/>
                </a:solidFill>
                <a:effectLst/>
                <a:uLnTx/>
                <a:uFillTx/>
                <a:latin typeface="Euphemia"/>
                <a:ea typeface="+mn-ea"/>
                <a:cs typeface="+mn-cs"/>
              </a:rPr>
              <a:t>ère</a:t>
            </a:r>
            <a:r>
              <a:rPr kumimoji="0" lang="fr-FR" sz="1400" b="1" i="0" u="none" strike="noStrike" kern="1200" cap="none" spc="0" normalizeH="0" baseline="0" noProof="0" dirty="0">
                <a:ln>
                  <a:noFill/>
                </a:ln>
                <a:solidFill>
                  <a:srgbClr val="FF0000"/>
                </a:solidFill>
                <a:effectLst/>
                <a:uLnTx/>
                <a:uFillTx/>
                <a:latin typeface="Euphemia"/>
                <a:ea typeface="+mn-ea"/>
                <a:cs typeface="+mn-cs"/>
              </a:rPr>
              <a:t> barrière </a:t>
            </a:r>
            <a:r>
              <a:rPr kumimoji="0" lang="fr-FR" sz="1400" b="0" i="0" u="none" strike="noStrike" kern="1200" cap="none" spc="0" normalizeH="0" baseline="0" noProof="0" dirty="0">
                <a:ln>
                  <a:noFill/>
                </a:ln>
                <a:solidFill>
                  <a:prstClr val="black"/>
                </a:solidFill>
                <a:effectLst/>
                <a:uLnTx/>
                <a:uFillTx/>
                <a:latin typeface="Euphemia"/>
                <a:ea typeface="+mn-ea"/>
                <a:cs typeface="+mn-cs"/>
              </a:rPr>
              <a:t>: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structures </a:t>
            </a:r>
            <a:r>
              <a:rPr kumimoji="0" lang="fr-FR" sz="1400" b="0" i="0" u="none" strike="noStrike" kern="1200" cap="none" spc="0" normalizeH="0" baseline="0" noProof="0" dirty="0">
                <a:ln>
                  <a:noFill/>
                </a:ln>
                <a:solidFill>
                  <a:prstClr val="black"/>
                </a:solidFill>
                <a:effectLst/>
                <a:uLnTx/>
                <a:uFillTx/>
                <a:latin typeface="Euphemia"/>
                <a:ea typeface="+mn-ea"/>
                <a:cs typeface="+mn-cs"/>
              </a:rPr>
              <a:t>du circuit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combustible</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Cuve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Réflecteur supérieur</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Fermeture supérieure des secteurs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Plaques/Canaux des échangeurs de </a:t>
            </a:r>
            <a:r>
              <a:rPr kumimoji="0" lang="fr-FR" sz="1100" b="0" i="0" u="none" strike="noStrike" kern="1200" cap="none" spc="0" normalizeH="0" baseline="0" noProof="0" dirty="0" smtClean="0">
                <a:ln>
                  <a:noFill/>
                </a:ln>
                <a:solidFill>
                  <a:prstClr val="black"/>
                </a:solidFill>
                <a:effectLst/>
                <a:uLnTx/>
                <a:uFillTx/>
                <a:latin typeface="Euphemia"/>
                <a:ea typeface="+mn-ea"/>
                <a:cs typeface="+mn-cs"/>
              </a:rPr>
              <a:t>chaleur</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 </a:t>
            </a:r>
            <a:endParaRPr kumimoji="0" lang="fr-FR" sz="1400" b="0" i="0" u="none" strike="noStrike" kern="1200" cap="none" spc="0" normalizeH="0" baseline="0" noProof="0" dirty="0">
              <a:ln>
                <a:noFill/>
              </a:ln>
              <a:solidFill>
                <a:prstClr val="black"/>
              </a:solidFill>
              <a:effectLst/>
              <a:uLnTx/>
              <a:uFillTx/>
              <a:latin typeface="Euphemia"/>
              <a:ea typeface="+mn-ea"/>
              <a:cs typeface="+mn-cs"/>
            </a:endParaRP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srgbClr val="00B050"/>
                </a:solidFill>
                <a:effectLst/>
                <a:uLnTx/>
                <a:uFillTx/>
                <a:latin typeface="Euphemia"/>
                <a:ea typeface="+mn-ea"/>
                <a:cs typeface="+mn-cs"/>
              </a:rPr>
              <a:t>2</a:t>
            </a:r>
            <a:r>
              <a:rPr kumimoji="0" lang="fr-FR" sz="1400" b="1" i="0" u="none" strike="noStrike" kern="1200" cap="none" spc="0" normalizeH="0" baseline="30000" noProof="0" dirty="0" smtClean="0">
                <a:ln>
                  <a:noFill/>
                </a:ln>
                <a:solidFill>
                  <a:srgbClr val="00B050"/>
                </a:solidFill>
                <a:effectLst/>
                <a:uLnTx/>
                <a:uFillTx/>
                <a:latin typeface="Euphemia"/>
                <a:ea typeface="+mn-ea"/>
                <a:cs typeface="+mn-cs"/>
              </a:rPr>
              <a:t>ème</a:t>
            </a:r>
            <a:r>
              <a:rPr kumimoji="0" lang="fr-FR" sz="1400" b="1" i="0" u="none" strike="noStrike" kern="1200" cap="none" spc="0" normalizeH="0" baseline="0" noProof="0" dirty="0" smtClean="0">
                <a:ln>
                  <a:noFill/>
                </a:ln>
                <a:solidFill>
                  <a:srgbClr val="00B050"/>
                </a:solidFill>
                <a:effectLst/>
                <a:uLnTx/>
                <a:uFillTx/>
                <a:latin typeface="Euphemia"/>
                <a:ea typeface="+mn-ea"/>
                <a:cs typeface="+mn-cs"/>
              </a:rPr>
              <a:t> </a:t>
            </a:r>
            <a:r>
              <a:rPr kumimoji="0" lang="fr-FR" sz="1400" b="1" i="0" u="none" strike="noStrike" kern="1200" cap="none" spc="0" normalizeH="0" baseline="0" noProof="0" dirty="0">
                <a:ln>
                  <a:noFill/>
                </a:ln>
                <a:solidFill>
                  <a:srgbClr val="00B050"/>
                </a:solidFill>
                <a:effectLst/>
                <a:uLnTx/>
                <a:uFillTx/>
                <a:latin typeface="Euphemia"/>
                <a:ea typeface="+mn-ea"/>
                <a:cs typeface="+mn-cs"/>
              </a:rPr>
              <a:t>barrière </a:t>
            </a:r>
            <a:r>
              <a:rPr kumimoji="0" lang="fr-FR" sz="1400" b="0" i="0" u="none" strike="noStrike" kern="1200" cap="none" spc="0" normalizeH="0" baseline="0" noProof="0" dirty="0">
                <a:ln>
                  <a:noFill/>
                </a:ln>
                <a:solidFill>
                  <a:prstClr val="black"/>
                </a:solidFill>
                <a:effectLst/>
                <a:uLnTx/>
                <a:uFillTx/>
                <a:latin typeface="Euphemia"/>
                <a:ea typeface="+mn-ea"/>
                <a:cs typeface="+mn-cs"/>
              </a:rPr>
              <a:t>: enceinte réacteur </a:t>
            </a:r>
            <a:endParaRPr kumimoji="0" lang="fr-FR" sz="1400" b="0" i="0" u="none" strike="noStrike" kern="1200" cap="none" spc="0" normalizeH="0" baseline="0" noProof="0" dirty="0" smtClean="0">
              <a:ln>
                <a:noFill/>
              </a:ln>
              <a:solidFill>
                <a:prstClr val="black"/>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Vannes </a:t>
            </a:r>
            <a:r>
              <a:rPr kumimoji="0" lang="fr-FR" sz="1100" b="0" i="0" u="none" strike="noStrike" kern="1200" cap="none" spc="0" normalizeH="0" baseline="0" noProof="0" dirty="0" smtClean="0">
                <a:ln>
                  <a:noFill/>
                </a:ln>
                <a:solidFill>
                  <a:prstClr val="black"/>
                </a:solidFill>
                <a:effectLst/>
                <a:uLnTx/>
                <a:uFillTx/>
                <a:latin typeface="Euphemia"/>
                <a:ea typeface="+mn-ea"/>
                <a:cs typeface="+mn-cs"/>
              </a:rPr>
              <a:t>à prévoir sur </a:t>
            </a:r>
            <a:r>
              <a:rPr kumimoji="0" lang="fr-FR" sz="1100" b="0" i="0" u="none" strike="noStrike" kern="1200" cap="none" spc="0" normalizeH="0" baseline="0" noProof="0" dirty="0">
                <a:ln>
                  <a:noFill/>
                </a:ln>
                <a:solidFill>
                  <a:prstClr val="black"/>
                </a:solidFill>
                <a:effectLst/>
                <a:uLnTx/>
                <a:uFillTx/>
                <a:latin typeface="Euphemia"/>
                <a:ea typeface="+mn-ea"/>
                <a:cs typeface="+mn-cs"/>
              </a:rPr>
              <a:t>le circuit intermédiaire</a:t>
            </a: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prstClr val="black"/>
                </a:solidFill>
                <a:effectLst/>
                <a:uLnTx/>
                <a:uFillTx/>
                <a:latin typeface="Euphemia"/>
                <a:ea typeface="+mn-ea"/>
                <a:cs typeface="+mn-cs"/>
              </a:rPr>
              <a:t>3</a:t>
            </a:r>
            <a:r>
              <a:rPr kumimoji="0" lang="fr-FR" sz="1400" b="1" i="0" u="none" strike="noStrike" kern="1200" cap="none" spc="0" normalizeH="0" baseline="30000" noProof="0" dirty="0" smtClean="0">
                <a:ln>
                  <a:noFill/>
                </a:ln>
                <a:solidFill>
                  <a:prstClr val="black"/>
                </a:solidFill>
                <a:effectLst/>
                <a:uLnTx/>
                <a:uFillTx/>
                <a:latin typeface="Euphemia"/>
                <a:ea typeface="+mn-ea"/>
                <a:cs typeface="+mn-cs"/>
              </a:rPr>
              <a:t>ème</a:t>
            </a:r>
            <a:r>
              <a:rPr kumimoji="0" lang="fr-FR" sz="1400" b="1" i="0" u="none" strike="noStrike" kern="1200" cap="none" spc="0" normalizeH="0" baseline="0" noProof="0" dirty="0" smtClean="0">
                <a:ln>
                  <a:noFill/>
                </a:ln>
                <a:solidFill>
                  <a:prstClr val="black"/>
                </a:solidFill>
                <a:effectLst/>
                <a:uLnTx/>
                <a:uFillTx/>
                <a:latin typeface="Euphemia"/>
                <a:ea typeface="+mn-ea"/>
                <a:cs typeface="+mn-cs"/>
              </a:rPr>
              <a:t> </a:t>
            </a:r>
            <a:r>
              <a:rPr kumimoji="0" lang="fr-FR" sz="1400" b="1" i="0" u="none" strike="noStrike" kern="1200" cap="none" spc="0" normalizeH="0" baseline="0" noProof="0" dirty="0">
                <a:ln>
                  <a:noFill/>
                </a:ln>
                <a:solidFill>
                  <a:prstClr val="black"/>
                </a:solidFill>
                <a:effectLst/>
                <a:uLnTx/>
                <a:uFillTx/>
                <a:latin typeface="Euphemia"/>
                <a:ea typeface="+mn-ea"/>
                <a:cs typeface="+mn-cs"/>
              </a:rPr>
              <a:t>barrière </a:t>
            </a:r>
            <a:r>
              <a:rPr kumimoji="0" lang="fr-FR" sz="1400" b="0" i="0" u="none" strike="noStrike" kern="1200" cap="none" spc="0" normalizeH="0" baseline="0" noProof="0" dirty="0">
                <a:ln>
                  <a:noFill/>
                </a:ln>
                <a:solidFill>
                  <a:prstClr val="black"/>
                </a:solidFill>
                <a:effectLst/>
                <a:uLnTx/>
                <a:uFillTx/>
                <a:latin typeface="Euphemia"/>
                <a:ea typeface="+mn-ea"/>
                <a:cs typeface="+mn-cs"/>
              </a:rPr>
              <a:t>: bâtiment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réacteur</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Euphemia"/>
                <a:ea typeface="+mn-ea"/>
                <a:cs typeface="+mn-cs"/>
              </a:rPr>
              <a:t>Vannes à prévoir sur le circuit de conversion</a:t>
            </a:r>
          </a:p>
          <a:p>
            <a:pPr marL="0" marR="0" lvl="0" indent="0" algn="l" defTabSz="914583" rtl="0" eaLnBrk="1" fontAlgn="auto" latinLnBrk="0" hangingPunct="1">
              <a:lnSpc>
                <a:spcPct val="100000"/>
              </a:lnSpc>
              <a:spcBef>
                <a:spcPts val="0"/>
              </a:spcBef>
              <a:spcAft>
                <a:spcPts val="0"/>
              </a:spcAft>
              <a:buClrTx/>
              <a:buSzTx/>
              <a:buFontTx/>
              <a:buNone/>
              <a:tabLst/>
              <a:defRPr/>
            </a:pPr>
            <a:endParaRPr kumimoji="0" lang="fr-FR" sz="1600" b="0" i="0" u="sng" strike="noStrike" kern="1200" cap="none" spc="0" normalizeH="0" baseline="0" noProof="0" dirty="0">
              <a:ln>
                <a:noFill/>
              </a:ln>
              <a:solidFill>
                <a:prstClr val="black"/>
              </a:solidFill>
              <a:effectLst/>
              <a:uLnTx/>
              <a:uFillTx/>
              <a:latin typeface="Euphemia"/>
              <a:ea typeface="+mn-ea"/>
              <a:cs typeface="+mn-cs"/>
            </a:endParaRPr>
          </a:p>
          <a:p>
            <a:pPr marL="0" marR="0" lvl="0" indent="0" algn="l" defTabSz="914583"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Euphemia"/>
                <a:ea typeface="+mn-ea"/>
                <a:cs typeface="+mn-cs"/>
              </a:rPr>
              <a:t>Proposition de barrières pour la maintenance: </a:t>
            </a:r>
            <a:endParaRPr kumimoji="0" lang="fr-FR" sz="1600" b="0" i="0" u="none" strike="noStrike" kern="1200" cap="none" spc="0" normalizeH="0" baseline="0" noProof="0" dirty="0">
              <a:ln>
                <a:noFill/>
              </a:ln>
              <a:solidFill>
                <a:prstClr val="black"/>
              </a:solidFill>
              <a:effectLst/>
              <a:uLnTx/>
              <a:uFillTx/>
              <a:latin typeface="Euphemia"/>
              <a:ea typeface="+mn-ea"/>
              <a:cs typeface="+mn-cs"/>
            </a:endParaRP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FF0C93"/>
                </a:solidFill>
                <a:effectLst/>
                <a:uLnTx/>
                <a:uFillTx/>
                <a:latin typeface="Euphemia"/>
                <a:ea typeface="+mn-ea"/>
                <a:cs typeface="+mn-cs"/>
              </a:rPr>
              <a:t>1</a:t>
            </a:r>
            <a:r>
              <a:rPr kumimoji="0" lang="fr-FR" sz="1400" b="1" i="0" u="none" strike="noStrike" kern="1200" cap="none" spc="0" normalizeH="0" baseline="30000" noProof="0" dirty="0">
                <a:ln>
                  <a:noFill/>
                </a:ln>
                <a:solidFill>
                  <a:srgbClr val="FF0C93"/>
                </a:solidFill>
                <a:effectLst/>
                <a:uLnTx/>
                <a:uFillTx/>
                <a:latin typeface="Euphemia"/>
                <a:ea typeface="+mn-ea"/>
                <a:cs typeface="+mn-cs"/>
              </a:rPr>
              <a:t>ère</a:t>
            </a:r>
            <a:r>
              <a:rPr kumimoji="0" lang="fr-FR" sz="1400" b="1" i="0" u="none" strike="noStrike" kern="1200" cap="none" spc="0" normalizeH="0" baseline="0" noProof="0" dirty="0">
                <a:ln>
                  <a:noFill/>
                </a:ln>
                <a:solidFill>
                  <a:srgbClr val="FF0C93"/>
                </a:solidFill>
                <a:effectLst/>
                <a:uLnTx/>
                <a:uFillTx/>
                <a:latin typeface="Euphemia"/>
                <a:ea typeface="+mn-ea"/>
                <a:cs typeface="+mn-cs"/>
              </a:rPr>
              <a:t> barrière </a:t>
            </a:r>
            <a:r>
              <a:rPr kumimoji="0" lang="fr-FR" sz="1400" b="0" i="0" u="none" strike="noStrike" kern="1200" cap="none" spc="0" normalizeH="0" baseline="0" noProof="0" dirty="0">
                <a:ln>
                  <a:noFill/>
                </a:ln>
                <a:solidFill>
                  <a:srgbClr val="CC00CC"/>
                </a:solidFill>
                <a:effectLst/>
                <a:uLnTx/>
                <a:uFillTx/>
                <a:latin typeface="Euphemia"/>
                <a:ea typeface="+mn-ea"/>
                <a:cs typeface="+mn-cs"/>
              </a:rPr>
              <a:t>: </a:t>
            </a:r>
            <a:r>
              <a:rPr kumimoji="0" lang="fr-FR" sz="1400" b="0" i="0" u="none" strike="noStrike" kern="1200" cap="none" spc="0" normalizeH="0" baseline="0" noProof="0" dirty="0">
                <a:ln>
                  <a:noFill/>
                </a:ln>
                <a:solidFill>
                  <a:prstClr val="black"/>
                </a:solidFill>
                <a:effectLst/>
                <a:uLnTx/>
                <a:uFillTx/>
                <a:latin typeface="Euphemia"/>
                <a:ea typeface="+mn-ea"/>
                <a:cs typeface="+mn-cs"/>
              </a:rPr>
              <a:t>réservoirs de stockages + conduites de remplissage/vidange </a:t>
            </a: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00B0F0"/>
                </a:solidFill>
                <a:effectLst/>
                <a:uLnTx/>
                <a:uFillTx/>
                <a:latin typeface="Euphemia"/>
                <a:ea typeface="+mn-ea"/>
                <a:cs typeface="+mn-cs"/>
              </a:rPr>
              <a:t>2</a:t>
            </a:r>
            <a:r>
              <a:rPr kumimoji="0" lang="fr-FR" sz="1400" b="1" i="0" u="none" strike="noStrike" kern="1200" cap="none" spc="0" normalizeH="0" baseline="30000" noProof="0" dirty="0">
                <a:ln>
                  <a:noFill/>
                </a:ln>
                <a:solidFill>
                  <a:srgbClr val="00B0F0"/>
                </a:solidFill>
                <a:effectLst/>
                <a:uLnTx/>
                <a:uFillTx/>
                <a:latin typeface="Euphemia"/>
                <a:ea typeface="+mn-ea"/>
                <a:cs typeface="+mn-cs"/>
              </a:rPr>
              <a:t>ème</a:t>
            </a:r>
            <a:r>
              <a:rPr kumimoji="0" lang="fr-FR" sz="1400" b="1" i="0" u="none" strike="noStrike" kern="1200" cap="none" spc="0" normalizeH="0" baseline="0" noProof="0" dirty="0">
                <a:ln>
                  <a:noFill/>
                </a:ln>
                <a:solidFill>
                  <a:srgbClr val="00B0F0"/>
                </a:solidFill>
                <a:effectLst/>
                <a:uLnTx/>
                <a:uFillTx/>
                <a:latin typeface="Euphemia"/>
                <a:ea typeface="+mn-ea"/>
                <a:cs typeface="+mn-cs"/>
              </a:rPr>
              <a:t> barrière </a:t>
            </a:r>
            <a:r>
              <a:rPr kumimoji="0" lang="fr-FR" sz="1400" b="0" i="0" u="none" strike="noStrike" kern="1200" cap="none" spc="0" normalizeH="0" baseline="0" noProof="0" dirty="0">
                <a:ln>
                  <a:noFill/>
                </a:ln>
                <a:solidFill>
                  <a:prstClr val="black"/>
                </a:solidFill>
                <a:effectLst/>
                <a:uLnTx/>
                <a:uFillTx/>
                <a:latin typeface="Euphemia"/>
                <a:ea typeface="+mn-ea"/>
                <a:cs typeface="+mn-cs"/>
              </a:rPr>
              <a:t>: enceinte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de stockage</a:t>
            </a:r>
            <a:endParaRPr kumimoji="0" lang="fr-FR" sz="1400" b="0" i="0" u="none" strike="noStrike" kern="1200" cap="none" spc="0" normalizeH="0" baseline="0" noProof="0" dirty="0">
              <a:ln>
                <a:noFill/>
              </a:ln>
              <a:solidFill>
                <a:prstClr val="black"/>
              </a:solidFill>
              <a:effectLst/>
              <a:uLnTx/>
              <a:uFillTx/>
              <a:latin typeface="Euphemia"/>
              <a:ea typeface="+mn-ea"/>
              <a:cs typeface="+mn-cs"/>
            </a:endParaRPr>
          </a:p>
          <a:p>
            <a:pPr marL="214356"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prstClr val="black"/>
                </a:solidFill>
                <a:effectLst/>
                <a:uLnTx/>
                <a:uFillTx/>
                <a:latin typeface="Euphemia"/>
                <a:ea typeface="+mn-ea"/>
                <a:cs typeface="+mn-cs"/>
              </a:rPr>
              <a:t>3</a:t>
            </a:r>
            <a:r>
              <a:rPr kumimoji="0" lang="fr-FR" sz="1400" b="1" i="0" u="none" strike="noStrike" kern="1200" cap="none" spc="0" normalizeH="0" baseline="30000" noProof="0" dirty="0">
                <a:ln>
                  <a:noFill/>
                </a:ln>
                <a:solidFill>
                  <a:prstClr val="black"/>
                </a:solidFill>
                <a:effectLst/>
                <a:uLnTx/>
                <a:uFillTx/>
                <a:latin typeface="Euphemia"/>
                <a:ea typeface="+mn-ea"/>
                <a:cs typeface="+mn-cs"/>
              </a:rPr>
              <a:t>ème</a:t>
            </a:r>
            <a:r>
              <a:rPr kumimoji="0" lang="fr-FR" sz="1400" b="1" i="0" u="none" strike="noStrike" kern="1200" cap="none" spc="0" normalizeH="0" baseline="0" noProof="0" dirty="0">
                <a:ln>
                  <a:noFill/>
                </a:ln>
                <a:solidFill>
                  <a:prstClr val="black"/>
                </a:solidFill>
                <a:effectLst/>
                <a:uLnTx/>
                <a:uFillTx/>
                <a:latin typeface="Euphemia"/>
                <a:ea typeface="+mn-ea"/>
                <a:cs typeface="+mn-cs"/>
              </a:rPr>
              <a:t> barrière</a:t>
            </a:r>
            <a:r>
              <a:rPr kumimoji="0" lang="fr-FR" sz="1400" b="0" i="0" u="none" strike="noStrike" kern="1200" cap="none" spc="0" normalizeH="0" baseline="0" noProof="0" dirty="0">
                <a:ln>
                  <a:noFill/>
                </a:ln>
                <a:solidFill>
                  <a:prstClr val="black"/>
                </a:solidFill>
                <a:effectLst/>
                <a:uLnTx/>
                <a:uFillTx/>
                <a:latin typeface="Euphemia"/>
                <a:ea typeface="+mn-ea"/>
                <a:cs typeface="+mn-cs"/>
              </a:rPr>
              <a:t> : bâtiment </a:t>
            </a:r>
            <a:r>
              <a:rPr kumimoji="0" lang="fr-FR" sz="1400" b="0" i="0" u="none" strike="noStrike" kern="1200" cap="none" spc="0" normalizeH="0" baseline="0" noProof="0" dirty="0" smtClean="0">
                <a:ln>
                  <a:noFill/>
                </a:ln>
                <a:solidFill>
                  <a:prstClr val="black"/>
                </a:solidFill>
                <a:effectLst/>
                <a:uLnTx/>
                <a:uFillTx/>
                <a:latin typeface="Euphemia"/>
                <a:ea typeface="+mn-ea"/>
                <a:cs typeface="+mn-cs"/>
              </a:rPr>
              <a:t>réacteur</a:t>
            </a:r>
            <a:endParaRPr kumimoji="0" lang="fr-FR" sz="1400" b="0" i="0" u="none" strike="noStrike" kern="1200" cap="none" spc="0" normalizeH="0" baseline="0" noProof="0" dirty="0">
              <a:ln>
                <a:noFill/>
              </a:ln>
              <a:solidFill>
                <a:prstClr val="black"/>
              </a:solidFill>
              <a:effectLst/>
              <a:uLnTx/>
              <a:uFillTx/>
              <a:latin typeface="Euphemia"/>
              <a:ea typeface="+mn-ea"/>
              <a:cs typeface="+mn-cs"/>
            </a:endParaRPr>
          </a:p>
        </p:txBody>
      </p:sp>
      <p:sp>
        <p:nvSpPr>
          <p:cNvPr id="36" name="Titre 1"/>
          <p:cNvSpPr>
            <a:spLocks noGrp="1"/>
          </p:cNvSpPr>
          <p:nvPr>
            <p:ph type="title"/>
          </p:nvPr>
        </p:nvSpPr>
        <p:spPr>
          <a:xfrm>
            <a:off x="828819" y="331340"/>
            <a:ext cx="7702706" cy="822865"/>
          </a:xfrm>
        </p:spPr>
        <p:txBody>
          <a:bodyPr>
            <a:normAutofit/>
          </a:bodyPr>
          <a:lstStyle/>
          <a:p>
            <a:r>
              <a:rPr lang="it-IT" b="1" dirty="0" err="1" smtClean="0"/>
              <a:t>Barrières</a:t>
            </a:r>
            <a:r>
              <a:rPr lang="it-IT" b="1" dirty="0" smtClean="0"/>
              <a:t> </a:t>
            </a:r>
            <a:r>
              <a:rPr lang="it-IT" b="1" dirty="0"/>
              <a:t>de confinement </a:t>
            </a:r>
            <a:r>
              <a:rPr lang="it-IT" b="1" dirty="0" smtClean="0"/>
              <a:t>du MSFR</a:t>
            </a:r>
            <a:endParaRPr lang="fr-FR" dirty="0"/>
          </a:p>
        </p:txBody>
      </p:sp>
      <p:grpSp>
        <p:nvGrpSpPr>
          <p:cNvPr id="2" name="Groupe 1"/>
          <p:cNvGrpSpPr/>
          <p:nvPr/>
        </p:nvGrpSpPr>
        <p:grpSpPr>
          <a:xfrm>
            <a:off x="828819" y="1835929"/>
            <a:ext cx="3356901" cy="4535617"/>
            <a:chOff x="534839" y="1570547"/>
            <a:chExt cx="3579962" cy="4837002"/>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9" y="1570547"/>
              <a:ext cx="3579962" cy="4837002"/>
            </a:xfrm>
            <a:prstGeom prst="rect">
              <a:avLst/>
            </a:prstGeom>
          </p:spPr>
        </p:pic>
        <p:cxnSp>
          <p:nvCxnSpPr>
            <p:cNvPr id="35" name="Connecteur droit 34"/>
            <p:cNvCxnSpPr/>
            <p:nvPr/>
          </p:nvCxnSpPr>
          <p:spPr>
            <a:xfrm flipV="1">
              <a:off x="2090829" y="4592979"/>
              <a:ext cx="514095" cy="106458"/>
            </a:xfrm>
            <a:prstGeom prst="line">
              <a:avLst/>
            </a:prstGeom>
            <a:ln w="381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7" name="Connecteur droit 36"/>
            <p:cNvCxnSpPr/>
            <p:nvPr/>
          </p:nvCxnSpPr>
          <p:spPr>
            <a:xfrm flipH="1">
              <a:off x="2078313" y="4705312"/>
              <a:ext cx="6340" cy="357788"/>
            </a:xfrm>
            <a:prstGeom prst="line">
              <a:avLst/>
            </a:prstGeom>
            <a:ln w="381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8" name="Connecteur droit 37"/>
            <p:cNvCxnSpPr/>
            <p:nvPr/>
          </p:nvCxnSpPr>
          <p:spPr>
            <a:xfrm>
              <a:off x="2604924" y="4592978"/>
              <a:ext cx="655" cy="365675"/>
            </a:xfrm>
            <a:prstGeom prst="line">
              <a:avLst/>
            </a:prstGeom>
            <a:ln w="381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40" name="Connecteur droit 39"/>
            <p:cNvCxnSpPr/>
            <p:nvPr/>
          </p:nvCxnSpPr>
          <p:spPr>
            <a:xfrm flipV="1">
              <a:off x="2090829" y="4958823"/>
              <a:ext cx="514095" cy="1247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1708074" y="3901797"/>
              <a:ext cx="1282213" cy="312709"/>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43" name="Connecteur droit 42"/>
            <p:cNvCxnSpPr/>
            <p:nvPr/>
          </p:nvCxnSpPr>
          <p:spPr>
            <a:xfrm flipH="1">
              <a:off x="1704577" y="4214506"/>
              <a:ext cx="2842" cy="1883429"/>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45" name="Connecteur droit 44"/>
            <p:cNvCxnSpPr/>
            <p:nvPr/>
          </p:nvCxnSpPr>
          <p:spPr>
            <a:xfrm flipH="1">
              <a:off x="2957016" y="3901797"/>
              <a:ext cx="10525" cy="1830618"/>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46" name="Connecteur droit 45"/>
            <p:cNvCxnSpPr/>
            <p:nvPr/>
          </p:nvCxnSpPr>
          <p:spPr>
            <a:xfrm flipV="1">
              <a:off x="1701898" y="5732416"/>
              <a:ext cx="1288389" cy="3493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043706" y="2577361"/>
              <a:ext cx="6556" cy="3796256"/>
            </a:xfrm>
            <a:prstGeom prst="line">
              <a:avLst/>
            </a:prstGeom>
            <a:ln w="381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8" name="Connecteur droit 47"/>
            <p:cNvCxnSpPr/>
            <p:nvPr/>
          </p:nvCxnSpPr>
          <p:spPr>
            <a:xfrm flipV="1">
              <a:off x="1050944" y="5667589"/>
              <a:ext cx="2598733" cy="706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1050944" y="1896215"/>
              <a:ext cx="2590979" cy="681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flipV="1">
              <a:off x="3641923" y="1925773"/>
              <a:ext cx="7754" cy="3712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1266316" y="5030582"/>
              <a:ext cx="161128" cy="6006"/>
            </a:xfrm>
            <a:prstGeom prst="line">
              <a:avLst/>
            </a:prstGeom>
            <a:ln w="38100">
              <a:solidFill>
                <a:srgbClr val="00B0F0"/>
              </a:solidFill>
            </a:ln>
          </p:spPr>
          <p:style>
            <a:lnRef idx="1">
              <a:schemeClr val="accent3"/>
            </a:lnRef>
            <a:fillRef idx="0">
              <a:schemeClr val="accent3"/>
            </a:fillRef>
            <a:effectRef idx="0">
              <a:schemeClr val="accent3"/>
            </a:effectRef>
            <a:fontRef idx="minor">
              <a:schemeClr val="tx1"/>
            </a:fontRef>
          </p:style>
        </p:cxnSp>
        <p:cxnSp>
          <p:nvCxnSpPr>
            <p:cNvPr id="64" name="Connecteur droit 63"/>
            <p:cNvCxnSpPr/>
            <p:nvPr/>
          </p:nvCxnSpPr>
          <p:spPr>
            <a:xfrm>
              <a:off x="1258247" y="5030582"/>
              <a:ext cx="5850" cy="979662"/>
            </a:xfrm>
            <a:prstGeom prst="line">
              <a:avLst/>
            </a:prstGeom>
            <a:ln w="38100">
              <a:solidFill>
                <a:srgbClr val="00B0F0"/>
              </a:solidFill>
            </a:ln>
          </p:spPr>
          <p:style>
            <a:lnRef idx="1">
              <a:schemeClr val="accent3"/>
            </a:lnRef>
            <a:fillRef idx="0">
              <a:schemeClr val="accent3"/>
            </a:fillRef>
            <a:effectRef idx="0">
              <a:schemeClr val="accent3"/>
            </a:effectRef>
            <a:fontRef idx="minor">
              <a:schemeClr val="tx1"/>
            </a:fontRef>
          </p:style>
        </p:cxnSp>
        <p:cxnSp>
          <p:nvCxnSpPr>
            <p:cNvPr id="66" name="Connecteur droit 65"/>
            <p:cNvCxnSpPr/>
            <p:nvPr/>
          </p:nvCxnSpPr>
          <p:spPr>
            <a:xfrm>
              <a:off x="1416447" y="5083556"/>
              <a:ext cx="5736" cy="926688"/>
            </a:xfrm>
            <a:prstGeom prst="line">
              <a:avLst/>
            </a:prstGeom>
            <a:ln w="38100">
              <a:solidFill>
                <a:srgbClr val="00B0F0"/>
              </a:solidFill>
            </a:ln>
          </p:spPr>
          <p:style>
            <a:lnRef idx="1">
              <a:schemeClr val="accent3"/>
            </a:lnRef>
            <a:fillRef idx="0">
              <a:schemeClr val="accent3"/>
            </a:fillRef>
            <a:effectRef idx="0">
              <a:schemeClr val="accent3"/>
            </a:effectRef>
            <a:fontRef idx="minor">
              <a:schemeClr val="tx1"/>
            </a:fontRef>
          </p:style>
        </p:cxnSp>
        <p:cxnSp>
          <p:nvCxnSpPr>
            <p:cNvPr id="67" name="Connecteur droit 66"/>
            <p:cNvCxnSpPr/>
            <p:nvPr/>
          </p:nvCxnSpPr>
          <p:spPr>
            <a:xfrm>
              <a:off x="1261418" y="5994075"/>
              <a:ext cx="140281" cy="326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 name="ZoneTexte 4"/>
          <p:cNvSpPr txBox="1"/>
          <p:nvPr/>
        </p:nvSpPr>
        <p:spPr>
          <a:xfrm>
            <a:off x="-16286" y="4101300"/>
            <a:ext cx="867748" cy="415498"/>
          </a:xfrm>
          <a:prstGeom prst="rect">
            <a:avLst/>
          </a:prstGeom>
          <a:noFill/>
        </p:spPr>
        <p:txBody>
          <a:bodyPr wrap="square" rtlCol="0">
            <a:spAutoFit/>
          </a:bodyPr>
          <a:lstStyle/>
          <a:p>
            <a:pPr marL="0" marR="0" lvl="0" indent="0" algn="l" defTabSz="914452"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prstClr val="black"/>
                </a:solidFill>
                <a:effectLst/>
                <a:uLnTx/>
                <a:uFillTx/>
                <a:latin typeface="Euphemia"/>
                <a:ea typeface="+mn-ea"/>
                <a:cs typeface="+mn-cs"/>
              </a:rPr>
              <a:t>Générateur de vapeur</a:t>
            </a:r>
            <a:endParaRPr kumimoji="0" lang="fr-FR" sz="1050" b="0" i="0" u="none" strike="noStrike" kern="1200" cap="none" spc="0" normalizeH="0" baseline="0" noProof="0" dirty="0">
              <a:ln>
                <a:noFill/>
              </a:ln>
              <a:solidFill>
                <a:prstClr val="black"/>
              </a:solidFill>
              <a:effectLst/>
              <a:uLnTx/>
              <a:uFillTx/>
              <a:latin typeface="Euphemia"/>
              <a:ea typeface="+mn-ea"/>
              <a:cs typeface="+mn-cs"/>
            </a:endParaRPr>
          </a:p>
        </p:txBody>
      </p:sp>
      <p:cxnSp>
        <p:nvCxnSpPr>
          <p:cNvPr id="7" name="Connecteur droit avec flèche 6"/>
          <p:cNvCxnSpPr>
            <a:stCxn id="5" idx="3"/>
          </p:cNvCxnSpPr>
          <p:nvPr/>
        </p:nvCxnSpPr>
        <p:spPr>
          <a:xfrm>
            <a:off x="851462" y="4309049"/>
            <a:ext cx="6469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8746" y="5084900"/>
            <a:ext cx="814159" cy="577081"/>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rgbClr val="FF00FF"/>
                </a:solidFill>
                <a:effectLst/>
                <a:uLnTx/>
                <a:uFillTx/>
                <a:latin typeface="Euphemia"/>
                <a:ea typeface="+mn-ea"/>
                <a:cs typeface="+mn-cs"/>
              </a:rPr>
              <a:t>Réservoirs de stockage</a:t>
            </a:r>
            <a:endParaRPr kumimoji="0" lang="fr-FR" sz="1050" b="0" i="0" u="none" strike="noStrike" kern="1200" cap="none" spc="0" normalizeH="0" baseline="0" noProof="0" dirty="0">
              <a:ln>
                <a:noFill/>
              </a:ln>
              <a:solidFill>
                <a:srgbClr val="FF00FF"/>
              </a:solidFill>
              <a:effectLst/>
              <a:uLnTx/>
              <a:uFillTx/>
              <a:latin typeface="Euphemia"/>
              <a:ea typeface="+mn-ea"/>
              <a:cs typeface="+mn-cs"/>
            </a:endParaRPr>
          </a:p>
        </p:txBody>
      </p:sp>
      <p:cxnSp>
        <p:nvCxnSpPr>
          <p:cNvPr id="11" name="Connecteur droit avec flèche 10"/>
          <p:cNvCxnSpPr>
            <a:stCxn id="8" idx="3"/>
          </p:cNvCxnSpPr>
          <p:nvPr/>
        </p:nvCxnSpPr>
        <p:spPr>
          <a:xfrm flipV="1">
            <a:off x="822905" y="5373440"/>
            <a:ext cx="753992" cy="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771960" y="4719951"/>
            <a:ext cx="1001071" cy="600164"/>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srgbClr val="FF0000"/>
                </a:solidFill>
                <a:effectLst/>
                <a:uLnTx/>
                <a:uFillTx/>
                <a:latin typeface="Euphemia"/>
                <a:ea typeface="+mn-ea"/>
                <a:cs typeface="+mn-cs"/>
              </a:rPr>
              <a:t>Structures du circuit combustible</a:t>
            </a:r>
            <a:endParaRPr kumimoji="0" lang="fr-FR" sz="1100" b="0" i="0" u="none" strike="noStrike" kern="1200" cap="none" spc="0" normalizeH="0" baseline="0" noProof="0" dirty="0">
              <a:ln>
                <a:noFill/>
              </a:ln>
              <a:solidFill>
                <a:srgbClr val="FF0000"/>
              </a:solidFill>
              <a:effectLst/>
              <a:uLnTx/>
              <a:uFillTx/>
              <a:latin typeface="Euphemia"/>
              <a:ea typeface="+mn-ea"/>
              <a:cs typeface="+mn-cs"/>
            </a:endParaRPr>
          </a:p>
        </p:txBody>
      </p:sp>
      <p:cxnSp>
        <p:nvCxnSpPr>
          <p:cNvPr id="14" name="Connecteur droit avec flèche 13"/>
          <p:cNvCxnSpPr/>
          <p:nvPr/>
        </p:nvCxnSpPr>
        <p:spPr>
          <a:xfrm flipH="1">
            <a:off x="2756282" y="4912465"/>
            <a:ext cx="1157474" cy="25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3732988" y="5427882"/>
            <a:ext cx="1001071" cy="430887"/>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srgbClr val="00B050"/>
                </a:solidFill>
                <a:effectLst/>
                <a:uLnTx/>
                <a:uFillTx/>
                <a:latin typeface="Euphemia"/>
                <a:ea typeface="+mn-ea"/>
                <a:cs typeface="+mn-cs"/>
              </a:rPr>
              <a:t>Enceinte réacteur</a:t>
            </a:r>
            <a:endParaRPr kumimoji="0" lang="fr-FR" sz="1100" b="0" i="0" u="none" strike="noStrike" kern="1200" cap="none" spc="0" normalizeH="0" baseline="0" noProof="0" dirty="0">
              <a:ln>
                <a:noFill/>
              </a:ln>
              <a:solidFill>
                <a:srgbClr val="00B050"/>
              </a:solidFill>
              <a:effectLst/>
              <a:uLnTx/>
              <a:uFillTx/>
              <a:latin typeface="Euphemia"/>
              <a:ea typeface="+mn-ea"/>
              <a:cs typeface="+mn-cs"/>
            </a:endParaRPr>
          </a:p>
        </p:txBody>
      </p:sp>
      <p:cxnSp>
        <p:nvCxnSpPr>
          <p:cNvPr id="41" name="Connecteur droit avec flèche 40"/>
          <p:cNvCxnSpPr/>
          <p:nvPr/>
        </p:nvCxnSpPr>
        <p:spPr>
          <a:xfrm flipH="1" flipV="1">
            <a:off x="3116394" y="5583078"/>
            <a:ext cx="776041" cy="3367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3913756" y="2105239"/>
            <a:ext cx="755911" cy="430887"/>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latin typeface="Euphemia"/>
                <a:ea typeface="+mn-ea"/>
                <a:cs typeface="+mn-cs"/>
              </a:rPr>
              <a:t>Bâtiment réacteur</a:t>
            </a:r>
            <a:endParaRPr kumimoji="0" lang="fr-FR" sz="1100" b="0" i="0" u="none" strike="noStrike" kern="1200" cap="none" spc="0" normalizeH="0" baseline="0" noProof="0" dirty="0">
              <a:ln>
                <a:noFill/>
              </a:ln>
              <a:solidFill>
                <a:prstClr val="black"/>
              </a:solidFill>
              <a:effectLst/>
              <a:uLnTx/>
              <a:uFillTx/>
              <a:latin typeface="Euphemia"/>
              <a:ea typeface="+mn-ea"/>
              <a:cs typeface="+mn-cs"/>
            </a:endParaRPr>
          </a:p>
        </p:txBody>
      </p:sp>
      <p:cxnSp>
        <p:nvCxnSpPr>
          <p:cNvPr id="51" name="Connecteur droit avec flèche 50"/>
          <p:cNvCxnSpPr>
            <a:stCxn id="44" idx="1"/>
          </p:cNvCxnSpPr>
          <p:nvPr/>
        </p:nvCxnSpPr>
        <p:spPr>
          <a:xfrm flipH="1">
            <a:off x="3100075" y="2320683"/>
            <a:ext cx="813681" cy="8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3248" y="5676586"/>
            <a:ext cx="814159" cy="577081"/>
          </a:xfrm>
          <a:prstGeom prst="rect">
            <a:avLst/>
          </a:prstGeom>
          <a:noFill/>
        </p:spPr>
        <p:txBody>
          <a:bodyPr wrap="square" rtlCol="0">
            <a:spAutoFit/>
          </a:bodyPr>
          <a:lstStyle/>
          <a:p>
            <a:pPr marL="0" marR="0" lvl="0" indent="0" algn="ctr" defTabSz="914452"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rgbClr val="00B0F0"/>
                </a:solidFill>
                <a:effectLst/>
                <a:uLnTx/>
                <a:uFillTx/>
                <a:latin typeface="Euphemia"/>
                <a:ea typeface="+mn-ea"/>
                <a:cs typeface="+mn-cs"/>
              </a:rPr>
              <a:t>Enceinte de stockage</a:t>
            </a:r>
            <a:endParaRPr kumimoji="0" lang="fr-FR" sz="1050" b="0" i="0" u="none" strike="noStrike" kern="1200" cap="none" spc="0" normalizeH="0" baseline="0" noProof="0" dirty="0">
              <a:ln>
                <a:noFill/>
              </a:ln>
              <a:solidFill>
                <a:srgbClr val="00B0F0"/>
              </a:solidFill>
              <a:effectLst/>
              <a:uLnTx/>
              <a:uFillTx/>
              <a:latin typeface="Euphemia"/>
              <a:ea typeface="+mn-ea"/>
              <a:cs typeface="+mn-cs"/>
            </a:endParaRPr>
          </a:p>
        </p:txBody>
      </p:sp>
      <p:cxnSp>
        <p:nvCxnSpPr>
          <p:cNvPr id="54" name="Connecteur droit avec flèche 53"/>
          <p:cNvCxnSpPr>
            <a:stCxn id="53" idx="3"/>
          </p:cNvCxnSpPr>
          <p:nvPr/>
        </p:nvCxnSpPr>
        <p:spPr>
          <a:xfrm>
            <a:off x="810911" y="5965127"/>
            <a:ext cx="753992"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28718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des barrières de confinement / quelques points d’attention</a:t>
            </a:r>
            <a:endParaRPr lang="fr-FR" dirty="0"/>
          </a:p>
        </p:txBody>
      </p:sp>
      <p:sp>
        <p:nvSpPr>
          <p:cNvPr id="6" name="Espace réservé du contenu 5"/>
          <p:cNvSpPr>
            <a:spLocks noGrp="1"/>
          </p:cNvSpPr>
          <p:nvPr>
            <p:ph idx="4294967295"/>
          </p:nvPr>
        </p:nvSpPr>
        <p:spPr>
          <a:xfrm>
            <a:off x="619432" y="1366684"/>
            <a:ext cx="8239433" cy="4748981"/>
          </a:xfrm>
          <a:prstGeom prst="rect">
            <a:avLst/>
          </a:prstGeom>
        </p:spPr>
        <p:txBody>
          <a:bodyPr>
            <a:normAutofit fontScale="92500" lnSpcReduction="20000"/>
          </a:bodyPr>
          <a:lstStyle/>
          <a:p>
            <a:r>
              <a:rPr lang="fr-FR" sz="2100" dirty="0" smtClean="0">
                <a:solidFill>
                  <a:srgbClr val="FE5815"/>
                </a:solidFill>
              </a:rPr>
              <a:t>Essayer de tirer parti de l’absence de pression dans les circuits de sel, et de l’absence de réaction chimique fortement exothermique du sel avec d’autres fluides, pour limiter les requis sur les barrières, en particulier le bâtiment réacteur </a:t>
            </a:r>
          </a:p>
          <a:p>
            <a:pPr marL="0" indent="0">
              <a:buNone/>
            </a:pPr>
            <a:endParaRPr lang="fr-FR" sz="2100" dirty="0" smtClean="0"/>
          </a:p>
          <a:p>
            <a:pPr marL="0" indent="0">
              <a:buNone/>
            </a:pPr>
            <a:r>
              <a:rPr lang="fr-FR" sz="2100" dirty="0" smtClean="0">
                <a:sym typeface="Wingdings" panose="05000000000000000000" pitchFamily="2" charset="2"/>
              </a:rPr>
              <a:t> </a:t>
            </a:r>
            <a:r>
              <a:rPr lang="fr-FR" sz="2100" dirty="0"/>
              <a:t>Localisation du GV dans ou en dehors de l’enceinte </a:t>
            </a:r>
            <a:r>
              <a:rPr lang="fr-FR" sz="2100" dirty="0" smtClean="0"/>
              <a:t>à étudier </a:t>
            </a:r>
            <a:endParaRPr lang="fr-FR" sz="2100" dirty="0"/>
          </a:p>
          <a:p>
            <a:endParaRPr lang="fr-FR" sz="2100" dirty="0" smtClean="0"/>
          </a:p>
          <a:p>
            <a:r>
              <a:rPr lang="fr-FR" sz="2100" dirty="0" smtClean="0">
                <a:solidFill>
                  <a:srgbClr val="FE5815"/>
                </a:solidFill>
              </a:rPr>
              <a:t>Niveau  </a:t>
            </a:r>
            <a:r>
              <a:rPr lang="fr-FR" sz="2100" dirty="0">
                <a:solidFill>
                  <a:srgbClr val="FE5815"/>
                </a:solidFill>
              </a:rPr>
              <a:t>d’activation  du sel intermédiaire à préciser</a:t>
            </a:r>
          </a:p>
          <a:p>
            <a:endParaRPr lang="fr-FR" sz="2100" dirty="0"/>
          </a:p>
          <a:p>
            <a:r>
              <a:rPr lang="fr-FR" sz="2100" dirty="0"/>
              <a:t>Suppression du risque de bipasse du confinement</a:t>
            </a:r>
          </a:p>
          <a:p>
            <a:endParaRPr lang="fr-FR" sz="2100" dirty="0"/>
          </a:p>
          <a:p>
            <a:r>
              <a:rPr lang="fr-FR" sz="2100" dirty="0"/>
              <a:t>Gestion  des  états  d’arrêt  / maintenances</a:t>
            </a:r>
          </a:p>
          <a:p>
            <a:endParaRPr lang="fr-FR" sz="2100" dirty="0"/>
          </a:p>
          <a:p>
            <a:r>
              <a:rPr lang="fr-FR" sz="2100" dirty="0"/>
              <a:t>Cas de l’unité de bullage et de l’unité de traitement du combustible</a:t>
            </a:r>
          </a:p>
          <a:p>
            <a:endParaRPr lang="fr-FR" sz="2100" dirty="0"/>
          </a:p>
          <a:p>
            <a:r>
              <a:rPr lang="fr-FR" sz="2100" dirty="0"/>
              <a:t>Lien avec la stratégie de protection aux agressions</a:t>
            </a:r>
          </a:p>
          <a:p>
            <a:endParaRPr lang="fr-FR" sz="1600" b="1" dirty="0">
              <a:solidFill>
                <a:srgbClr val="0070C0"/>
              </a:solidFill>
            </a:endParaRPr>
          </a:p>
          <a:p>
            <a:endParaRPr lang="fr-FR" sz="1400" dirty="0">
              <a:solidFill>
                <a:prstClr val="black"/>
              </a:solidFill>
            </a:endParaRPr>
          </a:p>
          <a:p>
            <a:endParaRPr lang="it-IT" sz="1600" dirty="0"/>
          </a:p>
        </p:txBody>
      </p:sp>
      <p:sp>
        <p:nvSpPr>
          <p:cNvPr id="3" name="Espace réservé du pied de page 2"/>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9740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530942" y="1436865"/>
            <a:ext cx="7894601" cy="4688632"/>
          </a:xfrm>
          <a:prstGeom prst="rect">
            <a:avLst/>
          </a:prstGeom>
        </p:spPr>
        <p:txBody>
          <a:bodyPr lIns="91449" tIns="45725" rIns="91449" bIns="45725">
            <a:normAutofit fontScale="77500" lnSpcReduction="20000"/>
          </a:bodyPr>
          <a:lstStyle/>
          <a:p>
            <a:r>
              <a:rPr lang="fr-FR" sz="2400" dirty="0"/>
              <a:t>Les spécificités fortes du </a:t>
            </a:r>
            <a:r>
              <a:rPr lang="fr-FR" sz="2400" dirty="0" smtClean="0"/>
              <a:t>MSR </a:t>
            </a:r>
            <a:r>
              <a:rPr lang="fr-FR" sz="2400" dirty="0"/>
              <a:t>doivent être prises en compte dans la définition de l’approche de sûreté, dont la déclinaison ne peut être reprise à l’identique des réacteurs à combustible </a:t>
            </a:r>
            <a:r>
              <a:rPr lang="fr-FR" sz="2400" dirty="0" smtClean="0"/>
              <a:t>solide</a:t>
            </a:r>
          </a:p>
          <a:p>
            <a:pPr marL="0" indent="0">
              <a:buNone/>
            </a:pPr>
            <a:endParaRPr lang="fr-FR" sz="2400" dirty="0"/>
          </a:p>
          <a:p>
            <a:pPr marL="0" indent="0">
              <a:buNone/>
            </a:pPr>
            <a:r>
              <a:rPr lang="fr-FR" sz="2400" dirty="0" smtClean="0">
                <a:sym typeface="Wingdings" panose="05000000000000000000" pitchFamily="2" charset="2"/>
              </a:rPr>
              <a:t> </a:t>
            </a:r>
            <a:r>
              <a:rPr lang="fr-FR" sz="2400" dirty="0" smtClean="0"/>
              <a:t>Une </a:t>
            </a:r>
            <a:r>
              <a:rPr lang="fr-FR" sz="2400" dirty="0" smtClean="0">
                <a:solidFill>
                  <a:srgbClr val="FE5815"/>
                </a:solidFill>
              </a:rPr>
              <a:t>méthodologie de sûreté </a:t>
            </a:r>
            <a:r>
              <a:rPr lang="fr-FR" sz="2400" dirty="0" smtClean="0"/>
              <a:t>a été </a:t>
            </a:r>
            <a:r>
              <a:rPr lang="fr-FR" sz="2400" dirty="0" smtClean="0">
                <a:solidFill>
                  <a:srgbClr val="FE5815"/>
                </a:solidFill>
              </a:rPr>
              <a:t>proposée</a:t>
            </a:r>
            <a:r>
              <a:rPr lang="fr-FR" sz="2400" dirty="0" smtClean="0"/>
              <a:t> dans SAMOFAR et est </a:t>
            </a:r>
            <a:r>
              <a:rPr lang="fr-FR" sz="2400" dirty="0" smtClean="0">
                <a:solidFill>
                  <a:srgbClr val="FE5815"/>
                </a:solidFill>
              </a:rPr>
              <a:t>en cours de déclinaison</a:t>
            </a:r>
          </a:p>
          <a:p>
            <a:pPr marL="0" indent="0">
              <a:buNone/>
            </a:pPr>
            <a:endParaRPr lang="fr-FR" sz="2400" dirty="0" smtClean="0"/>
          </a:p>
          <a:p>
            <a:r>
              <a:rPr lang="fr-FR" sz="2400" dirty="0"/>
              <a:t>Une orientation forte est de chercher à mettre en avant des caractéristiques intrinsèques favorables du concept, puis d’en tirer parti en termes de simplicité des options de </a:t>
            </a:r>
            <a:r>
              <a:rPr lang="fr-FR" sz="2400" dirty="0" smtClean="0"/>
              <a:t>conception</a:t>
            </a:r>
          </a:p>
          <a:p>
            <a:pPr marL="0" indent="0">
              <a:buNone/>
            </a:pPr>
            <a:endParaRPr lang="fr-FR" sz="2400" dirty="0"/>
          </a:p>
          <a:p>
            <a:pPr marL="0" indent="0">
              <a:buNone/>
            </a:pPr>
            <a:r>
              <a:rPr lang="fr-FR" sz="2400" dirty="0" smtClean="0">
                <a:sym typeface="Wingdings" panose="05000000000000000000" pitchFamily="2" charset="2"/>
              </a:rPr>
              <a:t> </a:t>
            </a:r>
            <a:r>
              <a:rPr lang="fr-FR" sz="2400" dirty="0" smtClean="0"/>
              <a:t>Les </a:t>
            </a:r>
            <a:r>
              <a:rPr lang="fr-FR" sz="2400" dirty="0"/>
              <a:t>études MSFR réalisées à ce jour montrent que les </a:t>
            </a:r>
            <a:r>
              <a:rPr lang="fr-FR" sz="2400" dirty="0" smtClean="0"/>
              <a:t>caractéristiques </a:t>
            </a:r>
            <a:r>
              <a:rPr lang="fr-FR" sz="2400" dirty="0"/>
              <a:t>du concept à combustible liquide apportent des </a:t>
            </a:r>
            <a:r>
              <a:rPr lang="fr-FR" sz="2400" dirty="0">
                <a:solidFill>
                  <a:srgbClr val="FE5815"/>
                </a:solidFill>
              </a:rPr>
              <a:t>avancées en terme de sûreté </a:t>
            </a:r>
            <a:r>
              <a:rPr lang="fr-FR" sz="2400" dirty="0" smtClean="0">
                <a:solidFill>
                  <a:srgbClr val="FE5815"/>
                </a:solidFill>
              </a:rPr>
              <a:t>intrinsèque</a:t>
            </a:r>
            <a:r>
              <a:rPr lang="fr-FR" sz="2400" dirty="0" smtClean="0"/>
              <a:t>. L’effet </a:t>
            </a:r>
            <a:r>
              <a:rPr lang="fr-FR" sz="2400" dirty="0"/>
              <a:t>de </a:t>
            </a:r>
            <a:r>
              <a:rPr lang="fr-FR" sz="2400" dirty="0" smtClean="0"/>
              <a:t>dilatation du combustible procure </a:t>
            </a:r>
            <a:r>
              <a:rPr lang="fr-FR" sz="2400" dirty="0" smtClean="0">
                <a:solidFill>
                  <a:srgbClr val="FE5815"/>
                </a:solidFill>
              </a:rPr>
              <a:t>notamment</a:t>
            </a:r>
            <a:r>
              <a:rPr lang="fr-FR" sz="2400" dirty="0" smtClean="0"/>
              <a:t> un comportement favorable </a:t>
            </a:r>
            <a:r>
              <a:rPr lang="fr-FR" sz="2400" dirty="0" smtClean="0">
                <a:solidFill>
                  <a:srgbClr val="FE5815"/>
                </a:solidFill>
              </a:rPr>
              <a:t>vis-à-vis </a:t>
            </a:r>
            <a:r>
              <a:rPr lang="fr-FR" sz="2400" dirty="0">
                <a:solidFill>
                  <a:srgbClr val="FE5815"/>
                </a:solidFill>
              </a:rPr>
              <a:t>des accidents de </a:t>
            </a:r>
            <a:r>
              <a:rPr lang="fr-FR" sz="2400" dirty="0" smtClean="0">
                <a:solidFill>
                  <a:srgbClr val="FE5815"/>
                </a:solidFill>
              </a:rPr>
              <a:t>réactivité</a:t>
            </a:r>
            <a:r>
              <a:rPr lang="fr-FR" sz="2400" dirty="0" smtClean="0"/>
              <a:t>.</a:t>
            </a:r>
            <a:endParaRPr lang="fr-FR" sz="2400" dirty="0"/>
          </a:p>
          <a:p>
            <a:pPr lvl="1"/>
            <a:endParaRPr lang="fr-FR" dirty="0" smtClean="0"/>
          </a:p>
          <a:p>
            <a:pPr lvl="1"/>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dirty="0" smtClean="0"/>
              <a:t>Premier bilan</a:t>
            </a:r>
            <a:endParaRPr lang="fr-FR" dirty="0"/>
          </a:p>
        </p:txBody>
      </p:sp>
      <p:sp>
        <p:nvSpPr>
          <p:cNvPr id="4" name="Espace réservé du pied de page 3"/>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725623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447176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Espace réservé du texte 2"/>
          <p:cNvSpPr>
            <a:spLocks noGrp="1"/>
          </p:cNvSpPr>
          <p:nvPr>
            <p:ph type="body" sz="quarter" idx="28"/>
          </p:nvPr>
        </p:nvSpPr>
        <p:spPr/>
        <p:txBody>
          <a:bodyPr/>
          <a:lstStyle/>
          <a:p>
            <a:pPr algn="ctr"/>
            <a:r>
              <a:rPr lang="fr-FR" dirty="0" smtClean="0"/>
              <a:t>PERSPECTIVES</a:t>
            </a:r>
            <a:endParaRPr lang="fr-FR" dirty="0"/>
          </a:p>
        </p:txBody>
      </p:sp>
      <p:sp>
        <p:nvSpPr>
          <p:cNvPr id="7" name="Espace réservé du pied de page 6"/>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693268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506569" y="1298677"/>
            <a:ext cx="8253972" cy="4319000"/>
          </a:xfrm>
          <a:prstGeom prst="rect">
            <a:avLst/>
          </a:prstGeom>
        </p:spPr>
        <p:txBody>
          <a:bodyPr lIns="91449" tIns="45725" rIns="91449" bIns="45725">
            <a:noAutofit/>
          </a:bodyPr>
          <a:lstStyle/>
          <a:p>
            <a:r>
              <a:rPr lang="fr-FR" sz="1600" dirty="0" smtClean="0"/>
              <a:t>L’identification et l’analyse préliminaire des risques (différents états initiaux de fonctionnement, </a:t>
            </a:r>
            <a:r>
              <a:rPr lang="fr-FR" sz="1600" dirty="0" smtClean="0">
                <a:solidFill>
                  <a:srgbClr val="FE5815"/>
                </a:solidFill>
              </a:rPr>
              <a:t>ensemble de l’installation </a:t>
            </a:r>
            <a:r>
              <a:rPr lang="fr-FR" sz="1600" dirty="0" smtClean="0"/>
              <a:t>dont l’unité de traitement, risques chimiques…)</a:t>
            </a:r>
          </a:p>
          <a:p>
            <a:r>
              <a:rPr lang="fr-FR" sz="1600" dirty="0" smtClean="0"/>
              <a:t>La </a:t>
            </a:r>
            <a:r>
              <a:rPr lang="fr-FR" sz="1600" dirty="0" smtClean="0">
                <a:solidFill>
                  <a:srgbClr val="FE5815"/>
                </a:solidFill>
              </a:rPr>
              <a:t>recherche des effets </a:t>
            </a:r>
            <a:r>
              <a:rPr lang="fr-FR" sz="1600" dirty="0" smtClean="0">
                <a:solidFill>
                  <a:srgbClr val="FE5815"/>
                </a:solidFill>
              </a:rPr>
              <a:t>falaises (et par la suite la détermination de l’accident le plus grave considéré)</a:t>
            </a:r>
            <a:endParaRPr lang="fr-FR" sz="1600" dirty="0" smtClean="0">
              <a:solidFill>
                <a:srgbClr val="FE5815"/>
              </a:solidFill>
            </a:endParaRPr>
          </a:p>
          <a:p>
            <a:pPr lvl="1"/>
            <a:r>
              <a:rPr lang="fr-FR" sz="1400" dirty="0" smtClean="0"/>
              <a:t>Conséquences d’une </a:t>
            </a:r>
            <a:r>
              <a:rPr lang="fr-FR" sz="1400" dirty="0" smtClean="0">
                <a:solidFill>
                  <a:srgbClr val="FE5815"/>
                </a:solidFill>
              </a:rPr>
              <a:t>excursion prompt-critique</a:t>
            </a:r>
          </a:p>
          <a:p>
            <a:pPr lvl="1"/>
            <a:r>
              <a:rPr lang="fr-FR" sz="1400" dirty="0" smtClean="0"/>
              <a:t>Conséquences d’une </a:t>
            </a:r>
            <a:r>
              <a:rPr lang="fr-FR" sz="1400" dirty="0" smtClean="0">
                <a:solidFill>
                  <a:srgbClr val="FE5815"/>
                </a:solidFill>
              </a:rPr>
              <a:t>perte complète des moyens de refroidissement </a:t>
            </a:r>
          </a:p>
          <a:p>
            <a:pPr lvl="1"/>
            <a:r>
              <a:rPr lang="fr-FR" sz="1400" dirty="0" smtClean="0">
                <a:solidFill>
                  <a:srgbClr val="FE5815"/>
                </a:solidFill>
              </a:rPr>
              <a:t>Mobilisation d’un terme source en cas de fuite de sel</a:t>
            </a:r>
          </a:p>
          <a:p>
            <a:pPr lvl="1"/>
            <a:r>
              <a:rPr lang="fr-FR" sz="1400" dirty="0" smtClean="0"/>
              <a:t>…</a:t>
            </a:r>
          </a:p>
          <a:p>
            <a:r>
              <a:rPr lang="fr-FR" sz="1600" dirty="0" smtClean="0"/>
              <a:t>La </a:t>
            </a:r>
            <a:r>
              <a:rPr lang="fr-FR" sz="1600" dirty="0" smtClean="0">
                <a:solidFill>
                  <a:srgbClr val="FE5815"/>
                </a:solidFill>
              </a:rPr>
              <a:t>maîtrise du fonctionnement </a:t>
            </a:r>
            <a:r>
              <a:rPr lang="fr-FR" sz="1600" dirty="0" smtClean="0"/>
              <a:t>(démarrage, arrêt, régulations…)</a:t>
            </a:r>
          </a:p>
          <a:p>
            <a:r>
              <a:rPr lang="fr-FR" sz="1600" dirty="0" smtClean="0"/>
              <a:t>La </a:t>
            </a:r>
            <a:r>
              <a:rPr lang="fr-FR" sz="1600" dirty="0" smtClean="0">
                <a:solidFill>
                  <a:srgbClr val="FE5815"/>
                </a:solidFill>
              </a:rPr>
              <a:t>maîtrise de la composition des sels</a:t>
            </a:r>
          </a:p>
          <a:p>
            <a:r>
              <a:rPr lang="fr-FR" altLang="fr-FR" sz="1600" dirty="0" smtClean="0"/>
              <a:t>Le développement </a:t>
            </a:r>
            <a:r>
              <a:rPr lang="fr-FR" altLang="fr-FR" sz="1600" dirty="0"/>
              <a:t>et </a:t>
            </a:r>
            <a:r>
              <a:rPr lang="fr-FR" altLang="fr-FR" sz="1600" dirty="0" smtClean="0"/>
              <a:t>la qualification </a:t>
            </a:r>
            <a:r>
              <a:rPr lang="fr-FR" altLang="fr-FR" sz="1600" dirty="0"/>
              <a:t>de </a:t>
            </a:r>
            <a:r>
              <a:rPr lang="fr-FR" altLang="fr-FR" sz="1600" dirty="0">
                <a:solidFill>
                  <a:srgbClr val="FE5815"/>
                </a:solidFill>
              </a:rPr>
              <a:t>matériaux</a:t>
            </a:r>
            <a:r>
              <a:rPr lang="fr-FR" altLang="fr-FR" sz="1600" dirty="0"/>
              <a:t> résistant aux contraintes d’environnement (</a:t>
            </a:r>
            <a:r>
              <a:rPr lang="fr-FR" altLang="fr-FR" sz="1600" dirty="0">
                <a:solidFill>
                  <a:srgbClr val="FE5815"/>
                </a:solidFill>
              </a:rPr>
              <a:t>T°C, irradiation, sel combustible</a:t>
            </a:r>
            <a:r>
              <a:rPr lang="fr-FR" altLang="fr-FR" sz="1600" dirty="0" smtClean="0"/>
              <a:t>…) et la gestion du </a:t>
            </a:r>
            <a:r>
              <a:rPr lang="fr-FR" sz="1600" dirty="0" smtClean="0"/>
              <a:t>risque </a:t>
            </a:r>
            <a:r>
              <a:rPr lang="fr-FR" sz="1600" dirty="0"/>
              <a:t>de corrosion (prévention, détection, limitation)</a:t>
            </a:r>
          </a:p>
          <a:p>
            <a:r>
              <a:rPr lang="fr-FR" sz="1600" dirty="0" smtClean="0"/>
              <a:t>Le développement et la validation des outils de simulation (</a:t>
            </a:r>
            <a:r>
              <a:rPr lang="fr-FR" sz="1600" dirty="0" smtClean="0">
                <a:solidFill>
                  <a:srgbClr val="FE5815"/>
                </a:solidFill>
              </a:rPr>
              <a:t>définition des besoins expérimentaux</a:t>
            </a:r>
            <a:r>
              <a:rPr lang="fr-FR" sz="1600" dirty="0" smtClean="0"/>
              <a:t>)</a:t>
            </a:r>
          </a:p>
          <a:p>
            <a:r>
              <a:rPr lang="fr-FR" sz="1600" dirty="0" smtClean="0">
                <a:solidFill>
                  <a:srgbClr val="FE5815"/>
                </a:solidFill>
              </a:rPr>
              <a:t>L’impact sur la sûreté d’une puissance réduite du réacteur, et d’un fonctionnement en cycle U/Pu</a:t>
            </a:r>
          </a:p>
          <a:p>
            <a:endParaRPr lang="fr-FR" sz="1400" dirty="0"/>
          </a:p>
          <a:p>
            <a:pPr marL="0" indent="0">
              <a:buNone/>
            </a:pPr>
            <a:endParaRPr lang="fr-FR" sz="1400" dirty="0"/>
          </a:p>
          <a:p>
            <a:pPr lvl="1"/>
            <a:endParaRPr lang="fr-FR" sz="1400" dirty="0" smtClean="0"/>
          </a:p>
          <a:p>
            <a:pPr lvl="1"/>
            <a:endParaRPr lang="fr-FR" sz="1400" dirty="0" smtClean="0"/>
          </a:p>
          <a:p>
            <a:endParaRPr lang="fr-FR" sz="1400" dirty="0" smtClean="0"/>
          </a:p>
          <a:p>
            <a:endParaRPr lang="fr-FR" sz="1400" dirty="0"/>
          </a:p>
        </p:txBody>
      </p:sp>
      <p:sp>
        <p:nvSpPr>
          <p:cNvPr id="3" name="Titre 2"/>
          <p:cNvSpPr>
            <a:spLocks noGrp="1"/>
          </p:cNvSpPr>
          <p:nvPr>
            <p:ph type="title"/>
          </p:nvPr>
        </p:nvSpPr>
        <p:spPr/>
        <p:txBody>
          <a:bodyPr>
            <a:normAutofit fontScale="90000"/>
          </a:bodyPr>
          <a:lstStyle/>
          <a:p>
            <a:r>
              <a:rPr lang="fr-FR" dirty="0" smtClean="0"/>
              <a:t>Thématiques de sûreté à approfondir en priorité</a:t>
            </a:r>
            <a:br>
              <a:rPr lang="fr-FR" dirty="0" smtClean="0"/>
            </a:br>
            <a:endParaRPr lang="fr-FR" dirty="0"/>
          </a:p>
        </p:txBody>
      </p:sp>
      <p:sp>
        <p:nvSpPr>
          <p:cNvPr id="4" name="Espace réservé du pied de page 3"/>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923553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a:xfrm>
            <a:off x="457219" y="1444712"/>
            <a:ext cx="8480303" cy="4658836"/>
          </a:xfrm>
        </p:spPr>
        <p:txBody>
          <a:bodyPr/>
          <a:lstStyle/>
          <a:p>
            <a:r>
              <a:rPr lang="fr-FR" altLang="fr-FR" sz="1800" dirty="0">
                <a:solidFill>
                  <a:srgbClr val="FE5815"/>
                </a:solidFill>
              </a:rPr>
              <a:t>Limitation de l’exposition des travailleurs </a:t>
            </a:r>
            <a:r>
              <a:rPr lang="fr-FR" altLang="fr-FR" sz="1800" dirty="0"/>
              <a:t>pendant les opérations de </a:t>
            </a:r>
            <a:r>
              <a:rPr lang="fr-FR" altLang="fr-FR" sz="1800" dirty="0" smtClean="0"/>
              <a:t>maintenance</a:t>
            </a:r>
            <a:endParaRPr lang="fr-FR" altLang="fr-FR" sz="1800" dirty="0"/>
          </a:p>
          <a:p>
            <a:r>
              <a:rPr lang="fr-FR" altLang="fr-FR" sz="1800" dirty="0"/>
              <a:t>Impact environnemental : </a:t>
            </a:r>
          </a:p>
          <a:p>
            <a:pPr marL="596987" lvl="2">
              <a:buSzPct val="130000"/>
              <a:buFont typeface="Wingdings" panose="05000000000000000000" pitchFamily="2" charset="2"/>
              <a:buChar char="§"/>
            </a:pPr>
            <a:r>
              <a:rPr lang="fr-FR" altLang="fr-FR" dirty="0" smtClean="0"/>
              <a:t>Stratégie </a:t>
            </a:r>
            <a:r>
              <a:rPr lang="fr-FR" altLang="fr-FR" dirty="0"/>
              <a:t>de gestion de la production accrue de </a:t>
            </a:r>
            <a:r>
              <a:rPr lang="fr-FR" altLang="fr-FR" dirty="0">
                <a:solidFill>
                  <a:srgbClr val="FE5815"/>
                </a:solidFill>
              </a:rPr>
              <a:t>tritium</a:t>
            </a:r>
            <a:r>
              <a:rPr lang="fr-FR" altLang="fr-FR" dirty="0"/>
              <a:t> (comparée aux autres concepts de réacteurs de fission) à définir</a:t>
            </a:r>
          </a:p>
          <a:p>
            <a:pPr marL="596987" lvl="2">
              <a:buSzPct val="130000"/>
              <a:buFont typeface="Wingdings" panose="05000000000000000000" pitchFamily="2" charset="2"/>
              <a:buChar char="§"/>
            </a:pPr>
            <a:r>
              <a:rPr lang="fr-FR" altLang="fr-FR" dirty="0"/>
              <a:t>Technique de </a:t>
            </a:r>
            <a:r>
              <a:rPr lang="fr-FR" altLang="fr-FR" dirty="0">
                <a:solidFill>
                  <a:srgbClr val="FE5815"/>
                </a:solidFill>
              </a:rPr>
              <a:t>décontamination et conditionnement </a:t>
            </a:r>
            <a:r>
              <a:rPr lang="fr-FR" altLang="fr-FR" dirty="0"/>
              <a:t>des déchets d’exploitation et de démantèlement qui seront à définir, avec la détermination des </a:t>
            </a:r>
            <a:r>
              <a:rPr lang="fr-FR" altLang="fr-FR" dirty="0">
                <a:solidFill>
                  <a:srgbClr val="FE5815"/>
                </a:solidFill>
              </a:rPr>
              <a:t>exutoires</a:t>
            </a:r>
            <a:r>
              <a:rPr lang="fr-FR" altLang="fr-FR" dirty="0"/>
              <a:t> associés</a:t>
            </a:r>
          </a:p>
          <a:p>
            <a:r>
              <a:rPr lang="fr-FR" altLang="fr-FR" sz="1800" dirty="0" smtClean="0">
                <a:solidFill>
                  <a:srgbClr val="FE5815"/>
                </a:solidFill>
              </a:rPr>
              <a:t>Résistance </a:t>
            </a:r>
            <a:r>
              <a:rPr lang="fr-FR" altLang="fr-FR" sz="1800" dirty="0">
                <a:solidFill>
                  <a:srgbClr val="FE5815"/>
                </a:solidFill>
              </a:rPr>
              <a:t>à la prolifération et protection physique </a:t>
            </a:r>
            <a:r>
              <a:rPr lang="fr-FR" altLang="fr-FR" sz="1800" dirty="0"/>
              <a:t>: à prendre en compte</a:t>
            </a:r>
          </a:p>
          <a:p>
            <a:endParaRPr lang="fr-FR" altLang="fr-FR" sz="1600" kern="0" dirty="0"/>
          </a:p>
          <a:p>
            <a:endParaRPr lang="fr-FR" dirty="0"/>
          </a:p>
        </p:txBody>
      </p:sp>
      <p:sp>
        <p:nvSpPr>
          <p:cNvPr id="3" name="Titre 2"/>
          <p:cNvSpPr>
            <a:spLocks noGrp="1"/>
          </p:cNvSpPr>
          <p:nvPr>
            <p:ph type="title"/>
          </p:nvPr>
        </p:nvSpPr>
        <p:spPr/>
        <p:txBody>
          <a:bodyPr/>
          <a:lstStyle/>
          <a:p>
            <a:r>
              <a:rPr lang="fr-FR" dirty="0" smtClean="0"/>
              <a:t>Autres enjeux de sûreté</a:t>
            </a:r>
            <a:endParaRPr lang="fr-FR" dirty="0"/>
          </a:p>
        </p:txBody>
      </p:sp>
      <p:sp>
        <p:nvSpPr>
          <p:cNvPr id="4" name="Espace réservé du pied de page 3"/>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4284929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SAMOSAFER</a:t>
            </a:r>
            <a:endParaRPr lang="fr-FR" dirty="0"/>
          </a:p>
        </p:txBody>
      </p:sp>
      <p:sp>
        <p:nvSpPr>
          <p:cNvPr id="6" name="Espace réservé du contenu 5"/>
          <p:cNvSpPr>
            <a:spLocks noGrp="1"/>
          </p:cNvSpPr>
          <p:nvPr>
            <p:ph idx="4294967295"/>
          </p:nvPr>
        </p:nvSpPr>
        <p:spPr>
          <a:xfrm>
            <a:off x="739192" y="1312098"/>
            <a:ext cx="7487950" cy="4715075"/>
          </a:xfrm>
          <a:prstGeom prst="rect">
            <a:avLst/>
          </a:prstGeom>
        </p:spPr>
        <p:txBody>
          <a:bodyPr>
            <a:normAutofit fontScale="77500" lnSpcReduction="20000"/>
          </a:bodyPr>
          <a:lstStyle/>
          <a:p>
            <a:r>
              <a:rPr lang="fr-FR" dirty="0" smtClean="0"/>
              <a:t>WP1: « </a:t>
            </a:r>
            <a:r>
              <a:rPr lang="fr-FR" dirty="0" err="1" smtClean="0"/>
              <a:t>Safety</a:t>
            </a:r>
            <a:r>
              <a:rPr lang="fr-FR" dirty="0" smtClean="0"/>
              <a:t> </a:t>
            </a:r>
            <a:r>
              <a:rPr lang="fr-FR" dirty="0" err="1" smtClean="0"/>
              <a:t>requirements</a:t>
            </a:r>
            <a:r>
              <a:rPr lang="fr-FR" dirty="0" smtClean="0"/>
              <a:t> and </a:t>
            </a:r>
            <a:r>
              <a:rPr lang="fr-FR" dirty="0" err="1" smtClean="0"/>
              <a:t>risk</a:t>
            </a:r>
            <a:r>
              <a:rPr lang="fr-FR" dirty="0" smtClean="0"/>
              <a:t> identification »</a:t>
            </a:r>
          </a:p>
          <a:p>
            <a:pPr lvl="1"/>
            <a:r>
              <a:rPr lang="fr-FR" sz="2000" dirty="0" smtClean="0"/>
              <a:t>General </a:t>
            </a:r>
            <a:r>
              <a:rPr lang="fr-FR" sz="2000" dirty="0" err="1" smtClean="0"/>
              <a:t>safety</a:t>
            </a:r>
            <a:r>
              <a:rPr lang="fr-FR" sz="2000" dirty="0" smtClean="0"/>
              <a:t> </a:t>
            </a:r>
            <a:r>
              <a:rPr lang="fr-FR" sz="2000" dirty="0" err="1" smtClean="0"/>
              <a:t>approach</a:t>
            </a:r>
            <a:endParaRPr lang="fr-FR" sz="2000" dirty="0" smtClean="0"/>
          </a:p>
          <a:p>
            <a:pPr lvl="1"/>
            <a:r>
              <a:rPr lang="fr-FR" sz="2000" dirty="0" err="1" smtClean="0"/>
              <a:t>Risk</a:t>
            </a:r>
            <a:r>
              <a:rPr lang="fr-FR" sz="2000" dirty="0" smtClean="0"/>
              <a:t> identification and classification of </a:t>
            </a:r>
            <a:r>
              <a:rPr lang="fr-FR" sz="2000" dirty="0" err="1" smtClean="0"/>
              <a:t>transients</a:t>
            </a:r>
            <a:r>
              <a:rPr lang="fr-FR" sz="2000" dirty="0" smtClean="0"/>
              <a:t> and accidents in MSR </a:t>
            </a:r>
            <a:r>
              <a:rPr lang="fr-FR" sz="2000" dirty="0" smtClean="0">
                <a:sym typeface="Wingdings" panose="05000000000000000000" pitchFamily="2" charset="2"/>
              </a:rPr>
              <a:t> focus on accidents </a:t>
            </a:r>
            <a:r>
              <a:rPr lang="fr-FR" sz="2000" dirty="0" err="1" smtClean="0">
                <a:sym typeface="Wingdings" panose="05000000000000000000" pitchFamily="2" charset="2"/>
              </a:rPr>
              <a:t>with</a:t>
            </a:r>
            <a:r>
              <a:rPr lang="fr-FR" sz="2000" dirty="0" smtClean="0">
                <a:sym typeface="Wingdings" panose="05000000000000000000" pitchFamily="2" charset="2"/>
              </a:rPr>
              <a:t> </a:t>
            </a:r>
            <a:r>
              <a:rPr lang="fr-FR" sz="2000" dirty="0" err="1" smtClean="0">
                <a:sym typeface="Wingdings" panose="05000000000000000000" pitchFamily="2" charset="2"/>
              </a:rPr>
              <a:t>potentially</a:t>
            </a:r>
            <a:r>
              <a:rPr lang="fr-FR" sz="2000" dirty="0" smtClean="0">
                <a:sym typeface="Wingdings" panose="05000000000000000000" pitchFamily="2" charset="2"/>
              </a:rPr>
              <a:t> large </a:t>
            </a:r>
            <a:r>
              <a:rPr lang="fr-FR" sz="2000" dirty="0" err="1" smtClean="0">
                <a:sym typeface="Wingdings" panose="05000000000000000000" pitchFamily="2" charset="2"/>
              </a:rPr>
              <a:t>consequences</a:t>
            </a:r>
            <a:r>
              <a:rPr lang="fr-FR" sz="2000" dirty="0" smtClean="0">
                <a:sym typeface="Wingdings" panose="05000000000000000000" pitchFamily="2" charset="2"/>
              </a:rPr>
              <a:t>, </a:t>
            </a:r>
            <a:r>
              <a:rPr lang="fr-FR" sz="2000" dirty="0" err="1" smtClean="0">
                <a:sym typeface="Wingdings" panose="05000000000000000000" pitchFamily="2" charset="2"/>
              </a:rPr>
              <a:t>study</a:t>
            </a:r>
            <a:r>
              <a:rPr lang="fr-FR" sz="2000" dirty="0" smtClean="0">
                <a:sym typeface="Wingdings" panose="05000000000000000000" pitchFamily="2" charset="2"/>
              </a:rPr>
              <a:t> of prompt </a:t>
            </a:r>
            <a:r>
              <a:rPr lang="fr-FR" sz="2000" dirty="0" err="1" smtClean="0">
                <a:sym typeface="Wingdings" panose="05000000000000000000" pitchFamily="2" charset="2"/>
              </a:rPr>
              <a:t>critical</a:t>
            </a:r>
            <a:r>
              <a:rPr lang="fr-FR" sz="2000" dirty="0" smtClean="0">
                <a:sym typeface="Wingdings" panose="05000000000000000000" pitchFamily="2" charset="2"/>
              </a:rPr>
              <a:t> power excursion</a:t>
            </a:r>
            <a:endParaRPr lang="fr-FR" sz="2000" dirty="0" smtClean="0"/>
          </a:p>
          <a:p>
            <a:pPr lvl="1"/>
            <a:r>
              <a:rPr lang="fr-FR" sz="2000" dirty="0" err="1" smtClean="0"/>
              <a:t>Risk</a:t>
            </a:r>
            <a:r>
              <a:rPr lang="fr-FR" sz="2000" dirty="0" smtClean="0"/>
              <a:t> identification on the fuel </a:t>
            </a:r>
            <a:r>
              <a:rPr lang="fr-FR" sz="2000" dirty="0" err="1" smtClean="0"/>
              <a:t>treatment</a:t>
            </a:r>
            <a:r>
              <a:rPr lang="fr-FR" sz="2000" dirty="0" smtClean="0"/>
              <a:t> unit</a:t>
            </a:r>
          </a:p>
          <a:p>
            <a:pPr lvl="1"/>
            <a:r>
              <a:rPr lang="fr-FR" sz="2000" dirty="0" err="1" smtClean="0"/>
              <a:t>Overview</a:t>
            </a:r>
            <a:r>
              <a:rPr lang="fr-FR" sz="2000" dirty="0" smtClean="0"/>
              <a:t> of </a:t>
            </a:r>
            <a:r>
              <a:rPr lang="fr-FR" sz="2000" dirty="0" err="1" smtClean="0"/>
              <a:t>integral</a:t>
            </a:r>
            <a:r>
              <a:rPr lang="fr-FR" sz="2000" dirty="0" smtClean="0"/>
              <a:t> </a:t>
            </a:r>
            <a:r>
              <a:rPr lang="fr-FR" sz="2000" dirty="0" err="1" smtClean="0"/>
              <a:t>experiments</a:t>
            </a:r>
            <a:r>
              <a:rPr lang="fr-FR" sz="2000" dirty="0" smtClean="0"/>
              <a:t> and key aspects for validation</a:t>
            </a:r>
          </a:p>
          <a:p>
            <a:r>
              <a:rPr lang="fr-FR" dirty="0" smtClean="0"/>
              <a:t>WP2: «  Fuel </a:t>
            </a:r>
            <a:r>
              <a:rPr lang="fr-FR" dirty="0" err="1" smtClean="0"/>
              <a:t>salt</a:t>
            </a:r>
            <a:r>
              <a:rPr lang="fr-FR" dirty="0" smtClean="0"/>
              <a:t> </a:t>
            </a:r>
            <a:r>
              <a:rPr lang="fr-FR" dirty="0" err="1" smtClean="0"/>
              <a:t>retention</a:t>
            </a:r>
            <a:r>
              <a:rPr lang="fr-FR" dirty="0" smtClean="0"/>
              <a:t> »</a:t>
            </a:r>
          </a:p>
          <a:p>
            <a:r>
              <a:rPr lang="fr-FR" dirty="0" smtClean="0"/>
              <a:t>WP3: « Source </a:t>
            </a:r>
            <a:r>
              <a:rPr lang="fr-FR" dirty="0" err="1" smtClean="0"/>
              <a:t>term</a:t>
            </a:r>
            <a:r>
              <a:rPr lang="fr-FR" dirty="0" smtClean="0"/>
              <a:t> distribution and </a:t>
            </a:r>
            <a:r>
              <a:rPr lang="fr-FR" dirty="0" err="1" smtClean="0"/>
              <a:t>mobility</a:t>
            </a:r>
            <a:r>
              <a:rPr lang="fr-FR" dirty="0" smtClean="0"/>
              <a:t> »</a:t>
            </a:r>
          </a:p>
          <a:p>
            <a:r>
              <a:rPr lang="fr-FR" dirty="0" smtClean="0"/>
              <a:t>WP4: « Fuel </a:t>
            </a:r>
            <a:r>
              <a:rPr lang="fr-FR" dirty="0" err="1" smtClean="0"/>
              <a:t>salt</a:t>
            </a:r>
            <a:r>
              <a:rPr lang="fr-FR" dirty="0" smtClean="0"/>
              <a:t> confinement »</a:t>
            </a:r>
          </a:p>
          <a:p>
            <a:r>
              <a:rPr lang="fr-FR" dirty="0" smtClean="0"/>
              <a:t>WP5: « </a:t>
            </a:r>
            <a:r>
              <a:rPr lang="fr-FR" dirty="0" err="1" smtClean="0"/>
              <a:t>Heat</a:t>
            </a:r>
            <a:r>
              <a:rPr lang="fr-FR" dirty="0" smtClean="0"/>
              <a:t> </a:t>
            </a:r>
            <a:r>
              <a:rPr lang="fr-FR" dirty="0" err="1" smtClean="0"/>
              <a:t>removal</a:t>
            </a:r>
            <a:r>
              <a:rPr lang="fr-FR" dirty="0" smtClean="0"/>
              <a:t> and </a:t>
            </a:r>
            <a:r>
              <a:rPr lang="fr-FR" dirty="0" err="1" smtClean="0"/>
              <a:t>temperature</a:t>
            </a:r>
            <a:r>
              <a:rPr lang="fr-FR" dirty="0" smtClean="0"/>
              <a:t> control »</a:t>
            </a:r>
          </a:p>
          <a:p>
            <a:r>
              <a:rPr lang="fr-FR" dirty="0" smtClean="0"/>
              <a:t>WP6: « </a:t>
            </a:r>
            <a:r>
              <a:rPr lang="fr-FR" dirty="0" err="1" smtClean="0"/>
              <a:t>Reactor</a:t>
            </a:r>
            <a:r>
              <a:rPr lang="fr-FR" dirty="0" smtClean="0"/>
              <a:t> </a:t>
            </a:r>
            <a:r>
              <a:rPr lang="fr-FR" dirty="0" err="1" smtClean="0"/>
              <a:t>operation</a:t>
            </a:r>
            <a:r>
              <a:rPr lang="fr-FR" dirty="0" smtClean="0"/>
              <a:t>, </a:t>
            </a:r>
            <a:r>
              <a:rPr lang="fr-FR" dirty="0" err="1" smtClean="0"/>
              <a:t>reactor</a:t>
            </a:r>
            <a:r>
              <a:rPr lang="fr-FR" dirty="0" smtClean="0"/>
              <a:t> control and </a:t>
            </a:r>
            <a:r>
              <a:rPr lang="fr-FR" dirty="0" err="1" smtClean="0"/>
              <a:t>safety</a:t>
            </a:r>
            <a:r>
              <a:rPr lang="fr-FR" dirty="0" smtClean="0"/>
              <a:t> </a:t>
            </a:r>
            <a:r>
              <a:rPr lang="fr-FR" dirty="0" err="1" smtClean="0"/>
              <a:t>demonstration</a:t>
            </a:r>
            <a:r>
              <a:rPr lang="fr-FR" dirty="0" smtClean="0"/>
              <a:t> »</a:t>
            </a:r>
          </a:p>
          <a:p>
            <a:pPr lvl="1"/>
            <a:r>
              <a:rPr lang="fr-FR" sz="2000" dirty="0" err="1" smtClean="0"/>
              <a:t>Safety</a:t>
            </a:r>
            <a:r>
              <a:rPr lang="fr-FR" sz="2000" dirty="0" smtClean="0"/>
              <a:t> </a:t>
            </a:r>
            <a:r>
              <a:rPr lang="fr-FR" sz="2000" dirty="0" err="1" smtClean="0"/>
              <a:t>margins</a:t>
            </a:r>
            <a:r>
              <a:rPr lang="fr-FR" sz="2000" dirty="0" smtClean="0"/>
              <a:t> and plant </a:t>
            </a:r>
            <a:r>
              <a:rPr lang="fr-FR" sz="2000" dirty="0" err="1" smtClean="0"/>
              <a:t>operational</a:t>
            </a:r>
            <a:r>
              <a:rPr lang="fr-FR" sz="2000" dirty="0" smtClean="0"/>
              <a:t> state</a:t>
            </a:r>
          </a:p>
          <a:p>
            <a:pPr lvl="1"/>
            <a:r>
              <a:rPr lang="fr-FR" sz="2000" dirty="0" smtClean="0"/>
              <a:t>Monitoring </a:t>
            </a:r>
            <a:r>
              <a:rPr lang="fr-FR" sz="2000" dirty="0" err="1" smtClean="0"/>
              <a:t>systems</a:t>
            </a:r>
            <a:r>
              <a:rPr lang="fr-FR" sz="2000" dirty="0" smtClean="0"/>
              <a:t>, inspection and maintenance </a:t>
            </a:r>
            <a:r>
              <a:rPr lang="fr-FR" sz="2000" dirty="0" err="1" smtClean="0"/>
              <a:t>procedures</a:t>
            </a:r>
            <a:endParaRPr lang="fr-FR" sz="2000" dirty="0" smtClean="0"/>
          </a:p>
          <a:p>
            <a:pPr lvl="1"/>
            <a:r>
              <a:rPr lang="fr-FR" sz="2000" dirty="0" smtClean="0"/>
              <a:t>Redox and </a:t>
            </a:r>
            <a:r>
              <a:rPr lang="fr-FR" sz="2000" dirty="0" err="1" smtClean="0"/>
              <a:t>salt</a:t>
            </a:r>
            <a:r>
              <a:rPr lang="fr-FR" sz="2000" dirty="0" smtClean="0"/>
              <a:t> composition control</a:t>
            </a:r>
          </a:p>
          <a:p>
            <a:pPr lvl="1"/>
            <a:r>
              <a:rPr lang="fr-FR" sz="2000" dirty="0" err="1" smtClean="0"/>
              <a:t>Safety</a:t>
            </a:r>
            <a:r>
              <a:rPr lang="fr-FR" sz="2000" dirty="0" smtClean="0"/>
              <a:t> </a:t>
            </a:r>
            <a:r>
              <a:rPr lang="fr-FR" sz="2000" dirty="0" err="1" smtClean="0"/>
              <a:t>demonstration</a:t>
            </a:r>
            <a:r>
              <a:rPr lang="fr-FR" sz="2000" dirty="0" smtClean="0"/>
              <a:t> of the </a:t>
            </a:r>
            <a:r>
              <a:rPr lang="fr-FR" sz="2000" dirty="0" err="1" smtClean="0"/>
              <a:t>decay</a:t>
            </a:r>
            <a:r>
              <a:rPr lang="fr-FR" sz="2000" dirty="0" smtClean="0"/>
              <a:t> </a:t>
            </a:r>
            <a:r>
              <a:rPr lang="fr-FR" sz="2000" dirty="0" err="1" smtClean="0"/>
              <a:t>heat</a:t>
            </a:r>
            <a:r>
              <a:rPr lang="fr-FR" sz="2000" dirty="0" smtClean="0"/>
              <a:t> </a:t>
            </a:r>
            <a:r>
              <a:rPr lang="fr-FR" sz="2000" dirty="0" err="1" smtClean="0"/>
              <a:t>removal</a:t>
            </a:r>
            <a:r>
              <a:rPr lang="fr-FR" sz="2000" dirty="0" smtClean="0"/>
              <a:t> </a:t>
            </a:r>
            <a:r>
              <a:rPr lang="fr-FR" sz="2000" dirty="0" err="1" smtClean="0"/>
              <a:t>function</a:t>
            </a:r>
            <a:endParaRPr lang="fr-FR" sz="2000" dirty="0" smtClean="0"/>
          </a:p>
          <a:p>
            <a:pPr lvl="1"/>
            <a:r>
              <a:rPr lang="fr-FR" sz="2000" dirty="0" err="1" smtClean="0"/>
              <a:t>Uncertainty</a:t>
            </a:r>
            <a:r>
              <a:rPr lang="fr-FR" sz="2000" dirty="0" smtClean="0"/>
              <a:t> quantification of </a:t>
            </a:r>
            <a:r>
              <a:rPr lang="fr-FR" sz="2000" dirty="0" err="1" smtClean="0"/>
              <a:t>safety</a:t>
            </a:r>
            <a:r>
              <a:rPr lang="fr-FR" sz="2000" dirty="0" smtClean="0"/>
              <a:t> </a:t>
            </a:r>
            <a:r>
              <a:rPr lang="fr-FR" sz="2000" dirty="0" err="1" smtClean="0"/>
              <a:t>demonstration</a:t>
            </a:r>
            <a:r>
              <a:rPr lang="fr-FR" sz="2000" dirty="0" smtClean="0"/>
              <a:t> </a:t>
            </a:r>
            <a:r>
              <a:rPr lang="fr-FR" sz="2000" dirty="0" err="1" smtClean="0"/>
              <a:t>calculations</a:t>
            </a:r>
            <a:endParaRPr lang="fr-FR" sz="2000" dirty="0" smtClean="0"/>
          </a:p>
          <a:p>
            <a:pPr lvl="1"/>
            <a:r>
              <a:rPr lang="fr-FR" sz="2000" dirty="0" err="1" smtClean="0"/>
              <a:t>Scaling</a:t>
            </a:r>
            <a:r>
              <a:rPr lang="fr-FR" sz="2000" dirty="0" smtClean="0"/>
              <a:t> in </a:t>
            </a:r>
            <a:r>
              <a:rPr lang="fr-FR" sz="2000" dirty="0" err="1" smtClean="0"/>
              <a:t>reactor</a:t>
            </a:r>
            <a:r>
              <a:rPr lang="fr-FR" sz="2000" dirty="0" smtClean="0"/>
              <a:t> design and </a:t>
            </a:r>
            <a:r>
              <a:rPr lang="fr-FR" sz="2000" dirty="0" err="1" smtClean="0"/>
              <a:t>effects</a:t>
            </a:r>
            <a:r>
              <a:rPr lang="fr-FR" sz="2000" dirty="0" smtClean="0"/>
              <a:t> on </a:t>
            </a:r>
            <a:r>
              <a:rPr lang="fr-FR" sz="2000" dirty="0" err="1" smtClean="0"/>
              <a:t>safety</a:t>
            </a:r>
            <a:r>
              <a:rPr lang="fr-FR" sz="2000" dirty="0" smtClean="0"/>
              <a:t> </a:t>
            </a:r>
            <a:r>
              <a:rPr lang="fr-FR" sz="2000" dirty="0" err="1" smtClean="0"/>
              <a:t>level</a:t>
            </a:r>
            <a:endParaRPr lang="fr-FR" sz="2000" dirty="0"/>
          </a:p>
          <a:p>
            <a:endParaRPr lang="fr-FR" sz="1600" b="1" dirty="0">
              <a:solidFill>
                <a:srgbClr val="0070C0"/>
              </a:solidFill>
            </a:endParaRPr>
          </a:p>
          <a:p>
            <a:endParaRPr lang="fr-FR" sz="1400" dirty="0">
              <a:solidFill>
                <a:prstClr val="black"/>
              </a:solidFill>
            </a:endParaRPr>
          </a:p>
          <a:p>
            <a:endParaRPr lang="it-IT" sz="1600" dirty="0"/>
          </a:p>
        </p:txBody>
      </p:sp>
      <p:sp>
        <p:nvSpPr>
          <p:cNvPr id="3" name="Espace réservé du pied de page 2"/>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27489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8"/>
          </p:nvPr>
        </p:nvSpPr>
        <p:spPr/>
        <p:txBody>
          <a:bodyPr/>
          <a:lstStyle/>
          <a:p>
            <a:pPr algn="ctr"/>
            <a:r>
              <a:rPr lang="fr-FR" dirty="0" smtClean="0"/>
              <a:t>MERCI POUR VOTRE ATTENTION</a:t>
            </a:r>
            <a:endParaRPr lang="fr-FR" dirty="0"/>
          </a:p>
        </p:txBody>
      </p:sp>
      <p:sp>
        <p:nvSpPr>
          <p:cNvPr id="5" name="Espace réservé du pied de page 4"/>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3855737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4294967295"/>
          </p:nvPr>
        </p:nvSpPr>
        <p:spPr>
          <a:xfrm>
            <a:off x="560439" y="1427199"/>
            <a:ext cx="8043778" cy="4835949"/>
          </a:xfrm>
          <a:prstGeom prst="rect">
            <a:avLst/>
          </a:prstGeom>
        </p:spPr>
        <p:txBody>
          <a:bodyPr lIns="91449" tIns="45725" rIns="91449" bIns="45725">
            <a:normAutofit/>
          </a:bodyPr>
          <a:lstStyle/>
          <a:p>
            <a:pPr eaLnBrk="1" hangingPunct="1"/>
            <a:r>
              <a:rPr lang="fr-FR" altLang="fr-FR" dirty="0" smtClean="0"/>
              <a:t>L’approche de sûreté des MSR, tout en reprenant les fondamentaux de la sûreté nucléaire des réacteurs, doit </a:t>
            </a:r>
            <a:r>
              <a:rPr lang="fr-FR" altLang="fr-FR" dirty="0" smtClean="0">
                <a:solidFill>
                  <a:srgbClr val="FE5815"/>
                </a:solidFill>
              </a:rPr>
              <a:t>tenir compte des spécificités de ce concept</a:t>
            </a:r>
          </a:p>
          <a:p>
            <a:pPr marL="0" indent="0" eaLnBrk="1" hangingPunct="1">
              <a:buNone/>
            </a:pPr>
            <a:endParaRPr lang="fr-FR" altLang="fr-FR" dirty="0" smtClean="0">
              <a:solidFill>
                <a:srgbClr val="FE5815"/>
              </a:solidFill>
            </a:endParaRPr>
          </a:p>
          <a:p>
            <a:r>
              <a:rPr lang="fr-FR" dirty="0"/>
              <a:t>Une orientation forte est de chercher à mettre en avant des </a:t>
            </a:r>
            <a:r>
              <a:rPr lang="fr-FR" dirty="0">
                <a:solidFill>
                  <a:srgbClr val="FE5815"/>
                </a:solidFill>
              </a:rPr>
              <a:t>caractéristiques intrinsèques </a:t>
            </a:r>
            <a:r>
              <a:rPr lang="fr-FR" dirty="0"/>
              <a:t>favorables du concept, puis d’en tirer parti en termes de simplicité des options de </a:t>
            </a:r>
            <a:r>
              <a:rPr lang="fr-FR" dirty="0" smtClean="0"/>
              <a:t>conception</a:t>
            </a:r>
          </a:p>
          <a:p>
            <a:endParaRPr lang="fr-FR" dirty="0" smtClean="0"/>
          </a:p>
          <a:p>
            <a:r>
              <a:rPr lang="fr-FR" altLang="fr-FR" dirty="0" smtClean="0"/>
              <a:t>Les </a:t>
            </a:r>
            <a:r>
              <a:rPr lang="fr-FR" altLang="fr-FR" dirty="0"/>
              <a:t>spécificités liées à l’</a:t>
            </a:r>
            <a:r>
              <a:rPr lang="fr-FR" altLang="fr-FR" dirty="0">
                <a:solidFill>
                  <a:srgbClr val="FE5815"/>
                </a:solidFill>
              </a:rPr>
              <a:t>unité de traitement du combustible </a:t>
            </a:r>
            <a:r>
              <a:rPr lang="fr-FR" altLang="fr-FR" dirty="0"/>
              <a:t>doivent être prises en compte (interfaces avec le réacteur, fonctions de sûreté à assurer quelle que soit la localisation du combustible)</a:t>
            </a:r>
          </a:p>
          <a:p>
            <a:endParaRPr lang="fr-FR" sz="2400" dirty="0"/>
          </a:p>
          <a:p>
            <a:pPr marL="0" indent="0">
              <a:buNone/>
            </a:pPr>
            <a:endParaRPr lang="fr-FR" altLang="fr-FR" sz="2400" dirty="0" smtClean="0"/>
          </a:p>
        </p:txBody>
      </p:sp>
      <p:sp>
        <p:nvSpPr>
          <p:cNvPr id="8195" name="Rectangle 2"/>
          <p:cNvSpPr>
            <a:spLocks noGrp="1" noChangeArrowheads="1"/>
          </p:cNvSpPr>
          <p:nvPr>
            <p:ph type="title"/>
          </p:nvPr>
        </p:nvSpPr>
        <p:spPr>
          <a:xfrm>
            <a:off x="2034862" y="116660"/>
            <a:ext cx="6747921" cy="900321"/>
          </a:xfrm>
        </p:spPr>
        <p:txBody>
          <a:bodyPr/>
          <a:lstStyle/>
          <a:p>
            <a:pPr eaLnBrk="1" hangingPunct="1"/>
            <a:r>
              <a:rPr lang="fr-FR" altLang="fr-FR" dirty="0" smtClean="0">
                <a:solidFill>
                  <a:srgbClr val="002060"/>
                </a:solidFill>
              </a:rPr>
              <a:t>Démarche générale de sûreté (1/2)</a:t>
            </a:r>
          </a:p>
        </p:txBody>
      </p:sp>
      <p:sp>
        <p:nvSpPr>
          <p:cNvPr id="2" name="Espace réservé du pied de page 1"/>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4234655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8"/>
          </p:nvPr>
        </p:nvSpPr>
        <p:spPr/>
        <p:txBody>
          <a:bodyPr/>
          <a:lstStyle/>
          <a:p>
            <a:pPr algn="ctr"/>
            <a:r>
              <a:rPr lang="fr-FR" dirty="0" smtClean="0"/>
              <a:t>ANNEXES</a:t>
            </a:r>
            <a:endParaRPr lang="fr-FR" dirty="0"/>
          </a:p>
        </p:txBody>
      </p:sp>
      <p:sp>
        <p:nvSpPr>
          <p:cNvPr id="5" name="Espace réservé du pied de page 4"/>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1558200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652040" y="198061"/>
            <a:ext cx="4496012" cy="848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smtClean="0">
                <a:solidFill>
                  <a:srgbClr val="09357A"/>
                </a:solidFill>
              </a:rPr>
              <a:t>“Overcooling event”</a:t>
            </a:r>
            <a:endParaRPr lang="en-US" sz="3200" dirty="0">
              <a:solidFill>
                <a:srgbClr val="09357A"/>
              </a:solidFill>
            </a:endParaRPr>
          </a:p>
        </p:txBody>
      </p:sp>
      <p:cxnSp>
        <p:nvCxnSpPr>
          <p:cNvPr id="7" name="Connecteur droit 6"/>
          <p:cNvCxnSpPr/>
          <p:nvPr/>
        </p:nvCxnSpPr>
        <p:spPr>
          <a:xfrm flipV="1">
            <a:off x="334710" y="2231128"/>
            <a:ext cx="6696049" cy="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370810" y="2231867"/>
            <a:ext cx="2683858" cy="610009"/>
          </a:xfrm>
          <a:prstGeom prst="bentConnector3">
            <a:avLst>
              <a:gd name="adj1" fmla="val 59318"/>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791279" y="3572864"/>
            <a:ext cx="2937523" cy="27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791279" y="3220904"/>
            <a:ext cx="447558" cy="369332"/>
          </a:xfrm>
          <a:prstGeom prst="rect">
            <a:avLst/>
          </a:prstGeom>
          <a:noFill/>
        </p:spPr>
        <p:txBody>
          <a:bodyPr wrap="none" rtlCol="0">
            <a:spAutoFit/>
          </a:bodyPr>
          <a:lstStyle/>
          <a:p>
            <a:r>
              <a:rPr lang="en-US" dirty="0" smtClean="0"/>
              <a:t>&gt;a</a:t>
            </a:r>
            <a:endParaRPr lang="en-US" dirty="0"/>
          </a:p>
        </p:txBody>
      </p:sp>
      <p:sp>
        <p:nvSpPr>
          <p:cNvPr id="20" name="ZoneTexte 19"/>
          <p:cNvSpPr txBox="1"/>
          <p:nvPr/>
        </p:nvSpPr>
        <p:spPr>
          <a:xfrm>
            <a:off x="1963051" y="2508420"/>
            <a:ext cx="312906" cy="369332"/>
          </a:xfrm>
          <a:prstGeom prst="rect">
            <a:avLst/>
          </a:prstGeom>
          <a:noFill/>
        </p:spPr>
        <p:txBody>
          <a:bodyPr wrap="none" rtlCol="0">
            <a:spAutoFit/>
          </a:bodyPr>
          <a:lstStyle/>
          <a:p>
            <a:r>
              <a:rPr lang="en-US" dirty="0"/>
              <a:t>b</a:t>
            </a:r>
          </a:p>
        </p:txBody>
      </p:sp>
      <p:sp>
        <p:nvSpPr>
          <p:cNvPr id="25" name="ZoneTexte 24"/>
          <p:cNvSpPr txBox="1"/>
          <p:nvPr/>
        </p:nvSpPr>
        <p:spPr>
          <a:xfrm>
            <a:off x="1292350" y="1762716"/>
            <a:ext cx="1568913" cy="738664"/>
          </a:xfrm>
          <a:prstGeom prst="rect">
            <a:avLst/>
          </a:prstGeom>
          <a:noFill/>
        </p:spPr>
        <p:txBody>
          <a:bodyPr wrap="square" rtlCol="0">
            <a:spAutoFit/>
          </a:bodyPr>
          <a:lstStyle/>
          <a:p>
            <a:pPr algn="ctr"/>
            <a:r>
              <a:rPr lang="en-US" sz="1400" dirty="0" smtClean="0"/>
              <a:t>Detection (**) and corrective measure (***)</a:t>
            </a:r>
            <a:endParaRPr lang="en-US" sz="1400" dirty="0"/>
          </a:p>
        </p:txBody>
      </p:sp>
      <p:sp>
        <p:nvSpPr>
          <p:cNvPr id="26" name="ZoneTexte 25"/>
          <p:cNvSpPr txBox="1"/>
          <p:nvPr/>
        </p:nvSpPr>
        <p:spPr>
          <a:xfrm>
            <a:off x="3397036" y="2371588"/>
            <a:ext cx="1027480" cy="738664"/>
          </a:xfrm>
          <a:prstGeom prst="rect">
            <a:avLst/>
          </a:prstGeom>
          <a:noFill/>
        </p:spPr>
        <p:txBody>
          <a:bodyPr wrap="square" rtlCol="0">
            <a:spAutoFit/>
          </a:bodyPr>
          <a:lstStyle/>
          <a:p>
            <a:pPr algn="ctr"/>
            <a:r>
              <a:rPr lang="en-US" sz="1400" dirty="0" smtClean="0"/>
              <a:t>Availability of free level</a:t>
            </a:r>
            <a:endParaRPr lang="en-US" sz="1400" dirty="0"/>
          </a:p>
        </p:txBody>
      </p:sp>
      <p:sp>
        <p:nvSpPr>
          <p:cNvPr id="29" name="ZoneTexte 28"/>
          <p:cNvSpPr txBox="1"/>
          <p:nvPr/>
        </p:nvSpPr>
        <p:spPr>
          <a:xfrm>
            <a:off x="321177" y="1861710"/>
            <a:ext cx="684803" cy="369332"/>
          </a:xfrm>
          <a:prstGeom prst="rect">
            <a:avLst/>
          </a:prstGeom>
          <a:noFill/>
        </p:spPr>
        <p:txBody>
          <a:bodyPr wrap="none" rtlCol="0">
            <a:spAutoFit/>
          </a:bodyPr>
          <a:lstStyle/>
          <a:p>
            <a:r>
              <a:rPr lang="en-US" dirty="0" smtClean="0"/>
              <a:t>OVC</a:t>
            </a:r>
            <a:endParaRPr lang="en-US" dirty="0"/>
          </a:p>
        </p:txBody>
      </p:sp>
      <p:sp>
        <p:nvSpPr>
          <p:cNvPr id="30" name="ZoneTexte 29"/>
          <p:cNvSpPr txBox="1"/>
          <p:nvPr/>
        </p:nvSpPr>
        <p:spPr>
          <a:xfrm>
            <a:off x="438112" y="2291469"/>
            <a:ext cx="377026" cy="369332"/>
          </a:xfrm>
          <a:prstGeom prst="rect">
            <a:avLst/>
          </a:prstGeom>
          <a:noFill/>
        </p:spPr>
        <p:txBody>
          <a:bodyPr wrap="none" rtlCol="0">
            <a:spAutoFit/>
          </a:bodyPr>
          <a:lstStyle/>
          <a:p>
            <a:r>
              <a:rPr lang="en-US" dirty="0"/>
              <a:t>b</a:t>
            </a:r>
            <a:r>
              <a:rPr lang="en-US" dirty="0" smtClean="0"/>
              <a:t> </a:t>
            </a:r>
            <a:endParaRPr lang="en-US" dirty="0"/>
          </a:p>
        </p:txBody>
      </p:sp>
      <p:cxnSp>
        <p:nvCxnSpPr>
          <p:cNvPr id="33" name="Connecteur droit 6"/>
          <p:cNvCxnSpPr/>
          <p:nvPr/>
        </p:nvCxnSpPr>
        <p:spPr>
          <a:xfrm>
            <a:off x="2942246" y="2841366"/>
            <a:ext cx="3653829" cy="15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cteur droit 6"/>
          <p:cNvCxnSpPr/>
          <p:nvPr/>
        </p:nvCxnSpPr>
        <p:spPr>
          <a:xfrm flipH="1">
            <a:off x="3791279" y="2850505"/>
            <a:ext cx="0" cy="72016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3" name="Tableau 42"/>
          <p:cNvGraphicFramePr>
            <a:graphicFrameLocks noGrp="1"/>
          </p:cNvGraphicFramePr>
          <p:nvPr>
            <p:extLst>
              <p:ext uri="{D42A27DB-BD31-4B8C-83A1-F6EECF244321}">
                <p14:modId xmlns:p14="http://schemas.microsoft.com/office/powerpoint/2010/main" val="2842944775"/>
              </p:ext>
            </p:extLst>
          </p:nvPr>
        </p:nvGraphicFramePr>
        <p:xfrm>
          <a:off x="6006688" y="1325231"/>
          <a:ext cx="2290075" cy="2713812"/>
        </p:xfrm>
        <a:graphic>
          <a:graphicData uri="http://schemas.openxmlformats.org/drawingml/2006/table">
            <a:tbl>
              <a:tblPr firstRow="1" bandRow="1">
                <a:tableStyleId>{5C22544A-7EE6-4342-B048-85BDC9FD1C3A}</a:tableStyleId>
              </a:tblPr>
              <a:tblGrid>
                <a:gridCol w="1179539">
                  <a:extLst>
                    <a:ext uri="{9D8B030D-6E8A-4147-A177-3AD203B41FA5}">
                      <a16:colId xmlns="" xmlns:a16="http://schemas.microsoft.com/office/drawing/2014/main" val="1747589879"/>
                    </a:ext>
                  </a:extLst>
                </a:gridCol>
                <a:gridCol w="1110536">
                  <a:extLst>
                    <a:ext uri="{9D8B030D-6E8A-4147-A177-3AD203B41FA5}">
                      <a16:colId xmlns="" xmlns:a16="http://schemas.microsoft.com/office/drawing/2014/main" val="1066892849"/>
                    </a:ext>
                  </a:extLst>
                </a:gridCol>
              </a:tblGrid>
              <a:tr h="642576">
                <a:tc>
                  <a:txBody>
                    <a:bodyPr/>
                    <a:lstStyle/>
                    <a:p>
                      <a:r>
                        <a:rPr lang="en-US" sz="1400" noProof="0" dirty="0" smtClean="0"/>
                        <a:t>Number and quality of LODs</a:t>
                      </a:r>
                      <a:endParaRPr lang="en-US" sz="1400" noProof="0" dirty="0"/>
                    </a:p>
                  </a:txBody>
                  <a:tcPr marL="68592" marR="68592" marT="45731" marB="45731"/>
                </a:tc>
                <a:tc>
                  <a:txBody>
                    <a:bodyPr/>
                    <a:lstStyle/>
                    <a:p>
                      <a:r>
                        <a:rPr lang="en-US" sz="1400" noProof="0" dirty="0" smtClean="0"/>
                        <a:t>Consequences</a:t>
                      </a:r>
                      <a:endParaRPr lang="en-US" sz="1400" noProof="0" dirty="0"/>
                    </a:p>
                  </a:txBody>
                  <a:tcPr marL="68592" marR="68592" marT="45731" marB="45731"/>
                </a:tc>
                <a:extLst>
                  <a:ext uri="{0D108BD9-81ED-4DB2-BD59-A6C34878D82A}">
                    <a16:rowId xmlns="" xmlns:a16="http://schemas.microsoft.com/office/drawing/2014/main" val="3862557132"/>
                  </a:ext>
                </a:extLst>
              </a:tr>
              <a:tr h="608152">
                <a:tc>
                  <a:txBody>
                    <a:bodyPr/>
                    <a:lstStyle/>
                    <a:p>
                      <a:r>
                        <a:rPr lang="en-US" sz="1400" noProof="0" dirty="0" smtClean="0"/>
                        <a:t>b</a:t>
                      </a:r>
                      <a:endParaRPr lang="en-US" sz="1400" noProof="0" dirty="0"/>
                    </a:p>
                  </a:txBody>
                  <a:tcPr marL="68592" marR="68592" marT="45731" marB="45731"/>
                </a:tc>
                <a:tc>
                  <a:txBody>
                    <a:bodyPr/>
                    <a:lstStyle/>
                    <a:p>
                      <a:r>
                        <a:rPr lang="en-US" sz="1400" noProof="0" dirty="0" smtClean="0"/>
                        <a:t>Ok</a:t>
                      </a:r>
                      <a:endParaRPr lang="en-US" sz="1400" noProof="0" dirty="0"/>
                    </a:p>
                  </a:txBody>
                  <a:tcPr marL="68592" marR="68592" marT="45731" marB="45731"/>
                </a:tc>
                <a:extLst>
                  <a:ext uri="{0D108BD9-81ED-4DB2-BD59-A6C34878D82A}">
                    <a16:rowId xmlns="" xmlns:a16="http://schemas.microsoft.com/office/drawing/2014/main" val="2428861053"/>
                  </a:ext>
                </a:extLst>
              </a:tr>
              <a:tr h="642576">
                <a:tc>
                  <a:txBody>
                    <a:bodyPr/>
                    <a:lstStyle/>
                    <a:p>
                      <a:r>
                        <a:rPr lang="en-US" sz="1400" noProof="0" dirty="0" smtClean="0"/>
                        <a:t>2b</a:t>
                      </a:r>
                      <a:endParaRPr lang="en-US" sz="1400" noProof="0" dirty="0"/>
                    </a:p>
                  </a:txBody>
                  <a:tcPr marL="68592" marR="68592" marT="45731" marB="45731"/>
                </a:tc>
                <a:tc>
                  <a:txBody>
                    <a:bodyPr/>
                    <a:lstStyle/>
                    <a:p>
                      <a:r>
                        <a:rPr lang="en-US" sz="1400" noProof="0" dirty="0" smtClean="0">
                          <a:solidFill>
                            <a:schemeClr val="tx1"/>
                          </a:solidFill>
                        </a:rPr>
                        <a:t>Ok (*)</a:t>
                      </a:r>
                      <a:endParaRPr lang="en-US" sz="1400" noProof="0" dirty="0">
                        <a:solidFill>
                          <a:schemeClr val="tx1"/>
                        </a:solidFill>
                      </a:endParaRPr>
                    </a:p>
                  </a:txBody>
                  <a:tcPr marL="68592" marR="68592" marT="45731" marB="45731"/>
                </a:tc>
                <a:extLst>
                  <a:ext uri="{0D108BD9-81ED-4DB2-BD59-A6C34878D82A}">
                    <a16:rowId xmlns="" xmlns:a16="http://schemas.microsoft.com/office/drawing/2014/main" val="3575315591"/>
                  </a:ext>
                </a:extLst>
              </a:tr>
              <a:tr h="642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&gt;a+2b (2a +b required ?)</a:t>
                      </a:r>
                    </a:p>
                  </a:txBody>
                  <a:tcPr marL="68592" marR="68592"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Safety</a:t>
                      </a:r>
                      <a:r>
                        <a:rPr lang="en-US" sz="1400" baseline="0" noProof="0" dirty="0" smtClean="0">
                          <a:solidFill>
                            <a:schemeClr val="tx1"/>
                          </a:solidFill>
                        </a:rPr>
                        <a:t> ? (****)</a:t>
                      </a:r>
                      <a:endParaRPr lang="en-US" sz="1400" noProof="0" dirty="0" smtClean="0">
                        <a:solidFill>
                          <a:schemeClr val="tx1"/>
                        </a:solidFill>
                      </a:endParaRPr>
                    </a:p>
                    <a:p>
                      <a:endParaRPr lang="en-US" sz="1400" noProof="0" dirty="0">
                        <a:solidFill>
                          <a:schemeClr val="tx1"/>
                        </a:solidFill>
                      </a:endParaRPr>
                    </a:p>
                  </a:txBody>
                  <a:tcPr marL="68592" marR="68592" marT="45731" marB="45731"/>
                </a:tc>
                <a:extLst>
                  <a:ext uri="{0D108BD9-81ED-4DB2-BD59-A6C34878D82A}">
                    <a16:rowId xmlns="" xmlns:a16="http://schemas.microsoft.com/office/drawing/2014/main" val="3236352779"/>
                  </a:ext>
                </a:extLst>
              </a:tr>
            </a:tbl>
          </a:graphicData>
        </a:graphic>
      </p:graphicFrame>
      <p:sp>
        <p:nvSpPr>
          <p:cNvPr id="53" name="ZoneTexte 52"/>
          <p:cNvSpPr txBox="1"/>
          <p:nvPr/>
        </p:nvSpPr>
        <p:spPr>
          <a:xfrm>
            <a:off x="291129" y="4377006"/>
            <a:ext cx="8537630" cy="1815882"/>
          </a:xfrm>
          <a:prstGeom prst="rect">
            <a:avLst/>
          </a:prstGeom>
          <a:noFill/>
        </p:spPr>
        <p:txBody>
          <a:bodyPr wrap="square" rtlCol="0">
            <a:spAutoFit/>
          </a:bodyPr>
          <a:lstStyle/>
          <a:p>
            <a:r>
              <a:rPr lang="en-US" sz="1600" dirty="0" smtClean="0"/>
              <a:t>(*) it should be checked that the energy conversion system is designed with sufficient inertia to limit the rapidity of the event and avoid prompt criticality</a:t>
            </a:r>
          </a:p>
          <a:p>
            <a:r>
              <a:rPr lang="en-US" sz="1600" dirty="0" smtClean="0"/>
              <a:t>(**) Example of detection measure: detection of temperature decrease in cold leg of fuel or intermediate circuit </a:t>
            </a:r>
          </a:p>
          <a:p>
            <a:r>
              <a:rPr lang="en-US" sz="1600" dirty="0" smtClean="0"/>
              <a:t>(***) Example of corrective measure: valve closure on the intermediate circuit (no heat transfer with steam generator), bubbling, etc.</a:t>
            </a:r>
          </a:p>
          <a:p>
            <a:r>
              <a:rPr lang="en-US" sz="1600" dirty="0" smtClean="0"/>
              <a:t>(****) Fuel level to be guaranteed and &amp; pressure relief device to be studied</a:t>
            </a:r>
            <a:endParaRPr lang="en-US" sz="1600" dirty="0"/>
          </a:p>
        </p:txBody>
      </p:sp>
      <p:sp>
        <p:nvSpPr>
          <p:cNvPr id="2" name="Espace réservé du pied de page 1"/>
          <p:cNvSpPr>
            <a:spLocks noGrp="1"/>
          </p:cNvSpPr>
          <p:nvPr>
            <p:ph type="ftr" sz="quarter" idx="11"/>
          </p:nvPr>
        </p:nvSpPr>
        <p:spPr/>
        <p:txBody>
          <a:bodyPr/>
          <a:lstStyle/>
          <a:p>
            <a:r>
              <a:rPr lang="fr-FR" smtClean="0"/>
              <a:t>Sûreté MSFR – Grenoble, le 05/10/2018</a:t>
            </a:r>
            <a:endParaRPr lang="it-IT"/>
          </a:p>
        </p:txBody>
      </p:sp>
    </p:spTree>
    <p:extLst>
      <p:ext uri="{BB962C8B-B14F-4D97-AF65-F5344CB8AC3E}">
        <p14:creationId xmlns:p14="http://schemas.microsoft.com/office/powerpoint/2010/main" val="1126710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Refroidissement de secours de l’intermédiaire</a:t>
            </a:r>
            <a:endParaRPr lang="fr-FR" dirty="0"/>
          </a:p>
        </p:txBody>
      </p:sp>
      <p:sp>
        <p:nvSpPr>
          <p:cNvPr id="17" name="Espace réservé du pied de page 16"/>
          <p:cNvSpPr>
            <a:spLocks noGrp="1"/>
          </p:cNvSpPr>
          <p:nvPr>
            <p:ph type="ftr" sz="quarter" idx="11"/>
          </p:nvPr>
        </p:nvSpPr>
        <p:spPr/>
        <p: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smtClean="0">
                <a:ln>
                  <a:noFill/>
                </a:ln>
                <a:solidFill>
                  <a:prstClr val="black">
                    <a:lumMod val="60000"/>
                    <a:lumOff val="40000"/>
                  </a:prstClr>
                </a:solidFill>
                <a:effectLst/>
                <a:uLnTx/>
                <a:uFillTx/>
                <a:latin typeface="Euphemia"/>
                <a:ea typeface="+mn-ea"/>
                <a:cs typeface="+mn-cs"/>
              </a:rPr>
              <a:t>Sûreté MSFR – Grenoble, le 05/10/2018</a:t>
            </a:r>
            <a:endParaRPr kumimoji="0" lang="fr-FR" sz="900" b="0" i="0" u="none" strike="noStrike" kern="1200" cap="none" spc="0" normalizeH="0" baseline="0" noProof="0">
              <a:ln>
                <a:noFill/>
              </a:ln>
              <a:solidFill>
                <a:prstClr val="black">
                  <a:lumMod val="60000"/>
                  <a:lumOff val="40000"/>
                </a:prstClr>
              </a:solidFill>
              <a:effectLst/>
              <a:uLnTx/>
              <a:uFillTx/>
              <a:latin typeface="Euphemia"/>
              <a:ea typeface="+mn-ea"/>
              <a:cs typeface="+mn-cs"/>
            </a:endParaRPr>
          </a:p>
        </p:txBody>
      </p:sp>
      <p:sp>
        <p:nvSpPr>
          <p:cNvPr id="4" name="Rectangle 2"/>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52"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Euphemia"/>
              <a:ea typeface="+mn-ea"/>
              <a:cs typeface="+mn-cs"/>
            </a:endParaRPr>
          </a:p>
        </p:txBody>
      </p:sp>
      <p:pic>
        <p:nvPicPr>
          <p:cNvPr id="12289"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26" y="1573548"/>
            <a:ext cx="2104845" cy="3639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163902" y="5165185"/>
            <a:ext cx="406895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fr-FR" sz="11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Auxiliary cooling by natural convection on 6 loops in case of fuel stand-by in core (conversion off). Salt-gas heat exchangers are represented as rectangular prisms. Filling the ACS in case of conversion pumps failure has not yet been studied. The gas heated by the ACS or the EDT is cooled by gas-gas heat exchangers on the wall of the reactor casing.</a:t>
            </a:r>
            <a:endParaRPr kumimoji="0" lang="en-US" altLang="fr-FR"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292"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4" y="1721390"/>
            <a:ext cx="2803584" cy="40820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4409010" y="5760568"/>
            <a:ext cx="44821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fr-FR" sz="11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View of the reactor vessel (pink). Gas-gas heat exchangers (blue) on each side of the reactor vessel wall for decay heat removal. </a:t>
            </a:r>
            <a:endParaRPr kumimoji="0" lang="en-US" altLang="fr-FR"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cxnSp>
        <p:nvCxnSpPr>
          <p:cNvPr id="11" name="Connecteur droit 10"/>
          <p:cNvCxnSpPr/>
          <p:nvPr/>
        </p:nvCxnSpPr>
        <p:spPr>
          <a:xfrm>
            <a:off x="4232861" y="1828800"/>
            <a:ext cx="0" cy="4444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238771" y="1333343"/>
            <a:ext cx="2604917" cy="1173452"/>
            <a:chOff x="6721402" y="229767"/>
            <a:chExt cx="3472620" cy="1564330"/>
          </a:xfrm>
        </p:grpSpPr>
        <p:sp>
          <p:nvSpPr>
            <p:cNvPr id="16" name="Explosion 2 15"/>
            <p:cNvSpPr/>
            <p:nvPr/>
          </p:nvSpPr>
          <p:spPr>
            <a:xfrm>
              <a:off x="6721402" y="229767"/>
              <a:ext cx="3472620" cy="1564330"/>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Euphemia"/>
                <a:ea typeface="+mn-ea"/>
                <a:cs typeface="+mn-cs"/>
              </a:endParaRPr>
            </a:p>
          </p:txBody>
        </p:sp>
        <p:sp>
          <p:nvSpPr>
            <p:cNvPr id="19" name="ZoneTexte 18"/>
            <p:cNvSpPr txBox="1"/>
            <p:nvPr/>
          </p:nvSpPr>
          <p:spPr>
            <a:xfrm rot="20998754">
              <a:off x="7205050" y="829802"/>
              <a:ext cx="2252042" cy="369268"/>
            </a:xfrm>
            <a:prstGeom prst="rect">
              <a:avLst/>
            </a:prstGeom>
            <a:noFill/>
          </p:spPr>
          <p:txBody>
            <a:bodyPr wrap="square" rtlCol="0">
              <a:spAutoFit/>
            </a:bodyPr>
            <a:lstStyle/>
            <a:p>
              <a:pPr marL="0" marR="0" lvl="0" indent="0" algn="l" defTabSz="914452"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white"/>
                  </a:solidFill>
                  <a:effectLst/>
                  <a:uLnTx/>
                  <a:uFillTx/>
                  <a:latin typeface="Euphemia"/>
                  <a:ea typeface="+mn-ea"/>
                  <a:cs typeface="+mn-cs"/>
                </a:rPr>
                <a:t>Schémas </a:t>
              </a:r>
              <a:r>
                <a:rPr kumimoji="0" lang="fr-FR" sz="1200" b="1" i="0" u="none" strike="noStrike" kern="1200" cap="none" spc="0" normalizeH="0" baseline="0" noProof="0" dirty="0">
                  <a:ln>
                    <a:noFill/>
                  </a:ln>
                  <a:solidFill>
                    <a:prstClr val="white"/>
                  </a:solidFill>
                  <a:effectLst/>
                  <a:uLnTx/>
                  <a:uFillTx/>
                  <a:latin typeface="Euphemia"/>
                  <a:ea typeface="+mn-ea"/>
                  <a:cs typeface="+mn-cs"/>
                </a:rPr>
                <a:t>de principe</a:t>
              </a:r>
            </a:p>
          </p:txBody>
        </p:sp>
      </p:grpSp>
    </p:spTree>
    <p:extLst>
      <p:ext uri="{BB962C8B-B14F-4D97-AF65-F5344CB8AC3E}">
        <p14:creationId xmlns:p14="http://schemas.microsoft.com/office/powerpoint/2010/main" val="144977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de refroidissement de l’EDT</a:t>
            </a:r>
            <a:endParaRPr lang="fr-FR" dirty="0"/>
          </a:p>
        </p:txBody>
      </p:sp>
      <p:sp>
        <p:nvSpPr>
          <p:cNvPr id="17" name="Espace réservé du pied de page 16"/>
          <p:cNvSpPr>
            <a:spLocks noGrp="1"/>
          </p:cNvSpPr>
          <p:nvPr>
            <p:ph type="ftr" sz="quarter" idx="11"/>
          </p:nvPr>
        </p:nvSpPr>
        <p:spPr/>
        <p: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smtClean="0">
                <a:ln>
                  <a:noFill/>
                </a:ln>
                <a:solidFill>
                  <a:prstClr val="black">
                    <a:lumMod val="60000"/>
                    <a:lumOff val="40000"/>
                  </a:prstClr>
                </a:solidFill>
                <a:effectLst/>
                <a:uLnTx/>
                <a:uFillTx/>
                <a:latin typeface="Euphemia"/>
                <a:ea typeface="+mn-ea"/>
                <a:cs typeface="+mn-cs"/>
              </a:rPr>
              <a:t>Sûreté MSFR – Grenoble, le 05/10/2018</a:t>
            </a:r>
            <a:endParaRPr kumimoji="0" lang="fr-FR" sz="900" b="0" i="0" u="none" strike="noStrike" kern="1200" cap="none" spc="0" normalizeH="0" baseline="0" noProof="0">
              <a:ln>
                <a:noFill/>
              </a:ln>
              <a:solidFill>
                <a:prstClr val="black">
                  <a:lumMod val="60000"/>
                  <a:lumOff val="40000"/>
                </a:prstClr>
              </a:solidFill>
              <a:effectLst/>
              <a:uLnTx/>
              <a:uFillTx/>
              <a:latin typeface="Euphemia"/>
              <a:ea typeface="+mn-ea"/>
              <a:cs typeface="+mn-cs"/>
            </a:endParaRPr>
          </a:p>
        </p:txBody>
      </p:sp>
      <p:sp>
        <p:nvSpPr>
          <p:cNvPr id="4" name="Rectangle 2"/>
          <p:cNvSpPr>
            <a:spLocks noChangeArrowheads="1"/>
          </p:cNvSpPr>
          <p:nvPr/>
        </p:nvSpPr>
        <p:spPr bwMode="auto">
          <a:xfrm>
            <a:off x="0" y="0"/>
            <a:ext cx="914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52"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Euphemia"/>
              <a:ea typeface="+mn-ea"/>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802" y="1416863"/>
            <a:ext cx="5246243" cy="4408769"/>
          </a:xfrm>
          <a:prstGeom prst="rect">
            <a:avLst/>
          </a:prstGeom>
        </p:spPr>
      </p:pic>
      <p:grpSp>
        <p:nvGrpSpPr>
          <p:cNvPr id="8" name="Groupe 7"/>
          <p:cNvGrpSpPr/>
          <p:nvPr/>
        </p:nvGrpSpPr>
        <p:grpSpPr>
          <a:xfrm>
            <a:off x="6327253" y="1289217"/>
            <a:ext cx="2604917" cy="1173452"/>
            <a:chOff x="6721402" y="229767"/>
            <a:chExt cx="3472620" cy="1564330"/>
          </a:xfrm>
        </p:grpSpPr>
        <p:sp>
          <p:nvSpPr>
            <p:cNvPr id="9" name="Explosion 2 8"/>
            <p:cNvSpPr/>
            <p:nvPr/>
          </p:nvSpPr>
          <p:spPr>
            <a:xfrm>
              <a:off x="6721402" y="229767"/>
              <a:ext cx="3472620" cy="1564330"/>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Euphemia"/>
                <a:ea typeface="+mn-ea"/>
                <a:cs typeface="+mn-cs"/>
              </a:endParaRPr>
            </a:p>
          </p:txBody>
        </p:sp>
        <p:sp>
          <p:nvSpPr>
            <p:cNvPr id="10" name="ZoneTexte 9"/>
            <p:cNvSpPr txBox="1"/>
            <p:nvPr/>
          </p:nvSpPr>
          <p:spPr>
            <a:xfrm rot="20998754">
              <a:off x="7205050" y="829802"/>
              <a:ext cx="2252042" cy="369268"/>
            </a:xfrm>
            <a:prstGeom prst="rect">
              <a:avLst/>
            </a:prstGeom>
            <a:noFill/>
          </p:spPr>
          <p:txBody>
            <a:bodyPr wrap="square" rtlCol="0">
              <a:spAutoFit/>
            </a:bodyPr>
            <a:lstStyle/>
            <a:p>
              <a:pPr marL="0" marR="0" lvl="0" indent="0" algn="l" defTabSz="914452"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white"/>
                  </a:solidFill>
                  <a:effectLst/>
                  <a:uLnTx/>
                  <a:uFillTx/>
                  <a:latin typeface="Euphemia"/>
                  <a:ea typeface="+mn-ea"/>
                  <a:cs typeface="+mn-cs"/>
                </a:rPr>
                <a:t>Schémas </a:t>
              </a:r>
              <a:r>
                <a:rPr kumimoji="0" lang="fr-FR" sz="1200" b="1" i="0" u="none" strike="noStrike" kern="1200" cap="none" spc="0" normalizeH="0" baseline="0" noProof="0" dirty="0">
                  <a:ln>
                    <a:noFill/>
                  </a:ln>
                  <a:solidFill>
                    <a:prstClr val="white"/>
                  </a:solidFill>
                  <a:effectLst/>
                  <a:uLnTx/>
                  <a:uFillTx/>
                  <a:latin typeface="Euphemia"/>
                  <a:ea typeface="+mn-ea"/>
                  <a:cs typeface="+mn-cs"/>
                </a:rPr>
                <a:t>de principe</a:t>
              </a:r>
            </a:p>
          </p:txBody>
        </p:sp>
      </p:grpSp>
    </p:spTree>
    <p:extLst>
      <p:ext uri="{BB962C8B-B14F-4D97-AF65-F5344CB8AC3E}">
        <p14:creationId xmlns:p14="http://schemas.microsoft.com/office/powerpoint/2010/main" val="2875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16070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4294967295"/>
          </p:nvPr>
        </p:nvSpPr>
        <p:spPr>
          <a:xfrm>
            <a:off x="257043" y="1348543"/>
            <a:ext cx="8435662" cy="4835949"/>
          </a:xfrm>
          <a:prstGeom prst="rect">
            <a:avLst/>
          </a:prstGeom>
        </p:spPr>
        <p:txBody>
          <a:bodyPr lIns="91449" tIns="45725" rIns="91449" bIns="45725">
            <a:normAutofit fontScale="92500" lnSpcReduction="10000"/>
          </a:bodyPr>
          <a:lstStyle/>
          <a:p>
            <a:r>
              <a:rPr lang="fr-FR" altLang="fr-FR" sz="2100" dirty="0" smtClean="0"/>
              <a:t>Sur </a:t>
            </a:r>
            <a:r>
              <a:rPr lang="fr-FR" altLang="fr-FR" sz="2100" dirty="0"/>
              <a:t>les réacteurs avec un cœur </a:t>
            </a:r>
            <a:r>
              <a:rPr lang="fr-FR" altLang="fr-FR" sz="2100" dirty="0"/>
              <a:t>solide de type REP ou RNR-Na, un </a:t>
            </a:r>
            <a:r>
              <a:rPr lang="fr-FR" altLang="fr-FR" sz="2100" dirty="0"/>
              <a:t>accident </a:t>
            </a:r>
            <a:r>
              <a:rPr lang="fr-FR" altLang="fr-FR" sz="2100" dirty="0"/>
              <a:t>grave est défini. La </a:t>
            </a:r>
            <a:r>
              <a:rPr lang="fr-FR" altLang="fr-FR" sz="2100" dirty="0"/>
              <a:t>fusion généralisée du </a:t>
            </a:r>
            <a:r>
              <a:rPr lang="fr-FR" altLang="fr-FR" sz="2100" dirty="0"/>
              <a:t>cœur est retenue</a:t>
            </a:r>
          </a:p>
          <a:p>
            <a:pPr lvl="1"/>
            <a:r>
              <a:rPr lang="fr-FR" sz="1600" dirty="0" smtClean="0"/>
              <a:t>Met </a:t>
            </a:r>
            <a:r>
              <a:rPr lang="fr-FR" sz="1600" dirty="0"/>
              <a:t>en jeu des phénomènes physiques particulièrement sévères vis-à-vis du confinement et susceptibles de conduire à des rejets radiologiques importants dans </a:t>
            </a:r>
            <a:r>
              <a:rPr lang="fr-FR" sz="1600" dirty="0" smtClean="0"/>
              <a:t>l’environnement</a:t>
            </a:r>
          </a:p>
          <a:p>
            <a:pPr lvl="1"/>
            <a:r>
              <a:rPr lang="fr-FR" altLang="fr-FR" sz="1600" dirty="0" smtClean="0"/>
              <a:t>Structure </a:t>
            </a:r>
            <a:r>
              <a:rPr lang="fr-FR" altLang="fr-FR" sz="1600" dirty="0"/>
              <a:t>la démarche de sûreté en termes de prévention et de </a:t>
            </a:r>
            <a:r>
              <a:rPr lang="fr-FR" altLang="fr-FR" sz="1600" dirty="0" smtClean="0">
                <a:solidFill>
                  <a:srgbClr val="FE5815"/>
                </a:solidFill>
              </a:rPr>
              <a:t>mitigation</a:t>
            </a:r>
            <a:endParaRPr lang="fr-FR" altLang="fr-FR" sz="1600" dirty="0" smtClean="0">
              <a:solidFill>
                <a:srgbClr val="FE5815"/>
              </a:solidFill>
            </a:endParaRPr>
          </a:p>
          <a:p>
            <a:pPr lvl="1"/>
            <a:r>
              <a:rPr lang="fr-FR" altLang="fr-FR" sz="1600" dirty="0"/>
              <a:t>Les situations d’accident grave non maitrisable sont à éliminer pratiquement</a:t>
            </a:r>
            <a:endParaRPr lang="fr-FR" altLang="fr-FR" sz="1600" dirty="0"/>
          </a:p>
          <a:p>
            <a:r>
              <a:rPr lang="fr-FR" altLang="fr-FR" sz="2100" dirty="0"/>
              <a:t>Sur les MSR, les </a:t>
            </a:r>
            <a:r>
              <a:rPr lang="fr-FR" altLang="fr-FR" sz="2100" dirty="0" smtClean="0">
                <a:solidFill>
                  <a:srgbClr val="FE5815"/>
                </a:solidFill>
              </a:rPr>
              <a:t>situations</a:t>
            </a:r>
            <a:r>
              <a:rPr lang="fr-FR" altLang="fr-FR" sz="2100" dirty="0" smtClean="0"/>
              <a:t> </a:t>
            </a:r>
            <a:r>
              <a:rPr lang="fr-FR" altLang="fr-FR" sz="2100" dirty="0"/>
              <a:t>susceptibles de conduire à des rejets radiologiques importants doivent être </a:t>
            </a:r>
            <a:r>
              <a:rPr lang="fr-FR" altLang="fr-FR" sz="2100" dirty="0" smtClean="0">
                <a:solidFill>
                  <a:srgbClr val="FE5815"/>
                </a:solidFill>
              </a:rPr>
              <a:t>identifiées </a:t>
            </a:r>
            <a:r>
              <a:rPr lang="fr-FR" altLang="fr-FR" sz="2100" dirty="0">
                <a:solidFill>
                  <a:srgbClr val="FE5815"/>
                </a:solidFill>
              </a:rPr>
              <a:t>et </a:t>
            </a:r>
            <a:r>
              <a:rPr lang="fr-FR" altLang="fr-FR" sz="2100" dirty="0" smtClean="0">
                <a:solidFill>
                  <a:srgbClr val="FE5815"/>
                </a:solidFill>
              </a:rPr>
              <a:t>évaluées</a:t>
            </a:r>
          </a:p>
          <a:p>
            <a:r>
              <a:rPr lang="fr-FR" altLang="fr-FR" sz="2100" dirty="0"/>
              <a:t>Le principe fondamental de sûreté reste la </a:t>
            </a:r>
            <a:r>
              <a:rPr lang="fr-FR" altLang="fr-FR" sz="2100" dirty="0">
                <a:solidFill>
                  <a:srgbClr val="FE5815"/>
                </a:solidFill>
              </a:rPr>
              <a:t>défense en </a:t>
            </a:r>
            <a:r>
              <a:rPr lang="fr-FR" altLang="fr-FR" sz="2100" dirty="0" smtClean="0">
                <a:solidFill>
                  <a:srgbClr val="FE5815"/>
                </a:solidFill>
              </a:rPr>
              <a:t>profondeur</a:t>
            </a:r>
            <a:r>
              <a:rPr lang="fr-FR" altLang="fr-FR" sz="2100" dirty="0" smtClean="0"/>
              <a:t>. Ainsi</a:t>
            </a:r>
            <a:r>
              <a:rPr lang="fr-FR" altLang="fr-FR" sz="2100" dirty="0"/>
              <a:t>, les situations susceptibles de conduire à des rejets significatifs doivent être </a:t>
            </a:r>
            <a:r>
              <a:rPr lang="fr-FR" altLang="fr-FR" sz="2100" dirty="0">
                <a:solidFill>
                  <a:srgbClr val="FE5815"/>
                </a:solidFill>
              </a:rPr>
              <a:t>prévenues</a:t>
            </a:r>
            <a:r>
              <a:rPr lang="fr-FR" altLang="fr-FR" sz="2100" dirty="0"/>
              <a:t> et, en cas d’occurrence, leurs </a:t>
            </a:r>
            <a:r>
              <a:rPr lang="fr-FR" altLang="fr-FR" sz="2100" dirty="0">
                <a:solidFill>
                  <a:srgbClr val="FE5815"/>
                </a:solidFill>
              </a:rPr>
              <a:t>conséquences</a:t>
            </a:r>
            <a:r>
              <a:rPr lang="fr-FR" altLang="fr-FR" sz="2100" dirty="0"/>
              <a:t> doivent rester </a:t>
            </a:r>
            <a:r>
              <a:rPr lang="fr-FR" altLang="fr-FR" sz="2100" dirty="0">
                <a:solidFill>
                  <a:srgbClr val="FE5815"/>
                </a:solidFill>
              </a:rPr>
              <a:t>limitées</a:t>
            </a:r>
          </a:p>
          <a:p>
            <a:pPr lvl="1"/>
            <a:r>
              <a:rPr lang="fr-FR" altLang="fr-FR" sz="1600" dirty="0" smtClean="0"/>
              <a:t>Devrait </a:t>
            </a:r>
            <a:r>
              <a:rPr lang="fr-FR" altLang="fr-FR" sz="1600" dirty="0"/>
              <a:t>conduire à </a:t>
            </a:r>
            <a:r>
              <a:rPr lang="fr-FR" altLang="fr-FR" sz="1600" dirty="0" smtClean="0"/>
              <a:t>la définition </a:t>
            </a:r>
            <a:r>
              <a:rPr lang="fr-FR" altLang="fr-FR" sz="1600" dirty="0"/>
              <a:t>d’un accident grave</a:t>
            </a:r>
          </a:p>
          <a:p>
            <a:pPr lvl="1"/>
            <a:r>
              <a:rPr lang="fr-FR" altLang="fr-FR" sz="1600" dirty="0"/>
              <a:t>Objectif d’éviter de devoir </a:t>
            </a:r>
            <a:r>
              <a:rPr lang="fr-FR" altLang="fr-FR" sz="1600" dirty="0" smtClean="0"/>
              <a:t>mettre </a:t>
            </a:r>
            <a:r>
              <a:rPr lang="fr-FR" altLang="fr-FR" sz="1600" dirty="0"/>
              <a:t>en place des </a:t>
            </a:r>
            <a:r>
              <a:rPr lang="fr-FR" altLang="fr-FR" sz="1600" dirty="0">
                <a:sym typeface="Wingdings" panose="05000000000000000000" pitchFamily="2" charset="2"/>
              </a:rPr>
              <a:t>démonstrations « d’élimination pratique </a:t>
            </a:r>
            <a:r>
              <a:rPr lang="fr-FR" altLang="fr-FR" sz="1600" dirty="0" smtClean="0">
                <a:sym typeface="Wingdings" panose="05000000000000000000" pitchFamily="2" charset="2"/>
              </a:rPr>
              <a:t>» ou d’en limiter le nombre</a:t>
            </a:r>
            <a:endParaRPr lang="fr-FR" altLang="fr-FR" sz="1600" dirty="0">
              <a:sym typeface="Wingdings" panose="05000000000000000000" pitchFamily="2" charset="2"/>
            </a:endParaRPr>
          </a:p>
          <a:p>
            <a:r>
              <a:rPr lang="fr-FR" altLang="fr-FR" sz="2100" dirty="0"/>
              <a:t>L’</a:t>
            </a:r>
            <a:r>
              <a:rPr lang="fr-FR" altLang="fr-FR" sz="2100" dirty="0">
                <a:solidFill>
                  <a:srgbClr val="FE5815"/>
                </a:solidFill>
              </a:rPr>
              <a:t>architecture</a:t>
            </a:r>
            <a:r>
              <a:rPr lang="fr-FR" altLang="fr-FR" sz="2100" dirty="0"/>
              <a:t> des systèmes de sûreté à mettre en œuvre </a:t>
            </a:r>
            <a:r>
              <a:rPr lang="fr-FR" sz="2100" dirty="0">
                <a:solidFill>
                  <a:srgbClr val="FE5815"/>
                </a:solidFill>
              </a:rPr>
              <a:t>dépend des enjeux</a:t>
            </a:r>
            <a:r>
              <a:rPr lang="fr-FR" sz="2100" dirty="0"/>
              <a:t> (conséquences potentielles)</a:t>
            </a:r>
          </a:p>
          <a:p>
            <a:endParaRPr lang="fr-FR" altLang="fr-FR" sz="1700" dirty="0" smtClean="0">
              <a:solidFill>
                <a:srgbClr val="FE5815"/>
              </a:solidFill>
            </a:endParaRPr>
          </a:p>
          <a:p>
            <a:endParaRPr lang="fr-FR" altLang="fr-FR" sz="1900" dirty="0" smtClean="0">
              <a:solidFill>
                <a:srgbClr val="FE5815"/>
              </a:solidFill>
            </a:endParaRPr>
          </a:p>
          <a:p>
            <a:pPr marL="0" indent="0">
              <a:buNone/>
            </a:pPr>
            <a:endParaRPr lang="fr-FR" altLang="fr-FR" sz="1900" dirty="0" smtClean="0"/>
          </a:p>
        </p:txBody>
      </p:sp>
      <p:sp>
        <p:nvSpPr>
          <p:cNvPr id="8195" name="Rectangle 2"/>
          <p:cNvSpPr>
            <a:spLocks noGrp="1" noChangeArrowheads="1"/>
          </p:cNvSpPr>
          <p:nvPr>
            <p:ph type="title"/>
          </p:nvPr>
        </p:nvSpPr>
        <p:spPr>
          <a:xfrm>
            <a:off x="2034862" y="116660"/>
            <a:ext cx="6747921" cy="900321"/>
          </a:xfrm>
        </p:spPr>
        <p:txBody>
          <a:bodyPr/>
          <a:lstStyle/>
          <a:p>
            <a:pPr eaLnBrk="1" hangingPunct="1"/>
            <a:r>
              <a:rPr lang="fr-FR" altLang="fr-FR" dirty="0" smtClean="0">
                <a:solidFill>
                  <a:srgbClr val="002060"/>
                </a:solidFill>
              </a:rPr>
              <a:t>Démarche générale de sûreté (2/2)</a:t>
            </a:r>
          </a:p>
        </p:txBody>
      </p:sp>
      <p:sp>
        <p:nvSpPr>
          <p:cNvPr id="2" name="Espace réservé du pied de page 1"/>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3988595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962445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Espace réservé du texte 2"/>
          <p:cNvSpPr>
            <a:spLocks noGrp="1"/>
          </p:cNvSpPr>
          <p:nvPr>
            <p:ph type="body" sz="quarter" idx="28"/>
          </p:nvPr>
        </p:nvSpPr>
        <p:spPr/>
        <p:txBody>
          <a:bodyPr/>
          <a:lstStyle/>
          <a:p>
            <a:r>
              <a:rPr lang="fr-FR" dirty="0" smtClean="0"/>
              <a:t>Premier bilan des études de sûreté du MSFR</a:t>
            </a:r>
            <a:endParaRPr lang="fr-FR" dirty="0"/>
          </a:p>
        </p:txBody>
      </p:sp>
      <p:sp>
        <p:nvSpPr>
          <p:cNvPr id="7" name="Espace réservé du pied de page 6"/>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spTree>
    <p:extLst>
      <p:ext uri="{BB962C8B-B14F-4D97-AF65-F5344CB8AC3E}">
        <p14:creationId xmlns:p14="http://schemas.microsoft.com/office/powerpoint/2010/main" val="17455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4294967295"/>
          </p:nvPr>
        </p:nvSpPr>
        <p:spPr>
          <a:xfrm>
            <a:off x="539646" y="1341079"/>
            <a:ext cx="8354379" cy="4177431"/>
          </a:xfrm>
          <a:prstGeom prst="rect">
            <a:avLst/>
          </a:prstGeom>
        </p:spPr>
        <p:txBody>
          <a:bodyPr lIns="91449" tIns="45725" rIns="91449" bIns="45725"/>
          <a:lstStyle/>
          <a:p>
            <a:pPr eaLnBrk="1" hangingPunct="1"/>
            <a:endParaRPr lang="fr-FR" altLang="fr-FR" dirty="0" smtClean="0"/>
          </a:p>
          <a:p>
            <a:pPr eaLnBrk="1" hangingPunct="1"/>
            <a:endParaRPr lang="fr-FR" altLang="fr-FR" sz="1400" dirty="0"/>
          </a:p>
          <a:p>
            <a:pPr lvl="2"/>
            <a:endParaRPr lang="fr-FR" altLang="fr-FR" dirty="0" smtClean="0"/>
          </a:p>
        </p:txBody>
      </p:sp>
      <p:sp>
        <p:nvSpPr>
          <p:cNvPr id="8195" name="Rectangle 2"/>
          <p:cNvSpPr>
            <a:spLocks noGrp="1" noChangeArrowheads="1"/>
          </p:cNvSpPr>
          <p:nvPr>
            <p:ph type="title"/>
          </p:nvPr>
        </p:nvSpPr>
        <p:spPr>
          <a:xfrm>
            <a:off x="1238865" y="116660"/>
            <a:ext cx="7543917" cy="900321"/>
          </a:xfrm>
        </p:spPr>
        <p:txBody>
          <a:bodyPr/>
          <a:lstStyle/>
          <a:p>
            <a:pPr eaLnBrk="1" hangingPunct="1"/>
            <a:r>
              <a:rPr lang="fr-FR" altLang="fr-FR" dirty="0" smtClean="0">
                <a:solidFill>
                  <a:srgbClr val="002060"/>
                </a:solidFill>
              </a:rPr>
              <a:t>Etudes de sûreté menées dans le projet SAMOFAR</a:t>
            </a:r>
          </a:p>
        </p:txBody>
      </p:sp>
      <p:sp>
        <p:nvSpPr>
          <p:cNvPr id="4" name="Rectangle 3"/>
          <p:cNvSpPr txBox="1">
            <a:spLocks noChangeArrowheads="1"/>
          </p:cNvSpPr>
          <p:nvPr/>
        </p:nvSpPr>
        <p:spPr bwMode="auto">
          <a:xfrm>
            <a:off x="393290" y="1382095"/>
            <a:ext cx="8504904" cy="477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1463" indent="-271463" algn="l" rtl="0" eaLnBrk="1" fontAlgn="base" hangingPunct="1">
              <a:spcBef>
                <a:spcPct val="20000"/>
              </a:spcBef>
              <a:spcAft>
                <a:spcPct val="20000"/>
              </a:spcAft>
              <a:buClr>
                <a:schemeClr val="tx2"/>
              </a:buClr>
              <a:buFont typeface="Arial" charset="0"/>
              <a:buBlip>
                <a:blip r:embed="rId3"/>
              </a:buBlip>
              <a:defRPr sz="2000" b="1">
                <a:solidFill>
                  <a:schemeClr val="tx1"/>
                </a:solidFill>
                <a:latin typeface="+mn-lt"/>
                <a:ea typeface="+mn-ea"/>
                <a:cs typeface="+mn-cs"/>
              </a:defRPr>
            </a:lvl1pPr>
            <a:lvl2pPr marL="717550" indent="-268288" algn="l" rtl="0" eaLnBrk="1" fontAlgn="base" hangingPunct="1">
              <a:spcBef>
                <a:spcPct val="20000"/>
              </a:spcBef>
              <a:spcAft>
                <a:spcPct val="10000"/>
              </a:spcAft>
              <a:buClr>
                <a:srgbClr val="002060"/>
              </a:buClr>
              <a:buSzPct val="95000"/>
              <a:buFont typeface="Wingdings" pitchFamily="2" charset="2"/>
              <a:buChar char="u"/>
              <a:defRPr sz="1600" b="1">
                <a:solidFill>
                  <a:schemeClr val="tx1"/>
                </a:solidFill>
                <a:latin typeface="+mn-lt"/>
              </a:defRPr>
            </a:lvl2pPr>
            <a:lvl3pPr marL="1073150" indent="-176213" algn="l" rtl="0" eaLnBrk="1" fontAlgn="base" hangingPunct="1">
              <a:spcBef>
                <a:spcPct val="20000"/>
              </a:spcBef>
              <a:spcAft>
                <a:spcPct val="0"/>
              </a:spcAft>
              <a:buClr>
                <a:srgbClr val="C00000"/>
              </a:buClr>
              <a:buFont typeface="Symbol" pitchFamily="18" charset="2"/>
              <a:buChar char="·"/>
              <a:defRPr sz="1400">
                <a:solidFill>
                  <a:schemeClr val="tx1"/>
                </a:solidFill>
                <a:latin typeface="+mn-lt"/>
              </a:defRPr>
            </a:lvl3pPr>
            <a:lvl4pPr marL="1436688" indent="-93663" algn="l" rtl="0" eaLnBrk="1" fontAlgn="base" hangingPunct="1">
              <a:spcBef>
                <a:spcPct val="20000"/>
              </a:spcBef>
              <a:spcAft>
                <a:spcPct val="0"/>
              </a:spcAft>
              <a:buClr>
                <a:schemeClr val="tx1"/>
              </a:buClr>
              <a:buFont typeface="Arial" charset="0"/>
              <a:buChar char="-"/>
              <a:defRPr sz="1200">
                <a:solidFill>
                  <a:schemeClr val="tx1"/>
                </a:solidFill>
                <a:latin typeface="+mn-lt"/>
              </a:defRPr>
            </a:lvl4pPr>
            <a:lvl5pPr marL="1973263" indent="-179388" algn="l" rtl="0" eaLnBrk="1" fontAlgn="base" hangingPunct="1">
              <a:spcBef>
                <a:spcPct val="20000"/>
              </a:spcBef>
              <a:spcAft>
                <a:spcPct val="0"/>
              </a:spcAft>
              <a:buFont typeface="Arial" charset="0"/>
              <a:buChar char="­"/>
              <a:defRPr sz="1200">
                <a:solidFill>
                  <a:schemeClr val="tx1"/>
                </a:solidFill>
                <a:latin typeface="+mn-lt"/>
              </a:defRPr>
            </a:lvl5pPr>
            <a:lvl6pPr marL="2430463" indent="-179388" algn="l" rtl="0" eaLnBrk="1" fontAlgn="base" hangingPunct="1">
              <a:spcBef>
                <a:spcPct val="20000"/>
              </a:spcBef>
              <a:spcAft>
                <a:spcPct val="0"/>
              </a:spcAft>
              <a:buFont typeface="Arial" charset="0"/>
              <a:buChar char="­"/>
              <a:defRPr sz="1200">
                <a:solidFill>
                  <a:schemeClr val="tx1"/>
                </a:solidFill>
                <a:latin typeface="+mn-lt"/>
              </a:defRPr>
            </a:lvl6pPr>
            <a:lvl7pPr marL="2887663" indent="-179388" algn="l" rtl="0" eaLnBrk="1" fontAlgn="base" hangingPunct="1">
              <a:spcBef>
                <a:spcPct val="20000"/>
              </a:spcBef>
              <a:spcAft>
                <a:spcPct val="0"/>
              </a:spcAft>
              <a:buFont typeface="Arial" charset="0"/>
              <a:buChar char="­"/>
              <a:defRPr sz="1200">
                <a:solidFill>
                  <a:schemeClr val="tx1"/>
                </a:solidFill>
                <a:latin typeface="+mn-lt"/>
              </a:defRPr>
            </a:lvl7pPr>
            <a:lvl8pPr marL="3344863" indent="-179388" algn="l" rtl="0" eaLnBrk="1" fontAlgn="base" hangingPunct="1">
              <a:spcBef>
                <a:spcPct val="20000"/>
              </a:spcBef>
              <a:spcAft>
                <a:spcPct val="0"/>
              </a:spcAft>
              <a:buFont typeface="Arial" charset="0"/>
              <a:buChar char="­"/>
              <a:defRPr sz="1200">
                <a:solidFill>
                  <a:schemeClr val="tx1"/>
                </a:solidFill>
                <a:latin typeface="+mn-lt"/>
              </a:defRPr>
            </a:lvl8pPr>
            <a:lvl9pPr marL="3802063" indent="-179388" algn="l" rtl="0" eaLnBrk="1" fontAlgn="base" hangingPunct="1">
              <a:spcBef>
                <a:spcPct val="20000"/>
              </a:spcBef>
              <a:spcAft>
                <a:spcPct val="0"/>
              </a:spcAft>
              <a:buFont typeface="Arial" charset="0"/>
              <a:buChar char="­"/>
              <a:defRPr sz="1200">
                <a:solidFill>
                  <a:schemeClr val="tx1"/>
                </a:solidFill>
                <a:latin typeface="+mn-lt"/>
              </a:defRPr>
            </a:lvl9pPr>
          </a:lstStyle>
          <a:p>
            <a:pPr marL="241387"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09357A"/>
                </a:solidFill>
              </a:rPr>
              <a:t>WP1: « </a:t>
            </a:r>
            <a:r>
              <a:rPr lang="fr-FR" altLang="fr-FR" dirty="0" err="1" smtClean="0">
                <a:solidFill>
                  <a:srgbClr val="09357A"/>
                </a:solidFill>
              </a:rPr>
              <a:t>integral</a:t>
            </a:r>
            <a:r>
              <a:rPr lang="fr-FR" altLang="fr-FR" dirty="0" smtClean="0">
                <a:solidFill>
                  <a:srgbClr val="09357A"/>
                </a:solidFill>
              </a:rPr>
              <a:t> </a:t>
            </a:r>
            <a:r>
              <a:rPr lang="fr-FR" altLang="fr-FR" dirty="0" err="1" smtClean="0">
                <a:solidFill>
                  <a:srgbClr val="09357A"/>
                </a:solidFill>
              </a:rPr>
              <a:t>safety</a:t>
            </a:r>
            <a:r>
              <a:rPr lang="fr-FR" altLang="fr-FR" dirty="0" smtClean="0">
                <a:solidFill>
                  <a:srgbClr val="09357A"/>
                </a:solidFill>
              </a:rPr>
              <a:t> </a:t>
            </a:r>
            <a:r>
              <a:rPr lang="fr-FR" altLang="fr-FR" dirty="0" err="1" smtClean="0">
                <a:solidFill>
                  <a:srgbClr val="09357A"/>
                </a:solidFill>
              </a:rPr>
              <a:t>approach</a:t>
            </a:r>
            <a:r>
              <a:rPr lang="fr-FR" altLang="fr-FR" dirty="0" smtClean="0">
                <a:solidFill>
                  <a:srgbClr val="09357A"/>
                </a:solidFill>
              </a:rPr>
              <a:t> and system </a:t>
            </a:r>
            <a:r>
              <a:rPr lang="fr-FR" altLang="fr-FR" dirty="0" err="1" smtClean="0">
                <a:solidFill>
                  <a:srgbClr val="09357A"/>
                </a:solidFill>
              </a:rPr>
              <a:t>integration</a:t>
            </a:r>
            <a:r>
              <a:rPr lang="fr-FR" altLang="fr-FR" dirty="0" smtClean="0">
                <a:solidFill>
                  <a:srgbClr val="09357A"/>
                </a:solidFill>
              </a:rPr>
              <a:t> »</a:t>
            </a:r>
          </a:p>
          <a:p>
            <a:pPr marL="687474" lvl="1"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FE5815"/>
                </a:solidFill>
              </a:rPr>
              <a:t>Task1.5 « </a:t>
            </a:r>
            <a:r>
              <a:rPr lang="fr-FR" altLang="fr-FR" dirty="0" err="1" smtClean="0">
                <a:solidFill>
                  <a:srgbClr val="FE5815"/>
                </a:solidFill>
              </a:rPr>
              <a:t>Development</a:t>
            </a:r>
            <a:r>
              <a:rPr lang="fr-FR" altLang="fr-FR" dirty="0" smtClean="0">
                <a:solidFill>
                  <a:srgbClr val="FE5815"/>
                </a:solidFill>
              </a:rPr>
              <a:t> on an </a:t>
            </a:r>
            <a:r>
              <a:rPr lang="fr-FR" altLang="fr-FR" dirty="0" err="1" smtClean="0">
                <a:solidFill>
                  <a:srgbClr val="FE5815"/>
                </a:solidFill>
              </a:rPr>
              <a:t>integral</a:t>
            </a:r>
            <a:r>
              <a:rPr lang="fr-FR" altLang="fr-FR" dirty="0" smtClean="0">
                <a:solidFill>
                  <a:srgbClr val="FE5815"/>
                </a:solidFill>
              </a:rPr>
              <a:t> </a:t>
            </a:r>
            <a:r>
              <a:rPr lang="fr-FR" altLang="fr-FR" dirty="0" err="1" smtClean="0">
                <a:solidFill>
                  <a:srgbClr val="FE5815"/>
                </a:solidFill>
              </a:rPr>
              <a:t>safety</a:t>
            </a:r>
            <a:r>
              <a:rPr lang="fr-FR" altLang="fr-FR" dirty="0" smtClean="0">
                <a:solidFill>
                  <a:srgbClr val="FE5815"/>
                </a:solidFill>
              </a:rPr>
              <a:t> </a:t>
            </a:r>
            <a:r>
              <a:rPr lang="fr-FR" altLang="fr-FR" dirty="0" err="1" smtClean="0">
                <a:solidFill>
                  <a:srgbClr val="FE5815"/>
                </a:solidFill>
              </a:rPr>
              <a:t>assessment</a:t>
            </a:r>
            <a:r>
              <a:rPr lang="fr-FR" altLang="fr-FR" dirty="0" smtClean="0">
                <a:solidFill>
                  <a:srgbClr val="FE5815"/>
                </a:solidFill>
              </a:rPr>
              <a:t> </a:t>
            </a:r>
            <a:r>
              <a:rPr lang="fr-FR" altLang="fr-FR" dirty="0" err="1" smtClean="0">
                <a:solidFill>
                  <a:srgbClr val="FE5815"/>
                </a:solidFill>
              </a:rPr>
              <a:t>methodology</a:t>
            </a:r>
            <a:r>
              <a:rPr lang="fr-FR" altLang="fr-FR" dirty="0" smtClean="0">
                <a:solidFill>
                  <a:srgbClr val="FE5815"/>
                </a:solidFill>
              </a:rPr>
              <a:t> for MSR »  (main </a:t>
            </a:r>
            <a:r>
              <a:rPr lang="fr-FR" altLang="fr-FR" dirty="0" err="1" smtClean="0">
                <a:solidFill>
                  <a:srgbClr val="FE5815"/>
                </a:solidFill>
              </a:rPr>
              <a:t>partners</a:t>
            </a:r>
            <a:r>
              <a:rPr lang="fr-FR" altLang="fr-FR" dirty="0" smtClean="0">
                <a:solidFill>
                  <a:srgbClr val="FE5815"/>
                </a:solidFill>
              </a:rPr>
              <a:t>: </a:t>
            </a:r>
            <a:r>
              <a:rPr lang="fr-FR" altLang="fr-FR" u="sng" dirty="0" smtClean="0">
                <a:solidFill>
                  <a:srgbClr val="FE5815"/>
                </a:solidFill>
              </a:rPr>
              <a:t>IRSN (lead)</a:t>
            </a:r>
            <a:r>
              <a:rPr lang="fr-FR" altLang="fr-FR" dirty="0" smtClean="0">
                <a:solidFill>
                  <a:srgbClr val="FE5815"/>
                </a:solidFill>
              </a:rPr>
              <a:t>, CNRS, CIRTEN, FRAMATOME)</a:t>
            </a:r>
          </a:p>
          <a:p>
            <a:pPr marL="687474" lvl="1"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FE5815"/>
                </a:solidFill>
              </a:rPr>
              <a:t>Task1.6 « Identification of </a:t>
            </a:r>
            <a:r>
              <a:rPr lang="fr-FR" altLang="fr-FR" dirty="0" err="1" smtClean="0">
                <a:solidFill>
                  <a:srgbClr val="FE5815"/>
                </a:solidFill>
              </a:rPr>
              <a:t>risks</a:t>
            </a:r>
            <a:r>
              <a:rPr lang="fr-FR" altLang="fr-FR" dirty="0" smtClean="0">
                <a:solidFill>
                  <a:srgbClr val="FE5815"/>
                </a:solidFill>
              </a:rPr>
              <a:t> and </a:t>
            </a:r>
            <a:r>
              <a:rPr lang="fr-FR" altLang="fr-FR" dirty="0" err="1" smtClean="0">
                <a:solidFill>
                  <a:srgbClr val="FE5815"/>
                </a:solidFill>
              </a:rPr>
              <a:t>phenomena</a:t>
            </a:r>
            <a:r>
              <a:rPr lang="fr-FR" altLang="fr-FR" dirty="0" smtClean="0">
                <a:solidFill>
                  <a:srgbClr val="FE5815"/>
                </a:solidFill>
              </a:rPr>
              <a:t> </a:t>
            </a:r>
            <a:r>
              <a:rPr lang="fr-FR" altLang="fr-FR" dirty="0" err="1" smtClean="0">
                <a:solidFill>
                  <a:srgbClr val="FE5815"/>
                </a:solidFill>
              </a:rPr>
              <a:t>involved</a:t>
            </a:r>
            <a:r>
              <a:rPr lang="fr-FR" altLang="fr-FR" dirty="0" smtClean="0">
                <a:solidFill>
                  <a:srgbClr val="FE5815"/>
                </a:solidFill>
              </a:rPr>
              <a:t>, identification of accident </a:t>
            </a:r>
            <a:r>
              <a:rPr lang="fr-FR" altLang="fr-FR" dirty="0" err="1" smtClean="0">
                <a:solidFill>
                  <a:srgbClr val="FE5815"/>
                </a:solidFill>
              </a:rPr>
              <a:t>initiators</a:t>
            </a:r>
            <a:r>
              <a:rPr lang="fr-FR" altLang="fr-FR" dirty="0" smtClean="0">
                <a:solidFill>
                  <a:srgbClr val="FE5815"/>
                </a:solidFill>
              </a:rPr>
              <a:t> and accident scenarios » (</a:t>
            </a:r>
            <a:r>
              <a:rPr lang="fr-FR" altLang="fr-FR" dirty="0">
                <a:solidFill>
                  <a:srgbClr val="FE5815"/>
                </a:solidFill>
              </a:rPr>
              <a:t>main </a:t>
            </a:r>
            <a:r>
              <a:rPr lang="fr-FR" altLang="fr-FR" dirty="0" err="1" smtClean="0">
                <a:solidFill>
                  <a:srgbClr val="FE5815"/>
                </a:solidFill>
              </a:rPr>
              <a:t>partners</a:t>
            </a:r>
            <a:r>
              <a:rPr lang="fr-FR" altLang="fr-FR" dirty="0" smtClean="0">
                <a:solidFill>
                  <a:srgbClr val="FE5815"/>
                </a:solidFill>
              </a:rPr>
              <a:t>: </a:t>
            </a:r>
            <a:r>
              <a:rPr lang="fr-FR" altLang="fr-FR" u="sng" dirty="0" smtClean="0">
                <a:solidFill>
                  <a:srgbClr val="FE5815"/>
                </a:solidFill>
              </a:rPr>
              <a:t>CIRTEN (lead</a:t>
            </a:r>
            <a:r>
              <a:rPr lang="fr-FR" altLang="fr-FR" u="sng" dirty="0">
                <a:solidFill>
                  <a:srgbClr val="FE5815"/>
                </a:solidFill>
              </a:rPr>
              <a:t>)</a:t>
            </a:r>
            <a:r>
              <a:rPr lang="fr-FR" altLang="fr-FR" dirty="0">
                <a:solidFill>
                  <a:srgbClr val="FE5815"/>
                </a:solidFill>
              </a:rPr>
              <a:t>, CNRS, </a:t>
            </a:r>
            <a:r>
              <a:rPr lang="fr-FR" altLang="fr-FR" dirty="0" smtClean="0">
                <a:solidFill>
                  <a:srgbClr val="FE5815"/>
                </a:solidFill>
              </a:rPr>
              <a:t>IRSN, </a:t>
            </a:r>
            <a:r>
              <a:rPr lang="fr-FR" altLang="fr-FR" dirty="0">
                <a:solidFill>
                  <a:srgbClr val="FE5815"/>
                </a:solidFill>
              </a:rPr>
              <a:t>FRAMATOME</a:t>
            </a:r>
            <a:r>
              <a:rPr lang="fr-FR" altLang="fr-FR" dirty="0" smtClean="0">
                <a:solidFill>
                  <a:srgbClr val="FE5815"/>
                </a:solidFill>
              </a:rPr>
              <a:t>) </a:t>
            </a:r>
          </a:p>
          <a:p>
            <a:pPr marL="241387"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09357A"/>
                </a:solidFill>
              </a:rPr>
              <a:t>WP2: « </a:t>
            </a:r>
            <a:r>
              <a:rPr lang="fr-FR" altLang="fr-FR" dirty="0" err="1" smtClean="0">
                <a:solidFill>
                  <a:srgbClr val="09357A"/>
                </a:solidFill>
              </a:rPr>
              <a:t>physical</a:t>
            </a:r>
            <a:r>
              <a:rPr lang="fr-FR" altLang="fr-FR" dirty="0" smtClean="0">
                <a:solidFill>
                  <a:srgbClr val="09357A"/>
                </a:solidFill>
              </a:rPr>
              <a:t> and </a:t>
            </a:r>
            <a:r>
              <a:rPr lang="fr-FR" altLang="fr-FR" dirty="0" err="1" smtClean="0">
                <a:solidFill>
                  <a:srgbClr val="09357A"/>
                </a:solidFill>
              </a:rPr>
              <a:t>chemical</a:t>
            </a:r>
            <a:r>
              <a:rPr lang="fr-FR" altLang="fr-FR" dirty="0" smtClean="0">
                <a:solidFill>
                  <a:srgbClr val="09357A"/>
                </a:solidFill>
              </a:rPr>
              <a:t> </a:t>
            </a:r>
            <a:r>
              <a:rPr lang="fr-FR" altLang="fr-FR" dirty="0" err="1" smtClean="0">
                <a:solidFill>
                  <a:srgbClr val="09357A"/>
                </a:solidFill>
              </a:rPr>
              <a:t>properties</a:t>
            </a:r>
            <a:r>
              <a:rPr lang="fr-FR" altLang="fr-FR" dirty="0" smtClean="0">
                <a:solidFill>
                  <a:srgbClr val="09357A"/>
                </a:solidFill>
              </a:rPr>
              <a:t> (fuel </a:t>
            </a:r>
            <a:r>
              <a:rPr lang="fr-FR" altLang="fr-FR" dirty="0" err="1" smtClean="0">
                <a:solidFill>
                  <a:srgbClr val="09357A"/>
                </a:solidFill>
              </a:rPr>
              <a:t>salts</a:t>
            </a:r>
            <a:r>
              <a:rPr lang="fr-FR" altLang="fr-FR" dirty="0" smtClean="0">
                <a:solidFill>
                  <a:srgbClr val="09357A"/>
                </a:solidFill>
              </a:rPr>
              <a:t> data) »</a:t>
            </a:r>
          </a:p>
          <a:p>
            <a:pPr marL="241387"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09357A"/>
                </a:solidFill>
              </a:rPr>
              <a:t>WP3: « </a:t>
            </a:r>
            <a:r>
              <a:rPr lang="fr-FR" altLang="fr-FR" dirty="0" err="1" smtClean="0">
                <a:solidFill>
                  <a:srgbClr val="09357A"/>
                </a:solidFill>
              </a:rPr>
              <a:t>Experimental</a:t>
            </a:r>
            <a:r>
              <a:rPr lang="fr-FR" altLang="fr-FR" dirty="0" smtClean="0">
                <a:solidFill>
                  <a:srgbClr val="09357A"/>
                </a:solidFill>
              </a:rPr>
              <a:t> proof of </a:t>
            </a:r>
            <a:r>
              <a:rPr lang="fr-FR" altLang="fr-FR" dirty="0" err="1" smtClean="0">
                <a:solidFill>
                  <a:srgbClr val="09357A"/>
                </a:solidFill>
              </a:rPr>
              <a:t>shutdown</a:t>
            </a:r>
            <a:r>
              <a:rPr lang="fr-FR" altLang="fr-FR" dirty="0" smtClean="0">
                <a:solidFill>
                  <a:srgbClr val="09357A"/>
                </a:solidFill>
              </a:rPr>
              <a:t> concept and </a:t>
            </a:r>
            <a:r>
              <a:rPr lang="fr-FR" altLang="fr-FR" dirty="0" err="1" smtClean="0">
                <a:solidFill>
                  <a:srgbClr val="09357A"/>
                </a:solidFill>
              </a:rPr>
              <a:t>natural</a:t>
            </a:r>
            <a:r>
              <a:rPr lang="fr-FR" altLang="fr-FR" dirty="0" smtClean="0">
                <a:solidFill>
                  <a:srgbClr val="09357A"/>
                </a:solidFill>
              </a:rPr>
              <a:t> circulation </a:t>
            </a:r>
            <a:r>
              <a:rPr lang="fr-FR" altLang="fr-FR" dirty="0" err="1" smtClean="0">
                <a:solidFill>
                  <a:srgbClr val="09357A"/>
                </a:solidFill>
              </a:rPr>
              <a:t>dynamics</a:t>
            </a:r>
            <a:r>
              <a:rPr lang="fr-FR" altLang="fr-FR" dirty="0" smtClean="0">
                <a:solidFill>
                  <a:srgbClr val="09357A"/>
                </a:solidFill>
              </a:rPr>
              <a:t> for </a:t>
            </a:r>
            <a:r>
              <a:rPr lang="fr-FR" altLang="fr-FR" dirty="0" err="1" smtClean="0">
                <a:solidFill>
                  <a:srgbClr val="09357A"/>
                </a:solidFill>
              </a:rPr>
              <a:t>internally</a:t>
            </a:r>
            <a:r>
              <a:rPr lang="fr-FR" altLang="fr-FR" dirty="0" smtClean="0">
                <a:solidFill>
                  <a:srgbClr val="09357A"/>
                </a:solidFill>
              </a:rPr>
              <a:t> </a:t>
            </a:r>
            <a:r>
              <a:rPr lang="fr-FR" altLang="fr-FR" dirty="0" err="1" smtClean="0">
                <a:solidFill>
                  <a:srgbClr val="09357A"/>
                </a:solidFill>
              </a:rPr>
              <a:t>heated</a:t>
            </a:r>
            <a:r>
              <a:rPr lang="fr-FR" altLang="fr-FR" dirty="0" smtClean="0">
                <a:solidFill>
                  <a:srgbClr val="09357A"/>
                </a:solidFill>
              </a:rPr>
              <a:t> </a:t>
            </a:r>
            <a:r>
              <a:rPr lang="fr-FR" altLang="fr-FR" dirty="0" err="1" smtClean="0">
                <a:solidFill>
                  <a:srgbClr val="09357A"/>
                </a:solidFill>
              </a:rPr>
              <a:t>molten</a:t>
            </a:r>
            <a:r>
              <a:rPr lang="fr-FR" altLang="fr-FR" dirty="0" smtClean="0">
                <a:solidFill>
                  <a:srgbClr val="09357A"/>
                </a:solidFill>
              </a:rPr>
              <a:t> </a:t>
            </a:r>
            <a:r>
              <a:rPr lang="fr-FR" altLang="fr-FR" dirty="0" err="1" smtClean="0">
                <a:solidFill>
                  <a:srgbClr val="09357A"/>
                </a:solidFill>
              </a:rPr>
              <a:t>salts</a:t>
            </a:r>
            <a:r>
              <a:rPr lang="fr-FR" altLang="fr-FR" dirty="0" smtClean="0">
                <a:solidFill>
                  <a:srgbClr val="09357A"/>
                </a:solidFill>
              </a:rPr>
              <a:t> »</a:t>
            </a:r>
          </a:p>
          <a:p>
            <a:pPr marL="241387"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09357A"/>
                </a:solidFill>
              </a:rPr>
              <a:t>WP4: « Accident </a:t>
            </a:r>
            <a:r>
              <a:rPr lang="fr-FR" altLang="fr-FR" dirty="0" err="1" smtClean="0">
                <a:solidFill>
                  <a:srgbClr val="09357A"/>
                </a:solidFill>
              </a:rPr>
              <a:t>analysis</a:t>
            </a:r>
            <a:r>
              <a:rPr lang="fr-FR" altLang="fr-FR" dirty="0" smtClean="0">
                <a:solidFill>
                  <a:srgbClr val="09357A"/>
                </a:solidFill>
              </a:rPr>
              <a:t> »</a:t>
            </a:r>
          </a:p>
          <a:p>
            <a:pPr marL="241387" indent="-241387" defTabSz="766479">
              <a:spcBef>
                <a:spcPts val="0"/>
              </a:spcBef>
              <a:spcAft>
                <a:spcPts val="503"/>
              </a:spcAft>
              <a:buClr>
                <a:srgbClr val="FE5815"/>
              </a:buClr>
              <a:buSzPct val="130000"/>
              <a:buFont typeface="Wingdings" panose="05000000000000000000" pitchFamily="2" charset="2"/>
              <a:buChar char="§"/>
            </a:pPr>
            <a:r>
              <a:rPr lang="fr-FR" altLang="fr-FR" dirty="0" smtClean="0">
                <a:solidFill>
                  <a:srgbClr val="09357A"/>
                </a:solidFill>
              </a:rPr>
              <a:t>WP5: « </a:t>
            </a:r>
            <a:r>
              <a:rPr lang="fr-FR" altLang="fr-FR" dirty="0">
                <a:solidFill>
                  <a:srgbClr val="09357A"/>
                </a:solidFill>
              </a:rPr>
              <a:t>C</a:t>
            </a:r>
            <a:r>
              <a:rPr lang="fr-FR" altLang="fr-FR" dirty="0" smtClean="0">
                <a:solidFill>
                  <a:srgbClr val="09357A"/>
                </a:solidFill>
              </a:rPr>
              <a:t>hemical plant »</a:t>
            </a:r>
          </a:p>
          <a:p>
            <a:pPr marL="241387" indent="-241387" defTabSz="766479">
              <a:spcBef>
                <a:spcPts val="0"/>
              </a:spcBef>
              <a:spcAft>
                <a:spcPts val="503"/>
              </a:spcAft>
              <a:buClr>
                <a:srgbClr val="FE5815"/>
              </a:buClr>
              <a:buSzPct val="130000"/>
              <a:buFont typeface="Wingdings" panose="05000000000000000000" pitchFamily="2" charset="2"/>
              <a:buChar char="§"/>
            </a:pPr>
            <a:endParaRPr lang="fr-FR" altLang="fr-FR" sz="1800" dirty="0">
              <a:solidFill>
                <a:srgbClr val="09357A"/>
              </a:solidFill>
            </a:endParaRPr>
          </a:p>
          <a:p>
            <a:pPr marL="241387" indent="-241387" defTabSz="766479">
              <a:spcBef>
                <a:spcPts val="0"/>
              </a:spcBef>
              <a:spcAft>
                <a:spcPts val="503"/>
              </a:spcAft>
              <a:buClr>
                <a:srgbClr val="FE5815"/>
              </a:buClr>
              <a:buSzPct val="130000"/>
              <a:buFont typeface="Wingdings" panose="05000000000000000000" pitchFamily="2" charset="2"/>
              <a:buChar char="§"/>
            </a:pPr>
            <a:endParaRPr lang="fr-FR" altLang="fr-FR" sz="1800" dirty="0">
              <a:solidFill>
                <a:srgbClr val="09357A"/>
              </a:solidFill>
            </a:endParaRPr>
          </a:p>
          <a:p>
            <a:pPr marL="241387" lvl="1" indent="-241387" defTabSz="766479">
              <a:spcBef>
                <a:spcPts val="0"/>
              </a:spcBef>
              <a:spcAft>
                <a:spcPts val="503"/>
              </a:spcAft>
              <a:buClr>
                <a:srgbClr val="FE5815"/>
              </a:buClr>
              <a:buSzPct val="130000"/>
              <a:buFont typeface="Wingdings" panose="05000000000000000000" pitchFamily="2" charset="2"/>
              <a:buChar char="§"/>
            </a:pPr>
            <a:endParaRPr lang="fr-FR" altLang="fr-FR" sz="1800" dirty="0">
              <a:solidFill>
                <a:srgbClr val="09357A"/>
              </a:solidFill>
            </a:endParaRPr>
          </a:p>
          <a:p>
            <a:pPr lvl="2"/>
            <a:endParaRPr lang="fr-FR" altLang="fr-FR" kern="0" dirty="0"/>
          </a:p>
        </p:txBody>
      </p:sp>
      <p:sp>
        <p:nvSpPr>
          <p:cNvPr id="2" name="Espace réservé du pied de page 1"/>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pic>
        <p:nvPicPr>
          <p:cNvPr id="6"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599" y="4490275"/>
            <a:ext cx="1286820" cy="128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141" y="4657423"/>
            <a:ext cx="1616637" cy="111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250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Méthodologie d’analyse de </a:t>
            </a:r>
            <a:r>
              <a:rPr lang="fr-FR" dirty="0" smtClean="0"/>
              <a:t>sûreté</a:t>
            </a:r>
            <a:br>
              <a:rPr lang="fr-FR" dirty="0" smtClean="0"/>
            </a:br>
            <a:endParaRPr lang="fr-FR" dirty="0"/>
          </a:p>
        </p:txBody>
      </p:sp>
      <p:pic>
        <p:nvPicPr>
          <p:cNvPr id="7" name="Espace réservé du contenu 6"/>
          <p:cNvPicPr>
            <a:picLocks noGrp="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71422" y="1237760"/>
            <a:ext cx="3322940" cy="5007559"/>
          </a:xfrm>
          <a:prstGeom prst="rect">
            <a:avLst/>
          </a:prstGeom>
        </p:spPr>
      </p:pic>
      <p:sp>
        <p:nvSpPr>
          <p:cNvPr id="5" name="ZoneTexte 4"/>
          <p:cNvSpPr txBox="1"/>
          <p:nvPr/>
        </p:nvSpPr>
        <p:spPr>
          <a:xfrm>
            <a:off x="3726061" y="1038942"/>
            <a:ext cx="5419527" cy="5144998"/>
          </a:xfrm>
          <a:prstGeom prst="rect">
            <a:avLst/>
          </a:prstGeom>
          <a:noFill/>
        </p:spPr>
        <p:txBody>
          <a:bodyPr wrap="square" rtlCol="0">
            <a:spAutoFit/>
          </a:bodyPr>
          <a:lstStyle/>
          <a:p>
            <a:pPr marL="285750" marR="0" lvl="0" indent="-285750" algn="l" defTabSz="914452" rtl="0" eaLnBrk="1" fontAlgn="auto" latinLnBrk="0" hangingPunct="1">
              <a:lnSpc>
                <a:spcPct val="100000"/>
              </a:lnSpc>
              <a:spcBef>
                <a:spcPts val="100"/>
              </a:spcBef>
              <a:spcAft>
                <a:spcPts val="0"/>
              </a:spcAft>
              <a:buClrTx/>
              <a:buSzTx/>
              <a:buFont typeface="Wingdings" panose="05000000000000000000" pitchFamily="2" charset="2"/>
              <a:buChar char="§"/>
              <a:tabLst/>
              <a:defRPr/>
            </a:pPr>
            <a:endParaRPr kumimoji="0" lang="fr-FR" sz="800" b="0" i="0" u="none" strike="noStrike" kern="1200" cap="none" spc="0" normalizeH="0" baseline="0" noProof="0" dirty="0">
              <a:ln>
                <a:noFill/>
              </a:ln>
              <a:solidFill>
                <a:prstClr val="black"/>
              </a:solidFill>
              <a:effectLst/>
              <a:uLnTx/>
              <a:uFillTx/>
              <a:latin typeface="Euphemia"/>
              <a:ea typeface="+mn-ea"/>
              <a:cs typeface="+mn-cs"/>
            </a:endParaRPr>
          </a:p>
          <a:p>
            <a:pPr marL="285750" marR="0" lvl="0" indent="-285750" algn="l" defTabSz="914452" rtl="0" eaLnBrk="1" fontAlgn="auto" latinLnBrk="0" hangingPunct="1">
              <a:lnSpc>
                <a:spcPct val="100000"/>
              </a:lnSpc>
              <a:spcBef>
                <a:spcPts val="100"/>
              </a:spcBef>
              <a:spcAft>
                <a:spcPts val="0"/>
              </a:spcAft>
              <a:buClrTx/>
              <a:buSzTx/>
              <a:buFont typeface="Wingdings" panose="05000000000000000000" pitchFamily="2" charset="2"/>
              <a:buChar char="§"/>
              <a:tabLst/>
              <a:defRPr/>
            </a:pPr>
            <a:r>
              <a:rPr kumimoji="0" lang="fr-FR" i="0" u="none" strike="noStrike" kern="1200" cap="none" spc="0" normalizeH="0" baseline="0" noProof="0" dirty="0" smtClean="0">
                <a:ln>
                  <a:noFill/>
                </a:ln>
                <a:solidFill>
                  <a:srgbClr val="09357A"/>
                </a:solidFill>
                <a:effectLst/>
                <a:uLnTx/>
                <a:uFillTx/>
                <a:latin typeface="Euphemia"/>
              </a:rPr>
              <a:t>Basée </a:t>
            </a:r>
            <a:r>
              <a:rPr kumimoji="0" lang="fr-FR" i="0" u="none" strike="noStrike" kern="1200" cap="none" spc="0" normalizeH="0" baseline="0" noProof="0" dirty="0">
                <a:ln>
                  <a:noFill/>
                </a:ln>
                <a:solidFill>
                  <a:srgbClr val="09357A"/>
                </a:solidFill>
                <a:effectLst/>
                <a:uLnTx/>
                <a:uFillTx/>
                <a:latin typeface="Euphemia"/>
              </a:rPr>
              <a:t>sur la </a:t>
            </a:r>
            <a:r>
              <a:rPr kumimoji="0" lang="fr-FR" i="0" u="none" strike="noStrike" kern="1200" cap="none" spc="0" normalizeH="0" baseline="0" noProof="0" dirty="0" smtClean="0">
                <a:ln>
                  <a:noFill/>
                </a:ln>
                <a:solidFill>
                  <a:srgbClr val="09357A"/>
                </a:solidFill>
                <a:effectLst/>
                <a:uLnTx/>
                <a:uFillTx/>
                <a:latin typeface="Euphemia"/>
              </a:rPr>
              <a:t> méthodologie</a:t>
            </a:r>
            <a:r>
              <a:rPr lang="fr-FR" dirty="0">
                <a:solidFill>
                  <a:srgbClr val="09357A"/>
                </a:solidFill>
                <a:latin typeface="Euphemia"/>
              </a:rPr>
              <a:t> </a:t>
            </a:r>
            <a:r>
              <a:rPr lang="fr-FR" sz="1600" dirty="0" smtClean="0">
                <a:solidFill>
                  <a:srgbClr val="FE5815"/>
                </a:solidFill>
                <a:latin typeface="Euphemia"/>
              </a:rPr>
              <a:t>ISAM</a:t>
            </a:r>
            <a:r>
              <a:rPr lang="fr-FR" sz="1600" dirty="0" smtClean="0">
                <a:solidFill>
                  <a:srgbClr val="09357A"/>
                </a:solidFill>
                <a:latin typeface="Euphemia"/>
              </a:rPr>
              <a:t> </a:t>
            </a:r>
            <a:r>
              <a:rPr kumimoji="0" lang="fr-FR" i="0" u="none" strike="noStrike" kern="1200" cap="none" spc="0" normalizeH="0" baseline="0" noProof="0" dirty="0" smtClean="0">
                <a:ln>
                  <a:noFill/>
                </a:ln>
                <a:solidFill>
                  <a:srgbClr val="09357A"/>
                </a:solidFill>
                <a:effectLst/>
                <a:uLnTx/>
                <a:uFillTx/>
                <a:latin typeface="Euphemia"/>
              </a:rPr>
              <a:t>«Integrated </a:t>
            </a:r>
            <a:r>
              <a:rPr kumimoji="0" lang="fr-FR" i="0" u="none" strike="noStrike" kern="1200" cap="none" spc="0" normalizeH="0" baseline="0" noProof="0" dirty="0" err="1">
                <a:ln>
                  <a:noFill/>
                </a:ln>
                <a:solidFill>
                  <a:srgbClr val="09357A"/>
                </a:solidFill>
                <a:effectLst/>
                <a:uLnTx/>
                <a:uFillTx/>
                <a:latin typeface="Euphemia"/>
              </a:rPr>
              <a:t>Safety</a:t>
            </a:r>
            <a:r>
              <a:rPr kumimoji="0" lang="fr-FR" i="0" u="none" strike="noStrike" kern="1200" cap="none" spc="0" normalizeH="0" baseline="0" noProof="0" dirty="0">
                <a:ln>
                  <a:noFill/>
                </a:ln>
                <a:solidFill>
                  <a:srgbClr val="09357A"/>
                </a:solidFill>
                <a:effectLst/>
                <a:uLnTx/>
                <a:uFillTx/>
                <a:latin typeface="Euphemia"/>
              </a:rPr>
              <a:t> </a:t>
            </a:r>
            <a:r>
              <a:rPr kumimoji="0" lang="fr-FR" i="0" u="none" strike="noStrike" kern="1200" cap="none" spc="0" normalizeH="0" baseline="0" noProof="0" dirty="0" err="1">
                <a:ln>
                  <a:noFill/>
                </a:ln>
                <a:solidFill>
                  <a:srgbClr val="09357A"/>
                </a:solidFill>
                <a:effectLst/>
                <a:uLnTx/>
                <a:uFillTx/>
                <a:latin typeface="Euphemia"/>
              </a:rPr>
              <a:t>Assessment</a:t>
            </a:r>
            <a:r>
              <a:rPr kumimoji="0" lang="fr-FR" i="0" u="none" strike="noStrike" kern="1200" cap="none" spc="0" normalizeH="0" baseline="0" noProof="0" dirty="0">
                <a:ln>
                  <a:noFill/>
                </a:ln>
                <a:solidFill>
                  <a:srgbClr val="09357A"/>
                </a:solidFill>
                <a:effectLst/>
                <a:uLnTx/>
                <a:uFillTx/>
                <a:latin typeface="Euphemia"/>
              </a:rPr>
              <a:t> </a:t>
            </a:r>
            <a:r>
              <a:rPr kumimoji="0" lang="fr-FR" i="0" u="none" strike="noStrike" kern="1200" cap="none" spc="0" normalizeH="0" baseline="0" noProof="0" dirty="0" err="1" smtClean="0">
                <a:ln>
                  <a:noFill/>
                </a:ln>
                <a:solidFill>
                  <a:srgbClr val="09357A"/>
                </a:solidFill>
                <a:effectLst/>
                <a:uLnTx/>
                <a:uFillTx/>
                <a:latin typeface="Euphemia"/>
              </a:rPr>
              <a:t>Methodology</a:t>
            </a:r>
            <a:r>
              <a:rPr kumimoji="0" lang="fr-FR" i="0" u="none" strike="noStrike" kern="1200" cap="none" spc="0" normalizeH="0" baseline="0" noProof="0" dirty="0" smtClean="0">
                <a:ln>
                  <a:noFill/>
                </a:ln>
                <a:solidFill>
                  <a:srgbClr val="09357A"/>
                </a:solidFill>
                <a:effectLst/>
                <a:uLnTx/>
                <a:uFillTx/>
                <a:latin typeface="Euphemia"/>
              </a:rPr>
              <a:t>» préconisée par le </a:t>
            </a:r>
            <a:r>
              <a:rPr lang="fr-FR" dirty="0" smtClean="0">
                <a:solidFill>
                  <a:srgbClr val="09357A"/>
                </a:solidFill>
                <a:latin typeface="Euphemia"/>
              </a:rPr>
              <a:t>«</a:t>
            </a:r>
            <a:r>
              <a:rPr lang="fr-FR" dirty="0" err="1" smtClean="0">
                <a:solidFill>
                  <a:srgbClr val="09357A"/>
                </a:solidFill>
                <a:latin typeface="Euphemia"/>
              </a:rPr>
              <a:t>Risk</a:t>
            </a:r>
            <a:r>
              <a:rPr lang="fr-FR" dirty="0" smtClean="0">
                <a:solidFill>
                  <a:srgbClr val="09357A"/>
                </a:solidFill>
                <a:latin typeface="Euphemia"/>
              </a:rPr>
              <a:t> &amp; </a:t>
            </a:r>
            <a:r>
              <a:rPr lang="fr-FR" dirty="0" err="1" smtClean="0">
                <a:solidFill>
                  <a:srgbClr val="09357A"/>
                </a:solidFill>
                <a:latin typeface="Euphemia"/>
              </a:rPr>
              <a:t>Safety</a:t>
            </a:r>
            <a:r>
              <a:rPr lang="fr-FR" dirty="0" smtClean="0">
                <a:solidFill>
                  <a:srgbClr val="09357A"/>
                </a:solidFill>
                <a:latin typeface="Euphemia"/>
              </a:rPr>
              <a:t> </a:t>
            </a:r>
            <a:r>
              <a:rPr lang="fr-FR" dirty="0" err="1" smtClean="0">
                <a:solidFill>
                  <a:srgbClr val="09357A"/>
                </a:solidFill>
                <a:latin typeface="Euphemia"/>
              </a:rPr>
              <a:t>Working</a:t>
            </a:r>
            <a:r>
              <a:rPr lang="fr-FR" dirty="0" smtClean="0">
                <a:solidFill>
                  <a:srgbClr val="09357A"/>
                </a:solidFill>
                <a:latin typeface="Euphemia"/>
              </a:rPr>
              <a:t> Group» du </a:t>
            </a:r>
            <a:r>
              <a:rPr kumimoji="0" lang="fr-FR" i="0" u="none" strike="noStrike" kern="1200" cap="none" spc="0" normalizeH="0" baseline="0" noProof="0" dirty="0" smtClean="0">
                <a:ln>
                  <a:noFill/>
                </a:ln>
                <a:solidFill>
                  <a:srgbClr val="09357A"/>
                </a:solidFill>
                <a:effectLst/>
                <a:uLnTx/>
                <a:uFillTx/>
                <a:latin typeface="Euphemia"/>
              </a:rPr>
              <a:t>GIF</a:t>
            </a:r>
          </a:p>
          <a:p>
            <a:pPr marL="285750" marR="0" lvl="0" indent="-285750" algn="l" defTabSz="914452" rtl="0" eaLnBrk="1" fontAlgn="auto" latinLnBrk="0" hangingPunct="1">
              <a:lnSpc>
                <a:spcPct val="100000"/>
              </a:lnSpc>
              <a:spcBef>
                <a:spcPts val="100"/>
              </a:spcBef>
              <a:spcAft>
                <a:spcPts val="0"/>
              </a:spcAft>
              <a:buClrTx/>
              <a:buSzTx/>
              <a:buFont typeface="Wingdings" panose="05000000000000000000" pitchFamily="2" charset="2"/>
              <a:buChar char="§"/>
              <a:tabLst/>
              <a:defRPr/>
            </a:pPr>
            <a:endParaRPr kumimoji="0" lang="fr-FR" sz="1000" i="0" u="none" strike="noStrike" kern="1200" cap="none" spc="0" normalizeH="0" baseline="0" noProof="0" dirty="0" smtClean="0">
              <a:ln>
                <a:noFill/>
              </a:ln>
              <a:solidFill>
                <a:srgbClr val="09357A"/>
              </a:solidFill>
              <a:effectLst/>
              <a:uLnTx/>
              <a:uFillTx/>
              <a:latin typeface="Euphemia"/>
            </a:endParaRPr>
          </a:p>
          <a:p>
            <a:pPr marL="285750" marR="0" lvl="0" indent="-285750" algn="l" defTabSz="914452" rtl="0" eaLnBrk="1" fontAlgn="auto" latinLnBrk="0" hangingPunct="1">
              <a:lnSpc>
                <a:spcPct val="100000"/>
              </a:lnSpc>
              <a:spcBef>
                <a:spcPts val="100"/>
              </a:spcBef>
              <a:spcAft>
                <a:spcPts val="0"/>
              </a:spcAft>
              <a:buClrTx/>
              <a:buSzTx/>
              <a:buFont typeface="Wingdings" panose="05000000000000000000" pitchFamily="2" charset="2"/>
              <a:buChar char="§"/>
              <a:tabLst/>
              <a:defRPr/>
            </a:pPr>
            <a:r>
              <a:rPr kumimoji="0" lang="fr-FR" i="0" u="none" strike="noStrike" kern="1200" cap="none" spc="0" normalizeH="0" baseline="0" noProof="0" dirty="0" smtClean="0">
                <a:ln>
                  <a:noFill/>
                </a:ln>
                <a:solidFill>
                  <a:srgbClr val="09357A"/>
                </a:solidFill>
                <a:effectLst/>
                <a:uLnTx/>
                <a:uFillTx/>
                <a:latin typeface="Euphemia"/>
              </a:rPr>
              <a:t>Principales étapes:</a:t>
            </a:r>
          </a:p>
          <a:p>
            <a:pPr marL="285750" marR="0" lvl="0" indent="-285750" algn="l" defTabSz="914452" rtl="0" eaLnBrk="1" fontAlgn="auto" latinLnBrk="0" hangingPunct="1">
              <a:lnSpc>
                <a:spcPct val="100000"/>
              </a:lnSpc>
              <a:spcBef>
                <a:spcPts val="100"/>
              </a:spcBef>
              <a:spcAft>
                <a:spcPts val="0"/>
              </a:spcAft>
              <a:buClrTx/>
              <a:buSzTx/>
              <a:buFont typeface="Wingdings" panose="05000000000000000000" pitchFamily="2" charset="2"/>
              <a:buChar char="§"/>
              <a:tabLst/>
              <a:defRPr/>
            </a:pPr>
            <a:endParaRPr kumimoji="0" lang="fr-FR" sz="1000" i="0" u="none" strike="noStrike" kern="1200" cap="none" spc="0" normalizeH="0" baseline="0" noProof="0" dirty="0">
              <a:ln>
                <a:noFill/>
              </a:ln>
              <a:solidFill>
                <a:srgbClr val="09357A"/>
              </a:solidFill>
              <a:effectLst/>
              <a:uLnTx/>
              <a:uFillTx/>
              <a:latin typeface="Euphemia"/>
            </a:endParaRPr>
          </a:p>
          <a:p>
            <a:pPr marL="485937" marR="0" lvl="1" indent="-257226" algn="l" defTabSz="914583" rtl="0" eaLnBrk="1" fontAlgn="auto" latinLnBrk="0" hangingPunct="1">
              <a:lnSpc>
                <a:spcPct val="100000"/>
              </a:lnSpc>
              <a:spcBef>
                <a:spcPts val="100"/>
              </a:spcBef>
              <a:spcAft>
                <a:spcPts val="0"/>
              </a:spcAft>
              <a:buClrTx/>
              <a:buSzTx/>
              <a:buFont typeface="+mj-lt"/>
              <a:buAutoNum type="arabicPeriod"/>
              <a:tabLst/>
              <a:defRPr/>
            </a:pPr>
            <a:r>
              <a:rPr kumimoji="0" lang="fr-FR" sz="1600" i="0" u="none" strike="noStrike" kern="1200" cap="none" spc="0" normalizeH="0" baseline="0" noProof="0" dirty="0">
                <a:ln>
                  <a:noFill/>
                </a:ln>
                <a:solidFill>
                  <a:srgbClr val="09357A"/>
                </a:solidFill>
                <a:effectLst/>
                <a:uLnTx/>
                <a:uFillTx/>
                <a:latin typeface="Euphemia"/>
              </a:rPr>
              <a:t>Vérifier la conformité du design avec les principes et </a:t>
            </a:r>
            <a:r>
              <a:rPr lang="fr-FR" sz="1600" dirty="0">
                <a:solidFill>
                  <a:srgbClr val="09357A"/>
                </a:solidFill>
                <a:latin typeface="Euphemia"/>
              </a:rPr>
              <a:t>orientations de sûreté (Tableau du QSR, cf. thèse de </a:t>
            </a:r>
            <a:r>
              <a:rPr lang="fr-FR" sz="1600" dirty="0" err="1">
                <a:solidFill>
                  <a:srgbClr val="09357A"/>
                </a:solidFill>
                <a:latin typeface="Euphemia"/>
              </a:rPr>
              <a:t>Mariya</a:t>
            </a:r>
            <a:r>
              <a:rPr lang="fr-FR" sz="1600" dirty="0">
                <a:solidFill>
                  <a:srgbClr val="09357A"/>
                </a:solidFill>
                <a:latin typeface="Euphemia"/>
              </a:rPr>
              <a:t> </a:t>
            </a:r>
            <a:r>
              <a:rPr lang="fr-FR" sz="1600" dirty="0" err="1">
                <a:solidFill>
                  <a:srgbClr val="09357A"/>
                </a:solidFill>
                <a:latin typeface="Euphemia"/>
              </a:rPr>
              <a:t>Brovchenko</a:t>
            </a:r>
            <a:r>
              <a:rPr lang="fr-FR" sz="1600" dirty="0">
                <a:solidFill>
                  <a:srgbClr val="09357A"/>
                </a:solidFill>
                <a:latin typeface="Euphemia"/>
              </a:rPr>
              <a:t>)</a:t>
            </a:r>
          </a:p>
          <a:p>
            <a:pPr marL="485937" marR="0" lvl="1" indent="-257226" algn="l" defTabSz="914583" rtl="0" eaLnBrk="1" fontAlgn="auto" latinLnBrk="0" hangingPunct="1">
              <a:lnSpc>
                <a:spcPct val="100000"/>
              </a:lnSpc>
              <a:spcBef>
                <a:spcPts val="100"/>
              </a:spcBef>
              <a:spcAft>
                <a:spcPts val="0"/>
              </a:spcAft>
              <a:buClrTx/>
              <a:buSzTx/>
              <a:buFont typeface="+mj-lt"/>
              <a:buAutoNum type="arabicPeriod"/>
              <a:tabLst/>
              <a:defRPr/>
            </a:pPr>
            <a:r>
              <a:rPr kumimoji="0" lang="fr-FR" altLang="fr-FR" sz="1600" i="0" u="none" strike="noStrike" kern="1200" cap="none" spc="0" normalizeH="0" baseline="0" noProof="0" dirty="0" smtClean="0">
                <a:ln>
                  <a:noFill/>
                </a:ln>
                <a:solidFill>
                  <a:srgbClr val="FE5815"/>
                </a:solidFill>
                <a:effectLst/>
                <a:uLnTx/>
                <a:uFillTx/>
                <a:latin typeface="Euphemia"/>
              </a:rPr>
              <a:t>Identifier les </a:t>
            </a:r>
            <a:r>
              <a:rPr kumimoji="0" lang="fr-FR" altLang="fr-FR" sz="1600" i="0" u="none" strike="noStrike" kern="1200" cap="none" spc="0" normalizeH="0" baseline="0" noProof="0" dirty="0">
                <a:ln>
                  <a:noFill/>
                </a:ln>
                <a:solidFill>
                  <a:srgbClr val="FE5815"/>
                </a:solidFill>
                <a:effectLst/>
                <a:uLnTx/>
                <a:uFillTx/>
                <a:latin typeface="Euphemia"/>
              </a:rPr>
              <a:t>risques </a:t>
            </a:r>
            <a:r>
              <a:rPr kumimoji="0" lang="fr-FR" sz="1600" i="0" u="none" strike="noStrike" kern="1200" cap="none" spc="0" normalizeH="0" baseline="0" noProof="0" dirty="0" smtClean="0">
                <a:ln>
                  <a:noFill/>
                </a:ln>
                <a:solidFill>
                  <a:srgbClr val="FE5815"/>
                </a:solidFill>
                <a:effectLst/>
                <a:uLnTx/>
                <a:uFillTx/>
                <a:latin typeface="Euphemia"/>
              </a:rPr>
              <a:t>et </a:t>
            </a:r>
            <a:r>
              <a:rPr kumimoji="0" lang="fr-FR" sz="1600" i="0" u="none" strike="noStrike" kern="1200" cap="none" spc="0" normalizeH="0" baseline="0" noProof="0" dirty="0">
                <a:ln>
                  <a:noFill/>
                </a:ln>
                <a:solidFill>
                  <a:srgbClr val="FE5815"/>
                </a:solidFill>
                <a:effectLst/>
                <a:uLnTx/>
                <a:uFillTx/>
                <a:latin typeface="Euphemia"/>
              </a:rPr>
              <a:t>élaborer une liste </a:t>
            </a:r>
            <a:r>
              <a:rPr kumimoji="0" lang="fr-FR" sz="1600" i="0" u="none" strike="noStrike" kern="1200" cap="none" spc="0" normalizeH="0" baseline="0" noProof="0" dirty="0" smtClean="0">
                <a:ln>
                  <a:noFill/>
                </a:ln>
                <a:solidFill>
                  <a:srgbClr val="FE5815"/>
                </a:solidFill>
                <a:effectLst/>
                <a:uLnTx/>
                <a:uFillTx/>
                <a:latin typeface="Euphemia"/>
              </a:rPr>
              <a:t>d’évènements initiateurs (FFMEA/MLD)</a:t>
            </a:r>
            <a:endParaRPr kumimoji="0" lang="fr-FR" sz="1600" i="0" u="none" strike="noStrike" kern="1200" cap="none" spc="0" normalizeH="0" baseline="0" noProof="0" dirty="0">
              <a:ln>
                <a:noFill/>
              </a:ln>
              <a:solidFill>
                <a:srgbClr val="FE5815"/>
              </a:solidFill>
              <a:effectLst/>
              <a:uLnTx/>
              <a:uFillTx/>
              <a:latin typeface="Euphemia"/>
            </a:endParaRPr>
          </a:p>
          <a:p>
            <a:pPr marL="485937" marR="0" lvl="1" indent="-257226" algn="l" defTabSz="914583" rtl="0" eaLnBrk="1" fontAlgn="auto" latinLnBrk="0" hangingPunct="1">
              <a:lnSpc>
                <a:spcPct val="100000"/>
              </a:lnSpc>
              <a:spcBef>
                <a:spcPts val="100"/>
              </a:spcBef>
              <a:spcAft>
                <a:spcPts val="0"/>
              </a:spcAft>
              <a:buClrTx/>
              <a:buSzTx/>
              <a:buFont typeface="+mj-lt"/>
              <a:buAutoNum type="arabicPeriod"/>
              <a:tabLst/>
              <a:defRPr/>
            </a:pPr>
            <a:r>
              <a:rPr kumimoji="0" lang="fr-FR" sz="1600" i="0" u="none" strike="noStrike" kern="1200" cap="none" spc="0" normalizeH="0" baseline="0" noProof="0" dirty="0">
                <a:ln>
                  <a:noFill/>
                </a:ln>
                <a:solidFill>
                  <a:srgbClr val="FE5815"/>
                </a:solidFill>
                <a:effectLst/>
                <a:uLnTx/>
                <a:uFillTx/>
                <a:latin typeface="Euphemia"/>
              </a:rPr>
              <a:t>Définir l’architecture de </a:t>
            </a:r>
            <a:r>
              <a:rPr kumimoji="0" lang="fr-FR" sz="1600" i="0" u="none" strike="noStrike" kern="1200" cap="none" spc="0" normalizeH="0" baseline="0" noProof="0" dirty="0" smtClean="0">
                <a:ln>
                  <a:noFill/>
                </a:ln>
                <a:solidFill>
                  <a:srgbClr val="FE5815"/>
                </a:solidFill>
                <a:effectLst/>
                <a:uLnTx/>
                <a:uFillTx/>
                <a:latin typeface="Euphemia"/>
              </a:rPr>
              <a:t>sûreté (LDD/OPT)</a:t>
            </a:r>
          </a:p>
          <a:p>
            <a:pPr marL="742976" marR="0" lvl="1" indent="-285750" algn="l" defTabSz="9144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1400" i="0" u="none" strike="noStrike" kern="1200" cap="none" spc="0" normalizeH="0" baseline="0" noProof="0" dirty="0">
                <a:ln>
                  <a:noFill/>
                </a:ln>
                <a:solidFill>
                  <a:srgbClr val="FE5815"/>
                </a:solidFill>
                <a:effectLst/>
                <a:uLnTx/>
                <a:uFillTx/>
                <a:latin typeface="Euphemia"/>
              </a:rPr>
              <a:t>Proportionnée aux </a:t>
            </a:r>
            <a:r>
              <a:rPr kumimoji="0" lang="fr-FR" altLang="fr-FR" sz="1400" i="0" u="none" strike="noStrike" kern="1200" cap="none" spc="0" normalizeH="0" baseline="0" noProof="0" dirty="0" smtClean="0">
                <a:ln>
                  <a:noFill/>
                </a:ln>
                <a:solidFill>
                  <a:srgbClr val="FE5815"/>
                </a:solidFill>
                <a:effectLst/>
                <a:uLnTx/>
                <a:uFillTx/>
                <a:latin typeface="Euphemia"/>
              </a:rPr>
              <a:t>enjeux (à évaluer)</a:t>
            </a:r>
            <a:endParaRPr kumimoji="0" lang="fr-FR" altLang="fr-FR" sz="1400" i="0" u="none" strike="noStrike" kern="1200" cap="none" spc="0" normalizeH="0" baseline="0" noProof="0" dirty="0">
              <a:ln>
                <a:noFill/>
              </a:ln>
              <a:solidFill>
                <a:srgbClr val="FE5815"/>
              </a:solidFill>
              <a:effectLst/>
              <a:uLnTx/>
              <a:uFillTx/>
              <a:latin typeface="Euphemia"/>
            </a:endParaRPr>
          </a:p>
          <a:p>
            <a:pPr marL="742976" marR="0" lvl="1" indent="-285750" algn="l" defTabSz="9144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1400" i="0" u="none" strike="noStrike" kern="1200" cap="none" spc="0" normalizeH="0" baseline="0" noProof="0" dirty="0">
                <a:ln>
                  <a:noFill/>
                </a:ln>
                <a:solidFill>
                  <a:srgbClr val="09357A"/>
                </a:solidFill>
                <a:effectLst/>
                <a:uLnTx/>
                <a:uFillTx/>
                <a:latin typeface="Euphemia"/>
              </a:rPr>
              <a:t>En privilégiant </a:t>
            </a:r>
            <a:r>
              <a:rPr kumimoji="0" lang="fr-FR" altLang="fr-FR" sz="1400" i="0" u="none" strike="noStrike" kern="1200" cap="none" spc="0" normalizeH="0" baseline="0" noProof="0" dirty="0" smtClean="0">
                <a:ln>
                  <a:noFill/>
                </a:ln>
                <a:solidFill>
                  <a:srgbClr val="09357A"/>
                </a:solidFill>
                <a:effectLst/>
                <a:uLnTx/>
                <a:uFillTx/>
                <a:latin typeface="Euphemia"/>
              </a:rPr>
              <a:t>des </a:t>
            </a:r>
            <a:r>
              <a:rPr kumimoji="0" lang="fr-FR" altLang="fr-FR" sz="1400" i="0" u="none" strike="noStrike" kern="1200" cap="none" spc="0" normalizeH="0" baseline="0" noProof="0" dirty="0">
                <a:ln>
                  <a:noFill/>
                </a:ln>
                <a:solidFill>
                  <a:srgbClr val="09357A"/>
                </a:solidFill>
                <a:effectLst/>
                <a:uLnTx/>
                <a:uFillTx/>
                <a:latin typeface="Euphemia"/>
              </a:rPr>
              <a:t>solutions « robustes </a:t>
            </a:r>
            <a:r>
              <a:rPr kumimoji="0" lang="fr-FR" altLang="fr-FR" sz="1400" i="0" u="none" strike="noStrike" kern="1200" cap="none" spc="0" normalizeH="0" baseline="0" noProof="0" dirty="0" smtClean="0">
                <a:ln>
                  <a:noFill/>
                </a:ln>
                <a:solidFill>
                  <a:srgbClr val="09357A"/>
                </a:solidFill>
                <a:effectLst/>
                <a:uLnTx/>
                <a:uFillTx/>
                <a:latin typeface="Euphemia"/>
              </a:rPr>
              <a:t>»</a:t>
            </a:r>
            <a:endParaRPr kumimoji="0" lang="fr-FR" sz="1100" i="0" u="none" strike="noStrike" kern="1200" cap="none" spc="0" normalizeH="0" baseline="0" noProof="0" dirty="0" smtClean="0">
              <a:ln>
                <a:noFill/>
              </a:ln>
              <a:solidFill>
                <a:srgbClr val="09357A"/>
              </a:solidFill>
              <a:effectLst/>
              <a:uLnTx/>
              <a:uFillTx/>
              <a:latin typeface="Euphemia"/>
            </a:endParaRPr>
          </a:p>
          <a:p>
            <a:pPr marL="485937" marR="0" lvl="1" indent="-257226" algn="l" defTabSz="914583" rtl="0" eaLnBrk="1" fontAlgn="auto" latinLnBrk="0" hangingPunct="1">
              <a:lnSpc>
                <a:spcPct val="100000"/>
              </a:lnSpc>
              <a:spcBef>
                <a:spcPts val="100"/>
              </a:spcBef>
              <a:spcAft>
                <a:spcPts val="0"/>
              </a:spcAft>
              <a:buClrTx/>
              <a:buSzTx/>
              <a:buFont typeface="+mj-lt"/>
              <a:buAutoNum type="arabicPeriod" startAt="4"/>
              <a:tabLst/>
              <a:defRPr/>
            </a:pPr>
            <a:r>
              <a:rPr lang="fr-FR" sz="1600" dirty="0">
                <a:solidFill>
                  <a:srgbClr val="09357A"/>
                </a:solidFill>
                <a:latin typeface="Euphemia"/>
              </a:rPr>
              <a:t>Vérifier la conformité de l’architecture de sûreté (études de sûreté déterministes, éclairage probabiliste)</a:t>
            </a:r>
          </a:p>
          <a:p>
            <a:pPr marL="285750" indent="-285750">
              <a:spcBef>
                <a:spcPts val="100"/>
              </a:spcBef>
              <a:buFont typeface="Wingdings" panose="05000000000000000000" pitchFamily="2" charset="2"/>
              <a:buChar char="§"/>
              <a:defRPr/>
            </a:pPr>
            <a:r>
              <a:rPr lang="fr-FR" altLang="fr-FR" dirty="0" smtClean="0">
                <a:solidFill>
                  <a:srgbClr val="09357A"/>
                </a:solidFill>
                <a:latin typeface="Euphemia"/>
              </a:rPr>
              <a:t>Itérer </a:t>
            </a:r>
            <a:r>
              <a:rPr lang="fr-FR" altLang="fr-FR" dirty="0">
                <a:solidFill>
                  <a:srgbClr val="09357A"/>
                </a:solidFill>
                <a:latin typeface="Euphemia"/>
              </a:rPr>
              <a:t>au fur et à mesure de l’avancement des analyses de sûreté et de la conception</a:t>
            </a:r>
          </a:p>
          <a:p>
            <a:pPr marL="28711" marR="0" lvl="0" indent="-257226" algn="l" defTabSz="914583" rtl="0" eaLnBrk="1" fontAlgn="auto" latinLnBrk="0" hangingPunct="1">
              <a:lnSpc>
                <a:spcPct val="100000"/>
              </a:lnSpc>
              <a:spcBef>
                <a:spcPts val="10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uLnTx/>
              <a:uFillTx/>
              <a:latin typeface="Euphemia"/>
              <a:ea typeface="+mn-ea"/>
              <a:cs typeface="+mn-cs"/>
            </a:endParaRPr>
          </a:p>
        </p:txBody>
      </p:sp>
      <p:cxnSp>
        <p:nvCxnSpPr>
          <p:cNvPr id="8" name="Connecteur droit avec flèche 7"/>
          <p:cNvCxnSpPr/>
          <p:nvPr/>
        </p:nvCxnSpPr>
        <p:spPr>
          <a:xfrm>
            <a:off x="2950234" y="2842106"/>
            <a:ext cx="87989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Connecteur droit avec flèche 14"/>
          <p:cNvCxnSpPr/>
          <p:nvPr/>
        </p:nvCxnSpPr>
        <p:spPr>
          <a:xfrm>
            <a:off x="2665562" y="3482204"/>
            <a:ext cx="1164566" cy="86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Connecteur droit avec flèche 16"/>
          <p:cNvCxnSpPr/>
          <p:nvPr/>
        </p:nvCxnSpPr>
        <p:spPr>
          <a:xfrm>
            <a:off x="2570672" y="3887646"/>
            <a:ext cx="1259456" cy="17510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Connecteur droit avec flèche 18"/>
          <p:cNvCxnSpPr/>
          <p:nvPr/>
        </p:nvCxnSpPr>
        <p:spPr>
          <a:xfrm>
            <a:off x="2846717" y="4827925"/>
            <a:ext cx="983411"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smtClean="0"/>
              <a:t>Sûreté MSFR – Grenoble, le 05/10/2018</a:t>
            </a:r>
            <a:endParaRPr lang="fr-FR" b="0" dirty="0" smtClean="0"/>
          </a:p>
        </p:txBody>
      </p:sp>
      <p:sp>
        <p:nvSpPr>
          <p:cNvPr id="20" name="Rectangle 19"/>
          <p:cNvSpPr/>
          <p:nvPr/>
        </p:nvSpPr>
        <p:spPr>
          <a:xfrm>
            <a:off x="1465469" y="3165988"/>
            <a:ext cx="1872954" cy="809208"/>
          </a:xfrm>
          <a:prstGeom prst="rect">
            <a:avLst/>
          </a:prstGeom>
          <a:noFill/>
          <a:ln w="25400">
            <a:solidFill>
              <a:srgbClr val="FE581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Tree>
    <p:extLst>
      <p:ext uri="{BB962C8B-B14F-4D97-AF65-F5344CB8AC3E}">
        <p14:creationId xmlns:p14="http://schemas.microsoft.com/office/powerpoint/2010/main" val="345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Méthodologie d’analyse de sûreté</a:t>
            </a:r>
            <a:br>
              <a:rPr lang="fr-FR" dirty="0"/>
            </a:br>
            <a:endParaRPr lang="fr-FR" dirty="0"/>
          </a:p>
        </p:txBody>
      </p:sp>
      <p:sp>
        <p:nvSpPr>
          <p:cNvPr id="5" name="Espace réservé du pied de page 4"/>
          <p:cNvSpPr>
            <a:spLocks noGrp="1"/>
          </p:cNvSpPr>
          <p:nvPr>
            <p:ph type="ftr" sz="quarter" idx="3"/>
          </p:nvPr>
        </p:nvSpPr>
        <p:spPr/>
        <p:txBody>
          <a:bodyPr/>
          <a:lstStyle/>
          <a:p>
            <a:pPr defTabSz="914400" fontAlgn="base">
              <a:spcBef>
                <a:spcPct val="0"/>
              </a:spcBef>
              <a:spcAft>
                <a:spcPct val="0"/>
              </a:spcAft>
            </a:pPr>
            <a:r>
              <a:rPr lang="fr-FR" smtClean="0"/>
              <a:t>Sûreté MSFR – Grenoble, le 05/10/2018</a:t>
            </a:r>
            <a:endParaRPr lang="fr-FR" b="0" dirty="0" smtClean="0"/>
          </a:p>
        </p:txBody>
      </p:sp>
      <p:pic>
        <p:nvPicPr>
          <p:cNvPr id="15362"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922081" y="1621171"/>
            <a:ext cx="7425506"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22556" y="1651819"/>
            <a:ext cx="4552335" cy="33921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7" name="Rectangle 6"/>
          <p:cNvSpPr/>
          <p:nvPr/>
        </p:nvSpPr>
        <p:spPr>
          <a:xfrm>
            <a:off x="5653553" y="1651818"/>
            <a:ext cx="2276167" cy="33921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solidFill>
                <a:schemeClr val="bg1"/>
              </a:solidFill>
            </a:endParaRPr>
          </a:p>
        </p:txBody>
      </p:sp>
      <p:sp>
        <p:nvSpPr>
          <p:cNvPr id="6" name="ZoneTexte 5"/>
          <p:cNvSpPr txBox="1"/>
          <p:nvPr/>
        </p:nvSpPr>
        <p:spPr>
          <a:xfrm>
            <a:off x="1553497" y="5165345"/>
            <a:ext cx="3691771" cy="288147"/>
          </a:xfrm>
          <a:prstGeom prst="rect">
            <a:avLst/>
          </a:prstGeom>
          <a:noFill/>
        </p:spPr>
        <p:txBody>
          <a:bodyPr wrap="none" lIns="36000" tIns="36000" rIns="36000" bIns="36000" rtlCol="0" anchor="t" anchorCtr="1">
            <a:spAutoFit/>
          </a:bodyPr>
          <a:lstStyle/>
          <a:p>
            <a:r>
              <a:rPr lang="fr-FR" sz="1400" dirty="0" smtClean="0">
                <a:solidFill>
                  <a:srgbClr val="09357A"/>
                </a:solidFill>
              </a:rPr>
              <a:t>Première version de liste </a:t>
            </a:r>
            <a:r>
              <a:rPr lang="fr-FR" sz="1400" dirty="0" err="1" smtClean="0">
                <a:solidFill>
                  <a:srgbClr val="09357A"/>
                </a:solidFill>
              </a:rPr>
              <a:t>d’Ev</a:t>
            </a:r>
            <a:r>
              <a:rPr lang="fr-FR" sz="1400" dirty="0" smtClean="0">
                <a:solidFill>
                  <a:srgbClr val="09357A"/>
                </a:solidFill>
              </a:rPr>
              <a:t>. </a:t>
            </a:r>
            <a:r>
              <a:rPr lang="fr-FR" sz="1400" dirty="0" err="1" smtClean="0">
                <a:solidFill>
                  <a:srgbClr val="09357A"/>
                </a:solidFill>
              </a:rPr>
              <a:t>Init</a:t>
            </a:r>
            <a:r>
              <a:rPr lang="fr-FR" sz="1400" dirty="0" smtClean="0">
                <a:solidFill>
                  <a:srgbClr val="09357A"/>
                </a:solidFill>
              </a:rPr>
              <a:t>. complétée</a:t>
            </a:r>
          </a:p>
        </p:txBody>
      </p:sp>
      <p:sp>
        <p:nvSpPr>
          <p:cNvPr id="9" name="ZoneTexte 8"/>
          <p:cNvSpPr txBox="1"/>
          <p:nvPr/>
        </p:nvSpPr>
        <p:spPr>
          <a:xfrm>
            <a:off x="6007505" y="5155512"/>
            <a:ext cx="1685324" cy="288147"/>
          </a:xfrm>
          <a:prstGeom prst="rect">
            <a:avLst/>
          </a:prstGeom>
          <a:noFill/>
        </p:spPr>
        <p:txBody>
          <a:bodyPr wrap="none" lIns="36000" tIns="36000" rIns="36000" bIns="36000" rtlCol="0" anchor="t" anchorCtr="1">
            <a:spAutoFit/>
          </a:bodyPr>
          <a:lstStyle/>
          <a:p>
            <a:r>
              <a:rPr lang="fr-FR" sz="1400" dirty="0" smtClean="0">
                <a:solidFill>
                  <a:srgbClr val="09357A"/>
                </a:solidFill>
              </a:rPr>
              <a:t>Application en cours</a:t>
            </a:r>
          </a:p>
        </p:txBody>
      </p:sp>
    </p:spTree>
    <p:extLst>
      <p:ext uri="{BB962C8B-B14F-4D97-AF65-F5344CB8AC3E}">
        <p14:creationId xmlns:p14="http://schemas.microsoft.com/office/powerpoint/2010/main" val="184375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28819" y="1546319"/>
            <a:ext cx="7486812" cy="6309420"/>
          </a:xfrm>
          <a:prstGeom prst="rect">
            <a:avLst/>
          </a:prstGeom>
          <a:noFill/>
        </p:spPr>
        <p:txBody>
          <a:bodyPr wrap="square" rtlCol="0">
            <a:spAutoFit/>
          </a:bodyPr>
          <a:lstStyle/>
          <a:p>
            <a:pPr marL="160767" marR="0" lvl="0" indent="-160767"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dirty="0">
                <a:solidFill>
                  <a:srgbClr val="0070C0"/>
                </a:solidFill>
                <a:latin typeface="Euphemia"/>
              </a:rPr>
              <a:t>Évènement initiateur (EI) </a:t>
            </a:r>
            <a:r>
              <a:rPr kumimoji="0" lang="fr-FR" sz="1600" b="0" i="0" u="none" strike="noStrike" kern="1200" cap="none" spc="0" normalizeH="0" baseline="0" noProof="0" dirty="0" smtClean="0">
                <a:ln>
                  <a:noFill/>
                </a:ln>
                <a:solidFill>
                  <a:srgbClr val="0070C0"/>
                </a:solidFill>
                <a:effectLst/>
                <a:uLnTx/>
                <a:uFillTx/>
                <a:latin typeface="Euphemia"/>
                <a:ea typeface="+mn-ea"/>
                <a:cs typeface="+mn-cs"/>
              </a:rPr>
              <a:t>: </a:t>
            </a:r>
            <a:r>
              <a:rPr kumimoji="0" lang="fr-FR" sz="1200" b="0" i="0" u="none" strike="noStrike" kern="1200" cap="none" spc="0" normalizeH="0" baseline="0" noProof="0" dirty="0" smtClean="0">
                <a:ln>
                  <a:noFill/>
                </a:ln>
                <a:solidFill>
                  <a:prstClr val="black"/>
                </a:solidFill>
                <a:effectLst/>
                <a:uLnTx/>
                <a:uFillTx/>
                <a:latin typeface="Euphemia"/>
                <a:ea typeface="+mn-ea"/>
                <a:cs typeface="+mn-cs"/>
              </a:rPr>
              <a:t>défaillance interne</a:t>
            </a:r>
            <a:r>
              <a:rPr kumimoji="0" lang="fr-FR" sz="1200" b="0" i="0" u="none" strike="noStrike" kern="1200" cap="none" spc="0" normalizeH="0" noProof="0" dirty="0" smtClean="0">
                <a:ln>
                  <a:noFill/>
                </a:ln>
                <a:solidFill>
                  <a:prstClr val="black"/>
                </a:solidFill>
                <a:effectLst/>
                <a:uLnTx/>
                <a:uFillTx/>
                <a:latin typeface="Euphemia"/>
                <a:ea typeface="+mn-ea"/>
                <a:cs typeface="+mn-cs"/>
              </a:rPr>
              <a:t> </a:t>
            </a:r>
            <a:r>
              <a:rPr kumimoji="0" lang="fr-FR" sz="1200" b="0" i="0" u="none" strike="noStrike" kern="1200" cap="none" spc="0" normalizeH="0" baseline="0" noProof="0" dirty="0" smtClean="0">
                <a:ln>
                  <a:noFill/>
                </a:ln>
                <a:solidFill>
                  <a:prstClr val="black"/>
                </a:solidFill>
                <a:effectLst/>
                <a:uLnTx/>
                <a:uFillTx/>
                <a:latin typeface="Euphemia"/>
                <a:ea typeface="+mn-ea"/>
                <a:cs typeface="+mn-cs"/>
              </a:rPr>
              <a:t>susceptible </a:t>
            </a:r>
            <a:r>
              <a:rPr kumimoji="0" lang="fr-FR" sz="1200" b="0" i="0" u="none" strike="noStrike" kern="1200" cap="none" spc="0" normalizeH="0" baseline="0" noProof="0" dirty="0">
                <a:ln>
                  <a:noFill/>
                </a:ln>
                <a:solidFill>
                  <a:prstClr val="black"/>
                </a:solidFill>
                <a:effectLst/>
                <a:uLnTx/>
                <a:uFillTx/>
                <a:latin typeface="Euphemia"/>
                <a:ea typeface="+mn-ea"/>
                <a:cs typeface="+mn-cs"/>
              </a:rPr>
              <a:t>d’être à l’origine, directement ou indirectement, d’une situation </a:t>
            </a:r>
            <a:r>
              <a:rPr kumimoji="0" lang="fr-FR" sz="1200" b="0" i="0" u="none" strike="noStrike" kern="1200" cap="none" spc="0" normalizeH="0" baseline="0" noProof="0" dirty="0" err="1">
                <a:ln>
                  <a:noFill/>
                </a:ln>
                <a:solidFill>
                  <a:prstClr val="black"/>
                </a:solidFill>
                <a:effectLst/>
                <a:uLnTx/>
                <a:uFillTx/>
                <a:latin typeface="Euphemia"/>
                <a:ea typeface="+mn-ea"/>
                <a:cs typeface="+mn-cs"/>
              </a:rPr>
              <a:t>incidentelle</a:t>
            </a:r>
            <a:r>
              <a:rPr kumimoji="0" lang="fr-FR" sz="1200" b="0" i="0" u="none" strike="noStrike" kern="1200" cap="none" spc="0" normalizeH="0" baseline="0" noProof="0" dirty="0">
                <a:ln>
                  <a:noFill/>
                </a:ln>
                <a:solidFill>
                  <a:prstClr val="black"/>
                </a:solidFill>
                <a:effectLst/>
                <a:uLnTx/>
                <a:uFillTx/>
                <a:latin typeface="Euphemia"/>
                <a:ea typeface="+mn-ea"/>
                <a:cs typeface="+mn-cs"/>
              </a:rPr>
              <a:t> ou </a:t>
            </a:r>
            <a:r>
              <a:rPr kumimoji="0" lang="fr-FR" sz="1200" b="0" i="0" u="none" strike="noStrike" kern="1200" cap="none" spc="0" normalizeH="0" baseline="0" noProof="0" dirty="0" smtClean="0">
                <a:ln>
                  <a:noFill/>
                </a:ln>
                <a:solidFill>
                  <a:prstClr val="black"/>
                </a:solidFill>
                <a:effectLst/>
                <a:uLnTx/>
                <a:uFillTx/>
                <a:latin typeface="Euphemia"/>
                <a:ea typeface="+mn-ea"/>
                <a:cs typeface="+mn-cs"/>
              </a:rPr>
              <a:t>accidentelle</a:t>
            </a:r>
          </a:p>
          <a:p>
            <a:pPr marR="0" lvl="0" algn="l" defTabSz="914583" rtl="0" eaLnBrk="1" fontAlgn="auto" latinLnBrk="0" hangingPunct="1">
              <a:lnSpc>
                <a:spcPct val="100000"/>
              </a:lnSpc>
              <a:spcBef>
                <a:spcPts val="0"/>
              </a:spcBef>
              <a:spcAft>
                <a:spcPts val="0"/>
              </a:spcAft>
              <a:buClrTx/>
              <a:buSzTx/>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0" marR="0" lvl="0" indent="0" algn="l" defTabSz="914583"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dirty="0">
                <a:solidFill>
                  <a:srgbClr val="0070C0"/>
                </a:solidFill>
                <a:latin typeface="Euphemia"/>
              </a:rPr>
              <a:t>Méthodes utilisées pour identifier les </a:t>
            </a:r>
            <a:r>
              <a:rPr lang="fr-FR" sz="1600" b="1" dirty="0" err="1">
                <a:solidFill>
                  <a:srgbClr val="0070C0"/>
                </a:solidFill>
                <a:latin typeface="Euphemia"/>
              </a:rPr>
              <a:t>EIs</a:t>
            </a:r>
            <a:r>
              <a:rPr lang="fr-FR" sz="1600" b="1" dirty="0">
                <a:solidFill>
                  <a:srgbClr val="0070C0"/>
                </a:solidFill>
                <a:latin typeface="Euphemia"/>
              </a:rPr>
              <a:t> : </a:t>
            </a: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342968" marR="0" lvl="1" indent="0" algn="l" defTabSz="914583"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557324" marR="0" lvl="1"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Résultats complétés par avis d’expert et retour d’expérience disponible (rapport d’</a:t>
            </a:r>
            <a:r>
              <a:rPr kumimoji="0" lang="fr-FR" sz="1200" b="0" i="0" u="none" strike="noStrike" kern="1200" cap="none" spc="0" normalizeH="0" baseline="0" noProof="0" dirty="0" err="1">
                <a:ln>
                  <a:noFill/>
                </a:ln>
                <a:solidFill>
                  <a:prstClr val="black"/>
                </a:solidFill>
                <a:effectLst/>
                <a:uLnTx/>
                <a:uFillTx/>
                <a:latin typeface="Euphemia"/>
                <a:ea typeface="+mn-ea"/>
                <a:cs typeface="+mn-cs"/>
              </a:rPr>
              <a:t>Oak</a:t>
            </a:r>
            <a:r>
              <a:rPr kumimoji="0" lang="fr-FR" sz="1200" b="0" i="0" u="none" strike="noStrike" kern="1200" cap="none" spc="0" normalizeH="0" baseline="0" noProof="0" dirty="0">
                <a:ln>
                  <a:noFill/>
                </a:ln>
                <a:solidFill>
                  <a:prstClr val="black"/>
                </a:solidFill>
                <a:effectLst/>
                <a:uLnTx/>
                <a:uFillTx/>
                <a:latin typeface="Euphemia"/>
                <a:ea typeface="+mn-ea"/>
                <a:cs typeface="+mn-cs"/>
              </a:rPr>
              <a:t> Ridge)</a:t>
            </a: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a:p>
            <a:pPr marL="100098" marR="0" lvl="0" indent="-214356" algn="l" defTabSz="9145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u="none" strike="noStrike" kern="1200" cap="none" spc="0" normalizeH="0" baseline="0" noProof="0" dirty="0" smtClean="0">
              <a:ln>
                <a:noFill/>
              </a:ln>
              <a:solidFill>
                <a:srgbClr val="0070C0"/>
              </a:solidFill>
              <a:effectLst/>
              <a:uLnTx/>
              <a:uFillTx/>
              <a:latin typeface="Euphemia"/>
              <a:ea typeface="+mn-ea"/>
              <a:cs typeface="+mn-cs"/>
            </a:endParaRPr>
          </a:p>
          <a:p>
            <a:pPr marL="0" marR="0" lvl="0" indent="0" algn="l" defTabSz="914583"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70C0"/>
              </a:solidFill>
              <a:effectLst/>
              <a:uLnTx/>
              <a:uFillTx/>
              <a:latin typeface="Euphemia"/>
              <a:ea typeface="+mn-ea"/>
              <a:cs typeface="+mn-cs"/>
            </a:endParaRPr>
          </a:p>
        </p:txBody>
      </p:sp>
      <p:sp>
        <p:nvSpPr>
          <p:cNvPr id="14" name="ZoneTexte 13"/>
          <p:cNvSpPr txBox="1"/>
          <p:nvPr/>
        </p:nvSpPr>
        <p:spPr>
          <a:xfrm>
            <a:off x="5458765" y="2809523"/>
            <a:ext cx="3190532" cy="1046440"/>
          </a:xfrm>
          <a:prstGeom prst="rect">
            <a:avLst/>
          </a:prstGeom>
          <a:noFill/>
        </p:spPr>
        <p:txBody>
          <a:bodyPr wrap="square" rtlCol="0">
            <a:spAutoFit/>
          </a:bodyPr>
          <a:lstStyle/>
          <a:p>
            <a:pPr marL="192920" marR="0" lvl="0" indent="-192920" algn="l" defTabSz="91458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400" b="1" i="0" u="sng" strike="noStrike" kern="1200" cap="none" spc="0" normalizeH="0" baseline="0" noProof="0" dirty="0">
                <a:ln>
                  <a:noFill/>
                </a:ln>
                <a:solidFill>
                  <a:srgbClr val="8064A2"/>
                </a:solidFill>
                <a:effectLst/>
                <a:uLnTx/>
                <a:uFillTx/>
                <a:latin typeface="Euphemia"/>
                <a:ea typeface="+mn-ea"/>
                <a:cs typeface="+mn-cs"/>
                <a:sym typeface="Symbol" pitchFamily="18" charset="2"/>
              </a:rPr>
              <a:t>MLD (Master </a:t>
            </a:r>
            <a:r>
              <a:rPr kumimoji="0" lang="fr-FR" altLang="fr-FR" sz="1400" b="1" i="0" u="sng" strike="noStrike" kern="1200" cap="none" spc="0" normalizeH="0" baseline="0" noProof="0" dirty="0" err="1">
                <a:ln>
                  <a:noFill/>
                </a:ln>
                <a:solidFill>
                  <a:srgbClr val="8064A2"/>
                </a:solidFill>
                <a:effectLst/>
                <a:uLnTx/>
                <a:uFillTx/>
                <a:latin typeface="Euphemia"/>
                <a:ea typeface="+mn-ea"/>
                <a:cs typeface="+mn-cs"/>
                <a:sym typeface="Symbol" pitchFamily="18" charset="2"/>
              </a:rPr>
              <a:t>Logic</a:t>
            </a:r>
            <a:r>
              <a:rPr kumimoji="0" lang="fr-FR" altLang="fr-FR" sz="1400" b="1" i="0" u="sng" strike="noStrike" kern="1200" cap="none" spc="0" normalizeH="0" baseline="0" noProof="0" dirty="0">
                <a:ln>
                  <a:noFill/>
                </a:ln>
                <a:solidFill>
                  <a:srgbClr val="8064A2"/>
                </a:solidFill>
                <a:effectLst/>
                <a:uLnTx/>
                <a:uFillTx/>
                <a:latin typeface="Euphemia"/>
                <a:ea typeface="+mn-ea"/>
                <a:cs typeface="+mn-cs"/>
                <a:sym typeface="Symbol" pitchFamily="18" charset="2"/>
              </a:rPr>
              <a:t> </a:t>
            </a:r>
            <a:r>
              <a:rPr kumimoji="0" lang="fr-FR" altLang="fr-FR" sz="1400" b="1" i="0" u="sng" strike="noStrike" kern="1200" cap="none" spc="0" normalizeH="0" baseline="0" noProof="0" dirty="0" err="1">
                <a:ln>
                  <a:noFill/>
                </a:ln>
                <a:solidFill>
                  <a:srgbClr val="8064A2"/>
                </a:solidFill>
                <a:effectLst/>
                <a:uLnTx/>
                <a:uFillTx/>
                <a:latin typeface="Euphemia"/>
                <a:ea typeface="+mn-ea"/>
                <a:cs typeface="+mn-cs"/>
                <a:sym typeface="Symbol" pitchFamily="18" charset="2"/>
              </a:rPr>
              <a:t>Diagram</a:t>
            </a:r>
            <a:r>
              <a:rPr kumimoji="0" lang="fr-FR" altLang="fr-FR" sz="1400" b="1" i="0" u="sng" strike="noStrike" kern="1200" cap="none" spc="0" normalizeH="0" baseline="0" noProof="0" dirty="0">
                <a:ln>
                  <a:noFill/>
                </a:ln>
                <a:solidFill>
                  <a:srgbClr val="8064A2"/>
                </a:solidFill>
                <a:effectLst/>
                <a:uLnTx/>
                <a:uFillTx/>
                <a:latin typeface="Euphemia"/>
                <a:ea typeface="+mn-ea"/>
                <a:cs typeface="+mn-cs"/>
                <a:sym typeface="Symbol" pitchFamily="18" charset="2"/>
              </a:rPr>
              <a:t>)</a:t>
            </a:r>
          </a:p>
          <a:p>
            <a:pPr marL="600195" marR="0" lvl="1" indent="-257226" algn="l" defTabSz="914583"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a:pPr>
            <a:r>
              <a:rPr kumimoji="0" lang="fr-FR" altLang="fr-FR" sz="1200" b="1" i="0" u="none" strike="noStrike" kern="1200" cap="none" spc="0" normalizeH="0" baseline="0" noProof="0" dirty="0">
                <a:ln>
                  <a:noFill/>
                </a:ln>
                <a:solidFill>
                  <a:prstClr val="black"/>
                </a:solidFill>
                <a:effectLst/>
                <a:uLnTx/>
                <a:uFillTx/>
                <a:latin typeface="Euphemia"/>
                <a:ea typeface="+mn-ea"/>
                <a:cs typeface="+mn-cs"/>
                <a:sym typeface="Symbol" pitchFamily="18" charset="2"/>
              </a:rPr>
              <a:t>Approche </a:t>
            </a:r>
            <a:r>
              <a:rPr kumimoji="0" lang="fr-FR" altLang="fr-FR" sz="1200" b="1" i="0" u="none" strike="noStrike" kern="1200" cap="none" spc="0" normalizeH="0" baseline="0" noProof="0" dirty="0" smtClean="0">
                <a:ln>
                  <a:noFill/>
                </a:ln>
                <a:solidFill>
                  <a:prstClr val="black"/>
                </a:solidFill>
                <a:effectLst/>
                <a:uLnTx/>
                <a:uFillTx/>
                <a:latin typeface="Euphemia"/>
                <a:ea typeface="+mn-ea"/>
                <a:cs typeface="+mn-cs"/>
                <a:sym typeface="Symbol" pitchFamily="18" charset="2"/>
              </a:rPr>
              <a:t> «top-down » </a:t>
            </a:r>
            <a:endParaRPr kumimoji="0" lang="fr-FR" altLang="fr-FR" sz="1200" b="1" i="0" u="none" strike="noStrike" kern="1200" cap="none" spc="0" normalizeH="0" baseline="0" noProof="0" dirty="0">
              <a:ln>
                <a:noFill/>
              </a:ln>
              <a:solidFill>
                <a:prstClr val="black"/>
              </a:solidFill>
              <a:effectLst/>
              <a:uLnTx/>
              <a:uFillTx/>
              <a:latin typeface="Euphemia"/>
              <a:ea typeface="+mn-ea"/>
              <a:cs typeface="+mn-cs"/>
              <a:sym typeface="Symbol" pitchFamily="18" charset="2"/>
            </a:endParaRPr>
          </a:p>
          <a:p>
            <a:pPr marL="600195" marR="0" lvl="1" indent="-257226" algn="l" defTabSz="914583"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prstClr val="black"/>
                </a:solidFill>
                <a:effectLst/>
                <a:uLnTx/>
                <a:uFillTx/>
                <a:latin typeface="Euphemia"/>
                <a:ea typeface="+mn-ea"/>
                <a:cs typeface="+mn-cs"/>
                <a:sym typeface="Symbol" pitchFamily="18" charset="2"/>
              </a:rPr>
              <a:t>Identification d’un évènement redouté central et recherche des causes</a:t>
            </a:r>
          </a:p>
        </p:txBody>
      </p:sp>
      <p:sp>
        <p:nvSpPr>
          <p:cNvPr id="2" name="Titre 1"/>
          <p:cNvSpPr>
            <a:spLocks noGrp="1"/>
          </p:cNvSpPr>
          <p:nvPr>
            <p:ph type="title"/>
          </p:nvPr>
        </p:nvSpPr>
        <p:spPr/>
        <p:txBody>
          <a:bodyPr/>
          <a:lstStyle/>
          <a:p>
            <a:r>
              <a:rPr lang="fr-FR" dirty="0" smtClean="0"/>
              <a:t>Identification des risques potentiels et des évènements initiateurs</a:t>
            </a:r>
            <a:endParaRPr lang="fr-FR" dirty="0"/>
          </a:p>
        </p:txBody>
      </p:sp>
      <p:sp>
        <p:nvSpPr>
          <p:cNvPr id="6" name="Espace réservé du contenu 5"/>
          <p:cNvSpPr txBox="1">
            <a:spLocks/>
          </p:cNvSpPr>
          <p:nvPr/>
        </p:nvSpPr>
        <p:spPr>
          <a:xfrm>
            <a:off x="575894" y="2825222"/>
            <a:ext cx="3512069" cy="1197600"/>
          </a:xfrm>
          <a:prstGeom prst="rect">
            <a:avLst/>
          </a:prstGeom>
        </p:spPr>
        <p:txBody>
          <a:bodyPr vert="horz" lIns="68592" tIns="34296" rIns="68592" bIns="3429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0767" marR="0" lvl="0" indent="-160767" algn="l" defTabSz="914583"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fr-FR" altLang="fr-FR" sz="1400" b="1" i="0" u="sng" strike="noStrike" kern="1200" cap="none" spc="0" normalizeH="0" baseline="0" noProof="0" dirty="0">
                <a:ln>
                  <a:noFill/>
                </a:ln>
                <a:solidFill>
                  <a:srgbClr val="9BBB59"/>
                </a:solidFill>
                <a:effectLst/>
                <a:uLnTx/>
                <a:uFillTx/>
                <a:latin typeface="Euphemia"/>
                <a:ea typeface="+mn-ea"/>
                <a:cs typeface="+mn-cs"/>
                <a:sym typeface="Symbol" pitchFamily="18" charset="2"/>
              </a:rPr>
              <a:t>FFMEA (</a:t>
            </a:r>
            <a:r>
              <a:rPr kumimoji="0" lang="fr-FR" altLang="fr-FR" sz="1400" b="1" i="0" u="sng" strike="noStrike" kern="1200" cap="none" spc="0" normalizeH="0" baseline="0" noProof="0" dirty="0" err="1">
                <a:ln>
                  <a:noFill/>
                </a:ln>
                <a:solidFill>
                  <a:srgbClr val="9BBB59"/>
                </a:solidFill>
                <a:effectLst/>
                <a:uLnTx/>
                <a:uFillTx/>
                <a:latin typeface="Euphemia"/>
                <a:ea typeface="+mn-ea"/>
                <a:cs typeface="+mn-cs"/>
                <a:sym typeface="Symbol" pitchFamily="18" charset="2"/>
              </a:rPr>
              <a:t>Functional</a:t>
            </a:r>
            <a:r>
              <a:rPr kumimoji="0" lang="fr-FR" altLang="fr-FR" sz="1400" b="1" i="0" u="sng" strike="noStrike" kern="1200" cap="none" spc="0" normalizeH="0" baseline="0" noProof="0" dirty="0">
                <a:ln>
                  <a:noFill/>
                </a:ln>
                <a:solidFill>
                  <a:srgbClr val="9BBB59"/>
                </a:solidFill>
                <a:effectLst/>
                <a:uLnTx/>
                <a:uFillTx/>
                <a:latin typeface="Euphemia"/>
                <a:ea typeface="+mn-ea"/>
                <a:cs typeface="+mn-cs"/>
                <a:sym typeface="Symbol" pitchFamily="18" charset="2"/>
              </a:rPr>
              <a:t> </a:t>
            </a:r>
            <a:r>
              <a:rPr kumimoji="0" lang="fr-FR" altLang="fr-FR" sz="1400" b="1" i="0" u="sng" strike="noStrike" kern="1200" cap="none" spc="0" normalizeH="0" baseline="0" noProof="0" dirty="0" err="1">
                <a:ln>
                  <a:noFill/>
                </a:ln>
                <a:solidFill>
                  <a:srgbClr val="9BBB59"/>
                </a:solidFill>
                <a:effectLst/>
                <a:uLnTx/>
                <a:uFillTx/>
                <a:latin typeface="Euphemia"/>
                <a:ea typeface="+mn-ea"/>
                <a:cs typeface="+mn-cs"/>
                <a:sym typeface="Symbol" pitchFamily="18" charset="2"/>
              </a:rPr>
              <a:t>Failure</a:t>
            </a:r>
            <a:r>
              <a:rPr kumimoji="0" lang="fr-FR" altLang="fr-FR" sz="1400" b="1" i="0" u="sng" strike="noStrike" kern="1200" cap="none" spc="0" normalizeH="0" baseline="0" noProof="0" dirty="0">
                <a:ln>
                  <a:noFill/>
                </a:ln>
                <a:solidFill>
                  <a:srgbClr val="9BBB59"/>
                </a:solidFill>
                <a:effectLst/>
                <a:uLnTx/>
                <a:uFillTx/>
                <a:latin typeface="Euphemia"/>
                <a:ea typeface="+mn-ea"/>
                <a:cs typeface="+mn-cs"/>
                <a:sym typeface="Symbol" pitchFamily="18" charset="2"/>
              </a:rPr>
              <a:t> Mode and </a:t>
            </a:r>
            <a:r>
              <a:rPr kumimoji="0" lang="fr-FR" altLang="fr-FR" sz="1400" b="1" i="0" u="sng" strike="noStrike" kern="1200" cap="none" spc="0" normalizeH="0" baseline="0" noProof="0" dirty="0" err="1">
                <a:ln>
                  <a:noFill/>
                </a:ln>
                <a:solidFill>
                  <a:srgbClr val="9BBB59"/>
                </a:solidFill>
                <a:effectLst/>
                <a:uLnTx/>
                <a:uFillTx/>
                <a:latin typeface="Euphemia"/>
                <a:ea typeface="+mn-ea"/>
                <a:cs typeface="+mn-cs"/>
                <a:sym typeface="Symbol" pitchFamily="18" charset="2"/>
              </a:rPr>
              <a:t>Effect</a:t>
            </a:r>
            <a:r>
              <a:rPr kumimoji="0" lang="fr-FR" altLang="fr-FR" sz="1400" b="1" i="0" u="sng" strike="noStrike" kern="1200" cap="none" spc="0" normalizeH="0" baseline="0" noProof="0" dirty="0">
                <a:ln>
                  <a:noFill/>
                </a:ln>
                <a:solidFill>
                  <a:srgbClr val="9BBB59"/>
                </a:solidFill>
                <a:effectLst/>
                <a:uLnTx/>
                <a:uFillTx/>
                <a:latin typeface="Euphemia"/>
                <a:ea typeface="+mn-ea"/>
                <a:cs typeface="+mn-cs"/>
                <a:sym typeface="Symbol" pitchFamily="18" charset="2"/>
              </a:rPr>
              <a:t> </a:t>
            </a:r>
            <a:r>
              <a:rPr kumimoji="0" lang="fr-FR" altLang="fr-FR" sz="1400" b="1" i="0" u="sng" strike="noStrike" kern="1200" cap="none" spc="0" normalizeH="0" baseline="0" noProof="0" dirty="0" err="1">
                <a:ln>
                  <a:noFill/>
                </a:ln>
                <a:solidFill>
                  <a:srgbClr val="9BBB59"/>
                </a:solidFill>
                <a:effectLst/>
                <a:uLnTx/>
                <a:uFillTx/>
                <a:latin typeface="Euphemia"/>
                <a:ea typeface="+mn-ea"/>
                <a:cs typeface="+mn-cs"/>
                <a:sym typeface="Symbol" pitchFamily="18" charset="2"/>
              </a:rPr>
              <a:t>Analysis</a:t>
            </a:r>
            <a:r>
              <a:rPr kumimoji="0" lang="fr-FR" altLang="fr-FR" sz="1400" b="1" i="0" u="sng" strike="noStrike" kern="1200" cap="none" spc="0" normalizeH="0" baseline="0" noProof="0" dirty="0">
                <a:ln>
                  <a:noFill/>
                </a:ln>
                <a:solidFill>
                  <a:srgbClr val="9BBB59"/>
                </a:solidFill>
                <a:effectLst/>
                <a:uLnTx/>
                <a:uFillTx/>
                <a:latin typeface="Euphemia"/>
                <a:ea typeface="+mn-ea"/>
                <a:cs typeface="+mn-cs"/>
                <a:sym typeface="Symbol" pitchFamily="18" charset="2"/>
              </a:rPr>
              <a:t>) </a:t>
            </a:r>
          </a:p>
          <a:p>
            <a:pPr marL="557324" marR="0" lvl="1" indent="-214356" algn="l" defTabSz="914583" rtl="0" eaLnBrk="1" fontAlgn="auto" latinLnBrk="0" hangingPunct="1">
              <a:lnSpc>
                <a:spcPct val="90000"/>
              </a:lnSpc>
              <a:spcBef>
                <a:spcPts val="500"/>
              </a:spcBef>
              <a:spcAft>
                <a:spcPts val="0"/>
              </a:spcAft>
              <a:buClr>
                <a:srgbClr val="F79646">
                  <a:lumMod val="75000"/>
                </a:srgbClr>
              </a:buClr>
              <a:buSzTx/>
              <a:buFont typeface="Arial" panose="020B0604020202020204" pitchFamily="34" charset="0"/>
              <a:buChar char="•"/>
              <a:tabLst/>
              <a:defRPr/>
            </a:pPr>
            <a:r>
              <a:rPr kumimoji="0" lang="fr-FR" altLang="fr-FR" sz="1200" b="1" i="0" u="none" strike="noStrike" kern="1200" cap="none" spc="0" normalizeH="0" baseline="0" noProof="0" dirty="0">
                <a:ln>
                  <a:noFill/>
                </a:ln>
                <a:solidFill>
                  <a:prstClr val="black"/>
                </a:solidFill>
                <a:effectLst/>
                <a:uLnTx/>
                <a:uFillTx/>
                <a:latin typeface="Euphemia"/>
                <a:ea typeface="+mn-ea"/>
                <a:cs typeface="+mn-cs"/>
                <a:sym typeface="Symbol" pitchFamily="18" charset="2"/>
              </a:rPr>
              <a:t>Approche </a:t>
            </a:r>
            <a:r>
              <a:rPr kumimoji="0" lang="fr-FR" altLang="fr-FR" sz="1200" b="1" i="0" u="none" strike="noStrike" kern="1200" cap="none" spc="0" normalizeH="0" baseline="0" noProof="0" dirty="0" smtClean="0">
                <a:ln>
                  <a:noFill/>
                </a:ln>
                <a:solidFill>
                  <a:prstClr val="black"/>
                </a:solidFill>
                <a:effectLst/>
                <a:uLnTx/>
                <a:uFillTx/>
                <a:latin typeface="Euphemia"/>
                <a:ea typeface="+mn-ea"/>
                <a:cs typeface="+mn-cs"/>
                <a:sym typeface="Symbol" pitchFamily="18" charset="2"/>
              </a:rPr>
              <a:t> «</a:t>
            </a:r>
            <a:r>
              <a:rPr kumimoji="0" lang="fr-FR" altLang="fr-FR" sz="1200" b="1" i="0" u="none" strike="noStrike" kern="1200" cap="none" spc="0" normalizeH="0" baseline="0" noProof="0" dirty="0" err="1" smtClean="0">
                <a:ln>
                  <a:noFill/>
                </a:ln>
                <a:solidFill>
                  <a:prstClr val="black"/>
                </a:solidFill>
                <a:effectLst/>
                <a:uLnTx/>
                <a:uFillTx/>
                <a:latin typeface="Euphemia"/>
                <a:ea typeface="+mn-ea"/>
                <a:cs typeface="+mn-cs"/>
                <a:sym typeface="Symbol" pitchFamily="18" charset="2"/>
              </a:rPr>
              <a:t>bottom</a:t>
            </a:r>
            <a:r>
              <a:rPr kumimoji="0" lang="fr-FR" altLang="fr-FR" sz="1200" b="1" i="0" u="none" strike="noStrike" kern="1200" cap="none" spc="0" normalizeH="0" baseline="0" noProof="0" dirty="0" smtClean="0">
                <a:ln>
                  <a:noFill/>
                </a:ln>
                <a:solidFill>
                  <a:prstClr val="black"/>
                </a:solidFill>
                <a:effectLst/>
                <a:uLnTx/>
                <a:uFillTx/>
                <a:latin typeface="Euphemia"/>
                <a:ea typeface="+mn-ea"/>
                <a:cs typeface="+mn-cs"/>
                <a:sym typeface="Symbol" pitchFamily="18" charset="2"/>
              </a:rPr>
              <a:t>-up »</a:t>
            </a:r>
            <a:endParaRPr kumimoji="0" lang="fr-FR" altLang="fr-FR" sz="1200" b="1" i="0" u="none" strike="noStrike" kern="1200" cap="none" spc="0" normalizeH="0" baseline="0" noProof="0" dirty="0">
              <a:ln>
                <a:noFill/>
              </a:ln>
              <a:solidFill>
                <a:prstClr val="black"/>
              </a:solidFill>
              <a:effectLst/>
              <a:uLnTx/>
              <a:uFillTx/>
              <a:latin typeface="Euphemia"/>
              <a:ea typeface="+mn-ea"/>
              <a:cs typeface="+mn-cs"/>
              <a:sym typeface="Symbol" pitchFamily="18" charset="2"/>
            </a:endParaRPr>
          </a:p>
          <a:p>
            <a:pPr marL="557324" marR="0" lvl="1" indent="-214356" algn="l" defTabSz="914583" rtl="0" eaLnBrk="1" fontAlgn="auto" latinLnBrk="0" hangingPunct="1">
              <a:lnSpc>
                <a:spcPct val="90000"/>
              </a:lnSpc>
              <a:spcBef>
                <a:spcPts val="500"/>
              </a:spcBef>
              <a:spcAft>
                <a:spcPts val="0"/>
              </a:spcAft>
              <a:buClr>
                <a:srgbClr val="F79646">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sym typeface="Symbol" pitchFamily="18" charset="2"/>
              </a:rPr>
              <a:t>Identification des fonctions du système et étude des conséquences de la perte de chaque fonction</a:t>
            </a:r>
            <a:endParaRPr kumimoji="0" lang="fr-FR" sz="1200" b="0" i="0" u="none" strike="noStrike" kern="1200" cap="none" spc="0" normalizeH="0" baseline="0" noProof="0" dirty="0">
              <a:ln>
                <a:noFill/>
              </a:ln>
              <a:solidFill>
                <a:prstClr val="black"/>
              </a:solidFill>
              <a:effectLst/>
              <a:uLnTx/>
              <a:uFillTx/>
              <a:latin typeface="Euphemia"/>
              <a:ea typeface="+mn-ea"/>
              <a:cs typeface="+mn-cs"/>
            </a:endParaRPr>
          </a:p>
          <a:p>
            <a:pPr marL="417994" marR="0" lvl="1" indent="-160767" algn="l" defTabSz="914583" rtl="0" eaLnBrk="1" fontAlgn="auto" latinLnBrk="0" hangingPunct="1">
              <a:lnSpc>
                <a:spcPct val="90000"/>
              </a:lnSpc>
              <a:spcBef>
                <a:spcPts val="500"/>
              </a:spcBef>
              <a:spcAft>
                <a:spcPts val="0"/>
              </a:spcAft>
              <a:buClr>
                <a:srgbClr val="F79646">
                  <a:lumMod val="75000"/>
                </a:srgbClr>
              </a:buClr>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uLnTx/>
              <a:uFillTx/>
              <a:latin typeface="Euphemia"/>
              <a:ea typeface="+mn-ea"/>
              <a:cs typeface="+mn-cs"/>
            </a:endParaRPr>
          </a:p>
        </p:txBody>
      </p:sp>
      <p:sp>
        <p:nvSpPr>
          <p:cNvPr id="7" name="Rectangle 6"/>
          <p:cNvSpPr/>
          <p:nvPr/>
        </p:nvSpPr>
        <p:spPr>
          <a:xfrm>
            <a:off x="3047001" y="4183325"/>
            <a:ext cx="3050447" cy="89811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Euphemia"/>
                <a:ea typeface="+mn-ea"/>
                <a:cs typeface="+mn-cs"/>
              </a:rPr>
              <a:t>Utilisation de deux approches complémentaires dans le but d’être le plus exhaustif possible dans la recherche des évènements initiateurs.</a:t>
            </a:r>
          </a:p>
        </p:txBody>
      </p:sp>
      <p:sp>
        <p:nvSpPr>
          <p:cNvPr id="10" name="Flèche droite 9"/>
          <p:cNvSpPr/>
          <p:nvPr/>
        </p:nvSpPr>
        <p:spPr>
          <a:xfrm rot="16200000">
            <a:off x="236232" y="3510183"/>
            <a:ext cx="853933" cy="174609"/>
          </a:xfrm>
          <a:prstGeom prst="rightArrow">
            <a:avLst>
              <a:gd name="adj1" fmla="val 100000"/>
              <a:gd name="adj2" fmla="val 50000"/>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dirty="0">
              <a:ln>
                <a:noFill/>
              </a:ln>
              <a:solidFill>
                <a:prstClr val="white"/>
              </a:solidFill>
              <a:effectLst/>
              <a:uLnTx/>
              <a:uFillTx/>
              <a:latin typeface="Euphemia"/>
              <a:ea typeface="+mn-ea"/>
              <a:cs typeface="+mn-cs"/>
            </a:endParaRPr>
          </a:p>
        </p:txBody>
      </p:sp>
      <p:sp>
        <p:nvSpPr>
          <p:cNvPr id="11" name="Flèche droite 10"/>
          <p:cNvSpPr/>
          <p:nvPr/>
        </p:nvSpPr>
        <p:spPr>
          <a:xfrm rot="5400000">
            <a:off x="5212564" y="3454535"/>
            <a:ext cx="796084" cy="148404"/>
          </a:xfrm>
          <a:prstGeom prst="rightArrow">
            <a:avLst>
              <a:gd name="adj1" fmla="val 100000"/>
              <a:gd name="adj2" fmla="val 50000"/>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dirty="0">
              <a:ln>
                <a:noFill/>
              </a:ln>
              <a:solidFill>
                <a:prstClr val="white"/>
              </a:solidFill>
              <a:effectLst/>
              <a:uLnTx/>
              <a:uFillTx/>
              <a:latin typeface="Euphemia"/>
              <a:ea typeface="+mn-ea"/>
              <a:cs typeface="+mn-cs"/>
            </a:endParaRPr>
          </a:p>
        </p:txBody>
      </p:sp>
      <p:sp>
        <p:nvSpPr>
          <p:cNvPr id="3" name="Flèche courbée vers la gauche 2"/>
          <p:cNvSpPr/>
          <p:nvPr/>
        </p:nvSpPr>
        <p:spPr>
          <a:xfrm rot="3013330">
            <a:off x="6581497" y="4113111"/>
            <a:ext cx="227279" cy="70750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Euphemia"/>
              <a:ea typeface="+mn-ea"/>
              <a:cs typeface="+mn-cs"/>
            </a:endParaRPr>
          </a:p>
        </p:txBody>
      </p:sp>
      <p:sp>
        <p:nvSpPr>
          <p:cNvPr id="18" name="Flèche courbée vers la gauche 17"/>
          <p:cNvSpPr/>
          <p:nvPr/>
        </p:nvSpPr>
        <p:spPr>
          <a:xfrm rot="18316266" flipH="1">
            <a:off x="2356420" y="4097416"/>
            <a:ext cx="229917" cy="70823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Euphemia"/>
              <a:ea typeface="+mn-ea"/>
              <a:cs typeface="+mn-cs"/>
            </a:endParaRPr>
          </a:p>
        </p:txBody>
      </p:sp>
      <p:sp>
        <p:nvSpPr>
          <p:cNvPr id="13" name="Espace réservé du pied de page 1"/>
          <p:cNvSpPr>
            <a:spLocks noGrp="1"/>
          </p:cNvSpPr>
          <p:nvPr>
            <p:ph type="ftr" sz="quarter" idx="3"/>
          </p:nvPr>
        </p:nvSpPr>
        <p:spPr>
          <a:xfrm>
            <a:off x="405942" y="6421156"/>
            <a:ext cx="4500000" cy="214807"/>
          </a:xfrm>
        </p:spPr>
        <p:txBody>
          <a:bodyPr/>
          <a:lstStyle/>
          <a:p>
            <a:pPr defTabSz="914400" fontAlgn="base">
              <a:spcBef>
                <a:spcPct val="0"/>
              </a:spcBef>
              <a:spcAft>
                <a:spcPct val="0"/>
              </a:spcAft>
            </a:pPr>
            <a:r>
              <a:rPr lang="fr-FR" dirty="0" smtClean="0"/>
              <a:t>Sûreté MSFR – Grenoble, le 05/10/2018</a:t>
            </a:r>
            <a:endParaRPr lang="fr-FR" b="0" dirty="0" smtClean="0"/>
          </a:p>
        </p:txBody>
      </p:sp>
    </p:spTree>
    <p:extLst>
      <p:ext uri="{BB962C8B-B14F-4D97-AF65-F5344CB8AC3E}">
        <p14:creationId xmlns:p14="http://schemas.microsoft.com/office/powerpoint/2010/main" val="307242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ûreté MSR_V1">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36000" rIns="36000" bIns="36000" rtlCol="0" anchor="t" anchorCtr="1">
        <a:spAutoFit/>
      </a:bodyPr>
      <a:lstStyle>
        <a:defPPr>
          <a:defRPr sz="1400" dirty="0" err="1" smtClean="0">
            <a:solidFill>
              <a:srgbClr val="09357A"/>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Academique">
  <a:themeElements>
    <a:clrScheme name="Personnalisé 2">
      <a:dk1>
        <a:sysClr val="windowText" lastClr="000000"/>
      </a:dk1>
      <a:lt1>
        <a:sysClr val="window" lastClr="FFFFFF"/>
      </a:lt1>
      <a:dk2>
        <a:srgbClr val="4F81BD"/>
      </a:dk2>
      <a:lt2>
        <a:srgbClr val="EEECE1"/>
      </a:lt2>
      <a:accent1>
        <a:srgbClr val="7F7F7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hèmeAcademique" id="{DCB0C7F3-1CED-4E2A-8C31-BD1EB80E8842}" vid="{3F73B430-337A-4AFA-B037-46A10D8C3E4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Sûreté MSR_V1</Template>
  <TotalTime>0</TotalTime>
  <Words>2856</Words>
  <Application>Microsoft Office PowerPoint</Application>
  <PresentationFormat>Personnalisé</PresentationFormat>
  <Paragraphs>469</Paragraphs>
  <Slides>34</Slides>
  <Notes>10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34</vt:i4>
      </vt:variant>
    </vt:vector>
  </HeadingPairs>
  <TitlesOfParts>
    <vt:vector size="37" baseType="lpstr">
      <vt:lpstr>Sûreté MSR_V1</vt:lpstr>
      <vt:lpstr>ThèmeAcademique</vt:lpstr>
      <vt:lpstr>think-cell Slide</vt:lpstr>
      <vt:lpstr>Présentation PowerPoint</vt:lpstr>
      <vt:lpstr>Plan de la présentation</vt:lpstr>
      <vt:lpstr>Démarche générale de sûreté (1/2)</vt:lpstr>
      <vt:lpstr>Démarche générale de sûreté (2/2)</vt:lpstr>
      <vt:lpstr>Présentation PowerPoint</vt:lpstr>
      <vt:lpstr>Etudes de sûreté menées dans le projet SAMOFAR</vt:lpstr>
      <vt:lpstr>Méthodologie d’analyse de sûreté </vt:lpstr>
      <vt:lpstr>Méthodologie d’analyse de sûreté </vt:lpstr>
      <vt:lpstr>Identification des risques potentiels et des évènements initiateurs</vt:lpstr>
      <vt:lpstr>Identification des risques potentiels et des évènements initiateurs</vt:lpstr>
      <vt:lpstr>Classification et sélection des EIs</vt:lpstr>
      <vt:lpstr>Classification et sélection des EIs</vt:lpstr>
      <vt:lpstr>Classification et sélection des EIs</vt:lpstr>
      <vt:lpstr>Classification et sélection des EIs</vt:lpstr>
      <vt:lpstr>Méthode des lignes de défense</vt:lpstr>
      <vt:lpstr>Application de la méthode des lignes de défense au MSFR : principales étapes</vt:lpstr>
      <vt:lpstr>Application de la méthode des lignes de défense au MSFR </vt:lpstr>
      <vt:lpstr>Application de la méthode des lignes de défense au MSFR (perte de la source froide principale eau)</vt:lpstr>
      <vt:lpstr>“Decrease of heat extraction”</vt:lpstr>
      <vt:lpstr>Application de la méthode des lignes de défense au MSFR (perte de la source froide principale eau)</vt:lpstr>
      <vt:lpstr>Application de la méthode des lignes de défense au MSFR (sur-refroidissement)</vt:lpstr>
      <vt:lpstr>Barrières de confinement du MSFR</vt:lpstr>
      <vt:lpstr>Définition des barrières de confinement / quelques points d’attention</vt:lpstr>
      <vt:lpstr>Premier bilan</vt:lpstr>
      <vt:lpstr>Présentation PowerPoint</vt:lpstr>
      <vt:lpstr>Thématiques de sûreté à approfondir en priorité </vt:lpstr>
      <vt:lpstr>Autres enjeux de sûreté</vt:lpstr>
      <vt:lpstr>SAMOSAFER</vt:lpstr>
      <vt:lpstr>Présentation PowerPoint</vt:lpstr>
      <vt:lpstr>Présentation PowerPoint</vt:lpstr>
      <vt:lpstr>Présentation PowerPoint</vt:lpstr>
      <vt:lpstr>Refroidissement de secours de l’intermédiaire</vt:lpstr>
      <vt:lpstr>Proposition de refroidissement de l’EDT</vt:lpstr>
      <vt:lpstr>Présentation PowerPoint</vt:lpstr>
    </vt:vector>
  </TitlesOfParts>
  <Company>AREVA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BEILS Stephane (EP/PE)</dc:creator>
  <cp:lastModifiedBy>BEILS Stephane (EP/PE)</cp:lastModifiedBy>
  <cp:revision>377</cp:revision>
  <cp:lastPrinted>2018-10-02T16:35:52Z</cp:lastPrinted>
  <dcterms:created xsi:type="dcterms:W3CDTF">2018-03-09T21:41:18Z</dcterms:created>
  <dcterms:modified xsi:type="dcterms:W3CDTF">2018-10-04T06:00:21Z</dcterms:modified>
</cp:coreProperties>
</file>