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96" autoAdjust="0"/>
    <p:restoredTop sz="94660"/>
  </p:normalViewPr>
  <p:slideViewPr>
    <p:cSldViewPr snapToGrid="0">
      <p:cViewPr varScale="1">
        <p:scale>
          <a:sx n="114" d="100"/>
          <a:sy n="114" d="100"/>
        </p:scale>
        <p:origin x="60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BF5BF5-C301-48C7-8F74-BC6CD7EB1AD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8F4FF06-8783-4BD7-9B71-B02C4C1E6A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44F8F44-A15B-4C18-B1D3-F5317046A897}"/>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5" name="Espace réservé du pied de page 4">
            <a:extLst>
              <a:ext uri="{FF2B5EF4-FFF2-40B4-BE49-F238E27FC236}">
                <a16:creationId xmlns:a16="http://schemas.microsoft.com/office/drawing/2014/main" id="{89F3F240-E55D-447A-B2BC-5FF00E74A44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3669208-94FE-4A39-BDB1-D5B72D3CCD8A}"/>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3369384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D674BF-564E-468A-A248-DC00712278E5}"/>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F1CC5EF-40A7-4AFD-8998-E50C1183AEF3}"/>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D157A49-CE25-4770-87FA-47679B9DE0E8}"/>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5" name="Espace réservé du pied de page 4">
            <a:extLst>
              <a:ext uri="{FF2B5EF4-FFF2-40B4-BE49-F238E27FC236}">
                <a16:creationId xmlns:a16="http://schemas.microsoft.com/office/drawing/2014/main" id="{C70AB564-D3F9-4E52-8D20-418CF42990D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C69A587-FC23-41AF-AECA-24AF334806AA}"/>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529426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D30B97B-A4E6-4D2A-9931-853DF360997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20CB334-D8AB-413A-B59A-C9FFC5980CDE}"/>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09C16AD-4D81-4581-9F8F-C511EAD05FDA}"/>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5" name="Espace réservé du pied de page 4">
            <a:extLst>
              <a:ext uri="{FF2B5EF4-FFF2-40B4-BE49-F238E27FC236}">
                <a16:creationId xmlns:a16="http://schemas.microsoft.com/office/drawing/2014/main" id="{8458FD94-9A93-40B0-BF65-A66460890A8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981DCEB-3104-4799-B3C0-584580CA5742}"/>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14012365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608576" y="1545336"/>
            <a:ext cx="5632704" cy="38862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9" name="Date Placeholder 8"/>
          <p:cNvSpPr>
            <a:spLocks noGrp="1"/>
          </p:cNvSpPr>
          <p:nvPr>
            <p:ph type="dt" sz="half" idx="14"/>
          </p:nvPr>
        </p:nvSpPr>
        <p:spPr/>
        <p:txBody>
          <a:bodyPr/>
          <a:lstStyle/>
          <a:p>
            <a:fld id="{870633AC-4827-4ACE-A891-CB58894304B9}" type="datetimeFigureOut">
              <a:rPr lang="en-US" smtClean="0"/>
              <a:t>10/3/2018</a:t>
            </a:fld>
            <a:endParaRPr lang="en-US"/>
          </a:p>
        </p:txBody>
      </p:sp>
      <p:sp>
        <p:nvSpPr>
          <p:cNvPr id="10" name="Slide Number Placeholder 9"/>
          <p:cNvSpPr>
            <a:spLocks noGrp="1"/>
          </p:cNvSpPr>
          <p:nvPr>
            <p:ph type="sldNum" sz="quarter" idx="15"/>
          </p:nvPr>
        </p:nvSpPr>
        <p:spPr/>
        <p:txBody>
          <a:bodyPr/>
          <a:lstStyle/>
          <a:p>
            <a:fld id="{60838CE6-2532-4347-943E-9F1D789E5A54}" type="slidenum">
              <a:rPr lang="en-US" smtClean="0"/>
              <a:t>‹N°›</a:t>
            </a:fld>
            <a:endParaRPr lang="en-US"/>
          </a:p>
        </p:txBody>
      </p:sp>
      <p:sp>
        <p:nvSpPr>
          <p:cNvPr id="11" name="Footer Placeholder 10"/>
          <p:cNvSpPr>
            <a:spLocks noGrp="1"/>
          </p:cNvSpPr>
          <p:nvPr>
            <p:ph type="ftr" sz="quarter" idx="16"/>
          </p:nvPr>
        </p:nvSpPr>
        <p:spPr/>
        <p:txBody>
          <a:bodyPr/>
          <a:lstStyle/>
          <a:p>
            <a:endParaRPr lang="en-US"/>
          </a:p>
        </p:txBody>
      </p:sp>
      <p:sp>
        <p:nvSpPr>
          <p:cNvPr id="12" name="Title 11"/>
          <p:cNvSpPr>
            <a:spLocks noGrp="1"/>
          </p:cNvSpPr>
          <p:nvPr>
            <p:ph type="title"/>
          </p:nvPr>
        </p:nvSpPr>
        <p:spPr/>
        <p:txBody>
          <a:bodyPr/>
          <a:lstStyle/>
          <a:p>
            <a:r>
              <a:rPr lang="fr-FR"/>
              <a:t>Modifiez le style du titre</a:t>
            </a:r>
            <a:endParaRPr lang="en-US" dirty="0"/>
          </a:p>
        </p:txBody>
      </p:sp>
    </p:spTree>
    <p:extLst>
      <p:ext uri="{BB962C8B-B14F-4D97-AF65-F5344CB8AC3E}">
        <p14:creationId xmlns:p14="http://schemas.microsoft.com/office/powerpoint/2010/main" val="10059428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9CD9AF-B7E0-4CE5-BA37-A3B271833B9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9B4E1B1-F714-48C7-9350-A2E7B47F218D}"/>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69B2029-43F0-488C-979D-7602D9C8490E}"/>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5" name="Espace réservé du pied de page 4">
            <a:extLst>
              <a:ext uri="{FF2B5EF4-FFF2-40B4-BE49-F238E27FC236}">
                <a16:creationId xmlns:a16="http://schemas.microsoft.com/office/drawing/2014/main" id="{07A062EF-F846-4A3C-AA5D-BE343178428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72F6AE6-DD5A-4367-9AAB-CD384FC14004}"/>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1867719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985FBF-527C-4A9C-99AE-F185F2A3ED0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2026A300-EFA0-4B1B-A95B-02F8A8D269D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76A934C9-86BA-4C3F-9C00-FF8DF0554275}"/>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5" name="Espace réservé du pied de page 4">
            <a:extLst>
              <a:ext uri="{FF2B5EF4-FFF2-40B4-BE49-F238E27FC236}">
                <a16:creationId xmlns:a16="http://schemas.microsoft.com/office/drawing/2014/main" id="{42E18E17-4263-4FA9-A7E5-05FEDACD873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42D676D-D815-4EA1-886A-6AC6D3FD8EFD}"/>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2457529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840C5-848F-4A87-A698-A99B9D2E56C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1B88992-0249-431D-B714-AA7C3FEDB140}"/>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2B3138B6-BF79-447D-A4DF-BAF7E870EB94}"/>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C99CE48-B6BA-4D08-9BE7-B76F58938468}"/>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6" name="Espace réservé du pied de page 5">
            <a:extLst>
              <a:ext uri="{FF2B5EF4-FFF2-40B4-BE49-F238E27FC236}">
                <a16:creationId xmlns:a16="http://schemas.microsoft.com/office/drawing/2014/main" id="{7CB9B1D3-A706-4EB9-803A-471BE9EE919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F11A270-E2B9-4D2B-855B-CEC30E093969}"/>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4250099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0BCF73-73A7-41EB-A5D1-55CDBA0661D5}"/>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20C0BC5-2BB9-42AA-B2CC-F76745ADBBE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EE119F39-E594-4ABB-83DB-C1EA3162248C}"/>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091AE8E-6166-40D7-87CC-42903ADF38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372C34F6-CE7D-442B-A76C-300050048935}"/>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4772E9D-CA65-4288-A8F2-A39BF99C21F0}"/>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8" name="Espace réservé du pied de page 7">
            <a:extLst>
              <a:ext uri="{FF2B5EF4-FFF2-40B4-BE49-F238E27FC236}">
                <a16:creationId xmlns:a16="http://schemas.microsoft.com/office/drawing/2014/main" id="{BC038DB8-ED31-4F16-9771-64BB0A49D4F6}"/>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4E1B14DD-A30D-4E2B-9C9D-EB549F99206A}"/>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379369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093F7A1-68F7-42CC-9992-38195451FEF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4C88A33-BFF0-4161-BBB0-5E0AFE04AB55}"/>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4" name="Espace réservé du pied de page 3">
            <a:extLst>
              <a:ext uri="{FF2B5EF4-FFF2-40B4-BE49-F238E27FC236}">
                <a16:creationId xmlns:a16="http://schemas.microsoft.com/office/drawing/2014/main" id="{B6EBDD11-81BC-4EC0-854F-DFB18ED3A5D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7873EA2-3BEC-45F5-A035-A01B783E6F0A}"/>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2933726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E90C1D7-7C6C-4D84-848E-46513CFA4F4C}"/>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3" name="Espace réservé du pied de page 2">
            <a:extLst>
              <a:ext uri="{FF2B5EF4-FFF2-40B4-BE49-F238E27FC236}">
                <a16:creationId xmlns:a16="http://schemas.microsoft.com/office/drawing/2014/main" id="{F6D72B54-E9B0-4D12-A16F-BE254144A4D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02C05AF-7962-4767-B799-3FE87D93DF56}"/>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971512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5CD72A-2E42-44C7-A594-E8FD4CF6649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ED311B4-D852-47DD-85E5-A60183D0C5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296D2062-7F1C-469B-BBA2-4C0D6E3C30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51A80487-30B1-4F5E-A41F-3F806A4C7C77}"/>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6" name="Espace réservé du pied de page 5">
            <a:extLst>
              <a:ext uri="{FF2B5EF4-FFF2-40B4-BE49-F238E27FC236}">
                <a16:creationId xmlns:a16="http://schemas.microsoft.com/office/drawing/2014/main" id="{387863F3-5FDF-431B-9655-FBFAA5A7BBF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897BF3D-853C-43E5-8E3C-B3EB1EDE8F1A}"/>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183324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1814A1-D750-4765-B1C0-D6D918A574E4}"/>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283AF4D-8116-4D66-98E8-FB2FB1B1F9C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0F617C4-2DFF-4ECF-B74E-1DF8C9105B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FF62A64A-932A-4372-BBB0-15ACCE1EAC18}"/>
              </a:ext>
            </a:extLst>
          </p:cNvPr>
          <p:cNvSpPr>
            <a:spLocks noGrp="1"/>
          </p:cNvSpPr>
          <p:nvPr>
            <p:ph type="dt" sz="half" idx="10"/>
          </p:nvPr>
        </p:nvSpPr>
        <p:spPr/>
        <p:txBody>
          <a:bodyPr/>
          <a:lstStyle/>
          <a:p>
            <a:fld id="{2F60DE52-A174-47A0-BD94-461E6FF362AF}" type="datetimeFigureOut">
              <a:rPr lang="fr-FR" smtClean="0"/>
              <a:t>03/10/2018</a:t>
            </a:fld>
            <a:endParaRPr lang="fr-FR"/>
          </a:p>
        </p:txBody>
      </p:sp>
      <p:sp>
        <p:nvSpPr>
          <p:cNvPr id="6" name="Espace réservé du pied de page 5">
            <a:extLst>
              <a:ext uri="{FF2B5EF4-FFF2-40B4-BE49-F238E27FC236}">
                <a16:creationId xmlns:a16="http://schemas.microsoft.com/office/drawing/2014/main" id="{7D674E03-0414-435C-8BD9-7FC4C848D12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1CA1D21-60EF-41B9-8578-E3F069664DF6}"/>
              </a:ext>
            </a:extLst>
          </p:cNvPr>
          <p:cNvSpPr>
            <a:spLocks noGrp="1"/>
          </p:cNvSpPr>
          <p:nvPr>
            <p:ph type="sldNum" sz="quarter" idx="12"/>
          </p:nvPr>
        </p:nvSpPr>
        <p:spPr/>
        <p:txBody>
          <a:bodyPr/>
          <a:lstStyle/>
          <a:p>
            <a:fld id="{9EDDCAD7-E294-4FB4-9C67-A299AADD9546}" type="slidenum">
              <a:rPr lang="fr-FR" smtClean="0"/>
              <a:t>‹N°›</a:t>
            </a:fld>
            <a:endParaRPr lang="fr-FR"/>
          </a:p>
        </p:txBody>
      </p:sp>
    </p:spTree>
    <p:extLst>
      <p:ext uri="{BB962C8B-B14F-4D97-AF65-F5344CB8AC3E}">
        <p14:creationId xmlns:p14="http://schemas.microsoft.com/office/powerpoint/2010/main" val="462919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ECD9960-1A91-45E8-95A9-79AD7F0678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1CBECAF-4E92-415B-8E8F-2D8D185897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E1B219B-E55D-43F2-97EF-9D6F9F45C0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60DE52-A174-47A0-BD94-461E6FF362AF}" type="datetimeFigureOut">
              <a:rPr lang="fr-FR" smtClean="0"/>
              <a:t>03/10/2018</a:t>
            </a:fld>
            <a:endParaRPr lang="fr-FR"/>
          </a:p>
        </p:txBody>
      </p:sp>
      <p:sp>
        <p:nvSpPr>
          <p:cNvPr id="5" name="Espace réservé du pied de page 4">
            <a:extLst>
              <a:ext uri="{FF2B5EF4-FFF2-40B4-BE49-F238E27FC236}">
                <a16:creationId xmlns:a16="http://schemas.microsoft.com/office/drawing/2014/main" id="{16EEB41F-2388-464B-9970-86387E72FC4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C87B32A-35E1-45FA-AE68-D313066B50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DDCAD7-E294-4FB4-9C67-A299AADD9546}" type="slidenum">
              <a:rPr lang="fr-FR" smtClean="0"/>
              <a:t>‹N°›</a:t>
            </a:fld>
            <a:endParaRPr lang="fr-FR"/>
          </a:p>
        </p:txBody>
      </p:sp>
    </p:spTree>
    <p:extLst>
      <p:ext uri="{BB962C8B-B14F-4D97-AF65-F5344CB8AC3E}">
        <p14:creationId xmlns:p14="http://schemas.microsoft.com/office/powerpoint/2010/main" val="1698099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14F0CE-09BE-4B6D-A4FE-EC3E8256027F}"/>
              </a:ext>
            </a:extLst>
          </p:cNvPr>
          <p:cNvSpPr>
            <a:spLocks noGrp="1"/>
          </p:cNvSpPr>
          <p:nvPr>
            <p:ph type="ctrTitle"/>
          </p:nvPr>
        </p:nvSpPr>
        <p:spPr/>
        <p:txBody>
          <a:bodyPr>
            <a:normAutofit fontScale="90000"/>
          </a:bodyPr>
          <a:lstStyle/>
          <a:p>
            <a:r>
              <a:rPr lang="fr-FR" dirty="0"/>
              <a:t>MSFR et </a:t>
            </a:r>
            <a:br>
              <a:rPr lang="fr-FR" dirty="0"/>
            </a:br>
            <a:r>
              <a:rPr lang="fr-FR" b="1" dirty="0"/>
              <a:t>résistance  à la prolifération </a:t>
            </a:r>
            <a:r>
              <a:rPr lang="fr-FR" dirty="0"/>
              <a:t>:</a:t>
            </a:r>
            <a:br>
              <a:rPr lang="fr-FR" dirty="0"/>
            </a:br>
            <a:r>
              <a:rPr lang="fr-FR" dirty="0"/>
              <a:t> </a:t>
            </a:r>
            <a:r>
              <a:rPr lang="fr-FR" sz="4900" dirty="0"/>
              <a:t>études préliminaires</a:t>
            </a:r>
            <a:endParaRPr lang="fr-FR" dirty="0"/>
          </a:p>
        </p:txBody>
      </p:sp>
      <p:sp>
        <p:nvSpPr>
          <p:cNvPr id="3" name="Sous-titre 2">
            <a:extLst>
              <a:ext uri="{FF2B5EF4-FFF2-40B4-BE49-F238E27FC236}">
                <a16:creationId xmlns:a16="http://schemas.microsoft.com/office/drawing/2014/main" id="{F3EDC452-DC86-464B-B8E4-8522E92EE353}"/>
              </a:ext>
            </a:extLst>
          </p:cNvPr>
          <p:cNvSpPr>
            <a:spLocks noGrp="1"/>
          </p:cNvSpPr>
          <p:nvPr>
            <p:ph type="subTitle" idx="1"/>
          </p:nvPr>
        </p:nvSpPr>
        <p:spPr>
          <a:xfrm>
            <a:off x="1524000" y="4709385"/>
            <a:ext cx="9144000" cy="1655762"/>
          </a:xfrm>
        </p:spPr>
        <p:txBody>
          <a:bodyPr/>
          <a:lstStyle/>
          <a:p>
            <a:r>
              <a:rPr lang="fr-FR" dirty="0" err="1"/>
              <a:t>M.Allibert</a:t>
            </a:r>
            <a:endParaRPr lang="fr-FR" dirty="0"/>
          </a:p>
          <a:p>
            <a:r>
              <a:rPr lang="fr-FR" dirty="0"/>
              <a:t>Atelier NEEDS octobre 2018</a:t>
            </a:r>
          </a:p>
        </p:txBody>
      </p:sp>
    </p:spTree>
    <p:extLst>
      <p:ext uri="{BB962C8B-B14F-4D97-AF65-F5344CB8AC3E}">
        <p14:creationId xmlns:p14="http://schemas.microsoft.com/office/powerpoint/2010/main" val="4039379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A70C88B3-A7B7-4640-8F0E-77C75EDD329A}"/>
              </a:ext>
            </a:extLst>
          </p:cNvPr>
          <p:cNvSpPr>
            <a:spLocks noGrp="1"/>
          </p:cNvSpPr>
          <p:nvPr>
            <p:ph sz="quarter" idx="13"/>
          </p:nvPr>
        </p:nvSpPr>
        <p:spPr>
          <a:xfrm>
            <a:off x="906011" y="1545335"/>
            <a:ext cx="9335269" cy="4779963"/>
          </a:xfrm>
        </p:spPr>
        <p:txBody>
          <a:bodyPr>
            <a:normAutofit lnSpcReduction="10000"/>
          </a:bodyPr>
          <a:lstStyle/>
          <a:p>
            <a:r>
              <a:rPr lang="fr-FR" sz="2000" dirty="0"/>
              <a:t>L’Uranium 233 peut servir d’explosif nucléaire en cycle Th/U pur (mais pas avec démarrage U/Pu recyclé). Cependant il émet énormément de gammas pénétrants (risques humains, explosif, électronique) et la détection de son transport est facile.</a:t>
            </a:r>
            <a:br>
              <a:rPr lang="fr-FR" sz="2000" dirty="0"/>
            </a:br>
            <a:endParaRPr lang="fr-FR" sz="2000" dirty="0"/>
          </a:p>
          <a:p>
            <a:r>
              <a:rPr lang="fr-FR" sz="2000" dirty="0"/>
              <a:t>Le Pa est la meilleure cible, mais ceci demande de très bien maitriser la fluoration. La détection du détournement est facile à faire.</a:t>
            </a:r>
            <a:br>
              <a:rPr lang="fr-FR" sz="2000" dirty="0"/>
            </a:br>
            <a:endParaRPr lang="fr-FR" sz="2000" dirty="0"/>
          </a:p>
          <a:p>
            <a:r>
              <a:rPr lang="fr-FR" sz="2000" dirty="0"/>
              <a:t>La résistance à la prolifération ne s’évalue que par comparaison. Aucun système n’est parfaitement résistant, mais certains le sont plus que d’autres.</a:t>
            </a:r>
            <a:br>
              <a:rPr lang="fr-FR" sz="2000" dirty="0"/>
            </a:br>
            <a:r>
              <a:rPr lang="fr-FR" sz="2000" dirty="0">
                <a:solidFill>
                  <a:schemeClr val="accent1">
                    <a:lumMod val="75000"/>
                  </a:schemeClr>
                </a:solidFill>
              </a:rPr>
              <a:t>Cette évaluation nécessite des compétences ne relevant pas que de la chimie ou de la physique. </a:t>
            </a:r>
            <a:r>
              <a:rPr lang="fr-FR" sz="2000" dirty="0">
                <a:solidFill>
                  <a:srgbClr val="FF0000"/>
                </a:solidFill>
              </a:rPr>
              <a:t>Nous sommes demandeurs de collaboration sur la définition des menaces et l’évaluation de la résistance à la prolifération.</a:t>
            </a:r>
            <a:br>
              <a:rPr lang="fr-FR" sz="2000" dirty="0">
                <a:solidFill>
                  <a:srgbClr val="FF0000"/>
                </a:solidFill>
              </a:rPr>
            </a:br>
            <a:endParaRPr lang="fr-FR" sz="2000" dirty="0">
              <a:solidFill>
                <a:srgbClr val="FF0000"/>
              </a:solidFill>
            </a:endParaRPr>
          </a:p>
          <a:p>
            <a:r>
              <a:rPr lang="fr-FR" sz="2000" dirty="0"/>
              <a:t>Les </a:t>
            </a:r>
            <a:r>
              <a:rPr lang="fr-FR" sz="2000" dirty="0">
                <a:solidFill>
                  <a:schemeClr val="accent1">
                    <a:lumMod val="75000"/>
                  </a:schemeClr>
                </a:solidFill>
              </a:rPr>
              <a:t>études suivantes </a:t>
            </a:r>
            <a:r>
              <a:rPr lang="fr-FR" sz="2000" dirty="0"/>
              <a:t>pourrons avoir trait à la détection de détournements par les bilans matière et aux dispositifs de détection. </a:t>
            </a:r>
            <a:r>
              <a:rPr lang="fr-FR" sz="2000" dirty="0">
                <a:solidFill>
                  <a:srgbClr val="FF0000"/>
                </a:solidFill>
              </a:rPr>
              <a:t>Nous sommes demandeurs de collaboration sur la détection.</a:t>
            </a:r>
          </a:p>
        </p:txBody>
      </p:sp>
      <p:sp>
        <p:nvSpPr>
          <p:cNvPr id="3" name="Titre 2">
            <a:extLst>
              <a:ext uri="{FF2B5EF4-FFF2-40B4-BE49-F238E27FC236}">
                <a16:creationId xmlns:a16="http://schemas.microsoft.com/office/drawing/2014/main" id="{DC89838C-D8F9-4C2B-9956-F90B1C0223EB}"/>
              </a:ext>
            </a:extLst>
          </p:cNvPr>
          <p:cNvSpPr>
            <a:spLocks noGrp="1"/>
          </p:cNvSpPr>
          <p:nvPr>
            <p:ph type="title"/>
          </p:nvPr>
        </p:nvSpPr>
        <p:spPr/>
        <p:txBody>
          <a:bodyPr/>
          <a:lstStyle/>
          <a:p>
            <a:r>
              <a:rPr lang="fr-FR" dirty="0"/>
              <a:t>CONCLUSIONS</a:t>
            </a:r>
          </a:p>
        </p:txBody>
      </p:sp>
    </p:spTree>
    <p:extLst>
      <p:ext uri="{BB962C8B-B14F-4D97-AF65-F5344CB8AC3E}">
        <p14:creationId xmlns:p14="http://schemas.microsoft.com/office/powerpoint/2010/main" val="520171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47BD5E-26FF-4D53-A3B7-0B4C076DB551}"/>
              </a:ext>
            </a:extLst>
          </p:cNvPr>
          <p:cNvSpPr>
            <a:spLocks noGrp="1"/>
          </p:cNvSpPr>
          <p:nvPr>
            <p:ph type="title"/>
          </p:nvPr>
        </p:nvSpPr>
        <p:spPr/>
        <p:txBody>
          <a:bodyPr>
            <a:normAutofit fontScale="90000"/>
          </a:bodyPr>
          <a:lstStyle/>
          <a:p>
            <a:pPr algn="ctr"/>
            <a:r>
              <a:rPr lang="fr-FR" sz="4000" b="1" dirty="0"/>
              <a:t>R</a:t>
            </a:r>
            <a:r>
              <a:rPr lang="fr-FR" sz="4000" dirty="0"/>
              <a:t>ésistance à la </a:t>
            </a:r>
            <a:r>
              <a:rPr lang="fr-FR" sz="4000" b="1" dirty="0"/>
              <a:t>P</a:t>
            </a:r>
            <a:r>
              <a:rPr lang="fr-FR" sz="4000" dirty="0"/>
              <a:t>rolifération et </a:t>
            </a:r>
            <a:r>
              <a:rPr lang="fr-FR" sz="4000" b="1" dirty="0"/>
              <a:t>P</a:t>
            </a:r>
            <a:r>
              <a:rPr lang="fr-FR" sz="4000" dirty="0"/>
              <a:t>rotection </a:t>
            </a:r>
            <a:r>
              <a:rPr lang="fr-FR" sz="4000" b="1" dirty="0"/>
              <a:t>P</a:t>
            </a:r>
            <a:r>
              <a:rPr lang="fr-FR" sz="4000" dirty="0"/>
              <a:t>hysique</a:t>
            </a:r>
            <a:br>
              <a:rPr lang="fr-FR" sz="4000" dirty="0"/>
            </a:br>
            <a:r>
              <a:rPr lang="fr-FR" sz="4000" b="1" dirty="0"/>
              <a:t>PR</a:t>
            </a:r>
            <a:r>
              <a:rPr lang="fr-FR" sz="4000" dirty="0"/>
              <a:t>&amp;</a:t>
            </a:r>
            <a:r>
              <a:rPr lang="fr-FR" sz="4000" b="1" dirty="0"/>
              <a:t>PP</a:t>
            </a:r>
            <a:r>
              <a:rPr lang="fr-FR" sz="4000" dirty="0"/>
              <a:t> in English</a:t>
            </a:r>
            <a:br>
              <a:rPr lang="fr-FR" sz="4000" dirty="0"/>
            </a:br>
            <a:endParaRPr lang="fr-FR" sz="4000" dirty="0"/>
          </a:p>
        </p:txBody>
      </p:sp>
      <p:sp>
        <p:nvSpPr>
          <p:cNvPr id="3" name="Espace réservé du contenu 2">
            <a:extLst>
              <a:ext uri="{FF2B5EF4-FFF2-40B4-BE49-F238E27FC236}">
                <a16:creationId xmlns:a16="http://schemas.microsoft.com/office/drawing/2014/main" id="{BFB5DCB7-51E6-4CCB-9640-ABB9E0A944A6}"/>
              </a:ext>
            </a:extLst>
          </p:cNvPr>
          <p:cNvSpPr>
            <a:spLocks noGrp="1"/>
          </p:cNvSpPr>
          <p:nvPr>
            <p:ph idx="1"/>
          </p:nvPr>
        </p:nvSpPr>
        <p:spPr/>
        <p:txBody>
          <a:bodyPr>
            <a:normAutofit fontScale="92500" lnSpcReduction="10000"/>
          </a:bodyPr>
          <a:lstStyle/>
          <a:p>
            <a:r>
              <a:rPr lang="fr-FR" dirty="0"/>
              <a:t>C’est un domaine d’étude obligatoire pour les sites électronucléaires. </a:t>
            </a:r>
            <a:br>
              <a:rPr lang="fr-FR" dirty="0"/>
            </a:br>
            <a:r>
              <a:rPr lang="fr-FR" sz="2600" dirty="0"/>
              <a:t>Il s’agit d’analyser les facteurs qui pourraient entraver des tentatives d’utilisation du site nucléaire pour se procurer des matériaux fissiles utiles pour réaliser des explosifs nucléaires (RP).</a:t>
            </a:r>
            <a:br>
              <a:rPr lang="fr-FR" sz="2600" dirty="0"/>
            </a:br>
            <a:r>
              <a:rPr lang="fr-FR" sz="2600" dirty="0"/>
              <a:t>Il s’agit aussi d’évaluer les possibilités d’attaques terroriste sur les sites (PP).</a:t>
            </a:r>
            <a:br>
              <a:rPr lang="fr-FR" sz="2600" dirty="0"/>
            </a:br>
            <a:endParaRPr lang="fr-FR" sz="2600" dirty="0"/>
          </a:p>
          <a:p>
            <a:r>
              <a:rPr lang="fr-FR" dirty="0"/>
              <a:t>Il existe une procédure d’analyse définie par le PR&amp;PP WG du GIF.</a:t>
            </a:r>
            <a:br>
              <a:rPr lang="fr-FR" dirty="0"/>
            </a:br>
            <a:r>
              <a:rPr lang="fr-FR" sz="2600" dirty="0"/>
              <a:t>Cette procédure requiert, entre autres, une analyse du comportement des installations en cas de menace.</a:t>
            </a:r>
            <a:br>
              <a:rPr lang="fr-FR" sz="2600" dirty="0"/>
            </a:br>
            <a:endParaRPr lang="fr-FR" dirty="0"/>
          </a:p>
          <a:p>
            <a:r>
              <a:rPr lang="fr-FR" dirty="0"/>
              <a:t>L’analyse PR&amp;PP est lourde et demande des spécialités très diverses.</a:t>
            </a:r>
            <a:br>
              <a:rPr lang="fr-FR" dirty="0"/>
            </a:br>
            <a:r>
              <a:rPr lang="fr-FR" sz="2600" dirty="0"/>
              <a:t>Mais</a:t>
            </a:r>
            <a:r>
              <a:rPr lang="fr-FR" dirty="0"/>
              <a:t> </a:t>
            </a:r>
            <a:r>
              <a:rPr lang="fr-FR" sz="2600" dirty="0"/>
              <a:t>il est souhaitable de la débuter dès l’élaboration du concept pour choisir les options les plus favorables.</a:t>
            </a:r>
            <a:endParaRPr lang="fr-FR" dirty="0"/>
          </a:p>
        </p:txBody>
      </p:sp>
    </p:spTree>
    <p:extLst>
      <p:ext uri="{BB962C8B-B14F-4D97-AF65-F5344CB8AC3E}">
        <p14:creationId xmlns:p14="http://schemas.microsoft.com/office/powerpoint/2010/main" val="1507429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sz="half" idx="1"/>
          </p:nvPr>
        </p:nvSpPr>
        <p:spPr>
          <a:xfrm>
            <a:off x="6773416" y="1065942"/>
            <a:ext cx="4326384" cy="3948339"/>
          </a:xfrm>
          <a:solidFill>
            <a:schemeClr val="bg2"/>
          </a:solidFill>
        </p:spPr>
        <p:txBody>
          <a:bodyPr>
            <a:normAutofit fontScale="92500" lnSpcReduction="20000"/>
          </a:bodyPr>
          <a:lstStyle/>
          <a:p>
            <a:r>
              <a:rPr lang="fr-FR" sz="2000" dirty="0">
                <a:solidFill>
                  <a:srgbClr val="FF0000"/>
                </a:solidFill>
              </a:rPr>
              <a:t>Protection Physique (</a:t>
            </a:r>
            <a:r>
              <a:rPr lang="fr-FR" sz="2000" b="1" dirty="0">
                <a:solidFill>
                  <a:srgbClr val="FF0000"/>
                </a:solidFill>
              </a:rPr>
              <a:t>PP</a:t>
            </a:r>
            <a:r>
              <a:rPr lang="fr-FR" sz="2000" dirty="0">
                <a:solidFill>
                  <a:srgbClr val="FF0000"/>
                </a:solidFill>
              </a:rPr>
              <a:t>)</a:t>
            </a:r>
            <a:br>
              <a:rPr lang="fr-FR" sz="2000" dirty="0">
                <a:solidFill>
                  <a:srgbClr val="FF0000"/>
                </a:solidFill>
              </a:rPr>
            </a:br>
            <a:br>
              <a:rPr lang="fr-FR" sz="2000" dirty="0"/>
            </a:br>
            <a:r>
              <a:rPr lang="fr-FR" b="1" dirty="0"/>
              <a:t>Opposants</a:t>
            </a:r>
            <a:r>
              <a:rPr lang="fr-FR" dirty="0"/>
              <a:t> désirant saboter les installations électronucléaires ou terroriser la population.</a:t>
            </a:r>
          </a:p>
          <a:p>
            <a:r>
              <a:rPr lang="fr-FR" dirty="0"/>
              <a:t>Suppose une intrusion sur le site et des complicités:</a:t>
            </a:r>
            <a:br>
              <a:rPr lang="fr-FR" dirty="0"/>
            </a:br>
            <a:r>
              <a:rPr lang="fr-FR" dirty="0"/>
              <a:t>vol de matières, sabotages, vol d’informations.</a:t>
            </a:r>
            <a:endParaRPr lang="en-US" dirty="0"/>
          </a:p>
        </p:txBody>
      </p:sp>
      <p:sp>
        <p:nvSpPr>
          <p:cNvPr id="5" name="Espace réservé du contenu 4"/>
          <p:cNvSpPr>
            <a:spLocks noGrp="1"/>
          </p:cNvSpPr>
          <p:nvPr>
            <p:ph sz="half" idx="2"/>
          </p:nvPr>
        </p:nvSpPr>
        <p:spPr>
          <a:xfrm>
            <a:off x="1157548" y="1065969"/>
            <a:ext cx="4326384" cy="3948312"/>
          </a:xfrm>
          <a:solidFill>
            <a:schemeClr val="bg2"/>
          </a:solidFill>
        </p:spPr>
        <p:txBody>
          <a:bodyPr>
            <a:normAutofit fontScale="92500" lnSpcReduction="20000"/>
          </a:bodyPr>
          <a:lstStyle/>
          <a:p>
            <a:r>
              <a:rPr lang="fr-FR" sz="2000" dirty="0">
                <a:solidFill>
                  <a:srgbClr val="FF0000"/>
                </a:solidFill>
              </a:rPr>
              <a:t>Résistance à la prolifération (</a:t>
            </a:r>
            <a:r>
              <a:rPr lang="fr-FR" sz="2000" b="1" dirty="0">
                <a:solidFill>
                  <a:srgbClr val="FF0000"/>
                </a:solidFill>
              </a:rPr>
              <a:t>PR</a:t>
            </a:r>
            <a:r>
              <a:rPr lang="fr-FR" sz="2000" dirty="0"/>
              <a:t>)</a:t>
            </a:r>
            <a:br>
              <a:rPr lang="fr-FR" sz="2000" dirty="0"/>
            </a:br>
            <a:br>
              <a:rPr lang="fr-FR" sz="2000" dirty="0"/>
            </a:br>
            <a:r>
              <a:rPr lang="fr-FR" b="1" dirty="0"/>
              <a:t>Etats</a:t>
            </a:r>
            <a:r>
              <a:rPr lang="fr-FR" dirty="0"/>
              <a:t> désireux d’acquérir l’arme atomique.</a:t>
            </a:r>
          </a:p>
          <a:p>
            <a:r>
              <a:rPr lang="fr-FR" dirty="0"/>
              <a:t>Détournement dissimulé ou manifeste de matières nucléaires et/ou d’installations électronucléaires</a:t>
            </a:r>
          </a:p>
          <a:p>
            <a:r>
              <a:rPr lang="fr-FR" dirty="0"/>
              <a:t>Risque à comparer à l’enrichissement de l’U naturel</a:t>
            </a:r>
            <a:endParaRPr lang="en-US" dirty="0"/>
          </a:p>
        </p:txBody>
      </p:sp>
      <p:sp>
        <p:nvSpPr>
          <p:cNvPr id="6" name="Espace réservé du contenu 4"/>
          <p:cNvSpPr txBox="1">
            <a:spLocks/>
          </p:cNvSpPr>
          <p:nvPr/>
        </p:nvSpPr>
        <p:spPr>
          <a:xfrm>
            <a:off x="1157548" y="5540003"/>
            <a:ext cx="4481252" cy="504056"/>
          </a:xfrm>
          <a:prstGeom prst="rect">
            <a:avLst/>
          </a:prstGeom>
          <a:solidFill>
            <a:schemeClr val="bg2"/>
          </a:solidFill>
        </p:spPr>
        <p:txBody>
          <a:bodyPr vert="horz" lIns="91440" tIns="45720" rIns="91440" bIns="45720" rtlCol="0">
            <a:normAutofit fontScale="77500" lnSpcReduction="20000"/>
          </a:bodyPr>
          <a:lstStyle>
            <a:lvl1pPr marL="274320" indent="-27432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fr-FR" sz="2300" dirty="0"/>
              <a:t>(</a:t>
            </a:r>
            <a:r>
              <a:rPr lang="fr-FR" sz="2300" b="1" dirty="0">
                <a:solidFill>
                  <a:srgbClr val="FF0000"/>
                </a:solidFill>
              </a:rPr>
              <a:t>PR</a:t>
            </a:r>
            <a:r>
              <a:rPr lang="fr-FR" sz="2300" dirty="0"/>
              <a:t>) relève des compétences des designers</a:t>
            </a:r>
            <a:br>
              <a:rPr lang="fr-FR" sz="2000" dirty="0"/>
            </a:br>
            <a:endParaRPr lang="en-US" dirty="0"/>
          </a:p>
        </p:txBody>
      </p:sp>
      <p:sp>
        <p:nvSpPr>
          <p:cNvPr id="7" name="Titre 6">
            <a:extLst>
              <a:ext uri="{FF2B5EF4-FFF2-40B4-BE49-F238E27FC236}">
                <a16:creationId xmlns:a16="http://schemas.microsoft.com/office/drawing/2014/main" id="{BF8943BA-51E8-4E22-909D-439EFFC7F9A1}"/>
              </a:ext>
            </a:extLst>
          </p:cNvPr>
          <p:cNvSpPr>
            <a:spLocks noGrp="1"/>
          </p:cNvSpPr>
          <p:nvPr>
            <p:ph type="title"/>
          </p:nvPr>
        </p:nvSpPr>
        <p:spPr>
          <a:xfrm>
            <a:off x="3942126" y="189811"/>
            <a:ext cx="4077749" cy="700817"/>
          </a:xfrm>
        </p:spPr>
        <p:txBody>
          <a:bodyPr/>
          <a:lstStyle/>
          <a:p>
            <a:pPr algn="ctr"/>
            <a:r>
              <a:rPr lang="fr-FR" dirty="0"/>
              <a:t>Exemples</a:t>
            </a:r>
          </a:p>
        </p:txBody>
      </p:sp>
      <p:sp>
        <p:nvSpPr>
          <p:cNvPr id="8" name="Espace réservé du contenu 4">
            <a:extLst>
              <a:ext uri="{FF2B5EF4-FFF2-40B4-BE49-F238E27FC236}">
                <a16:creationId xmlns:a16="http://schemas.microsoft.com/office/drawing/2014/main" id="{DBADF8EB-57F8-402E-A4CA-877BADB29A18}"/>
              </a:ext>
            </a:extLst>
          </p:cNvPr>
          <p:cNvSpPr txBox="1">
            <a:spLocks/>
          </p:cNvSpPr>
          <p:nvPr/>
        </p:nvSpPr>
        <p:spPr>
          <a:xfrm>
            <a:off x="6773416" y="5540003"/>
            <a:ext cx="4481252" cy="504056"/>
          </a:xfrm>
          <a:prstGeom prst="rect">
            <a:avLst/>
          </a:prstGeom>
          <a:solidFill>
            <a:schemeClr val="bg2"/>
          </a:solidFill>
        </p:spPr>
        <p:txBody>
          <a:bodyPr vert="horz" lIns="91440" tIns="45720" rIns="91440" bIns="45720" rtlCol="0">
            <a:normAutofit fontScale="77500" lnSpcReduction="20000"/>
          </a:bodyPr>
          <a:lstStyle>
            <a:lvl1pPr marL="274320" indent="-27432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fr-FR" sz="2300" dirty="0"/>
              <a:t>(</a:t>
            </a:r>
            <a:r>
              <a:rPr lang="fr-FR" sz="2300" b="1" dirty="0">
                <a:solidFill>
                  <a:srgbClr val="FF0000"/>
                </a:solidFill>
              </a:rPr>
              <a:t>PP</a:t>
            </a:r>
            <a:r>
              <a:rPr lang="fr-FR" sz="2300" dirty="0"/>
              <a:t>) nécessite un design complet</a:t>
            </a:r>
            <a:br>
              <a:rPr lang="fr-FR" sz="2000" dirty="0"/>
            </a:br>
            <a:endParaRPr lang="en-US" dirty="0"/>
          </a:p>
        </p:txBody>
      </p:sp>
    </p:spTree>
    <p:extLst>
      <p:ext uri="{BB962C8B-B14F-4D97-AF65-F5344CB8AC3E}">
        <p14:creationId xmlns:p14="http://schemas.microsoft.com/office/powerpoint/2010/main" val="552522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14560" y="241474"/>
            <a:ext cx="6669024" cy="1066800"/>
          </a:xfrm>
        </p:spPr>
        <p:txBody>
          <a:bodyPr>
            <a:normAutofit/>
          </a:bodyPr>
          <a:lstStyle/>
          <a:p>
            <a:r>
              <a:rPr lang="fr-FR" dirty="0"/>
              <a:t>Décomposition des actions</a:t>
            </a:r>
            <a:endParaRPr lang="en-US" dirty="0"/>
          </a:p>
        </p:txBody>
      </p:sp>
      <p:sp>
        <p:nvSpPr>
          <p:cNvPr id="3" name="Espace réservé du contenu 2"/>
          <p:cNvSpPr>
            <a:spLocks noGrp="1"/>
          </p:cNvSpPr>
          <p:nvPr>
            <p:ph sz="half" idx="1"/>
          </p:nvPr>
        </p:nvSpPr>
        <p:spPr>
          <a:xfrm>
            <a:off x="4835860" y="1809295"/>
            <a:ext cx="2520280" cy="860326"/>
          </a:xfrm>
        </p:spPr>
        <p:txBody>
          <a:bodyPr>
            <a:normAutofit fontScale="77500" lnSpcReduction="20000"/>
          </a:bodyPr>
          <a:lstStyle/>
          <a:p>
            <a:r>
              <a:rPr lang="fr-FR" dirty="0"/>
              <a:t>Description des </a:t>
            </a:r>
            <a:r>
              <a:rPr lang="fr-FR" b="1" dirty="0">
                <a:solidFill>
                  <a:srgbClr val="FF0000"/>
                </a:solidFill>
              </a:rPr>
              <a:t>REPONSES</a:t>
            </a:r>
            <a:r>
              <a:rPr lang="fr-FR" dirty="0">
                <a:solidFill>
                  <a:srgbClr val="FFFF00"/>
                </a:solidFill>
              </a:rPr>
              <a:t> </a:t>
            </a:r>
            <a:r>
              <a:rPr lang="fr-FR" dirty="0"/>
              <a:t>du système</a:t>
            </a:r>
          </a:p>
          <a:p>
            <a:endParaRPr lang="fr-FR" dirty="0"/>
          </a:p>
          <a:p>
            <a:endParaRPr lang="fr-FR" dirty="0"/>
          </a:p>
        </p:txBody>
      </p:sp>
      <p:sp>
        <p:nvSpPr>
          <p:cNvPr id="4" name="Espace réservé du contenu 3"/>
          <p:cNvSpPr>
            <a:spLocks noGrp="1"/>
          </p:cNvSpPr>
          <p:nvPr>
            <p:ph sz="half" idx="2"/>
          </p:nvPr>
        </p:nvSpPr>
        <p:spPr>
          <a:xfrm>
            <a:off x="739217" y="1972658"/>
            <a:ext cx="2563077" cy="3499305"/>
          </a:xfrm>
        </p:spPr>
        <p:txBody>
          <a:bodyPr>
            <a:normAutofit fontScale="77500" lnSpcReduction="20000"/>
          </a:bodyPr>
          <a:lstStyle/>
          <a:p>
            <a:r>
              <a:rPr lang="fr-FR" dirty="0"/>
              <a:t>Définition de la </a:t>
            </a:r>
            <a:r>
              <a:rPr lang="fr-FR" b="1" dirty="0">
                <a:solidFill>
                  <a:srgbClr val="FF0000"/>
                </a:solidFill>
              </a:rPr>
              <a:t>MENACE</a:t>
            </a:r>
          </a:p>
          <a:p>
            <a:endParaRPr lang="fr-FR" b="1" dirty="0"/>
          </a:p>
          <a:p>
            <a:pPr marL="0" indent="0">
              <a:buNone/>
            </a:pPr>
            <a:endParaRPr lang="fr-FR" b="1" dirty="0"/>
          </a:p>
          <a:p>
            <a:r>
              <a:rPr lang="fr-FR" b="1" dirty="0"/>
              <a:t>Qui, Pourquoi, avec quels moyens, quelle stratégie?</a:t>
            </a:r>
            <a:br>
              <a:rPr lang="fr-FR" b="1" dirty="0"/>
            </a:br>
            <a:endParaRPr lang="fr-FR" b="1" dirty="0"/>
          </a:p>
          <a:p>
            <a:r>
              <a:rPr lang="fr-FR" b="1" dirty="0"/>
              <a:t>Situation géopolitique?</a:t>
            </a:r>
            <a:br>
              <a:rPr lang="fr-FR" b="1" dirty="0"/>
            </a:br>
            <a:endParaRPr lang="en-US" b="1" dirty="0"/>
          </a:p>
        </p:txBody>
      </p:sp>
      <p:sp>
        <p:nvSpPr>
          <p:cNvPr id="5" name="Espace réservé du contenu 2"/>
          <p:cNvSpPr txBox="1">
            <a:spLocks/>
          </p:cNvSpPr>
          <p:nvPr/>
        </p:nvSpPr>
        <p:spPr>
          <a:xfrm>
            <a:off x="8703533" y="1809295"/>
            <a:ext cx="2659447" cy="4248472"/>
          </a:xfrm>
          <a:prstGeom prst="rect">
            <a:avLst/>
          </a:prstGeom>
        </p:spPr>
        <p:txBody>
          <a:bodyPr vert="horz" lIns="91440" tIns="45720" rIns="91440" bIns="45720" rtlCol="0">
            <a:normAutofit fontScale="92500" lnSpcReduction="10000"/>
          </a:bodyPr>
          <a:lstStyle>
            <a:lvl1pPr marL="274320" indent="-27432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fr-FR" dirty="0"/>
              <a:t>Présentation des </a:t>
            </a:r>
            <a:r>
              <a:rPr lang="fr-FR" b="1" dirty="0">
                <a:solidFill>
                  <a:srgbClr val="FF0000"/>
                </a:solidFill>
              </a:rPr>
              <a:t>RESULTATS </a:t>
            </a:r>
            <a:r>
              <a:rPr lang="fr-FR" dirty="0"/>
              <a:t>(comparaisons)</a:t>
            </a:r>
          </a:p>
          <a:p>
            <a:endParaRPr lang="fr-FR" dirty="0"/>
          </a:p>
          <a:p>
            <a:endParaRPr lang="fr-FR" dirty="0"/>
          </a:p>
          <a:p>
            <a:r>
              <a:rPr lang="fr-FR" b="1" dirty="0"/>
              <a:t>Comparaisons</a:t>
            </a:r>
            <a:r>
              <a:rPr lang="fr-FR" dirty="0"/>
              <a:t>:</a:t>
            </a:r>
            <a:br>
              <a:rPr lang="fr-FR" dirty="0"/>
            </a:br>
            <a:r>
              <a:rPr lang="fr-FR" dirty="0"/>
              <a:t>- voies</a:t>
            </a:r>
            <a:br>
              <a:rPr lang="fr-FR" dirty="0"/>
            </a:br>
            <a:r>
              <a:rPr lang="fr-FR" dirty="0"/>
              <a:t>- caractéristiques du réacteur</a:t>
            </a:r>
          </a:p>
          <a:p>
            <a:endParaRPr lang="fr-FR" dirty="0"/>
          </a:p>
          <a:p>
            <a:r>
              <a:rPr lang="fr-FR" b="1" dirty="0">
                <a:solidFill>
                  <a:srgbClr val="FF0000"/>
                </a:solidFill>
              </a:rPr>
              <a:t>Evaluation</a:t>
            </a:r>
            <a:r>
              <a:rPr lang="fr-FR" b="1" dirty="0"/>
              <a:t> </a:t>
            </a:r>
            <a:r>
              <a:rPr lang="fr-FR" dirty="0"/>
              <a:t>du système</a:t>
            </a:r>
          </a:p>
          <a:p>
            <a:endParaRPr lang="fr-FR" dirty="0"/>
          </a:p>
          <a:p>
            <a:r>
              <a:rPr lang="fr-FR" b="1" dirty="0"/>
              <a:t>Présentation</a:t>
            </a:r>
            <a:r>
              <a:rPr lang="fr-FR" dirty="0"/>
              <a:t> des résultats à des publics divers</a:t>
            </a:r>
          </a:p>
          <a:p>
            <a:endParaRPr lang="fr-FR" dirty="0"/>
          </a:p>
        </p:txBody>
      </p:sp>
      <p:sp>
        <p:nvSpPr>
          <p:cNvPr id="6" name="Flèche droite 5"/>
          <p:cNvSpPr/>
          <p:nvPr/>
        </p:nvSpPr>
        <p:spPr>
          <a:xfrm>
            <a:off x="3205752" y="1972658"/>
            <a:ext cx="1086144"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èche droite 6"/>
          <p:cNvSpPr/>
          <p:nvPr/>
        </p:nvSpPr>
        <p:spPr>
          <a:xfrm>
            <a:off x="7382167" y="2055143"/>
            <a:ext cx="1021226"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29020" y="1731107"/>
            <a:ext cx="1902698" cy="8522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p:cNvSpPr/>
          <p:nvPr/>
        </p:nvSpPr>
        <p:spPr>
          <a:xfrm>
            <a:off x="4905790" y="1647217"/>
            <a:ext cx="2380419" cy="9361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p:cNvSpPr/>
          <p:nvPr/>
        </p:nvSpPr>
        <p:spPr>
          <a:xfrm>
            <a:off x="8703533" y="1733517"/>
            <a:ext cx="1974707" cy="9361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5072156" y="6054691"/>
            <a:ext cx="1930423" cy="369332"/>
          </a:xfrm>
          <a:prstGeom prst="rect">
            <a:avLst/>
          </a:prstGeom>
          <a:noFill/>
          <a:ln w="28575">
            <a:solidFill>
              <a:schemeClr val="bg1"/>
            </a:solidFill>
          </a:ln>
        </p:spPr>
        <p:txBody>
          <a:bodyPr wrap="square" rtlCol="0">
            <a:spAutoFit/>
          </a:bodyPr>
          <a:lstStyle/>
          <a:p>
            <a:pPr algn="ctr"/>
            <a:r>
              <a:rPr lang="fr-FR" b="1" dirty="0">
                <a:solidFill>
                  <a:srgbClr val="FF0000"/>
                </a:solidFill>
              </a:rPr>
              <a:t>DESIGNERS</a:t>
            </a:r>
          </a:p>
        </p:txBody>
      </p:sp>
      <p:sp>
        <p:nvSpPr>
          <p:cNvPr id="12" name="Parenthèse fermante 11">
            <a:extLst>
              <a:ext uri="{FF2B5EF4-FFF2-40B4-BE49-F238E27FC236}">
                <a16:creationId xmlns:a16="http://schemas.microsoft.com/office/drawing/2014/main" id="{6159C059-EE2A-4139-A991-829DDED407F8}"/>
              </a:ext>
            </a:extLst>
          </p:cNvPr>
          <p:cNvSpPr/>
          <p:nvPr/>
        </p:nvSpPr>
        <p:spPr>
          <a:xfrm rot="5400000">
            <a:off x="5777018" y="4707429"/>
            <a:ext cx="520700" cy="2049768"/>
          </a:xfrm>
          <a:prstGeom prst="rightBracket">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3" name="ZoneTexte 12">
            <a:extLst>
              <a:ext uri="{FF2B5EF4-FFF2-40B4-BE49-F238E27FC236}">
                <a16:creationId xmlns:a16="http://schemas.microsoft.com/office/drawing/2014/main" id="{004E8082-736B-434F-A392-566E61DA37DF}"/>
              </a:ext>
            </a:extLst>
          </p:cNvPr>
          <p:cNvSpPr txBox="1"/>
          <p:nvPr/>
        </p:nvSpPr>
        <p:spPr>
          <a:xfrm>
            <a:off x="801295" y="6059893"/>
            <a:ext cx="1930423" cy="369332"/>
          </a:xfrm>
          <a:prstGeom prst="rect">
            <a:avLst/>
          </a:prstGeom>
          <a:noFill/>
          <a:ln w="28575">
            <a:solidFill>
              <a:schemeClr val="bg1"/>
            </a:solidFill>
          </a:ln>
        </p:spPr>
        <p:txBody>
          <a:bodyPr wrap="square" rtlCol="0">
            <a:spAutoFit/>
          </a:bodyPr>
          <a:lstStyle/>
          <a:p>
            <a:pPr algn="ctr"/>
            <a:r>
              <a:rPr lang="fr-FR" b="1" dirty="0">
                <a:solidFill>
                  <a:srgbClr val="FF0000"/>
                </a:solidFill>
              </a:rPr>
              <a:t>Experts A</a:t>
            </a:r>
          </a:p>
        </p:txBody>
      </p:sp>
      <p:sp>
        <p:nvSpPr>
          <p:cNvPr id="14" name="ZoneTexte 13">
            <a:extLst>
              <a:ext uri="{FF2B5EF4-FFF2-40B4-BE49-F238E27FC236}">
                <a16:creationId xmlns:a16="http://schemas.microsoft.com/office/drawing/2014/main" id="{01579568-5130-4C1B-8877-30142CAFBE11}"/>
              </a:ext>
            </a:extLst>
          </p:cNvPr>
          <p:cNvSpPr txBox="1"/>
          <p:nvPr/>
        </p:nvSpPr>
        <p:spPr>
          <a:xfrm>
            <a:off x="9068044" y="6059893"/>
            <a:ext cx="1930423" cy="369332"/>
          </a:xfrm>
          <a:prstGeom prst="rect">
            <a:avLst/>
          </a:prstGeom>
          <a:noFill/>
          <a:ln w="28575">
            <a:solidFill>
              <a:schemeClr val="bg1"/>
            </a:solidFill>
          </a:ln>
        </p:spPr>
        <p:txBody>
          <a:bodyPr wrap="square" rtlCol="0">
            <a:spAutoFit/>
          </a:bodyPr>
          <a:lstStyle/>
          <a:p>
            <a:pPr algn="ctr"/>
            <a:r>
              <a:rPr lang="fr-FR" b="1" dirty="0">
                <a:solidFill>
                  <a:srgbClr val="FF0000"/>
                </a:solidFill>
              </a:rPr>
              <a:t>Experts B</a:t>
            </a:r>
          </a:p>
        </p:txBody>
      </p:sp>
    </p:spTree>
    <p:extLst>
      <p:ext uri="{BB962C8B-B14F-4D97-AF65-F5344CB8AC3E}">
        <p14:creationId xmlns:p14="http://schemas.microsoft.com/office/powerpoint/2010/main" val="2987919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quarter" idx="13"/>
          </p:nvPr>
        </p:nvSpPr>
        <p:spPr>
          <a:xfrm>
            <a:off x="2243382" y="3060700"/>
            <a:ext cx="7129218" cy="3536652"/>
          </a:xfrm>
        </p:spPr>
        <p:txBody>
          <a:bodyPr>
            <a:normAutofit fontScale="70000" lnSpcReduction="20000"/>
          </a:bodyPr>
          <a:lstStyle/>
          <a:p>
            <a:r>
              <a:rPr lang="fr-FR" b="1" dirty="0">
                <a:solidFill>
                  <a:srgbClr val="FF0000"/>
                </a:solidFill>
              </a:rPr>
              <a:t>REPONSE:</a:t>
            </a:r>
          </a:p>
          <a:p>
            <a:r>
              <a:rPr lang="fr-FR" dirty="0"/>
              <a:t>Identification des </a:t>
            </a:r>
            <a:r>
              <a:rPr lang="fr-FR" b="1" u="sng" dirty="0">
                <a:solidFill>
                  <a:srgbClr val="FF0000"/>
                </a:solidFill>
                <a:uFill>
                  <a:solidFill>
                    <a:srgbClr val="FFFF00"/>
                  </a:solidFill>
                </a:uFill>
              </a:rPr>
              <a:t>éléments</a:t>
            </a:r>
            <a:r>
              <a:rPr lang="fr-FR" b="1" dirty="0">
                <a:solidFill>
                  <a:srgbClr val="FF0000"/>
                </a:solidFill>
              </a:rPr>
              <a:t> </a:t>
            </a:r>
            <a:r>
              <a:rPr lang="fr-FR" dirty="0"/>
              <a:t>matériels</a:t>
            </a:r>
            <a:r>
              <a:rPr lang="fr-FR" dirty="0">
                <a:solidFill>
                  <a:srgbClr val="FF0000"/>
                </a:solidFill>
              </a:rPr>
              <a:t> </a:t>
            </a:r>
            <a:r>
              <a:rPr lang="fr-FR" dirty="0"/>
              <a:t>composant le système</a:t>
            </a:r>
          </a:p>
          <a:p>
            <a:r>
              <a:rPr lang="fr-FR" dirty="0"/>
              <a:t>Identification des </a:t>
            </a:r>
            <a:r>
              <a:rPr lang="fr-FR" b="1" u="sng" dirty="0">
                <a:solidFill>
                  <a:srgbClr val="FF0000"/>
                </a:solidFill>
                <a:uFill>
                  <a:solidFill>
                    <a:srgbClr val="FFFF00"/>
                  </a:solidFill>
                </a:uFill>
              </a:rPr>
              <a:t>cibles</a:t>
            </a:r>
          </a:p>
          <a:p>
            <a:r>
              <a:rPr lang="fr-FR" dirty="0"/>
              <a:t>Identification des </a:t>
            </a:r>
            <a:r>
              <a:rPr lang="fr-FR" b="1" u="sng" dirty="0">
                <a:solidFill>
                  <a:srgbClr val="FF0000"/>
                </a:solidFill>
                <a:uFill>
                  <a:solidFill>
                    <a:srgbClr val="FFFF00"/>
                  </a:solidFill>
                </a:uFill>
              </a:rPr>
              <a:t>voies</a:t>
            </a:r>
            <a:r>
              <a:rPr lang="fr-FR" dirty="0">
                <a:solidFill>
                  <a:srgbClr val="FFFF00"/>
                </a:solidFill>
              </a:rPr>
              <a:t> </a:t>
            </a:r>
            <a:r>
              <a:rPr lang="fr-FR" dirty="0"/>
              <a:t>de détournement</a:t>
            </a:r>
          </a:p>
          <a:p>
            <a:r>
              <a:rPr lang="fr-FR" dirty="0"/>
              <a:t>Identification des</a:t>
            </a:r>
            <a:r>
              <a:rPr lang="fr-FR" dirty="0">
                <a:solidFill>
                  <a:srgbClr val="FF0000"/>
                </a:solidFill>
              </a:rPr>
              <a:t> </a:t>
            </a:r>
            <a:r>
              <a:rPr lang="fr-FR" b="1" u="sng" dirty="0">
                <a:solidFill>
                  <a:srgbClr val="FF0000"/>
                </a:solidFill>
                <a:uFill>
                  <a:solidFill>
                    <a:srgbClr val="FFFF00"/>
                  </a:solidFill>
                </a:uFill>
              </a:rPr>
              <a:t>barrières</a:t>
            </a:r>
            <a:r>
              <a:rPr lang="fr-FR" dirty="0">
                <a:solidFill>
                  <a:srgbClr val="FF0000"/>
                </a:solidFill>
              </a:rPr>
              <a:t> </a:t>
            </a:r>
            <a:r>
              <a:rPr lang="fr-FR" dirty="0"/>
              <a:t>physiques au détournement</a:t>
            </a:r>
            <a:br>
              <a:rPr lang="fr-FR" dirty="0"/>
            </a:br>
            <a:endParaRPr lang="fr-FR" dirty="0"/>
          </a:p>
          <a:p>
            <a:r>
              <a:rPr lang="fr-FR" dirty="0"/>
              <a:t>Identification des moyens de </a:t>
            </a:r>
            <a:r>
              <a:rPr lang="fr-FR" dirty="0">
                <a:solidFill>
                  <a:srgbClr val="FF0000"/>
                </a:solidFill>
              </a:rPr>
              <a:t>détection</a:t>
            </a:r>
            <a:r>
              <a:rPr lang="fr-FR" b="1" dirty="0"/>
              <a:t> </a:t>
            </a:r>
            <a:r>
              <a:rPr lang="fr-FR" dirty="0"/>
              <a:t>pour chaque voie de détournement</a:t>
            </a:r>
          </a:p>
          <a:p>
            <a:r>
              <a:rPr lang="fr-FR" dirty="0"/>
              <a:t>Description des manières de</a:t>
            </a:r>
            <a:r>
              <a:rPr lang="fr-FR" dirty="0">
                <a:solidFill>
                  <a:srgbClr val="FF0000"/>
                </a:solidFill>
              </a:rPr>
              <a:t> déjouer </a:t>
            </a:r>
            <a:r>
              <a:rPr lang="fr-FR" dirty="0"/>
              <a:t>les protections</a:t>
            </a:r>
          </a:p>
          <a:p>
            <a:r>
              <a:rPr lang="fr-FR" dirty="0"/>
              <a:t>Description qualitative des</a:t>
            </a:r>
            <a:r>
              <a:rPr lang="fr-FR" dirty="0">
                <a:solidFill>
                  <a:srgbClr val="FF0000"/>
                </a:solidFill>
              </a:rPr>
              <a:t> voies </a:t>
            </a:r>
            <a:r>
              <a:rPr lang="fr-FR" dirty="0"/>
              <a:t>de détournement</a:t>
            </a:r>
          </a:p>
          <a:p>
            <a:r>
              <a:rPr lang="fr-FR" dirty="0"/>
              <a:t>Estimation des</a:t>
            </a:r>
            <a:r>
              <a:rPr lang="fr-FR" dirty="0">
                <a:solidFill>
                  <a:srgbClr val="FF0000"/>
                </a:solidFill>
              </a:rPr>
              <a:t> mesures </a:t>
            </a:r>
            <a:r>
              <a:rPr lang="fr-FR" dirty="0"/>
              <a:t>complémentaires de protection</a:t>
            </a:r>
            <a:endParaRPr lang="en-US" dirty="0"/>
          </a:p>
        </p:txBody>
      </p:sp>
      <p:sp>
        <p:nvSpPr>
          <p:cNvPr id="3" name="Titre 2"/>
          <p:cNvSpPr>
            <a:spLocks noGrp="1"/>
          </p:cNvSpPr>
          <p:nvPr>
            <p:ph type="title"/>
          </p:nvPr>
        </p:nvSpPr>
        <p:spPr>
          <a:xfrm>
            <a:off x="990600" y="110128"/>
            <a:ext cx="10515600" cy="1298456"/>
          </a:xfrm>
        </p:spPr>
        <p:txBody>
          <a:bodyPr>
            <a:normAutofit/>
          </a:bodyPr>
          <a:lstStyle/>
          <a:p>
            <a:r>
              <a:rPr lang="fr-FR" dirty="0"/>
              <a:t>Méthodologie PR&amp;PP:  réponse du système</a:t>
            </a:r>
            <a:endParaRPr lang="en-US" dirty="0"/>
          </a:p>
        </p:txBody>
      </p:sp>
      <p:sp>
        <p:nvSpPr>
          <p:cNvPr id="5" name="Espace réservé du texte 3">
            <a:extLst>
              <a:ext uri="{FF2B5EF4-FFF2-40B4-BE49-F238E27FC236}">
                <a16:creationId xmlns:a16="http://schemas.microsoft.com/office/drawing/2014/main" id="{1DFDDA80-F00F-4A08-8F9B-0FA347A9BEFC}"/>
              </a:ext>
            </a:extLst>
          </p:cNvPr>
          <p:cNvSpPr txBox="1">
            <a:spLocks/>
          </p:cNvSpPr>
          <p:nvPr/>
        </p:nvSpPr>
        <p:spPr>
          <a:xfrm>
            <a:off x="2243382" y="1196752"/>
            <a:ext cx="6938718" cy="1660748"/>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itchFamily="34" charset="0"/>
              <a:buNone/>
              <a:defRPr sz="1800" i="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1200" i="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000" i="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900" i="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900" i="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900" i="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900" i="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900" i="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900" kern="1200">
                <a:solidFill>
                  <a:schemeClr val="tx1"/>
                </a:solidFill>
                <a:latin typeface="+mn-lt"/>
                <a:ea typeface="+mn-ea"/>
                <a:cs typeface="+mn-cs"/>
              </a:defRPr>
            </a:lvl9pPr>
          </a:lstStyle>
          <a:p>
            <a:r>
              <a:rPr lang="fr-FR" sz="2400" b="1" dirty="0">
                <a:solidFill>
                  <a:srgbClr val="FF0000"/>
                </a:solidFill>
              </a:rPr>
              <a:t>Menace</a:t>
            </a:r>
            <a:r>
              <a:rPr lang="fr-FR" sz="2000" dirty="0">
                <a:solidFill>
                  <a:srgbClr val="FF0000"/>
                </a:solidFill>
              </a:rPr>
              <a:t>:</a:t>
            </a:r>
          </a:p>
          <a:p>
            <a:r>
              <a:rPr lang="fr-FR" dirty="0"/>
              <a:t>Etat disposant de moyens financiers et humains non limités.</a:t>
            </a:r>
            <a:br>
              <a:rPr lang="fr-FR" dirty="0"/>
            </a:br>
            <a:r>
              <a:rPr lang="fr-FR" dirty="0"/>
              <a:t>Détournement de matières (U, Pu) et détournement d’installations (Pa)   + Installation secrète (pas de séparation isotopique).</a:t>
            </a:r>
          </a:p>
          <a:p>
            <a:endParaRPr lang="en-US" dirty="0"/>
          </a:p>
        </p:txBody>
      </p:sp>
      <p:sp>
        <p:nvSpPr>
          <p:cNvPr id="4" name="Accolade fermante 3">
            <a:extLst>
              <a:ext uri="{FF2B5EF4-FFF2-40B4-BE49-F238E27FC236}">
                <a16:creationId xmlns:a16="http://schemas.microsoft.com/office/drawing/2014/main" id="{1860A673-FCD2-418E-BBCA-1BEADFC4DAED}"/>
              </a:ext>
            </a:extLst>
          </p:cNvPr>
          <p:cNvSpPr/>
          <p:nvPr/>
        </p:nvSpPr>
        <p:spPr>
          <a:xfrm>
            <a:off x="9060109" y="3247837"/>
            <a:ext cx="444617" cy="1357719"/>
          </a:xfrm>
          <a:prstGeom prst="rightBrace">
            <a:avLst>
              <a:gd name="adj1" fmla="val 8333"/>
              <a:gd name="adj2" fmla="val 4939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 name="Accolade fermante 5">
            <a:extLst>
              <a:ext uri="{FF2B5EF4-FFF2-40B4-BE49-F238E27FC236}">
                <a16:creationId xmlns:a16="http://schemas.microsoft.com/office/drawing/2014/main" id="{16F962A7-108B-45AB-ABC5-B2A8F3218215}"/>
              </a:ext>
            </a:extLst>
          </p:cNvPr>
          <p:cNvSpPr/>
          <p:nvPr/>
        </p:nvSpPr>
        <p:spPr>
          <a:xfrm>
            <a:off x="9060108" y="5071710"/>
            <a:ext cx="444617" cy="1357719"/>
          </a:xfrm>
          <a:prstGeom prst="rightBrace">
            <a:avLst>
              <a:gd name="adj1" fmla="val 8333"/>
              <a:gd name="adj2" fmla="val 49398"/>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7" name="ZoneTexte 6">
            <a:extLst>
              <a:ext uri="{FF2B5EF4-FFF2-40B4-BE49-F238E27FC236}">
                <a16:creationId xmlns:a16="http://schemas.microsoft.com/office/drawing/2014/main" id="{FFAC87A1-8310-423A-99A4-FF14854ED20D}"/>
              </a:ext>
            </a:extLst>
          </p:cNvPr>
          <p:cNvSpPr txBox="1"/>
          <p:nvPr/>
        </p:nvSpPr>
        <p:spPr>
          <a:xfrm>
            <a:off x="9857064" y="3742030"/>
            <a:ext cx="939567" cy="369332"/>
          </a:xfrm>
          <a:prstGeom prst="rect">
            <a:avLst/>
          </a:prstGeom>
          <a:noFill/>
        </p:spPr>
        <p:txBody>
          <a:bodyPr wrap="square" rtlCol="0">
            <a:spAutoFit/>
          </a:bodyPr>
          <a:lstStyle/>
          <a:p>
            <a:pPr algn="ctr"/>
            <a:r>
              <a:rPr lang="fr-FR" dirty="0">
                <a:solidFill>
                  <a:schemeClr val="accent1">
                    <a:lumMod val="75000"/>
                  </a:schemeClr>
                </a:solidFill>
              </a:rPr>
              <a:t>abordé</a:t>
            </a:r>
          </a:p>
        </p:txBody>
      </p:sp>
      <p:sp>
        <p:nvSpPr>
          <p:cNvPr id="8" name="ZoneTexte 7">
            <a:extLst>
              <a:ext uri="{FF2B5EF4-FFF2-40B4-BE49-F238E27FC236}">
                <a16:creationId xmlns:a16="http://schemas.microsoft.com/office/drawing/2014/main" id="{065E7B6E-FCEE-4187-A88E-81EF8B4BA441}"/>
              </a:ext>
            </a:extLst>
          </p:cNvPr>
          <p:cNvSpPr txBox="1"/>
          <p:nvPr/>
        </p:nvSpPr>
        <p:spPr>
          <a:xfrm>
            <a:off x="9948618" y="5565903"/>
            <a:ext cx="939567" cy="369332"/>
          </a:xfrm>
          <a:prstGeom prst="rect">
            <a:avLst/>
          </a:prstGeom>
          <a:noFill/>
        </p:spPr>
        <p:txBody>
          <a:bodyPr wrap="square" rtlCol="0">
            <a:spAutoFit/>
          </a:bodyPr>
          <a:lstStyle/>
          <a:p>
            <a:pPr algn="ctr"/>
            <a:r>
              <a:rPr lang="fr-FR" dirty="0">
                <a:solidFill>
                  <a:schemeClr val="accent1">
                    <a:lumMod val="75000"/>
                  </a:schemeClr>
                </a:solidFill>
              </a:rPr>
              <a:t>à faire</a:t>
            </a:r>
          </a:p>
        </p:txBody>
      </p:sp>
    </p:spTree>
    <p:extLst>
      <p:ext uri="{BB962C8B-B14F-4D97-AF65-F5344CB8AC3E}">
        <p14:creationId xmlns:p14="http://schemas.microsoft.com/office/powerpoint/2010/main" val="967871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7">
            <a:extLst>
              <a:ext uri="{FF2B5EF4-FFF2-40B4-BE49-F238E27FC236}">
                <a16:creationId xmlns:a16="http://schemas.microsoft.com/office/drawing/2014/main" id="{8B6BDE8C-55FE-4A7D-A4D9-136E664F8AA8}"/>
              </a:ext>
            </a:extLst>
          </p:cNvPr>
          <p:cNvSpPr/>
          <p:nvPr/>
        </p:nvSpPr>
        <p:spPr>
          <a:xfrm>
            <a:off x="3166391" y="2313463"/>
            <a:ext cx="5805170" cy="3575685"/>
          </a:xfrm>
          <a:prstGeom prst="roundRect">
            <a:avLst/>
          </a:prstGeom>
          <a:solidFill>
            <a:srgbClr val="92D050"/>
          </a:solidFill>
          <a:ln w="57150" cap="flat" cmpd="sng" algn="ctr">
            <a:solidFill>
              <a:srgbClr val="00B05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1100" b="0" i="0" u="none" strike="noStrike" kern="0" cap="none" spc="0" normalizeH="0" baseline="0" noProof="0">
                <a:ln>
                  <a:noFill/>
                </a:ln>
                <a:solidFill>
                  <a:sysClr val="window" lastClr="FFFFFF"/>
                </a:solidFill>
                <a:effectLst/>
                <a:uLnTx/>
                <a:uFillTx/>
                <a:latin typeface="Calibri"/>
                <a:ea typeface="Calibri" panose="020F0502020204030204" pitchFamily="34" charset="0"/>
                <a:cs typeface="Times New Roman" panose="02020603050405020304" pitchFamily="18" charset="0"/>
              </a:rPr>
              <a:t>    </a:t>
            </a:r>
          </a:p>
        </p:txBody>
      </p:sp>
      <p:sp>
        <p:nvSpPr>
          <p:cNvPr id="11" name="Rectangle 10">
            <a:extLst>
              <a:ext uri="{FF2B5EF4-FFF2-40B4-BE49-F238E27FC236}">
                <a16:creationId xmlns:a16="http://schemas.microsoft.com/office/drawing/2014/main" id="{49687084-6477-41F2-BEA1-A8EF1138C5B0}"/>
              </a:ext>
            </a:extLst>
          </p:cNvPr>
          <p:cNvSpPr/>
          <p:nvPr/>
        </p:nvSpPr>
        <p:spPr>
          <a:xfrm>
            <a:off x="4577370" y="3595618"/>
            <a:ext cx="2880995" cy="310515"/>
          </a:xfrm>
          <a:prstGeom prst="rect">
            <a:avLst/>
          </a:prstGeom>
          <a:solidFill>
            <a:srgbClr val="FFC000"/>
          </a:solidFill>
          <a:ln w="25400" cap="flat" cmpd="sng" algn="ctr">
            <a:solidFill>
              <a:srgbClr val="C0504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3" name="Titre 2">
            <a:extLst>
              <a:ext uri="{FF2B5EF4-FFF2-40B4-BE49-F238E27FC236}">
                <a16:creationId xmlns:a16="http://schemas.microsoft.com/office/drawing/2014/main" id="{755EF58C-9ED1-40CF-99F5-9DD5EFD54F19}"/>
              </a:ext>
            </a:extLst>
          </p:cNvPr>
          <p:cNvSpPr>
            <a:spLocks noGrp="1"/>
          </p:cNvSpPr>
          <p:nvPr>
            <p:ph type="title"/>
          </p:nvPr>
        </p:nvSpPr>
        <p:spPr/>
        <p:txBody>
          <a:bodyPr/>
          <a:lstStyle/>
          <a:p>
            <a:r>
              <a:rPr lang="fr-FR" dirty="0"/>
              <a:t>Eléments du site nucléaire</a:t>
            </a:r>
          </a:p>
        </p:txBody>
      </p:sp>
      <p:grpSp>
        <p:nvGrpSpPr>
          <p:cNvPr id="5" name="Groupe 4">
            <a:extLst>
              <a:ext uri="{FF2B5EF4-FFF2-40B4-BE49-F238E27FC236}">
                <a16:creationId xmlns:a16="http://schemas.microsoft.com/office/drawing/2014/main" id="{2C72F7FB-460F-4D63-895C-0BE2F22A4099}"/>
              </a:ext>
            </a:extLst>
          </p:cNvPr>
          <p:cNvGrpSpPr/>
          <p:nvPr/>
        </p:nvGrpSpPr>
        <p:grpSpPr>
          <a:xfrm>
            <a:off x="4804727" y="2430780"/>
            <a:ext cx="1004570" cy="1181099"/>
            <a:chOff x="0" y="0"/>
            <a:chExt cx="1004570" cy="1181340"/>
          </a:xfrm>
        </p:grpSpPr>
        <p:sp>
          <p:nvSpPr>
            <p:cNvPr id="25" name="Ellipse 24">
              <a:extLst>
                <a:ext uri="{FF2B5EF4-FFF2-40B4-BE49-F238E27FC236}">
                  <a16:creationId xmlns:a16="http://schemas.microsoft.com/office/drawing/2014/main" id="{4A93BF68-1DB4-4B15-9515-66482E7B18D9}"/>
                </a:ext>
              </a:extLst>
            </p:cNvPr>
            <p:cNvSpPr/>
            <p:nvPr/>
          </p:nvSpPr>
          <p:spPr>
            <a:xfrm>
              <a:off x="0" y="0"/>
              <a:ext cx="1004570" cy="991870"/>
            </a:xfrm>
            <a:prstGeom prst="ellipse">
              <a:avLst/>
            </a:prstGeom>
            <a:solidFill>
              <a:srgbClr val="FFFF00"/>
            </a:solidFill>
            <a:ln w="25400" cap="flat" cmpd="sng" algn="ctr">
              <a:solidFill>
                <a:srgbClr val="8064A2">
                  <a:lumMod val="7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6" name="Zone de texte 21">
              <a:extLst>
                <a:ext uri="{FF2B5EF4-FFF2-40B4-BE49-F238E27FC236}">
                  <a16:creationId xmlns:a16="http://schemas.microsoft.com/office/drawing/2014/main" id="{740D165C-E558-4E1F-AA49-FAD4DBD5C5B1}"/>
                </a:ext>
              </a:extLst>
            </p:cNvPr>
            <p:cNvSpPr txBox="1"/>
            <p:nvPr/>
          </p:nvSpPr>
          <p:spPr>
            <a:xfrm>
              <a:off x="219973" y="375250"/>
              <a:ext cx="563880" cy="254000"/>
            </a:xfrm>
            <a:prstGeom prst="rect">
              <a:avLst/>
            </a:prstGeom>
            <a:noFill/>
            <a:ln w="1270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MSFR 1</a:t>
              </a:r>
              <a:r>
                <a:rPr kumimoji="0" lang="en-US"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27" name="Zone de texte 13">
              <a:extLst>
                <a:ext uri="{FF2B5EF4-FFF2-40B4-BE49-F238E27FC236}">
                  <a16:creationId xmlns:a16="http://schemas.microsoft.com/office/drawing/2014/main" id="{FD42572E-DE35-43D4-ACC0-7B2CB83CAD4A}"/>
                </a:ext>
              </a:extLst>
            </p:cNvPr>
            <p:cNvSpPr txBox="1"/>
            <p:nvPr/>
          </p:nvSpPr>
          <p:spPr>
            <a:xfrm>
              <a:off x="176841" y="927340"/>
              <a:ext cx="629728" cy="254000"/>
            </a:xfrm>
            <a:prstGeom prst="rect">
              <a:avLst/>
            </a:prstGeom>
            <a:solidFill>
              <a:srgbClr val="8064A2">
                <a:lumMod val="20000"/>
                <a:lumOff val="80000"/>
              </a:srgbClr>
            </a:solidFill>
            <a:ln w="12700">
              <a:solidFill>
                <a:sysClr val="windowText" lastClr="0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lang="fr-FR" sz="900" kern="0" dirty="0">
                  <a:solidFill>
                    <a:sysClr val="windowText" lastClr="000000"/>
                  </a:solidFill>
                  <a:latin typeface="Calibri"/>
                  <a:ea typeface="Calibri" panose="020F0502020204030204" pitchFamily="34" charset="0"/>
                  <a:cs typeface="Times New Roman" panose="02020603050405020304" pitchFamily="18" charset="0"/>
                </a:rPr>
                <a:t>SAS </a:t>
              </a: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1</a:t>
              </a:r>
              <a:r>
                <a:rPr kumimoji="0" lang="en-US"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grpSp>
      <p:grpSp>
        <p:nvGrpSpPr>
          <p:cNvPr id="6" name="Groupe 5">
            <a:extLst>
              <a:ext uri="{FF2B5EF4-FFF2-40B4-BE49-F238E27FC236}">
                <a16:creationId xmlns:a16="http://schemas.microsoft.com/office/drawing/2014/main" id="{7A7C4C3D-5395-49E1-AF15-03F65429CE4F}"/>
              </a:ext>
            </a:extLst>
          </p:cNvPr>
          <p:cNvGrpSpPr/>
          <p:nvPr/>
        </p:nvGrpSpPr>
        <p:grpSpPr>
          <a:xfrm>
            <a:off x="6323012" y="2430780"/>
            <a:ext cx="1004570" cy="991235"/>
            <a:chOff x="0" y="0"/>
            <a:chExt cx="1004570" cy="991870"/>
          </a:xfrm>
        </p:grpSpPr>
        <p:sp>
          <p:nvSpPr>
            <p:cNvPr id="23" name="Ellipse 22">
              <a:extLst>
                <a:ext uri="{FF2B5EF4-FFF2-40B4-BE49-F238E27FC236}">
                  <a16:creationId xmlns:a16="http://schemas.microsoft.com/office/drawing/2014/main" id="{04A0977E-5AB1-46C4-9094-6BB92F2529DF}"/>
                </a:ext>
              </a:extLst>
            </p:cNvPr>
            <p:cNvSpPr/>
            <p:nvPr/>
          </p:nvSpPr>
          <p:spPr>
            <a:xfrm>
              <a:off x="0" y="0"/>
              <a:ext cx="1004570" cy="991870"/>
            </a:xfrm>
            <a:prstGeom prst="ellipse">
              <a:avLst/>
            </a:prstGeom>
            <a:solidFill>
              <a:srgbClr val="FFFF00"/>
            </a:solidFill>
            <a:ln w="25400" cap="flat" cmpd="sng" algn="ctr">
              <a:solidFill>
                <a:srgbClr val="8064A2">
                  <a:lumMod val="7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4" name="Zone de texte 28">
              <a:extLst>
                <a:ext uri="{FF2B5EF4-FFF2-40B4-BE49-F238E27FC236}">
                  <a16:creationId xmlns:a16="http://schemas.microsoft.com/office/drawing/2014/main" id="{13E9A66E-D0C5-43D3-9E67-88A6587270E1}"/>
                </a:ext>
              </a:extLst>
            </p:cNvPr>
            <p:cNvSpPr txBox="1"/>
            <p:nvPr/>
          </p:nvSpPr>
          <p:spPr>
            <a:xfrm>
              <a:off x="219973" y="375250"/>
              <a:ext cx="563880" cy="254000"/>
            </a:xfrm>
            <a:prstGeom prst="rect">
              <a:avLst/>
            </a:prstGeom>
            <a:noFill/>
            <a:ln w="1270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MSFR 2</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grpSp>
      <p:grpSp>
        <p:nvGrpSpPr>
          <p:cNvPr id="7" name="Groupe 6">
            <a:extLst>
              <a:ext uri="{FF2B5EF4-FFF2-40B4-BE49-F238E27FC236}">
                <a16:creationId xmlns:a16="http://schemas.microsoft.com/office/drawing/2014/main" id="{9707AD17-FC81-4375-A251-F405F3D50FF4}"/>
              </a:ext>
            </a:extLst>
          </p:cNvPr>
          <p:cNvGrpSpPr/>
          <p:nvPr/>
        </p:nvGrpSpPr>
        <p:grpSpPr>
          <a:xfrm>
            <a:off x="6323012" y="4104640"/>
            <a:ext cx="1004570" cy="991235"/>
            <a:chOff x="0" y="0"/>
            <a:chExt cx="1004570" cy="991870"/>
          </a:xfrm>
        </p:grpSpPr>
        <p:sp>
          <p:nvSpPr>
            <p:cNvPr id="21" name="Ellipse 20">
              <a:extLst>
                <a:ext uri="{FF2B5EF4-FFF2-40B4-BE49-F238E27FC236}">
                  <a16:creationId xmlns:a16="http://schemas.microsoft.com/office/drawing/2014/main" id="{8576D045-9130-4205-96C6-0E7AB30D1B97}"/>
                </a:ext>
              </a:extLst>
            </p:cNvPr>
            <p:cNvSpPr/>
            <p:nvPr/>
          </p:nvSpPr>
          <p:spPr>
            <a:xfrm>
              <a:off x="0" y="0"/>
              <a:ext cx="1004570" cy="991870"/>
            </a:xfrm>
            <a:prstGeom prst="ellipse">
              <a:avLst/>
            </a:prstGeom>
            <a:solidFill>
              <a:srgbClr val="FFFF00"/>
            </a:solidFill>
            <a:ln w="25400" cap="flat" cmpd="sng" algn="ctr">
              <a:solidFill>
                <a:srgbClr val="8064A2">
                  <a:lumMod val="7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2" name="Zone de texte 36">
              <a:extLst>
                <a:ext uri="{FF2B5EF4-FFF2-40B4-BE49-F238E27FC236}">
                  <a16:creationId xmlns:a16="http://schemas.microsoft.com/office/drawing/2014/main" id="{C1558969-951A-40B6-8A3D-03766F5CBD25}"/>
                </a:ext>
              </a:extLst>
            </p:cNvPr>
            <p:cNvSpPr txBox="1"/>
            <p:nvPr/>
          </p:nvSpPr>
          <p:spPr>
            <a:xfrm>
              <a:off x="219973" y="375250"/>
              <a:ext cx="563880" cy="254000"/>
            </a:xfrm>
            <a:prstGeom prst="rect">
              <a:avLst/>
            </a:prstGeom>
            <a:noFill/>
            <a:ln w="1270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MSFR 3</a:t>
              </a:r>
              <a:r>
                <a:rPr kumimoji="0" lang="en-US"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grpSp>
      <p:grpSp>
        <p:nvGrpSpPr>
          <p:cNvPr id="8" name="Groupe 7">
            <a:extLst>
              <a:ext uri="{FF2B5EF4-FFF2-40B4-BE49-F238E27FC236}">
                <a16:creationId xmlns:a16="http://schemas.microsoft.com/office/drawing/2014/main" id="{4B58D019-86E4-4308-88C2-BEE8DCDA9B38}"/>
              </a:ext>
            </a:extLst>
          </p:cNvPr>
          <p:cNvGrpSpPr/>
          <p:nvPr/>
        </p:nvGrpSpPr>
        <p:grpSpPr>
          <a:xfrm>
            <a:off x="4804727" y="4104640"/>
            <a:ext cx="1004570" cy="991235"/>
            <a:chOff x="0" y="0"/>
            <a:chExt cx="1004570" cy="991870"/>
          </a:xfrm>
        </p:grpSpPr>
        <p:sp>
          <p:nvSpPr>
            <p:cNvPr id="19" name="Ellipse 18">
              <a:extLst>
                <a:ext uri="{FF2B5EF4-FFF2-40B4-BE49-F238E27FC236}">
                  <a16:creationId xmlns:a16="http://schemas.microsoft.com/office/drawing/2014/main" id="{6475E240-6367-4744-AB38-487524E6AAD9}"/>
                </a:ext>
              </a:extLst>
            </p:cNvPr>
            <p:cNvSpPr/>
            <p:nvPr/>
          </p:nvSpPr>
          <p:spPr>
            <a:xfrm>
              <a:off x="0" y="0"/>
              <a:ext cx="1004570" cy="991870"/>
            </a:xfrm>
            <a:prstGeom prst="ellipse">
              <a:avLst/>
            </a:prstGeom>
            <a:solidFill>
              <a:srgbClr val="FFFF00"/>
            </a:solidFill>
            <a:ln w="25400" cap="flat" cmpd="sng" algn="ctr">
              <a:solidFill>
                <a:srgbClr val="8064A2">
                  <a:lumMod val="75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0" name="Zone de texte 44">
              <a:extLst>
                <a:ext uri="{FF2B5EF4-FFF2-40B4-BE49-F238E27FC236}">
                  <a16:creationId xmlns:a16="http://schemas.microsoft.com/office/drawing/2014/main" id="{73A0C988-04BE-4E10-9E45-A6D55CEE67C9}"/>
                </a:ext>
              </a:extLst>
            </p:cNvPr>
            <p:cNvSpPr txBox="1"/>
            <p:nvPr/>
          </p:nvSpPr>
          <p:spPr>
            <a:xfrm>
              <a:off x="219973" y="375250"/>
              <a:ext cx="563880" cy="254000"/>
            </a:xfrm>
            <a:prstGeom prst="rect">
              <a:avLst/>
            </a:prstGeom>
            <a:noFill/>
            <a:ln w="1270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MSFR 4</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grpSp>
      <p:sp>
        <p:nvSpPr>
          <p:cNvPr id="9" name="Zone de texte 94">
            <a:extLst>
              <a:ext uri="{FF2B5EF4-FFF2-40B4-BE49-F238E27FC236}">
                <a16:creationId xmlns:a16="http://schemas.microsoft.com/office/drawing/2014/main" id="{FCCA5158-FD9A-4A39-9372-7B07ADE8A63D}"/>
              </a:ext>
            </a:extLst>
          </p:cNvPr>
          <p:cNvSpPr txBox="1"/>
          <p:nvPr/>
        </p:nvSpPr>
        <p:spPr>
          <a:xfrm>
            <a:off x="6488112" y="3358514"/>
            <a:ext cx="629285" cy="253365"/>
          </a:xfrm>
          <a:prstGeom prst="rect">
            <a:avLst/>
          </a:prstGeom>
          <a:solidFill>
            <a:srgbClr val="8064A2">
              <a:lumMod val="20000"/>
              <a:lumOff val="80000"/>
            </a:srgbClr>
          </a:solidFill>
          <a:ln w="12700">
            <a:solidFill>
              <a:sysClr val="windowText" lastClr="0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lang="fr-FR" sz="900" kern="0" dirty="0">
                <a:solidFill>
                  <a:sysClr val="windowText" lastClr="000000"/>
                </a:solidFill>
                <a:latin typeface="Calibri"/>
                <a:ea typeface="Calibri" panose="020F0502020204030204" pitchFamily="34" charset="0"/>
                <a:cs typeface="Times New Roman" panose="02020603050405020304" pitchFamily="18" charset="0"/>
              </a:rPr>
              <a:t>SAS</a:t>
            </a: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2</a:t>
            </a:r>
            <a:r>
              <a:rPr kumimoji="0" lang="en-US"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10" name="Zone de texte 97">
            <a:extLst>
              <a:ext uri="{FF2B5EF4-FFF2-40B4-BE49-F238E27FC236}">
                <a16:creationId xmlns:a16="http://schemas.microsoft.com/office/drawing/2014/main" id="{06583ED0-2C3A-429C-A4D9-45C8031DB4A3}"/>
              </a:ext>
            </a:extLst>
          </p:cNvPr>
          <p:cNvSpPr txBox="1"/>
          <p:nvPr/>
        </p:nvSpPr>
        <p:spPr>
          <a:xfrm>
            <a:off x="6488112" y="3883660"/>
            <a:ext cx="629285" cy="253365"/>
          </a:xfrm>
          <a:prstGeom prst="rect">
            <a:avLst/>
          </a:prstGeom>
          <a:solidFill>
            <a:srgbClr val="8064A2">
              <a:lumMod val="20000"/>
              <a:lumOff val="80000"/>
            </a:srgbClr>
          </a:solidFill>
          <a:ln w="12700">
            <a:solidFill>
              <a:sysClr val="windowText" lastClr="0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lang="fr-FR" sz="900" kern="0" dirty="0">
                <a:solidFill>
                  <a:sysClr val="windowText" lastClr="000000"/>
                </a:solidFill>
                <a:latin typeface="Calibri"/>
                <a:ea typeface="Calibri" panose="020F0502020204030204" pitchFamily="34" charset="0"/>
                <a:cs typeface="Times New Roman" panose="02020603050405020304" pitchFamily="18" charset="0"/>
              </a:rPr>
              <a:t>SAS</a:t>
            </a: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3</a:t>
            </a:r>
            <a:r>
              <a:rPr kumimoji="0" lang="en-US"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12" name="Zone de texte 102">
            <a:extLst>
              <a:ext uri="{FF2B5EF4-FFF2-40B4-BE49-F238E27FC236}">
                <a16:creationId xmlns:a16="http://schemas.microsoft.com/office/drawing/2014/main" id="{46138A59-5ED8-401C-80FD-AE6FD19ABE89}"/>
              </a:ext>
            </a:extLst>
          </p:cNvPr>
          <p:cNvSpPr txBox="1"/>
          <p:nvPr/>
        </p:nvSpPr>
        <p:spPr>
          <a:xfrm>
            <a:off x="3415874" y="3193415"/>
            <a:ext cx="913819" cy="1181735"/>
          </a:xfrm>
          <a:prstGeom prst="rect">
            <a:avLst/>
          </a:prstGeom>
          <a:solidFill>
            <a:srgbClr val="1F497D">
              <a:lumMod val="20000"/>
              <a:lumOff val="80000"/>
            </a:srgbClr>
          </a:solidFill>
          <a:ln w="38100">
            <a:solidFill>
              <a:srgbClr val="1F497D">
                <a:lumMod val="60000"/>
                <a:lumOff val="40000"/>
              </a:srgbClr>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a:t>
            </a:r>
          </a:p>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Stock combustible et fissiles</a:t>
            </a:r>
          </a:p>
        </p:txBody>
      </p:sp>
      <p:sp>
        <p:nvSpPr>
          <p:cNvPr id="13" name="Zone de texte 103">
            <a:extLst>
              <a:ext uri="{FF2B5EF4-FFF2-40B4-BE49-F238E27FC236}">
                <a16:creationId xmlns:a16="http://schemas.microsoft.com/office/drawing/2014/main" id="{79BAF2F9-5D7A-4D3C-84EA-3373DCAA3D10}"/>
              </a:ext>
            </a:extLst>
          </p:cNvPr>
          <p:cNvSpPr txBox="1"/>
          <p:nvPr/>
        </p:nvSpPr>
        <p:spPr>
          <a:xfrm>
            <a:off x="2847657" y="3502025"/>
            <a:ext cx="629285" cy="564515"/>
          </a:xfrm>
          <a:prstGeom prst="rect">
            <a:avLst/>
          </a:prstGeom>
          <a:solidFill>
            <a:srgbClr val="8064A2">
              <a:lumMod val="20000"/>
              <a:lumOff val="80000"/>
            </a:srgbClr>
          </a:solidFill>
          <a:ln w="12700">
            <a:solidFill>
              <a:sysClr val="windowText" lastClr="0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In/out</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1000"/>
              </a:spcAft>
              <a:buClrTx/>
              <a:buSzTx/>
              <a:buFontTx/>
              <a:buNone/>
              <a:tabLst/>
              <a:defRPr/>
            </a:pPr>
            <a:r>
              <a:rPr lang="fr-FR" sz="900" kern="0" dirty="0">
                <a:solidFill>
                  <a:sysClr val="windowText" lastClr="000000"/>
                </a:solidFill>
                <a:latin typeface="Calibri"/>
                <a:ea typeface="Calibri" panose="020F0502020204030204" pitchFamily="34" charset="0"/>
                <a:cs typeface="Times New Roman" panose="02020603050405020304" pitchFamily="18" charset="0"/>
              </a:rPr>
              <a:t>SAS </a:t>
            </a: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F</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14" name="Zone de texte 107">
            <a:extLst>
              <a:ext uri="{FF2B5EF4-FFF2-40B4-BE49-F238E27FC236}">
                <a16:creationId xmlns:a16="http://schemas.microsoft.com/office/drawing/2014/main" id="{FEF370B4-B242-4410-B2E0-A2DFC146A63F}"/>
              </a:ext>
            </a:extLst>
          </p:cNvPr>
          <p:cNvSpPr txBox="1"/>
          <p:nvPr/>
        </p:nvSpPr>
        <p:spPr>
          <a:xfrm>
            <a:off x="8638222" y="3377565"/>
            <a:ext cx="655320" cy="814705"/>
          </a:xfrm>
          <a:prstGeom prst="rect">
            <a:avLst/>
          </a:prstGeom>
          <a:solidFill>
            <a:srgbClr val="8064A2">
              <a:lumMod val="20000"/>
              <a:lumOff val="80000"/>
            </a:srgbClr>
          </a:solidFill>
          <a:ln w="12700">
            <a:solidFill>
              <a:sysClr val="windowText" lastClr="0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In/out</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1000"/>
              </a:spcAft>
              <a:buClrTx/>
              <a:buSzTx/>
              <a:buFontTx/>
              <a:buNone/>
              <a:tabLst/>
              <a:defRPr/>
            </a:pPr>
            <a:r>
              <a:rPr lang="fr-FR" sz="900" kern="0" dirty="0">
                <a:solidFill>
                  <a:sysClr val="windowText" lastClr="000000"/>
                </a:solidFill>
                <a:latin typeface="Calibri"/>
                <a:ea typeface="Calibri" panose="020F0502020204030204" pitchFamily="34" charset="0"/>
                <a:cs typeface="Times New Roman" panose="02020603050405020304" pitchFamily="18" charset="0"/>
              </a:rPr>
              <a:t>SAS</a:t>
            </a: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W-P</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15" name="Zone de texte 109">
            <a:extLst>
              <a:ext uri="{FF2B5EF4-FFF2-40B4-BE49-F238E27FC236}">
                <a16:creationId xmlns:a16="http://schemas.microsoft.com/office/drawing/2014/main" id="{B6904877-6DA1-4130-BF99-2ABBE9FFEE31}"/>
              </a:ext>
            </a:extLst>
          </p:cNvPr>
          <p:cNvSpPr txBox="1"/>
          <p:nvPr/>
        </p:nvSpPr>
        <p:spPr>
          <a:xfrm>
            <a:off x="7754937" y="3120390"/>
            <a:ext cx="861060" cy="1327785"/>
          </a:xfrm>
          <a:prstGeom prst="rect">
            <a:avLst/>
          </a:prstGeom>
          <a:solidFill>
            <a:srgbClr val="1F497D">
              <a:lumMod val="20000"/>
              <a:lumOff val="80000"/>
            </a:srgbClr>
          </a:solidFill>
          <a:ln w="38100">
            <a:solidFill>
              <a:srgbClr val="1F497D">
                <a:lumMod val="60000"/>
                <a:lumOff val="40000"/>
              </a:srgbClr>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a:t>
            </a:r>
          </a:p>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Déchets techno et rechange</a:t>
            </a:r>
          </a:p>
        </p:txBody>
      </p:sp>
      <p:sp>
        <p:nvSpPr>
          <p:cNvPr id="16" name="Zone de texte 113">
            <a:extLst>
              <a:ext uri="{FF2B5EF4-FFF2-40B4-BE49-F238E27FC236}">
                <a16:creationId xmlns:a16="http://schemas.microsoft.com/office/drawing/2014/main" id="{15FB3CA7-8FE8-4E5E-8E25-77B62ED34B88}"/>
              </a:ext>
            </a:extLst>
          </p:cNvPr>
          <p:cNvSpPr txBox="1"/>
          <p:nvPr/>
        </p:nvSpPr>
        <p:spPr>
          <a:xfrm rot="16200000">
            <a:off x="7286942" y="3651885"/>
            <a:ext cx="629285" cy="253365"/>
          </a:xfrm>
          <a:prstGeom prst="rect">
            <a:avLst/>
          </a:prstGeom>
          <a:solidFill>
            <a:srgbClr val="8064A2">
              <a:lumMod val="20000"/>
              <a:lumOff val="80000"/>
            </a:srgbClr>
          </a:solidFill>
          <a:ln w="12700">
            <a:solidFill>
              <a:sysClr val="windowText" lastClr="0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lang="fr-FR" sz="900" kern="0" dirty="0">
                <a:solidFill>
                  <a:sysClr val="windowText" lastClr="000000"/>
                </a:solidFill>
                <a:latin typeface="Calibri"/>
                <a:ea typeface="Calibri" panose="020F0502020204030204" pitchFamily="34" charset="0"/>
                <a:cs typeface="Times New Roman" panose="02020603050405020304" pitchFamily="18" charset="0"/>
              </a:rPr>
              <a:t>SAS </a:t>
            </a: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6</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17" name="Zone de texte 119">
            <a:extLst>
              <a:ext uri="{FF2B5EF4-FFF2-40B4-BE49-F238E27FC236}">
                <a16:creationId xmlns:a16="http://schemas.microsoft.com/office/drawing/2014/main" id="{91C83820-0284-4F44-9341-F1C5C1927BA7}"/>
              </a:ext>
            </a:extLst>
          </p:cNvPr>
          <p:cNvSpPr txBox="1"/>
          <p:nvPr/>
        </p:nvSpPr>
        <p:spPr>
          <a:xfrm>
            <a:off x="5753417" y="5103495"/>
            <a:ext cx="629285" cy="253365"/>
          </a:xfrm>
          <a:prstGeom prst="rect">
            <a:avLst/>
          </a:prstGeom>
          <a:solidFill>
            <a:srgbClr val="8064A2">
              <a:lumMod val="20000"/>
              <a:lumOff val="80000"/>
            </a:srgbClr>
          </a:solidFill>
          <a:ln w="12700">
            <a:solidFill>
              <a:sysClr val="windowText" lastClr="0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lang="fr-FR" sz="900" kern="0" dirty="0">
                <a:solidFill>
                  <a:sysClr val="windowText" lastClr="000000"/>
                </a:solidFill>
                <a:latin typeface="Calibri"/>
                <a:ea typeface="Calibri" panose="020F0502020204030204" pitchFamily="34" charset="0"/>
                <a:cs typeface="Times New Roman" panose="02020603050405020304" pitchFamily="18" charset="0"/>
              </a:rPr>
              <a:t>SAS</a:t>
            </a: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7</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lock</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18" name="Rectangle à coins arrondis 122">
            <a:extLst>
              <a:ext uri="{FF2B5EF4-FFF2-40B4-BE49-F238E27FC236}">
                <a16:creationId xmlns:a16="http://schemas.microsoft.com/office/drawing/2014/main" id="{B7707355-09EF-4447-9565-AD35F802EDCE}"/>
              </a:ext>
            </a:extLst>
          </p:cNvPr>
          <p:cNvSpPr/>
          <p:nvPr/>
        </p:nvSpPr>
        <p:spPr>
          <a:xfrm>
            <a:off x="5493067" y="5355590"/>
            <a:ext cx="1249045" cy="443230"/>
          </a:xfrm>
          <a:prstGeom prst="roundRect">
            <a:avLst/>
          </a:prstGeom>
          <a:solidFill>
            <a:srgbClr val="C0504D">
              <a:lumMod val="20000"/>
              <a:lumOff val="80000"/>
            </a:srgbClr>
          </a:solidFill>
          <a:ln w="25400" cap="flat" cmpd="sng" algn="ctr">
            <a:solidFill>
              <a:srgbClr val="FF0000"/>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28" name="Zone de texte 91">
            <a:extLst>
              <a:ext uri="{FF2B5EF4-FFF2-40B4-BE49-F238E27FC236}">
                <a16:creationId xmlns:a16="http://schemas.microsoft.com/office/drawing/2014/main" id="{C8A1A560-626E-400A-92D5-775FA9E9CB1C}"/>
              </a:ext>
            </a:extLst>
          </p:cNvPr>
          <p:cNvSpPr txBox="1"/>
          <p:nvPr/>
        </p:nvSpPr>
        <p:spPr>
          <a:xfrm>
            <a:off x="4967233" y="3891120"/>
            <a:ext cx="629285" cy="253365"/>
          </a:xfrm>
          <a:prstGeom prst="rect">
            <a:avLst/>
          </a:prstGeom>
          <a:solidFill>
            <a:srgbClr val="8064A2">
              <a:lumMod val="20000"/>
              <a:lumOff val="80000"/>
            </a:srgbClr>
          </a:solidFill>
          <a:ln w="12700">
            <a:solidFill>
              <a:sysClr val="windowText" lastClr="0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lang="fr-FR" sz="900" kern="0" dirty="0">
                <a:solidFill>
                  <a:sysClr val="windowText" lastClr="000000"/>
                </a:solidFill>
                <a:latin typeface="Calibri"/>
                <a:ea typeface="Calibri" panose="020F0502020204030204" pitchFamily="34" charset="0"/>
                <a:cs typeface="Times New Roman" panose="02020603050405020304" pitchFamily="18" charset="0"/>
              </a:rPr>
              <a:t>SAS </a:t>
            </a: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4</a:t>
            </a:r>
            <a:r>
              <a:rPr kumimoji="0" lang="en-US"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29" name="Zone de texte 110">
            <a:extLst>
              <a:ext uri="{FF2B5EF4-FFF2-40B4-BE49-F238E27FC236}">
                <a16:creationId xmlns:a16="http://schemas.microsoft.com/office/drawing/2014/main" id="{261566ED-F78F-4515-90AD-39831C6901D2}"/>
              </a:ext>
            </a:extLst>
          </p:cNvPr>
          <p:cNvSpPr txBox="1"/>
          <p:nvPr/>
        </p:nvSpPr>
        <p:spPr>
          <a:xfrm rot="16200000">
            <a:off x="4119508" y="3659980"/>
            <a:ext cx="629285" cy="253365"/>
          </a:xfrm>
          <a:prstGeom prst="rect">
            <a:avLst/>
          </a:prstGeom>
          <a:solidFill>
            <a:srgbClr val="8064A2">
              <a:lumMod val="20000"/>
              <a:lumOff val="80000"/>
            </a:srgbClr>
          </a:solidFill>
          <a:ln w="12700">
            <a:solidFill>
              <a:sysClr val="windowText" lastClr="000000"/>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lang="fr-FR" sz="900" kern="0" dirty="0">
                <a:solidFill>
                  <a:sysClr val="windowText" lastClr="000000"/>
                </a:solidFill>
                <a:latin typeface="Calibri"/>
                <a:ea typeface="Calibri" panose="020F0502020204030204" pitchFamily="34" charset="0"/>
                <a:cs typeface="Times New Roman" panose="02020603050405020304" pitchFamily="18" charset="0"/>
              </a:rPr>
              <a:t>SAS</a:t>
            </a:r>
            <a:r>
              <a:rPr kumimoji="0" lang="fr-FR" sz="9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 5</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a:p>
            <a:pPr marL="0" marR="0" lvl="0" indent="0" algn="ctr" defTabSz="914400" eaLnBrk="1" fontAlgn="auto" latinLnBrk="0" hangingPunct="1">
              <a:lnSpc>
                <a:spcPct val="115000"/>
              </a:lnSpc>
              <a:spcBef>
                <a:spcPts val="0"/>
              </a:spcBef>
              <a:spcAft>
                <a:spcPts val="1000"/>
              </a:spcAft>
              <a:buClrTx/>
              <a:buSzTx/>
              <a:buFontTx/>
              <a:buNone/>
              <a:tabLst/>
              <a:defRPr/>
            </a:pP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30" name="Rectangle 29">
            <a:extLst>
              <a:ext uri="{FF2B5EF4-FFF2-40B4-BE49-F238E27FC236}">
                <a16:creationId xmlns:a16="http://schemas.microsoft.com/office/drawing/2014/main" id="{F05E3B32-0EB4-43BB-BF06-E5BC41492EDB}"/>
              </a:ext>
            </a:extLst>
          </p:cNvPr>
          <p:cNvSpPr/>
          <p:nvPr/>
        </p:nvSpPr>
        <p:spPr>
          <a:xfrm rot="10800000">
            <a:off x="5898776" y="3900487"/>
            <a:ext cx="310515" cy="1198403"/>
          </a:xfrm>
          <a:prstGeom prst="rect">
            <a:avLst/>
          </a:prstGeom>
          <a:solidFill>
            <a:srgbClr val="FFC000"/>
          </a:solidFill>
          <a:ln w="25400" cap="flat" cmpd="sng" algn="ctr">
            <a:solidFill>
              <a:srgbClr val="C0504D"/>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1100" b="0" i="0" u="none" strike="noStrike" kern="0" cap="none" spc="0" normalizeH="0" baseline="0" noProof="0">
                <a:ln>
                  <a:noFill/>
                </a:ln>
                <a:solidFill>
                  <a:sysClr val="window" lastClr="FFFFFF"/>
                </a:solidFill>
                <a:effectLst/>
                <a:uLnTx/>
                <a:uFillTx/>
                <a:latin typeface="Calibri"/>
                <a:ea typeface="Calibri" panose="020F0502020204030204" pitchFamily="34" charset="0"/>
                <a:cs typeface="Times New Roman" panose="02020603050405020304" pitchFamily="18" charset="0"/>
              </a:rPr>
              <a:t>     </a:t>
            </a:r>
          </a:p>
        </p:txBody>
      </p:sp>
      <p:sp>
        <p:nvSpPr>
          <p:cNvPr id="31" name="Zone de texte 123">
            <a:extLst>
              <a:ext uri="{FF2B5EF4-FFF2-40B4-BE49-F238E27FC236}">
                <a16:creationId xmlns:a16="http://schemas.microsoft.com/office/drawing/2014/main" id="{6A1F092F-D747-4F7E-9B08-6E956D5A1BB2}"/>
              </a:ext>
            </a:extLst>
          </p:cNvPr>
          <p:cNvSpPr txBox="1"/>
          <p:nvPr/>
        </p:nvSpPr>
        <p:spPr>
          <a:xfrm>
            <a:off x="5431418" y="5415755"/>
            <a:ext cx="1348740" cy="2984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lang="fr-FR" sz="1100" kern="0" dirty="0">
                <a:solidFill>
                  <a:sysClr val="windowText" lastClr="000000"/>
                </a:solidFill>
                <a:latin typeface="Calibri"/>
                <a:ea typeface="Calibri" panose="020F0502020204030204" pitchFamily="34" charset="0"/>
                <a:cs typeface="Times New Roman" panose="02020603050405020304" pitchFamily="18" charset="0"/>
              </a:rPr>
              <a:t>Nettoyage du sel</a:t>
            </a:r>
            <a:endPar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endParaRPr>
          </a:p>
        </p:txBody>
      </p:sp>
      <p:sp>
        <p:nvSpPr>
          <p:cNvPr id="32" name="Zone de texte 123">
            <a:extLst>
              <a:ext uri="{FF2B5EF4-FFF2-40B4-BE49-F238E27FC236}">
                <a16:creationId xmlns:a16="http://schemas.microsoft.com/office/drawing/2014/main" id="{7AC9E4CC-8FD5-48A7-AB77-5108F2A47B15}"/>
              </a:ext>
            </a:extLst>
          </p:cNvPr>
          <p:cNvSpPr txBox="1"/>
          <p:nvPr/>
        </p:nvSpPr>
        <p:spPr>
          <a:xfrm>
            <a:off x="4725933" y="3594417"/>
            <a:ext cx="2707023" cy="298450"/>
          </a:xfrm>
          <a:prstGeom prst="rect">
            <a:avLst/>
          </a:prstGeom>
          <a:noFill/>
          <a:ln w="6350">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15000"/>
              </a:lnSpc>
              <a:spcBef>
                <a:spcPts val="0"/>
              </a:spcBef>
              <a:spcAft>
                <a:spcPts val="1000"/>
              </a:spcAft>
              <a:buClrTx/>
              <a:buSzTx/>
              <a:buFontTx/>
              <a:buNone/>
              <a:tabLst/>
              <a:defRPr/>
            </a:pPr>
            <a:r>
              <a:rPr kumimoji="0" lang="fr-FR" sz="1100" b="0" i="0" u="none" strike="noStrike" kern="0" cap="none" spc="0" normalizeH="0" baseline="0" noProof="0" dirty="0">
                <a:ln>
                  <a:noFill/>
                </a:ln>
                <a:solidFill>
                  <a:sysClr val="windowText" lastClr="000000"/>
                </a:solidFill>
                <a:effectLst/>
                <a:uLnTx/>
                <a:uFillTx/>
                <a:latin typeface="Calibri"/>
                <a:ea typeface="Calibri" panose="020F0502020204030204" pitchFamily="34" charset="0"/>
                <a:cs typeface="Times New Roman" panose="02020603050405020304" pitchFamily="18" charset="0"/>
              </a:rPr>
              <a:t>Transfert par télémanipulation</a:t>
            </a:r>
          </a:p>
        </p:txBody>
      </p:sp>
    </p:spTree>
    <p:extLst>
      <p:ext uri="{BB962C8B-B14F-4D97-AF65-F5344CB8AC3E}">
        <p14:creationId xmlns:p14="http://schemas.microsoft.com/office/powerpoint/2010/main" val="2606393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2CD0812C-603E-4533-A7FF-F401A8969492}"/>
              </a:ext>
            </a:extLst>
          </p:cNvPr>
          <p:cNvSpPr>
            <a:spLocks noGrp="1"/>
          </p:cNvSpPr>
          <p:nvPr>
            <p:ph type="title"/>
          </p:nvPr>
        </p:nvSpPr>
        <p:spPr/>
        <p:txBody>
          <a:bodyPr/>
          <a:lstStyle/>
          <a:p>
            <a:r>
              <a:rPr lang="fr-FR" dirty="0"/>
              <a:t>CIBLES</a:t>
            </a:r>
          </a:p>
        </p:txBody>
      </p:sp>
      <p:graphicFrame>
        <p:nvGraphicFramePr>
          <p:cNvPr id="4" name="Tableau 3">
            <a:extLst>
              <a:ext uri="{FF2B5EF4-FFF2-40B4-BE49-F238E27FC236}">
                <a16:creationId xmlns:a16="http://schemas.microsoft.com/office/drawing/2014/main" id="{44430A4F-87D0-4CA8-8A8E-D4A42A20876A}"/>
              </a:ext>
            </a:extLst>
          </p:cNvPr>
          <p:cNvGraphicFramePr>
            <a:graphicFrameLocks noGrp="1"/>
          </p:cNvGraphicFramePr>
          <p:nvPr>
            <p:extLst>
              <p:ext uri="{D42A27DB-BD31-4B8C-83A1-F6EECF244321}">
                <p14:modId xmlns:p14="http://schemas.microsoft.com/office/powerpoint/2010/main" val="2994383951"/>
              </p:ext>
            </p:extLst>
          </p:nvPr>
        </p:nvGraphicFramePr>
        <p:xfrm>
          <a:off x="3800213" y="520116"/>
          <a:ext cx="5153634" cy="6182697"/>
        </p:xfrm>
        <a:graphic>
          <a:graphicData uri="http://schemas.openxmlformats.org/drawingml/2006/table">
            <a:tbl>
              <a:tblPr firstRow="1" firstCol="1" bandRow="1">
                <a:tableStyleId>{5C22544A-7EE6-4342-B048-85BDC9FD1C3A}</a:tableStyleId>
              </a:tblPr>
              <a:tblGrid>
                <a:gridCol w="741737">
                  <a:extLst>
                    <a:ext uri="{9D8B030D-6E8A-4147-A177-3AD203B41FA5}">
                      <a16:colId xmlns:a16="http://schemas.microsoft.com/office/drawing/2014/main" val="2901876254"/>
                    </a:ext>
                  </a:extLst>
                </a:gridCol>
                <a:gridCol w="745178">
                  <a:extLst>
                    <a:ext uri="{9D8B030D-6E8A-4147-A177-3AD203B41FA5}">
                      <a16:colId xmlns:a16="http://schemas.microsoft.com/office/drawing/2014/main" val="1669243280"/>
                    </a:ext>
                  </a:extLst>
                </a:gridCol>
                <a:gridCol w="838069">
                  <a:extLst>
                    <a:ext uri="{9D8B030D-6E8A-4147-A177-3AD203B41FA5}">
                      <a16:colId xmlns:a16="http://schemas.microsoft.com/office/drawing/2014/main" val="398611031"/>
                    </a:ext>
                  </a:extLst>
                </a:gridCol>
                <a:gridCol w="1072699">
                  <a:extLst>
                    <a:ext uri="{9D8B030D-6E8A-4147-A177-3AD203B41FA5}">
                      <a16:colId xmlns:a16="http://schemas.microsoft.com/office/drawing/2014/main" val="3987759597"/>
                    </a:ext>
                  </a:extLst>
                </a:gridCol>
                <a:gridCol w="844260">
                  <a:extLst>
                    <a:ext uri="{9D8B030D-6E8A-4147-A177-3AD203B41FA5}">
                      <a16:colId xmlns:a16="http://schemas.microsoft.com/office/drawing/2014/main" val="126590616"/>
                    </a:ext>
                  </a:extLst>
                </a:gridCol>
                <a:gridCol w="911691">
                  <a:extLst>
                    <a:ext uri="{9D8B030D-6E8A-4147-A177-3AD203B41FA5}">
                      <a16:colId xmlns:a16="http://schemas.microsoft.com/office/drawing/2014/main" val="721859396"/>
                    </a:ext>
                  </a:extLst>
                </a:gridCol>
              </a:tblGrid>
              <a:tr h="492389">
                <a:tc>
                  <a:txBody>
                    <a:bodyPr/>
                    <a:lstStyle/>
                    <a:p>
                      <a:pPr algn="ctr">
                        <a:lnSpc>
                          <a:spcPct val="115000"/>
                        </a:lnSpc>
                        <a:spcAft>
                          <a:spcPts val="0"/>
                        </a:spcAft>
                      </a:pPr>
                      <a:r>
                        <a:rPr lang="en-US" sz="1000">
                          <a:effectLst/>
                        </a:rPr>
                        <a:t>Isotopes</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1000">
                          <a:effectLst/>
                        </a:rPr>
                        <a:t>Half life</a:t>
                      </a:r>
                      <a:endParaRPr lang="fr-FR" sz="900">
                        <a:effectLst/>
                      </a:endParaRPr>
                    </a:p>
                    <a:p>
                      <a:pPr algn="ctr">
                        <a:lnSpc>
                          <a:spcPct val="115000"/>
                        </a:lnSpc>
                        <a:spcAft>
                          <a:spcPts val="0"/>
                        </a:spcAft>
                      </a:pPr>
                      <a:r>
                        <a:rPr lang="en-US" sz="1000">
                          <a:effectLst/>
                        </a:rPr>
                        <a:t>(Short)</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1000" baseline="30000">
                          <a:effectLst/>
                        </a:rPr>
                        <a:t>233</a:t>
                      </a:r>
                      <a:r>
                        <a:rPr lang="en-US" sz="1000">
                          <a:effectLst/>
                        </a:rPr>
                        <a:t>U -started 1y</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1000" baseline="30000">
                          <a:effectLst/>
                        </a:rPr>
                        <a:t>enr</a:t>
                      </a:r>
                      <a:r>
                        <a:rPr lang="en-US" sz="1000">
                          <a:effectLst/>
                        </a:rPr>
                        <a:t>U+TRU -started 1y</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1000">
                          <a:effectLst/>
                        </a:rPr>
                        <a:t>Fuel salt</a:t>
                      </a:r>
                      <a:endParaRPr lang="fr-FR" sz="900">
                        <a:effectLst/>
                      </a:endParaRPr>
                    </a:p>
                    <a:p>
                      <a:pPr algn="ctr">
                        <a:lnSpc>
                          <a:spcPct val="115000"/>
                        </a:lnSpc>
                        <a:spcAft>
                          <a:spcPts val="0"/>
                        </a:spcAft>
                      </a:pPr>
                      <a:r>
                        <a:rPr lang="en-US" sz="1000">
                          <a:effectLst/>
                        </a:rPr>
                        <a:t>Equ.200y</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1000">
                          <a:effectLst/>
                        </a:rPr>
                        <a:t>Fertile salt</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1687772223"/>
                  </a:ext>
                </a:extLst>
              </a:tr>
              <a:tr h="218858">
                <a:tc>
                  <a:txBody>
                    <a:bodyPr/>
                    <a:lstStyle/>
                    <a:p>
                      <a:pPr algn="ctr">
                        <a:lnSpc>
                          <a:spcPct val="115000"/>
                        </a:lnSpc>
                        <a:spcAft>
                          <a:spcPts val="0"/>
                        </a:spcAft>
                      </a:pPr>
                      <a:r>
                        <a:rPr lang="en-US" sz="900" baseline="30000">
                          <a:effectLst/>
                        </a:rPr>
                        <a:t>232</a:t>
                      </a:r>
                      <a:r>
                        <a:rPr lang="en-US" sz="900">
                          <a:effectLst/>
                        </a:rPr>
                        <a:t>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69.8 y</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3.5</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142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13</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34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3038284969"/>
                  </a:ext>
                </a:extLst>
              </a:tr>
              <a:tr h="218858">
                <a:tc>
                  <a:txBody>
                    <a:bodyPr/>
                    <a:lstStyle/>
                    <a:p>
                      <a:pPr algn="ctr">
                        <a:lnSpc>
                          <a:spcPct val="115000"/>
                        </a:lnSpc>
                        <a:spcAft>
                          <a:spcPts val="0"/>
                        </a:spcAft>
                      </a:pPr>
                      <a:r>
                        <a:rPr lang="en-US" sz="900" baseline="30000">
                          <a:effectLst/>
                        </a:rPr>
                        <a:t>233</a:t>
                      </a:r>
                      <a:r>
                        <a:rPr lang="en-US" sz="900">
                          <a:effectLst/>
                        </a:rPr>
                        <a:t>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4976</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514</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4658</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58.5</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1568302197"/>
                  </a:ext>
                </a:extLst>
              </a:tr>
              <a:tr h="218858">
                <a:tc>
                  <a:txBody>
                    <a:bodyPr/>
                    <a:lstStyle/>
                    <a:p>
                      <a:pPr algn="ctr">
                        <a:lnSpc>
                          <a:spcPct val="115000"/>
                        </a:lnSpc>
                        <a:spcAft>
                          <a:spcPts val="0"/>
                        </a:spcAft>
                      </a:pPr>
                      <a:r>
                        <a:rPr lang="en-US" sz="900" baseline="30000">
                          <a:effectLst/>
                        </a:rPr>
                        <a:t>234</a:t>
                      </a:r>
                      <a:r>
                        <a:rPr lang="en-US" sz="900">
                          <a:effectLst/>
                        </a:rPr>
                        <a:t>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143.9</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12.8</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1769</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2943138877"/>
                  </a:ext>
                </a:extLst>
              </a:tr>
              <a:tr h="218858">
                <a:tc>
                  <a:txBody>
                    <a:bodyPr/>
                    <a:lstStyle/>
                    <a:p>
                      <a:pPr algn="ctr">
                        <a:lnSpc>
                          <a:spcPct val="115000"/>
                        </a:lnSpc>
                        <a:spcAft>
                          <a:spcPts val="0"/>
                        </a:spcAft>
                      </a:pPr>
                      <a:r>
                        <a:rPr lang="en-US" sz="900" baseline="30000">
                          <a:effectLst/>
                        </a:rPr>
                        <a:t>235</a:t>
                      </a:r>
                      <a:r>
                        <a:rPr lang="en-US" sz="900">
                          <a:effectLst/>
                        </a:rPr>
                        <a:t>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4.9</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2506</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510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4029028411"/>
                  </a:ext>
                </a:extLst>
              </a:tr>
              <a:tr h="218858">
                <a:tc>
                  <a:txBody>
                    <a:bodyPr/>
                    <a:lstStyle/>
                    <a:p>
                      <a:pPr algn="ctr">
                        <a:lnSpc>
                          <a:spcPct val="115000"/>
                        </a:lnSpc>
                        <a:spcAft>
                          <a:spcPts val="0"/>
                        </a:spcAft>
                      </a:pPr>
                      <a:r>
                        <a:rPr lang="en-US" sz="900" baseline="30000">
                          <a:effectLst/>
                        </a:rPr>
                        <a:t>236</a:t>
                      </a:r>
                      <a:r>
                        <a:rPr lang="en-US" sz="900">
                          <a:effectLst/>
                        </a:rPr>
                        <a:t>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149.5</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562</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604214094"/>
                  </a:ext>
                </a:extLst>
              </a:tr>
              <a:tr h="218858">
                <a:tc>
                  <a:txBody>
                    <a:bodyPr/>
                    <a:lstStyle/>
                    <a:p>
                      <a:pPr algn="ctr">
                        <a:lnSpc>
                          <a:spcPct val="115000"/>
                        </a:lnSpc>
                        <a:spcAft>
                          <a:spcPts val="0"/>
                        </a:spcAft>
                      </a:pPr>
                      <a:r>
                        <a:rPr lang="en-US" sz="900" baseline="30000">
                          <a:effectLst/>
                        </a:rPr>
                        <a:t>237</a:t>
                      </a:r>
                      <a:r>
                        <a:rPr lang="en-US" sz="900">
                          <a:effectLst/>
                        </a:rPr>
                        <a:t>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4129822999"/>
                  </a:ext>
                </a:extLst>
              </a:tr>
              <a:tr h="218858">
                <a:tc>
                  <a:txBody>
                    <a:bodyPr/>
                    <a:lstStyle/>
                    <a:p>
                      <a:pPr algn="ctr">
                        <a:lnSpc>
                          <a:spcPct val="115000"/>
                        </a:lnSpc>
                        <a:spcAft>
                          <a:spcPts val="0"/>
                        </a:spcAft>
                      </a:pPr>
                      <a:r>
                        <a:rPr lang="en-US" sz="900" baseline="30000">
                          <a:effectLst/>
                        </a:rPr>
                        <a:t>238</a:t>
                      </a:r>
                      <a:r>
                        <a:rPr lang="en-US" sz="900">
                          <a:effectLst/>
                        </a:rPr>
                        <a:t>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16300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337791227"/>
                  </a:ext>
                </a:extLst>
              </a:tr>
              <a:tr h="218858">
                <a:tc>
                  <a:txBody>
                    <a:bodyPr/>
                    <a:lstStyle/>
                    <a:p>
                      <a:pPr algn="ctr">
                        <a:lnSpc>
                          <a:spcPct val="115000"/>
                        </a:lnSpc>
                        <a:spcAft>
                          <a:spcPts val="0"/>
                        </a:spcAft>
                      </a:pPr>
                      <a:r>
                        <a:rPr lang="en-US" sz="900" baseline="30000">
                          <a:effectLst/>
                        </a:rPr>
                        <a:t>232</a:t>
                      </a:r>
                      <a:r>
                        <a:rPr lang="en-US" sz="900">
                          <a:effectLst/>
                        </a:rPr>
                        <a:t>U/U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700 ppm</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50 ppm</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1700 ppm</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600 ppm</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3253008319"/>
                  </a:ext>
                </a:extLst>
              </a:tr>
              <a:tr h="218858">
                <a:tc>
                  <a:txBody>
                    <a:bodyPr/>
                    <a:lstStyle/>
                    <a:p>
                      <a:pPr algn="ctr">
                        <a:lnSpc>
                          <a:spcPct val="115000"/>
                        </a:lnSpc>
                        <a:spcAft>
                          <a:spcPts val="0"/>
                        </a:spcAft>
                      </a:pPr>
                      <a:r>
                        <a:rPr lang="en-US" sz="900" baseline="30000">
                          <a:effectLst/>
                        </a:rPr>
                        <a:t>233</a:t>
                      </a:r>
                      <a:r>
                        <a:rPr lang="en-US" sz="900">
                          <a:effectLst/>
                        </a:rPr>
                        <a:t>U/U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dirty="0">
                          <a:effectLst/>
                        </a:rPr>
                        <a:t>97%</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2.7%</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62%</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99%</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22606709"/>
                  </a:ext>
                </a:extLst>
              </a:tr>
              <a:tr h="218858">
                <a:tc>
                  <a:txBody>
                    <a:bodyPr/>
                    <a:lstStyle/>
                    <a:p>
                      <a:pPr algn="ctr">
                        <a:lnSpc>
                          <a:spcPct val="115000"/>
                        </a:lnSpc>
                        <a:spcAft>
                          <a:spcPts val="0"/>
                        </a:spcAft>
                      </a:pPr>
                      <a:r>
                        <a:rPr lang="en-US" sz="900" baseline="300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1126131874"/>
                  </a:ext>
                </a:extLst>
              </a:tr>
              <a:tr h="218858">
                <a:tc>
                  <a:txBody>
                    <a:bodyPr/>
                    <a:lstStyle/>
                    <a:p>
                      <a:pPr algn="ctr">
                        <a:lnSpc>
                          <a:spcPct val="115000"/>
                        </a:lnSpc>
                        <a:spcAft>
                          <a:spcPts val="0"/>
                        </a:spcAft>
                      </a:pPr>
                      <a:r>
                        <a:rPr lang="en-US" sz="900" baseline="30000">
                          <a:effectLst/>
                        </a:rPr>
                        <a:t>238</a:t>
                      </a:r>
                      <a:r>
                        <a:rPr lang="en-US" sz="900">
                          <a:effectLst/>
                        </a:rPr>
                        <a:t>Pu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239</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161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3707825598"/>
                  </a:ext>
                </a:extLst>
              </a:tr>
              <a:tr h="218858">
                <a:tc>
                  <a:txBody>
                    <a:bodyPr/>
                    <a:lstStyle/>
                    <a:p>
                      <a:pPr algn="ctr">
                        <a:lnSpc>
                          <a:spcPct val="115000"/>
                        </a:lnSpc>
                        <a:spcAft>
                          <a:spcPts val="0"/>
                        </a:spcAft>
                      </a:pPr>
                      <a:r>
                        <a:rPr lang="en-US" sz="900" baseline="30000">
                          <a:effectLst/>
                        </a:rPr>
                        <a:t>239</a:t>
                      </a:r>
                      <a:r>
                        <a:rPr lang="en-US" sz="900">
                          <a:effectLst/>
                        </a:rPr>
                        <a:t>Pu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3265</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66</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864454726"/>
                  </a:ext>
                </a:extLst>
              </a:tr>
              <a:tr h="218858">
                <a:tc>
                  <a:txBody>
                    <a:bodyPr/>
                    <a:lstStyle/>
                    <a:p>
                      <a:pPr algn="ctr">
                        <a:lnSpc>
                          <a:spcPct val="115000"/>
                        </a:lnSpc>
                        <a:spcAft>
                          <a:spcPts val="0"/>
                        </a:spcAft>
                      </a:pPr>
                      <a:r>
                        <a:rPr lang="en-US" sz="900" baseline="30000">
                          <a:effectLst/>
                        </a:rPr>
                        <a:t>240</a:t>
                      </a:r>
                      <a:r>
                        <a:rPr lang="en-US" sz="900">
                          <a:effectLst/>
                        </a:rPr>
                        <a:t>Pu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1617</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57</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721770727"/>
                  </a:ext>
                </a:extLst>
              </a:tr>
              <a:tr h="218858">
                <a:tc>
                  <a:txBody>
                    <a:bodyPr/>
                    <a:lstStyle/>
                    <a:p>
                      <a:pPr algn="ctr">
                        <a:lnSpc>
                          <a:spcPct val="115000"/>
                        </a:lnSpc>
                        <a:spcAft>
                          <a:spcPts val="0"/>
                        </a:spcAft>
                      </a:pPr>
                      <a:r>
                        <a:rPr lang="en-US" sz="900" baseline="30000">
                          <a:effectLst/>
                        </a:rPr>
                        <a:t>241</a:t>
                      </a:r>
                      <a:r>
                        <a:rPr lang="en-US" sz="900">
                          <a:effectLst/>
                        </a:rPr>
                        <a:t>Pu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641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48</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1050801109"/>
                  </a:ext>
                </a:extLst>
              </a:tr>
              <a:tr h="218858">
                <a:tc>
                  <a:txBody>
                    <a:bodyPr/>
                    <a:lstStyle/>
                    <a:p>
                      <a:pPr algn="ctr">
                        <a:lnSpc>
                          <a:spcPct val="115000"/>
                        </a:lnSpc>
                        <a:spcAft>
                          <a:spcPts val="0"/>
                        </a:spcAft>
                      </a:pPr>
                      <a:r>
                        <a:rPr lang="en-US" sz="900" baseline="30000">
                          <a:effectLst/>
                        </a:rPr>
                        <a:t>242</a:t>
                      </a:r>
                      <a:r>
                        <a:rPr lang="en-US" sz="900">
                          <a:effectLst/>
                        </a:rPr>
                        <a:t>Pu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491</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2661068766"/>
                  </a:ext>
                </a:extLst>
              </a:tr>
              <a:tr h="218858">
                <a:tc>
                  <a:txBody>
                    <a:bodyPr/>
                    <a:lstStyle/>
                    <a:p>
                      <a:pPr algn="ctr">
                        <a:lnSpc>
                          <a:spcPct val="115000"/>
                        </a:lnSpc>
                        <a:spcAft>
                          <a:spcPts val="0"/>
                        </a:spcAft>
                      </a:pPr>
                      <a:r>
                        <a:rPr lang="en-US" sz="900" baseline="30000">
                          <a:effectLst/>
                        </a:rPr>
                        <a:t>239</a:t>
                      </a:r>
                      <a:r>
                        <a:rPr lang="en-US" sz="900">
                          <a:effectLst/>
                        </a:rPr>
                        <a:t>Pu/Pu</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52 %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19 %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3246487846"/>
                  </a:ext>
                </a:extLst>
              </a:tr>
              <a:tr h="218858">
                <a:tc>
                  <a:txBody>
                    <a:bodyPr/>
                    <a:lstStyle/>
                    <a:p>
                      <a:pPr algn="ctr">
                        <a:lnSpc>
                          <a:spcPct val="115000"/>
                        </a:lnSpc>
                        <a:spcAft>
                          <a:spcPts val="0"/>
                        </a:spcAft>
                      </a:pPr>
                      <a:r>
                        <a:rPr lang="en-US" sz="900" baseline="300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107729310"/>
                  </a:ext>
                </a:extLst>
              </a:tr>
              <a:tr h="218858">
                <a:tc>
                  <a:txBody>
                    <a:bodyPr/>
                    <a:lstStyle/>
                    <a:p>
                      <a:pPr algn="ctr">
                        <a:lnSpc>
                          <a:spcPct val="115000"/>
                        </a:lnSpc>
                        <a:spcAft>
                          <a:spcPts val="0"/>
                        </a:spcAft>
                      </a:pPr>
                      <a:r>
                        <a:rPr lang="en-US" sz="900" baseline="30000">
                          <a:effectLst/>
                        </a:rPr>
                        <a:t>231</a:t>
                      </a:r>
                      <a:r>
                        <a:rPr lang="en-US" sz="900">
                          <a:effectLst/>
                        </a:rPr>
                        <a:t>Pa</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300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900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630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395931551"/>
                  </a:ext>
                </a:extLst>
              </a:tr>
              <a:tr h="218858">
                <a:tc>
                  <a:txBody>
                    <a:bodyPr/>
                    <a:lstStyle/>
                    <a:p>
                      <a:pPr algn="ctr">
                        <a:lnSpc>
                          <a:spcPct val="115000"/>
                        </a:lnSpc>
                        <a:spcAft>
                          <a:spcPts val="0"/>
                        </a:spcAft>
                      </a:pPr>
                      <a:r>
                        <a:rPr lang="en-US" sz="900" baseline="30000">
                          <a:effectLst/>
                        </a:rPr>
                        <a:t>232</a:t>
                      </a:r>
                      <a:r>
                        <a:rPr lang="en-US" sz="900">
                          <a:effectLst/>
                        </a:rPr>
                        <a:t>Pa</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1.3 d</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3.9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15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15.4g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3836586405"/>
                  </a:ext>
                </a:extLst>
              </a:tr>
              <a:tr h="218858">
                <a:tc>
                  <a:txBody>
                    <a:bodyPr/>
                    <a:lstStyle/>
                    <a:p>
                      <a:pPr algn="ctr">
                        <a:lnSpc>
                          <a:spcPct val="115000"/>
                        </a:lnSpc>
                        <a:spcAft>
                          <a:spcPts val="0"/>
                        </a:spcAft>
                      </a:pPr>
                      <a:r>
                        <a:rPr lang="en-US" sz="900" baseline="30000">
                          <a:effectLst/>
                        </a:rPr>
                        <a:t>233</a:t>
                      </a:r>
                      <a:r>
                        <a:rPr lang="en-US" sz="900">
                          <a:effectLst/>
                        </a:rPr>
                        <a:t>Pa</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27 d</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124</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45.6</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108</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13</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324919284"/>
                  </a:ext>
                </a:extLst>
              </a:tr>
              <a:tr h="218858">
                <a:tc>
                  <a:txBody>
                    <a:bodyPr/>
                    <a:lstStyle/>
                    <a:p>
                      <a:pPr algn="ctr">
                        <a:lnSpc>
                          <a:spcPct val="115000"/>
                        </a:lnSpc>
                        <a:spcAft>
                          <a:spcPts val="0"/>
                        </a:spcAft>
                      </a:pPr>
                      <a:r>
                        <a:rPr lang="en-US" sz="900" baseline="30000">
                          <a:effectLst/>
                        </a:rPr>
                        <a:t>234</a:t>
                      </a:r>
                      <a:r>
                        <a:rPr lang="en-US" sz="900">
                          <a:effectLst/>
                        </a:rPr>
                        <a:t>Pa</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6.8 h</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20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6.5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15.7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1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1510210872"/>
                  </a:ext>
                </a:extLst>
              </a:tr>
              <a:tr h="218858">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1794548509"/>
                  </a:ext>
                </a:extLst>
              </a:tr>
              <a:tr h="218858">
                <a:tc>
                  <a:txBody>
                    <a:bodyPr/>
                    <a:lstStyle/>
                    <a:p>
                      <a:pPr algn="ctr">
                        <a:lnSpc>
                          <a:spcPct val="115000"/>
                        </a:lnSpc>
                        <a:spcAft>
                          <a:spcPts val="0"/>
                        </a:spcAft>
                      </a:pPr>
                      <a:r>
                        <a:rPr lang="en-US" sz="900" baseline="30000">
                          <a:effectLst/>
                        </a:rPr>
                        <a:t>236</a:t>
                      </a:r>
                      <a:r>
                        <a:rPr lang="en-US" sz="900">
                          <a:effectLst/>
                        </a:rPr>
                        <a:t>Np</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7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9.4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1679896179"/>
                  </a:ext>
                </a:extLst>
              </a:tr>
              <a:tr h="218858">
                <a:tc>
                  <a:txBody>
                    <a:bodyPr/>
                    <a:lstStyle/>
                    <a:p>
                      <a:pPr algn="ctr">
                        <a:lnSpc>
                          <a:spcPct val="115000"/>
                        </a:lnSpc>
                        <a:spcAft>
                          <a:spcPts val="0"/>
                        </a:spcAft>
                      </a:pPr>
                      <a:r>
                        <a:rPr lang="en-US" sz="900" baseline="30000">
                          <a:effectLst/>
                        </a:rPr>
                        <a:t>237</a:t>
                      </a:r>
                      <a:r>
                        <a:rPr lang="en-US" sz="900">
                          <a:effectLst/>
                        </a:rPr>
                        <a:t>Np</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 </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377.8</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145</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1017070652"/>
                  </a:ext>
                </a:extLst>
              </a:tr>
              <a:tr h="218858">
                <a:tc>
                  <a:txBody>
                    <a:bodyPr/>
                    <a:lstStyle/>
                    <a:p>
                      <a:pPr algn="ctr">
                        <a:lnSpc>
                          <a:spcPct val="115000"/>
                        </a:lnSpc>
                        <a:spcAft>
                          <a:spcPts val="0"/>
                        </a:spcAft>
                      </a:pPr>
                      <a:r>
                        <a:rPr lang="en-US" sz="900" baseline="30000">
                          <a:effectLst/>
                        </a:rPr>
                        <a:t>238</a:t>
                      </a:r>
                      <a:r>
                        <a:rPr lang="en-US" sz="900">
                          <a:effectLst/>
                        </a:rPr>
                        <a:t>Np</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2.1 d</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507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nSpc>
                          <a:spcPct val="115000"/>
                        </a:lnSpc>
                        <a:spcAft>
                          <a:spcPts val="0"/>
                        </a:spcAft>
                      </a:pPr>
                      <a:r>
                        <a:rPr lang="en-US" sz="900">
                          <a:effectLst/>
                        </a:rPr>
                        <a:t>200 g</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2430860586"/>
                  </a:ext>
                </a:extLst>
              </a:tr>
              <a:tr h="218858">
                <a:tc>
                  <a:txBody>
                    <a:bodyPr/>
                    <a:lstStyle/>
                    <a:p>
                      <a:pPr algn="ctr">
                        <a:lnSpc>
                          <a:spcPct val="115000"/>
                        </a:lnSpc>
                        <a:spcAft>
                          <a:spcPts val="0"/>
                        </a:spcAft>
                      </a:pPr>
                      <a:r>
                        <a:rPr lang="en-US" sz="900" baseline="30000">
                          <a:effectLst/>
                        </a:rPr>
                        <a:t>239</a:t>
                      </a:r>
                      <a:r>
                        <a:rPr lang="en-US" sz="900">
                          <a:effectLst/>
                        </a:rPr>
                        <a:t>Np</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ctr">
                        <a:lnSpc>
                          <a:spcPct val="115000"/>
                        </a:lnSpc>
                        <a:spcAft>
                          <a:spcPts val="0"/>
                        </a:spcAft>
                      </a:pPr>
                      <a:r>
                        <a:rPr lang="en-US" sz="900">
                          <a:effectLst/>
                        </a:rPr>
                        <a:t>2.4 d</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5.4</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a:effectLst/>
                        </a:rPr>
                        <a:t>0</a:t>
                      </a:r>
                      <a:endParaRPr lang="fr-FR" sz="90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tc>
                  <a:txBody>
                    <a:bodyPr/>
                    <a:lstStyle/>
                    <a:p>
                      <a:pPr algn="r">
                        <a:lnSpc>
                          <a:spcPct val="115000"/>
                        </a:lnSpc>
                        <a:spcAft>
                          <a:spcPts val="0"/>
                        </a:spcAft>
                      </a:pPr>
                      <a:r>
                        <a:rPr lang="en-US" sz="900" dirty="0">
                          <a:effectLst/>
                        </a:rPr>
                        <a:t>0</a:t>
                      </a:r>
                      <a:endParaRPr lang="fr-FR"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206" marR="58206" marT="0" marB="0"/>
                </a:tc>
                <a:extLst>
                  <a:ext uri="{0D108BD9-81ED-4DB2-BD59-A6C34878D82A}">
                    <a16:rowId xmlns:a16="http://schemas.microsoft.com/office/drawing/2014/main" val="3841129250"/>
                  </a:ext>
                </a:extLst>
              </a:tr>
            </a:tbl>
          </a:graphicData>
        </a:graphic>
      </p:graphicFrame>
      <p:sp>
        <p:nvSpPr>
          <p:cNvPr id="5" name="ZoneTexte 4">
            <a:extLst>
              <a:ext uri="{FF2B5EF4-FFF2-40B4-BE49-F238E27FC236}">
                <a16:creationId xmlns:a16="http://schemas.microsoft.com/office/drawing/2014/main" id="{1D8D54CD-0461-43C0-9059-F854D3AE451C}"/>
              </a:ext>
            </a:extLst>
          </p:cNvPr>
          <p:cNvSpPr txBox="1"/>
          <p:nvPr/>
        </p:nvSpPr>
        <p:spPr>
          <a:xfrm>
            <a:off x="142614" y="2872800"/>
            <a:ext cx="3733100" cy="1477328"/>
          </a:xfrm>
          <a:prstGeom prst="rect">
            <a:avLst/>
          </a:prstGeom>
          <a:noFill/>
        </p:spPr>
        <p:txBody>
          <a:bodyPr wrap="square" rtlCol="0">
            <a:spAutoFit/>
          </a:bodyPr>
          <a:lstStyle/>
          <a:p>
            <a:r>
              <a:rPr lang="fr-FR" dirty="0"/>
              <a:t>Unité de mesure de l’AIEA: « </a:t>
            </a:r>
            <a:r>
              <a:rPr lang="fr-FR" dirty="0" err="1"/>
              <a:t>Significant</a:t>
            </a:r>
            <a:r>
              <a:rPr lang="fr-FR" dirty="0"/>
              <a:t> </a:t>
            </a:r>
            <a:r>
              <a:rPr lang="fr-FR" dirty="0" err="1"/>
              <a:t>Quantity</a:t>
            </a:r>
            <a:r>
              <a:rPr lang="fr-FR" dirty="0"/>
              <a:t> » </a:t>
            </a:r>
          </a:p>
          <a:p>
            <a:endParaRPr lang="fr-FR" dirty="0"/>
          </a:p>
          <a:p>
            <a:r>
              <a:rPr lang="fr-FR" dirty="0"/>
              <a:t>SQ = 8kg pour Pu et </a:t>
            </a:r>
            <a:r>
              <a:rPr lang="fr-FR" baseline="30000" dirty="0"/>
              <a:t>233</a:t>
            </a:r>
            <a:r>
              <a:rPr lang="fr-FR" dirty="0"/>
              <a:t>U</a:t>
            </a:r>
          </a:p>
          <a:p>
            <a:r>
              <a:rPr lang="fr-FR" dirty="0"/>
              <a:t>      = 1 bombe, technologie moyenne</a:t>
            </a:r>
          </a:p>
        </p:txBody>
      </p:sp>
      <p:sp>
        <p:nvSpPr>
          <p:cNvPr id="6" name="ZoneTexte 5">
            <a:extLst>
              <a:ext uri="{FF2B5EF4-FFF2-40B4-BE49-F238E27FC236}">
                <a16:creationId xmlns:a16="http://schemas.microsoft.com/office/drawing/2014/main" id="{E8E87488-6EB9-4101-8BAE-B8B989F05326}"/>
              </a:ext>
            </a:extLst>
          </p:cNvPr>
          <p:cNvSpPr txBox="1"/>
          <p:nvPr/>
        </p:nvSpPr>
        <p:spPr>
          <a:xfrm>
            <a:off x="8953847" y="4178590"/>
            <a:ext cx="2181137" cy="369332"/>
          </a:xfrm>
          <a:prstGeom prst="rect">
            <a:avLst/>
          </a:prstGeom>
          <a:noFill/>
        </p:spPr>
        <p:txBody>
          <a:bodyPr wrap="square" rtlCol="0">
            <a:spAutoFit/>
          </a:bodyPr>
          <a:lstStyle/>
          <a:p>
            <a:r>
              <a:rPr lang="fr-FR" dirty="0">
                <a:solidFill>
                  <a:srgbClr val="00B050"/>
                </a:solidFill>
              </a:rPr>
              <a:t>Pu non militaire</a:t>
            </a:r>
          </a:p>
        </p:txBody>
      </p:sp>
      <p:sp>
        <p:nvSpPr>
          <p:cNvPr id="7" name="Rectangle 6">
            <a:extLst>
              <a:ext uri="{FF2B5EF4-FFF2-40B4-BE49-F238E27FC236}">
                <a16:creationId xmlns:a16="http://schemas.microsoft.com/office/drawing/2014/main" id="{55FDB474-FBCC-4B6F-88AF-13D4CF920213}"/>
              </a:ext>
            </a:extLst>
          </p:cNvPr>
          <p:cNvSpPr/>
          <p:nvPr/>
        </p:nvSpPr>
        <p:spPr>
          <a:xfrm>
            <a:off x="6096000" y="4269996"/>
            <a:ext cx="1949042" cy="264798"/>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a:extLst>
              <a:ext uri="{FF2B5EF4-FFF2-40B4-BE49-F238E27FC236}">
                <a16:creationId xmlns:a16="http://schemas.microsoft.com/office/drawing/2014/main" id="{5F587CF7-6EE3-4C96-B09D-67151145C95E}"/>
              </a:ext>
            </a:extLst>
          </p:cNvPr>
          <p:cNvSpPr/>
          <p:nvPr/>
        </p:nvSpPr>
        <p:spPr>
          <a:xfrm>
            <a:off x="6095998" y="2776756"/>
            <a:ext cx="1949042" cy="203586"/>
          </a:xfrm>
          <a:prstGeom prst="rect">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8">
            <a:extLst>
              <a:ext uri="{FF2B5EF4-FFF2-40B4-BE49-F238E27FC236}">
                <a16:creationId xmlns:a16="http://schemas.microsoft.com/office/drawing/2014/main" id="{DF9D4E47-9A9E-4DF2-94C4-2D33509AE5B8}"/>
              </a:ext>
            </a:extLst>
          </p:cNvPr>
          <p:cNvSpPr/>
          <p:nvPr/>
        </p:nvSpPr>
        <p:spPr>
          <a:xfrm>
            <a:off x="8045042" y="2767283"/>
            <a:ext cx="908805" cy="20358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a:extLst>
              <a:ext uri="{FF2B5EF4-FFF2-40B4-BE49-F238E27FC236}">
                <a16:creationId xmlns:a16="http://schemas.microsoft.com/office/drawing/2014/main" id="{D001CB57-9C2D-4C5B-BDBE-D0CB61A17B87}"/>
              </a:ext>
            </a:extLst>
          </p:cNvPr>
          <p:cNvSpPr/>
          <p:nvPr/>
        </p:nvSpPr>
        <p:spPr>
          <a:xfrm>
            <a:off x="5301141" y="2775523"/>
            <a:ext cx="794856" cy="203586"/>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a:extLst>
              <a:ext uri="{FF2B5EF4-FFF2-40B4-BE49-F238E27FC236}">
                <a16:creationId xmlns:a16="http://schemas.microsoft.com/office/drawing/2014/main" id="{29CA0F48-11A4-44D6-BDAB-CB0FC2E947F8}"/>
              </a:ext>
            </a:extLst>
          </p:cNvPr>
          <p:cNvSpPr txBox="1"/>
          <p:nvPr/>
        </p:nvSpPr>
        <p:spPr>
          <a:xfrm>
            <a:off x="8953848" y="2688134"/>
            <a:ext cx="2849462" cy="369332"/>
          </a:xfrm>
          <a:prstGeom prst="rect">
            <a:avLst/>
          </a:prstGeom>
          <a:noFill/>
        </p:spPr>
        <p:txBody>
          <a:bodyPr wrap="square" rtlCol="0">
            <a:spAutoFit/>
          </a:bodyPr>
          <a:lstStyle/>
          <a:p>
            <a:r>
              <a:rPr lang="fr-FR" dirty="0">
                <a:solidFill>
                  <a:srgbClr val="FF0000"/>
                </a:solidFill>
              </a:rPr>
              <a:t>U militaire?, mais </a:t>
            </a:r>
            <a:r>
              <a:rPr lang="el-GR" dirty="0">
                <a:solidFill>
                  <a:srgbClr val="FF0000"/>
                </a:solidFill>
              </a:rPr>
              <a:t>γ</a:t>
            </a:r>
            <a:r>
              <a:rPr lang="fr-FR" dirty="0">
                <a:solidFill>
                  <a:srgbClr val="FF0000"/>
                </a:solidFill>
              </a:rPr>
              <a:t>2,6 MeV</a:t>
            </a:r>
          </a:p>
        </p:txBody>
      </p:sp>
      <p:sp>
        <p:nvSpPr>
          <p:cNvPr id="12" name="Rectangle 11">
            <a:extLst>
              <a:ext uri="{FF2B5EF4-FFF2-40B4-BE49-F238E27FC236}">
                <a16:creationId xmlns:a16="http://schemas.microsoft.com/office/drawing/2014/main" id="{0609A2D2-6ADD-42EC-BE26-7C679A65EAE1}"/>
              </a:ext>
            </a:extLst>
          </p:cNvPr>
          <p:cNvSpPr/>
          <p:nvPr/>
        </p:nvSpPr>
        <p:spPr>
          <a:xfrm>
            <a:off x="5217953" y="5169339"/>
            <a:ext cx="3735894" cy="203586"/>
          </a:xfrm>
          <a:prstGeom prst="rect">
            <a:avLst/>
          </a:prstGeom>
          <a:no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ZoneTexte 12">
            <a:extLst>
              <a:ext uri="{FF2B5EF4-FFF2-40B4-BE49-F238E27FC236}">
                <a16:creationId xmlns:a16="http://schemas.microsoft.com/office/drawing/2014/main" id="{DDB403BF-2AE5-4AA7-8BF9-6EABABC7628C}"/>
              </a:ext>
            </a:extLst>
          </p:cNvPr>
          <p:cNvSpPr txBox="1"/>
          <p:nvPr/>
        </p:nvSpPr>
        <p:spPr>
          <a:xfrm>
            <a:off x="8953847" y="5064805"/>
            <a:ext cx="3428302" cy="369332"/>
          </a:xfrm>
          <a:prstGeom prst="rect">
            <a:avLst/>
          </a:prstGeom>
          <a:noFill/>
        </p:spPr>
        <p:txBody>
          <a:bodyPr wrap="square" rtlCol="0">
            <a:spAutoFit/>
          </a:bodyPr>
          <a:lstStyle/>
          <a:p>
            <a:r>
              <a:rPr lang="fr-FR" dirty="0">
                <a:solidFill>
                  <a:srgbClr val="7030A0"/>
                </a:solidFill>
              </a:rPr>
              <a:t>Isolé, conduit à </a:t>
            </a:r>
            <a:r>
              <a:rPr lang="fr-FR" baseline="30000" dirty="0">
                <a:solidFill>
                  <a:srgbClr val="7030A0"/>
                </a:solidFill>
              </a:rPr>
              <a:t>233</a:t>
            </a:r>
            <a:r>
              <a:rPr lang="fr-FR" dirty="0">
                <a:solidFill>
                  <a:srgbClr val="7030A0"/>
                </a:solidFill>
              </a:rPr>
              <a:t>U sans 2,6MeV</a:t>
            </a:r>
          </a:p>
        </p:txBody>
      </p:sp>
    </p:spTree>
    <p:extLst>
      <p:ext uri="{BB962C8B-B14F-4D97-AF65-F5344CB8AC3E}">
        <p14:creationId xmlns:p14="http://schemas.microsoft.com/office/powerpoint/2010/main" val="439925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14399BA7-C2C2-4620-8D56-DADC36798FAD}"/>
              </a:ext>
            </a:extLst>
          </p:cNvPr>
          <p:cNvSpPr>
            <a:spLocks noGrp="1"/>
          </p:cNvSpPr>
          <p:nvPr>
            <p:ph type="title"/>
          </p:nvPr>
        </p:nvSpPr>
        <p:spPr/>
        <p:txBody>
          <a:bodyPr/>
          <a:lstStyle/>
          <a:p>
            <a:r>
              <a:rPr lang="fr-FR" dirty="0"/>
              <a:t>Séparation du Pa</a:t>
            </a:r>
          </a:p>
        </p:txBody>
      </p:sp>
      <p:pic>
        <p:nvPicPr>
          <p:cNvPr id="4" name="Image 3">
            <a:extLst>
              <a:ext uri="{FF2B5EF4-FFF2-40B4-BE49-F238E27FC236}">
                <a16:creationId xmlns:a16="http://schemas.microsoft.com/office/drawing/2014/main" id="{4387710E-4B25-4BA1-9313-E9169FA919C6}"/>
              </a:ext>
            </a:extLst>
          </p:cNvPr>
          <p:cNvPicPr/>
          <p:nvPr/>
        </p:nvPicPr>
        <p:blipFill>
          <a:blip r:embed="rId2">
            <a:extLst>
              <a:ext uri="{28A0092B-C50C-407E-A947-70E740481C1C}">
                <a14:useLocalDpi xmlns:a14="http://schemas.microsoft.com/office/drawing/2010/main" val="0"/>
              </a:ext>
            </a:extLst>
          </a:blip>
          <a:stretch>
            <a:fillRect/>
          </a:stretch>
        </p:blipFill>
        <p:spPr>
          <a:xfrm>
            <a:off x="6096000" y="774539"/>
            <a:ext cx="5865495" cy="2440940"/>
          </a:xfrm>
          <a:prstGeom prst="rect">
            <a:avLst/>
          </a:prstGeom>
        </p:spPr>
      </p:pic>
      <p:pic>
        <p:nvPicPr>
          <p:cNvPr id="5" name="Image 4">
            <a:extLst>
              <a:ext uri="{FF2B5EF4-FFF2-40B4-BE49-F238E27FC236}">
                <a16:creationId xmlns:a16="http://schemas.microsoft.com/office/drawing/2014/main" id="{00D8A3D0-2BA2-44E7-8C03-98143F7277F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52941" y="1850079"/>
            <a:ext cx="5309870" cy="3566160"/>
          </a:xfrm>
          <a:prstGeom prst="rect">
            <a:avLst/>
          </a:prstGeom>
          <a:noFill/>
        </p:spPr>
      </p:pic>
      <p:sp>
        <p:nvSpPr>
          <p:cNvPr id="6" name="ZoneTexte 5">
            <a:extLst>
              <a:ext uri="{FF2B5EF4-FFF2-40B4-BE49-F238E27FC236}">
                <a16:creationId xmlns:a16="http://schemas.microsoft.com/office/drawing/2014/main" id="{EA22C8B0-C2AD-44ED-8BF1-9F9FD43551B7}"/>
              </a:ext>
            </a:extLst>
          </p:cNvPr>
          <p:cNvSpPr txBox="1"/>
          <p:nvPr/>
        </p:nvSpPr>
        <p:spPr>
          <a:xfrm>
            <a:off x="172397" y="5575630"/>
            <a:ext cx="5741842" cy="1200329"/>
          </a:xfrm>
          <a:prstGeom prst="rect">
            <a:avLst/>
          </a:prstGeom>
          <a:noFill/>
        </p:spPr>
        <p:txBody>
          <a:bodyPr wrap="square" rtlCol="0">
            <a:spAutoFit/>
          </a:bodyPr>
          <a:lstStyle/>
          <a:p>
            <a:r>
              <a:rPr lang="fr-FR" dirty="0"/>
              <a:t>La séparation du Pa et son stockage permet d’éliminer </a:t>
            </a:r>
            <a:r>
              <a:rPr lang="fr-FR" baseline="30000" dirty="0"/>
              <a:t>232</a:t>
            </a:r>
            <a:r>
              <a:rPr lang="fr-FR" dirty="0"/>
              <a:t>U.</a:t>
            </a:r>
            <a:br>
              <a:rPr lang="fr-FR" dirty="0"/>
            </a:br>
            <a:r>
              <a:rPr lang="fr-FR" dirty="0"/>
              <a:t>Un stockage de 3 semaines est nécessaire (60% du Pa-233).</a:t>
            </a:r>
          </a:p>
          <a:p>
            <a:r>
              <a:rPr lang="fr-FR" dirty="0"/>
              <a:t>Rien de tel n’est prévu dans le traitement normal des sels (ni séparation, ni stockage).</a:t>
            </a:r>
          </a:p>
        </p:txBody>
      </p:sp>
      <p:sp>
        <p:nvSpPr>
          <p:cNvPr id="7" name="ZoneTexte 6">
            <a:extLst>
              <a:ext uri="{FF2B5EF4-FFF2-40B4-BE49-F238E27FC236}">
                <a16:creationId xmlns:a16="http://schemas.microsoft.com/office/drawing/2014/main" id="{83E66A4B-9BF3-4D4F-83DF-A9B96B4D90D3}"/>
              </a:ext>
            </a:extLst>
          </p:cNvPr>
          <p:cNvSpPr txBox="1"/>
          <p:nvPr/>
        </p:nvSpPr>
        <p:spPr>
          <a:xfrm>
            <a:off x="6834231" y="3860000"/>
            <a:ext cx="4230848" cy="923330"/>
          </a:xfrm>
          <a:prstGeom prst="rect">
            <a:avLst/>
          </a:prstGeom>
          <a:solidFill>
            <a:srgbClr val="FFFF00"/>
          </a:solidFill>
          <a:ln>
            <a:solidFill>
              <a:srgbClr val="FF0000"/>
            </a:solidFill>
          </a:ln>
        </p:spPr>
        <p:txBody>
          <a:bodyPr wrap="square" rtlCol="0">
            <a:spAutoFit/>
          </a:bodyPr>
          <a:lstStyle/>
          <a:p>
            <a:r>
              <a:rPr lang="fr-FR" dirty="0"/>
              <a:t>Pour éliminer les gamma de 1,6 et 2,6 MeV</a:t>
            </a:r>
            <a:br>
              <a:rPr lang="fr-FR" dirty="0"/>
            </a:br>
            <a:r>
              <a:rPr lang="fr-FR" dirty="0"/>
              <a:t> il faut éliminer U mais aussi Th et Ra puis immédiatement exfiltrer le </a:t>
            </a:r>
            <a:r>
              <a:rPr lang="fr-FR" baseline="30000" dirty="0"/>
              <a:t>233</a:t>
            </a:r>
            <a:r>
              <a:rPr lang="fr-FR" dirty="0"/>
              <a:t>Pa.</a:t>
            </a:r>
          </a:p>
        </p:txBody>
      </p:sp>
      <p:sp>
        <p:nvSpPr>
          <p:cNvPr id="8" name="ZoneTexte 7">
            <a:extLst>
              <a:ext uri="{FF2B5EF4-FFF2-40B4-BE49-F238E27FC236}">
                <a16:creationId xmlns:a16="http://schemas.microsoft.com/office/drawing/2014/main" id="{FBFA0C35-4A29-4F35-8B6B-8292C5B5143F}"/>
              </a:ext>
            </a:extLst>
          </p:cNvPr>
          <p:cNvSpPr txBox="1"/>
          <p:nvPr/>
        </p:nvSpPr>
        <p:spPr>
          <a:xfrm rot="16200000">
            <a:off x="2605286" y="2412478"/>
            <a:ext cx="1082180" cy="276999"/>
          </a:xfrm>
          <a:prstGeom prst="rect">
            <a:avLst/>
          </a:prstGeom>
          <a:noFill/>
        </p:spPr>
        <p:txBody>
          <a:bodyPr wrap="square" rtlCol="0">
            <a:spAutoFit/>
          </a:bodyPr>
          <a:lstStyle/>
          <a:p>
            <a:r>
              <a:rPr lang="fr-FR" sz="1200" b="1" dirty="0"/>
              <a:t>3ppb</a:t>
            </a:r>
            <a:r>
              <a:rPr lang="fr-FR" sz="1200" dirty="0"/>
              <a:t> 232/233</a:t>
            </a:r>
          </a:p>
        </p:txBody>
      </p:sp>
      <p:sp>
        <p:nvSpPr>
          <p:cNvPr id="9" name="ZoneTexte 8">
            <a:extLst>
              <a:ext uri="{FF2B5EF4-FFF2-40B4-BE49-F238E27FC236}">
                <a16:creationId xmlns:a16="http://schemas.microsoft.com/office/drawing/2014/main" id="{0F1C9EF2-1E03-4013-A65F-1A05F9E62072}"/>
              </a:ext>
            </a:extLst>
          </p:cNvPr>
          <p:cNvSpPr txBox="1"/>
          <p:nvPr/>
        </p:nvSpPr>
        <p:spPr>
          <a:xfrm rot="16200000">
            <a:off x="1911905" y="2214970"/>
            <a:ext cx="1325564" cy="276999"/>
          </a:xfrm>
          <a:prstGeom prst="rect">
            <a:avLst/>
          </a:prstGeom>
          <a:noFill/>
        </p:spPr>
        <p:txBody>
          <a:bodyPr wrap="square" rtlCol="0">
            <a:spAutoFit/>
          </a:bodyPr>
          <a:lstStyle/>
          <a:p>
            <a:r>
              <a:rPr lang="fr-FR" sz="1200" b="1" dirty="0"/>
              <a:t>115ppb</a:t>
            </a:r>
            <a:r>
              <a:rPr lang="fr-FR" sz="1200" dirty="0"/>
              <a:t> 232/233</a:t>
            </a:r>
          </a:p>
        </p:txBody>
      </p:sp>
      <p:sp>
        <p:nvSpPr>
          <p:cNvPr id="10" name="Zone de texte 2">
            <a:extLst>
              <a:ext uri="{FF2B5EF4-FFF2-40B4-BE49-F238E27FC236}">
                <a16:creationId xmlns:a16="http://schemas.microsoft.com/office/drawing/2014/main" id="{9129F2F9-0B1F-426A-89DE-7043C0261445}"/>
              </a:ext>
            </a:extLst>
          </p:cNvPr>
          <p:cNvSpPr txBox="1"/>
          <p:nvPr/>
        </p:nvSpPr>
        <p:spPr>
          <a:xfrm>
            <a:off x="6096000" y="1501781"/>
            <a:ext cx="603250" cy="696595"/>
          </a:xfrm>
          <a:prstGeom prst="rect">
            <a:avLst/>
          </a:prstGeom>
          <a:solidFill>
            <a:schemeClr val="lt1"/>
          </a:solidFill>
          <a:ln w="28575">
            <a:solidFill>
              <a:schemeClr val="tx1"/>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15000"/>
              </a:lnSpc>
              <a:spcAft>
                <a:spcPts val="1000"/>
              </a:spcAft>
            </a:pPr>
            <a:r>
              <a:rPr lang="fr-FR" sz="1200" baseline="30000" dirty="0">
                <a:effectLst/>
                <a:ea typeface="Calibri" panose="020F0502020204030204" pitchFamily="34" charset="0"/>
                <a:cs typeface="Times New Roman" panose="02020603050405020304" pitchFamily="18" charset="0"/>
              </a:rPr>
              <a:t>232</a:t>
            </a:r>
            <a:r>
              <a:rPr lang="fr-FR" sz="2000" dirty="0">
                <a:effectLst/>
                <a:ea typeface="Calibri" panose="020F0502020204030204" pitchFamily="34" charset="0"/>
                <a:cs typeface="Times New Roman" panose="02020603050405020304" pitchFamily="18" charset="0"/>
              </a:rPr>
              <a:t>Pa</a:t>
            </a:r>
            <a:r>
              <a:rPr lang="fr-FR" sz="1200" b="1" dirty="0">
                <a:solidFill>
                  <a:schemeClr val="accent6"/>
                </a:solidFill>
                <a:effectLst/>
                <a:ea typeface="Calibri" panose="020F0502020204030204" pitchFamily="34" charset="0"/>
                <a:cs typeface="Times New Roman" panose="02020603050405020304" pitchFamily="18" charset="0"/>
              </a:rPr>
              <a:t>1.3</a:t>
            </a:r>
            <a:r>
              <a:rPr lang="fr-FR" sz="1200" dirty="0">
                <a:solidFill>
                  <a:schemeClr val="accent6"/>
                </a:solidFill>
                <a:effectLst/>
                <a:ea typeface="Calibri" panose="020F0502020204030204" pitchFamily="34" charset="0"/>
                <a:cs typeface="Times New Roman" panose="02020603050405020304" pitchFamily="18" charset="0"/>
              </a:rPr>
              <a:t> </a:t>
            </a:r>
            <a:r>
              <a:rPr lang="fr-FR" sz="1600" b="1" dirty="0">
                <a:solidFill>
                  <a:schemeClr val="accent6"/>
                </a:solidFill>
                <a:ea typeface="Calibri" panose="020F0502020204030204" pitchFamily="34" charset="0"/>
                <a:cs typeface="Times New Roman" panose="02020603050405020304" pitchFamily="18" charset="0"/>
              </a:rPr>
              <a:t>j</a:t>
            </a:r>
            <a:endParaRPr lang="fr-FR" sz="1200" b="1" dirty="0">
              <a:solidFill>
                <a:schemeClr val="accent6"/>
              </a:solidFill>
              <a:effectLst/>
              <a:ea typeface="Calibri" panose="020F0502020204030204" pitchFamily="34" charset="0"/>
              <a:cs typeface="Times New Roman" panose="02020603050405020304" pitchFamily="18" charset="0"/>
            </a:endParaRPr>
          </a:p>
        </p:txBody>
      </p:sp>
      <p:cxnSp>
        <p:nvCxnSpPr>
          <p:cNvPr id="11" name="Connecteur droit avec flèche 10">
            <a:extLst>
              <a:ext uri="{FF2B5EF4-FFF2-40B4-BE49-F238E27FC236}">
                <a16:creationId xmlns:a16="http://schemas.microsoft.com/office/drawing/2014/main" id="{6048D5C9-452D-4F2A-877F-1CF0566D3CF7}"/>
              </a:ext>
            </a:extLst>
          </p:cNvPr>
          <p:cNvCxnSpPr>
            <a:cxnSpLocks/>
            <a:stCxn id="10" idx="2"/>
          </p:cNvCxnSpPr>
          <p:nvPr/>
        </p:nvCxnSpPr>
        <p:spPr>
          <a:xfrm>
            <a:off x="6397625" y="2198376"/>
            <a:ext cx="0" cy="4094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3279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P spid="8" grpId="0"/>
      <p:bldP spid="9" grpId="0"/>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a:extLst>
              <a:ext uri="{FF2B5EF4-FFF2-40B4-BE49-F238E27FC236}">
                <a16:creationId xmlns:a16="http://schemas.microsoft.com/office/drawing/2014/main" id="{F0289D69-9DE1-4FBD-95E7-51633E5276C4}"/>
              </a:ext>
            </a:extLst>
          </p:cNvPr>
          <p:cNvSpPr>
            <a:spLocks noGrp="1"/>
          </p:cNvSpPr>
          <p:nvPr>
            <p:ph sz="quarter" idx="13"/>
          </p:nvPr>
        </p:nvSpPr>
        <p:spPr>
          <a:xfrm>
            <a:off x="981511" y="1545335"/>
            <a:ext cx="9848675" cy="4947539"/>
          </a:xfrm>
        </p:spPr>
        <p:txBody>
          <a:bodyPr>
            <a:normAutofit/>
          </a:bodyPr>
          <a:lstStyle/>
          <a:p>
            <a:r>
              <a:rPr lang="fr-FR" sz="2000" dirty="0"/>
              <a:t>Il semble possible (mais pas simple) de </a:t>
            </a:r>
            <a:r>
              <a:rPr lang="fr-FR" sz="2000" b="1" dirty="0"/>
              <a:t>séparer U, Pu et Pa par fluoration</a:t>
            </a:r>
            <a:r>
              <a:rPr lang="fr-FR" sz="2000" dirty="0"/>
              <a:t>. Les fluorures volatiles sont aussi séparables les uns des autres à la condensation.</a:t>
            </a:r>
          </a:p>
          <a:p>
            <a:r>
              <a:rPr lang="fr-FR" sz="2000" dirty="0"/>
              <a:t>Si on sait faire ça on peut </a:t>
            </a:r>
            <a:r>
              <a:rPr lang="fr-FR" sz="2000" b="1" dirty="0"/>
              <a:t>exfiltrer du Pa-233 pur</a:t>
            </a:r>
            <a:r>
              <a:rPr lang="fr-FR" sz="2000" dirty="0"/>
              <a:t>. La fluoration est donc une technique potentiellement proliférante.</a:t>
            </a:r>
          </a:p>
          <a:p>
            <a:endParaRPr lang="fr-FR" sz="2000" dirty="0"/>
          </a:p>
          <a:p>
            <a:r>
              <a:rPr lang="fr-FR" sz="2000" dirty="0"/>
              <a:t>Il vaudrait mieux ne pas la mettre à disposition d’un pays sans armes nucléaire. Si on est obligé, il faut veiller au contrôle des flux de matières et ne pas laisser de place libre dans </a:t>
            </a:r>
            <a:r>
              <a:rPr lang="fr-FR" sz="2000" b="1" dirty="0"/>
              <a:t>l’unité de nettoyage des sels</a:t>
            </a:r>
            <a:r>
              <a:rPr lang="fr-FR" sz="2000" dirty="0"/>
              <a:t>.</a:t>
            </a:r>
            <a:br>
              <a:rPr lang="fr-FR" sz="2000" dirty="0"/>
            </a:br>
            <a:endParaRPr lang="fr-FR" sz="2000" dirty="0"/>
          </a:p>
          <a:p>
            <a:r>
              <a:rPr lang="fr-FR" sz="2000" dirty="0"/>
              <a:t>Le </a:t>
            </a:r>
            <a:r>
              <a:rPr lang="fr-FR" sz="2000" b="1" dirty="0"/>
              <a:t>détournement manifeste </a:t>
            </a:r>
            <a:r>
              <a:rPr lang="fr-FR" sz="2000" dirty="0"/>
              <a:t>du sel combustible, traité ensuite par fluoration dans un site secret, permet de réaliser environ une dizaine de bombes mais il faut transporter une matière très fortement radioactive (protection par environ 80cm d’acier) et le </a:t>
            </a:r>
            <a:r>
              <a:rPr lang="fr-FR" sz="2000" b="1" dirty="0"/>
              <a:t>transport est facilement détectable.</a:t>
            </a:r>
          </a:p>
        </p:txBody>
      </p:sp>
      <p:sp>
        <p:nvSpPr>
          <p:cNvPr id="3" name="Titre 2">
            <a:extLst>
              <a:ext uri="{FF2B5EF4-FFF2-40B4-BE49-F238E27FC236}">
                <a16:creationId xmlns:a16="http://schemas.microsoft.com/office/drawing/2014/main" id="{D4D6151A-077A-473C-A3ED-B0143B1D188D}"/>
              </a:ext>
            </a:extLst>
          </p:cNvPr>
          <p:cNvSpPr>
            <a:spLocks noGrp="1"/>
          </p:cNvSpPr>
          <p:nvPr>
            <p:ph type="title"/>
          </p:nvPr>
        </p:nvSpPr>
        <p:spPr/>
        <p:txBody>
          <a:bodyPr/>
          <a:lstStyle/>
          <a:p>
            <a:r>
              <a:rPr lang="fr-FR" dirty="0"/>
              <a:t>Fluoration poussée</a:t>
            </a:r>
          </a:p>
        </p:txBody>
      </p:sp>
    </p:spTree>
    <p:extLst>
      <p:ext uri="{BB962C8B-B14F-4D97-AF65-F5344CB8AC3E}">
        <p14:creationId xmlns:p14="http://schemas.microsoft.com/office/powerpoint/2010/main" val="244977030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733</TotalTime>
  <Words>557</Words>
  <Application>Microsoft Office PowerPoint</Application>
  <PresentationFormat>Grand écran</PresentationFormat>
  <Paragraphs>262</Paragraphs>
  <Slides>10</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Calibri</vt:lpstr>
      <vt:lpstr>Calibri Light</vt:lpstr>
      <vt:lpstr>Times New Roman</vt:lpstr>
      <vt:lpstr>Thème Office</vt:lpstr>
      <vt:lpstr>MSFR et  résistance  à la prolifération :  études préliminaires</vt:lpstr>
      <vt:lpstr>Résistance à la Prolifération et Protection Physique PR&amp;PP in English </vt:lpstr>
      <vt:lpstr>Exemples</vt:lpstr>
      <vt:lpstr>Décomposition des actions</vt:lpstr>
      <vt:lpstr>Méthodologie PR&amp;PP:  réponse du système</vt:lpstr>
      <vt:lpstr>Eléments du site nucléaire</vt:lpstr>
      <vt:lpstr>CIBLES</vt:lpstr>
      <vt:lpstr>Séparation du Pa</vt:lpstr>
      <vt:lpstr>Fluoration poussée</vt:lpstr>
      <vt:lpstr>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Résistance à la Prolifération et Protection Physique</dc:title>
  <dc:creator>Alibert</dc:creator>
  <cp:lastModifiedBy>Alibert</cp:lastModifiedBy>
  <cp:revision>37</cp:revision>
  <dcterms:created xsi:type="dcterms:W3CDTF">2018-09-07T07:08:35Z</dcterms:created>
  <dcterms:modified xsi:type="dcterms:W3CDTF">2018-10-03T07:51:27Z</dcterms:modified>
</cp:coreProperties>
</file>