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43" r:id="rId4"/>
    <p:sldId id="287" r:id="rId5"/>
    <p:sldId id="259" r:id="rId6"/>
    <p:sldId id="377" r:id="rId7"/>
    <p:sldId id="346" r:id="rId8"/>
    <p:sldId id="260" r:id="rId9"/>
    <p:sldId id="347" r:id="rId10"/>
    <p:sldId id="291" r:id="rId11"/>
    <p:sldId id="349" r:id="rId12"/>
    <p:sldId id="350" r:id="rId13"/>
    <p:sldId id="354" r:id="rId14"/>
    <p:sldId id="352" r:id="rId15"/>
    <p:sldId id="359" r:id="rId16"/>
    <p:sldId id="360" r:id="rId17"/>
    <p:sldId id="372" r:id="rId18"/>
    <p:sldId id="371" r:id="rId19"/>
    <p:sldId id="373" r:id="rId20"/>
    <p:sldId id="361" r:id="rId21"/>
    <p:sldId id="362" r:id="rId22"/>
    <p:sldId id="376" r:id="rId23"/>
    <p:sldId id="366" r:id="rId24"/>
    <p:sldId id="368" r:id="rId25"/>
    <p:sldId id="375" r:id="rId26"/>
    <p:sldId id="369" r:id="rId27"/>
    <p:sldId id="374" r:id="rId28"/>
    <p:sldId id="370" r:id="rId29"/>
    <p:sldId id="364" r:id="rId30"/>
    <p:sldId id="285" r:id="rId31"/>
    <p:sldId id="365" r:id="rId32"/>
    <p:sldId id="263" r:id="rId33"/>
    <p:sldId id="283" r:id="rId34"/>
    <p:sldId id="378" r:id="rId35"/>
    <p:sldId id="379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70C0"/>
    <a:srgbClr val="FF0000"/>
    <a:srgbClr val="ECECEC"/>
    <a:srgbClr val="01395C"/>
    <a:srgbClr val="FFFF00"/>
    <a:srgbClr val="F80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0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2F2E0-45FA-4494-BAAD-3506ADBA16B0}" type="doc">
      <dgm:prSet loTypeId="urn:microsoft.com/office/officeart/2005/8/layout/process5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4D9A3800-1E8B-4113-905D-C791A08FD6BA}">
      <dgm:prSet phldrT="[Text]" custT="1"/>
      <dgm:spPr/>
      <dgm:t>
        <a:bodyPr/>
        <a:lstStyle/>
        <a:p>
          <a:pPr algn="ctr"/>
          <a:r>
            <a:rPr lang="fr-FR" sz="2000" b="1" dirty="0"/>
            <a:t>Insertion des paramètres : OSR, </a:t>
          </a:r>
          <a:r>
            <a:rPr lang="fr-FR" sz="2000" b="1" dirty="0" err="1"/>
            <a:t>ENOB_m</a:t>
          </a:r>
          <a:r>
            <a:rPr lang="fr-FR" sz="2000" b="1" dirty="0"/>
            <a:t>, </a:t>
          </a:r>
          <a:r>
            <a:rPr lang="fr-FR" sz="2000" b="1" dirty="0" err="1"/>
            <a:t>Degré_m</a:t>
          </a:r>
          <a:endParaRPr lang="fr-FR" sz="2000" b="1" dirty="0"/>
        </a:p>
      </dgm:t>
    </dgm:pt>
    <dgm:pt modelId="{C4953B88-613F-4072-B2B3-B1ED270F09F2}" type="parTrans" cxnId="{4167993E-34D6-4997-A184-2DC12E09EE2E}">
      <dgm:prSet/>
      <dgm:spPr/>
      <dgm:t>
        <a:bodyPr/>
        <a:lstStyle/>
        <a:p>
          <a:endParaRPr lang="fr-FR"/>
        </a:p>
      </dgm:t>
    </dgm:pt>
    <dgm:pt modelId="{A83CE086-859C-48C4-80E4-324F5B49509A}" type="sibTrans" cxnId="{4167993E-34D6-4997-A184-2DC12E09EE2E}">
      <dgm:prSet/>
      <dgm:spPr/>
      <dgm:t>
        <a:bodyPr/>
        <a:lstStyle/>
        <a:p>
          <a:endParaRPr lang="fr-FR"/>
        </a:p>
      </dgm:t>
    </dgm:pt>
    <dgm:pt modelId="{D0864E7A-8B16-49D2-9C4B-135B584D6987}">
      <dgm:prSet phldrT="[Text]" custT="1"/>
      <dgm:spPr/>
      <dgm:t>
        <a:bodyPr/>
        <a:lstStyle/>
        <a:p>
          <a:r>
            <a:rPr lang="fr-FR" sz="1400" b="1" dirty="0"/>
            <a:t>Insertion des paramètres du signal d’entrée + la bande passante du modulateur</a:t>
          </a:r>
        </a:p>
      </dgm:t>
    </dgm:pt>
    <dgm:pt modelId="{B21769B7-2797-4860-853A-479135F820CC}" type="parTrans" cxnId="{F5910F3E-EB04-4CA0-9C3C-F6D3E09C0C86}">
      <dgm:prSet/>
      <dgm:spPr/>
      <dgm:t>
        <a:bodyPr/>
        <a:lstStyle/>
        <a:p>
          <a:endParaRPr lang="fr-FR"/>
        </a:p>
      </dgm:t>
    </dgm:pt>
    <dgm:pt modelId="{BD9F9E16-4DDD-4B04-8816-673A3C4943D8}" type="sibTrans" cxnId="{F5910F3E-EB04-4CA0-9C3C-F6D3E09C0C86}">
      <dgm:prSet/>
      <dgm:spPr/>
      <dgm:t>
        <a:bodyPr/>
        <a:lstStyle/>
        <a:p>
          <a:endParaRPr lang="fr-FR"/>
        </a:p>
      </dgm:t>
    </dgm:pt>
    <dgm:pt modelId="{5FAC40A6-9E04-4D5E-B584-98FC3C0E7ACA}">
      <dgm:prSet phldrT="[Text]" custT="1"/>
      <dgm:spPr/>
      <dgm:t>
        <a:bodyPr/>
        <a:lstStyle/>
        <a:p>
          <a:r>
            <a:rPr lang="fr-FR" sz="2800" b="1" dirty="0"/>
            <a:t>Synthèse NTF DT</a:t>
          </a:r>
        </a:p>
      </dgm:t>
    </dgm:pt>
    <dgm:pt modelId="{65615557-F791-44A4-AC47-B2F66166F65E}" type="parTrans" cxnId="{61859B0C-1B35-4EC0-A560-DC8A9C275C9D}">
      <dgm:prSet/>
      <dgm:spPr/>
      <dgm:t>
        <a:bodyPr/>
        <a:lstStyle/>
        <a:p>
          <a:endParaRPr lang="fr-FR"/>
        </a:p>
      </dgm:t>
    </dgm:pt>
    <dgm:pt modelId="{C609E051-98B1-461A-B1B6-D03854C2E3C9}" type="sibTrans" cxnId="{61859B0C-1B35-4EC0-A560-DC8A9C275C9D}">
      <dgm:prSet/>
      <dgm:spPr/>
      <dgm:t>
        <a:bodyPr/>
        <a:lstStyle/>
        <a:p>
          <a:endParaRPr lang="fr-FR"/>
        </a:p>
      </dgm:t>
    </dgm:pt>
    <dgm:pt modelId="{ADB0468B-D144-4752-9F10-3B0188AC33B7}">
      <dgm:prSet phldrT="[Text]" custT="1"/>
      <dgm:spPr/>
      <dgm:t>
        <a:bodyPr/>
        <a:lstStyle/>
        <a:p>
          <a:r>
            <a:rPr lang="fr-FR" sz="2800" b="1" dirty="0"/>
            <a:t>Génération  NTF CT</a:t>
          </a:r>
        </a:p>
      </dgm:t>
    </dgm:pt>
    <dgm:pt modelId="{C8691E67-BD34-4D81-9089-D05EF887981E}" type="parTrans" cxnId="{D49489E1-5250-4031-9F01-2E75EEC10836}">
      <dgm:prSet/>
      <dgm:spPr/>
      <dgm:t>
        <a:bodyPr/>
        <a:lstStyle/>
        <a:p>
          <a:endParaRPr lang="fr-FR"/>
        </a:p>
      </dgm:t>
    </dgm:pt>
    <dgm:pt modelId="{55159A05-AC7C-477A-8919-84B5D8521A08}" type="sibTrans" cxnId="{D49489E1-5250-4031-9F01-2E75EEC10836}">
      <dgm:prSet/>
      <dgm:spPr/>
      <dgm:t>
        <a:bodyPr/>
        <a:lstStyle/>
        <a:p>
          <a:endParaRPr lang="fr-FR"/>
        </a:p>
      </dgm:t>
    </dgm:pt>
    <dgm:pt modelId="{641CFC54-7712-4C5A-902E-380EDF4E3BC3}">
      <dgm:prSet phldrT="[Text]"/>
      <dgm:spPr/>
      <dgm:t>
        <a:bodyPr/>
        <a:lstStyle/>
        <a:p>
          <a:pPr algn="ctr"/>
          <a:r>
            <a:rPr lang="fr-FR" b="1" dirty="0"/>
            <a:t>« Boucle de test »</a:t>
          </a:r>
        </a:p>
        <a:p>
          <a:pPr algn="l"/>
          <a:r>
            <a:rPr lang="fr-FR" b="1" dirty="0"/>
            <a:t>- Modélisation des paramètres et optimisation</a:t>
          </a:r>
        </a:p>
        <a:p>
          <a:pPr algn="l"/>
          <a:r>
            <a:rPr lang="fr-FR" b="1" dirty="0"/>
            <a:t>- Modélisation des dispersions (Monte-Carlo)</a:t>
          </a:r>
        </a:p>
      </dgm:t>
    </dgm:pt>
    <dgm:pt modelId="{F83A9FAA-D214-4F99-8ACB-9669CD43F5D6}" type="parTrans" cxnId="{5299F6B4-C0FC-4AC4-9B99-8AC67472CF2A}">
      <dgm:prSet/>
      <dgm:spPr/>
      <dgm:t>
        <a:bodyPr/>
        <a:lstStyle/>
        <a:p>
          <a:endParaRPr lang="fr-FR"/>
        </a:p>
      </dgm:t>
    </dgm:pt>
    <dgm:pt modelId="{1953CE7F-F771-4B20-A9C6-AA12482A2B0A}" type="sibTrans" cxnId="{5299F6B4-C0FC-4AC4-9B99-8AC67472CF2A}">
      <dgm:prSet/>
      <dgm:spPr/>
      <dgm:t>
        <a:bodyPr/>
        <a:lstStyle/>
        <a:p>
          <a:endParaRPr lang="fr-FR"/>
        </a:p>
      </dgm:t>
    </dgm:pt>
    <dgm:pt modelId="{D8E2FD58-900F-485B-ADEA-4DAAE3C3CDC2}" type="pres">
      <dgm:prSet presAssocID="{C992F2E0-45FA-4494-BAAD-3506ADBA16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02D900C-7F01-4810-9AB4-C98EF5DD5981}" type="pres">
      <dgm:prSet presAssocID="{4D9A3800-1E8B-4113-905D-C791A08FD6B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EFC5EF-83F6-4FA3-9394-8D699372C092}" type="pres">
      <dgm:prSet presAssocID="{A83CE086-859C-48C4-80E4-324F5B49509A}" presName="sibTrans" presStyleLbl="sibTrans2D1" presStyleIdx="0" presStyleCnt="4"/>
      <dgm:spPr/>
      <dgm:t>
        <a:bodyPr/>
        <a:lstStyle/>
        <a:p>
          <a:endParaRPr lang="fr-FR"/>
        </a:p>
      </dgm:t>
    </dgm:pt>
    <dgm:pt modelId="{02797499-0260-4DF7-9E1E-A846939F2DD4}" type="pres">
      <dgm:prSet presAssocID="{A83CE086-859C-48C4-80E4-324F5B49509A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B843EC9C-C808-4066-8DD4-AC5D2FE03C0C}" type="pres">
      <dgm:prSet presAssocID="{D0864E7A-8B16-49D2-9C4B-135B584D6987}" presName="node" presStyleLbl="node1" presStyleIdx="1" presStyleCnt="5" custLinFactNeighborX="754" custLinFactNeighborY="20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DD41F1-7622-4CEE-9E1B-1DC09C78B8B8}" type="pres">
      <dgm:prSet presAssocID="{BD9F9E16-4DDD-4B04-8816-673A3C4943D8}" presName="sibTrans" presStyleLbl="sibTrans2D1" presStyleIdx="1" presStyleCnt="4"/>
      <dgm:spPr/>
      <dgm:t>
        <a:bodyPr/>
        <a:lstStyle/>
        <a:p>
          <a:endParaRPr lang="fr-FR"/>
        </a:p>
      </dgm:t>
    </dgm:pt>
    <dgm:pt modelId="{BF61269D-8933-42DF-8DC6-81DBB15C4924}" type="pres">
      <dgm:prSet presAssocID="{BD9F9E16-4DDD-4B04-8816-673A3C4943D8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BFE14EFB-CF77-49B8-9D41-DF62696AF999}" type="pres">
      <dgm:prSet presAssocID="{5FAC40A6-9E04-4D5E-B584-98FC3C0E7ACA}" presName="node" presStyleLbl="node1" presStyleIdx="2" presStyleCnt="5" custLinFactNeighborX="-1338" custLinFactNeighborY="-12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000E4B-6A2C-4D68-BFF6-CE233E7AE5F1}" type="pres">
      <dgm:prSet presAssocID="{C609E051-98B1-461A-B1B6-D03854C2E3C9}" presName="sibTrans" presStyleLbl="sibTrans2D1" presStyleIdx="2" presStyleCnt="4"/>
      <dgm:spPr/>
      <dgm:t>
        <a:bodyPr/>
        <a:lstStyle/>
        <a:p>
          <a:endParaRPr lang="fr-FR"/>
        </a:p>
      </dgm:t>
    </dgm:pt>
    <dgm:pt modelId="{0D278BB3-2D53-4390-A87F-19AE4306587F}" type="pres">
      <dgm:prSet presAssocID="{C609E051-98B1-461A-B1B6-D03854C2E3C9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A62D23C4-78C0-4C9E-BB89-4B4EA31F1A20}" type="pres">
      <dgm:prSet presAssocID="{ADB0468B-D144-4752-9F10-3B0188AC33B7}" presName="node" presStyleLbl="node1" presStyleIdx="3" presStyleCnt="5" custLinFactNeighborX="-1243" custLinFactNeighborY="-87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7540E4-3731-45AF-A277-BA5B3A7D4727}" type="pres">
      <dgm:prSet presAssocID="{55159A05-AC7C-477A-8919-84B5D8521A08}" presName="sibTrans" presStyleLbl="sibTrans2D1" presStyleIdx="3" presStyleCnt="4"/>
      <dgm:spPr/>
      <dgm:t>
        <a:bodyPr/>
        <a:lstStyle/>
        <a:p>
          <a:endParaRPr lang="fr-FR"/>
        </a:p>
      </dgm:t>
    </dgm:pt>
    <dgm:pt modelId="{25B14C7B-D11C-4C65-89F2-3E3AB1CF5CF8}" type="pres">
      <dgm:prSet presAssocID="{55159A05-AC7C-477A-8919-84B5D8521A08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4835DF87-1AF4-4DF9-B20F-9E43F6D91B64}" type="pres">
      <dgm:prSet presAssocID="{641CFC54-7712-4C5A-902E-380EDF4E3BC3}" presName="node" presStyleLbl="node1" presStyleIdx="4" presStyleCnt="5" custScaleX="131269" custLinFactNeighborX="4806" custLinFactNeighborY="941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7214256-E013-4B52-A158-48D49004A6BA}" type="presOf" srcId="{55159A05-AC7C-477A-8919-84B5D8521A08}" destId="{C87540E4-3731-45AF-A277-BA5B3A7D4727}" srcOrd="0" destOrd="0" presId="urn:microsoft.com/office/officeart/2005/8/layout/process5"/>
    <dgm:cxn modelId="{97F05E10-061B-4168-AE50-7DF8E33F2287}" type="presOf" srcId="{C609E051-98B1-461A-B1B6-D03854C2E3C9}" destId="{14000E4B-6A2C-4D68-BFF6-CE233E7AE5F1}" srcOrd="0" destOrd="0" presId="urn:microsoft.com/office/officeart/2005/8/layout/process5"/>
    <dgm:cxn modelId="{D49489E1-5250-4031-9F01-2E75EEC10836}" srcId="{C992F2E0-45FA-4494-BAAD-3506ADBA16B0}" destId="{ADB0468B-D144-4752-9F10-3B0188AC33B7}" srcOrd="3" destOrd="0" parTransId="{C8691E67-BD34-4D81-9089-D05EF887981E}" sibTransId="{55159A05-AC7C-477A-8919-84B5D8521A08}"/>
    <dgm:cxn modelId="{BA5F6804-A90A-4D37-A194-E0EC3232946C}" type="presOf" srcId="{4D9A3800-1E8B-4113-905D-C791A08FD6BA}" destId="{002D900C-7F01-4810-9AB4-C98EF5DD5981}" srcOrd="0" destOrd="0" presId="urn:microsoft.com/office/officeart/2005/8/layout/process5"/>
    <dgm:cxn modelId="{2414CB13-EDC8-4CA2-8F0F-48F6506C405C}" type="presOf" srcId="{5FAC40A6-9E04-4D5E-B584-98FC3C0E7ACA}" destId="{BFE14EFB-CF77-49B8-9D41-DF62696AF999}" srcOrd="0" destOrd="0" presId="urn:microsoft.com/office/officeart/2005/8/layout/process5"/>
    <dgm:cxn modelId="{A94D76AB-F73E-4F25-BE69-0CB7381F80BF}" type="presOf" srcId="{641CFC54-7712-4C5A-902E-380EDF4E3BC3}" destId="{4835DF87-1AF4-4DF9-B20F-9E43F6D91B64}" srcOrd="0" destOrd="0" presId="urn:microsoft.com/office/officeart/2005/8/layout/process5"/>
    <dgm:cxn modelId="{F5910F3E-EB04-4CA0-9C3C-F6D3E09C0C86}" srcId="{C992F2E0-45FA-4494-BAAD-3506ADBA16B0}" destId="{D0864E7A-8B16-49D2-9C4B-135B584D6987}" srcOrd="1" destOrd="0" parTransId="{B21769B7-2797-4860-853A-479135F820CC}" sibTransId="{BD9F9E16-4DDD-4B04-8816-673A3C4943D8}"/>
    <dgm:cxn modelId="{943EF24A-FE29-408B-951E-D6BE10B15DA8}" type="presOf" srcId="{ADB0468B-D144-4752-9F10-3B0188AC33B7}" destId="{A62D23C4-78C0-4C9E-BB89-4B4EA31F1A20}" srcOrd="0" destOrd="0" presId="urn:microsoft.com/office/officeart/2005/8/layout/process5"/>
    <dgm:cxn modelId="{C7703587-058C-435E-8EDE-B3715487FB27}" type="presOf" srcId="{C609E051-98B1-461A-B1B6-D03854C2E3C9}" destId="{0D278BB3-2D53-4390-A87F-19AE4306587F}" srcOrd="1" destOrd="0" presId="urn:microsoft.com/office/officeart/2005/8/layout/process5"/>
    <dgm:cxn modelId="{4167993E-34D6-4997-A184-2DC12E09EE2E}" srcId="{C992F2E0-45FA-4494-BAAD-3506ADBA16B0}" destId="{4D9A3800-1E8B-4113-905D-C791A08FD6BA}" srcOrd="0" destOrd="0" parTransId="{C4953B88-613F-4072-B2B3-B1ED270F09F2}" sibTransId="{A83CE086-859C-48C4-80E4-324F5B49509A}"/>
    <dgm:cxn modelId="{BB27448B-0663-4A82-A5AE-7031FB086047}" type="presOf" srcId="{A83CE086-859C-48C4-80E4-324F5B49509A}" destId="{02797499-0260-4DF7-9E1E-A846939F2DD4}" srcOrd="1" destOrd="0" presId="urn:microsoft.com/office/officeart/2005/8/layout/process5"/>
    <dgm:cxn modelId="{93FD10F2-C58B-4E6B-A27C-4A30A23F01A9}" type="presOf" srcId="{BD9F9E16-4DDD-4B04-8816-673A3C4943D8}" destId="{BF61269D-8933-42DF-8DC6-81DBB15C4924}" srcOrd="1" destOrd="0" presId="urn:microsoft.com/office/officeart/2005/8/layout/process5"/>
    <dgm:cxn modelId="{5299F6B4-C0FC-4AC4-9B99-8AC67472CF2A}" srcId="{C992F2E0-45FA-4494-BAAD-3506ADBA16B0}" destId="{641CFC54-7712-4C5A-902E-380EDF4E3BC3}" srcOrd="4" destOrd="0" parTransId="{F83A9FAA-D214-4F99-8ACB-9669CD43F5D6}" sibTransId="{1953CE7F-F771-4B20-A9C6-AA12482A2B0A}"/>
    <dgm:cxn modelId="{0CA50CF1-E33B-4BAA-AD87-B85C116560B5}" type="presOf" srcId="{C992F2E0-45FA-4494-BAAD-3506ADBA16B0}" destId="{D8E2FD58-900F-485B-ADEA-4DAAE3C3CDC2}" srcOrd="0" destOrd="0" presId="urn:microsoft.com/office/officeart/2005/8/layout/process5"/>
    <dgm:cxn modelId="{5037190B-350C-46FA-ADF0-E68C71513807}" type="presOf" srcId="{BD9F9E16-4DDD-4B04-8816-673A3C4943D8}" destId="{1BDD41F1-7622-4CEE-9E1B-1DC09C78B8B8}" srcOrd="0" destOrd="0" presId="urn:microsoft.com/office/officeart/2005/8/layout/process5"/>
    <dgm:cxn modelId="{636F9D18-BF41-4162-927F-65D657625798}" type="presOf" srcId="{A83CE086-859C-48C4-80E4-324F5B49509A}" destId="{7CEFC5EF-83F6-4FA3-9394-8D699372C092}" srcOrd="0" destOrd="0" presId="urn:microsoft.com/office/officeart/2005/8/layout/process5"/>
    <dgm:cxn modelId="{94C11430-42AB-408C-9474-525D67F90C4E}" type="presOf" srcId="{55159A05-AC7C-477A-8919-84B5D8521A08}" destId="{25B14C7B-D11C-4C65-89F2-3E3AB1CF5CF8}" srcOrd="1" destOrd="0" presId="urn:microsoft.com/office/officeart/2005/8/layout/process5"/>
    <dgm:cxn modelId="{27890B96-A934-46C6-97DE-24740F3C0FB0}" type="presOf" srcId="{D0864E7A-8B16-49D2-9C4B-135B584D6987}" destId="{B843EC9C-C808-4066-8DD4-AC5D2FE03C0C}" srcOrd="0" destOrd="0" presId="urn:microsoft.com/office/officeart/2005/8/layout/process5"/>
    <dgm:cxn modelId="{61859B0C-1B35-4EC0-A560-DC8A9C275C9D}" srcId="{C992F2E0-45FA-4494-BAAD-3506ADBA16B0}" destId="{5FAC40A6-9E04-4D5E-B584-98FC3C0E7ACA}" srcOrd="2" destOrd="0" parTransId="{65615557-F791-44A4-AC47-B2F66166F65E}" sibTransId="{C609E051-98B1-461A-B1B6-D03854C2E3C9}"/>
    <dgm:cxn modelId="{01C602A3-2F90-484E-A4FF-00E7D9B22208}" type="presParOf" srcId="{D8E2FD58-900F-485B-ADEA-4DAAE3C3CDC2}" destId="{002D900C-7F01-4810-9AB4-C98EF5DD5981}" srcOrd="0" destOrd="0" presId="urn:microsoft.com/office/officeart/2005/8/layout/process5"/>
    <dgm:cxn modelId="{460EBF0B-8EA9-45FB-B40E-6EE66B696AAA}" type="presParOf" srcId="{D8E2FD58-900F-485B-ADEA-4DAAE3C3CDC2}" destId="{7CEFC5EF-83F6-4FA3-9394-8D699372C092}" srcOrd="1" destOrd="0" presId="urn:microsoft.com/office/officeart/2005/8/layout/process5"/>
    <dgm:cxn modelId="{B0185E55-27EA-4052-824D-DCDD3A11AA0C}" type="presParOf" srcId="{7CEFC5EF-83F6-4FA3-9394-8D699372C092}" destId="{02797499-0260-4DF7-9E1E-A846939F2DD4}" srcOrd="0" destOrd="0" presId="urn:microsoft.com/office/officeart/2005/8/layout/process5"/>
    <dgm:cxn modelId="{C8F5089A-24DD-4C6B-8533-7A4D0C615C87}" type="presParOf" srcId="{D8E2FD58-900F-485B-ADEA-4DAAE3C3CDC2}" destId="{B843EC9C-C808-4066-8DD4-AC5D2FE03C0C}" srcOrd="2" destOrd="0" presId="urn:microsoft.com/office/officeart/2005/8/layout/process5"/>
    <dgm:cxn modelId="{2E8F1516-2F1C-4881-BF7F-E4DF5EEFC6BC}" type="presParOf" srcId="{D8E2FD58-900F-485B-ADEA-4DAAE3C3CDC2}" destId="{1BDD41F1-7622-4CEE-9E1B-1DC09C78B8B8}" srcOrd="3" destOrd="0" presId="urn:microsoft.com/office/officeart/2005/8/layout/process5"/>
    <dgm:cxn modelId="{C729870B-77DC-4C0C-84D6-4A17ED1D22BA}" type="presParOf" srcId="{1BDD41F1-7622-4CEE-9E1B-1DC09C78B8B8}" destId="{BF61269D-8933-42DF-8DC6-81DBB15C4924}" srcOrd="0" destOrd="0" presId="urn:microsoft.com/office/officeart/2005/8/layout/process5"/>
    <dgm:cxn modelId="{2EB76BD6-6644-4923-94A9-922552F0B84B}" type="presParOf" srcId="{D8E2FD58-900F-485B-ADEA-4DAAE3C3CDC2}" destId="{BFE14EFB-CF77-49B8-9D41-DF62696AF999}" srcOrd="4" destOrd="0" presId="urn:microsoft.com/office/officeart/2005/8/layout/process5"/>
    <dgm:cxn modelId="{0AC7F6E6-0C6A-4F2F-8F9B-42FA8253FDC8}" type="presParOf" srcId="{D8E2FD58-900F-485B-ADEA-4DAAE3C3CDC2}" destId="{14000E4B-6A2C-4D68-BFF6-CE233E7AE5F1}" srcOrd="5" destOrd="0" presId="urn:microsoft.com/office/officeart/2005/8/layout/process5"/>
    <dgm:cxn modelId="{06147CF3-0F70-4850-9E1C-BE8ED155580C}" type="presParOf" srcId="{14000E4B-6A2C-4D68-BFF6-CE233E7AE5F1}" destId="{0D278BB3-2D53-4390-A87F-19AE4306587F}" srcOrd="0" destOrd="0" presId="urn:microsoft.com/office/officeart/2005/8/layout/process5"/>
    <dgm:cxn modelId="{2F052EAD-C929-4E6D-AEAB-3E7449FB120C}" type="presParOf" srcId="{D8E2FD58-900F-485B-ADEA-4DAAE3C3CDC2}" destId="{A62D23C4-78C0-4C9E-BB89-4B4EA31F1A20}" srcOrd="6" destOrd="0" presId="urn:microsoft.com/office/officeart/2005/8/layout/process5"/>
    <dgm:cxn modelId="{EA1866D8-8328-4992-9F7C-DECAC201E7C8}" type="presParOf" srcId="{D8E2FD58-900F-485B-ADEA-4DAAE3C3CDC2}" destId="{C87540E4-3731-45AF-A277-BA5B3A7D4727}" srcOrd="7" destOrd="0" presId="urn:microsoft.com/office/officeart/2005/8/layout/process5"/>
    <dgm:cxn modelId="{1FD8D81B-86A0-4886-81B3-6A4F098D0F8D}" type="presParOf" srcId="{C87540E4-3731-45AF-A277-BA5B3A7D4727}" destId="{25B14C7B-D11C-4C65-89F2-3E3AB1CF5CF8}" srcOrd="0" destOrd="0" presId="urn:microsoft.com/office/officeart/2005/8/layout/process5"/>
    <dgm:cxn modelId="{B599B9E3-328D-4F31-BE0E-5A7E70A24A94}" type="presParOf" srcId="{D8E2FD58-900F-485B-ADEA-4DAAE3C3CDC2}" destId="{4835DF87-1AF4-4DF9-B20F-9E43F6D91B6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92F2E0-45FA-4494-BAAD-3506ADBA16B0}" type="doc">
      <dgm:prSet loTypeId="urn:microsoft.com/office/officeart/2005/8/layout/process5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4D9A3800-1E8B-4113-905D-C791A08FD6BA}">
      <dgm:prSet phldrT="[Text]" custT="1"/>
      <dgm:spPr/>
      <dgm:t>
        <a:bodyPr/>
        <a:lstStyle/>
        <a:p>
          <a:pPr algn="ctr"/>
          <a:r>
            <a:rPr lang="fr-FR" sz="2000" b="1" dirty="0"/>
            <a:t>OSR = 10</a:t>
          </a:r>
        </a:p>
        <a:p>
          <a:pPr algn="ctr"/>
          <a:r>
            <a:rPr lang="fr-FR" sz="2000" b="1" dirty="0"/>
            <a:t> </a:t>
          </a:r>
          <a:r>
            <a:rPr lang="fr-FR" sz="2000" b="1" dirty="0" err="1"/>
            <a:t>ENOB_m</a:t>
          </a:r>
          <a:r>
            <a:rPr lang="fr-FR" sz="2000" b="1" dirty="0"/>
            <a:t> = 3 </a:t>
          </a:r>
          <a:r>
            <a:rPr lang="fr-FR" sz="2000" b="1" dirty="0" err="1"/>
            <a:t>Degré_m</a:t>
          </a:r>
          <a:r>
            <a:rPr lang="fr-FR" sz="2000" b="1" dirty="0"/>
            <a:t> = 4</a:t>
          </a:r>
        </a:p>
      </dgm:t>
    </dgm:pt>
    <dgm:pt modelId="{C4953B88-613F-4072-B2B3-B1ED270F09F2}" type="parTrans" cxnId="{4167993E-34D6-4997-A184-2DC12E09EE2E}">
      <dgm:prSet/>
      <dgm:spPr/>
      <dgm:t>
        <a:bodyPr/>
        <a:lstStyle/>
        <a:p>
          <a:endParaRPr lang="fr-FR"/>
        </a:p>
      </dgm:t>
    </dgm:pt>
    <dgm:pt modelId="{A83CE086-859C-48C4-80E4-324F5B49509A}" type="sibTrans" cxnId="{4167993E-34D6-4997-A184-2DC12E09EE2E}">
      <dgm:prSet/>
      <dgm:spPr/>
      <dgm:t>
        <a:bodyPr/>
        <a:lstStyle/>
        <a:p>
          <a:endParaRPr lang="fr-FR"/>
        </a:p>
      </dgm:t>
    </dgm:pt>
    <dgm:pt modelId="{D0864E7A-8B16-49D2-9C4B-135B584D6987}">
      <dgm:prSet phldrT="[Text]" custT="1"/>
      <dgm:spPr/>
      <dgm:t>
        <a:bodyPr/>
        <a:lstStyle/>
        <a:p>
          <a:r>
            <a:rPr lang="fr-FR" sz="1400" b="1" dirty="0"/>
            <a:t>Bande</a:t>
          </a:r>
          <a:r>
            <a:rPr lang="fr-FR" sz="1400" b="1" baseline="0" dirty="0"/>
            <a:t> passante = 40 MHz</a:t>
          </a:r>
        </a:p>
        <a:p>
          <a:r>
            <a:rPr lang="fr-FR" sz="1200" b="1" baseline="0" dirty="0"/>
            <a:t>Fréquence d’entrée = 30 MHz</a:t>
          </a:r>
        </a:p>
        <a:p>
          <a:r>
            <a:rPr lang="fr-FR" sz="1400" b="1" baseline="0" dirty="0"/>
            <a:t>Amplitude d’entrée = 0.7 u</a:t>
          </a:r>
          <a:endParaRPr lang="fr-FR" sz="1400" b="1" dirty="0"/>
        </a:p>
      </dgm:t>
    </dgm:pt>
    <dgm:pt modelId="{B21769B7-2797-4860-853A-479135F820CC}" type="parTrans" cxnId="{F5910F3E-EB04-4CA0-9C3C-F6D3E09C0C86}">
      <dgm:prSet/>
      <dgm:spPr/>
      <dgm:t>
        <a:bodyPr/>
        <a:lstStyle/>
        <a:p>
          <a:endParaRPr lang="fr-FR"/>
        </a:p>
      </dgm:t>
    </dgm:pt>
    <dgm:pt modelId="{BD9F9E16-4DDD-4B04-8816-673A3C4943D8}" type="sibTrans" cxnId="{F5910F3E-EB04-4CA0-9C3C-F6D3E09C0C86}">
      <dgm:prSet/>
      <dgm:spPr/>
      <dgm:t>
        <a:bodyPr/>
        <a:lstStyle/>
        <a:p>
          <a:endParaRPr lang="fr-FR"/>
        </a:p>
      </dgm:t>
    </dgm:pt>
    <dgm:pt modelId="{5FAC40A6-9E04-4D5E-B584-98FC3C0E7ACA}">
      <dgm:prSet phldrT="[Text]" custT="1"/>
      <dgm:spPr/>
      <dgm:t>
        <a:bodyPr/>
        <a:lstStyle/>
        <a:p>
          <a:r>
            <a:rPr lang="fr-FR" sz="2800" b="1" dirty="0"/>
            <a:t>Synthèse NTF DT</a:t>
          </a:r>
        </a:p>
      </dgm:t>
    </dgm:pt>
    <dgm:pt modelId="{65615557-F791-44A4-AC47-B2F66166F65E}" type="parTrans" cxnId="{61859B0C-1B35-4EC0-A560-DC8A9C275C9D}">
      <dgm:prSet/>
      <dgm:spPr/>
      <dgm:t>
        <a:bodyPr/>
        <a:lstStyle/>
        <a:p>
          <a:endParaRPr lang="fr-FR"/>
        </a:p>
      </dgm:t>
    </dgm:pt>
    <dgm:pt modelId="{C609E051-98B1-461A-B1B6-D03854C2E3C9}" type="sibTrans" cxnId="{61859B0C-1B35-4EC0-A560-DC8A9C275C9D}">
      <dgm:prSet/>
      <dgm:spPr/>
      <dgm:t>
        <a:bodyPr/>
        <a:lstStyle/>
        <a:p>
          <a:endParaRPr lang="fr-FR"/>
        </a:p>
      </dgm:t>
    </dgm:pt>
    <dgm:pt modelId="{ADB0468B-D144-4752-9F10-3B0188AC33B7}">
      <dgm:prSet phldrT="[Text]" custT="1"/>
      <dgm:spPr/>
      <dgm:t>
        <a:bodyPr/>
        <a:lstStyle/>
        <a:p>
          <a:r>
            <a:rPr lang="fr-FR" sz="2800" b="1" dirty="0"/>
            <a:t>Génération  NTF CT</a:t>
          </a:r>
        </a:p>
      </dgm:t>
    </dgm:pt>
    <dgm:pt modelId="{C8691E67-BD34-4D81-9089-D05EF887981E}" type="parTrans" cxnId="{D49489E1-5250-4031-9F01-2E75EEC10836}">
      <dgm:prSet/>
      <dgm:spPr/>
      <dgm:t>
        <a:bodyPr/>
        <a:lstStyle/>
        <a:p>
          <a:endParaRPr lang="fr-FR"/>
        </a:p>
      </dgm:t>
    </dgm:pt>
    <dgm:pt modelId="{55159A05-AC7C-477A-8919-84B5D8521A08}" type="sibTrans" cxnId="{D49489E1-5250-4031-9F01-2E75EEC10836}">
      <dgm:prSet/>
      <dgm:spPr/>
      <dgm:t>
        <a:bodyPr/>
        <a:lstStyle/>
        <a:p>
          <a:endParaRPr lang="fr-FR"/>
        </a:p>
      </dgm:t>
    </dgm:pt>
    <dgm:pt modelId="{641CFC54-7712-4C5A-902E-380EDF4E3BC3}">
      <dgm:prSet phldrT="[Text]"/>
      <dgm:spPr/>
      <dgm:t>
        <a:bodyPr/>
        <a:lstStyle/>
        <a:p>
          <a:r>
            <a:rPr lang="fr-FR" b="1" dirty="0"/>
            <a:t>Variation des Gains DC des amplis</a:t>
          </a:r>
        </a:p>
      </dgm:t>
    </dgm:pt>
    <dgm:pt modelId="{F83A9FAA-D214-4F99-8ACB-9669CD43F5D6}" type="parTrans" cxnId="{5299F6B4-C0FC-4AC4-9B99-8AC67472CF2A}">
      <dgm:prSet/>
      <dgm:spPr/>
      <dgm:t>
        <a:bodyPr/>
        <a:lstStyle/>
        <a:p>
          <a:endParaRPr lang="fr-FR"/>
        </a:p>
      </dgm:t>
    </dgm:pt>
    <dgm:pt modelId="{1953CE7F-F771-4B20-A9C6-AA12482A2B0A}" type="sibTrans" cxnId="{5299F6B4-C0FC-4AC4-9B99-8AC67472CF2A}">
      <dgm:prSet/>
      <dgm:spPr/>
      <dgm:t>
        <a:bodyPr/>
        <a:lstStyle/>
        <a:p>
          <a:endParaRPr lang="fr-FR"/>
        </a:p>
      </dgm:t>
    </dgm:pt>
    <dgm:pt modelId="{D8E2FD58-900F-485B-ADEA-4DAAE3C3CDC2}" type="pres">
      <dgm:prSet presAssocID="{C992F2E0-45FA-4494-BAAD-3506ADBA16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02D900C-7F01-4810-9AB4-C98EF5DD5981}" type="pres">
      <dgm:prSet presAssocID="{4D9A3800-1E8B-4113-905D-C791A08FD6B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EFC5EF-83F6-4FA3-9394-8D699372C092}" type="pres">
      <dgm:prSet presAssocID="{A83CE086-859C-48C4-80E4-324F5B49509A}" presName="sibTrans" presStyleLbl="sibTrans2D1" presStyleIdx="0" presStyleCnt="4"/>
      <dgm:spPr/>
      <dgm:t>
        <a:bodyPr/>
        <a:lstStyle/>
        <a:p>
          <a:endParaRPr lang="fr-FR"/>
        </a:p>
      </dgm:t>
    </dgm:pt>
    <dgm:pt modelId="{02797499-0260-4DF7-9E1E-A846939F2DD4}" type="pres">
      <dgm:prSet presAssocID="{A83CE086-859C-48C4-80E4-324F5B49509A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B843EC9C-C808-4066-8DD4-AC5D2FE03C0C}" type="pres">
      <dgm:prSet presAssocID="{D0864E7A-8B16-49D2-9C4B-135B584D6987}" presName="node" presStyleLbl="node1" presStyleIdx="1" presStyleCnt="5" custLinFactNeighborX="754" custLinFactNeighborY="20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DD41F1-7622-4CEE-9E1B-1DC09C78B8B8}" type="pres">
      <dgm:prSet presAssocID="{BD9F9E16-4DDD-4B04-8816-673A3C4943D8}" presName="sibTrans" presStyleLbl="sibTrans2D1" presStyleIdx="1" presStyleCnt="4"/>
      <dgm:spPr/>
      <dgm:t>
        <a:bodyPr/>
        <a:lstStyle/>
        <a:p>
          <a:endParaRPr lang="fr-FR"/>
        </a:p>
      </dgm:t>
    </dgm:pt>
    <dgm:pt modelId="{BF61269D-8933-42DF-8DC6-81DBB15C4924}" type="pres">
      <dgm:prSet presAssocID="{BD9F9E16-4DDD-4B04-8816-673A3C4943D8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BFE14EFB-CF77-49B8-9D41-DF62696AF999}" type="pres">
      <dgm:prSet presAssocID="{5FAC40A6-9E04-4D5E-B584-98FC3C0E7ACA}" presName="node" presStyleLbl="node1" presStyleIdx="2" presStyleCnt="5" custLinFactNeighborX="-1338" custLinFactNeighborY="-12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000E4B-6A2C-4D68-BFF6-CE233E7AE5F1}" type="pres">
      <dgm:prSet presAssocID="{C609E051-98B1-461A-B1B6-D03854C2E3C9}" presName="sibTrans" presStyleLbl="sibTrans2D1" presStyleIdx="2" presStyleCnt="4"/>
      <dgm:spPr/>
      <dgm:t>
        <a:bodyPr/>
        <a:lstStyle/>
        <a:p>
          <a:endParaRPr lang="fr-FR"/>
        </a:p>
      </dgm:t>
    </dgm:pt>
    <dgm:pt modelId="{0D278BB3-2D53-4390-A87F-19AE4306587F}" type="pres">
      <dgm:prSet presAssocID="{C609E051-98B1-461A-B1B6-D03854C2E3C9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A62D23C4-78C0-4C9E-BB89-4B4EA31F1A20}" type="pres">
      <dgm:prSet presAssocID="{ADB0468B-D144-4752-9F10-3B0188AC33B7}" presName="node" presStyleLbl="node1" presStyleIdx="3" presStyleCnt="5" custLinFactNeighborX="-1243" custLinFactNeighborY="-87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7540E4-3731-45AF-A277-BA5B3A7D4727}" type="pres">
      <dgm:prSet presAssocID="{55159A05-AC7C-477A-8919-84B5D8521A08}" presName="sibTrans" presStyleLbl="sibTrans2D1" presStyleIdx="3" presStyleCnt="4"/>
      <dgm:spPr/>
      <dgm:t>
        <a:bodyPr/>
        <a:lstStyle/>
        <a:p>
          <a:endParaRPr lang="fr-FR"/>
        </a:p>
      </dgm:t>
    </dgm:pt>
    <dgm:pt modelId="{25B14C7B-D11C-4C65-89F2-3E3AB1CF5CF8}" type="pres">
      <dgm:prSet presAssocID="{55159A05-AC7C-477A-8919-84B5D8521A08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4835DF87-1AF4-4DF9-B20F-9E43F6D91B64}" type="pres">
      <dgm:prSet presAssocID="{641CFC54-7712-4C5A-902E-380EDF4E3BC3}" presName="node" presStyleLbl="node1" presStyleIdx="4" presStyleCnt="5" custLinFactNeighborX="4806" custLinFactNeighborY="941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7214256-E013-4B52-A158-48D49004A6BA}" type="presOf" srcId="{55159A05-AC7C-477A-8919-84B5D8521A08}" destId="{C87540E4-3731-45AF-A277-BA5B3A7D4727}" srcOrd="0" destOrd="0" presId="urn:microsoft.com/office/officeart/2005/8/layout/process5"/>
    <dgm:cxn modelId="{97F05E10-061B-4168-AE50-7DF8E33F2287}" type="presOf" srcId="{C609E051-98B1-461A-B1B6-D03854C2E3C9}" destId="{14000E4B-6A2C-4D68-BFF6-CE233E7AE5F1}" srcOrd="0" destOrd="0" presId="urn:microsoft.com/office/officeart/2005/8/layout/process5"/>
    <dgm:cxn modelId="{D49489E1-5250-4031-9F01-2E75EEC10836}" srcId="{C992F2E0-45FA-4494-BAAD-3506ADBA16B0}" destId="{ADB0468B-D144-4752-9F10-3B0188AC33B7}" srcOrd="3" destOrd="0" parTransId="{C8691E67-BD34-4D81-9089-D05EF887981E}" sibTransId="{55159A05-AC7C-477A-8919-84B5D8521A08}"/>
    <dgm:cxn modelId="{BA5F6804-A90A-4D37-A194-E0EC3232946C}" type="presOf" srcId="{4D9A3800-1E8B-4113-905D-C791A08FD6BA}" destId="{002D900C-7F01-4810-9AB4-C98EF5DD5981}" srcOrd="0" destOrd="0" presId="urn:microsoft.com/office/officeart/2005/8/layout/process5"/>
    <dgm:cxn modelId="{2414CB13-EDC8-4CA2-8F0F-48F6506C405C}" type="presOf" srcId="{5FAC40A6-9E04-4D5E-B584-98FC3C0E7ACA}" destId="{BFE14EFB-CF77-49B8-9D41-DF62696AF999}" srcOrd="0" destOrd="0" presId="urn:microsoft.com/office/officeart/2005/8/layout/process5"/>
    <dgm:cxn modelId="{A94D76AB-F73E-4F25-BE69-0CB7381F80BF}" type="presOf" srcId="{641CFC54-7712-4C5A-902E-380EDF4E3BC3}" destId="{4835DF87-1AF4-4DF9-B20F-9E43F6D91B64}" srcOrd="0" destOrd="0" presId="urn:microsoft.com/office/officeart/2005/8/layout/process5"/>
    <dgm:cxn modelId="{F5910F3E-EB04-4CA0-9C3C-F6D3E09C0C86}" srcId="{C992F2E0-45FA-4494-BAAD-3506ADBA16B0}" destId="{D0864E7A-8B16-49D2-9C4B-135B584D6987}" srcOrd="1" destOrd="0" parTransId="{B21769B7-2797-4860-853A-479135F820CC}" sibTransId="{BD9F9E16-4DDD-4B04-8816-673A3C4943D8}"/>
    <dgm:cxn modelId="{943EF24A-FE29-408B-951E-D6BE10B15DA8}" type="presOf" srcId="{ADB0468B-D144-4752-9F10-3B0188AC33B7}" destId="{A62D23C4-78C0-4C9E-BB89-4B4EA31F1A20}" srcOrd="0" destOrd="0" presId="urn:microsoft.com/office/officeart/2005/8/layout/process5"/>
    <dgm:cxn modelId="{C7703587-058C-435E-8EDE-B3715487FB27}" type="presOf" srcId="{C609E051-98B1-461A-B1B6-D03854C2E3C9}" destId="{0D278BB3-2D53-4390-A87F-19AE4306587F}" srcOrd="1" destOrd="0" presId="urn:microsoft.com/office/officeart/2005/8/layout/process5"/>
    <dgm:cxn modelId="{4167993E-34D6-4997-A184-2DC12E09EE2E}" srcId="{C992F2E0-45FA-4494-BAAD-3506ADBA16B0}" destId="{4D9A3800-1E8B-4113-905D-C791A08FD6BA}" srcOrd="0" destOrd="0" parTransId="{C4953B88-613F-4072-B2B3-B1ED270F09F2}" sibTransId="{A83CE086-859C-48C4-80E4-324F5B49509A}"/>
    <dgm:cxn modelId="{BB27448B-0663-4A82-A5AE-7031FB086047}" type="presOf" srcId="{A83CE086-859C-48C4-80E4-324F5B49509A}" destId="{02797499-0260-4DF7-9E1E-A846939F2DD4}" srcOrd="1" destOrd="0" presId="urn:microsoft.com/office/officeart/2005/8/layout/process5"/>
    <dgm:cxn modelId="{93FD10F2-C58B-4E6B-A27C-4A30A23F01A9}" type="presOf" srcId="{BD9F9E16-4DDD-4B04-8816-673A3C4943D8}" destId="{BF61269D-8933-42DF-8DC6-81DBB15C4924}" srcOrd="1" destOrd="0" presId="urn:microsoft.com/office/officeart/2005/8/layout/process5"/>
    <dgm:cxn modelId="{5299F6B4-C0FC-4AC4-9B99-8AC67472CF2A}" srcId="{C992F2E0-45FA-4494-BAAD-3506ADBA16B0}" destId="{641CFC54-7712-4C5A-902E-380EDF4E3BC3}" srcOrd="4" destOrd="0" parTransId="{F83A9FAA-D214-4F99-8ACB-9669CD43F5D6}" sibTransId="{1953CE7F-F771-4B20-A9C6-AA12482A2B0A}"/>
    <dgm:cxn modelId="{0CA50CF1-E33B-4BAA-AD87-B85C116560B5}" type="presOf" srcId="{C992F2E0-45FA-4494-BAAD-3506ADBA16B0}" destId="{D8E2FD58-900F-485B-ADEA-4DAAE3C3CDC2}" srcOrd="0" destOrd="0" presId="urn:microsoft.com/office/officeart/2005/8/layout/process5"/>
    <dgm:cxn modelId="{5037190B-350C-46FA-ADF0-E68C71513807}" type="presOf" srcId="{BD9F9E16-4DDD-4B04-8816-673A3C4943D8}" destId="{1BDD41F1-7622-4CEE-9E1B-1DC09C78B8B8}" srcOrd="0" destOrd="0" presId="urn:microsoft.com/office/officeart/2005/8/layout/process5"/>
    <dgm:cxn modelId="{636F9D18-BF41-4162-927F-65D657625798}" type="presOf" srcId="{A83CE086-859C-48C4-80E4-324F5B49509A}" destId="{7CEFC5EF-83F6-4FA3-9394-8D699372C092}" srcOrd="0" destOrd="0" presId="urn:microsoft.com/office/officeart/2005/8/layout/process5"/>
    <dgm:cxn modelId="{94C11430-42AB-408C-9474-525D67F90C4E}" type="presOf" srcId="{55159A05-AC7C-477A-8919-84B5D8521A08}" destId="{25B14C7B-D11C-4C65-89F2-3E3AB1CF5CF8}" srcOrd="1" destOrd="0" presId="urn:microsoft.com/office/officeart/2005/8/layout/process5"/>
    <dgm:cxn modelId="{27890B96-A934-46C6-97DE-24740F3C0FB0}" type="presOf" srcId="{D0864E7A-8B16-49D2-9C4B-135B584D6987}" destId="{B843EC9C-C808-4066-8DD4-AC5D2FE03C0C}" srcOrd="0" destOrd="0" presId="urn:microsoft.com/office/officeart/2005/8/layout/process5"/>
    <dgm:cxn modelId="{61859B0C-1B35-4EC0-A560-DC8A9C275C9D}" srcId="{C992F2E0-45FA-4494-BAAD-3506ADBA16B0}" destId="{5FAC40A6-9E04-4D5E-B584-98FC3C0E7ACA}" srcOrd="2" destOrd="0" parTransId="{65615557-F791-44A4-AC47-B2F66166F65E}" sibTransId="{C609E051-98B1-461A-B1B6-D03854C2E3C9}"/>
    <dgm:cxn modelId="{01C602A3-2F90-484E-A4FF-00E7D9B22208}" type="presParOf" srcId="{D8E2FD58-900F-485B-ADEA-4DAAE3C3CDC2}" destId="{002D900C-7F01-4810-9AB4-C98EF5DD5981}" srcOrd="0" destOrd="0" presId="urn:microsoft.com/office/officeart/2005/8/layout/process5"/>
    <dgm:cxn modelId="{460EBF0B-8EA9-45FB-B40E-6EE66B696AAA}" type="presParOf" srcId="{D8E2FD58-900F-485B-ADEA-4DAAE3C3CDC2}" destId="{7CEFC5EF-83F6-4FA3-9394-8D699372C092}" srcOrd="1" destOrd="0" presId="urn:microsoft.com/office/officeart/2005/8/layout/process5"/>
    <dgm:cxn modelId="{B0185E55-27EA-4052-824D-DCDD3A11AA0C}" type="presParOf" srcId="{7CEFC5EF-83F6-4FA3-9394-8D699372C092}" destId="{02797499-0260-4DF7-9E1E-A846939F2DD4}" srcOrd="0" destOrd="0" presId="urn:microsoft.com/office/officeart/2005/8/layout/process5"/>
    <dgm:cxn modelId="{C8F5089A-24DD-4C6B-8533-7A4D0C615C87}" type="presParOf" srcId="{D8E2FD58-900F-485B-ADEA-4DAAE3C3CDC2}" destId="{B843EC9C-C808-4066-8DD4-AC5D2FE03C0C}" srcOrd="2" destOrd="0" presId="urn:microsoft.com/office/officeart/2005/8/layout/process5"/>
    <dgm:cxn modelId="{2E8F1516-2F1C-4881-BF7F-E4DF5EEFC6BC}" type="presParOf" srcId="{D8E2FD58-900F-485B-ADEA-4DAAE3C3CDC2}" destId="{1BDD41F1-7622-4CEE-9E1B-1DC09C78B8B8}" srcOrd="3" destOrd="0" presId="urn:microsoft.com/office/officeart/2005/8/layout/process5"/>
    <dgm:cxn modelId="{C729870B-77DC-4C0C-84D6-4A17ED1D22BA}" type="presParOf" srcId="{1BDD41F1-7622-4CEE-9E1B-1DC09C78B8B8}" destId="{BF61269D-8933-42DF-8DC6-81DBB15C4924}" srcOrd="0" destOrd="0" presId="urn:microsoft.com/office/officeart/2005/8/layout/process5"/>
    <dgm:cxn modelId="{2EB76BD6-6644-4923-94A9-922552F0B84B}" type="presParOf" srcId="{D8E2FD58-900F-485B-ADEA-4DAAE3C3CDC2}" destId="{BFE14EFB-CF77-49B8-9D41-DF62696AF999}" srcOrd="4" destOrd="0" presId="urn:microsoft.com/office/officeart/2005/8/layout/process5"/>
    <dgm:cxn modelId="{0AC7F6E6-0C6A-4F2F-8F9B-42FA8253FDC8}" type="presParOf" srcId="{D8E2FD58-900F-485B-ADEA-4DAAE3C3CDC2}" destId="{14000E4B-6A2C-4D68-BFF6-CE233E7AE5F1}" srcOrd="5" destOrd="0" presId="urn:microsoft.com/office/officeart/2005/8/layout/process5"/>
    <dgm:cxn modelId="{06147CF3-0F70-4850-9E1C-BE8ED155580C}" type="presParOf" srcId="{14000E4B-6A2C-4D68-BFF6-CE233E7AE5F1}" destId="{0D278BB3-2D53-4390-A87F-19AE4306587F}" srcOrd="0" destOrd="0" presId="urn:microsoft.com/office/officeart/2005/8/layout/process5"/>
    <dgm:cxn modelId="{2F052EAD-C929-4E6D-AEAB-3E7449FB120C}" type="presParOf" srcId="{D8E2FD58-900F-485B-ADEA-4DAAE3C3CDC2}" destId="{A62D23C4-78C0-4C9E-BB89-4B4EA31F1A20}" srcOrd="6" destOrd="0" presId="urn:microsoft.com/office/officeart/2005/8/layout/process5"/>
    <dgm:cxn modelId="{EA1866D8-8328-4992-9F7C-DECAC201E7C8}" type="presParOf" srcId="{D8E2FD58-900F-485B-ADEA-4DAAE3C3CDC2}" destId="{C87540E4-3731-45AF-A277-BA5B3A7D4727}" srcOrd="7" destOrd="0" presId="urn:microsoft.com/office/officeart/2005/8/layout/process5"/>
    <dgm:cxn modelId="{1FD8D81B-86A0-4886-81B3-6A4F098D0F8D}" type="presParOf" srcId="{C87540E4-3731-45AF-A277-BA5B3A7D4727}" destId="{25B14C7B-D11C-4C65-89F2-3E3AB1CF5CF8}" srcOrd="0" destOrd="0" presId="urn:microsoft.com/office/officeart/2005/8/layout/process5"/>
    <dgm:cxn modelId="{B599B9E3-328D-4F31-BE0E-5A7E70A24A94}" type="presParOf" srcId="{D8E2FD58-900F-485B-ADEA-4DAAE3C3CDC2}" destId="{4835DF87-1AF4-4DF9-B20F-9E43F6D91B6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92F2E0-45FA-4494-BAAD-3506ADBA16B0}" type="doc">
      <dgm:prSet loTypeId="urn:microsoft.com/office/officeart/2005/8/layout/process5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4D9A3800-1E8B-4113-905D-C791A08FD6BA}">
      <dgm:prSet phldrT="[Text]" custT="1"/>
      <dgm:spPr/>
      <dgm:t>
        <a:bodyPr/>
        <a:lstStyle/>
        <a:p>
          <a:pPr algn="ctr"/>
          <a:r>
            <a:rPr lang="fr-FR" sz="2000" b="1" dirty="0"/>
            <a:t>OSR = 10</a:t>
          </a:r>
        </a:p>
        <a:p>
          <a:pPr algn="ctr"/>
          <a:r>
            <a:rPr lang="fr-FR" sz="2000" b="1" dirty="0"/>
            <a:t> </a:t>
          </a:r>
          <a:r>
            <a:rPr lang="fr-FR" sz="2000" b="1" dirty="0" err="1"/>
            <a:t>ENOB_m</a:t>
          </a:r>
          <a:r>
            <a:rPr lang="fr-FR" sz="2000" b="1" dirty="0"/>
            <a:t> = 3 </a:t>
          </a:r>
          <a:r>
            <a:rPr lang="fr-FR" sz="2000" b="1" dirty="0" err="1"/>
            <a:t>Degré_m</a:t>
          </a:r>
          <a:r>
            <a:rPr lang="fr-FR" sz="2000" b="1" dirty="0"/>
            <a:t> = 4</a:t>
          </a:r>
        </a:p>
      </dgm:t>
    </dgm:pt>
    <dgm:pt modelId="{C4953B88-613F-4072-B2B3-B1ED270F09F2}" type="parTrans" cxnId="{4167993E-34D6-4997-A184-2DC12E09EE2E}">
      <dgm:prSet/>
      <dgm:spPr/>
      <dgm:t>
        <a:bodyPr/>
        <a:lstStyle/>
        <a:p>
          <a:endParaRPr lang="fr-FR"/>
        </a:p>
      </dgm:t>
    </dgm:pt>
    <dgm:pt modelId="{A83CE086-859C-48C4-80E4-324F5B49509A}" type="sibTrans" cxnId="{4167993E-34D6-4997-A184-2DC12E09EE2E}">
      <dgm:prSet/>
      <dgm:spPr/>
      <dgm:t>
        <a:bodyPr/>
        <a:lstStyle/>
        <a:p>
          <a:endParaRPr lang="fr-FR"/>
        </a:p>
      </dgm:t>
    </dgm:pt>
    <dgm:pt modelId="{D0864E7A-8B16-49D2-9C4B-135B584D6987}">
      <dgm:prSet phldrT="[Text]" custT="1"/>
      <dgm:spPr/>
      <dgm:t>
        <a:bodyPr/>
        <a:lstStyle/>
        <a:p>
          <a:r>
            <a:rPr lang="fr-FR" sz="1400" b="1" dirty="0"/>
            <a:t>Bande</a:t>
          </a:r>
          <a:r>
            <a:rPr lang="fr-FR" sz="1400" b="1" baseline="0" dirty="0"/>
            <a:t> passante = 40 MHz</a:t>
          </a:r>
        </a:p>
        <a:p>
          <a:r>
            <a:rPr lang="fr-FR" sz="1200" b="1" baseline="0" dirty="0"/>
            <a:t>Fréquence d’entrée = 30 MHz</a:t>
          </a:r>
        </a:p>
        <a:p>
          <a:r>
            <a:rPr lang="fr-FR" sz="1400" b="1" baseline="0" dirty="0"/>
            <a:t>Amplitude d’entrée = 0.7 u</a:t>
          </a:r>
          <a:endParaRPr lang="fr-FR" sz="1400" b="1" dirty="0"/>
        </a:p>
      </dgm:t>
    </dgm:pt>
    <dgm:pt modelId="{B21769B7-2797-4860-853A-479135F820CC}" type="parTrans" cxnId="{F5910F3E-EB04-4CA0-9C3C-F6D3E09C0C86}">
      <dgm:prSet/>
      <dgm:spPr/>
      <dgm:t>
        <a:bodyPr/>
        <a:lstStyle/>
        <a:p>
          <a:endParaRPr lang="fr-FR"/>
        </a:p>
      </dgm:t>
    </dgm:pt>
    <dgm:pt modelId="{BD9F9E16-4DDD-4B04-8816-673A3C4943D8}" type="sibTrans" cxnId="{F5910F3E-EB04-4CA0-9C3C-F6D3E09C0C86}">
      <dgm:prSet/>
      <dgm:spPr/>
      <dgm:t>
        <a:bodyPr/>
        <a:lstStyle/>
        <a:p>
          <a:endParaRPr lang="fr-FR"/>
        </a:p>
      </dgm:t>
    </dgm:pt>
    <dgm:pt modelId="{5FAC40A6-9E04-4D5E-B584-98FC3C0E7ACA}">
      <dgm:prSet phldrT="[Text]" custT="1"/>
      <dgm:spPr/>
      <dgm:t>
        <a:bodyPr/>
        <a:lstStyle/>
        <a:p>
          <a:r>
            <a:rPr lang="fr-FR" sz="2800" b="1" dirty="0"/>
            <a:t>Synthèse NTF DT</a:t>
          </a:r>
        </a:p>
      </dgm:t>
    </dgm:pt>
    <dgm:pt modelId="{65615557-F791-44A4-AC47-B2F66166F65E}" type="parTrans" cxnId="{61859B0C-1B35-4EC0-A560-DC8A9C275C9D}">
      <dgm:prSet/>
      <dgm:spPr/>
      <dgm:t>
        <a:bodyPr/>
        <a:lstStyle/>
        <a:p>
          <a:endParaRPr lang="fr-FR"/>
        </a:p>
      </dgm:t>
    </dgm:pt>
    <dgm:pt modelId="{C609E051-98B1-461A-B1B6-D03854C2E3C9}" type="sibTrans" cxnId="{61859B0C-1B35-4EC0-A560-DC8A9C275C9D}">
      <dgm:prSet/>
      <dgm:spPr/>
      <dgm:t>
        <a:bodyPr/>
        <a:lstStyle/>
        <a:p>
          <a:endParaRPr lang="fr-FR"/>
        </a:p>
      </dgm:t>
    </dgm:pt>
    <dgm:pt modelId="{ADB0468B-D144-4752-9F10-3B0188AC33B7}">
      <dgm:prSet phldrT="[Text]" custT="1"/>
      <dgm:spPr/>
      <dgm:t>
        <a:bodyPr/>
        <a:lstStyle/>
        <a:p>
          <a:r>
            <a:rPr lang="fr-FR" sz="2800" b="1" dirty="0"/>
            <a:t>Génération  NTF CT</a:t>
          </a:r>
        </a:p>
      </dgm:t>
    </dgm:pt>
    <dgm:pt modelId="{C8691E67-BD34-4D81-9089-D05EF887981E}" type="parTrans" cxnId="{D49489E1-5250-4031-9F01-2E75EEC10836}">
      <dgm:prSet/>
      <dgm:spPr/>
      <dgm:t>
        <a:bodyPr/>
        <a:lstStyle/>
        <a:p>
          <a:endParaRPr lang="fr-FR"/>
        </a:p>
      </dgm:t>
    </dgm:pt>
    <dgm:pt modelId="{55159A05-AC7C-477A-8919-84B5D8521A08}" type="sibTrans" cxnId="{D49489E1-5250-4031-9F01-2E75EEC10836}">
      <dgm:prSet/>
      <dgm:spPr/>
      <dgm:t>
        <a:bodyPr/>
        <a:lstStyle/>
        <a:p>
          <a:endParaRPr lang="fr-FR"/>
        </a:p>
      </dgm:t>
    </dgm:pt>
    <dgm:pt modelId="{641CFC54-7712-4C5A-902E-380EDF4E3BC3}">
      <dgm:prSet phldrT="[Text]"/>
      <dgm:spPr/>
      <dgm:t>
        <a:bodyPr/>
        <a:lstStyle/>
        <a:p>
          <a:r>
            <a:rPr lang="fr-FR" b="1" dirty="0"/>
            <a:t>Variation des Gains DC des amplis</a:t>
          </a:r>
        </a:p>
      </dgm:t>
    </dgm:pt>
    <dgm:pt modelId="{F83A9FAA-D214-4F99-8ACB-9669CD43F5D6}" type="parTrans" cxnId="{5299F6B4-C0FC-4AC4-9B99-8AC67472CF2A}">
      <dgm:prSet/>
      <dgm:spPr/>
      <dgm:t>
        <a:bodyPr/>
        <a:lstStyle/>
        <a:p>
          <a:endParaRPr lang="fr-FR"/>
        </a:p>
      </dgm:t>
    </dgm:pt>
    <dgm:pt modelId="{1953CE7F-F771-4B20-A9C6-AA12482A2B0A}" type="sibTrans" cxnId="{5299F6B4-C0FC-4AC4-9B99-8AC67472CF2A}">
      <dgm:prSet/>
      <dgm:spPr/>
      <dgm:t>
        <a:bodyPr/>
        <a:lstStyle/>
        <a:p>
          <a:endParaRPr lang="fr-FR"/>
        </a:p>
      </dgm:t>
    </dgm:pt>
    <dgm:pt modelId="{D8E2FD58-900F-485B-ADEA-4DAAE3C3CDC2}" type="pres">
      <dgm:prSet presAssocID="{C992F2E0-45FA-4494-BAAD-3506ADBA16B0}" presName="diagram" presStyleCnt="0">
        <dgm:presLayoutVars>
          <dgm:dir/>
          <dgm:resizeHandles val="exact"/>
        </dgm:presLayoutVars>
      </dgm:prSet>
      <dgm:spPr/>
    </dgm:pt>
    <dgm:pt modelId="{002D900C-7F01-4810-9AB4-C98EF5DD5981}" type="pres">
      <dgm:prSet presAssocID="{4D9A3800-1E8B-4113-905D-C791A08FD6BA}" presName="node" presStyleLbl="node1" presStyleIdx="0" presStyleCnt="5">
        <dgm:presLayoutVars>
          <dgm:bulletEnabled val="1"/>
        </dgm:presLayoutVars>
      </dgm:prSet>
      <dgm:spPr/>
    </dgm:pt>
    <dgm:pt modelId="{7CEFC5EF-83F6-4FA3-9394-8D699372C092}" type="pres">
      <dgm:prSet presAssocID="{A83CE086-859C-48C4-80E4-324F5B49509A}" presName="sibTrans" presStyleLbl="sibTrans2D1" presStyleIdx="0" presStyleCnt="4"/>
      <dgm:spPr/>
    </dgm:pt>
    <dgm:pt modelId="{02797499-0260-4DF7-9E1E-A846939F2DD4}" type="pres">
      <dgm:prSet presAssocID="{A83CE086-859C-48C4-80E4-324F5B49509A}" presName="connectorText" presStyleLbl="sibTrans2D1" presStyleIdx="0" presStyleCnt="4"/>
      <dgm:spPr/>
    </dgm:pt>
    <dgm:pt modelId="{B843EC9C-C808-4066-8DD4-AC5D2FE03C0C}" type="pres">
      <dgm:prSet presAssocID="{D0864E7A-8B16-49D2-9C4B-135B584D6987}" presName="node" presStyleLbl="node1" presStyleIdx="1" presStyleCnt="5" custLinFactNeighborX="754" custLinFactNeighborY="2039">
        <dgm:presLayoutVars>
          <dgm:bulletEnabled val="1"/>
        </dgm:presLayoutVars>
      </dgm:prSet>
      <dgm:spPr/>
    </dgm:pt>
    <dgm:pt modelId="{1BDD41F1-7622-4CEE-9E1B-1DC09C78B8B8}" type="pres">
      <dgm:prSet presAssocID="{BD9F9E16-4DDD-4B04-8816-673A3C4943D8}" presName="sibTrans" presStyleLbl="sibTrans2D1" presStyleIdx="1" presStyleCnt="4"/>
      <dgm:spPr/>
    </dgm:pt>
    <dgm:pt modelId="{BF61269D-8933-42DF-8DC6-81DBB15C4924}" type="pres">
      <dgm:prSet presAssocID="{BD9F9E16-4DDD-4B04-8816-673A3C4943D8}" presName="connectorText" presStyleLbl="sibTrans2D1" presStyleIdx="1" presStyleCnt="4"/>
      <dgm:spPr/>
    </dgm:pt>
    <dgm:pt modelId="{BFE14EFB-CF77-49B8-9D41-DF62696AF999}" type="pres">
      <dgm:prSet presAssocID="{5FAC40A6-9E04-4D5E-B584-98FC3C0E7ACA}" presName="node" presStyleLbl="node1" presStyleIdx="2" presStyleCnt="5" custLinFactNeighborX="-1338" custLinFactNeighborY="-1273">
        <dgm:presLayoutVars>
          <dgm:bulletEnabled val="1"/>
        </dgm:presLayoutVars>
      </dgm:prSet>
      <dgm:spPr/>
    </dgm:pt>
    <dgm:pt modelId="{14000E4B-6A2C-4D68-BFF6-CE233E7AE5F1}" type="pres">
      <dgm:prSet presAssocID="{C609E051-98B1-461A-B1B6-D03854C2E3C9}" presName="sibTrans" presStyleLbl="sibTrans2D1" presStyleIdx="2" presStyleCnt="4"/>
      <dgm:spPr/>
    </dgm:pt>
    <dgm:pt modelId="{0D278BB3-2D53-4390-A87F-19AE4306587F}" type="pres">
      <dgm:prSet presAssocID="{C609E051-98B1-461A-B1B6-D03854C2E3C9}" presName="connectorText" presStyleLbl="sibTrans2D1" presStyleIdx="2" presStyleCnt="4"/>
      <dgm:spPr/>
    </dgm:pt>
    <dgm:pt modelId="{A62D23C4-78C0-4C9E-BB89-4B4EA31F1A20}" type="pres">
      <dgm:prSet presAssocID="{ADB0468B-D144-4752-9F10-3B0188AC33B7}" presName="node" presStyleLbl="node1" presStyleIdx="3" presStyleCnt="5" custLinFactNeighborX="-1243" custLinFactNeighborY="-8720">
        <dgm:presLayoutVars>
          <dgm:bulletEnabled val="1"/>
        </dgm:presLayoutVars>
      </dgm:prSet>
      <dgm:spPr/>
    </dgm:pt>
    <dgm:pt modelId="{C87540E4-3731-45AF-A277-BA5B3A7D4727}" type="pres">
      <dgm:prSet presAssocID="{55159A05-AC7C-477A-8919-84B5D8521A08}" presName="sibTrans" presStyleLbl="sibTrans2D1" presStyleIdx="3" presStyleCnt="4"/>
      <dgm:spPr/>
    </dgm:pt>
    <dgm:pt modelId="{25B14C7B-D11C-4C65-89F2-3E3AB1CF5CF8}" type="pres">
      <dgm:prSet presAssocID="{55159A05-AC7C-477A-8919-84B5D8521A08}" presName="connectorText" presStyleLbl="sibTrans2D1" presStyleIdx="3" presStyleCnt="4"/>
      <dgm:spPr/>
    </dgm:pt>
    <dgm:pt modelId="{4835DF87-1AF4-4DF9-B20F-9E43F6D91B64}" type="pres">
      <dgm:prSet presAssocID="{641CFC54-7712-4C5A-902E-380EDF4E3BC3}" presName="node" presStyleLbl="node1" presStyleIdx="4" presStyleCnt="5" custLinFactNeighborX="4806" custLinFactNeighborY="94116">
        <dgm:presLayoutVars>
          <dgm:bulletEnabled val="1"/>
        </dgm:presLayoutVars>
      </dgm:prSet>
      <dgm:spPr/>
    </dgm:pt>
  </dgm:ptLst>
  <dgm:cxnLst>
    <dgm:cxn modelId="{BA5F6804-A90A-4D37-A194-E0EC3232946C}" type="presOf" srcId="{4D9A3800-1E8B-4113-905D-C791A08FD6BA}" destId="{002D900C-7F01-4810-9AB4-C98EF5DD5981}" srcOrd="0" destOrd="0" presId="urn:microsoft.com/office/officeart/2005/8/layout/process5"/>
    <dgm:cxn modelId="{5037190B-350C-46FA-ADF0-E68C71513807}" type="presOf" srcId="{BD9F9E16-4DDD-4B04-8816-673A3C4943D8}" destId="{1BDD41F1-7622-4CEE-9E1B-1DC09C78B8B8}" srcOrd="0" destOrd="0" presId="urn:microsoft.com/office/officeart/2005/8/layout/process5"/>
    <dgm:cxn modelId="{61859B0C-1B35-4EC0-A560-DC8A9C275C9D}" srcId="{C992F2E0-45FA-4494-BAAD-3506ADBA16B0}" destId="{5FAC40A6-9E04-4D5E-B584-98FC3C0E7ACA}" srcOrd="2" destOrd="0" parTransId="{65615557-F791-44A4-AC47-B2F66166F65E}" sibTransId="{C609E051-98B1-461A-B1B6-D03854C2E3C9}"/>
    <dgm:cxn modelId="{97F05E10-061B-4168-AE50-7DF8E33F2287}" type="presOf" srcId="{C609E051-98B1-461A-B1B6-D03854C2E3C9}" destId="{14000E4B-6A2C-4D68-BFF6-CE233E7AE5F1}" srcOrd="0" destOrd="0" presId="urn:microsoft.com/office/officeart/2005/8/layout/process5"/>
    <dgm:cxn modelId="{2414CB13-EDC8-4CA2-8F0F-48F6506C405C}" type="presOf" srcId="{5FAC40A6-9E04-4D5E-B584-98FC3C0E7ACA}" destId="{BFE14EFB-CF77-49B8-9D41-DF62696AF999}" srcOrd="0" destOrd="0" presId="urn:microsoft.com/office/officeart/2005/8/layout/process5"/>
    <dgm:cxn modelId="{636F9D18-BF41-4162-927F-65D657625798}" type="presOf" srcId="{A83CE086-859C-48C4-80E4-324F5B49509A}" destId="{7CEFC5EF-83F6-4FA3-9394-8D699372C092}" srcOrd="0" destOrd="0" presId="urn:microsoft.com/office/officeart/2005/8/layout/process5"/>
    <dgm:cxn modelId="{94C11430-42AB-408C-9474-525D67F90C4E}" type="presOf" srcId="{55159A05-AC7C-477A-8919-84B5D8521A08}" destId="{25B14C7B-D11C-4C65-89F2-3E3AB1CF5CF8}" srcOrd="1" destOrd="0" presId="urn:microsoft.com/office/officeart/2005/8/layout/process5"/>
    <dgm:cxn modelId="{F5910F3E-EB04-4CA0-9C3C-F6D3E09C0C86}" srcId="{C992F2E0-45FA-4494-BAAD-3506ADBA16B0}" destId="{D0864E7A-8B16-49D2-9C4B-135B584D6987}" srcOrd="1" destOrd="0" parTransId="{B21769B7-2797-4860-853A-479135F820CC}" sibTransId="{BD9F9E16-4DDD-4B04-8816-673A3C4943D8}"/>
    <dgm:cxn modelId="{4167993E-34D6-4997-A184-2DC12E09EE2E}" srcId="{C992F2E0-45FA-4494-BAAD-3506ADBA16B0}" destId="{4D9A3800-1E8B-4113-905D-C791A08FD6BA}" srcOrd="0" destOrd="0" parTransId="{C4953B88-613F-4072-B2B3-B1ED270F09F2}" sibTransId="{A83CE086-859C-48C4-80E4-324F5B49509A}"/>
    <dgm:cxn modelId="{943EF24A-FE29-408B-951E-D6BE10B15DA8}" type="presOf" srcId="{ADB0468B-D144-4752-9F10-3B0188AC33B7}" destId="{A62D23C4-78C0-4C9E-BB89-4B4EA31F1A20}" srcOrd="0" destOrd="0" presId="urn:microsoft.com/office/officeart/2005/8/layout/process5"/>
    <dgm:cxn modelId="{67214256-E013-4B52-A158-48D49004A6BA}" type="presOf" srcId="{55159A05-AC7C-477A-8919-84B5D8521A08}" destId="{C87540E4-3731-45AF-A277-BA5B3A7D4727}" srcOrd="0" destOrd="0" presId="urn:microsoft.com/office/officeart/2005/8/layout/process5"/>
    <dgm:cxn modelId="{C7703587-058C-435E-8EDE-B3715487FB27}" type="presOf" srcId="{C609E051-98B1-461A-B1B6-D03854C2E3C9}" destId="{0D278BB3-2D53-4390-A87F-19AE4306587F}" srcOrd="1" destOrd="0" presId="urn:microsoft.com/office/officeart/2005/8/layout/process5"/>
    <dgm:cxn modelId="{BB27448B-0663-4A82-A5AE-7031FB086047}" type="presOf" srcId="{A83CE086-859C-48C4-80E4-324F5B49509A}" destId="{02797499-0260-4DF7-9E1E-A846939F2DD4}" srcOrd="1" destOrd="0" presId="urn:microsoft.com/office/officeart/2005/8/layout/process5"/>
    <dgm:cxn modelId="{27890B96-A934-46C6-97DE-24740F3C0FB0}" type="presOf" srcId="{D0864E7A-8B16-49D2-9C4B-135B584D6987}" destId="{B843EC9C-C808-4066-8DD4-AC5D2FE03C0C}" srcOrd="0" destOrd="0" presId="urn:microsoft.com/office/officeart/2005/8/layout/process5"/>
    <dgm:cxn modelId="{A94D76AB-F73E-4F25-BE69-0CB7381F80BF}" type="presOf" srcId="{641CFC54-7712-4C5A-902E-380EDF4E3BC3}" destId="{4835DF87-1AF4-4DF9-B20F-9E43F6D91B64}" srcOrd="0" destOrd="0" presId="urn:microsoft.com/office/officeart/2005/8/layout/process5"/>
    <dgm:cxn modelId="{5299F6B4-C0FC-4AC4-9B99-8AC67472CF2A}" srcId="{C992F2E0-45FA-4494-BAAD-3506ADBA16B0}" destId="{641CFC54-7712-4C5A-902E-380EDF4E3BC3}" srcOrd="4" destOrd="0" parTransId="{F83A9FAA-D214-4F99-8ACB-9669CD43F5D6}" sibTransId="{1953CE7F-F771-4B20-A9C6-AA12482A2B0A}"/>
    <dgm:cxn modelId="{D49489E1-5250-4031-9F01-2E75EEC10836}" srcId="{C992F2E0-45FA-4494-BAAD-3506ADBA16B0}" destId="{ADB0468B-D144-4752-9F10-3B0188AC33B7}" srcOrd="3" destOrd="0" parTransId="{C8691E67-BD34-4D81-9089-D05EF887981E}" sibTransId="{55159A05-AC7C-477A-8919-84B5D8521A08}"/>
    <dgm:cxn modelId="{0CA50CF1-E33B-4BAA-AD87-B85C116560B5}" type="presOf" srcId="{C992F2E0-45FA-4494-BAAD-3506ADBA16B0}" destId="{D8E2FD58-900F-485B-ADEA-4DAAE3C3CDC2}" srcOrd="0" destOrd="0" presId="urn:microsoft.com/office/officeart/2005/8/layout/process5"/>
    <dgm:cxn modelId="{93FD10F2-C58B-4E6B-A27C-4A30A23F01A9}" type="presOf" srcId="{BD9F9E16-4DDD-4B04-8816-673A3C4943D8}" destId="{BF61269D-8933-42DF-8DC6-81DBB15C4924}" srcOrd="1" destOrd="0" presId="urn:microsoft.com/office/officeart/2005/8/layout/process5"/>
    <dgm:cxn modelId="{01C602A3-2F90-484E-A4FF-00E7D9B22208}" type="presParOf" srcId="{D8E2FD58-900F-485B-ADEA-4DAAE3C3CDC2}" destId="{002D900C-7F01-4810-9AB4-C98EF5DD5981}" srcOrd="0" destOrd="0" presId="urn:microsoft.com/office/officeart/2005/8/layout/process5"/>
    <dgm:cxn modelId="{460EBF0B-8EA9-45FB-B40E-6EE66B696AAA}" type="presParOf" srcId="{D8E2FD58-900F-485B-ADEA-4DAAE3C3CDC2}" destId="{7CEFC5EF-83F6-4FA3-9394-8D699372C092}" srcOrd="1" destOrd="0" presId="urn:microsoft.com/office/officeart/2005/8/layout/process5"/>
    <dgm:cxn modelId="{B0185E55-27EA-4052-824D-DCDD3A11AA0C}" type="presParOf" srcId="{7CEFC5EF-83F6-4FA3-9394-8D699372C092}" destId="{02797499-0260-4DF7-9E1E-A846939F2DD4}" srcOrd="0" destOrd="0" presId="urn:microsoft.com/office/officeart/2005/8/layout/process5"/>
    <dgm:cxn modelId="{C8F5089A-24DD-4C6B-8533-7A4D0C615C87}" type="presParOf" srcId="{D8E2FD58-900F-485B-ADEA-4DAAE3C3CDC2}" destId="{B843EC9C-C808-4066-8DD4-AC5D2FE03C0C}" srcOrd="2" destOrd="0" presId="urn:microsoft.com/office/officeart/2005/8/layout/process5"/>
    <dgm:cxn modelId="{2E8F1516-2F1C-4881-BF7F-E4DF5EEFC6BC}" type="presParOf" srcId="{D8E2FD58-900F-485B-ADEA-4DAAE3C3CDC2}" destId="{1BDD41F1-7622-4CEE-9E1B-1DC09C78B8B8}" srcOrd="3" destOrd="0" presId="urn:microsoft.com/office/officeart/2005/8/layout/process5"/>
    <dgm:cxn modelId="{C729870B-77DC-4C0C-84D6-4A17ED1D22BA}" type="presParOf" srcId="{1BDD41F1-7622-4CEE-9E1B-1DC09C78B8B8}" destId="{BF61269D-8933-42DF-8DC6-81DBB15C4924}" srcOrd="0" destOrd="0" presId="urn:microsoft.com/office/officeart/2005/8/layout/process5"/>
    <dgm:cxn modelId="{2EB76BD6-6644-4923-94A9-922552F0B84B}" type="presParOf" srcId="{D8E2FD58-900F-485B-ADEA-4DAAE3C3CDC2}" destId="{BFE14EFB-CF77-49B8-9D41-DF62696AF999}" srcOrd="4" destOrd="0" presId="urn:microsoft.com/office/officeart/2005/8/layout/process5"/>
    <dgm:cxn modelId="{0AC7F6E6-0C6A-4F2F-8F9B-42FA8253FDC8}" type="presParOf" srcId="{D8E2FD58-900F-485B-ADEA-4DAAE3C3CDC2}" destId="{14000E4B-6A2C-4D68-BFF6-CE233E7AE5F1}" srcOrd="5" destOrd="0" presId="urn:microsoft.com/office/officeart/2005/8/layout/process5"/>
    <dgm:cxn modelId="{06147CF3-0F70-4850-9E1C-BE8ED155580C}" type="presParOf" srcId="{14000E4B-6A2C-4D68-BFF6-CE233E7AE5F1}" destId="{0D278BB3-2D53-4390-A87F-19AE4306587F}" srcOrd="0" destOrd="0" presId="urn:microsoft.com/office/officeart/2005/8/layout/process5"/>
    <dgm:cxn modelId="{2F052EAD-C929-4E6D-AEAB-3E7449FB120C}" type="presParOf" srcId="{D8E2FD58-900F-485B-ADEA-4DAAE3C3CDC2}" destId="{A62D23C4-78C0-4C9E-BB89-4B4EA31F1A20}" srcOrd="6" destOrd="0" presId="urn:microsoft.com/office/officeart/2005/8/layout/process5"/>
    <dgm:cxn modelId="{EA1866D8-8328-4992-9F7C-DECAC201E7C8}" type="presParOf" srcId="{D8E2FD58-900F-485B-ADEA-4DAAE3C3CDC2}" destId="{C87540E4-3731-45AF-A277-BA5B3A7D4727}" srcOrd="7" destOrd="0" presId="urn:microsoft.com/office/officeart/2005/8/layout/process5"/>
    <dgm:cxn modelId="{1FD8D81B-86A0-4886-81B3-6A4F098D0F8D}" type="presParOf" srcId="{C87540E4-3731-45AF-A277-BA5B3A7D4727}" destId="{25B14C7B-D11C-4C65-89F2-3E3AB1CF5CF8}" srcOrd="0" destOrd="0" presId="urn:microsoft.com/office/officeart/2005/8/layout/process5"/>
    <dgm:cxn modelId="{B599B9E3-328D-4F31-BE0E-5A7E70A24A94}" type="presParOf" srcId="{D8E2FD58-900F-485B-ADEA-4DAAE3C3CDC2}" destId="{4835DF87-1AF4-4DF9-B20F-9E43F6D91B6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D900C-7F01-4810-9AB4-C98EF5DD5981}">
      <dsp:nvSpPr>
        <dsp:cNvPr id="0" name=""/>
        <dsp:cNvSpPr/>
      </dsp:nvSpPr>
      <dsp:spPr>
        <a:xfrm>
          <a:off x="7253" y="1055768"/>
          <a:ext cx="2168033" cy="1300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/>
            <a:t>Insertion des paramètres : OSR, </a:t>
          </a:r>
          <a:r>
            <a:rPr lang="fr-FR" sz="2000" b="1" kern="1200" dirty="0" err="1"/>
            <a:t>ENOB_m</a:t>
          </a:r>
          <a:r>
            <a:rPr lang="fr-FR" sz="2000" b="1" kern="1200" dirty="0"/>
            <a:t>, </a:t>
          </a:r>
          <a:r>
            <a:rPr lang="fr-FR" sz="2000" b="1" kern="1200" dirty="0" err="1"/>
            <a:t>Degré_m</a:t>
          </a:r>
          <a:endParaRPr lang="fr-FR" sz="2000" b="1" kern="1200" dirty="0"/>
        </a:p>
      </dsp:txBody>
      <dsp:txXfrm>
        <a:off x="45353" y="1093868"/>
        <a:ext cx="2091833" cy="1224620"/>
      </dsp:txXfrm>
    </dsp:sp>
    <dsp:sp modelId="{7CEFC5EF-83F6-4FA3-9394-8D699372C092}">
      <dsp:nvSpPr>
        <dsp:cNvPr id="0" name=""/>
        <dsp:cNvSpPr/>
      </dsp:nvSpPr>
      <dsp:spPr>
        <a:xfrm rot="29879">
          <a:off x="2369661" y="1450488"/>
          <a:ext cx="468304" cy="5376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369664" y="1557411"/>
        <a:ext cx="327813" cy="322604"/>
      </dsp:txXfrm>
    </dsp:sp>
    <dsp:sp modelId="{B843EC9C-C808-4066-8DD4-AC5D2FE03C0C}">
      <dsp:nvSpPr>
        <dsp:cNvPr id="0" name=""/>
        <dsp:cNvSpPr/>
      </dsp:nvSpPr>
      <dsp:spPr>
        <a:xfrm>
          <a:off x="3058847" y="1082292"/>
          <a:ext cx="2168033" cy="1300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Insertion des paramètres du signal d’entrée + la bande passante du modulateur</a:t>
          </a:r>
        </a:p>
      </dsp:txBody>
      <dsp:txXfrm>
        <a:off x="3096947" y="1120392"/>
        <a:ext cx="2091833" cy="1224620"/>
      </dsp:txXfrm>
    </dsp:sp>
    <dsp:sp modelId="{1BDD41F1-7622-4CEE-9E1B-1DC09C78B8B8}">
      <dsp:nvSpPr>
        <dsp:cNvPr id="0" name=""/>
        <dsp:cNvSpPr/>
      </dsp:nvSpPr>
      <dsp:spPr>
        <a:xfrm rot="21550467">
          <a:off x="5407666" y="1442501"/>
          <a:ext cx="435630" cy="5376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5407673" y="1550976"/>
        <a:ext cx="304941" cy="322604"/>
      </dsp:txXfrm>
    </dsp:sp>
    <dsp:sp modelId="{BFE14EFB-CF77-49B8-9D41-DF62696AF999}">
      <dsp:nvSpPr>
        <dsp:cNvPr id="0" name=""/>
        <dsp:cNvSpPr/>
      </dsp:nvSpPr>
      <dsp:spPr>
        <a:xfrm>
          <a:off x="6048738" y="1039208"/>
          <a:ext cx="2168033" cy="1300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/>
            <a:t>Synthèse NTF DT</a:t>
          </a:r>
        </a:p>
      </dsp:txBody>
      <dsp:txXfrm>
        <a:off x="6086838" y="1077308"/>
        <a:ext cx="2091833" cy="1224620"/>
      </dsp:txXfrm>
    </dsp:sp>
    <dsp:sp modelId="{14000E4B-6A2C-4D68-BFF6-CE233E7AE5F1}">
      <dsp:nvSpPr>
        <dsp:cNvPr id="0" name=""/>
        <dsp:cNvSpPr/>
      </dsp:nvSpPr>
      <dsp:spPr>
        <a:xfrm rot="5396581">
          <a:off x="6929633" y="2444808"/>
          <a:ext cx="408281" cy="5376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 rot="-5400000">
        <a:off x="6972411" y="2509503"/>
        <a:ext cx="322604" cy="285797"/>
      </dsp:txXfrm>
    </dsp:sp>
    <dsp:sp modelId="{A62D23C4-78C0-4C9E-BB89-4B4EA31F1A20}">
      <dsp:nvSpPr>
        <dsp:cNvPr id="0" name=""/>
        <dsp:cNvSpPr/>
      </dsp:nvSpPr>
      <dsp:spPr>
        <a:xfrm>
          <a:off x="6050798" y="3110370"/>
          <a:ext cx="2168033" cy="1300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/>
            <a:t>Génération  NTF CT</a:t>
          </a:r>
        </a:p>
      </dsp:txBody>
      <dsp:txXfrm>
        <a:off x="6088898" y="3148470"/>
        <a:ext cx="2091833" cy="1224620"/>
      </dsp:txXfrm>
    </dsp:sp>
    <dsp:sp modelId="{C87540E4-3731-45AF-A277-BA5B3A7D4727}">
      <dsp:nvSpPr>
        <dsp:cNvPr id="0" name=""/>
        <dsp:cNvSpPr/>
      </dsp:nvSpPr>
      <dsp:spPr>
        <a:xfrm rot="9610475">
          <a:off x="5486457" y="4011461"/>
          <a:ext cx="414695" cy="5376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 rot="10800000">
        <a:off x="5607178" y="4097898"/>
        <a:ext cx="290287" cy="322604"/>
      </dsp:txXfrm>
    </dsp:sp>
    <dsp:sp modelId="{4835DF87-1AF4-4DF9-B20F-9E43F6D91B64}">
      <dsp:nvSpPr>
        <dsp:cNvPr id="0" name=""/>
        <dsp:cNvSpPr/>
      </dsp:nvSpPr>
      <dsp:spPr>
        <a:xfrm>
          <a:off x="2468773" y="4279569"/>
          <a:ext cx="2845955" cy="1300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/>
            <a:t>« Boucle de test »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/>
            <a:t>- Modélisation des paramètres et optimisation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/>
            <a:t>- Modélisation des dispersions (Monte-Carlo)</a:t>
          </a:r>
        </a:p>
      </dsp:txBody>
      <dsp:txXfrm>
        <a:off x="2506873" y="4317669"/>
        <a:ext cx="2769755" cy="1224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D900C-7F01-4810-9AB4-C98EF5DD5981}">
      <dsp:nvSpPr>
        <dsp:cNvPr id="0" name=""/>
        <dsp:cNvSpPr/>
      </dsp:nvSpPr>
      <dsp:spPr>
        <a:xfrm>
          <a:off x="7253" y="1055768"/>
          <a:ext cx="2168033" cy="1300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/>
            <a:t>OSR = 10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/>
            <a:t> </a:t>
          </a:r>
          <a:r>
            <a:rPr lang="fr-FR" sz="2000" b="1" kern="1200" dirty="0" err="1"/>
            <a:t>ENOB_m</a:t>
          </a:r>
          <a:r>
            <a:rPr lang="fr-FR" sz="2000" b="1" kern="1200" dirty="0"/>
            <a:t> = 3 </a:t>
          </a:r>
          <a:r>
            <a:rPr lang="fr-FR" sz="2000" b="1" kern="1200" dirty="0" err="1"/>
            <a:t>Degré_m</a:t>
          </a:r>
          <a:r>
            <a:rPr lang="fr-FR" sz="2000" b="1" kern="1200" dirty="0"/>
            <a:t> = 4</a:t>
          </a:r>
        </a:p>
      </dsp:txBody>
      <dsp:txXfrm>
        <a:off x="45353" y="1093868"/>
        <a:ext cx="2091833" cy="1224620"/>
      </dsp:txXfrm>
    </dsp:sp>
    <dsp:sp modelId="{7CEFC5EF-83F6-4FA3-9394-8D699372C092}">
      <dsp:nvSpPr>
        <dsp:cNvPr id="0" name=""/>
        <dsp:cNvSpPr/>
      </dsp:nvSpPr>
      <dsp:spPr>
        <a:xfrm rot="29879">
          <a:off x="2369661" y="1450488"/>
          <a:ext cx="468304" cy="5376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2369664" y="1557411"/>
        <a:ext cx="327813" cy="322604"/>
      </dsp:txXfrm>
    </dsp:sp>
    <dsp:sp modelId="{B843EC9C-C808-4066-8DD4-AC5D2FE03C0C}">
      <dsp:nvSpPr>
        <dsp:cNvPr id="0" name=""/>
        <dsp:cNvSpPr/>
      </dsp:nvSpPr>
      <dsp:spPr>
        <a:xfrm>
          <a:off x="3058847" y="1082292"/>
          <a:ext cx="2168033" cy="1300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Bande</a:t>
          </a:r>
          <a:r>
            <a:rPr lang="fr-FR" sz="1400" b="1" kern="1200" baseline="0" dirty="0"/>
            <a:t> passante = 40 MHz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baseline="0" dirty="0"/>
            <a:t>Fréquence d’entrée = 30 MHz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baseline="0" dirty="0"/>
            <a:t>Amplitude d’entrée = 0.7 u</a:t>
          </a:r>
          <a:endParaRPr lang="fr-FR" sz="1400" b="1" kern="1200" dirty="0"/>
        </a:p>
      </dsp:txBody>
      <dsp:txXfrm>
        <a:off x="3096947" y="1120392"/>
        <a:ext cx="2091833" cy="1224620"/>
      </dsp:txXfrm>
    </dsp:sp>
    <dsp:sp modelId="{1BDD41F1-7622-4CEE-9E1B-1DC09C78B8B8}">
      <dsp:nvSpPr>
        <dsp:cNvPr id="0" name=""/>
        <dsp:cNvSpPr/>
      </dsp:nvSpPr>
      <dsp:spPr>
        <a:xfrm rot="21550467">
          <a:off x="5407666" y="1442501"/>
          <a:ext cx="435630" cy="5376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5407673" y="1550976"/>
        <a:ext cx="304941" cy="322604"/>
      </dsp:txXfrm>
    </dsp:sp>
    <dsp:sp modelId="{BFE14EFB-CF77-49B8-9D41-DF62696AF999}">
      <dsp:nvSpPr>
        <dsp:cNvPr id="0" name=""/>
        <dsp:cNvSpPr/>
      </dsp:nvSpPr>
      <dsp:spPr>
        <a:xfrm>
          <a:off x="6048738" y="1039208"/>
          <a:ext cx="2168033" cy="1300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/>
            <a:t>Synthèse NTF DT</a:t>
          </a:r>
        </a:p>
      </dsp:txBody>
      <dsp:txXfrm>
        <a:off x="6086838" y="1077308"/>
        <a:ext cx="2091833" cy="1224620"/>
      </dsp:txXfrm>
    </dsp:sp>
    <dsp:sp modelId="{14000E4B-6A2C-4D68-BFF6-CE233E7AE5F1}">
      <dsp:nvSpPr>
        <dsp:cNvPr id="0" name=""/>
        <dsp:cNvSpPr/>
      </dsp:nvSpPr>
      <dsp:spPr>
        <a:xfrm rot="5396581">
          <a:off x="6929633" y="2444808"/>
          <a:ext cx="408281" cy="5376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 rot="-5400000">
        <a:off x="6972411" y="2509503"/>
        <a:ext cx="322604" cy="285797"/>
      </dsp:txXfrm>
    </dsp:sp>
    <dsp:sp modelId="{A62D23C4-78C0-4C9E-BB89-4B4EA31F1A20}">
      <dsp:nvSpPr>
        <dsp:cNvPr id="0" name=""/>
        <dsp:cNvSpPr/>
      </dsp:nvSpPr>
      <dsp:spPr>
        <a:xfrm>
          <a:off x="6050798" y="3110370"/>
          <a:ext cx="2168033" cy="1300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/>
            <a:t>Génération  NTF CT</a:t>
          </a:r>
        </a:p>
      </dsp:txBody>
      <dsp:txXfrm>
        <a:off x="6088898" y="3148470"/>
        <a:ext cx="2091833" cy="1224620"/>
      </dsp:txXfrm>
    </dsp:sp>
    <dsp:sp modelId="{C87540E4-3731-45AF-A277-BA5B3A7D4727}">
      <dsp:nvSpPr>
        <dsp:cNvPr id="0" name=""/>
        <dsp:cNvSpPr/>
      </dsp:nvSpPr>
      <dsp:spPr>
        <a:xfrm rot="9484209">
          <a:off x="5483531" y="4072098"/>
          <a:ext cx="420546" cy="5376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 rot="10800000">
        <a:off x="5605131" y="4156073"/>
        <a:ext cx="294382" cy="322604"/>
      </dsp:txXfrm>
    </dsp:sp>
    <dsp:sp modelId="{4835DF87-1AF4-4DF9-B20F-9E43F6D91B64}">
      <dsp:nvSpPr>
        <dsp:cNvPr id="0" name=""/>
        <dsp:cNvSpPr/>
      </dsp:nvSpPr>
      <dsp:spPr>
        <a:xfrm>
          <a:off x="3146696" y="4279569"/>
          <a:ext cx="2168033" cy="1300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Variation des Gains DC des amplis</a:t>
          </a:r>
        </a:p>
      </dsp:txBody>
      <dsp:txXfrm>
        <a:off x="3184796" y="4317669"/>
        <a:ext cx="2091833" cy="1224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27BD-B79C-47D4-98EB-A24F11F410ED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CABB-E118-4477-B0DE-41C9C69D2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25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27BD-B79C-47D4-98EB-A24F11F410ED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CABB-E118-4477-B0DE-41C9C69D2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90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27BD-B79C-47D4-98EB-A24F11F410ED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CABB-E118-4477-B0DE-41C9C69D2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29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27BD-B79C-47D4-98EB-A24F11F410ED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CABB-E118-4477-B0DE-41C9C69D2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05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27BD-B79C-47D4-98EB-A24F11F410ED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CABB-E118-4477-B0DE-41C9C69D2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55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27BD-B79C-47D4-98EB-A24F11F410ED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CABB-E118-4477-B0DE-41C9C69D2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50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27BD-B79C-47D4-98EB-A24F11F410ED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CABB-E118-4477-B0DE-41C9C69D2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05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27BD-B79C-47D4-98EB-A24F11F410ED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CABB-E118-4477-B0DE-41C9C69D2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77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27BD-B79C-47D4-98EB-A24F11F410ED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CABB-E118-4477-B0DE-41C9C69D2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60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27BD-B79C-47D4-98EB-A24F11F410ED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CABB-E118-4477-B0DE-41C9C69D2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1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27BD-B79C-47D4-98EB-A24F11F410ED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CABB-E118-4477-B0DE-41C9C69D2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84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727BD-B79C-47D4-98EB-A24F11F410ED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2CABB-E118-4477-B0DE-41C9C69D2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15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mix3d.com/details/G009SX0N1HDC" TargetMode="External"/><Relationship Id="rId3" Type="http://schemas.openxmlformats.org/officeDocument/2006/relationships/image" Target="../media/image1.png"/><Relationship Id="rId7" Type="http://schemas.microsoft.com/office/2017/06/relationships/model3d" Target="../media/model3d1.glb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67663"/>
            <a:ext cx="12192000" cy="188227"/>
          </a:xfrm>
          <a:prstGeom prst="rect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11428" y="5213445"/>
            <a:ext cx="60675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808080"/>
                </a:solidFill>
                <a:latin typeface="Calibri" panose="020F0502020204030204" pitchFamily="34" charset="0"/>
              </a:rPr>
              <a:t>Encadré par :   - Olivier ROSSETTO</a:t>
            </a:r>
          </a:p>
          <a:p>
            <a:r>
              <a:rPr lang="fr-FR" sz="2400" b="1" dirty="0">
                <a:solidFill>
                  <a:srgbClr val="808080"/>
                </a:solidFill>
                <a:latin typeface="Calibri" panose="020F0502020204030204" pitchFamily="34" charset="0"/>
              </a:rPr>
              <a:t>                           - Fatah RARBI -</a:t>
            </a:r>
          </a:p>
          <a:p>
            <a:r>
              <a:rPr lang="fr-FR" sz="2400" b="1" dirty="0">
                <a:solidFill>
                  <a:srgbClr val="808080"/>
                </a:solidFill>
                <a:latin typeface="Calibri" panose="020F0502020204030204" pitchFamily="34" charset="0"/>
              </a:rPr>
              <a:t>Présenté par : - Abderrahmane GHIMOUZ -</a:t>
            </a:r>
          </a:p>
          <a:p>
            <a:pPr marL="342900" indent="-342900">
              <a:buFontTx/>
              <a:buChar char="-"/>
            </a:pPr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9910" y="64886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808080"/>
                </a:solidFill>
                <a:latin typeface="Helvetica Neue"/>
              </a:rPr>
              <a:t>- 2019-</a:t>
            </a:r>
            <a:endParaRPr lang="fr-FR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3499FA-8CB5-49F4-9E8E-A9E20BB04CF0}"/>
              </a:ext>
            </a:extLst>
          </p:cNvPr>
          <p:cNvGrpSpPr/>
          <p:nvPr/>
        </p:nvGrpSpPr>
        <p:grpSpPr>
          <a:xfrm>
            <a:off x="60019" y="74895"/>
            <a:ext cx="2766699" cy="1904678"/>
            <a:chOff x="60019" y="74895"/>
            <a:chExt cx="2766699" cy="1904678"/>
          </a:xfrm>
        </p:grpSpPr>
        <p:pic>
          <p:nvPicPr>
            <p:cNvPr id="11" name="Picture 5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9A227A51-5452-4714-868E-653360A54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0" y="85962"/>
              <a:ext cx="1339031" cy="71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Image result for logo uga grenoble png">
              <a:extLst>
                <a:ext uri="{FF2B5EF4-FFF2-40B4-BE49-F238E27FC236}">
                  <a16:creationId xmlns:a16="http://schemas.microsoft.com/office/drawing/2014/main" id="{74C77E87-9F92-4489-8136-1E9000BBC4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19" y="1105163"/>
              <a:ext cx="1376472" cy="825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 descr="Image result for logo inp grenoble png">
              <a:extLst>
                <a:ext uri="{FF2B5EF4-FFF2-40B4-BE49-F238E27FC236}">
                  <a16:creationId xmlns:a16="http://schemas.microsoft.com/office/drawing/2014/main" id="{BC4E3F94-A3A5-4702-A8AC-809017C13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606" y="1225556"/>
              <a:ext cx="1126135" cy="75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8D3FE639-2BCC-4A76-A9A0-D67BD79DA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890" y="74895"/>
              <a:ext cx="1520828" cy="739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2917F7D-ADFE-4885-B555-5C8B9BC0C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2137EAE-F696-4291-84A3-82FD4676A7AC}"/>
              </a:ext>
            </a:extLst>
          </p:cNvPr>
          <p:cNvSpPr/>
          <p:nvPr/>
        </p:nvSpPr>
        <p:spPr>
          <a:xfrm>
            <a:off x="3353902" y="167774"/>
            <a:ext cx="5484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01395C"/>
                </a:solidFill>
                <a:latin typeface="OCR A Extended" panose="02010509020102010303" pitchFamily="50" charset="0"/>
                <a:cs typeface="Aharoni" panose="02010803020104030203" pitchFamily="2" charset="-79"/>
              </a:rPr>
              <a:t>Séminaire Doctorant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69521B-B48E-46C4-97FA-0266890C65BB}"/>
              </a:ext>
            </a:extLst>
          </p:cNvPr>
          <p:cNvSpPr/>
          <p:nvPr/>
        </p:nvSpPr>
        <p:spPr>
          <a:xfrm>
            <a:off x="426128" y="2719346"/>
            <a:ext cx="111030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atin typeface="OCR A Extended" panose="02010509020102010303" pitchFamily="50" charset="0"/>
                <a:cs typeface="Aharoni" panose="02010803020104030203" pitchFamily="2" charset="-79"/>
              </a:rPr>
              <a:t>Conception d'une chaîne de lecture CMOS intégrée pour détecteurs diamants poly cristallins en hadronthérapie</a:t>
            </a:r>
          </a:p>
        </p:txBody>
      </p:sp>
    </p:spTree>
    <p:extLst>
      <p:ext uri="{BB962C8B-B14F-4D97-AF65-F5344CB8AC3E}">
        <p14:creationId xmlns:p14="http://schemas.microsoft.com/office/powerpoint/2010/main" val="296791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11278414" y="5982546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40F506-0111-4A29-8142-CD64C40E6D3D}"/>
              </a:ext>
            </a:extLst>
          </p:cNvPr>
          <p:cNvSpPr/>
          <p:nvPr/>
        </p:nvSpPr>
        <p:spPr>
          <a:xfrm>
            <a:off x="192504" y="931672"/>
            <a:ext cx="12090935" cy="128112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2F86F8-2BD7-4BE7-AD3E-7E9789495793}"/>
              </a:ext>
            </a:extLst>
          </p:cNvPr>
          <p:cNvGrpSpPr/>
          <p:nvPr/>
        </p:nvGrpSpPr>
        <p:grpSpPr>
          <a:xfrm>
            <a:off x="-3786844" y="-621932"/>
            <a:ext cx="12113260" cy="2646878"/>
            <a:chOff x="-3786844" y="-621932"/>
            <a:chExt cx="12113260" cy="26468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750A4D-8A4C-413A-9E9C-ED62ADC12140}"/>
                </a:ext>
              </a:extLst>
            </p:cNvPr>
            <p:cNvSpPr/>
            <p:nvPr/>
          </p:nvSpPr>
          <p:spPr>
            <a:xfrm>
              <a:off x="-3786844" y="257934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>
                  <a:solidFill>
                    <a:srgbClr val="01395C"/>
                  </a:solidFill>
                  <a:effectLst/>
                </a:rPr>
                <a:t>                            </a:t>
              </a:r>
              <a:r>
                <a:rPr lang="fr-FR" sz="4400" b="1" dirty="0" err="1">
                  <a:solidFill>
                    <a:srgbClr val="01395C"/>
                  </a:solidFill>
                  <a:effectLst/>
                </a:rPr>
                <a:t>ircuit</a:t>
              </a:r>
              <a:r>
                <a:rPr lang="fr-FR" sz="4400" b="1" dirty="0">
                  <a:solidFill>
                    <a:srgbClr val="01395C"/>
                  </a:solidFill>
                  <a:effectLst/>
                </a:rPr>
                <a:t> de mesure d’énergie</a:t>
              </a:r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C6F1FB-965C-4362-952C-F07BD2217AA7}"/>
                </a:ext>
              </a:extLst>
            </p:cNvPr>
            <p:cNvSpPr/>
            <p:nvPr/>
          </p:nvSpPr>
          <p:spPr>
            <a:xfrm>
              <a:off x="-155573" y="-621932"/>
              <a:ext cx="1792478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C 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pic>
        <p:nvPicPr>
          <p:cNvPr id="18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0B7F316-DBEB-42B8-9A03-0E43553C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642C75-A79B-4F42-8EE9-9B65311D9799}"/>
              </a:ext>
            </a:extLst>
          </p:cNvPr>
          <p:cNvSpPr txBox="1"/>
          <p:nvPr/>
        </p:nvSpPr>
        <p:spPr>
          <a:xfrm>
            <a:off x="192504" y="1734373"/>
            <a:ext cx="4287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Système</a:t>
            </a:r>
            <a:r>
              <a:rPr lang="en-US" sz="3600" dirty="0"/>
              <a:t> Classique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CF73992-FCED-4682-ABA2-E52F7D0BB0B2}"/>
              </a:ext>
            </a:extLst>
          </p:cNvPr>
          <p:cNvGrpSpPr/>
          <p:nvPr/>
        </p:nvGrpSpPr>
        <p:grpSpPr>
          <a:xfrm>
            <a:off x="-9236" y="2480938"/>
            <a:ext cx="12192000" cy="2877035"/>
            <a:chOff x="-9236" y="2480938"/>
            <a:chExt cx="12192000" cy="287703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02B1222-E643-4ADC-9AF1-F2D5CFE2F411}"/>
                </a:ext>
              </a:extLst>
            </p:cNvPr>
            <p:cNvGrpSpPr/>
            <p:nvPr/>
          </p:nvGrpSpPr>
          <p:grpSpPr>
            <a:xfrm>
              <a:off x="-9236" y="2480938"/>
              <a:ext cx="12192000" cy="2877035"/>
              <a:chOff x="0" y="2610245"/>
              <a:chExt cx="12192000" cy="2877035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C30E7E7-3AD6-400A-B57B-E3898DFA3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2698684"/>
                <a:ext cx="12192000" cy="2788596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275AD2B-D5E7-41FD-8ABE-ADF9935A84E6}"/>
                  </a:ext>
                </a:extLst>
              </p:cNvPr>
              <p:cNvSpPr/>
              <p:nvPr/>
            </p:nvSpPr>
            <p:spPr>
              <a:xfrm>
                <a:off x="295564" y="2861653"/>
                <a:ext cx="1487054" cy="7564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b="1" dirty="0">
                    <a:solidFill>
                      <a:schemeClr val="tx1"/>
                    </a:solidFill>
                  </a:rPr>
                  <a:t>Energie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C748454-E32D-461F-878B-146DDD11F777}"/>
                  </a:ext>
                </a:extLst>
              </p:cNvPr>
              <p:cNvSpPr/>
              <p:nvPr/>
            </p:nvSpPr>
            <p:spPr>
              <a:xfrm>
                <a:off x="2064327" y="2610245"/>
                <a:ext cx="1487054" cy="7564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7F1979F-A2EC-4401-B3AD-E97DAABB720D}"/>
                  </a:ext>
                </a:extLst>
              </p:cNvPr>
              <p:cNvSpPr/>
              <p:nvPr/>
            </p:nvSpPr>
            <p:spPr>
              <a:xfrm>
                <a:off x="3930072" y="2764755"/>
                <a:ext cx="2165928" cy="7564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8924570-AFA9-481E-9477-24DF65A8D270}"/>
                  </a:ext>
                </a:extLst>
              </p:cNvPr>
              <p:cNvSpPr/>
              <p:nvPr/>
            </p:nvSpPr>
            <p:spPr>
              <a:xfrm>
                <a:off x="5809672" y="2866196"/>
                <a:ext cx="2165928" cy="7564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D111935-95BB-4233-A424-4DF10499F488}"/>
                  </a:ext>
                </a:extLst>
              </p:cNvPr>
              <p:cNvSpPr/>
              <p:nvPr/>
            </p:nvSpPr>
            <p:spPr>
              <a:xfrm>
                <a:off x="8903855" y="2764755"/>
                <a:ext cx="3237345" cy="10221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BE3B431-9560-46C0-B520-E8DB83C3DBF1}"/>
                </a:ext>
              </a:extLst>
            </p:cNvPr>
            <p:cNvGrpSpPr/>
            <p:nvPr/>
          </p:nvGrpSpPr>
          <p:grpSpPr>
            <a:xfrm>
              <a:off x="2191328" y="2576082"/>
              <a:ext cx="8321963" cy="945083"/>
              <a:chOff x="2191328" y="2576082"/>
              <a:chExt cx="8321963" cy="945083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A5DD56C-0E11-4287-BC85-E56E4E07CDEA}"/>
                  </a:ext>
                </a:extLst>
              </p:cNvPr>
              <p:cNvSpPr/>
              <p:nvPr/>
            </p:nvSpPr>
            <p:spPr>
              <a:xfrm>
                <a:off x="4088246" y="2764755"/>
                <a:ext cx="1487054" cy="7564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b="1" dirty="0" err="1">
                    <a:solidFill>
                      <a:schemeClr val="tx1"/>
                    </a:solidFill>
                  </a:rPr>
                  <a:t>Préamp</a:t>
                </a:r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6183CE-0083-4FE5-BDA9-266085B338FC}"/>
                  </a:ext>
                </a:extLst>
              </p:cNvPr>
              <p:cNvSpPr/>
              <p:nvPr/>
            </p:nvSpPr>
            <p:spPr>
              <a:xfrm>
                <a:off x="2191328" y="2764755"/>
                <a:ext cx="1487054" cy="7564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b="1" dirty="0">
                    <a:solidFill>
                      <a:schemeClr val="tx1"/>
                    </a:solidFill>
                  </a:rPr>
                  <a:t>Détecteur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376C30-173D-4F0F-AD57-4849B810EDF7}"/>
                  </a:ext>
                </a:extLst>
              </p:cNvPr>
              <p:cNvSpPr/>
              <p:nvPr/>
            </p:nvSpPr>
            <p:spPr>
              <a:xfrm>
                <a:off x="5575300" y="2576082"/>
                <a:ext cx="2662382" cy="7564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b="1" dirty="0">
                    <a:solidFill>
                      <a:schemeClr val="tx1"/>
                    </a:solidFill>
                  </a:rPr>
                  <a:t>Mise en forme analogique :</a:t>
                </a:r>
              </a:p>
              <a:p>
                <a:pPr algn="ctr"/>
                <a:r>
                  <a:rPr lang="fr-FR" sz="2400" b="1" dirty="0" err="1">
                    <a:solidFill>
                      <a:schemeClr val="tx1"/>
                    </a:solidFill>
                  </a:rPr>
                  <a:t>Shaper</a:t>
                </a:r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F0E2570-93CE-4B9F-8981-01BF58427F6C}"/>
                  </a:ext>
                </a:extLst>
              </p:cNvPr>
              <p:cNvSpPr/>
              <p:nvPr/>
            </p:nvSpPr>
            <p:spPr>
              <a:xfrm>
                <a:off x="9026237" y="2758437"/>
                <a:ext cx="1487054" cy="7564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b="1" dirty="0">
                    <a:solidFill>
                      <a:schemeClr val="tx1"/>
                    </a:solidFill>
                  </a:rPr>
                  <a:t>ADC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85A8277-3729-4C05-B0C6-3D994DADB952}"/>
              </a:ext>
            </a:extLst>
          </p:cNvPr>
          <p:cNvSpPr txBox="1"/>
          <p:nvPr/>
        </p:nvSpPr>
        <p:spPr>
          <a:xfrm>
            <a:off x="1773382" y="5808048"/>
            <a:ext cx="9471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Complexité de la partie analogique, Niveau de bruit élevé et consommation importante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C1E9981-E03C-4C92-9C23-40427852019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8" y="5346230"/>
            <a:ext cx="1253836" cy="125383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125BC2B-1BD1-4881-8E5B-2E0E945C1DC8}"/>
              </a:ext>
            </a:extLst>
          </p:cNvPr>
          <p:cNvSpPr/>
          <p:nvPr/>
        </p:nvSpPr>
        <p:spPr>
          <a:xfrm>
            <a:off x="5575299" y="2400718"/>
            <a:ext cx="5216237" cy="3263481"/>
          </a:xfrm>
          <a:prstGeom prst="rect">
            <a:avLst/>
          </a:prstGeom>
          <a:solidFill>
            <a:srgbClr val="FF0000">
              <a:alpha val="17000"/>
            </a:srgbClr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115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11278414" y="5982546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/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40F506-0111-4A29-8142-CD64C40E6D3D}"/>
              </a:ext>
            </a:extLst>
          </p:cNvPr>
          <p:cNvSpPr/>
          <p:nvPr/>
        </p:nvSpPr>
        <p:spPr>
          <a:xfrm>
            <a:off x="192504" y="931672"/>
            <a:ext cx="12090935" cy="128112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2F86F8-2BD7-4BE7-AD3E-7E9789495793}"/>
              </a:ext>
            </a:extLst>
          </p:cNvPr>
          <p:cNvGrpSpPr/>
          <p:nvPr/>
        </p:nvGrpSpPr>
        <p:grpSpPr>
          <a:xfrm>
            <a:off x="-3786844" y="-621932"/>
            <a:ext cx="12113260" cy="2646878"/>
            <a:chOff x="-3786844" y="-621932"/>
            <a:chExt cx="12113260" cy="26468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750A4D-8A4C-413A-9E9C-ED62ADC12140}"/>
                </a:ext>
              </a:extLst>
            </p:cNvPr>
            <p:cNvSpPr/>
            <p:nvPr/>
          </p:nvSpPr>
          <p:spPr>
            <a:xfrm>
              <a:off x="-3786844" y="257934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>
                  <a:solidFill>
                    <a:srgbClr val="01395C"/>
                  </a:solidFill>
                  <a:effectLst/>
                </a:rPr>
                <a:t>                            </a:t>
              </a:r>
              <a:r>
                <a:rPr lang="fr-FR" sz="4400" b="1" dirty="0" err="1">
                  <a:solidFill>
                    <a:srgbClr val="01395C"/>
                  </a:solidFill>
                  <a:effectLst/>
                </a:rPr>
                <a:t>ircuit</a:t>
              </a:r>
              <a:r>
                <a:rPr lang="fr-FR" sz="4400" b="1" dirty="0">
                  <a:solidFill>
                    <a:srgbClr val="01395C"/>
                  </a:solidFill>
                  <a:effectLst/>
                </a:rPr>
                <a:t> de mesure d’énergie</a:t>
              </a:r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C6F1FB-965C-4362-952C-F07BD2217AA7}"/>
                </a:ext>
              </a:extLst>
            </p:cNvPr>
            <p:cNvSpPr/>
            <p:nvPr/>
          </p:nvSpPr>
          <p:spPr>
            <a:xfrm>
              <a:off x="-155573" y="-621932"/>
              <a:ext cx="1792478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C 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pic>
        <p:nvPicPr>
          <p:cNvPr id="18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0B7F316-DBEB-42B8-9A03-0E43553C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642C75-A79B-4F42-8EE9-9B65311D9799}"/>
              </a:ext>
            </a:extLst>
          </p:cNvPr>
          <p:cNvSpPr txBox="1"/>
          <p:nvPr/>
        </p:nvSpPr>
        <p:spPr>
          <a:xfrm>
            <a:off x="192504" y="1734373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Autre</a:t>
            </a:r>
            <a:r>
              <a:rPr lang="en-US" sz="3600" dirty="0"/>
              <a:t> </a:t>
            </a:r>
            <a:r>
              <a:rPr lang="fr-FR" sz="3600" dirty="0"/>
              <a:t>système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91B13-3A2D-45B1-A10B-A2A8758DD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4432"/>
            <a:ext cx="12192000" cy="26982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927880B-E5AD-44EF-ABCE-8200F6DBDA22}"/>
              </a:ext>
            </a:extLst>
          </p:cNvPr>
          <p:cNvSpPr/>
          <p:nvPr/>
        </p:nvSpPr>
        <p:spPr>
          <a:xfrm>
            <a:off x="1" y="2464432"/>
            <a:ext cx="12192000" cy="1022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66061F-A9DF-4404-A77A-1FBF959C475C}"/>
              </a:ext>
            </a:extLst>
          </p:cNvPr>
          <p:cNvSpPr/>
          <p:nvPr/>
        </p:nvSpPr>
        <p:spPr>
          <a:xfrm>
            <a:off x="286328" y="2732346"/>
            <a:ext cx="1487054" cy="7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Energie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425335-9870-44B6-AB0B-B55F87994155}"/>
              </a:ext>
            </a:extLst>
          </p:cNvPr>
          <p:cNvSpPr/>
          <p:nvPr/>
        </p:nvSpPr>
        <p:spPr>
          <a:xfrm>
            <a:off x="2191328" y="2764755"/>
            <a:ext cx="1487054" cy="7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Détecteur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2F3E4C-F353-4D92-B285-584FA578CA07}"/>
              </a:ext>
            </a:extLst>
          </p:cNvPr>
          <p:cNvSpPr/>
          <p:nvPr/>
        </p:nvSpPr>
        <p:spPr>
          <a:xfrm>
            <a:off x="6638639" y="2764755"/>
            <a:ext cx="1487054" cy="7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ADC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78A9FF-70BB-48B7-A62D-498D0B1DF8B2}"/>
              </a:ext>
            </a:extLst>
          </p:cNvPr>
          <p:cNvSpPr/>
          <p:nvPr/>
        </p:nvSpPr>
        <p:spPr>
          <a:xfrm>
            <a:off x="4088246" y="2764755"/>
            <a:ext cx="1487054" cy="7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</a:rPr>
              <a:t>Préamp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6C63CF-678F-4B04-9B9F-C6ACA25A8F76}"/>
              </a:ext>
            </a:extLst>
          </p:cNvPr>
          <p:cNvSpPr/>
          <p:nvPr/>
        </p:nvSpPr>
        <p:spPr>
          <a:xfrm>
            <a:off x="9023927" y="3928209"/>
            <a:ext cx="1528621" cy="75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063E1B7-DDED-40AD-A4E4-C6E4960DBD54}"/>
              </a:ext>
            </a:extLst>
          </p:cNvPr>
          <p:cNvSpPr/>
          <p:nvPr/>
        </p:nvSpPr>
        <p:spPr>
          <a:xfrm>
            <a:off x="8589820" y="2743669"/>
            <a:ext cx="2394526" cy="7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Mise en forme numérique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25BC2B-1BD1-4881-8E5B-2E0E945C1DC8}"/>
              </a:ext>
            </a:extLst>
          </p:cNvPr>
          <p:cNvSpPr/>
          <p:nvPr/>
        </p:nvSpPr>
        <p:spPr>
          <a:xfrm>
            <a:off x="6350000" y="2463151"/>
            <a:ext cx="4634346" cy="3263481"/>
          </a:xfrm>
          <a:prstGeom prst="rect">
            <a:avLst/>
          </a:prstGeom>
          <a:solidFill>
            <a:srgbClr val="00B050">
              <a:alpha val="17000"/>
            </a:srgbClr>
          </a:solidFill>
          <a:ln w="381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430985" y="3521165"/>
            <a:ext cx="806986" cy="573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D5D91B13-3A2D-45B1-A10B-A2A8758DD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93" t="37709" r="48750" b="34721"/>
          <a:stretch/>
        </p:blipFill>
        <p:spPr>
          <a:xfrm>
            <a:off x="5687329" y="3525615"/>
            <a:ext cx="304970" cy="7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9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140" y="812800"/>
            <a:ext cx="11696299" cy="142240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-4198324" y="-605232"/>
            <a:ext cx="12113260" cy="2646878"/>
            <a:chOff x="-4198324" y="-605232"/>
            <a:chExt cx="12113260" cy="2646878"/>
          </a:xfrm>
        </p:grpSpPr>
        <p:sp>
          <p:nvSpPr>
            <p:cNvPr id="9" name="Rectangle 8"/>
            <p:cNvSpPr/>
            <p:nvPr/>
          </p:nvSpPr>
          <p:spPr>
            <a:xfrm>
              <a:off x="-4198324" y="227451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 err="1">
                  <a:solidFill>
                    <a:srgbClr val="01395C"/>
                  </a:solidFill>
                  <a:effectLst/>
                </a:rPr>
                <a:t>ommaire</a:t>
              </a:r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15305" y="-605232"/>
              <a:ext cx="1191352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S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76047" y="996892"/>
            <a:ext cx="9087424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Contexte général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Objectifs de thèse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Circuits de mesure d’énergie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/>
              <a:t>Concept ADC </a:t>
            </a:r>
            <a:r>
              <a:rPr lang="en-US" sz="4000" dirty="0"/>
              <a:t>Sigma-Delta </a:t>
            </a:r>
            <a:r>
              <a:rPr lang="en-US" altLang="en-US" sz="4000" b="1" dirty="0">
                <a:latin typeface="Symbol" panose="05050102010706020507" pitchFamily="18" charset="2"/>
              </a:rPr>
              <a:t>S</a:t>
            </a:r>
            <a:r>
              <a:rPr lang="en-US" altLang="en-US" sz="4000" b="1" dirty="0"/>
              <a:t>-</a:t>
            </a:r>
            <a:r>
              <a:rPr lang="en-US" altLang="en-US" sz="4000" b="1" dirty="0">
                <a:latin typeface="Symbol" panose="05050102010706020507" pitchFamily="18" charset="2"/>
              </a:rPr>
              <a:t>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/>
              <a:t>Sur-échantillonnage</a:t>
            </a:r>
            <a:r>
              <a:rPr lang="en-US" sz="3200" dirty="0"/>
              <a:t> et </a:t>
            </a:r>
            <a:r>
              <a:rPr lang="fr-FR" sz="3200" dirty="0"/>
              <a:t>mise</a:t>
            </a:r>
            <a:r>
              <a:rPr lang="en-US" sz="3200" dirty="0"/>
              <a:t> </a:t>
            </a:r>
            <a:r>
              <a:rPr lang="fr-FR" sz="3200" dirty="0"/>
              <a:t>en forme du bruit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/>
              <a:t>Continu vs Discret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/>
              <a:t>Modèle proposé et ses propriétés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Simulations et résultats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Conclusions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Etapes suivantes </a:t>
            </a:r>
          </a:p>
          <a:p>
            <a:endParaRPr lang="fr-F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1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C492AFA-9360-4A83-8579-C4A22556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049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62">
            <a:extLst>
              <a:ext uri="{FF2B5EF4-FFF2-40B4-BE49-F238E27FC236}">
                <a16:creationId xmlns:a16="http://schemas.microsoft.com/office/drawing/2014/main" id="{D3DFA938-64B2-4306-AA74-0CEF13B92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625" y="6312776"/>
            <a:ext cx="1039306" cy="62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en-US" sz="1200" b="1" dirty="0"/>
              <a:t>OSR x f</a:t>
            </a:r>
            <a:r>
              <a:rPr lang="en-US" altLang="en-US" sz="1600" b="1" baseline="-25000" dirty="0"/>
              <a:t>s</a:t>
            </a:r>
            <a:endParaRPr lang="en-US" altLang="en-US" sz="1200" b="1" dirty="0"/>
          </a:p>
          <a:p>
            <a:r>
              <a:rPr lang="en-US" altLang="en-US" sz="1200" b="1" dirty="0"/>
              <a:t>      2</a:t>
            </a:r>
          </a:p>
        </p:txBody>
      </p:sp>
      <p:sp>
        <p:nvSpPr>
          <p:cNvPr id="44" name="Oval 43"/>
          <p:cNvSpPr/>
          <p:nvPr/>
        </p:nvSpPr>
        <p:spPr>
          <a:xfrm>
            <a:off x="11278414" y="5982546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/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40F506-0111-4A29-8142-CD64C40E6D3D}"/>
              </a:ext>
            </a:extLst>
          </p:cNvPr>
          <p:cNvSpPr/>
          <p:nvPr/>
        </p:nvSpPr>
        <p:spPr>
          <a:xfrm>
            <a:off x="192504" y="931672"/>
            <a:ext cx="12090935" cy="128112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2F86F8-2BD7-4BE7-AD3E-7E9789495793}"/>
              </a:ext>
            </a:extLst>
          </p:cNvPr>
          <p:cNvGrpSpPr/>
          <p:nvPr/>
        </p:nvGrpSpPr>
        <p:grpSpPr>
          <a:xfrm>
            <a:off x="-3786844" y="-621932"/>
            <a:ext cx="12113260" cy="2646878"/>
            <a:chOff x="-3786844" y="-621932"/>
            <a:chExt cx="12113260" cy="26468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750A4D-8A4C-413A-9E9C-ED62ADC12140}"/>
                </a:ext>
              </a:extLst>
            </p:cNvPr>
            <p:cNvSpPr/>
            <p:nvPr/>
          </p:nvSpPr>
          <p:spPr>
            <a:xfrm>
              <a:off x="-3786844" y="257934"/>
              <a:ext cx="1211326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>
                  <a:solidFill>
                    <a:srgbClr val="01395C"/>
                  </a:solidFill>
                  <a:effectLst/>
                </a:rPr>
                <a:t>                                  </a:t>
              </a:r>
              <a:r>
                <a:rPr lang="fr-FR" sz="4400" b="1" dirty="0" err="1">
                  <a:solidFill>
                    <a:srgbClr val="01395C"/>
                  </a:solidFill>
                </a:rPr>
                <a:t>oncept</a:t>
              </a:r>
              <a:r>
                <a:rPr lang="fr-FR" sz="4400" b="1" dirty="0">
                  <a:solidFill>
                    <a:srgbClr val="01395C"/>
                  </a:solidFill>
                </a:rPr>
                <a:t> ADC </a:t>
              </a:r>
              <a:r>
                <a:rPr lang="en-US" sz="4400" b="1" dirty="0">
                  <a:solidFill>
                    <a:srgbClr val="01395C"/>
                  </a:solidFill>
                </a:rPr>
                <a:t>Sigma-Delta </a:t>
              </a:r>
              <a:r>
                <a:rPr lang="en-US" altLang="en-US" sz="4400" b="1" dirty="0">
                  <a:solidFill>
                    <a:srgbClr val="01395C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4400" b="1" dirty="0">
                  <a:solidFill>
                    <a:srgbClr val="01395C"/>
                  </a:solidFill>
                </a:rPr>
                <a:t>-</a:t>
              </a:r>
              <a:r>
                <a:rPr lang="en-US" altLang="en-US" sz="4400" b="1" dirty="0">
                  <a:solidFill>
                    <a:srgbClr val="01395C"/>
                  </a:solidFill>
                  <a:latin typeface="Symbol" panose="05050102010706020507" pitchFamily="18" charset="2"/>
                </a:rPr>
                <a:t>D</a:t>
              </a:r>
            </a:p>
            <a:p>
              <a:pPr algn="ctr"/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C6F1FB-965C-4362-952C-F07BD2217AA7}"/>
                </a:ext>
              </a:extLst>
            </p:cNvPr>
            <p:cNvSpPr/>
            <p:nvPr/>
          </p:nvSpPr>
          <p:spPr>
            <a:xfrm>
              <a:off x="-155573" y="-621932"/>
              <a:ext cx="2273379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C  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pic>
        <p:nvPicPr>
          <p:cNvPr id="18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0B7F316-DBEB-42B8-9A03-0E43553C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FCDE0A7-8133-4553-9A27-4C575DA2D4BD}"/>
              </a:ext>
            </a:extLst>
          </p:cNvPr>
          <p:cNvSpPr txBox="1"/>
          <p:nvPr/>
        </p:nvSpPr>
        <p:spPr>
          <a:xfrm>
            <a:off x="895910" y="1057640"/>
            <a:ext cx="7973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Le </a:t>
            </a:r>
            <a:r>
              <a:rPr lang="fr-FR" sz="2800" dirty="0"/>
              <a:t>Sur-échantillonnage et mise en forme du bruit</a:t>
            </a:r>
            <a:r>
              <a:rPr lang="en-US" sz="2800" dirty="0"/>
              <a:t> </a:t>
            </a:r>
          </a:p>
        </p:txBody>
      </p:sp>
      <p:grpSp>
        <p:nvGrpSpPr>
          <p:cNvPr id="73" name="Group 53">
            <a:extLst>
              <a:ext uri="{FF2B5EF4-FFF2-40B4-BE49-F238E27FC236}">
                <a16:creationId xmlns:a16="http://schemas.microsoft.com/office/drawing/2014/main" id="{14E5DA6E-E91E-4141-85D3-89C5A7955F51}"/>
              </a:ext>
            </a:extLst>
          </p:cNvPr>
          <p:cNvGrpSpPr>
            <a:grpSpLocks/>
          </p:cNvGrpSpPr>
          <p:nvPr/>
        </p:nvGrpSpPr>
        <p:grpSpPr bwMode="auto">
          <a:xfrm>
            <a:off x="1016391" y="3397099"/>
            <a:ext cx="9378751" cy="2046287"/>
            <a:chOff x="326" y="1671"/>
            <a:chExt cx="5252" cy="1289"/>
          </a:xfrm>
        </p:grpSpPr>
        <p:sp>
          <p:nvSpPr>
            <p:cNvPr id="74" name="Freeform 54" descr="10%">
              <a:extLst>
                <a:ext uri="{FF2B5EF4-FFF2-40B4-BE49-F238E27FC236}">
                  <a16:creationId xmlns:a16="http://schemas.microsoft.com/office/drawing/2014/main" id="{B930F541-066C-40AF-8CD4-73BF277F8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414"/>
              <a:ext cx="467" cy="145"/>
            </a:xfrm>
            <a:custGeom>
              <a:avLst/>
              <a:gdLst>
                <a:gd name="T0" fmla="*/ 0 w 467"/>
                <a:gd name="T1" fmla="*/ 20 h 145"/>
                <a:gd name="T2" fmla="*/ 432 w 467"/>
                <a:gd name="T3" fmla="*/ 20 h 145"/>
                <a:gd name="T4" fmla="*/ 432 w 467"/>
                <a:gd name="T5" fmla="*/ 0 h 145"/>
                <a:gd name="T6" fmla="*/ 466 w 467"/>
                <a:gd name="T7" fmla="*/ 144 h 145"/>
                <a:gd name="T8" fmla="*/ 0 w 467"/>
                <a:gd name="T9" fmla="*/ 144 h 145"/>
                <a:gd name="T10" fmla="*/ 0 w 467"/>
                <a:gd name="T11" fmla="*/ 2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7" h="145">
                  <a:moveTo>
                    <a:pt x="0" y="20"/>
                  </a:moveTo>
                  <a:lnTo>
                    <a:pt x="432" y="20"/>
                  </a:lnTo>
                  <a:lnTo>
                    <a:pt x="432" y="0"/>
                  </a:lnTo>
                  <a:lnTo>
                    <a:pt x="466" y="144"/>
                  </a:lnTo>
                  <a:lnTo>
                    <a:pt x="0" y="144"/>
                  </a:lnTo>
                  <a:lnTo>
                    <a:pt x="0" y="20"/>
                  </a:lnTo>
                </a:path>
              </a:pathLst>
            </a:custGeom>
            <a:pattFill prst="pct1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55" descr="25%">
              <a:extLst>
                <a:ext uri="{FF2B5EF4-FFF2-40B4-BE49-F238E27FC236}">
                  <a16:creationId xmlns:a16="http://schemas.microsoft.com/office/drawing/2014/main" id="{2EDFF780-EAD1-4836-B86D-F0C85BCA5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434"/>
              <a:ext cx="826" cy="126"/>
            </a:xfrm>
            <a:custGeom>
              <a:avLst/>
              <a:gdLst>
                <a:gd name="T0" fmla="*/ 0 w 826"/>
                <a:gd name="T1" fmla="*/ 0 h 126"/>
                <a:gd name="T2" fmla="*/ 825 w 826"/>
                <a:gd name="T3" fmla="*/ 0 h 126"/>
                <a:gd name="T4" fmla="*/ 825 w 826"/>
                <a:gd name="T5" fmla="*/ 125 h 126"/>
                <a:gd name="T6" fmla="*/ 32 w 826"/>
                <a:gd name="T7" fmla="*/ 125 h 126"/>
                <a:gd name="T8" fmla="*/ 0 w 826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6" h="126">
                  <a:moveTo>
                    <a:pt x="0" y="0"/>
                  </a:moveTo>
                  <a:lnTo>
                    <a:pt x="825" y="0"/>
                  </a:lnTo>
                  <a:lnTo>
                    <a:pt x="825" y="125"/>
                  </a:lnTo>
                  <a:lnTo>
                    <a:pt x="32" y="125"/>
                  </a:lnTo>
                  <a:lnTo>
                    <a:pt x="0" y="0"/>
                  </a:lnTo>
                </a:path>
              </a:pathLst>
            </a:custGeom>
            <a:pattFill prst="pct25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56">
              <a:extLst>
                <a:ext uri="{FF2B5EF4-FFF2-40B4-BE49-F238E27FC236}">
                  <a16:creationId xmlns:a16="http://schemas.microsoft.com/office/drawing/2014/main" id="{917C9404-EA43-412D-80DF-6EFA097F1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750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57">
              <a:extLst>
                <a:ext uri="{FF2B5EF4-FFF2-40B4-BE49-F238E27FC236}">
                  <a16:creationId xmlns:a16="http://schemas.microsoft.com/office/drawing/2014/main" id="{0E48FC00-1380-47E7-BDB8-B01258F79B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566"/>
              <a:ext cx="27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58">
              <a:extLst>
                <a:ext uri="{FF2B5EF4-FFF2-40B4-BE49-F238E27FC236}">
                  <a16:creationId xmlns:a16="http://schemas.microsoft.com/office/drawing/2014/main" id="{3AB66395-8E61-4BA7-8511-937F99912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422"/>
              <a:ext cx="12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59">
              <a:extLst>
                <a:ext uri="{FF2B5EF4-FFF2-40B4-BE49-F238E27FC236}">
                  <a16:creationId xmlns:a16="http://schemas.microsoft.com/office/drawing/2014/main" id="{E37F2D36-CA83-4397-91DA-3FCE0649C9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42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60">
              <a:extLst>
                <a:ext uri="{FF2B5EF4-FFF2-40B4-BE49-F238E27FC236}">
                  <a16:creationId xmlns:a16="http://schemas.microsoft.com/office/drawing/2014/main" id="{44CFE3F4-F1A4-428D-A38C-12A940BDC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251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" name="Group 61">
              <a:extLst>
                <a:ext uri="{FF2B5EF4-FFF2-40B4-BE49-F238E27FC236}">
                  <a16:creationId xmlns:a16="http://schemas.microsoft.com/office/drawing/2014/main" id="{7299BA55-20CC-4405-9E4D-57E2AC5BAB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1" y="2470"/>
              <a:ext cx="582" cy="485"/>
              <a:chOff x="3841" y="2470"/>
              <a:chExt cx="582" cy="485"/>
            </a:xfrm>
          </p:grpSpPr>
          <p:sp>
            <p:nvSpPr>
              <p:cNvPr id="104" name="Rectangle 62">
                <a:extLst>
                  <a:ext uri="{FF2B5EF4-FFF2-40B4-BE49-F238E27FC236}">
                    <a16:creationId xmlns:a16="http://schemas.microsoft.com/office/drawing/2014/main" id="{C81557C5-A393-48B4-8F63-1FADDF7D8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1" y="2470"/>
                <a:ext cx="582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altLang="en-US" sz="1600" b="1" dirty="0"/>
                  <a:t>OSR x f</a:t>
                </a:r>
                <a:r>
                  <a:rPr lang="en-US" altLang="en-US" sz="2000" b="1" baseline="-25000" dirty="0"/>
                  <a:t>s</a:t>
                </a:r>
                <a:endParaRPr lang="en-US" altLang="en-US" sz="1600" b="1" dirty="0"/>
              </a:p>
              <a:p>
                <a:r>
                  <a:rPr lang="en-US" altLang="en-US" sz="1600" b="1" dirty="0"/>
                  <a:t>      2</a:t>
                </a:r>
              </a:p>
            </p:txBody>
          </p:sp>
          <p:sp>
            <p:nvSpPr>
              <p:cNvPr id="105" name="Line 63">
                <a:extLst>
                  <a:ext uri="{FF2B5EF4-FFF2-40B4-BE49-F238E27FC236}">
                    <a16:creationId xmlns:a16="http://schemas.microsoft.com/office/drawing/2014/main" id="{204B4EE4-B196-40DB-97A4-AF56622913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53" y="2744"/>
                <a:ext cx="44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DCF5BA3A-F11D-4B46-A43E-B0E8DD825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2613"/>
              <a:ext cx="48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altLang="en-US" sz="1600" b="1" dirty="0"/>
                <a:t>OSR x f</a:t>
              </a:r>
              <a:r>
                <a:rPr lang="en-US" altLang="en-US" sz="2000" b="1" baseline="-25000" dirty="0"/>
                <a:t>s</a:t>
              </a:r>
            </a:p>
          </p:txBody>
        </p:sp>
        <p:sp>
          <p:nvSpPr>
            <p:cNvPr id="83" name="Line 65">
              <a:extLst>
                <a:ext uri="{FF2B5EF4-FFF2-40B4-BE49-F238E27FC236}">
                  <a16:creationId xmlns:a16="http://schemas.microsoft.com/office/drawing/2014/main" id="{D7DE8341-23BA-4D07-A209-98D4D32970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942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66">
              <a:extLst>
                <a:ext uri="{FF2B5EF4-FFF2-40B4-BE49-F238E27FC236}">
                  <a16:creationId xmlns:a16="http://schemas.microsoft.com/office/drawing/2014/main" id="{9F35306F-9534-4426-804A-63408F7F4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942"/>
              <a:ext cx="144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:a16="http://schemas.microsoft.com/office/drawing/2014/main" id="{DA6242A3-7344-4A4E-A509-F930A387F9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0" y="2479"/>
              <a:ext cx="193" cy="481"/>
              <a:chOff x="3180" y="2479"/>
              <a:chExt cx="193" cy="481"/>
            </a:xfrm>
          </p:grpSpPr>
          <p:sp>
            <p:nvSpPr>
              <p:cNvPr id="102" name="Rectangle 68">
                <a:extLst>
                  <a:ext uri="{FF2B5EF4-FFF2-40B4-BE49-F238E27FC236}">
                    <a16:creationId xmlns:a16="http://schemas.microsoft.com/office/drawing/2014/main" id="{52F0B9E7-FE5F-4E2E-BD6B-7A13EF7E7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0" y="2479"/>
                <a:ext cx="193" cy="4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altLang="en-US" sz="1600" b="1" dirty="0"/>
                  <a:t>f</a:t>
                </a:r>
                <a:r>
                  <a:rPr lang="en-US" altLang="en-US" sz="2000" b="1" baseline="-25000" dirty="0"/>
                  <a:t>s</a:t>
                </a:r>
                <a:endParaRPr lang="en-US" altLang="en-US" sz="1600" b="1" dirty="0"/>
              </a:p>
              <a:p>
                <a:r>
                  <a:rPr lang="en-US" altLang="en-US" sz="1600" b="1" dirty="0"/>
                  <a:t>2</a:t>
                </a:r>
              </a:p>
            </p:txBody>
          </p:sp>
          <p:sp>
            <p:nvSpPr>
              <p:cNvPr id="103" name="Line 69">
                <a:extLst>
                  <a:ext uri="{FF2B5EF4-FFF2-40B4-BE49-F238E27FC236}">
                    <a16:creationId xmlns:a16="http://schemas.microsoft.com/office/drawing/2014/main" id="{E7EA27AC-FB65-4C62-8A5D-AC1DB7E7E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6" y="2775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" name="Rectangle 70">
              <a:extLst>
                <a:ext uri="{FF2B5EF4-FFF2-40B4-BE49-F238E27FC236}">
                  <a16:creationId xmlns:a16="http://schemas.microsoft.com/office/drawing/2014/main" id="{CD43140C-DE6D-4111-8CDF-2F9C7AE02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1885"/>
              <a:ext cx="90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altLang="en-US" sz="1600" b="1" dirty="0" err="1"/>
                <a:t>Filtre</a:t>
              </a:r>
              <a:r>
                <a:rPr lang="en-US" altLang="en-US" sz="1600" b="1" dirty="0"/>
                <a:t> </a:t>
              </a:r>
              <a:r>
                <a:rPr lang="en-US" altLang="en-US" sz="1600" b="1" dirty="0" err="1"/>
                <a:t>numérique</a:t>
              </a:r>
              <a:endParaRPr lang="en-US" altLang="en-US" sz="1600" b="1" dirty="0"/>
            </a:p>
          </p:txBody>
        </p:sp>
        <p:sp>
          <p:nvSpPr>
            <p:cNvPr id="87" name="Line 71">
              <a:extLst>
                <a:ext uri="{FF2B5EF4-FFF2-40B4-BE49-F238E27FC236}">
                  <a16:creationId xmlns:a16="http://schemas.microsoft.com/office/drawing/2014/main" id="{FD308D4B-2445-45DD-99CA-C2B12B930F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2064"/>
              <a:ext cx="43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72">
              <a:extLst>
                <a:ext uri="{FF2B5EF4-FFF2-40B4-BE49-F238E27FC236}">
                  <a16:creationId xmlns:a16="http://schemas.microsoft.com/office/drawing/2014/main" id="{0291D3FA-5B43-430D-A6DC-E1B8F4B49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2156"/>
              <a:ext cx="59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altLang="en-US" sz="1600" b="1" dirty="0"/>
                <a:t>Bruit </a:t>
              </a:r>
              <a:r>
                <a:rPr lang="en-US" altLang="en-US" sz="1600" b="1" dirty="0" err="1"/>
                <a:t>filtré</a:t>
              </a:r>
              <a:endParaRPr lang="en-US" altLang="en-US" sz="1600" b="1" dirty="0"/>
            </a:p>
          </p:txBody>
        </p:sp>
        <p:sp>
          <p:nvSpPr>
            <p:cNvPr id="89" name="Line 73">
              <a:extLst>
                <a:ext uri="{FF2B5EF4-FFF2-40B4-BE49-F238E27FC236}">
                  <a16:creationId xmlns:a16="http://schemas.microsoft.com/office/drawing/2014/main" id="{4C76B418-1754-41DA-9DDB-C930B2668D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5" y="2333"/>
              <a:ext cx="43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74">
              <a:extLst>
                <a:ext uri="{FF2B5EF4-FFF2-40B4-BE49-F238E27FC236}">
                  <a16:creationId xmlns:a16="http://schemas.microsoft.com/office/drawing/2014/main" id="{7F8F495F-E80C-4495-9772-8D8461746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" y="2116"/>
              <a:ext cx="424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r>
                <a:rPr lang="en-US" altLang="en-US" sz="1600" b="1" dirty="0"/>
                <a:t> ADC</a:t>
              </a:r>
            </a:p>
          </p:txBody>
        </p:sp>
        <p:sp>
          <p:nvSpPr>
            <p:cNvPr id="91" name="Line 75">
              <a:extLst>
                <a:ext uri="{FF2B5EF4-FFF2-40B4-BE49-F238E27FC236}">
                  <a16:creationId xmlns:a16="http://schemas.microsoft.com/office/drawing/2014/main" id="{AB7254D5-6C25-4E61-9F86-575327FA6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256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76">
              <a:extLst>
                <a:ext uri="{FF2B5EF4-FFF2-40B4-BE49-F238E27FC236}">
                  <a16:creationId xmlns:a16="http://schemas.microsoft.com/office/drawing/2014/main" id="{856AB897-6155-47B2-95AF-1FF045BDD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" y="2116"/>
              <a:ext cx="616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r>
                <a:rPr lang="en-US" altLang="en-US" sz="1600" b="1" dirty="0"/>
                <a:t>DIGITAL</a:t>
              </a:r>
            </a:p>
            <a:p>
              <a:r>
                <a:rPr lang="en-US" altLang="en-US" sz="1600" b="1" dirty="0"/>
                <a:t>FILTER</a:t>
              </a:r>
            </a:p>
          </p:txBody>
        </p:sp>
        <p:sp>
          <p:nvSpPr>
            <p:cNvPr id="93" name="Line 77">
              <a:extLst>
                <a:ext uri="{FF2B5EF4-FFF2-40B4-BE49-F238E27FC236}">
                  <a16:creationId xmlns:a16="http://schemas.microsoft.com/office/drawing/2014/main" id="{A3DA908F-C559-416D-B09A-2F8C92EB5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8" y="2256"/>
              <a:ext cx="6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78">
              <a:extLst>
                <a:ext uri="{FF2B5EF4-FFF2-40B4-BE49-F238E27FC236}">
                  <a16:creationId xmlns:a16="http://schemas.microsoft.com/office/drawing/2014/main" id="{A4229088-3518-4ECD-A91C-CEF27C7E1F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225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79">
              <a:extLst>
                <a:ext uri="{FF2B5EF4-FFF2-40B4-BE49-F238E27FC236}">
                  <a16:creationId xmlns:a16="http://schemas.microsoft.com/office/drawing/2014/main" id="{A06FDFF4-7794-405B-A6BD-772D4740CB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192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80">
              <a:extLst>
                <a:ext uri="{FF2B5EF4-FFF2-40B4-BE49-F238E27FC236}">
                  <a16:creationId xmlns:a16="http://schemas.microsoft.com/office/drawing/2014/main" id="{55C67240-14D7-4486-BDD1-E78816C82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" y="1671"/>
              <a:ext cx="48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altLang="en-US" sz="1600" b="1" dirty="0"/>
                <a:t>OSR x f</a:t>
              </a:r>
              <a:r>
                <a:rPr lang="en-US" altLang="en-US" sz="2000" b="1" baseline="-25000" dirty="0"/>
                <a:t>s</a:t>
              </a:r>
            </a:p>
          </p:txBody>
        </p:sp>
        <p:sp>
          <p:nvSpPr>
            <p:cNvPr id="97" name="Rectangle 81">
              <a:extLst>
                <a:ext uri="{FF2B5EF4-FFF2-40B4-BE49-F238E27FC236}">
                  <a16:creationId xmlns:a16="http://schemas.microsoft.com/office/drawing/2014/main" id="{8D3FAA16-3C56-438D-B2FA-8BB25D1A7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" y="1726"/>
              <a:ext cx="1093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fr-FR" altLang="en-US" sz="1600" b="1" dirty="0" err="1"/>
                <a:t>Suréchantillonnage</a:t>
              </a:r>
              <a:endParaRPr lang="fr-FR" altLang="en-US" sz="1600" b="1" dirty="0"/>
            </a:p>
            <a:p>
              <a:pPr algn="l"/>
              <a:r>
                <a:rPr lang="en-US" altLang="en-US" sz="1600" b="1" dirty="0"/>
                <a:t>+ </a:t>
              </a:r>
              <a:r>
                <a:rPr lang="en-US" altLang="en-US" sz="1600" b="1" dirty="0" err="1"/>
                <a:t>Filtrage</a:t>
              </a:r>
              <a:r>
                <a:rPr lang="en-US" altLang="en-US" sz="1600" b="1" dirty="0"/>
                <a:t> </a:t>
              </a:r>
              <a:r>
                <a:rPr lang="en-US" altLang="en-US" sz="1600" b="1" dirty="0" err="1"/>
                <a:t>numérique</a:t>
              </a:r>
              <a:endParaRPr lang="en-US" altLang="en-US" sz="1600" b="1" dirty="0"/>
            </a:p>
          </p:txBody>
        </p:sp>
        <p:sp>
          <p:nvSpPr>
            <p:cNvPr id="98" name="Rectangle 82">
              <a:extLst>
                <a:ext uri="{FF2B5EF4-FFF2-40B4-BE49-F238E27FC236}">
                  <a16:creationId xmlns:a16="http://schemas.microsoft.com/office/drawing/2014/main" id="{E06E120B-BBF3-4DD9-93B2-EF1FE5C50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" y="180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altLang="en-US" sz="1800" b="1"/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E4C272-9218-4E1B-B5AF-9E0345E330D3}"/>
                  </a:ext>
                </a:extLst>
              </p:cNvPr>
              <p:cNvSpPr/>
              <p:nvPr/>
            </p:nvSpPr>
            <p:spPr>
              <a:xfrm>
                <a:off x="5631674" y="1641631"/>
                <a:ext cx="3793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𝑵𝑹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𝟎𝟐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𝟕𝟔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E4C272-9218-4E1B-B5AF-9E0345E33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674" y="1641631"/>
                <a:ext cx="3793603" cy="461665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30BDFB7-BF5F-4C52-91A0-BDDEF8D771EF}"/>
                  </a:ext>
                </a:extLst>
              </p:cNvPr>
              <p:cNvSpPr/>
              <p:nvPr/>
            </p:nvSpPr>
            <p:spPr>
              <a:xfrm>
                <a:off x="5628047" y="3254348"/>
                <a:ext cx="757036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𝑵𝑹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fr-FR" sz="2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400" b="1" i="0">
                              <a:latin typeface="Cambria Math" panose="02040503050406030204" pitchFamily="18" charset="0"/>
                            </a:rPr>
                            <m:t>𝟎𝟐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𝟕𝟔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𝑶𝑺𝑹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   </m:t>
                          </m:r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</m:e>
                      </m:d>
                    </m:oMath>
                  </m:oMathPara>
                </a14:m>
                <a:endParaRPr lang="fr-FR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30BDFB7-BF5F-4C52-91A0-BDDEF8D77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047" y="3254348"/>
                <a:ext cx="7570367" cy="461665"/>
              </a:xfrm>
              <a:prstGeom prst="rect">
                <a:avLst/>
              </a:prstGeom>
              <a:blipFill>
                <a:blip r:embed="rId4"/>
                <a:stretch>
                  <a:fillRect t="-127632" r="-9098" b="-1973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64">
            <a:extLst>
              <a:ext uri="{FF2B5EF4-FFF2-40B4-BE49-F238E27FC236}">
                <a16:creationId xmlns:a16="http://schemas.microsoft.com/office/drawing/2014/main" id="{3CCDDA38-8CAC-4D0D-BAEC-FD65F0A80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5557" y="4761555"/>
            <a:ext cx="951479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altLang="en-US" sz="1600" i="1" dirty="0"/>
              <a:t>Freq (Hz)</a:t>
            </a:r>
            <a:endParaRPr lang="en-US" altLang="en-US" sz="2000" i="1" baseline="-25000" dirty="0"/>
          </a:p>
        </p:txBody>
      </p:sp>
      <p:grpSp>
        <p:nvGrpSpPr>
          <p:cNvPr id="5" name="Groupe 4"/>
          <p:cNvGrpSpPr/>
          <p:nvPr/>
        </p:nvGrpSpPr>
        <p:grpSpPr>
          <a:xfrm>
            <a:off x="1119974" y="1618249"/>
            <a:ext cx="9816093" cy="1516687"/>
            <a:chOff x="1159913" y="1872966"/>
            <a:chExt cx="9816093" cy="1590518"/>
          </a:xfrm>
        </p:grpSpPr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58DC569B-88D5-453F-A77F-D37DF0AC7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4527" y="3104054"/>
              <a:ext cx="951479" cy="339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altLang="en-US" sz="1600" i="1" dirty="0"/>
                <a:t>Freq (Hz)</a:t>
              </a:r>
              <a:endParaRPr lang="en-US" altLang="en-US" sz="2000" i="1" baseline="-25000" dirty="0"/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1159913" y="1872966"/>
              <a:ext cx="9258300" cy="1590518"/>
              <a:chOff x="1159913" y="1872966"/>
              <a:chExt cx="9258300" cy="1590518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97457AE4-0E5A-4707-8803-06DF384A058B}"/>
                  </a:ext>
                </a:extLst>
              </p:cNvPr>
              <p:cNvGrpSpPr/>
              <p:nvPr/>
            </p:nvGrpSpPr>
            <p:grpSpPr>
              <a:xfrm>
                <a:off x="1159913" y="1872966"/>
                <a:ext cx="9258300" cy="1590518"/>
                <a:chOff x="1218906" y="2193924"/>
                <a:chExt cx="9258300" cy="1862138"/>
              </a:xfrm>
            </p:grpSpPr>
            <p:sp>
              <p:nvSpPr>
                <p:cNvPr id="21" name="Freeform 3" descr="10%">
                  <a:extLst>
                    <a:ext uri="{FF2B5EF4-FFF2-40B4-BE49-F238E27FC236}">
                      <a16:creationId xmlns:a16="http://schemas.microsoft.com/office/drawing/2014/main" id="{22BC22B5-5B9C-432F-A7DC-8CA4D7C3C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6119" y="2844799"/>
                  <a:ext cx="687387" cy="649288"/>
                </a:xfrm>
                <a:custGeom>
                  <a:avLst/>
                  <a:gdLst>
                    <a:gd name="T0" fmla="*/ 5 w 385"/>
                    <a:gd name="T1" fmla="*/ 384 h 409"/>
                    <a:gd name="T2" fmla="*/ 5 w 385"/>
                    <a:gd name="T3" fmla="*/ 0 h 409"/>
                    <a:gd name="T4" fmla="*/ 10 w 385"/>
                    <a:gd name="T5" fmla="*/ 24 h 409"/>
                    <a:gd name="T6" fmla="*/ 384 w 385"/>
                    <a:gd name="T7" fmla="*/ 24 h 409"/>
                    <a:gd name="T8" fmla="*/ 384 w 385"/>
                    <a:gd name="T9" fmla="*/ 408 h 409"/>
                    <a:gd name="T10" fmla="*/ 0 w 385"/>
                    <a:gd name="T11" fmla="*/ 408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5" h="409">
                      <a:moveTo>
                        <a:pt x="5" y="384"/>
                      </a:moveTo>
                      <a:lnTo>
                        <a:pt x="5" y="0"/>
                      </a:lnTo>
                      <a:lnTo>
                        <a:pt x="10" y="24"/>
                      </a:lnTo>
                      <a:lnTo>
                        <a:pt x="384" y="24"/>
                      </a:lnTo>
                      <a:lnTo>
                        <a:pt x="384" y="408"/>
                      </a:lnTo>
                      <a:lnTo>
                        <a:pt x="0" y="408"/>
                      </a:lnTo>
                    </a:path>
                  </a:pathLst>
                </a:custGeom>
                <a:pattFill prst="pct10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4">
                  <a:extLst>
                    <a:ext uri="{FF2B5EF4-FFF2-40B4-BE49-F238E27FC236}">
                      <a16:creationId xmlns:a16="http://schemas.microsoft.com/office/drawing/2014/main" id="{8CE6B99F-D049-4D29-B84F-DA4CBAB028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90881" y="2193924"/>
                  <a:ext cx="0" cy="12954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5">
                  <a:extLst>
                    <a:ext uri="{FF2B5EF4-FFF2-40B4-BE49-F238E27FC236}">
                      <a16:creationId xmlns:a16="http://schemas.microsoft.com/office/drawing/2014/main" id="{3591C25D-F5D8-4118-9A1E-73FDA214F9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90881" y="3489324"/>
                  <a:ext cx="488632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6">
                  <a:extLst>
                    <a:ext uri="{FF2B5EF4-FFF2-40B4-BE49-F238E27FC236}">
                      <a16:creationId xmlns:a16="http://schemas.microsoft.com/office/drawing/2014/main" id="{925D7729-B144-4C1F-A3D6-5473D827D5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90881" y="2879724"/>
                  <a:ext cx="6858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7">
                  <a:extLst>
                    <a:ext uri="{FF2B5EF4-FFF2-40B4-BE49-F238E27FC236}">
                      <a16:creationId xmlns:a16="http://schemas.microsoft.com/office/drawing/2014/main" id="{2EF560F6-3365-4EB0-BDD7-89FA6CAAAA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76681" y="2879724"/>
                  <a:ext cx="0" cy="6096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8">
                  <a:extLst>
                    <a:ext uri="{FF2B5EF4-FFF2-40B4-BE49-F238E27FC236}">
                      <a16:creationId xmlns:a16="http://schemas.microsoft.com/office/drawing/2014/main" id="{CFCEE360-3F71-4701-8BF8-22C4D1D0BF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62481" y="3413124"/>
                  <a:ext cx="0" cy="1524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8" name="Group 9">
                  <a:extLst>
                    <a:ext uri="{FF2B5EF4-FFF2-40B4-BE49-F238E27FC236}">
                      <a16:creationId xmlns:a16="http://schemas.microsoft.com/office/drawing/2014/main" id="{BB49BAD8-C3AC-47FF-A1BB-5283EA8A3E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124544" y="3292475"/>
                  <a:ext cx="346075" cy="763587"/>
                  <a:chOff x="3083" y="1434"/>
                  <a:chExt cx="193" cy="481"/>
                </a:xfrm>
              </p:grpSpPr>
              <p:sp>
                <p:nvSpPr>
                  <p:cNvPr id="29" name="Rectangle 10">
                    <a:extLst>
                      <a:ext uri="{FF2B5EF4-FFF2-40B4-BE49-F238E27FC236}">
                        <a16:creationId xmlns:a16="http://schemas.microsoft.com/office/drawing/2014/main" id="{F1594EE0-E01F-41BA-9FEF-3F2BAC682E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83" y="1434"/>
                    <a:ext cx="193" cy="48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>
                      <a:lnSpc>
                        <a:spcPct val="140000"/>
                      </a:lnSpc>
                    </a:pPr>
                    <a:r>
                      <a:rPr lang="en-US" altLang="en-US" sz="1600" b="1" dirty="0"/>
                      <a:t>f</a:t>
                    </a:r>
                    <a:r>
                      <a:rPr lang="en-US" altLang="en-US" sz="2000" b="1" baseline="-25000" dirty="0"/>
                      <a:t>s</a:t>
                    </a:r>
                    <a:endParaRPr lang="en-US" altLang="en-US" sz="1600" b="1" dirty="0"/>
                  </a:p>
                  <a:p>
                    <a:r>
                      <a:rPr lang="en-US" altLang="en-US" sz="1600" b="1" dirty="0"/>
                      <a:t>2</a:t>
                    </a:r>
                  </a:p>
                </p:txBody>
              </p:sp>
              <p:sp>
                <p:nvSpPr>
                  <p:cNvPr id="30" name="Line 11">
                    <a:extLst>
                      <a:ext uri="{FF2B5EF4-FFF2-40B4-BE49-F238E27FC236}">
                        <a16:creationId xmlns:a16="http://schemas.microsoft.com/office/drawing/2014/main" id="{B9BDE7D6-E575-42AA-A8E7-DBB28E6151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15" y="1820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" name="Rectangle 12">
                  <a:extLst>
                    <a:ext uri="{FF2B5EF4-FFF2-40B4-BE49-F238E27FC236}">
                      <a16:creationId xmlns:a16="http://schemas.microsoft.com/office/drawing/2014/main" id="{FDBF71DC-8132-4E1C-8260-C05C902BE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73569" y="3563937"/>
                  <a:ext cx="344487" cy="336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/>
                  <a:r>
                    <a:rPr lang="en-US" altLang="en-US" sz="1600" b="1"/>
                    <a:t>f</a:t>
                  </a:r>
                  <a:r>
                    <a:rPr lang="en-US" altLang="en-US" sz="2000" b="1" baseline="-25000"/>
                    <a:t>s</a:t>
                  </a:r>
                </a:p>
              </p:txBody>
            </p:sp>
            <p:sp>
              <p:nvSpPr>
                <p:cNvPr id="35" name="Rectangle 16">
                  <a:extLst>
                    <a:ext uri="{FF2B5EF4-FFF2-40B4-BE49-F238E27FC236}">
                      <a16:creationId xmlns:a16="http://schemas.microsoft.com/office/drawing/2014/main" id="{56CA9E94-600A-4959-ADBB-1D587B230D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9744" y="2927349"/>
                  <a:ext cx="757237" cy="5207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r>
                    <a:rPr lang="en-US" altLang="en-US" sz="1600" b="1" dirty="0"/>
                    <a:t>  ADC</a:t>
                  </a:r>
                </a:p>
              </p:txBody>
            </p:sp>
            <p:sp>
              <p:nvSpPr>
                <p:cNvPr id="36" name="Line 17">
                  <a:extLst>
                    <a:ext uri="{FF2B5EF4-FFF2-40B4-BE49-F238E27FC236}">
                      <a16:creationId xmlns:a16="http://schemas.microsoft.com/office/drawing/2014/main" id="{E7AF8841-D96D-4F5D-B2D2-2CFC90AD61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33331" y="3149599"/>
                  <a:ext cx="282892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18">
                  <a:extLst>
                    <a:ext uri="{FF2B5EF4-FFF2-40B4-BE49-F238E27FC236}">
                      <a16:creationId xmlns:a16="http://schemas.microsoft.com/office/drawing/2014/main" id="{9259F283-6FBF-4671-A31F-E313C7CCF4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18906" y="3149599"/>
                  <a:ext cx="3429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stealth" w="med" len="med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19">
                  <a:extLst>
                    <a:ext uri="{FF2B5EF4-FFF2-40B4-BE49-F238E27FC236}">
                      <a16:creationId xmlns:a16="http://schemas.microsoft.com/office/drawing/2014/main" id="{C6CFD545-F0C0-4789-B545-D7643E8988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04706" y="2616199"/>
                  <a:ext cx="0" cy="304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stealth" w="med" len="med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Rectangle 20">
                  <a:extLst>
                    <a:ext uri="{FF2B5EF4-FFF2-40B4-BE49-F238E27FC236}">
                      <a16:creationId xmlns:a16="http://schemas.microsoft.com/office/drawing/2014/main" id="{E27AAC4A-5142-47F9-9658-6CE7FE340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0579" y="2286592"/>
                  <a:ext cx="344487" cy="336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/>
                  <a:r>
                    <a:rPr lang="en-US" altLang="en-US" sz="1600" b="1" dirty="0"/>
                    <a:t>f</a:t>
                  </a:r>
                  <a:r>
                    <a:rPr lang="en-US" altLang="en-US" sz="2000" b="1" baseline="-25000" dirty="0"/>
                    <a:t>s</a:t>
                  </a:r>
                </a:p>
              </p:txBody>
            </p:sp>
            <p:sp>
              <p:nvSpPr>
                <p:cNvPr id="41" name="Rectangle 22">
                  <a:extLst>
                    <a:ext uri="{FF2B5EF4-FFF2-40B4-BE49-F238E27FC236}">
                      <a16:creationId xmlns:a16="http://schemas.microsoft.com/office/drawing/2014/main" id="{1CD9F19B-EDAE-49F2-BB7A-D0EAB4F5D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8431" y="2463799"/>
                  <a:ext cx="34925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/>
                  <a:r>
                    <a:rPr lang="en-US" altLang="en-US" sz="1800" b="1"/>
                    <a:t>A</a:t>
                  </a:r>
                </a:p>
              </p:txBody>
            </p:sp>
          </p:grpSp>
          <p:sp>
            <p:nvSpPr>
              <p:cNvPr id="107" name="Rectangle 64">
                <a:extLst>
                  <a:ext uri="{FF2B5EF4-FFF2-40B4-BE49-F238E27FC236}">
                    <a16:creationId xmlns:a16="http://schemas.microsoft.com/office/drawing/2014/main" id="{DDE38DE8-A2A7-4E7F-B9EF-3F7B6E103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063446" y="1998048"/>
                <a:ext cx="572273" cy="339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/>
                <a:r>
                  <a:rPr lang="en-US" altLang="en-US" sz="1600" i="1" dirty="0"/>
                  <a:t>Amp</a:t>
                </a:r>
                <a:endParaRPr lang="en-US" altLang="en-US" sz="2000" i="1" baseline="-25000" dirty="0"/>
              </a:p>
            </p:txBody>
          </p:sp>
        </p:grpSp>
      </p:grpSp>
      <p:sp>
        <p:nvSpPr>
          <p:cNvPr id="108" name="Rectangle 64">
            <a:extLst>
              <a:ext uri="{FF2B5EF4-FFF2-40B4-BE49-F238E27FC236}">
                <a16:creationId xmlns:a16="http://schemas.microsoft.com/office/drawing/2014/main" id="{CD60F3CE-34F4-4B06-ABF0-04CE07D774B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940605" y="3437316"/>
            <a:ext cx="624856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l"/>
            <a:r>
              <a:rPr lang="en-US" altLang="en-US" sz="1600" i="1" dirty="0"/>
              <a:t>Amp</a:t>
            </a:r>
            <a:endParaRPr lang="en-US" altLang="en-US" sz="2000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61308" y="2755440"/>
                <a:ext cx="1639616" cy="575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𝑂𝑆𝑅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𝑓𝑠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08" y="2755440"/>
                <a:ext cx="1639616" cy="5751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>
            <a:extLst>
              <a:ext uri="{FF2B5EF4-FFF2-40B4-BE49-F238E27FC236}">
                <a16:creationId xmlns:a16="http://schemas.microsoft.com/office/drawing/2014/main" id="{4125BC2B-1BD1-4881-8E5B-2E0E945C1DC8}"/>
              </a:ext>
            </a:extLst>
          </p:cNvPr>
          <p:cNvSpPr/>
          <p:nvPr/>
        </p:nvSpPr>
        <p:spPr>
          <a:xfrm>
            <a:off x="95586" y="2766751"/>
            <a:ext cx="1808840" cy="581191"/>
          </a:xfrm>
          <a:prstGeom prst="rect">
            <a:avLst/>
          </a:prstGeom>
          <a:solidFill>
            <a:srgbClr val="FF0000">
              <a:alpha val="18000"/>
            </a:srgbClr>
          </a:solidFill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7" name="Group 23">
            <a:extLst>
              <a:ext uri="{FF2B5EF4-FFF2-40B4-BE49-F238E27FC236}">
                <a16:creationId xmlns:a16="http://schemas.microsoft.com/office/drawing/2014/main" id="{36E39E5A-6C29-4EC3-8025-D2B4BED9EE59}"/>
              </a:ext>
            </a:extLst>
          </p:cNvPr>
          <p:cNvGrpSpPr>
            <a:grpSpLocks/>
          </p:cNvGrpSpPr>
          <p:nvPr/>
        </p:nvGrpSpPr>
        <p:grpSpPr bwMode="auto">
          <a:xfrm>
            <a:off x="1000006" y="5141226"/>
            <a:ext cx="9275762" cy="1765300"/>
            <a:chOff x="326" y="2902"/>
            <a:chExt cx="5194" cy="1112"/>
          </a:xfrm>
        </p:grpSpPr>
        <p:sp>
          <p:nvSpPr>
            <p:cNvPr id="68" name="Freeform 24" descr="25%">
              <a:extLst>
                <a:ext uri="{FF2B5EF4-FFF2-40B4-BE49-F238E27FC236}">
                  <a16:creationId xmlns:a16="http://schemas.microsoft.com/office/drawing/2014/main" id="{CB0C4795-34A4-44B0-B097-404BACEFE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3182"/>
              <a:ext cx="831" cy="537"/>
            </a:xfrm>
            <a:custGeom>
              <a:avLst/>
              <a:gdLst>
                <a:gd name="T0" fmla="*/ 0 w 831"/>
                <a:gd name="T1" fmla="*/ 449 h 537"/>
                <a:gd name="T2" fmla="*/ 163 w 831"/>
                <a:gd name="T3" fmla="*/ 391 h 537"/>
                <a:gd name="T4" fmla="*/ 331 w 831"/>
                <a:gd name="T5" fmla="*/ 309 h 537"/>
                <a:gd name="T6" fmla="*/ 475 w 831"/>
                <a:gd name="T7" fmla="*/ 232 h 537"/>
                <a:gd name="T8" fmla="*/ 605 w 831"/>
                <a:gd name="T9" fmla="*/ 140 h 537"/>
                <a:gd name="T10" fmla="*/ 758 w 831"/>
                <a:gd name="T11" fmla="*/ 34 h 537"/>
                <a:gd name="T12" fmla="*/ 830 w 831"/>
                <a:gd name="T13" fmla="*/ 0 h 537"/>
                <a:gd name="T14" fmla="*/ 830 w 831"/>
                <a:gd name="T15" fmla="*/ 536 h 537"/>
                <a:gd name="T16" fmla="*/ 22 w 831"/>
                <a:gd name="T17" fmla="*/ 533 h 537"/>
                <a:gd name="T18" fmla="*/ 0 w 831"/>
                <a:gd name="T19" fmla="*/ 449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1" h="537">
                  <a:moveTo>
                    <a:pt x="0" y="449"/>
                  </a:moveTo>
                  <a:lnTo>
                    <a:pt x="163" y="391"/>
                  </a:lnTo>
                  <a:lnTo>
                    <a:pt x="331" y="309"/>
                  </a:lnTo>
                  <a:lnTo>
                    <a:pt x="475" y="232"/>
                  </a:lnTo>
                  <a:lnTo>
                    <a:pt x="605" y="140"/>
                  </a:lnTo>
                  <a:lnTo>
                    <a:pt x="758" y="34"/>
                  </a:lnTo>
                  <a:lnTo>
                    <a:pt x="830" y="0"/>
                  </a:lnTo>
                  <a:lnTo>
                    <a:pt x="830" y="536"/>
                  </a:lnTo>
                  <a:lnTo>
                    <a:pt x="22" y="533"/>
                  </a:lnTo>
                  <a:lnTo>
                    <a:pt x="0" y="449"/>
                  </a:lnTo>
                </a:path>
              </a:pathLst>
            </a:custGeom>
            <a:pattFill prst="pct25">
              <a:fgClr>
                <a:schemeClr val="tx1"/>
              </a:fgClr>
              <a:bgClr>
                <a:schemeClr val="bg1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25" descr="10%">
              <a:extLst>
                <a:ext uri="{FF2B5EF4-FFF2-40B4-BE49-F238E27FC236}">
                  <a16:creationId xmlns:a16="http://schemas.microsoft.com/office/drawing/2014/main" id="{87C51562-A97B-41F7-9326-C09B151B9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3632"/>
              <a:ext cx="462" cy="87"/>
            </a:xfrm>
            <a:custGeom>
              <a:avLst/>
              <a:gdLst>
                <a:gd name="T0" fmla="*/ 442 w 462"/>
                <a:gd name="T1" fmla="*/ 0 h 87"/>
                <a:gd name="T2" fmla="*/ 312 w 462"/>
                <a:gd name="T3" fmla="*/ 37 h 87"/>
                <a:gd name="T4" fmla="*/ 173 w 462"/>
                <a:gd name="T5" fmla="*/ 64 h 87"/>
                <a:gd name="T6" fmla="*/ 0 w 462"/>
                <a:gd name="T7" fmla="*/ 86 h 87"/>
                <a:gd name="T8" fmla="*/ 461 w 462"/>
                <a:gd name="T9" fmla="*/ 86 h 87"/>
                <a:gd name="T10" fmla="*/ 442 w 462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2" h="87">
                  <a:moveTo>
                    <a:pt x="442" y="0"/>
                  </a:moveTo>
                  <a:lnTo>
                    <a:pt x="312" y="37"/>
                  </a:lnTo>
                  <a:lnTo>
                    <a:pt x="173" y="64"/>
                  </a:lnTo>
                  <a:lnTo>
                    <a:pt x="0" y="86"/>
                  </a:lnTo>
                  <a:lnTo>
                    <a:pt x="461" y="86"/>
                  </a:lnTo>
                  <a:lnTo>
                    <a:pt x="442" y="0"/>
                  </a:lnTo>
                </a:path>
              </a:pathLst>
            </a:custGeom>
            <a:pattFill prst="pct10">
              <a:fgClr>
                <a:schemeClr val="tx1"/>
              </a:fgClr>
              <a:bgClr>
                <a:schemeClr val="bg1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26">
              <a:extLst>
                <a:ext uri="{FF2B5EF4-FFF2-40B4-BE49-F238E27FC236}">
                  <a16:creationId xmlns:a16="http://schemas.microsoft.com/office/drawing/2014/main" id="{F64C628C-2D71-461A-86D1-8BFB6D0F8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902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" name="Line 27">
              <a:extLst>
                <a:ext uri="{FF2B5EF4-FFF2-40B4-BE49-F238E27FC236}">
                  <a16:creationId xmlns:a16="http://schemas.microsoft.com/office/drawing/2014/main" id="{21EF3B90-6DEE-4B65-B23F-F12AE656B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367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" name="Line 31">
              <a:extLst>
                <a:ext uri="{FF2B5EF4-FFF2-40B4-BE49-F238E27FC236}">
                  <a16:creationId xmlns:a16="http://schemas.microsoft.com/office/drawing/2014/main" id="{9D0CE917-E914-4731-88A0-B7D679F0C7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73" y="3874"/>
              <a:ext cx="36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0" name="Line 32">
              <a:extLst>
                <a:ext uri="{FF2B5EF4-FFF2-40B4-BE49-F238E27FC236}">
                  <a16:creationId xmlns:a16="http://schemas.microsoft.com/office/drawing/2014/main" id="{A301C2E4-CFC9-4394-8C42-EAC3F6EB79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67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" name="Line 33">
              <a:extLst>
                <a:ext uri="{FF2B5EF4-FFF2-40B4-BE49-F238E27FC236}">
                  <a16:creationId xmlns:a16="http://schemas.microsoft.com/office/drawing/2014/main" id="{6BBCD33D-BB6C-4DAE-AE4A-1C913290D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3094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" name="Line 34">
              <a:extLst>
                <a:ext uri="{FF2B5EF4-FFF2-40B4-BE49-F238E27FC236}">
                  <a16:creationId xmlns:a16="http://schemas.microsoft.com/office/drawing/2014/main" id="{10BF0C44-1D97-4850-B724-DC2560D50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094"/>
              <a:ext cx="144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0" name="Group 35">
              <a:extLst>
                <a:ext uri="{FF2B5EF4-FFF2-40B4-BE49-F238E27FC236}">
                  <a16:creationId xmlns:a16="http://schemas.microsoft.com/office/drawing/2014/main" id="{3B05FD6D-9D55-4561-9B50-63AB718512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4" y="3622"/>
              <a:ext cx="162" cy="392"/>
              <a:chOff x="3164" y="3622"/>
              <a:chExt cx="162" cy="392"/>
            </a:xfrm>
          </p:grpSpPr>
          <p:sp>
            <p:nvSpPr>
              <p:cNvPr id="121" name="Rectangle 36">
                <a:extLst>
                  <a:ext uri="{FF2B5EF4-FFF2-40B4-BE49-F238E27FC236}">
                    <a16:creationId xmlns:a16="http://schemas.microsoft.com/office/drawing/2014/main" id="{101B3C71-5962-45AA-B5B8-D66005ED6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4" y="3622"/>
                <a:ext cx="162" cy="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altLang="en-US" sz="1200" b="1" dirty="0"/>
                  <a:t>f</a:t>
                </a:r>
                <a:r>
                  <a:rPr lang="en-US" altLang="en-US" sz="1600" b="1" baseline="-25000" dirty="0"/>
                  <a:t>s</a:t>
                </a:r>
                <a:endParaRPr lang="en-US" altLang="en-US" sz="1200" b="1" dirty="0"/>
              </a:p>
              <a:p>
                <a:r>
                  <a:rPr lang="en-US" altLang="en-US" sz="1200" b="1" dirty="0"/>
                  <a:t>2</a:t>
                </a:r>
              </a:p>
            </p:txBody>
          </p:sp>
          <p:sp>
            <p:nvSpPr>
              <p:cNvPr id="122" name="Line 37">
                <a:extLst>
                  <a:ext uri="{FF2B5EF4-FFF2-40B4-BE49-F238E27FC236}">
                    <a16:creationId xmlns:a16="http://schemas.microsoft.com/office/drawing/2014/main" id="{005D1462-6441-41AF-83F8-58FA24ADB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92" y="3869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11" name="Line 38">
              <a:extLst>
                <a:ext uri="{FF2B5EF4-FFF2-40B4-BE49-F238E27FC236}">
                  <a16:creationId xmlns:a16="http://schemas.microsoft.com/office/drawing/2014/main" id="{49B02FB0-7DA7-4C65-AE9D-1B69F08F5C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3408"/>
              <a:ext cx="43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" name="Rectangle 40">
              <a:extLst>
                <a:ext uri="{FF2B5EF4-FFF2-40B4-BE49-F238E27FC236}">
                  <a16:creationId xmlns:a16="http://schemas.microsoft.com/office/drawing/2014/main" id="{2CB2F518-76A0-42D4-89A1-00B8175FA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" y="3508"/>
              <a:ext cx="424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r>
                <a:rPr lang="en-US" altLang="en-US" sz="1600" b="1">
                  <a:latin typeface="Symbol" panose="05050102010706020507" pitchFamily="18" charset="2"/>
                </a:rPr>
                <a:t>SD</a:t>
              </a:r>
              <a:endParaRPr lang="en-US" altLang="en-US" sz="1600" b="1"/>
            </a:p>
            <a:p>
              <a:r>
                <a:rPr lang="en-US" altLang="en-US" sz="1600" b="1"/>
                <a:t>MOD</a:t>
              </a:r>
            </a:p>
          </p:txBody>
        </p:sp>
        <p:sp>
          <p:nvSpPr>
            <p:cNvPr id="113" name="Line 41">
              <a:extLst>
                <a:ext uri="{FF2B5EF4-FFF2-40B4-BE49-F238E27FC236}">
                  <a16:creationId xmlns:a16="http://schemas.microsoft.com/office/drawing/2014/main" id="{A5E78BB9-5B93-490F-8EDF-227E3A1018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3648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" name="Rectangle 42">
              <a:extLst>
                <a:ext uri="{FF2B5EF4-FFF2-40B4-BE49-F238E27FC236}">
                  <a16:creationId xmlns:a16="http://schemas.microsoft.com/office/drawing/2014/main" id="{85D5130E-433A-4E19-8F02-8D4A53465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" y="3508"/>
              <a:ext cx="616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r>
                <a:rPr lang="en-US" altLang="en-US" sz="1600" b="1"/>
                <a:t>DIGITAL</a:t>
              </a:r>
            </a:p>
            <a:p>
              <a:r>
                <a:rPr lang="en-US" altLang="en-US" sz="1600" b="1"/>
                <a:t>FILTER</a:t>
              </a:r>
            </a:p>
          </p:txBody>
        </p:sp>
        <p:sp>
          <p:nvSpPr>
            <p:cNvPr id="115" name="Line 43">
              <a:extLst>
                <a:ext uri="{FF2B5EF4-FFF2-40B4-BE49-F238E27FC236}">
                  <a16:creationId xmlns:a16="http://schemas.microsoft.com/office/drawing/2014/main" id="{A2FD2DDB-26F0-4CEE-914F-B09B598CF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3648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6" name="Line 44">
              <a:extLst>
                <a:ext uri="{FF2B5EF4-FFF2-40B4-BE49-F238E27FC236}">
                  <a16:creationId xmlns:a16="http://schemas.microsoft.com/office/drawing/2014/main" id="{A516637F-6F18-4927-AAEA-DA802E3842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6" y="3644"/>
              <a:ext cx="668" cy="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" name="Line 45">
              <a:extLst>
                <a:ext uri="{FF2B5EF4-FFF2-40B4-BE49-F238E27FC236}">
                  <a16:creationId xmlns:a16="http://schemas.microsoft.com/office/drawing/2014/main" id="{1D0BAA9C-1E51-4A91-A8E9-F3F86F855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331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Rectangle 50">
              <a:extLst>
                <a:ext uri="{FF2B5EF4-FFF2-40B4-BE49-F238E27FC236}">
                  <a16:creationId xmlns:a16="http://schemas.microsoft.com/office/drawing/2014/main" id="{004545AA-E6AD-4CD8-B2F7-3778AA93D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" y="2984"/>
              <a:ext cx="1288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altLang="en-US" sz="1600" b="1" dirty="0"/>
                <a:t>   Suréchantillonnage</a:t>
              </a:r>
            </a:p>
            <a:p>
              <a:pPr algn="l"/>
              <a:r>
                <a:rPr lang="en-US" altLang="en-US" sz="1600" b="1" dirty="0"/>
                <a:t>+ Mise </a:t>
              </a:r>
              <a:r>
                <a:rPr lang="en-US" altLang="en-US" sz="1600" b="1" dirty="0" err="1"/>
                <a:t>en</a:t>
              </a:r>
              <a:r>
                <a:rPr lang="en-US" altLang="en-US" sz="1600" b="1" dirty="0"/>
                <a:t> </a:t>
              </a:r>
              <a:r>
                <a:rPr lang="en-US" altLang="en-US" sz="1600" b="1" dirty="0" err="1"/>
                <a:t>forme</a:t>
              </a:r>
              <a:r>
                <a:rPr lang="en-US" altLang="en-US" sz="1600" b="1" dirty="0"/>
                <a:t> du bruit</a:t>
              </a:r>
            </a:p>
            <a:p>
              <a:r>
                <a:rPr lang="en-US" altLang="en-US" sz="1600" b="1" dirty="0"/>
                <a:t>+ </a:t>
              </a:r>
              <a:r>
                <a:rPr lang="en-US" altLang="en-US" sz="1600" b="1" dirty="0" err="1"/>
                <a:t>Filtrage</a:t>
              </a:r>
              <a:r>
                <a:rPr lang="en-US" altLang="en-US" sz="1600" b="1" dirty="0"/>
                <a:t> </a:t>
              </a:r>
              <a:r>
                <a:rPr lang="en-US" altLang="en-US" sz="1600" b="1" dirty="0" err="1"/>
                <a:t>numérique</a:t>
              </a:r>
              <a:endParaRPr lang="en-US" altLang="en-US" sz="1600" b="1" dirty="0"/>
            </a:p>
          </p:txBody>
        </p:sp>
        <p:sp>
          <p:nvSpPr>
            <p:cNvPr id="119" name="Line 51">
              <a:extLst>
                <a:ext uri="{FF2B5EF4-FFF2-40B4-BE49-F238E27FC236}">
                  <a16:creationId xmlns:a16="http://schemas.microsoft.com/office/drawing/2014/main" id="{2C155A0C-1CBB-40D6-8B95-268DF4BBF7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3718"/>
              <a:ext cx="27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" name="Rectangle 52">
              <a:extLst>
                <a:ext uri="{FF2B5EF4-FFF2-40B4-BE49-F238E27FC236}">
                  <a16:creationId xmlns:a16="http://schemas.microsoft.com/office/drawing/2014/main" id="{24490A1B-E793-4102-8E2E-5B2AFF17B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" y="3105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altLang="en-US" sz="1800" b="1"/>
                <a:t>C</a:t>
              </a:r>
            </a:p>
          </p:txBody>
        </p:sp>
      </p:grpSp>
      <p:sp>
        <p:nvSpPr>
          <p:cNvPr id="123" name="Rectangle 72">
            <a:extLst>
              <a:ext uri="{FF2B5EF4-FFF2-40B4-BE49-F238E27FC236}">
                <a16:creationId xmlns:a16="http://schemas.microsoft.com/office/drawing/2014/main" id="{486EA2A2-53D0-41B1-B6A1-713E3B3B9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809" y="5754870"/>
            <a:ext cx="106252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altLang="en-US" sz="1600" b="1" dirty="0"/>
              <a:t>Bruit </a:t>
            </a:r>
            <a:r>
              <a:rPr lang="en-US" altLang="en-US" sz="1600" b="1" dirty="0" err="1"/>
              <a:t>filtré</a:t>
            </a:r>
            <a:endParaRPr lang="en-US" altLang="en-US" sz="1600" b="1" dirty="0"/>
          </a:p>
        </p:txBody>
      </p:sp>
      <p:sp>
        <p:nvSpPr>
          <p:cNvPr id="124" name="Rectangle 80">
            <a:extLst>
              <a:ext uri="{FF2B5EF4-FFF2-40B4-BE49-F238E27FC236}">
                <a16:creationId xmlns:a16="http://schemas.microsoft.com/office/drawing/2014/main" id="{05894B55-8B54-4F3A-A2FF-C5241BD69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527" y="5560861"/>
            <a:ext cx="86073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altLang="en-US" sz="1600" b="1" dirty="0"/>
              <a:t>OSR x f</a:t>
            </a:r>
            <a:r>
              <a:rPr lang="en-US" altLang="en-US" sz="2000" b="1" baseline="-25000" dirty="0"/>
              <a:t>s</a:t>
            </a:r>
          </a:p>
        </p:txBody>
      </p:sp>
      <p:sp>
        <p:nvSpPr>
          <p:cNvPr id="126" name="Rectangle 64">
            <a:extLst>
              <a:ext uri="{FF2B5EF4-FFF2-40B4-BE49-F238E27FC236}">
                <a16:creationId xmlns:a16="http://schemas.microsoft.com/office/drawing/2014/main" id="{1EF51A49-258E-4BAB-8CF8-304E797CE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7543" y="6475662"/>
            <a:ext cx="86073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altLang="en-US" sz="1600" b="1" dirty="0"/>
              <a:t>OSR x f</a:t>
            </a:r>
            <a:r>
              <a:rPr lang="en-US" altLang="en-US" sz="2000" b="1" baseline="-25000" dirty="0"/>
              <a:t>s</a:t>
            </a:r>
          </a:p>
        </p:txBody>
      </p:sp>
      <p:sp>
        <p:nvSpPr>
          <p:cNvPr id="127" name="Rectangle 64">
            <a:extLst>
              <a:ext uri="{FF2B5EF4-FFF2-40B4-BE49-F238E27FC236}">
                <a16:creationId xmlns:a16="http://schemas.microsoft.com/office/drawing/2014/main" id="{E86B0410-C230-41F1-B5D9-4C41CCAC4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3027" y="6349521"/>
            <a:ext cx="951479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altLang="en-US" sz="1600" i="1" dirty="0"/>
              <a:t>Freq (Hz)</a:t>
            </a:r>
            <a:endParaRPr lang="en-US" altLang="en-US" sz="2000" i="1" baseline="-25000" dirty="0"/>
          </a:p>
        </p:txBody>
      </p:sp>
      <p:sp>
        <p:nvSpPr>
          <p:cNvPr id="128" name="Rectangle 64">
            <a:extLst>
              <a:ext uri="{FF2B5EF4-FFF2-40B4-BE49-F238E27FC236}">
                <a16:creationId xmlns:a16="http://schemas.microsoft.com/office/drawing/2014/main" id="{94EE140B-D2B1-4043-A448-92F9C68E216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919430" y="5095154"/>
            <a:ext cx="572273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altLang="en-US" sz="1600" i="1" dirty="0"/>
              <a:t>Amp</a:t>
            </a:r>
            <a:endParaRPr lang="en-US" altLang="en-US" sz="2000" i="1" baseline="-25000" dirty="0"/>
          </a:p>
        </p:txBody>
      </p:sp>
    </p:spTree>
    <p:extLst>
      <p:ext uri="{BB962C8B-B14F-4D97-AF65-F5344CB8AC3E}">
        <p14:creationId xmlns:p14="http://schemas.microsoft.com/office/powerpoint/2010/main" val="395529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11278414" y="5982546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/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40F506-0111-4A29-8142-CD64C40E6D3D}"/>
              </a:ext>
            </a:extLst>
          </p:cNvPr>
          <p:cNvSpPr/>
          <p:nvPr/>
        </p:nvSpPr>
        <p:spPr>
          <a:xfrm>
            <a:off x="192504" y="931672"/>
            <a:ext cx="12090935" cy="128112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2F86F8-2BD7-4BE7-AD3E-7E9789495793}"/>
              </a:ext>
            </a:extLst>
          </p:cNvPr>
          <p:cNvGrpSpPr/>
          <p:nvPr/>
        </p:nvGrpSpPr>
        <p:grpSpPr>
          <a:xfrm>
            <a:off x="-3786844" y="-621932"/>
            <a:ext cx="12113260" cy="2646878"/>
            <a:chOff x="-3786844" y="-621932"/>
            <a:chExt cx="12113260" cy="26468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750A4D-8A4C-413A-9E9C-ED62ADC12140}"/>
                </a:ext>
              </a:extLst>
            </p:cNvPr>
            <p:cNvSpPr/>
            <p:nvPr/>
          </p:nvSpPr>
          <p:spPr>
            <a:xfrm>
              <a:off x="-3786844" y="257934"/>
              <a:ext cx="1211326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>
                  <a:solidFill>
                    <a:srgbClr val="01395C"/>
                  </a:solidFill>
                  <a:effectLst/>
                </a:rPr>
                <a:t>                                  </a:t>
              </a:r>
              <a:r>
                <a:rPr lang="fr-FR" sz="4400" b="1" dirty="0" err="1">
                  <a:solidFill>
                    <a:srgbClr val="01395C"/>
                  </a:solidFill>
                </a:rPr>
                <a:t>oncept</a:t>
              </a:r>
              <a:r>
                <a:rPr lang="fr-FR" sz="4400" b="1" dirty="0">
                  <a:solidFill>
                    <a:srgbClr val="01395C"/>
                  </a:solidFill>
                </a:rPr>
                <a:t> ADC </a:t>
              </a:r>
              <a:r>
                <a:rPr lang="en-US" sz="4400" b="1" dirty="0">
                  <a:solidFill>
                    <a:srgbClr val="01395C"/>
                  </a:solidFill>
                </a:rPr>
                <a:t>Sigma-Delta </a:t>
              </a:r>
              <a:r>
                <a:rPr lang="en-US" altLang="en-US" sz="4400" b="1" dirty="0">
                  <a:solidFill>
                    <a:srgbClr val="01395C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4400" b="1" dirty="0">
                  <a:solidFill>
                    <a:srgbClr val="01395C"/>
                  </a:solidFill>
                </a:rPr>
                <a:t>-</a:t>
              </a:r>
              <a:r>
                <a:rPr lang="en-US" altLang="en-US" sz="4400" b="1" dirty="0">
                  <a:solidFill>
                    <a:srgbClr val="01395C"/>
                  </a:solidFill>
                  <a:latin typeface="Symbol" panose="05050102010706020507" pitchFamily="18" charset="2"/>
                </a:rPr>
                <a:t>D</a:t>
              </a:r>
            </a:p>
            <a:p>
              <a:pPr algn="ctr"/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C6F1FB-965C-4362-952C-F07BD2217AA7}"/>
                </a:ext>
              </a:extLst>
            </p:cNvPr>
            <p:cNvSpPr/>
            <p:nvPr/>
          </p:nvSpPr>
          <p:spPr>
            <a:xfrm>
              <a:off x="-155573" y="-621932"/>
              <a:ext cx="2273379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C  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FCDE0A7-8133-4553-9A27-4C575DA2D4BD}"/>
              </a:ext>
            </a:extLst>
          </p:cNvPr>
          <p:cNvSpPr txBox="1"/>
          <p:nvPr/>
        </p:nvSpPr>
        <p:spPr>
          <a:xfrm>
            <a:off x="981116" y="1052968"/>
            <a:ext cx="4220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Concept Générale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C5E49B-9C7F-4E2B-92D9-DD8EB968AA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7" r="2095" b="5229"/>
          <a:stretch/>
        </p:blipFill>
        <p:spPr>
          <a:xfrm>
            <a:off x="244513" y="4357874"/>
            <a:ext cx="5255295" cy="19239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2668C4-8564-47CD-A077-2F36C5745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25" y="6325989"/>
            <a:ext cx="4214817" cy="378491"/>
          </a:xfrm>
          <a:prstGeom prst="rect">
            <a:avLst/>
          </a:prstGeom>
        </p:spPr>
      </p:pic>
      <p:grpSp>
        <p:nvGrpSpPr>
          <p:cNvPr id="19" name="Group 2">
            <a:extLst>
              <a:ext uri="{FF2B5EF4-FFF2-40B4-BE49-F238E27FC236}">
                <a16:creationId xmlns:a16="http://schemas.microsoft.com/office/drawing/2014/main" id="{9ADBC6DC-B33D-45B7-B6BE-32F3ADCE2FA8}"/>
              </a:ext>
            </a:extLst>
          </p:cNvPr>
          <p:cNvGrpSpPr/>
          <p:nvPr/>
        </p:nvGrpSpPr>
        <p:grpSpPr>
          <a:xfrm>
            <a:off x="550188" y="1733522"/>
            <a:ext cx="4835471" cy="2433733"/>
            <a:chOff x="2544864" y="2419247"/>
            <a:chExt cx="7760006" cy="3749697"/>
          </a:xfrm>
        </p:grpSpPr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D7E7C31A-142C-4512-81EB-AD6A32A933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88" t="6102" r="2234"/>
            <a:stretch/>
          </p:blipFill>
          <p:spPr>
            <a:xfrm>
              <a:off x="2544864" y="2419247"/>
              <a:ext cx="7760006" cy="3749697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074EDB7-7B16-4E08-92BE-3DE4D23F6A56}"/>
                </a:ext>
              </a:extLst>
            </p:cNvPr>
            <p:cNvSpPr/>
            <p:nvPr/>
          </p:nvSpPr>
          <p:spPr>
            <a:xfrm>
              <a:off x="6192251" y="3081469"/>
              <a:ext cx="1242391" cy="275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ADC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544B61-BFF7-4AE2-A324-6731603C63AD}"/>
                </a:ext>
              </a:extLst>
            </p:cNvPr>
            <p:cNvSpPr/>
            <p:nvPr/>
          </p:nvSpPr>
          <p:spPr>
            <a:xfrm>
              <a:off x="5280421" y="5038344"/>
              <a:ext cx="815579" cy="345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DAC</a:t>
              </a:r>
            </a:p>
          </p:txBody>
        </p:sp>
      </p:grpSp>
      <p:sp>
        <p:nvSpPr>
          <p:cNvPr id="2" name="Flèche vers le bas 1"/>
          <p:cNvSpPr/>
          <p:nvPr/>
        </p:nvSpPr>
        <p:spPr>
          <a:xfrm>
            <a:off x="1904704" y="4108462"/>
            <a:ext cx="426203" cy="4767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B12375A8-9AAD-4102-95EA-934C07981504}"/>
              </a:ext>
            </a:extLst>
          </p:cNvPr>
          <p:cNvGrpSpPr/>
          <p:nvPr/>
        </p:nvGrpSpPr>
        <p:grpSpPr>
          <a:xfrm>
            <a:off x="6160473" y="1644603"/>
            <a:ext cx="5961928" cy="3976981"/>
            <a:chOff x="5935980" y="1605856"/>
            <a:chExt cx="5961928" cy="3682652"/>
          </a:xfrm>
        </p:grpSpPr>
        <p:grpSp>
          <p:nvGrpSpPr>
            <p:cNvPr id="24" name="Group 7">
              <a:extLst>
                <a:ext uri="{FF2B5EF4-FFF2-40B4-BE49-F238E27FC236}">
                  <a16:creationId xmlns:a16="http://schemas.microsoft.com/office/drawing/2014/main" id="{37AC4599-A3ED-481E-B80B-2F6471A7C302}"/>
                </a:ext>
              </a:extLst>
            </p:cNvPr>
            <p:cNvGrpSpPr/>
            <p:nvPr/>
          </p:nvGrpSpPr>
          <p:grpSpPr>
            <a:xfrm>
              <a:off x="5935980" y="1605856"/>
              <a:ext cx="5961928" cy="3682652"/>
              <a:chOff x="5926402" y="1454755"/>
              <a:chExt cx="5961928" cy="3682652"/>
            </a:xfrm>
          </p:grpSpPr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C41C5199-5A62-4E28-AC3D-B3CF81B87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6402" y="1454755"/>
                <a:ext cx="5961928" cy="3682652"/>
              </a:xfrm>
              <a:prstGeom prst="rect">
                <a:avLst/>
              </a:prstGeom>
            </p:spPr>
          </p:pic>
          <p:sp>
            <p:nvSpPr>
              <p:cNvPr id="28" name="Rectangle 64">
                <a:extLst>
                  <a:ext uri="{FF2B5EF4-FFF2-40B4-BE49-F238E27FC236}">
                    <a16:creationId xmlns:a16="http://schemas.microsoft.com/office/drawing/2014/main" id="{DA691D79-78A3-4312-9A9E-ED684601A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809864" y="1950967"/>
                <a:ext cx="572273" cy="3391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lIns="92075" tIns="46038" rIns="92075" bIns="46038">
                <a:spAutoFit/>
              </a:bodyPr>
              <a:lstStyle/>
              <a:p>
                <a:pPr algn="l"/>
                <a:r>
                  <a:rPr lang="en-US" altLang="en-US" sz="1600" i="1" dirty="0"/>
                  <a:t>Amp</a:t>
                </a:r>
                <a:endParaRPr lang="en-US" altLang="en-US" sz="2000" i="1" baseline="-2500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D1B92F0-622C-4306-A198-6F0C1AAD1C04}"/>
                  </a:ext>
                </a:extLst>
              </p:cNvPr>
              <p:cNvSpPr/>
              <p:nvPr/>
            </p:nvSpPr>
            <p:spPr>
              <a:xfrm>
                <a:off x="10317773" y="2024946"/>
                <a:ext cx="1489115" cy="4931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>
                    <a:solidFill>
                      <a:schemeClr val="tx1"/>
                    </a:solidFill>
                  </a:rPr>
                  <a:t>NTF</a:t>
                </a:r>
              </a:p>
              <a:p>
                <a:pPr algn="ctr"/>
                <a:r>
                  <a:rPr lang="fr-FR" sz="1600" dirty="0">
                    <a:solidFill>
                      <a:schemeClr val="tx1"/>
                    </a:solidFill>
                  </a:rPr>
                  <a:t>2eme Ordre 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F7557EB-0388-4ECB-A1B4-F8FA448A3C1E}"/>
                  </a:ext>
                </a:extLst>
              </p:cNvPr>
              <p:cNvSpPr/>
              <p:nvPr/>
            </p:nvSpPr>
            <p:spPr>
              <a:xfrm>
                <a:off x="10317772" y="2674731"/>
                <a:ext cx="1489115" cy="4931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>
                    <a:solidFill>
                      <a:schemeClr val="tx1"/>
                    </a:solidFill>
                  </a:rPr>
                  <a:t>NTF</a:t>
                </a:r>
              </a:p>
              <a:p>
                <a:pPr algn="ctr"/>
                <a:r>
                  <a:rPr lang="fr-FR" sz="1600" dirty="0">
                    <a:solidFill>
                      <a:schemeClr val="tx1"/>
                    </a:solidFill>
                  </a:rPr>
                  <a:t>1er Ordre </a:t>
                </a:r>
              </a:p>
            </p:txBody>
          </p:sp>
          <p:sp>
            <p:nvSpPr>
              <p:cNvPr id="31" name="Rectangle 64">
                <a:extLst>
                  <a:ext uri="{FF2B5EF4-FFF2-40B4-BE49-F238E27FC236}">
                    <a16:creationId xmlns:a16="http://schemas.microsoft.com/office/drawing/2014/main" id="{12F80065-0AA1-4444-A348-3F9198D02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2219" y="4612866"/>
                <a:ext cx="976021" cy="3391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square" lIns="92075" tIns="46038" rIns="92075" bIns="46038">
                <a:spAutoFit/>
              </a:bodyPr>
              <a:lstStyle/>
              <a:p>
                <a:pPr algn="l"/>
                <a:r>
                  <a:rPr lang="en-US" altLang="en-US" sz="1600" i="1" dirty="0"/>
                  <a:t>Freq (Hz)</a:t>
                </a:r>
                <a:endParaRPr lang="en-US" altLang="en-US" sz="2000" i="1" baseline="-25000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2879B8F-2FA6-4156-A8CE-81E14D6AE24D}"/>
                </a:ext>
              </a:extLst>
            </p:cNvPr>
            <p:cNvSpPr/>
            <p:nvPr/>
          </p:nvSpPr>
          <p:spPr>
            <a:xfrm>
              <a:off x="6475535" y="3922776"/>
              <a:ext cx="584688" cy="25937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Arrow: Right 6">
            <a:extLst>
              <a:ext uri="{FF2B5EF4-FFF2-40B4-BE49-F238E27FC236}">
                <a16:creationId xmlns:a16="http://schemas.microsoft.com/office/drawing/2014/main" id="{08DD8C96-B46A-40BB-A52D-53D436888609}"/>
              </a:ext>
            </a:extLst>
          </p:cNvPr>
          <p:cNvSpPr/>
          <p:nvPr/>
        </p:nvSpPr>
        <p:spPr>
          <a:xfrm>
            <a:off x="4912843" y="6229194"/>
            <a:ext cx="2206486" cy="5847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1C62FFF-33AF-4F90-A777-9B1A892F6ACB}"/>
                  </a:ext>
                </a:extLst>
              </p:cNvPr>
              <p:cNvSpPr/>
              <p:nvPr/>
            </p:nvSpPr>
            <p:spPr>
              <a:xfrm>
                <a:off x="7308936" y="6126068"/>
                <a:ext cx="35877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latin typeface="Cambria Math" panose="02040503050406030204" pitchFamily="18" charset="0"/>
                        </a:rPr>
                        <m:t>𝑆𝑇𝐹</m:t>
                      </m:r>
                      <m:r>
                        <a:rPr lang="fr-FR" sz="2800" i="0">
                          <a:latin typeface="Cambria Math" panose="02040503050406030204" pitchFamily="18" charset="0"/>
                        </a:rPr>
                        <m:t>=1  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𝑒𝑡</m:t>
                      </m:r>
                      <m:r>
                        <a:rPr lang="fr-FR" sz="2800" i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𝑁𝑇𝐹</m:t>
                      </m:r>
                      <m:r>
                        <a:rPr lang="fr-FR" sz="2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1C62FFF-33AF-4F90-A777-9B1A892F6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936" y="6126068"/>
                <a:ext cx="358777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189456" y="6012980"/>
            <a:ext cx="3707257" cy="749396"/>
          </a:xfrm>
          <a:prstGeom prst="rect">
            <a:avLst/>
          </a:prstGeom>
          <a:solidFill>
            <a:schemeClr val="bg2">
              <a:lumMod val="50000"/>
              <a:alpha val="5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0B7F316-DBEB-42B8-9A03-0E43553C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">
            <a:extLst>
              <a:ext uri="{FF2B5EF4-FFF2-40B4-BE49-F238E27FC236}">
                <a16:creationId xmlns:a16="http://schemas.microsoft.com/office/drawing/2014/main" id="{13AE5FF7-0F19-43A2-86D9-524DC6498B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6121" y="1515074"/>
            <a:ext cx="2279104" cy="15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02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40F506-0111-4A29-8142-CD64C40E6D3D}"/>
              </a:ext>
            </a:extLst>
          </p:cNvPr>
          <p:cNvSpPr/>
          <p:nvPr/>
        </p:nvSpPr>
        <p:spPr>
          <a:xfrm>
            <a:off x="192504" y="931672"/>
            <a:ext cx="12090935" cy="128112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2F86F8-2BD7-4BE7-AD3E-7E9789495793}"/>
              </a:ext>
            </a:extLst>
          </p:cNvPr>
          <p:cNvGrpSpPr/>
          <p:nvPr/>
        </p:nvGrpSpPr>
        <p:grpSpPr>
          <a:xfrm>
            <a:off x="-3786844" y="-621932"/>
            <a:ext cx="12113260" cy="2646878"/>
            <a:chOff x="-3786844" y="-621932"/>
            <a:chExt cx="12113260" cy="26468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750A4D-8A4C-413A-9E9C-ED62ADC12140}"/>
                </a:ext>
              </a:extLst>
            </p:cNvPr>
            <p:cNvSpPr/>
            <p:nvPr/>
          </p:nvSpPr>
          <p:spPr>
            <a:xfrm>
              <a:off x="-3786844" y="257934"/>
              <a:ext cx="1211326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>
                  <a:solidFill>
                    <a:srgbClr val="01395C"/>
                  </a:solidFill>
                  <a:effectLst/>
                </a:rPr>
                <a:t>                                  </a:t>
              </a:r>
              <a:r>
                <a:rPr lang="fr-FR" sz="4400" b="1" dirty="0" err="1">
                  <a:solidFill>
                    <a:srgbClr val="01395C"/>
                  </a:solidFill>
                </a:rPr>
                <a:t>oncept</a:t>
              </a:r>
              <a:r>
                <a:rPr lang="fr-FR" sz="4400" b="1" dirty="0">
                  <a:solidFill>
                    <a:srgbClr val="01395C"/>
                  </a:solidFill>
                </a:rPr>
                <a:t> ADC </a:t>
              </a:r>
              <a:r>
                <a:rPr lang="en-US" sz="4400" b="1" dirty="0">
                  <a:solidFill>
                    <a:srgbClr val="01395C"/>
                  </a:solidFill>
                </a:rPr>
                <a:t>Sigma-Delta </a:t>
              </a:r>
              <a:r>
                <a:rPr lang="en-US" altLang="en-US" sz="4400" b="1" dirty="0">
                  <a:solidFill>
                    <a:srgbClr val="01395C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4400" b="1" dirty="0">
                  <a:solidFill>
                    <a:srgbClr val="01395C"/>
                  </a:solidFill>
                </a:rPr>
                <a:t>-</a:t>
              </a:r>
              <a:r>
                <a:rPr lang="en-US" altLang="en-US" sz="4400" b="1" dirty="0">
                  <a:solidFill>
                    <a:srgbClr val="01395C"/>
                  </a:solidFill>
                  <a:latin typeface="Symbol" panose="05050102010706020507" pitchFamily="18" charset="2"/>
                </a:rPr>
                <a:t>D</a:t>
              </a:r>
            </a:p>
            <a:p>
              <a:pPr algn="ctr"/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C6F1FB-965C-4362-952C-F07BD2217AA7}"/>
                </a:ext>
              </a:extLst>
            </p:cNvPr>
            <p:cNvSpPr/>
            <p:nvPr/>
          </p:nvSpPr>
          <p:spPr>
            <a:xfrm>
              <a:off x="-155573" y="-621932"/>
              <a:ext cx="2273379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C  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pic>
        <p:nvPicPr>
          <p:cNvPr id="18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0B7F316-DBEB-42B8-9A03-0E43553C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FCDE0A7-8133-4553-9A27-4C575DA2D4BD}"/>
              </a:ext>
            </a:extLst>
          </p:cNvPr>
          <p:cNvSpPr txBox="1"/>
          <p:nvPr/>
        </p:nvSpPr>
        <p:spPr>
          <a:xfrm>
            <a:off x="195356" y="1410356"/>
            <a:ext cx="3844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Modèle</a:t>
            </a:r>
            <a:r>
              <a:rPr lang="en-US" sz="3600" dirty="0"/>
              <a:t> </a:t>
            </a:r>
            <a:r>
              <a:rPr lang="fr-FR" sz="3600" dirty="0"/>
              <a:t>proposé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149C81-DC0F-4833-B008-36CCE7D88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05"/>
          <a:stretch/>
        </p:blipFill>
        <p:spPr>
          <a:xfrm>
            <a:off x="727131" y="2001560"/>
            <a:ext cx="11048000" cy="116072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26815CC7-A4BE-44FA-8224-9381925E9503}"/>
              </a:ext>
            </a:extLst>
          </p:cNvPr>
          <p:cNvSpPr/>
          <p:nvPr/>
        </p:nvSpPr>
        <p:spPr>
          <a:xfrm>
            <a:off x="11306287" y="6015228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FF553D-51F9-4F0E-93E7-8FBF759A2C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0" r="3627"/>
          <a:stretch/>
        </p:blipFill>
        <p:spPr>
          <a:xfrm>
            <a:off x="304800" y="3047329"/>
            <a:ext cx="5572126" cy="3803494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10207082-3F60-4BFB-BEB9-6E20D3B88EE1}"/>
              </a:ext>
            </a:extLst>
          </p:cNvPr>
          <p:cNvSpPr/>
          <p:nvPr/>
        </p:nvSpPr>
        <p:spPr>
          <a:xfrm>
            <a:off x="1392748" y="4471210"/>
            <a:ext cx="725058" cy="725058"/>
          </a:xfrm>
          <a:prstGeom prst="ellipse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6341C366-FE77-430B-9625-1D8910A248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6264050"/>
                  </p:ext>
                </p:extLst>
              </p:nvPr>
            </p:nvGraphicFramePr>
            <p:xfrm>
              <a:off x="6067537" y="3272499"/>
              <a:ext cx="5048138" cy="349107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35718">
                      <a:extLst>
                        <a:ext uri="{9D8B030D-6E8A-4147-A177-3AD203B41FA5}">
                          <a16:colId xmlns:a16="http://schemas.microsoft.com/office/drawing/2014/main" val="550291314"/>
                        </a:ext>
                      </a:extLst>
                    </a:gridCol>
                    <a:gridCol w="3012420">
                      <a:extLst>
                        <a:ext uri="{9D8B030D-6E8A-4147-A177-3AD203B41FA5}">
                          <a16:colId xmlns:a16="http://schemas.microsoft.com/office/drawing/2014/main" val="1165753279"/>
                        </a:ext>
                      </a:extLst>
                    </a:gridCol>
                  </a:tblGrid>
                  <a:tr h="442183">
                    <a:tc>
                      <a:txBody>
                        <a:bodyPr/>
                        <a:lstStyle/>
                        <a:p>
                          <a:r>
                            <a:rPr lang="fr-FR" sz="1800" b="0" dirty="0"/>
                            <a:t>Paramètre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dirty="0"/>
                            <a:t>Valeur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5023165"/>
                      </a:ext>
                    </a:extLst>
                  </a:tr>
                  <a:tr h="442183">
                    <a:tc>
                      <a:txBody>
                        <a:bodyPr/>
                        <a:lstStyle/>
                        <a:p>
                          <a:r>
                            <a:rPr lang="fr-FR" sz="1800" b="0" dirty="0"/>
                            <a:t>Bande passante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40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𝑀𝐻𝑧</m:t>
                                </m:r>
                              </m:oMath>
                            </m:oMathPara>
                          </a14:m>
                          <a:endParaRPr lang="fr-FR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6603374"/>
                      </a:ext>
                    </a:extLst>
                  </a:tr>
                  <a:tr h="442183">
                    <a:tc>
                      <a:txBody>
                        <a:bodyPr/>
                        <a:lstStyle/>
                        <a:p>
                          <a:r>
                            <a:rPr lang="fr-FR" sz="1800" b="0" dirty="0"/>
                            <a:t>OSR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fr-FR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8584615"/>
                      </a:ext>
                    </a:extLst>
                  </a:tr>
                  <a:tr h="442183">
                    <a:tc>
                      <a:txBody>
                        <a:bodyPr/>
                        <a:lstStyle/>
                        <a:p>
                          <a:r>
                            <a:rPr lang="fr-FR" sz="1800" b="0" dirty="0"/>
                            <a:t>Ordre du filtre 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FR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2990150"/>
                      </a:ext>
                    </a:extLst>
                  </a:tr>
                  <a:tr h="608780">
                    <a:tc>
                      <a:txBody>
                        <a:bodyPr/>
                        <a:lstStyle/>
                        <a:p>
                          <a:r>
                            <a:rPr lang="fr-FR" sz="1800" b="0" dirty="0"/>
                            <a:t>Nombre de bits du modulateur  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FR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3101832"/>
                      </a:ext>
                    </a:extLst>
                  </a:tr>
                  <a:tr h="608780">
                    <a:tc>
                      <a:txBody>
                        <a:bodyPr/>
                        <a:lstStyle/>
                        <a:p>
                          <a:r>
                            <a:rPr lang="fr-FR" sz="1800" b="0" dirty="0"/>
                            <a:t>Fréquence d’échantillonnage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800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𝑀𝐻𝑧</m:t>
                                </m:r>
                              </m:oMath>
                            </m:oMathPara>
                          </a14:m>
                          <a:endParaRPr lang="fr-FR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0300008"/>
                      </a:ext>
                    </a:extLst>
                  </a:tr>
                  <a:tr h="442183">
                    <a:tc>
                      <a:txBody>
                        <a:bodyPr/>
                        <a:lstStyle/>
                        <a:p>
                          <a:r>
                            <a:rPr lang="fr-FR" sz="1800" b="0" dirty="0"/>
                            <a:t>SQNR théorique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79.59</m:t>
                              </m:r>
                            </m:oMath>
                          </a14:m>
                          <a:r>
                            <a:rPr lang="fr-FR" sz="1800" b="0" dirty="0"/>
                            <a:t> dB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23696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6341C366-FE77-430B-9625-1D8910A248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6264050"/>
                  </p:ext>
                </p:extLst>
              </p:nvPr>
            </p:nvGraphicFramePr>
            <p:xfrm>
              <a:off x="6067537" y="3272499"/>
              <a:ext cx="5048138" cy="349107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35718">
                      <a:extLst>
                        <a:ext uri="{9D8B030D-6E8A-4147-A177-3AD203B41FA5}">
                          <a16:colId xmlns:a16="http://schemas.microsoft.com/office/drawing/2014/main" val="550291314"/>
                        </a:ext>
                      </a:extLst>
                    </a:gridCol>
                    <a:gridCol w="3012420">
                      <a:extLst>
                        <a:ext uri="{9D8B030D-6E8A-4147-A177-3AD203B41FA5}">
                          <a16:colId xmlns:a16="http://schemas.microsoft.com/office/drawing/2014/main" val="1165753279"/>
                        </a:ext>
                      </a:extLst>
                    </a:gridCol>
                  </a:tblGrid>
                  <a:tr h="442183">
                    <a:tc>
                      <a:txBody>
                        <a:bodyPr/>
                        <a:lstStyle/>
                        <a:p>
                          <a:r>
                            <a:rPr lang="fr-FR" sz="1800" b="0" dirty="0"/>
                            <a:t>Paramètre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b="0" dirty="0"/>
                            <a:t>Valeur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5023165"/>
                      </a:ext>
                    </a:extLst>
                  </a:tr>
                  <a:tr h="442183">
                    <a:tc>
                      <a:txBody>
                        <a:bodyPr/>
                        <a:lstStyle/>
                        <a:p>
                          <a:r>
                            <a:rPr lang="fr-FR" sz="1800" b="0" dirty="0"/>
                            <a:t>Bande passante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67677" t="-108333" r="-808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6603374"/>
                      </a:ext>
                    </a:extLst>
                  </a:tr>
                  <a:tr h="442183">
                    <a:tc>
                      <a:txBody>
                        <a:bodyPr/>
                        <a:lstStyle/>
                        <a:p>
                          <a:r>
                            <a:rPr lang="fr-FR" sz="1800" b="0" dirty="0"/>
                            <a:t>OSR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67677" t="-205479" r="-808" b="-4917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584615"/>
                      </a:ext>
                    </a:extLst>
                  </a:tr>
                  <a:tr h="442183">
                    <a:tc>
                      <a:txBody>
                        <a:bodyPr/>
                        <a:lstStyle/>
                        <a:p>
                          <a:r>
                            <a:rPr lang="fr-FR" sz="1800" b="0" dirty="0"/>
                            <a:t>Ordre du </a:t>
                          </a:r>
                          <a:r>
                            <a:rPr lang="fr-FR" sz="1800" b="0" dirty="0" smtClean="0"/>
                            <a:t>filtre L</a:t>
                          </a:r>
                          <a:endParaRPr lang="fr-FR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67677" t="-305479" r="-808" b="-3917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99015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fr-FR" sz="1800" b="0" dirty="0"/>
                            <a:t>Nombre de bits du </a:t>
                          </a:r>
                          <a:r>
                            <a:rPr lang="fr-FR" sz="1800" b="0" dirty="0" smtClean="0"/>
                            <a:t>modulateur  N</a:t>
                          </a:r>
                          <a:endParaRPr lang="fr-FR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67677" t="-281905" r="-808" b="-17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310183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fr-FR" sz="1800" b="0" dirty="0"/>
                            <a:t>Fréquence d’échantillonnage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67677" t="-381905" r="-808" b="-7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0300008"/>
                      </a:ext>
                    </a:extLst>
                  </a:tr>
                  <a:tr h="442183">
                    <a:tc>
                      <a:txBody>
                        <a:bodyPr/>
                        <a:lstStyle/>
                        <a:p>
                          <a:r>
                            <a:rPr lang="fr-FR" sz="1800" b="0" dirty="0"/>
                            <a:t>SQNR théorique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67677" t="-693151" r="-808" b="-41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236965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Connecteur droit 6"/>
          <p:cNvCxnSpPr/>
          <p:nvPr/>
        </p:nvCxnSpPr>
        <p:spPr>
          <a:xfrm>
            <a:off x="1743075" y="3440624"/>
            <a:ext cx="0" cy="275869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981116" y="5196269"/>
            <a:ext cx="465251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091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40F506-0111-4A29-8142-CD64C40E6D3D}"/>
              </a:ext>
            </a:extLst>
          </p:cNvPr>
          <p:cNvSpPr/>
          <p:nvPr/>
        </p:nvSpPr>
        <p:spPr>
          <a:xfrm>
            <a:off x="192504" y="931672"/>
            <a:ext cx="12090935" cy="128112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2F86F8-2BD7-4BE7-AD3E-7E9789495793}"/>
              </a:ext>
            </a:extLst>
          </p:cNvPr>
          <p:cNvGrpSpPr/>
          <p:nvPr/>
        </p:nvGrpSpPr>
        <p:grpSpPr>
          <a:xfrm>
            <a:off x="-3786844" y="-621932"/>
            <a:ext cx="12113260" cy="2646878"/>
            <a:chOff x="-3786844" y="-621932"/>
            <a:chExt cx="12113260" cy="26468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750A4D-8A4C-413A-9E9C-ED62ADC12140}"/>
                </a:ext>
              </a:extLst>
            </p:cNvPr>
            <p:cNvSpPr/>
            <p:nvPr/>
          </p:nvSpPr>
          <p:spPr>
            <a:xfrm>
              <a:off x="-3786844" y="257934"/>
              <a:ext cx="1211326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>
                  <a:solidFill>
                    <a:srgbClr val="01395C"/>
                  </a:solidFill>
                  <a:effectLst/>
                </a:rPr>
                <a:t>                                  </a:t>
              </a:r>
              <a:r>
                <a:rPr lang="fr-FR" sz="4400" b="1" dirty="0" err="1">
                  <a:solidFill>
                    <a:srgbClr val="01395C"/>
                  </a:solidFill>
                </a:rPr>
                <a:t>oncept</a:t>
              </a:r>
              <a:r>
                <a:rPr lang="fr-FR" sz="4400" b="1" dirty="0">
                  <a:solidFill>
                    <a:srgbClr val="01395C"/>
                  </a:solidFill>
                </a:rPr>
                <a:t> ADC </a:t>
              </a:r>
              <a:r>
                <a:rPr lang="en-US" sz="4400" b="1" dirty="0">
                  <a:solidFill>
                    <a:srgbClr val="01395C"/>
                  </a:solidFill>
                </a:rPr>
                <a:t>Sigma-Delta </a:t>
              </a:r>
              <a:r>
                <a:rPr lang="en-US" altLang="en-US" sz="4400" b="1" dirty="0">
                  <a:solidFill>
                    <a:srgbClr val="01395C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4400" b="1" dirty="0">
                  <a:solidFill>
                    <a:srgbClr val="01395C"/>
                  </a:solidFill>
                </a:rPr>
                <a:t>-</a:t>
              </a:r>
              <a:r>
                <a:rPr lang="en-US" altLang="en-US" sz="4400" b="1" dirty="0">
                  <a:solidFill>
                    <a:srgbClr val="01395C"/>
                  </a:solidFill>
                  <a:latin typeface="Symbol" panose="05050102010706020507" pitchFamily="18" charset="2"/>
                </a:rPr>
                <a:t>D</a:t>
              </a:r>
            </a:p>
            <a:p>
              <a:pPr algn="ctr"/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C6F1FB-965C-4362-952C-F07BD2217AA7}"/>
                </a:ext>
              </a:extLst>
            </p:cNvPr>
            <p:cNvSpPr/>
            <p:nvPr/>
          </p:nvSpPr>
          <p:spPr>
            <a:xfrm>
              <a:off x="-155573" y="-621932"/>
              <a:ext cx="2273379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C  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pic>
        <p:nvPicPr>
          <p:cNvPr id="18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0B7F316-DBEB-42B8-9A03-0E43553C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FCDE0A7-8133-4553-9A27-4C575DA2D4BD}"/>
              </a:ext>
            </a:extLst>
          </p:cNvPr>
          <p:cNvSpPr txBox="1"/>
          <p:nvPr/>
        </p:nvSpPr>
        <p:spPr>
          <a:xfrm>
            <a:off x="192504" y="1541550"/>
            <a:ext cx="7727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Modèle</a:t>
            </a:r>
            <a:r>
              <a:rPr lang="en-US" sz="3600" dirty="0"/>
              <a:t> </a:t>
            </a:r>
            <a:r>
              <a:rPr lang="fr-FR" sz="3600" dirty="0"/>
              <a:t>proposé : CRFF 4</a:t>
            </a:r>
            <a:r>
              <a:rPr lang="fr-FR" sz="3600" baseline="30000" dirty="0"/>
              <a:t>ème</a:t>
            </a:r>
            <a:r>
              <a:rPr lang="fr-FR" sz="3600" dirty="0"/>
              <a:t> degrés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16EB5D-C689-4695-A0D1-9D2263D00857}"/>
              </a:ext>
            </a:extLst>
          </p:cNvPr>
          <p:cNvGrpSpPr/>
          <p:nvPr/>
        </p:nvGrpSpPr>
        <p:grpSpPr>
          <a:xfrm>
            <a:off x="-47040" y="2096888"/>
            <a:ext cx="12065586" cy="4207690"/>
            <a:chOff x="40997" y="2187881"/>
            <a:chExt cx="12065586" cy="420769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659D1EF-37E4-4B18-9A60-EA411E41A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97" y="2187881"/>
              <a:ext cx="12065586" cy="420769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ADCE323-2B80-459D-99D6-BD61E743B3C5}"/>
                </a:ext>
              </a:extLst>
            </p:cNvPr>
            <p:cNvSpPr/>
            <p:nvPr/>
          </p:nvSpPr>
          <p:spPr>
            <a:xfrm>
              <a:off x="1284002" y="3720346"/>
              <a:ext cx="908539" cy="187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Intégrateur 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7E13B1B-9D58-4560-8DAB-8B4BEAB9672A}"/>
                </a:ext>
              </a:extLst>
            </p:cNvPr>
            <p:cNvSpPr/>
            <p:nvPr/>
          </p:nvSpPr>
          <p:spPr>
            <a:xfrm>
              <a:off x="3294184" y="3723826"/>
              <a:ext cx="908539" cy="187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Intégrateur 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CCF31D-8FF9-4918-9F9B-23F9C1CEA5A0}"/>
                </a:ext>
              </a:extLst>
            </p:cNvPr>
            <p:cNvSpPr/>
            <p:nvPr/>
          </p:nvSpPr>
          <p:spPr>
            <a:xfrm>
              <a:off x="5336611" y="3714527"/>
              <a:ext cx="908539" cy="187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Intégrateur 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9CDA91-6AA2-4947-AB7A-2F9787047BDA}"/>
                </a:ext>
              </a:extLst>
            </p:cNvPr>
            <p:cNvSpPr/>
            <p:nvPr/>
          </p:nvSpPr>
          <p:spPr>
            <a:xfrm>
              <a:off x="7404409" y="3714527"/>
              <a:ext cx="908539" cy="187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Intégrateur 4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26815CC7-A4BE-44FA-8224-9381925E9503}"/>
              </a:ext>
            </a:extLst>
          </p:cNvPr>
          <p:cNvSpPr/>
          <p:nvPr/>
        </p:nvSpPr>
        <p:spPr>
          <a:xfrm>
            <a:off x="11306287" y="6015228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69957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40F506-0111-4A29-8142-CD64C40E6D3D}"/>
              </a:ext>
            </a:extLst>
          </p:cNvPr>
          <p:cNvSpPr/>
          <p:nvPr/>
        </p:nvSpPr>
        <p:spPr>
          <a:xfrm>
            <a:off x="192504" y="931672"/>
            <a:ext cx="12090935" cy="128112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2F86F8-2BD7-4BE7-AD3E-7E9789495793}"/>
              </a:ext>
            </a:extLst>
          </p:cNvPr>
          <p:cNvGrpSpPr/>
          <p:nvPr/>
        </p:nvGrpSpPr>
        <p:grpSpPr>
          <a:xfrm>
            <a:off x="-3786844" y="-621932"/>
            <a:ext cx="12113260" cy="2646878"/>
            <a:chOff x="-3786844" y="-621932"/>
            <a:chExt cx="12113260" cy="26468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750A4D-8A4C-413A-9E9C-ED62ADC12140}"/>
                </a:ext>
              </a:extLst>
            </p:cNvPr>
            <p:cNvSpPr/>
            <p:nvPr/>
          </p:nvSpPr>
          <p:spPr>
            <a:xfrm>
              <a:off x="-3786844" y="257934"/>
              <a:ext cx="1211326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>
                  <a:solidFill>
                    <a:srgbClr val="01395C"/>
                  </a:solidFill>
                  <a:effectLst/>
                </a:rPr>
                <a:t>                                  </a:t>
              </a:r>
              <a:r>
                <a:rPr lang="fr-FR" sz="4400" b="1" dirty="0" err="1">
                  <a:solidFill>
                    <a:srgbClr val="01395C"/>
                  </a:solidFill>
                </a:rPr>
                <a:t>oncept</a:t>
              </a:r>
              <a:r>
                <a:rPr lang="fr-FR" sz="4400" b="1" dirty="0">
                  <a:solidFill>
                    <a:srgbClr val="01395C"/>
                  </a:solidFill>
                </a:rPr>
                <a:t> ADC </a:t>
              </a:r>
              <a:r>
                <a:rPr lang="en-US" sz="4400" b="1" dirty="0">
                  <a:solidFill>
                    <a:srgbClr val="01395C"/>
                  </a:solidFill>
                </a:rPr>
                <a:t>Sigma-Delta </a:t>
              </a:r>
              <a:r>
                <a:rPr lang="en-US" altLang="en-US" sz="4400" b="1" dirty="0">
                  <a:solidFill>
                    <a:srgbClr val="01395C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4400" b="1" dirty="0">
                  <a:solidFill>
                    <a:srgbClr val="01395C"/>
                  </a:solidFill>
                </a:rPr>
                <a:t>-</a:t>
              </a:r>
              <a:r>
                <a:rPr lang="en-US" altLang="en-US" sz="4400" b="1" dirty="0">
                  <a:solidFill>
                    <a:srgbClr val="01395C"/>
                  </a:solidFill>
                  <a:latin typeface="Symbol" panose="05050102010706020507" pitchFamily="18" charset="2"/>
                </a:rPr>
                <a:t>D</a:t>
              </a:r>
            </a:p>
            <a:p>
              <a:pPr algn="ctr"/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C6F1FB-965C-4362-952C-F07BD2217AA7}"/>
                </a:ext>
              </a:extLst>
            </p:cNvPr>
            <p:cNvSpPr/>
            <p:nvPr/>
          </p:nvSpPr>
          <p:spPr>
            <a:xfrm>
              <a:off x="-155573" y="-621932"/>
              <a:ext cx="2273379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C  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pic>
        <p:nvPicPr>
          <p:cNvPr id="18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0B7F316-DBEB-42B8-9A03-0E43553C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FCDE0A7-8133-4553-9A27-4C575DA2D4BD}"/>
              </a:ext>
            </a:extLst>
          </p:cNvPr>
          <p:cNvSpPr txBox="1"/>
          <p:nvPr/>
        </p:nvSpPr>
        <p:spPr>
          <a:xfrm>
            <a:off x="192504" y="1541550"/>
            <a:ext cx="7727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Modèle</a:t>
            </a:r>
            <a:r>
              <a:rPr lang="en-US" sz="3600" dirty="0"/>
              <a:t> </a:t>
            </a:r>
            <a:r>
              <a:rPr lang="fr-FR" sz="3600" dirty="0"/>
              <a:t>proposé : CRFF 4</a:t>
            </a:r>
            <a:r>
              <a:rPr lang="fr-FR" sz="3600" baseline="30000" dirty="0"/>
              <a:t>ème</a:t>
            </a:r>
            <a:r>
              <a:rPr lang="fr-FR" sz="3600" dirty="0"/>
              <a:t> degrés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16EB5D-C689-4695-A0D1-9D2263D00857}"/>
              </a:ext>
            </a:extLst>
          </p:cNvPr>
          <p:cNvGrpSpPr/>
          <p:nvPr/>
        </p:nvGrpSpPr>
        <p:grpSpPr>
          <a:xfrm>
            <a:off x="-47040" y="2096888"/>
            <a:ext cx="12065586" cy="4207690"/>
            <a:chOff x="40997" y="2187881"/>
            <a:chExt cx="12065586" cy="420769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659D1EF-37E4-4B18-9A60-EA411E41A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97" y="2187881"/>
              <a:ext cx="12065586" cy="420769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ADCE323-2B80-459D-99D6-BD61E743B3C5}"/>
                </a:ext>
              </a:extLst>
            </p:cNvPr>
            <p:cNvSpPr/>
            <p:nvPr/>
          </p:nvSpPr>
          <p:spPr>
            <a:xfrm>
              <a:off x="1284002" y="3720346"/>
              <a:ext cx="908539" cy="187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Intégrateur 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7E13B1B-9D58-4560-8DAB-8B4BEAB9672A}"/>
                </a:ext>
              </a:extLst>
            </p:cNvPr>
            <p:cNvSpPr/>
            <p:nvPr/>
          </p:nvSpPr>
          <p:spPr>
            <a:xfrm>
              <a:off x="3294184" y="3723826"/>
              <a:ext cx="908539" cy="187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Intégrateur 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CCF31D-8FF9-4918-9F9B-23F9C1CEA5A0}"/>
                </a:ext>
              </a:extLst>
            </p:cNvPr>
            <p:cNvSpPr/>
            <p:nvPr/>
          </p:nvSpPr>
          <p:spPr>
            <a:xfrm>
              <a:off x="5336611" y="3714527"/>
              <a:ext cx="908539" cy="187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Intégrateur 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9CDA91-6AA2-4947-AB7A-2F9787047BDA}"/>
                </a:ext>
              </a:extLst>
            </p:cNvPr>
            <p:cNvSpPr/>
            <p:nvPr/>
          </p:nvSpPr>
          <p:spPr>
            <a:xfrm>
              <a:off x="7404409" y="3714527"/>
              <a:ext cx="908539" cy="187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Intégrateur 4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26815CC7-A4BE-44FA-8224-9381925E9503}"/>
              </a:ext>
            </a:extLst>
          </p:cNvPr>
          <p:cNvSpPr/>
          <p:nvPr/>
        </p:nvSpPr>
        <p:spPr>
          <a:xfrm>
            <a:off x="11306287" y="6015228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10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25BC2B-1BD1-4881-8E5B-2E0E945C1DC8}"/>
              </a:ext>
            </a:extLst>
          </p:cNvPr>
          <p:cNvSpPr/>
          <p:nvPr/>
        </p:nvSpPr>
        <p:spPr>
          <a:xfrm>
            <a:off x="9753600" y="2419247"/>
            <a:ext cx="1354668" cy="1880018"/>
          </a:xfrm>
          <a:prstGeom prst="rect">
            <a:avLst/>
          </a:prstGeom>
          <a:solidFill>
            <a:srgbClr val="0070C0">
              <a:alpha val="17000"/>
            </a:srgbClr>
          </a:solidFill>
          <a:ln w="38100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25BC2B-1BD1-4881-8E5B-2E0E945C1DC8}"/>
              </a:ext>
            </a:extLst>
          </p:cNvPr>
          <p:cNvSpPr/>
          <p:nvPr/>
        </p:nvSpPr>
        <p:spPr>
          <a:xfrm>
            <a:off x="192504" y="4150073"/>
            <a:ext cx="1354668" cy="1407975"/>
          </a:xfrm>
          <a:prstGeom prst="rect">
            <a:avLst/>
          </a:prstGeom>
          <a:solidFill>
            <a:srgbClr val="0070C0">
              <a:alpha val="17000"/>
            </a:srgbClr>
          </a:solidFill>
          <a:ln w="38100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674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40F506-0111-4A29-8142-CD64C40E6D3D}"/>
              </a:ext>
            </a:extLst>
          </p:cNvPr>
          <p:cNvSpPr/>
          <p:nvPr/>
        </p:nvSpPr>
        <p:spPr>
          <a:xfrm>
            <a:off x="192504" y="931672"/>
            <a:ext cx="12090935" cy="128112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2F86F8-2BD7-4BE7-AD3E-7E9789495793}"/>
              </a:ext>
            </a:extLst>
          </p:cNvPr>
          <p:cNvGrpSpPr/>
          <p:nvPr/>
        </p:nvGrpSpPr>
        <p:grpSpPr>
          <a:xfrm>
            <a:off x="-3786844" y="-621932"/>
            <a:ext cx="12113260" cy="2646878"/>
            <a:chOff x="-3786844" y="-621932"/>
            <a:chExt cx="12113260" cy="26468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750A4D-8A4C-413A-9E9C-ED62ADC12140}"/>
                </a:ext>
              </a:extLst>
            </p:cNvPr>
            <p:cNvSpPr/>
            <p:nvPr/>
          </p:nvSpPr>
          <p:spPr>
            <a:xfrm>
              <a:off x="-3786844" y="257934"/>
              <a:ext cx="1211326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>
                  <a:solidFill>
                    <a:srgbClr val="01395C"/>
                  </a:solidFill>
                  <a:effectLst/>
                </a:rPr>
                <a:t>                                  </a:t>
              </a:r>
              <a:r>
                <a:rPr lang="fr-FR" sz="4400" b="1" dirty="0" err="1">
                  <a:solidFill>
                    <a:srgbClr val="01395C"/>
                  </a:solidFill>
                </a:rPr>
                <a:t>oncept</a:t>
              </a:r>
              <a:r>
                <a:rPr lang="fr-FR" sz="4400" b="1" dirty="0">
                  <a:solidFill>
                    <a:srgbClr val="01395C"/>
                  </a:solidFill>
                </a:rPr>
                <a:t> ADC </a:t>
              </a:r>
              <a:r>
                <a:rPr lang="en-US" sz="4400" b="1" dirty="0">
                  <a:solidFill>
                    <a:srgbClr val="01395C"/>
                  </a:solidFill>
                </a:rPr>
                <a:t>Sigma-Delta </a:t>
              </a:r>
              <a:r>
                <a:rPr lang="en-US" altLang="en-US" sz="4400" b="1" dirty="0">
                  <a:solidFill>
                    <a:srgbClr val="01395C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4400" b="1" dirty="0">
                  <a:solidFill>
                    <a:srgbClr val="01395C"/>
                  </a:solidFill>
                </a:rPr>
                <a:t>-</a:t>
              </a:r>
              <a:r>
                <a:rPr lang="en-US" altLang="en-US" sz="4400" b="1" dirty="0">
                  <a:solidFill>
                    <a:srgbClr val="01395C"/>
                  </a:solidFill>
                  <a:latin typeface="Symbol" panose="05050102010706020507" pitchFamily="18" charset="2"/>
                </a:rPr>
                <a:t>D</a:t>
              </a:r>
            </a:p>
            <a:p>
              <a:pPr algn="ctr"/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C6F1FB-965C-4362-952C-F07BD2217AA7}"/>
                </a:ext>
              </a:extLst>
            </p:cNvPr>
            <p:cNvSpPr/>
            <p:nvPr/>
          </p:nvSpPr>
          <p:spPr>
            <a:xfrm>
              <a:off x="-155573" y="-621932"/>
              <a:ext cx="2273379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C  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pic>
        <p:nvPicPr>
          <p:cNvPr id="18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0B7F316-DBEB-42B8-9A03-0E43553C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FCDE0A7-8133-4553-9A27-4C575DA2D4BD}"/>
              </a:ext>
            </a:extLst>
          </p:cNvPr>
          <p:cNvSpPr txBox="1"/>
          <p:nvPr/>
        </p:nvSpPr>
        <p:spPr>
          <a:xfrm>
            <a:off x="192504" y="1541550"/>
            <a:ext cx="7727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Modèle</a:t>
            </a:r>
            <a:r>
              <a:rPr lang="en-US" sz="3600" dirty="0"/>
              <a:t> </a:t>
            </a:r>
            <a:r>
              <a:rPr lang="fr-FR" sz="3600" dirty="0"/>
              <a:t>proposé : CRFF 4</a:t>
            </a:r>
            <a:r>
              <a:rPr lang="fr-FR" sz="3600" baseline="30000" dirty="0"/>
              <a:t>ème</a:t>
            </a:r>
            <a:r>
              <a:rPr lang="fr-FR" sz="3600" dirty="0"/>
              <a:t> degrés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16EB5D-C689-4695-A0D1-9D2263D00857}"/>
              </a:ext>
            </a:extLst>
          </p:cNvPr>
          <p:cNvGrpSpPr/>
          <p:nvPr/>
        </p:nvGrpSpPr>
        <p:grpSpPr>
          <a:xfrm>
            <a:off x="-47040" y="2096888"/>
            <a:ext cx="12065586" cy="4207690"/>
            <a:chOff x="40997" y="2187881"/>
            <a:chExt cx="12065586" cy="420769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659D1EF-37E4-4B18-9A60-EA411E41A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97" y="2187881"/>
              <a:ext cx="12065586" cy="420769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ADCE323-2B80-459D-99D6-BD61E743B3C5}"/>
                </a:ext>
              </a:extLst>
            </p:cNvPr>
            <p:cNvSpPr/>
            <p:nvPr/>
          </p:nvSpPr>
          <p:spPr>
            <a:xfrm>
              <a:off x="1284002" y="3720346"/>
              <a:ext cx="908539" cy="187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Intégrateur 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7E13B1B-9D58-4560-8DAB-8B4BEAB9672A}"/>
                </a:ext>
              </a:extLst>
            </p:cNvPr>
            <p:cNvSpPr/>
            <p:nvPr/>
          </p:nvSpPr>
          <p:spPr>
            <a:xfrm>
              <a:off x="3294184" y="3723826"/>
              <a:ext cx="908539" cy="187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Intégrateur 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CCF31D-8FF9-4918-9F9B-23F9C1CEA5A0}"/>
                </a:ext>
              </a:extLst>
            </p:cNvPr>
            <p:cNvSpPr/>
            <p:nvPr/>
          </p:nvSpPr>
          <p:spPr>
            <a:xfrm>
              <a:off x="5336611" y="3714527"/>
              <a:ext cx="908539" cy="187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Intégrateur 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9CDA91-6AA2-4947-AB7A-2F9787047BDA}"/>
                </a:ext>
              </a:extLst>
            </p:cNvPr>
            <p:cNvSpPr/>
            <p:nvPr/>
          </p:nvSpPr>
          <p:spPr>
            <a:xfrm>
              <a:off x="7404409" y="3714527"/>
              <a:ext cx="908539" cy="187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Intégrateur 4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26815CC7-A4BE-44FA-8224-9381925E9503}"/>
              </a:ext>
            </a:extLst>
          </p:cNvPr>
          <p:cNvSpPr/>
          <p:nvPr/>
        </p:nvSpPr>
        <p:spPr>
          <a:xfrm>
            <a:off x="11306287" y="6015228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11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25BC2B-1BD1-4881-8E5B-2E0E945C1DC8}"/>
              </a:ext>
            </a:extLst>
          </p:cNvPr>
          <p:cNvSpPr/>
          <p:nvPr/>
        </p:nvSpPr>
        <p:spPr>
          <a:xfrm>
            <a:off x="364067" y="2126369"/>
            <a:ext cx="9723747" cy="709277"/>
          </a:xfrm>
          <a:prstGeom prst="rect">
            <a:avLst/>
          </a:prstGeom>
          <a:solidFill>
            <a:srgbClr val="00B050">
              <a:alpha val="17000"/>
            </a:srgbClr>
          </a:solidFill>
          <a:ln w="381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25BC2B-1BD1-4881-8E5B-2E0E945C1DC8}"/>
              </a:ext>
            </a:extLst>
          </p:cNvPr>
          <p:cNvSpPr/>
          <p:nvPr/>
        </p:nvSpPr>
        <p:spPr>
          <a:xfrm>
            <a:off x="7518400" y="3872750"/>
            <a:ext cx="2374900" cy="2142478"/>
          </a:xfrm>
          <a:prstGeom prst="rect">
            <a:avLst/>
          </a:prstGeom>
          <a:solidFill>
            <a:srgbClr val="00B050">
              <a:alpha val="17000"/>
            </a:srgbClr>
          </a:solidFill>
          <a:ln w="381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45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40F506-0111-4A29-8142-CD64C40E6D3D}"/>
              </a:ext>
            </a:extLst>
          </p:cNvPr>
          <p:cNvSpPr/>
          <p:nvPr/>
        </p:nvSpPr>
        <p:spPr>
          <a:xfrm>
            <a:off x="192504" y="931672"/>
            <a:ext cx="12090935" cy="128112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2F86F8-2BD7-4BE7-AD3E-7E9789495793}"/>
              </a:ext>
            </a:extLst>
          </p:cNvPr>
          <p:cNvGrpSpPr/>
          <p:nvPr/>
        </p:nvGrpSpPr>
        <p:grpSpPr>
          <a:xfrm>
            <a:off x="-3786844" y="-621932"/>
            <a:ext cx="12113260" cy="2646878"/>
            <a:chOff x="-3786844" y="-621932"/>
            <a:chExt cx="12113260" cy="26468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750A4D-8A4C-413A-9E9C-ED62ADC12140}"/>
                </a:ext>
              </a:extLst>
            </p:cNvPr>
            <p:cNvSpPr/>
            <p:nvPr/>
          </p:nvSpPr>
          <p:spPr>
            <a:xfrm>
              <a:off x="-3786844" y="257934"/>
              <a:ext cx="1211326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>
                  <a:solidFill>
                    <a:srgbClr val="01395C"/>
                  </a:solidFill>
                  <a:effectLst/>
                </a:rPr>
                <a:t>                                  </a:t>
              </a:r>
              <a:r>
                <a:rPr lang="fr-FR" sz="4400" b="1" dirty="0" err="1">
                  <a:solidFill>
                    <a:srgbClr val="01395C"/>
                  </a:solidFill>
                </a:rPr>
                <a:t>oncept</a:t>
              </a:r>
              <a:r>
                <a:rPr lang="fr-FR" sz="4400" b="1" dirty="0">
                  <a:solidFill>
                    <a:srgbClr val="01395C"/>
                  </a:solidFill>
                </a:rPr>
                <a:t> ADC </a:t>
              </a:r>
              <a:r>
                <a:rPr lang="en-US" sz="4400" b="1" dirty="0">
                  <a:solidFill>
                    <a:srgbClr val="01395C"/>
                  </a:solidFill>
                </a:rPr>
                <a:t>Sigma-Delta </a:t>
              </a:r>
              <a:r>
                <a:rPr lang="en-US" altLang="en-US" sz="4400" b="1" dirty="0">
                  <a:solidFill>
                    <a:srgbClr val="01395C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4400" b="1" dirty="0">
                  <a:solidFill>
                    <a:srgbClr val="01395C"/>
                  </a:solidFill>
                </a:rPr>
                <a:t>-</a:t>
              </a:r>
              <a:r>
                <a:rPr lang="en-US" altLang="en-US" sz="4400" b="1" dirty="0">
                  <a:solidFill>
                    <a:srgbClr val="01395C"/>
                  </a:solidFill>
                  <a:latin typeface="Symbol" panose="05050102010706020507" pitchFamily="18" charset="2"/>
                </a:rPr>
                <a:t>D</a:t>
              </a:r>
            </a:p>
            <a:p>
              <a:pPr algn="ctr"/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C6F1FB-965C-4362-952C-F07BD2217AA7}"/>
                </a:ext>
              </a:extLst>
            </p:cNvPr>
            <p:cNvSpPr/>
            <p:nvPr/>
          </p:nvSpPr>
          <p:spPr>
            <a:xfrm>
              <a:off x="-155573" y="-621932"/>
              <a:ext cx="2273379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C  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pic>
        <p:nvPicPr>
          <p:cNvPr id="18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0B7F316-DBEB-42B8-9A03-0E43553C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FCDE0A7-8133-4553-9A27-4C575DA2D4BD}"/>
              </a:ext>
            </a:extLst>
          </p:cNvPr>
          <p:cNvSpPr txBox="1"/>
          <p:nvPr/>
        </p:nvSpPr>
        <p:spPr>
          <a:xfrm>
            <a:off x="192504" y="1541550"/>
            <a:ext cx="7727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Modèle</a:t>
            </a:r>
            <a:r>
              <a:rPr lang="en-US" sz="3600" dirty="0"/>
              <a:t> </a:t>
            </a:r>
            <a:r>
              <a:rPr lang="fr-FR" sz="3600" dirty="0"/>
              <a:t>proposé : CRFF 4</a:t>
            </a:r>
            <a:r>
              <a:rPr lang="fr-FR" sz="3600" baseline="30000" dirty="0"/>
              <a:t>ème</a:t>
            </a:r>
            <a:r>
              <a:rPr lang="fr-FR" sz="3600" dirty="0"/>
              <a:t> degrés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16EB5D-C689-4695-A0D1-9D2263D00857}"/>
              </a:ext>
            </a:extLst>
          </p:cNvPr>
          <p:cNvGrpSpPr/>
          <p:nvPr/>
        </p:nvGrpSpPr>
        <p:grpSpPr>
          <a:xfrm>
            <a:off x="-47040" y="2096888"/>
            <a:ext cx="12065586" cy="4207690"/>
            <a:chOff x="40997" y="2187881"/>
            <a:chExt cx="12065586" cy="420769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659D1EF-37E4-4B18-9A60-EA411E41A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97" y="2187881"/>
              <a:ext cx="12065586" cy="420769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ADCE323-2B80-459D-99D6-BD61E743B3C5}"/>
                </a:ext>
              </a:extLst>
            </p:cNvPr>
            <p:cNvSpPr/>
            <p:nvPr/>
          </p:nvSpPr>
          <p:spPr>
            <a:xfrm>
              <a:off x="1284002" y="3720346"/>
              <a:ext cx="908539" cy="187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Intégrateur 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7E13B1B-9D58-4560-8DAB-8B4BEAB9672A}"/>
                </a:ext>
              </a:extLst>
            </p:cNvPr>
            <p:cNvSpPr/>
            <p:nvPr/>
          </p:nvSpPr>
          <p:spPr>
            <a:xfrm>
              <a:off x="3294184" y="3723826"/>
              <a:ext cx="908539" cy="187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Intégrateur 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CCF31D-8FF9-4918-9F9B-23F9C1CEA5A0}"/>
                </a:ext>
              </a:extLst>
            </p:cNvPr>
            <p:cNvSpPr/>
            <p:nvPr/>
          </p:nvSpPr>
          <p:spPr>
            <a:xfrm>
              <a:off x="5336611" y="3714527"/>
              <a:ext cx="908539" cy="187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Intégrateur 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9CDA91-6AA2-4947-AB7A-2F9787047BDA}"/>
                </a:ext>
              </a:extLst>
            </p:cNvPr>
            <p:cNvSpPr/>
            <p:nvPr/>
          </p:nvSpPr>
          <p:spPr>
            <a:xfrm>
              <a:off x="7404409" y="3714527"/>
              <a:ext cx="908539" cy="187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Intégrateur 4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26815CC7-A4BE-44FA-8224-9381925E9503}"/>
              </a:ext>
            </a:extLst>
          </p:cNvPr>
          <p:cNvSpPr/>
          <p:nvPr/>
        </p:nvSpPr>
        <p:spPr>
          <a:xfrm>
            <a:off x="11306287" y="6015228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12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25BC2B-1BD1-4881-8E5B-2E0E945C1DC8}"/>
              </a:ext>
            </a:extLst>
          </p:cNvPr>
          <p:cNvSpPr/>
          <p:nvPr/>
        </p:nvSpPr>
        <p:spPr>
          <a:xfrm>
            <a:off x="2473406" y="2479128"/>
            <a:ext cx="6208610" cy="823496"/>
          </a:xfrm>
          <a:prstGeom prst="rect">
            <a:avLst/>
          </a:prstGeom>
          <a:solidFill>
            <a:srgbClr val="FF0000">
              <a:alpha val="17000"/>
            </a:srgbClr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38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140" y="812800"/>
            <a:ext cx="11696299" cy="142240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-4198324" y="-605232"/>
            <a:ext cx="12113260" cy="2646878"/>
            <a:chOff x="-4198324" y="-605232"/>
            <a:chExt cx="12113260" cy="2646878"/>
          </a:xfrm>
        </p:grpSpPr>
        <p:sp>
          <p:nvSpPr>
            <p:cNvPr id="9" name="Rectangle 8"/>
            <p:cNvSpPr/>
            <p:nvPr/>
          </p:nvSpPr>
          <p:spPr>
            <a:xfrm>
              <a:off x="-4198324" y="227451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 err="1">
                  <a:solidFill>
                    <a:srgbClr val="01395C"/>
                  </a:solidFill>
                  <a:effectLst/>
                </a:rPr>
                <a:t>ommaire</a:t>
              </a:r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15305" y="-605232"/>
              <a:ext cx="1191352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S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76047" y="996892"/>
            <a:ext cx="9087424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/>
              <a:t>Contexte général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/>
              <a:t>Objectifs de thèse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/>
              <a:t>Circuits de mesure d’énergie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/>
              <a:t>Concept ADC </a:t>
            </a:r>
            <a:r>
              <a:rPr lang="en-US" sz="4000" dirty="0">
                <a:solidFill>
                  <a:schemeClr val="tx1">
                    <a:lumMod val="75000"/>
                  </a:schemeClr>
                </a:solidFill>
              </a:rPr>
              <a:t>Sigma-Delta </a:t>
            </a:r>
            <a:r>
              <a:rPr lang="en-US" altLang="en-US" sz="4000" b="1" dirty="0">
                <a:latin typeface="Symbol" panose="05050102010706020507" pitchFamily="18" charset="2"/>
              </a:rPr>
              <a:t>S</a:t>
            </a:r>
            <a:r>
              <a:rPr lang="en-US" altLang="en-US" sz="4000" b="1" dirty="0"/>
              <a:t>-</a:t>
            </a:r>
            <a:r>
              <a:rPr lang="en-US" altLang="en-US" sz="4000" b="1" dirty="0">
                <a:latin typeface="Symbol" panose="05050102010706020507" pitchFamily="18" charset="2"/>
              </a:rPr>
              <a:t>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/>
              <a:t>Sur-échantillonnage</a:t>
            </a:r>
            <a:r>
              <a:rPr lang="en-US" sz="3200" dirty="0"/>
              <a:t> et </a:t>
            </a:r>
            <a:r>
              <a:rPr lang="fr-FR" sz="3200" dirty="0"/>
              <a:t>mise</a:t>
            </a:r>
            <a:r>
              <a:rPr lang="en-US" sz="3200" dirty="0"/>
              <a:t> </a:t>
            </a:r>
            <a:r>
              <a:rPr lang="fr-FR" sz="3200" dirty="0"/>
              <a:t>en forme du bruit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/>
              <a:t>Temps continu vs Temps discret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/>
              <a:t>Modèle proposé et ses propriétés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/>
              <a:t>Simulations et résultats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/>
              <a:t>Conclusions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/>
              <a:t>Etapes suivantes </a:t>
            </a:r>
          </a:p>
          <a:p>
            <a:endParaRPr lang="fr-F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1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C492AFA-9360-4A83-8579-C4A22556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671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140" y="812800"/>
            <a:ext cx="11696299" cy="142240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-4198324" y="-605232"/>
            <a:ext cx="12113260" cy="2646878"/>
            <a:chOff x="-4198324" y="-605232"/>
            <a:chExt cx="12113260" cy="2646878"/>
          </a:xfrm>
        </p:grpSpPr>
        <p:sp>
          <p:nvSpPr>
            <p:cNvPr id="9" name="Rectangle 8"/>
            <p:cNvSpPr/>
            <p:nvPr/>
          </p:nvSpPr>
          <p:spPr>
            <a:xfrm>
              <a:off x="-4198324" y="227451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 err="1">
                  <a:solidFill>
                    <a:srgbClr val="01395C"/>
                  </a:solidFill>
                  <a:effectLst/>
                </a:rPr>
                <a:t>ommaire</a:t>
              </a:r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15305" y="-605232"/>
              <a:ext cx="1191352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S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76047" y="996892"/>
            <a:ext cx="9087424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Contexte général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Objectifs de thèse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Circuits de mesure d’énergie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Concept ADC </a:t>
            </a:r>
            <a:r>
              <a:rPr lang="en-US" sz="4000" dirty="0">
                <a:solidFill>
                  <a:schemeClr val="bg2"/>
                </a:solidFill>
              </a:rPr>
              <a:t>Sigma-Delta </a:t>
            </a:r>
            <a:r>
              <a:rPr lang="en-US" altLang="en-US" sz="4000" b="1" dirty="0">
                <a:solidFill>
                  <a:schemeClr val="bg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4000" b="1" dirty="0">
                <a:solidFill>
                  <a:schemeClr val="bg2"/>
                </a:solidFill>
              </a:rPr>
              <a:t>-</a:t>
            </a:r>
            <a:r>
              <a:rPr lang="en-US" altLang="en-US" sz="4000" b="1" dirty="0">
                <a:solidFill>
                  <a:schemeClr val="bg2"/>
                </a:solidFill>
                <a:latin typeface="Symbol" panose="05050102010706020507" pitchFamily="18" charset="2"/>
              </a:rPr>
              <a:t>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/>
                </a:solidFill>
              </a:rPr>
              <a:t>Sur-échantillonnage</a:t>
            </a:r>
            <a:r>
              <a:rPr lang="en-US" sz="3200" dirty="0">
                <a:solidFill>
                  <a:schemeClr val="bg2"/>
                </a:solidFill>
              </a:rPr>
              <a:t> et </a:t>
            </a:r>
            <a:r>
              <a:rPr lang="fr-FR" sz="3200" dirty="0">
                <a:solidFill>
                  <a:schemeClr val="bg2"/>
                </a:solidFill>
              </a:rPr>
              <a:t>mise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fr-FR" sz="3200" dirty="0">
                <a:solidFill>
                  <a:schemeClr val="bg2"/>
                </a:solidFill>
              </a:rPr>
              <a:t>en forme du bruit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/>
                </a:solidFill>
              </a:rPr>
              <a:t>Continu vs Discret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/>
                </a:solidFill>
              </a:rPr>
              <a:t>Modèle proposé et ses propriétés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/>
              <a:t>Simulations et résultats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Conclusions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Etapes suivantes </a:t>
            </a:r>
          </a:p>
          <a:p>
            <a:endParaRPr lang="fr-F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1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C492AFA-9360-4A83-8579-C4A22556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813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140" y="831850"/>
            <a:ext cx="11696299" cy="142240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-4198324" y="-605232"/>
            <a:ext cx="12113260" cy="2646878"/>
            <a:chOff x="-4198324" y="-605232"/>
            <a:chExt cx="12113260" cy="2646878"/>
          </a:xfrm>
        </p:grpSpPr>
        <p:sp>
          <p:nvSpPr>
            <p:cNvPr id="9" name="Rectangle 8"/>
            <p:cNvSpPr/>
            <p:nvPr/>
          </p:nvSpPr>
          <p:spPr>
            <a:xfrm>
              <a:off x="-4198324" y="227451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>
                  <a:solidFill>
                    <a:srgbClr val="01395C"/>
                  </a:solidFill>
                  <a:effectLst/>
                </a:rPr>
                <a:t>                         </a:t>
              </a:r>
              <a:r>
                <a:rPr lang="fr-FR" sz="4400" b="1" dirty="0" err="1">
                  <a:solidFill>
                    <a:srgbClr val="01395C"/>
                  </a:solidFill>
                </a:rPr>
                <a:t>i</a:t>
              </a:r>
              <a:r>
                <a:rPr lang="fr-FR" sz="4400" b="1" dirty="0" err="1">
                  <a:solidFill>
                    <a:srgbClr val="01395C"/>
                  </a:solidFill>
                  <a:effectLst/>
                </a:rPr>
                <a:t>mulations</a:t>
              </a:r>
              <a:r>
                <a:rPr lang="fr-FR" sz="4400" b="1" dirty="0">
                  <a:solidFill>
                    <a:srgbClr val="01395C"/>
                  </a:solidFill>
                  <a:effectLst/>
                </a:rPr>
                <a:t> et résultats</a:t>
              </a:r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15305" y="-605232"/>
              <a:ext cx="1191352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S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pic>
        <p:nvPicPr>
          <p:cNvPr id="11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C492AFA-9360-4A83-8579-C4A22556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90F6EA7-D6F8-40ED-A622-DD4D3B19E9C8}"/>
              </a:ext>
            </a:extLst>
          </p:cNvPr>
          <p:cNvSpPr/>
          <p:nvPr/>
        </p:nvSpPr>
        <p:spPr>
          <a:xfrm>
            <a:off x="11306287" y="6015228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116C1F-BA9D-4DFB-AE67-BD8270AB6620}"/>
              </a:ext>
            </a:extLst>
          </p:cNvPr>
          <p:cNvSpPr txBox="1"/>
          <p:nvPr/>
        </p:nvSpPr>
        <p:spPr>
          <a:xfrm>
            <a:off x="184925" y="1395315"/>
            <a:ext cx="5310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Protocole</a:t>
            </a:r>
            <a:r>
              <a:rPr lang="en-US" sz="3600" dirty="0"/>
              <a:t> de simulation </a:t>
            </a:r>
            <a:endParaRPr lang="fr-FR" sz="36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0BC892-C419-4CD2-9852-C8CA253CFD53}"/>
              </a:ext>
            </a:extLst>
          </p:cNvPr>
          <p:cNvGrpSpPr/>
          <p:nvPr/>
        </p:nvGrpSpPr>
        <p:grpSpPr>
          <a:xfrm>
            <a:off x="1176018" y="1120582"/>
            <a:ext cx="10857423" cy="5580390"/>
            <a:chOff x="1176018" y="1120582"/>
            <a:chExt cx="10857423" cy="5580390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71E81EF7-A9AB-420F-8FAF-A150999133B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42641644"/>
                </p:ext>
              </p:extLst>
            </p:nvPr>
          </p:nvGraphicFramePr>
          <p:xfrm>
            <a:off x="1201081" y="1120582"/>
            <a:ext cx="8253034" cy="55803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CE27EA0-07E3-4837-94F5-2F0F527E7D96}"/>
                </a:ext>
              </a:extLst>
            </p:cNvPr>
            <p:cNvSpPr/>
            <p:nvPr/>
          </p:nvSpPr>
          <p:spPr>
            <a:xfrm>
              <a:off x="1248706" y="4027595"/>
              <a:ext cx="2085044" cy="96202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Calcul du SNR et ENOB théorique </a:t>
              </a: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62EDE8C0-7FA4-4138-B36F-DE48A62E73AF}"/>
                </a:ext>
              </a:extLst>
            </p:cNvPr>
            <p:cNvSpPr/>
            <p:nvPr/>
          </p:nvSpPr>
          <p:spPr>
            <a:xfrm>
              <a:off x="2062628" y="3538597"/>
              <a:ext cx="457200" cy="40957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5039A72-0493-418E-AAC4-8DA61D18EAF5}"/>
                </a:ext>
              </a:extLst>
            </p:cNvPr>
            <p:cNvSpPr/>
            <p:nvPr/>
          </p:nvSpPr>
          <p:spPr>
            <a:xfrm>
              <a:off x="9948397" y="3212671"/>
              <a:ext cx="2085044" cy="96202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Calcul des coefficients des boucles 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F2B63256-1020-4106-BFCA-E8BD6947CD67}"/>
                </a:ext>
              </a:extLst>
            </p:cNvPr>
            <p:cNvSpPr/>
            <p:nvPr/>
          </p:nvSpPr>
          <p:spPr>
            <a:xfrm rot="14375974">
              <a:off x="9517828" y="4083235"/>
              <a:ext cx="457200" cy="40957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8EEE0A7-AA3F-49F0-9182-7EB9E9FA4FE5}"/>
                </a:ext>
              </a:extLst>
            </p:cNvPr>
            <p:cNvSpPr/>
            <p:nvPr/>
          </p:nvSpPr>
          <p:spPr>
            <a:xfrm>
              <a:off x="9922031" y="5016875"/>
              <a:ext cx="2085044" cy="96202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Etude de stabilité (placement  des pôles)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A0116368-074C-425B-B745-04D0AA3A6CDB}"/>
                </a:ext>
              </a:extLst>
            </p:cNvPr>
            <p:cNvSpPr/>
            <p:nvPr/>
          </p:nvSpPr>
          <p:spPr>
            <a:xfrm rot="7224026" flipV="1">
              <a:off x="9504459" y="4642410"/>
              <a:ext cx="457200" cy="40957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D2C1E2D-6FC4-4E95-BF69-477C5EFDE79E}"/>
                </a:ext>
              </a:extLst>
            </p:cNvPr>
            <p:cNvSpPr/>
            <p:nvPr/>
          </p:nvSpPr>
          <p:spPr>
            <a:xfrm>
              <a:off x="1176018" y="5629497"/>
              <a:ext cx="1838700" cy="88603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Calcul du SNR et ENOB Simulés</a:t>
              </a:r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51FBA715-C97B-452F-9CF2-D690897ABC0B}"/>
                </a:ext>
              </a:extLst>
            </p:cNvPr>
            <p:cNvSpPr/>
            <p:nvPr/>
          </p:nvSpPr>
          <p:spPr>
            <a:xfrm rot="5400000">
              <a:off x="3102851" y="5852333"/>
              <a:ext cx="457200" cy="40957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125BC2B-1BD1-4881-8E5B-2E0E945C1DC8}"/>
              </a:ext>
            </a:extLst>
          </p:cNvPr>
          <p:cNvSpPr/>
          <p:nvPr/>
        </p:nvSpPr>
        <p:spPr>
          <a:xfrm>
            <a:off x="6994949" y="1661988"/>
            <a:ext cx="2584200" cy="4611813"/>
          </a:xfrm>
          <a:prstGeom prst="rect">
            <a:avLst/>
          </a:prstGeom>
          <a:solidFill>
            <a:srgbClr val="0070C0">
              <a:alpha val="17000"/>
            </a:srgbClr>
          </a:solidFill>
          <a:ln w="38100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7259168" y="6315479"/>
            <a:ext cx="194341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70C0"/>
                </a:solidFill>
              </a:rPr>
              <a:t>Schreier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Toolbox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5BC2B-1BD1-4881-8E5B-2E0E945C1DC8}"/>
              </a:ext>
            </a:extLst>
          </p:cNvPr>
          <p:cNvSpPr/>
          <p:nvPr/>
        </p:nvSpPr>
        <p:spPr>
          <a:xfrm>
            <a:off x="1122541" y="2009161"/>
            <a:ext cx="2330822" cy="3120701"/>
          </a:xfrm>
          <a:prstGeom prst="rect">
            <a:avLst/>
          </a:prstGeom>
          <a:solidFill>
            <a:srgbClr val="00B050">
              <a:alpha val="17000"/>
            </a:srgbClr>
          </a:solidFill>
          <a:ln w="381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3500907" y="4606642"/>
            <a:ext cx="261295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Ma contribution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25BC2B-1BD1-4881-8E5B-2E0E945C1DC8}"/>
              </a:ext>
            </a:extLst>
          </p:cNvPr>
          <p:cNvSpPr/>
          <p:nvPr/>
        </p:nvSpPr>
        <p:spPr>
          <a:xfrm>
            <a:off x="3575981" y="5308169"/>
            <a:ext cx="3049720" cy="1445932"/>
          </a:xfrm>
          <a:prstGeom prst="rect">
            <a:avLst/>
          </a:prstGeom>
          <a:solidFill>
            <a:srgbClr val="00B050">
              <a:alpha val="17000"/>
            </a:srgbClr>
          </a:solidFill>
          <a:ln w="381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558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40F506-0111-4A29-8142-CD64C40E6D3D}"/>
              </a:ext>
            </a:extLst>
          </p:cNvPr>
          <p:cNvSpPr/>
          <p:nvPr/>
        </p:nvSpPr>
        <p:spPr>
          <a:xfrm>
            <a:off x="192504" y="931672"/>
            <a:ext cx="12090935" cy="128112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2F86F8-2BD7-4BE7-AD3E-7E9789495793}"/>
              </a:ext>
            </a:extLst>
          </p:cNvPr>
          <p:cNvGrpSpPr/>
          <p:nvPr/>
        </p:nvGrpSpPr>
        <p:grpSpPr>
          <a:xfrm>
            <a:off x="-3786844" y="-621932"/>
            <a:ext cx="12113260" cy="2646878"/>
            <a:chOff x="-3786844" y="-621932"/>
            <a:chExt cx="12113260" cy="26468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750A4D-8A4C-413A-9E9C-ED62ADC12140}"/>
                </a:ext>
              </a:extLst>
            </p:cNvPr>
            <p:cNvSpPr/>
            <p:nvPr/>
          </p:nvSpPr>
          <p:spPr>
            <a:xfrm>
              <a:off x="-3786844" y="257934"/>
              <a:ext cx="1211326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>
                  <a:solidFill>
                    <a:srgbClr val="01395C"/>
                  </a:solidFill>
                  <a:effectLst/>
                </a:rPr>
                <a:t>                                  </a:t>
              </a:r>
              <a:r>
                <a:rPr lang="fr-FR" sz="4400" b="1" dirty="0" err="1">
                  <a:solidFill>
                    <a:srgbClr val="01395C"/>
                  </a:solidFill>
                </a:rPr>
                <a:t>oncept</a:t>
              </a:r>
              <a:r>
                <a:rPr lang="fr-FR" sz="4400" b="1" dirty="0">
                  <a:solidFill>
                    <a:srgbClr val="01395C"/>
                  </a:solidFill>
                </a:rPr>
                <a:t> ADC </a:t>
              </a:r>
              <a:r>
                <a:rPr lang="en-US" sz="4400" b="1" dirty="0">
                  <a:solidFill>
                    <a:srgbClr val="01395C"/>
                  </a:solidFill>
                </a:rPr>
                <a:t>Sigma-Delta </a:t>
              </a:r>
              <a:r>
                <a:rPr lang="en-US" altLang="en-US" sz="4400" b="1" dirty="0">
                  <a:solidFill>
                    <a:srgbClr val="01395C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4400" b="1" dirty="0">
                  <a:solidFill>
                    <a:srgbClr val="01395C"/>
                  </a:solidFill>
                </a:rPr>
                <a:t>-</a:t>
              </a:r>
              <a:r>
                <a:rPr lang="en-US" altLang="en-US" sz="4400" b="1" dirty="0">
                  <a:solidFill>
                    <a:srgbClr val="01395C"/>
                  </a:solidFill>
                  <a:latin typeface="Symbol" panose="05050102010706020507" pitchFamily="18" charset="2"/>
                </a:rPr>
                <a:t>D</a:t>
              </a:r>
            </a:p>
            <a:p>
              <a:pPr algn="ctr"/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C6F1FB-965C-4362-952C-F07BD2217AA7}"/>
                </a:ext>
              </a:extLst>
            </p:cNvPr>
            <p:cNvSpPr/>
            <p:nvPr/>
          </p:nvSpPr>
          <p:spPr>
            <a:xfrm>
              <a:off x="-155573" y="-621932"/>
              <a:ext cx="2273379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C  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pic>
        <p:nvPicPr>
          <p:cNvPr id="18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0B7F316-DBEB-42B8-9A03-0E43553C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FCDE0A7-8133-4553-9A27-4C575DA2D4BD}"/>
              </a:ext>
            </a:extLst>
          </p:cNvPr>
          <p:cNvSpPr txBox="1"/>
          <p:nvPr/>
        </p:nvSpPr>
        <p:spPr>
          <a:xfrm>
            <a:off x="192504" y="1541550"/>
            <a:ext cx="7727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Modèle</a:t>
            </a:r>
            <a:r>
              <a:rPr lang="en-US" sz="3600" dirty="0"/>
              <a:t> </a:t>
            </a:r>
            <a:r>
              <a:rPr lang="fr-FR" sz="3600" dirty="0"/>
              <a:t>proposé : CRFF 4</a:t>
            </a:r>
            <a:r>
              <a:rPr lang="fr-FR" sz="3600" baseline="30000" dirty="0"/>
              <a:t>ème</a:t>
            </a:r>
            <a:r>
              <a:rPr lang="fr-FR" sz="3600" dirty="0"/>
              <a:t> degrés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16EB5D-C689-4695-A0D1-9D2263D00857}"/>
              </a:ext>
            </a:extLst>
          </p:cNvPr>
          <p:cNvGrpSpPr/>
          <p:nvPr/>
        </p:nvGrpSpPr>
        <p:grpSpPr>
          <a:xfrm>
            <a:off x="-47040" y="2096888"/>
            <a:ext cx="12065586" cy="4207690"/>
            <a:chOff x="40997" y="2187881"/>
            <a:chExt cx="12065586" cy="420769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659D1EF-37E4-4B18-9A60-EA411E41A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97" y="2187881"/>
              <a:ext cx="12065586" cy="420769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ADCE323-2B80-459D-99D6-BD61E743B3C5}"/>
                </a:ext>
              </a:extLst>
            </p:cNvPr>
            <p:cNvSpPr/>
            <p:nvPr/>
          </p:nvSpPr>
          <p:spPr>
            <a:xfrm>
              <a:off x="1284002" y="3720346"/>
              <a:ext cx="908539" cy="187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Intégrateur 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7E13B1B-9D58-4560-8DAB-8B4BEAB9672A}"/>
                </a:ext>
              </a:extLst>
            </p:cNvPr>
            <p:cNvSpPr/>
            <p:nvPr/>
          </p:nvSpPr>
          <p:spPr>
            <a:xfrm>
              <a:off x="3294184" y="3723826"/>
              <a:ext cx="908539" cy="187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Intégrateur 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CCF31D-8FF9-4918-9F9B-23F9C1CEA5A0}"/>
                </a:ext>
              </a:extLst>
            </p:cNvPr>
            <p:cNvSpPr/>
            <p:nvPr/>
          </p:nvSpPr>
          <p:spPr>
            <a:xfrm>
              <a:off x="5336611" y="3714527"/>
              <a:ext cx="908539" cy="187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Intégrateur 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9CDA91-6AA2-4947-AB7A-2F9787047BDA}"/>
                </a:ext>
              </a:extLst>
            </p:cNvPr>
            <p:cNvSpPr/>
            <p:nvPr/>
          </p:nvSpPr>
          <p:spPr>
            <a:xfrm>
              <a:off x="7404409" y="3714527"/>
              <a:ext cx="908539" cy="187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Intégrateur 4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26815CC7-A4BE-44FA-8224-9381925E9503}"/>
              </a:ext>
            </a:extLst>
          </p:cNvPr>
          <p:cNvSpPr/>
          <p:nvPr/>
        </p:nvSpPr>
        <p:spPr>
          <a:xfrm>
            <a:off x="11306287" y="6015228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372629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140" y="841375"/>
            <a:ext cx="11696299" cy="142240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-4198324" y="-605232"/>
            <a:ext cx="12113260" cy="2646878"/>
            <a:chOff x="-4198324" y="-605232"/>
            <a:chExt cx="12113260" cy="2646878"/>
          </a:xfrm>
        </p:grpSpPr>
        <p:sp>
          <p:nvSpPr>
            <p:cNvPr id="9" name="Rectangle 8"/>
            <p:cNvSpPr/>
            <p:nvPr/>
          </p:nvSpPr>
          <p:spPr>
            <a:xfrm>
              <a:off x="-4198324" y="227451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>
                  <a:solidFill>
                    <a:srgbClr val="01395C"/>
                  </a:solidFill>
                  <a:effectLst/>
                </a:rPr>
                <a:t>                         </a:t>
              </a:r>
              <a:r>
                <a:rPr lang="fr-FR" sz="4400" b="1" dirty="0" err="1">
                  <a:solidFill>
                    <a:srgbClr val="01395C"/>
                  </a:solidFill>
                </a:rPr>
                <a:t>i</a:t>
              </a:r>
              <a:r>
                <a:rPr lang="fr-FR" sz="4400" b="1" dirty="0" err="1">
                  <a:solidFill>
                    <a:srgbClr val="01395C"/>
                  </a:solidFill>
                  <a:effectLst/>
                </a:rPr>
                <a:t>mulations</a:t>
              </a:r>
              <a:r>
                <a:rPr lang="fr-FR" sz="4400" b="1" dirty="0">
                  <a:solidFill>
                    <a:srgbClr val="01395C"/>
                  </a:solidFill>
                  <a:effectLst/>
                </a:rPr>
                <a:t> et résultats</a:t>
              </a:r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15305" y="-605232"/>
              <a:ext cx="1191352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S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pic>
        <p:nvPicPr>
          <p:cNvPr id="11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C492AFA-9360-4A83-8579-C4A22556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116C1F-BA9D-4DFB-AE67-BD8270AB6620}"/>
              </a:ext>
            </a:extLst>
          </p:cNvPr>
          <p:cNvSpPr txBox="1"/>
          <p:nvPr/>
        </p:nvSpPr>
        <p:spPr>
          <a:xfrm>
            <a:off x="184925" y="1395315"/>
            <a:ext cx="4789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Exemple de synthèse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D64912-849B-4557-8C43-E74CDF276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8475"/>
            <a:ext cx="6204766" cy="3108867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8FE55B6-BE06-450C-9899-155C6B8E9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766" y="1983709"/>
            <a:ext cx="5565434" cy="417839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90F6EA7-D6F8-40ED-A622-DD4D3B19E9C8}"/>
              </a:ext>
            </a:extLst>
          </p:cNvPr>
          <p:cNvSpPr/>
          <p:nvPr/>
        </p:nvSpPr>
        <p:spPr>
          <a:xfrm>
            <a:off x="11306287" y="6015228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71066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140" y="841375"/>
            <a:ext cx="11696299" cy="142240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-4198324" y="-605232"/>
            <a:ext cx="12113260" cy="2646878"/>
            <a:chOff x="-4198324" y="-605232"/>
            <a:chExt cx="12113260" cy="2646878"/>
          </a:xfrm>
        </p:grpSpPr>
        <p:sp>
          <p:nvSpPr>
            <p:cNvPr id="9" name="Rectangle 8"/>
            <p:cNvSpPr/>
            <p:nvPr/>
          </p:nvSpPr>
          <p:spPr>
            <a:xfrm>
              <a:off x="-4198324" y="227451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>
                  <a:solidFill>
                    <a:srgbClr val="01395C"/>
                  </a:solidFill>
                  <a:effectLst/>
                </a:rPr>
                <a:t>                         </a:t>
              </a:r>
              <a:r>
                <a:rPr lang="fr-FR" sz="4400" b="1" dirty="0" err="1">
                  <a:solidFill>
                    <a:srgbClr val="01395C"/>
                  </a:solidFill>
                </a:rPr>
                <a:t>i</a:t>
              </a:r>
              <a:r>
                <a:rPr lang="fr-FR" sz="4400" b="1" dirty="0" err="1">
                  <a:solidFill>
                    <a:srgbClr val="01395C"/>
                  </a:solidFill>
                  <a:effectLst/>
                </a:rPr>
                <a:t>mulations</a:t>
              </a:r>
              <a:r>
                <a:rPr lang="fr-FR" sz="4400" b="1" dirty="0">
                  <a:solidFill>
                    <a:srgbClr val="01395C"/>
                  </a:solidFill>
                  <a:effectLst/>
                </a:rPr>
                <a:t> et résultats</a:t>
              </a:r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15305" y="-605232"/>
              <a:ext cx="1191352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S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pic>
        <p:nvPicPr>
          <p:cNvPr id="11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C492AFA-9360-4A83-8579-C4A22556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116C1F-BA9D-4DFB-AE67-BD8270AB6620}"/>
              </a:ext>
            </a:extLst>
          </p:cNvPr>
          <p:cNvSpPr txBox="1"/>
          <p:nvPr/>
        </p:nvSpPr>
        <p:spPr>
          <a:xfrm>
            <a:off x="184925" y="1395315"/>
            <a:ext cx="4789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Exemple de synthèse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2EC1CC3F-70A6-4678-A861-54BF12C3E9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650117"/>
                  </p:ext>
                </p:extLst>
              </p:nvPr>
            </p:nvGraphicFramePr>
            <p:xfrm>
              <a:off x="8039099" y="2415141"/>
              <a:ext cx="3752850" cy="388088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733551">
                      <a:extLst>
                        <a:ext uri="{9D8B030D-6E8A-4147-A177-3AD203B41FA5}">
                          <a16:colId xmlns:a16="http://schemas.microsoft.com/office/drawing/2014/main" val="550291314"/>
                        </a:ext>
                      </a:extLst>
                    </a:gridCol>
                    <a:gridCol w="2019299">
                      <a:extLst>
                        <a:ext uri="{9D8B030D-6E8A-4147-A177-3AD203B41FA5}">
                          <a16:colId xmlns:a16="http://schemas.microsoft.com/office/drawing/2014/main" val="1165753279"/>
                        </a:ext>
                      </a:extLst>
                    </a:gridCol>
                  </a:tblGrid>
                  <a:tr h="337468">
                    <a:tc>
                      <a:txBody>
                        <a:bodyPr/>
                        <a:lstStyle/>
                        <a:p>
                          <a:r>
                            <a:rPr lang="fr-FR" sz="1600" b="1" dirty="0"/>
                            <a:t>Paramètre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b="1" dirty="0"/>
                            <a:t>Valeur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5023165"/>
                      </a:ext>
                    </a:extLst>
                  </a:tr>
                  <a:tr h="590569">
                    <a:tc>
                      <a:txBody>
                        <a:bodyPr/>
                        <a:lstStyle/>
                        <a:p>
                          <a:r>
                            <a:rPr lang="fr-FR" sz="1600" b="1" dirty="0"/>
                            <a:t>Bande passante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𝟒𝟎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𝑴𝑯𝒛</m:t>
                                </m:r>
                              </m:oMath>
                            </m:oMathPara>
                          </a14:m>
                          <a:endParaRPr lang="fr-FR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6603374"/>
                      </a:ext>
                    </a:extLst>
                  </a:tr>
                  <a:tr h="337468">
                    <a:tc>
                      <a:txBody>
                        <a:bodyPr/>
                        <a:lstStyle/>
                        <a:p>
                          <a:r>
                            <a:rPr lang="fr-FR" sz="1600" b="1" dirty="0"/>
                            <a:t>OSR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fr-FR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8584615"/>
                      </a:ext>
                    </a:extLst>
                  </a:tr>
                  <a:tr h="337468">
                    <a:tc>
                      <a:txBody>
                        <a:bodyPr/>
                        <a:lstStyle/>
                        <a:p>
                          <a:r>
                            <a:rPr lang="fr-FR" sz="1600" b="1" dirty="0"/>
                            <a:t>Ordre du filtre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2990150"/>
                      </a:ext>
                    </a:extLst>
                  </a:tr>
                  <a:tr h="843670">
                    <a:tc>
                      <a:txBody>
                        <a:bodyPr/>
                        <a:lstStyle/>
                        <a:p>
                          <a:r>
                            <a:rPr lang="fr-FR" sz="1600" b="1" dirty="0"/>
                            <a:t>Nombre de bits du modulateur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3101832"/>
                      </a:ext>
                    </a:extLst>
                  </a:tr>
                  <a:tr h="843670">
                    <a:tc>
                      <a:txBody>
                        <a:bodyPr/>
                        <a:lstStyle/>
                        <a:p>
                          <a:r>
                            <a:rPr lang="fr-FR" sz="1600" b="1" dirty="0"/>
                            <a:t>Fréquence d’échantillonnage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𝟖𝟎𝟎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𝑴𝑯𝒛</m:t>
                                </m:r>
                              </m:oMath>
                            </m:oMathPara>
                          </a14:m>
                          <a:endParaRPr lang="fr-FR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0300008"/>
                      </a:ext>
                    </a:extLst>
                  </a:tr>
                  <a:tr h="590569">
                    <a:tc>
                      <a:txBody>
                        <a:bodyPr/>
                        <a:lstStyle/>
                        <a:p>
                          <a:r>
                            <a:rPr lang="fr-FR" sz="1600" b="1" dirty="0"/>
                            <a:t>SQNR théorique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  <m:t>𝟕𝟗</m:t>
                              </m:r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  <m:t>𝟓𝟗</m:t>
                              </m:r>
                            </m:oMath>
                          </a14:m>
                          <a:r>
                            <a:rPr lang="fr-FR" sz="1600" b="1" dirty="0"/>
                            <a:t> dB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23696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2EC1CC3F-70A6-4678-A861-54BF12C3E9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650117"/>
                  </p:ext>
                </p:extLst>
              </p:nvPr>
            </p:nvGraphicFramePr>
            <p:xfrm>
              <a:off x="8039099" y="2415141"/>
              <a:ext cx="3752850" cy="388088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733551">
                      <a:extLst>
                        <a:ext uri="{9D8B030D-6E8A-4147-A177-3AD203B41FA5}">
                          <a16:colId xmlns:a16="http://schemas.microsoft.com/office/drawing/2014/main" val="550291314"/>
                        </a:ext>
                      </a:extLst>
                    </a:gridCol>
                    <a:gridCol w="2019299">
                      <a:extLst>
                        <a:ext uri="{9D8B030D-6E8A-4147-A177-3AD203B41FA5}">
                          <a16:colId xmlns:a16="http://schemas.microsoft.com/office/drawing/2014/main" val="1165753279"/>
                        </a:ext>
                      </a:extLst>
                    </a:gridCol>
                  </a:tblGrid>
                  <a:tr h="337468">
                    <a:tc>
                      <a:txBody>
                        <a:bodyPr/>
                        <a:lstStyle/>
                        <a:p>
                          <a:r>
                            <a:rPr lang="fr-FR" sz="1600" b="1" dirty="0"/>
                            <a:t>Paramètre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b="1" dirty="0"/>
                            <a:t>Valeur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5023165"/>
                      </a:ext>
                    </a:extLst>
                  </a:tr>
                  <a:tr h="590569">
                    <a:tc>
                      <a:txBody>
                        <a:bodyPr/>
                        <a:lstStyle/>
                        <a:p>
                          <a:r>
                            <a:rPr lang="fr-FR" sz="1600" b="1" dirty="0"/>
                            <a:t>Bande passante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6145" t="-59794" r="-1205" b="-502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6603374"/>
                      </a:ext>
                    </a:extLst>
                  </a:tr>
                  <a:tr h="337468">
                    <a:tc>
                      <a:txBody>
                        <a:bodyPr/>
                        <a:lstStyle/>
                        <a:p>
                          <a:r>
                            <a:rPr lang="fr-FR" sz="1600" b="1" dirty="0"/>
                            <a:t>OSR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6145" t="-276786" r="-1205" b="-769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584615"/>
                      </a:ext>
                    </a:extLst>
                  </a:tr>
                  <a:tr h="337468">
                    <a:tc>
                      <a:txBody>
                        <a:bodyPr/>
                        <a:lstStyle/>
                        <a:p>
                          <a:r>
                            <a:rPr lang="fr-FR" sz="1600" b="1" dirty="0"/>
                            <a:t>Ordre du filtre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6145" t="-383636" r="-1205" b="-68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990150"/>
                      </a:ext>
                    </a:extLst>
                  </a:tr>
                  <a:tr h="843670">
                    <a:tc>
                      <a:txBody>
                        <a:bodyPr/>
                        <a:lstStyle/>
                        <a:p>
                          <a:r>
                            <a:rPr lang="fr-FR" sz="1600" b="1" dirty="0"/>
                            <a:t>Nombre de bits du modulateur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6145" t="-191367" r="-1205" b="-1705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3101832"/>
                      </a:ext>
                    </a:extLst>
                  </a:tr>
                  <a:tr h="843670">
                    <a:tc>
                      <a:txBody>
                        <a:bodyPr/>
                        <a:lstStyle/>
                        <a:p>
                          <a:r>
                            <a:rPr lang="fr-FR" sz="1600" b="1" dirty="0"/>
                            <a:t>Fréquence d’échantillonnage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6145" t="-293478" r="-1205" b="-7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0300008"/>
                      </a:ext>
                    </a:extLst>
                  </a:tr>
                  <a:tr h="590569">
                    <a:tc>
                      <a:txBody>
                        <a:bodyPr/>
                        <a:lstStyle/>
                        <a:p>
                          <a:r>
                            <a:rPr lang="fr-FR" sz="1600" b="1" dirty="0"/>
                            <a:t>SQNR théorique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6145" t="-559794" r="-1205" b="-2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23696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890F6EA7-D6F8-40ED-A622-DD4D3B19E9C8}"/>
              </a:ext>
            </a:extLst>
          </p:cNvPr>
          <p:cNvSpPr/>
          <p:nvPr/>
        </p:nvSpPr>
        <p:spPr>
          <a:xfrm>
            <a:off x="11306287" y="6015228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16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607C97-8A2E-4512-8932-A8212FF4CB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t="2389" r="8284" b="1536"/>
          <a:stretch/>
        </p:blipFill>
        <p:spPr>
          <a:xfrm>
            <a:off x="184925" y="2369359"/>
            <a:ext cx="7730011" cy="405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64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140" y="841375"/>
            <a:ext cx="11696299" cy="142240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-4198324" y="-605232"/>
            <a:ext cx="12113260" cy="2646878"/>
            <a:chOff x="-4198324" y="-605232"/>
            <a:chExt cx="12113260" cy="2646878"/>
          </a:xfrm>
        </p:grpSpPr>
        <p:sp>
          <p:nvSpPr>
            <p:cNvPr id="9" name="Rectangle 8"/>
            <p:cNvSpPr/>
            <p:nvPr/>
          </p:nvSpPr>
          <p:spPr>
            <a:xfrm>
              <a:off x="-4198324" y="227451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>
                  <a:solidFill>
                    <a:srgbClr val="01395C"/>
                  </a:solidFill>
                  <a:effectLst/>
                </a:rPr>
                <a:t>                         </a:t>
              </a:r>
              <a:r>
                <a:rPr lang="fr-FR" sz="4400" b="1" dirty="0" err="1">
                  <a:solidFill>
                    <a:srgbClr val="01395C"/>
                  </a:solidFill>
                </a:rPr>
                <a:t>i</a:t>
              </a:r>
              <a:r>
                <a:rPr lang="fr-FR" sz="4400" b="1" dirty="0" err="1">
                  <a:solidFill>
                    <a:srgbClr val="01395C"/>
                  </a:solidFill>
                  <a:effectLst/>
                </a:rPr>
                <a:t>mulations</a:t>
              </a:r>
              <a:r>
                <a:rPr lang="fr-FR" sz="4400" b="1" dirty="0">
                  <a:solidFill>
                    <a:srgbClr val="01395C"/>
                  </a:solidFill>
                  <a:effectLst/>
                </a:rPr>
                <a:t> et résultats</a:t>
              </a:r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15305" y="-605232"/>
              <a:ext cx="1191352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S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90F6EA7-D6F8-40ED-A622-DD4D3B19E9C8}"/>
              </a:ext>
            </a:extLst>
          </p:cNvPr>
          <p:cNvSpPr/>
          <p:nvPr/>
        </p:nvSpPr>
        <p:spPr>
          <a:xfrm>
            <a:off x="11306287" y="6015228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17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31"/>
          <a:stretch/>
        </p:blipFill>
        <p:spPr>
          <a:xfrm>
            <a:off x="1076047" y="1641520"/>
            <a:ext cx="9953876" cy="18069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116C1F-BA9D-4DFB-AE67-BD8270AB6620}"/>
              </a:ext>
            </a:extLst>
          </p:cNvPr>
          <p:cNvSpPr txBox="1"/>
          <p:nvPr/>
        </p:nvSpPr>
        <p:spPr>
          <a:xfrm>
            <a:off x="184925" y="1209339"/>
            <a:ext cx="4789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Exemple de synthèse 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92"/>
          <a:stretch/>
        </p:blipFill>
        <p:spPr>
          <a:xfrm>
            <a:off x="1076047" y="5152004"/>
            <a:ext cx="9953876" cy="168694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0" b="36224"/>
          <a:stretch/>
        </p:blipFill>
        <p:spPr>
          <a:xfrm>
            <a:off x="1076047" y="3407244"/>
            <a:ext cx="9953876" cy="1752600"/>
          </a:xfrm>
          <a:prstGeom prst="rect">
            <a:avLst/>
          </a:prstGeom>
        </p:spPr>
      </p:pic>
      <p:pic>
        <p:nvPicPr>
          <p:cNvPr id="11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C492AFA-9360-4A83-8579-C4A22556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486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140" y="841375"/>
            <a:ext cx="11696299" cy="142240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-4198324" y="-605232"/>
            <a:ext cx="12113260" cy="2646878"/>
            <a:chOff x="-4198324" y="-605232"/>
            <a:chExt cx="12113260" cy="2646878"/>
          </a:xfrm>
        </p:grpSpPr>
        <p:sp>
          <p:nvSpPr>
            <p:cNvPr id="9" name="Rectangle 8"/>
            <p:cNvSpPr/>
            <p:nvPr/>
          </p:nvSpPr>
          <p:spPr>
            <a:xfrm>
              <a:off x="-4198324" y="227451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>
                  <a:solidFill>
                    <a:srgbClr val="01395C"/>
                  </a:solidFill>
                  <a:effectLst/>
                </a:rPr>
                <a:t>                         </a:t>
              </a:r>
              <a:r>
                <a:rPr lang="fr-FR" sz="4400" b="1" dirty="0" err="1">
                  <a:solidFill>
                    <a:srgbClr val="01395C"/>
                  </a:solidFill>
                </a:rPr>
                <a:t>i</a:t>
              </a:r>
              <a:r>
                <a:rPr lang="fr-FR" sz="4400" b="1" dirty="0" err="1">
                  <a:solidFill>
                    <a:srgbClr val="01395C"/>
                  </a:solidFill>
                  <a:effectLst/>
                </a:rPr>
                <a:t>mulations</a:t>
              </a:r>
              <a:r>
                <a:rPr lang="fr-FR" sz="4400" b="1" dirty="0">
                  <a:solidFill>
                    <a:srgbClr val="01395C"/>
                  </a:solidFill>
                  <a:effectLst/>
                </a:rPr>
                <a:t> et résultats</a:t>
              </a:r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15305" y="-605232"/>
              <a:ext cx="1191352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S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pic>
        <p:nvPicPr>
          <p:cNvPr id="11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C492AFA-9360-4A83-8579-C4A22556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116C1F-BA9D-4DFB-AE67-BD8270AB6620}"/>
              </a:ext>
            </a:extLst>
          </p:cNvPr>
          <p:cNvSpPr txBox="1"/>
          <p:nvPr/>
        </p:nvSpPr>
        <p:spPr>
          <a:xfrm>
            <a:off x="0" y="1506409"/>
            <a:ext cx="10584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Exemple de test de paramètres : Gain DC des amplis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0F6EA7-D6F8-40ED-A622-DD4D3B19E9C8}"/>
              </a:ext>
            </a:extLst>
          </p:cNvPr>
          <p:cNvSpPr/>
          <p:nvPr/>
        </p:nvSpPr>
        <p:spPr>
          <a:xfrm>
            <a:off x="11306287" y="6015228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18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1E9B00-C59C-472C-B879-8E0A101BEE46}"/>
              </a:ext>
            </a:extLst>
          </p:cNvPr>
          <p:cNvGrpSpPr/>
          <p:nvPr/>
        </p:nvGrpSpPr>
        <p:grpSpPr>
          <a:xfrm>
            <a:off x="942771" y="1120582"/>
            <a:ext cx="10832360" cy="5580390"/>
            <a:chOff x="1201081" y="1120582"/>
            <a:chExt cx="10832360" cy="558039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" name="Diagram 14">
                  <a:extLst>
                    <a:ext uri="{FF2B5EF4-FFF2-40B4-BE49-F238E27FC236}">
                      <a16:creationId xmlns:a16="http://schemas.microsoft.com/office/drawing/2014/main" id="{E5D538F5-4D18-403D-8653-BB9F3BCC7E16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110636356"/>
                    </p:ext>
                  </p:extLst>
                </p:nvPr>
              </p:nvGraphicFramePr>
              <p:xfrm>
                <a:off x="1201081" y="1120582"/>
                <a:ext cx="8253034" cy="558039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</mc:Choice>
          <mc:Fallback xmlns="">
            <p:graphicFrame>
              <p:nvGraphicFramePr>
                <p:cNvPr id="15" name="Diagram 14">
                  <a:extLst>
                    <a:ext uri="{FF2B5EF4-FFF2-40B4-BE49-F238E27FC236}">
                      <a16:creationId xmlns:a16="http://schemas.microsoft.com/office/drawing/2014/main" id="{E5D538F5-4D18-403D-8653-BB9F3BCC7E16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110636356"/>
                    </p:ext>
                  </p:extLst>
                </p:nvPr>
              </p:nvGraphicFramePr>
              <p:xfrm>
                <a:off x="1201081" y="1120582"/>
                <a:ext cx="8253034" cy="558039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8" r:lo="rId9" r:qs="rId10" r:cs="rId11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C1313E22-E526-403F-B314-ADC632C00927}"/>
                    </a:ext>
                  </a:extLst>
                </p:cNvPr>
                <p:cNvSpPr/>
                <p:nvPr/>
              </p:nvSpPr>
              <p:spPr>
                <a:xfrm>
                  <a:off x="1248706" y="4027595"/>
                  <a:ext cx="2085044" cy="962025"/>
                </a:xfrm>
                <a:prstGeom prst="round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>
                      <a:solidFill>
                        <a:schemeClr val="tx1"/>
                      </a:solidFill>
                    </a:rPr>
                    <a:t>SNR = </a:t>
                  </a:r>
                  <a14:m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a14:m>
                  <a:r>
                    <a:rPr lang="fr-FR" dirty="0">
                      <a:solidFill>
                        <a:schemeClr val="tx1"/>
                      </a:solidFill>
                    </a:rPr>
                    <a:t> 79 dB</a:t>
                  </a:r>
                </a:p>
                <a:p>
                  <a:pPr algn="ctr"/>
                  <a:r>
                    <a:rPr lang="fr-FR" dirty="0">
                      <a:solidFill>
                        <a:schemeClr val="tx1"/>
                      </a:solidFill>
                    </a:rPr>
                    <a:t>ENOB = </a:t>
                  </a:r>
                  <a14:m>
                    <m:oMath xmlns:m="http://schemas.openxmlformats.org/officeDocument/2006/math">
                      <m:r>
                        <a:rPr lang="fr-F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a14:m>
                  <a:r>
                    <a:rPr lang="fr-FR" dirty="0">
                      <a:solidFill>
                        <a:schemeClr val="tx1"/>
                      </a:solidFill>
                    </a:rPr>
                    <a:t> 12 bits</a:t>
                  </a:r>
                </a:p>
              </p:txBody>
            </p:sp>
          </mc:Choice>
          <mc:Fallback xmlns=""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C1313E22-E526-403F-B314-ADC632C009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8706" y="4027595"/>
                  <a:ext cx="2085044" cy="962025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90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C47B8A18-3DD5-45AF-95D5-4CB3FA16F136}"/>
                </a:ext>
              </a:extLst>
            </p:cNvPr>
            <p:cNvSpPr/>
            <p:nvPr/>
          </p:nvSpPr>
          <p:spPr>
            <a:xfrm>
              <a:off x="2062628" y="3538597"/>
              <a:ext cx="457200" cy="40957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002032B-277F-482D-9C4A-6B82B674FC59}"/>
                </a:ext>
              </a:extLst>
            </p:cNvPr>
            <p:cNvSpPr/>
            <p:nvPr/>
          </p:nvSpPr>
          <p:spPr>
            <a:xfrm>
              <a:off x="9948397" y="3212671"/>
              <a:ext cx="2085044" cy="96202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Calcul des coefficients des boucles 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732F3F2A-EE83-44BA-9C5A-514AFA9C5AB1}"/>
                </a:ext>
              </a:extLst>
            </p:cNvPr>
            <p:cNvSpPr/>
            <p:nvPr/>
          </p:nvSpPr>
          <p:spPr>
            <a:xfrm rot="14375974">
              <a:off x="9517828" y="4083235"/>
              <a:ext cx="457200" cy="40957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9AA8553-59B5-4BD1-B294-1F603D08A862}"/>
                </a:ext>
              </a:extLst>
            </p:cNvPr>
            <p:cNvSpPr/>
            <p:nvPr/>
          </p:nvSpPr>
          <p:spPr>
            <a:xfrm>
              <a:off x="9922031" y="5016875"/>
              <a:ext cx="2085044" cy="96202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Etude de stabilité (placement  des pôles)</a:t>
              </a:r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0F91BF32-AA23-4F56-9931-FA77A6455DAD}"/>
                </a:ext>
              </a:extLst>
            </p:cNvPr>
            <p:cNvSpPr/>
            <p:nvPr/>
          </p:nvSpPr>
          <p:spPr>
            <a:xfrm rot="7224026" flipV="1">
              <a:off x="9504459" y="4642410"/>
              <a:ext cx="457200" cy="40957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7F23557-3F6F-4394-B6BF-517837FE55C4}"/>
                </a:ext>
              </a:extLst>
            </p:cNvPr>
            <p:cNvSpPr/>
            <p:nvPr/>
          </p:nvSpPr>
          <p:spPr>
            <a:xfrm>
              <a:off x="1284560" y="5553509"/>
              <a:ext cx="2085044" cy="96202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Calcul du SNR et ENOB Simulés </a:t>
              </a: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E294552B-6A91-4601-8C7D-AA0A72067C8B}"/>
                </a:ext>
              </a:extLst>
            </p:cNvPr>
            <p:cNvSpPr/>
            <p:nvPr/>
          </p:nvSpPr>
          <p:spPr>
            <a:xfrm rot="5400000">
              <a:off x="3586434" y="5840413"/>
              <a:ext cx="457200" cy="40957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93570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140" y="841375"/>
            <a:ext cx="11696299" cy="142240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-4198324" y="-605232"/>
            <a:ext cx="12113260" cy="2646878"/>
            <a:chOff x="-4198324" y="-605232"/>
            <a:chExt cx="12113260" cy="2646878"/>
          </a:xfrm>
        </p:grpSpPr>
        <p:sp>
          <p:nvSpPr>
            <p:cNvPr id="9" name="Rectangle 8"/>
            <p:cNvSpPr/>
            <p:nvPr/>
          </p:nvSpPr>
          <p:spPr>
            <a:xfrm>
              <a:off x="-4198324" y="227451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>
                  <a:solidFill>
                    <a:srgbClr val="01395C"/>
                  </a:solidFill>
                  <a:effectLst/>
                </a:rPr>
                <a:t>                         </a:t>
              </a:r>
              <a:r>
                <a:rPr lang="fr-FR" sz="4400" b="1" dirty="0" err="1">
                  <a:solidFill>
                    <a:srgbClr val="01395C"/>
                  </a:solidFill>
                </a:rPr>
                <a:t>i</a:t>
              </a:r>
              <a:r>
                <a:rPr lang="fr-FR" sz="4400" b="1" dirty="0" err="1">
                  <a:solidFill>
                    <a:srgbClr val="01395C"/>
                  </a:solidFill>
                  <a:effectLst/>
                </a:rPr>
                <a:t>mulations</a:t>
              </a:r>
              <a:r>
                <a:rPr lang="fr-FR" sz="4400" b="1" dirty="0">
                  <a:solidFill>
                    <a:srgbClr val="01395C"/>
                  </a:solidFill>
                  <a:effectLst/>
                </a:rPr>
                <a:t> et résultats</a:t>
              </a:r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15305" y="-605232"/>
              <a:ext cx="1191352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S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pic>
        <p:nvPicPr>
          <p:cNvPr id="11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C492AFA-9360-4A83-8579-C4A22556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116C1F-BA9D-4DFB-AE67-BD8270AB6620}"/>
              </a:ext>
            </a:extLst>
          </p:cNvPr>
          <p:cNvSpPr txBox="1"/>
          <p:nvPr/>
        </p:nvSpPr>
        <p:spPr>
          <a:xfrm>
            <a:off x="0" y="1506409"/>
            <a:ext cx="10584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Exemple de test de paramètres : Gain DC des amplis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0F6EA7-D6F8-40ED-A622-DD4D3B19E9C8}"/>
              </a:ext>
            </a:extLst>
          </p:cNvPr>
          <p:cNvSpPr/>
          <p:nvPr/>
        </p:nvSpPr>
        <p:spPr>
          <a:xfrm>
            <a:off x="11306287" y="6015228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08BE28-2970-4BE8-AE51-397B048835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3640" r="3907"/>
          <a:stretch/>
        </p:blipFill>
        <p:spPr>
          <a:xfrm>
            <a:off x="1445252" y="2099683"/>
            <a:ext cx="9196527" cy="46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21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140" y="841375"/>
            <a:ext cx="11696299" cy="142240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-4198324" y="-605232"/>
            <a:ext cx="12113260" cy="2646878"/>
            <a:chOff x="-4198324" y="-605232"/>
            <a:chExt cx="12113260" cy="2646878"/>
          </a:xfrm>
        </p:grpSpPr>
        <p:sp>
          <p:nvSpPr>
            <p:cNvPr id="9" name="Rectangle 8"/>
            <p:cNvSpPr/>
            <p:nvPr/>
          </p:nvSpPr>
          <p:spPr>
            <a:xfrm>
              <a:off x="-4198324" y="227451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>
                  <a:solidFill>
                    <a:srgbClr val="01395C"/>
                  </a:solidFill>
                  <a:effectLst/>
                </a:rPr>
                <a:t>                         </a:t>
              </a:r>
              <a:r>
                <a:rPr lang="fr-FR" sz="4400" b="1" dirty="0" err="1">
                  <a:solidFill>
                    <a:srgbClr val="01395C"/>
                  </a:solidFill>
                </a:rPr>
                <a:t>i</a:t>
              </a:r>
              <a:r>
                <a:rPr lang="fr-FR" sz="4400" b="1" dirty="0" err="1">
                  <a:solidFill>
                    <a:srgbClr val="01395C"/>
                  </a:solidFill>
                  <a:effectLst/>
                </a:rPr>
                <a:t>mulations</a:t>
              </a:r>
              <a:r>
                <a:rPr lang="fr-FR" sz="4400" b="1" dirty="0">
                  <a:solidFill>
                    <a:srgbClr val="01395C"/>
                  </a:solidFill>
                  <a:effectLst/>
                </a:rPr>
                <a:t> et résultats</a:t>
              </a:r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15305" y="-605232"/>
              <a:ext cx="1191352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S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pic>
        <p:nvPicPr>
          <p:cNvPr id="11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C492AFA-9360-4A83-8579-C4A22556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116C1F-BA9D-4DFB-AE67-BD8270AB6620}"/>
              </a:ext>
            </a:extLst>
          </p:cNvPr>
          <p:cNvSpPr txBox="1"/>
          <p:nvPr/>
        </p:nvSpPr>
        <p:spPr>
          <a:xfrm>
            <a:off x="0" y="1506409"/>
            <a:ext cx="10584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Exemple de test de paramètres : Gain DC des amplis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0F6EA7-D6F8-40ED-A622-DD4D3B19E9C8}"/>
              </a:ext>
            </a:extLst>
          </p:cNvPr>
          <p:cNvSpPr/>
          <p:nvPr/>
        </p:nvSpPr>
        <p:spPr>
          <a:xfrm>
            <a:off x="11306287" y="6015228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08BE28-2970-4BE8-AE51-397B048835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3640" r="3907"/>
          <a:stretch/>
        </p:blipFill>
        <p:spPr>
          <a:xfrm>
            <a:off x="1445252" y="2099683"/>
            <a:ext cx="9196527" cy="4648914"/>
          </a:xfrm>
          <a:prstGeom prst="rect">
            <a:avLst/>
          </a:prstGeom>
        </p:spPr>
      </p:pic>
      <p:sp>
        <p:nvSpPr>
          <p:cNvPr id="14" name="Oval 25">
            <a:extLst>
              <a:ext uri="{FF2B5EF4-FFF2-40B4-BE49-F238E27FC236}">
                <a16:creationId xmlns:a16="http://schemas.microsoft.com/office/drawing/2014/main" id="{10207082-3F60-4BFB-BEB9-6E20D3B88EE1}"/>
              </a:ext>
            </a:extLst>
          </p:cNvPr>
          <p:cNvSpPr/>
          <p:nvPr/>
        </p:nvSpPr>
        <p:spPr>
          <a:xfrm>
            <a:off x="3526367" y="2607820"/>
            <a:ext cx="361950" cy="361950"/>
          </a:xfrm>
          <a:prstGeom prst="ellipse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25">
            <a:extLst>
              <a:ext uri="{FF2B5EF4-FFF2-40B4-BE49-F238E27FC236}">
                <a16:creationId xmlns:a16="http://schemas.microsoft.com/office/drawing/2014/main" id="{10207082-3F60-4BFB-BEB9-6E20D3B88EE1}"/>
              </a:ext>
            </a:extLst>
          </p:cNvPr>
          <p:cNvSpPr/>
          <p:nvPr/>
        </p:nvSpPr>
        <p:spPr>
          <a:xfrm>
            <a:off x="8056034" y="2607820"/>
            <a:ext cx="361950" cy="361950"/>
          </a:xfrm>
          <a:prstGeom prst="ellipse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val 25">
            <a:extLst>
              <a:ext uri="{FF2B5EF4-FFF2-40B4-BE49-F238E27FC236}">
                <a16:creationId xmlns:a16="http://schemas.microsoft.com/office/drawing/2014/main" id="{10207082-3F60-4BFB-BEB9-6E20D3B88EE1}"/>
              </a:ext>
            </a:extLst>
          </p:cNvPr>
          <p:cNvSpPr/>
          <p:nvPr/>
        </p:nvSpPr>
        <p:spPr>
          <a:xfrm>
            <a:off x="8986956" y="2607820"/>
            <a:ext cx="361950" cy="361950"/>
          </a:xfrm>
          <a:prstGeom prst="ellipse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593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140" y="812800"/>
            <a:ext cx="11696299" cy="142240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-4198324" y="-605232"/>
            <a:ext cx="12113260" cy="2646878"/>
            <a:chOff x="-4198324" y="-605232"/>
            <a:chExt cx="12113260" cy="2646878"/>
          </a:xfrm>
        </p:grpSpPr>
        <p:sp>
          <p:nvSpPr>
            <p:cNvPr id="9" name="Rectangle 8"/>
            <p:cNvSpPr/>
            <p:nvPr/>
          </p:nvSpPr>
          <p:spPr>
            <a:xfrm>
              <a:off x="-4198324" y="227451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 err="1">
                  <a:solidFill>
                    <a:srgbClr val="01395C"/>
                  </a:solidFill>
                  <a:effectLst/>
                </a:rPr>
                <a:t>ommaire</a:t>
              </a:r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15305" y="-605232"/>
              <a:ext cx="1191352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S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76047" y="996892"/>
            <a:ext cx="9087424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Contexte général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Objectifs de thèse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Circuits de mesure d’énergie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Concept ADC </a:t>
            </a:r>
            <a:r>
              <a:rPr lang="en-US" sz="4000" dirty="0">
                <a:solidFill>
                  <a:schemeClr val="bg2"/>
                </a:solidFill>
              </a:rPr>
              <a:t>Sigma-Delta </a:t>
            </a:r>
            <a:r>
              <a:rPr lang="en-US" altLang="en-US" sz="4000" b="1" dirty="0">
                <a:solidFill>
                  <a:schemeClr val="bg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4000" b="1" dirty="0">
                <a:solidFill>
                  <a:schemeClr val="bg2"/>
                </a:solidFill>
              </a:rPr>
              <a:t>-</a:t>
            </a:r>
            <a:r>
              <a:rPr lang="en-US" altLang="en-US" sz="4000" b="1" dirty="0">
                <a:solidFill>
                  <a:schemeClr val="bg2"/>
                </a:solidFill>
                <a:latin typeface="Symbol" panose="05050102010706020507" pitchFamily="18" charset="2"/>
              </a:rPr>
              <a:t>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/>
                </a:solidFill>
              </a:rPr>
              <a:t>Sur-échantillonnage</a:t>
            </a:r>
            <a:r>
              <a:rPr lang="en-US" sz="3200" dirty="0">
                <a:solidFill>
                  <a:schemeClr val="bg2"/>
                </a:solidFill>
              </a:rPr>
              <a:t> et </a:t>
            </a:r>
            <a:r>
              <a:rPr lang="fr-FR" sz="3200" dirty="0">
                <a:solidFill>
                  <a:schemeClr val="bg2"/>
                </a:solidFill>
              </a:rPr>
              <a:t>mise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fr-FR" sz="3200" dirty="0">
                <a:solidFill>
                  <a:schemeClr val="bg2"/>
                </a:solidFill>
              </a:rPr>
              <a:t>en forme du bruit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/>
                </a:solidFill>
              </a:rPr>
              <a:t>Continu vs Discret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/>
                </a:solidFill>
              </a:rPr>
              <a:t>Modèle proposé et ses propriétés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Simulations et résultats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/>
              <a:t>Conclusions</a:t>
            </a:r>
            <a:r>
              <a:rPr lang="fr-FR" sz="4000" dirty="0">
                <a:solidFill>
                  <a:schemeClr val="bg2"/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Etapes suivantes </a:t>
            </a:r>
          </a:p>
          <a:p>
            <a:endParaRPr lang="fr-F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1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C492AFA-9360-4A83-8579-C4A22556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323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140" y="812800"/>
            <a:ext cx="11696299" cy="142240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-4198324" y="-605232"/>
            <a:ext cx="12113260" cy="2646878"/>
            <a:chOff x="-4198324" y="-605232"/>
            <a:chExt cx="12113260" cy="2646878"/>
          </a:xfrm>
        </p:grpSpPr>
        <p:sp>
          <p:nvSpPr>
            <p:cNvPr id="9" name="Rectangle 8"/>
            <p:cNvSpPr/>
            <p:nvPr/>
          </p:nvSpPr>
          <p:spPr>
            <a:xfrm>
              <a:off x="-4198324" y="227451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 err="1">
                  <a:solidFill>
                    <a:srgbClr val="01395C"/>
                  </a:solidFill>
                  <a:effectLst/>
                </a:rPr>
                <a:t>ommaire</a:t>
              </a:r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15305" y="-605232"/>
              <a:ext cx="1191352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S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76047" y="996892"/>
            <a:ext cx="9087424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/>
              <a:t>Contexte général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Objectifs de thèse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Circuits de mesure d’énergie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Concept ADC </a:t>
            </a:r>
            <a:r>
              <a:rPr lang="en-US" sz="4000" dirty="0">
                <a:solidFill>
                  <a:schemeClr val="bg2"/>
                </a:solidFill>
              </a:rPr>
              <a:t>Sigma-Delta </a:t>
            </a:r>
            <a:r>
              <a:rPr lang="en-US" altLang="en-US" sz="4000" b="1" dirty="0">
                <a:solidFill>
                  <a:schemeClr val="bg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4000" b="1" dirty="0">
                <a:solidFill>
                  <a:schemeClr val="bg2"/>
                </a:solidFill>
              </a:rPr>
              <a:t>-</a:t>
            </a:r>
            <a:r>
              <a:rPr lang="en-US" altLang="en-US" sz="4000" b="1" dirty="0">
                <a:solidFill>
                  <a:schemeClr val="bg2"/>
                </a:solidFill>
                <a:latin typeface="Symbol" panose="05050102010706020507" pitchFamily="18" charset="2"/>
              </a:rPr>
              <a:t>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/>
                </a:solidFill>
              </a:rPr>
              <a:t>Sur-échantillonnage</a:t>
            </a:r>
            <a:r>
              <a:rPr lang="en-US" sz="3200" dirty="0">
                <a:solidFill>
                  <a:schemeClr val="bg2"/>
                </a:solidFill>
              </a:rPr>
              <a:t> et </a:t>
            </a:r>
            <a:r>
              <a:rPr lang="fr-FR" sz="3200" dirty="0">
                <a:solidFill>
                  <a:schemeClr val="bg2"/>
                </a:solidFill>
              </a:rPr>
              <a:t>mise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fr-FR" sz="3200" dirty="0">
                <a:solidFill>
                  <a:schemeClr val="bg2"/>
                </a:solidFill>
              </a:rPr>
              <a:t>en forme du bruit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/>
                </a:solidFill>
              </a:rPr>
              <a:t>Temps continu vs Temps discret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/>
                </a:solidFill>
              </a:rPr>
              <a:t>Modèle proposé et ses propriétés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Simulations et résultats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Conclusions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Etapes suivantes </a:t>
            </a:r>
          </a:p>
          <a:p>
            <a:endParaRPr lang="fr-F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1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C492AFA-9360-4A83-8579-C4A22556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295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01040" y="851150"/>
            <a:ext cx="11582399" cy="123110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 16"/>
          <p:cNvGrpSpPr/>
          <p:nvPr/>
        </p:nvGrpSpPr>
        <p:grpSpPr>
          <a:xfrm>
            <a:off x="-4002610" y="-605232"/>
            <a:ext cx="12113260" cy="2646878"/>
            <a:chOff x="-4002610" y="-605232"/>
            <a:chExt cx="12113260" cy="2646878"/>
          </a:xfrm>
        </p:grpSpPr>
        <p:sp>
          <p:nvSpPr>
            <p:cNvPr id="18" name="Rectangle 17"/>
            <p:cNvSpPr/>
            <p:nvPr/>
          </p:nvSpPr>
          <p:spPr>
            <a:xfrm>
              <a:off x="-4002610" y="204819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 err="1">
                  <a:solidFill>
                    <a:srgbClr val="01395C"/>
                  </a:solidFill>
                </a:rPr>
                <a:t>onclusions</a:t>
              </a:r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15305" y="-605232"/>
              <a:ext cx="1311578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C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11306287" y="6015228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21</a:t>
            </a:r>
          </a:p>
        </p:txBody>
      </p:sp>
      <p:pic>
        <p:nvPicPr>
          <p:cNvPr id="8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FCD4DF69-DC69-4AFC-8577-F789C9F56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5ED800-0C3F-44E1-A9C3-F60B0D61780A}"/>
              </a:ext>
            </a:extLst>
          </p:cNvPr>
          <p:cNvSpPr txBox="1"/>
          <p:nvPr/>
        </p:nvSpPr>
        <p:spPr>
          <a:xfrm>
            <a:off x="314470" y="2715470"/>
            <a:ext cx="1146066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Elaboration d’un modèle théorique de L’ADC qui répond au cahier des charges initial.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Réalisation d’un outil de simulation qui permet d’extraire les paramètres du design du circuit.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0749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140" y="812800"/>
            <a:ext cx="11696299" cy="142240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-4198324" y="-605232"/>
            <a:ext cx="12113260" cy="2646878"/>
            <a:chOff x="-4198324" y="-605232"/>
            <a:chExt cx="12113260" cy="2646878"/>
          </a:xfrm>
        </p:grpSpPr>
        <p:sp>
          <p:nvSpPr>
            <p:cNvPr id="9" name="Rectangle 8"/>
            <p:cNvSpPr/>
            <p:nvPr/>
          </p:nvSpPr>
          <p:spPr>
            <a:xfrm>
              <a:off x="-4198324" y="227451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 err="1">
                  <a:solidFill>
                    <a:srgbClr val="01395C"/>
                  </a:solidFill>
                  <a:effectLst/>
                </a:rPr>
                <a:t>ommaire</a:t>
              </a:r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15305" y="-605232"/>
              <a:ext cx="1191352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S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76047" y="996892"/>
            <a:ext cx="9087424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Contexte général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Objectifs de thèse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Circuits de mesure d’énergie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Concept ADC </a:t>
            </a:r>
            <a:r>
              <a:rPr lang="en-US" sz="4000" dirty="0">
                <a:solidFill>
                  <a:schemeClr val="bg2"/>
                </a:solidFill>
              </a:rPr>
              <a:t>Sigma-Delta </a:t>
            </a:r>
            <a:r>
              <a:rPr lang="en-US" altLang="en-US" sz="4000" b="1" dirty="0">
                <a:solidFill>
                  <a:schemeClr val="bg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4000" b="1" dirty="0">
                <a:solidFill>
                  <a:schemeClr val="bg2"/>
                </a:solidFill>
              </a:rPr>
              <a:t>-</a:t>
            </a:r>
            <a:r>
              <a:rPr lang="en-US" altLang="en-US" sz="4000" b="1" dirty="0">
                <a:solidFill>
                  <a:schemeClr val="bg2"/>
                </a:solidFill>
                <a:latin typeface="Symbol" panose="05050102010706020507" pitchFamily="18" charset="2"/>
              </a:rPr>
              <a:t>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/>
                </a:solidFill>
              </a:rPr>
              <a:t>Sur-échantillonnage</a:t>
            </a:r>
            <a:r>
              <a:rPr lang="en-US" sz="3200" dirty="0">
                <a:solidFill>
                  <a:schemeClr val="bg2"/>
                </a:solidFill>
              </a:rPr>
              <a:t> et </a:t>
            </a:r>
            <a:r>
              <a:rPr lang="fr-FR" sz="3200" dirty="0">
                <a:solidFill>
                  <a:schemeClr val="bg2"/>
                </a:solidFill>
              </a:rPr>
              <a:t>mise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fr-FR" sz="3200" dirty="0">
                <a:solidFill>
                  <a:schemeClr val="bg2"/>
                </a:solidFill>
              </a:rPr>
              <a:t>en forme du bruit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/>
                </a:solidFill>
              </a:rPr>
              <a:t>Continu vs Discret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/>
                </a:solidFill>
              </a:rPr>
              <a:t>Modèle proposé et ses propriétés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Simulations et résultats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Conclusions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/>
              <a:t>Etapes suivantes </a:t>
            </a:r>
          </a:p>
          <a:p>
            <a:endParaRPr lang="fr-F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1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C492AFA-9360-4A83-8579-C4A22556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824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914" y="771280"/>
            <a:ext cx="11698086" cy="230824"/>
          </a:xfrm>
          <a:prstGeom prst="rect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-3413330" y="-429909"/>
            <a:ext cx="12113260" cy="2646878"/>
            <a:chOff x="-3413330" y="-429909"/>
            <a:chExt cx="12113260" cy="2646878"/>
          </a:xfrm>
        </p:grpSpPr>
        <p:sp>
          <p:nvSpPr>
            <p:cNvPr id="9" name="Rectangle 8"/>
            <p:cNvSpPr/>
            <p:nvPr/>
          </p:nvSpPr>
          <p:spPr>
            <a:xfrm>
              <a:off x="-3413330" y="184766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>
                  <a:solidFill>
                    <a:srgbClr val="01395C"/>
                  </a:solidFill>
                </a:rPr>
                <a:t>   tapes suivantes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429909"/>
              <a:ext cx="1223412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E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11306287" y="6015228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0FD012-466D-42A6-81BF-6ECE6997F799}"/>
              </a:ext>
            </a:extLst>
          </p:cNvPr>
          <p:cNvSpPr txBox="1"/>
          <p:nvPr/>
        </p:nvSpPr>
        <p:spPr>
          <a:xfrm>
            <a:off x="493914" y="1901046"/>
            <a:ext cx="1100048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Définition de l’ensembles des paramètres de chaque étage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Calcul des fonctions de transfert et dimensionnement (Méthode EKV : </a:t>
            </a:r>
            <a:r>
              <a:rPr lang="fr-FR" sz="3200" b="1" dirty="0" err="1"/>
              <a:t>Gm</a:t>
            </a:r>
            <a:r>
              <a:rPr lang="fr-FR" sz="3200" b="1" dirty="0"/>
              <a:t>/Id)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Passage au simulation électrique sur CADENCE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Réalisation de l’ASIC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Test et validation des performances de l’ASIC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2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6E6AA8E2-DEF3-4B77-928A-3A1D3E525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185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1374"/>
            <a:ext cx="12192000" cy="188227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hape 703"/>
          <p:cNvSpPr txBox="1">
            <a:spLocks/>
          </p:cNvSpPr>
          <p:nvPr/>
        </p:nvSpPr>
        <p:spPr>
          <a:xfrm>
            <a:off x="2586774" y="2144110"/>
            <a:ext cx="8670778" cy="11597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6000" dirty="0"/>
              <a:t>Merci de </a:t>
            </a:r>
            <a:r>
              <a:rPr lang="en" sz="6000"/>
              <a:t>votre Attentions!</a:t>
            </a:r>
            <a:endParaRPr lang="en" sz="6000" dirty="0"/>
          </a:p>
        </p:txBody>
      </p:sp>
      <p:sp>
        <p:nvSpPr>
          <p:cNvPr id="10" name="Shape 704"/>
          <p:cNvSpPr txBox="1">
            <a:spLocks/>
          </p:cNvSpPr>
          <p:nvPr/>
        </p:nvSpPr>
        <p:spPr>
          <a:xfrm>
            <a:off x="3690146" y="4081543"/>
            <a:ext cx="5243997" cy="24615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7200" b="1" dirty="0"/>
              <a:t>Questions?</a:t>
            </a:r>
          </a:p>
        </p:txBody>
      </p:sp>
      <p:pic>
        <p:nvPicPr>
          <p:cNvPr id="11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8F577161-098C-42AB-B00E-CAC981C5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3797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10CFC7E-B59B-489E-AE64-8DA6EEC97E25}"/>
              </a:ext>
            </a:extLst>
          </p:cNvPr>
          <p:cNvGrpSpPr/>
          <p:nvPr/>
        </p:nvGrpSpPr>
        <p:grpSpPr>
          <a:xfrm>
            <a:off x="60019" y="66912"/>
            <a:ext cx="2766699" cy="1912661"/>
            <a:chOff x="60019" y="66912"/>
            <a:chExt cx="2766699" cy="1912661"/>
          </a:xfrm>
        </p:grpSpPr>
        <p:pic>
          <p:nvPicPr>
            <p:cNvPr id="15" name="Picture 5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7DB78260-5406-4513-AF05-12DEA1570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0" y="66912"/>
              <a:ext cx="1339031" cy="71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 descr="Image result for logo uga grenoble png">
              <a:extLst>
                <a:ext uri="{FF2B5EF4-FFF2-40B4-BE49-F238E27FC236}">
                  <a16:creationId xmlns:a16="http://schemas.microsoft.com/office/drawing/2014/main" id="{0E68C93B-832A-4EF5-8AD4-AC8354883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19" y="1105163"/>
              <a:ext cx="1376472" cy="825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Image result for logo inp grenoble png">
              <a:extLst>
                <a:ext uri="{FF2B5EF4-FFF2-40B4-BE49-F238E27FC236}">
                  <a16:creationId xmlns:a16="http://schemas.microsoft.com/office/drawing/2014/main" id="{FE2E1EFF-55E9-4949-B155-0B0ACCB2A0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606" y="1225556"/>
              <a:ext cx="1126135" cy="75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4DE3C14A-1105-4F02-BFC4-B16F23B9C1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890" y="74895"/>
              <a:ext cx="1520828" cy="739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5CEA740-365B-4A92-9643-97CAAC9D681E}"/>
              </a:ext>
            </a:extLst>
          </p:cNvPr>
          <p:cNvSpPr/>
          <p:nvPr/>
        </p:nvSpPr>
        <p:spPr>
          <a:xfrm>
            <a:off x="3353902" y="167774"/>
            <a:ext cx="5484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01395C"/>
                </a:solidFill>
                <a:latin typeface="OCR A Extended" panose="02010509020102010303" pitchFamily="50" charset="0"/>
                <a:cs typeface="Aharoni" panose="02010803020104030203" pitchFamily="2" charset="-79"/>
              </a:rPr>
              <a:t>Séminaire Doctorant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0" name="3D Model 19" descr="Happy Face">
                <a:extLst>
                  <a:ext uri="{FF2B5EF4-FFF2-40B4-BE49-F238E27FC236}">
                    <a16:creationId xmlns:a16="http://schemas.microsoft.com/office/drawing/2014/main" id="{D6A7874B-3685-4365-B2F0-EFF3C5BA28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92893782"/>
                  </p:ext>
                </p:extLst>
              </p:nvPr>
            </p:nvGraphicFramePr>
            <p:xfrm>
              <a:off x="98181" y="2724010"/>
              <a:ext cx="2871494" cy="2907726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2871494" cy="2907726"/>
                    </a:xfrm>
                    <a:prstGeom prst="rect">
                      <a:avLst/>
                    </a:prstGeom>
                  </am3d:spPr>
                  <am3d:camera>
                    <am3d:pos x="0" y="0" z="8115446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035753" d="1000000"/>
                    <am3d:preTrans dx="285" dy="0" dz="997314"/>
                    <am3d:scale>
                      <am3d:sx n="1000000" d="1000000"/>
                      <am3d:sy n="1000000" d="1000000"/>
                      <am3d:sz n="1000000" d="1000000"/>
                    </am3d:scale>
                    <am3d:rot ax="408562" ay="890039" az="105062"/>
                    <am3d:postTrans dx="0" dy="0" dz="0"/>
                  </am3d:trans>
                  <am3d:attrSrcUrl r:id="rId8"/>
                  <am3d:raster rName="Office3DRenderer" rVer="16.0.8326">
                    <am3d:blip r:embed="rId9"/>
                  </am3d:raster>
                  <am3d:objViewport viewportSz="515419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0" name="3D Model 19" descr="Happy Face">
                <a:extLst>
                  <a:ext uri="{FF2B5EF4-FFF2-40B4-BE49-F238E27FC236}">
                    <a16:creationId xmlns:a16="http://schemas.microsoft.com/office/drawing/2014/main" id="{D6A7874B-3685-4365-B2F0-EFF3C5BA28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181" y="2724010"/>
                <a:ext cx="2871494" cy="29077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520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.0017"/>
                                          </p:val>
                                        </p:tav>
                                        <p:tav tm="2250">
                                          <p:val>
                                            <p:fltVal val="0.014"/>
                                          </p:val>
                                        </p:tav>
                                        <p:tav tm="3370">
                                          <p:val>
                                            <p:fltVal val="0.0472"/>
                                          </p:val>
                                        </p:tav>
                                        <p:tav tm="4490">
                                          <p:val>
                                            <p:fltVal val="0.1127"/>
                                          </p:val>
                                        </p:tav>
                                        <p:tav tm="5620">
                                          <p:val>
                                            <p:fltVal val="0.2211"/>
                                          </p:val>
                                        </p:tav>
                                        <p:tav tm="6740">
                                          <p:val>
                                            <p:fltVal val="0.3815"/>
                                          </p:val>
                                        </p:tav>
                                        <p:tav tm="7870">
                                          <p:val>
                                            <p:fltVal val="0.605"/>
                                          </p:val>
                                        </p:tav>
                                        <p:tav tm="8990">
                                          <p:val>
                                            <p:fltVal val="0.9054"/>
                                          </p:val>
                                        </p:tav>
                                        <p:tav tm="10110">
                                          <p:val>
                                            <p:fltVal val="1.2876"/>
                                          </p:val>
                                        </p:tav>
                                        <p:tav tm="11240">
                                          <p:val>
                                            <p:fltVal val="1.7647"/>
                                          </p:val>
                                        </p:tav>
                                        <p:tav tm="12360">
                                          <p:val>
                                            <p:fltVal val="2.3529"/>
                                          </p:val>
                                        </p:tav>
                                        <p:tav tm="13480">
                                          <p:val>
                                            <p:fltVal val="2.9813"/>
                                          </p:val>
                                        </p:tav>
                                        <p:tav tm="14610">
                                          <p:val>
                                            <p:fltVal val="3.5055"/>
                                          </p:val>
                                        </p:tav>
                                        <p:tav tm="15730">
                                          <p:val>
                                            <p:fltVal val="3.9334"/>
                                          </p:val>
                                        </p:tav>
                                        <p:tav tm="16850">
                                          <p:val>
                                            <p:fltVal val="4.2681"/>
                                          </p:val>
                                        </p:tav>
                                        <p:tav tm="17980">
                                          <p:val>
                                            <p:fltVal val="4.5242"/>
                                          </p:val>
                                        </p:tav>
                                        <p:tav tm="19100">
                                          <p:val>
                                            <p:fltVal val="4.7137"/>
                                          </p:val>
                                        </p:tav>
                                        <p:tav tm="20220">
                                          <p:val>
                                            <p:fltVal val="4.8438"/>
                                          </p:val>
                                        </p:tav>
                                        <p:tav tm="21350">
                                          <p:val>
                                            <p:fltVal val="4.9269"/>
                                          </p:val>
                                        </p:tav>
                                        <p:tav tm="22470">
                                          <p:val>
                                            <p:fltVal val="4.9736"/>
                                          </p:val>
                                        </p:tav>
                                        <p:tav tm="23600">
                                          <p:val>
                                            <p:fltVal val="4.9944"/>
                                          </p:val>
                                        </p:tav>
                                        <p:tav tm="24720">
                                          <p:val>
                                            <p:fltVal val="4.9998"/>
                                          </p:val>
                                        </p:tav>
                                        <p:tav tm="25840">
                                          <p:val>
                                            <p:fltVal val="4.5262"/>
                                          </p:val>
                                        </p:tav>
                                        <p:tav tm="26970">
                                          <p:val>
                                            <p:fltVal val="2.4454"/>
                                          </p:val>
                                        </p:tav>
                                        <p:tav tm="28090">
                                          <p:val>
                                            <p:fltVal val="-0.6987"/>
                                          </p:val>
                                        </p:tav>
                                        <p:tav tm="29210">
                                          <p:val>
                                            <p:fltVal val="-4.7001"/>
                                          </p:val>
                                        </p:tav>
                                        <p:tav tm="30340">
                                          <p:val>
                                            <p:fltVal val="-9.4493"/>
                                          </p:val>
                                        </p:tav>
                                        <p:tav tm="31460">
                                          <p:val>
                                            <p:fltVal val="-14.8744"/>
                                          </p:val>
                                        </p:tav>
                                        <p:tav tm="32580">
                                          <p:val>
                                            <p:fltVal val="-20.923"/>
                                          </p:val>
                                        </p:tav>
                                        <p:tav tm="33710">
                                          <p:val>
                                            <p:fltVal val="-27.4931"/>
                                          </p:val>
                                        </p:tav>
                                        <p:tav tm="34830">
                                          <p:val>
                                            <p:fltVal val="-34.6709"/>
                                          </p:val>
                                        </p:tav>
                                        <p:tav tm="35960">
                                          <p:val>
                                            <p:fltVal val="-42.3729"/>
                                          </p:val>
                                        </p:tav>
                                        <p:tav tm="37080">
                                          <p:val>
                                            <p:fltVal val="-50.5763"/>
                                          </p:val>
                                        </p:tav>
                                        <p:tav tm="38200">
                                          <p:val>
                                            <p:fltVal val="-59.2613"/>
                                          </p:val>
                                        </p:tav>
                                        <p:tav tm="39330">
                                          <p:val>
                                            <p:fltVal val="-68.4108"/>
                                          </p:val>
                                        </p:tav>
                                        <p:tav tm="40450">
                                          <p:val>
                                            <p:fltVal val="-78.0095"/>
                                          </p:val>
                                        </p:tav>
                                        <p:tav tm="41570">
                                          <p:val>
                                            <p:fltVal val="-87.9524"/>
                                          </p:val>
                                        </p:tav>
                                        <p:tav tm="42700">
                                          <p:val>
                                            <p:fltVal val="-98.4063"/>
                                          </p:val>
                                        </p:tav>
                                        <p:tav tm="43820">
                                          <p:val>
                                            <p:fltVal val="-109.2726"/>
                                          </p:val>
                                        </p:tav>
                                        <p:tav tm="44940">
                                          <p:val>
                                            <p:fltVal val="-120.5411"/>
                                          </p:val>
                                        </p:tav>
                                        <p:tav tm="46070">
                                          <p:val>
                                            <p:fltVal val="-132.2023"/>
                                          </p:val>
                                        </p:tav>
                                        <p:tav tm="47190">
                                          <p:val>
                                            <p:fltVal val="-144.2478"/>
                                          </p:val>
                                        </p:tav>
                                        <p:tav tm="48310">
                                          <p:val>
                                            <p:fltVal val="-156.6693"/>
                                          </p:val>
                                        </p:tav>
                                        <p:tav tm="49440">
                                          <p:val>
                                            <p:fltVal val="-169.3438"/>
                                          </p:val>
                                        </p:tav>
                                        <p:tav tm="50560">
                                          <p:val>
                                            <p:fltVal val="-182.3622"/>
                                          </p:val>
                                        </p:tav>
                                        <p:tav tm="51690">
                                          <p:val>
                                            <p:fltVal val="-195.2648"/>
                                          </p:val>
                                        </p:tav>
                                        <p:tav tm="52810">
                                          <p:val>
                                            <p:fltVal val="-207.9209"/>
                                          </p:val>
                                        </p:tav>
                                        <p:tav tm="53930">
                                          <p:val>
                                            <p:fltVal val="-220.0976"/>
                                          </p:val>
                                        </p:tav>
                                        <p:tav tm="55060">
                                          <p:val>
                                            <p:fltVal val="-231.90221"/>
                                          </p:val>
                                        </p:tav>
                                        <p:tav tm="56180">
                                          <p:val>
                                            <p:fltVal val="-243.4277"/>
                                          </p:val>
                                        </p:tav>
                                        <p:tav tm="57300">
                                          <p:val>
                                            <p:fltVal val="-254.45959"/>
                                          </p:val>
                                        </p:tav>
                                        <p:tav tm="58430">
                                          <p:val>
                                            <p:fltVal val="-265.09329"/>
                                          </p:val>
                                        </p:tav>
                                        <p:tav tm="59550">
                                          <p:val>
                                            <p:fltVal val="-275.4086"/>
                                          </p:val>
                                        </p:tav>
                                        <p:tav tm="60670">
                                          <p:val>
                                            <p:fltVal val="-285.21021"/>
                                          </p:val>
                                        </p:tav>
                                        <p:tav tm="61800">
                                          <p:val>
                                            <p:fltVal val="-294.5798"/>
                                          </p:val>
                                        </p:tav>
                                        <p:tav tm="62920">
                                          <p:val>
                                            <p:fltVal val="-303.5816"/>
                                          </p:val>
                                        </p:tav>
                                        <p:tav tm="64040">
                                          <p:val>
                                            <p:fltVal val="-312.0397"/>
                                          </p:val>
                                        </p:tav>
                                        <p:tav tm="65170">
                                          <p:val>
                                            <p:fltVal val="-320.0191"/>
                                          </p:val>
                                        </p:tav>
                                        <p:tav tm="66290">
                                          <p:val>
                                            <p:fltVal val="-327.56451"/>
                                          </p:val>
                                        </p:tav>
                                        <p:tav tm="67420">
                                          <p:val>
                                            <p:fltVal val="-334.51791"/>
                                          </p:val>
                                        </p:tav>
                                        <p:tav tm="68540">
                                          <p:val>
                                            <p:fltVal val="-340.9765"/>
                                          </p:val>
                                        </p:tav>
                                        <p:tav tm="69660">
                                          <p:val>
                                            <p:fltVal val="-346.7908"/>
                                          </p:val>
                                        </p:tav>
                                        <p:tav tm="70790">
                                          <p:val>
                                            <p:fltVal val="-351.9791"/>
                                          </p:val>
                                        </p:tav>
                                        <p:tav tm="71910">
                                          <p:val>
                                            <p:fltVal val="-356.52319"/>
                                          </p:val>
                                        </p:tav>
                                        <p:tav tm="73030">
                                          <p:val>
                                            <p:fltVal val="-360.2634"/>
                                          </p:val>
                                        </p:tav>
                                        <p:tav tm="74160">
                                          <p:val>
                                            <p:fltVal val="-363.12009"/>
                                          </p:val>
                                        </p:tav>
                                        <p:tav tm="75280">
                                          <p:val>
                                            <p:fltVal val="-364.84369"/>
                                          </p:val>
                                        </p:tav>
                                        <p:tav tm="76400">
                                          <p:val>
                                            <p:fltVal val="-364.9968"/>
                                          </p:val>
                                        </p:tav>
                                        <p:tav tm="77530">
                                          <p:val>
                                            <p:fltVal val="-364.95801"/>
                                          </p:val>
                                        </p:tav>
                                        <p:tav tm="78650">
                                          <p:val>
                                            <p:fltVal val="-364.8335"/>
                                          </p:val>
                                        </p:tav>
                                        <p:tav tm="79780">
                                          <p:val>
                                            <p:fltVal val="-364.57639"/>
                                          </p:val>
                                        </p:tav>
                                        <p:tav tm="80900">
                                          <p:val>
                                            <p:fltVal val="-364.1376"/>
                                          </p:val>
                                        </p:tav>
                                        <p:tav tm="82020">
                                          <p:val>
                                            <p:fltVal val="-363.461"/>
                                          </p:val>
                                        </p:tav>
                                        <p:tav tm="83150">
                                          <p:val>
                                            <p:fltVal val="-362.50989"/>
                                          </p:val>
                                        </p:tav>
                                        <p:tav tm="84270">
                                          <p:val>
                                            <p:fltVal val="-361.55341"/>
                                          </p:val>
                                        </p:tav>
                                        <p:tav tm="85390">
                                          <p:val>
                                            <p:fltVal val="-360.87219"/>
                                          </p:val>
                                        </p:tav>
                                        <p:tav tm="86520">
                                          <p:val>
                                            <p:fltVal val="-360.4296"/>
                                          </p:val>
                                        </p:tav>
                                        <p:tav tm="87640">
                                          <p:val>
                                            <p:fltVal val="-360.16971"/>
                                          </p:val>
                                        </p:tav>
                                        <p:tav tm="88760">
                                          <p:val>
                                            <p:fltVal val="-360.04321"/>
                                          </p:val>
                                        </p:tav>
                                        <p:tav tm="89890">
                                          <p:val>
                                            <p:fltVal val="-360.0033"/>
                                          </p:val>
                                        </p:tav>
                                        <p:tav tm="91010">
                                          <p:val>
                                            <p:fltVal val="-360"/>
                                          </p:val>
                                        </p:tav>
                                        <p:tav tm="92130">
                                          <p:val>
                                            <p:fltVal val="-360"/>
                                          </p:val>
                                        </p:tav>
                                        <p:tav tm="93260">
                                          <p:val>
                                            <p:fltVal val="-360"/>
                                          </p:val>
                                        </p:tav>
                                        <p:tav tm="94380">
                                          <p:val>
                                            <p:fltVal val="-360"/>
                                          </p:val>
                                        </p:tav>
                                        <p:tav tm="95510">
                                          <p:val>
                                            <p:fltVal val="-360"/>
                                          </p:val>
                                        </p:tav>
                                        <p:tav tm="96630">
                                          <p:val>
                                            <p:fltVal val="-360"/>
                                          </p:val>
                                        </p:tav>
                                        <p:tav tm="97750">
                                          <p:val>
                                            <p:fltVal val="-360"/>
                                          </p:val>
                                        </p:tav>
                                        <p:tav tm="98880">
                                          <p:val>
                                            <p:fltVal val="-360"/>
                                          </p:val>
                                        </p:tav>
                                        <p:tav tm="100000">
                                          <p:val>
                                            <p:fltVal val="-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3d.view.translation.y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0.0002"/>
                                          </p:val>
                                        </p:tav>
                                        <p:tav tm="3370">
                                          <p:val>
                                            <p:fltVal val="-0.0009"/>
                                          </p:val>
                                        </p:tav>
                                        <p:tav tm="4490">
                                          <p:val>
                                            <p:fltVal val="-0.0022"/>
                                          </p:val>
                                        </p:tav>
                                        <p:tav tm="5620">
                                          <p:val>
                                            <p:fltVal val="-0.0043"/>
                                          </p:val>
                                        </p:tav>
                                        <p:tav tm="6740">
                                          <p:val>
                                            <p:fltVal val="-0.0074"/>
                                          </p:val>
                                        </p:tav>
                                        <p:tav tm="7870">
                                          <p:val>
                                            <p:fltVal val="-0.0118"/>
                                          </p:val>
                                        </p:tav>
                                        <p:tav tm="8990">
                                          <p:val>
                                            <p:fltVal val="-0.0176"/>
                                          </p:val>
                                        </p:tav>
                                        <p:tav tm="10110">
                                          <p:val>
                                            <p:fltVal val="-0.0251"/>
                                          </p:val>
                                        </p:tav>
                                        <p:tav tm="11240">
                                          <p:val>
                                            <p:fltVal val="-0.0325"/>
                                          </p:val>
                                        </p:tav>
                                        <p:tav tm="12360">
                                          <p:val>
                                            <p:fltVal val="-0.0383"/>
                                          </p:val>
                                        </p:tav>
                                        <p:tav tm="13480">
                                          <p:val>
                                            <p:fltVal val="-0.0426"/>
                                          </p:val>
                                        </p:tav>
                                        <p:tav tm="14610">
                                          <p:val>
                                            <p:fltVal val="-0.0457"/>
                                          </p:val>
                                        </p:tav>
                                        <p:tav tm="15730">
                                          <p:val>
                                            <p:fltVal val="-0.0478"/>
                                          </p:val>
                                        </p:tav>
                                        <p:tav tm="16850">
                                          <p:val>
                                            <p:fltVal val="-0.0491"/>
                                          </p:val>
                                        </p:tav>
                                        <p:tav tm="17980">
                                          <p:val>
                                            <p:fltVal val="-0.0497"/>
                                          </p:val>
                                        </p:tav>
                                        <p:tav tm="19100">
                                          <p:val>
                                            <p:fltVal val="-0.0499"/>
                                          </p:val>
                                        </p:tav>
                                        <p:tav tm="20220">
                                          <p:val>
                                            <p:fltVal val="-0.0499"/>
                                          </p:val>
                                        </p:tav>
                                        <p:tav tm="21350">
                                          <p:val>
                                            <p:fltVal val="-0.0497"/>
                                          </p:val>
                                        </p:tav>
                                        <p:tav tm="22470">
                                          <p:val>
                                            <p:fltVal val="-0.0482"/>
                                          </p:val>
                                        </p:tav>
                                        <p:tav tm="23600">
                                          <p:val>
                                            <p:fltVal val="-0.044"/>
                                          </p:val>
                                        </p:tav>
                                        <p:tav tm="24720">
                                          <p:val>
                                            <p:fltVal val="-0.0359"/>
                                          </p:val>
                                        </p:tav>
                                        <p:tav tm="25840">
                                          <p:val>
                                            <p:fltVal val="-0.0226"/>
                                          </p:val>
                                        </p:tav>
                                        <p:tav tm="26970">
                                          <p:val>
                                            <p:fltVal val="-0.0027"/>
                                          </p:val>
                                        </p:tav>
                                        <p:tav tm="28090">
                                          <p:val>
                                            <p:fltVal val="0.0249"/>
                                          </p:val>
                                        </p:tav>
                                        <p:tav tm="29210">
                                          <p:val>
                                            <p:fltVal val="0.0618"/>
                                          </p:val>
                                        </p:tav>
                                        <p:tav tm="30340">
                                          <p:val>
                                            <p:fltVal val="0.1093"/>
                                          </p:val>
                                        </p:tav>
                                        <p:tav tm="31460">
                                          <p:val>
                                            <p:fltVal val="0.1685"/>
                                          </p:val>
                                        </p:tav>
                                        <p:tav tm="32580">
                                          <p:val>
                                            <p:fltVal val="0.2408"/>
                                          </p:val>
                                        </p:tav>
                                        <p:tav tm="33710">
                                          <p:val>
                                            <p:fltVal val="0.3268"/>
                                          </p:val>
                                        </p:tav>
                                        <p:tav tm="34830">
                                          <p:val>
                                            <p:fltVal val="0.4291"/>
                                          </p:val>
                                        </p:tav>
                                        <p:tav tm="35960">
                                          <p:val>
                                            <p:fltVal val="0.5422"/>
                                          </p:val>
                                        </p:tav>
                                        <p:tav tm="37080">
                                          <p:val>
                                            <p:fltVal val="0.6414"/>
                                          </p:val>
                                        </p:tav>
                                        <p:tav tm="38200">
                                          <p:val>
                                            <p:fltVal val="0.7251"/>
                                          </p:val>
                                        </p:tav>
                                        <p:tav tm="39330">
                                          <p:val>
                                            <p:fltVal val="0.7946"/>
                                          </p:val>
                                        </p:tav>
                                        <p:tav tm="40450">
                                          <p:val>
                                            <p:fltVal val="0.8513"/>
                                          </p:val>
                                        </p:tav>
                                        <p:tav tm="41570">
                                          <p:val>
                                            <p:fltVal val="0.8961"/>
                                          </p:val>
                                        </p:tav>
                                        <p:tav tm="42700">
                                          <p:val>
                                            <p:fltVal val="0.9311"/>
                                          </p:val>
                                        </p:tav>
                                        <p:tav tm="43820">
                                          <p:val>
                                            <p:fltVal val="0.9572"/>
                                          </p:val>
                                        </p:tav>
                                        <p:tav tm="44940">
                                          <p:val>
                                            <p:fltVal val="0.9757"/>
                                          </p:val>
                                        </p:tav>
                                        <p:tav tm="46070">
                                          <p:val>
                                            <p:fltVal val="0.9879"/>
                                          </p:val>
                                        </p:tav>
                                        <p:tav tm="47190">
                                          <p:val>
                                            <p:fltVal val="0.9951"/>
                                          </p:val>
                                        </p:tav>
                                        <p:tav tm="48310">
                                          <p:val>
                                            <p:fltVal val="0.9987"/>
                                          </p:val>
                                        </p:tav>
                                        <p:tav tm="49440">
                                          <p:val>
                                            <p:fltVal val="0.9998"/>
                                          </p:val>
                                        </p:tav>
                                        <p:tav tm="50560">
                                          <p:val>
                                            <p:fltVal val="0.9999"/>
                                          </p:val>
                                        </p:tav>
                                        <p:tav tm="51690">
                                          <p:val>
                                            <p:fltVal val="0.9996"/>
                                          </p:val>
                                        </p:tav>
                                        <p:tav tm="52810">
                                          <p:val>
                                            <p:fltVal val="0.9977"/>
                                          </p:val>
                                        </p:tav>
                                        <p:tav tm="53930">
                                          <p:val>
                                            <p:fltVal val="0.993"/>
                                          </p:val>
                                        </p:tav>
                                        <p:tav tm="55060">
                                          <p:val>
                                            <p:fltVal val="0.9843"/>
                                          </p:val>
                                        </p:tav>
                                        <p:tav tm="56180">
                                          <p:val>
                                            <p:fltVal val="0.9701"/>
                                          </p:val>
                                        </p:tav>
                                        <p:tav tm="57300">
                                          <p:val>
                                            <p:fltVal val="0.9493"/>
                                          </p:val>
                                        </p:tav>
                                        <p:tav tm="58430">
                                          <p:val>
                                            <p:fltVal val="0.9206"/>
                                          </p:val>
                                        </p:tav>
                                        <p:tav tm="59550">
                                          <p:val>
                                            <p:fltVal val="0.8823"/>
                                          </p:val>
                                        </p:tav>
                                        <p:tav tm="60670">
                                          <p:val>
                                            <p:fltVal val="0.8339"/>
                                          </p:val>
                                        </p:tav>
                                        <p:tav tm="61800">
                                          <p:val>
                                            <p:fltVal val="0.7737"/>
                                          </p:val>
                                        </p:tav>
                                        <p:tav tm="62920">
                                          <p:val>
                                            <p:fltVal val="0.6998"/>
                                          </p:val>
                                        </p:tav>
                                        <p:tav tm="64040">
                                          <p:val>
                                            <p:fltVal val="0.6121"/>
                                          </p:val>
                                        </p:tav>
                                        <p:tav tm="65170">
                                          <p:val>
                                            <p:fltVal val="0.5088"/>
                                          </p:val>
                                        </p:tav>
                                        <p:tav tm="66290">
                                          <p:val>
                                            <p:fltVal val="0.3963"/>
                                          </p:val>
                                        </p:tav>
                                        <p:tav tm="67420">
                                          <p:val>
                                            <p:fltVal val="0.2997"/>
                                          </p:val>
                                        </p:tav>
                                        <p:tav tm="68540">
                                          <p:val>
                                            <p:fltVal val="0.2174"/>
                                          </p:val>
                                        </p:tav>
                                        <p:tav tm="69660">
                                          <p:val>
                                            <p:fltVal val="0.1497"/>
                                          </p:val>
                                        </p:tav>
                                        <p:tav tm="70790">
                                          <p:val>
                                            <p:fltVal val="0.0946"/>
                                          </p:val>
                                        </p:tav>
                                        <p:tav tm="71910">
                                          <p:val>
                                            <p:fltVal val="0.0503"/>
                                          </p:val>
                                        </p:tav>
                                        <p:tav tm="73030">
                                          <p:val>
                                            <p:fltVal val="0.0164"/>
                                          </p:val>
                                        </p:tav>
                                        <p:tav tm="74160">
                                          <p:val>
                                            <p:fltVal val="-0.0088"/>
                                          </p:val>
                                        </p:tav>
                                        <p:tav tm="75280">
                                          <p:val>
                                            <p:fltVal val="-0.0268"/>
                                          </p:val>
                                        </p:tav>
                                        <p:tav tm="76400">
                                          <p:val>
                                            <p:fltVal val="-0.0385"/>
                                          </p:val>
                                        </p:tav>
                                        <p:tav tm="77530">
                                          <p:val>
                                            <p:fltVal val="-0.0454"/>
                                          </p:val>
                                        </p:tav>
                                        <p:tav tm="78650">
                                          <p:val>
                                            <p:fltVal val="-0.0488"/>
                                          </p:val>
                                        </p:tav>
                                        <p:tav tm="79780">
                                          <p:val>
                                            <p:fltVal val="-0.0499"/>
                                          </p:val>
                                        </p:tav>
                                        <p:tav tm="80900">
                                          <p:val>
                                            <p:fltVal val="-0.0499"/>
                                          </p:val>
                                        </p:tav>
                                        <p:tav tm="82020">
                                          <p:val>
                                            <p:fltVal val="-0.0489"/>
                                          </p:val>
                                        </p:tav>
                                        <p:tav tm="83150">
                                          <p:val>
                                            <p:fltVal val="-0.0438"/>
                                          </p:val>
                                        </p:tav>
                                        <p:tav tm="84270">
                                          <p:val>
                                            <p:fltVal val="-0.0313"/>
                                          </p:val>
                                        </p:tav>
                                        <p:tav tm="85390">
                                          <p:val>
                                            <p:fltVal val="-0.0079"/>
                                          </p:val>
                                        </p:tav>
                                        <p:tav tm="86520">
                                          <p:val>
                                            <p:fltVal val="0.0209"/>
                                          </p:val>
                                        </p:tav>
                                        <p:tav tm="87640">
                                          <p:val>
                                            <p:fltVal val="0.0385"/>
                                          </p:val>
                                        </p:tav>
                                        <p:tav tm="88760">
                                          <p:val>
                                            <p:fltVal val="0.047"/>
                                          </p:val>
                                        </p:tav>
                                        <p:tav tm="89890">
                                          <p:val>
                                            <p:fltVal val="0.0497"/>
                                          </p:val>
                                        </p:tav>
                                        <p:tav tm="91010">
                                          <p:val>
                                            <p:fltVal val="0.0499"/>
                                          </p:val>
                                        </p:tav>
                                        <p:tav tm="92130">
                                          <p:val>
                                            <p:fltVal val="0.0494"/>
                                          </p:val>
                                        </p:tav>
                                        <p:tav tm="93260">
                                          <p:val>
                                            <p:fltVal val="0.0468"/>
                                          </p:val>
                                        </p:tav>
                                        <p:tav tm="94380">
                                          <p:val>
                                            <p:fltVal val="0.0404"/>
                                          </p:val>
                                        </p:tav>
                                        <p:tav tm="95510">
                                          <p:val>
                                            <p:fltVal val="0.0287"/>
                                          </p:val>
                                        </p:tav>
                                        <p:tav tm="96630">
                                          <p:val>
                                            <p:fltVal val="0.0142"/>
                                          </p:val>
                                        </p:tav>
                                        <p:tav tm="97750">
                                          <p:val>
                                            <p:fltVal val="0.0055"/>
                                          </p:val>
                                        </p:tav>
                                        <p:tav tm="98880">
                                          <p:val>
                                            <p:fltVal val="0.001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3d.view.scale.x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6"/>
                                          </p:val>
                                        </p:tav>
                                        <p:tav tm="3370">
                                          <p:val>
                                            <p:fltVal val="1.0021"/>
                                          </p:val>
                                        </p:tav>
                                        <p:tav tm="4490">
                                          <p:val>
                                            <p:fltVal val="1.0051"/>
                                          </p:val>
                                        </p:tav>
                                        <p:tav tm="5620">
                                          <p:val>
                                            <p:fltVal val="1.0101"/>
                                          </p:val>
                                        </p:tav>
                                        <p:tav tm="6740">
                                          <p:val>
                                            <p:fltVal val="1.0175"/>
                                          </p:val>
                                        </p:tav>
                                        <p:tav tm="7870">
                                          <p:val>
                                            <p:fltVal val="1.0278"/>
                                          </p:val>
                                        </p:tav>
                                        <p:tav tm="8990">
                                          <p:val>
                                            <p:fltVal val="1.0417"/>
                                          </p:val>
                                        </p:tav>
                                        <p:tav tm="10110">
                                          <p:val>
                                            <p:fltVal val="1.0593"/>
                                          </p:val>
                                        </p:tav>
                                        <p:tav tm="11240">
                                          <p:val>
                                            <p:fltVal val="1.0768"/>
                                          </p:val>
                                        </p:tav>
                                        <p:tav tm="12360">
                                          <p:val>
                                            <p:fltVal val="1.0905"/>
                                          </p:val>
                                        </p:tav>
                                        <p:tav tm="13480">
                                          <p:val>
                                            <p:fltVal val="1.1007"/>
                                          </p:val>
                                        </p:tav>
                                        <p:tav tm="14610">
                                          <p:val>
                                            <p:fltVal val="1.108"/>
                                          </p:val>
                                        </p:tav>
                                        <p:tav tm="15730">
                                          <p:val>
                                            <p:fltVal val="1.1129"/>
                                          </p:val>
                                        </p:tav>
                                        <p:tav tm="16850">
                                          <p:val>
                                            <p:fltVal val="1.1158"/>
                                          </p:val>
                                        </p:tav>
                                        <p:tav tm="17980">
                                          <p:val>
                                            <p:fltVal val="1.1173"/>
                                          </p:val>
                                        </p:tav>
                                        <p:tav tm="19100">
                                          <p:val>
                                            <p:fltVal val="1.1179"/>
                                          </p:val>
                                        </p:tav>
                                        <p:tav tm="20220">
                                          <p:val>
                                            <p:fltVal val="1.118"/>
                                          </p:val>
                                        </p:tav>
                                        <p:tav tm="21350">
                                          <p:val>
                                            <p:fltVal val="1.1172"/>
                                          </p:val>
                                        </p:tav>
                                        <p:tav tm="22470">
                                          <p:val>
                                            <p:fltVal val="1.1125"/>
                                          </p:val>
                                        </p:tav>
                                        <p:tav tm="23600">
                                          <p:val>
                                            <p:fltVal val="1.0999"/>
                                          </p:val>
                                        </p:tav>
                                        <p:tav tm="24720">
                                          <p:val>
                                            <p:fltVal val="1.0752"/>
                                          </p:val>
                                        </p:tav>
                                        <p:tav tm="25840">
                                          <p:val>
                                            <p:fltVal val="1.0402"/>
                                          </p:val>
                                        </p:tav>
                                        <p:tav tm="26970">
                                          <p:val>
                                            <p:fltVal val="1.0166"/>
                                          </p:val>
                                        </p:tav>
                                        <p:tav tm="28090">
                                          <p:val>
                                            <p:fltVal val="1.0047"/>
                                          </p:val>
                                        </p:tav>
                                        <p:tav tm="29210">
                                          <p:val>
                                            <p:fltVal val="1.000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.0001"/>
                                          </p:val>
                                        </p:tav>
                                        <p:tav tm="68540">
                                          <p:val>
                                            <p:fltVal val="1.0014"/>
                                          </p:val>
                                        </p:tav>
                                        <p:tav tm="69660">
                                          <p:val>
                                            <p:fltVal val="1.0052"/>
                                          </p:val>
                                        </p:tav>
                                        <p:tav tm="70790">
                                          <p:val>
                                            <p:fltVal val="1.0131"/>
                                          </p:val>
                                        </p:tav>
                                        <p:tav tm="71910">
                                          <p:val>
                                            <p:fltVal val="1.0264"/>
                                          </p:val>
                                        </p:tav>
                                        <p:tav tm="73030">
                                          <p:val>
                                            <p:fltVal val="1.0465"/>
                                          </p:val>
                                        </p:tav>
                                        <p:tav tm="74160">
                                          <p:val>
                                            <p:fltVal val="1.0724"/>
                                          </p:val>
                                        </p:tav>
                                        <p:tav tm="75280">
                                          <p:val>
                                            <p:fltVal val="1.0923"/>
                                          </p:val>
                                        </p:tav>
                                        <p:tav tm="76400">
                                          <p:val>
                                            <p:fltVal val="1.1053"/>
                                          </p:val>
                                        </p:tav>
                                        <p:tav tm="77530">
                                          <p:val>
                                            <p:fltVal val="1.1129"/>
                                          </p:val>
                                        </p:tav>
                                        <p:tav tm="78650">
                                          <p:val>
                                            <p:fltVal val="1.1167"/>
                                          </p:val>
                                        </p:tav>
                                        <p:tav tm="79780">
                                          <p:val>
                                            <p:fltVal val="1.1178"/>
                                          </p:val>
                                        </p:tav>
                                        <p:tav tm="80900">
                                          <p:val>
                                            <p:fltVal val="1.1179"/>
                                          </p:val>
                                        </p:tav>
                                        <p:tav tm="82020">
                                          <p:val>
                                            <p:fltVal val="1.1167"/>
                                          </p:val>
                                        </p:tav>
                                        <p:tav tm="83150">
                                          <p:val>
                                            <p:fltVal val="1.1107"/>
                                          </p:val>
                                        </p:tav>
                                        <p:tav tm="84270">
                                          <p:val>
                                            <p:fltVal val="1.0959"/>
                                          </p:val>
                                        </p:tav>
                                        <p:tav tm="85390">
                                          <p:val>
                                            <p:fltVal val="1.0683"/>
                                          </p:val>
                                        </p:tav>
                                        <p:tav tm="86520">
                                          <p:val>
                                            <p:fltVal val="1.0342"/>
                                          </p:val>
                                        </p:tav>
                                        <p:tav tm="87640">
                                          <p:val>
                                            <p:fltVal val="1.0135"/>
                                          </p:val>
                                        </p:tav>
                                        <p:tav tm="88760">
                                          <p:val>
                                            <p:fltVal val="1.0034"/>
                                          </p:val>
                                        </p:tav>
                                        <p:tav tm="89890">
                                          <p:val>
                                            <p:fltVal val="1.0002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3d.view.scale.y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8"/>
                                          </p:val>
                                        </p:tav>
                                        <p:tav tm="2250">
                                          <p:val>
                                            <p:fltVal val="0.9989"/>
                                          </p:val>
                                        </p:tav>
                                        <p:tav tm="3370">
                                          <p:val>
                                            <p:fltVal val="0.9963"/>
                                          </p:val>
                                        </p:tav>
                                        <p:tav tm="4490">
                                          <p:val>
                                            <p:fltVal val="0.9911"/>
                                          </p:val>
                                        </p:tav>
                                        <p:tav tm="5620">
                                          <p:val>
                                            <p:fltVal val="0.9827"/>
                                          </p:val>
                                        </p:tav>
                                        <p:tav tm="6740">
                                          <p:val>
                                            <p:fltVal val="0.9701"/>
                                          </p:val>
                                        </p:tav>
                                        <p:tav tm="7870">
                                          <p:val>
                                            <p:fltVal val="0.9527"/>
                                          </p:val>
                                        </p:tav>
                                        <p:tav tm="8990">
                                          <p:val>
                                            <p:fltVal val="0.9292"/>
                                          </p:val>
                                        </p:tav>
                                        <p:tav tm="10110">
                                          <p:val>
                                            <p:fltVal val="0.8994"/>
                                          </p:val>
                                        </p:tav>
                                        <p:tav tm="11240">
                                          <p:val>
                                            <p:fltVal val="0.8697"/>
                                          </p:val>
                                        </p:tav>
                                        <p:tav tm="12360">
                                          <p:val>
                                            <p:fltVal val="0.8465"/>
                                          </p:val>
                                        </p:tav>
                                        <p:tav tm="13480">
                                          <p:val>
                                            <p:fltVal val="0.8292"/>
                                          </p:val>
                                        </p:tav>
                                        <p:tav tm="14610">
                                          <p:val>
                                            <p:fltVal val="0.8169"/>
                                          </p:val>
                                        </p:tav>
                                        <p:tav tm="15730">
                                          <p:val>
                                            <p:fltVal val="0.8085"/>
                                          </p:val>
                                        </p:tav>
                                        <p:tav tm="16850">
                                          <p:val>
                                            <p:fltVal val="0.8035"/>
                                          </p:val>
                                        </p:tav>
                                        <p:tav tm="17980">
                                          <p:val>
                                            <p:fltVal val="0.801"/>
                                          </p:val>
                                        </p:tav>
                                        <p:tav tm="19100">
                                          <p:val>
                                            <p:fltVal val="0.8001"/>
                                          </p:val>
                                        </p:tav>
                                        <p:tav tm="20220">
                                          <p:val>
                                            <p:fltVal val="0.8"/>
                                          </p:val>
                                        </p:tav>
                                        <p:tav tm="21350">
                                          <p:val>
                                            <p:fltVal val="0.8012"/>
                                          </p:val>
                                        </p:tav>
                                        <p:tav tm="22470">
                                          <p:val>
                                            <p:fltVal val="0.8092"/>
                                          </p:val>
                                        </p:tav>
                                        <p:tav tm="23600">
                                          <p:val>
                                            <p:fltVal val="0.8306"/>
                                          </p:val>
                                        </p:tav>
                                        <p:tav tm="24720">
                                          <p:val>
                                            <p:fltVal val="0.8724"/>
                                          </p:val>
                                        </p:tav>
                                        <p:tav tm="25840">
                                          <p:val>
                                            <p:fltVal val="0.9318"/>
                                          </p:val>
                                        </p:tav>
                                        <p:tav tm="26970">
                                          <p:val>
                                            <p:fltVal val="0.9717"/>
                                          </p:val>
                                        </p:tav>
                                        <p:tav tm="28090">
                                          <p:val>
                                            <p:fltVal val="0.9919"/>
                                          </p:val>
                                        </p:tav>
                                        <p:tav tm="29210">
                                          <p:val>
                                            <p:fltVal val="0.9991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7"/>
                                          </p:val>
                                        </p:tav>
                                        <p:tav tm="68540">
                                          <p:val>
                                            <p:fltVal val="0.9975"/>
                                          </p:val>
                                        </p:tav>
                                        <p:tav tm="69660">
                                          <p:val>
                                            <p:fltVal val="0.991"/>
                                          </p:val>
                                        </p:tav>
                                        <p:tav tm="70790">
                                          <p:val>
                                            <p:fltVal val="0.9777"/>
                                          </p:val>
                                        </p:tav>
                                        <p:tav tm="71910">
                                          <p:val>
                                            <p:fltVal val="0.9551"/>
                                          </p:val>
                                        </p:tav>
                                        <p:tav tm="73030">
                                          <p:val>
                                            <p:fltVal val="0.921"/>
                                          </p:val>
                                        </p:tav>
                                        <p:tav tm="74160">
                                          <p:val>
                                            <p:fltVal val="0.8771"/>
                                          </p:val>
                                        </p:tav>
                                        <p:tav tm="75280">
                                          <p:val>
                                            <p:fltVal val="0.8434"/>
                                          </p:val>
                                        </p:tav>
                                        <p:tav tm="76400">
                                          <p:val>
                                            <p:fltVal val="0.8214"/>
                                          </p:val>
                                        </p:tav>
                                        <p:tav tm="77530">
                                          <p:val>
                                            <p:fltVal val="0.8085"/>
                                          </p:val>
                                        </p:tav>
                                        <p:tav tm="78650">
                                          <p:val>
                                            <p:fltVal val="0.8021"/>
                                          </p:val>
                                        </p:tav>
                                        <p:tav tm="79780">
                                          <p:val>
                                            <p:fltVal val="0.8001"/>
                                          </p:val>
                                        </p:tav>
                                        <p:tav tm="80900">
                                          <p:val>
                                            <p:fltVal val="0.8"/>
                                          </p:val>
                                        </p:tav>
                                        <p:tav tm="82020">
                                          <p:val>
                                            <p:fltVal val="0.8021"/>
                                          </p:val>
                                        </p:tav>
                                        <p:tav tm="83150">
                                          <p:val>
                                            <p:fltVal val="0.8123"/>
                                          </p:val>
                                        </p:tav>
                                        <p:tav tm="84270">
                                          <p:val>
                                            <p:fltVal val="0.8373"/>
                                          </p:val>
                                        </p:tav>
                                        <p:tav tm="85390">
                                          <p:val>
                                            <p:fltVal val="0.8841"/>
                                          </p:val>
                                        </p:tav>
                                        <p:tav tm="86520">
                                          <p:val>
                                            <p:fltVal val="0.9419"/>
                                          </p:val>
                                        </p:tav>
                                        <p:tav tm="87640">
                                          <p:val>
                                            <p:fltVal val="0.977"/>
                                          </p:val>
                                        </p:tav>
                                        <p:tav tm="88760">
                                          <p:val>
                                            <p:fltVal val="0.9941"/>
                                          </p:val>
                                        </p:tav>
                                        <p:tav tm="89890">
                                          <p:val>
                                            <p:fltVal val="0.9995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3d.view.scale.z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6"/>
                                          </p:val>
                                        </p:tav>
                                        <p:tav tm="3370">
                                          <p:val>
                                            <p:fltVal val="1.0021"/>
                                          </p:val>
                                        </p:tav>
                                        <p:tav tm="4490">
                                          <p:val>
                                            <p:fltVal val="1.0051"/>
                                          </p:val>
                                        </p:tav>
                                        <p:tav tm="5620">
                                          <p:val>
                                            <p:fltVal val="1.0101"/>
                                          </p:val>
                                        </p:tav>
                                        <p:tav tm="6740">
                                          <p:val>
                                            <p:fltVal val="1.0175"/>
                                          </p:val>
                                        </p:tav>
                                        <p:tav tm="7870">
                                          <p:val>
                                            <p:fltVal val="1.0278"/>
                                          </p:val>
                                        </p:tav>
                                        <p:tav tm="8990">
                                          <p:val>
                                            <p:fltVal val="1.0417"/>
                                          </p:val>
                                        </p:tav>
                                        <p:tav tm="10110">
                                          <p:val>
                                            <p:fltVal val="1.0593"/>
                                          </p:val>
                                        </p:tav>
                                        <p:tav tm="11240">
                                          <p:val>
                                            <p:fltVal val="1.0768"/>
                                          </p:val>
                                        </p:tav>
                                        <p:tav tm="12360">
                                          <p:val>
                                            <p:fltVal val="1.0905"/>
                                          </p:val>
                                        </p:tav>
                                        <p:tav tm="13480">
                                          <p:val>
                                            <p:fltVal val="1.1007"/>
                                          </p:val>
                                        </p:tav>
                                        <p:tav tm="14610">
                                          <p:val>
                                            <p:fltVal val="1.108"/>
                                          </p:val>
                                        </p:tav>
                                        <p:tav tm="15730">
                                          <p:val>
                                            <p:fltVal val="1.1129"/>
                                          </p:val>
                                        </p:tav>
                                        <p:tav tm="16850">
                                          <p:val>
                                            <p:fltVal val="1.1158"/>
                                          </p:val>
                                        </p:tav>
                                        <p:tav tm="17980">
                                          <p:val>
                                            <p:fltVal val="1.1173"/>
                                          </p:val>
                                        </p:tav>
                                        <p:tav tm="19100">
                                          <p:val>
                                            <p:fltVal val="1.1179"/>
                                          </p:val>
                                        </p:tav>
                                        <p:tav tm="20220">
                                          <p:val>
                                            <p:fltVal val="1.118"/>
                                          </p:val>
                                        </p:tav>
                                        <p:tav tm="21350">
                                          <p:val>
                                            <p:fltVal val="1.1172"/>
                                          </p:val>
                                        </p:tav>
                                        <p:tav tm="22470">
                                          <p:val>
                                            <p:fltVal val="1.1125"/>
                                          </p:val>
                                        </p:tav>
                                        <p:tav tm="23600">
                                          <p:val>
                                            <p:fltVal val="1.0999"/>
                                          </p:val>
                                        </p:tav>
                                        <p:tav tm="24720">
                                          <p:val>
                                            <p:fltVal val="1.0752"/>
                                          </p:val>
                                        </p:tav>
                                        <p:tav tm="25840">
                                          <p:val>
                                            <p:fltVal val="1.0402"/>
                                          </p:val>
                                        </p:tav>
                                        <p:tav tm="26970">
                                          <p:val>
                                            <p:fltVal val="1.0166"/>
                                          </p:val>
                                        </p:tav>
                                        <p:tav tm="28090">
                                          <p:val>
                                            <p:fltVal val="1.0047"/>
                                          </p:val>
                                        </p:tav>
                                        <p:tav tm="29210">
                                          <p:val>
                                            <p:fltVal val="1.000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.0001"/>
                                          </p:val>
                                        </p:tav>
                                        <p:tav tm="68540">
                                          <p:val>
                                            <p:fltVal val="1.0014"/>
                                          </p:val>
                                        </p:tav>
                                        <p:tav tm="69660">
                                          <p:val>
                                            <p:fltVal val="1.0052"/>
                                          </p:val>
                                        </p:tav>
                                        <p:tav tm="70790">
                                          <p:val>
                                            <p:fltVal val="1.0131"/>
                                          </p:val>
                                        </p:tav>
                                        <p:tav tm="71910">
                                          <p:val>
                                            <p:fltVal val="1.0264"/>
                                          </p:val>
                                        </p:tav>
                                        <p:tav tm="73030">
                                          <p:val>
                                            <p:fltVal val="1.0465"/>
                                          </p:val>
                                        </p:tav>
                                        <p:tav tm="74160">
                                          <p:val>
                                            <p:fltVal val="1.0724"/>
                                          </p:val>
                                        </p:tav>
                                        <p:tav tm="75280">
                                          <p:val>
                                            <p:fltVal val="1.0923"/>
                                          </p:val>
                                        </p:tav>
                                        <p:tav tm="76400">
                                          <p:val>
                                            <p:fltVal val="1.1053"/>
                                          </p:val>
                                        </p:tav>
                                        <p:tav tm="77530">
                                          <p:val>
                                            <p:fltVal val="1.1129"/>
                                          </p:val>
                                        </p:tav>
                                        <p:tav tm="78650">
                                          <p:val>
                                            <p:fltVal val="1.1167"/>
                                          </p:val>
                                        </p:tav>
                                        <p:tav tm="79780">
                                          <p:val>
                                            <p:fltVal val="1.1178"/>
                                          </p:val>
                                        </p:tav>
                                        <p:tav tm="80900">
                                          <p:val>
                                            <p:fltVal val="1.1179"/>
                                          </p:val>
                                        </p:tav>
                                        <p:tav tm="82020">
                                          <p:val>
                                            <p:fltVal val="1.1167"/>
                                          </p:val>
                                        </p:tav>
                                        <p:tav tm="83150">
                                          <p:val>
                                            <p:fltVal val="1.1107"/>
                                          </p:val>
                                        </p:tav>
                                        <p:tav tm="84270">
                                          <p:val>
                                            <p:fltVal val="1.0959"/>
                                          </p:val>
                                        </p:tav>
                                        <p:tav tm="85390">
                                          <p:val>
                                            <p:fltVal val="1.0683"/>
                                          </p:val>
                                        </p:tav>
                                        <p:tav tm="86520">
                                          <p:val>
                                            <p:fltVal val="1.0342"/>
                                          </p:val>
                                        </p:tav>
                                        <p:tav tm="87640">
                                          <p:val>
                                            <p:fltVal val="1.0135"/>
                                          </p:val>
                                        </p:tav>
                                        <p:tav tm="88760">
                                          <p:val>
                                            <p:fltVal val="1.0034"/>
                                          </p:val>
                                        </p:tav>
                                        <p:tav tm="89890">
                                          <p:val>
                                            <p:fltVal val="1.0002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3" y="541135"/>
            <a:ext cx="11812814" cy="59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38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1428" y="290286"/>
            <a:ext cx="8723085" cy="62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7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504" y="931672"/>
            <a:ext cx="12090935" cy="128112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-3786844" y="-621932"/>
            <a:ext cx="12113260" cy="2646878"/>
            <a:chOff x="-3786844" y="-621932"/>
            <a:chExt cx="12113260" cy="2646878"/>
          </a:xfrm>
        </p:grpSpPr>
        <p:sp>
          <p:nvSpPr>
            <p:cNvPr id="9" name="Rectangle 8"/>
            <p:cNvSpPr/>
            <p:nvPr/>
          </p:nvSpPr>
          <p:spPr>
            <a:xfrm>
              <a:off x="-3786844" y="257934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>
                  <a:solidFill>
                    <a:srgbClr val="01395C"/>
                  </a:solidFill>
                  <a:effectLst/>
                </a:rPr>
                <a:t>        </a:t>
              </a:r>
              <a:r>
                <a:rPr lang="fr-FR" sz="4400" b="1" dirty="0" err="1">
                  <a:solidFill>
                    <a:srgbClr val="01395C"/>
                  </a:solidFill>
                  <a:effectLst/>
                </a:rPr>
                <a:t>Ontexte</a:t>
              </a:r>
              <a:r>
                <a:rPr lang="fr-FR" sz="4400" b="1" dirty="0">
                  <a:solidFill>
                    <a:srgbClr val="01395C"/>
                  </a:solidFill>
                  <a:effectLst/>
                </a:rPr>
                <a:t> général </a:t>
              </a:r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55573" y="-621932"/>
              <a:ext cx="1792478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C 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pic>
        <p:nvPicPr>
          <p:cNvPr id="27" name="Picture 26" descr="A close up of a map&#10;&#10;Description generated with high confidence">
            <a:extLst>
              <a:ext uri="{FF2B5EF4-FFF2-40B4-BE49-F238E27FC236}">
                <a16:creationId xmlns:a16="http://schemas.microsoft.com/office/drawing/2014/main" id="{346AB23D-80D5-495C-954F-6970EC0F6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62" y="1638300"/>
            <a:ext cx="4514930" cy="5159057"/>
          </a:xfrm>
          <a:prstGeom prst="rect">
            <a:avLst/>
          </a:prstGeom>
        </p:spPr>
      </p:pic>
      <p:sp>
        <p:nvSpPr>
          <p:cNvPr id="76" name="Oval 75"/>
          <p:cNvSpPr/>
          <p:nvPr/>
        </p:nvSpPr>
        <p:spPr>
          <a:xfrm>
            <a:off x="11278414" y="5982546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/>
              <a:t>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2B8225-DDCB-4A11-81E9-11F541EC6302}"/>
              </a:ext>
            </a:extLst>
          </p:cNvPr>
          <p:cNvGrpSpPr/>
          <p:nvPr/>
        </p:nvGrpSpPr>
        <p:grpSpPr>
          <a:xfrm>
            <a:off x="631148" y="4076700"/>
            <a:ext cx="5114925" cy="2720657"/>
            <a:chOff x="631148" y="4029075"/>
            <a:chExt cx="5114925" cy="2720657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CAC19D2-3BBD-4DFE-8C56-7AEE46E75B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905"/>
            <a:stretch/>
          </p:blipFill>
          <p:spPr>
            <a:xfrm>
              <a:off x="631148" y="4029075"/>
              <a:ext cx="5114925" cy="272065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D517D15-0639-4E61-AB33-8360BA085369}"/>
                </a:ext>
              </a:extLst>
            </p:cNvPr>
            <p:cNvSpPr/>
            <p:nvPr/>
          </p:nvSpPr>
          <p:spPr>
            <a:xfrm>
              <a:off x="741680" y="4581524"/>
              <a:ext cx="4876800" cy="230505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4BE3F0-203E-4C5D-B4F3-CCA7E8761587}"/>
                </a:ext>
              </a:extLst>
            </p:cNvPr>
            <p:cNvSpPr/>
            <p:nvPr/>
          </p:nvSpPr>
          <p:spPr>
            <a:xfrm>
              <a:off x="741680" y="5950796"/>
              <a:ext cx="4876800" cy="469054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27770FB0-0E17-4B87-A420-ADE96853E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19063" r="43922" b="22622"/>
          <a:stretch/>
        </p:blipFill>
        <p:spPr bwMode="auto">
          <a:xfrm>
            <a:off x="1134279" y="1130811"/>
            <a:ext cx="3923495" cy="2913479"/>
          </a:xfrm>
          <a:prstGeom prst="rect">
            <a:avLst/>
          </a:prstGeom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260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93244" y="1575280"/>
            <a:ext cx="8605641" cy="5252548"/>
            <a:chOff x="196850" y="761962"/>
            <a:chExt cx="9156262" cy="5835390"/>
          </a:xfrm>
        </p:grpSpPr>
        <p:sp>
          <p:nvSpPr>
            <p:cNvPr id="12" name="Triangle isocèle 3"/>
            <p:cNvSpPr/>
            <p:nvPr/>
          </p:nvSpPr>
          <p:spPr>
            <a:xfrm rot="5400000">
              <a:off x="2198744" y="2521386"/>
              <a:ext cx="1141046" cy="93784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Ellipse 4"/>
            <p:cNvSpPr/>
            <p:nvPr/>
          </p:nvSpPr>
          <p:spPr>
            <a:xfrm>
              <a:off x="196850" y="3179885"/>
              <a:ext cx="222250" cy="2579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Ellipse 5"/>
            <p:cNvSpPr/>
            <p:nvPr/>
          </p:nvSpPr>
          <p:spPr>
            <a:xfrm>
              <a:off x="196850" y="3324469"/>
              <a:ext cx="222250" cy="2579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6" name="Connecteur droit 9"/>
            <p:cNvCxnSpPr>
              <a:stCxn id="13" idx="0"/>
            </p:cNvCxnSpPr>
            <p:nvPr/>
          </p:nvCxnSpPr>
          <p:spPr>
            <a:xfrm flipV="1">
              <a:off x="307975" y="2994025"/>
              <a:ext cx="0" cy="1858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1"/>
            <p:cNvCxnSpPr>
              <a:endCxn id="12" idx="3"/>
            </p:cNvCxnSpPr>
            <p:nvPr/>
          </p:nvCxnSpPr>
          <p:spPr>
            <a:xfrm>
              <a:off x="531090" y="2990308"/>
              <a:ext cx="17692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3"/>
            <p:cNvCxnSpPr>
              <a:stCxn id="19" idx="3"/>
              <a:endCxn id="14" idx="4"/>
            </p:cNvCxnSpPr>
            <p:nvPr/>
          </p:nvCxnSpPr>
          <p:spPr>
            <a:xfrm flipV="1">
              <a:off x="307975" y="3582376"/>
              <a:ext cx="0" cy="2325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riangle isocèle 17"/>
            <p:cNvSpPr/>
            <p:nvPr/>
          </p:nvSpPr>
          <p:spPr>
            <a:xfrm rot="10800000">
              <a:off x="257969" y="3814884"/>
              <a:ext cx="100012" cy="9763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21"/>
            <p:cNvCxnSpPr/>
            <p:nvPr/>
          </p:nvCxnSpPr>
          <p:spPr>
            <a:xfrm flipV="1">
              <a:off x="579866" y="3363973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3"/>
            <p:cNvCxnSpPr/>
            <p:nvPr/>
          </p:nvCxnSpPr>
          <p:spPr>
            <a:xfrm flipV="1">
              <a:off x="579866" y="3437792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4"/>
            <p:cNvCxnSpPr/>
            <p:nvPr/>
          </p:nvCxnSpPr>
          <p:spPr>
            <a:xfrm flipV="1">
              <a:off x="670140" y="2994025"/>
              <a:ext cx="0" cy="3699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5"/>
            <p:cNvCxnSpPr>
              <a:stCxn id="24" idx="3"/>
            </p:cNvCxnSpPr>
            <p:nvPr/>
          </p:nvCxnSpPr>
          <p:spPr>
            <a:xfrm flipV="1">
              <a:off x="670140" y="3437793"/>
              <a:ext cx="0" cy="3770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riangle isocèle 31"/>
            <p:cNvSpPr/>
            <p:nvPr/>
          </p:nvSpPr>
          <p:spPr>
            <a:xfrm rot="10800000">
              <a:off x="620134" y="3814883"/>
              <a:ext cx="100012" cy="9763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34"/>
            <p:cNvCxnSpPr>
              <a:cxnSpLocks/>
              <a:stCxn id="12" idx="0"/>
            </p:cNvCxnSpPr>
            <p:nvPr/>
          </p:nvCxnSpPr>
          <p:spPr>
            <a:xfrm flipV="1">
              <a:off x="3238191" y="2990308"/>
              <a:ext cx="2086905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35"/>
            <p:cNvCxnSpPr/>
            <p:nvPr/>
          </p:nvCxnSpPr>
          <p:spPr>
            <a:xfrm flipV="1">
              <a:off x="3282978" y="4807388"/>
              <a:ext cx="7180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riangle isocèle 40"/>
            <p:cNvSpPr/>
            <p:nvPr/>
          </p:nvSpPr>
          <p:spPr>
            <a:xfrm rot="5400000">
              <a:off x="3899417" y="4696802"/>
              <a:ext cx="1141046" cy="937846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9" name="Connecteur droit 41"/>
            <p:cNvCxnSpPr>
              <a:stCxn id="32" idx="2"/>
            </p:cNvCxnSpPr>
            <p:nvPr/>
          </p:nvCxnSpPr>
          <p:spPr>
            <a:xfrm flipV="1">
              <a:off x="3294485" y="5476875"/>
              <a:ext cx="7065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42"/>
            <p:cNvCxnSpPr/>
            <p:nvPr/>
          </p:nvCxnSpPr>
          <p:spPr>
            <a:xfrm>
              <a:off x="3282978" y="2994025"/>
              <a:ext cx="0" cy="18133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riangle isocèle 48"/>
            <p:cNvSpPr/>
            <p:nvPr/>
          </p:nvSpPr>
          <p:spPr>
            <a:xfrm rot="5400000">
              <a:off x="5415797" y="2525102"/>
              <a:ext cx="1141046" cy="93784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Organigramme : Connecteur page suivante 49"/>
            <p:cNvSpPr/>
            <p:nvPr/>
          </p:nvSpPr>
          <p:spPr>
            <a:xfrm rot="16200000">
              <a:off x="2354669" y="4898226"/>
              <a:ext cx="716024" cy="1163608"/>
            </a:xfrm>
            <a:prstGeom prst="flowChartOffpageConnecto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Organigramme : Connecteur page suivante 52"/>
            <p:cNvSpPr/>
            <p:nvPr/>
          </p:nvSpPr>
          <p:spPr>
            <a:xfrm rot="16200000" flipV="1">
              <a:off x="6563678" y="988155"/>
              <a:ext cx="716024" cy="1152101"/>
            </a:xfrm>
            <a:prstGeom prst="flowChartOffpageConnector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" name="Triangle isocèle 53"/>
            <p:cNvSpPr/>
            <p:nvPr/>
          </p:nvSpPr>
          <p:spPr>
            <a:xfrm rot="5400000">
              <a:off x="5411504" y="1263539"/>
              <a:ext cx="700787" cy="601797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35" name="Connecteur droit 55"/>
            <p:cNvCxnSpPr>
              <a:stCxn id="34" idx="0"/>
              <a:endCxn id="33" idx="2"/>
            </p:cNvCxnSpPr>
            <p:nvPr/>
          </p:nvCxnSpPr>
          <p:spPr>
            <a:xfrm flipV="1">
              <a:off x="6062796" y="1564206"/>
              <a:ext cx="282844" cy="2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57"/>
            <p:cNvCxnSpPr>
              <a:cxnSpLocks/>
              <a:endCxn id="31" idx="3"/>
            </p:cNvCxnSpPr>
            <p:nvPr/>
          </p:nvCxnSpPr>
          <p:spPr>
            <a:xfrm>
              <a:off x="4701185" y="2994025"/>
              <a:ext cx="8162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59"/>
            <p:cNvCxnSpPr>
              <a:stCxn id="28" idx="0"/>
            </p:cNvCxnSpPr>
            <p:nvPr/>
          </p:nvCxnSpPr>
          <p:spPr>
            <a:xfrm>
              <a:off x="4938863" y="5165725"/>
              <a:ext cx="72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60"/>
            <p:cNvSpPr txBox="1"/>
            <p:nvPr/>
          </p:nvSpPr>
          <p:spPr>
            <a:xfrm>
              <a:off x="6698172" y="1357108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ADC</a:t>
              </a:r>
            </a:p>
          </p:txBody>
        </p:sp>
        <p:sp>
          <p:nvSpPr>
            <p:cNvPr id="39" name="ZoneTexte 61"/>
            <p:cNvSpPr txBox="1"/>
            <p:nvPr/>
          </p:nvSpPr>
          <p:spPr>
            <a:xfrm>
              <a:off x="2325463" y="5267441"/>
              <a:ext cx="578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DAC</a:t>
              </a:r>
            </a:p>
          </p:txBody>
        </p:sp>
        <p:cxnSp>
          <p:nvCxnSpPr>
            <p:cNvPr id="40" name="Connecteur droit 70"/>
            <p:cNvCxnSpPr/>
            <p:nvPr/>
          </p:nvCxnSpPr>
          <p:spPr>
            <a:xfrm>
              <a:off x="4033746" y="4870018"/>
              <a:ext cx="25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72"/>
            <p:cNvCxnSpPr/>
            <p:nvPr/>
          </p:nvCxnSpPr>
          <p:spPr>
            <a:xfrm>
              <a:off x="4091846" y="5122429"/>
              <a:ext cx="36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73"/>
            <p:cNvCxnSpPr/>
            <p:nvPr/>
          </p:nvCxnSpPr>
          <p:spPr>
            <a:xfrm>
              <a:off x="4268150" y="5360322"/>
              <a:ext cx="25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74"/>
            <p:cNvCxnSpPr/>
            <p:nvPr/>
          </p:nvCxnSpPr>
          <p:spPr>
            <a:xfrm>
              <a:off x="4271417" y="4870018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79"/>
            <p:cNvCxnSpPr/>
            <p:nvPr/>
          </p:nvCxnSpPr>
          <p:spPr>
            <a:xfrm flipV="1">
              <a:off x="5095631" y="1554285"/>
              <a:ext cx="0" cy="14397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81"/>
            <p:cNvCxnSpPr>
              <a:endCxn id="34" idx="3"/>
            </p:cNvCxnSpPr>
            <p:nvPr/>
          </p:nvCxnSpPr>
          <p:spPr>
            <a:xfrm>
              <a:off x="5095631" y="1554285"/>
              <a:ext cx="365368" cy="101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87"/>
            <p:cNvCxnSpPr>
              <a:stCxn id="31" idx="0"/>
            </p:cNvCxnSpPr>
            <p:nvPr/>
          </p:nvCxnSpPr>
          <p:spPr>
            <a:xfrm>
              <a:off x="6455243" y="2994025"/>
              <a:ext cx="61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92"/>
            <p:cNvCxnSpPr>
              <a:stCxn id="33" idx="0"/>
            </p:cNvCxnSpPr>
            <p:nvPr/>
          </p:nvCxnSpPr>
          <p:spPr>
            <a:xfrm flipV="1">
              <a:off x="7497741" y="1554285"/>
              <a:ext cx="51278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93"/>
            <p:cNvCxnSpPr>
              <a:endCxn id="32" idx="0"/>
            </p:cNvCxnSpPr>
            <p:nvPr/>
          </p:nvCxnSpPr>
          <p:spPr>
            <a:xfrm>
              <a:off x="1581150" y="5476875"/>
              <a:ext cx="54972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101"/>
            <p:cNvCxnSpPr/>
            <p:nvPr/>
          </p:nvCxnSpPr>
          <p:spPr>
            <a:xfrm>
              <a:off x="1705864" y="5338649"/>
              <a:ext cx="131988" cy="2764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102"/>
            <p:cNvCxnSpPr/>
            <p:nvPr/>
          </p:nvCxnSpPr>
          <p:spPr>
            <a:xfrm>
              <a:off x="7622145" y="1425979"/>
              <a:ext cx="131988" cy="2764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103"/>
            <p:cNvSpPr txBox="1"/>
            <p:nvPr/>
          </p:nvSpPr>
          <p:spPr>
            <a:xfrm>
              <a:off x="5704832" y="4956616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TDC</a:t>
              </a:r>
            </a:p>
          </p:txBody>
        </p:sp>
        <p:sp>
          <p:nvSpPr>
            <p:cNvPr id="52" name="ZoneTexte 104"/>
            <p:cNvSpPr txBox="1"/>
            <p:nvPr/>
          </p:nvSpPr>
          <p:spPr>
            <a:xfrm>
              <a:off x="7281986" y="2792081"/>
              <a:ext cx="1301690" cy="71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Sortie </a:t>
              </a:r>
            </a:p>
            <a:p>
              <a:pPr algn="ctr"/>
              <a:r>
                <a:rPr lang="en-US" dirty="0" err="1"/>
                <a:t>analogique</a:t>
              </a:r>
              <a:endParaRPr lang="en-US" dirty="0"/>
            </a:p>
          </p:txBody>
        </p:sp>
        <p:sp>
          <p:nvSpPr>
            <p:cNvPr id="53" name="ZoneTexte 105"/>
            <p:cNvSpPr txBox="1"/>
            <p:nvPr/>
          </p:nvSpPr>
          <p:spPr>
            <a:xfrm>
              <a:off x="7993936" y="1231119"/>
              <a:ext cx="1359176" cy="71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Sortie </a:t>
              </a:r>
              <a:r>
                <a:rPr lang="en-US" dirty="0" err="1"/>
                <a:t>numérique</a:t>
              </a:r>
              <a:r>
                <a:rPr lang="en-US" dirty="0"/>
                <a:t> </a:t>
              </a:r>
            </a:p>
          </p:txBody>
        </p:sp>
        <p:sp>
          <p:nvSpPr>
            <p:cNvPr id="55" name="ZoneTexte 109"/>
            <p:cNvSpPr txBox="1"/>
            <p:nvPr/>
          </p:nvSpPr>
          <p:spPr>
            <a:xfrm>
              <a:off x="1837852" y="1848652"/>
              <a:ext cx="1852657" cy="410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Préamplificateur</a:t>
              </a:r>
            </a:p>
          </p:txBody>
        </p:sp>
        <p:sp>
          <p:nvSpPr>
            <p:cNvPr id="57" name="ZoneTexte 111"/>
            <p:cNvSpPr txBox="1"/>
            <p:nvPr/>
          </p:nvSpPr>
          <p:spPr>
            <a:xfrm>
              <a:off x="5414976" y="3607570"/>
              <a:ext cx="1801422" cy="410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Buffer de sortie</a:t>
              </a:r>
            </a:p>
          </p:txBody>
        </p:sp>
        <p:sp>
          <p:nvSpPr>
            <p:cNvPr id="58" name="ZoneTexte 112"/>
            <p:cNvSpPr txBox="1"/>
            <p:nvPr/>
          </p:nvSpPr>
          <p:spPr>
            <a:xfrm>
              <a:off x="4603677" y="838977"/>
              <a:ext cx="1714643" cy="410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Buffer de L’ADC</a:t>
              </a:r>
            </a:p>
          </p:txBody>
        </p:sp>
        <p:sp>
          <p:nvSpPr>
            <p:cNvPr id="59" name="ZoneTexte 113"/>
            <p:cNvSpPr txBox="1"/>
            <p:nvPr/>
          </p:nvSpPr>
          <p:spPr>
            <a:xfrm>
              <a:off x="6355265" y="761962"/>
              <a:ext cx="2108629" cy="410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 bit de </a:t>
              </a:r>
              <a:r>
                <a:rPr lang="en-US" dirty="0" err="1"/>
                <a:t>résolution</a:t>
              </a:r>
              <a:endParaRPr lang="en-US" dirty="0"/>
            </a:p>
          </p:txBody>
        </p:sp>
        <p:sp>
          <p:nvSpPr>
            <p:cNvPr id="60" name="ZoneTexte 114"/>
            <p:cNvSpPr txBox="1"/>
            <p:nvPr/>
          </p:nvSpPr>
          <p:spPr>
            <a:xfrm>
              <a:off x="658294" y="3371732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/>
                <a:t>DET</a:t>
              </a:r>
            </a:p>
          </p:txBody>
        </p:sp>
        <p:cxnSp>
          <p:nvCxnSpPr>
            <p:cNvPr id="61" name="Connecteur droit 116"/>
            <p:cNvCxnSpPr/>
            <p:nvPr/>
          </p:nvCxnSpPr>
          <p:spPr>
            <a:xfrm>
              <a:off x="1455883" y="3337720"/>
              <a:ext cx="111125" cy="714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117"/>
            <p:cNvCxnSpPr/>
            <p:nvPr/>
          </p:nvCxnSpPr>
          <p:spPr>
            <a:xfrm>
              <a:off x="1455882" y="3475946"/>
              <a:ext cx="111125" cy="714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119"/>
            <p:cNvCxnSpPr/>
            <p:nvPr/>
          </p:nvCxnSpPr>
          <p:spPr>
            <a:xfrm flipH="1">
              <a:off x="1454521" y="3402061"/>
              <a:ext cx="109764" cy="714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128"/>
            <p:cNvCxnSpPr/>
            <p:nvPr/>
          </p:nvCxnSpPr>
          <p:spPr>
            <a:xfrm flipH="1">
              <a:off x="1454521" y="3296184"/>
              <a:ext cx="61443" cy="468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130"/>
            <p:cNvCxnSpPr/>
            <p:nvPr/>
          </p:nvCxnSpPr>
          <p:spPr>
            <a:xfrm flipH="1">
              <a:off x="1499845" y="3540886"/>
              <a:ext cx="61443" cy="468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131"/>
            <p:cNvCxnSpPr/>
            <p:nvPr/>
          </p:nvCxnSpPr>
          <p:spPr>
            <a:xfrm>
              <a:off x="1515964" y="2984457"/>
              <a:ext cx="1" cy="3090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136"/>
            <p:cNvCxnSpPr>
              <a:endCxn id="68" idx="3"/>
            </p:cNvCxnSpPr>
            <p:nvPr/>
          </p:nvCxnSpPr>
          <p:spPr>
            <a:xfrm>
              <a:off x="1509402" y="3582376"/>
              <a:ext cx="0" cy="2328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riangle isocèle 138"/>
            <p:cNvSpPr/>
            <p:nvPr/>
          </p:nvSpPr>
          <p:spPr>
            <a:xfrm rot="10800000">
              <a:off x="1459396" y="3815250"/>
              <a:ext cx="100012" cy="9763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ZoneTexte 141"/>
            <p:cNvSpPr txBox="1"/>
            <p:nvPr/>
          </p:nvSpPr>
          <p:spPr>
            <a:xfrm>
              <a:off x="1496249" y="324950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50</a:t>
              </a:r>
              <a:r>
                <a:rPr lang="el-GR" dirty="0"/>
                <a:t>Ω</a:t>
              </a:r>
              <a:endParaRPr lang="en-US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649342" y="5832102"/>
              <a:ext cx="2266444" cy="424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discriminateurs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948264" y="5949280"/>
              <a:ext cx="1872208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/>
                <a:t>Slow CTRL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948264" y="5445224"/>
              <a:ext cx="1872208" cy="50405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/>
                <a:t>BIAS</a:t>
              </a:r>
            </a:p>
          </p:txBody>
        </p:sp>
      </p:grpSp>
      <p:sp>
        <p:nvSpPr>
          <p:cNvPr id="73" name="ZoneTexte 109"/>
          <p:cNvSpPr txBox="1"/>
          <p:nvPr/>
        </p:nvSpPr>
        <p:spPr>
          <a:xfrm>
            <a:off x="1496933" y="2967646"/>
            <a:ext cx="195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Détecteur diamant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86897" y="3357986"/>
            <a:ext cx="1989006" cy="1071567"/>
          </a:xfrm>
          <a:prstGeom prst="rect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Oval 75"/>
          <p:cNvSpPr/>
          <p:nvPr/>
        </p:nvSpPr>
        <p:spPr>
          <a:xfrm>
            <a:off x="11278414" y="5982546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/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72B6A7-5270-4160-81B0-D412604A9B69}"/>
              </a:ext>
            </a:extLst>
          </p:cNvPr>
          <p:cNvSpPr/>
          <p:nvPr/>
        </p:nvSpPr>
        <p:spPr>
          <a:xfrm>
            <a:off x="8113037" y="5572311"/>
            <a:ext cx="2385848" cy="1285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6CF1049-6548-4D89-8F18-E6755E63CABE}"/>
              </a:ext>
            </a:extLst>
          </p:cNvPr>
          <p:cNvSpPr/>
          <p:nvPr/>
        </p:nvSpPr>
        <p:spPr>
          <a:xfrm>
            <a:off x="1085814" y="2282746"/>
            <a:ext cx="4593697" cy="2261121"/>
          </a:xfrm>
          <a:prstGeom prst="rect">
            <a:avLst/>
          </a:prstGeom>
          <a:noFill/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63D2DF0-E1D5-4682-A91C-ED54E41F81E5}"/>
              </a:ext>
            </a:extLst>
          </p:cNvPr>
          <p:cNvSpPr/>
          <p:nvPr/>
        </p:nvSpPr>
        <p:spPr>
          <a:xfrm>
            <a:off x="192504" y="931672"/>
            <a:ext cx="12090935" cy="128112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E2DAF4B-5E65-4AF5-A791-DCB732E7BC40}"/>
              </a:ext>
            </a:extLst>
          </p:cNvPr>
          <p:cNvGrpSpPr/>
          <p:nvPr/>
        </p:nvGrpSpPr>
        <p:grpSpPr>
          <a:xfrm>
            <a:off x="-3786844" y="-621932"/>
            <a:ext cx="12113260" cy="2646878"/>
            <a:chOff x="-3786844" y="-621932"/>
            <a:chExt cx="12113260" cy="264687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19395DD-556C-4B2E-9756-499BE01070DC}"/>
                </a:ext>
              </a:extLst>
            </p:cNvPr>
            <p:cNvSpPr/>
            <p:nvPr/>
          </p:nvSpPr>
          <p:spPr>
            <a:xfrm>
              <a:off x="-3786844" y="257934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>
                  <a:solidFill>
                    <a:srgbClr val="01395C"/>
                  </a:solidFill>
                  <a:effectLst/>
                </a:rPr>
                <a:t>        </a:t>
              </a:r>
              <a:r>
                <a:rPr lang="fr-FR" sz="4400" b="1" dirty="0" err="1">
                  <a:solidFill>
                    <a:srgbClr val="01395C"/>
                  </a:solidFill>
                </a:rPr>
                <a:t>o</a:t>
              </a:r>
              <a:r>
                <a:rPr lang="fr-FR" sz="4400" b="1" dirty="0" err="1">
                  <a:solidFill>
                    <a:srgbClr val="01395C"/>
                  </a:solidFill>
                  <a:effectLst/>
                </a:rPr>
                <a:t>ntexte</a:t>
              </a:r>
              <a:r>
                <a:rPr lang="fr-FR" sz="4400" b="1" dirty="0">
                  <a:solidFill>
                    <a:srgbClr val="01395C"/>
                  </a:solidFill>
                  <a:effectLst/>
                </a:rPr>
                <a:t> général </a:t>
              </a:r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BABEE04-E7D2-40CA-90F7-1FFE593AC49B}"/>
                </a:ext>
              </a:extLst>
            </p:cNvPr>
            <p:cNvSpPr/>
            <p:nvPr/>
          </p:nvSpPr>
          <p:spPr>
            <a:xfrm>
              <a:off x="-155573" y="-621932"/>
              <a:ext cx="1792478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C 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89B41626-95A4-4609-9DD5-41338955CA96}"/>
              </a:ext>
            </a:extLst>
          </p:cNvPr>
          <p:cNvSpPr/>
          <p:nvPr/>
        </p:nvSpPr>
        <p:spPr>
          <a:xfrm>
            <a:off x="3043819" y="4670781"/>
            <a:ext cx="4593697" cy="1945087"/>
          </a:xfrm>
          <a:prstGeom prst="rect">
            <a:avLst/>
          </a:prstGeom>
          <a:noFill/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454A033-C216-419F-BE86-A3FC76DF0639}"/>
              </a:ext>
            </a:extLst>
          </p:cNvPr>
          <p:cNvSpPr/>
          <p:nvPr/>
        </p:nvSpPr>
        <p:spPr>
          <a:xfrm>
            <a:off x="5976416" y="1394451"/>
            <a:ext cx="4699999" cy="162439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6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6BF8B60D-3065-4D1C-9CE8-FA8C18BE9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41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93244" y="1575280"/>
            <a:ext cx="8605641" cy="5252548"/>
            <a:chOff x="196850" y="761962"/>
            <a:chExt cx="9156262" cy="5835390"/>
          </a:xfrm>
        </p:grpSpPr>
        <p:sp>
          <p:nvSpPr>
            <p:cNvPr id="12" name="Triangle isocèle 3"/>
            <p:cNvSpPr/>
            <p:nvPr/>
          </p:nvSpPr>
          <p:spPr>
            <a:xfrm rot="5400000">
              <a:off x="2198744" y="2521386"/>
              <a:ext cx="1141046" cy="93784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Ellipse 4"/>
            <p:cNvSpPr/>
            <p:nvPr/>
          </p:nvSpPr>
          <p:spPr>
            <a:xfrm>
              <a:off x="196850" y="3179885"/>
              <a:ext cx="222250" cy="2579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Ellipse 5"/>
            <p:cNvSpPr/>
            <p:nvPr/>
          </p:nvSpPr>
          <p:spPr>
            <a:xfrm>
              <a:off x="196850" y="3324469"/>
              <a:ext cx="222250" cy="2579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6" name="Connecteur droit 9"/>
            <p:cNvCxnSpPr>
              <a:stCxn id="13" idx="0"/>
            </p:cNvCxnSpPr>
            <p:nvPr/>
          </p:nvCxnSpPr>
          <p:spPr>
            <a:xfrm flipV="1">
              <a:off x="307975" y="2994025"/>
              <a:ext cx="0" cy="1858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1"/>
            <p:cNvCxnSpPr>
              <a:endCxn id="12" idx="3"/>
            </p:cNvCxnSpPr>
            <p:nvPr/>
          </p:nvCxnSpPr>
          <p:spPr>
            <a:xfrm>
              <a:off x="531090" y="2990308"/>
              <a:ext cx="17692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3"/>
            <p:cNvCxnSpPr>
              <a:stCxn id="19" idx="3"/>
              <a:endCxn id="14" idx="4"/>
            </p:cNvCxnSpPr>
            <p:nvPr/>
          </p:nvCxnSpPr>
          <p:spPr>
            <a:xfrm flipV="1">
              <a:off x="307975" y="3582376"/>
              <a:ext cx="0" cy="2325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riangle isocèle 17"/>
            <p:cNvSpPr/>
            <p:nvPr/>
          </p:nvSpPr>
          <p:spPr>
            <a:xfrm rot="10800000">
              <a:off x="257969" y="3814884"/>
              <a:ext cx="100012" cy="9763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21"/>
            <p:cNvCxnSpPr/>
            <p:nvPr/>
          </p:nvCxnSpPr>
          <p:spPr>
            <a:xfrm flipV="1">
              <a:off x="579866" y="3363973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3"/>
            <p:cNvCxnSpPr/>
            <p:nvPr/>
          </p:nvCxnSpPr>
          <p:spPr>
            <a:xfrm flipV="1">
              <a:off x="579866" y="3437792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4"/>
            <p:cNvCxnSpPr/>
            <p:nvPr/>
          </p:nvCxnSpPr>
          <p:spPr>
            <a:xfrm flipV="1">
              <a:off x="670140" y="2994025"/>
              <a:ext cx="0" cy="3699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5"/>
            <p:cNvCxnSpPr>
              <a:stCxn id="24" idx="3"/>
            </p:cNvCxnSpPr>
            <p:nvPr/>
          </p:nvCxnSpPr>
          <p:spPr>
            <a:xfrm flipV="1">
              <a:off x="670140" y="3437793"/>
              <a:ext cx="0" cy="3770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riangle isocèle 31"/>
            <p:cNvSpPr/>
            <p:nvPr/>
          </p:nvSpPr>
          <p:spPr>
            <a:xfrm rot="10800000">
              <a:off x="620134" y="3814883"/>
              <a:ext cx="100012" cy="9763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34"/>
            <p:cNvCxnSpPr>
              <a:cxnSpLocks/>
              <a:stCxn id="12" idx="0"/>
            </p:cNvCxnSpPr>
            <p:nvPr/>
          </p:nvCxnSpPr>
          <p:spPr>
            <a:xfrm flipV="1">
              <a:off x="3238191" y="2990308"/>
              <a:ext cx="2086905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35"/>
            <p:cNvCxnSpPr/>
            <p:nvPr/>
          </p:nvCxnSpPr>
          <p:spPr>
            <a:xfrm flipV="1">
              <a:off x="3282978" y="4807388"/>
              <a:ext cx="7180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riangle isocèle 40"/>
            <p:cNvSpPr/>
            <p:nvPr/>
          </p:nvSpPr>
          <p:spPr>
            <a:xfrm rot="5400000">
              <a:off x="3899417" y="4696802"/>
              <a:ext cx="1141046" cy="937846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9" name="Connecteur droit 41"/>
            <p:cNvCxnSpPr>
              <a:stCxn id="32" idx="2"/>
            </p:cNvCxnSpPr>
            <p:nvPr/>
          </p:nvCxnSpPr>
          <p:spPr>
            <a:xfrm flipV="1">
              <a:off x="3294485" y="5476875"/>
              <a:ext cx="7065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42"/>
            <p:cNvCxnSpPr/>
            <p:nvPr/>
          </p:nvCxnSpPr>
          <p:spPr>
            <a:xfrm>
              <a:off x="3282978" y="2994025"/>
              <a:ext cx="0" cy="18133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riangle isocèle 48"/>
            <p:cNvSpPr/>
            <p:nvPr/>
          </p:nvSpPr>
          <p:spPr>
            <a:xfrm rot="5400000">
              <a:off x="5415797" y="2525102"/>
              <a:ext cx="1141046" cy="93784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Organigramme : Connecteur page suivante 49"/>
            <p:cNvSpPr/>
            <p:nvPr/>
          </p:nvSpPr>
          <p:spPr>
            <a:xfrm rot="16200000">
              <a:off x="2354669" y="4898226"/>
              <a:ext cx="716024" cy="1163608"/>
            </a:xfrm>
            <a:prstGeom prst="flowChartOffpageConnector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Organigramme : Connecteur page suivante 52"/>
            <p:cNvSpPr/>
            <p:nvPr/>
          </p:nvSpPr>
          <p:spPr>
            <a:xfrm rot="16200000" flipV="1">
              <a:off x="6563678" y="988155"/>
              <a:ext cx="716024" cy="1152101"/>
            </a:xfrm>
            <a:prstGeom prst="flowChartOffpageConnector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" name="Triangle isocèle 53"/>
            <p:cNvSpPr/>
            <p:nvPr/>
          </p:nvSpPr>
          <p:spPr>
            <a:xfrm rot="5400000">
              <a:off x="5411504" y="1263539"/>
              <a:ext cx="700787" cy="601797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35" name="Connecteur droit 55"/>
            <p:cNvCxnSpPr>
              <a:stCxn id="34" idx="0"/>
              <a:endCxn id="33" idx="2"/>
            </p:cNvCxnSpPr>
            <p:nvPr/>
          </p:nvCxnSpPr>
          <p:spPr>
            <a:xfrm flipV="1">
              <a:off x="6062796" y="1564206"/>
              <a:ext cx="282844" cy="2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57"/>
            <p:cNvCxnSpPr>
              <a:cxnSpLocks/>
              <a:endCxn id="31" idx="3"/>
            </p:cNvCxnSpPr>
            <p:nvPr/>
          </p:nvCxnSpPr>
          <p:spPr>
            <a:xfrm>
              <a:off x="4701185" y="2994025"/>
              <a:ext cx="8162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59"/>
            <p:cNvCxnSpPr>
              <a:stCxn id="28" idx="0"/>
            </p:cNvCxnSpPr>
            <p:nvPr/>
          </p:nvCxnSpPr>
          <p:spPr>
            <a:xfrm>
              <a:off x="4938863" y="5165725"/>
              <a:ext cx="72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60"/>
            <p:cNvSpPr txBox="1"/>
            <p:nvPr/>
          </p:nvSpPr>
          <p:spPr>
            <a:xfrm>
              <a:off x="6698172" y="1357108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ADC</a:t>
              </a:r>
            </a:p>
          </p:txBody>
        </p:sp>
        <p:sp>
          <p:nvSpPr>
            <p:cNvPr id="39" name="ZoneTexte 61"/>
            <p:cNvSpPr txBox="1"/>
            <p:nvPr/>
          </p:nvSpPr>
          <p:spPr>
            <a:xfrm>
              <a:off x="2325463" y="5267441"/>
              <a:ext cx="578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DAC</a:t>
              </a:r>
            </a:p>
          </p:txBody>
        </p:sp>
        <p:cxnSp>
          <p:nvCxnSpPr>
            <p:cNvPr id="40" name="Connecteur droit 70"/>
            <p:cNvCxnSpPr/>
            <p:nvPr/>
          </p:nvCxnSpPr>
          <p:spPr>
            <a:xfrm>
              <a:off x="4033746" y="4870018"/>
              <a:ext cx="25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72"/>
            <p:cNvCxnSpPr/>
            <p:nvPr/>
          </p:nvCxnSpPr>
          <p:spPr>
            <a:xfrm>
              <a:off x="4091846" y="5122429"/>
              <a:ext cx="36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73"/>
            <p:cNvCxnSpPr/>
            <p:nvPr/>
          </p:nvCxnSpPr>
          <p:spPr>
            <a:xfrm>
              <a:off x="4268150" y="5360322"/>
              <a:ext cx="25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74"/>
            <p:cNvCxnSpPr/>
            <p:nvPr/>
          </p:nvCxnSpPr>
          <p:spPr>
            <a:xfrm>
              <a:off x="4271417" y="4870018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79"/>
            <p:cNvCxnSpPr/>
            <p:nvPr/>
          </p:nvCxnSpPr>
          <p:spPr>
            <a:xfrm flipV="1">
              <a:off x="5095631" y="1554285"/>
              <a:ext cx="0" cy="14397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81"/>
            <p:cNvCxnSpPr>
              <a:endCxn id="34" idx="3"/>
            </p:cNvCxnSpPr>
            <p:nvPr/>
          </p:nvCxnSpPr>
          <p:spPr>
            <a:xfrm>
              <a:off x="5095631" y="1554285"/>
              <a:ext cx="365368" cy="101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87"/>
            <p:cNvCxnSpPr>
              <a:stCxn id="31" idx="0"/>
            </p:cNvCxnSpPr>
            <p:nvPr/>
          </p:nvCxnSpPr>
          <p:spPr>
            <a:xfrm>
              <a:off x="6455243" y="2994025"/>
              <a:ext cx="61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92"/>
            <p:cNvCxnSpPr>
              <a:stCxn id="33" idx="0"/>
            </p:cNvCxnSpPr>
            <p:nvPr/>
          </p:nvCxnSpPr>
          <p:spPr>
            <a:xfrm flipV="1">
              <a:off x="7497741" y="1554285"/>
              <a:ext cx="51278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93"/>
            <p:cNvCxnSpPr>
              <a:endCxn id="32" idx="0"/>
            </p:cNvCxnSpPr>
            <p:nvPr/>
          </p:nvCxnSpPr>
          <p:spPr>
            <a:xfrm>
              <a:off x="1581150" y="5476875"/>
              <a:ext cx="54972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101"/>
            <p:cNvCxnSpPr/>
            <p:nvPr/>
          </p:nvCxnSpPr>
          <p:spPr>
            <a:xfrm>
              <a:off x="1705864" y="5338649"/>
              <a:ext cx="131988" cy="2764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102"/>
            <p:cNvCxnSpPr/>
            <p:nvPr/>
          </p:nvCxnSpPr>
          <p:spPr>
            <a:xfrm>
              <a:off x="7622145" y="1425979"/>
              <a:ext cx="131988" cy="2764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103"/>
            <p:cNvSpPr txBox="1"/>
            <p:nvPr/>
          </p:nvSpPr>
          <p:spPr>
            <a:xfrm>
              <a:off x="5704832" y="4956616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TDC</a:t>
              </a:r>
            </a:p>
          </p:txBody>
        </p:sp>
        <p:sp>
          <p:nvSpPr>
            <p:cNvPr id="52" name="ZoneTexte 104"/>
            <p:cNvSpPr txBox="1"/>
            <p:nvPr/>
          </p:nvSpPr>
          <p:spPr>
            <a:xfrm>
              <a:off x="7281986" y="2792081"/>
              <a:ext cx="1301690" cy="71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Sortie </a:t>
              </a:r>
            </a:p>
            <a:p>
              <a:pPr algn="ctr"/>
              <a:r>
                <a:rPr lang="en-US" dirty="0" err="1"/>
                <a:t>analogique</a:t>
              </a:r>
              <a:endParaRPr lang="en-US" dirty="0"/>
            </a:p>
          </p:txBody>
        </p:sp>
        <p:sp>
          <p:nvSpPr>
            <p:cNvPr id="53" name="ZoneTexte 105"/>
            <p:cNvSpPr txBox="1"/>
            <p:nvPr/>
          </p:nvSpPr>
          <p:spPr>
            <a:xfrm>
              <a:off x="7993936" y="1231119"/>
              <a:ext cx="1359176" cy="71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Sortie </a:t>
              </a:r>
              <a:r>
                <a:rPr lang="en-US" dirty="0" err="1"/>
                <a:t>numérique</a:t>
              </a:r>
              <a:r>
                <a:rPr lang="en-US" dirty="0"/>
                <a:t> </a:t>
              </a:r>
            </a:p>
          </p:txBody>
        </p:sp>
        <p:sp>
          <p:nvSpPr>
            <p:cNvPr id="55" name="ZoneTexte 109"/>
            <p:cNvSpPr txBox="1"/>
            <p:nvPr/>
          </p:nvSpPr>
          <p:spPr>
            <a:xfrm>
              <a:off x="1837852" y="1848652"/>
              <a:ext cx="1852657" cy="410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Préamplificateur</a:t>
              </a:r>
            </a:p>
          </p:txBody>
        </p:sp>
        <p:sp>
          <p:nvSpPr>
            <p:cNvPr id="57" name="ZoneTexte 111"/>
            <p:cNvSpPr txBox="1"/>
            <p:nvPr/>
          </p:nvSpPr>
          <p:spPr>
            <a:xfrm>
              <a:off x="5414976" y="3607570"/>
              <a:ext cx="1801422" cy="410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Buffer de sortie</a:t>
              </a:r>
            </a:p>
          </p:txBody>
        </p:sp>
        <p:sp>
          <p:nvSpPr>
            <p:cNvPr id="58" name="ZoneTexte 112"/>
            <p:cNvSpPr txBox="1"/>
            <p:nvPr/>
          </p:nvSpPr>
          <p:spPr>
            <a:xfrm>
              <a:off x="4603677" y="838977"/>
              <a:ext cx="1714643" cy="410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Buffer de L’ADC</a:t>
              </a:r>
            </a:p>
          </p:txBody>
        </p:sp>
        <p:sp>
          <p:nvSpPr>
            <p:cNvPr id="59" name="ZoneTexte 113"/>
            <p:cNvSpPr txBox="1"/>
            <p:nvPr/>
          </p:nvSpPr>
          <p:spPr>
            <a:xfrm>
              <a:off x="6355265" y="761962"/>
              <a:ext cx="2108629" cy="410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 bit de </a:t>
              </a:r>
              <a:r>
                <a:rPr lang="en-US" dirty="0" err="1"/>
                <a:t>résolution</a:t>
              </a:r>
              <a:endParaRPr lang="en-US" dirty="0"/>
            </a:p>
          </p:txBody>
        </p:sp>
        <p:sp>
          <p:nvSpPr>
            <p:cNvPr id="60" name="ZoneTexte 114"/>
            <p:cNvSpPr txBox="1"/>
            <p:nvPr/>
          </p:nvSpPr>
          <p:spPr>
            <a:xfrm>
              <a:off x="658294" y="3371732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/>
                <a:t>DET</a:t>
              </a:r>
            </a:p>
          </p:txBody>
        </p:sp>
        <p:cxnSp>
          <p:nvCxnSpPr>
            <p:cNvPr id="61" name="Connecteur droit 116"/>
            <p:cNvCxnSpPr/>
            <p:nvPr/>
          </p:nvCxnSpPr>
          <p:spPr>
            <a:xfrm>
              <a:off x="1455883" y="3337720"/>
              <a:ext cx="111125" cy="714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117"/>
            <p:cNvCxnSpPr/>
            <p:nvPr/>
          </p:nvCxnSpPr>
          <p:spPr>
            <a:xfrm>
              <a:off x="1455882" y="3475946"/>
              <a:ext cx="111125" cy="714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119"/>
            <p:cNvCxnSpPr/>
            <p:nvPr/>
          </p:nvCxnSpPr>
          <p:spPr>
            <a:xfrm flipH="1">
              <a:off x="1454521" y="3402061"/>
              <a:ext cx="109764" cy="714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128"/>
            <p:cNvCxnSpPr/>
            <p:nvPr/>
          </p:nvCxnSpPr>
          <p:spPr>
            <a:xfrm flipH="1">
              <a:off x="1454521" y="3296184"/>
              <a:ext cx="61443" cy="468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130"/>
            <p:cNvCxnSpPr/>
            <p:nvPr/>
          </p:nvCxnSpPr>
          <p:spPr>
            <a:xfrm flipH="1">
              <a:off x="1499845" y="3540886"/>
              <a:ext cx="61443" cy="468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131"/>
            <p:cNvCxnSpPr/>
            <p:nvPr/>
          </p:nvCxnSpPr>
          <p:spPr>
            <a:xfrm>
              <a:off x="1515964" y="2984457"/>
              <a:ext cx="1" cy="3090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136"/>
            <p:cNvCxnSpPr>
              <a:endCxn id="68" idx="3"/>
            </p:cNvCxnSpPr>
            <p:nvPr/>
          </p:nvCxnSpPr>
          <p:spPr>
            <a:xfrm>
              <a:off x="1509402" y="3582376"/>
              <a:ext cx="0" cy="2328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riangle isocèle 138"/>
            <p:cNvSpPr/>
            <p:nvPr/>
          </p:nvSpPr>
          <p:spPr>
            <a:xfrm rot="10800000">
              <a:off x="1459396" y="3815250"/>
              <a:ext cx="100012" cy="9763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ZoneTexte 141"/>
            <p:cNvSpPr txBox="1"/>
            <p:nvPr/>
          </p:nvSpPr>
          <p:spPr>
            <a:xfrm>
              <a:off x="1496249" y="324950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50</a:t>
              </a:r>
              <a:r>
                <a:rPr lang="el-GR" dirty="0"/>
                <a:t>Ω</a:t>
              </a:r>
              <a:endParaRPr lang="en-US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649342" y="5832102"/>
              <a:ext cx="2266444" cy="424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discriminateurs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948264" y="5949280"/>
              <a:ext cx="1872208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/>
                <a:t>Slow CTRL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948264" y="5445224"/>
              <a:ext cx="1872208" cy="50405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/>
                <a:t>BIAS</a:t>
              </a:r>
            </a:p>
          </p:txBody>
        </p:sp>
      </p:grpSp>
      <p:sp>
        <p:nvSpPr>
          <p:cNvPr id="73" name="ZoneTexte 109"/>
          <p:cNvSpPr txBox="1"/>
          <p:nvPr/>
        </p:nvSpPr>
        <p:spPr>
          <a:xfrm>
            <a:off x="1496933" y="2967646"/>
            <a:ext cx="195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Détecteur diamant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86897" y="3357986"/>
            <a:ext cx="1989006" cy="1071567"/>
          </a:xfrm>
          <a:prstGeom prst="rect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Oval 75"/>
          <p:cNvSpPr/>
          <p:nvPr/>
        </p:nvSpPr>
        <p:spPr>
          <a:xfrm>
            <a:off x="11278414" y="5982546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/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72B6A7-5270-4160-81B0-D412604A9B69}"/>
              </a:ext>
            </a:extLst>
          </p:cNvPr>
          <p:cNvSpPr/>
          <p:nvPr/>
        </p:nvSpPr>
        <p:spPr>
          <a:xfrm>
            <a:off x="8113037" y="5572311"/>
            <a:ext cx="2385848" cy="1285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6CF1049-6548-4D89-8F18-E6755E63CABE}"/>
              </a:ext>
            </a:extLst>
          </p:cNvPr>
          <p:cNvSpPr/>
          <p:nvPr/>
        </p:nvSpPr>
        <p:spPr>
          <a:xfrm>
            <a:off x="1085814" y="2282746"/>
            <a:ext cx="4593697" cy="2261121"/>
          </a:xfrm>
          <a:prstGeom prst="rect">
            <a:avLst/>
          </a:prstGeom>
          <a:noFill/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63D2DF0-E1D5-4682-A91C-ED54E41F81E5}"/>
              </a:ext>
            </a:extLst>
          </p:cNvPr>
          <p:cNvSpPr/>
          <p:nvPr/>
        </p:nvSpPr>
        <p:spPr>
          <a:xfrm>
            <a:off x="192504" y="931672"/>
            <a:ext cx="12090935" cy="128112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E2DAF4B-5E65-4AF5-A791-DCB732E7BC40}"/>
              </a:ext>
            </a:extLst>
          </p:cNvPr>
          <p:cNvGrpSpPr/>
          <p:nvPr/>
        </p:nvGrpSpPr>
        <p:grpSpPr>
          <a:xfrm>
            <a:off x="-3786844" y="-621932"/>
            <a:ext cx="12113260" cy="2646878"/>
            <a:chOff x="-3786844" y="-621932"/>
            <a:chExt cx="12113260" cy="264687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19395DD-556C-4B2E-9756-499BE01070DC}"/>
                </a:ext>
              </a:extLst>
            </p:cNvPr>
            <p:cNvSpPr/>
            <p:nvPr/>
          </p:nvSpPr>
          <p:spPr>
            <a:xfrm>
              <a:off x="-3786844" y="257934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>
                  <a:solidFill>
                    <a:srgbClr val="01395C"/>
                  </a:solidFill>
                  <a:effectLst/>
                </a:rPr>
                <a:t>        </a:t>
              </a:r>
              <a:r>
                <a:rPr lang="fr-FR" sz="4400" b="1" dirty="0" err="1">
                  <a:solidFill>
                    <a:srgbClr val="01395C"/>
                  </a:solidFill>
                </a:rPr>
                <a:t>o</a:t>
              </a:r>
              <a:r>
                <a:rPr lang="fr-FR" sz="4400" b="1" dirty="0" err="1">
                  <a:solidFill>
                    <a:srgbClr val="01395C"/>
                  </a:solidFill>
                  <a:effectLst/>
                </a:rPr>
                <a:t>ntexte</a:t>
              </a:r>
              <a:r>
                <a:rPr lang="fr-FR" sz="4400" b="1" dirty="0">
                  <a:solidFill>
                    <a:srgbClr val="01395C"/>
                  </a:solidFill>
                  <a:effectLst/>
                </a:rPr>
                <a:t> général </a:t>
              </a:r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BABEE04-E7D2-40CA-90F7-1FFE593AC49B}"/>
                </a:ext>
              </a:extLst>
            </p:cNvPr>
            <p:cNvSpPr/>
            <p:nvPr/>
          </p:nvSpPr>
          <p:spPr>
            <a:xfrm>
              <a:off x="-155573" y="-621932"/>
              <a:ext cx="1792478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C 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89B41626-95A4-4609-9DD5-41338955CA96}"/>
              </a:ext>
            </a:extLst>
          </p:cNvPr>
          <p:cNvSpPr/>
          <p:nvPr/>
        </p:nvSpPr>
        <p:spPr>
          <a:xfrm>
            <a:off x="3043819" y="4670781"/>
            <a:ext cx="4593697" cy="1945087"/>
          </a:xfrm>
          <a:prstGeom prst="rect">
            <a:avLst/>
          </a:prstGeom>
          <a:noFill/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6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6BF8B60D-3065-4D1C-9CE8-FA8C18BE9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4125BC2B-1BD1-4881-8E5B-2E0E945C1DC8}"/>
              </a:ext>
            </a:extLst>
          </p:cNvPr>
          <p:cNvSpPr/>
          <p:nvPr/>
        </p:nvSpPr>
        <p:spPr>
          <a:xfrm>
            <a:off x="5851999" y="1508226"/>
            <a:ext cx="4699999" cy="1624390"/>
          </a:xfrm>
          <a:prstGeom prst="rect">
            <a:avLst/>
          </a:prstGeom>
          <a:solidFill>
            <a:srgbClr val="FF0000">
              <a:alpha val="17000"/>
            </a:srgbClr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5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140" y="812800"/>
            <a:ext cx="11696299" cy="142240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-4198324" y="-605232"/>
            <a:ext cx="12113260" cy="2646878"/>
            <a:chOff x="-4198324" y="-605232"/>
            <a:chExt cx="12113260" cy="2646878"/>
          </a:xfrm>
        </p:grpSpPr>
        <p:sp>
          <p:nvSpPr>
            <p:cNvPr id="9" name="Rectangle 8"/>
            <p:cNvSpPr/>
            <p:nvPr/>
          </p:nvSpPr>
          <p:spPr>
            <a:xfrm>
              <a:off x="-4198324" y="227451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 err="1">
                  <a:solidFill>
                    <a:srgbClr val="01395C"/>
                  </a:solidFill>
                  <a:effectLst/>
                </a:rPr>
                <a:t>ommaire</a:t>
              </a:r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15305" y="-605232"/>
              <a:ext cx="1191352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S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76047" y="996892"/>
            <a:ext cx="9087424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Contexte général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/>
              <a:t>Objectifs de thèse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Circuits de mesure d’énergie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Concept ADC </a:t>
            </a:r>
            <a:r>
              <a:rPr lang="en-US" sz="4000" dirty="0">
                <a:solidFill>
                  <a:schemeClr val="bg2"/>
                </a:solidFill>
              </a:rPr>
              <a:t>Sigma-Delta </a:t>
            </a:r>
            <a:r>
              <a:rPr lang="en-US" altLang="en-US" sz="4000" b="1" dirty="0">
                <a:solidFill>
                  <a:schemeClr val="bg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4000" b="1" dirty="0">
                <a:solidFill>
                  <a:schemeClr val="bg2"/>
                </a:solidFill>
              </a:rPr>
              <a:t>-</a:t>
            </a:r>
            <a:r>
              <a:rPr lang="en-US" altLang="en-US" sz="4000" b="1" dirty="0">
                <a:solidFill>
                  <a:schemeClr val="bg2"/>
                </a:solidFill>
                <a:latin typeface="Symbol" panose="05050102010706020507" pitchFamily="18" charset="2"/>
              </a:rPr>
              <a:t>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/>
                </a:solidFill>
              </a:rPr>
              <a:t>Sur-échantillonnage</a:t>
            </a:r>
            <a:r>
              <a:rPr lang="en-US" sz="3200" dirty="0">
                <a:solidFill>
                  <a:schemeClr val="bg2"/>
                </a:solidFill>
              </a:rPr>
              <a:t> et </a:t>
            </a:r>
            <a:r>
              <a:rPr lang="fr-FR" sz="3200" dirty="0">
                <a:solidFill>
                  <a:schemeClr val="bg2"/>
                </a:solidFill>
              </a:rPr>
              <a:t>mise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fr-FR" sz="3200" dirty="0">
                <a:solidFill>
                  <a:schemeClr val="bg2"/>
                </a:solidFill>
              </a:rPr>
              <a:t>en forme du bruit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/>
                </a:solidFill>
              </a:rPr>
              <a:t>Temps continu vs Temps discret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/>
                </a:solidFill>
              </a:rPr>
              <a:t>Modèle proposé et ses propriétés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Simulations et résultats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Conclusions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Etapes suivantes </a:t>
            </a:r>
          </a:p>
          <a:p>
            <a:endParaRPr lang="fr-F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1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C492AFA-9360-4A83-8579-C4A22556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377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5780" y="812800"/>
            <a:ext cx="11147659" cy="161460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-3880690" y="-605232"/>
            <a:ext cx="12113260" cy="2646878"/>
            <a:chOff x="-3880690" y="-605232"/>
            <a:chExt cx="12113260" cy="2646878"/>
          </a:xfrm>
        </p:grpSpPr>
        <p:sp>
          <p:nvSpPr>
            <p:cNvPr id="9" name="Rectangle 8"/>
            <p:cNvSpPr/>
            <p:nvPr/>
          </p:nvSpPr>
          <p:spPr>
            <a:xfrm>
              <a:off x="-3880690" y="204819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 err="1">
                  <a:solidFill>
                    <a:srgbClr val="01395C"/>
                  </a:solidFill>
                </a:rPr>
                <a:t>bjectifs</a:t>
              </a:r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15305" y="-605232"/>
              <a:ext cx="1624163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O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11278414" y="5982546"/>
            <a:ext cx="937689" cy="937689"/>
          </a:xfrm>
          <a:prstGeom prst="ellipse">
            <a:avLst/>
          </a:prstGeom>
          <a:solidFill>
            <a:srgbClr val="01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/>
              <a:t>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D7D20-E642-41B4-9630-58DC2490310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96776" y="1613218"/>
            <a:ext cx="1096360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sz="2400" b="1" dirty="0">
                <a:latin typeface="Arial" panose="020B0604020202020204" pitchFamily="34" charset="0"/>
              </a:rPr>
              <a:t>Application de la méthodologie « Top-down »  : La conception d’un outil de simulation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rapide et flexible du fonctionnement de la chaine de mesure d’énergie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L'analyse des différents </a:t>
            </a:r>
            <a:r>
              <a:rPr lang="fr-FR" altLang="fr-FR" sz="2400" b="1" dirty="0">
                <a:latin typeface="Arial" panose="020B0604020202020204" pitchFamily="34" charset="0"/>
              </a:rPr>
              <a:t>paramètres de chaque étage et leurs effets sur la résolution effective de l’ADC</a:t>
            </a: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sz="2400" b="1" dirty="0">
                <a:latin typeface="Arial" panose="020B0604020202020204" pitchFamily="34" charset="0"/>
              </a:rPr>
              <a:t>L’exploitation de cette modélisation pour le dimensionnement des circuits (méthode EKV : </a:t>
            </a:r>
            <a:r>
              <a:rPr lang="fr-FR" altLang="fr-FR" sz="2400" b="1" dirty="0" err="1">
                <a:latin typeface="Arial" panose="020B0604020202020204" pitchFamily="34" charset="0"/>
              </a:rPr>
              <a:t>Gm</a:t>
            </a:r>
            <a:r>
              <a:rPr lang="fr-FR" altLang="fr-FR" sz="2400" b="1" dirty="0">
                <a:latin typeface="Arial" panose="020B0604020202020204" pitchFamily="34" charset="0"/>
              </a:rPr>
              <a:t>/Id)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sz="2400" b="1" dirty="0">
                <a:latin typeface="Arial" panose="020B0604020202020204" pitchFamily="34" charset="0"/>
              </a:rPr>
              <a:t>La réalisation d’un ASIC et l’élaboration de différents tests de validations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8289C9B-A1D0-41E7-8489-ECEB9867B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84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140" y="812800"/>
            <a:ext cx="11696299" cy="142240"/>
          </a:xfrm>
          <a:prstGeom prst="rect">
            <a:avLst/>
          </a:prstGeom>
          <a:solidFill>
            <a:srgbClr val="013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-4198324" y="-605232"/>
            <a:ext cx="12113260" cy="2646878"/>
            <a:chOff x="-4198324" y="-605232"/>
            <a:chExt cx="12113260" cy="2646878"/>
          </a:xfrm>
        </p:grpSpPr>
        <p:sp>
          <p:nvSpPr>
            <p:cNvPr id="9" name="Rectangle 8"/>
            <p:cNvSpPr/>
            <p:nvPr/>
          </p:nvSpPr>
          <p:spPr>
            <a:xfrm>
              <a:off x="-4198324" y="227451"/>
              <a:ext cx="12113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400" b="1" dirty="0" err="1">
                  <a:solidFill>
                    <a:srgbClr val="01395C"/>
                  </a:solidFill>
                  <a:effectLst/>
                </a:rPr>
                <a:t>ommaire</a:t>
              </a:r>
              <a:endParaRPr lang="fr-FR" sz="4400" b="1" dirty="0">
                <a:solidFill>
                  <a:srgbClr val="01395C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15305" y="-605232"/>
              <a:ext cx="1191352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600" b="1" dirty="0">
                  <a:solidFill>
                    <a:srgbClr val="01395C"/>
                  </a:solidFill>
                </a:rPr>
                <a:t>S</a:t>
              </a:r>
              <a:endParaRPr lang="fr-FR" sz="16600" dirty="0">
                <a:solidFill>
                  <a:srgbClr val="01395C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76047" y="996892"/>
            <a:ext cx="9087424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Contexte général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Objectifs de thèse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/>
              <a:t>Circuits de mesure d’énergie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Concept ADC </a:t>
            </a:r>
            <a:r>
              <a:rPr lang="en-US" sz="4000" dirty="0">
                <a:solidFill>
                  <a:schemeClr val="bg2"/>
                </a:solidFill>
              </a:rPr>
              <a:t>Sigma-Delta </a:t>
            </a:r>
            <a:r>
              <a:rPr lang="en-US" altLang="en-US" sz="4000" b="1" dirty="0">
                <a:solidFill>
                  <a:schemeClr val="bg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4000" b="1" dirty="0">
                <a:solidFill>
                  <a:schemeClr val="bg2"/>
                </a:solidFill>
              </a:rPr>
              <a:t>-</a:t>
            </a:r>
            <a:r>
              <a:rPr lang="en-US" altLang="en-US" sz="4000" b="1" dirty="0">
                <a:solidFill>
                  <a:schemeClr val="bg2"/>
                </a:solidFill>
                <a:latin typeface="Symbol" panose="05050102010706020507" pitchFamily="18" charset="2"/>
              </a:rPr>
              <a:t>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/>
                </a:solidFill>
              </a:rPr>
              <a:t>Sur-échantillonnage</a:t>
            </a:r>
            <a:r>
              <a:rPr lang="en-US" sz="3200" dirty="0">
                <a:solidFill>
                  <a:schemeClr val="bg2"/>
                </a:solidFill>
              </a:rPr>
              <a:t> et </a:t>
            </a:r>
            <a:r>
              <a:rPr lang="fr-FR" sz="3200" dirty="0">
                <a:solidFill>
                  <a:schemeClr val="bg2"/>
                </a:solidFill>
              </a:rPr>
              <a:t>mise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fr-FR" sz="3200" dirty="0">
                <a:solidFill>
                  <a:schemeClr val="bg2"/>
                </a:solidFill>
              </a:rPr>
              <a:t>en forme du bruit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/>
                </a:solidFill>
              </a:rPr>
              <a:t>Temps continu vs Temps discret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/>
                </a:solidFill>
              </a:rPr>
              <a:t>Modèle proposé et ses propriétés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Simulations et résultats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Conclusions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2"/>
                </a:solidFill>
              </a:rPr>
              <a:t>Etapes suivantes </a:t>
            </a:r>
          </a:p>
          <a:p>
            <a:endParaRPr lang="fr-F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1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C492AFA-9360-4A83-8579-C4A22556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31" y="157028"/>
            <a:ext cx="2593844" cy="1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174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16599</TotalTime>
  <Words>1064</Words>
  <Application>Microsoft Office PowerPoint</Application>
  <PresentationFormat>Grand écran</PresentationFormat>
  <Paragraphs>377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5" baseType="lpstr">
      <vt:lpstr>Aharoni</vt:lpstr>
      <vt:lpstr>Arial</vt:lpstr>
      <vt:lpstr>Calibri</vt:lpstr>
      <vt:lpstr>Calibri Light</vt:lpstr>
      <vt:lpstr>Cambria Math</vt:lpstr>
      <vt:lpstr>Helvetica Neue</vt:lpstr>
      <vt:lpstr>OCR A Extended</vt:lpstr>
      <vt:lpstr>Symbol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ApOlytOsX</dc:creator>
  <cp:lastModifiedBy>Abderrahmane GHIMOUZ</cp:lastModifiedBy>
  <cp:revision>253</cp:revision>
  <dcterms:created xsi:type="dcterms:W3CDTF">2017-04-17T21:56:35Z</dcterms:created>
  <dcterms:modified xsi:type="dcterms:W3CDTF">2019-03-12T08:06:24Z</dcterms:modified>
</cp:coreProperties>
</file>