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1" r:id="rId2"/>
  </p:sldMasterIdLst>
  <p:notesMasterIdLst>
    <p:notesMasterId r:id="rId11"/>
  </p:notesMasterIdLst>
  <p:sldIdLst>
    <p:sldId id="277" r:id="rId3"/>
    <p:sldId id="484" r:id="rId4"/>
    <p:sldId id="481" r:id="rId5"/>
    <p:sldId id="488" r:id="rId6"/>
    <p:sldId id="483" r:id="rId7"/>
    <p:sldId id="482" r:id="rId8"/>
    <p:sldId id="485" r:id="rId9"/>
    <p:sldId id="48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50000" autoAdjust="0"/>
  </p:normalViewPr>
  <p:slideViewPr>
    <p:cSldViewPr snapToGrid="0" snapToObjects="1">
      <p:cViewPr varScale="1">
        <p:scale>
          <a:sx n="119" d="100"/>
          <a:sy n="119" d="100"/>
        </p:scale>
        <p:origin x="14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704DC-03F4-E445-921F-D3C9CC50B358}" type="datetimeFigureOut">
              <a:rPr lang="en-US" smtClean="0"/>
              <a:t>6/9/19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CA70A-9971-C140-AB6D-BF936F2C7EE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32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038" y="2130425"/>
            <a:ext cx="7777162" cy="1470025"/>
          </a:xfrm>
        </p:spPr>
        <p:txBody>
          <a:bodyPr lIns="0" tIns="0" rIns="0" bIns="0" anchor="t">
            <a:normAutofit/>
          </a:bodyPr>
          <a:lstStyle>
            <a:lvl1pPr algn="l">
              <a:defRPr sz="3600" b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 lIns="0" bIns="0">
            <a:normAutofit/>
          </a:bodyPr>
          <a:lstStyle>
            <a:lvl1pPr marL="0" indent="0" algn="l">
              <a:buNone/>
              <a:defRPr sz="1800" b="1" i="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95561"/>
            <a:ext cx="90977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8787" y="6495561"/>
            <a:ext cx="317701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5561"/>
            <a:ext cx="19049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972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17687"/>
            <a:ext cx="2057400" cy="44836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17687"/>
            <a:ext cx="6019800" cy="44836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295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038" y="2130428"/>
            <a:ext cx="7777162" cy="1470025"/>
          </a:xfrm>
        </p:spPr>
        <p:txBody>
          <a:bodyPr lIns="0" tIns="0" rIns="0" bIns="0" anchor="t">
            <a:normAutofit/>
          </a:bodyPr>
          <a:lstStyle>
            <a:lvl1pPr algn="l">
              <a:defRPr sz="3600" b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2"/>
            <a:ext cx="7772400" cy="1752600"/>
          </a:xfrm>
        </p:spPr>
        <p:txBody>
          <a:bodyPr lIns="0" bIns="0">
            <a:normAutofit/>
          </a:bodyPr>
          <a:lstStyle>
            <a:lvl1pPr marL="0" indent="0" algn="l">
              <a:buNone/>
              <a:defRPr sz="1800" b="1" i="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95567"/>
            <a:ext cx="90977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8790" y="6495567"/>
            <a:ext cx="317701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5567"/>
            <a:ext cx="19049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7720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 marL="228459" indent="-228459">
              <a:defRPr sz="2400">
                <a:latin typeface="Palatino Linotype"/>
                <a:cs typeface="Palatino Linotype"/>
              </a:defRPr>
            </a:lvl1pPr>
            <a:lvl2pPr marL="455329" indent="-226871">
              <a:defRPr sz="2400">
                <a:latin typeface="Palatino Linotype"/>
                <a:cs typeface="Palatino Linotype"/>
              </a:defRPr>
            </a:lvl2pPr>
            <a:lvl3pPr marL="683787" indent="-228459">
              <a:defRPr sz="2400">
                <a:latin typeface="Palatino Linotype"/>
                <a:cs typeface="Palatino Linotype"/>
              </a:defRPr>
            </a:lvl3pPr>
            <a:lvl4pPr marL="910659" indent="-226871">
              <a:defRPr>
                <a:latin typeface="Palatino Linotype"/>
                <a:cs typeface="Palatino Linotype"/>
              </a:defRPr>
            </a:lvl4pPr>
            <a:lvl5pPr marL="1139117" indent="-228459">
              <a:defRPr>
                <a:latin typeface="Palatino Linotype"/>
                <a:cs typeface="Palatino Linotyp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834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4406906"/>
            <a:ext cx="7808913" cy="1362075"/>
          </a:xfrm>
        </p:spPr>
        <p:txBody>
          <a:bodyPr anchor="t">
            <a:normAutofit/>
          </a:bodyPr>
          <a:lstStyle>
            <a:lvl1pPr algn="l">
              <a:defRPr sz="3600" b="0" i="0" cap="none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2" y="2906719"/>
            <a:ext cx="7813675" cy="1400017"/>
          </a:xfr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69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2202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17158"/>
            <a:ext cx="3814762" cy="4414838"/>
          </a:xfrm>
        </p:spPr>
        <p:txBody>
          <a:bodyPr lIns="0" tIns="0" rIns="0" bIns="0"/>
          <a:lstStyle>
            <a:lvl1pPr>
              <a:defRPr sz="2400" b="0" i="0">
                <a:latin typeface="Palatino Linotype"/>
                <a:cs typeface="Palatino Linotype"/>
              </a:defRPr>
            </a:lvl1pPr>
            <a:lvl2pPr>
              <a:defRPr sz="2400" b="0" i="0">
                <a:latin typeface="Palatino Linotype"/>
                <a:cs typeface="Palatino Linotype"/>
              </a:defRPr>
            </a:lvl2pPr>
            <a:lvl3pPr>
              <a:defRPr sz="1800" b="0" i="0">
                <a:latin typeface="Palatino Linotype"/>
                <a:cs typeface="Palatino Linotype"/>
              </a:defRPr>
            </a:lvl3pPr>
            <a:lvl4pPr>
              <a:defRPr sz="1800" b="0" i="0">
                <a:latin typeface="Palatino Linotype"/>
                <a:cs typeface="Palatino Linotype"/>
              </a:defRPr>
            </a:lvl4pPr>
            <a:lvl5pPr>
              <a:defRPr sz="1800" b="0" i="0">
                <a:latin typeface="Palatino Linotype"/>
                <a:cs typeface="Palatino Linotyp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990" y="1817158"/>
            <a:ext cx="3883809" cy="4414838"/>
          </a:xfrm>
        </p:spPr>
        <p:txBody>
          <a:bodyPr lIns="0" tIns="0" rIns="0"/>
          <a:lstStyle>
            <a:lvl1pPr>
              <a:defRPr sz="2400" b="0" i="0">
                <a:latin typeface="Palatino Linotype"/>
                <a:cs typeface="Palatino Linotype"/>
              </a:defRPr>
            </a:lvl1pPr>
            <a:lvl2pPr>
              <a:defRPr sz="2400" b="0" i="0">
                <a:latin typeface="Palatino Linotype"/>
                <a:cs typeface="Palatino Linotype"/>
              </a:defRPr>
            </a:lvl2pPr>
            <a:lvl3pPr>
              <a:defRPr sz="1800" b="0" i="0">
                <a:latin typeface="Palatino Linotype"/>
                <a:cs typeface="Palatino Linotype"/>
              </a:defRPr>
            </a:lvl3pPr>
            <a:lvl4pPr>
              <a:defRPr sz="1800" b="0" i="0">
                <a:latin typeface="Palatino Linotype"/>
                <a:cs typeface="Palatino Linotype"/>
              </a:defRPr>
            </a:lvl4pPr>
            <a:lvl5pPr>
              <a:defRPr sz="1800" b="0" i="0">
                <a:latin typeface="Palatino Linotype"/>
                <a:cs typeface="Palatino Linotyp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8069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4718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2050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40" y="1278176"/>
            <a:ext cx="2784475" cy="88739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1816832"/>
            <a:ext cx="5111750" cy="45291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40" y="2295831"/>
            <a:ext cx="2784475" cy="4050139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8870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505022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6" y="1817688"/>
            <a:ext cx="7772349" cy="3821112"/>
          </a:xfrm>
        </p:spPr>
        <p:txBody>
          <a:bodyPr/>
          <a:lstStyle>
            <a:lvl1pPr marL="0" indent="0">
              <a:buNone/>
              <a:defRPr sz="3200"/>
            </a:lvl1pPr>
            <a:lvl2pPr marL="456915" indent="0">
              <a:buNone/>
              <a:defRPr sz="2800"/>
            </a:lvl2pPr>
            <a:lvl3pPr marL="913832" indent="0">
              <a:buNone/>
              <a:defRPr sz="2400"/>
            </a:lvl3pPr>
            <a:lvl4pPr marL="1370748" indent="0">
              <a:buNone/>
              <a:defRPr sz="2000"/>
            </a:lvl4pPr>
            <a:lvl5pPr marL="1827662" indent="0">
              <a:buNone/>
              <a:defRPr sz="2000"/>
            </a:lvl5pPr>
            <a:lvl6pPr marL="2284579" indent="0">
              <a:buNone/>
              <a:defRPr sz="2000"/>
            </a:lvl6pPr>
            <a:lvl7pPr marL="2741494" indent="0">
              <a:buNone/>
              <a:defRPr sz="2000"/>
            </a:lvl7pPr>
            <a:lvl8pPr marL="3198408" indent="0">
              <a:buNone/>
              <a:defRPr sz="2000"/>
            </a:lvl8pPr>
            <a:lvl9pPr marL="3655325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6071760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Calibri"/>
                <a:cs typeface="Calibri"/>
              </a:defRPr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8280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1817689"/>
            <a:ext cx="8005762" cy="45080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720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 marL="228600" indent="-228600">
              <a:defRPr sz="2400">
                <a:latin typeface="Palatino Linotype"/>
                <a:cs typeface="Palatino Linotype"/>
              </a:defRPr>
            </a:lvl1pPr>
            <a:lvl2pPr marL="455613" indent="-227013">
              <a:defRPr sz="2400">
                <a:latin typeface="Palatino Linotype"/>
                <a:cs typeface="Palatino Linotype"/>
              </a:defRPr>
            </a:lvl2pPr>
            <a:lvl3pPr marL="684213" indent="-228600">
              <a:defRPr sz="2400">
                <a:latin typeface="Palatino Linotype"/>
                <a:cs typeface="Palatino Linotype"/>
              </a:defRPr>
            </a:lvl3pPr>
            <a:lvl4pPr marL="911225" indent="-227013">
              <a:defRPr>
                <a:latin typeface="Palatino Linotype"/>
                <a:cs typeface="Palatino Linotype"/>
              </a:defRPr>
            </a:lvl4pPr>
            <a:lvl5pPr marL="1139825" indent="-228600">
              <a:defRPr>
                <a:latin typeface="Palatino Linotype"/>
                <a:cs typeface="Palatino Linotyp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4618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817687"/>
            <a:ext cx="2057400" cy="44836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17687"/>
            <a:ext cx="6019800" cy="44836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893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808913" cy="1362075"/>
          </a:xfrm>
        </p:spPr>
        <p:txBody>
          <a:bodyPr anchor="t">
            <a:normAutofit/>
          </a:bodyPr>
          <a:lstStyle>
            <a:lvl1pPr algn="l">
              <a:defRPr sz="3600" b="0" i="0" cap="none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2906713"/>
            <a:ext cx="7813675" cy="1400017"/>
          </a:xfr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174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17158"/>
            <a:ext cx="3814762" cy="4414838"/>
          </a:xfrm>
        </p:spPr>
        <p:txBody>
          <a:bodyPr lIns="0" tIns="0" rIns="0" bIns="0"/>
          <a:lstStyle>
            <a:lvl1pPr>
              <a:defRPr sz="2400" b="0" i="0">
                <a:latin typeface="Palatino Linotype"/>
                <a:cs typeface="Palatino Linotype"/>
              </a:defRPr>
            </a:lvl1pPr>
            <a:lvl2pPr>
              <a:defRPr sz="2400" b="0" i="0">
                <a:latin typeface="Palatino Linotype"/>
                <a:cs typeface="Palatino Linotype"/>
              </a:defRPr>
            </a:lvl2pPr>
            <a:lvl3pPr>
              <a:defRPr sz="1800" b="0" i="0">
                <a:latin typeface="Palatino Linotype"/>
                <a:cs typeface="Palatino Linotype"/>
              </a:defRPr>
            </a:lvl3pPr>
            <a:lvl4pPr>
              <a:defRPr sz="1800" b="0" i="0">
                <a:latin typeface="Palatino Linotype"/>
                <a:cs typeface="Palatino Linotype"/>
              </a:defRPr>
            </a:lvl4pPr>
            <a:lvl5pPr>
              <a:defRPr sz="1800" b="0" i="0">
                <a:latin typeface="Palatino Linotype"/>
                <a:cs typeface="Palatino Linotyp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990" y="1817158"/>
            <a:ext cx="3883809" cy="4414838"/>
          </a:xfrm>
        </p:spPr>
        <p:txBody>
          <a:bodyPr lIns="0" tIns="0" rIns="0"/>
          <a:lstStyle>
            <a:lvl1pPr>
              <a:defRPr sz="2400" b="0" i="0">
                <a:latin typeface="Palatino Linotype"/>
                <a:cs typeface="Palatino Linotype"/>
              </a:defRPr>
            </a:lvl1pPr>
            <a:lvl2pPr>
              <a:defRPr sz="2400" b="0" i="0">
                <a:latin typeface="Palatino Linotype"/>
                <a:cs typeface="Palatino Linotype"/>
              </a:defRPr>
            </a:lvl2pPr>
            <a:lvl3pPr>
              <a:defRPr sz="1800" b="0" i="0">
                <a:latin typeface="Palatino Linotype"/>
                <a:cs typeface="Palatino Linotype"/>
              </a:defRPr>
            </a:lvl3pPr>
            <a:lvl4pPr>
              <a:defRPr sz="1800" b="0" i="0">
                <a:latin typeface="Palatino Linotype"/>
                <a:cs typeface="Palatino Linotype"/>
              </a:defRPr>
            </a:lvl4pPr>
            <a:lvl5pPr>
              <a:defRPr sz="1800" b="0" i="0">
                <a:latin typeface="Palatino Linotype"/>
                <a:cs typeface="Palatino Linotyp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972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422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810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278176"/>
            <a:ext cx="2784475" cy="88739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16832"/>
            <a:ext cx="5111750" cy="45291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38" y="2295831"/>
            <a:ext cx="2784475" cy="40501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607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505022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1817688"/>
            <a:ext cx="7772349" cy="38211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071760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804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17688"/>
            <a:ext cx="8005762" cy="45080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958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NUL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ueens ppt artwork A.ai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2685"/>
            <a:ext cx="9144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0"/>
            <a:ext cx="6122987" cy="944387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17688"/>
            <a:ext cx="8005762" cy="4308475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95561"/>
            <a:ext cx="90977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8787" y="6495561"/>
            <a:ext cx="317701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5561"/>
            <a:ext cx="19049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990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457200" rtl="0" eaLnBrk="1" latinLnBrk="0" hangingPunct="1">
        <a:lnSpc>
          <a:spcPts val="24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1pPr>
      <a:lvl2pPr marL="455613" indent="-227013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2pPr>
      <a:lvl3pPr marL="684213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3pPr>
      <a:lvl4pPr marL="911225" indent="-227013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4pPr>
      <a:lvl5pPr marL="1139825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ueens ppt artwork A.ai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2685"/>
            <a:ext cx="9144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6122987" cy="944387"/>
          </a:xfrm>
          <a:prstGeom prst="rect">
            <a:avLst/>
          </a:prstGeom>
        </p:spPr>
        <p:txBody>
          <a:bodyPr vert="horz" lIns="0" tIns="45692" rIns="9138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17690"/>
            <a:ext cx="8005762" cy="4308475"/>
          </a:xfrm>
          <a:prstGeom prst="rect">
            <a:avLst/>
          </a:prstGeom>
        </p:spPr>
        <p:txBody>
          <a:bodyPr vert="horz" lIns="0" tIns="0" rIns="91380" bIns="4569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95567"/>
            <a:ext cx="90977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15"/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6915"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8790" y="6495567"/>
            <a:ext cx="317701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15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5567"/>
            <a:ext cx="19049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15"/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6915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839589" y="209593"/>
            <a:ext cx="1847214" cy="11096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0" tIns="45692" rIns="91380" bIns="45692" spcCol="0" rtlCol="0" anchor="ctr"/>
          <a:lstStyle/>
          <a:p>
            <a:pPr algn="ctr" defTabSz="456915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089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456915" rtl="0" eaLnBrk="1" latinLnBrk="0" hangingPunct="1">
        <a:lnSpc>
          <a:spcPts val="24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459" indent="-228459" algn="l" defTabSz="45691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1pPr>
      <a:lvl2pPr marL="455329" indent="-226871" algn="l" defTabSz="456915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2pPr>
      <a:lvl3pPr marL="683787" indent="-228459" algn="l" defTabSz="45691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3pPr>
      <a:lvl4pPr marL="910659" indent="-226871" algn="l" defTabSz="456915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4pPr>
      <a:lvl5pPr marL="1139117" indent="-228459" algn="l" defTabSz="456915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5pPr>
      <a:lvl6pPr marL="2513036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52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68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83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111" y="1739611"/>
            <a:ext cx="8127451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Pure CH4 vs Ne/CH4 mixture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2682" y="4371833"/>
            <a:ext cx="3535807" cy="1752600"/>
          </a:xfrm>
        </p:spPr>
        <p:txBody>
          <a:bodyPr/>
          <a:lstStyle/>
          <a:p>
            <a:pPr algn="r"/>
            <a:r>
              <a:rPr lang="en-US" dirty="0"/>
              <a:t>Gilles </a:t>
            </a:r>
            <a:r>
              <a:rPr lang="en-US" dirty="0" err="1"/>
              <a:t>Gerbier</a:t>
            </a:r>
            <a:endParaRPr lang="en-US" dirty="0"/>
          </a:p>
          <a:p>
            <a:pPr algn="r"/>
            <a:r>
              <a:rPr lang="en-US" dirty="0"/>
              <a:t>     Queen’s University</a:t>
            </a:r>
          </a:p>
          <a:p>
            <a:pPr algn="r"/>
            <a:r>
              <a:rPr lang="en-US" dirty="0"/>
              <a:t>6th NEWS-G Collaboration meeting  11-13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june</a:t>
            </a:r>
            <a:r>
              <a:rPr lang="en-US" dirty="0"/>
              <a:t> 2019 Grenoble</a:t>
            </a:r>
          </a:p>
          <a:p>
            <a:pPr algn="r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3244" y="4034877"/>
            <a:ext cx="5149438" cy="1969877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+mn-ea"/>
                <a:cs typeface="Palatino Linotype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+mn-ea"/>
                <a:cs typeface="Palatino Linotype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+mn-ea"/>
                <a:cs typeface="Palatino Linotype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+mn-ea"/>
                <a:cs typeface="Palatino Linotyp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E7E7E">
                    <a:lumMod val="50000"/>
                  </a:srgbClr>
                </a:solidFill>
              </a:rPr>
              <a:t>Interest</a:t>
            </a:r>
          </a:p>
          <a:p>
            <a:r>
              <a:rPr lang="en-US" dirty="0">
                <a:solidFill>
                  <a:srgbClr val="7E7E7E">
                    <a:lumMod val="50000"/>
                  </a:srgbClr>
                </a:solidFill>
              </a:rPr>
              <a:t>Safety</a:t>
            </a:r>
          </a:p>
          <a:p>
            <a:endParaRPr lang="en-US" dirty="0">
              <a:solidFill>
                <a:srgbClr val="7E7E7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32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49C7C-54BA-E94A-BE44-A9CD0CD94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Background rate  in mix and pure CH4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E42982-3E5B-C543-A39E-5F97B5F53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4268"/>
            <a:ext cx="9144000" cy="514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8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B750A-DFE4-5A4C-BD79-DCFB49E4D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Interest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A87FA-5DA6-9D42-B4AF-C59F157D4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2387"/>
            <a:ext cx="8275320" cy="4308475"/>
          </a:xfrm>
        </p:spPr>
        <p:txBody>
          <a:bodyPr>
            <a:normAutofit/>
          </a:bodyPr>
          <a:lstStyle/>
          <a:p>
            <a:r>
              <a:rPr lang="fr-CA" sz="2000" dirty="0" err="1"/>
              <a:t>Consider</a:t>
            </a:r>
            <a:r>
              <a:rPr lang="fr-CA" sz="2000" dirty="0"/>
              <a:t>  2b of Ne/CH4 at 90/10 and 200mb of pure CH4  </a:t>
            </a:r>
          </a:p>
          <a:p>
            <a:r>
              <a:rPr lang="fr-CA" sz="2000" dirty="0"/>
              <a:t>For </a:t>
            </a:r>
            <a:r>
              <a:rPr lang="fr-CA" sz="2000" dirty="0" err="1"/>
              <a:t>same</a:t>
            </a:r>
            <a:r>
              <a:rPr lang="fr-CA" sz="2000" dirty="0"/>
              <a:t> mass of H, </a:t>
            </a:r>
            <a:r>
              <a:rPr lang="fr-CA" sz="2000" dirty="0" err="1"/>
              <a:t>avoid</a:t>
            </a:r>
            <a:r>
              <a:rPr lang="fr-CA" sz="2000" dirty="0"/>
              <a:t> interactions on </a:t>
            </a:r>
            <a:r>
              <a:rPr lang="fr-CA" sz="2000" dirty="0" err="1"/>
              <a:t>Neon</a:t>
            </a:r>
            <a:r>
              <a:rPr lang="fr-CA" sz="2000" dirty="0"/>
              <a:t> =&gt;  </a:t>
            </a:r>
            <a:r>
              <a:rPr lang="fr-CA" sz="2000" dirty="0" err="1"/>
              <a:t>less</a:t>
            </a:r>
            <a:r>
              <a:rPr lang="fr-CA" sz="2000" dirty="0"/>
              <a:t> background </a:t>
            </a:r>
            <a:r>
              <a:rPr lang="fr-CA" sz="2000" dirty="0" err="1"/>
              <a:t>evts</a:t>
            </a:r>
            <a:r>
              <a:rPr lang="fr-CA" sz="2000" dirty="0"/>
              <a:t>/ </a:t>
            </a:r>
            <a:r>
              <a:rPr lang="fr-CA" sz="2000" dirty="0" err="1"/>
              <a:t>kg.d</a:t>
            </a:r>
            <a:r>
              <a:rPr lang="fr-CA" sz="2000" dirty="0"/>
              <a:t> of H</a:t>
            </a:r>
          </a:p>
          <a:p>
            <a:r>
              <a:rPr lang="fr-CA" sz="2000" dirty="0"/>
              <a:t>Input </a:t>
            </a:r>
            <a:r>
              <a:rPr lang="fr-CA" sz="2000" dirty="0" err="1"/>
              <a:t>from</a:t>
            </a:r>
            <a:r>
              <a:rPr lang="fr-CA" sz="2000" dirty="0"/>
              <a:t> Alexis B about </a:t>
            </a:r>
            <a:r>
              <a:rPr lang="fr-CA" sz="2000" dirty="0" err="1"/>
              <a:t>evt</a:t>
            </a:r>
            <a:r>
              <a:rPr lang="fr-CA" sz="2000" dirty="0"/>
              <a:t> rate dru in </a:t>
            </a:r>
            <a:r>
              <a:rPr lang="fr-CA" sz="2000" dirty="0" err="1"/>
              <a:t>both</a:t>
            </a:r>
            <a:r>
              <a:rPr lang="fr-CA" sz="2000" dirty="0"/>
              <a:t>  </a:t>
            </a:r>
            <a:r>
              <a:rPr lang="fr-CA" sz="2000" dirty="0" err="1"/>
              <a:t>gas</a:t>
            </a:r>
            <a:r>
              <a:rPr lang="fr-CA" sz="2000" dirty="0"/>
              <a:t> in </a:t>
            </a:r>
            <a:r>
              <a:rPr lang="fr-CA" sz="2000" dirty="0" err="1"/>
              <a:t>evts</a:t>
            </a:r>
            <a:r>
              <a:rPr lang="fr-CA" sz="2000" dirty="0"/>
              <a:t>/</a:t>
            </a:r>
            <a:r>
              <a:rPr lang="fr-CA" sz="2000" dirty="0" err="1"/>
              <a:t>kg.d.keV</a:t>
            </a:r>
            <a:endParaRPr lang="fr-CA" sz="2000" dirty="0"/>
          </a:p>
          <a:p>
            <a:endParaRPr lang="fr-CA" sz="2000" dirty="0"/>
          </a:p>
          <a:p>
            <a:endParaRPr lang="fr-CA" sz="2000" dirty="0"/>
          </a:p>
          <a:p>
            <a:endParaRPr lang="fr-CA" sz="2000" dirty="0"/>
          </a:p>
          <a:p>
            <a:r>
              <a:rPr lang="fr-CA" sz="2000" dirty="0" err="1"/>
              <a:t>Overall</a:t>
            </a:r>
            <a:r>
              <a:rPr lang="fr-CA" sz="2000" dirty="0"/>
              <a:t> gain in S/B of 15 </a:t>
            </a:r>
          </a:p>
          <a:p>
            <a:r>
              <a:rPr lang="fr-CA" sz="2000" dirty="0" err="1"/>
              <a:t>Ie</a:t>
            </a:r>
            <a:r>
              <a:rPr lang="fr-CA" sz="2000" dirty="0"/>
              <a:t> back free </a:t>
            </a:r>
            <a:r>
              <a:rPr lang="fr-CA" sz="2000" dirty="0" err="1"/>
              <a:t>limit</a:t>
            </a:r>
            <a:r>
              <a:rPr lang="fr-CA" sz="2000" dirty="0"/>
              <a:t> in mix </a:t>
            </a:r>
            <a:r>
              <a:rPr lang="fr-CA" sz="2000" dirty="0" err="1"/>
              <a:t>obtained</a:t>
            </a:r>
            <a:r>
              <a:rPr lang="fr-CA" sz="2000" dirty="0"/>
              <a:t> </a:t>
            </a:r>
            <a:r>
              <a:rPr lang="fr-CA" sz="2000" dirty="0" err="1"/>
              <a:t>after</a:t>
            </a:r>
            <a:r>
              <a:rPr lang="fr-CA" sz="2000" dirty="0"/>
              <a:t> 44/20 = 2.2 </a:t>
            </a:r>
            <a:r>
              <a:rPr lang="fr-CA" sz="2000" dirty="0" err="1"/>
              <a:t>days</a:t>
            </a:r>
            <a:r>
              <a:rPr lang="fr-CA" sz="2000" dirty="0"/>
              <a:t> for 0.04 </a:t>
            </a:r>
            <a:r>
              <a:rPr lang="fr-CA" sz="2000" dirty="0" err="1"/>
              <a:t>kg.d</a:t>
            </a:r>
            <a:endParaRPr lang="fr-CA" sz="2000" dirty="0"/>
          </a:p>
          <a:p>
            <a:r>
              <a:rPr lang="fr-CA" sz="2000" dirty="0" err="1"/>
              <a:t>Ie</a:t>
            </a:r>
            <a:r>
              <a:rPr lang="fr-CA" sz="2000" dirty="0"/>
              <a:t> back free </a:t>
            </a:r>
            <a:r>
              <a:rPr lang="fr-CA" sz="2000" dirty="0" err="1"/>
              <a:t>limit</a:t>
            </a:r>
            <a:r>
              <a:rPr lang="fr-CA" sz="2000" dirty="0"/>
              <a:t> in pure  </a:t>
            </a:r>
            <a:r>
              <a:rPr lang="fr-CA" sz="2000" dirty="0" err="1"/>
              <a:t>obtained</a:t>
            </a:r>
            <a:r>
              <a:rPr lang="fr-CA" sz="2000" dirty="0"/>
              <a:t> </a:t>
            </a:r>
            <a:r>
              <a:rPr lang="fr-CA" sz="2000" dirty="0" err="1"/>
              <a:t>after</a:t>
            </a:r>
            <a:r>
              <a:rPr lang="fr-CA" sz="2000" dirty="0"/>
              <a:t> 20/1.31 = 15 </a:t>
            </a:r>
            <a:r>
              <a:rPr lang="fr-CA" sz="2000" dirty="0" err="1"/>
              <a:t>days</a:t>
            </a:r>
            <a:r>
              <a:rPr lang="fr-CA" sz="2000" dirty="0"/>
              <a:t> for 0.62 </a:t>
            </a:r>
            <a:r>
              <a:rPr lang="fr-CA" sz="2000" dirty="0" err="1"/>
              <a:t>kg.d</a:t>
            </a:r>
            <a:endParaRPr lang="fr-CA" sz="2000" dirty="0"/>
          </a:p>
          <a:p>
            <a:endParaRPr lang="fr-CA" sz="2000" dirty="0"/>
          </a:p>
          <a:p>
            <a:endParaRPr lang="fr-CA" sz="2000" dirty="0"/>
          </a:p>
          <a:p>
            <a:endParaRPr lang="fr-CA" sz="2000" dirty="0"/>
          </a:p>
          <a:p>
            <a:endParaRPr lang="fr-CA" sz="2000" dirty="0"/>
          </a:p>
          <a:p>
            <a:endParaRPr lang="fr-CA" sz="2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08714F6-887A-8849-ADA7-54A780FBF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129586"/>
              </p:ext>
            </p:extLst>
          </p:nvPr>
        </p:nvGraphicFramePr>
        <p:xfrm>
          <a:off x="-2" y="3213935"/>
          <a:ext cx="9144002" cy="747237"/>
        </p:xfrm>
        <a:graphic>
          <a:graphicData uri="http://schemas.openxmlformats.org/drawingml/2006/table">
            <a:tbl>
              <a:tblPr/>
              <a:tblGrid>
                <a:gridCol w="519274">
                  <a:extLst>
                    <a:ext uri="{9D8B030D-6E8A-4147-A177-3AD203B41FA5}">
                      <a16:colId xmlns:a16="http://schemas.microsoft.com/office/drawing/2014/main" val="177393542"/>
                    </a:ext>
                  </a:extLst>
                </a:gridCol>
                <a:gridCol w="519274">
                  <a:extLst>
                    <a:ext uri="{9D8B030D-6E8A-4147-A177-3AD203B41FA5}">
                      <a16:colId xmlns:a16="http://schemas.microsoft.com/office/drawing/2014/main" val="801676492"/>
                    </a:ext>
                  </a:extLst>
                </a:gridCol>
                <a:gridCol w="519274">
                  <a:extLst>
                    <a:ext uri="{9D8B030D-6E8A-4147-A177-3AD203B41FA5}">
                      <a16:colId xmlns:a16="http://schemas.microsoft.com/office/drawing/2014/main" val="3979087238"/>
                    </a:ext>
                  </a:extLst>
                </a:gridCol>
                <a:gridCol w="557076">
                  <a:extLst>
                    <a:ext uri="{9D8B030D-6E8A-4147-A177-3AD203B41FA5}">
                      <a16:colId xmlns:a16="http://schemas.microsoft.com/office/drawing/2014/main" val="4024182630"/>
                    </a:ext>
                  </a:extLst>
                </a:gridCol>
                <a:gridCol w="519274">
                  <a:extLst>
                    <a:ext uri="{9D8B030D-6E8A-4147-A177-3AD203B41FA5}">
                      <a16:colId xmlns:a16="http://schemas.microsoft.com/office/drawing/2014/main" val="1675466145"/>
                    </a:ext>
                  </a:extLst>
                </a:gridCol>
                <a:gridCol w="519274">
                  <a:extLst>
                    <a:ext uri="{9D8B030D-6E8A-4147-A177-3AD203B41FA5}">
                      <a16:colId xmlns:a16="http://schemas.microsoft.com/office/drawing/2014/main" val="882823076"/>
                    </a:ext>
                  </a:extLst>
                </a:gridCol>
                <a:gridCol w="519274">
                  <a:extLst>
                    <a:ext uri="{9D8B030D-6E8A-4147-A177-3AD203B41FA5}">
                      <a16:colId xmlns:a16="http://schemas.microsoft.com/office/drawing/2014/main" val="1136926613"/>
                    </a:ext>
                  </a:extLst>
                </a:gridCol>
                <a:gridCol w="519274">
                  <a:extLst>
                    <a:ext uri="{9D8B030D-6E8A-4147-A177-3AD203B41FA5}">
                      <a16:colId xmlns:a16="http://schemas.microsoft.com/office/drawing/2014/main" val="3187259354"/>
                    </a:ext>
                  </a:extLst>
                </a:gridCol>
                <a:gridCol w="519274">
                  <a:extLst>
                    <a:ext uri="{9D8B030D-6E8A-4147-A177-3AD203B41FA5}">
                      <a16:colId xmlns:a16="http://schemas.microsoft.com/office/drawing/2014/main" val="103825346"/>
                    </a:ext>
                  </a:extLst>
                </a:gridCol>
                <a:gridCol w="572993">
                  <a:extLst>
                    <a:ext uri="{9D8B030D-6E8A-4147-A177-3AD203B41FA5}">
                      <a16:colId xmlns:a16="http://schemas.microsoft.com/office/drawing/2014/main" val="3118618896"/>
                    </a:ext>
                  </a:extLst>
                </a:gridCol>
                <a:gridCol w="781896">
                  <a:extLst>
                    <a:ext uri="{9D8B030D-6E8A-4147-A177-3AD203B41FA5}">
                      <a16:colId xmlns:a16="http://schemas.microsoft.com/office/drawing/2014/main" val="3117580991"/>
                    </a:ext>
                  </a:extLst>
                </a:gridCol>
                <a:gridCol w="781896">
                  <a:extLst>
                    <a:ext uri="{9D8B030D-6E8A-4147-A177-3AD203B41FA5}">
                      <a16:colId xmlns:a16="http://schemas.microsoft.com/office/drawing/2014/main" val="1538195842"/>
                    </a:ext>
                  </a:extLst>
                </a:gridCol>
                <a:gridCol w="590899">
                  <a:extLst>
                    <a:ext uri="{9D8B030D-6E8A-4147-A177-3AD203B41FA5}">
                      <a16:colId xmlns:a16="http://schemas.microsoft.com/office/drawing/2014/main" val="1391602298"/>
                    </a:ext>
                  </a:extLst>
                </a:gridCol>
                <a:gridCol w="389953">
                  <a:extLst>
                    <a:ext uri="{9D8B030D-6E8A-4147-A177-3AD203B41FA5}">
                      <a16:colId xmlns:a16="http://schemas.microsoft.com/office/drawing/2014/main" val="2159990875"/>
                    </a:ext>
                  </a:extLst>
                </a:gridCol>
                <a:gridCol w="604825">
                  <a:extLst>
                    <a:ext uri="{9D8B030D-6E8A-4147-A177-3AD203B41FA5}">
                      <a16:colId xmlns:a16="http://schemas.microsoft.com/office/drawing/2014/main" val="2948101036"/>
                    </a:ext>
                  </a:extLst>
                </a:gridCol>
                <a:gridCol w="710272">
                  <a:extLst>
                    <a:ext uri="{9D8B030D-6E8A-4147-A177-3AD203B41FA5}">
                      <a16:colId xmlns:a16="http://schemas.microsoft.com/office/drawing/2014/main" val="4068701029"/>
                    </a:ext>
                  </a:extLst>
                </a:gridCol>
              </a:tblGrid>
              <a:tr h="111773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voume sph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Pressure b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Fraction CH4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 H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 Ne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 CH4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 total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deltat t d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back </a:t>
                      </a:r>
                      <a:r>
                        <a:rPr lang="en-CA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Nevts</a:t>
                      </a:r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back/</a:t>
                      </a:r>
                      <a:r>
                        <a:rPr lang="en-CA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kev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Back in ROI 0.1 keV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Nevts signal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S/B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 of  S/B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Exposure  H kd.d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561027"/>
                  </a:ext>
                </a:extLst>
              </a:tr>
              <a:tr h="111773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Ne/CH4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1149.76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18.48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1447.47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73.91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1521.38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200.82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20.08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220.00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060098"/>
                  </a:ext>
                </a:extLst>
              </a:tr>
              <a:tr h="111773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CH4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1149.76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41.06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164.25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164.25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13.14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222.22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16.91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15.44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</a:t>
                      </a:r>
                    </a:p>
                  </a:txBody>
                  <a:tcPr marL="5239" marR="5239" marT="5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166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3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BF58B-93B7-7A44-B396-0D6735B1E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B0B4C3-D6FA-5F4C-A154-C5D361A3C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9774"/>
            <a:ext cx="9144000" cy="519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4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1F200-124A-9849-95A2-511D62674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Run</a:t>
            </a:r>
            <a:r>
              <a:rPr lang="fr-CA" dirty="0"/>
              <a:t> in Saclay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F84AF-9CB7-1640-A93A-E0DEAE29A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D4C5A5-0631-D24F-B541-9BE26CDC3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7242"/>
            <a:ext cx="9144000" cy="510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843AD-DB68-A54F-AB1F-ECE5150AB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CH4 </a:t>
            </a:r>
            <a:r>
              <a:rPr lang="fr-CA" dirty="0" err="1"/>
              <a:t>safety</a:t>
            </a:r>
            <a:r>
              <a:rPr lang="fr-CA" dirty="0"/>
              <a:t> issues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318B4B-E382-C641-ADB5-FD0378477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" y="2025650"/>
            <a:ext cx="86741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34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F11D6-CC2A-C747-A4AA-5A1B81D1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Exhaust</a:t>
            </a:r>
            <a:endParaRPr lang="fr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59E14A-9CB6-FB43-B340-477E84E2536E}"/>
              </a:ext>
            </a:extLst>
          </p:cNvPr>
          <p:cNvSpPr/>
          <p:nvPr/>
        </p:nvSpPr>
        <p:spPr>
          <a:xfrm>
            <a:off x="4830184" y="2829261"/>
            <a:ext cx="484094" cy="5056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64DC59D-B4B4-4844-9FF5-7F073DFEE8E7}"/>
              </a:ext>
            </a:extLst>
          </p:cNvPr>
          <p:cNvSpPr/>
          <p:nvPr/>
        </p:nvSpPr>
        <p:spPr>
          <a:xfrm>
            <a:off x="785308" y="2216074"/>
            <a:ext cx="1775012" cy="1775012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D9BF92-93A2-5B49-B140-A5C7ED159258}"/>
              </a:ext>
            </a:extLst>
          </p:cNvPr>
          <p:cNvSpPr txBox="1"/>
          <p:nvPr/>
        </p:nvSpPr>
        <p:spPr>
          <a:xfrm>
            <a:off x="13077" y="4232243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200 mb CH4 + 680 mb N2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E275A9-348D-B94C-A819-7869EC4661FC}"/>
              </a:ext>
            </a:extLst>
          </p:cNvPr>
          <p:cNvCxnSpPr>
            <a:stCxn id="5" idx="6"/>
            <a:endCxn id="4" idx="1"/>
          </p:cNvCxnSpPr>
          <p:nvPr/>
        </p:nvCxnSpPr>
        <p:spPr>
          <a:xfrm flipV="1">
            <a:off x="2560320" y="3082066"/>
            <a:ext cx="2269864" cy="215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2B14F5-95E7-CD4F-8D26-9A068593D577}"/>
              </a:ext>
            </a:extLst>
          </p:cNvPr>
          <p:cNvCxnSpPr/>
          <p:nvPr/>
        </p:nvCxnSpPr>
        <p:spPr>
          <a:xfrm>
            <a:off x="3582296" y="2398955"/>
            <a:ext cx="0" cy="6831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FB3E22C-1F46-0C4A-99DF-1C09C6213F53}"/>
              </a:ext>
            </a:extLst>
          </p:cNvPr>
          <p:cNvSpPr/>
          <p:nvPr/>
        </p:nvSpPr>
        <p:spPr>
          <a:xfrm>
            <a:off x="3367146" y="1312432"/>
            <a:ext cx="414170" cy="10757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C13E8A-FDB7-D343-8052-565B0667DB46}"/>
              </a:ext>
            </a:extLst>
          </p:cNvPr>
          <p:cNvSpPr txBox="1"/>
          <p:nvPr/>
        </p:nvSpPr>
        <p:spPr>
          <a:xfrm>
            <a:off x="4706586" y="3545549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/>
              <a:t>Pump</a:t>
            </a:r>
            <a:endParaRPr lang="fr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41B75D-A4FF-3843-BBBA-9873807C9665}"/>
              </a:ext>
            </a:extLst>
          </p:cNvPr>
          <p:cNvSpPr txBox="1"/>
          <p:nvPr/>
        </p:nvSpPr>
        <p:spPr>
          <a:xfrm>
            <a:off x="4066391" y="1764254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N2, 4765 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D848D4-0C2E-4443-A9A8-F0350F95D794}"/>
              </a:ext>
            </a:extLst>
          </p:cNvPr>
          <p:cNvCxnSpPr/>
          <p:nvPr/>
        </p:nvCxnSpPr>
        <p:spPr>
          <a:xfrm flipV="1">
            <a:off x="5314278" y="3060552"/>
            <a:ext cx="2269864" cy="215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1AF876D-ED12-7E45-B569-DE83F28DE8C8}"/>
              </a:ext>
            </a:extLst>
          </p:cNvPr>
          <p:cNvSpPr txBox="1"/>
          <p:nvPr/>
        </p:nvSpPr>
        <p:spPr>
          <a:xfrm>
            <a:off x="6476104" y="3388659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4.4 % CH4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8BC36F-93D9-8C45-9023-E3FB678140A2}"/>
              </a:ext>
            </a:extLst>
          </p:cNvPr>
          <p:cNvSpPr txBox="1"/>
          <p:nvPr/>
        </p:nvSpPr>
        <p:spPr>
          <a:xfrm>
            <a:off x="1543177" y="464012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23 %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CC2A2F-E014-9948-9180-9ABEA57F6BA7}"/>
              </a:ext>
            </a:extLst>
          </p:cNvPr>
          <p:cNvSpPr txBox="1"/>
          <p:nvPr/>
        </p:nvSpPr>
        <p:spPr>
          <a:xfrm>
            <a:off x="13077" y="4659850"/>
            <a:ext cx="154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/>
              <a:t>From</a:t>
            </a:r>
            <a:r>
              <a:rPr lang="fr-CA" dirty="0"/>
              <a:t> 100 % to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295BA0-919F-584D-9D4E-605BDDB1C07F}"/>
              </a:ext>
            </a:extLst>
          </p:cNvPr>
          <p:cNvSpPr txBox="1"/>
          <p:nvPr/>
        </p:nvSpPr>
        <p:spPr>
          <a:xfrm>
            <a:off x="13077" y="3926999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260 l               + 884 l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668FD3-774E-094F-ACED-18EEEC97A335}"/>
              </a:ext>
            </a:extLst>
          </p:cNvPr>
          <p:cNvSpPr txBox="1"/>
          <p:nvPr/>
        </p:nvSpPr>
        <p:spPr>
          <a:xfrm>
            <a:off x="96819" y="1734431"/>
            <a:ext cx="165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First </a:t>
            </a:r>
            <a:r>
              <a:rPr lang="fr-CA" dirty="0" err="1"/>
              <a:t>fill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N2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D7BC1F-2A9A-FD4D-A291-B814D432520C}"/>
              </a:ext>
            </a:extLst>
          </p:cNvPr>
          <p:cNvSpPr txBox="1"/>
          <p:nvPr/>
        </p:nvSpPr>
        <p:spPr>
          <a:xfrm>
            <a:off x="3154590" y="3969572"/>
            <a:ext cx="3103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Second </a:t>
            </a:r>
            <a:r>
              <a:rPr lang="fr-CA" dirty="0" err="1"/>
              <a:t>empty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input of N2</a:t>
            </a:r>
          </a:p>
        </p:txBody>
      </p:sp>
    </p:spTree>
    <p:extLst>
      <p:ext uri="{BB962C8B-B14F-4D97-AF65-F5344CB8AC3E}">
        <p14:creationId xmlns:p14="http://schemas.microsoft.com/office/powerpoint/2010/main" val="313193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FEDA-465B-7C4F-BA5F-01CE1092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Pros/cons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3018-AF26-304A-86C3-8B69AFF0B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Calibration </a:t>
            </a:r>
          </a:p>
          <a:p>
            <a:pPr lvl="1"/>
            <a:r>
              <a:rPr lang="fr-CA" baseline="30000" dirty="0"/>
              <a:t>37</a:t>
            </a:r>
            <a:r>
              <a:rPr lang="fr-CA" dirty="0"/>
              <a:t>Ar (Multiple </a:t>
            </a:r>
            <a:r>
              <a:rPr lang="fr-CA" dirty="0" err="1"/>
              <a:t>fills</a:t>
            </a:r>
            <a:r>
              <a:rPr lang="fr-CA" dirty="0"/>
              <a:t> ? )</a:t>
            </a:r>
          </a:p>
          <a:p>
            <a:pPr lvl="1"/>
            <a:r>
              <a:rPr lang="fr-CA" dirty="0" err="1"/>
              <a:t>Rely</a:t>
            </a:r>
            <a:r>
              <a:rPr lang="fr-CA" dirty="0"/>
              <a:t> on neutron </a:t>
            </a:r>
            <a:r>
              <a:rPr lang="fr-CA" dirty="0" err="1"/>
              <a:t>recoil</a:t>
            </a:r>
            <a:r>
              <a:rPr lang="fr-CA" dirty="0"/>
              <a:t> </a:t>
            </a:r>
            <a:r>
              <a:rPr lang="fr-CA" dirty="0" err="1"/>
              <a:t>spectrum</a:t>
            </a:r>
            <a:r>
              <a:rPr lang="fr-CA" dirty="0"/>
              <a:t> (E0 of </a:t>
            </a:r>
            <a:r>
              <a:rPr lang="fr-CA" dirty="0" err="1"/>
              <a:t>exponential</a:t>
            </a:r>
            <a:r>
              <a:rPr lang="fr-CA" dirty="0"/>
              <a:t>)</a:t>
            </a:r>
          </a:p>
          <a:p>
            <a:r>
              <a:rPr lang="fr-CA" dirty="0"/>
              <a:t>QF … Do high </a:t>
            </a:r>
            <a:r>
              <a:rPr lang="fr-CA" dirty="0" err="1"/>
              <a:t>quality</a:t>
            </a:r>
            <a:r>
              <a:rPr lang="fr-CA" dirty="0"/>
              <a:t> data </a:t>
            </a:r>
            <a:r>
              <a:rPr lang="fr-CA" dirty="0" err="1"/>
              <a:t>mean</a:t>
            </a:r>
            <a:r>
              <a:rPr lang="fr-CA" dirty="0"/>
              <a:t> </a:t>
            </a:r>
            <a:r>
              <a:rPr lang="fr-CA" dirty="0" err="1"/>
              <a:t>true</a:t>
            </a:r>
            <a:r>
              <a:rPr lang="fr-CA" dirty="0"/>
              <a:t> </a:t>
            </a:r>
            <a:r>
              <a:rPr lang="fr-CA" dirty="0" err="1"/>
              <a:t>answer</a:t>
            </a:r>
            <a:r>
              <a:rPr lang="fr-CA" dirty="0"/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334886738"/>
      </p:ext>
    </p:extLst>
  </p:cSld>
  <p:clrMapOvr>
    <a:masterClrMapping/>
  </p:clrMapOvr>
</p:sld>
</file>

<file path=ppt/theme/theme1.xml><?xml version="1.0" encoding="utf-8"?>
<a:theme xmlns:a="http://schemas.openxmlformats.org/drawingml/2006/main" name="Queen's PPT template 2011">
  <a:themeElements>
    <a:clrScheme name="Queen's triclour">
      <a:dk1>
        <a:sysClr val="windowText" lastClr="000000"/>
      </a:dk1>
      <a:lt1>
        <a:sysClr val="window" lastClr="FFFFFF"/>
      </a:lt1>
      <a:dk2>
        <a:srgbClr val="061D38"/>
      </a:dk2>
      <a:lt2>
        <a:srgbClr val="FFFFFF"/>
      </a:lt2>
      <a:accent1>
        <a:srgbClr val="910A29"/>
      </a:accent1>
      <a:accent2>
        <a:srgbClr val="F1AB1F"/>
      </a:accent2>
      <a:accent3>
        <a:srgbClr val="061D38"/>
      </a:accent3>
      <a:accent4>
        <a:srgbClr val="CDCDCD"/>
      </a:accent4>
      <a:accent5>
        <a:srgbClr val="7E7E7E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Queen's PPT template 2011">
  <a:themeElements>
    <a:clrScheme name="Queen's triclour">
      <a:dk1>
        <a:sysClr val="windowText" lastClr="000000"/>
      </a:dk1>
      <a:lt1>
        <a:sysClr val="window" lastClr="FFFFFF"/>
      </a:lt1>
      <a:dk2>
        <a:srgbClr val="061D38"/>
      </a:dk2>
      <a:lt2>
        <a:srgbClr val="FFFFFF"/>
      </a:lt2>
      <a:accent1>
        <a:srgbClr val="910A29"/>
      </a:accent1>
      <a:accent2>
        <a:srgbClr val="F1AB1F"/>
      </a:accent2>
      <a:accent3>
        <a:srgbClr val="061D38"/>
      </a:accent3>
      <a:accent4>
        <a:srgbClr val="CDCDCD"/>
      </a:accent4>
      <a:accent5>
        <a:srgbClr val="7E7E7E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24463</TotalTime>
  <Words>275</Words>
  <Application>Microsoft Macintosh PowerPoint</Application>
  <PresentationFormat>On-screen Show (4:3)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Palatino Linotype</vt:lpstr>
      <vt:lpstr>Queen's PPT template 2011</vt:lpstr>
      <vt:lpstr>1_Queen's PPT template 2011</vt:lpstr>
      <vt:lpstr>Pure CH4 vs Ne/CH4 mixture  </vt:lpstr>
      <vt:lpstr>Background rate  in mix and pure CH4</vt:lpstr>
      <vt:lpstr>Interest</vt:lpstr>
      <vt:lpstr>PowerPoint Presentation</vt:lpstr>
      <vt:lpstr>Run in Saclay</vt:lpstr>
      <vt:lpstr>CH4 safety issues</vt:lpstr>
      <vt:lpstr>Exhaust</vt:lpstr>
      <vt:lpstr>Pros/cons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gilles</dc:creator>
  <cp:lastModifiedBy>Gilles Gerbier</cp:lastModifiedBy>
  <cp:revision>352</cp:revision>
  <dcterms:created xsi:type="dcterms:W3CDTF">2014-09-23T01:29:39Z</dcterms:created>
  <dcterms:modified xsi:type="dcterms:W3CDTF">2019-06-12T09:04:08Z</dcterms:modified>
</cp:coreProperties>
</file>