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  <p:sldMasterId id="2147484404" r:id="rId2"/>
    <p:sldMasterId id="2147484415" r:id="rId3"/>
  </p:sldMasterIdLst>
  <p:notesMasterIdLst>
    <p:notesMasterId r:id="rId24"/>
  </p:notesMasterIdLst>
  <p:handoutMasterIdLst>
    <p:handoutMasterId r:id="rId25"/>
  </p:handoutMasterIdLst>
  <p:sldIdLst>
    <p:sldId id="256" r:id="rId4"/>
    <p:sldId id="358" r:id="rId5"/>
    <p:sldId id="371" r:id="rId6"/>
    <p:sldId id="348" r:id="rId7"/>
    <p:sldId id="374" r:id="rId8"/>
    <p:sldId id="384" r:id="rId9"/>
    <p:sldId id="388" r:id="rId10"/>
    <p:sldId id="372" r:id="rId11"/>
    <p:sldId id="376" r:id="rId12"/>
    <p:sldId id="375" r:id="rId13"/>
    <p:sldId id="378" r:id="rId14"/>
    <p:sldId id="379" r:id="rId15"/>
    <p:sldId id="389" r:id="rId16"/>
    <p:sldId id="380" r:id="rId17"/>
    <p:sldId id="370" r:id="rId18"/>
    <p:sldId id="385" r:id="rId19"/>
    <p:sldId id="387" r:id="rId20"/>
    <p:sldId id="383" r:id="rId21"/>
    <p:sldId id="386" r:id="rId22"/>
    <p:sldId id="382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10A29"/>
    <a:srgbClr val="CDCDCD"/>
    <a:srgbClr val="1A66B2"/>
    <a:srgbClr val="DCCCCD"/>
    <a:srgbClr val="EEE7E8"/>
    <a:srgbClr val="0D8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1" autoAdjust="0"/>
  </p:normalViewPr>
  <p:slideViewPr>
    <p:cSldViewPr>
      <p:cViewPr varScale="1">
        <p:scale>
          <a:sx n="70" d="100"/>
          <a:sy n="70" d="100"/>
        </p:scale>
        <p:origin x="12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3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19DC4-B601-4A7E-9A83-E072F8EFAA52}" type="datetimeFigureOut">
              <a:rPr lang="en-CA" smtClean="0"/>
              <a:t>2019-06-11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01E2B-C4EE-4EAD-B802-69FE7F358554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0752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1A54DD8A-4DC6-49B6-89CE-687989B3D061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5" tIns="46588" rIns="93175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90908AC1-13CA-4985-B975-DCE101886BA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8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08AC1-13CA-4985-B975-DCE101886B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72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11th-2019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068F-8196-42D3-A14A-07B8D1F45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3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11th-2019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068F-8196-42D3-A14A-07B8D1F45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5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11th-2019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068F-8196-42D3-A14A-07B8D1F45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80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038" y="2130468"/>
            <a:ext cx="7777162" cy="1470025"/>
          </a:xfrm>
        </p:spPr>
        <p:txBody>
          <a:bodyPr lIns="0" tIns="0" rIns="0" bIns="0" anchor="t">
            <a:normAutofit/>
          </a:bodyPr>
          <a:lstStyle>
            <a:lvl1pPr algn="l">
              <a:defRPr sz="3600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2"/>
            <a:ext cx="7772400" cy="1752600"/>
          </a:xfrm>
        </p:spPr>
        <p:txBody>
          <a:bodyPr lIns="0" bIns="0">
            <a:normAutofit/>
          </a:bodyPr>
          <a:lstStyle>
            <a:lvl1pPr marL="0" indent="0" algn="l">
              <a:buNone/>
              <a:defRPr sz="1800" b="1" i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607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11th-2019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94" y="6495607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20" y="6495607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"/>
            <a:ext cx="1390784" cy="78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19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 marL="228459" indent="-228459"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5329" indent="-226871"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683787" indent="-228459"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910659" indent="-226871"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139117" indent="-228459"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11th-2019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548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8" y="4406946"/>
            <a:ext cx="7808913" cy="1362075"/>
          </a:xfrm>
        </p:spPr>
        <p:txBody>
          <a:bodyPr anchor="t">
            <a:normAutofit/>
          </a:bodyPr>
          <a:lstStyle>
            <a:lvl1pPr algn="l">
              <a:defRPr sz="3600" b="0" i="0" cap="none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62" y="2906724"/>
            <a:ext cx="7813675" cy="1400017"/>
          </a:xfr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69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11th-2019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357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17158"/>
            <a:ext cx="3814762" cy="4414838"/>
          </a:xfrm>
        </p:spPr>
        <p:txBody>
          <a:bodyPr lIns="0" tIns="0" rIns="0" bIns="0"/>
          <a:lstStyle>
            <a:lvl1pPr>
              <a:defRPr sz="2400" b="0" i="0">
                <a:latin typeface="Palatino Linotype"/>
                <a:cs typeface="Palatino Linotype"/>
              </a:defRPr>
            </a:lvl1pPr>
            <a:lvl2pPr>
              <a:defRPr sz="2400" b="0" i="0">
                <a:latin typeface="Palatino Linotype"/>
                <a:cs typeface="Palatino Linotype"/>
              </a:defRPr>
            </a:lvl2pPr>
            <a:lvl3pPr>
              <a:defRPr sz="1800" b="0" i="0">
                <a:latin typeface="Palatino Linotype"/>
                <a:cs typeface="Palatino Linotype"/>
              </a:defRPr>
            </a:lvl3pPr>
            <a:lvl4pPr>
              <a:defRPr sz="1800" b="0" i="0">
                <a:latin typeface="Palatino Linotype"/>
                <a:cs typeface="Palatino Linotype"/>
              </a:defRPr>
            </a:lvl4pPr>
            <a:lvl5pPr>
              <a:defRPr sz="1800" b="0" i="0">
                <a:latin typeface="Palatino Linotype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996" y="1817158"/>
            <a:ext cx="3883809" cy="4414838"/>
          </a:xfrm>
        </p:spPr>
        <p:txBody>
          <a:bodyPr lIns="0" tIns="0" rIns="0"/>
          <a:lstStyle>
            <a:lvl1pPr>
              <a:defRPr sz="2400" b="0" i="0">
                <a:latin typeface="Palatino Linotype"/>
                <a:cs typeface="Palatino Linotype"/>
              </a:defRPr>
            </a:lvl1pPr>
            <a:lvl2pPr>
              <a:defRPr sz="2400" b="0" i="0">
                <a:latin typeface="Palatino Linotype"/>
                <a:cs typeface="Palatino Linotype"/>
              </a:defRPr>
            </a:lvl2pPr>
            <a:lvl3pPr>
              <a:defRPr sz="1800" b="0" i="0">
                <a:latin typeface="Palatino Linotype"/>
                <a:cs typeface="Palatino Linotype"/>
              </a:defRPr>
            </a:lvl3pPr>
            <a:lvl4pPr>
              <a:defRPr sz="1800" b="0" i="0">
                <a:latin typeface="Palatino Linotype"/>
                <a:cs typeface="Palatino Linotype"/>
              </a:defRPr>
            </a:lvl4pPr>
            <a:lvl5pPr>
              <a:defRPr sz="1800" b="0" i="0">
                <a:latin typeface="Palatino Linotype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11th-2019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300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11th-2019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6919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11th-2019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3054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60" y="1278176"/>
            <a:ext cx="2784475" cy="88739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1816832"/>
            <a:ext cx="5111750" cy="45291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60" y="2295871"/>
            <a:ext cx="2784475" cy="4050139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11th-2019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878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505022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26" y="1817688"/>
            <a:ext cx="7772349" cy="3821112"/>
          </a:xfrm>
        </p:spPr>
        <p:txBody>
          <a:bodyPr/>
          <a:lstStyle>
            <a:lvl1pPr marL="0" indent="0">
              <a:buNone/>
              <a:defRPr sz="3200"/>
            </a:lvl1pPr>
            <a:lvl2pPr marL="456915" indent="0">
              <a:buNone/>
              <a:defRPr sz="2800"/>
            </a:lvl2pPr>
            <a:lvl3pPr marL="913832" indent="0">
              <a:buNone/>
              <a:defRPr sz="2400"/>
            </a:lvl3pPr>
            <a:lvl4pPr marL="1370748" indent="0">
              <a:buNone/>
              <a:defRPr sz="2000"/>
            </a:lvl4pPr>
            <a:lvl5pPr marL="1827662" indent="0">
              <a:buNone/>
              <a:defRPr sz="2000"/>
            </a:lvl5pPr>
            <a:lvl6pPr marL="2284579" indent="0">
              <a:buNone/>
              <a:defRPr sz="2000"/>
            </a:lvl6pPr>
            <a:lvl7pPr marL="2741494" indent="0">
              <a:buNone/>
              <a:defRPr sz="2000"/>
            </a:lvl7pPr>
            <a:lvl8pPr marL="3198408" indent="0">
              <a:buNone/>
              <a:defRPr sz="2000"/>
            </a:lvl8pPr>
            <a:lvl9pPr marL="365532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6071760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Calibri"/>
                <a:cs typeface="Calibri"/>
              </a:defRPr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11th-2019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194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11th-2019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068F-8196-42D3-A14A-07B8D1F45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86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1817695"/>
            <a:ext cx="8005762" cy="45080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11th-2019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8708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817687"/>
            <a:ext cx="2057400" cy="44836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17687"/>
            <a:ext cx="6019800" cy="44836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11th-2019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9576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038" y="2130436"/>
            <a:ext cx="7777162" cy="1470025"/>
          </a:xfrm>
        </p:spPr>
        <p:txBody>
          <a:bodyPr lIns="0" tIns="0" rIns="0" bIns="0" anchor="t">
            <a:normAutofit/>
          </a:bodyPr>
          <a:lstStyle>
            <a:lvl1pPr algn="l">
              <a:defRPr sz="3600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2"/>
            <a:ext cx="7772400" cy="1752600"/>
          </a:xfrm>
        </p:spPr>
        <p:txBody>
          <a:bodyPr lIns="0" bIns="0">
            <a:normAutofit/>
          </a:bodyPr>
          <a:lstStyle>
            <a:lvl1pPr marL="0" indent="0" algn="l">
              <a:buNone/>
              <a:defRPr sz="1800" b="1" i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575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11th-2019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94" y="6495575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4" y="6495575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796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 marL="228459" indent="-228459"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5329" indent="-226871"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683787" indent="-228459"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910659" indent="-226871"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139117" indent="-228459"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11th-2019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7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8" y="4406914"/>
            <a:ext cx="7808913" cy="1362075"/>
          </a:xfrm>
        </p:spPr>
        <p:txBody>
          <a:bodyPr anchor="t">
            <a:normAutofit/>
          </a:bodyPr>
          <a:lstStyle>
            <a:lvl1pPr algn="l">
              <a:defRPr sz="3600" b="0" i="0" cap="none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6" y="2906724"/>
            <a:ext cx="7813675" cy="1400017"/>
          </a:xfr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69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11th-2019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8549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17158"/>
            <a:ext cx="3814762" cy="4414838"/>
          </a:xfrm>
        </p:spPr>
        <p:txBody>
          <a:bodyPr lIns="0" tIns="0" rIns="0" bIns="0"/>
          <a:lstStyle>
            <a:lvl1pPr>
              <a:defRPr sz="2400" b="0" i="0">
                <a:latin typeface="Palatino Linotype"/>
                <a:cs typeface="Palatino Linotype"/>
              </a:defRPr>
            </a:lvl1pPr>
            <a:lvl2pPr>
              <a:defRPr sz="2400" b="0" i="0">
                <a:latin typeface="Palatino Linotype"/>
                <a:cs typeface="Palatino Linotype"/>
              </a:defRPr>
            </a:lvl2pPr>
            <a:lvl3pPr>
              <a:defRPr sz="1800" b="0" i="0">
                <a:latin typeface="Palatino Linotype"/>
                <a:cs typeface="Palatino Linotype"/>
              </a:defRPr>
            </a:lvl3pPr>
            <a:lvl4pPr>
              <a:defRPr sz="1800" b="0" i="0">
                <a:latin typeface="Palatino Linotype"/>
                <a:cs typeface="Palatino Linotype"/>
              </a:defRPr>
            </a:lvl4pPr>
            <a:lvl5pPr>
              <a:defRPr sz="1800" b="0" i="0">
                <a:latin typeface="Palatino Linotype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994" y="1817158"/>
            <a:ext cx="3883809" cy="4414838"/>
          </a:xfrm>
        </p:spPr>
        <p:txBody>
          <a:bodyPr lIns="0" tIns="0" rIns="0"/>
          <a:lstStyle>
            <a:lvl1pPr>
              <a:defRPr sz="2400" b="0" i="0">
                <a:latin typeface="Palatino Linotype"/>
                <a:cs typeface="Palatino Linotype"/>
              </a:defRPr>
            </a:lvl1pPr>
            <a:lvl2pPr>
              <a:defRPr sz="2400" b="0" i="0">
                <a:latin typeface="Palatino Linotype"/>
                <a:cs typeface="Palatino Linotype"/>
              </a:defRPr>
            </a:lvl2pPr>
            <a:lvl3pPr>
              <a:defRPr sz="1800" b="0" i="0">
                <a:latin typeface="Palatino Linotype"/>
                <a:cs typeface="Palatino Linotype"/>
              </a:defRPr>
            </a:lvl3pPr>
            <a:lvl4pPr>
              <a:defRPr sz="1800" b="0" i="0">
                <a:latin typeface="Palatino Linotype"/>
                <a:cs typeface="Palatino Linotype"/>
              </a:defRPr>
            </a:lvl4pPr>
            <a:lvl5pPr>
              <a:defRPr sz="1800" b="0" i="0">
                <a:latin typeface="Palatino Linotype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11th-2019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9268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11th-2019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8693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11th-2019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0275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44" y="1278176"/>
            <a:ext cx="2784475" cy="88739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1816832"/>
            <a:ext cx="5111750" cy="45291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44" y="2295839"/>
            <a:ext cx="2784475" cy="4050139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11th-2019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3031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505022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10" y="1817688"/>
            <a:ext cx="7772349" cy="3821112"/>
          </a:xfrm>
        </p:spPr>
        <p:txBody>
          <a:bodyPr/>
          <a:lstStyle>
            <a:lvl1pPr marL="0" indent="0">
              <a:buNone/>
              <a:defRPr sz="3200"/>
            </a:lvl1pPr>
            <a:lvl2pPr marL="456915" indent="0">
              <a:buNone/>
              <a:defRPr sz="2800"/>
            </a:lvl2pPr>
            <a:lvl3pPr marL="913832" indent="0">
              <a:buNone/>
              <a:defRPr sz="2400"/>
            </a:lvl3pPr>
            <a:lvl4pPr marL="1370748" indent="0">
              <a:buNone/>
              <a:defRPr sz="2000"/>
            </a:lvl4pPr>
            <a:lvl5pPr marL="1827662" indent="0">
              <a:buNone/>
              <a:defRPr sz="2000"/>
            </a:lvl5pPr>
            <a:lvl6pPr marL="2284579" indent="0">
              <a:buNone/>
              <a:defRPr sz="2000"/>
            </a:lvl6pPr>
            <a:lvl7pPr marL="2741494" indent="0">
              <a:buNone/>
              <a:defRPr sz="2000"/>
            </a:lvl7pPr>
            <a:lvl8pPr marL="3198408" indent="0">
              <a:buNone/>
              <a:defRPr sz="2000"/>
            </a:lvl8pPr>
            <a:lvl9pPr marL="365532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6071760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Calibri"/>
                <a:cs typeface="Calibri"/>
              </a:defRPr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11th-2019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525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11th-2019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068F-8196-42D3-A14A-07B8D1F45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1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1817695"/>
            <a:ext cx="8005762" cy="45080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11th-2019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3071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817687"/>
            <a:ext cx="2057400" cy="44836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17687"/>
            <a:ext cx="6019800" cy="44836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11th-2019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101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11th-2019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068F-8196-42D3-A14A-07B8D1F45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0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11th-2019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068F-8196-42D3-A14A-07B8D1F45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6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11th-2019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068F-8196-42D3-A14A-07B8D1F45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5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11th-2019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068F-8196-42D3-A14A-07B8D1F45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0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11th-2019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068F-8196-42D3-A14A-07B8D1F45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6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11th-2019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068F-8196-42D3-A14A-07B8D1F45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8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June 11th-2019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C068F-8196-42D3-A14A-07B8D1F45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6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ueens ppt artwork A.ai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689"/>
            <a:ext cx="9144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3" y="3"/>
            <a:ext cx="6122987" cy="944387"/>
          </a:xfrm>
          <a:prstGeom prst="rect">
            <a:avLst/>
          </a:prstGeom>
        </p:spPr>
        <p:txBody>
          <a:bodyPr vert="horz" lIns="0" tIns="45692" rIns="9138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17695"/>
            <a:ext cx="8005762" cy="4308475"/>
          </a:xfrm>
          <a:prstGeom prst="rect">
            <a:avLst/>
          </a:prstGeom>
        </p:spPr>
        <p:txBody>
          <a:bodyPr vert="horz" lIns="0" tIns="0" rIns="91380" bIns="456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607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15"/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</a:rPr>
              <a:t>June 11th-2019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94" y="6495607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15"/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20" y="6495607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15"/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defTabSz="456915"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23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6915" rtl="0" eaLnBrk="1" latinLnBrk="0" hangingPunct="1">
        <a:lnSpc>
          <a:spcPts val="24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459" indent="-228459" algn="l" defTabSz="45691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1pPr>
      <a:lvl2pPr marL="455329" indent="-226871" algn="l" defTabSz="456915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2pPr>
      <a:lvl3pPr marL="683787" indent="-228459" algn="l" defTabSz="45691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3pPr>
      <a:lvl4pPr marL="910659" indent="-226871" algn="l" defTabSz="456915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4pPr>
      <a:lvl5pPr marL="1139117" indent="-228459" algn="l" defTabSz="456915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5pPr>
      <a:lvl6pPr marL="2513036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52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8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83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ueens ppt artwork A.ai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689"/>
            <a:ext cx="9144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3"/>
            <a:ext cx="6122987" cy="944387"/>
          </a:xfrm>
          <a:prstGeom prst="rect">
            <a:avLst/>
          </a:prstGeom>
        </p:spPr>
        <p:txBody>
          <a:bodyPr vert="horz" lIns="0" tIns="45692" rIns="9138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17695"/>
            <a:ext cx="8005762" cy="4308475"/>
          </a:xfrm>
          <a:prstGeom prst="rect">
            <a:avLst/>
          </a:prstGeom>
        </p:spPr>
        <p:txBody>
          <a:bodyPr vert="horz" lIns="0" tIns="0" rIns="91380" bIns="456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575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15"/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</a:rPr>
              <a:t>June 11th-2019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94" y="6495575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15"/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4" y="6495575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15"/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defTabSz="456915"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9593" y="209601"/>
            <a:ext cx="1847214" cy="11096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0" tIns="45692" rIns="91380" bIns="45692" spcCol="0" rtlCol="0" anchor="ctr"/>
          <a:lstStyle/>
          <a:p>
            <a:pPr algn="ctr" defTabSz="456915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56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</p:sldLayoutIdLst>
  <p:hf hdr="0" ftr="0"/>
  <p:txStyles>
    <p:titleStyle>
      <a:lvl1pPr algn="l" defTabSz="456915" rtl="0" eaLnBrk="1" latinLnBrk="0" hangingPunct="1">
        <a:lnSpc>
          <a:spcPts val="24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459" indent="-228459" algn="l" defTabSz="45691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1pPr>
      <a:lvl2pPr marL="455329" indent="-226871" algn="l" defTabSz="456915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2pPr>
      <a:lvl3pPr marL="683787" indent="-228459" algn="l" defTabSz="45691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3pPr>
      <a:lvl4pPr marL="910659" indent="-226871" algn="l" defTabSz="456915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4pPr>
      <a:lvl5pPr marL="1139117" indent="-228459" algn="l" defTabSz="456915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5pPr>
      <a:lvl6pPr marL="2513036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52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8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83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42992" y="2590800"/>
            <a:ext cx="8466161" cy="10096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NEWS-G – Implementation at </a:t>
            </a:r>
            <a:r>
              <a:rPr lang="en-US" sz="3200" dirty="0" err="1" smtClean="0"/>
              <a:t>Modane</a:t>
            </a:r>
            <a:endParaRPr lang="en-US" sz="3200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343086" y="3657600"/>
            <a:ext cx="4465408" cy="2149405"/>
          </a:xfrm>
        </p:spPr>
        <p:txBody>
          <a:bodyPr/>
          <a:lstStyle/>
          <a:p>
            <a:pPr algn="r"/>
            <a:r>
              <a:rPr lang="en-US" dirty="0" smtClean="0"/>
              <a:t>Michel ZAMPAOLO</a:t>
            </a:r>
          </a:p>
          <a:p>
            <a:pPr algn="r"/>
            <a:r>
              <a:rPr lang="en-US" dirty="0" smtClean="0"/>
              <a:t>     </a:t>
            </a:r>
            <a:r>
              <a:rPr lang="en-US" dirty="0" err="1" smtClean="0"/>
              <a:t>Modane</a:t>
            </a:r>
            <a:r>
              <a:rPr lang="en-US" dirty="0" smtClean="0"/>
              <a:t> Underground Laboratory</a:t>
            </a:r>
          </a:p>
          <a:p>
            <a:pPr algn="r"/>
            <a:r>
              <a:rPr lang="en-US" dirty="0" smtClean="0"/>
              <a:t>(</a:t>
            </a:r>
            <a:r>
              <a:rPr lang="en-US" dirty="0" err="1" smtClean="0"/>
              <a:t>Laboratoire</a:t>
            </a:r>
            <a:r>
              <a:rPr lang="en-US" dirty="0" smtClean="0"/>
              <a:t> </a:t>
            </a:r>
            <a:r>
              <a:rPr lang="en-US" dirty="0" err="1" smtClean="0"/>
              <a:t>souterrain</a:t>
            </a:r>
            <a:r>
              <a:rPr lang="en-US" dirty="0" smtClean="0"/>
              <a:t> de </a:t>
            </a:r>
            <a:r>
              <a:rPr lang="en-US" dirty="0" err="1" smtClean="0"/>
              <a:t>Modane</a:t>
            </a:r>
            <a:r>
              <a:rPr lang="en-US" dirty="0" smtClean="0"/>
              <a:t> France)</a:t>
            </a:r>
          </a:p>
          <a:p>
            <a:pPr algn="r"/>
            <a:endParaRPr lang="en-US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42992" y="3600497"/>
            <a:ext cx="5879143" cy="1756068"/>
          </a:xfrm>
          <a:prstGeom prst="rect">
            <a:avLst/>
          </a:prstGeom>
        </p:spPr>
        <p:txBody>
          <a:bodyPr vert="horz" lIns="0" tIns="0" rIns="9138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+mn-ea"/>
                <a:cs typeface="Palatino Linotyp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+mn-ea"/>
                <a:cs typeface="Palatino Linotyp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+mn-ea"/>
                <a:cs typeface="Palatino Linotyp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+mn-ea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7E7E7E">
                    <a:lumMod val="50000"/>
                  </a:srgbClr>
                </a:solidFill>
              </a:rPr>
              <a:t>Grenoble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June 11th, 2019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"/>
            <a:ext cx="1390784" cy="782316"/>
          </a:xfrm>
          <a:prstGeom prst="rect">
            <a:avLst/>
          </a:prstGeom>
        </p:spPr>
      </p:pic>
      <p:pic>
        <p:nvPicPr>
          <p:cNvPr id="6" name="Picture 2" descr="Image result for queen's university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0664"/>
            <a:ext cx="1371600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00" y="4953001"/>
            <a:ext cx="1245881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85800" y="6495575"/>
            <a:ext cx="1371600" cy="365125"/>
          </a:xfrm>
        </p:spPr>
        <p:txBody>
          <a:bodyPr/>
          <a:lstStyle/>
          <a:p>
            <a:r>
              <a:rPr lang="fr-FR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11th-2019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37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Lead – shop test assembly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5575"/>
            <a:ext cx="1752600" cy="365125"/>
          </a:xfrm>
        </p:spPr>
        <p:txBody>
          <a:bodyPr/>
          <a:lstStyle/>
          <a:p>
            <a:r>
              <a:rPr lang="fr-FR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11th-2019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181600" y="1752600"/>
            <a:ext cx="3505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lead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poured</a:t>
            </a:r>
            <a:r>
              <a:rPr lang="fr-FR" dirty="0" smtClean="0"/>
              <a:t> in the SS and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integral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. Roman lead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bolted</a:t>
            </a:r>
            <a:r>
              <a:rPr lang="fr-FR" dirty="0" smtClean="0"/>
              <a:t> on the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activity</a:t>
            </a:r>
            <a:r>
              <a:rPr lang="fr-FR" dirty="0" smtClean="0"/>
              <a:t> lead. </a:t>
            </a:r>
            <a:r>
              <a:rPr lang="fr-FR" dirty="0" err="1" smtClean="0"/>
              <a:t>Each</a:t>
            </a:r>
            <a:r>
              <a:rPr lang="fr-FR" dirty="0" smtClean="0"/>
              <a:t> one of the 6 sets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machined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1-Full </a:t>
            </a:r>
            <a:r>
              <a:rPr lang="fr-FR" dirty="0" err="1" smtClean="0"/>
              <a:t>assembly</a:t>
            </a:r>
            <a:r>
              <a:rPr lang="fr-FR" dirty="0" smtClean="0"/>
              <a:t> of lead </a:t>
            </a:r>
            <a:r>
              <a:rPr lang="fr-FR" dirty="0" err="1" smtClean="0"/>
              <a:t>pieces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foundery</a:t>
            </a:r>
            <a:r>
              <a:rPr lang="fr-FR" dirty="0" smtClean="0"/>
              <a:t> workshop in </a:t>
            </a:r>
            <a:r>
              <a:rPr lang="fr-FR" dirty="0" err="1" smtClean="0"/>
              <a:t>June</a:t>
            </a:r>
            <a:r>
              <a:rPr lang="fr-FR" dirty="0" smtClean="0"/>
              <a:t> 2019</a:t>
            </a:r>
          </a:p>
          <a:p>
            <a:endParaRPr lang="fr-FR" dirty="0"/>
          </a:p>
          <a:p>
            <a:r>
              <a:rPr lang="fr-FR" dirty="0" smtClean="0"/>
              <a:t>2-Shop test </a:t>
            </a:r>
            <a:r>
              <a:rPr lang="fr-FR" dirty="0" err="1" smtClean="0"/>
              <a:t>assembly</a:t>
            </a:r>
            <a:r>
              <a:rPr lang="fr-FR" dirty="0" smtClean="0"/>
              <a:t> in Underground </a:t>
            </a:r>
            <a:r>
              <a:rPr lang="fr-FR" dirty="0" err="1" smtClean="0"/>
              <a:t>lab</a:t>
            </a:r>
            <a:r>
              <a:rPr lang="fr-FR" dirty="0" smtClean="0"/>
              <a:t> in Modane: lead + </a:t>
            </a:r>
            <a:r>
              <a:rPr lang="fr-FR" dirty="0" err="1" smtClean="0"/>
              <a:t>sphere</a:t>
            </a:r>
            <a:r>
              <a:rPr lang="fr-FR" dirty="0" smtClean="0"/>
              <a:t> in </a:t>
            </a:r>
            <a:r>
              <a:rPr lang="fr-FR" dirty="0" err="1" smtClean="0"/>
              <a:t>June</a:t>
            </a:r>
            <a:r>
              <a:rPr lang="fr-FR" dirty="0" smtClean="0"/>
              <a:t> and July: </a:t>
            </a:r>
          </a:p>
          <a:p>
            <a:r>
              <a:rPr lang="fr-FR" dirty="0"/>
              <a:t> </a:t>
            </a:r>
            <a:r>
              <a:rPr lang="fr-FR" dirty="0" smtClean="0"/>
              <a:t>   - </a:t>
            </a:r>
            <a:r>
              <a:rPr lang="fr-FR" dirty="0" err="1" smtClean="0"/>
              <a:t>checking</a:t>
            </a:r>
            <a:r>
              <a:rPr lang="fr-FR" dirty="0" smtClean="0"/>
              <a:t> of the clearance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sphere</a:t>
            </a:r>
            <a:r>
              <a:rPr lang="fr-FR" dirty="0" smtClean="0"/>
              <a:t> and lead: 9 to 16mm</a:t>
            </a:r>
          </a:p>
          <a:p>
            <a:r>
              <a:rPr lang="fr-FR" dirty="0"/>
              <a:t> </a:t>
            </a:r>
            <a:r>
              <a:rPr lang="fr-FR" dirty="0" smtClean="0"/>
              <a:t>   - </a:t>
            </a:r>
            <a:r>
              <a:rPr lang="fr-FR" dirty="0" err="1" smtClean="0"/>
              <a:t>leakage</a:t>
            </a:r>
            <a:r>
              <a:rPr lang="fr-FR" dirty="0" smtClean="0"/>
              <a:t> test of the SS </a:t>
            </a:r>
            <a:r>
              <a:rPr lang="fr-FR" dirty="0" err="1" smtClean="0"/>
              <a:t>envelop</a:t>
            </a:r>
            <a:r>
              <a:rPr lang="fr-FR" dirty="0" smtClean="0"/>
              <a:t>  </a:t>
            </a:r>
            <a:r>
              <a:rPr lang="fr-FR" dirty="0" err="1" smtClean="0"/>
              <a:t>with</a:t>
            </a:r>
            <a:r>
              <a:rPr lang="fr-FR" dirty="0" smtClean="0"/>
              <a:t> N</a:t>
            </a:r>
            <a:r>
              <a:rPr lang="fr-FR" baseline="-25000" dirty="0" smtClean="0"/>
              <a:t>2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5mbar: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2l/min.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6" descr="PNI 13360.easm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" r="18358"/>
          <a:stretch/>
        </p:blipFill>
        <p:spPr>
          <a:xfrm>
            <a:off x="152400" y="1752600"/>
            <a:ext cx="4736712" cy="459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Machining of lead shielding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5575"/>
            <a:ext cx="1447800" cy="365125"/>
          </a:xfrm>
        </p:spPr>
        <p:txBody>
          <a:bodyPr/>
          <a:lstStyle/>
          <a:p>
            <a:r>
              <a:rPr lang="fr-FR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11th-2019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19800" y="1981200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Lead </a:t>
            </a:r>
            <a:r>
              <a:rPr lang="fr-FR" dirty="0" err="1" smtClean="0"/>
              <a:t>pieces</a:t>
            </a:r>
            <a:r>
              <a:rPr lang="fr-FR" dirty="0" smtClean="0"/>
              <a:t> have been </a:t>
            </a:r>
            <a:r>
              <a:rPr lang="fr-FR" dirty="0" err="1" smtClean="0"/>
              <a:t>machined</a:t>
            </a:r>
            <a:r>
              <a:rPr lang="fr-FR" dirty="0" smtClean="0"/>
              <a:t> in a workshop </a:t>
            </a:r>
            <a:r>
              <a:rPr lang="fr-FR" dirty="0" err="1" smtClean="0"/>
              <a:t>at</a:t>
            </a:r>
            <a:r>
              <a:rPr lang="fr-FR" dirty="0" smtClean="0"/>
              <a:t> 100 km </a:t>
            </a:r>
            <a:r>
              <a:rPr lang="fr-FR" dirty="0" err="1" smtClean="0"/>
              <a:t>from</a:t>
            </a:r>
            <a:r>
              <a:rPr lang="fr-FR" dirty="0" smtClean="0"/>
              <a:t> Modane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8" name="Image 7" descr="IMG_6131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8" t="21282" r="10278"/>
          <a:stretch/>
        </p:blipFill>
        <p:spPr>
          <a:xfrm>
            <a:off x="152400" y="1562100"/>
            <a:ext cx="5549900" cy="511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7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Lead – shop test assembly at the </a:t>
            </a:r>
            <a:r>
              <a:rPr lang="en-CA" dirty="0" err="1" smtClean="0"/>
              <a:t>Founderies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5575"/>
            <a:ext cx="1447800" cy="365125"/>
          </a:xfrm>
        </p:spPr>
        <p:txBody>
          <a:bodyPr/>
          <a:lstStyle/>
          <a:p>
            <a:r>
              <a:rPr lang="fr-FR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11th-2019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486400" y="1981200"/>
            <a:ext cx="350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 smtClean="0"/>
              <a:t>Assembly</a:t>
            </a:r>
            <a:r>
              <a:rPr lang="fr-FR" dirty="0" smtClean="0"/>
              <a:t> of </a:t>
            </a:r>
            <a:r>
              <a:rPr lang="fr-FR" dirty="0" err="1" smtClean="0"/>
              <a:t>south</a:t>
            </a:r>
            <a:r>
              <a:rPr lang="fr-FR" dirty="0" smtClean="0"/>
              <a:t> </a:t>
            </a:r>
            <a:r>
              <a:rPr lang="fr-FR" dirty="0" err="1" smtClean="0"/>
              <a:t>hemisphere</a:t>
            </a:r>
            <a:r>
              <a:rPr lang="fr-FR" dirty="0" smtClean="0"/>
              <a:t> of lead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Checking</a:t>
            </a:r>
            <a:r>
              <a:rPr lang="fr-FR" dirty="0" smtClean="0"/>
              <a:t> of </a:t>
            </a:r>
            <a:r>
              <a:rPr lang="fr-FR" dirty="0" err="1" smtClean="0"/>
              <a:t>inside</a:t>
            </a:r>
            <a:r>
              <a:rPr lang="fr-FR" dirty="0" smtClean="0"/>
              <a:t> surface of lead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wooden</a:t>
            </a:r>
            <a:r>
              <a:rPr lang="fr-FR" dirty="0" smtClean="0"/>
              <a:t> frame </a:t>
            </a:r>
            <a:r>
              <a:rPr lang="fr-FR" dirty="0" err="1" smtClean="0"/>
              <a:t>simulating</a:t>
            </a:r>
            <a:r>
              <a:rPr lang="fr-FR" dirty="0" smtClean="0"/>
              <a:t>  the </a:t>
            </a:r>
            <a:r>
              <a:rPr lang="fr-FR" dirty="0" err="1" smtClean="0"/>
              <a:t>copper</a:t>
            </a:r>
            <a:r>
              <a:rPr lang="fr-FR" dirty="0" smtClean="0"/>
              <a:t> </a:t>
            </a:r>
            <a:r>
              <a:rPr lang="fr-FR" dirty="0" err="1" smtClean="0"/>
              <a:t>sphere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Positionning</a:t>
            </a:r>
            <a:r>
              <a:rPr lang="fr-FR" dirty="0" smtClean="0"/>
              <a:t> of the </a:t>
            </a:r>
            <a:r>
              <a:rPr lang="fr-FR" dirty="0" err="1" smtClean="0"/>
              <a:t>tool</a:t>
            </a:r>
            <a:r>
              <a:rPr lang="fr-FR" dirty="0" smtClean="0"/>
              <a:t> for </a:t>
            </a:r>
            <a:r>
              <a:rPr lang="fr-FR" dirty="0" err="1" smtClean="0"/>
              <a:t>centerlining</a:t>
            </a:r>
            <a:r>
              <a:rPr lang="fr-FR" dirty="0" smtClean="0"/>
              <a:t> the </a:t>
            </a:r>
            <a:r>
              <a:rPr lang="fr-FR" dirty="0" err="1" smtClean="0"/>
              <a:t>sphere</a:t>
            </a:r>
            <a:r>
              <a:rPr lang="fr-FR" dirty="0" smtClean="0"/>
              <a:t>- </a:t>
            </a:r>
            <a:r>
              <a:rPr lang="fr-FR" dirty="0" err="1" smtClean="0"/>
              <a:t>centring</a:t>
            </a:r>
            <a:r>
              <a:rPr lang="fr-FR" dirty="0" smtClean="0"/>
              <a:t> pins.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Delivery</a:t>
            </a:r>
            <a:r>
              <a:rPr lang="fr-FR" dirty="0" smtClean="0"/>
              <a:t> </a:t>
            </a:r>
            <a:r>
              <a:rPr lang="fr-FR" dirty="0" err="1" smtClean="0"/>
              <a:t>schedule</a:t>
            </a:r>
            <a:r>
              <a:rPr lang="fr-FR" dirty="0" smtClean="0"/>
              <a:t>: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South </a:t>
            </a: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week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North</a:t>
            </a:r>
            <a:r>
              <a:rPr lang="fr-FR" dirty="0" smtClean="0"/>
              <a:t> last </a:t>
            </a:r>
            <a:r>
              <a:rPr lang="fr-FR" dirty="0" err="1" smtClean="0"/>
              <a:t>week</a:t>
            </a:r>
            <a:r>
              <a:rPr lang="fr-FR" dirty="0" smtClean="0"/>
              <a:t> of </a:t>
            </a:r>
            <a:r>
              <a:rPr lang="fr-FR" dirty="0" err="1" smtClean="0"/>
              <a:t>june</a:t>
            </a:r>
            <a:endParaRPr lang="fr-FR" dirty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t="3827" r="17778"/>
          <a:stretch/>
        </p:blipFill>
        <p:spPr>
          <a:xfrm rot="5400000">
            <a:off x="438382" y="1633444"/>
            <a:ext cx="5384800" cy="428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Lead – shop test assembly at the </a:t>
            </a:r>
            <a:r>
              <a:rPr lang="en-CA" dirty="0" err="1" smtClean="0"/>
              <a:t>Founderies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5575"/>
            <a:ext cx="1447800" cy="365125"/>
          </a:xfrm>
        </p:spPr>
        <p:txBody>
          <a:bodyPr/>
          <a:lstStyle/>
          <a:p>
            <a:r>
              <a:rPr lang="fr-FR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11th-2019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1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Handling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5575"/>
            <a:ext cx="1524000" cy="365125"/>
          </a:xfrm>
        </p:spPr>
        <p:txBody>
          <a:bodyPr/>
          <a:lstStyle/>
          <a:p>
            <a:r>
              <a:rPr lang="fr-FR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11th-2019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0"/>
            <a:ext cx="6122987" cy="944387"/>
          </a:xfrm>
          <a:prstGeom prst="rect">
            <a:avLst/>
          </a:prstGeom>
        </p:spPr>
        <p:txBody>
          <a:bodyPr vert="horz" lIns="0" tIns="45692" rIns="91380" bIns="0" rtlCol="0" anchor="ctr">
            <a:normAutofit/>
          </a:bodyPr>
          <a:lstStyle>
            <a:lvl1pPr algn="l" defTabSz="456915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/>
          </a:p>
        </p:txBody>
      </p:sp>
      <p:sp>
        <p:nvSpPr>
          <p:cNvPr id="6" name="ZoneTexte 5"/>
          <p:cNvSpPr txBox="1"/>
          <p:nvPr/>
        </p:nvSpPr>
        <p:spPr>
          <a:xfrm>
            <a:off x="152400" y="2057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Example</a:t>
            </a:r>
            <a:r>
              <a:rPr lang="fr-FR" dirty="0" smtClean="0"/>
              <a:t> of </a:t>
            </a:r>
            <a:r>
              <a:rPr lang="fr-FR" dirty="0" err="1"/>
              <a:t>a</a:t>
            </a:r>
            <a:r>
              <a:rPr lang="fr-FR" dirty="0" err="1" smtClean="0"/>
              <a:t>djusment</a:t>
            </a:r>
            <a:r>
              <a:rPr lang="fr-FR" dirty="0" smtClean="0"/>
              <a:t> of </a:t>
            </a:r>
            <a:r>
              <a:rPr lang="fr-FR" dirty="0" err="1" smtClean="0"/>
              <a:t>length</a:t>
            </a:r>
            <a:r>
              <a:rPr lang="fr-FR" dirty="0" smtClean="0"/>
              <a:t> of </a:t>
            </a:r>
            <a:r>
              <a:rPr lang="fr-FR" dirty="0" err="1" smtClean="0"/>
              <a:t>chains</a:t>
            </a:r>
            <a:r>
              <a:rPr lang="fr-FR" dirty="0" smtClean="0"/>
              <a:t> for </a:t>
            </a:r>
            <a:r>
              <a:rPr lang="fr-FR" dirty="0" err="1" smtClean="0"/>
              <a:t>handling</a:t>
            </a:r>
            <a:r>
              <a:rPr lang="fr-FR" dirty="0" smtClean="0"/>
              <a:t> </a:t>
            </a:r>
            <a:r>
              <a:rPr lang="fr-FR" dirty="0" err="1" smtClean="0"/>
              <a:t>half</a:t>
            </a:r>
            <a:r>
              <a:rPr lang="fr-FR" dirty="0" smtClean="0"/>
              <a:t> </a:t>
            </a:r>
            <a:r>
              <a:rPr lang="fr-FR" dirty="0" err="1" smtClean="0"/>
              <a:t>equator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3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Centering of the copper sphere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5575"/>
            <a:ext cx="1524000" cy="365125"/>
          </a:xfrm>
        </p:spPr>
        <p:txBody>
          <a:bodyPr/>
          <a:lstStyle/>
          <a:p>
            <a:r>
              <a:rPr lang="fr-FR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11th-2019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Image 2" descr="OUTILLAGE DE CENTRAGE SPHERE.EASM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10862" r="36528" b="3259"/>
          <a:stretch/>
        </p:blipFill>
        <p:spPr>
          <a:xfrm>
            <a:off x="609600" y="1676400"/>
            <a:ext cx="4699000" cy="487680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410200" y="3048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Tool</a:t>
            </a:r>
            <a:r>
              <a:rPr lang="fr-FR" dirty="0" smtClean="0"/>
              <a:t> for </a:t>
            </a:r>
            <a:r>
              <a:rPr lang="fr-FR" dirty="0" err="1" smtClean="0"/>
              <a:t>tuning</a:t>
            </a:r>
            <a:r>
              <a:rPr lang="fr-FR" dirty="0" smtClean="0"/>
              <a:t> of the </a:t>
            </a:r>
            <a:r>
              <a:rPr lang="fr-FR" dirty="0" err="1" smtClean="0"/>
              <a:t>sphere</a:t>
            </a:r>
            <a:r>
              <a:rPr lang="fr-FR" dirty="0" smtClean="0"/>
              <a:t> </a:t>
            </a:r>
            <a:r>
              <a:rPr lang="fr-FR" dirty="0" err="1" smtClean="0"/>
              <a:t>inside</a:t>
            </a:r>
            <a:r>
              <a:rPr lang="fr-FR" dirty="0" smtClean="0"/>
              <a:t> the lead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0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5575"/>
            <a:ext cx="1600200" cy="365125"/>
          </a:xfrm>
        </p:spPr>
        <p:txBody>
          <a:bodyPr/>
          <a:lstStyle/>
          <a:p>
            <a:r>
              <a:rPr lang="fr-FR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11th-2019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Espace réservé du contenu 7" descr="implantationélévation PE Model (1).pdf - Adobe Acrobat Pr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7" t="8494" r="16270" b="3129"/>
          <a:stretch/>
        </p:blipFill>
        <p:spPr>
          <a:xfrm>
            <a:off x="1905000" y="1676400"/>
            <a:ext cx="7086599" cy="4906106"/>
          </a:xfrm>
        </p:spPr>
      </p:pic>
      <p:sp>
        <p:nvSpPr>
          <p:cNvPr id="10" name="Rectangle 9"/>
          <p:cNvSpPr/>
          <p:nvPr/>
        </p:nvSpPr>
        <p:spPr>
          <a:xfrm>
            <a:off x="685800" y="304800"/>
            <a:ext cx="5524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 smtClean="0">
                <a:solidFill>
                  <a:srgbClr val="910A29"/>
                </a:solidFill>
                <a:ea typeface="+mj-ea"/>
                <a:cs typeface="+mj-cs"/>
              </a:rPr>
              <a:t>Final assembly in </a:t>
            </a:r>
            <a:r>
              <a:rPr lang="en-CA" sz="2400" b="1" dirty="0" err="1" smtClean="0">
                <a:solidFill>
                  <a:srgbClr val="910A29"/>
                </a:solidFill>
                <a:ea typeface="+mj-ea"/>
                <a:cs typeface="+mj-cs"/>
              </a:rPr>
              <a:t>Modane</a:t>
            </a:r>
            <a:r>
              <a:rPr lang="en-CA" sz="2400" b="1" dirty="0" smtClean="0">
                <a:solidFill>
                  <a:srgbClr val="910A29"/>
                </a:solidFill>
                <a:ea typeface="+mj-ea"/>
                <a:cs typeface="+mj-cs"/>
              </a:rPr>
              <a:t> lab in July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211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5575"/>
            <a:ext cx="1600200" cy="365125"/>
          </a:xfrm>
        </p:spPr>
        <p:txBody>
          <a:bodyPr/>
          <a:lstStyle/>
          <a:p>
            <a:r>
              <a:rPr lang="fr-FR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11th-2019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Espace réservé du contenu 2" descr="Dropbox - Pix_apr19 - Simplifiez-vous la vie !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1" t="48406" r="28888" b="13899"/>
          <a:stretch/>
        </p:blipFill>
        <p:spPr>
          <a:xfrm>
            <a:off x="685800" y="2286000"/>
            <a:ext cx="7613359" cy="3682884"/>
          </a:xfrm>
        </p:spPr>
      </p:pic>
      <p:sp>
        <p:nvSpPr>
          <p:cNvPr id="9" name="Rectangle 8"/>
          <p:cNvSpPr/>
          <p:nvPr/>
        </p:nvSpPr>
        <p:spPr>
          <a:xfrm>
            <a:off x="685800" y="304800"/>
            <a:ext cx="3217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 smtClean="0">
                <a:solidFill>
                  <a:srgbClr val="910A29"/>
                </a:solidFill>
                <a:ea typeface="+mj-ea"/>
                <a:cs typeface="+mj-cs"/>
              </a:rPr>
              <a:t>HDPE for final assembly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14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5575"/>
            <a:ext cx="1600200" cy="365125"/>
          </a:xfrm>
        </p:spPr>
        <p:txBody>
          <a:bodyPr/>
          <a:lstStyle/>
          <a:p>
            <a:r>
              <a:rPr lang="fr-FR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11th-2019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Espace réservé du contenu 2" descr="Réservoire annulaire rév B.pdf - Adobe Acrobat Pr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7" t="24841" r="26197" b="9844"/>
          <a:stretch/>
        </p:blipFill>
        <p:spPr>
          <a:xfrm rot="19586853">
            <a:off x="1295400" y="1752600"/>
            <a:ext cx="4831081" cy="4928455"/>
          </a:xfrm>
        </p:spPr>
      </p:pic>
      <p:sp>
        <p:nvSpPr>
          <p:cNvPr id="7" name="Rectangle 6"/>
          <p:cNvSpPr/>
          <p:nvPr/>
        </p:nvSpPr>
        <p:spPr>
          <a:xfrm>
            <a:off x="685800" y="304800"/>
            <a:ext cx="3695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 smtClean="0">
                <a:solidFill>
                  <a:srgbClr val="910A29"/>
                </a:solidFill>
                <a:ea typeface="+mj-ea"/>
                <a:cs typeface="+mj-cs"/>
              </a:rPr>
              <a:t>Circular water tank  3mx3m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83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5575"/>
            <a:ext cx="1600200" cy="365125"/>
          </a:xfrm>
        </p:spPr>
        <p:txBody>
          <a:bodyPr/>
          <a:lstStyle/>
          <a:p>
            <a:r>
              <a:rPr lang="fr-FR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11th-2019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04800"/>
            <a:ext cx="3846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 smtClean="0">
                <a:solidFill>
                  <a:srgbClr val="910A29"/>
                </a:solidFill>
                <a:ea typeface="+mj-ea"/>
                <a:cs typeface="+mj-cs"/>
              </a:rPr>
              <a:t>Improvements for the future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61800" y="1524001"/>
            <a:ext cx="8005762" cy="2778278"/>
          </a:xfrm>
        </p:spPr>
        <p:txBody>
          <a:bodyPr/>
          <a:lstStyle/>
          <a:p>
            <a:r>
              <a:rPr lang="en-US" sz="2000" dirty="0" smtClean="0"/>
              <a:t>Have a straight </a:t>
            </a:r>
            <a:r>
              <a:rPr lang="en-US" sz="2000" dirty="0"/>
              <a:t>part of </a:t>
            </a:r>
            <a:r>
              <a:rPr lang="en-US" sz="2000" dirty="0" smtClean="0"/>
              <a:t>the </a:t>
            </a:r>
            <a:r>
              <a:rPr lang="en-US" sz="2000" dirty="0"/>
              <a:t>dished </a:t>
            </a:r>
            <a:r>
              <a:rPr lang="en-US" sz="2000" dirty="0" smtClean="0"/>
              <a:t>ends: 30 to 50mm. </a:t>
            </a:r>
            <a:r>
              <a:rPr lang="fr-FR" sz="2000" dirty="0" err="1" smtClean="0"/>
              <a:t>Postpone</a:t>
            </a:r>
            <a:r>
              <a:rPr lang="fr-FR" sz="2000" dirty="0" smtClean="0"/>
              <a:t> </a:t>
            </a:r>
            <a:r>
              <a:rPr lang="fr-FR" sz="2000" dirty="0"/>
              <a:t>the </a:t>
            </a:r>
            <a:r>
              <a:rPr lang="fr-FR" sz="2000" dirty="0" err="1"/>
              <a:t>machining</a:t>
            </a:r>
            <a:r>
              <a:rPr lang="fr-FR" sz="2000" dirty="0"/>
              <a:t> of the </a:t>
            </a:r>
            <a:r>
              <a:rPr lang="fr-FR" sz="2000" dirty="0" err="1"/>
              <a:t>hemispheres</a:t>
            </a:r>
            <a:r>
              <a:rPr lang="fr-FR" sz="2000" dirty="0"/>
              <a:t> to the time of the </a:t>
            </a:r>
            <a:r>
              <a:rPr lang="fr-FR" sz="2000" dirty="0" err="1"/>
              <a:t>assembly</a:t>
            </a:r>
            <a:r>
              <a:rPr lang="fr-FR" sz="2000" dirty="0"/>
              <a:t> by </a:t>
            </a:r>
            <a:r>
              <a:rPr lang="fr-FR" sz="2000" dirty="0" err="1"/>
              <a:t>welding</a:t>
            </a:r>
            <a:endParaRPr lang="fr-FR" sz="2000" dirty="0"/>
          </a:p>
          <a:p>
            <a:r>
              <a:rPr lang="en-US" sz="2000" dirty="0" smtClean="0"/>
              <a:t>Raw copper specification: get a higher annealing of the material</a:t>
            </a:r>
          </a:p>
          <a:p>
            <a:r>
              <a:rPr lang="en-US" sz="2000" dirty="0" smtClean="0"/>
              <a:t>Add a feeding pump in the etching loop</a:t>
            </a:r>
          </a:p>
          <a:p>
            <a:r>
              <a:rPr lang="en-US" sz="2000" dirty="0" smtClean="0"/>
              <a:t>Think about all the </a:t>
            </a:r>
            <a:r>
              <a:rPr lang="en-US" sz="2000" dirty="0" err="1" smtClean="0"/>
              <a:t>testings</a:t>
            </a:r>
            <a:r>
              <a:rPr lang="en-US" sz="2000" dirty="0" smtClean="0"/>
              <a:t> to be done before assembly of different parts of the sphere. Reduce the cosmic ray exposure time.</a:t>
            </a:r>
          </a:p>
          <a:p>
            <a:r>
              <a:rPr lang="en-US" sz="2000" dirty="0" smtClean="0"/>
              <a:t>Machining of the inside surface of lead for cleanliness</a:t>
            </a: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87" y="4302278"/>
            <a:ext cx="3913513" cy="220135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0999"/>
            <a:ext cx="3157362" cy="231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8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Copper sphere </a:t>
            </a:r>
          </a:p>
          <a:p>
            <a:r>
              <a:rPr lang="en-CA" dirty="0" smtClean="0"/>
              <a:t>Technical data</a:t>
            </a:r>
          </a:p>
          <a:p>
            <a:r>
              <a:rPr lang="en-CA" dirty="0" smtClean="0"/>
              <a:t>Tests during and after fabrication</a:t>
            </a:r>
          </a:p>
          <a:p>
            <a:r>
              <a:rPr lang="en-CA" dirty="0" smtClean="0"/>
              <a:t>Status of lead shielding </a:t>
            </a:r>
          </a:p>
          <a:p>
            <a:r>
              <a:rPr lang="en-CA" dirty="0" smtClean="0"/>
              <a:t>Shop test assembly</a:t>
            </a:r>
          </a:p>
          <a:p>
            <a:r>
              <a:rPr lang="en-CA" dirty="0" smtClean="0"/>
              <a:t>Possible improvements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5575"/>
            <a:ext cx="1752600" cy="365125"/>
          </a:xfr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11th-2019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847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9" y="3276600"/>
            <a:ext cx="8005762" cy="2849570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 smtClean="0"/>
              <a:t>Thank you for your attention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5575"/>
            <a:ext cx="1600200" cy="365125"/>
          </a:xfrm>
        </p:spPr>
        <p:txBody>
          <a:bodyPr/>
          <a:lstStyle/>
          <a:p>
            <a:r>
              <a:rPr lang="fr-FR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11th-2019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671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85800" y="6495575"/>
            <a:ext cx="1371600" cy="365125"/>
          </a:xfrm>
        </p:spPr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11th-2019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959D-795E-4EF4-9E39-549A95228817}" type="slidenum">
              <a:rPr lang="en-US" smtClean="0"/>
              <a:t>3</a:t>
            </a:fld>
            <a:endParaRPr lang="en-US"/>
          </a:p>
        </p:txBody>
      </p:sp>
      <p:pic>
        <p:nvPicPr>
          <p:cNvPr id="5" name="Image 4" descr="Copper sphere with valves 12-July-2018.easm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9" t="16987" r="26120" b="13943"/>
          <a:stretch/>
        </p:blipFill>
        <p:spPr>
          <a:xfrm>
            <a:off x="381000" y="1828800"/>
            <a:ext cx="4353636" cy="44901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" y="2286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Copper sphere design</a:t>
            </a:r>
            <a:endParaRPr lang="fr-FR" sz="24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937760" y="2145268"/>
            <a:ext cx="382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One </a:t>
            </a:r>
            <a:r>
              <a:rPr lang="fr-FR" dirty="0" err="1" smtClean="0"/>
              <a:t>flange</a:t>
            </a:r>
            <a:r>
              <a:rPr lang="fr-FR" dirty="0" smtClean="0"/>
              <a:t> made of </a:t>
            </a:r>
            <a:r>
              <a:rPr lang="fr-FR" dirty="0" err="1" smtClean="0"/>
              <a:t>copper</a:t>
            </a:r>
            <a:r>
              <a:rPr lang="fr-FR" dirty="0" smtClean="0"/>
              <a:t> </a:t>
            </a:r>
            <a:r>
              <a:rPr lang="fr-FR" dirty="0" err="1" smtClean="0"/>
              <a:t>plated</a:t>
            </a:r>
            <a:r>
              <a:rPr lang="fr-FR" dirty="0" smtClean="0"/>
              <a:t> </a:t>
            </a:r>
            <a:r>
              <a:rPr lang="fr-FR" dirty="0" err="1" smtClean="0"/>
              <a:t>stainless</a:t>
            </a:r>
            <a:r>
              <a:rPr lang="fr-FR" dirty="0" smtClean="0"/>
              <a:t> </a:t>
            </a:r>
            <a:r>
              <a:rPr lang="fr-FR" dirty="0" err="1" smtClean="0"/>
              <a:t>steel</a:t>
            </a:r>
            <a:r>
              <a:rPr lang="fr-FR" dirty="0" smtClean="0"/>
              <a:t> (</a:t>
            </a:r>
            <a:r>
              <a:rPr lang="fr-FR" dirty="0" err="1" smtClean="0"/>
              <a:t>plating</a:t>
            </a:r>
            <a:r>
              <a:rPr lang="fr-FR" dirty="0" smtClean="0"/>
              <a:t> by explosion)</a:t>
            </a:r>
            <a:endParaRPr lang="fr-FR" dirty="0"/>
          </a:p>
        </p:txBody>
      </p:sp>
      <p:cxnSp>
        <p:nvCxnSpPr>
          <p:cNvPr id="13" name="Connecteur droit avec flèche 12"/>
          <p:cNvCxnSpPr>
            <a:stCxn id="11" idx="1"/>
          </p:cNvCxnSpPr>
          <p:nvPr/>
        </p:nvCxnSpPr>
        <p:spPr>
          <a:xfrm flipH="1" flipV="1">
            <a:off x="2895600" y="2377219"/>
            <a:ext cx="2042160" cy="91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937760" y="3200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Copper </a:t>
            </a:r>
            <a:r>
              <a:rPr lang="fr-FR" dirty="0" err="1" smtClean="0"/>
              <a:t>nozzle</a:t>
            </a:r>
            <a:r>
              <a:rPr lang="fr-FR" dirty="0" smtClean="0"/>
              <a:t> </a:t>
            </a:r>
            <a:r>
              <a:rPr lang="fr-FR" dirty="0" err="1" smtClean="0"/>
              <a:t>machined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C10100 bar </a:t>
            </a:r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2557818" y="2590800"/>
            <a:ext cx="2379942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029200" y="4343400"/>
            <a:ext cx="341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2 </a:t>
            </a:r>
            <a:r>
              <a:rPr lang="fr-FR" dirty="0" err="1" smtClean="0"/>
              <a:t>hemispheres</a:t>
            </a:r>
            <a:r>
              <a:rPr lang="fr-FR" dirty="0" smtClean="0"/>
              <a:t> </a:t>
            </a:r>
            <a:r>
              <a:rPr lang="fr-FR" dirty="0" err="1" smtClean="0"/>
              <a:t>spinned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sheets</a:t>
            </a:r>
            <a:r>
              <a:rPr lang="fr-FR" dirty="0" smtClean="0"/>
              <a:t> of </a:t>
            </a:r>
            <a:r>
              <a:rPr lang="fr-FR" dirty="0" err="1" smtClean="0"/>
              <a:t>copper</a:t>
            </a:r>
            <a:endParaRPr lang="fr-FR" dirty="0"/>
          </a:p>
        </p:txBody>
      </p:sp>
      <p:cxnSp>
        <p:nvCxnSpPr>
          <p:cNvPr id="21" name="Connecteur droit avec flèche 20"/>
          <p:cNvCxnSpPr>
            <a:stCxn id="19" idx="1"/>
          </p:cNvCxnSpPr>
          <p:nvPr/>
        </p:nvCxnSpPr>
        <p:spPr>
          <a:xfrm flipH="1" flipV="1">
            <a:off x="3390900" y="3733800"/>
            <a:ext cx="1638300" cy="932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19" idx="1"/>
          </p:cNvCxnSpPr>
          <p:nvPr/>
        </p:nvCxnSpPr>
        <p:spPr>
          <a:xfrm flipH="1">
            <a:off x="3200400" y="4666566"/>
            <a:ext cx="1828800" cy="4388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0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Copper sphere technical data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5575"/>
            <a:ext cx="1460500" cy="365125"/>
          </a:xfrm>
        </p:spPr>
        <p:txBody>
          <a:bodyPr/>
          <a:lstStyle/>
          <a:p>
            <a:r>
              <a:rPr lang="fr-FR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11th-2019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146300" y="4032250"/>
            <a:ext cx="2006600" cy="1270000"/>
          </a:xfrm>
          <a:custGeom>
            <a:avLst/>
            <a:gdLst>
              <a:gd name="connsiteX0" fmla="*/ 0 w 2006600"/>
              <a:gd name="connsiteY0" fmla="*/ 952500 h 1270000"/>
              <a:gd name="connsiteX1" fmla="*/ 0 w 2006600"/>
              <a:gd name="connsiteY1" fmla="*/ 1270000 h 1270000"/>
              <a:gd name="connsiteX2" fmla="*/ 1752600 w 2006600"/>
              <a:gd name="connsiteY2" fmla="*/ 1270000 h 1270000"/>
              <a:gd name="connsiteX3" fmla="*/ 1752600 w 2006600"/>
              <a:gd name="connsiteY3" fmla="*/ 590550 h 1270000"/>
              <a:gd name="connsiteX4" fmla="*/ 2006600 w 2006600"/>
              <a:gd name="connsiteY4" fmla="*/ 336550 h 1270000"/>
              <a:gd name="connsiteX5" fmla="*/ 2006600 w 2006600"/>
              <a:gd name="connsiteY5" fmla="*/ 0 h 1270000"/>
              <a:gd name="connsiteX6" fmla="*/ 1943100 w 2006600"/>
              <a:gd name="connsiteY6" fmla="*/ 0 h 1270000"/>
              <a:gd name="connsiteX7" fmla="*/ 793750 w 2006600"/>
              <a:gd name="connsiteY7" fmla="*/ 0 h 1270000"/>
              <a:gd name="connsiteX8" fmla="*/ 679450 w 2006600"/>
              <a:gd name="connsiteY8" fmla="*/ 114300 h 1270000"/>
              <a:gd name="connsiteX9" fmla="*/ 679450 w 2006600"/>
              <a:gd name="connsiteY9" fmla="*/ 927100 h 1270000"/>
              <a:gd name="connsiteX10" fmla="*/ 0 w 2006600"/>
              <a:gd name="connsiteY10" fmla="*/ 9525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6600" h="1270000">
                <a:moveTo>
                  <a:pt x="0" y="952500"/>
                </a:moveTo>
                <a:lnTo>
                  <a:pt x="0" y="1270000"/>
                </a:lnTo>
                <a:lnTo>
                  <a:pt x="1752600" y="1270000"/>
                </a:lnTo>
                <a:lnTo>
                  <a:pt x="1752600" y="590550"/>
                </a:lnTo>
                <a:lnTo>
                  <a:pt x="2006600" y="336550"/>
                </a:lnTo>
                <a:lnTo>
                  <a:pt x="2006600" y="0"/>
                </a:lnTo>
                <a:lnTo>
                  <a:pt x="1943100" y="0"/>
                </a:lnTo>
                <a:lnTo>
                  <a:pt x="793750" y="0"/>
                </a:lnTo>
                <a:lnTo>
                  <a:pt x="679450" y="114300"/>
                </a:lnTo>
                <a:lnTo>
                  <a:pt x="679450" y="927100"/>
                </a:lnTo>
                <a:lnTo>
                  <a:pt x="0" y="952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reeform 8"/>
          <p:cNvSpPr/>
          <p:nvPr/>
        </p:nvSpPr>
        <p:spPr>
          <a:xfrm>
            <a:off x="3263900" y="2273300"/>
            <a:ext cx="5905500" cy="698500"/>
          </a:xfrm>
          <a:custGeom>
            <a:avLst/>
            <a:gdLst>
              <a:gd name="connsiteX0" fmla="*/ 0 w 5816600"/>
              <a:gd name="connsiteY0" fmla="*/ 0 h 698500"/>
              <a:gd name="connsiteX1" fmla="*/ 120650 w 5816600"/>
              <a:gd name="connsiteY1" fmla="*/ 679450 h 698500"/>
              <a:gd name="connsiteX2" fmla="*/ 3270250 w 5816600"/>
              <a:gd name="connsiteY2" fmla="*/ 698500 h 698500"/>
              <a:gd name="connsiteX3" fmla="*/ 5816600 w 5816600"/>
              <a:gd name="connsiteY3" fmla="*/ 381000 h 698500"/>
              <a:gd name="connsiteX4" fmla="*/ 5810250 w 5816600"/>
              <a:gd name="connsiteY4" fmla="*/ 44450 h 698500"/>
              <a:gd name="connsiteX5" fmla="*/ 0 w 5816600"/>
              <a:gd name="connsiteY5" fmla="*/ 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6600" h="698500">
                <a:moveTo>
                  <a:pt x="0" y="0"/>
                </a:moveTo>
                <a:lnTo>
                  <a:pt x="120650" y="679450"/>
                </a:lnTo>
                <a:lnTo>
                  <a:pt x="3270250" y="698500"/>
                </a:lnTo>
                <a:lnTo>
                  <a:pt x="5816600" y="381000"/>
                </a:lnTo>
                <a:lnTo>
                  <a:pt x="5810250" y="444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2514600"/>
            <a:ext cx="43370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Inside diameter of the sphere  : 1350 mm</a:t>
            </a:r>
          </a:p>
          <a:p>
            <a:r>
              <a:rPr lang="en-CA" sz="1400" dirty="0" smtClean="0"/>
              <a:t>Total height: 1650mm</a:t>
            </a:r>
          </a:p>
          <a:p>
            <a:r>
              <a:rPr lang="en-CA" sz="1400" dirty="0" smtClean="0"/>
              <a:t>Diameter of the nozzle : 60mm- </a:t>
            </a:r>
          </a:p>
          <a:p>
            <a:r>
              <a:rPr lang="en-CA" sz="1400" dirty="0" smtClean="0"/>
              <a:t>CF flange Ø 63- 316 SS</a:t>
            </a:r>
          </a:p>
          <a:p>
            <a:r>
              <a:rPr lang="en-CA" sz="1400" dirty="0" smtClean="0"/>
              <a:t>Grade of copper: C10100 as per ASTM B152</a:t>
            </a:r>
          </a:p>
          <a:p>
            <a:r>
              <a:rPr lang="en-CA" sz="1400" dirty="0" smtClean="0"/>
              <a:t>Producer of the copper: </a:t>
            </a:r>
            <a:r>
              <a:rPr lang="en-CA" sz="1400" dirty="0" err="1" smtClean="0"/>
              <a:t>Aurubis</a:t>
            </a:r>
            <a:r>
              <a:rPr lang="en-CA" sz="1400" dirty="0" smtClean="0"/>
              <a:t> (Germany)</a:t>
            </a:r>
          </a:p>
          <a:p>
            <a:r>
              <a:rPr lang="en-CA" sz="1400" dirty="0" smtClean="0"/>
              <a:t>Wall thicknesses: from 9 to 15 mm</a:t>
            </a:r>
          </a:p>
          <a:p>
            <a:r>
              <a:rPr lang="en-CA" sz="1400" dirty="0" smtClean="0"/>
              <a:t>Operating pressure: vacuum to 1 bar g</a:t>
            </a:r>
          </a:p>
          <a:p>
            <a:r>
              <a:rPr lang="en-CA" sz="1400" dirty="0" smtClean="0"/>
              <a:t>Pressure test: minimum 2 bar g</a:t>
            </a:r>
          </a:p>
          <a:p>
            <a:r>
              <a:rPr lang="en-CA" sz="1400" dirty="0" smtClean="0"/>
              <a:t>Vacuum test : helium</a:t>
            </a:r>
            <a:endParaRPr lang="en-CA" sz="1050" dirty="0"/>
          </a:p>
        </p:txBody>
      </p:sp>
      <p:sp>
        <p:nvSpPr>
          <p:cNvPr id="13" name="Rectangle 12"/>
          <p:cNvSpPr/>
          <p:nvPr/>
        </p:nvSpPr>
        <p:spPr>
          <a:xfrm>
            <a:off x="1295400" y="3238500"/>
            <a:ext cx="488950" cy="1682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295399" y="3948112"/>
            <a:ext cx="501651" cy="2016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6" name="Image 15" descr="Copper sphere with valves 12-July-2018.easm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9" t="16987" r="26120" b="13943"/>
          <a:stretch/>
        </p:blipFill>
        <p:spPr>
          <a:xfrm>
            <a:off x="380999" y="1802449"/>
            <a:ext cx="3124201" cy="322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7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Copper sphere – fabrication tests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5575"/>
            <a:ext cx="1460500" cy="365125"/>
          </a:xfrm>
        </p:spPr>
        <p:txBody>
          <a:bodyPr/>
          <a:lstStyle/>
          <a:p>
            <a:r>
              <a:rPr lang="fr-FR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11th-2019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146300" y="4032250"/>
            <a:ext cx="2006600" cy="1270000"/>
          </a:xfrm>
          <a:custGeom>
            <a:avLst/>
            <a:gdLst>
              <a:gd name="connsiteX0" fmla="*/ 0 w 2006600"/>
              <a:gd name="connsiteY0" fmla="*/ 952500 h 1270000"/>
              <a:gd name="connsiteX1" fmla="*/ 0 w 2006600"/>
              <a:gd name="connsiteY1" fmla="*/ 1270000 h 1270000"/>
              <a:gd name="connsiteX2" fmla="*/ 1752600 w 2006600"/>
              <a:gd name="connsiteY2" fmla="*/ 1270000 h 1270000"/>
              <a:gd name="connsiteX3" fmla="*/ 1752600 w 2006600"/>
              <a:gd name="connsiteY3" fmla="*/ 590550 h 1270000"/>
              <a:gd name="connsiteX4" fmla="*/ 2006600 w 2006600"/>
              <a:gd name="connsiteY4" fmla="*/ 336550 h 1270000"/>
              <a:gd name="connsiteX5" fmla="*/ 2006600 w 2006600"/>
              <a:gd name="connsiteY5" fmla="*/ 0 h 1270000"/>
              <a:gd name="connsiteX6" fmla="*/ 1943100 w 2006600"/>
              <a:gd name="connsiteY6" fmla="*/ 0 h 1270000"/>
              <a:gd name="connsiteX7" fmla="*/ 793750 w 2006600"/>
              <a:gd name="connsiteY7" fmla="*/ 0 h 1270000"/>
              <a:gd name="connsiteX8" fmla="*/ 679450 w 2006600"/>
              <a:gd name="connsiteY8" fmla="*/ 114300 h 1270000"/>
              <a:gd name="connsiteX9" fmla="*/ 679450 w 2006600"/>
              <a:gd name="connsiteY9" fmla="*/ 927100 h 1270000"/>
              <a:gd name="connsiteX10" fmla="*/ 0 w 2006600"/>
              <a:gd name="connsiteY10" fmla="*/ 9525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6600" h="1270000">
                <a:moveTo>
                  <a:pt x="0" y="952500"/>
                </a:moveTo>
                <a:lnTo>
                  <a:pt x="0" y="1270000"/>
                </a:lnTo>
                <a:lnTo>
                  <a:pt x="1752600" y="1270000"/>
                </a:lnTo>
                <a:lnTo>
                  <a:pt x="1752600" y="590550"/>
                </a:lnTo>
                <a:lnTo>
                  <a:pt x="2006600" y="336550"/>
                </a:lnTo>
                <a:lnTo>
                  <a:pt x="2006600" y="0"/>
                </a:lnTo>
                <a:lnTo>
                  <a:pt x="1943100" y="0"/>
                </a:lnTo>
                <a:lnTo>
                  <a:pt x="793750" y="0"/>
                </a:lnTo>
                <a:lnTo>
                  <a:pt x="679450" y="114300"/>
                </a:lnTo>
                <a:lnTo>
                  <a:pt x="679450" y="927100"/>
                </a:lnTo>
                <a:lnTo>
                  <a:pt x="0" y="952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reeform 8"/>
          <p:cNvSpPr/>
          <p:nvPr/>
        </p:nvSpPr>
        <p:spPr>
          <a:xfrm>
            <a:off x="3263900" y="2273300"/>
            <a:ext cx="5905500" cy="698500"/>
          </a:xfrm>
          <a:custGeom>
            <a:avLst/>
            <a:gdLst>
              <a:gd name="connsiteX0" fmla="*/ 0 w 5816600"/>
              <a:gd name="connsiteY0" fmla="*/ 0 h 698500"/>
              <a:gd name="connsiteX1" fmla="*/ 120650 w 5816600"/>
              <a:gd name="connsiteY1" fmla="*/ 679450 h 698500"/>
              <a:gd name="connsiteX2" fmla="*/ 3270250 w 5816600"/>
              <a:gd name="connsiteY2" fmla="*/ 698500 h 698500"/>
              <a:gd name="connsiteX3" fmla="*/ 5816600 w 5816600"/>
              <a:gd name="connsiteY3" fmla="*/ 381000 h 698500"/>
              <a:gd name="connsiteX4" fmla="*/ 5810250 w 5816600"/>
              <a:gd name="connsiteY4" fmla="*/ 44450 h 698500"/>
              <a:gd name="connsiteX5" fmla="*/ 0 w 5816600"/>
              <a:gd name="connsiteY5" fmla="*/ 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6600" h="698500">
                <a:moveTo>
                  <a:pt x="0" y="0"/>
                </a:moveTo>
                <a:lnTo>
                  <a:pt x="120650" y="679450"/>
                </a:lnTo>
                <a:lnTo>
                  <a:pt x="3270250" y="698500"/>
                </a:lnTo>
                <a:lnTo>
                  <a:pt x="5816600" y="381000"/>
                </a:lnTo>
                <a:lnTo>
                  <a:pt x="5810250" y="444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3898900" y="1993898"/>
            <a:ext cx="43370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Material certificates</a:t>
            </a:r>
          </a:p>
          <a:p>
            <a:r>
              <a:rPr lang="en-CA" sz="1400" dirty="0" smtClean="0"/>
              <a:t>Ultrasonic test of the cladding by Nobel clad</a:t>
            </a:r>
          </a:p>
          <a:p>
            <a:r>
              <a:rPr lang="en-CA" sz="1400" dirty="0" smtClean="0"/>
              <a:t>Report of the thicknesses after spinning </a:t>
            </a:r>
          </a:p>
          <a:p>
            <a:r>
              <a:rPr lang="en-CA" sz="1400" dirty="0" smtClean="0"/>
              <a:t>Hydraulic pressure test : </a:t>
            </a:r>
          </a:p>
          <a:p>
            <a:r>
              <a:rPr lang="en-CA" sz="1400" dirty="0"/>
              <a:t> </a:t>
            </a:r>
            <a:r>
              <a:rPr lang="en-CA" sz="1400" dirty="0" smtClean="0"/>
              <a:t>   - with demineralised water</a:t>
            </a:r>
          </a:p>
          <a:p>
            <a:r>
              <a:rPr lang="en-CA" sz="1400" dirty="0"/>
              <a:t> </a:t>
            </a:r>
            <a:r>
              <a:rPr lang="en-CA" sz="1400" dirty="0" smtClean="0"/>
              <a:t>   - pressure : 4 bar g</a:t>
            </a:r>
          </a:p>
          <a:p>
            <a:r>
              <a:rPr lang="en-CA" sz="1400" dirty="0" smtClean="0"/>
              <a:t>    - duration: 20min minimum</a:t>
            </a:r>
          </a:p>
          <a:p>
            <a:r>
              <a:rPr lang="en-CA" sz="1400" dirty="0" smtClean="0"/>
              <a:t>Vacuum test :</a:t>
            </a:r>
          </a:p>
          <a:p>
            <a:r>
              <a:rPr lang="en-CA" sz="1400" dirty="0"/>
              <a:t> </a:t>
            </a:r>
            <a:r>
              <a:rPr lang="en-CA" sz="1400" dirty="0" smtClean="0"/>
              <a:t>   - at few 10</a:t>
            </a:r>
            <a:r>
              <a:rPr lang="en-CA" sz="1400" baseline="30000" dirty="0" smtClean="0"/>
              <a:t>-6</a:t>
            </a:r>
            <a:r>
              <a:rPr lang="en-CA" sz="1400" dirty="0" smtClean="0"/>
              <a:t> mbar abs</a:t>
            </a:r>
          </a:p>
          <a:p>
            <a:r>
              <a:rPr lang="en-CA" sz="1400" dirty="0"/>
              <a:t> </a:t>
            </a:r>
            <a:r>
              <a:rPr lang="en-CA" sz="1400" dirty="0" smtClean="0"/>
              <a:t>   -  with helium leak detector</a:t>
            </a:r>
          </a:p>
          <a:p>
            <a:r>
              <a:rPr lang="en-CA" sz="1400" dirty="0"/>
              <a:t> </a:t>
            </a:r>
            <a:r>
              <a:rPr lang="en-CA" sz="1400" dirty="0" smtClean="0"/>
              <a:t>   - leak rate: 10</a:t>
            </a:r>
            <a:r>
              <a:rPr lang="en-CA" sz="1400" baseline="30000" dirty="0" smtClean="0"/>
              <a:t>-9</a:t>
            </a:r>
            <a:r>
              <a:rPr lang="en-CA" sz="1400" dirty="0" smtClean="0"/>
              <a:t> </a:t>
            </a:r>
            <a:r>
              <a:rPr lang="en-CA" sz="1400" dirty="0" err="1" smtClean="0"/>
              <a:t>mbar.l</a:t>
            </a:r>
            <a:r>
              <a:rPr lang="en-CA" sz="1400" dirty="0" smtClean="0"/>
              <a:t>/s</a:t>
            </a:r>
          </a:p>
          <a:p>
            <a:r>
              <a:rPr lang="en-CA" sz="1400" dirty="0"/>
              <a:t> </a:t>
            </a:r>
            <a:r>
              <a:rPr lang="en-CA" sz="1400" dirty="0" smtClean="0"/>
              <a:t>   - vacuum losses, valve closed: less than 2.10</a:t>
            </a:r>
            <a:r>
              <a:rPr lang="en-CA" sz="1400" baseline="30000" dirty="0" smtClean="0"/>
              <a:t>-8</a:t>
            </a:r>
            <a:r>
              <a:rPr lang="en-CA" sz="1400" dirty="0" smtClean="0"/>
              <a:t> mbar/s</a:t>
            </a:r>
          </a:p>
          <a:p>
            <a:r>
              <a:rPr lang="en-CA" sz="1400" dirty="0" smtClean="0"/>
              <a:t>Dimensional report:</a:t>
            </a:r>
          </a:p>
          <a:p>
            <a:r>
              <a:rPr lang="en-CA" sz="1400" dirty="0"/>
              <a:t> </a:t>
            </a:r>
            <a:r>
              <a:rPr lang="en-CA" sz="1400" dirty="0" smtClean="0"/>
              <a:t>    - sensor location: at less than 10mm from the center of the sphere</a:t>
            </a:r>
            <a:endParaRPr lang="en-CA" sz="1050" dirty="0"/>
          </a:p>
        </p:txBody>
      </p:sp>
      <p:sp>
        <p:nvSpPr>
          <p:cNvPr id="13" name="Rectangle 12"/>
          <p:cNvSpPr/>
          <p:nvPr/>
        </p:nvSpPr>
        <p:spPr>
          <a:xfrm>
            <a:off x="1295400" y="3238500"/>
            <a:ext cx="488950" cy="1682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295399" y="3948112"/>
            <a:ext cx="501651" cy="2016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6" name="Image 15" descr="Copper sphere with valves 12-July-2018.easm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9" t="16987" r="26120" b="13943"/>
          <a:stretch/>
        </p:blipFill>
        <p:spPr>
          <a:xfrm>
            <a:off x="380999" y="1802449"/>
            <a:ext cx="3124201" cy="322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3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85800" y="6495575"/>
            <a:ext cx="1371600" cy="365125"/>
          </a:xfrm>
        </p:spPr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11th-2019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959D-795E-4EF4-9E39-549A95228817}" type="slidenum">
              <a:rPr lang="en-US" smtClean="0"/>
              <a:t>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2286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Copper </a:t>
            </a:r>
            <a:r>
              <a:rPr lang="en-CA" sz="2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sphere operation </a:t>
            </a:r>
            <a:endParaRPr lang="fr-FR" sz="24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Etching scheme_recover Model (1)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16358" r="5224" b="4915"/>
          <a:stretch/>
        </p:blipFill>
        <p:spPr>
          <a:xfrm>
            <a:off x="477672" y="1241946"/>
            <a:ext cx="8188656" cy="511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1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85800" y="6495575"/>
            <a:ext cx="1371600" cy="365125"/>
          </a:xfrm>
        </p:spPr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11th-2019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959D-795E-4EF4-9E39-549A95228817}" type="slidenum">
              <a:rPr lang="en-US" smtClean="0"/>
              <a:t>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2286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Copper </a:t>
            </a:r>
            <a:r>
              <a:rPr lang="en-CA" sz="2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sphere installation</a:t>
            </a:r>
            <a:endParaRPr lang="fr-FR" sz="24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 2" descr="Mes Fichiers - My CoRe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8" t="14481" r="26269" b="2901"/>
          <a:stretch/>
        </p:blipFill>
        <p:spPr>
          <a:xfrm>
            <a:off x="3856630" y="1069075"/>
            <a:ext cx="4326340" cy="540451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4800" y="1981200"/>
            <a:ext cx="3086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Present</a:t>
            </a:r>
            <a:r>
              <a:rPr lang="fr-FR" dirty="0" smtClean="0"/>
              <a:t> </a:t>
            </a:r>
            <a:r>
              <a:rPr lang="fr-FR" dirty="0" err="1" smtClean="0"/>
              <a:t>satus</a:t>
            </a:r>
            <a:r>
              <a:rPr lang="fr-FR" dirty="0" smtClean="0"/>
              <a:t> of the </a:t>
            </a:r>
            <a:r>
              <a:rPr lang="fr-FR" dirty="0" err="1" smtClean="0"/>
              <a:t>sphere</a:t>
            </a:r>
            <a:r>
              <a:rPr lang="fr-FR" dirty="0" smtClean="0"/>
              <a:t> in LSM: no </a:t>
            </a:r>
            <a:r>
              <a:rPr lang="fr-FR" dirty="0" err="1" smtClean="0"/>
              <a:t>shielding</a:t>
            </a:r>
            <a:r>
              <a:rPr lang="fr-FR" dirty="0" smtClean="0"/>
              <a:t>; </a:t>
            </a:r>
            <a:r>
              <a:rPr lang="fr-FR" dirty="0" err="1" smtClean="0"/>
              <a:t>glove</a:t>
            </a:r>
            <a:r>
              <a:rPr lang="fr-FR" dirty="0" smtClean="0"/>
              <a:t> box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connected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External</a:t>
            </a:r>
            <a:r>
              <a:rPr lang="fr-FR" dirty="0" smtClean="0"/>
              <a:t> </a:t>
            </a:r>
            <a:r>
              <a:rPr lang="fr-FR" dirty="0" err="1" smtClean="0"/>
              <a:t>etching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the full final </a:t>
            </a:r>
            <a:r>
              <a:rPr lang="fr-FR" dirty="0" err="1" smtClean="0"/>
              <a:t>assembly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48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Copper sphere design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5575"/>
            <a:ext cx="1447800" cy="365125"/>
          </a:xfrm>
        </p:spPr>
        <p:txBody>
          <a:bodyPr/>
          <a:lstStyle/>
          <a:p>
            <a:r>
              <a:rPr lang="fr-FR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11th-2019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557963" y="1728788"/>
            <a:ext cx="2205037" cy="371475"/>
          </a:xfrm>
          <a:custGeom>
            <a:avLst/>
            <a:gdLst>
              <a:gd name="connsiteX0" fmla="*/ 0 w 2205037"/>
              <a:gd name="connsiteY0" fmla="*/ 371475 h 371475"/>
              <a:gd name="connsiteX1" fmla="*/ 0 w 2205037"/>
              <a:gd name="connsiteY1" fmla="*/ 0 h 371475"/>
              <a:gd name="connsiteX2" fmla="*/ 766762 w 2205037"/>
              <a:gd name="connsiteY2" fmla="*/ 38100 h 371475"/>
              <a:gd name="connsiteX3" fmla="*/ 1543050 w 2205037"/>
              <a:gd name="connsiteY3" fmla="*/ 4762 h 371475"/>
              <a:gd name="connsiteX4" fmla="*/ 2205037 w 2205037"/>
              <a:gd name="connsiteY4" fmla="*/ 4762 h 371475"/>
              <a:gd name="connsiteX5" fmla="*/ 2205037 w 2205037"/>
              <a:gd name="connsiteY5" fmla="*/ 328612 h 371475"/>
              <a:gd name="connsiteX6" fmla="*/ 0 w 2205037"/>
              <a:gd name="connsiteY6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5037" h="371475">
                <a:moveTo>
                  <a:pt x="0" y="371475"/>
                </a:moveTo>
                <a:lnTo>
                  <a:pt x="0" y="0"/>
                </a:lnTo>
                <a:lnTo>
                  <a:pt x="766762" y="38100"/>
                </a:lnTo>
                <a:lnTo>
                  <a:pt x="1543050" y="4762"/>
                </a:lnTo>
                <a:lnTo>
                  <a:pt x="2205037" y="4762"/>
                </a:lnTo>
                <a:lnTo>
                  <a:pt x="2205037" y="328612"/>
                </a:lnTo>
                <a:lnTo>
                  <a:pt x="0" y="3714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Image 7" descr="Copper sphere with valves 12-July-2018.easm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9" t="16987" r="26120" b="13943"/>
          <a:stretch/>
        </p:blipFill>
        <p:spPr>
          <a:xfrm>
            <a:off x="381000" y="2819399"/>
            <a:ext cx="2087510" cy="2152949"/>
          </a:xfrm>
          <a:prstGeom prst="rect">
            <a:avLst/>
          </a:prstGeom>
        </p:spPr>
      </p:pic>
      <p:pic>
        <p:nvPicPr>
          <p:cNvPr id="3" name="Image 2" descr="170095-21-100-IND-04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9" t="21672" r="25833" b="6826"/>
          <a:stretch/>
        </p:blipFill>
        <p:spPr>
          <a:xfrm rot="16200000">
            <a:off x="2664045" y="2268318"/>
            <a:ext cx="3200400" cy="3235764"/>
          </a:xfrm>
          <a:prstGeom prst="rect">
            <a:avLst/>
          </a:prstGeom>
        </p:spPr>
      </p:pic>
      <p:pic>
        <p:nvPicPr>
          <p:cNvPr id="6" name="Image 5" descr="bouchon archeo00 Model (1).pdf - Adobe Acrobat Pro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6" t="18645" r="38055" b="18645"/>
          <a:stretch/>
        </p:blipFill>
        <p:spPr>
          <a:xfrm>
            <a:off x="6172200" y="1716088"/>
            <a:ext cx="18415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7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Lead shielding– design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5575"/>
            <a:ext cx="1295400" cy="365125"/>
          </a:xfrm>
        </p:spPr>
        <p:txBody>
          <a:bodyPr/>
          <a:lstStyle/>
          <a:p>
            <a:r>
              <a:rPr lang="fr-FR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11th-2019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146300" y="4032250"/>
            <a:ext cx="2006600" cy="1270000"/>
          </a:xfrm>
          <a:custGeom>
            <a:avLst/>
            <a:gdLst>
              <a:gd name="connsiteX0" fmla="*/ 0 w 2006600"/>
              <a:gd name="connsiteY0" fmla="*/ 952500 h 1270000"/>
              <a:gd name="connsiteX1" fmla="*/ 0 w 2006600"/>
              <a:gd name="connsiteY1" fmla="*/ 1270000 h 1270000"/>
              <a:gd name="connsiteX2" fmla="*/ 1752600 w 2006600"/>
              <a:gd name="connsiteY2" fmla="*/ 1270000 h 1270000"/>
              <a:gd name="connsiteX3" fmla="*/ 1752600 w 2006600"/>
              <a:gd name="connsiteY3" fmla="*/ 590550 h 1270000"/>
              <a:gd name="connsiteX4" fmla="*/ 2006600 w 2006600"/>
              <a:gd name="connsiteY4" fmla="*/ 336550 h 1270000"/>
              <a:gd name="connsiteX5" fmla="*/ 2006600 w 2006600"/>
              <a:gd name="connsiteY5" fmla="*/ 0 h 1270000"/>
              <a:gd name="connsiteX6" fmla="*/ 1943100 w 2006600"/>
              <a:gd name="connsiteY6" fmla="*/ 0 h 1270000"/>
              <a:gd name="connsiteX7" fmla="*/ 793750 w 2006600"/>
              <a:gd name="connsiteY7" fmla="*/ 0 h 1270000"/>
              <a:gd name="connsiteX8" fmla="*/ 679450 w 2006600"/>
              <a:gd name="connsiteY8" fmla="*/ 114300 h 1270000"/>
              <a:gd name="connsiteX9" fmla="*/ 679450 w 2006600"/>
              <a:gd name="connsiteY9" fmla="*/ 927100 h 1270000"/>
              <a:gd name="connsiteX10" fmla="*/ 0 w 2006600"/>
              <a:gd name="connsiteY10" fmla="*/ 9525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6600" h="1270000">
                <a:moveTo>
                  <a:pt x="0" y="952500"/>
                </a:moveTo>
                <a:lnTo>
                  <a:pt x="0" y="1270000"/>
                </a:lnTo>
                <a:lnTo>
                  <a:pt x="1752600" y="1270000"/>
                </a:lnTo>
                <a:lnTo>
                  <a:pt x="1752600" y="590550"/>
                </a:lnTo>
                <a:lnTo>
                  <a:pt x="2006600" y="336550"/>
                </a:lnTo>
                <a:lnTo>
                  <a:pt x="2006600" y="0"/>
                </a:lnTo>
                <a:lnTo>
                  <a:pt x="1943100" y="0"/>
                </a:lnTo>
                <a:lnTo>
                  <a:pt x="793750" y="0"/>
                </a:lnTo>
                <a:lnTo>
                  <a:pt x="679450" y="114300"/>
                </a:lnTo>
                <a:lnTo>
                  <a:pt x="679450" y="927100"/>
                </a:lnTo>
                <a:lnTo>
                  <a:pt x="0" y="952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reeform 8"/>
          <p:cNvSpPr/>
          <p:nvPr/>
        </p:nvSpPr>
        <p:spPr>
          <a:xfrm>
            <a:off x="3263900" y="2273300"/>
            <a:ext cx="5905500" cy="698500"/>
          </a:xfrm>
          <a:custGeom>
            <a:avLst/>
            <a:gdLst>
              <a:gd name="connsiteX0" fmla="*/ 0 w 5816600"/>
              <a:gd name="connsiteY0" fmla="*/ 0 h 698500"/>
              <a:gd name="connsiteX1" fmla="*/ 120650 w 5816600"/>
              <a:gd name="connsiteY1" fmla="*/ 679450 h 698500"/>
              <a:gd name="connsiteX2" fmla="*/ 3270250 w 5816600"/>
              <a:gd name="connsiteY2" fmla="*/ 698500 h 698500"/>
              <a:gd name="connsiteX3" fmla="*/ 5816600 w 5816600"/>
              <a:gd name="connsiteY3" fmla="*/ 381000 h 698500"/>
              <a:gd name="connsiteX4" fmla="*/ 5810250 w 5816600"/>
              <a:gd name="connsiteY4" fmla="*/ 44450 h 698500"/>
              <a:gd name="connsiteX5" fmla="*/ 0 w 5816600"/>
              <a:gd name="connsiteY5" fmla="*/ 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6600" h="698500">
                <a:moveTo>
                  <a:pt x="0" y="0"/>
                </a:moveTo>
                <a:lnTo>
                  <a:pt x="120650" y="679450"/>
                </a:lnTo>
                <a:lnTo>
                  <a:pt x="3270250" y="698500"/>
                </a:lnTo>
                <a:lnTo>
                  <a:pt x="5816600" y="381000"/>
                </a:lnTo>
                <a:lnTo>
                  <a:pt x="5810250" y="444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1295400" y="3238500"/>
            <a:ext cx="488950" cy="1682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295399" y="3948112"/>
            <a:ext cx="501651" cy="2016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Image 2" descr="PNI 13360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5" t="19988" r="16389" b="4408"/>
          <a:stretch/>
        </p:blipFill>
        <p:spPr>
          <a:xfrm>
            <a:off x="457200" y="1591468"/>
            <a:ext cx="5181600" cy="49149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791200" y="4149725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 main </a:t>
            </a:r>
            <a:r>
              <a:rPr lang="fr-FR" dirty="0" err="1" smtClean="0"/>
              <a:t>pieces</a:t>
            </a:r>
            <a:r>
              <a:rPr lang="fr-FR" dirty="0" smtClean="0"/>
              <a:t> of lead </a:t>
            </a:r>
            <a:r>
              <a:rPr lang="fr-FR" dirty="0" err="1" smtClean="0"/>
              <a:t>shielding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3124200" y="4667250"/>
            <a:ext cx="4229100" cy="1200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1295400" y="4334391"/>
            <a:ext cx="4343400" cy="3328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4343400" y="4519057"/>
            <a:ext cx="1873250" cy="3577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 flipV="1">
            <a:off x="1539875" y="3657600"/>
            <a:ext cx="4327525" cy="492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 flipV="1">
            <a:off x="4152900" y="3657600"/>
            <a:ext cx="2247900" cy="374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 flipV="1">
            <a:off x="3467100" y="2971800"/>
            <a:ext cx="3886200" cy="976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867400" y="54102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22cm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activity</a:t>
            </a:r>
            <a:r>
              <a:rPr lang="fr-FR" dirty="0" smtClean="0"/>
              <a:t> lead</a:t>
            </a:r>
          </a:p>
          <a:p>
            <a:r>
              <a:rPr lang="fr-FR" dirty="0" smtClean="0"/>
              <a:t>3cm roman lead</a:t>
            </a:r>
          </a:p>
          <a:p>
            <a:r>
              <a:rPr lang="fr-FR" dirty="0" smtClean="0"/>
              <a:t>SS enclosure12mm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194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een's Cu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Queen's Cute" id="{307D65B3-1BD1-467D-A0AB-E2ACB618C63F}" vid="{64117BC3-45B0-4C9A-AA9A-95CF341A5C99}"/>
    </a:ext>
  </a:extLst>
</a:theme>
</file>

<file path=ppt/theme/theme2.xml><?xml version="1.0" encoding="utf-8"?>
<a:theme xmlns:a="http://schemas.openxmlformats.org/drawingml/2006/main" name="5_Queen's PPT template 2011">
  <a:themeElements>
    <a:clrScheme name="Queen's triclour">
      <a:dk1>
        <a:sysClr val="windowText" lastClr="000000"/>
      </a:dk1>
      <a:lt1>
        <a:sysClr val="window" lastClr="FFFFFF"/>
      </a:lt1>
      <a:dk2>
        <a:srgbClr val="061D38"/>
      </a:dk2>
      <a:lt2>
        <a:srgbClr val="FFFFFF"/>
      </a:lt2>
      <a:accent1>
        <a:srgbClr val="910A29"/>
      </a:accent1>
      <a:accent2>
        <a:srgbClr val="F1AB1F"/>
      </a:accent2>
      <a:accent3>
        <a:srgbClr val="061D38"/>
      </a:accent3>
      <a:accent4>
        <a:srgbClr val="CDCDCD"/>
      </a:accent4>
      <a:accent5>
        <a:srgbClr val="7E7E7E"/>
      </a:accent5>
      <a:accent6>
        <a:srgbClr val="000000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Queen's PPT template 2011">
  <a:themeElements>
    <a:clrScheme name="Queen's triclour">
      <a:dk1>
        <a:sysClr val="windowText" lastClr="000000"/>
      </a:dk1>
      <a:lt1>
        <a:sysClr val="window" lastClr="FFFFFF"/>
      </a:lt1>
      <a:dk2>
        <a:srgbClr val="061D38"/>
      </a:dk2>
      <a:lt2>
        <a:srgbClr val="FFFFFF"/>
      </a:lt2>
      <a:accent1>
        <a:srgbClr val="910A29"/>
      </a:accent1>
      <a:accent2>
        <a:srgbClr val="F1AB1F"/>
      </a:accent2>
      <a:accent3>
        <a:srgbClr val="061D38"/>
      </a:accent3>
      <a:accent4>
        <a:srgbClr val="CDCDCD"/>
      </a:accent4>
      <a:accent5>
        <a:srgbClr val="7E7E7E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Queen's Cute</Template>
  <TotalTime>6369</TotalTime>
  <Words>658</Words>
  <Application>Microsoft Office PowerPoint</Application>
  <PresentationFormat>Affichage à l'écran (4:3)</PresentationFormat>
  <Paragraphs>130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Palatino Linotype</vt:lpstr>
      <vt:lpstr>Queen's Cute</vt:lpstr>
      <vt:lpstr>5_Queen's PPT template 2011</vt:lpstr>
      <vt:lpstr>4_Queen's PPT template 2011</vt:lpstr>
      <vt:lpstr>NEWS-G – Implementation at Modane</vt:lpstr>
      <vt:lpstr>Outline </vt:lpstr>
      <vt:lpstr>Présentation PowerPoint</vt:lpstr>
      <vt:lpstr>Copper sphere technical data</vt:lpstr>
      <vt:lpstr>Copper sphere – fabrication tests</vt:lpstr>
      <vt:lpstr>Présentation PowerPoint</vt:lpstr>
      <vt:lpstr>Présentation PowerPoint</vt:lpstr>
      <vt:lpstr>Copper sphere design</vt:lpstr>
      <vt:lpstr>Lead shielding– design</vt:lpstr>
      <vt:lpstr>Lead – shop test assembly</vt:lpstr>
      <vt:lpstr>Machining of lead shielding</vt:lpstr>
      <vt:lpstr>Lead – shop test assembly at the Founderies</vt:lpstr>
      <vt:lpstr>Lead – shop test assembly at the Founderies</vt:lpstr>
      <vt:lpstr>Handling</vt:lpstr>
      <vt:lpstr>Centering of the copper sphere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Queen's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CUTE Project</dc:title>
  <dc:creator>Koby</dc:creator>
  <cp:lastModifiedBy>Jean-Francois Muraz</cp:lastModifiedBy>
  <cp:revision>1018</cp:revision>
  <cp:lastPrinted>2016-03-11T19:55:52Z</cp:lastPrinted>
  <dcterms:created xsi:type="dcterms:W3CDTF">2016-03-09T21:07:41Z</dcterms:created>
  <dcterms:modified xsi:type="dcterms:W3CDTF">2019-06-11T14:42:15Z</dcterms:modified>
</cp:coreProperties>
</file>