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3.jpg" ContentType="image/png"/>
  <Override PartName="/ppt/media/image14.jpg" ContentType="image/png"/>
  <Override PartName="/ppt/media/image15.jpg" ContentType="image/png"/>
  <Override PartName="/ppt/media/image16.jpg" ContentType="image/png"/>
  <Override PartName="/ppt/media/image17.jpg" ContentType="image/png"/>
  <Override PartName="/ppt/media/image18.jpg" ContentType="image/png"/>
  <Override PartName="/ppt/media/image19.jpg" ContentType="image/png"/>
  <Override PartName="/ppt/media/image20.jpg" ContentType="image/png"/>
  <Override PartName="/ppt/media/image21.jpg" ContentType="image/png"/>
  <Override PartName="/ppt/media/image22.jpg" ContentType="image/png"/>
  <Override PartName="/ppt/media/image23.jpg" ContentType="image/png"/>
  <Override PartName="/ppt/media/image24.jpg" ContentType="image/png"/>
  <Override PartName="/ppt/media/image25.jpg" ContentType="image/png"/>
  <Override PartName="/ppt/media/image26.jpg" ContentType="image/png"/>
  <Override PartName="/ppt/media/image27.jpg" ContentType="image/png"/>
  <Override PartName="/ppt/media/image28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331" r:id="rId2"/>
    <p:sldId id="381" r:id="rId3"/>
    <p:sldId id="382" r:id="rId4"/>
    <p:sldId id="387" r:id="rId5"/>
    <p:sldId id="399" r:id="rId6"/>
    <p:sldId id="400" r:id="rId7"/>
    <p:sldId id="394" r:id="rId8"/>
    <p:sldId id="395" r:id="rId9"/>
    <p:sldId id="389" r:id="rId10"/>
    <p:sldId id="391" r:id="rId11"/>
    <p:sldId id="393" r:id="rId12"/>
    <p:sldId id="392" r:id="rId13"/>
    <p:sldId id="396" r:id="rId14"/>
    <p:sldId id="379" r:id="rId15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250CDE9-6634-3D44-B196-5BAA9D71E0EE}">
          <p14:sldIdLst>
            <p14:sldId id="331"/>
            <p14:sldId id="381"/>
            <p14:sldId id="382"/>
            <p14:sldId id="387"/>
            <p14:sldId id="399"/>
            <p14:sldId id="400"/>
            <p14:sldId id="394"/>
            <p14:sldId id="395"/>
            <p14:sldId id="389"/>
            <p14:sldId id="391"/>
            <p14:sldId id="393"/>
            <p14:sldId id="392"/>
            <p14:sldId id="396"/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622FF"/>
    <a:srgbClr val="FF08EC"/>
    <a:srgbClr val="FF9F00"/>
    <a:srgbClr val="B58901"/>
    <a:srgbClr val="E7E6E6"/>
    <a:srgbClr val="01FF1F"/>
    <a:srgbClr val="65D1F7"/>
    <a:srgbClr val="02B0F1"/>
    <a:srgbClr val="2E78A7"/>
    <a:srgbClr val="9EC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83"/>
    <p:restoredTop sz="86423"/>
  </p:normalViewPr>
  <p:slideViewPr>
    <p:cSldViewPr snapToGrid="0">
      <p:cViewPr>
        <p:scale>
          <a:sx n="93" d="100"/>
          <a:sy n="93" d="100"/>
        </p:scale>
        <p:origin x="2048" y="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26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altLang="x-none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 altLang="x-none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fr-FR" altLang="x-none" smtClean="0"/>
              <a:t>Pied de page</a:t>
            </a:r>
            <a:endParaRPr lang="fr-FR" altLang="x-none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C883877-4995-144B-BA7D-617500E11EEC}" type="slidenum">
              <a:rPr lang="fr-FR" altLang="x-none"/>
              <a:pPr>
                <a:defRPr/>
              </a:pPr>
              <a:t>‹#›</a:t>
            </a:fld>
            <a:endParaRPr lang="fr-FR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x-none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 altLang="x-none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noProof="0" smtClean="0"/>
              <a:t>Cliquez pour modifier les styles du texte du masque</a:t>
            </a:r>
          </a:p>
          <a:p>
            <a:pPr lvl="1"/>
            <a:r>
              <a:rPr lang="en-GB" altLang="x-none" noProof="0" smtClean="0"/>
              <a:t>Deuxième niveau</a:t>
            </a:r>
          </a:p>
          <a:p>
            <a:pPr lvl="2"/>
            <a:r>
              <a:rPr lang="en-GB" altLang="x-none" noProof="0" smtClean="0"/>
              <a:t>Troisième niveau</a:t>
            </a:r>
          </a:p>
          <a:p>
            <a:pPr lvl="3"/>
            <a:r>
              <a:rPr lang="en-GB" altLang="x-none" noProof="0" smtClean="0"/>
              <a:t>Quatrième niveau</a:t>
            </a:r>
          </a:p>
          <a:p>
            <a:pPr lvl="4"/>
            <a:r>
              <a:rPr lang="en-GB" altLang="x-none" noProof="0" smtClean="0"/>
              <a:t>Cinquième niveau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GB" altLang="x-none" smtClean="0"/>
              <a:t>Pied de page</a:t>
            </a:r>
            <a:endParaRPr lang="en-GB" altLang="x-none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8D96946-6700-614E-A18D-F4CE06D241F9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D96946-6700-614E-A18D-F4CE06D241F9}" type="slidenum">
              <a:rPr lang="en-GB" altLang="x-none" smtClean="0"/>
              <a:pPr>
                <a:defRPr/>
              </a:pPr>
              <a:t>1</a:t>
            </a:fld>
            <a:endParaRPr lang="en-GB" altLang="x-non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GB" altLang="x-non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 smtClean="0"/>
              <a:t>Pied de page</a:t>
            </a:r>
            <a:endParaRPr lang="en-GB" altLang="x-none"/>
          </a:p>
        </p:txBody>
      </p:sp>
      <p:sp>
        <p:nvSpPr>
          <p:cNvPr id="7" name="Espace réservé de l’en-têt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>
              <a:defRPr/>
            </a:pPr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30392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x-none"/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0A7C0CF-6F9A-5F4E-A988-CDC2B563550D}" type="slidenum">
              <a:rPr lang="en-GB" altLang="x-none" sz="1200"/>
              <a:pPr/>
              <a:t>14</a:t>
            </a:fld>
            <a:endParaRPr lang="en-GB" altLang="x-none" sz="1200"/>
          </a:p>
        </p:txBody>
      </p:sp>
    </p:spTree>
    <p:extLst>
      <p:ext uri="{BB962C8B-B14F-4D97-AF65-F5344CB8AC3E}">
        <p14:creationId xmlns:p14="http://schemas.microsoft.com/office/powerpoint/2010/main" val="606657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7860" y="0"/>
            <a:ext cx="7846140" cy="383458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0" y="39793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0" y="6642100"/>
            <a:ext cx="1440000" cy="215900"/>
          </a:xfrm>
        </p:spPr>
        <p:txBody>
          <a:bodyPr/>
          <a:lstStyle/>
          <a:p>
            <a:pPr>
              <a:defRPr/>
            </a:pPr>
            <a:r>
              <a:rPr lang="fr-FR" smtClean="0"/>
              <a:t>GROS M. (CEA/IRFU)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338160" y="6642100"/>
            <a:ext cx="7020000" cy="2159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6th NEWS-G Collaboration Meeting, </a:t>
            </a:r>
            <a:r>
              <a:rPr lang="fr-FR" dirty="0" err="1" smtClean="0"/>
              <a:t>June</a:t>
            </a:r>
            <a:r>
              <a:rPr lang="fr-FR" dirty="0" smtClean="0"/>
              <a:t> 11-13 2019, Grenoble: </a:t>
            </a:r>
            <a:r>
              <a:rPr lang="fr-FR" dirty="0" err="1" smtClean="0"/>
              <a:t>Implementation</a:t>
            </a:r>
            <a:r>
              <a:rPr lang="fr-FR" dirty="0" smtClean="0"/>
              <a:t> at LSM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308258" y="6642340"/>
            <a:ext cx="835742" cy="215661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Page </a:t>
            </a:r>
            <a:fld id="{C8168980-18D9-BC46-9D11-E8BD745EBD25}" type="slidenum">
              <a:rPr lang="fr-FR" smtClean="0"/>
              <a:pPr>
                <a:defRPr/>
              </a:pPr>
              <a:t>‹#›</a:t>
            </a:fld>
            <a:r>
              <a:rPr lang="fr-FR" dirty="0" smtClean="0"/>
              <a:t>/14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800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77938" y="0"/>
            <a:ext cx="7866062" cy="398463"/>
          </a:xfrm>
          <a:prstGeom prst="rect">
            <a:avLst/>
          </a:prstGeom>
          <a:solidFill>
            <a:srgbClr val="BABF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endParaRPr lang="fr-FR" altLang="x-non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37338"/>
            <a:ext cx="1498600" cy="220662"/>
          </a:xfrm>
          <a:prstGeom prst="rect">
            <a:avLst/>
          </a:prstGeom>
          <a:solidFill>
            <a:srgbClr val="BABFE3"/>
          </a:solidFill>
        </p:spPr>
        <p:txBody>
          <a:bodyPr vert="horz" lIns="91440" tIns="45720" rIns="91440" bIns="45720" rtlCol="0" anchor="ctr"/>
          <a:lstStyle>
            <a:lvl1pPr algn="l">
              <a:defRPr sz="900" baseline="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smtClean="0"/>
              <a:t>GROS M. (CEA/IRFU)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90663" y="6637338"/>
            <a:ext cx="6908800" cy="220662"/>
          </a:xfrm>
          <a:prstGeom prst="rect">
            <a:avLst/>
          </a:prstGeom>
          <a:solidFill>
            <a:srgbClr val="BABFE3"/>
          </a:solidFill>
        </p:spPr>
        <p:txBody>
          <a:bodyPr vert="horz" lIns="91440" tIns="45720" rIns="91440" bIns="45720" rtlCol="0" anchor="ctr"/>
          <a:lstStyle>
            <a:lvl1pPr algn="ctr">
              <a:defRPr sz="900" baseline="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smtClean="0"/>
              <a:t>6th NEWS-G Collaboration Meeting, June 11-13 2019, Grenoble: Implementation at LSM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40436" y="6650182"/>
            <a:ext cx="803564" cy="207818"/>
          </a:xfrm>
          <a:prstGeom prst="rect">
            <a:avLst/>
          </a:prstGeom>
          <a:solidFill>
            <a:srgbClr val="BABFE3"/>
          </a:solidFill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dirty="0"/>
              <a:t>Page </a:t>
            </a:r>
            <a:fld id="{C8168980-18D9-BC46-9D11-E8BD745EBD25}" type="slidenum">
              <a:rPr lang="fr-FR" smtClean="0"/>
              <a:pPr>
                <a:defRPr/>
              </a:pPr>
              <a:t>‹#›</a:t>
            </a:fld>
            <a:r>
              <a:rPr lang="fr-FR" dirty="0" smtClean="0"/>
              <a:t>/13</a:t>
            </a:r>
            <a:endParaRPr lang="fr-FR" dirty="0"/>
          </a:p>
        </p:txBody>
      </p:sp>
      <p:pic>
        <p:nvPicPr>
          <p:cNvPr id="1030" name="Imag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4159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Imag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0"/>
            <a:ext cx="4032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 userDrawn="1"/>
        </p:nvCxnSpPr>
        <p:spPr>
          <a:xfrm>
            <a:off x="0" y="38893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 userDrawn="1"/>
        </p:nvCxnSpPr>
        <p:spPr>
          <a:xfrm>
            <a:off x="0" y="66294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9" y="746566"/>
            <a:ext cx="7639292" cy="57294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8" name="ZoneTexte 67"/>
          <p:cNvSpPr txBox="1"/>
          <p:nvPr/>
        </p:nvSpPr>
        <p:spPr>
          <a:xfrm>
            <a:off x="1328917" y="4679777"/>
            <a:ext cx="56044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4000" dirty="0" smtClean="0">
                <a:solidFill>
                  <a:schemeClr val="bg1"/>
                </a:solidFill>
              </a:rPr>
              <a:t>Implementation at LSM:</a:t>
            </a:r>
          </a:p>
          <a:p>
            <a:pPr algn="ctr"/>
            <a:r>
              <a:rPr lang="en-CA" sz="4000" dirty="0" smtClean="0">
                <a:solidFill>
                  <a:schemeClr val="bg1"/>
                </a:solidFill>
              </a:rPr>
              <a:t>First DAQ operations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GROS M. (CEA/IRFU)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6th NEWS-G Collaboration Meeting, </a:t>
            </a:r>
            <a:r>
              <a:rPr lang="fr-FR" dirty="0" err="1" smtClean="0"/>
              <a:t>June</a:t>
            </a:r>
            <a:r>
              <a:rPr lang="fr-FR" dirty="0" smtClean="0"/>
              <a:t> 11-13 2019, Grenoble: </a:t>
            </a:r>
            <a:r>
              <a:rPr lang="fr-FR" dirty="0" err="1" smtClean="0"/>
              <a:t>Implementation</a:t>
            </a:r>
            <a:r>
              <a:rPr lang="fr-FR" dirty="0" smtClean="0"/>
              <a:t> at LSM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C8168980-18D9-BC46-9D11-E8BD745EBD25}" type="slidenum">
              <a:rPr lang="fr-FR" smtClean="0"/>
              <a:pPr>
                <a:defRPr/>
              </a:pPr>
              <a:t>1</a:t>
            </a:fld>
            <a:r>
              <a:rPr lang="fr-FR" smtClean="0"/>
              <a:t>/17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232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33" y="1100435"/>
            <a:ext cx="2528538" cy="266258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Searching for some evidence of physical events (</a:t>
            </a:r>
            <a:r>
              <a:rPr lang="en-GB" dirty="0" smtClean="0"/>
              <a:t>V↘)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GROS M. (CEA/IRFU)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6th NEWS-G Collaboration Meeting, June 11-13 2019, Grenoble: Implementation at LSM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C8168980-18D9-BC46-9D11-E8BD745EBD25}" type="slidenum">
              <a:rPr lang="fr-FR" smtClean="0"/>
              <a:pPr>
                <a:defRPr/>
              </a:pPr>
              <a:t>10</a:t>
            </a:fld>
            <a:r>
              <a:rPr lang="fr-FR" smtClean="0"/>
              <a:t>/17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1448020" y="478064"/>
            <a:ext cx="208576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tf08s000: 1550 V </a:t>
            </a:r>
            <a:endParaRPr lang="en-GB" dirty="0" smtClean="0"/>
          </a:p>
          <a:p>
            <a:r>
              <a:rPr lang="en-GB" dirty="0" smtClean="0"/>
              <a:t>Threshold 1000 ADU</a:t>
            </a:r>
            <a:endParaRPr lang="en-GB" dirty="0"/>
          </a:p>
        </p:txBody>
      </p:sp>
      <p:sp>
        <p:nvSpPr>
          <p:cNvPr id="35" name="ZoneTexte 34"/>
          <p:cNvSpPr txBox="1"/>
          <p:nvPr/>
        </p:nvSpPr>
        <p:spPr>
          <a:xfrm>
            <a:off x="5697010" y="478064"/>
            <a:ext cx="197195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tf10s000: 1350 V</a:t>
            </a:r>
          </a:p>
          <a:p>
            <a:r>
              <a:rPr lang="en-GB" dirty="0" smtClean="0"/>
              <a:t>Threshold 500 ADU</a:t>
            </a:r>
          </a:p>
        </p:txBody>
      </p:sp>
      <p:cxnSp>
        <p:nvCxnSpPr>
          <p:cNvPr id="39" name="Connecteur droit 38"/>
          <p:cNvCxnSpPr/>
          <p:nvPr/>
        </p:nvCxnSpPr>
        <p:spPr>
          <a:xfrm>
            <a:off x="1425396" y="2885936"/>
            <a:ext cx="2131013" cy="0"/>
          </a:xfrm>
          <a:prstGeom prst="line">
            <a:avLst/>
          </a:prstGeom>
          <a:ln w="25400">
            <a:solidFill>
              <a:srgbClr val="FF08E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633135" y="1226635"/>
            <a:ext cx="171553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solidFill>
                  <a:schemeClr val="bg1"/>
                </a:solidFill>
              </a:rPr>
              <a:t>(registered </a:t>
            </a:r>
            <a:r>
              <a:rPr lang="en-GB" sz="1400" i="1" dirty="0">
                <a:solidFill>
                  <a:schemeClr val="bg1"/>
                </a:solidFill>
              </a:rPr>
              <a:t>1600 </a:t>
            </a:r>
            <a:r>
              <a:rPr lang="en-GB" sz="1400" i="1" dirty="0" smtClean="0">
                <a:solidFill>
                  <a:schemeClr val="bg1"/>
                </a:solidFill>
              </a:rPr>
              <a:t>V)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84" y="3810789"/>
            <a:ext cx="3420637" cy="2777722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1533978" y="5918257"/>
            <a:ext cx="1553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decrease: 15%</a:t>
            </a:r>
            <a:endParaRPr lang="en-GB" dirty="0"/>
          </a:p>
        </p:txBody>
      </p:sp>
      <p:grpSp>
        <p:nvGrpSpPr>
          <p:cNvPr id="10" name="Grouper 9"/>
          <p:cNvGrpSpPr/>
          <p:nvPr/>
        </p:nvGrpSpPr>
        <p:grpSpPr>
          <a:xfrm>
            <a:off x="5412366" y="1093748"/>
            <a:ext cx="2541239" cy="2675955"/>
            <a:chOff x="5412366" y="1093748"/>
            <a:chExt cx="2541239" cy="267595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66" y="1093748"/>
              <a:ext cx="2541239" cy="2675955"/>
            </a:xfrm>
            <a:prstGeom prst="rect">
              <a:avLst/>
            </a:prstGeom>
          </p:spPr>
        </p:pic>
        <p:cxnSp>
          <p:nvCxnSpPr>
            <p:cNvPr id="23" name="Connecteur droit 22"/>
            <p:cNvCxnSpPr/>
            <p:nvPr/>
          </p:nvCxnSpPr>
          <p:spPr>
            <a:xfrm>
              <a:off x="5617479" y="2885936"/>
              <a:ext cx="2131013" cy="0"/>
            </a:xfrm>
            <a:prstGeom prst="line">
              <a:avLst/>
            </a:prstGeom>
            <a:ln w="25400">
              <a:solidFill>
                <a:srgbClr val="FF08E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r 13"/>
          <p:cNvGrpSpPr/>
          <p:nvPr/>
        </p:nvGrpSpPr>
        <p:grpSpPr>
          <a:xfrm>
            <a:off x="4960737" y="3801102"/>
            <a:ext cx="3444496" cy="2797097"/>
            <a:chOff x="4960737" y="3801102"/>
            <a:chExt cx="3444496" cy="2797097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737" y="3801102"/>
              <a:ext cx="3444496" cy="2797097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7190509" y="4572000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0.05 Hz</a:t>
              </a:r>
              <a:endParaRPr lang="en-GB" dirty="0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2951018" y="4530437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0.66 Hz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5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at rather low voltage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GROS M. (CEA/IRFU)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6th NEWS-G Collaboration Meeting, June 11-13 2019, Grenoble: Implementation at LSM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C8168980-18D9-BC46-9D11-E8BD745EBD25}" type="slidenum">
              <a:rPr lang="fr-FR" smtClean="0"/>
              <a:pPr>
                <a:defRPr/>
              </a:pPr>
              <a:t>11</a:t>
            </a:fld>
            <a:r>
              <a:rPr lang="fr-FR" smtClean="0"/>
              <a:t>/17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5196064" y="542609"/>
            <a:ext cx="197195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tf10s000: 1350 V</a:t>
            </a:r>
          </a:p>
          <a:p>
            <a:r>
              <a:rPr lang="en-GB" dirty="0" smtClean="0"/>
              <a:t>Threshold 500 ADU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663" y="2673840"/>
            <a:ext cx="3620843" cy="3812790"/>
          </a:xfrm>
          <a:prstGeom prst="rect">
            <a:avLst/>
          </a:prstGeom>
        </p:spPr>
      </p:pic>
      <p:grpSp>
        <p:nvGrpSpPr>
          <p:cNvPr id="24" name="Grouper 23"/>
          <p:cNvGrpSpPr/>
          <p:nvPr/>
        </p:nvGrpSpPr>
        <p:grpSpPr>
          <a:xfrm>
            <a:off x="771292" y="505831"/>
            <a:ext cx="4089410" cy="2675983"/>
            <a:chOff x="1116980" y="3791724"/>
            <a:chExt cx="4089410" cy="267598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980" y="3791724"/>
              <a:ext cx="4089410" cy="2675983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2261439" y="5664819"/>
              <a:ext cx="18004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Event at </a:t>
              </a:r>
              <a:r>
                <a:rPr lang="en-GB" dirty="0" err="1" smtClean="0"/>
                <a:t>rc</a:t>
              </a:r>
              <a:r>
                <a:rPr lang="en-GB" dirty="0" smtClean="0"/>
                <a:t>=0.140</a:t>
              </a:r>
              <a:endParaRPr lang="en-GB" dirty="0"/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989417" y="3496260"/>
            <a:ext cx="3487544" cy="2832054"/>
            <a:chOff x="532216" y="669934"/>
            <a:chExt cx="3487544" cy="2832054"/>
          </a:xfrm>
        </p:grpSpPr>
        <p:grpSp>
          <p:nvGrpSpPr>
            <p:cNvPr id="25" name="Grouper 24"/>
            <p:cNvGrpSpPr/>
            <p:nvPr/>
          </p:nvGrpSpPr>
          <p:grpSpPr>
            <a:xfrm>
              <a:off x="532216" y="669934"/>
              <a:ext cx="3487544" cy="2832054"/>
              <a:chOff x="4917687" y="1292039"/>
              <a:chExt cx="3487544" cy="2832054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7687" y="1292039"/>
                <a:ext cx="3487544" cy="2832054"/>
              </a:xfrm>
              <a:prstGeom prst="rect">
                <a:avLst/>
              </a:prstGeom>
            </p:spPr>
          </p:pic>
          <p:sp>
            <p:nvSpPr>
              <p:cNvPr id="23" name="ZoneTexte 22"/>
              <p:cNvSpPr txBox="1"/>
              <p:nvPr/>
            </p:nvSpPr>
            <p:spPr>
              <a:xfrm>
                <a:off x="6486291" y="2259981"/>
                <a:ext cx="1212191" cy="33855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mtClean="0"/>
                  <a:t>Without cut</a:t>
                </a:r>
                <a:endParaRPr lang="en-GB" dirty="0"/>
              </a:p>
            </p:txBody>
          </p:sp>
        </p:grpSp>
        <p:sp>
          <p:nvSpPr>
            <p:cNvPr id="26" name="ZoneTexte 25"/>
            <p:cNvSpPr txBox="1"/>
            <p:nvPr/>
          </p:nvSpPr>
          <p:spPr>
            <a:xfrm>
              <a:off x="2757054" y="1233055"/>
              <a:ext cx="833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/>
                <a:t>0.73Hz</a:t>
              </a: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403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Stability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GROS M. (CEA/IRFU)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6th NEWS-G Collaboration Meeting, June 11-13 2019, Grenoble: Implementation at LSM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C8168980-18D9-BC46-9D11-E8BD745EBD25}" type="slidenum">
              <a:rPr lang="fr-FR" smtClean="0"/>
              <a:pPr>
                <a:defRPr/>
              </a:pPr>
              <a:t>12</a:t>
            </a:fld>
            <a:r>
              <a:rPr lang="fr-FR" smtClean="0"/>
              <a:t>/17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3787784" y="544972"/>
            <a:ext cx="208576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tf08s000: 1550 V </a:t>
            </a:r>
            <a:endParaRPr lang="en-GB" dirty="0" smtClean="0"/>
          </a:p>
          <a:p>
            <a:r>
              <a:rPr lang="en-GB" dirty="0" smtClean="0"/>
              <a:t>Threshold 1000 ADU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1672683" y="1226635"/>
            <a:ext cx="171553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solidFill>
                  <a:schemeClr val="bg1"/>
                </a:solidFill>
              </a:rPr>
              <a:t>(registered </a:t>
            </a:r>
            <a:r>
              <a:rPr lang="en-GB" sz="1400" i="1" dirty="0">
                <a:solidFill>
                  <a:schemeClr val="bg1"/>
                </a:solidFill>
              </a:rPr>
              <a:t>1600 </a:t>
            </a:r>
            <a:r>
              <a:rPr lang="en-GB" sz="1400" i="1" dirty="0" smtClean="0">
                <a:solidFill>
                  <a:schemeClr val="bg1"/>
                </a:solidFill>
              </a:rPr>
              <a:t>V)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22" y="1346638"/>
            <a:ext cx="2446251" cy="257593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499" y="1347103"/>
            <a:ext cx="2445368" cy="257500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83" y="1355339"/>
            <a:ext cx="2429726" cy="255853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24468" y="4070195"/>
            <a:ext cx="178927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With cut </a:t>
            </a:r>
            <a:r>
              <a:rPr lang="en-GB" dirty="0" err="1" smtClean="0"/>
              <a:t>rc</a:t>
            </a:r>
            <a:r>
              <a:rPr lang="en-GB" dirty="0" smtClean="0"/>
              <a:t>&gt;0.140</a:t>
            </a:r>
            <a:endParaRPr lang="en-GB" dirty="0"/>
          </a:p>
        </p:txBody>
      </p:sp>
      <p:sp>
        <p:nvSpPr>
          <p:cNvPr id="17" name="ZoneTexte 16"/>
          <p:cNvSpPr txBox="1"/>
          <p:nvPr/>
        </p:nvSpPr>
        <p:spPr>
          <a:xfrm>
            <a:off x="3408555" y="4055327"/>
            <a:ext cx="121219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mtClean="0"/>
              <a:t>Without cut</a:t>
            </a:r>
            <a:endParaRPr lang="en-GB" dirty="0"/>
          </a:p>
        </p:txBody>
      </p:sp>
      <p:sp>
        <p:nvSpPr>
          <p:cNvPr id="18" name="ZoneTexte 17"/>
          <p:cNvSpPr txBox="1"/>
          <p:nvPr/>
        </p:nvSpPr>
        <p:spPr>
          <a:xfrm>
            <a:off x="6962076" y="3984703"/>
            <a:ext cx="121219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mtClean="0"/>
              <a:t>Without cut</a:t>
            </a:r>
            <a:endParaRPr lang="en-GB" dirty="0"/>
          </a:p>
        </p:txBody>
      </p:sp>
      <p:sp>
        <p:nvSpPr>
          <p:cNvPr id="13" name="Accolade ouvrante 12"/>
          <p:cNvSpPr/>
          <p:nvPr/>
        </p:nvSpPr>
        <p:spPr>
          <a:xfrm rot="16200000">
            <a:off x="2578724" y="2238608"/>
            <a:ext cx="340107" cy="4850777"/>
          </a:xfrm>
          <a:prstGeom prst="leftBrace">
            <a:avLst>
              <a:gd name="adj1" fmla="val 34140"/>
              <a:gd name="adj2" fmla="val 50000"/>
            </a:avLst>
          </a:prstGeom>
          <a:ln w="254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ZoneTexte 13"/>
          <p:cNvSpPr txBox="1"/>
          <p:nvPr/>
        </p:nvSpPr>
        <p:spPr>
          <a:xfrm>
            <a:off x="2107581" y="4962292"/>
            <a:ext cx="117532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mtClean="0"/>
              <a:t>amplitudes</a:t>
            </a:r>
            <a:endParaRPr lang="en-GB"/>
          </a:p>
        </p:txBody>
      </p:sp>
      <p:sp>
        <p:nvSpPr>
          <p:cNvPr id="21" name="ZoneTexte 20"/>
          <p:cNvSpPr txBox="1"/>
          <p:nvPr/>
        </p:nvSpPr>
        <p:spPr>
          <a:xfrm>
            <a:off x="7099610" y="4891667"/>
            <a:ext cx="112883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Base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53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GROS M. (CEA/IRFU)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6th NEWS-G Collaboration Meeting, June 11-13 2019, Grenoble: Implementation at LSM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C8168980-18D9-BC46-9D11-E8BD745EBD25}" type="slidenum">
              <a:rPr lang="fr-FR" smtClean="0"/>
              <a:pPr>
                <a:defRPr/>
              </a:pPr>
              <a:t>13</a:t>
            </a:fld>
            <a:r>
              <a:rPr lang="fr-FR" smtClean="0"/>
              <a:t>/17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1080655"/>
            <a:ext cx="896389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GB" dirty="0" smtClean="0"/>
              <a:t>We have huge noise, compared to </a:t>
            </a:r>
            <a:r>
              <a:rPr lang="en-GB" dirty="0" err="1" smtClean="0"/>
              <a:t>Sedine</a:t>
            </a:r>
            <a:r>
              <a:rPr lang="en-GB" dirty="0" smtClean="0"/>
              <a:t> (same location, same power supply, same preamp);</a:t>
            </a:r>
          </a:p>
          <a:p>
            <a:pPr marL="285750" indent="-285750">
              <a:buFont typeface="Courier New" charset="0"/>
              <a:buChar char="o"/>
            </a:pPr>
            <a:endParaRPr lang="en-GB" dirty="0"/>
          </a:p>
          <a:p>
            <a:pPr marL="285750" indent="-285750">
              <a:buFont typeface="Courier New" charset="0"/>
              <a:buChar char="o"/>
            </a:pPr>
            <a:r>
              <a:rPr lang="en-GB" dirty="0" smtClean="0"/>
              <a:t>We have spikes, which origin is not understood;</a:t>
            </a:r>
          </a:p>
          <a:p>
            <a:pPr marL="285750" indent="-285750">
              <a:buFont typeface="Courier New" charset="0"/>
              <a:buChar char="o"/>
            </a:pPr>
            <a:endParaRPr lang="en-GB" dirty="0"/>
          </a:p>
          <a:p>
            <a:pPr marL="285750" indent="-285750">
              <a:buFont typeface="Courier New" charset="0"/>
              <a:buChar char="o"/>
            </a:pPr>
            <a:r>
              <a:rPr lang="en-GB" dirty="0" smtClean="0"/>
              <a:t>The </a:t>
            </a:r>
            <a:r>
              <a:rPr lang="en-GB" dirty="0" err="1" smtClean="0"/>
              <a:t>biplots</a:t>
            </a:r>
            <a:r>
              <a:rPr lang="en-GB" dirty="0" smtClean="0"/>
              <a:t> show populations at high amplitude, to be explained;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dirty="0" smtClean="0"/>
              <a:t>Not all are physical, if not none</a:t>
            </a:r>
            <a:r>
              <a:rPr lang="mr-IN" dirty="0" smtClean="0"/>
              <a:t>…</a:t>
            </a:r>
            <a:endParaRPr lang="en-GB" dirty="0" smtClean="0"/>
          </a:p>
          <a:p>
            <a:pPr marL="285750" indent="-285750">
              <a:buFont typeface="Courier New" charset="0"/>
              <a:buChar char="o"/>
            </a:pPr>
            <a:endParaRPr lang="en-GB" dirty="0"/>
          </a:p>
          <a:p>
            <a:pPr marL="285750" lvl="1" indent="-285750">
              <a:buFont typeface="Courier New" charset="0"/>
              <a:buChar char="o"/>
            </a:pPr>
            <a:r>
              <a:rPr lang="en-GB" dirty="0" smtClean="0"/>
              <a:t>Taking </a:t>
            </a:r>
            <a:r>
              <a:rPr lang="en-GB" dirty="0"/>
              <a:t>data </a:t>
            </a:r>
            <a:r>
              <a:rPr lang="en-GB" dirty="0" smtClean="0"/>
              <a:t>not that useful, if </a:t>
            </a:r>
            <a:r>
              <a:rPr lang="en-GB" dirty="0"/>
              <a:t>there is nothing </a:t>
            </a:r>
            <a:r>
              <a:rPr lang="en-GB" dirty="0" smtClean="0"/>
              <a:t>inside!</a:t>
            </a:r>
            <a:endParaRPr lang="en-GB" dirty="0"/>
          </a:p>
          <a:p>
            <a:pPr marL="742950" lvl="1" indent="-285750">
              <a:buFont typeface="Wingdings" charset="2"/>
              <a:buChar char="§"/>
            </a:pPr>
            <a:r>
              <a:rPr lang="en-GB" dirty="0" smtClean="0"/>
              <a:t>Event reconstruction too naïve at this stage (mainly due to the electronic noise);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dirty="0" smtClean="0"/>
              <a:t>Before further studies, we should define reliable observables according to the event shape;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dirty="0" smtClean="0"/>
              <a:t>Tango to be used “on line” for fast data quality checks.</a:t>
            </a:r>
          </a:p>
          <a:p>
            <a:pPr marL="742950" lvl="1" indent="-285750">
              <a:buFont typeface="Wingdings" charset="2"/>
              <a:buChar char="§"/>
            </a:pPr>
            <a:endParaRPr lang="en-GB" dirty="0"/>
          </a:p>
          <a:p>
            <a:pPr marL="285750" indent="-285750">
              <a:buFont typeface="Courier New" charset="0"/>
              <a:buChar char="o"/>
            </a:pPr>
            <a:r>
              <a:rPr lang="en-GB" dirty="0" smtClean="0"/>
              <a:t>Anyway, the first test is to compare without/with sensor (and source) with HV &gt; 1650V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b="1" dirty="0" smtClean="0"/>
              <a:t>If</a:t>
            </a:r>
            <a:r>
              <a:rPr lang="en-GB" dirty="0" smtClean="0"/>
              <a:t> we get a new population, then concentrate to this one by appropriate cuts;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dirty="0" smtClean="0"/>
              <a:t>If not</a:t>
            </a:r>
            <a:r>
              <a:rPr lang="mr-IN" dirty="0" smtClean="0"/>
              <a:t>…</a:t>
            </a:r>
            <a:endParaRPr lang="en-US" dirty="0" smtClean="0"/>
          </a:p>
          <a:p>
            <a:pPr marL="1200150" lvl="2" indent="-285750">
              <a:buFont typeface="Wingdings" charset="2"/>
              <a:buChar char="§"/>
            </a:pPr>
            <a:r>
              <a:rPr lang="en-US" dirty="0" smtClean="0"/>
              <a:t>Are we sure of the sensor?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dirty="0" smtClean="0"/>
              <a:t>A</a:t>
            </a:r>
            <a:r>
              <a:rPr lang="en-GB" dirty="0" smtClean="0"/>
              <a:t>re we sure of the gas inside the sphere?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mr-IN" dirty="0" smtClean="0"/>
              <a:t>…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884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x-none" dirty="0" smtClean="0"/>
              <a:t> </a:t>
            </a:r>
            <a:endParaRPr lang="fr-FR" altLang="x-non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6th NEWS-G Collaboration Meeting, June 11-13 2019, Grenoble: Implementation at LSM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663CA-364E-CB49-9CD7-2928F4788F43}" type="slidenum">
              <a:rPr lang="fr-FR"/>
              <a:pPr>
                <a:defRPr/>
              </a:pPr>
              <a:t>14</a:t>
            </a:fld>
            <a:endParaRPr lang="fr-FR"/>
          </a:p>
        </p:txBody>
      </p:sp>
      <p:sp>
        <p:nvSpPr>
          <p:cNvPr id="138" name="Espace réservé de la date 13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GROS M. (CEA/IRFU)</a:t>
            </a:r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1277938" y="0"/>
            <a:ext cx="7866062" cy="398463"/>
          </a:xfrm>
          <a:prstGeom prst="rect">
            <a:avLst/>
          </a:prstGeom>
          <a:solidFill>
            <a:srgbClr val="BABF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fr-FR" altLang="x-none" sz="1800" dirty="0"/>
          </a:p>
        </p:txBody>
      </p:sp>
      <p:sp>
        <p:nvSpPr>
          <p:cNvPr id="2" name="ZoneTexte 1"/>
          <p:cNvSpPr txBox="1"/>
          <p:nvPr/>
        </p:nvSpPr>
        <p:spPr>
          <a:xfrm>
            <a:off x="2777067" y="2912533"/>
            <a:ext cx="370325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Eurostile" charset="0"/>
                <a:ea typeface="Eurostile" charset="0"/>
                <a:cs typeface="Eurostile" charset="0"/>
              </a:rPr>
              <a:t>End of the document</a:t>
            </a:r>
            <a:endParaRPr lang="en-GB" sz="3200" dirty="0">
              <a:latin typeface="Eurostile" charset="0"/>
              <a:ea typeface="Eurostile" charset="0"/>
              <a:cs typeface="Eurosti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4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Changes on the LSM topology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GROS M. (CEA/IRFU)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6th NEWS-G Collaboration Meeting, June 11-13 2019, Grenoble: Implementation at LSM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C8168980-18D9-BC46-9D11-E8BD745EBD25}" type="slidenum">
              <a:rPr lang="fr-FR" smtClean="0"/>
              <a:pPr>
                <a:defRPr/>
              </a:pPr>
              <a:t>2</a:t>
            </a:fld>
            <a:r>
              <a:rPr lang="fr-FR" smtClean="0"/>
              <a:t>/17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4" y="486135"/>
            <a:ext cx="4537275" cy="3402957"/>
          </a:xfrm>
          <a:prstGeom prst="rect">
            <a:avLst/>
          </a:prstGeom>
        </p:spPr>
      </p:pic>
      <p:grpSp>
        <p:nvGrpSpPr>
          <p:cNvPr id="28" name="Grouper 27"/>
          <p:cNvGrpSpPr/>
          <p:nvPr/>
        </p:nvGrpSpPr>
        <p:grpSpPr>
          <a:xfrm>
            <a:off x="4745620" y="800294"/>
            <a:ext cx="1817226" cy="601884"/>
            <a:chOff x="4745620" y="800294"/>
            <a:chExt cx="1817226" cy="601884"/>
          </a:xfrm>
        </p:grpSpPr>
        <p:sp>
          <p:nvSpPr>
            <p:cNvPr id="21" name="Ruban vers le bas 20"/>
            <p:cNvSpPr/>
            <p:nvPr/>
          </p:nvSpPr>
          <p:spPr>
            <a:xfrm>
              <a:off x="4745620" y="800294"/>
              <a:ext cx="1817226" cy="601884"/>
            </a:xfrm>
            <a:prstGeom prst="ribbon">
              <a:avLst>
                <a:gd name="adj1" fmla="val 16667"/>
                <a:gd name="adj2" fmla="val 62834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130715" y="951295"/>
              <a:ext cx="1080745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before..</a:t>
              </a:r>
              <a:endParaRPr lang="en-GB" sz="2000" dirty="0"/>
            </a:p>
          </p:txBody>
        </p:sp>
      </p:grpSp>
      <p:pic>
        <p:nvPicPr>
          <p:cNvPr id="24" name="Imag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1628" y="2613041"/>
            <a:ext cx="4454539" cy="3340904"/>
          </a:xfrm>
          <a:prstGeom prst="rect">
            <a:avLst/>
          </a:prstGeom>
        </p:spPr>
      </p:pic>
      <p:sp>
        <p:nvSpPr>
          <p:cNvPr id="25" name="Étoile à 32 branches 24"/>
          <p:cNvSpPr/>
          <p:nvPr/>
        </p:nvSpPr>
        <p:spPr>
          <a:xfrm>
            <a:off x="3981691" y="4537278"/>
            <a:ext cx="1469985" cy="787078"/>
          </a:xfrm>
          <a:prstGeom prst="star32">
            <a:avLst>
              <a:gd name="adj" fmla="val 4044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latin typeface="+mj-lt"/>
              </a:rPr>
              <a:t>after!</a:t>
            </a:r>
            <a:endParaRPr lang="en-GB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32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Status of mechanics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GROS M. (CEA/IRFU)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6th NEWS-G Collaboration Meeting, June 11-13 2019, Grenoble: Implementation at LSM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C8168980-18D9-BC46-9D11-E8BD745EBD25}" type="slidenum">
              <a:rPr lang="fr-FR" smtClean="0"/>
              <a:pPr>
                <a:defRPr/>
              </a:pPr>
              <a:t>3</a:t>
            </a:fld>
            <a:r>
              <a:rPr lang="fr-FR" smtClean="0"/>
              <a:t>/17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87116" y="1087845"/>
            <a:ext cx="768559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GB" dirty="0" smtClean="0"/>
              <a:t>The container is in use </a:t>
            </a:r>
            <a:r>
              <a:rPr lang="en-GB" dirty="0" smtClean="0"/>
              <a:t>(with no permanent drill</a:t>
            </a:r>
            <a:r>
              <a:rPr lang="en-GB" dirty="0" smtClean="0"/>
              <a:t>);</a:t>
            </a:r>
          </a:p>
          <a:p>
            <a:pPr marL="285750" indent="-285750">
              <a:buFont typeface="Courier New" charset="0"/>
              <a:buChar char="o"/>
            </a:pPr>
            <a:r>
              <a:rPr lang="en-GB" dirty="0" smtClean="0"/>
              <a:t>The glovebox is in place (but not correctly fixed);</a:t>
            </a:r>
          </a:p>
          <a:p>
            <a:pPr marL="285750" indent="-285750">
              <a:buFont typeface="Courier New" charset="0"/>
              <a:buChar char="o"/>
            </a:pPr>
            <a:r>
              <a:rPr lang="en-GB" dirty="0" smtClean="0"/>
              <a:t>The rod is in use (but too </a:t>
            </a:r>
            <a:r>
              <a:rPr lang="en-GB" dirty="0" smtClean="0"/>
              <a:t>short, </a:t>
            </a:r>
            <a:r>
              <a:rPr lang="en-GB" dirty="0" smtClean="0"/>
              <a:t>and may block).</a:t>
            </a:r>
          </a:p>
          <a:p>
            <a:pPr marL="285750" indent="-285750">
              <a:buFont typeface="Courier New" charset="0"/>
              <a:buChar char="o"/>
            </a:pPr>
            <a:endParaRPr lang="en-GB" dirty="0"/>
          </a:p>
          <a:p>
            <a:pPr marL="285750" indent="-285750">
              <a:buFont typeface="Wingdings" charset="2"/>
              <a:buChar char="v"/>
            </a:pPr>
            <a:r>
              <a:rPr lang="en-GB" dirty="0" smtClean="0"/>
              <a:t>A remark:</a:t>
            </a:r>
          </a:p>
          <a:p>
            <a:endParaRPr lang="en-GB" dirty="0"/>
          </a:p>
          <a:p>
            <a:pPr marL="742950" lvl="1" indent="-285750">
              <a:buFont typeface="Wingdings" charset="2"/>
              <a:buChar char="§"/>
            </a:pPr>
            <a:r>
              <a:rPr lang="en-GB" dirty="0" smtClean="0"/>
              <a:t>At </a:t>
            </a:r>
            <a:r>
              <a:rPr lang="en-GB" dirty="0" err="1" smtClean="0"/>
              <a:t>Saclay</a:t>
            </a:r>
            <a:r>
              <a:rPr lang="en-GB" dirty="0" smtClean="0"/>
              <a:t>, after Patrick soldered the sensor, it took </a:t>
            </a:r>
            <a:r>
              <a:rPr lang="en-GB" i="1" dirty="0" smtClean="0"/>
              <a:t>half an hour</a:t>
            </a:r>
            <a:r>
              <a:rPr lang="en-GB" dirty="0" smtClean="0"/>
              <a:t> to mount the rod, insert it through the glovebox and start physical data taking;</a:t>
            </a:r>
            <a:endParaRPr lang="en-GB" dirty="0"/>
          </a:p>
          <a:p>
            <a:pPr marL="742950" lvl="1" indent="-285750">
              <a:buFont typeface="Wingdings" charset="2"/>
              <a:buChar char="§"/>
            </a:pPr>
            <a:r>
              <a:rPr lang="en-GB" dirty="0" smtClean="0"/>
              <a:t>At LSM, it took several days (~</a:t>
            </a:r>
            <a:r>
              <a:rPr lang="en-GB" i="1" dirty="0" smtClean="0"/>
              <a:t>1 week</a:t>
            </a:r>
            <a:r>
              <a:rPr lang="en-GB" dirty="0" smtClean="0"/>
              <a:t>), and we were even not sure if we had already physical signals.</a:t>
            </a:r>
            <a:endParaRPr lang="en-GB" dirty="0"/>
          </a:p>
          <a:p>
            <a:pPr marL="742950" lvl="1" indent="-285750">
              <a:buFont typeface="Wingdings" charset="2"/>
              <a:buChar char="§"/>
            </a:pPr>
            <a:r>
              <a:rPr lang="en-GB" dirty="0" smtClean="0"/>
              <a:t>Excepted of the sensor, all is at LSM since may 15</a:t>
            </a:r>
            <a:r>
              <a:rPr lang="en-GB" baseline="30000" dirty="0" smtClean="0"/>
              <a:t>th</a:t>
            </a:r>
            <a:r>
              <a:rPr lang="en-GB" dirty="0" smtClean="0"/>
              <a:t>, and 1 </a:t>
            </a:r>
            <a:r>
              <a:rPr lang="en-GB" i="1" dirty="0" smtClean="0"/>
              <a:t>month </a:t>
            </a:r>
            <a:r>
              <a:rPr lang="en-GB" dirty="0" smtClean="0"/>
              <a:t>later there are still issues on the rod.</a:t>
            </a:r>
          </a:p>
          <a:p>
            <a:pPr marL="285750" indent="-285750">
              <a:buFont typeface="Courier New" charset="0"/>
              <a:buChar char="o"/>
            </a:pPr>
            <a:endParaRPr lang="en-GB" dirty="0" smtClean="0"/>
          </a:p>
          <a:p>
            <a:pPr marL="285750" indent="-285750">
              <a:buFont typeface="Courier New" charset="0"/>
              <a:buChar char="o"/>
            </a:pPr>
            <a:endParaRPr lang="en-GB" dirty="0"/>
          </a:p>
          <a:p>
            <a:pPr marL="285750" indent="-285750">
              <a:buFont typeface="Wingdings" charset="2"/>
              <a:buChar char="Ø"/>
            </a:pPr>
            <a:r>
              <a:rPr lang="en-GB" dirty="0" smtClean="0"/>
              <a:t>How </a:t>
            </a:r>
            <a:r>
              <a:rPr lang="en-GB" dirty="0" smtClean="0"/>
              <a:t>could we avoid to waste so much time</a:t>
            </a:r>
            <a:r>
              <a:rPr lang="en-GB" dirty="0" smtClean="0"/>
              <a:t>?</a:t>
            </a:r>
            <a:endParaRPr lang="en-GB" dirty="0" smtClean="0"/>
          </a:p>
          <a:p>
            <a:pPr marL="285750" indent="-285750">
              <a:buFont typeface="Wingdings" charset="2"/>
              <a:buChar char="Ø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16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Electronic noise study (reference: the </a:t>
            </a:r>
            <a:r>
              <a:rPr lang="en-GB" dirty="0" err="1" smtClean="0"/>
              <a:t>Sedine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GROS M. (CEA/IRFU)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6th NEWS-G Collaboration Meeting, June 11-13 2019, Grenoble: Implementation at LSM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C8168980-18D9-BC46-9D11-E8BD745EBD25}" type="slidenum">
              <a:rPr lang="fr-FR" smtClean="0"/>
              <a:pPr>
                <a:defRPr/>
              </a:pPr>
              <a:t>4</a:t>
            </a:fld>
            <a:r>
              <a:rPr lang="fr-FR" smtClean="0"/>
              <a:t>/17</a:t>
            </a:r>
            <a:endParaRPr lang="fr-FR" dirty="0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47" y="529937"/>
            <a:ext cx="4330700" cy="2983191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173" y="3643744"/>
            <a:ext cx="4308249" cy="292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Electronic noise study: current status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GROS M. (CEA/IRFU)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6th NEWS-G Collaboration Meeting, June 11-13 2019, Grenoble: Implementation at LSM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C8168980-18D9-BC46-9D11-E8BD745EBD25}" type="slidenum">
              <a:rPr lang="fr-FR" smtClean="0"/>
              <a:pPr>
                <a:defRPr/>
              </a:pPr>
              <a:t>5</a:t>
            </a:fld>
            <a:r>
              <a:rPr lang="fr-FR" smtClean="0"/>
              <a:t>/17</a:t>
            </a:r>
            <a:endParaRPr lang="fr-FR" dirty="0"/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90" y="3623526"/>
            <a:ext cx="7351776" cy="2822448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0" y="542074"/>
            <a:ext cx="7321296" cy="2517648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3058627" y="2955073"/>
            <a:ext cx="3406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Courier" charset="0"/>
                <a:ea typeface="Courier" charset="0"/>
                <a:cs typeface="Courier" charset="0"/>
              </a:rPr>
              <a:t>Noise spectrum with preamp, 0V</a:t>
            </a:r>
            <a:endParaRPr lang="en-GB" sz="14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Electronics box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GROS M. (CEA/IRFU)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6th NEWS-G Collaboration Meeting, June 11-13 2019, Grenoble: Implementation at LSM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C8168980-18D9-BC46-9D11-E8BD745EBD25}" type="slidenum">
              <a:rPr lang="fr-FR" smtClean="0"/>
              <a:pPr>
                <a:defRPr/>
              </a:pPr>
              <a:t>6</a:t>
            </a:fld>
            <a:r>
              <a:rPr lang="fr-FR" smtClean="0"/>
              <a:t>/17</a:t>
            </a:r>
            <a:endParaRPr lang="fr-FR" dirty="0"/>
          </a:p>
        </p:txBody>
      </p:sp>
      <p:grpSp>
        <p:nvGrpSpPr>
          <p:cNvPr id="6" name="Grouper 5"/>
          <p:cNvGrpSpPr/>
          <p:nvPr/>
        </p:nvGrpSpPr>
        <p:grpSpPr>
          <a:xfrm>
            <a:off x="918359" y="575953"/>
            <a:ext cx="7631874" cy="5723906"/>
            <a:chOff x="1361705" y="534390"/>
            <a:chExt cx="7631874" cy="5723906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705" y="534390"/>
              <a:ext cx="7631874" cy="572390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4286995" y="676893"/>
              <a:ext cx="97013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HV input</a:t>
              </a:r>
              <a:endParaRPr lang="en-GB" dirty="0"/>
            </a:p>
          </p:txBody>
        </p:sp>
        <p:cxnSp>
          <p:nvCxnSpPr>
            <p:cNvPr id="12" name="Connecteur en arc 11"/>
            <p:cNvCxnSpPr>
              <a:stCxn id="15" idx="2"/>
            </p:cNvCxnSpPr>
            <p:nvPr/>
          </p:nvCxnSpPr>
          <p:spPr>
            <a:xfrm rot="16200000" flipH="1">
              <a:off x="4704743" y="1082768"/>
              <a:ext cx="552099" cy="417456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rgbClr val="FF08E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en arc 12"/>
            <p:cNvCxnSpPr>
              <a:stCxn id="15" idx="2"/>
            </p:cNvCxnSpPr>
            <p:nvPr/>
          </p:nvCxnSpPr>
          <p:spPr>
            <a:xfrm rot="5400000">
              <a:off x="4330670" y="1161775"/>
              <a:ext cx="587722" cy="295067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rgbClr val="FF08E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648202" y="1470562"/>
              <a:ext cx="12105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HV2 output</a:t>
              </a:r>
              <a:endParaRPr lang="en-GB" dirty="0"/>
            </a:p>
          </p:txBody>
        </p:sp>
        <p:cxnSp>
          <p:nvCxnSpPr>
            <p:cNvPr id="15" name="Connecteur en arc 14"/>
            <p:cNvCxnSpPr/>
            <p:nvPr/>
          </p:nvCxnSpPr>
          <p:spPr>
            <a:xfrm rot="10800000" flipV="1">
              <a:off x="5890162" y="1639839"/>
              <a:ext cx="758041" cy="414592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rgbClr val="FF08E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3186731" y="5237016"/>
              <a:ext cx="3405419" cy="83099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0622FF"/>
                  </a:solidFill>
                </a:rPr>
                <a:t>HV box</a:t>
              </a:r>
            </a:p>
            <a:p>
              <a:pPr marL="141288" indent="-141288">
                <a:buFont typeface="Arial" charset="0"/>
                <a:buChar char="•"/>
              </a:pPr>
              <a:r>
                <a:rPr lang="en-GB" b="1" dirty="0" smtClean="0">
                  <a:solidFill>
                    <a:srgbClr val="0622FF"/>
                  </a:solidFill>
                </a:rPr>
                <a:t>distributes voltages</a:t>
              </a:r>
            </a:p>
            <a:p>
              <a:pPr marL="141288" indent="-141288">
                <a:buFont typeface="Arial" charset="0"/>
                <a:buChar char="•"/>
              </a:pPr>
              <a:r>
                <a:rPr lang="en-GB" b="1" dirty="0" smtClean="0">
                  <a:solidFill>
                    <a:srgbClr val="0622FF"/>
                  </a:solidFill>
                </a:rPr>
                <a:t>houses the coupling capacitors</a:t>
              </a:r>
              <a:endParaRPr lang="en-GB" b="1" dirty="0">
                <a:solidFill>
                  <a:srgbClr val="0622FF"/>
                </a:solidFill>
              </a:endParaRPr>
            </a:p>
          </p:txBody>
        </p:sp>
        <p:cxnSp>
          <p:nvCxnSpPr>
            <p:cNvPr id="17" name="Connecteur droit avec flèche 16"/>
            <p:cNvCxnSpPr>
              <a:stCxn id="14" idx="0"/>
            </p:cNvCxnSpPr>
            <p:nvPr/>
          </p:nvCxnSpPr>
          <p:spPr>
            <a:xfrm flipV="1">
              <a:off x="4889441" y="2838203"/>
              <a:ext cx="0" cy="2398813"/>
            </a:xfrm>
            <a:prstGeom prst="straightConnector1">
              <a:avLst/>
            </a:prstGeom>
            <a:ln w="38100">
              <a:solidFill>
                <a:srgbClr val="01FF1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518063" y="1138052"/>
              <a:ext cx="237436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sensor signal to preamp</a:t>
              </a:r>
              <a:endParaRPr lang="en-GB" dirty="0"/>
            </a:p>
          </p:txBody>
        </p:sp>
        <p:cxnSp>
          <p:nvCxnSpPr>
            <p:cNvPr id="19" name="Connecteur en arc 18"/>
            <p:cNvCxnSpPr/>
            <p:nvPr/>
          </p:nvCxnSpPr>
          <p:spPr>
            <a:xfrm rot="16200000" flipH="1">
              <a:off x="2738130" y="1443723"/>
              <a:ext cx="470948" cy="536714"/>
            </a:xfrm>
            <a:prstGeom prst="curvedConnector2">
              <a:avLst/>
            </a:prstGeom>
            <a:ln w="25400">
              <a:solidFill>
                <a:srgbClr val="FF08E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1492333" y="4378037"/>
              <a:ext cx="165463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Amplified signal to CALI</a:t>
              </a:r>
              <a:endParaRPr lang="en-GB" dirty="0"/>
            </a:p>
          </p:txBody>
        </p:sp>
        <p:cxnSp>
          <p:nvCxnSpPr>
            <p:cNvPr id="21" name="Connecteur en arc 20"/>
            <p:cNvCxnSpPr/>
            <p:nvPr/>
          </p:nvCxnSpPr>
          <p:spPr>
            <a:xfrm rot="5400000" flipH="1" flipV="1">
              <a:off x="2355273" y="3716978"/>
              <a:ext cx="625434" cy="696684"/>
            </a:xfrm>
            <a:prstGeom prst="curvedConnector2">
              <a:avLst/>
            </a:prstGeom>
            <a:ln w="25400">
              <a:solidFill>
                <a:srgbClr val="FF08EC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1426985" y="2444333"/>
              <a:ext cx="1268296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6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preamp box</a:t>
              </a:r>
            </a:p>
            <a:p>
              <a:pPr algn="ctr"/>
              <a:r>
                <a:rPr lang="en-GB" dirty="0" smtClean="0"/>
                <a:t>(tested)</a:t>
              </a:r>
            </a:p>
          </p:txBody>
        </p:sp>
        <p:cxnSp>
          <p:nvCxnSpPr>
            <p:cNvPr id="23" name="Connecteur en arc 22"/>
            <p:cNvCxnSpPr/>
            <p:nvPr/>
          </p:nvCxnSpPr>
          <p:spPr>
            <a:xfrm rot="16200000" flipH="1">
              <a:off x="2313551" y="2776689"/>
              <a:ext cx="414736" cy="919573"/>
            </a:xfrm>
            <a:prstGeom prst="curvedConnector2">
              <a:avLst/>
            </a:prstGeom>
            <a:ln w="25400">
              <a:solidFill>
                <a:srgbClr val="01FF1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053910" y="2442355"/>
              <a:ext cx="1268296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6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preamp box</a:t>
              </a:r>
            </a:p>
            <a:p>
              <a:pPr algn="ctr"/>
              <a:r>
                <a:rPr lang="en-GB" dirty="0" smtClean="0"/>
                <a:t>(tested)</a:t>
              </a:r>
            </a:p>
          </p:txBody>
        </p:sp>
        <p:cxnSp>
          <p:nvCxnSpPr>
            <p:cNvPr id="25" name="Connecteur en arc 24"/>
            <p:cNvCxnSpPr/>
            <p:nvPr/>
          </p:nvCxnSpPr>
          <p:spPr>
            <a:xfrm rot="5400000">
              <a:off x="6877638" y="2904576"/>
              <a:ext cx="687867" cy="932975"/>
            </a:xfrm>
            <a:prstGeom prst="curvedConnector2">
              <a:avLst/>
            </a:prstGeom>
            <a:ln w="25400">
              <a:solidFill>
                <a:srgbClr val="01FF1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en arc 25"/>
            <p:cNvCxnSpPr/>
            <p:nvPr/>
          </p:nvCxnSpPr>
          <p:spPr>
            <a:xfrm rot="10800000" flipV="1">
              <a:off x="3633850" y="1639839"/>
              <a:ext cx="3014353" cy="557096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rgbClr val="FF08E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200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Actions for electronics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GROS M. (CEA/IRFU)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6th NEWS-G Collaboration Meeting, June 11-13 2019, Grenoble: Implementation at LSM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C8168980-18D9-BC46-9D11-E8BD745EBD25}" type="slidenum">
              <a:rPr lang="fr-FR" smtClean="0"/>
              <a:pPr>
                <a:defRPr/>
              </a:pPr>
              <a:t>7</a:t>
            </a:fld>
            <a:r>
              <a:rPr lang="fr-FR" smtClean="0"/>
              <a:t>/17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910" y="1219392"/>
            <a:ext cx="6097538" cy="45731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5019" y="457201"/>
            <a:ext cx="4710545" cy="4696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415635" y="542010"/>
            <a:ext cx="84512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fr-FR" dirty="0">
                <a:solidFill>
                  <a:srgbClr val="0622FF"/>
                </a:solidFill>
              </a:rPr>
              <a:t>There </a:t>
            </a:r>
            <a:r>
              <a:rPr lang="fr-FR" i="1" dirty="0" err="1" smtClean="0">
                <a:solidFill>
                  <a:srgbClr val="0622FF"/>
                </a:solidFill>
              </a:rPr>
              <a:t>may</a:t>
            </a:r>
            <a:r>
              <a:rPr lang="fr-FR" dirty="0" smtClean="0">
                <a:solidFill>
                  <a:srgbClr val="0622FF"/>
                </a:solidFill>
              </a:rPr>
              <a:t> have </a:t>
            </a:r>
            <a:r>
              <a:rPr lang="fr-FR" dirty="0" err="1" smtClean="0">
                <a:solidFill>
                  <a:srgbClr val="0622FF"/>
                </a:solidFill>
              </a:rPr>
              <a:t>sparks</a:t>
            </a:r>
            <a:r>
              <a:rPr lang="fr-FR" dirty="0" smtClean="0">
                <a:solidFill>
                  <a:srgbClr val="0622FF"/>
                </a:solidFill>
              </a:rPr>
              <a:t> </a:t>
            </a:r>
            <a:r>
              <a:rPr lang="fr-FR" dirty="0" err="1">
                <a:solidFill>
                  <a:srgbClr val="0622FF"/>
                </a:solidFill>
              </a:rPr>
              <a:t>inside</a:t>
            </a:r>
            <a:r>
              <a:rPr lang="fr-FR" dirty="0">
                <a:solidFill>
                  <a:srgbClr val="0622FF"/>
                </a:solidFill>
              </a:rPr>
              <a:t> the </a:t>
            </a:r>
            <a:r>
              <a:rPr lang="fr-FR" dirty="0" smtClean="0">
                <a:solidFill>
                  <a:srgbClr val="0622FF"/>
                </a:solidFill>
              </a:rPr>
              <a:t>HV box</a:t>
            </a:r>
            <a:r>
              <a:rPr lang="fr-FR" dirty="0" smtClean="0"/>
              <a:t>.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fr-FR" dirty="0" err="1" smtClean="0"/>
              <a:t>removed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,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fr-FR" dirty="0" smtClean="0"/>
              <a:t>by </a:t>
            </a:r>
            <a:r>
              <a:rPr lang="fr-FR" dirty="0"/>
              <a:t>the </a:t>
            </a:r>
            <a:r>
              <a:rPr lang="fr-FR" dirty="0" err="1" smtClean="0"/>
              <a:t>way</a:t>
            </a:r>
            <a:r>
              <a:rPr lang="fr-FR" dirty="0" smtClean="0"/>
              <a:t>, </a:t>
            </a:r>
            <a:r>
              <a:rPr lang="fr-FR" dirty="0" err="1" smtClean="0"/>
              <a:t>soldered</a:t>
            </a:r>
            <a:r>
              <a:rPr lang="fr-FR" dirty="0" smtClean="0"/>
              <a:t> the </a:t>
            </a:r>
            <a:r>
              <a:rPr lang="fr-FR" dirty="0"/>
              <a:t>“</a:t>
            </a:r>
            <a:r>
              <a:rPr lang="fr-FR" dirty="0" err="1"/>
              <a:t>broken</a:t>
            </a:r>
            <a:r>
              <a:rPr lang="fr-FR" dirty="0"/>
              <a:t>” </a:t>
            </a:r>
            <a:r>
              <a:rPr lang="fr-FR" dirty="0" err="1" smtClean="0"/>
              <a:t>cable</a:t>
            </a:r>
            <a:r>
              <a:rPr lang="fr-FR" dirty="0" smtClean="0"/>
              <a:t>,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fr-FR" dirty="0" smtClean="0"/>
              <a:t>and </a:t>
            </a:r>
            <a:r>
              <a:rPr lang="fr-FR" dirty="0"/>
              <a:t>put more of </a:t>
            </a:r>
            <a:r>
              <a:rPr lang="fr-FR" dirty="0" err="1" smtClean="0"/>
              <a:t>insulating</a:t>
            </a:r>
            <a:r>
              <a:rPr lang="fr-FR" dirty="0" smtClean="0"/>
              <a:t> </a:t>
            </a:r>
            <a:r>
              <a:rPr lang="fr-FR" dirty="0"/>
              <a:t>gel </a:t>
            </a:r>
            <a:r>
              <a:rPr lang="fr-FR" dirty="0" err="1" smtClean="0"/>
              <a:t>inside</a:t>
            </a:r>
            <a:r>
              <a:rPr lang="fr-FR" dirty="0" smtClean="0"/>
              <a:t>.</a:t>
            </a:r>
            <a:endParaRPr lang="fr-FR" dirty="0"/>
          </a:p>
          <a:p>
            <a:endParaRPr lang="fr-FR" i="1" dirty="0" smtClean="0"/>
          </a:p>
          <a:p>
            <a:pPr marL="285750" indent="-285750">
              <a:buFont typeface="Courier New" charset="0"/>
              <a:buChar char="o"/>
            </a:pPr>
            <a:r>
              <a:rPr lang="fr-FR" i="1" dirty="0" smtClean="0">
                <a:solidFill>
                  <a:srgbClr val="0622FF"/>
                </a:solidFill>
              </a:rPr>
              <a:t>The </a:t>
            </a:r>
            <a:r>
              <a:rPr lang="fr-FR" i="1" dirty="0" err="1">
                <a:solidFill>
                  <a:srgbClr val="0622FF"/>
                </a:solidFill>
              </a:rPr>
              <a:t>electronic</a:t>
            </a:r>
            <a:r>
              <a:rPr lang="fr-FR" i="1" dirty="0">
                <a:solidFill>
                  <a:srgbClr val="0622FF"/>
                </a:solidFill>
              </a:rPr>
              <a:t> noise </a:t>
            </a:r>
            <a:r>
              <a:rPr lang="fr-FR" i="1" dirty="0" err="1">
                <a:solidFill>
                  <a:srgbClr val="0622FF"/>
                </a:solidFill>
              </a:rPr>
              <a:t>from</a:t>
            </a:r>
            <a:r>
              <a:rPr lang="fr-FR" i="1" dirty="0">
                <a:solidFill>
                  <a:srgbClr val="0622FF"/>
                </a:solidFill>
              </a:rPr>
              <a:t> the </a:t>
            </a:r>
            <a:r>
              <a:rPr lang="fr-FR" i="1" dirty="0" err="1">
                <a:solidFill>
                  <a:srgbClr val="0622FF"/>
                </a:solidFill>
              </a:rPr>
              <a:t>preamp</a:t>
            </a:r>
            <a:r>
              <a:rPr lang="fr-FR" i="1" dirty="0">
                <a:solidFill>
                  <a:srgbClr val="0622FF"/>
                </a:solidFill>
              </a:rPr>
              <a:t> </a:t>
            </a:r>
            <a:r>
              <a:rPr lang="fr-FR" i="1" dirty="0" err="1">
                <a:solidFill>
                  <a:srgbClr val="0622FF"/>
                </a:solidFill>
              </a:rPr>
              <a:t>is</a:t>
            </a:r>
            <a:r>
              <a:rPr lang="fr-FR" i="1" dirty="0">
                <a:solidFill>
                  <a:srgbClr val="0622FF"/>
                </a:solidFill>
              </a:rPr>
              <a:t> </a:t>
            </a:r>
            <a:r>
              <a:rPr lang="fr-FR" i="1" dirty="0" err="1">
                <a:solidFill>
                  <a:srgbClr val="0622FF"/>
                </a:solidFill>
              </a:rPr>
              <a:t>too</a:t>
            </a:r>
            <a:r>
              <a:rPr lang="fr-FR" i="1" dirty="0">
                <a:solidFill>
                  <a:srgbClr val="0622FF"/>
                </a:solidFill>
              </a:rPr>
              <a:t> high by a factor ~10</a:t>
            </a:r>
            <a:r>
              <a:rPr lang="fr-FR" dirty="0"/>
              <a:t>. </a:t>
            </a:r>
            <a:endParaRPr lang="fr-FR" dirty="0" smtClean="0"/>
          </a:p>
          <a:p>
            <a:pPr marL="742950" lvl="1" indent="-285750">
              <a:buFont typeface="Wingdings" charset="2"/>
              <a:buChar char="§"/>
            </a:pPr>
            <a:r>
              <a:rPr lang="fr-FR" dirty="0"/>
              <a:t>put a </a:t>
            </a:r>
            <a:r>
              <a:rPr lang="fr-FR" dirty="0" err="1"/>
              <a:t>shorter</a:t>
            </a:r>
            <a:r>
              <a:rPr lang="fr-FR" dirty="0"/>
              <a:t> HV </a:t>
            </a:r>
            <a:r>
              <a:rPr lang="fr-FR" dirty="0" err="1"/>
              <a:t>cable</a:t>
            </a:r>
            <a:r>
              <a:rPr lang="fr-FR" dirty="0"/>
              <a:t> (</a:t>
            </a:r>
            <a:r>
              <a:rPr lang="fr-FR" dirty="0" smtClean="0"/>
              <a:t>note: </a:t>
            </a:r>
            <a:r>
              <a:rPr lang="fr-FR" dirty="0" err="1" smtClean="0"/>
              <a:t>already</a:t>
            </a:r>
            <a:r>
              <a:rPr lang="fr-FR" dirty="0" smtClean="0"/>
              <a:t> </a:t>
            </a:r>
            <a:r>
              <a:rPr lang="fr-FR" dirty="0" err="1"/>
              <a:t>shielded</a:t>
            </a:r>
            <a:r>
              <a:rPr lang="fr-FR" dirty="0"/>
              <a:t>);</a:t>
            </a:r>
          </a:p>
          <a:p>
            <a:pPr marL="742950" lvl="1" indent="-285750">
              <a:buFont typeface="Wingdings" charset="2"/>
              <a:buChar char="§"/>
            </a:pPr>
            <a:r>
              <a:rPr lang="fr-FR" dirty="0" err="1" smtClean="0"/>
              <a:t>added</a:t>
            </a:r>
            <a:r>
              <a:rPr lang="fr-FR" dirty="0" smtClean="0"/>
              <a:t> </a:t>
            </a:r>
            <a:r>
              <a:rPr lang="fr-FR" dirty="0"/>
              <a:t>an full </a:t>
            </a:r>
            <a:r>
              <a:rPr lang="fr-FR" dirty="0" err="1"/>
              <a:t>aluminum</a:t>
            </a:r>
            <a:r>
              <a:rPr lang="fr-FR" dirty="0"/>
              <a:t> </a:t>
            </a:r>
            <a:r>
              <a:rPr lang="fr-FR" dirty="0" err="1"/>
              <a:t>sheet</a:t>
            </a:r>
            <a:r>
              <a:rPr lang="fr-FR" dirty="0"/>
              <a:t>, </a:t>
            </a:r>
            <a:r>
              <a:rPr lang="fr-FR" dirty="0" err="1"/>
              <a:t>tighted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serflex</a:t>
            </a:r>
            <a:r>
              <a:rPr lang="fr-FR" dirty="0"/>
              <a:t> on the </a:t>
            </a:r>
            <a:r>
              <a:rPr lang="fr-FR" dirty="0" err="1"/>
              <a:t>electronics</a:t>
            </a:r>
            <a:r>
              <a:rPr lang="fr-FR" dirty="0"/>
              <a:t> </a:t>
            </a:r>
            <a:r>
              <a:rPr lang="fr-FR" dirty="0" smtClean="0"/>
              <a:t>box;</a:t>
            </a:r>
            <a:endParaRPr lang="fr-FR" dirty="0"/>
          </a:p>
          <a:p>
            <a:pPr marL="742950" lvl="1" indent="-285750">
              <a:buFont typeface="Wingdings" charset="2"/>
              <a:buChar char="§"/>
            </a:pPr>
            <a:r>
              <a:rPr lang="fr-FR" b="1" dirty="0" smtClean="0"/>
              <a:t>To do</a:t>
            </a:r>
            <a:r>
              <a:rPr lang="fr-FR" dirty="0" smtClean="0"/>
              <a:t>: </a:t>
            </a:r>
            <a:r>
              <a:rPr lang="fr-FR" dirty="0" err="1"/>
              <a:t>try</a:t>
            </a:r>
            <a:r>
              <a:rPr lang="fr-FR" dirty="0"/>
              <a:t> to use 9V-batteries </a:t>
            </a:r>
            <a:r>
              <a:rPr lang="fr-FR" dirty="0" err="1"/>
              <a:t>instead</a:t>
            </a:r>
            <a:r>
              <a:rPr lang="fr-FR" dirty="0"/>
              <a:t>, </a:t>
            </a:r>
            <a:r>
              <a:rPr lang="fr-FR" dirty="0" err="1"/>
              <a:t>just</a:t>
            </a:r>
            <a:r>
              <a:rPr lang="fr-FR" dirty="0"/>
              <a:t> to check </a:t>
            </a:r>
            <a:r>
              <a:rPr lang="fr-FR" dirty="0" err="1" smtClean="0"/>
              <a:t>whether</a:t>
            </a:r>
            <a:endParaRPr lang="fr-FR" dirty="0" smtClean="0"/>
          </a:p>
          <a:p>
            <a:pPr marL="1077913" lvl="2" indent="-163513">
              <a:buFont typeface="Arial" charset="0"/>
              <a:buChar char="•"/>
            </a:pPr>
            <a:r>
              <a:rPr lang="fr-FR" dirty="0" smtClean="0"/>
              <a:t> </a:t>
            </a:r>
            <a:r>
              <a:rPr lang="fr-FR" dirty="0" err="1"/>
              <a:t>we</a:t>
            </a:r>
            <a:r>
              <a:rPr lang="fr-FR" dirty="0"/>
              <a:t> have to </a:t>
            </a:r>
            <a:r>
              <a:rPr lang="fr-FR" dirty="0" err="1"/>
              <a:t>find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power supplies (</a:t>
            </a:r>
            <a:r>
              <a:rPr lang="fr-FR" dirty="0" err="1"/>
              <a:t>just</a:t>
            </a:r>
            <a:r>
              <a:rPr lang="fr-FR" dirty="0"/>
              <a:t> more modern</a:t>
            </a:r>
            <a:r>
              <a:rPr lang="fr-FR" dirty="0" smtClean="0"/>
              <a:t>?)</a:t>
            </a:r>
          </a:p>
          <a:p>
            <a:pPr marL="1077913" lvl="2" indent="-163513">
              <a:buFont typeface="Arial" charset="0"/>
              <a:buChar char="•"/>
            </a:pPr>
            <a:r>
              <a:rPr lang="fr-FR" dirty="0" smtClean="0"/>
              <a:t> </a:t>
            </a:r>
            <a:r>
              <a:rPr lang="fr-FR" dirty="0"/>
              <a:t>or if the </a:t>
            </a:r>
            <a:r>
              <a:rPr lang="fr-FR" dirty="0" err="1"/>
              <a:t>problem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more on the </a:t>
            </a:r>
            <a:r>
              <a:rPr lang="fr-FR" dirty="0" err="1" smtClean="0"/>
              <a:t>cables</a:t>
            </a:r>
            <a:r>
              <a:rPr lang="fr-FR" dirty="0" smtClean="0"/>
              <a:t>.</a:t>
            </a:r>
          </a:p>
          <a:p>
            <a:endParaRPr lang="fr-FR" i="1" dirty="0" smtClean="0"/>
          </a:p>
          <a:p>
            <a:pPr marL="285750" indent="-285750">
              <a:buFont typeface="Courier New" charset="0"/>
              <a:buChar char="o"/>
            </a:pPr>
            <a:r>
              <a:rPr lang="fr-FR" i="1" dirty="0" smtClean="0">
                <a:solidFill>
                  <a:srgbClr val="0622FF"/>
                </a:solidFill>
              </a:rPr>
              <a:t>The </a:t>
            </a:r>
            <a:r>
              <a:rPr lang="fr-FR" i="1" dirty="0">
                <a:solidFill>
                  <a:srgbClr val="0622FF"/>
                </a:solidFill>
              </a:rPr>
              <a:t>HV power supplies </a:t>
            </a:r>
            <a:r>
              <a:rPr lang="fr-FR" i="1" dirty="0" err="1">
                <a:solidFill>
                  <a:srgbClr val="0622FF"/>
                </a:solidFill>
              </a:rPr>
              <a:t>bring</a:t>
            </a:r>
            <a:r>
              <a:rPr lang="fr-FR" i="1" dirty="0">
                <a:solidFill>
                  <a:srgbClr val="0622FF"/>
                </a:solidFill>
              </a:rPr>
              <a:t> </a:t>
            </a:r>
            <a:r>
              <a:rPr lang="fr-FR" i="1" dirty="0" err="1">
                <a:solidFill>
                  <a:srgbClr val="0622FF"/>
                </a:solidFill>
              </a:rPr>
              <a:t>even</a:t>
            </a:r>
            <a:r>
              <a:rPr lang="fr-FR" i="1" dirty="0">
                <a:solidFill>
                  <a:srgbClr val="0622FF"/>
                </a:solidFill>
              </a:rPr>
              <a:t> x3 (</a:t>
            </a:r>
            <a:r>
              <a:rPr lang="fr-FR" i="1" dirty="0" err="1">
                <a:solidFill>
                  <a:srgbClr val="0622FF"/>
                </a:solidFill>
              </a:rPr>
              <a:t>iSeg</a:t>
            </a:r>
            <a:r>
              <a:rPr lang="fr-FR" i="1" dirty="0">
                <a:solidFill>
                  <a:srgbClr val="0622FF"/>
                </a:solidFill>
              </a:rPr>
              <a:t>) or x6 (CAEN) more noise</a:t>
            </a:r>
            <a:r>
              <a:rPr lang="fr-FR" dirty="0"/>
              <a:t>. </a:t>
            </a:r>
            <a:endParaRPr lang="fr-FR" dirty="0" smtClean="0"/>
          </a:p>
          <a:p>
            <a:pPr marL="742950" lvl="1" indent="-285750">
              <a:buFont typeface="Wingdings" charset="2"/>
              <a:buChar char="§"/>
            </a:pPr>
            <a:r>
              <a:rPr lang="fr-FR" dirty="0" smtClean="0"/>
              <a:t>put a </a:t>
            </a:r>
            <a:r>
              <a:rPr lang="fr-FR" dirty="0" err="1" smtClean="0"/>
              <a:t>shorter</a:t>
            </a:r>
            <a:r>
              <a:rPr lang="fr-FR" dirty="0" smtClean="0"/>
              <a:t> </a:t>
            </a:r>
            <a:r>
              <a:rPr lang="fr-FR" dirty="0"/>
              <a:t>HV </a:t>
            </a:r>
            <a:r>
              <a:rPr lang="fr-FR" dirty="0" err="1"/>
              <a:t>cable</a:t>
            </a:r>
            <a:r>
              <a:rPr lang="fr-FR" dirty="0"/>
              <a:t> </a:t>
            </a:r>
            <a:r>
              <a:rPr lang="fr-FR" dirty="0" smtClean="0"/>
              <a:t>(note: all are </a:t>
            </a:r>
            <a:r>
              <a:rPr lang="fr-FR" dirty="0" err="1"/>
              <a:t>already</a:t>
            </a:r>
            <a:r>
              <a:rPr lang="fr-FR" dirty="0"/>
              <a:t> </a:t>
            </a:r>
            <a:r>
              <a:rPr lang="fr-FR" dirty="0" err="1"/>
              <a:t>shielded</a:t>
            </a:r>
            <a:r>
              <a:rPr lang="fr-FR" dirty="0" smtClean="0"/>
              <a:t>);</a:t>
            </a:r>
          </a:p>
          <a:p>
            <a:pPr marL="742950" lvl="1" indent="-285750">
              <a:buFont typeface="Wingdings" charset="2"/>
              <a:buChar char="§"/>
            </a:pPr>
            <a:r>
              <a:rPr lang="fr-FR" dirty="0" err="1"/>
              <a:t>g</a:t>
            </a:r>
            <a:r>
              <a:rPr lang="fr-FR" dirty="0" err="1" smtClean="0"/>
              <a:t>rounding</a:t>
            </a:r>
            <a:r>
              <a:rPr lang="fr-FR" dirty="0" smtClean="0"/>
              <a:t> </a:t>
            </a:r>
            <a:r>
              <a:rPr lang="fr-FR" dirty="0" err="1"/>
              <a:t>improvement</a:t>
            </a:r>
            <a:r>
              <a:rPr lang="fr-FR" dirty="0"/>
              <a:t> </a:t>
            </a:r>
            <a:r>
              <a:rPr lang="fr-FR" dirty="0" smtClean="0"/>
              <a:t>of the </a:t>
            </a:r>
            <a:r>
              <a:rPr lang="fr-FR" dirty="0"/>
              <a:t>inox </a:t>
            </a:r>
            <a:r>
              <a:rPr lang="fr-FR" dirty="0" err="1"/>
              <a:t>glovebox</a:t>
            </a:r>
            <a:r>
              <a:rPr lang="fr-FR" dirty="0"/>
              <a:t>/</a:t>
            </a:r>
            <a:r>
              <a:rPr lang="fr-FR" dirty="0" err="1"/>
              <a:t>filter</a:t>
            </a:r>
            <a:r>
              <a:rPr lang="fr-FR" dirty="0"/>
              <a:t> </a:t>
            </a:r>
            <a:r>
              <a:rPr lang="fr-FR" dirty="0" smtClean="0"/>
              <a:t>box, </a:t>
            </a:r>
            <a:r>
              <a:rPr lang="fr-FR" dirty="0" err="1"/>
              <a:t>towards</a:t>
            </a:r>
            <a:r>
              <a:rPr lang="fr-FR" dirty="0"/>
              <a:t> </a:t>
            </a:r>
            <a:r>
              <a:rPr lang="fr-FR" dirty="0" smtClean="0"/>
              <a:t>the </a:t>
            </a:r>
            <a:r>
              <a:rPr lang="fr-FR" dirty="0" err="1" smtClean="0"/>
              <a:t>electronics</a:t>
            </a:r>
            <a:r>
              <a:rPr lang="fr-FR" dirty="0" smtClean="0"/>
              <a:t> box/</a:t>
            </a:r>
            <a:r>
              <a:rPr lang="fr-FR" dirty="0" err="1"/>
              <a:t>sphere</a:t>
            </a:r>
            <a:r>
              <a:rPr lang="fr-FR" dirty="0" smtClean="0"/>
              <a:t>.</a:t>
            </a:r>
          </a:p>
          <a:p>
            <a:endParaRPr lang="fr-FR" i="1" dirty="0"/>
          </a:p>
          <a:p>
            <a:pPr marL="285750" indent="-285750">
              <a:buFont typeface="Courier New" charset="0"/>
              <a:buChar char="o"/>
            </a:pPr>
            <a:r>
              <a:rPr lang="fr-FR" i="1" dirty="0" err="1" smtClean="0">
                <a:solidFill>
                  <a:srgbClr val="0622FF"/>
                </a:solidFill>
              </a:rPr>
              <a:t>Changed</a:t>
            </a:r>
            <a:r>
              <a:rPr lang="fr-FR" i="1" dirty="0" smtClean="0">
                <a:solidFill>
                  <a:srgbClr val="0622FF"/>
                </a:solidFill>
              </a:rPr>
              <a:t> the </a:t>
            </a:r>
            <a:r>
              <a:rPr lang="fr-FR" i="1" dirty="0" err="1" smtClean="0">
                <a:solidFill>
                  <a:srgbClr val="0622FF"/>
                </a:solidFill>
              </a:rPr>
              <a:t>filter</a:t>
            </a:r>
            <a:r>
              <a:rPr lang="fr-FR" i="1" dirty="0">
                <a:solidFill>
                  <a:srgbClr val="0622FF"/>
                </a:solidFill>
              </a:rPr>
              <a:t> </a:t>
            </a:r>
            <a:r>
              <a:rPr lang="fr-FR" i="1" dirty="0" err="1" smtClean="0">
                <a:solidFill>
                  <a:srgbClr val="0622FF"/>
                </a:solidFill>
              </a:rPr>
              <a:t>path</a:t>
            </a:r>
            <a:r>
              <a:rPr lang="fr-FR" i="1" dirty="0" smtClean="0">
                <a:solidFill>
                  <a:srgbClr val="0622FF"/>
                </a:solidFill>
              </a:rPr>
              <a:t> </a:t>
            </a:r>
            <a:r>
              <a:rPr lang="fr-FR" i="1" dirty="0" err="1" smtClean="0">
                <a:solidFill>
                  <a:srgbClr val="0622FF"/>
                </a:solidFill>
              </a:rPr>
              <a:t>from</a:t>
            </a:r>
            <a:r>
              <a:rPr lang="fr-FR" i="1" dirty="0" smtClean="0">
                <a:solidFill>
                  <a:srgbClr val="0622FF"/>
                </a:solidFill>
              </a:rPr>
              <a:t> #1 to #2</a:t>
            </a:r>
            <a:r>
              <a:rPr lang="fr-FR" dirty="0" smtClean="0"/>
              <a:t>. </a:t>
            </a:r>
            <a:endParaRPr lang="fr-FR" dirty="0"/>
          </a:p>
        </p:txBody>
      </p:sp>
      <p:cxnSp>
        <p:nvCxnSpPr>
          <p:cNvPr id="19" name="Connecteur en arc 18"/>
          <p:cNvCxnSpPr/>
          <p:nvPr/>
        </p:nvCxnSpPr>
        <p:spPr>
          <a:xfrm rot="5400000">
            <a:off x="2285998" y="5029203"/>
            <a:ext cx="678878" cy="651162"/>
          </a:xfrm>
          <a:prstGeom prst="curvedConnector3">
            <a:avLst/>
          </a:prstGeom>
          <a:ln w="25400">
            <a:solidFill>
              <a:srgbClr val="FF08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en arc 21"/>
          <p:cNvCxnSpPr/>
          <p:nvPr/>
        </p:nvCxnSpPr>
        <p:spPr>
          <a:xfrm rot="5400000">
            <a:off x="3096490" y="5063841"/>
            <a:ext cx="734297" cy="609596"/>
          </a:xfrm>
          <a:prstGeom prst="curvedConnector3">
            <a:avLst/>
          </a:prstGeom>
          <a:ln w="25400">
            <a:solidFill>
              <a:srgbClr val="FF08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433455" y="4890655"/>
            <a:ext cx="419792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+ </a:t>
            </a:r>
            <a:r>
              <a:rPr lang="en-GB" b="1" dirty="0" smtClean="0"/>
              <a:t>removed the connection to the sensor</a:t>
            </a:r>
            <a:r>
              <a:rPr lang="en-GB" dirty="0" smtClean="0"/>
              <a:t>:</a:t>
            </a:r>
          </a:p>
          <a:p>
            <a:pPr algn="ctr"/>
            <a:r>
              <a:rPr lang="en-GB" dirty="0" smtClean="0">
                <a:solidFill>
                  <a:srgbClr val="0622FF"/>
                </a:solidFill>
              </a:rPr>
              <a:t>The so-called “sparks” are still there</a:t>
            </a:r>
            <a:r>
              <a:rPr lang="en-GB" dirty="0" smtClean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214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study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GROS M. (CEA/IRFU)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6th NEWS-G Collaboration Meeting, June 11-13 2019, Grenoble: Implementation at LSM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C8168980-18D9-BC46-9D11-E8BD745EBD25}" type="slidenum">
              <a:rPr lang="fr-FR" smtClean="0"/>
              <a:pPr>
                <a:defRPr/>
              </a:pPr>
              <a:t>8</a:t>
            </a:fld>
            <a:r>
              <a:rPr lang="fr-FR" smtClean="0"/>
              <a:t>/17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400538" y="532435"/>
            <a:ext cx="6224781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Runs (starting on tf07s004)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dirty="0" smtClean="0"/>
              <a:t>Deriv. &gt; 500ADU over 0.050 </a:t>
            </a:r>
            <a:r>
              <a:rPr lang="en-GB" dirty="0" err="1" smtClean="0"/>
              <a:t>ms</a:t>
            </a:r>
            <a:endParaRPr lang="en-GB" dirty="0" smtClean="0"/>
          </a:p>
          <a:p>
            <a:pPr marL="742950" lvl="1" indent="-285750">
              <a:buFont typeface="Wingdings" charset="2"/>
              <a:buChar char="§"/>
            </a:pPr>
            <a:r>
              <a:rPr lang="en-GB" dirty="0" smtClean="0"/>
              <a:t>Cut on rise time &gt; 0.030 </a:t>
            </a:r>
            <a:r>
              <a:rPr lang="en-GB" dirty="0" err="1" smtClean="0"/>
              <a:t>ms</a:t>
            </a:r>
            <a:endParaRPr lang="en-GB" dirty="0" smtClean="0"/>
          </a:p>
          <a:p>
            <a:pPr marL="742950" lvl="1" indent="-285750">
              <a:buFont typeface="Wingdings" charset="2"/>
              <a:buChar char="§"/>
            </a:pPr>
            <a:r>
              <a:rPr lang="en-GB" u="sng" dirty="0" smtClean="0"/>
              <a:t>Event</a:t>
            </a:r>
            <a:r>
              <a:rPr lang="en-GB" dirty="0" smtClean="0"/>
              <a:t>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GB" dirty="0" smtClean="0"/>
              <a:t>Duration 2 </a:t>
            </a:r>
            <a:r>
              <a:rPr lang="en-GB" dirty="0" err="1" smtClean="0"/>
              <a:t>ms</a:t>
            </a:r>
            <a:endParaRPr lang="en-GB" dirty="0" smtClean="0"/>
          </a:p>
          <a:p>
            <a:pPr marL="1200150" lvl="2" indent="-285750">
              <a:buFont typeface="Arial" charset="0"/>
              <a:buChar char="•"/>
            </a:pPr>
            <a:r>
              <a:rPr lang="en-GB" dirty="0" err="1" smtClean="0"/>
              <a:t>Pretrigger</a:t>
            </a:r>
            <a:r>
              <a:rPr lang="en-GB" dirty="0" smtClean="0"/>
              <a:t> 1 </a:t>
            </a:r>
            <a:r>
              <a:rPr lang="en-GB" dirty="0" err="1" smtClean="0"/>
              <a:t>ms</a:t>
            </a:r>
            <a:endParaRPr lang="en-GB" dirty="0" smtClean="0"/>
          </a:p>
          <a:p>
            <a:pPr marL="1200150" lvl="2" indent="-285750">
              <a:buFont typeface="Arial" charset="0"/>
              <a:buChar char="•"/>
            </a:pPr>
            <a:r>
              <a:rPr lang="en-GB" dirty="0" smtClean="0"/>
              <a:t>Baseline computed within (0.2 </a:t>
            </a:r>
            <a:r>
              <a:rPr lang="mr-IN" dirty="0" smtClean="0"/>
              <a:t>…</a:t>
            </a:r>
            <a:r>
              <a:rPr lang="en-US" dirty="0" smtClean="0"/>
              <a:t> 0.8) </a:t>
            </a:r>
            <a:r>
              <a:rPr lang="en-US" dirty="0" err="1" smtClean="0"/>
              <a:t>ms</a:t>
            </a:r>
            <a:endParaRPr lang="en-US" dirty="0" smtClean="0"/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Rise time computed on (50 </a:t>
            </a:r>
            <a:r>
              <a:rPr lang="mr-IN" dirty="0" smtClean="0"/>
              <a:t>…</a:t>
            </a:r>
            <a:r>
              <a:rPr lang="en-US" dirty="0" smtClean="0"/>
              <a:t> 90) % of the amplitude</a:t>
            </a:r>
            <a:endParaRPr lang="en-GB" dirty="0"/>
          </a:p>
        </p:txBody>
      </p:sp>
      <p:cxnSp>
        <p:nvCxnSpPr>
          <p:cNvPr id="13" name="Connecteur en arc 12"/>
          <p:cNvCxnSpPr>
            <a:stCxn id="8" idx="3"/>
            <a:endCxn id="28" idx="1"/>
          </p:cNvCxnSpPr>
          <p:nvPr/>
        </p:nvCxnSpPr>
        <p:spPr>
          <a:xfrm flipV="1">
            <a:off x="5047410" y="4927378"/>
            <a:ext cx="929644" cy="1023055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er 30"/>
          <p:cNvGrpSpPr/>
          <p:nvPr/>
        </p:nvGrpSpPr>
        <p:grpSpPr>
          <a:xfrm>
            <a:off x="5977054" y="3320141"/>
            <a:ext cx="3052646" cy="3214473"/>
            <a:chOff x="234176" y="3016579"/>
            <a:chExt cx="3052646" cy="3214473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76" y="3016579"/>
              <a:ext cx="3052646" cy="3214473"/>
            </a:xfrm>
            <a:prstGeom prst="rect">
              <a:avLst/>
            </a:prstGeom>
          </p:spPr>
        </p:pic>
        <p:cxnSp>
          <p:nvCxnSpPr>
            <p:cNvPr id="21" name="Connecteur droit 20"/>
            <p:cNvCxnSpPr/>
            <p:nvPr/>
          </p:nvCxnSpPr>
          <p:spPr>
            <a:xfrm>
              <a:off x="462846" y="5201691"/>
              <a:ext cx="2469925" cy="0"/>
            </a:xfrm>
            <a:prstGeom prst="line">
              <a:avLst/>
            </a:prstGeom>
            <a:ln w="25400">
              <a:solidFill>
                <a:srgbClr val="FF08E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927761" y="3570602"/>
              <a:ext cx="1803699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tf07s004: 1600 V</a:t>
              </a:r>
            </a:p>
          </p:txBody>
        </p:sp>
      </p:grp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7" y="2681274"/>
            <a:ext cx="4300963" cy="281441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78642" y="5658045"/>
            <a:ext cx="476876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Initial plot of the event decay</a:t>
            </a:r>
            <a:r>
              <a:rPr lang="en-GB" smtClean="0"/>
              <a:t>: </a:t>
            </a:r>
          </a:p>
          <a:p>
            <a:r>
              <a:rPr lang="en-GB" dirty="0" smtClean="0"/>
              <a:t>mainly shorter than the </a:t>
            </a:r>
            <a:r>
              <a:rPr lang="en-GB" dirty="0" err="1" smtClean="0"/>
              <a:t>Cremat</a:t>
            </a:r>
            <a:r>
              <a:rPr lang="en-GB" dirty="0" smtClean="0"/>
              <a:t> decay (0.140 </a:t>
            </a:r>
            <a:r>
              <a:rPr lang="en-GB" dirty="0" err="1" smtClean="0"/>
              <a:t>ms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0" name="ZoneTexte 39"/>
          <p:cNvSpPr txBox="1"/>
          <p:nvPr/>
        </p:nvSpPr>
        <p:spPr>
          <a:xfrm>
            <a:off x="680224" y="4728117"/>
            <a:ext cx="381707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622FF"/>
                </a:solidFill>
              </a:rPr>
              <a:t>Sparks? Not sure at all! Let say “spikes”</a:t>
            </a:r>
            <a:endParaRPr lang="en-GB" dirty="0">
              <a:solidFill>
                <a:srgbClr val="062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Searching for some evidence of physical events (V↗)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GROS M. (CEA/IRFU)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6th NEWS-G Collaboration Meeting, June 11-13 2019, Grenoble: Implementation at LSM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C8168980-18D9-BC46-9D11-E8BD745EBD25}" type="slidenum">
              <a:rPr lang="fr-FR" smtClean="0"/>
              <a:pPr>
                <a:defRPr/>
              </a:pPr>
              <a:t>9</a:t>
            </a:fld>
            <a:r>
              <a:rPr lang="fr-FR" smtClean="0"/>
              <a:t>/17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1267608" y="478064"/>
            <a:ext cx="197195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tf07s005: 1600 V</a:t>
            </a:r>
          </a:p>
          <a:p>
            <a:r>
              <a:rPr lang="en-GB" dirty="0"/>
              <a:t>Threshold </a:t>
            </a:r>
            <a:r>
              <a:rPr lang="en-GB" dirty="0" smtClean="0"/>
              <a:t>500 ADU</a:t>
            </a:r>
            <a:endParaRPr lang="en-GB" dirty="0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" y="3858321"/>
            <a:ext cx="3389569" cy="2752493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5493430" y="478064"/>
            <a:ext cx="208576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tf07s007: 1650 V</a:t>
            </a:r>
          </a:p>
          <a:p>
            <a:r>
              <a:rPr lang="en-GB" dirty="0" smtClean="0"/>
              <a:t>Threshold 2000 ADU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662" y="3852745"/>
            <a:ext cx="3403300" cy="2763644"/>
          </a:xfrm>
          <a:prstGeom prst="rect">
            <a:avLst/>
          </a:prstGeom>
        </p:spPr>
      </p:pic>
      <p:grpSp>
        <p:nvGrpSpPr>
          <p:cNvPr id="42" name="Grouper 41"/>
          <p:cNvGrpSpPr/>
          <p:nvPr/>
        </p:nvGrpSpPr>
        <p:grpSpPr>
          <a:xfrm>
            <a:off x="993835" y="1110477"/>
            <a:ext cx="2519497" cy="2653061"/>
            <a:chOff x="402683" y="1110477"/>
            <a:chExt cx="2519497" cy="2653061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83" y="1110477"/>
              <a:ext cx="2519497" cy="2653061"/>
            </a:xfrm>
            <a:prstGeom prst="rect">
              <a:avLst/>
            </a:prstGeom>
          </p:spPr>
        </p:pic>
        <p:cxnSp>
          <p:nvCxnSpPr>
            <p:cNvPr id="39" name="Connecteur droit 38"/>
            <p:cNvCxnSpPr/>
            <p:nvPr/>
          </p:nvCxnSpPr>
          <p:spPr>
            <a:xfrm>
              <a:off x="612187" y="2898946"/>
              <a:ext cx="2131013" cy="0"/>
            </a:xfrm>
            <a:prstGeom prst="line">
              <a:avLst/>
            </a:prstGeom>
            <a:ln w="25400">
              <a:solidFill>
                <a:srgbClr val="FF08E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er 42"/>
          <p:cNvGrpSpPr/>
          <p:nvPr/>
        </p:nvGrpSpPr>
        <p:grpSpPr>
          <a:xfrm>
            <a:off x="5271268" y="1104900"/>
            <a:ext cx="2530089" cy="2664214"/>
            <a:chOff x="5008136" y="1104900"/>
            <a:chExt cx="2530089" cy="2664214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8136" y="1104900"/>
              <a:ext cx="2530089" cy="2664214"/>
            </a:xfrm>
            <a:prstGeom prst="rect">
              <a:avLst/>
            </a:prstGeom>
          </p:spPr>
        </p:pic>
        <p:cxnSp>
          <p:nvCxnSpPr>
            <p:cNvPr id="41" name="Connecteur droit 40"/>
            <p:cNvCxnSpPr/>
            <p:nvPr/>
          </p:nvCxnSpPr>
          <p:spPr>
            <a:xfrm>
              <a:off x="5213924" y="2898946"/>
              <a:ext cx="2131013" cy="0"/>
            </a:xfrm>
            <a:prstGeom prst="line">
              <a:avLst/>
            </a:prstGeom>
            <a:ln w="25400">
              <a:solidFill>
                <a:srgbClr val="FF08E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oneTexte 43"/>
          <p:cNvSpPr txBox="1"/>
          <p:nvPr/>
        </p:nvSpPr>
        <p:spPr>
          <a:xfrm>
            <a:off x="5776331" y="5843239"/>
            <a:ext cx="149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Increase: 27%</a:t>
            </a:r>
            <a:endParaRPr lang="en-GB"/>
          </a:p>
        </p:txBody>
      </p:sp>
      <p:sp>
        <p:nvSpPr>
          <p:cNvPr id="45" name="ZoneTexte 44"/>
          <p:cNvSpPr txBox="1"/>
          <p:nvPr/>
        </p:nvSpPr>
        <p:spPr>
          <a:xfrm>
            <a:off x="7107382" y="4558146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1.58Hz</a:t>
            </a:r>
            <a:endParaRPr lang="en-GB" dirty="0"/>
          </a:p>
        </p:txBody>
      </p:sp>
      <p:sp>
        <p:nvSpPr>
          <p:cNvPr id="46" name="ZoneTexte 45"/>
          <p:cNvSpPr txBox="1"/>
          <p:nvPr/>
        </p:nvSpPr>
        <p:spPr>
          <a:xfrm>
            <a:off x="2812473" y="4571999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2.16Hz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523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21220</TotalTime>
  <Words>1059</Words>
  <Application>Microsoft Macintosh PowerPoint</Application>
  <PresentationFormat>Présentation à l'écran (4:3)</PresentationFormat>
  <Paragraphs>164</Paragraphs>
  <Slides>14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3" baseType="lpstr">
      <vt:lpstr>Courier</vt:lpstr>
      <vt:lpstr>Courier New</vt:lpstr>
      <vt:lpstr>Eurostile</vt:lpstr>
      <vt:lpstr>Mangal</vt:lpstr>
      <vt:lpstr>ＭＳ Ｐゴシック</vt:lpstr>
      <vt:lpstr>Times New Roman</vt:lpstr>
      <vt:lpstr>Wingdings</vt:lpstr>
      <vt:lpstr>Arial</vt:lpstr>
      <vt:lpstr>Conception personnalisée</vt:lpstr>
      <vt:lpstr>Présentation PowerPoint</vt:lpstr>
      <vt:lpstr>Changes on the LSM topology</vt:lpstr>
      <vt:lpstr>Status of mechanics</vt:lpstr>
      <vt:lpstr>Electronic noise study (reference: the Sedine)</vt:lpstr>
      <vt:lpstr>Electronic noise study: current status</vt:lpstr>
      <vt:lpstr>Electronics box</vt:lpstr>
      <vt:lpstr>Actions for electronics</vt:lpstr>
      <vt:lpstr>Data study</vt:lpstr>
      <vt:lpstr>Searching for some evidence of physical events (V↗)</vt:lpstr>
      <vt:lpstr>Searching for some evidence of physical events (V↘)</vt:lpstr>
      <vt:lpstr>Data at rather low voltage</vt:lpstr>
      <vt:lpstr>Stability</vt:lpstr>
      <vt:lpstr>Conclusions</vt:lpstr>
      <vt:lpstr> </vt:lpstr>
    </vt:vector>
  </TitlesOfParts>
  <Manager/>
  <Company>CEA/DSM/DAPNIA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Michel GROS</dc:creator>
  <cp:keywords/>
  <dc:description/>
  <cp:lastModifiedBy>GROS Michel</cp:lastModifiedBy>
  <cp:revision>694</cp:revision>
  <cp:lastPrinted>2017-04-21T07:50:05Z</cp:lastPrinted>
  <dcterms:created xsi:type="dcterms:W3CDTF">2015-07-28T16:47:02Z</dcterms:created>
  <dcterms:modified xsi:type="dcterms:W3CDTF">2019-06-11T11:48:13Z</dcterms:modified>
  <cp:category/>
</cp:coreProperties>
</file>