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</p:sldMasterIdLst>
  <p:notesMasterIdLst>
    <p:notesMasterId r:id="rId14"/>
  </p:notesMasterIdLst>
  <p:sldIdLst>
    <p:sldId id="257" r:id="rId3"/>
    <p:sldId id="361" r:id="rId4"/>
    <p:sldId id="363" r:id="rId5"/>
    <p:sldId id="362" r:id="rId6"/>
    <p:sldId id="364" r:id="rId7"/>
    <p:sldId id="366" r:id="rId8"/>
    <p:sldId id="367" r:id="rId9"/>
    <p:sldId id="365" r:id="rId10"/>
    <p:sldId id="368" r:id="rId11"/>
    <p:sldId id="369" r:id="rId12"/>
    <p:sldId id="3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6"/>
    <p:restoredTop sz="95122" autoAdjust="0"/>
  </p:normalViewPr>
  <p:slideViewPr>
    <p:cSldViewPr snapToGrid="0" snapToObjects="1">
      <p:cViewPr varScale="1">
        <p:scale>
          <a:sx n="112" d="100"/>
          <a:sy n="112" d="100"/>
        </p:scale>
        <p:origin x="8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6F2EE-B3DF-4840-AEAC-6B68E1622A65}" type="datetimeFigureOut">
              <a:rPr lang="en-US" smtClean="0"/>
              <a:t>6/10/19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62F5D-F700-254C-8976-992F0DAC9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28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2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7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C958-898A-874B-8C11-52D7DEEE14A2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2019-06-10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0" y="6495567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7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46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817687"/>
            <a:ext cx="2057400" cy="4483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F643-B869-2D43-BE5A-B9ACCB4C1B5E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2019-06-10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80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28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2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7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68D7A-8653-6443-BFDD-C9EB956972B2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2019-05-16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0" y="6495567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7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4699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459" indent="-228459">
              <a:defRPr sz="2400">
                <a:latin typeface="Palatino Linotype"/>
                <a:cs typeface="Palatino Linotype"/>
              </a:defRPr>
            </a:lvl1pPr>
            <a:lvl2pPr marL="455329" indent="-226871">
              <a:defRPr sz="2400">
                <a:latin typeface="Palatino Linotype"/>
                <a:cs typeface="Palatino Linotype"/>
              </a:defRPr>
            </a:lvl2pPr>
            <a:lvl3pPr marL="683787" indent="-228459">
              <a:defRPr sz="2400">
                <a:latin typeface="Palatino Linotype"/>
                <a:cs typeface="Palatino Linotype"/>
              </a:defRPr>
            </a:lvl3pPr>
            <a:lvl4pPr marL="910659" indent="-226871">
              <a:defRPr>
                <a:latin typeface="Palatino Linotype"/>
                <a:cs typeface="Palatino Linotype"/>
              </a:defRPr>
            </a:lvl4pPr>
            <a:lvl5pPr marL="1139117" indent="-228459"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F4C8-6483-FC45-A7AE-C8DA3D8AA67B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2019-05-16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251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4406906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2906719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7AC4-E663-C449-A4D1-2A5218105559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2019-05-16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22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0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A4D2-58D4-424C-A671-3E7DB56D5CEE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2019-05-16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99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E5E2-BA80-8041-9E6E-60F06E62F640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2019-05-16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04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C1AF-F268-A544-83DD-06F139E621EB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2019-05-16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038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0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40" y="2295831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265-ADC2-A148-949B-6ADEEDF7A560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2019-05-16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776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6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D60A-27CD-9345-84FB-376BB56836A3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2019-05-16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049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17689"/>
            <a:ext cx="8005762" cy="45080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0B13-7D77-F34D-8739-7463BD33497F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2019-05-16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40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459" indent="-228459">
              <a:defRPr sz="2400">
                <a:latin typeface="Palatino Linotype"/>
                <a:cs typeface="Palatino Linotype"/>
              </a:defRPr>
            </a:lvl1pPr>
            <a:lvl2pPr marL="455329" indent="-226871">
              <a:defRPr sz="2400">
                <a:latin typeface="Palatino Linotype"/>
                <a:cs typeface="Palatino Linotype"/>
              </a:defRPr>
            </a:lvl2pPr>
            <a:lvl3pPr marL="683787" indent="-228459">
              <a:defRPr sz="2400">
                <a:latin typeface="Palatino Linotype"/>
                <a:cs typeface="Palatino Linotype"/>
              </a:defRPr>
            </a:lvl3pPr>
            <a:lvl4pPr marL="910659" indent="-226871">
              <a:defRPr>
                <a:latin typeface="Palatino Linotype"/>
                <a:cs typeface="Palatino Linotype"/>
              </a:defRPr>
            </a:lvl4pPr>
            <a:lvl5pPr marL="1139117" indent="-228459"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CB30-B201-534D-A0C7-9F4B17C8FB56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2019-06-10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555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817687"/>
            <a:ext cx="2057400" cy="4483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668F-DF3B-CA40-A07C-21597E880BF5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2019-05-16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54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4406906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2906719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A2F-9086-2140-989B-7D2CDF0C68BA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2019-06-10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55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0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8ADE1-67F1-474A-A947-3DAD026F7C90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2019-06-10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71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5C11-7658-724C-9B20-8B3C748AEC3C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2019-06-10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1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E828-4A70-DC4B-A620-252603793A78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2019-06-10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3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0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40" y="2295831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E4E5-FB05-EE48-AA79-FE7154D331A0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2019-06-10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47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6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5BE45-FBE7-704C-8D4A-7CABF408883A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2019-06-10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5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17689"/>
            <a:ext cx="8005762" cy="45080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E82CD-D300-234B-90F4-A4E912D26640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2019-06-10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43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2685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0"/>
            <a:ext cx="6122987" cy="944387"/>
          </a:xfrm>
          <a:prstGeom prst="rect">
            <a:avLst/>
          </a:prstGeom>
        </p:spPr>
        <p:txBody>
          <a:bodyPr vert="horz" lIns="0" tIns="45692" rIns="9138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17690"/>
            <a:ext cx="8005762" cy="4308475"/>
          </a:xfrm>
          <a:prstGeom prst="rect">
            <a:avLst/>
          </a:prstGeom>
        </p:spPr>
        <p:txBody>
          <a:bodyPr vert="horz" lIns="0" tIns="0" rIns="91380" bIns="45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7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fld id="{4972D1D7-F6C7-1444-A8BD-029A0BF4174C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2019-06-10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0" y="6495567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7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6915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9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456915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459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329" indent="-226871" algn="l" defTabSz="456915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3787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0659" indent="-226871" algn="l" defTabSz="45691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117" indent="-228459" algn="l" defTabSz="456915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3036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2685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6122987" cy="944387"/>
          </a:xfrm>
          <a:prstGeom prst="rect">
            <a:avLst/>
          </a:prstGeom>
        </p:spPr>
        <p:txBody>
          <a:bodyPr vert="horz" lIns="0" tIns="45692" rIns="9138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17690"/>
            <a:ext cx="8005762" cy="4308475"/>
          </a:xfrm>
          <a:prstGeom prst="rect">
            <a:avLst/>
          </a:prstGeom>
        </p:spPr>
        <p:txBody>
          <a:bodyPr vert="horz" lIns="0" tIns="0" rIns="91380" bIns="45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7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fld id="{EFF70C9D-F8A7-1741-9D9F-4651E86ECF6A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2019-05-16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0" y="6495567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7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6915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39589" y="209593"/>
            <a:ext cx="1847214" cy="11096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92" rIns="91380" bIns="45692" spcCol="0" rtlCol="0" anchor="ctr"/>
          <a:lstStyle/>
          <a:p>
            <a:pPr algn="ctr" defTabSz="456915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53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l" defTabSz="456915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459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329" indent="-226871" algn="l" defTabSz="456915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3787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0659" indent="-226871" algn="l" defTabSz="45691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117" indent="-228459" algn="l" defTabSz="456915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3036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64" y="1899649"/>
            <a:ext cx="8885513" cy="14700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SNOLAB reviews of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082" y="4123675"/>
            <a:ext cx="4465408" cy="1752600"/>
          </a:xfrm>
        </p:spPr>
        <p:txBody>
          <a:bodyPr/>
          <a:lstStyle/>
          <a:p>
            <a:pPr algn="r"/>
            <a:r>
              <a:rPr lang="en-US" dirty="0"/>
              <a:t>Gilles </a:t>
            </a:r>
            <a:r>
              <a:rPr lang="en-US" dirty="0" err="1"/>
              <a:t>Gerbier</a:t>
            </a:r>
            <a:endParaRPr lang="en-US" dirty="0"/>
          </a:p>
          <a:p>
            <a:pPr algn="r"/>
            <a:r>
              <a:rPr lang="en-US" dirty="0"/>
              <a:t>     6th NEWS-G Collaboration meeting  11-13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june</a:t>
            </a:r>
            <a:r>
              <a:rPr lang="en-US" dirty="0"/>
              <a:t> 2019 Grenoble</a:t>
            </a:r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15"/>
          <a:stretch/>
        </p:blipFill>
        <p:spPr>
          <a:xfrm>
            <a:off x="6484674" y="5914253"/>
            <a:ext cx="2323821" cy="871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0D0BB1-1C65-DF47-AF73-4874A6DD2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21" y="1661805"/>
            <a:ext cx="1729521" cy="97285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323BA-F7B8-CC41-979A-8ED6485DD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1C735-BA78-2E4D-A193-31B4B96CFC53}"/>
              </a:ext>
            </a:extLst>
          </p:cNvPr>
          <p:cNvSpPr txBox="1"/>
          <p:nvPr/>
        </p:nvSpPr>
        <p:spPr>
          <a:xfrm>
            <a:off x="262890" y="3931920"/>
            <a:ext cx="2315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EAC – march12th 2019</a:t>
            </a:r>
          </a:p>
          <a:p>
            <a:r>
              <a:rPr lang="fr-CA" dirty="0"/>
              <a:t>TDR – </a:t>
            </a:r>
            <a:r>
              <a:rPr lang="fr-CA" dirty="0" err="1"/>
              <a:t>april</a:t>
            </a:r>
            <a:r>
              <a:rPr lang="fr-CA" dirty="0"/>
              <a:t> 11th 2019</a:t>
            </a:r>
          </a:p>
          <a:p>
            <a:r>
              <a:rPr lang="fr-CA" dirty="0"/>
              <a:t>IR-1 - </a:t>
            </a:r>
          </a:p>
        </p:txBody>
      </p:sp>
    </p:spTree>
    <p:extLst>
      <p:ext uri="{BB962C8B-B14F-4D97-AF65-F5344CB8AC3E}">
        <p14:creationId xmlns:p14="http://schemas.microsoft.com/office/powerpoint/2010/main" val="10480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3353-1F4B-9145-B3F3-4D13E671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Installation </a:t>
            </a:r>
            <a:r>
              <a:rPr lang="fr-CA" dirty="0" err="1"/>
              <a:t>Review</a:t>
            </a:r>
            <a:r>
              <a:rPr lang="fr-CA" dirty="0"/>
              <a:t> – May 22nd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3EA81-2872-E04A-A552-334A99764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1800" dirty="0"/>
              <a:t>Crane, </a:t>
            </a:r>
            <a:r>
              <a:rPr lang="fr-CA" sz="1800" dirty="0" err="1"/>
              <a:t>Seismic</a:t>
            </a:r>
            <a:r>
              <a:rPr lang="fr-CA" sz="1800" dirty="0"/>
              <a:t> Platform, </a:t>
            </a:r>
            <a:r>
              <a:rPr lang="fr-CA" sz="1800" dirty="0" err="1"/>
              <a:t>electrical</a:t>
            </a:r>
            <a:endParaRPr lang="fr-CA" sz="1800" dirty="0"/>
          </a:p>
          <a:p>
            <a:pPr lvl="1"/>
            <a:r>
              <a:rPr lang="fr-CA" sz="1800" dirty="0" err="1"/>
              <a:t>Mostly</a:t>
            </a:r>
            <a:r>
              <a:rPr lang="fr-CA" sz="1800" dirty="0"/>
              <a:t> SNOLAB </a:t>
            </a:r>
            <a:r>
              <a:rPr lang="fr-CA" sz="1800" dirty="0" err="1"/>
              <a:t>deliverables</a:t>
            </a:r>
            <a:r>
              <a:rPr lang="fr-CA" sz="1800" dirty="0"/>
              <a:t> </a:t>
            </a:r>
          </a:p>
          <a:p>
            <a:endParaRPr lang="fr-CA" sz="1800" dirty="0"/>
          </a:p>
          <a:p>
            <a:r>
              <a:rPr lang="fr-CA" sz="1800" dirty="0"/>
              <a:t>2h all Ok</a:t>
            </a:r>
          </a:p>
          <a:p>
            <a:pPr marL="0" indent="0">
              <a:buNone/>
            </a:pPr>
            <a:r>
              <a:rPr lang="fr-CA" sz="1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A94C-7387-B443-B6CA-B12CAF92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778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2AC7-EC46-E54F-AAE9-79740C15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To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C1261-AE73-524D-8722-CA16EB63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IR n</a:t>
            </a:r>
          </a:p>
          <a:p>
            <a:r>
              <a:rPr lang="fr-CA" dirty="0" err="1"/>
              <a:t>Operation</a:t>
            </a:r>
            <a:r>
              <a:rPr lang="fr-CA" dirty="0"/>
              <a:t> </a:t>
            </a:r>
            <a:r>
              <a:rPr lang="fr-CA" dirty="0" err="1"/>
              <a:t>Readyness</a:t>
            </a:r>
            <a:r>
              <a:rPr lang="fr-CA" dirty="0"/>
              <a:t> </a:t>
            </a:r>
            <a:r>
              <a:rPr lang="fr-CA" dirty="0" err="1"/>
              <a:t>Review</a:t>
            </a:r>
            <a:r>
              <a:rPr lang="fr-CA" dirty="0"/>
              <a:t>  end </a:t>
            </a:r>
            <a:r>
              <a:rPr lang="fr-CA" dirty="0" err="1"/>
              <a:t>year</a:t>
            </a:r>
            <a:endParaRPr lang="fr-CA" dirty="0"/>
          </a:p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B24EC-AAC8-7143-86F5-20B1865D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35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FE74-1B14-E04A-9C28-D346C84B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 External Advisory Committee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B26F-7CAD-1D41-A79B-C88268498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Meets</a:t>
            </a:r>
            <a:r>
              <a:rPr lang="fr-CA" dirty="0"/>
              <a:t> </a:t>
            </a:r>
            <a:r>
              <a:rPr lang="fr-CA" dirty="0" err="1"/>
              <a:t>every</a:t>
            </a:r>
            <a:r>
              <a:rPr lang="fr-CA" dirty="0"/>
              <a:t> 6 </a:t>
            </a:r>
            <a:r>
              <a:rPr lang="fr-CA" dirty="0" err="1"/>
              <a:t>months</a:t>
            </a:r>
            <a:endParaRPr lang="fr-CA" dirty="0"/>
          </a:p>
          <a:p>
            <a:r>
              <a:rPr lang="fr-CA" dirty="0"/>
              <a:t>Report due 4 </a:t>
            </a:r>
            <a:r>
              <a:rPr lang="fr-CA" dirty="0" err="1"/>
              <a:t>weeks</a:t>
            </a:r>
            <a:r>
              <a:rPr lang="fr-CA" dirty="0"/>
              <a:t> </a:t>
            </a:r>
            <a:r>
              <a:rPr lang="fr-CA" dirty="0" err="1"/>
              <a:t>before</a:t>
            </a:r>
            <a:endParaRPr lang="fr-CA" dirty="0"/>
          </a:p>
          <a:p>
            <a:r>
              <a:rPr lang="fr-CA" dirty="0"/>
              <a:t>Questions to the </a:t>
            </a:r>
            <a:r>
              <a:rPr lang="fr-CA" dirty="0" err="1"/>
              <a:t>project</a:t>
            </a:r>
            <a:endParaRPr lang="fr-CA" dirty="0"/>
          </a:p>
          <a:p>
            <a:r>
              <a:rPr lang="fr-CA" dirty="0" err="1"/>
              <a:t>Presentation</a:t>
            </a:r>
            <a:r>
              <a:rPr lang="fr-CA" dirty="0"/>
              <a:t> </a:t>
            </a:r>
            <a:r>
              <a:rPr lang="fr-CA" dirty="0" err="1"/>
              <a:t>asked</a:t>
            </a:r>
            <a:r>
              <a:rPr lang="fr-CA" dirty="0"/>
              <a:t> or not by EAC chair</a:t>
            </a:r>
          </a:p>
          <a:p>
            <a:r>
              <a:rPr lang="fr-CA" dirty="0" err="1"/>
              <a:t>Spring</a:t>
            </a:r>
            <a:r>
              <a:rPr lang="fr-CA" dirty="0"/>
              <a:t> meeting : March 11th</a:t>
            </a:r>
          </a:p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7FA31-652D-9541-A5A7-183CB156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48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1BF9A-C925-004F-AE06-E16A9CEE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by EAC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B4BE7-743A-9249-89BC-44007C003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If I understood correctly from the schedule, the </a:t>
            </a:r>
            <a:r>
              <a:rPr lang="en-CA" b="1" dirty="0"/>
              <a:t>quenching factor </a:t>
            </a:r>
            <a:r>
              <a:rPr lang="en-CA" dirty="0"/>
              <a:t>measurements at Grenoble and TUNL were scheduled to be completed last August.                    </a:t>
            </a:r>
          </a:p>
          <a:p>
            <a:pPr lvl="1"/>
            <a:r>
              <a:rPr lang="en-CA" dirty="0"/>
              <a:t>What is the current status? Are there any indications yet whether the  measurements will meet the requirements? </a:t>
            </a:r>
          </a:p>
          <a:p>
            <a:pPr lvl="1"/>
            <a:r>
              <a:rPr lang="en-CA" dirty="0"/>
              <a:t>When do you expect decisive results?</a:t>
            </a:r>
            <a:br>
              <a:rPr lang="en-CA" dirty="0"/>
            </a:br>
            <a:endParaRPr lang="en-CA" dirty="0"/>
          </a:p>
          <a:p>
            <a:r>
              <a:rPr lang="en-CA" dirty="0"/>
              <a:t>In the section on “Ultra-high-purity copper”  you state that the background estimate  for the 1.4m vessel is </a:t>
            </a:r>
            <a:r>
              <a:rPr lang="en-CA" b="1" dirty="0"/>
              <a:t>1.5 events/kg/day/</a:t>
            </a:r>
            <a:r>
              <a:rPr lang="en-CA" b="1" dirty="0" err="1"/>
              <a:t>keVee</a:t>
            </a:r>
            <a:r>
              <a:rPr lang="en-CA" dirty="0"/>
              <a:t>, mainly from Pb</a:t>
            </a:r>
            <a:r>
              <a:rPr lang="en-CA" baseline="30000" dirty="0"/>
              <a:t>210</a:t>
            </a:r>
            <a:r>
              <a:rPr lang="en-CA" dirty="0"/>
              <a:t>. How are this  and other backgrounds taken into account in the </a:t>
            </a:r>
            <a:r>
              <a:rPr lang="en-CA" b="1" dirty="0"/>
              <a:t>sensitivity plots </a:t>
            </a:r>
            <a:r>
              <a:rPr lang="en-CA" dirty="0"/>
              <a:t>of  Figs 1 and 2? 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Are there definite plans and schedule to construct the </a:t>
            </a:r>
            <a:r>
              <a:rPr lang="en-CA" b="1" dirty="0"/>
              <a:t>60cm ultrapure Cu sphere</a:t>
            </a:r>
            <a:r>
              <a:rPr lang="en-CA" dirty="0"/>
              <a:t> and to replace the 1.4m sphere with it?  What improvement in sensitivity can you reach with it?  How long would this run take?</a:t>
            </a: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8B65A-5CBB-A54B-9027-D4703EB5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72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F459-FCDA-7645-8D1D-93EB76918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7D1C0-67B7-3C45-8E82-C0E5BE4B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92D30-E32C-2643-B5F7-2479F6EBC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470"/>
            <a:ext cx="9144000" cy="47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2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BC039-E2D2-3143-AD62-1FE6D86A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Outcome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62B84-3E7C-5D41-B867-B035F0659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 </a:t>
            </a:r>
            <a:r>
              <a:rPr lang="fr-CA" dirty="0" err="1"/>
              <a:t>recommendation</a:t>
            </a:r>
            <a:endParaRPr lang="fr-CA" dirty="0"/>
          </a:p>
          <a:p>
            <a:r>
              <a:rPr lang="fr-CA" dirty="0"/>
              <a:t>Change </a:t>
            </a:r>
            <a:r>
              <a:rPr lang="fr-CA" dirty="0" err="1"/>
              <a:t>name</a:t>
            </a:r>
            <a:r>
              <a:rPr lang="fr-CA" dirty="0"/>
              <a:t> of NEWS-G to </a:t>
            </a:r>
            <a:r>
              <a:rPr lang="fr-CA" dirty="0" err="1"/>
              <a:t>Achinos</a:t>
            </a:r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87D08-6333-3A40-B2C3-D04A055D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90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E6786-A3DD-BB44-9F02-D2F3C37A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B7501-B26E-5C41-86A9-DEDBBDB65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711"/>
            <a:ext cx="9144000" cy="4296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576773-B78A-2446-AFEF-CDC7C0BF1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250072"/>
            <a:ext cx="8026400" cy="57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9D71BC-91C6-E941-8499-66D16171CDEC}"/>
              </a:ext>
            </a:extLst>
          </p:cNvPr>
          <p:cNvSpPr txBox="1"/>
          <p:nvPr/>
        </p:nvSpPr>
        <p:spPr>
          <a:xfrm>
            <a:off x="8032798" y="393196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April 11th</a:t>
            </a:r>
          </a:p>
        </p:txBody>
      </p:sp>
    </p:spTree>
    <p:extLst>
      <p:ext uri="{BB962C8B-B14F-4D97-AF65-F5344CB8AC3E}">
        <p14:creationId xmlns:p14="http://schemas.microsoft.com/office/powerpoint/2010/main" val="12455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E541-0342-A240-B7F1-2C81CD65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TDR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846D1-C1F7-E84D-8820-ED462F2F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5FD87-C239-A143-9FEF-771948CE5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4669"/>
            <a:ext cx="9144000" cy="46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9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E700-58FC-874A-BB6F-CD824FB3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TDR 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509EB-D56A-7446-9D48-EF0B0309E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/>
              <a:t>Full </a:t>
            </a:r>
            <a:r>
              <a:rPr lang="fr-CA" sz="2000" dirty="0" err="1"/>
              <a:t>day</a:t>
            </a:r>
            <a:r>
              <a:rPr lang="fr-CA" sz="2000" dirty="0"/>
              <a:t> of </a:t>
            </a:r>
            <a:r>
              <a:rPr lang="fr-CA" sz="2000" dirty="0" err="1"/>
              <a:t>april</a:t>
            </a:r>
            <a:r>
              <a:rPr lang="fr-CA" sz="2000" dirty="0"/>
              <a:t> 11th</a:t>
            </a:r>
          </a:p>
          <a:p>
            <a:r>
              <a:rPr lang="fr-CA" sz="2000" dirty="0" err="1"/>
              <a:t>Koby</a:t>
            </a:r>
            <a:r>
              <a:rPr lang="fr-CA" sz="2000" dirty="0"/>
              <a:t> D, Sean C, </a:t>
            </a:r>
            <a:r>
              <a:rPr lang="fr-CA" sz="2000" dirty="0" err="1"/>
              <a:t>Carolyne</a:t>
            </a:r>
            <a:r>
              <a:rPr lang="fr-CA" sz="2000" dirty="0"/>
              <a:t> N, Julie </a:t>
            </a:r>
            <a:r>
              <a:rPr lang="fr-CA" sz="2000" dirty="0" err="1"/>
              <a:t>McD</a:t>
            </a:r>
            <a:r>
              <a:rPr lang="fr-CA" sz="2000" dirty="0"/>
              <a:t>, Guillaume G, Philippe G, Pierre G, Michel Z (</a:t>
            </a:r>
            <a:r>
              <a:rPr lang="fr-CA" sz="2000" dirty="0" err="1"/>
              <a:t>remote</a:t>
            </a:r>
            <a:r>
              <a:rPr lang="fr-CA" sz="2000" dirty="0"/>
              <a:t>), GG</a:t>
            </a:r>
          </a:p>
          <a:p>
            <a:pPr marL="0" indent="0">
              <a:buNone/>
            </a:pPr>
            <a:endParaRPr lang="fr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C89BD-DD1E-8441-A948-C84C15B1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58814-4E1C-0E4A-84EC-D99BDF73D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69" y="2871670"/>
            <a:ext cx="6812331" cy="3906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5CCDDA-E1C4-E649-80BA-92AA70B1C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4" y="699437"/>
            <a:ext cx="7658100" cy="11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4613-094C-CF42-BEBD-D7A9B507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Outcome</a:t>
            </a:r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ADA9C-1262-C944-9FF9-BE4D8DA8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EAD19-E274-8249-992F-49DB9D97A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1" y="821666"/>
            <a:ext cx="6204139" cy="59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2165"/>
      </p:ext>
    </p:extLst>
  </p:cSld>
  <p:clrMapOvr>
    <a:masterClrMapping/>
  </p:clrMapOvr>
</p:sld>
</file>

<file path=ppt/theme/theme1.xml><?xml version="1.0" encoding="utf-8"?>
<a:theme xmlns:a="http://schemas.openxmlformats.org/drawingml/2006/main" name="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39131</TotalTime>
  <Words>166</Words>
  <Application>Microsoft Macintosh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Palatino Linotype</vt:lpstr>
      <vt:lpstr>Queen's PPT template 2011</vt:lpstr>
      <vt:lpstr>1_Queen's PPT template 2011</vt:lpstr>
      <vt:lpstr>SNOLAB reviews of </vt:lpstr>
      <vt:lpstr>EAC External Advisory Committee</vt:lpstr>
      <vt:lpstr>Questions by EAC</vt:lpstr>
      <vt:lpstr>PowerPoint Presentation</vt:lpstr>
      <vt:lpstr>Outcome</vt:lpstr>
      <vt:lpstr>PowerPoint Presentation</vt:lpstr>
      <vt:lpstr>TDR 2 </vt:lpstr>
      <vt:lpstr>TDR </vt:lpstr>
      <vt:lpstr>Outcome</vt:lpstr>
      <vt:lpstr>Installation Review – May 22nd</vt:lpstr>
      <vt:lpstr>To come</vt:lpstr>
    </vt:vector>
  </TitlesOfParts>
  <Company>Queens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Gerbier Gilles</dc:creator>
  <cp:lastModifiedBy>Gilles Gerbier</cp:lastModifiedBy>
  <cp:revision>193</cp:revision>
  <cp:lastPrinted>2018-09-29T22:19:44Z</cp:lastPrinted>
  <dcterms:created xsi:type="dcterms:W3CDTF">2015-03-06T20:23:47Z</dcterms:created>
  <dcterms:modified xsi:type="dcterms:W3CDTF">2019-06-12T06:27:54Z</dcterms:modified>
</cp:coreProperties>
</file>