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  <p:sldMasterId id="2147483671" r:id="rId2"/>
  </p:sldMasterIdLst>
  <p:notesMasterIdLst>
    <p:notesMasterId r:id="rId15"/>
  </p:notesMasterIdLst>
  <p:sldIdLst>
    <p:sldId id="277" r:id="rId3"/>
    <p:sldId id="476" r:id="rId4"/>
    <p:sldId id="477" r:id="rId5"/>
    <p:sldId id="456" r:id="rId6"/>
    <p:sldId id="472" r:id="rId7"/>
    <p:sldId id="473" r:id="rId8"/>
    <p:sldId id="480" r:id="rId9"/>
    <p:sldId id="475" r:id="rId10"/>
    <p:sldId id="478" r:id="rId11"/>
    <p:sldId id="432" r:id="rId12"/>
    <p:sldId id="433" r:id="rId13"/>
    <p:sldId id="439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50000" autoAdjust="0"/>
  </p:normalViewPr>
  <p:slideViewPr>
    <p:cSldViewPr snapToGrid="0" snapToObjects="1">
      <p:cViewPr varScale="1">
        <p:scale>
          <a:sx n="119" d="100"/>
          <a:sy n="119" d="100"/>
        </p:scale>
        <p:origin x="1440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704DC-03F4-E445-921F-D3C9CC50B358}" type="datetimeFigureOut">
              <a:rPr lang="en-US" smtClean="0"/>
              <a:t>6/9/19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Click to edit Master text styles</a:t>
            </a:r>
          </a:p>
          <a:p>
            <a:pPr lvl="1"/>
            <a:r>
              <a:rPr lang="fr-FR"/>
              <a:t>Second level</a:t>
            </a:r>
          </a:p>
          <a:p>
            <a:pPr lvl="2"/>
            <a:r>
              <a:rPr lang="fr-FR"/>
              <a:t>Third level</a:t>
            </a:r>
          </a:p>
          <a:p>
            <a:pPr lvl="3"/>
            <a:r>
              <a:rPr lang="fr-FR"/>
              <a:t>Fourth level</a:t>
            </a:r>
          </a:p>
          <a:p>
            <a:pPr lvl="4"/>
            <a:r>
              <a:rPr lang="fr-FR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CA70A-9971-C140-AB6D-BF936F2C7EE8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93271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5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9723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29594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1038" y="2130428"/>
            <a:ext cx="7777162" cy="1470025"/>
          </a:xfrm>
        </p:spPr>
        <p:txBody>
          <a:bodyPr lIns="0" tIns="0" rIns="0" bIns="0" anchor="t">
            <a:normAutofit/>
          </a:bodyPr>
          <a:lstStyle>
            <a:lvl1pPr algn="l">
              <a:defRPr sz="36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2"/>
            <a:ext cx="7772400" cy="1752600"/>
          </a:xfrm>
        </p:spPr>
        <p:txBody>
          <a:bodyPr lIns="0" bIns="0">
            <a:normAutofit/>
          </a:bodyPr>
          <a:lstStyle>
            <a:lvl1pPr marL="0" indent="0" algn="l">
              <a:buNone/>
              <a:defRPr sz="1800" b="1" i="0">
                <a:solidFill>
                  <a:schemeClr val="tx1">
                    <a:tint val="75000"/>
                  </a:schemeClr>
                </a:solidFill>
                <a:latin typeface="Calibri"/>
                <a:cs typeface="Calibri"/>
              </a:defRPr>
            </a:lvl1pPr>
            <a:lvl2pPr marL="4569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8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7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4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3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7720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459" indent="-228459">
              <a:defRPr sz="2400">
                <a:latin typeface="Palatino Linotype"/>
                <a:cs typeface="Palatino Linotype"/>
              </a:defRPr>
            </a:lvl1pPr>
            <a:lvl2pPr marL="455329" indent="-226871">
              <a:defRPr sz="2400">
                <a:latin typeface="Palatino Linotype"/>
                <a:cs typeface="Palatino Linotype"/>
              </a:defRPr>
            </a:lvl2pPr>
            <a:lvl3pPr marL="683787" indent="-228459">
              <a:defRPr sz="2400">
                <a:latin typeface="Palatino Linotype"/>
                <a:cs typeface="Palatino Linotype"/>
              </a:defRPr>
            </a:lvl3pPr>
            <a:lvl4pPr marL="910659" indent="-226871">
              <a:defRPr>
                <a:latin typeface="Palatino Linotype"/>
                <a:cs typeface="Palatino Linotype"/>
              </a:defRPr>
            </a:lvl4pPr>
            <a:lvl5pPr marL="1139117" indent="-228459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8344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5" y="4406906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42" y="2906719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691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8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7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66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5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4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4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32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22021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80694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347188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720500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40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40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4887088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6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6915" indent="0">
              <a:buNone/>
              <a:defRPr sz="2800"/>
            </a:lvl2pPr>
            <a:lvl3pPr marL="913832" indent="0">
              <a:buNone/>
              <a:defRPr sz="2400"/>
            </a:lvl3pPr>
            <a:lvl4pPr marL="1370748" indent="0">
              <a:buNone/>
              <a:defRPr sz="2000"/>
            </a:lvl4pPr>
            <a:lvl5pPr marL="1827662" indent="0">
              <a:buNone/>
              <a:defRPr sz="2000"/>
            </a:lvl5pPr>
            <a:lvl6pPr marL="2284579" indent="0">
              <a:buNone/>
              <a:defRPr sz="2000"/>
            </a:lvl6pPr>
            <a:lvl7pPr marL="2741494" indent="0">
              <a:buNone/>
              <a:defRPr sz="2000"/>
            </a:lvl7pPr>
            <a:lvl8pPr marL="3198408" indent="0">
              <a:buNone/>
              <a:defRPr sz="2000"/>
            </a:lvl8pPr>
            <a:lvl9pPr marL="3655325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6915" indent="0">
              <a:buNone/>
              <a:defRPr sz="1200"/>
            </a:lvl2pPr>
            <a:lvl3pPr marL="913832" indent="0">
              <a:buNone/>
              <a:defRPr sz="1000"/>
            </a:lvl3pPr>
            <a:lvl4pPr marL="1370748" indent="0">
              <a:buNone/>
              <a:defRPr sz="900"/>
            </a:lvl4pPr>
            <a:lvl5pPr marL="1827662" indent="0">
              <a:buNone/>
              <a:defRPr sz="900"/>
            </a:lvl5pPr>
            <a:lvl6pPr marL="2284579" indent="0">
              <a:buNone/>
              <a:defRPr sz="900"/>
            </a:lvl6pPr>
            <a:lvl7pPr marL="2741494" indent="0">
              <a:buNone/>
              <a:defRPr sz="900"/>
            </a:lvl7pPr>
            <a:lvl8pPr marL="3198408" indent="0">
              <a:buNone/>
              <a:defRPr sz="900"/>
            </a:lvl8pPr>
            <a:lvl9pPr marL="365532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82804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9" y="1817689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720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lIns="0" tIns="0" rIns="0" bIns="0"/>
          <a:lstStyle>
            <a:lvl1pPr marL="228600" indent="-228600">
              <a:defRPr sz="2400">
                <a:latin typeface="Palatino Linotype"/>
                <a:cs typeface="Palatino Linotype"/>
              </a:defRPr>
            </a:lvl1pPr>
            <a:lvl2pPr marL="455613" indent="-227013">
              <a:defRPr sz="2400">
                <a:latin typeface="Palatino Linotype"/>
                <a:cs typeface="Palatino Linotype"/>
              </a:defRPr>
            </a:lvl2pPr>
            <a:lvl3pPr marL="684213" indent="-228600">
              <a:defRPr sz="2400">
                <a:latin typeface="Palatino Linotype"/>
                <a:cs typeface="Palatino Linotype"/>
              </a:defRPr>
            </a:lvl3pPr>
            <a:lvl4pPr marL="911225" indent="-227013">
              <a:defRPr>
                <a:latin typeface="Palatino Linotype"/>
                <a:cs typeface="Palatino Linotype"/>
              </a:defRPr>
            </a:lvl4pPr>
            <a:lvl5pPr marL="1139825" indent="-228600">
              <a:defRPr>
                <a:latin typeface="Palatino Linotype"/>
                <a:cs typeface="Palatino Linotype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746187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817687"/>
            <a:ext cx="2057400" cy="448365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817687"/>
            <a:ext cx="6019800" cy="448365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893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808913" cy="1362075"/>
          </a:xfrm>
        </p:spPr>
        <p:txBody>
          <a:bodyPr anchor="t">
            <a:normAutofit/>
          </a:bodyPr>
          <a:lstStyle>
            <a:lvl1pPr algn="l">
              <a:defRPr sz="3600" b="0" i="0" cap="none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2906713"/>
            <a:ext cx="7813675" cy="1400017"/>
          </a:xfrm>
        </p:spPr>
        <p:txBody>
          <a:bodyPr lIns="0" tIns="0" rIns="0" bIns="0" anchor="b"/>
          <a:lstStyle>
            <a:lvl1pPr marL="0" indent="0">
              <a:buNone/>
              <a:defRPr sz="2000" b="1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8174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17158"/>
            <a:ext cx="3814762" cy="4414838"/>
          </a:xfrm>
        </p:spPr>
        <p:txBody>
          <a:bodyPr lIns="0" tIns="0" rIns="0" b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2990" y="1817158"/>
            <a:ext cx="3883809" cy="4414838"/>
          </a:xfrm>
        </p:spPr>
        <p:txBody>
          <a:bodyPr lIns="0" tIns="0" rIns="0"/>
          <a:lstStyle>
            <a:lvl1pPr>
              <a:defRPr sz="2400" b="0" i="0">
                <a:latin typeface="Palatino Linotype"/>
                <a:cs typeface="Palatino Linotype"/>
              </a:defRPr>
            </a:lvl1pPr>
            <a:lvl2pPr>
              <a:defRPr sz="2400" b="0" i="0">
                <a:latin typeface="Palatino Linotype"/>
                <a:cs typeface="Palatino Linotype"/>
              </a:defRPr>
            </a:lvl2pPr>
            <a:lvl3pPr>
              <a:defRPr sz="1800" b="0" i="0">
                <a:latin typeface="Palatino Linotype"/>
                <a:cs typeface="Palatino Linotype"/>
              </a:defRPr>
            </a:lvl3pPr>
            <a:lvl4pPr>
              <a:defRPr sz="1800" b="0" i="0">
                <a:latin typeface="Palatino Linotype"/>
                <a:cs typeface="Palatino Linotype"/>
              </a:defRPr>
            </a:lvl4pPr>
            <a:lvl5pPr>
              <a:defRPr sz="1800" b="0" i="0">
                <a:latin typeface="Palatino Linotype"/>
                <a:cs typeface="Palatino Linotype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09724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34223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681074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1038" y="1278176"/>
            <a:ext cx="2784475" cy="887398"/>
          </a:xfrm>
        </p:spPr>
        <p:txBody>
          <a:bodyPr anchor="b">
            <a:normAutofit/>
          </a:bodyPr>
          <a:lstStyle>
            <a:lvl1pPr algn="l">
              <a:defRPr sz="1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816832"/>
            <a:ext cx="5111750" cy="4529138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1038" y="2295831"/>
            <a:ext cx="2784475" cy="405013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6070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505022"/>
            <a:ext cx="5486400" cy="566738"/>
          </a:xfrm>
        </p:spPr>
        <p:txBody>
          <a:bodyPr anchor="b"/>
          <a:lstStyle>
            <a:lvl1pPr algn="l">
              <a:defRPr sz="2000" b="0">
                <a:solidFill>
                  <a:schemeClr val="tx1"/>
                </a:solidFill>
                <a:latin typeface="Palatino Linotype"/>
                <a:cs typeface="Palatino Linotyp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1817688"/>
            <a:ext cx="7772349" cy="382111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6071760"/>
            <a:ext cx="5486400" cy="804862"/>
          </a:xfrm>
        </p:spPr>
        <p:txBody>
          <a:bodyPr/>
          <a:lstStyle>
            <a:lvl1pPr marL="0" indent="0">
              <a:buNone/>
              <a:defRPr sz="1400" b="1" i="0">
                <a:latin typeface="Calibri"/>
                <a:cs typeface="Calibri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8048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1817688"/>
            <a:ext cx="8005762" cy="45080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95855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NUL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NUL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0"/>
            <a:ext cx="6122987" cy="944387"/>
          </a:xfrm>
          <a:prstGeom prst="rect">
            <a:avLst/>
          </a:prstGeom>
        </p:spPr>
        <p:txBody>
          <a:bodyPr vert="horz" lIns="0" tIns="45720" rIns="9144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17688"/>
            <a:ext cx="8005762" cy="4308475"/>
          </a:xfrm>
          <a:prstGeom prst="rect">
            <a:avLst/>
          </a:prstGeom>
        </p:spPr>
        <p:txBody>
          <a:bodyPr vert="horz" lIns="0" tIns="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1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87" y="6495561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1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29909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457200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613" indent="-227013" algn="l" defTabSz="457200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4213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1225" indent="-227013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825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Queens ppt artwork A.ai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0" y="2685"/>
            <a:ext cx="9144000" cy="685800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6122987" cy="944387"/>
          </a:xfrm>
          <a:prstGeom prst="rect">
            <a:avLst/>
          </a:prstGeom>
        </p:spPr>
        <p:txBody>
          <a:bodyPr vert="horz" lIns="0" tIns="45692" rIns="91380" bIns="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17690"/>
            <a:ext cx="8005762" cy="4308475"/>
          </a:xfrm>
          <a:prstGeom prst="rect">
            <a:avLst/>
          </a:prstGeom>
        </p:spPr>
        <p:txBody>
          <a:bodyPr vert="horz" lIns="0" tIns="0" rIns="91380" bIns="4569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95567"/>
            <a:ext cx="909770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2F6AE53F-E227-A345-A672-286B2CEC4DE6}" type="datetimeFigureOut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5"/>
              <a:t>6/9/19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18790" y="6495567"/>
            <a:ext cx="3177013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95567"/>
            <a:ext cx="1904949" cy="365125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6915"/>
            <a:fld id="{10537617-F04D-2D48-8B5D-62F0364B9B54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6915"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6839589" y="209593"/>
            <a:ext cx="1847214" cy="110960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380" tIns="45692" rIns="91380" bIns="45692" spcCol="0" rtlCol="0" anchor="ctr"/>
          <a:lstStyle/>
          <a:p>
            <a:pPr algn="ctr" defTabSz="456915"/>
            <a:endParaRPr lang="en-US">
              <a:solidFill>
                <a:prstClr val="white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08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</p:sldLayoutIdLst>
  <p:txStyles>
    <p:titleStyle>
      <a:lvl1pPr algn="l" defTabSz="456915" rtl="0" eaLnBrk="1" latinLnBrk="0" hangingPunct="1">
        <a:lnSpc>
          <a:spcPts val="2400"/>
        </a:lnSpc>
        <a:spcBef>
          <a:spcPct val="0"/>
        </a:spcBef>
        <a:buNone/>
        <a:defRPr sz="2400" b="1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459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1pPr>
      <a:lvl2pPr marL="455329" indent="-226871" algn="l" defTabSz="456915" rtl="0" eaLnBrk="1" latinLnBrk="0" hangingPunct="1">
        <a:spcBef>
          <a:spcPct val="20000"/>
        </a:spcBef>
        <a:buFont typeface="Arial"/>
        <a:buChar char="–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2pPr>
      <a:lvl3pPr marL="683787" indent="-228459" algn="l" defTabSz="456915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3pPr>
      <a:lvl4pPr marL="910659" indent="-226871" algn="l" defTabSz="456915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4pPr>
      <a:lvl5pPr marL="1139117" indent="-228459" algn="l" defTabSz="456915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Palatino Linotype"/>
          <a:ea typeface="+mn-ea"/>
          <a:cs typeface="Palatino Linotype"/>
        </a:defRPr>
      </a:lvl5pPr>
      <a:lvl6pPr marL="2513036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9952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6868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783" indent="-228459" algn="l" defTabSz="45691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1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3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74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662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579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494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408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325" algn="l" defTabSz="45691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2111" y="1739611"/>
            <a:ext cx="8127451" cy="1470025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/>
              <a:t>          6</a:t>
            </a:r>
            <a:r>
              <a:rPr lang="en-US" baseline="30000" dirty="0"/>
              <a:t>th</a:t>
            </a:r>
            <a:r>
              <a:rPr lang="en-US" dirty="0"/>
              <a:t> collaboration meeting </a:t>
            </a:r>
            <a:br>
              <a:rPr lang="en-US" dirty="0"/>
            </a:br>
            <a:r>
              <a:rPr lang="en-US" dirty="0"/>
              <a:t>Introduction 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72682" y="4371833"/>
            <a:ext cx="3535807" cy="1752600"/>
          </a:xfrm>
        </p:spPr>
        <p:txBody>
          <a:bodyPr/>
          <a:lstStyle/>
          <a:p>
            <a:pPr algn="r"/>
            <a:r>
              <a:rPr lang="en-US" dirty="0"/>
              <a:t>Gilles </a:t>
            </a:r>
            <a:r>
              <a:rPr lang="en-US" dirty="0" err="1"/>
              <a:t>Gerbier</a:t>
            </a:r>
            <a:endParaRPr lang="en-US" dirty="0"/>
          </a:p>
          <a:p>
            <a:pPr algn="r"/>
            <a:r>
              <a:rPr lang="en-US" dirty="0"/>
              <a:t>     Queen’s University</a:t>
            </a:r>
          </a:p>
          <a:p>
            <a:pPr algn="r"/>
            <a:r>
              <a:rPr lang="en-US" dirty="0"/>
              <a:t>6th NEWS-G Collaboration meeting  11-13</a:t>
            </a:r>
            <a:r>
              <a:rPr lang="en-US" baseline="30000" dirty="0"/>
              <a:t>th</a:t>
            </a:r>
            <a:r>
              <a:rPr lang="en-US" dirty="0"/>
              <a:t> </a:t>
            </a:r>
            <a:r>
              <a:rPr lang="en-US" dirty="0" err="1"/>
              <a:t>june</a:t>
            </a:r>
            <a:r>
              <a:rPr lang="en-US" dirty="0"/>
              <a:t> 2019 Grenoble</a:t>
            </a:r>
          </a:p>
          <a:p>
            <a:pPr algn="r"/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23244" y="4034877"/>
            <a:ext cx="5149438" cy="1969877"/>
          </a:xfrm>
          <a:prstGeom prst="rect">
            <a:avLst/>
          </a:prstGeom>
        </p:spPr>
        <p:txBody>
          <a:bodyPr vert="horz" lIns="0" tIns="0" rIns="91440" bIns="0" rtlCol="0">
            <a:norm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800" b="1" i="0" kern="1200">
                <a:solidFill>
                  <a:schemeClr val="tx1">
                    <a:tint val="75000"/>
                  </a:schemeClr>
                </a:solidFill>
                <a:latin typeface="Calibri"/>
                <a:ea typeface="+mn-ea"/>
                <a:cs typeface="Calibri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b="0" i="0" kern="1200">
                <a:solidFill>
                  <a:schemeClr val="tx1">
                    <a:tint val="75000"/>
                  </a:schemeClr>
                </a:solidFill>
                <a:latin typeface="Palatino Linotype"/>
                <a:ea typeface="+mn-ea"/>
                <a:cs typeface="Palatino Linotyp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rgbClr val="7E7E7E">
                    <a:lumMod val="50000"/>
                  </a:srgbClr>
                </a:solidFill>
              </a:rPr>
              <a:t>NEWS-G collaboration status</a:t>
            </a:r>
          </a:p>
          <a:p>
            <a:r>
              <a:rPr lang="en-US" dirty="0">
                <a:solidFill>
                  <a:srgbClr val="7E7E7E">
                    <a:lumMod val="50000"/>
                  </a:srgbClr>
                </a:solidFill>
              </a:rPr>
              <a:t>News since dec2018</a:t>
            </a:r>
          </a:p>
          <a:p>
            <a:r>
              <a:rPr lang="en-US" dirty="0">
                <a:solidFill>
                  <a:srgbClr val="7E7E7E">
                    <a:lumMod val="50000"/>
                  </a:srgbClr>
                </a:solidFill>
              </a:rPr>
              <a:t>Some items to pay special attention &amp; new projects</a:t>
            </a:r>
          </a:p>
          <a:p>
            <a:r>
              <a:rPr lang="en-US" dirty="0">
                <a:solidFill>
                  <a:srgbClr val="7E7E7E">
                    <a:lumMod val="50000"/>
                  </a:srgbClr>
                </a:solidFill>
              </a:rPr>
              <a:t>Agenda, some details</a:t>
            </a:r>
          </a:p>
          <a:p>
            <a:endParaRPr lang="en-US" dirty="0">
              <a:solidFill>
                <a:srgbClr val="7E7E7E">
                  <a:lumMod val="50000"/>
                </a:srgb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DE9BB0-BB9B-084A-BFDE-31020A12FD5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836" y="1409991"/>
            <a:ext cx="1737161" cy="9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132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5F572D4-FCF1-9B40-A8DA-93BD319136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09767"/>
            <a:ext cx="9144000" cy="6148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1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B443BA-8F36-7B4F-880E-3D2151F32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4442"/>
            <a:ext cx="9144000" cy="5843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736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keep timing with discussions periods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Please respect timing</a:t>
            </a:r>
          </a:p>
          <a:p>
            <a:r>
              <a:rPr lang="en-US" dirty="0"/>
              <a:t>15 </a:t>
            </a:r>
            <a:r>
              <a:rPr lang="en-US" dirty="0" err="1"/>
              <a:t>mins</a:t>
            </a:r>
            <a:r>
              <a:rPr lang="en-US" dirty="0"/>
              <a:t> = 12 + 3</a:t>
            </a:r>
          </a:p>
          <a:p>
            <a:r>
              <a:rPr lang="en-US" dirty="0"/>
              <a:t>20 </a:t>
            </a:r>
            <a:r>
              <a:rPr lang="en-US" dirty="0" err="1"/>
              <a:t>mins</a:t>
            </a:r>
            <a:r>
              <a:rPr lang="en-US" dirty="0"/>
              <a:t> = 15 +5</a:t>
            </a:r>
          </a:p>
          <a:p>
            <a:r>
              <a:rPr lang="en-US" dirty="0"/>
              <a:t>25 </a:t>
            </a:r>
            <a:r>
              <a:rPr lang="en-US" dirty="0" err="1"/>
              <a:t>mins</a:t>
            </a:r>
            <a:r>
              <a:rPr lang="en-US" dirty="0"/>
              <a:t> = 20 +5</a:t>
            </a:r>
          </a:p>
          <a:p>
            <a:endParaRPr lang="en-US" dirty="0"/>
          </a:p>
          <a:p>
            <a:r>
              <a:rPr lang="en-US" dirty="0" err="1"/>
              <a:t>Organisational</a:t>
            </a:r>
            <a:r>
              <a:rPr lang="en-US" dirty="0"/>
              <a:t>  questions : See </a:t>
            </a:r>
            <a:r>
              <a:rPr lang="en-US" b="1" dirty="0"/>
              <a:t>Jean Francois</a:t>
            </a:r>
            <a:r>
              <a:rPr lang="en-US"/>
              <a:t>, Ali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940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709" y="54400"/>
            <a:ext cx="7304073" cy="944288"/>
          </a:xfrm>
        </p:spPr>
        <p:txBody>
          <a:bodyPr>
            <a:normAutofit/>
          </a:bodyPr>
          <a:lstStyle/>
          <a:p>
            <a:r>
              <a:rPr lang="en-US" sz="2799" dirty="0"/>
              <a:t>           NEWS-G collaboration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2324" y="1338195"/>
            <a:ext cx="8693299" cy="5351006"/>
          </a:xfrm>
          <a:solidFill>
            <a:schemeClr val="bg1"/>
          </a:solidFill>
        </p:spPr>
        <p:txBody>
          <a:bodyPr>
            <a:normAutofit fontScale="55000" lnSpcReduction="20000"/>
          </a:bodyPr>
          <a:lstStyle/>
          <a:p>
            <a:r>
              <a:rPr lang="en-US" sz="2600" b="1" dirty="0"/>
              <a:t>Queen’s</a:t>
            </a:r>
            <a:r>
              <a:rPr lang="en-US" sz="2000" b="1" dirty="0"/>
              <a:t>  University Kingston – </a:t>
            </a:r>
            <a:r>
              <a:rPr lang="en-US" sz="2000" dirty="0"/>
              <a:t> </a:t>
            </a:r>
            <a:r>
              <a:rPr lang="en-US" sz="2000" b="1" dirty="0"/>
              <a:t>G Gerbier, </a:t>
            </a:r>
            <a:r>
              <a:rPr lang="en-US" sz="2000" dirty="0"/>
              <a:t>P di Stefano, </a:t>
            </a:r>
            <a:r>
              <a:rPr lang="en-US" sz="2000" dirty="0">
                <a:solidFill>
                  <a:srgbClr val="11519D"/>
                </a:solidFill>
              </a:rPr>
              <a:t> </a:t>
            </a:r>
            <a:r>
              <a:rPr lang="en-US" sz="2000" dirty="0"/>
              <a:t>R Martin, G Giroux, S Crawford, M Vidal, G </a:t>
            </a:r>
            <a:r>
              <a:rPr lang="en-US" sz="2000" dirty="0" err="1"/>
              <a:t>Savvidis</a:t>
            </a:r>
            <a:r>
              <a:rPr lang="en-US" sz="2000" dirty="0"/>
              <a:t>,</a:t>
            </a:r>
          </a:p>
          <a:p>
            <a:pPr marL="0" indent="0">
              <a:buNone/>
            </a:pPr>
            <a:r>
              <a:rPr lang="en-US" sz="2000" dirty="0"/>
              <a:t>      A Brossard,   P Vazquez </a:t>
            </a:r>
            <a:r>
              <a:rPr lang="en-US" sz="2000" dirty="0" err="1"/>
              <a:t>dS</a:t>
            </a:r>
            <a:r>
              <a:rPr lang="en-US" sz="2000" dirty="0"/>
              <a:t>, , K Dering, J Mc Donald, M </a:t>
            </a:r>
            <a:r>
              <a:rPr lang="en-US" sz="2000" dirty="0" err="1"/>
              <a:t>Chapellier</a:t>
            </a:r>
            <a:r>
              <a:rPr lang="en-US" sz="2000" dirty="0"/>
              <a:t>, P </a:t>
            </a:r>
            <a:r>
              <a:rPr lang="en-US" sz="2000" dirty="0" err="1"/>
              <a:t>Gros</a:t>
            </a:r>
            <a:r>
              <a:rPr lang="en-US" sz="2000" dirty="0"/>
              <a:t>, A Rolland, C </a:t>
            </a:r>
            <a:r>
              <a:rPr lang="en-US" sz="2000" dirty="0" err="1"/>
              <a:t>Neron</a:t>
            </a:r>
            <a:r>
              <a:rPr lang="en-US" sz="2000" dirty="0"/>
              <a:t>, JF Caron, L </a:t>
            </a:r>
            <a:r>
              <a:rPr lang="en-US" sz="2000"/>
              <a:t>Balogh</a:t>
            </a:r>
            <a:endParaRPr lang="en-US" sz="2000" dirty="0"/>
          </a:p>
          <a:p>
            <a:pPr lvl="1"/>
            <a:r>
              <a:rPr lang="en-US" sz="2000" dirty="0"/>
              <a:t>Copper vessel and gas set-up specifications, calibration, project management </a:t>
            </a:r>
          </a:p>
          <a:p>
            <a:pPr lvl="1"/>
            <a:r>
              <a:rPr lang="en-US" sz="2000" dirty="0"/>
              <a:t>Gas characterization, laser calibration, on smaller scale prototype</a:t>
            </a:r>
          </a:p>
          <a:p>
            <a:pPr lvl="1"/>
            <a:r>
              <a:rPr lang="en-US" sz="2000" dirty="0"/>
              <a:t>Simulations/Data analysis</a:t>
            </a:r>
          </a:p>
          <a:p>
            <a:r>
              <a:rPr lang="en-US" sz="2600" b="1" dirty="0"/>
              <a:t>IRFU </a:t>
            </a:r>
            <a:r>
              <a:rPr lang="en-US" sz="2600" dirty="0"/>
              <a:t>(</a:t>
            </a:r>
            <a:r>
              <a:rPr lang="en-US" sz="2100" dirty="0" err="1"/>
              <a:t>Institut</a:t>
            </a:r>
            <a:r>
              <a:rPr lang="en-US" sz="2100" dirty="0"/>
              <a:t> de </a:t>
            </a:r>
            <a:r>
              <a:rPr lang="en-US" sz="2100" dirty="0" err="1"/>
              <a:t>Recherches</a:t>
            </a:r>
            <a:r>
              <a:rPr lang="en-US" sz="2100" dirty="0"/>
              <a:t> sur les Lois </a:t>
            </a:r>
            <a:r>
              <a:rPr lang="en-US" sz="2100" dirty="0" err="1"/>
              <a:t>fondamentales</a:t>
            </a:r>
            <a:r>
              <a:rPr lang="en-US" sz="2100" dirty="0"/>
              <a:t> de </a:t>
            </a:r>
            <a:r>
              <a:rPr lang="en-US" sz="2100" dirty="0" err="1"/>
              <a:t>l’Univers</a:t>
            </a:r>
            <a:r>
              <a:rPr lang="en-US" sz="2600" dirty="0"/>
              <a:t>)</a:t>
            </a:r>
            <a:r>
              <a:rPr lang="en-US" sz="2600" b="1" dirty="0"/>
              <a:t>/CEA </a:t>
            </a:r>
            <a:r>
              <a:rPr lang="en-US" sz="2600" b="1" dirty="0" err="1"/>
              <a:t>Saclay</a:t>
            </a:r>
            <a:r>
              <a:rPr lang="en-US" sz="2600" b="1" dirty="0"/>
              <a:t>  </a:t>
            </a:r>
            <a:r>
              <a:rPr lang="en-US" sz="2000" dirty="0"/>
              <a:t>-</a:t>
            </a:r>
            <a:r>
              <a:rPr lang="en-US" sz="2000" b="1" dirty="0"/>
              <a:t>I </a:t>
            </a:r>
            <a:r>
              <a:rPr lang="en-US" sz="2000" b="1" dirty="0" err="1"/>
              <a:t>Giomataris</a:t>
            </a:r>
            <a:r>
              <a:rPr lang="en-US" sz="2000" dirty="0"/>
              <a:t>, M </a:t>
            </a:r>
            <a:r>
              <a:rPr lang="en-US" sz="2000" dirty="0" err="1"/>
              <a:t>Gros</a:t>
            </a:r>
            <a:r>
              <a:rPr lang="en-US" sz="2000" dirty="0"/>
              <a:t>,, T </a:t>
            </a:r>
            <a:r>
              <a:rPr lang="en-US" sz="2000" dirty="0" err="1"/>
              <a:t>Papaevangelou</a:t>
            </a:r>
            <a:r>
              <a:rPr lang="en-US" sz="2000" dirty="0"/>
              <a:t>, JP Bard, JP </a:t>
            </a:r>
            <a:r>
              <a:rPr lang="en-US" sz="2000" dirty="0" err="1"/>
              <a:t>Mols</a:t>
            </a:r>
            <a:r>
              <a:rPr lang="en-US" sz="2000" dirty="0"/>
              <a:t> </a:t>
            </a:r>
            <a:endParaRPr lang="en-US" sz="2000" i="1" dirty="0"/>
          </a:p>
          <a:p>
            <a:pPr lvl="1"/>
            <a:r>
              <a:rPr lang="en-US" sz="2000" dirty="0"/>
              <a:t>Sensor/rod (low activity, optimization with 2 electrodes)</a:t>
            </a:r>
          </a:p>
          <a:p>
            <a:pPr lvl="1"/>
            <a:r>
              <a:rPr lang="en-US" sz="2000" dirty="0"/>
              <a:t>Electronics (low noise preamps, digitization, stream mode)</a:t>
            </a:r>
          </a:p>
          <a:p>
            <a:pPr lvl="1"/>
            <a:r>
              <a:rPr lang="en-US" sz="2000" dirty="0"/>
              <a:t>DAQ/soft</a:t>
            </a:r>
          </a:p>
          <a:p>
            <a:r>
              <a:rPr lang="en-US" sz="2600" b="1" dirty="0"/>
              <a:t>LSM</a:t>
            </a:r>
            <a:r>
              <a:rPr lang="en-US" sz="2000" dirty="0"/>
              <a:t> (</a:t>
            </a:r>
            <a:r>
              <a:rPr lang="en-US" sz="2000" dirty="0" err="1"/>
              <a:t>Laboratoire</a:t>
            </a:r>
            <a:r>
              <a:rPr lang="en-US" sz="2000" dirty="0"/>
              <a:t> </a:t>
            </a:r>
            <a:r>
              <a:rPr lang="en-US" sz="2000" dirty="0" err="1"/>
              <a:t>Souterrain</a:t>
            </a:r>
            <a:r>
              <a:rPr lang="en-US" sz="2000" dirty="0"/>
              <a:t> de </a:t>
            </a:r>
            <a:r>
              <a:rPr lang="en-US" sz="2000" b="1" dirty="0" err="1"/>
              <a:t>Modane</a:t>
            </a:r>
            <a:r>
              <a:rPr lang="en-US" sz="2000" dirty="0"/>
              <a:t>), IN2P3, U of </a:t>
            </a:r>
            <a:r>
              <a:rPr lang="en-US" sz="2000" dirty="0" err="1"/>
              <a:t>Chambéry</a:t>
            </a:r>
            <a:r>
              <a:rPr lang="en-US" sz="2000" b="1" dirty="0"/>
              <a:t> - </a:t>
            </a:r>
            <a:r>
              <a:rPr lang="en-US" sz="2000" dirty="0"/>
              <a:t>M </a:t>
            </a:r>
            <a:r>
              <a:rPr lang="en-US" sz="2000" dirty="0" err="1"/>
              <a:t>Zampaolo</a:t>
            </a:r>
            <a:r>
              <a:rPr lang="en-US" sz="2000" dirty="0"/>
              <a:t>, A </a:t>
            </a:r>
            <a:r>
              <a:rPr lang="en-US" sz="2000" dirty="0" err="1"/>
              <a:t>DastgheibiFard</a:t>
            </a:r>
            <a:endParaRPr lang="en-US" sz="2000" dirty="0"/>
          </a:p>
          <a:p>
            <a:pPr lvl="1"/>
            <a:r>
              <a:rPr lang="en-US" sz="2000" dirty="0"/>
              <a:t>Low activity archeological lead</a:t>
            </a:r>
          </a:p>
          <a:p>
            <a:pPr lvl="1"/>
            <a:r>
              <a:rPr lang="en-US" sz="2000" dirty="0"/>
              <a:t>Coordination for lead/PE shielding and copper sphere </a:t>
            </a:r>
          </a:p>
          <a:p>
            <a:r>
              <a:rPr lang="en-US" sz="2600" b="1" dirty="0"/>
              <a:t>Thessaloniki University </a:t>
            </a:r>
            <a:r>
              <a:rPr lang="en-US" sz="2000" b="1" dirty="0"/>
              <a:t>– </a:t>
            </a:r>
            <a:r>
              <a:rPr lang="en-US" sz="2000" dirty="0"/>
              <a:t>I </a:t>
            </a:r>
            <a:r>
              <a:rPr lang="en-US" sz="2000" dirty="0" err="1"/>
              <a:t>Savvidis</a:t>
            </a:r>
            <a:r>
              <a:rPr lang="en-US" sz="2000" dirty="0"/>
              <a:t>, A </a:t>
            </a:r>
            <a:r>
              <a:rPr lang="en-US" sz="2000" dirty="0" err="1"/>
              <a:t>Leisos</a:t>
            </a:r>
            <a:r>
              <a:rPr lang="en-US" sz="2000" dirty="0"/>
              <a:t>, S </a:t>
            </a:r>
            <a:r>
              <a:rPr lang="en-US" sz="2000" dirty="0" err="1"/>
              <a:t>Tzamarias</a:t>
            </a:r>
            <a:endParaRPr lang="en-US" sz="2000" dirty="0"/>
          </a:p>
          <a:p>
            <a:pPr lvl="1"/>
            <a:r>
              <a:rPr lang="en-US" sz="2000" dirty="0"/>
              <a:t>Simulations, neutron calibration</a:t>
            </a:r>
          </a:p>
          <a:p>
            <a:pPr lvl="1"/>
            <a:r>
              <a:rPr lang="en-US" sz="2000" dirty="0"/>
              <a:t>Studies on sensor </a:t>
            </a:r>
          </a:p>
          <a:p>
            <a:r>
              <a:rPr lang="en-US" sz="2600" b="1" dirty="0"/>
              <a:t>LPSC (</a:t>
            </a:r>
            <a:r>
              <a:rPr lang="en-US" sz="2100" dirty="0" err="1">
                <a:solidFill>
                  <a:prstClr val="black"/>
                </a:solidFill>
              </a:rPr>
              <a:t>Laboratoire</a:t>
            </a:r>
            <a:r>
              <a:rPr lang="en-US" sz="2100" dirty="0">
                <a:solidFill>
                  <a:prstClr val="black"/>
                </a:solidFill>
              </a:rPr>
              <a:t> de Physique </a:t>
            </a:r>
            <a:r>
              <a:rPr lang="en-US" sz="2100" dirty="0" err="1">
                <a:solidFill>
                  <a:prstClr val="black"/>
                </a:solidFill>
              </a:rPr>
              <a:t>Subatomique</a:t>
            </a:r>
            <a:r>
              <a:rPr lang="en-US" sz="2100" dirty="0">
                <a:solidFill>
                  <a:prstClr val="black"/>
                </a:solidFill>
              </a:rPr>
              <a:t> et </a:t>
            </a:r>
            <a:r>
              <a:rPr lang="en-US" sz="2100" dirty="0" err="1">
                <a:solidFill>
                  <a:prstClr val="black"/>
                </a:solidFill>
              </a:rPr>
              <a:t>Cosmologie</a:t>
            </a:r>
            <a:r>
              <a:rPr lang="en-US" sz="2100" dirty="0">
                <a:solidFill>
                  <a:prstClr val="black"/>
                </a:solidFill>
              </a:rPr>
              <a:t>) </a:t>
            </a:r>
            <a:r>
              <a:rPr lang="en-US" sz="2600" b="1" dirty="0"/>
              <a:t>Grenoble </a:t>
            </a:r>
            <a:r>
              <a:rPr lang="en-US" sz="2000" dirty="0"/>
              <a:t>- D Santos, JF </a:t>
            </a:r>
            <a:r>
              <a:rPr lang="en-US" sz="2000" dirty="0" err="1"/>
              <a:t>Muraz</a:t>
            </a:r>
            <a:r>
              <a:rPr lang="en-US" sz="2000" dirty="0"/>
              <a:t>, O </a:t>
            </a:r>
            <a:r>
              <a:rPr lang="en-US" sz="2000" dirty="0" err="1"/>
              <a:t>Guillaudin</a:t>
            </a:r>
            <a:r>
              <a:rPr lang="en-US" sz="2000" dirty="0"/>
              <a:t> </a:t>
            </a:r>
          </a:p>
          <a:p>
            <a:pPr lvl="1"/>
            <a:r>
              <a:rPr lang="en-US" sz="2000" dirty="0"/>
              <a:t>Quenching factor measurements at low energy with ion beams</a:t>
            </a:r>
          </a:p>
          <a:p>
            <a:r>
              <a:rPr lang="en-US" sz="2600" b="1" dirty="0"/>
              <a:t>Pacific National Northwest Lab</a:t>
            </a:r>
            <a:r>
              <a:rPr lang="en-US" sz="2000" b="1" dirty="0"/>
              <a:t>– </a:t>
            </a:r>
            <a:r>
              <a:rPr lang="en-US" sz="2000" dirty="0"/>
              <a:t>E Hoppe, R Bunker</a:t>
            </a:r>
          </a:p>
          <a:p>
            <a:pPr lvl="1"/>
            <a:r>
              <a:rPr lang="en-US" sz="2000" dirty="0"/>
              <a:t>Low activity measurements, Copper electroforming </a:t>
            </a:r>
          </a:p>
          <a:p>
            <a:r>
              <a:rPr lang="en-US" sz="2600" b="1" dirty="0"/>
              <a:t>RMCC (</a:t>
            </a:r>
            <a:r>
              <a:rPr lang="en-US" sz="2600" dirty="0"/>
              <a:t>Royal Military College Canada</a:t>
            </a:r>
            <a:r>
              <a:rPr lang="en-US" sz="2600" b="1" dirty="0"/>
              <a:t>) Kingston </a:t>
            </a:r>
            <a:r>
              <a:rPr lang="en-US" sz="2000" b="1" dirty="0"/>
              <a:t>– </a:t>
            </a:r>
            <a:r>
              <a:rPr lang="en-US" sz="2000" dirty="0"/>
              <a:t>D Kelly, E Corcoran</a:t>
            </a:r>
          </a:p>
          <a:p>
            <a:pPr lvl="1"/>
            <a:r>
              <a:rPr lang="en-US" sz="2000" dirty="0"/>
              <a:t>37 </a:t>
            </a:r>
            <a:r>
              <a:rPr lang="en-US" sz="2000" dirty="0" err="1"/>
              <a:t>Ar</a:t>
            </a:r>
            <a:r>
              <a:rPr lang="en-US" sz="2000" dirty="0"/>
              <a:t> source production, sample analysis  </a:t>
            </a:r>
          </a:p>
          <a:p>
            <a:r>
              <a:rPr lang="en-US" sz="2600" b="1" dirty="0"/>
              <a:t>SNOLAB –Sudbury </a:t>
            </a:r>
            <a:r>
              <a:rPr lang="en-US" sz="2000" b="1" dirty="0"/>
              <a:t>– </a:t>
            </a:r>
            <a:r>
              <a:rPr lang="en-US" sz="2000" dirty="0"/>
              <a:t>P </a:t>
            </a:r>
            <a:r>
              <a:rPr lang="en-US" sz="2000" dirty="0" err="1"/>
              <a:t>Gorel</a:t>
            </a:r>
            <a:r>
              <a:rPr lang="en-US" sz="2000" dirty="0"/>
              <a:t>, S </a:t>
            </a:r>
            <a:r>
              <a:rPr lang="en-US" sz="2000" dirty="0" err="1"/>
              <a:t>Langrock</a:t>
            </a:r>
            <a:endParaRPr lang="en-US" sz="2000" dirty="0"/>
          </a:p>
          <a:p>
            <a:pPr lvl="1"/>
            <a:r>
              <a:rPr lang="en-US" sz="2000" dirty="0"/>
              <a:t>Calibration system/slow control</a:t>
            </a:r>
          </a:p>
          <a:p>
            <a:pPr lvl="0"/>
            <a:r>
              <a:rPr lang="en-US" sz="2500" b="1" dirty="0">
                <a:solidFill>
                  <a:prstClr val="black"/>
                </a:solidFill>
              </a:rPr>
              <a:t>University of Birmingham</a:t>
            </a:r>
            <a:r>
              <a:rPr lang="en-US" sz="2100" b="1" dirty="0">
                <a:solidFill>
                  <a:prstClr val="black"/>
                </a:solidFill>
              </a:rPr>
              <a:t>– </a:t>
            </a:r>
            <a:r>
              <a:rPr lang="en-US" sz="2100" dirty="0">
                <a:solidFill>
                  <a:prstClr val="black"/>
                </a:solidFill>
              </a:rPr>
              <a:t>K </a:t>
            </a:r>
            <a:r>
              <a:rPr lang="en-US" sz="2100" dirty="0" err="1">
                <a:solidFill>
                  <a:prstClr val="black"/>
                </a:solidFill>
              </a:rPr>
              <a:t>Nikolopoulos</a:t>
            </a:r>
            <a:r>
              <a:rPr lang="en-US" sz="2100" dirty="0">
                <a:solidFill>
                  <a:prstClr val="black"/>
                </a:solidFill>
              </a:rPr>
              <a:t>, P Knights,</a:t>
            </a:r>
            <a:r>
              <a:rPr lang="en-US" sz="2177" dirty="0"/>
              <a:t> I </a:t>
            </a:r>
            <a:r>
              <a:rPr lang="en-US" sz="2177" dirty="0" err="1"/>
              <a:t>Katsioulas</a:t>
            </a:r>
            <a:r>
              <a:rPr lang="en-US" sz="2177" dirty="0"/>
              <a:t>, R Ward</a:t>
            </a:r>
            <a:endParaRPr lang="en-US" sz="2100" dirty="0">
              <a:solidFill>
                <a:prstClr val="black"/>
              </a:solidFill>
            </a:endParaRPr>
          </a:p>
          <a:p>
            <a:pPr lvl="1"/>
            <a:r>
              <a:rPr lang="en-US" sz="2100" dirty="0">
                <a:solidFill>
                  <a:prstClr val="black"/>
                </a:solidFill>
              </a:rPr>
              <a:t>Simulations, analysis, R&amp;D </a:t>
            </a:r>
            <a:endParaRPr lang="en-US" sz="2000" dirty="0"/>
          </a:p>
          <a:p>
            <a:r>
              <a:rPr lang="en-US" sz="2600" b="1" dirty="0"/>
              <a:t>University of Alberta : </a:t>
            </a:r>
            <a:r>
              <a:rPr lang="en-US" sz="2000" dirty="0"/>
              <a:t>MC </a:t>
            </a:r>
            <a:r>
              <a:rPr lang="en-US" sz="2000" dirty="0" err="1"/>
              <a:t>Piro</a:t>
            </a:r>
            <a:r>
              <a:rPr lang="en-US" sz="2000" dirty="0"/>
              <a:t>, D </a:t>
            </a:r>
            <a:r>
              <a:rPr lang="en-US" sz="2000" dirty="0" err="1"/>
              <a:t>Durnford</a:t>
            </a:r>
            <a:endParaRPr lang="en-US" sz="2600" dirty="0"/>
          </a:p>
          <a:p>
            <a:pPr lvl="1"/>
            <a:r>
              <a:rPr lang="en-US" sz="2000" dirty="0"/>
              <a:t> Gas purification, data analysis</a:t>
            </a:r>
          </a:p>
          <a:p>
            <a:r>
              <a:rPr lang="en-US" sz="2600" b="1" dirty="0"/>
              <a:t>Associated labs : TRIUMF</a:t>
            </a:r>
            <a:r>
              <a:rPr lang="en-US" sz="2000" b="1" dirty="0"/>
              <a:t>  - </a:t>
            </a:r>
            <a:r>
              <a:rPr lang="en-US" sz="2000" dirty="0"/>
              <a:t>F  </a:t>
            </a:r>
            <a:r>
              <a:rPr lang="en-US" sz="2000" dirty="0" err="1"/>
              <a:t>Retiere</a:t>
            </a:r>
            <a:r>
              <a:rPr lang="en-US" sz="2000" dirty="0"/>
              <a:t> </a:t>
            </a:r>
            <a:r>
              <a:rPr lang="en-US" sz="2600" dirty="0">
                <a:solidFill>
                  <a:prstClr val="black"/>
                </a:solidFill>
              </a:rPr>
              <a:t>  </a:t>
            </a:r>
          </a:p>
          <a:p>
            <a:endParaRPr lang="en-US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1303" y="3586059"/>
            <a:ext cx="559008" cy="3759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749" y="4083793"/>
            <a:ext cx="559008" cy="3707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4559" y="2475338"/>
            <a:ext cx="512948" cy="34016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1723" y="1443070"/>
            <a:ext cx="701572" cy="3882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9876" y="5977626"/>
            <a:ext cx="699953" cy="38829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93545" y="4469398"/>
            <a:ext cx="640131" cy="3349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92016" y="6319908"/>
            <a:ext cx="11416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05"/>
            <a:r>
              <a:rPr lang="en-US" i="1" dirty="0">
                <a:solidFill>
                  <a:prstClr val="black"/>
                </a:solidFill>
                <a:latin typeface="Calibri"/>
              </a:rPr>
              <a:t>April 2019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4465" y="5162929"/>
            <a:ext cx="663811" cy="368245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57773" y="4845588"/>
            <a:ext cx="663811" cy="36824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7169" y="5577028"/>
            <a:ext cx="699844" cy="339445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800" y="3039658"/>
            <a:ext cx="512948" cy="3401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54FC424-6171-9F4C-92CD-39764244DF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9792" y="6401543"/>
            <a:ext cx="699953" cy="3882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0674F03-9A00-9144-8970-73177B0A3E1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" y="11495"/>
            <a:ext cx="1737161" cy="97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5872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NEWS-G Collaboration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4144" y="6204857"/>
            <a:ext cx="6009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5th collaboration meeting in Kingston University on </a:t>
            </a:r>
            <a:r>
              <a:rPr lang="en-US" dirty="0" err="1">
                <a:solidFill>
                  <a:prstClr val="black"/>
                </a:solidFill>
                <a:latin typeface="Calibri"/>
              </a:rPr>
              <a:t>dec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  2018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66A0EE-55AB-CD49-8B7A-CD6B9A592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37617-F04D-2D48-8B5D-62F0364B9B54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3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080EEB-3963-4B47-B688-768795E73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574" y="856281"/>
            <a:ext cx="8078952" cy="53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59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6604348" cy="944387"/>
          </a:xfrm>
        </p:spPr>
        <p:txBody>
          <a:bodyPr/>
          <a:lstStyle/>
          <a:p>
            <a:r>
              <a:rPr lang="en-US" dirty="0"/>
              <a:t>Some updates </a:t>
            </a:r>
            <a:r>
              <a:rPr lang="en-US" dirty="0" err="1"/>
              <a:t>wrt</a:t>
            </a:r>
            <a:r>
              <a:rPr lang="en-US" dirty="0"/>
              <a:t> </a:t>
            </a:r>
            <a:r>
              <a:rPr lang="en-US" dirty="0" err="1"/>
              <a:t>dec</a:t>
            </a:r>
            <a:r>
              <a:rPr lang="en-US" dirty="0"/>
              <a:t> 2018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313249" y="1634810"/>
            <a:ext cx="8462961" cy="4464776"/>
          </a:xfrm>
        </p:spPr>
        <p:txBody>
          <a:bodyPr>
            <a:normAutofit/>
          </a:bodyPr>
          <a:lstStyle/>
          <a:p>
            <a:r>
              <a:rPr lang="en-US" sz="2000" dirty="0"/>
              <a:t>Papers</a:t>
            </a:r>
          </a:p>
          <a:p>
            <a:pPr lvl="1"/>
            <a:r>
              <a:rPr lang="en-US" sz="2000" dirty="0"/>
              <a:t>Laser paper : Q Arnaud /NEWS-G </a:t>
            </a:r>
            <a:r>
              <a:rPr lang="en-CA" sz="2000" dirty="0"/>
              <a:t>https://</a:t>
            </a:r>
            <a:r>
              <a:rPr lang="en-CA" sz="2000" dirty="0" err="1"/>
              <a:t>doi.org</a:t>
            </a:r>
            <a:r>
              <a:rPr lang="en-CA" sz="2000" dirty="0"/>
              <a:t>/10.1103/PhysRevD.99.102003</a:t>
            </a:r>
            <a:endParaRPr lang="en-US" sz="2000" dirty="0"/>
          </a:p>
          <a:p>
            <a:r>
              <a:rPr lang="en-US" sz="2000" dirty="0"/>
              <a:t>SNOLAB Steps</a:t>
            </a:r>
          </a:p>
          <a:p>
            <a:pPr lvl="1"/>
            <a:r>
              <a:rPr lang="en-US" sz="2000" dirty="0"/>
              <a:t>Scientific Committee  review at SNOLAB (march 19)</a:t>
            </a:r>
          </a:p>
          <a:p>
            <a:pPr lvl="1"/>
            <a:r>
              <a:rPr lang="en-US" sz="2000" dirty="0"/>
              <a:t>First TDR </a:t>
            </a:r>
          </a:p>
          <a:p>
            <a:r>
              <a:rPr lang="en-US" sz="2000" dirty="0"/>
              <a:t>Project status</a:t>
            </a:r>
          </a:p>
          <a:p>
            <a:pPr lvl="1"/>
            <a:r>
              <a:rPr lang="en-US" sz="2000" dirty="0"/>
              <a:t>… to come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343686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EC384-101A-3D4F-9256-1C51A241F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Status on WIMP search (From CRESST)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63D631-B58C-5F43-B056-D724A0E66B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050" y="796066"/>
            <a:ext cx="7215019" cy="606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396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7296F-F795-4341-8FBD-8FF8492AE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Where do we go 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D2697C-1BE3-8D42-8EB9-EDE89C5D2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1669" y="1192038"/>
            <a:ext cx="8197327" cy="4985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634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23EEAA2-9424-A046-99D1-06E091F0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948" y="767722"/>
            <a:ext cx="6892473" cy="5832093"/>
          </a:xfrm>
          <a:prstGeom prst="rect">
            <a:avLst/>
          </a:prstGeom>
        </p:spPr>
      </p:pic>
      <p:sp>
        <p:nvSpPr>
          <p:cNvPr id="6" name="Freeform 5">
            <a:extLst>
              <a:ext uri="{FF2B5EF4-FFF2-40B4-BE49-F238E27FC236}">
                <a16:creationId xmlns:a16="http://schemas.microsoft.com/office/drawing/2014/main" id="{4998376D-A140-9540-8E44-1F77F02AF3EC}"/>
              </a:ext>
            </a:extLst>
          </p:cNvPr>
          <p:cNvSpPr/>
          <p:nvPr/>
        </p:nvSpPr>
        <p:spPr>
          <a:xfrm>
            <a:off x="2033195" y="3539266"/>
            <a:ext cx="3948057" cy="1043492"/>
          </a:xfrm>
          <a:custGeom>
            <a:avLst/>
            <a:gdLst>
              <a:gd name="connsiteX0" fmla="*/ 0 w 3948057"/>
              <a:gd name="connsiteY0" fmla="*/ 0 h 1043492"/>
              <a:gd name="connsiteX1" fmla="*/ 376518 w 3948057"/>
              <a:gd name="connsiteY1" fmla="*/ 107576 h 1043492"/>
              <a:gd name="connsiteX2" fmla="*/ 720763 w 3948057"/>
              <a:gd name="connsiteY2" fmla="*/ 150607 h 1043492"/>
              <a:gd name="connsiteX3" fmla="*/ 871370 w 3948057"/>
              <a:gd name="connsiteY3" fmla="*/ 204395 h 1043492"/>
              <a:gd name="connsiteX4" fmla="*/ 1021977 w 3948057"/>
              <a:gd name="connsiteY4" fmla="*/ 279699 h 1043492"/>
              <a:gd name="connsiteX5" fmla="*/ 1204857 w 3948057"/>
              <a:gd name="connsiteY5" fmla="*/ 451821 h 1043492"/>
              <a:gd name="connsiteX6" fmla="*/ 1473798 w 3948057"/>
              <a:gd name="connsiteY6" fmla="*/ 613186 h 1043492"/>
              <a:gd name="connsiteX7" fmla="*/ 1710466 w 3948057"/>
              <a:gd name="connsiteY7" fmla="*/ 710005 h 1043492"/>
              <a:gd name="connsiteX8" fmla="*/ 1990165 w 3948057"/>
              <a:gd name="connsiteY8" fmla="*/ 828339 h 1043492"/>
              <a:gd name="connsiteX9" fmla="*/ 2302137 w 3948057"/>
              <a:gd name="connsiteY9" fmla="*/ 925158 h 1043492"/>
              <a:gd name="connsiteX10" fmla="*/ 2571078 w 3948057"/>
              <a:gd name="connsiteY10" fmla="*/ 968188 h 1043492"/>
              <a:gd name="connsiteX11" fmla="*/ 2883050 w 3948057"/>
              <a:gd name="connsiteY11" fmla="*/ 1011219 h 1043492"/>
              <a:gd name="connsiteX12" fmla="*/ 3238052 w 3948057"/>
              <a:gd name="connsiteY12" fmla="*/ 1043492 h 1043492"/>
              <a:gd name="connsiteX13" fmla="*/ 3614570 w 3948057"/>
              <a:gd name="connsiteY13" fmla="*/ 1032734 h 1043492"/>
              <a:gd name="connsiteX14" fmla="*/ 3948057 w 3948057"/>
              <a:gd name="connsiteY14" fmla="*/ 1011219 h 1043492"/>
              <a:gd name="connsiteX15" fmla="*/ 3948057 w 3948057"/>
              <a:gd name="connsiteY15" fmla="*/ 1011219 h 1043492"/>
              <a:gd name="connsiteX16" fmla="*/ 3948057 w 3948057"/>
              <a:gd name="connsiteY16" fmla="*/ 1011219 h 10434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3948057" h="1043492">
                <a:moveTo>
                  <a:pt x="0" y="0"/>
                </a:moveTo>
                <a:lnTo>
                  <a:pt x="376518" y="107576"/>
                </a:lnTo>
                <a:lnTo>
                  <a:pt x="720763" y="150607"/>
                </a:lnTo>
                <a:lnTo>
                  <a:pt x="871370" y="204395"/>
                </a:lnTo>
                <a:lnTo>
                  <a:pt x="1021977" y="279699"/>
                </a:lnTo>
                <a:lnTo>
                  <a:pt x="1204857" y="451821"/>
                </a:lnTo>
                <a:lnTo>
                  <a:pt x="1473798" y="613186"/>
                </a:lnTo>
                <a:lnTo>
                  <a:pt x="1710466" y="710005"/>
                </a:lnTo>
                <a:lnTo>
                  <a:pt x="1990165" y="828339"/>
                </a:lnTo>
                <a:lnTo>
                  <a:pt x="2302137" y="925158"/>
                </a:lnTo>
                <a:lnTo>
                  <a:pt x="2571078" y="968188"/>
                </a:lnTo>
                <a:lnTo>
                  <a:pt x="2883050" y="1011219"/>
                </a:lnTo>
                <a:lnTo>
                  <a:pt x="3238052" y="1043492"/>
                </a:lnTo>
                <a:lnTo>
                  <a:pt x="3614570" y="1032734"/>
                </a:lnTo>
                <a:lnTo>
                  <a:pt x="3948057" y="1011219"/>
                </a:lnTo>
                <a:lnTo>
                  <a:pt x="3948057" y="1011219"/>
                </a:lnTo>
                <a:lnTo>
                  <a:pt x="3948057" y="1011219"/>
                </a:lnTo>
              </a:path>
            </a:pathLst>
          </a:custGeom>
          <a:noFill/>
          <a:ln w="381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287AF30-61F8-9442-B98A-895BA9173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799" y="0"/>
            <a:ext cx="8212015" cy="944387"/>
          </a:xfrm>
        </p:spPr>
        <p:txBody>
          <a:bodyPr/>
          <a:lstStyle/>
          <a:p>
            <a:r>
              <a:rPr lang="en-US" dirty="0"/>
              <a:t>Goal of NEWS-G –first step : “low mass” WIMP’s  (0.1 – 3 GeV)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4674FCE-3081-7044-87A1-4EE84909D43F}"/>
              </a:ext>
            </a:extLst>
          </p:cNvPr>
          <p:cNvSpPr txBox="1"/>
          <p:nvPr/>
        </p:nvSpPr>
        <p:spPr>
          <a:xfrm>
            <a:off x="6501545" y="2580963"/>
            <a:ext cx="2642455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First result at LSM</a:t>
            </a:r>
          </a:p>
          <a:p>
            <a:r>
              <a:rPr lang="en-US" dirty="0"/>
              <a:t>Only competitor is CRESST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501AF207-EFFD-E648-B9C1-983622175846}"/>
              </a:ext>
            </a:extLst>
          </p:cNvPr>
          <p:cNvCxnSpPr>
            <a:cxnSpLocks/>
          </p:cNvCxnSpPr>
          <p:nvPr/>
        </p:nvCxnSpPr>
        <p:spPr>
          <a:xfrm flipH="1">
            <a:off x="4572001" y="2904128"/>
            <a:ext cx="1929544" cy="63513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BF3CB31-EEDC-594E-9FAC-359842D3ACB5}"/>
              </a:ext>
            </a:extLst>
          </p:cNvPr>
          <p:cNvSpPr txBox="1"/>
          <p:nvPr/>
        </p:nvSpPr>
        <p:spPr>
          <a:xfrm>
            <a:off x="2420102" y="4981148"/>
            <a:ext cx="3472425" cy="646331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Goal of 140 cm with Ne/CH4 90/10</a:t>
            </a:r>
          </a:p>
          <a:p>
            <a:r>
              <a:rPr lang="en-US" dirty="0"/>
              <a:t>20 </a:t>
            </a:r>
            <a:r>
              <a:rPr lang="en-US" dirty="0" err="1"/>
              <a:t>kg.d</a:t>
            </a:r>
            <a:r>
              <a:rPr lang="en-US" dirty="0"/>
              <a:t>, 0.5 e threshold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110B09D-F47C-7F47-9DD3-B64B83F714AC}"/>
              </a:ext>
            </a:extLst>
          </p:cNvPr>
          <p:cNvCxnSpPr>
            <a:cxnSpLocks/>
          </p:cNvCxnSpPr>
          <p:nvPr/>
        </p:nvCxnSpPr>
        <p:spPr>
          <a:xfrm flipV="1">
            <a:off x="2952975" y="4227754"/>
            <a:ext cx="467957" cy="78050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EA90C9C-EB71-E242-A1CC-CD710C7EB61C}"/>
              </a:ext>
            </a:extLst>
          </p:cNvPr>
          <p:cNvCxnSpPr>
            <a:cxnSpLocks/>
          </p:cNvCxnSpPr>
          <p:nvPr/>
        </p:nvCxnSpPr>
        <p:spPr>
          <a:xfrm flipH="1">
            <a:off x="4780184" y="3140876"/>
            <a:ext cx="3739874" cy="6937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9ABA2B4-B4EE-A94E-B515-38E928E94E22}"/>
              </a:ext>
            </a:extLst>
          </p:cNvPr>
          <p:cNvSpPr txBox="1"/>
          <p:nvPr/>
        </p:nvSpPr>
        <p:spPr>
          <a:xfrm>
            <a:off x="26895" y="2145940"/>
            <a:ext cx="108652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Low atomic mass targets (Ne, CH4, He)</a:t>
            </a:r>
          </a:p>
          <a:p>
            <a:r>
              <a:rPr lang="en-CA" dirty="0"/>
              <a:t>to match mass of “light” WIMP’s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3489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C470C1-3484-9E48-B8F6-93BC4CC60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Special attention at this meeting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07DD52-78E5-FF47-8F94-EE9B82898D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0647" y="1753145"/>
            <a:ext cx="8005762" cy="4308475"/>
          </a:xfrm>
        </p:spPr>
        <p:txBody>
          <a:bodyPr>
            <a:normAutofit/>
          </a:bodyPr>
          <a:lstStyle/>
          <a:p>
            <a:r>
              <a:rPr lang="en-US" sz="2000" dirty="0"/>
              <a:t>Dec 2018 issues/challenges  </a:t>
            </a:r>
            <a:r>
              <a:rPr lang="en-US" sz="2000" dirty="0" err="1"/>
              <a:t>wrt</a:t>
            </a:r>
            <a:r>
              <a:rPr lang="en-US" sz="2000" dirty="0"/>
              <a:t> NEWS-G  ‘’SNOGLOBE”</a:t>
            </a:r>
          </a:p>
          <a:p>
            <a:pPr lvl="1"/>
            <a:r>
              <a:rPr lang="en-US" sz="1800" dirty="0"/>
              <a:t>Change in design of PE final shield :  done</a:t>
            </a:r>
          </a:p>
          <a:p>
            <a:pPr lvl="1"/>
            <a:r>
              <a:rPr lang="en-US" sz="1800" baseline="30000" dirty="0"/>
              <a:t>210</a:t>
            </a:r>
            <a:r>
              <a:rPr lang="en-US" sz="1800" dirty="0"/>
              <a:t>Pb in archeological lead :  done</a:t>
            </a:r>
          </a:p>
          <a:p>
            <a:pPr lvl="1"/>
            <a:r>
              <a:rPr lang="en-US" sz="1800" dirty="0"/>
              <a:t>Building of SNOLAB PE shield at U of Alberta : on going</a:t>
            </a:r>
          </a:p>
          <a:p>
            <a:pPr lvl="1"/>
            <a:r>
              <a:rPr lang="en-US" sz="1800" dirty="0"/>
              <a:t>Single electron sensitivity : large progress</a:t>
            </a:r>
          </a:p>
          <a:p>
            <a:pPr lvl="1"/>
            <a:r>
              <a:rPr lang="en-US" sz="1800" dirty="0"/>
              <a:t>+ Neutron beam line at Queen’s : started</a:t>
            </a:r>
          </a:p>
          <a:p>
            <a:pPr lvl="1"/>
            <a:r>
              <a:rPr lang="en-US" sz="1800" dirty="0"/>
              <a:t>+ QF at TUNL news</a:t>
            </a:r>
          </a:p>
          <a:p>
            <a:pPr lvl="1"/>
            <a:r>
              <a:rPr lang="en-US" sz="1800" dirty="0"/>
              <a:t>… : data in hand down to 0.3 </a:t>
            </a:r>
            <a:r>
              <a:rPr lang="en-US" sz="1800" dirty="0" err="1"/>
              <a:t>keV</a:t>
            </a:r>
            <a:r>
              <a:rPr lang="en-US" sz="1800" dirty="0"/>
              <a:t> </a:t>
            </a:r>
            <a:r>
              <a:rPr lang="en-US" sz="1800" dirty="0" err="1"/>
              <a:t>nr</a:t>
            </a:r>
            <a:r>
              <a:rPr lang="en-US" sz="1800" dirty="0"/>
              <a:t> </a:t>
            </a:r>
          </a:p>
          <a:p>
            <a:r>
              <a:rPr lang="en-US" sz="2000" dirty="0"/>
              <a:t>Coming challenges</a:t>
            </a:r>
          </a:p>
          <a:p>
            <a:pPr lvl="1"/>
            <a:r>
              <a:rPr lang="en-US" sz="1800" dirty="0"/>
              <a:t>LSM run : strategy for CH4</a:t>
            </a:r>
          </a:p>
          <a:p>
            <a:pPr lvl="1"/>
            <a:r>
              <a:rPr lang="en-US" sz="1800" dirty="0"/>
              <a:t>R2D2 /NEWS-G</a:t>
            </a:r>
          </a:p>
          <a:p>
            <a:pPr lvl="1"/>
            <a:r>
              <a:rPr lang="en-US" sz="1800" dirty="0"/>
              <a:t>Beyond present 140 cm sphere</a:t>
            </a:r>
          </a:p>
          <a:p>
            <a:pPr lvl="1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03734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97EFA-D678-0547-B0D9-360E681ED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LSM run : strategy for CH4</a:t>
            </a:r>
            <a:endParaRPr lang="fr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E5B41D-3BEF-0C46-8488-C7D365D3B0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fr-CA" sz="2000" dirty="0"/>
              <a:t>200 mb pure CH4 </a:t>
            </a:r>
            <a:r>
              <a:rPr lang="fr-CA" sz="2000" dirty="0" err="1"/>
              <a:t>run</a:t>
            </a:r>
            <a:r>
              <a:rPr lang="fr-CA" sz="2000" dirty="0"/>
              <a:t> </a:t>
            </a:r>
            <a:r>
              <a:rPr lang="fr-CA" sz="2000" dirty="0" err="1"/>
              <a:t>could</a:t>
            </a:r>
            <a:r>
              <a:rPr lang="fr-CA" sz="2000" dirty="0"/>
              <a:t> </a:t>
            </a:r>
            <a:r>
              <a:rPr lang="fr-CA" sz="2000" dirty="0" err="1"/>
              <a:t>improve</a:t>
            </a:r>
            <a:r>
              <a:rPr lang="fr-CA" sz="2000" dirty="0"/>
              <a:t> </a:t>
            </a:r>
            <a:r>
              <a:rPr lang="fr-CA" sz="2000" dirty="0" err="1"/>
              <a:t>considerably</a:t>
            </a:r>
            <a:r>
              <a:rPr lang="fr-CA" sz="2000" dirty="0"/>
              <a:t> </a:t>
            </a:r>
            <a:r>
              <a:rPr lang="fr-CA" sz="2000" dirty="0" err="1"/>
              <a:t>our</a:t>
            </a:r>
            <a:r>
              <a:rPr lang="fr-CA" sz="2000" dirty="0"/>
              <a:t> </a:t>
            </a:r>
            <a:r>
              <a:rPr lang="fr-CA" sz="2000" dirty="0" err="1"/>
              <a:t>sensitivity</a:t>
            </a:r>
            <a:r>
              <a:rPr lang="fr-CA" sz="2000" dirty="0"/>
              <a:t> </a:t>
            </a:r>
            <a:r>
              <a:rPr lang="fr-CA" sz="2000" dirty="0" err="1"/>
              <a:t>see</a:t>
            </a:r>
            <a:r>
              <a:rPr lang="fr-CA" sz="2000" dirty="0"/>
              <a:t> Dan and GG </a:t>
            </a:r>
            <a:r>
              <a:rPr lang="fr-CA" sz="2000" dirty="0" err="1"/>
              <a:t>pres</a:t>
            </a:r>
            <a:endParaRPr lang="fr-CA" sz="2000" dirty="0"/>
          </a:p>
          <a:p>
            <a:r>
              <a:rPr lang="fr-CA" sz="2000" dirty="0" err="1"/>
              <a:t>Weight</a:t>
            </a:r>
            <a:r>
              <a:rPr lang="fr-CA" sz="2000" dirty="0"/>
              <a:t>  Ne and H goals (note </a:t>
            </a:r>
            <a:r>
              <a:rPr lang="fr-CA" sz="2000" dirty="0" err="1"/>
              <a:t>that</a:t>
            </a:r>
            <a:r>
              <a:rPr lang="fr-CA" sz="2000" dirty="0"/>
              <a:t> C </a:t>
            </a:r>
            <a:r>
              <a:rPr lang="fr-CA" sz="2000" dirty="0" err="1"/>
              <a:t>will</a:t>
            </a:r>
            <a:r>
              <a:rPr lang="fr-CA" sz="2000" dirty="0"/>
              <a:t> come for free)</a:t>
            </a:r>
          </a:p>
          <a:p>
            <a:r>
              <a:rPr lang="fr-CA" sz="2000" dirty="0" err="1"/>
              <a:t>Address</a:t>
            </a:r>
            <a:r>
              <a:rPr lang="fr-CA" sz="2000" dirty="0"/>
              <a:t> possible </a:t>
            </a:r>
            <a:r>
              <a:rPr lang="fr-CA" sz="2000" dirty="0" err="1"/>
              <a:t>delay</a:t>
            </a:r>
            <a:r>
              <a:rPr lang="fr-CA" sz="2000" dirty="0"/>
              <a:t> at SNOLAB =&gt; </a:t>
            </a:r>
            <a:r>
              <a:rPr lang="fr-CA" sz="2000" b="1" dirty="0" err="1"/>
              <a:t>extend</a:t>
            </a:r>
            <a:r>
              <a:rPr lang="fr-CA" sz="2000" b="1" dirty="0"/>
              <a:t> </a:t>
            </a:r>
            <a:r>
              <a:rPr lang="fr-CA" sz="2000" b="1" dirty="0" err="1"/>
              <a:t>run</a:t>
            </a:r>
            <a:r>
              <a:rPr lang="fr-CA" sz="2000" b="1" dirty="0"/>
              <a:t> at LSM ? </a:t>
            </a:r>
          </a:p>
        </p:txBody>
      </p:sp>
    </p:spTree>
    <p:extLst>
      <p:ext uri="{BB962C8B-B14F-4D97-AF65-F5344CB8AC3E}">
        <p14:creationId xmlns:p14="http://schemas.microsoft.com/office/powerpoint/2010/main" val="2988517735"/>
      </p:ext>
    </p:extLst>
  </p:cSld>
  <p:clrMapOvr>
    <a:masterClrMapping/>
  </p:clrMapOvr>
</p:sld>
</file>

<file path=ppt/theme/theme1.xml><?xml version="1.0" encoding="utf-8"?>
<a:theme xmlns:a="http://schemas.openxmlformats.org/drawingml/2006/main" name="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Queen's PPT template 2011">
  <a:themeElements>
    <a:clrScheme name="Queen's triclour">
      <a:dk1>
        <a:sysClr val="windowText" lastClr="000000"/>
      </a:dk1>
      <a:lt1>
        <a:sysClr val="window" lastClr="FFFFFF"/>
      </a:lt1>
      <a:dk2>
        <a:srgbClr val="061D38"/>
      </a:dk2>
      <a:lt2>
        <a:srgbClr val="FFFFFF"/>
      </a:lt2>
      <a:accent1>
        <a:srgbClr val="910A29"/>
      </a:accent1>
      <a:accent2>
        <a:srgbClr val="F1AB1F"/>
      </a:accent2>
      <a:accent3>
        <a:srgbClr val="061D38"/>
      </a:accent3>
      <a:accent4>
        <a:srgbClr val="CDCDCD"/>
      </a:accent4>
      <a:accent5>
        <a:srgbClr val="7E7E7E"/>
      </a:accent5>
      <a:accent6>
        <a:srgbClr val="0000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23179</TotalTime>
  <Words>654</Words>
  <Application>Microsoft Macintosh PowerPoint</Application>
  <PresentationFormat>On-screen Show (4:3)</PresentationFormat>
  <Paragraphs>84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Palatino Linotype</vt:lpstr>
      <vt:lpstr>Queen's PPT template 2011</vt:lpstr>
      <vt:lpstr>1_Queen's PPT template 2011</vt:lpstr>
      <vt:lpstr>          6th collaboration meeting  Introduction    </vt:lpstr>
      <vt:lpstr>           NEWS-G collaboration</vt:lpstr>
      <vt:lpstr>NEWS-G Collaboration</vt:lpstr>
      <vt:lpstr>Some updates wrt dec 2018</vt:lpstr>
      <vt:lpstr>Status on WIMP search (From CRESST)</vt:lpstr>
      <vt:lpstr>Where do we go ?</vt:lpstr>
      <vt:lpstr>Goal of NEWS-G –first step : “low mass” WIMP’s  (0.1 – 3 GeV)</vt:lpstr>
      <vt:lpstr>Special attention at this meeting</vt:lpstr>
      <vt:lpstr>LSM run : strategy for CH4</vt:lpstr>
      <vt:lpstr>Agenda 1</vt:lpstr>
      <vt:lpstr>Agenda 2</vt:lpstr>
      <vt:lpstr>How to keep timing with discussions periods </vt:lpstr>
    </vt:vector>
  </TitlesOfParts>
  <Company/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gilles</dc:creator>
  <cp:lastModifiedBy>Gilles Gerbier</cp:lastModifiedBy>
  <cp:revision>343</cp:revision>
  <dcterms:created xsi:type="dcterms:W3CDTF">2014-09-23T01:29:39Z</dcterms:created>
  <dcterms:modified xsi:type="dcterms:W3CDTF">2019-06-11T11:39:13Z</dcterms:modified>
</cp:coreProperties>
</file>