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538" r:id="rId2"/>
    <p:sldId id="533" r:id="rId3"/>
    <p:sldId id="534" r:id="rId4"/>
    <p:sldId id="528" r:id="rId5"/>
    <p:sldId id="532" r:id="rId6"/>
    <p:sldId id="529" r:id="rId7"/>
    <p:sldId id="530" r:id="rId8"/>
    <p:sldId id="539" r:id="rId9"/>
    <p:sldId id="531" r:id="rId10"/>
    <p:sldId id="536" r:id="rId11"/>
    <p:sldId id="540" r:id="rId12"/>
    <p:sldId id="541" r:id="rId13"/>
    <p:sldId id="537" r:id="rId14"/>
  </p:sldIdLst>
  <p:sldSz cx="9906000" cy="6858000" type="A4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4F4F4"/>
    <a:srgbClr val="E9F4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39"/>
    <p:restoredTop sz="86393" autoAdjust="0"/>
  </p:normalViewPr>
  <p:slideViewPr>
    <p:cSldViewPr>
      <p:cViewPr>
        <p:scale>
          <a:sx n="72" d="100"/>
          <a:sy n="72" d="100"/>
        </p:scale>
        <p:origin x="-368" y="57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9" d="100"/>
          <a:sy n="69" d="100"/>
        </p:scale>
        <p:origin x="-410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7A1EE01-C8C9-284B-ACEA-1A6E3D40DD6A}" type="datetime1">
              <a:rPr lang="en-US"/>
              <a:pPr>
                <a:defRPr/>
              </a:pPr>
              <a:t>6/10/19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80733F0-7B91-FE40-9D66-1720A3D8EF6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7798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Cliquez pour modifier les styles du texte du masque</a:t>
            </a:r>
          </a:p>
          <a:p>
            <a:pPr lvl="1"/>
            <a:r>
              <a:rPr lang="en-US" noProof="0"/>
              <a:t>Deuxième niveau</a:t>
            </a:r>
          </a:p>
          <a:p>
            <a:pPr lvl="2"/>
            <a:r>
              <a:rPr lang="en-US" noProof="0"/>
              <a:t>Troisième niveau</a:t>
            </a:r>
          </a:p>
          <a:p>
            <a:pPr lvl="3"/>
            <a:r>
              <a:rPr lang="en-US" noProof="0"/>
              <a:t>Quatrième niveau</a:t>
            </a:r>
          </a:p>
          <a:p>
            <a:pPr lvl="4"/>
            <a:r>
              <a:rPr lang="en-US" noProof="0"/>
              <a:t>Cinquième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F743AC5-2F5C-5947-83B3-02CECEDD83E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0613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CC4F1-957C-0042-81A3-7D2764FD9E0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136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9"/>
            <a:ext cx="8420100" cy="1470025"/>
          </a:xfrm>
        </p:spPr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1F510-7AEA-8042-AA5C-9015010C5EE2}" type="datetime1">
              <a:rPr lang="fr-FR"/>
              <a:pPr>
                <a:defRPr/>
              </a:pPr>
              <a:t>10/06/2019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I. Giomataris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6ADE2-BD62-F24B-8A92-B984648F5CB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4605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C0E8B-22BC-824A-BA1E-B761B01E3DAD}" type="datetime1">
              <a:rPr lang="fr-FR"/>
              <a:pPr>
                <a:defRPr/>
              </a:pPr>
              <a:t>10/06/2019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I. Giomataris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A45CE-E244-1244-A04D-19FEAEB0CE7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7825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3" y="609600"/>
            <a:ext cx="6162675" cy="5486400"/>
          </a:xfrm>
        </p:spPr>
        <p:txBody>
          <a:bodyPr vert="eaVert"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8C28A-F69D-AE4C-9B36-32D156BB1793}" type="datetime1">
              <a:rPr lang="fr-FR"/>
              <a:pPr>
                <a:defRPr/>
              </a:pPr>
              <a:t>10/06/2019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I. Giomataris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24EFD-6AE1-2847-9417-FEF42F26DCC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606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204" y="188640"/>
            <a:ext cx="8420100" cy="864096"/>
          </a:xfrm>
        </p:spPr>
        <p:txBody>
          <a:bodyPr/>
          <a:lstStyle>
            <a:lvl1pPr>
              <a:defRPr sz="3600">
                <a:latin typeface="Georgia"/>
                <a:cs typeface="Georgia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155467" y="5824208"/>
            <a:ext cx="4095455" cy="1008112"/>
          </a:xfrm>
          <a:prstGeom prst="rect">
            <a:avLst/>
          </a:prstGeom>
          <a:solidFill>
            <a:srgbClr val="FFFFFE"/>
          </a:solidFill>
          <a:ln w="9525" cap="flat" cmpd="sng" algn="ctr">
            <a:solidFill>
              <a:srgbClr val="FFFFF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948" y="1412776"/>
            <a:ext cx="4601061" cy="432048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 flipH="1">
            <a:off x="8112350" y="6501032"/>
            <a:ext cx="1235757" cy="33265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4C6B66"/>
                </a:solidFill>
              </a:defRPr>
            </a:lvl1pPr>
          </a:lstStyle>
          <a:p>
            <a:r>
              <a:rPr lang="fr-FR"/>
              <a:t>27/03/2018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 flipH="1">
            <a:off x="5223163" y="6499664"/>
            <a:ext cx="2889183" cy="33265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4C6B66"/>
                </a:solidFill>
              </a:defRPr>
            </a:lvl1pPr>
          </a:lstStyle>
          <a:p>
            <a:r>
              <a:rPr lang="en-US"/>
              <a:t>P Knights, IOP APP &amp; HEPP Conference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 flipH="1">
            <a:off x="9348109" y="6501032"/>
            <a:ext cx="550897" cy="33265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4C6B66"/>
                </a:solidFill>
              </a:defRPr>
            </a:lvl1pPr>
          </a:lstStyle>
          <a:p>
            <a:fld id="{43BB4F39-E5D8-C045-9A5D-396FB44B22E1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5031009" y="1412776"/>
            <a:ext cx="4446493" cy="432048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8838" b="6546"/>
          <a:stretch/>
        </p:blipFill>
        <p:spPr>
          <a:xfrm>
            <a:off x="4555049" y="6478560"/>
            <a:ext cx="269793" cy="366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1" t="28203" r="62595" b="23360"/>
          <a:stretch/>
        </p:blipFill>
        <p:spPr>
          <a:xfrm>
            <a:off x="4849613" y="6465720"/>
            <a:ext cx="351039" cy="39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99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08EB0-3F38-2E4E-BD8D-A824C02D5415}" type="datetime1">
              <a:rPr lang="fr-FR"/>
              <a:pPr>
                <a:defRPr/>
              </a:pPr>
              <a:t>10/06/2019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I. Giomataris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D6326-4D28-7E4F-B845-84D429CA331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636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4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28043-B7F6-0A41-88DA-EF931820977A}" type="datetime1">
              <a:rPr lang="fr-FR"/>
              <a:pPr>
                <a:defRPr/>
              </a:pPr>
              <a:t>10/06/2019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I. Giomataris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FACED-1ECB-EE45-A779-69649FA08A6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203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1" y="1981200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199" y="1981200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1DCED-F1C7-624C-94E9-856FE31D2309}" type="datetime1">
              <a:rPr lang="fr-FR"/>
              <a:pPr>
                <a:defRPr/>
              </a:pPr>
              <a:t>10/06/2019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I. Giomataris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AC81B-113A-E242-B641-2EB2A626503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6668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8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8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69875-A45F-F444-A978-5F75F4ECCDEB}" type="datetime1">
              <a:rPr lang="fr-FR"/>
              <a:pPr>
                <a:defRPr/>
              </a:pPr>
              <a:t>10/06/2019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I. Giomataris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9DD0B-ECCD-AB40-90F7-2AD33E12A3B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8851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F1398-51BB-4C4C-B231-6B7A0EFFC81E}" type="datetime1">
              <a:rPr lang="fr-FR"/>
              <a:pPr>
                <a:defRPr/>
              </a:pPr>
              <a:t>10/06/2019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I. Giomataris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4B123-0CA8-E04F-B927-BBFF88C0E67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0640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804FE-2DD6-734A-9756-E6A9D474B385}" type="datetime1">
              <a:rPr lang="fr-FR"/>
              <a:pPr>
                <a:defRPr/>
              </a:pPr>
              <a:t>10/06/2019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I. Giomataris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22091-273B-5249-A3D5-7F660FB029D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7327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054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2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0C217-19D8-5C4E-B972-1B175684D644}" type="datetime1">
              <a:rPr lang="fr-FR"/>
              <a:pPr>
                <a:defRPr/>
              </a:pPr>
              <a:t>10/06/2019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I. Giomataris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72510-5800-F249-833E-AAAABFA437A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33687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C7BFE-E830-A143-937D-D53BC374F9D9}" type="datetime1">
              <a:rPr lang="fr-FR"/>
              <a:pPr>
                <a:defRPr/>
              </a:pPr>
              <a:t>10/06/2019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I. Giomataris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AE8E9-A334-6C48-A6BB-9A47EBEBF9B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19351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C06BE613-A8DC-FE48-8563-D0ED7E6901E0}" type="datetime1">
              <a:rPr lang="fr-FR"/>
              <a:pPr>
                <a:defRPr/>
              </a:pPr>
              <a:t>10/06/2019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I. Giomataris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1658B43-4E98-6448-89BC-01A0C2E62A6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97" charset="0"/>
          <a:ea typeface="ＭＳ Ｐゴシック" pitchFamily="-97" charset="-128"/>
          <a:cs typeface="ＭＳ Ｐゴシック" pitchFamily="-97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E2B16E6-8BB8-7245-A5BC-87CA05B366B0}"/>
              </a:ext>
            </a:extLst>
          </p:cNvPr>
          <p:cNvSpPr txBox="1"/>
          <p:nvPr/>
        </p:nvSpPr>
        <p:spPr>
          <a:xfrm>
            <a:off x="2990850" y="457200"/>
            <a:ext cx="375275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R&amp;D on ACHINOS </a:t>
            </a:r>
          </a:p>
          <a:p>
            <a:r>
              <a:rPr lang="fr-FR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fr-FR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Giomataris</a:t>
            </a:r>
            <a:r>
              <a:rPr lang="fr-FR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I. </a:t>
            </a:r>
            <a:r>
              <a:rPr lang="fr-FR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Savvidis</a:t>
            </a:r>
            <a:endParaRPr lang="fr-FR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736D07E-7D6E-9445-950D-F1EC409BB459}"/>
              </a:ext>
            </a:extLst>
          </p:cNvPr>
          <p:cNvSpPr txBox="1"/>
          <p:nvPr/>
        </p:nvSpPr>
        <p:spPr>
          <a:xfrm>
            <a:off x="-60916" y="2564904"/>
            <a:ext cx="98562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The single ball and the multi-ball ‘</a:t>
            </a:r>
            <a:r>
              <a:rPr lang="en-US" altLang="ja-JP" b="1" dirty="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ACHINOS</a:t>
            </a:r>
            <a:r>
              <a:rPr lang="en-US" b="1" dirty="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’</a:t>
            </a:r>
            <a:r>
              <a:rPr lang="en-US" altLang="ja-JP" b="1" dirty="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 structure</a:t>
            </a:r>
          </a:p>
          <a:p>
            <a:pPr algn="ctr"/>
            <a:r>
              <a:rPr lang="en-US" altLang="ja-JP" b="1" dirty="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were developed in </a:t>
            </a:r>
            <a:r>
              <a:rPr lang="en-US" altLang="ja-JP" b="1" dirty="0" err="1">
                <a:solidFill>
                  <a:srgbClr val="000090"/>
                </a:solidFill>
                <a:latin typeface="Times New Roman" charset="0"/>
                <a:cs typeface="Times New Roman" charset="0"/>
              </a:rPr>
              <a:t>Saclay</a:t>
            </a:r>
            <a:r>
              <a:rPr lang="en-US" altLang="ja-JP" b="1" dirty="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 in collaboration with University of Thessaloniki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493169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LACIE:Users:ioannisgiomataris2:Desktop:IMG_20190328_16394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3190" y="3627264"/>
            <a:ext cx="4968552" cy="318611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3224808" y="3707740"/>
            <a:ext cx="2056973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Times New Roman"/>
                <a:cs typeface="Times New Roman"/>
              </a:rPr>
              <a:t>copper charged glue</a:t>
            </a: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33B7BEBC-5A46-E848-9902-998705CE65F1}"/>
              </a:ext>
            </a:extLst>
          </p:cNvPr>
          <p:cNvSpPr txBox="1"/>
          <p:nvPr/>
        </p:nvSpPr>
        <p:spPr>
          <a:xfrm>
            <a:off x="848544" y="188640"/>
            <a:ext cx="842493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/>
                <a:cs typeface="Times New Roman"/>
              </a:rPr>
              <a:t>A serious problem: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/>
                <a:cs typeface="Times New Roman"/>
              </a:rPr>
              <a:t> robustness of charged glue layer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At high voltages because of discharges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 it becomes conductor!!!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/>
                <a:cs typeface="Times New Roman"/>
              </a:rPr>
              <a:t>Using 1 mm ball (lower applied voltage) at moderate pressure this technology could be used 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However at high-pressure, high-gain conditions long term stability is not assured</a:t>
            </a:r>
          </a:p>
        </p:txBody>
      </p:sp>
    </p:spTree>
    <p:extLst>
      <p:ext uri="{BB962C8B-B14F-4D97-AF65-F5344CB8AC3E}">
        <p14:creationId xmlns:p14="http://schemas.microsoft.com/office/powerpoint/2010/main" val="13180096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8">
            <a:extLst>
              <a:ext uri="{FF2B5EF4-FFF2-40B4-BE49-F238E27FC236}">
                <a16:creationId xmlns:a16="http://schemas.microsoft.com/office/drawing/2014/main" id="{BB21A63F-C752-9C43-A75B-8385404D0F44}"/>
              </a:ext>
            </a:extLst>
          </p:cNvPr>
          <p:cNvSpPr txBox="1"/>
          <p:nvPr/>
        </p:nvSpPr>
        <p:spPr>
          <a:xfrm>
            <a:off x="1540365" y="24900"/>
            <a:ext cx="5984267" cy="181588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New development</a:t>
            </a:r>
          </a:p>
          <a:p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</a:rPr>
              <a:t>DLC layer (collaboration with USTC)</a:t>
            </a:r>
          </a:p>
          <a:p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</a:rPr>
              <a:t>It is a fantastic technical solution:</a:t>
            </a:r>
          </a:p>
          <a:p>
            <a:r>
              <a:rPr lang="en-US" sz="2800" b="1" dirty="0">
                <a:solidFill>
                  <a:srgbClr val="0000FF"/>
                </a:solidFill>
                <a:latin typeface="Times New Roman"/>
                <a:cs typeface="Times New Roman"/>
              </a:rPr>
              <a:t>Robust, stable, precise </a:t>
            </a:r>
          </a:p>
        </p:txBody>
      </p:sp>
      <p:pic>
        <p:nvPicPr>
          <p:cNvPr id="7" name="图片 2" descr="F:\2019\2019-3-DLC\图片2.png">
            <a:extLst>
              <a:ext uri="{FF2B5EF4-FFF2-40B4-BE49-F238E27FC236}">
                <a16:creationId xmlns:a16="http://schemas.microsoft.com/office/drawing/2014/main" id="{B3BBE67C-3180-2740-98F2-3EB50F399A9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488" y="2226822"/>
            <a:ext cx="3385185" cy="1410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3" descr="LACIE:Users:ioannisgiomataris2:Desktop:Capture d’écran 2019-05-22 à 14.53.46.png">
            <a:extLst>
              <a:ext uri="{FF2B5EF4-FFF2-40B4-BE49-F238E27FC236}">
                <a16:creationId xmlns:a16="http://schemas.microsoft.com/office/drawing/2014/main" id="{D286CD40-6160-5346-B001-05BE164C563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6597" y="3954637"/>
            <a:ext cx="2016224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4" descr="LACIE:Users:ioannisgiomataris2:Desktop:IMG_20190417_111652.jpg">
            <a:extLst>
              <a:ext uri="{FF2B5EF4-FFF2-40B4-BE49-F238E27FC236}">
                <a16:creationId xmlns:a16="http://schemas.microsoft.com/office/drawing/2014/main" id="{3F8A2AD7-DBE1-A94A-9825-54DFC3A2091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965" y="4023197"/>
            <a:ext cx="18288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1267E56-E13C-3E4F-8EC0-44721B125A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5048" y="2778957"/>
            <a:ext cx="3586862" cy="379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84037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72B4CA3-DACB-3042-A07B-B8B9FCBF1ACC}"/>
              </a:ext>
            </a:extLst>
          </p:cNvPr>
          <p:cNvSpPr txBox="1"/>
          <p:nvPr/>
        </p:nvSpPr>
        <p:spPr>
          <a:xfrm>
            <a:off x="1424608" y="1412776"/>
            <a:ext cx="623613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development of DLC layer </a:t>
            </a:r>
          </a:p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major technical break through</a:t>
            </a:r>
          </a:p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ACHINOS structure</a:t>
            </a:r>
          </a:p>
        </p:txBody>
      </p:sp>
    </p:spTree>
    <p:extLst>
      <p:ext uri="{BB962C8B-B14F-4D97-AF65-F5344CB8AC3E}">
        <p14:creationId xmlns:p14="http://schemas.microsoft.com/office/powerpoint/2010/main" val="16244792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496" y="3284984"/>
            <a:ext cx="5328592" cy="28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261537" y="173868"/>
            <a:ext cx="6864380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sz="3200" dirty="0" err="1">
                <a:solidFill>
                  <a:srgbClr val="000090"/>
                </a:solidFill>
                <a:latin typeface="Times New Roman"/>
                <a:cs typeface="Times New Roman"/>
              </a:rPr>
              <a:t>Low</a:t>
            </a:r>
            <a:r>
              <a:rPr lang="fr-FR" sz="3200" dirty="0">
                <a:solidFill>
                  <a:srgbClr val="000090"/>
                </a:solidFill>
                <a:latin typeface="Times New Roman"/>
                <a:cs typeface="Times New Roman"/>
              </a:rPr>
              <a:t> background X-ray </a:t>
            </a:r>
            <a:r>
              <a:rPr lang="fr-FR" sz="3200" dirty="0" err="1">
                <a:solidFill>
                  <a:srgbClr val="000090"/>
                </a:solidFill>
                <a:latin typeface="Times New Roman"/>
                <a:cs typeface="Times New Roman"/>
              </a:rPr>
              <a:t>pulsed</a:t>
            </a:r>
            <a:r>
              <a:rPr lang="fr-FR" sz="3200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r>
              <a:rPr lang="fr-FR" sz="3200" dirty="0" err="1">
                <a:solidFill>
                  <a:srgbClr val="000090"/>
                </a:solidFill>
                <a:latin typeface="Times New Roman"/>
                <a:cs typeface="Times New Roman"/>
              </a:rPr>
              <a:t>generator</a:t>
            </a:r>
            <a:endParaRPr lang="en-US" sz="3200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61537" y="970056"/>
            <a:ext cx="637405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90"/>
                </a:solidFill>
                <a:latin typeface="Times New Roman"/>
                <a:cs typeface="Times New Roman"/>
              </a:rPr>
              <a:t>Continuous calibration during data taking is possible </a:t>
            </a:r>
          </a:p>
          <a:p>
            <a:pPr lvl="0"/>
            <a:r>
              <a:rPr lang="en-US" sz="2000" b="1" dirty="0">
                <a:solidFill>
                  <a:srgbClr val="000090"/>
                </a:solidFill>
                <a:latin typeface="Times New Roman"/>
                <a:cs typeface="Times New Roman"/>
              </a:rPr>
              <a:t>     thanks to the fast trigger (&lt;1 ns)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90"/>
                </a:solidFill>
                <a:latin typeface="Times New Roman"/>
                <a:cs typeface="Times New Roman"/>
              </a:rPr>
              <a:t>Light weight device with selected </a:t>
            </a:r>
            <a:r>
              <a:rPr lang="en-US" sz="2000" b="1" dirty="0" err="1">
                <a:solidFill>
                  <a:srgbClr val="000090"/>
                </a:solidFill>
                <a:latin typeface="Times New Roman"/>
                <a:cs typeface="Times New Roman"/>
              </a:rPr>
              <a:t>radiopure</a:t>
            </a:r>
            <a:r>
              <a:rPr lang="en-US" sz="2000" b="1" dirty="0">
                <a:solidFill>
                  <a:srgbClr val="000090"/>
                </a:solidFill>
                <a:latin typeface="Times New Roman"/>
                <a:cs typeface="Times New Roman"/>
              </a:rPr>
              <a:t> materials</a:t>
            </a:r>
          </a:p>
          <a:p>
            <a:pPr marL="285750" lvl="0" indent="-285750">
              <a:buFont typeface="Arial"/>
              <a:buChar char="•"/>
            </a:pPr>
            <a:r>
              <a:rPr lang="en-US" sz="2000" b="1" dirty="0">
                <a:solidFill>
                  <a:srgbClr val="000090"/>
                </a:solidFill>
                <a:latin typeface="Times New Roman"/>
                <a:cs typeface="Times New Roman"/>
              </a:rPr>
              <a:t>Low power (1 </a:t>
            </a:r>
            <a:r>
              <a:rPr lang="en-US" sz="2000" b="1" dirty="0" err="1">
                <a:solidFill>
                  <a:srgbClr val="000090"/>
                </a:solidFill>
                <a:latin typeface="Times New Roman"/>
                <a:cs typeface="Times New Roman"/>
              </a:rPr>
              <a:t>mwatt</a:t>
            </a:r>
            <a:r>
              <a:rPr lang="en-US" sz="2000" b="1" dirty="0">
                <a:solidFill>
                  <a:srgbClr val="000090"/>
                </a:solidFill>
                <a:latin typeface="Times New Roman"/>
                <a:cs typeface="Times New Roman"/>
              </a:rPr>
              <a:t>): portable system with battery</a:t>
            </a:r>
          </a:p>
          <a:p>
            <a:pPr marL="285750" lvl="0" indent="-285750">
              <a:buFont typeface="Arial"/>
              <a:buChar char="•"/>
            </a:pPr>
            <a:r>
              <a:rPr lang="en-US" sz="2000" b="1" dirty="0">
                <a:solidFill>
                  <a:srgbClr val="000090"/>
                </a:solidFill>
                <a:latin typeface="Times New Roman"/>
                <a:cs typeface="Times New Roman"/>
              </a:rPr>
              <a:t>Non need of security certification.</a:t>
            </a:r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9104" y="3573016"/>
            <a:ext cx="4016896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81016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488" y="44624"/>
            <a:ext cx="4176464" cy="864096"/>
          </a:xfrm>
          <a:solidFill>
            <a:srgbClr val="FFFF00"/>
          </a:solidFill>
        </p:spPr>
        <p:txBody>
          <a:bodyPr/>
          <a:lstStyle/>
          <a:p>
            <a:r>
              <a:rPr lang="en-US" dirty="0">
                <a:solidFill>
                  <a:srgbClr val="000090"/>
                </a:solidFill>
                <a:latin typeface="Times New Roman"/>
                <a:cs typeface="Times New Roman"/>
              </a:rPr>
              <a:t>Sensor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56" y="980728"/>
            <a:ext cx="4601061" cy="792088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solidFill>
                  <a:srgbClr val="000090"/>
                </a:solidFill>
                <a:latin typeface="Times New Roman"/>
                <a:cs typeface="Times New Roman"/>
              </a:rPr>
              <a:t>To maximize the usable volume in the detector: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90"/>
                </a:solidFill>
                <a:latin typeface="Times New Roman"/>
                <a:cs typeface="Times New Roman"/>
              </a:rPr>
              <a:t>Add a field corrector close to ball (umbrella)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BB4F39-E5D8-C045-9A5D-396FB44B22E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7" descr="Screen Shot 2018-06-26 at 17.59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968" y="260648"/>
            <a:ext cx="1800079" cy="1841748"/>
          </a:xfrm>
          <a:prstGeom prst="rect">
            <a:avLst/>
          </a:prstGeom>
        </p:spPr>
      </p:pic>
      <p:pic>
        <p:nvPicPr>
          <p:cNvPr id="10" name="Picture 9" descr="Screen Shot 2018-06-26 at 18.00.3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160" y="260648"/>
            <a:ext cx="1680964" cy="1845196"/>
          </a:xfrm>
          <a:prstGeom prst="rect">
            <a:avLst/>
          </a:prstGeom>
        </p:spPr>
      </p:pic>
      <p:pic>
        <p:nvPicPr>
          <p:cNvPr id="11" name="Picture 10" descr="Screen Shot 2018-06-26 at 18.01.4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366" y="404664"/>
            <a:ext cx="1776634" cy="16561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08984" y="0"/>
            <a:ext cx="1377300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90"/>
                </a:solidFill>
                <a:latin typeface="Times New Roman"/>
                <a:cs typeface="Times New Roman"/>
              </a:rPr>
              <a:t>Ideal radial field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09184" y="14974"/>
            <a:ext cx="1007395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90"/>
                </a:solidFill>
                <a:latin typeface="Times New Roman"/>
                <a:cs typeface="Times New Roman"/>
              </a:rPr>
              <a:t>Single wire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98588" y="96887"/>
            <a:ext cx="1928733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90"/>
                </a:solidFill>
                <a:latin typeface="Times New Roman"/>
                <a:cs typeface="Times New Roman"/>
              </a:rPr>
              <a:t>With umbrella corrector</a:t>
            </a:r>
          </a:p>
        </p:txBody>
      </p:sp>
      <p:pic>
        <p:nvPicPr>
          <p:cNvPr id="17" name="Shape 435"/>
          <p:cNvPicPr preferRelativeResize="0"/>
          <p:nvPr/>
        </p:nvPicPr>
        <p:blipFill rotWithShape="1">
          <a:blip r:embed="rId6">
            <a:alphaModFix/>
          </a:blip>
          <a:srcRect l="25446" t="18063" r="28902" b="16747"/>
          <a:stretch/>
        </p:blipFill>
        <p:spPr>
          <a:xfrm>
            <a:off x="4520952" y="4096316"/>
            <a:ext cx="1096777" cy="273737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4448944" y="4149080"/>
            <a:ext cx="1281696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90"/>
                </a:solidFill>
                <a:latin typeface="Times New Roman"/>
                <a:cs typeface="Times New Roman"/>
              </a:rPr>
              <a:t>2018</a:t>
            </a:r>
          </a:p>
          <a:p>
            <a:r>
              <a:rPr lang="en-US" sz="1400" dirty="0">
                <a:solidFill>
                  <a:srgbClr val="000090"/>
                </a:solidFill>
                <a:latin typeface="Times New Roman"/>
                <a:cs typeface="Times New Roman"/>
              </a:rPr>
              <a:t>Thin glass tube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89196" y="2363044"/>
            <a:ext cx="52395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000090"/>
                </a:solidFill>
                <a:latin typeface="Times New Roman"/>
                <a:cs typeface="Times New Roman"/>
              </a:rPr>
              <a:t>Umbrella materials 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>
                <a:solidFill>
                  <a:srgbClr val="000090"/>
                </a:solidFill>
                <a:latin typeface="Times New Roman"/>
                <a:cs typeface="Times New Roman"/>
              </a:rPr>
              <a:t>Pure conductor: </a:t>
            </a:r>
            <a:r>
              <a:rPr lang="en-US" sz="1800" dirty="0">
                <a:solidFill>
                  <a:srgbClr val="FF0000"/>
                </a:solidFill>
                <a:latin typeface="Times New Roman"/>
                <a:cs typeface="Times New Roman"/>
              </a:rPr>
              <a:t>Sparks from the anode ball</a:t>
            </a:r>
            <a:endParaRPr lang="en-US" sz="1800" dirty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sz="1800" dirty="0">
                <a:solidFill>
                  <a:srgbClr val="000090"/>
                </a:solidFill>
                <a:latin typeface="Times New Roman"/>
                <a:cs typeface="Times New Roman"/>
              </a:rPr>
              <a:t>Pure insulator::</a:t>
            </a:r>
            <a:r>
              <a:rPr lang="en-US" sz="1800" dirty="0">
                <a:solidFill>
                  <a:srgbClr val="FF0000"/>
                </a:solidFill>
                <a:latin typeface="Times New Roman"/>
                <a:cs typeface="Times New Roman"/>
              </a:rPr>
              <a:t>Charging up and unstable operation</a:t>
            </a:r>
            <a:endParaRPr lang="en-US" sz="1800" dirty="0">
              <a:solidFill>
                <a:srgbClr val="000090"/>
              </a:solidFill>
              <a:latin typeface="Times New Roman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sz="1800" dirty="0">
                <a:solidFill>
                  <a:srgbClr val="000090"/>
                </a:solidFill>
                <a:latin typeface="Times New Roman"/>
                <a:cs typeface="Times New Roman"/>
              </a:rPr>
              <a:t>Resistive materials: </a:t>
            </a:r>
            <a:r>
              <a:rPr lang="en-US" sz="1800" dirty="0">
                <a:solidFill>
                  <a:srgbClr val="FF0000"/>
                </a:solidFill>
                <a:latin typeface="Times New Roman"/>
                <a:cs typeface="Times New Roman"/>
              </a:rPr>
              <a:t>Spark suppression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07FB7F6-D0BA-744B-BC75-2136B428DE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453" y="3898746"/>
            <a:ext cx="1257300" cy="2451100"/>
          </a:xfrm>
          <a:prstGeom prst="rect">
            <a:avLst/>
          </a:prstGeom>
        </p:spPr>
      </p:pic>
      <p:pic>
        <p:nvPicPr>
          <p:cNvPr id="21" name="Espace réservé du contenu 20">
            <a:extLst>
              <a:ext uri="{FF2B5EF4-FFF2-40B4-BE49-F238E27FC236}">
                <a16:creationId xmlns:a16="http://schemas.microsoft.com/office/drawing/2014/main" id="{8D4EEBAC-947E-2645-829A-C7FD48D030A9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8"/>
          <a:stretch>
            <a:fillRect/>
          </a:stretch>
        </p:blipFill>
        <p:spPr>
          <a:xfrm>
            <a:off x="2216696" y="4241646"/>
            <a:ext cx="1453726" cy="2108200"/>
          </a:xfr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D9D9C394-5A18-A34F-8F3B-C1AECBCBED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93160" y="5268408"/>
            <a:ext cx="2308669" cy="900534"/>
          </a:xfrm>
          <a:prstGeom prst="rect">
            <a:avLst/>
          </a:prstGeom>
        </p:spPr>
      </p:pic>
      <p:sp>
        <p:nvSpPr>
          <p:cNvPr id="24" name="TextBox 15">
            <a:extLst>
              <a:ext uri="{FF2B5EF4-FFF2-40B4-BE49-F238E27FC236}">
                <a16:creationId xmlns:a16="http://schemas.microsoft.com/office/drawing/2014/main" id="{32CFA960-02A6-094C-8880-322B07A8FF4B}"/>
              </a:ext>
            </a:extLst>
          </p:cNvPr>
          <p:cNvSpPr txBox="1"/>
          <p:nvPr/>
        </p:nvSpPr>
        <p:spPr>
          <a:xfrm>
            <a:off x="6186284" y="4526296"/>
            <a:ext cx="2998697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90"/>
                </a:solidFill>
                <a:latin typeface="Times New Roman"/>
                <a:cs typeface="Times New Roman"/>
              </a:rPr>
              <a:t>2019</a:t>
            </a:r>
          </a:p>
          <a:p>
            <a:r>
              <a:rPr lang="en-US" sz="1400" dirty="0">
                <a:solidFill>
                  <a:srgbClr val="000090"/>
                </a:solidFill>
                <a:latin typeface="Times New Roman"/>
                <a:cs typeface="Times New Roman"/>
              </a:rPr>
              <a:t>Thin glass tube</a:t>
            </a:r>
          </a:p>
          <a:p>
            <a:r>
              <a:rPr lang="en-US" sz="1400" dirty="0">
                <a:solidFill>
                  <a:srgbClr val="000090"/>
                </a:solidFill>
                <a:latin typeface="Times New Roman"/>
                <a:cs typeface="Times New Roman"/>
              </a:rPr>
              <a:t>Simplified grounded umbrella</a:t>
            </a:r>
          </a:p>
        </p:txBody>
      </p:sp>
    </p:spTree>
    <p:extLst>
      <p:ext uri="{BB962C8B-B14F-4D97-AF65-F5344CB8AC3E}">
        <p14:creationId xmlns:p14="http://schemas.microsoft.com/office/powerpoint/2010/main" val="4019665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TextBox 6"/>
          <p:cNvSpPr txBox="1">
            <a:spLocks noChangeArrowheads="1"/>
          </p:cNvSpPr>
          <p:nvPr/>
        </p:nvSpPr>
        <p:spPr bwMode="auto">
          <a:xfrm>
            <a:off x="1353321" y="44624"/>
            <a:ext cx="64328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 dirty="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From single to multi-ball ‘</a:t>
            </a:r>
            <a:r>
              <a:rPr lang="en-US" altLang="ja-JP" b="1" dirty="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ACHINOS</a:t>
            </a:r>
            <a:r>
              <a:rPr lang="en-US" b="1" dirty="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’</a:t>
            </a:r>
            <a:r>
              <a:rPr lang="en-US" altLang="ja-JP" b="1" dirty="0">
                <a:solidFill>
                  <a:srgbClr val="000090"/>
                </a:solidFill>
                <a:latin typeface="Times New Roman" charset="0"/>
                <a:cs typeface="Times New Roman" charset="0"/>
              </a:rPr>
              <a:t> structure</a:t>
            </a:r>
          </a:p>
          <a:p>
            <a:pPr algn="ctr"/>
            <a:r>
              <a:rPr lang="fr-FR" sz="1800" dirty="0">
                <a:solidFill>
                  <a:srgbClr val="000090"/>
                </a:solidFill>
                <a:latin typeface="Times New Roman"/>
                <a:cs typeface="Times New Roman"/>
              </a:rPr>
              <a:t>A. </a:t>
            </a:r>
            <a:r>
              <a:rPr lang="fr-FR" sz="1800" dirty="0" err="1">
                <a:solidFill>
                  <a:srgbClr val="000090"/>
                </a:solidFill>
                <a:latin typeface="Times New Roman"/>
                <a:cs typeface="Times New Roman"/>
              </a:rPr>
              <a:t>Giganon</a:t>
            </a:r>
            <a:r>
              <a:rPr lang="fr-FR" sz="1800" dirty="0">
                <a:solidFill>
                  <a:srgbClr val="000090"/>
                </a:solidFill>
                <a:latin typeface="Times New Roman"/>
                <a:cs typeface="Times New Roman"/>
              </a:rPr>
              <a:t> et al., JINST, vol. 12, 07 2017</a:t>
            </a:r>
            <a:r>
              <a:rPr lang="en-US" sz="1800" dirty="0">
                <a:solidFill>
                  <a:srgbClr val="000090"/>
                </a:solidFill>
                <a:latin typeface="Times New Roman"/>
                <a:cs typeface="Times New Roman"/>
              </a:rPr>
              <a:t> </a:t>
            </a:r>
            <a:endParaRPr lang="fr-FR" sz="1800" dirty="0">
              <a:solidFill>
                <a:srgbClr val="00009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 descr="a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5168" y="692696"/>
            <a:ext cx="3307559" cy="1728192"/>
          </a:xfrm>
          <a:prstGeom prst="rect">
            <a:avLst/>
          </a:prstGeom>
        </p:spPr>
      </p:pic>
      <p:pic>
        <p:nvPicPr>
          <p:cNvPr id="12" name="image25.png" descr="comparison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0472" y="2564904"/>
            <a:ext cx="2736304" cy="2952328"/>
          </a:xfrm>
          <a:prstGeom prst="rect">
            <a:avLst/>
          </a:prstGeom>
          <a:ln/>
        </p:spPr>
      </p:pic>
      <p:pic>
        <p:nvPicPr>
          <p:cNvPr id="13" name="image23.png" descr="Sans titre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3296816" y="764704"/>
            <a:ext cx="2808312" cy="1944216"/>
          </a:xfrm>
          <a:prstGeom prst="rect">
            <a:avLst/>
          </a:prstGeom>
          <a:ln/>
        </p:spPr>
      </p:pic>
      <p:pic>
        <p:nvPicPr>
          <p:cNvPr id="9" name="Picture 8" descr="Screen Shot 2017-04-06 at 12.07.1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1192" y="2276872"/>
            <a:ext cx="2880320" cy="20478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53200" y="692696"/>
            <a:ext cx="184760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000090"/>
                </a:solidFill>
                <a:latin typeface="Times New Roman"/>
                <a:cs typeface="Times New Roman"/>
              </a:rPr>
              <a:t>Using 3D printer</a:t>
            </a:r>
          </a:p>
        </p:txBody>
      </p:sp>
      <p:pic>
        <p:nvPicPr>
          <p:cNvPr id="16" name="Shape 435"/>
          <p:cNvPicPr preferRelativeResize="0"/>
          <p:nvPr/>
        </p:nvPicPr>
        <p:blipFill rotWithShape="1">
          <a:blip r:embed="rId6">
            <a:alphaModFix/>
          </a:blip>
          <a:srcRect l="25446" t="18063" r="28902" b="16747"/>
          <a:stretch/>
        </p:blipFill>
        <p:spPr>
          <a:xfrm rot="5400000">
            <a:off x="906279" y="235344"/>
            <a:ext cx="1157064" cy="261589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848544" y="1556792"/>
            <a:ext cx="1288859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Single ball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96816" y="1988840"/>
            <a:ext cx="2428870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Multi-ball on </a:t>
            </a:r>
            <a:r>
              <a:rPr lang="en-US" sz="2000" dirty="0" err="1">
                <a:latin typeface="Times New Roman"/>
                <a:cs typeface="Times New Roman"/>
              </a:rPr>
              <a:t>bakelite</a:t>
            </a:r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88989" y="2708920"/>
            <a:ext cx="1917011" cy="58477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000090"/>
                </a:solidFill>
                <a:latin typeface="Times New Roman"/>
                <a:cs typeface="Times New Roman"/>
              </a:rPr>
              <a:t>Without bias voltage</a:t>
            </a:r>
          </a:p>
          <a:p>
            <a:r>
              <a:rPr lang="en-US" sz="1600">
                <a:solidFill>
                  <a:srgbClr val="000090"/>
                </a:solidFill>
                <a:latin typeface="Times New Roman"/>
                <a:cs typeface="Times New Roman"/>
              </a:rPr>
              <a:t>No uniform respon</a:t>
            </a:r>
            <a:r>
              <a:rPr lang="en-US" sz="1600">
                <a:latin typeface="Times New Roman"/>
                <a:cs typeface="Times New Roman"/>
              </a:rPr>
              <a:t>se</a:t>
            </a:r>
          </a:p>
        </p:txBody>
      </p:sp>
      <p:pic>
        <p:nvPicPr>
          <p:cNvPr id="14" name="Picture 13" descr="Screen Shot 2018-06-22 at 18.14.0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192" y="4543500"/>
            <a:ext cx="3024336" cy="2341884"/>
          </a:xfrm>
          <a:prstGeom prst="rect">
            <a:avLst/>
          </a:prstGeom>
        </p:spPr>
      </p:pic>
      <p:pic>
        <p:nvPicPr>
          <p:cNvPr id="19" name="Picture 18" descr="Screen Shot 2018-06-22 at 18.17.09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352" y="5373216"/>
            <a:ext cx="1014348" cy="121870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257256" y="4509120"/>
            <a:ext cx="1623762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000090"/>
                </a:solidFill>
                <a:latin typeface="Times New Roman"/>
                <a:cs typeface="Times New Roman"/>
              </a:rPr>
              <a:t>With bias voltage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24808" y="2818671"/>
            <a:ext cx="2952328" cy="255454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000090"/>
                </a:solidFill>
                <a:latin typeface="Times New Roman"/>
                <a:cs typeface="Times New Roman"/>
              </a:rPr>
              <a:t>Advantages</a:t>
            </a:r>
          </a:p>
          <a:p>
            <a:pPr>
              <a:defRPr/>
            </a:pPr>
            <a:r>
              <a:rPr lang="en-US" sz="1600" b="1" dirty="0">
                <a:solidFill>
                  <a:srgbClr val="000090"/>
                </a:solidFill>
                <a:latin typeface="Times New Roman"/>
                <a:cs typeface="Times New Roman"/>
              </a:rPr>
              <a:t>- Amplification tuned by the ball size:</a:t>
            </a:r>
          </a:p>
          <a:p>
            <a:pPr>
              <a:defRPr/>
            </a:pPr>
            <a:r>
              <a:rPr lang="en-US" sz="1600" b="1" dirty="0">
                <a:solidFill>
                  <a:srgbClr val="000090"/>
                </a:solidFill>
                <a:latin typeface="Times New Roman"/>
                <a:cs typeface="Times New Roman"/>
              </a:rPr>
              <a:t>1mm diameter for high pressure</a:t>
            </a:r>
          </a:p>
          <a:p>
            <a:pPr>
              <a:defRPr/>
            </a:pPr>
            <a:r>
              <a:rPr lang="en-US" sz="1600" b="1" dirty="0">
                <a:solidFill>
                  <a:srgbClr val="000090"/>
                </a:solidFill>
                <a:latin typeface="Times New Roman"/>
                <a:cs typeface="Times New Roman"/>
              </a:rPr>
              <a:t>-Volume electric field tuned by the size </a:t>
            </a:r>
          </a:p>
          <a:p>
            <a:pPr>
              <a:defRPr/>
            </a:pPr>
            <a:r>
              <a:rPr lang="en-US" sz="1600" b="1" dirty="0">
                <a:solidFill>
                  <a:srgbClr val="000090"/>
                </a:solidFill>
                <a:latin typeface="Times New Roman"/>
                <a:cs typeface="Times New Roman"/>
              </a:rPr>
              <a:t>of the ACHINOS structure</a:t>
            </a:r>
          </a:p>
          <a:p>
            <a:pPr>
              <a:defRPr/>
            </a:pPr>
            <a:r>
              <a:rPr lang="en-US" sz="1600" b="1" dirty="0">
                <a:solidFill>
                  <a:srgbClr val="000090"/>
                </a:solidFill>
                <a:latin typeface="Times New Roman"/>
                <a:cs typeface="Times New Roman"/>
              </a:rPr>
              <a:t>- Detector segmentation: 3D  TPC like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56656" y="4797152"/>
            <a:ext cx="847182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0000FF"/>
                </a:solidFill>
                <a:latin typeface="Times New Roman"/>
                <a:cs typeface="Times New Roman"/>
              </a:rPr>
              <a:t>Single ball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28664" y="3933056"/>
            <a:ext cx="881496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0000FF"/>
                </a:solidFill>
                <a:latin typeface="Times New Roman"/>
                <a:cs typeface="Times New Roman"/>
              </a:rPr>
              <a:t>ACHINOS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8600" y="5301208"/>
            <a:ext cx="35445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Challenges</a:t>
            </a:r>
          </a:p>
          <a:p>
            <a:pPr marL="342900" indent="-342900"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Uniformity of response</a:t>
            </a:r>
          </a:p>
          <a:p>
            <a:pPr marL="342900" indent="-342900"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Bias voltage</a:t>
            </a:r>
          </a:p>
          <a:p>
            <a:pPr marL="342900" indent="-342900"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Spark protection</a:t>
            </a:r>
          </a:p>
        </p:txBody>
      </p:sp>
    </p:spTree>
    <p:extLst>
      <p:ext uri="{BB962C8B-B14F-4D97-AF65-F5344CB8AC3E}">
        <p14:creationId xmlns:p14="http://schemas.microsoft.com/office/powerpoint/2010/main" val="183959828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vvi\Desktop\2019 achinos\IMG_20190301_1146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157" y="1396193"/>
            <a:ext cx="4656387" cy="348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savvi\Desktop\2019 achinos\IMG_20190218_1707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13" y="1412777"/>
            <a:ext cx="4305515" cy="322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7931" y="4237515"/>
            <a:ext cx="1527982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2000">
                <a:latin typeface="Times New Roman" panose="02020603050405020304" pitchFamily="18" charset="0"/>
                <a:cs typeface="Times New Roman" panose="02020603050405020304" pitchFamily="18" charset="0"/>
              </a:rPr>
              <a:t>Araldite glue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121922" y="2878760"/>
            <a:ext cx="686631" cy="134232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64000" y="4237515"/>
            <a:ext cx="152084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powder</a:t>
            </a:r>
          </a:p>
          <a:p>
            <a:r>
              <a:rPr lang="en-GB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10-50% (w/w)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2244310" y="2652592"/>
            <a:ext cx="144016" cy="1568496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7955707" y="1861490"/>
            <a:ext cx="1105724" cy="76711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551072" y="1605677"/>
            <a:ext cx="90441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d=4mm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746A414-37A9-7946-B0FA-765AC0180364}"/>
              </a:ext>
            </a:extLst>
          </p:cNvPr>
          <p:cNvSpPr txBox="1"/>
          <p:nvPr/>
        </p:nvSpPr>
        <p:spPr>
          <a:xfrm>
            <a:off x="2244310" y="535885"/>
            <a:ext cx="43786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balls ACHINOS with copper </a:t>
            </a:r>
            <a:br>
              <a:rPr lang="en-GB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powder charged glue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235801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vvi\Desktop\2019 achinos\tb11e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35" y="2470720"/>
            <a:ext cx="4508452" cy="448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0440" y="1533039"/>
            <a:ext cx="41431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Achinos#2 </a:t>
            </a:r>
            <a:r>
              <a:rPr lang="en-GB" b="1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HV1=1450, HV2=0</a:t>
            </a:r>
            <a:r>
              <a:rPr lang="fr-FR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P=500mbar (Ne + 10% CH4</a:t>
            </a:r>
          </a:p>
        </p:txBody>
      </p:sp>
      <p:pic>
        <p:nvPicPr>
          <p:cNvPr id="2051" name="Picture 3" descr="C:\Users\savvi\Desktop\2019 achinos\tb11e0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923" y="2336106"/>
            <a:ext cx="4502746" cy="448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70440" y="2363061"/>
            <a:ext cx="4943213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Independent peaks from different balls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568624" y="2732393"/>
            <a:ext cx="1368152" cy="1239733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000672" y="2732392"/>
            <a:ext cx="1296144" cy="184705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405100" y="2715052"/>
            <a:ext cx="1395772" cy="2298125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889104" y="2732393"/>
            <a:ext cx="144016" cy="1131721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249144" y="2732392"/>
            <a:ext cx="0" cy="1560704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609696" y="2715052"/>
            <a:ext cx="179764" cy="1864391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9">
            <a:extLst>
              <a:ext uri="{FF2B5EF4-FFF2-40B4-BE49-F238E27FC236}">
                <a16:creationId xmlns:a16="http://schemas.microsoft.com/office/drawing/2014/main" id="{9DC8A5AA-ED19-5A4C-9956-E153C175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512" y="36844"/>
            <a:ext cx="8420100" cy="1143000"/>
          </a:xfrm>
        </p:spPr>
        <p:txBody>
          <a:bodyPr/>
          <a:lstStyle/>
          <a:p>
            <a:pPr algn="l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Homogeneity issue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Gain variation on a single ball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Gain variations between balls</a:t>
            </a:r>
          </a:p>
        </p:txBody>
      </p:sp>
    </p:spTree>
    <p:extLst>
      <p:ext uri="{BB962C8B-B14F-4D97-AF65-F5344CB8AC3E}">
        <p14:creationId xmlns:p14="http://schemas.microsoft.com/office/powerpoint/2010/main" val="335928682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savvi\Desktop\2019 achinos\tc07e0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61" y="3717032"/>
            <a:ext cx="7358910" cy="255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re 6">
            <a:extLst>
              <a:ext uri="{FF2B5EF4-FFF2-40B4-BE49-F238E27FC236}">
                <a16:creationId xmlns:a16="http://schemas.microsoft.com/office/drawing/2014/main" id="{64036C97-3F19-1245-BEDC-61A1BD18C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536" y="136050"/>
            <a:ext cx="8420100" cy="475493"/>
          </a:xfrm>
        </p:spPr>
        <p:txBody>
          <a:bodyPr/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Homogeneity improvements</a:t>
            </a:r>
            <a:endParaRPr lang="fr-FR" sz="3200" b="1" dirty="0">
              <a:solidFill>
                <a:srgbClr val="002060"/>
              </a:solidFill>
            </a:endParaRP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878F0229-91DF-A34E-8BBF-EE90DC266D7C}"/>
              </a:ext>
            </a:extLst>
          </p:cNvPr>
          <p:cNvGrpSpPr/>
          <p:nvPr/>
        </p:nvGrpSpPr>
        <p:grpSpPr>
          <a:xfrm>
            <a:off x="776536" y="538289"/>
            <a:ext cx="7624066" cy="4114847"/>
            <a:chOff x="776536" y="1001634"/>
            <a:chExt cx="7624066" cy="4114847"/>
          </a:xfrm>
        </p:grpSpPr>
        <p:pic>
          <p:nvPicPr>
            <p:cNvPr id="4098" name="Picture 2" descr="C:\Users\savvi\Desktop\2019 achinos\tc06e00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349" y="1647965"/>
              <a:ext cx="7327253" cy="2520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276118" y="1702550"/>
              <a:ext cx="2020698" cy="64633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GB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Achinos#9  </a:t>
              </a:r>
            </a:p>
            <a:p>
              <a:r>
                <a:rPr lang="en-GB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HV1=1650, HV2=0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98988" y="1111966"/>
              <a:ext cx="1300356" cy="646331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Peak from </a:t>
              </a:r>
            </a:p>
            <a:p>
              <a:r>
                <a:rPr lang="en-GB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6 front balls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76263" y="1001634"/>
              <a:ext cx="1287532" cy="646331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Peak from </a:t>
              </a:r>
            </a:p>
            <a:p>
              <a:r>
                <a:rPr lang="en-GB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5 back balls</a:t>
              </a:r>
            </a:p>
          </p:txBody>
        </p:sp>
        <p:cxnSp>
          <p:nvCxnSpPr>
            <p:cNvPr id="11" name="Straight Arrow Connector 10"/>
            <p:cNvCxnSpPr>
              <a:cxnSpLocks/>
            </p:cNvCxnSpPr>
            <p:nvPr/>
          </p:nvCxnSpPr>
          <p:spPr>
            <a:xfrm>
              <a:off x="5073963" y="1500475"/>
              <a:ext cx="1886480" cy="1280453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7545288" y="1702550"/>
              <a:ext cx="0" cy="1901527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2">
              <a:extLst>
                <a:ext uri="{FF2B5EF4-FFF2-40B4-BE49-F238E27FC236}">
                  <a16:creationId xmlns:a16="http://schemas.microsoft.com/office/drawing/2014/main" id="{0B43F56A-3E15-254D-8255-F174577EFBFF}"/>
                </a:ext>
              </a:extLst>
            </p:cNvPr>
            <p:cNvSpPr txBox="1"/>
            <p:nvPr/>
          </p:nvSpPr>
          <p:spPr>
            <a:xfrm>
              <a:off x="776536" y="4470150"/>
              <a:ext cx="2020698" cy="64633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GB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Achinos#10 </a:t>
              </a:r>
            </a:p>
            <a:p>
              <a:r>
                <a:rPr lang="en-GB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HV1=1600, HV2=0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549513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vvi\Desktop\2019 achinos\IMG_20190301_1146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296" y="1772817"/>
            <a:ext cx="6420056" cy="480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97016" y="2579589"/>
            <a:ext cx="3886000" cy="46166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HV6= voltage on 6 front balls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6082" y="2577343"/>
            <a:ext cx="3695242" cy="46166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HV5 voltage on 5 back balls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584849" y="2962820"/>
            <a:ext cx="1060163" cy="197834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457056" y="2962820"/>
            <a:ext cx="792088" cy="1114253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737249" y="2962820"/>
            <a:ext cx="907763" cy="125826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673081" y="2962820"/>
            <a:ext cx="864097" cy="161830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313041" y="2962820"/>
            <a:ext cx="936105" cy="161830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B390477E-6CBC-2D46-B234-68134EB03FD6}"/>
              </a:ext>
            </a:extLst>
          </p:cNvPr>
          <p:cNvSpPr txBox="1"/>
          <p:nvPr/>
        </p:nvSpPr>
        <p:spPr>
          <a:xfrm>
            <a:off x="650478" y="485429"/>
            <a:ext cx="8893076" cy="95410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simple solution: 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voltages for 5 and 6 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balls</a:t>
            </a:r>
            <a:endParaRPr lang="fr-F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read</a:t>
            </a:r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-out </a:t>
            </a:r>
            <a:r>
              <a:rPr lang="fr-FR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possibility</a:t>
            </a:r>
            <a:endParaRPr lang="fr-F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7165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3106317-6173-CA44-B7D3-17A084374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744" y="800888"/>
            <a:ext cx="2880320" cy="269095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A024AFC-D9CC-B544-A7D4-39D97EC98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620" y="3542378"/>
            <a:ext cx="6550620" cy="331562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0BD9E2F-1CC5-F04F-B334-D13ECF18C185}"/>
              </a:ext>
            </a:extLst>
          </p:cNvPr>
          <p:cNvSpPr txBox="1"/>
          <p:nvPr/>
        </p:nvSpPr>
        <p:spPr>
          <a:xfrm>
            <a:off x="6033120" y="1052736"/>
            <a:ext cx="2588209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ACHINOS Ar+2%</a:t>
            </a:r>
          </a:p>
          <a:p>
            <a:r>
              <a:rPr lang="fr-F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mbar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F875F53-07C4-F846-83A1-980CBF65852B}"/>
              </a:ext>
            </a:extLst>
          </p:cNvPr>
          <p:cNvSpPr txBox="1"/>
          <p:nvPr/>
        </p:nvSpPr>
        <p:spPr>
          <a:xfrm>
            <a:off x="1887711" y="3598276"/>
            <a:ext cx="3261470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 </a:t>
            </a:r>
            <a:r>
              <a:rPr lang="fr-FR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ball</a:t>
            </a:r>
            <a:r>
              <a:rPr lang="fr-F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3mm  Ar+2%</a:t>
            </a:r>
          </a:p>
          <a:p>
            <a:r>
              <a:rPr lang="fr-FR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mbar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FFF81D0-C6FC-AC44-A27F-46A985BBAAB0}"/>
              </a:ext>
            </a:extLst>
          </p:cNvPr>
          <p:cNvSpPr txBox="1"/>
          <p:nvPr/>
        </p:nvSpPr>
        <p:spPr>
          <a:xfrm>
            <a:off x="1862476" y="35913"/>
            <a:ext cx="50778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ACHINOS compared to a single ball:</a:t>
            </a:r>
          </a:p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uniformity needs improvements</a:t>
            </a:r>
          </a:p>
        </p:txBody>
      </p:sp>
    </p:spTree>
    <p:extLst>
      <p:ext uri="{BB962C8B-B14F-4D97-AF65-F5344CB8AC3E}">
        <p14:creationId xmlns:p14="http://schemas.microsoft.com/office/powerpoint/2010/main" val="282301038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avvi\Desktop\2019 achinos\tc01e0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22" y="2924944"/>
            <a:ext cx="3605845" cy="364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0143" y="1877923"/>
            <a:ext cx="3425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Achinos#8:</a:t>
            </a:r>
          </a:p>
          <a:p>
            <a:r>
              <a:rPr lang="en-GB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HV1=1400, HV2=0</a:t>
            </a:r>
          </a:p>
        </p:txBody>
      </p:sp>
      <p:pic>
        <p:nvPicPr>
          <p:cNvPr id="3075" name="Picture 3" descr="C:\Users\savvi\Desktop\2019 achinos\tc05e0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984" y="2924944"/>
            <a:ext cx="3816424" cy="375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08985" y="1877923"/>
            <a:ext cx="3600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Achinos#8 HV1=1650, </a:t>
            </a:r>
          </a:p>
          <a:p>
            <a:r>
              <a:rPr lang="en-GB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HV2=0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0A4870C-20D2-5B4B-8F68-90FDD7E1E67B}"/>
              </a:ext>
            </a:extLst>
          </p:cNvPr>
          <p:cNvSpPr txBox="1"/>
          <p:nvPr/>
        </p:nvSpPr>
        <p:spPr>
          <a:xfrm>
            <a:off x="2040326" y="449101"/>
            <a:ext cx="5316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Stability</a:t>
            </a: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issue,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improvements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6D022BC0-5DA8-F14E-A0C5-8D201157D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504" y="1338435"/>
            <a:ext cx="8420100" cy="515144"/>
          </a:xfrm>
        </p:spPr>
        <p:txBody>
          <a:bodyPr/>
          <a:lstStyle/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P=500mbar Ne + 10% CH4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15488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  <a:ea typeface="ＭＳ Ｐゴシック" pitchFamily="-97" charset="-128"/>
            <a:cs typeface="ＭＳ Ｐゴシック" pitchFamily="-9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  <a:ea typeface="ＭＳ Ｐゴシック" pitchFamily="-97" charset="-128"/>
            <a:cs typeface="ＭＳ Ｐゴシック" pitchFamily="-97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75509</TotalTime>
  <Words>462</Words>
  <Application>Microsoft Macintosh PowerPoint</Application>
  <PresentationFormat>Format A4 (210 x 297 mm)</PresentationFormat>
  <Paragraphs>95</Paragraphs>
  <Slides>13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ＭＳ Ｐゴシック</vt:lpstr>
      <vt:lpstr>Arial</vt:lpstr>
      <vt:lpstr>Georgia</vt:lpstr>
      <vt:lpstr>Times New Roman</vt:lpstr>
      <vt:lpstr>Nouvelle présentation</vt:lpstr>
      <vt:lpstr>Présentation PowerPoint</vt:lpstr>
      <vt:lpstr>Sensor Development</vt:lpstr>
      <vt:lpstr>Présentation PowerPoint</vt:lpstr>
      <vt:lpstr>Présentation PowerPoint</vt:lpstr>
      <vt:lpstr>Homogeneity issue - Gain variation on a single ball - Gain variations between balls</vt:lpstr>
      <vt:lpstr>Homogeneity improvements</vt:lpstr>
      <vt:lpstr>Présentation PowerPoint</vt:lpstr>
      <vt:lpstr>Présentation PowerPoint</vt:lpstr>
      <vt:lpstr>P=500mbar Ne + 10% CH4</vt:lpstr>
      <vt:lpstr>Présentation PowerPoint</vt:lpstr>
      <vt:lpstr>Présentation PowerPoint</vt:lpstr>
      <vt:lpstr>Présentation PowerPoint</vt:lpstr>
      <vt:lpstr>Présentation PowerPoint</vt:lpstr>
    </vt:vector>
  </TitlesOfParts>
  <Company>ioannis giomataris</Company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ioannis giomataris</dc:creator>
  <cp:lastModifiedBy>Utilisateur Microsoft Office</cp:lastModifiedBy>
  <cp:revision>724</cp:revision>
  <cp:lastPrinted>2016-09-23T16:58:33Z</cp:lastPrinted>
  <dcterms:created xsi:type="dcterms:W3CDTF">2010-03-19T05:53:17Z</dcterms:created>
  <dcterms:modified xsi:type="dcterms:W3CDTF">2019-06-12T03:24:15Z</dcterms:modified>
</cp:coreProperties>
</file>