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4" r:id="rId3"/>
    <p:sldId id="317" r:id="rId4"/>
    <p:sldId id="316" r:id="rId5"/>
    <p:sldId id="319" r:id="rId6"/>
    <p:sldId id="320" r:id="rId7"/>
    <p:sldId id="327" r:id="rId8"/>
    <p:sldId id="321" r:id="rId9"/>
    <p:sldId id="322" r:id="rId10"/>
    <p:sldId id="326" r:id="rId11"/>
    <p:sldId id="323" r:id="rId12"/>
    <p:sldId id="32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9F917E-82FE-47EC-9649-77B282281542}">
          <p14:sldIdLst>
            <p14:sldId id="256"/>
            <p14:sldId id="284"/>
            <p14:sldId id="317"/>
            <p14:sldId id="316"/>
            <p14:sldId id="319"/>
            <p14:sldId id="320"/>
            <p14:sldId id="327"/>
            <p14:sldId id="321"/>
            <p14:sldId id="322"/>
            <p14:sldId id="326"/>
            <p14:sldId id="323"/>
            <p14:sldId id="325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1" autoAdjust="0"/>
    <p:restoredTop sz="99819" autoAdjust="0"/>
  </p:normalViewPr>
  <p:slideViewPr>
    <p:cSldViewPr>
      <p:cViewPr>
        <p:scale>
          <a:sx n="80" d="100"/>
          <a:sy n="80" d="100"/>
        </p:scale>
        <p:origin x="-85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52CA8-3133-4715-822B-7484B5BDA995}" type="datetimeFigureOut">
              <a:rPr lang="en-CA" smtClean="0"/>
              <a:t>13/06/2019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F5E40-44EF-4B23-A2F4-DB0C1E9D15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4433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F5E40-44EF-4B23-A2F4-DB0C1E9D15D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60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DEFBB32-F87C-4A59-83BF-D881C4B69ABB}" type="datetime1">
              <a:rPr lang="en-CA" smtClean="0"/>
              <a:t>13/06/2019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08D1B-63FE-4C6A-BA3A-A22DB42D2FE5}" type="datetime1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0AA0-C9B8-4B51-A3D0-53ADA7DB20F7}" type="datetime1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8BCEA-4CA6-48D2-94D5-092D2B0598E3}" type="datetime1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9115-2778-4D48-92F4-6DA9CD95D448}" type="datetime1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05172-BC8F-4D9F-A1F7-30155BB3683E}" type="datetime1">
              <a:rPr lang="en-CA" smtClean="0"/>
              <a:t>13/06/2019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F256-1293-43B2-B74C-B6BC8CC24EED}" type="datetime1">
              <a:rPr lang="en-CA" smtClean="0"/>
              <a:t>13/06/2019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B078C-56F5-43C2-AB0A-AF47960CC833}" type="datetime1">
              <a:rPr lang="en-CA" smtClean="0"/>
              <a:t>13/06/2019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C70C4-A354-42B7-881E-F86F9FD04739}" type="datetime1">
              <a:rPr lang="en-CA" smtClean="0"/>
              <a:t>13/06/2019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1FD5-4EE5-43E2-85C9-918D56D3E028}" type="datetime1">
              <a:rPr lang="en-CA" smtClean="0"/>
              <a:t>13/06/2019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AB47-35D2-4AF6-AD02-941D375FEDFB}" type="datetime1">
              <a:rPr lang="en-CA" smtClean="0"/>
              <a:t>13/06/2019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C01D244-6E9D-4EC3-BD01-0F07AE6FD59A}" type="datetime1">
              <a:rPr lang="en-CA" smtClean="0"/>
              <a:t>13/06/2019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C349C6-FA4E-47A0-B241-AC45AF3EE65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6016" y="2202441"/>
            <a:ext cx="3313355" cy="1702160"/>
          </a:xfrm>
        </p:spPr>
        <p:txBody>
          <a:bodyPr>
            <a:noAutofit/>
          </a:bodyPr>
          <a:lstStyle/>
          <a:p>
            <a:r>
              <a:rPr lang="en-CA" sz="2400" dirty="0" smtClean="0"/>
              <a:t>Design for Fe-55 Source</a:t>
            </a:r>
            <a:endParaRPr lang="en-C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4450" y="4077072"/>
            <a:ext cx="3309803" cy="12606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CA" sz="1600" b="1" dirty="0"/>
              <a:t>D.G. </a:t>
            </a:r>
            <a:r>
              <a:rPr lang="en-CA" sz="1600" b="1" dirty="0" smtClean="0"/>
              <a:t>Kelly, E.C</a:t>
            </a:r>
            <a:r>
              <a:rPr lang="en-CA" sz="1600" b="1" dirty="0"/>
              <a:t>. </a:t>
            </a:r>
            <a:r>
              <a:rPr lang="en-CA" sz="1600" b="1" dirty="0" smtClean="0"/>
              <a:t>Corcoran, P</a:t>
            </a:r>
            <a:r>
              <a:rPr lang="en-CA" sz="1600" b="1" dirty="0"/>
              <a:t>. </a:t>
            </a:r>
            <a:r>
              <a:rPr lang="en-CA" sz="1600" b="1" dirty="0" smtClean="0"/>
              <a:t>Samuleev and T. Mumby</a:t>
            </a:r>
            <a:endParaRPr lang="en-CA" sz="1600" dirty="0"/>
          </a:p>
          <a:p>
            <a:endParaRPr lang="en-CA" sz="1000" dirty="0" smtClean="0"/>
          </a:p>
          <a:p>
            <a:r>
              <a:rPr lang="en-CA" sz="1000" dirty="0" smtClean="0"/>
              <a:t>NEWS-G Collaboration Meeting</a:t>
            </a:r>
          </a:p>
          <a:p>
            <a:r>
              <a:rPr lang="en-CA" sz="1000" dirty="0" smtClean="0"/>
              <a:t>Grenoble</a:t>
            </a:r>
            <a:endParaRPr lang="en-CA" sz="1000" dirty="0"/>
          </a:p>
          <a:p>
            <a:pPr algn="l"/>
            <a:r>
              <a:rPr lang="en-CA" sz="1000" dirty="0" smtClean="0"/>
              <a:t>11-13 June 2019</a:t>
            </a:r>
            <a:endParaRPr lang="en-CA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1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75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Detection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noFill/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5.9 </a:t>
            </a:r>
            <a:r>
              <a:rPr lang="en-CA" sz="2000" dirty="0" err="1" smtClean="0">
                <a:solidFill>
                  <a:schemeClr val="tx1"/>
                </a:solidFill>
              </a:rPr>
              <a:t>keV</a:t>
            </a:r>
            <a:r>
              <a:rPr lang="en-CA" sz="2000" dirty="0" smtClean="0">
                <a:solidFill>
                  <a:schemeClr val="tx1"/>
                </a:solidFill>
              </a:rPr>
              <a:t> too low for </a:t>
            </a:r>
            <a:r>
              <a:rPr lang="en-CA" sz="2000" dirty="0" err="1" smtClean="0">
                <a:solidFill>
                  <a:schemeClr val="tx1"/>
                </a:solidFill>
              </a:rPr>
              <a:t>HPGe</a:t>
            </a:r>
            <a:endParaRPr lang="en-CA" sz="20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Not </a:t>
            </a:r>
            <a:r>
              <a:rPr lang="en-CA" sz="1800" dirty="0" smtClean="0">
                <a:solidFill>
                  <a:schemeClr val="tx1"/>
                </a:solidFill>
              </a:rPr>
              <a:t>quantitative</a:t>
            </a:r>
            <a:endParaRPr lang="en-CA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2"/>
            <a:ext cx="4015730" cy="253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923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Attenuation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noFill/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MCNP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Simple model to consider effects of…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Sleeve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Epoxy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Additional materials</a:t>
            </a:r>
            <a:endParaRPr lang="en-CA" sz="12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69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Conclusion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noFill/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Access to Fe-55 simple: purchase or activate</a:t>
            </a: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Low activity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Easier with aqueous Fe-55</a:t>
            </a: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Sealing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Easier with activated metal or oxide</a:t>
            </a: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2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535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Activity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Fe-55: half-life 2.70 years, decay 5.95 </a:t>
            </a:r>
            <a:r>
              <a:rPr lang="en-CA" sz="2000" dirty="0" err="1" smtClean="0">
                <a:solidFill>
                  <a:schemeClr val="tx1"/>
                </a:solidFill>
              </a:rPr>
              <a:t>keV</a:t>
            </a: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Activity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1 </a:t>
            </a:r>
            <a:r>
              <a:rPr lang="en-CA" sz="1800" dirty="0" err="1" smtClean="0">
                <a:solidFill>
                  <a:schemeClr val="tx1"/>
                </a:solidFill>
              </a:rPr>
              <a:t>mBq</a:t>
            </a:r>
            <a:r>
              <a:rPr lang="en-CA" sz="1800" dirty="0" smtClean="0">
                <a:solidFill>
                  <a:schemeClr val="tx1"/>
                </a:solidFill>
              </a:rPr>
              <a:t> effective activity</a:t>
            </a:r>
          </a:p>
          <a:p>
            <a:pPr lvl="2">
              <a:lnSpc>
                <a:spcPct val="150000"/>
              </a:lnSpc>
            </a:pPr>
            <a:r>
              <a:rPr lang="en-CA" sz="1800" dirty="0">
                <a:solidFill>
                  <a:schemeClr val="tx1"/>
                </a:solidFill>
              </a:rPr>
              <a:t>A</a:t>
            </a:r>
            <a:r>
              <a:rPr lang="en-CA" sz="1800" dirty="0" smtClean="0">
                <a:solidFill>
                  <a:schemeClr val="tx1"/>
                </a:solidFill>
              </a:rPr>
              <a:t>ccuracy </a:t>
            </a:r>
            <a:r>
              <a:rPr lang="en-CA" sz="1800" dirty="0" smtClean="0">
                <a:solidFill>
                  <a:schemeClr val="tx1"/>
                </a:solidFill>
                <a:sym typeface="Symbol"/>
              </a:rPr>
              <a:t> 50%</a:t>
            </a:r>
            <a:endParaRPr lang="en-CA" sz="18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Physical</a:t>
            </a:r>
          </a:p>
          <a:p>
            <a:pPr lvl="2">
              <a:lnSpc>
                <a:spcPct val="150000"/>
              </a:lnSpc>
            </a:pPr>
            <a:r>
              <a:rPr lang="en-CA" sz="1800" b="1" dirty="0" smtClean="0">
                <a:solidFill>
                  <a:schemeClr val="accent2"/>
                </a:solidFill>
              </a:rPr>
              <a:t>Sealed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Isotropic, anisotropic, both</a:t>
            </a: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393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Physical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Location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Rod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Removable</a:t>
            </a:r>
            <a:r>
              <a:rPr lang="en-CA" sz="1600" dirty="0">
                <a:solidFill>
                  <a:schemeClr val="tx1"/>
                </a:solidFill>
              </a:rPr>
              <a:t> </a:t>
            </a:r>
            <a:r>
              <a:rPr lang="en-CA" sz="1600" dirty="0" smtClean="0">
                <a:solidFill>
                  <a:schemeClr val="tx1"/>
                </a:solidFill>
              </a:rPr>
              <a:t>– accessed from bottom</a:t>
            </a:r>
            <a:endParaRPr lang="en-CA" sz="16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Size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Rod diameter: 6 mm…</a:t>
            </a:r>
            <a:r>
              <a:rPr lang="en-CA" sz="1800" b="1" dirty="0" smtClean="0">
                <a:solidFill>
                  <a:schemeClr val="accent2"/>
                </a:solidFill>
              </a:rPr>
              <a:t>consistently?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Concentric source diameter: 10 mm</a:t>
            </a: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76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Physical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Materials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Aluminium</a:t>
            </a:r>
          </a:p>
          <a:p>
            <a:pPr lvl="3">
              <a:lnSpc>
                <a:spcPct val="150000"/>
              </a:lnSpc>
            </a:pPr>
            <a:r>
              <a:rPr lang="en-CA" sz="1600" dirty="0">
                <a:solidFill>
                  <a:schemeClr val="tx1"/>
                </a:solidFill>
              </a:rPr>
              <a:t>H</a:t>
            </a:r>
            <a:r>
              <a:rPr lang="en-CA" sz="1600" dirty="0" smtClean="0">
                <a:solidFill>
                  <a:schemeClr val="tx1"/>
                </a:solidFill>
              </a:rPr>
              <a:t>igh purity (5N in 10 mm and 12 mm Ø)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Others</a:t>
            </a:r>
          </a:p>
          <a:p>
            <a:pPr lvl="3">
              <a:lnSpc>
                <a:spcPct val="150000"/>
              </a:lnSpc>
            </a:pPr>
            <a:r>
              <a:rPr lang="en-CA" sz="1600" b="1" dirty="0">
                <a:solidFill>
                  <a:schemeClr val="accent2"/>
                </a:solidFill>
              </a:rPr>
              <a:t>Commercial </a:t>
            </a:r>
            <a:r>
              <a:rPr lang="en-CA" sz="1600" b="1" dirty="0" smtClean="0">
                <a:solidFill>
                  <a:schemeClr val="accent2"/>
                </a:solidFill>
              </a:rPr>
              <a:t>Al alloy</a:t>
            </a:r>
            <a:endParaRPr lang="en-CA" sz="1600" dirty="0" smtClean="0">
              <a:solidFill>
                <a:schemeClr val="tx1"/>
              </a:solidFill>
            </a:endParaRP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Copper</a:t>
            </a:r>
            <a:endParaRPr lang="en-CA" sz="1600" dirty="0" smtClean="0">
              <a:solidFill>
                <a:schemeClr val="tx1"/>
              </a:solidFill>
            </a:endParaRP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Steel?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Carbon-based: </a:t>
            </a:r>
            <a:r>
              <a:rPr lang="en-CA" sz="1600" dirty="0" smtClean="0">
                <a:solidFill>
                  <a:schemeClr val="tx1"/>
                </a:solidFill>
              </a:rPr>
              <a:t>epoxy</a:t>
            </a:r>
            <a:endParaRPr lang="en-CA" sz="16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24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Design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Sleeve 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Grubb screw(s)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Annular well(s)/channel for source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Add source, seal with epoxy</a:t>
            </a: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5</a:t>
            </a:fld>
            <a:endParaRPr lang="en-CA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26318" y="2199240"/>
            <a:ext cx="216000" cy="3600400"/>
            <a:chOff x="7326318" y="1196752"/>
            <a:chExt cx="216000" cy="3600400"/>
          </a:xfrm>
        </p:grpSpPr>
        <p:sp>
          <p:nvSpPr>
            <p:cNvPr id="7" name="Flowchart: Process 6"/>
            <p:cNvSpPr/>
            <p:nvPr/>
          </p:nvSpPr>
          <p:spPr>
            <a:xfrm>
              <a:off x="7380312" y="1196752"/>
              <a:ext cx="108012" cy="36004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7326318" y="2850558"/>
              <a:ext cx="216000" cy="432048"/>
            </a:xfrm>
            <a:prstGeom prst="flowChartProcess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Can 9"/>
          <p:cNvSpPr/>
          <p:nvPr/>
        </p:nvSpPr>
        <p:spPr>
          <a:xfrm>
            <a:off x="3652086" y="4653136"/>
            <a:ext cx="216024" cy="1296144"/>
          </a:xfrm>
          <a:prstGeom prst="can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12126" y="5034880"/>
            <a:ext cx="1080120" cy="2663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148064" y="4536943"/>
            <a:ext cx="188545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Grubb screw(s)</a:t>
            </a:r>
          </a:p>
          <a:p>
            <a:endParaRPr lang="en-CA" sz="600" dirty="0" smtClean="0"/>
          </a:p>
          <a:p>
            <a:r>
              <a:rPr lang="en-CA" dirty="0" smtClean="0"/>
              <a:t>1 mm depth</a:t>
            </a:r>
          </a:p>
          <a:p>
            <a:r>
              <a:rPr lang="en-CA" dirty="0"/>
              <a:t>c</a:t>
            </a:r>
            <a:r>
              <a:rPr lang="en-CA" dirty="0" smtClean="0"/>
              <a:t>hannel or</a:t>
            </a:r>
          </a:p>
          <a:p>
            <a:r>
              <a:rPr lang="en-CA" dirty="0" smtClean="0"/>
              <a:t>1 mm</a:t>
            </a:r>
            <a:r>
              <a:rPr lang="en-CA" dirty="0" smtClean="0">
                <a:sym typeface="Symbol"/>
              </a:rPr>
              <a:t> holes</a:t>
            </a:r>
            <a:endParaRPr lang="en-CA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030206" y="4768552"/>
            <a:ext cx="1080120" cy="266328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9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Commercial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Nominal 3.7 </a:t>
            </a:r>
            <a:r>
              <a:rPr lang="en-CA" sz="2000" dirty="0" err="1" smtClean="0">
                <a:solidFill>
                  <a:schemeClr val="tx1"/>
                </a:solidFill>
              </a:rPr>
              <a:t>kBq</a:t>
            </a:r>
            <a:r>
              <a:rPr lang="en-CA" sz="2000" dirty="0" smtClean="0">
                <a:solidFill>
                  <a:schemeClr val="tx1"/>
                </a:solidFill>
              </a:rPr>
              <a:t> Fe-55 solution in 5 mL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Readily available: $1,200 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0.1 M FeCl</a:t>
            </a:r>
            <a:r>
              <a:rPr lang="en-CA" sz="1800" baseline="-25000" dirty="0" smtClean="0">
                <a:solidFill>
                  <a:schemeClr val="tx1"/>
                </a:solidFill>
              </a:rPr>
              <a:t>3</a:t>
            </a:r>
            <a:r>
              <a:rPr lang="en-CA" sz="1800" dirty="0">
                <a:solidFill>
                  <a:schemeClr val="tx1"/>
                </a:solidFill>
              </a:rPr>
              <a:t> </a:t>
            </a:r>
            <a:r>
              <a:rPr lang="en-CA" sz="1800" dirty="0" smtClean="0">
                <a:solidFill>
                  <a:schemeClr val="tx1"/>
                </a:solidFill>
              </a:rPr>
              <a:t>solution</a:t>
            </a:r>
          </a:p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Use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Dilute in high purity aq. HNO</a:t>
            </a:r>
            <a:r>
              <a:rPr lang="en-CA" sz="1800" baseline="-25000" dirty="0" smtClean="0">
                <a:solidFill>
                  <a:schemeClr val="tx1"/>
                </a:solidFill>
              </a:rPr>
              <a:t>3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Add Fe(III) carrier</a:t>
            </a:r>
          </a:p>
          <a:p>
            <a:pPr lvl="2">
              <a:lnSpc>
                <a:spcPct val="150000"/>
              </a:lnSpc>
            </a:pPr>
            <a:r>
              <a:rPr lang="en-CA" sz="1800" b="1" dirty="0" smtClean="0">
                <a:solidFill>
                  <a:schemeClr val="accent2"/>
                </a:solidFill>
              </a:rPr>
              <a:t>Electroplate</a:t>
            </a: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4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Commercial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Nominal 3.7 </a:t>
            </a:r>
            <a:r>
              <a:rPr lang="en-CA" sz="2000" dirty="0" err="1" smtClean="0">
                <a:solidFill>
                  <a:schemeClr val="tx1"/>
                </a:solidFill>
              </a:rPr>
              <a:t>kBq</a:t>
            </a:r>
            <a:r>
              <a:rPr lang="en-CA" sz="2000" dirty="0" smtClean="0">
                <a:solidFill>
                  <a:schemeClr val="tx1"/>
                </a:solidFill>
              </a:rPr>
              <a:t> Fe-55 solution in 5 mL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Why not simply…</a:t>
            </a:r>
          </a:p>
          <a:p>
            <a:pPr lvl="3">
              <a:lnSpc>
                <a:spcPct val="150000"/>
              </a:lnSpc>
            </a:pPr>
            <a:r>
              <a:rPr lang="en-CA" sz="1600" b="1" dirty="0" smtClean="0">
                <a:solidFill>
                  <a:schemeClr val="accent2"/>
                </a:solidFill>
              </a:rPr>
              <a:t>Dilute</a:t>
            </a:r>
            <a:r>
              <a:rPr lang="en-CA" sz="1600" dirty="0" smtClean="0">
                <a:solidFill>
                  <a:schemeClr val="tx1"/>
                </a:solidFill>
              </a:rPr>
              <a:t> </a:t>
            </a:r>
            <a:r>
              <a:rPr lang="en-CA" sz="1600" dirty="0" smtClean="0">
                <a:solidFill>
                  <a:schemeClr val="tx1"/>
                </a:solidFill>
              </a:rPr>
              <a:t>(1 in 100) x 3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Drop 1 </a:t>
            </a:r>
            <a:r>
              <a:rPr lang="en-CA" sz="1600" dirty="0" smtClean="0">
                <a:solidFill>
                  <a:schemeClr val="tx1"/>
                </a:solidFill>
                <a:sym typeface="Symbol"/>
              </a:rPr>
              <a:t>L in place and allow to </a:t>
            </a:r>
            <a:r>
              <a:rPr lang="en-CA" sz="1600" b="1" dirty="0" smtClean="0">
                <a:solidFill>
                  <a:schemeClr val="accent2"/>
                </a:solidFill>
                <a:sym typeface="Symbol"/>
              </a:rPr>
              <a:t>dry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  <a:sym typeface="Symbol"/>
              </a:rPr>
              <a:t>Seal with epoxy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  <a:sym typeface="Symbol"/>
              </a:rPr>
              <a:t>Good question!</a:t>
            </a:r>
            <a:endParaRPr lang="en-CA" sz="1800" dirty="0">
              <a:solidFill>
                <a:schemeClr val="tx1"/>
              </a:solidFill>
              <a:sym typeface="Symbol"/>
            </a:endParaRPr>
          </a:p>
          <a:p>
            <a:pPr lvl="3">
              <a:lnSpc>
                <a:spcPct val="150000"/>
              </a:lnSpc>
            </a:pPr>
            <a:endParaRPr lang="en-CA" dirty="0" smtClean="0">
              <a:solidFill>
                <a:schemeClr val="tx1"/>
              </a:solidFill>
              <a:sym typeface="Symbol"/>
            </a:endParaRPr>
          </a:p>
          <a:p>
            <a:pPr lvl="3">
              <a:lnSpc>
                <a:spcPct val="150000"/>
              </a:lnSpc>
            </a:pPr>
            <a:endParaRPr lang="en-CA" sz="1600" dirty="0">
              <a:solidFill>
                <a:schemeClr val="tx1"/>
              </a:solidFill>
              <a:sym typeface="Symbol"/>
            </a:endParaRPr>
          </a:p>
          <a:p>
            <a:pPr lvl="3">
              <a:lnSpc>
                <a:spcPct val="150000"/>
              </a:lnSpc>
            </a:pPr>
            <a:endParaRPr lang="en-CA" sz="16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4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NAA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noFill/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Natural iron not ideal source</a:t>
            </a:r>
          </a:p>
          <a:p>
            <a:pPr lvl="1">
              <a:lnSpc>
                <a:spcPct val="150000"/>
              </a:lnSpc>
            </a:pPr>
            <a:endParaRPr lang="en-CA" sz="2000" dirty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sz="20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Fe-59: 45.1 day half-life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Fe-59: 1099 and 1292 </a:t>
            </a:r>
            <a:r>
              <a:rPr lang="en-CA" sz="1800" dirty="0" err="1" smtClean="0">
                <a:solidFill>
                  <a:schemeClr val="tx1"/>
                </a:solidFill>
              </a:rPr>
              <a:t>keV</a:t>
            </a:r>
            <a:r>
              <a:rPr lang="en-CA" sz="1800" dirty="0" smtClean="0">
                <a:solidFill>
                  <a:schemeClr val="tx1"/>
                </a:solidFill>
              </a:rPr>
              <a:t> gammas, plus several others down to 143 </a:t>
            </a:r>
            <a:r>
              <a:rPr lang="en-CA" sz="1800" dirty="0" err="1" smtClean="0">
                <a:solidFill>
                  <a:schemeClr val="tx1"/>
                </a:solidFill>
              </a:rPr>
              <a:t>keV</a:t>
            </a: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8</a:t>
            </a:fld>
            <a:endParaRPr lang="en-CA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42667"/>
            <a:ext cx="52863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2051720" y="3345117"/>
            <a:ext cx="36004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7798" y="3345117"/>
            <a:ext cx="360040" cy="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044121" y="3609399"/>
            <a:ext cx="360040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051720" y="3630471"/>
            <a:ext cx="360040" cy="0"/>
          </a:xfrm>
          <a:prstGeom prst="line">
            <a:avLst/>
          </a:prstGeom>
          <a:ln w="349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37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Fe-55 Source: NAA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4925">
            <a:noFill/>
          </a:ln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CA" sz="2000" dirty="0" smtClean="0">
                <a:solidFill>
                  <a:schemeClr val="tx1"/>
                </a:solidFill>
              </a:rPr>
              <a:t>Isotopically enriched Fe-55</a:t>
            </a:r>
            <a:endParaRPr lang="en-CA" sz="20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&gt; 99.85 enriched Fe</a:t>
            </a:r>
            <a:r>
              <a:rPr lang="en-CA" sz="1800" baseline="-25000" dirty="0" smtClean="0">
                <a:solidFill>
                  <a:schemeClr val="tx1"/>
                </a:solidFill>
              </a:rPr>
              <a:t>2</a:t>
            </a:r>
            <a:r>
              <a:rPr lang="en-CA" sz="1800" dirty="0" smtClean="0">
                <a:solidFill>
                  <a:schemeClr val="tx1"/>
                </a:solidFill>
              </a:rPr>
              <a:t>O</a:t>
            </a:r>
            <a:r>
              <a:rPr lang="en-CA" sz="1800" baseline="-25000" dirty="0" smtClean="0">
                <a:solidFill>
                  <a:schemeClr val="tx1"/>
                </a:solidFill>
              </a:rPr>
              <a:t>3</a:t>
            </a:r>
            <a:r>
              <a:rPr lang="en-CA" sz="1800" dirty="0" smtClean="0">
                <a:solidFill>
                  <a:schemeClr val="tx1"/>
                </a:solidFill>
              </a:rPr>
              <a:t> (powder)</a:t>
            </a:r>
          </a:p>
          <a:p>
            <a:pPr lvl="2">
              <a:lnSpc>
                <a:spcPct val="150000"/>
              </a:lnSpc>
            </a:pPr>
            <a:r>
              <a:rPr lang="en-CA" sz="1800" dirty="0" smtClean="0">
                <a:solidFill>
                  <a:schemeClr val="tx1"/>
                </a:solidFill>
              </a:rPr>
              <a:t>&gt; 99.70 enriched metal (granules)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Purchased: 2 x 100 mg, $2,000</a:t>
            </a:r>
          </a:p>
          <a:p>
            <a:pPr lvl="2">
              <a:lnSpc>
                <a:spcPct val="150000"/>
              </a:lnSpc>
            </a:pPr>
            <a:r>
              <a:rPr lang="en-CA" dirty="0" smtClean="0">
                <a:solidFill>
                  <a:schemeClr val="tx1"/>
                </a:solidFill>
              </a:rPr>
              <a:t>Irradiation</a:t>
            </a:r>
            <a:endParaRPr lang="en-CA" dirty="0">
              <a:solidFill>
                <a:schemeClr val="tx1"/>
              </a:solidFill>
            </a:endParaRP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</a:rPr>
              <a:t>1 mg metal, 5x10</a:t>
            </a:r>
            <a:r>
              <a:rPr lang="en-CA" sz="1600" baseline="30000" dirty="0" smtClean="0">
                <a:solidFill>
                  <a:schemeClr val="tx1"/>
                </a:solidFill>
              </a:rPr>
              <a:t>11</a:t>
            </a:r>
            <a:r>
              <a:rPr lang="en-CA" sz="1600" dirty="0" smtClean="0">
                <a:solidFill>
                  <a:schemeClr val="tx1"/>
                </a:solidFill>
              </a:rPr>
              <a:t>cm</a:t>
            </a:r>
            <a:r>
              <a:rPr lang="en-CA" sz="1600" baseline="30000" dirty="0" smtClean="0">
                <a:solidFill>
                  <a:schemeClr val="tx1"/>
                </a:solidFill>
              </a:rPr>
              <a:t>-2</a:t>
            </a:r>
            <a:r>
              <a:rPr lang="en-CA" sz="1600" dirty="0" smtClean="0">
                <a:solidFill>
                  <a:schemeClr val="tx1"/>
                </a:solidFill>
              </a:rPr>
              <a:t>s</a:t>
            </a:r>
            <a:r>
              <a:rPr lang="en-CA" sz="1600" baseline="30000" dirty="0" smtClean="0">
                <a:solidFill>
                  <a:schemeClr val="tx1"/>
                </a:solidFill>
              </a:rPr>
              <a:t>-1</a:t>
            </a:r>
            <a:r>
              <a:rPr lang="en-CA" sz="1600" dirty="0" smtClean="0">
                <a:solidFill>
                  <a:schemeClr val="tx1"/>
                </a:solidFill>
              </a:rPr>
              <a:t>, 9 sec, </a:t>
            </a:r>
            <a:r>
              <a:rPr lang="en-CA" sz="1600" b="1" dirty="0" smtClean="0">
                <a:solidFill>
                  <a:schemeClr val="accent2"/>
                </a:solidFill>
              </a:rPr>
              <a:t>1 </a:t>
            </a:r>
            <a:r>
              <a:rPr lang="en-CA" sz="1600" b="1" dirty="0" err="1" smtClean="0">
                <a:solidFill>
                  <a:schemeClr val="accent2"/>
                </a:solidFill>
              </a:rPr>
              <a:t>Bq</a:t>
            </a:r>
            <a:r>
              <a:rPr lang="en-CA" sz="1600" b="1" dirty="0" smtClean="0">
                <a:solidFill>
                  <a:schemeClr val="accent2"/>
                </a:solidFill>
              </a:rPr>
              <a:t> activity</a:t>
            </a:r>
          </a:p>
          <a:p>
            <a:pPr lvl="3">
              <a:lnSpc>
                <a:spcPct val="150000"/>
              </a:lnSpc>
            </a:pPr>
            <a:r>
              <a:rPr lang="en-CA" sz="1600" dirty="0" smtClean="0">
                <a:solidFill>
                  <a:schemeClr val="tx1"/>
                </a:solidFill>
                <a:latin typeface="Calibri"/>
              </a:rPr>
              <a:t>↓ </a:t>
            </a:r>
            <a:r>
              <a:rPr lang="en-CA" sz="1600" dirty="0">
                <a:solidFill>
                  <a:schemeClr val="tx1"/>
                </a:solidFill>
              </a:rPr>
              <a:t>mass Fe-54</a:t>
            </a:r>
            <a:r>
              <a:rPr lang="en-CA" sz="1600" dirty="0" smtClean="0">
                <a:solidFill>
                  <a:schemeClr val="tx1"/>
                </a:solidFill>
              </a:rPr>
              <a:t>, </a:t>
            </a:r>
            <a:r>
              <a:rPr lang="en-CA" sz="1600" dirty="0" smtClean="0">
                <a:solidFill>
                  <a:schemeClr val="tx1"/>
                </a:solidFill>
                <a:latin typeface="Calibri"/>
              </a:rPr>
              <a:t>↓</a:t>
            </a:r>
            <a:r>
              <a:rPr lang="en-CA" sz="1600" dirty="0" smtClean="0">
                <a:solidFill>
                  <a:schemeClr val="tx1"/>
                </a:solidFill>
              </a:rPr>
              <a:t> flux, Cd shield, attenuate in place</a:t>
            </a:r>
            <a:endParaRPr lang="en-CA" sz="16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endParaRPr lang="en-CA" sz="1800" b="1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  <a:p>
            <a:pPr marL="365760" lvl="1" indent="0">
              <a:lnSpc>
                <a:spcPct val="150000"/>
              </a:lnSpc>
              <a:buNone/>
            </a:pPr>
            <a:endParaRPr lang="en-CA" dirty="0" smtClean="0">
              <a:solidFill>
                <a:schemeClr val="tx1"/>
              </a:solidFill>
            </a:endParaRPr>
          </a:p>
          <a:p>
            <a:pPr lvl="2">
              <a:lnSpc>
                <a:spcPct val="150000"/>
              </a:lnSpc>
            </a:pPr>
            <a:endParaRPr lang="en-CA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349C6-FA4E-47A0-B241-AC45AF3EE65C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10764688" y="33569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764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2399</TotalTime>
  <Words>354</Words>
  <Application>Microsoft Office PowerPoint</Application>
  <PresentationFormat>On-screen Show (4:3)</PresentationFormat>
  <Paragraphs>168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Design for Fe-55 Source</vt:lpstr>
      <vt:lpstr>Fe-55 Source: Activity</vt:lpstr>
      <vt:lpstr>Fe-55 Source: Physical</vt:lpstr>
      <vt:lpstr>Fe-55 Source: Physical</vt:lpstr>
      <vt:lpstr>Design</vt:lpstr>
      <vt:lpstr>Fe-55 Source: Commercial</vt:lpstr>
      <vt:lpstr>Fe-55 Source: Commercial</vt:lpstr>
      <vt:lpstr>Fe-55 Source: NAA</vt:lpstr>
      <vt:lpstr>Fe-55 Source: NAA</vt:lpstr>
      <vt:lpstr>Detection</vt:lpstr>
      <vt:lpstr>Fe-55 Source: Attenuation</vt:lpstr>
      <vt:lpstr>Conclusion</vt:lpstr>
    </vt:vector>
  </TitlesOfParts>
  <Company>Royal Military College of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Corcoran</dc:creator>
  <cp:lastModifiedBy>David</cp:lastModifiedBy>
  <cp:revision>123</cp:revision>
  <dcterms:created xsi:type="dcterms:W3CDTF">2016-09-15T14:25:10Z</dcterms:created>
  <dcterms:modified xsi:type="dcterms:W3CDTF">2019-06-13T05:37:15Z</dcterms:modified>
</cp:coreProperties>
</file>