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9" r:id="rId2"/>
    <p:sldId id="300" r:id="rId3"/>
    <p:sldId id="302" r:id="rId4"/>
    <p:sldId id="301" r:id="rId5"/>
    <p:sldId id="303" r:id="rId6"/>
    <p:sldId id="304" r:id="rId7"/>
    <p:sldId id="305" r:id="rId8"/>
    <p:sldId id="306" r:id="rId9"/>
    <p:sldId id="307" r:id="rId10"/>
    <p:sldId id="308" r:id="rId11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632" autoAdjust="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EE790-B8E9-4683-A37A-F54066B8FD73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6E2F7-5EB0-4F10-B0CC-ABDD77DCD04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4374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ogo-prim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865" y="-10399"/>
            <a:ext cx="2448272" cy="919119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8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E8169-D2FA-46E2-824A-64911981D8B3}" type="datetimeFigureOut">
              <a:rPr lang="fr-FR" smtClean="0"/>
              <a:t>09/11/2020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66E09-5CAE-409B-9CE2-C63239A53B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52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66E09-5CAE-409B-9CE2-C63239A53BF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33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66E09-5CAE-409B-9CE2-C63239A53BF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2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403648" y="6336393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247C4-9D0B-488D-8CCD-4EDB574C8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Beuve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247C4-9D0B-488D-8CCD-4EDB574C8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Beuve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247C4-9D0B-488D-8CCD-4EDB574C8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Beuve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247C4-9D0B-488D-8CCD-4EDB574C8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Beuve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247C4-9D0B-488D-8CCD-4EDB574C8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Beuve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247C4-9D0B-488D-8CCD-4EDB574C8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9552" y="6320064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247C4-9D0B-488D-8CCD-4EDB574C8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247C4-9D0B-488D-8CCD-4EDB574C8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247C4-9D0B-488D-8CCD-4EDB574C8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Beuve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247C4-9D0B-488D-8CCD-4EDB574C8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Beuve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247C4-9D0B-488D-8CCD-4EDB574C8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Beuve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247C4-9D0B-488D-8CCD-4EDB574C8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Michaël Beuve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D247C4-9D0B-488D-8CCD-4EDB574C824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1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67" y="476672"/>
            <a:ext cx="8003232" cy="1728192"/>
          </a:xfrm>
          <a:prstGeom prst="rect">
            <a:avLst/>
          </a:prstGeom>
        </p:spPr>
        <p:txBody>
          <a:bodyPr/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Expérience pour la modélisation des effets </a:t>
            </a:r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</a:rPr>
              <a:t>radiobiologiques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Prédiction de la dose biologique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200" dirty="0"/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idx="1"/>
          </p:nvPr>
        </p:nvSpPr>
        <p:spPr>
          <a:xfrm>
            <a:off x="181592" y="2204864"/>
            <a:ext cx="8229600" cy="3312368"/>
          </a:xfrm>
        </p:spPr>
        <p:txBody>
          <a:bodyPr/>
          <a:lstStyle/>
          <a:p>
            <a:pPr marL="0" lvl="0" indent="0">
              <a:buNone/>
            </a:pPr>
            <a:r>
              <a:rPr lang="fr-FR" sz="2000" dirty="0" smtClean="0"/>
              <a:t>Equipe PRISME, </a:t>
            </a:r>
            <a:r>
              <a:rPr lang="fr-FR" sz="2000" dirty="0"/>
              <a:t>IP2I, Université Lyon </a:t>
            </a:r>
            <a:r>
              <a:rPr lang="fr-FR" sz="2000" dirty="0" smtClean="0"/>
              <a:t>1</a:t>
            </a:r>
          </a:p>
          <a:p>
            <a:pPr marL="0" lvl="0" indent="0">
              <a:buNone/>
            </a:pPr>
            <a:endParaRPr lang="fr-FR" b="1" dirty="0"/>
          </a:p>
          <a:p>
            <a:pPr marL="0" lvl="0" indent="0">
              <a:buNone/>
            </a:pPr>
            <a:endParaRPr lang="fr-FR" b="1" dirty="0" smtClean="0"/>
          </a:p>
          <a:p>
            <a:pPr marL="0" lvl="0" indent="0" algn="r">
              <a:buNone/>
            </a:pPr>
            <a:r>
              <a:rPr lang="fr-FR" dirty="0"/>
              <a:t>Journée </a:t>
            </a:r>
            <a:r>
              <a:rPr lang="fr-FR" dirty="0" err="1"/>
              <a:t>Archade</a:t>
            </a:r>
            <a:r>
              <a:rPr lang="fr-FR" dirty="0"/>
              <a:t> </a:t>
            </a:r>
            <a:r>
              <a:rPr lang="fr-FR" dirty="0" smtClean="0"/>
              <a:t>GDRMI2B</a:t>
            </a:r>
            <a:br>
              <a:rPr lang="fr-FR" dirty="0" smtClean="0"/>
            </a:br>
            <a:r>
              <a:rPr lang="fr-FR" dirty="0" smtClean="0"/>
              <a:t>2020</a:t>
            </a:r>
            <a:endParaRPr lang="fr-FR" dirty="0"/>
          </a:p>
          <a:p>
            <a:pPr marL="0" lvl="0" indent="0" algn="r">
              <a:buNone/>
            </a:pPr>
            <a:endParaRPr lang="fr-FR" sz="1800" dirty="0" smtClean="0"/>
          </a:p>
          <a:p>
            <a:pPr marL="0" lvl="0" indent="0" algn="r">
              <a:buNone/>
            </a:pPr>
            <a:r>
              <a:rPr lang="fr-FR" sz="1800" dirty="0" smtClean="0"/>
              <a:t>Michael </a:t>
            </a:r>
            <a:r>
              <a:rPr lang="fr-FR" sz="1800" dirty="0"/>
              <a:t>Beuve</a:t>
            </a:r>
            <a:endParaRPr lang="fr-FR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140780"/>
            <a:ext cx="1409263" cy="6693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9" y="6102500"/>
            <a:ext cx="1131033" cy="5560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71" y="5517232"/>
            <a:ext cx="2025758" cy="51584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99" y="4719803"/>
            <a:ext cx="1039572" cy="5686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2099"/>
            <a:ext cx="1168171" cy="82584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66" y="6140780"/>
            <a:ext cx="1244515" cy="60024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1" y="2943677"/>
            <a:ext cx="688997" cy="68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80920" cy="576064"/>
          </a:xfrm>
          <a:prstGeom prst="rect">
            <a:avLst/>
          </a:prstGeom>
        </p:spPr>
        <p:txBody>
          <a:bodyPr/>
          <a:lstStyle/>
          <a:p>
            <a:r>
              <a:rPr lang="fr-FR" sz="2600" b="1" dirty="0" smtClean="0">
                <a:solidFill>
                  <a:schemeClr val="accent6">
                    <a:lumMod val="75000"/>
                  </a:schemeClr>
                </a:solidFill>
              </a:rPr>
              <a:t>Besoins </a:t>
            </a:r>
            <a:r>
              <a:rPr lang="fr-FR" sz="2600" b="1" dirty="0">
                <a:solidFill>
                  <a:schemeClr val="accent6">
                    <a:lumMod val="75000"/>
                  </a:schemeClr>
                </a:solidFill>
              </a:rPr>
              <a:t>en équipements et installations </a:t>
            </a:r>
            <a:endParaRPr lang="fr-FR" sz="2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824536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9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Un </a:t>
            </a:r>
            <a:r>
              <a:rPr lang="fr-FR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atelier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Avec un minimum d’outils </a:t>
            </a:r>
            <a:r>
              <a:rPr lang="fr-FR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standards </a:t>
            </a:r>
            <a:r>
              <a:rPr lang="fr-FR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pour les </a:t>
            </a:r>
            <a:r>
              <a:rPr lang="fr-FR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bricolages </a:t>
            </a:r>
            <a:r>
              <a:rPr lang="fr-FR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de dernière minute.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19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fr-FR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TPS (type </a:t>
            </a:r>
            <a:r>
              <a:rPr lang="fr-FR" sz="19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raystation</a:t>
            </a:r>
            <a:r>
              <a:rPr lang="fr-FR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avec  possibilité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D’intégrer des données issues de modèles biophysiques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De réaliser des </a:t>
            </a:r>
            <a:r>
              <a:rPr lang="fr-FR" sz="1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SOBP </a:t>
            </a:r>
            <a:r>
              <a:rPr lang="fr-FR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optimisés en dose biologique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9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Un accès </a:t>
            </a:r>
            <a:r>
              <a:rPr lang="fr-FR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des fichiers décrivant précisément les irradiations réalisées par la machine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9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Une </a:t>
            </a:r>
            <a:r>
              <a:rPr lang="fr-FR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modélisation </a:t>
            </a:r>
            <a:r>
              <a:rPr lang="fr-FR" sz="19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GATE </a:t>
            </a:r>
            <a:r>
              <a:rPr lang="fr-FR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ligne d’irradiation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9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Durées </a:t>
            </a:r>
            <a:r>
              <a:rPr lang="fr-FR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d'expériences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Créneaux de 12 à 16h, 3 à 4 fois par an.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5009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67" y="476672"/>
            <a:ext cx="8003232" cy="720080"/>
          </a:xfrm>
          <a:prstGeom prst="rect">
            <a:avLst/>
          </a:prstGeom>
        </p:spPr>
        <p:txBody>
          <a:bodyPr/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Contexte scientifique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200" dirty="0"/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idx="1"/>
          </p:nvPr>
        </p:nvSpPr>
        <p:spPr>
          <a:xfrm>
            <a:off x="491683" y="1412776"/>
            <a:ext cx="7896741" cy="3951723"/>
          </a:xfr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Comprendre</a:t>
            </a: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quantifier et modéliser les effets des </a:t>
            </a: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hadrons </a:t>
            </a:r>
            <a:endParaRPr lang="fr-F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Modéliser les effets biologiques pour prédire la dose biologique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Optimiser les plans de traitements en hadronthérapie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Développement du modèle NanOx  et du modèle MKM (</a:t>
            </a:r>
            <a:r>
              <a:rPr lang="fr-F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</a:t>
            </a: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L. </a:t>
            </a:r>
            <a:r>
              <a:rPr lang="fr-FR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Maigne</a:t>
            </a: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LPC Clermont)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Données : Pour paramétrer et challenger les modèles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 : avec trois lignées cellulaires </a:t>
            </a:r>
            <a:r>
              <a:rPr lang="fr-F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V79, </a:t>
            </a:r>
            <a:r>
              <a:rPr lang="fr-F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CHO-K1 et HSG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7634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8" y="268852"/>
            <a:ext cx="9007693" cy="720080"/>
          </a:xfrm>
          <a:prstGeom prst="rect">
            <a:avLst/>
          </a:prstGeom>
        </p:spPr>
        <p:txBody>
          <a:bodyPr/>
          <a:lstStyle/>
          <a:p>
            <a: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  <a:t>Exemple de benchmark pour la lignée V79</a:t>
            </a:r>
            <a:b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  <a:t>Proton, </a:t>
            </a:r>
            <a:r>
              <a:rPr lang="fr-FR" sz="2200" b="1" dirty="0" err="1">
                <a:solidFill>
                  <a:schemeClr val="accent6">
                    <a:lumMod val="75000"/>
                  </a:schemeClr>
                </a:solidFill>
              </a:rPr>
              <a:t>Helion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  <a:t>, Carbone, </a:t>
            </a:r>
            <a:r>
              <a:rPr lang="fr-FR" sz="2200" b="1" dirty="0" err="1">
                <a:solidFill>
                  <a:schemeClr val="accent6">
                    <a:lumMod val="75000"/>
                  </a:schemeClr>
                </a:solidFill>
              </a:rPr>
              <a:t>Neon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  <a:t>, Argon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200" dirty="0"/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idx="1"/>
          </p:nvPr>
        </p:nvSpPr>
        <p:spPr>
          <a:xfrm>
            <a:off x="2848490" y="2452854"/>
            <a:ext cx="2118233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3528" y="1351131"/>
            <a:ext cx="3324568" cy="220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19872" y="1387033"/>
            <a:ext cx="2851647" cy="220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054365" y="1451865"/>
            <a:ext cx="3089635" cy="207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03803" y="3600618"/>
            <a:ext cx="3243279" cy="234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419264" y="3590476"/>
            <a:ext cx="2852255" cy="237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171259" y="3733664"/>
            <a:ext cx="2721221" cy="2228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9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67" y="476672"/>
            <a:ext cx="8003232" cy="720080"/>
          </a:xfrm>
          <a:prstGeom prst="rect">
            <a:avLst/>
          </a:prstGeom>
        </p:spPr>
        <p:txBody>
          <a:bodyPr/>
          <a:lstStyle/>
          <a:p>
            <a: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  <a:t>CHO-K1 </a:t>
            </a:r>
            <a:r>
              <a:rPr lang="fr-FR" sz="2200" b="1" dirty="0" err="1">
                <a:solidFill>
                  <a:schemeClr val="accent6">
                    <a:lumMod val="75000"/>
                  </a:schemeClr>
                </a:solidFill>
              </a:rPr>
              <a:t>cells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</a:rPr>
              <a:t>α(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  <a:t>LET)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200" b="1" dirty="0"/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idx="1"/>
          </p:nvPr>
        </p:nvSpPr>
        <p:spPr>
          <a:xfrm>
            <a:off x="3851921" y="2290985"/>
            <a:ext cx="2088232" cy="10660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82635" y="1268761"/>
            <a:ext cx="2881253" cy="232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19872" y="1276617"/>
            <a:ext cx="2946994" cy="234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56177" y="1268760"/>
            <a:ext cx="2704358" cy="2350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347863" y="4005064"/>
            <a:ext cx="2952329" cy="2036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8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03232" cy="1008112"/>
          </a:xfrm>
          <a:prstGeom prst="rect">
            <a:avLst/>
          </a:prstGeom>
        </p:spPr>
        <p:txBody>
          <a:bodyPr/>
          <a:lstStyle/>
          <a:p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HSG cells, </a:t>
            </a: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</a:rPr>
              <a:t>α(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LET)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95935" y="2132856"/>
            <a:ext cx="1728193" cy="1584176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378641" y="3762106"/>
            <a:ext cx="2634553" cy="220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9358" y="1279017"/>
            <a:ext cx="3055226" cy="243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03848" y="1278206"/>
            <a:ext cx="3056242" cy="243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009137" y="1292862"/>
            <a:ext cx="3039405" cy="2425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4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003232" cy="576064"/>
          </a:xfrm>
          <a:prstGeom prst="rect">
            <a:avLst/>
          </a:prstGeom>
        </p:spPr>
        <p:txBody>
          <a:bodyPr/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Comparaison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en SOBP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sz="22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fr-FR" sz="2200" dirty="0"/>
          </a:p>
        </p:txBody>
      </p:sp>
      <p:sp>
        <p:nvSpPr>
          <p:cNvPr id="3" name="Espace réservé du contenu 2"/>
          <p:cNvSpPr>
            <a:spLocks noGrp="1" noChangeAspect="1"/>
          </p:cNvSpPr>
          <p:nvPr>
            <p:ph idx="1"/>
          </p:nvPr>
        </p:nvSpPr>
        <p:spPr>
          <a:xfrm>
            <a:off x="755576" y="1628800"/>
            <a:ext cx="7806882" cy="393369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Nécessaire pour se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rapprocher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conditions de la clinique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SOPB optimisé uniforme en dose physique ou en dose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biologique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(avec un TPS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Besoin de couplé les modèles biophysiques avec une simulation du transport des particules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Post traitement à partir des sortie G4 (Physique Cancer </a:t>
            </a:r>
            <a:r>
              <a:rPr lang="fr-FR" dirty="0" err="1">
                <a:latin typeface="Calibri" panose="020F0502020204030204" pitchFamily="34" charset="0"/>
                <a:cs typeface="Times New Roman" panose="02020603050405020304" pitchFamily="18" charset="0"/>
              </a:rPr>
              <a:t>CliNanOx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  Post-doc IP2I C. </a:t>
            </a:r>
            <a:r>
              <a:rPr lang="fr-FR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Monini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 Développement de l’acteur </a:t>
            </a:r>
            <a:r>
              <a:rPr lang="fr-FR" dirty="0" err="1">
                <a:latin typeface="Calibri" panose="020F0502020204030204" pitchFamily="34" charset="0"/>
                <a:cs typeface="Times New Roman" panose="02020603050405020304" pitchFamily="18" charset="0"/>
              </a:rPr>
              <a:t>biodose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 sous </a:t>
            </a:r>
            <a:r>
              <a:rPr lang="fr-FR" dirty="0" err="1">
                <a:latin typeface="Calibri" panose="020F0502020204030204" pitchFamily="34" charset="0"/>
                <a:cs typeface="Times New Roman" panose="02020603050405020304" pitchFamily="18" charset="0"/>
              </a:rPr>
              <a:t>Gate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 (Thèse </a:t>
            </a:r>
            <a:r>
              <a:rPr lang="fr-FR" dirty="0" err="1">
                <a:latin typeface="Calibri" panose="020F0502020204030204" pitchFamily="34" charset="0"/>
                <a:cs typeface="Times New Roman" panose="02020603050405020304" pitchFamily="18" charset="0"/>
              </a:rPr>
              <a:t>LabEx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 PRIMES Y. Ali IP2I, LPC-Clermont, </a:t>
            </a:r>
            <a:r>
              <a:rPr lang="fr-FR" dirty="0" err="1">
                <a:latin typeface="Calibri" panose="020F0502020204030204" pitchFamily="34" charset="0"/>
                <a:cs typeface="Times New Roman" panose="02020603050405020304" pitchFamily="18" charset="0"/>
              </a:rPr>
              <a:t>Creatis</a:t>
            </a: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Inclusion dans un TPS hadron (ex Ray Station)</a:t>
            </a:r>
          </a:p>
        </p:txBody>
      </p:sp>
    </p:spTree>
    <p:extLst>
      <p:ext uri="{BB962C8B-B14F-4D97-AF65-F5344CB8AC3E}">
        <p14:creationId xmlns:p14="http://schemas.microsoft.com/office/powerpoint/2010/main" val="16417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576064"/>
          </a:xfrm>
          <a:prstGeom prst="rect">
            <a:avLst/>
          </a:prstGeom>
        </p:spPr>
        <p:txBody>
          <a:bodyPr/>
          <a:lstStyle/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exemple : </a:t>
            </a:r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</a:rPr>
              <a:t>Arronax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 /</a:t>
            </a:r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</a:rPr>
              <a:t>Helium</a:t>
            </a:r>
            <a:endParaRPr lang="fr-FR" sz="22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3528" y="1052736"/>
            <a:ext cx="8208912" cy="63732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SQ20B cells, He ion irradiations </a:t>
            </a:r>
            <a:br>
              <a:rPr lang="en-US" sz="1800" b="1" dirty="0"/>
            </a:br>
            <a:r>
              <a:rPr lang="en-US" sz="1800" b="1" dirty="0"/>
              <a:t>in spread-out Bragg peak @ </a:t>
            </a:r>
            <a:r>
              <a:rPr lang="en-US" sz="1800" b="1" dirty="0" err="1"/>
              <a:t>Arronax</a:t>
            </a:r>
            <a:endParaRPr lang="fr-FR" sz="18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762065"/>
            <a:ext cx="5400600" cy="452596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rot="19763931">
            <a:off x="2426953" y="3712607"/>
            <a:ext cx="47230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Preliminary</a:t>
            </a:r>
            <a:r>
              <a:rPr lang="fr-FR" sz="2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r-FR" sz="2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results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31454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576064"/>
          </a:xfrm>
          <a:prstGeom prst="rect">
            <a:avLst/>
          </a:prstGeom>
        </p:spPr>
        <p:txBody>
          <a:bodyPr/>
          <a:lstStyle/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exemple :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HIBMC/ </a:t>
            </a:r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</a:rPr>
              <a:t>Carbon</a:t>
            </a:r>
            <a:endParaRPr lang="fr-FR" sz="2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916832"/>
            <a:ext cx="5904656" cy="4334818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23528" y="1232347"/>
            <a:ext cx="8208912" cy="108093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 smtClean="0"/>
              <a:t>HSG </a:t>
            </a:r>
            <a:r>
              <a:rPr lang="fr-FR" sz="1800" b="1" dirty="0" err="1" smtClean="0"/>
              <a:t>Cells</a:t>
            </a:r>
            <a:r>
              <a:rPr lang="fr-FR" sz="1800" b="1" dirty="0" smtClean="0"/>
              <a:t>, C ion irradiations in spread-out Bragg </a:t>
            </a:r>
            <a:r>
              <a:rPr lang="fr-FR" sz="1800" b="1" dirty="0" err="1" smtClean="0"/>
              <a:t>peak</a:t>
            </a:r>
            <a:r>
              <a:rPr lang="fr-FR" sz="1800" b="1" dirty="0" smtClean="0"/>
              <a:t> @HIBMC</a:t>
            </a:r>
            <a:endParaRPr lang="fr-FR" sz="1800" dirty="0"/>
          </a:p>
        </p:txBody>
      </p:sp>
      <p:sp>
        <p:nvSpPr>
          <p:cNvPr id="3" name="ZoneTexte 2"/>
          <p:cNvSpPr txBox="1"/>
          <p:nvPr/>
        </p:nvSpPr>
        <p:spPr>
          <a:xfrm rot="19718603">
            <a:off x="2426953" y="3712607"/>
            <a:ext cx="47230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Preliminary</a:t>
            </a:r>
            <a:r>
              <a:rPr lang="fr-FR" sz="2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r-FR" sz="2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results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35949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576064"/>
          </a:xfrm>
          <a:prstGeom prst="rect">
            <a:avLst/>
          </a:prstGeom>
        </p:spPr>
        <p:txBody>
          <a:bodyPr/>
          <a:lstStyle/>
          <a:p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Synthèse des besoins</a:t>
            </a: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256584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 faisceaux </a:t>
            </a:r>
            <a:endParaRPr lang="fr-FR" sz="1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ions (proton à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l’oxygène)</a:t>
            </a:r>
            <a:b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Monoénergétique et </a:t>
            </a:r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SOBP </a:t>
            </a:r>
            <a:r>
              <a:rPr lang="fr-FR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- dose </a:t>
            </a:r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physique et en dose </a:t>
            </a:r>
            <a:r>
              <a:rPr lang="fr-FR" sz="1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biologique -</a:t>
            </a:r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Différentes géométries (taille et position dans le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SOBP)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Différentes structures spatiales et temporelles (passif, actif, flash, microfaisceau)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 biologiques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Survie cellulaire mais pas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seulement</a:t>
            </a:r>
            <a:b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Dommage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d’ADN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(effets locaux de NanOx + couplage NanOx G4DNA)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Nombreuses lignées cellulaires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environnements (oxygène)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Différents systèmes biologiques (de la monocouche cellulaire aux tumeurs </a:t>
            </a:r>
            <a:r>
              <a:rPr lang="fr-FR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xénogreffées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animaux)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Mesures de dosimétrie </a:t>
            </a:r>
            <a:r>
              <a:rPr lang="fr-FR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multiéchelle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Réponse des dosimètres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passifs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actifs en fonction du type et du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ions</a:t>
            </a:r>
          </a:p>
          <a:p>
            <a:pPr lvl="0"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monoénergétique et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SOBP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selon les avancées </a:t>
            </a:r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technologiques 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 et </a:t>
            </a:r>
            <a:r>
              <a:rPr lang="fr-F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nanodosimétrie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6190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463</Words>
  <Application>Microsoft Office PowerPoint</Application>
  <PresentationFormat>Affichage à l'écran (4:3)</PresentationFormat>
  <Paragraphs>57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Symbol</vt:lpstr>
      <vt:lpstr>Times New Roman</vt:lpstr>
      <vt:lpstr>Verdana</vt:lpstr>
      <vt:lpstr>Thème Office</vt:lpstr>
      <vt:lpstr>Expérience pour la modélisation des effets radiobiologiques: Prédiction de la dose biologique </vt:lpstr>
      <vt:lpstr>Contexte scientifique </vt:lpstr>
      <vt:lpstr>Exemple de benchmark pour la lignée V79 Proton, Helion, Carbone, Neon, Argon </vt:lpstr>
      <vt:lpstr>CHO-K1 cells, α(LET) </vt:lpstr>
      <vt:lpstr>HSG cells, α(LET) </vt:lpstr>
      <vt:lpstr>Comparaison en SOBP </vt:lpstr>
      <vt:lpstr>exemple : Arronax /Helium</vt:lpstr>
      <vt:lpstr>exemple : HIBMC/ Carbon</vt:lpstr>
      <vt:lpstr>Synthèse des besoins</vt:lpstr>
      <vt:lpstr>Besoins en équipements et installations </vt:lpstr>
    </vt:vector>
  </TitlesOfParts>
  <Company>IN2P3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acqphabio</dc:creator>
  <cp:lastModifiedBy>stephanneegarnier@gmail.com</cp:lastModifiedBy>
  <cp:revision>182</cp:revision>
  <dcterms:created xsi:type="dcterms:W3CDTF">2012-11-26T12:53:41Z</dcterms:created>
  <dcterms:modified xsi:type="dcterms:W3CDTF">2020-11-09T18:25:29Z</dcterms:modified>
</cp:coreProperties>
</file>