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3"/>
  </p:notesMasterIdLst>
  <p:sldIdLst>
    <p:sldId id="266" r:id="rId3"/>
    <p:sldId id="600" r:id="rId4"/>
    <p:sldId id="599" r:id="rId5"/>
    <p:sldId id="601" r:id="rId6"/>
    <p:sldId id="391" r:id="rId7"/>
    <p:sldId id="388" r:id="rId8"/>
    <p:sldId id="603" r:id="rId9"/>
    <p:sldId id="389" r:id="rId10"/>
    <p:sldId id="390" r:id="rId11"/>
    <p:sldId id="60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00000"/>
    <a:srgbClr val="3A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0058" autoAdjust="0"/>
  </p:normalViewPr>
  <p:slideViewPr>
    <p:cSldViewPr snapToGrid="0">
      <p:cViewPr varScale="1">
        <p:scale>
          <a:sx n="58" d="100"/>
          <a:sy n="58" d="100"/>
        </p:scale>
        <p:origin x="8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72FA3-8EBC-4068-B780-95F20AFC0E6B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527C5-7936-4847-A300-C06AFE312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24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A7DE-8730-4D0D-ACC3-363057C74367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1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FD3C6-8774-43F9-851F-7EB8C2FE294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74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FD3C6-8774-43F9-851F-7EB8C2FE294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52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A7DE-8730-4D0D-ACC3-363057C74367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7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A7DE-8730-4D0D-ACC3-363057C74367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A7DE-8730-4D0D-ACC3-363057C74367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0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A7DE-8730-4D0D-ACC3-363057C74367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7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2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0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0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7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1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8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56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5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51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3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2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3833" y="2424141"/>
            <a:ext cx="11273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8080"/>
                </a:solidFill>
                <a:latin typeface="Calibri Light"/>
                <a:cs typeface="Times New Roman" pitchFamily="18" charset="0"/>
              </a:rPr>
              <a:t>Journée ARCHADE GDR MI2B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8080"/>
                </a:solidFill>
                <a:latin typeface="Calibri Light"/>
                <a:cs typeface="Times New Roman" pitchFamily="18" charset="0"/>
              </a:rPr>
              <a:t>Proposition d'intention pour des expérimentations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0633" y="5103674"/>
            <a:ext cx="115650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Times New Roman" pitchFamily="18" charset="0"/>
              </a:rPr>
              <a:t>Equipe PRISME IP2I Lyon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Times New Roman" pitchFamily="18" charset="0"/>
              </a:rPr>
              <a:t>Laboratoire de Radiobiologie Cellulaire et Moléculaire –Pr Claire Rodriguez-Lafrasse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72" y="445787"/>
            <a:ext cx="1252085" cy="111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RÃ©sultat de recherche d'images pour &quot;ucbl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33" y="442708"/>
            <a:ext cx="2007299" cy="11233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90BFDC-F40C-4B5B-8428-7042BADCB7A8}"/>
              </a:ext>
            </a:extLst>
          </p:cNvPr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3" y="554365"/>
            <a:ext cx="900000" cy="9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BA278C-ABA8-4507-8EAA-BBDEAA3961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7094" y="554365"/>
            <a:ext cx="900000" cy="90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53D0ED4-0489-4E87-9651-B29FBC0A4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6675" y="445787"/>
            <a:ext cx="2256217" cy="11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0BBF48-DFF2-4966-A7F8-16071D99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6E6A5E-689A-48E4-B6B3-2B97F588452A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04" y="1863665"/>
            <a:ext cx="2979991" cy="27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2FD50-19DE-4BD3-8B77-AB2FF328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8080"/>
                </a:solidFill>
                <a:cs typeface="Times New Roman" pitchFamily="18" charset="0"/>
              </a:rPr>
              <a:t>Equipe PRISME IP2I Lyon – UMR CNRS 5822</a:t>
            </a:r>
            <a:br>
              <a:rPr lang="fr-FR" b="1" dirty="0">
                <a:solidFill>
                  <a:srgbClr val="008080"/>
                </a:solidFill>
                <a:cs typeface="Times New Roman" pitchFamily="18" charset="0"/>
              </a:rPr>
            </a:br>
            <a:endParaRPr lang="fr-FR" dirty="0">
              <a:solidFill>
                <a:srgbClr val="00808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2E35E7-41C2-4342-851E-D0E83DD4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68"/>
            <a:ext cx="10515600" cy="4351338"/>
          </a:xfrm>
        </p:spPr>
        <p:txBody>
          <a:bodyPr/>
          <a:lstStyle/>
          <a:p>
            <a:r>
              <a:rPr lang="fr-FR" dirty="0"/>
              <a:t>3 axes complémentaires 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sz="2800" dirty="0"/>
              <a:t>Développement de caméras gamma (Compton et collimatée) pour le contrôle de l’hadronthérapie - E. Testa</a:t>
            </a:r>
          </a:p>
          <a:p>
            <a:pPr marL="457200" lvl="1" indent="0">
              <a:buNone/>
            </a:pPr>
            <a:endParaRPr lang="fr-FR" sz="2800" dirty="0"/>
          </a:p>
          <a:p>
            <a:pPr lvl="1"/>
            <a:r>
              <a:rPr lang="fr-FR" sz="2800" dirty="0"/>
              <a:t>Dosimétrie et modélisation - M. Beuve</a:t>
            </a:r>
          </a:p>
          <a:p>
            <a:pPr marL="457200" lvl="1" indent="0">
              <a:buNone/>
            </a:pPr>
            <a:endParaRPr lang="fr-FR" sz="2800" dirty="0"/>
          </a:p>
          <a:p>
            <a:pPr lvl="1"/>
            <a:r>
              <a:rPr lang="fr-FR" sz="2800" dirty="0"/>
              <a:t>Radiobiologie expérimentale - C. Rodriguez-Lafrasse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7C249F-CE04-450E-91AB-0D7F8D8C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CF35-007B-40FF-B29B-0B65CE1853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3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39712" y="44847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78F123-B0D8-493B-9AF9-8C8E7B3DEA77}"/>
              </a:ext>
            </a:extLst>
          </p:cNvPr>
          <p:cNvSpPr txBox="1"/>
          <p:nvPr/>
        </p:nvSpPr>
        <p:spPr>
          <a:xfrm>
            <a:off x="34836" y="9201"/>
            <a:ext cx="117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cs typeface="Times New Roman" pitchFamily="18" charset="0"/>
              </a:rPr>
              <a:t>Ions carbone – Paradigme du bombardier furtif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7D6282-1700-4C09-8611-58295BF704B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2699"/>
            <a:ext cx="12192000" cy="716408"/>
          </a:xfrm>
          <a:prstGeom prst="rect">
            <a:avLst/>
          </a:prstGeom>
          <a:solidFill>
            <a:srgbClr val="008080"/>
          </a:solidFill>
        </p:spPr>
        <p:txBody>
          <a:bodyPr anchorCtr="1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fr-FR" sz="3200" b="1" i="1">
                <a:solidFill>
                  <a:srgbClr val="00B0F0"/>
                </a:solidFill>
              </a:rPr>
            </a:br>
            <a:r>
              <a:rPr lang="fr-FR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1ADD5D-D1F6-42CB-8355-4DBF2EE71979}"/>
              </a:ext>
            </a:extLst>
          </p:cNvPr>
          <p:cNvSpPr/>
          <p:nvPr/>
        </p:nvSpPr>
        <p:spPr>
          <a:xfrm>
            <a:off x="404087" y="1013298"/>
            <a:ext cx="10649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cs typeface="Times New Roman" pitchFamily="18" charset="0"/>
              </a:rPr>
              <a:t>Le constat 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cs typeface="Times New Roman" pitchFamily="18" charset="0"/>
              </a:rPr>
              <a:t>Pas assez d’études cliniques randomisées pour statuer sur l’intérêt des ions carbone par rapport « aux meilleures techniques » de radiothérapie photonique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cs typeface="Times New Roman" pitchFamily="18" charset="0"/>
              </a:rPr>
              <a:t>Des données biologiques </a:t>
            </a:r>
            <a:r>
              <a:rPr lang="fr-FR" sz="2800" i="1" dirty="0">
                <a:cs typeface="Times New Roman" pitchFamily="18" charset="0"/>
              </a:rPr>
              <a:t>in vitro </a:t>
            </a:r>
            <a:r>
              <a:rPr lang="fr-FR" sz="2800" dirty="0">
                <a:cs typeface="Times New Roman" pitchFamily="18" charset="0"/>
              </a:rPr>
              <a:t>mais peu </a:t>
            </a:r>
            <a:r>
              <a:rPr lang="fr-FR" sz="2800" i="1" dirty="0">
                <a:cs typeface="Times New Roman" pitchFamily="18" charset="0"/>
              </a:rPr>
              <a:t>in vivo </a:t>
            </a:r>
            <a:r>
              <a:rPr lang="fr-FR" sz="2800" dirty="0">
                <a:cs typeface="Times New Roman" pitchFamily="18" charset="0"/>
              </a:rPr>
              <a:t>(animal, homme)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DE847-48A6-4E24-A6EE-F3CB6D1F5FF2}"/>
              </a:ext>
            </a:extLst>
          </p:cNvPr>
          <p:cNvSpPr/>
          <p:nvPr/>
        </p:nvSpPr>
        <p:spPr>
          <a:xfrm>
            <a:off x="382053" y="88862"/>
            <a:ext cx="447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white"/>
                </a:solidFill>
                <a:cs typeface="Times New Roman" pitchFamily="18" charset="0"/>
              </a:rPr>
              <a:t>Radiobiologie expérimentale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FC1488-5AB6-4780-A87E-0BD1903C232A}"/>
              </a:ext>
            </a:extLst>
          </p:cNvPr>
          <p:cNvSpPr txBox="1"/>
          <p:nvPr/>
        </p:nvSpPr>
        <p:spPr>
          <a:xfrm>
            <a:off x="404087" y="3877432"/>
            <a:ext cx="113887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fr-FR" sz="2800" b="1" dirty="0"/>
              <a:t>Les questions 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Mécanismes moléculaire spécifiquement impliqués dans la réponse aux ions carbone prouvant leur supériorité par rapport  à la radiothérapie photonique 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Autres ions 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191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3"/>
          <a:stretch/>
        </p:blipFill>
        <p:spPr bwMode="auto">
          <a:xfrm>
            <a:off x="4777373" y="2662576"/>
            <a:ext cx="2637249" cy="23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39712" y="44847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515741" y="5559877"/>
            <a:ext cx="11160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9388"/>
            <a:r>
              <a:rPr lang="en-US" sz="2800" dirty="0"/>
              <a:t>repose </a:t>
            </a:r>
            <a:r>
              <a:rPr lang="en-US" sz="2800" dirty="0" err="1"/>
              <a:t>sur</a:t>
            </a:r>
            <a:r>
              <a:rPr lang="en-US" sz="2800" dirty="0"/>
              <a:t> la distribution </a:t>
            </a:r>
            <a:r>
              <a:rPr lang="en-US" sz="2800" dirty="0" err="1"/>
              <a:t>spatiale</a:t>
            </a:r>
            <a:r>
              <a:rPr lang="en-US" sz="2800" dirty="0"/>
              <a:t> des </a:t>
            </a:r>
            <a:r>
              <a:rPr lang="en-US" sz="2800" dirty="0" err="1"/>
              <a:t>espèces</a:t>
            </a:r>
            <a:r>
              <a:rPr lang="en-US" sz="2800" dirty="0"/>
              <a:t> </a:t>
            </a:r>
            <a:r>
              <a:rPr lang="en-US" sz="2800" dirty="0" err="1"/>
              <a:t>réactives</a:t>
            </a:r>
            <a:r>
              <a:rPr lang="en-US" sz="2800" dirty="0"/>
              <a:t> de </a:t>
            </a:r>
            <a:r>
              <a:rPr lang="en-US" sz="2800" dirty="0" err="1"/>
              <a:t>l’oxygène</a:t>
            </a:r>
            <a:r>
              <a:rPr lang="en-US" sz="2800" dirty="0"/>
              <a:t> (ROS) à </a:t>
            </a:r>
            <a:r>
              <a:rPr lang="en-US" sz="2800" dirty="0" err="1"/>
              <a:t>l’échelle</a:t>
            </a:r>
            <a:r>
              <a:rPr lang="en-US" sz="2800" dirty="0"/>
              <a:t> </a:t>
            </a:r>
            <a:r>
              <a:rPr lang="en-US" sz="2800" dirty="0" err="1"/>
              <a:t>nanométrique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78F123-B0D8-493B-9AF9-8C8E7B3DEA77}"/>
              </a:ext>
            </a:extLst>
          </p:cNvPr>
          <p:cNvSpPr txBox="1"/>
          <p:nvPr/>
        </p:nvSpPr>
        <p:spPr>
          <a:xfrm>
            <a:off x="34836" y="9201"/>
            <a:ext cx="117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cs typeface="Times New Roman" pitchFamily="18" charset="0"/>
              </a:rPr>
              <a:t>Ions carbone – Paradigme du bombardier furtif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7D6282-1700-4C09-8611-58295BF704B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2699"/>
            <a:ext cx="12192000" cy="716408"/>
          </a:xfrm>
          <a:prstGeom prst="rect">
            <a:avLst/>
          </a:prstGeom>
          <a:solidFill>
            <a:srgbClr val="008080"/>
          </a:solidFill>
        </p:spPr>
        <p:txBody>
          <a:bodyPr anchorCtr="1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fr-FR" sz="3200" b="1" i="1">
                <a:solidFill>
                  <a:srgbClr val="00B0F0"/>
                </a:solidFill>
              </a:rPr>
            </a:br>
            <a:r>
              <a:rPr lang="fr-FR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1ADD5D-D1F6-42CB-8355-4DBF2EE71979}"/>
              </a:ext>
            </a:extLst>
          </p:cNvPr>
          <p:cNvSpPr/>
          <p:nvPr/>
        </p:nvSpPr>
        <p:spPr>
          <a:xfrm>
            <a:off x="3302413" y="1650630"/>
            <a:ext cx="5587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cs typeface="Times New Roman" pitchFamily="18" charset="0"/>
              </a:rPr>
              <a:t>Paradigme du bombardier furtif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DE847-48A6-4E24-A6EE-F3CB6D1F5FF2}"/>
              </a:ext>
            </a:extLst>
          </p:cNvPr>
          <p:cNvSpPr/>
          <p:nvPr/>
        </p:nvSpPr>
        <p:spPr>
          <a:xfrm>
            <a:off x="382053" y="88862"/>
            <a:ext cx="447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white"/>
                </a:solidFill>
                <a:cs typeface="Times New Roman" pitchFamily="18" charset="0"/>
              </a:rPr>
              <a:t>Radiobiologie expérimentale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6B6B36-1790-44D9-AADA-2EE6E1DF9557}"/>
              </a:ext>
            </a:extLst>
          </p:cNvPr>
          <p:cNvSpPr txBox="1"/>
          <p:nvPr/>
        </p:nvSpPr>
        <p:spPr>
          <a:xfrm>
            <a:off x="407831" y="1208733"/>
            <a:ext cx="11427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Expériences avec des ions carbone depuis 2003 à GANIL, GSI (Darmstadt), NIRS (Chiba)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41F30F0-D41B-4D04-AB98-EA0721A26909}"/>
              </a:ext>
            </a:extLst>
          </p:cNvPr>
          <p:cNvSpPr/>
          <p:nvPr/>
        </p:nvSpPr>
        <p:spPr>
          <a:xfrm>
            <a:off x="2489812" y="1773715"/>
            <a:ext cx="672029" cy="356074"/>
          </a:xfrm>
          <a:prstGeom prst="rightArrow">
            <a:avLst/>
          </a:prstGeom>
          <a:solidFill>
            <a:srgbClr val="0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6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699"/>
            <a:ext cx="12192000" cy="716408"/>
          </a:xfrm>
          <a:solidFill>
            <a:srgbClr val="008080"/>
          </a:solidFill>
        </p:spPr>
        <p:txBody>
          <a:bodyPr anchorCtr="1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r-FR" sz="3200" b="1" i="1" dirty="0">
                <a:solidFill>
                  <a:srgbClr val="00B0F0"/>
                </a:solidFill>
              </a:rPr>
            </a:br>
            <a:r>
              <a:rPr lang="fr-FR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836" y="9201"/>
            <a:ext cx="117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cs typeface="Times New Roman" pitchFamily="18" charset="0"/>
              </a:rPr>
              <a:t>Ions carbone – Paradigme du bombardier furtif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06800DA-6661-422F-940A-E9093BD8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64" y="1766287"/>
            <a:ext cx="8903219" cy="218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à coins arrondis 62">
            <a:extLst>
              <a:ext uri="{FF2B5EF4-FFF2-40B4-BE49-F238E27FC236}">
                <a16:creationId xmlns:a16="http://schemas.microsoft.com/office/drawing/2014/main" id="{9E8E4F2E-522E-4AEC-AB9C-254D440F882A}"/>
              </a:ext>
            </a:extLst>
          </p:cNvPr>
          <p:cNvSpPr/>
          <p:nvPr/>
        </p:nvSpPr>
        <p:spPr>
          <a:xfrm>
            <a:off x="855781" y="947045"/>
            <a:ext cx="7470523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spc="-100" dirty="0">
                <a:solidFill>
                  <a:srgbClr val="008080"/>
                </a:solidFill>
              </a:rPr>
              <a:t>Distribution spatiale des OH</a:t>
            </a:r>
            <a:r>
              <a:rPr lang="fr-FR" sz="2800" spc="-100" baseline="50000" dirty="0">
                <a:solidFill>
                  <a:srgbClr val="008080"/>
                </a:solidFill>
              </a:rPr>
              <a:t>.</a:t>
            </a:r>
            <a:r>
              <a:rPr lang="fr-FR" sz="2400" spc="-100" baseline="74000" dirty="0">
                <a:solidFill>
                  <a:srgbClr val="008080"/>
                </a:solidFill>
              </a:rPr>
              <a:t> </a:t>
            </a:r>
            <a:r>
              <a:rPr lang="fr-FR" sz="2400" spc="-100" dirty="0">
                <a:solidFill>
                  <a:srgbClr val="008080"/>
                </a:solidFill>
              </a:rPr>
              <a:t>À 10</a:t>
            </a:r>
            <a:r>
              <a:rPr lang="fr-FR" sz="2400" spc="-100" baseline="30000" dirty="0">
                <a:solidFill>
                  <a:srgbClr val="008080"/>
                </a:solidFill>
              </a:rPr>
              <a:t>-12</a:t>
            </a:r>
            <a:r>
              <a:rPr lang="fr-FR" sz="2400" spc="-100" dirty="0">
                <a:solidFill>
                  <a:srgbClr val="008080"/>
                </a:solidFill>
              </a:rPr>
              <a:t>s après irradiation</a:t>
            </a:r>
            <a:endParaRPr lang="fr-FR" sz="2400" dirty="0">
              <a:solidFill>
                <a:srgbClr val="00808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B43533C-1D2F-463C-9525-5464BFB7DD9F}"/>
              </a:ext>
            </a:extLst>
          </p:cNvPr>
          <p:cNvSpPr txBox="1"/>
          <p:nvPr/>
        </p:nvSpPr>
        <p:spPr>
          <a:xfrm>
            <a:off x="272285" y="5658881"/>
            <a:ext cx="6679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180975" defTabSz="457200">
              <a:buFontTx/>
              <a:buChar char="-"/>
            </a:pPr>
            <a:r>
              <a:rPr lang="fr-FR" sz="2800" dirty="0">
                <a:solidFill>
                  <a:prstClr val="black"/>
                </a:solidFill>
              </a:rPr>
              <a:t>Dense et homogène (photons)</a:t>
            </a:r>
          </a:p>
          <a:p>
            <a:pPr marL="447675" indent="-180975" defTabSz="457200">
              <a:buFontTx/>
              <a:buChar char="-"/>
            </a:pPr>
            <a:r>
              <a:rPr lang="fr-FR" sz="2800" dirty="0">
                <a:solidFill>
                  <a:prstClr val="black"/>
                </a:solidFill>
              </a:rPr>
              <a:t>Le long des traces (ions carbone</a:t>
            </a:r>
            <a:r>
              <a:rPr lang="fr-FR" sz="2800" dirty="0">
                <a:solidFill>
                  <a:prstClr val="black"/>
                </a:solidFill>
                <a:latin typeface="Calibri Light" panose="020F0302020204030204" pitchFamily="34" charset="0"/>
              </a:rPr>
              <a:t>)</a:t>
            </a:r>
          </a:p>
          <a:p>
            <a:pPr defTabSz="457200"/>
            <a:endParaRPr lang="fr-FR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Flèche droite 64">
            <a:extLst>
              <a:ext uri="{FF2B5EF4-FFF2-40B4-BE49-F238E27FC236}">
                <a16:creationId xmlns:a16="http://schemas.microsoft.com/office/drawing/2014/main" id="{7AE808F6-A3BB-412B-A059-5196A0A94179}"/>
              </a:ext>
            </a:extLst>
          </p:cNvPr>
          <p:cNvSpPr/>
          <p:nvPr/>
        </p:nvSpPr>
        <p:spPr>
          <a:xfrm>
            <a:off x="5670002" y="6049168"/>
            <a:ext cx="1281779" cy="185104"/>
          </a:xfrm>
          <a:prstGeom prst="rightArrow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192B2CF-BBCA-4F4C-B403-874AFB7777EF}"/>
              </a:ext>
            </a:extLst>
          </p:cNvPr>
          <p:cNvSpPr txBox="1"/>
          <p:nvPr/>
        </p:nvSpPr>
        <p:spPr>
          <a:xfrm>
            <a:off x="6615932" y="5702599"/>
            <a:ext cx="500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800" dirty="0">
                <a:solidFill>
                  <a:srgbClr val="008080"/>
                </a:solidFill>
              </a:rPr>
              <a:t>Conséquences cellulaires et moléculaire très différentes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D133D-A312-42C2-8622-CDAC22E7DD27}"/>
              </a:ext>
            </a:extLst>
          </p:cNvPr>
          <p:cNvSpPr/>
          <p:nvPr/>
        </p:nvSpPr>
        <p:spPr>
          <a:xfrm>
            <a:off x="740826" y="5082409"/>
            <a:ext cx="10377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sz="2800" dirty="0">
                <a:solidFill>
                  <a:srgbClr val="008080"/>
                </a:solidFill>
              </a:rPr>
              <a:t>A l’échelle nanométrique, distribution locale très différente des </a:t>
            </a:r>
            <a:r>
              <a:rPr lang="fr-FR" sz="2800" spc="-100" dirty="0">
                <a:solidFill>
                  <a:srgbClr val="008080"/>
                </a:solidFill>
              </a:rPr>
              <a:t>OH</a:t>
            </a:r>
            <a:r>
              <a:rPr lang="fr-FR" sz="4800" spc="-100" baseline="30000" dirty="0">
                <a:solidFill>
                  <a:srgbClr val="008080"/>
                </a:solidFill>
              </a:rPr>
              <a:t>. </a:t>
            </a:r>
            <a:r>
              <a:rPr lang="fr-FR" sz="2400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5BF2A3D-51CA-40C5-8FF9-4090AE0F3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3"/>
          <a:stretch/>
        </p:blipFill>
        <p:spPr bwMode="auto">
          <a:xfrm>
            <a:off x="0" y="702916"/>
            <a:ext cx="1187624" cy="107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0E1DA4-5250-4E3A-A9C5-851EEA9E0766}"/>
              </a:ext>
            </a:extLst>
          </p:cNvPr>
          <p:cNvSpPr/>
          <p:nvPr/>
        </p:nvSpPr>
        <p:spPr>
          <a:xfrm>
            <a:off x="740826" y="4061183"/>
            <a:ext cx="10205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de OH</a:t>
            </a:r>
            <a:r>
              <a:rPr lang="en-US" sz="2800" baseline="500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produits</a:t>
            </a:r>
            <a:r>
              <a:rPr lang="en-US" sz="2400" dirty="0"/>
              <a:t> 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réponse</a:t>
            </a:r>
            <a:r>
              <a:rPr lang="en-US" sz="2400" dirty="0"/>
              <a:t> aux ions </a:t>
            </a:r>
            <a:r>
              <a:rPr lang="en-US" sz="2400" dirty="0" err="1"/>
              <a:t>carbone</a:t>
            </a:r>
            <a:r>
              <a:rPr lang="en-US" sz="2400" dirty="0"/>
              <a:t> </a:t>
            </a:r>
            <a:r>
              <a:rPr lang="en-US" sz="2400" baseline="30000" dirty="0"/>
              <a:t> </a:t>
            </a:r>
            <a:r>
              <a:rPr lang="en-US" sz="2400" dirty="0"/>
              <a:t>(519 049) </a:t>
            </a:r>
            <a:r>
              <a:rPr lang="en-US" sz="2400" dirty="0" err="1"/>
              <a:t>qu’en</a:t>
            </a:r>
            <a:r>
              <a:rPr lang="en-US" sz="2400" dirty="0"/>
              <a:t> </a:t>
            </a:r>
            <a:r>
              <a:rPr lang="en-US" sz="2400" dirty="0" err="1"/>
              <a:t>réponse</a:t>
            </a:r>
            <a:r>
              <a:rPr lang="en-US" sz="2400" dirty="0"/>
              <a:t>  aux  photons (422 943) dans le volume </a:t>
            </a:r>
            <a:r>
              <a:rPr lang="en-US" sz="2400" dirty="0" err="1"/>
              <a:t>nucléaire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1FE3BB-34E4-40D9-9945-1B3814F42F9F}"/>
              </a:ext>
            </a:extLst>
          </p:cNvPr>
          <p:cNvSpPr txBox="1"/>
          <p:nvPr/>
        </p:nvSpPr>
        <p:spPr>
          <a:xfrm>
            <a:off x="8957451" y="3802385"/>
            <a:ext cx="216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>
                <a:solidFill>
                  <a:srgbClr val="008080"/>
                </a:solidFill>
              </a:rPr>
              <a:t>(Wozny et al. 2019)</a:t>
            </a:r>
          </a:p>
        </p:txBody>
      </p:sp>
    </p:spTree>
    <p:extLst>
      <p:ext uri="{BB962C8B-B14F-4D97-AF65-F5344CB8AC3E}">
        <p14:creationId xmlns:p14="http://schemas.microsoft.com/office/powerpoint/2010/main" val="42759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27"/>
            <a:ext cx="12192000" cy="716408"/>
          </a:xfrm>
          <a:solidFill>
            <a:srgbClr val="008080"/>
          </a:solidFill>
        </p:spPr>
        <p:txBody>
          <a:bodyPr anchorCtr="1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r-FR" sz="3200" b="1" i="1" dirty="0">
                <a:solidFill>
                  <a:srgbClr val="00B0F0"/>
                </a:solidFill>
              </a:rPr>
            </a:br>
            <a:r>
              <a:rPr lang="fr-FR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836" y="1473"/>
            <a:ext cx="117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cs typeface="Times New Roman" pitchFamily="18" charset="0"/>
              </a:rPr>
              <a:t>Ions carbone – Paradigme du bombardier furtif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A755DE-22DE-4C97-90EF-5A463B321D80}"/>
              </a:ext>
            </a:extLst>
          </p:cNvPr>
          <p:cNvSpPr txBox="1"/>
          <p:nvPr/>
        </p:nvSpPr>
        <p:spPr>
          <a:xfrm>
            <a:off x="-243841" y="1157484"/>
            <a:ext cx="606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Effet</a:t>
            </a:r>
            <a:r>
              <a:rPr lang="fr-FR" sz="2400" b="1" dirty="0">
                <a:solidFill>
                  <a:srgbClr val="00808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bombardier</a:t>
            </a:r>
            <a:endParaRPr lang="fr-FR" sz="2400" b="1" dirty="0">
              <a:solidFill>
                <a:srgbClr val="008080"/>
              </a:solidFill>
            </a:endParaRPr>
          </a:p>
        </p:txBody>
      </p:sp>
      <p:sp>
        <p:nvSpPr>
          <p:cNvPr id="28" name="Rectangle à coins arrondis 13">
            <a:extLst>
              <a:ext uri="{FF2B5EF4-FFF2-40B4-BE49-F238E27FC236}">
                <a16:creationId xmlns:a16="http://schemas.microsoft.com/office/drawing/2014/main" id="{C37B1067-8138-452F-94E6-362BE133048F}"/>
              </a:ext>
            </a:extLst>
          </p:cNvPr>
          <p:cNvSpPr/>
          <p:nvPr/>
        </p:nvSpPr>
        <p:spPr>
          <a:xfrm>
            <a:off x="197771" y="2662031"/>
            <a:ext cx="7470523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Dommage complexes de l’ADN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67E7DDB-F8E2-4601-9CC1-9F34FEBE90A7}"/>
              </a:ext>
            </a:extLst>
          </p:cNvPr>
          <p:cNvCxnSpPr/>
          <p:nvPr/>
        </p:nvCxnSpPr>
        <p:spPr>
          <a:xfrm flipV="1">
            <a:off x="3269639" y="2736835"/>
            <a:ext cx="235883" cy="25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à coins arrondis 15">
            <a:extLst>
              <a:ext uri="{FF2B5EF4-FFF2-40B4-BE49-F238E27FC236}">
                <a16:creationId xmlns:a16="http://schemas.microsoft.com/office/drawing/2014/main" id="{ED8B6674-8E2B-49A3-BAD0-EA4E2A99672B}"/>
              </a:ext>
            </a:extLst>
          </p:cNvPr>
          <p:cNvSpPr/>
          <p:nvPr/>
        </p:nvSpPr>
        <p:spPr>
          <a:xfrm>
            <a:off x="197771" y="4439293"/>
            <a:ext cx="7470523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Pas d’influence de la longueur des télomères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0924022-902F-4EC1-9EF6-BA1450410814}"/>
              </a:ext>
            </a:extLst>
          </p:cNvPr>
          <p:cNvCxnSpPr/>
          <p:nvPr/>
        </p:nvCxnSpPr>
        <p:spPr>
          <a:xfrm flipV="1">
            <a:off x="1905465" y="3528108"/>
            <a:ext cx="235883" cy="25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à coins arrondis 17">
            <a:extLst>
              <a:ext uri="{FF2B5EF4-FFF2-40B4-BE49-F238E27FC236}">
                <a16:creationId xmlns:a16="http://schemas.microsoft.com/office/drawing/2014/main" id="{DD63E5F6-FA57-47DF-B51F-A029D875A4F2}"/>
              </a:ext>
            </a:extLst>
          </p:cNvPr>
          <p:cNvSpPr/>
          <p:nvPr/>
        </p:nvSpPr>
        <p:spPr>
          <a:xfrm>
            <a:off x="197771" y="5168287"/>
            <a:ext cx="7470523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Mort cellulaire indépendante de [O</a:t>
            </a:r>
            <a:r>
              <a:rPr lang="fr-FR" sz="2000" spc="-100" baseline="-25000" dirty="0">
                <a:solidFill>
                  <a:schemeClr val="tx1"/>
                </a:solidFill>
              </a:rPr>
              <a:t>2</a:t>
            </a:r>
            <a:r>
              <a:rPr lang="fr-FR" sz="2000" spc="-100" dirty="0">
                <a:solidFill>
                  <a:schemeClr val="tx1"/>
                </a:solidFill>
              </a:rPr>
              <a:t>] et du débit de dose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FDE0C5E-0E19-46C1-A4EC-A0FC79E52717}"/>
              </a:ext>
            </a:extLst>
          </p:cNvPr>
          <p:cNvSpPr txBox="1"/>
          <p:nvPr/>
        </p:nvSpPr>
        <p:spPr>
          <a:xfrm>
            <a:off x="5829590" y="1135450"/>
            <a:ext cx="628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Effet</a:t>
            </a:r>
            <a:r>
              <a:rPr lang="fr-FR" sz="2400" b="1" dirty="0">
                <a:solidFill>
                  <a:srgbClr val="00808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furtif +++</a:t>
            </a:r>
            <a:endParaRPr lang="fr-FR" sz="2400" b="1" dirty="0">
              <a:solidFill>
                <a:srgbClr val="008080"/>
              </a:solidFill>
            </a:endParaRPr>
          </a:p>
        </p:txBody>
      </p:sp>
      <p:sp>
        <p:nvSpPr>
          <p:cNvPr id="34" name="Rectangle à coins arrondis 19">
            <a:extLst>
              <a:ext uri="{FF2B5EF4-FFF2-40B4-BE49-F238E27FC236}">
                <a16:creationId xmlns:a16="http://schemas.microsoft.com/office/drawing/2014/main" id="{9D7A0F12-DFBF-4545-B6C2-1E8E0160FF6E}"/>
              </a:ext>
            </a:extLst>
          </p:cNvPr>
          <p:cNvSpPr/>
          <p:nvPr/>
        </p:nvSpPr>
        <p:spPr>
          <a:xfrm>
            <a:off x="6517294" y="2662031"/>
            <a:ext cx="5178945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Stabilisation du facteur d’hypoxie HIF 1</a:t>
            </a:r>
            <a:r>
              <a:rPr lang="fr-FR" sz="2000" spc="-10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endParaRPr lang="fr-FR" sz="2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6" name="Rectangle à coins arrondis 21">
            <a:extLst>
              <a:ext uri="{FF2B5EF4-FFF2-40B4-BE49-F238E27FC236}">
                <a16:creationId xmlns:a16="http://schemas.microsoft.com/office/drawing/2014/main" id="{A6C49830-8005-4EA2-B1C8-96F8E9766B64}"/>
              </a:ext>
            </a:extLst>
          </p:cNvPr>
          <p:cNvSpPr/>
          <p:nvPr/>
        </p:nvSpPr>
        <p:spPr>
          <a:xfrm>
            <a:off x="6517294" y="5146253"/>
            <a:ext cx="5385804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Voies de </a:t>
            </a:r>
            <a:r>
              <a:rPr lang="fr-FR" sz="2000" spc="-100" dirty="0" err="1">
                <a:solidFill>
                  <a:schemeClr val="tx1"/>
                </a:solidFill>
              </a:rPr>
              <a:t>signalsisation</a:t>
            </a:r>
            <a:r>
              <a:rPr lang="fr-FR" sz="2000" spc="-100" dirty="0">
                <a:solidFill>
                  <a:schemeClr val="tx1"/>
                </a:solidFill>
              </a:rPr>
              <a:t> survies et de prolifération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50DC414-32FB-4817-880A-C6A2582D0588}"/>
              </a:ext>
            </a:extLst>
          </p:cNvPr>
          <p:cNvCxnSpPr/>
          <p:nvPr/>
        </p:nvCxnSpPr>
        <p:spPr>
          <a:xfrm>
            <a:off x="9754672" y="3510134"/>
            <a:ext cx="235883" cy="28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966152B-EF5A-4A16-8D08-83DA8824B64C}"/>
              </a:ext>
            </a:extLst>
          </p:cNvPr>
          <p:cNvSpPr/>
          <p:nvPr/>
        </p:nvSpPr>
        <p:spPr>
          <a:xfrm>
            <a:off x="197771" y="3023099"/>
            <a:ext cx="551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rgbClr val="008080"/>
                </a:solidFill>
              </a:rPr>
              <a:t>Hanot</a:t>
            </a:r>
            <a:r>
              <a:rPr lang="en-US" sz="1600" i="1" dirty="0">
                <a:solidFill>
                  <a:srgbClr val="008080"/>
                </a:solidFill>
              </a:rPr>
              <a:t> et al. </a:t>
            </a:r>
            <a:r>
              <a:rPr lang="en-US" sz="1600" i="1" dirty="0" err="1">
                <a:solidFill>
                  <a:srgbClr val="008080"/>
                </a:solidFill>
              </a:rPr>
              <a:t>Plos</a:t>
            </a:r>
            <a:r>
              <a:rPr lang="en-US" sz="1600" i="1" dirty="0">
                <a:solidFill>
                  <a:srgbClr val="008080"/>
                </a:solidFill>
              </a:rPr>
              <a:t> One 2012; </a:t>
            </a:r>
            <a:r>
              <a:rPr lang="en-US" sz="1600" i="1" dirty="0" err="1">
                <a:solidFill>
                  <a:srgbClr val="008080"/>
                </a:solidFill>
              </a:rPr>
              <a:t>Ferrandon</a:t>
            </a:r>
            <a:r>
              <a:rPr lang="en-US" sz="1600" i="1" dirty="0">
                <a:solidFill>
                  <a:srgbClr val="008080"/>
                </a:solidFill>
              </a:rPr>
              <a:t> et al. Mol </a:t>
            </a:r>
            <a:r>
              <a:rPr lang="en-US" sz="1600" i="1" dirty="0" err="1">
                <a:solidFill>
                  <a:srgbClr val="008080"/>
                </a:solidFill>
              </a:rPr>
              <a:t>Neurobiol</a:t>
            </a:r>
            <a:r>
              <a:rPr lang="en-US" sz="1600" i="1" dirty="0">
                <a:solidFill>
                  <a:srgbClr val="008080"/>
                </a:solidFill>
              </a:rPr>
              <a:t> 2013</a:t>
            </a:r>
            <a:endParaRPr lang="fr-FR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2BE2C5-ABAA-4A95-959E-40EF44069A46}"/>
              </a:ext>
            </a:extLst>
          </p:cNvPr>
          <p:cNvSpPr/>
          <p:nvPr/>
        </p:nvSpPr>
        <p:spPr>
          <a:xfrm>
            <a:off x="197771" y="4801349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rgbClr val="008080"/>
                </a:solidFill>
              </a:rPr>
              <a:t>Ferrandon</a:t>
            </a:r>
            <a:r>
              <a:rPr lang="en-US" sz="1600" i="1" dirty="0">
                <a:solidFill>
                  <a:srgbClr val="008080"/>
                </a:solidFill>
              </a:rPr>
              <a:t> et al. Mol </a:t>
            </a:r>
            <a:r>
              <a:rPr lang="en-US" sz="1600" i="1" dirty="0" err="1">
                <a:solidFill>
                  <a:srgbClr val="008080"/>
                </a:solidFill>
              </a:rPr>
              <a:t>Neurobiol</a:t>
            </a:r>
            <a:r>
              <a:rPr lang="en-US" sz="1600" i="1" dirty="0">
                <a:solidFill>
                  <a:srgbClr val="008080"/>
                </a:solidFill>
              </a:rPr>
              <a:t> 2013	</a:t>
            </a:r>
            <a:endParaRPr lang="fr-FR" sz="1600" dirty="0">
              <a:solidFill>
                <a:srgbClr val="008080"/>
              </a:solidFill>
            </a:endParaRPr>
          </a:p>
        </p:txBody>
      </p:sp>
      <p:sp>
        <p:nvSpPr>
          <p:cNvPr id="39" name="Rectangle à coins arrondis 19">
            <a:extLst>
              <a:ext uri="{FF2B5EF4-FFF2-40B4-BE49-F238E27FC236}">
                <a16:creationId xmlns:a16="http://schemas.microsoft.com/office/drawing/2014/main" id="{A0FD56CF-F225-4B32-A551-7B1E85BC97DE}"/>
              </a:ext>
            </a:extLst>
          </p:cNvPr>
          <p:cNvSpPr/>
          <p:nvPr/>
        </p:nvSpPr>
        <p:spPr>
          <a:xfrm>
            <a:off x="6517294" y="4417259"/>
            <a:ext cx="3277357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Invasion et migration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779ABB8-7C0A-4499-9FE1-CA7F63BE29DF}"/>
              </a:ext>
            </a:extLst>
          </p:cNvPr>
          <p:cNvCxnSpPr/>
          <p:nvPr/>
        </p:nvCxnSpPr>
        <p:spPr>
          <a:xfrm>
            <a:off x="8727837" y="4389718"/>
            <a:ext cx="235883" cy="28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21">
            <a:extLst>
              <a:ext uri="{FF2B5EF4-FFF2-40B4-BE49-F238E27FC236}">
                <a16:creationId xmlns:a16="http://schemas.microsoft.com/office/drawing/2014/main" id="{8F0E7FBC-9384-477C-9909-2F222F153F58}"/>
              </a:ext>
            </a:extLst>
          </p:cNvPr>
          <p:cNvSpPr/>
          <p:nvPr/>
        </p:nvSpPr>
        <p:spPr>
          <a:xfrm>
            <a:off x="6517294" y="3475682"/>
            <a:ext cx="4437417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Détection et réparation des CDB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BCF5B54-2039-4EA8-8CF3-63E6AA73FDA2}"/>
              </a:ext>
            </a:extLst>
          </p:cNvPr>
          <p:cNvCxnSpPr>
            <a:cxnSpLocks/>
          </p:cNvCxnSpPr>
          <p:nvPr/>
        </p:nvCxnSpPr>
        <p:spPr>
          <a:xfrm>
            <a:off x="11160188" y="5141568"/>
            <a:ext cx="235883" cy="28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D8ED4C5-4546-41F7-A4F7-1CED3A2492D1}"/>
              </a:ext>
            </a:extLst>
          </p:cNvPr>
          <p:cNvSpPr/>
          <p:nvPr/>
        </p:nvSpPr>
        <p:spPr>
          <a:xfrm>
            <a:off x="6517294" y="3047721"/>
            <a:ext cx="279788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ts val="300"/>
              </a:spcBef>
              <a:defRPr/>
            </a:pPr>
            <a:r>
              <a:rPr lang="fr-FR" altLang="fr-FR" sz="1600" i="1" dirty="0" err="1">
                <a:solidFill>
                  <a:srgbClr val="008080"/>
                </a:solidFill>
              </a:rPr>
              <a:t>Wozny</a:t>
            </a:r>
            <a:r>
              <a:rPr lang="fr-FR" altLang="fr-FR" sz="1600" i="1" dirty="0">
                <a:solidFill>
                  <a:srgbClr val="008080"/>
                </a:solidFill>
              </a:rPr>
              <a:t> et al., Br J Cancer 2017)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64B78E-FAA9-48CD-AEE4-2D326C004C70}"/>
              </a:ext>
            </a:extLst>
          </p:cNvPr>
          <p:cNvSpPr/>
          <p:nvPr/>
        </p:nvSpPr>
        <p:spPr>
          <a:xfrm>
            <a:off x="6517294" y="3878556"/>
            <a:ext cx="400654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ts val="300"/>
              </a:spcBef>
              <a:defRPr/>
            </a:pPr>
            <a:r>
              <a:rPr lang="fr-FR" altLang="fr-FR" sz="1600" i="1" dirty="0" err="1">
                <a:solidFill>
                  <a:srgbClr val="008080"/>
                </a:solidFill>
              </a:rPr>
              <a:t>Wozny</a:t>
            </a:r>
            <a:r>
              <a:rPr lang="fr-FR" altLang="fr-FR" sz="1600" i="1" dirty="0">
                <a:solidFill>
                  <a:srgbClr val="008080"/>
                </a:solidFill>
              </a:rPr>
              <a:t> et al.( en révision); </a:t>
            </a:r>
            <a:r>
              <a:rPr lang="fr-FR" altLang="fr-FR" sz="1600" i="1" dirty="0" err="1">
                <a:solidFill>
                  <a:srgbClr val="008080"/>
                </a:solidFill>
              </a:rPr>
              <a:t>Wozny</a:t>
            </a:r>
            <a:r>
              <a:rPr lang="fr-FR" altLang="fr-FR" sz="1600" i="1" dirty="0">
                <a:solidFill>
                  <a:srgbClr val="008080"/>
                </a:solidFill>
              </a:rPr>
              <a:t> et al. soumis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B20B148-D65C-412C-A72D-39116C55590A}"/>
              </a:ext>
            </a:extLst>
          </p:cNvPr>
          <p:cNvSpPr txBox="1"/>
          <p:nvPr/>
        </p:nvSpPr>
        <p:spPr>
          <a:xfrm>
            <a:off x="6517294" y="4779315"/>
            <a:ext cx="529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>
                <a:solidFill>
                  <a:srgbClr val="008080"/>
                </a:solidFill>
              </a:rPr>
              <a:t>Moncharmont</a:t>
            </a:r>
            <a:r>
              <a:rPr lang="fr-FR" sz="1600" i="1" dirty="0">
                <a:solidFill>
                  <a:srgbClr val="008080"/>
                </a:solidFill>
              </a:rPr>
              <a:t> </a:t>
            </a:r>
            <a:r>
              <a:rPr lang="fr-FR" sz="1600" i="1" dirty="0" err="1">
                <a:solidFill>
                  <a:srgbClr val="008080"/>
                </a:solidFill>
              </a:rPr>
              <a:t>Oncogene</a:t>
            </a:r>
            <a:r>
              <a:rPr lang="fr-FR" sz="1600" i="1" dirty="0">
                <a:solidFill>
                  <a:srgbClr val="008080"/>
                </a:solidFill>
              </a:rPr>
              <a:t> 2016; </a:t>
            </a:r>
            <a:r>
              <a:rPr lang="fr-FR" sz="1600" i="1" dirty="0" err="1">
                <a:solidFill>
                  <a:srgbClr val="008080"/>
                </a:solidFill>
              </a:rPr>
              <a:t>Wozny</a:t>
            </a:r>
            <a:r>
              <a:rPr lang="fr-FR" sz="1600" i="1" dirty="0">
                <a:solidFill>
                  <a:srgbClr val="008080"/>
                </a:solidFill>
              </a:rPr>
              <a:t> et al. Cancers 2019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5F84EDE-93EE-4640-8A73-AE2FB84711F5}"/>
              </a:ext>
            </a:extLst>
          </p:cNvPr>
          <p:cNvSpPr txBox="1"/>
          <p:nvPr/>
        </p:nvSpPr>
        <p:spPr>
          <a:xfrm>
            <a:off x="6517294" y="5534834"/>
            <a:ext cx="29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>
                <a:solidFill>
                  <a:srgbClr val="008080"/>
                </a:solidFill>
              </a:rPr>
              <a:t>Wozny</a:t>
            </a:r>
            <a:r>
              <a:rPr lang="fr-FR" sz="1600" i="1" dirty="0">
                <a:solidFill>
                  <a:srgbClr val="008080"/>
                </a:solidFill>
              </a:rPr>
              <a:t> et al. Cancers 2019</a:t>
            </a:r>
          </a:p>
        </p:txBody>
      </p:sp>
      <p:sp>
        <p:nvSpPr>
          <p:cNvPr id="49" name="Rectangle à coins arrondis 15">
            <a:extLst>
              <a:ext uri="{FF2B5EF4-FFF2-40B4-BE49-F238E27FC236}">
                <a16:creationId xmlns:a16="http://schemas.microsoft.com/office/drawing/2014/main" id="{334FCDF6-CE25-4D8B-B1A1-7B6A69A3CEF3}"/>
              </a:ext>
            </a:extLst>
          </p:cNvPr>
          <p:cNvSpPr/>
          <p:nvPr/>
        </p:nvSpPr>
        <p:spPr>
          <a:xfrm>
            <a:off x="197771" y="3475682"/>
            <a:ext cx="7470523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2000" spc="-100" dirty="0">
                <a:solidFill>
                  <a:schemeClr val="tx1"/>
                </a:solidFill>
              </a:rPr>
              <a:t>- Mort cellulaire          </a:t>
            </a:r>
            <a:r>
              <a:rPr lang="fr-FR" sz="2000" spc="-100" dirty="0" err="1">
                <a:solidFill>
                  <a:schemeClr val="tx1"/>
                </a:solidFill>
              </a:rPr>
              <a:t>cer</a:t>
            </a:r>
            <a:r>
              <a:rPr lang="fr-FR" sz="2000" spc="-100" dirty="0">
                <a:solidFill>
                  <a:schemeClr val="tx1"/>
                </a:solidFill>
              </a:rPr>
              <a:t>-dép. p53-indép (</a:t>
            </a:r>
            <a:r>
              <a:rPr lang="fr-FR" sz="2000" spc="-100" dirty="0" err="1">
                <a:solidFill>
                  <a:schemeClr val="tx1"/>
                </a:solidFill>
              </a:rPr>
              <a:t>cell</a:t>
            </a:r>
            <a:r>
              <a:rPr lang="fr-FR" sz="2000" spc="-100" dirty="0">
                <a:solidFill>
                  <a:schemeClr val="tx1"/>
                </a:solidFill>
              </a:rPr>
              <a:t>. souches </a:t>
            </a:r>
            <a:r>
              <a:rPr lang="fr-FR" sz="2000" spc="-100" dirty="0" err="1">
                <a:solidFill>
                  <a:schemeClr val="tx1"/>
                </a:solidFill>
              </a:rPr>
              <a:t>canc</a:t>
            </a:r>
            <a:r>
              <a:rPr lang="fr-FR" sz="2000" spc="-100" dirty="0">
                <a:solidFill>
                  <a:schemeClr val="tx1"/>
                </a:solidFill>
              </a:rPr>
              <a:t>.)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0E3AF4-0FA1-4786-8198-73E3668C3A50}"/>
              </a:ext>
            </a:extLst>
          </p:cNvPr>
          <p:cNvSpPr/>
          <p:nvPr/>
        </p:nvSpPr>
        <p:spPr>
          <a:xfrm>
            <a:off x="197772" y="3853934"/>
            <a:ext cx="6092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8080"/>
                </a:solidFill>
              </a:rPr>
              <a:t>Maalouf et al. 2009 IJROBP; Alphonse et al.  BMC Cancer2013; </a:t>
            </a:r>
            <a:br>
              <a:rPr lang="en-US" sz="1600" i="1" dirty="0">
                <a:solidFill>
                  <a:srgbClr val="008080"/>
                </a:solidFill>
              </a:rPr>
            </a:br>
            <a:r>
              <a:rPr lang="fr-FR" sz="1600" i="1" dirty="0">
                <a:solidFill>
                  <a:srgbClr val="008080"/>
                </a:solidFill>
              </a:rPr>
              <a:t>Bertrand et al. Stem </a:t>
            </a:r>
            <a:r>
              <a:rPr lang="fr-FR" sz="1600" i="1" dirty="0" err="1">
                <a:solidFill>
                  <a:srgbClr val="008080"/>
                </a:solidFill>
              </a:rPr>
              <a:t>Cell</a:t>
            </a:r>
            <a:r>
              <a:rPr lang="fr-FR" sz="1600" i="1" dirty="0">
                <a:solidFill>
                  <a:srgbClr val="008080"/>
                </a:solidFill>
              </a:rPr>
              <a:t> </a:t>
            </a:r>
            <a:r>
              <a:rPr lang="fr-FR" sz="1600" i="1" dirty="0" err="1">
                <a:solidFill>
                  <a:srgbClr val="008080"/>
                </a:solidFill>
              </a:rPr>
              <a:t>Rev</a:t>
            </a:r>
            <a:r>
              <a:rPr lang="fr-FR" sz="1600" i="1" dirty="0">
                <a:solidFill>
                  <a:srgbClr val="008080"/>
                </a:solidFill>
              </a:rPr>
              <a:t> 2014; Ferrandon et al. Cancer </a:t>
            </a:r>
            <a:r>
              <a:rPr lang="fr-FR" sz="1600" i="1" dirty="0" err="1">
                <a:solidFill>
                  <a:srgbClr val="008080"/>
                </a:solidFill>
              </a:rPr>
              <a:t>Lett</a:t>
            </a:r>
            <a:r>
              <a:rPr lang="fr-FR" sz="1600" i="1" dirty="0">
                <a:solidFill>
                  <a:srgbClr val="008080"/>
                </a:solidFill>
              </a:rPr>
              <a:t> 2015</a:t>
            </a:r>
            <a:endParaRPr lang="fr-FR" sz="1600" dirty="0">
              <a:highlight>
                <a:srgbClr val="FFFF00"/>
              </a:highligh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9DCC04-6128-4922-A676-C60B19271E4E}"/>
              </a:ext>
            </a:extLst>
          </p:cNvPr>
          <p:cNvSpPr/>
          <p:nvPr/>
        </p:nvSpPr>
        <p:spPr>
          <a:xfrm>
            <a:off x="197771" y="5556868"/>
            <a:ext cx="5261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>
                <a:solidFill>
                  <a:srgbClr val="008080"/>
                </a:solidFill>
              </a:rPr>
              <a:t>Wozny</a:t>
            </a:r>
            <a:r>
              <a:rPr lang="fr-FR" sz="1600" i="1" dirty="0">
                <a:solidFill>
                  <a:srgbClr val="008080"/>
                </a:solidFill>
              </a:rPr>
              <a:t> et al. Br J Cancer 2017; </a:t>
            </a:r>
            <a:r>
              <a:rPr lang="fr-FR" sz="1600" i="1" dirty="0" err="1">
                <a:solidFill>
                  <a:srgbClr val="008080"/>
                </a:solidFill>
              </a:rPr>
              <a:t>Wozny</a:t>
            </a:r>
            <a:r>
              <a:rPr lang="fr-FR" sz="1600" i="1" dirty="0">
                <a:solidFill>
                  <a:srgbClr val="008080"/>
                </a:solidFill>
              </a:rPr>
              <a:t> et al. Front </a:t>
            </a:r>
            <a:r>
              <a:rPr lang="fr-FR" sz="1600" i="1" dirty="0" err="1">
                <a:solidFill>
                  <a:srgbClr val="008080"/>
                </a:solidFill>
              </a:rPr>
              <a:t>Oncol</a:t>
            </a:r>
            <a:r>
              <a:rPr lang="fr-FR" sz="1600" i="1" dirty="0">
                <a:solidFill>
                  <a:srgbClr val="008080"/>
                </a:solidFill>
              </a:rPr>
              <a:t> 2016</a:t>
            </a:r>
            <a:endParaRPr lang="fr-FR" sz="1600" dirty="0">
              <a:solidFill>
                <a:srgbClr val="00808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4A135B-3620-4CCB-8E7C-E19D52406E89}"/>
              </a:ext>
            </a:extLst>
          </p:cNvPr>
          <p:cNvSpPr/>
          <p:nvPr/>
        </p:nvSpPr>
        <p:spPr>
          <a:xfrm>
            <a:off x="6672201" y="1735809"/>
            <a:ext cx="538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Peu/pas d’activation des voies de défense et survie cellulaire en dehors des traces (absence de ROS)</a:t>
            </a:r>
          </a:p>
        </p:txBody>
      </p:sp>
      <p:pic>
        <p:nvPicPr>
          <p:cNvPr id="45" name="Picture 4" descr="Bombe, Comique, Explosion, Pop, Popart, Boom, Tnt">
            <a:extLst>
              <a:ext uri="{FF2B5EF4-FFF2-40B4-BE49-F238E27FC236}">
                <a16:creationId xmlns:a16="http://schemas.microsoft.com/office/drawing/2014/main" id="{9FDE922D-687D-4078-8670-4C54F270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76" y="1183895"/>
            <a:ext cx="448267" cy="4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953476D7-57DF-43CD-B371-E2BC8E5A34DD}"/>
              </a:ext>
            </a:extLst>
          </p:cNvPr>
          <p:cNvGrpSpPr/>
          <p:nvPr/>
        </p:nvGrpSpPr>
        <p:grpSpPr>
          <a:xfrm>
            <a:off x="10614047" y="983158"/>
            <a:ext cx="546141" cy="564654"/>
            <a:chOff x="7632745" y="488082"/>
            <a:chExt cx="546141" cy="564654"/>
          </a:xfrm>
        </p:grpSpPr>
        <p:pic>
          <p:nvPicPr>
            <p:cNvPr id="52" name="Picture 5">
              <a:extLst>
                <a:ext uri="{FF2B5EF4-FFF2-40B4-BE49-F238E27FC236}">
                  <a16:creationId xmlns:a16="http://schemas.microsoft.com/office/drawing/2014/main" id="{A3725567-299F-46EA-9BC1-BCE529996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745" y="488082"/>
              <a:ext cx="546141" cy="56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Multiplier 32">
              <a:extLst>
                <a:ext uri="{FF2B5EF4-FFF2-40B4-BE49-F238E27FC236}">
                  <a16:creationId xmlns:a16="http://schemas.microsoft.com/office/drawing/2014/main" id="{ED335018-6E01-4ED4-885E-9BAAB891ED90}"/>
                </a:ext>
              </a:extLst>
            </p:cNvPr>
            <p:cNvSpPr/>
            <p:nvPr/>
          </p:nvSpPr>
          <p:spPr>
            <a:xfrm>
              <a:off x="7790186" y="688592"/>
              <a:ext cx="310205" cy="320285"/>
            </a:xfrm>
            <a:prstGeom prst="mathMultiply">
              <a:avLst/>
            </a:prstGeom>
            <a:solidFill>
              <a:srgbClr val="ED18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1FA7300-49DC-4904-9D9B-F1C849CA011B}"/>
              </a:ext>
            </a:extLst>
          </p:cNvPr>
          <p:cNvSpPr txBox="1"/>
          <p:nvPr/>
        </p:nvSpPr>
        <p:spPr>
          <a:xfrm>
            <a:off x="672029" y="1874308"/>
            <a:ext cx="494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Lésions irréversibles dans la trace des ions (ROS)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71A1419-3ABC-41B2-9AB8-FCDC947969C9}"/>
              </a:ext>
            </a:extLst>
          </p:cNvPr>
          <p:cNvCxnSpPr/>
          <p:nvPr/>
        </p:nvCxnSpPr>
        <p:spPr>
          <a:xfrm>
            <a:off x="10450583" y="2695082"/>
            <a:ext cx="235883" cy="28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2824EF6-DB87-4E4B-B538-6C455D6951C8}"/>
              </a:ext>
            </a:extLst>
          </p:cNvPr>
          <p:cNvSpPr txBox="1"/>
          <p:nvPr/>
        </p:nvSpPr>
        <p:spPr>
          <a:xfrm>
            <a:off x="7054336" y="6220331"/>
            <a:ext cx="506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solidFill>
                  <a:srgbClr val="008080"/>
                </a:solidFill>
              </a:rPr>
              <a:t>Review</a:t>
            </a:r>
            <a:r>
              <a:rPr lang="fr-FR" i="1" dirty="0">
                <a:solidFill>
                  <a:srgbClr val="008080"/>
                </a:solidFill>
              </a:rPr>
              <a:t> Rodriguez-Lafrasse et </a:t>
            </a:r>
            <a:r>
              <a:rPr lang="fr-FR" i="1" dirty="0" err="1">
                <a:solidFill>
                  <a:srgbClr val="008080"/>
                </a:solidFill>
              </a:rPr>
              <a:t>Wozny</a:t>
            </a:r>
            <a:r>
              <a:rPr lang="fr-FR" i="1" dirty="0">
                <a:solidFill>
                  <a:srgbClr val="008080"/>
                </a:solidFill>
              </a:rPr>
              <a:t> (en cours)</a:t>
            </a:r>
          </a:p>
        </p:txBody>
      </p:sp>
    </p:spTree>
    <p:extLst>
      <p:ext uri="{BB962C8B-B14F-4D97-AF65-F5344CB8AC3E}">
        <p14:creationId xmlns:p14="http://schemas.microsoft.com/office/powerpoint/2010/main" val="22021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4BB4A7-F7F1-4ACB-8C1E-8F88C520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5826-1398-452A-88C6-612E3FA662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240E4C-7EDB-4162-AF0C-E7F1A2AF045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2699"/>
            <a:ext cx="12192000" cy="716408"/>
          </a:xfrm>
          <a:prstGeom prst="rect">
            <a:avLst/>
          </a:prstGeom>
          <a:solidFill>
            <a:srgbClr val="008080"/>
          </a:solidFill>
        </p:spPr>
        <p:txBody>
          <a:bodyPr anchorCtr="1">
            <a:normAutofit fontScale="4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fr-FR" sz="3200" b="1" i="1">
                <a:solidFill>
                  <a:srgbClr val="00B0F0"/>
                </a:solidFill>
              </a:rPr>
            </a:br>
            <a:r>
              <a:rPr lang="fr-FR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CA8FD9-FE71-4A05-82B3-B7D593B83EB8}"/>
              </a:ext>
            </a:extLst>
          </p:cNvPr>
          <p:cNvSpPr txBox="1"/>
          <p:nvPr/>
        </p:nvSpPr>
        <p:spPr>
          <a:xfrm>
            <a:off x="34836" y="9201"/>
            <a:ext cx="117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cs typeface="Times New Roman" pitchFamily="18" charset="0"/>
              </a:rPr>
              <a:t>  PERSPECTIVES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0248C-50C2-476D-8C0E-B692354C4D62}"/>
              </a:ext>
            </a:extLst>
          </p:cNvPr>
          <p:cNvSpPr/>
          <p:nvPr/>
        </p:nvSpPr>
        <p:spPr>
          <a:xfrm>
            <a:off x="602254" y="1674673"/>
            <a:ext cx="113143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Confirmation de l’</a:t>
            </a:r>
            <a:r>
              <a:rPr lang="fr-FR" sz="2800" dirty="0">
                <a:solidFill>
                  <a:srgbClr val="008080"/>
                </a:solidFill>
              </a:rPr>
              <a:t>effet bombardier-furtif </a:t>
            </a:r>
            <a:r>
              <a:rPr lang="fr-FR" sz="2800" dirty="0"/>
              <a:t>en réponse aux ions carbone</a:t>
            </a:r>
            <a:br>
              <a:rPr lang="fr-FR" sz="2800" dirty="0"/>
            </a:br>
            <a:r>
              <a:rPr lang="fr-FR" sz="2800" dirty="0"/>
              <a:t> sur la </a:t>
            </a:r>
            <a:r>
              <a:rPr lang="fr-FR" sz="2800" dirty="0" err="1">
                <a:solidFill>
                  <a:srgbClr val="008080"/>
                </a:solidFill>
              </a:rPr>
              <a:t>protéostase</a:t>
            </a:r>
            <a:r>
              <a:rPr lang="fr-FR" sz="2800" dirty="0">
                <a:solidFill>
                  <a:srgbClr val="008080"/>
                </a:solidFill>
              </a:rPr>
              <a:t> cellulaire </a:t>
            </a:r>
            <a:r>
              <a:rPr lang="fr-FR" sz="2800" dirty="0"/>
              <a:t>(GS, protéasome, stress RE)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Dépendance de l’effet </a:t>
            </a:r>
            <a:r>
              <a:rPr lang="fr-FR" sz="2800" dirty="0">
                <a:solidFill>
                  <a:srgbClr val="008080"/>
                </a:solidFill>
              </a:rPr>
              <a:t>bombardier</a:t>
            </a:r>
            <a:r>
              <a:rPr lang="fr-FR" sz="2800" dirty="0"/>
              <a:t> furtif vis-à-vis du</a:t>
            </a:r>
            <a:r>
              <a:rPr lang="fr-FR" sz="2800" dirty="0">
                <a:solidFill>
                  <a:srgbClr val="008080"/>
                </a:solidFill>
              </a:rPr>
              <a:t> TEL </a:t>
            </a:r>
            <a:r>
              <a:rPr lang="fr-FR" sz="2800" dirty="0"/>
              <a:t>(autres ions)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Intérêt des combinaisons ions carbone/ immunothérapie/ nanoparticules 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2600" dirty="0"/>
              <a:t>Etude </a:t>
            </a:r>
            <a:r>
              <a:rPr lang="fr-FR" sz="2600" dirty="0">
                <a:solidFill>
                  <a:srgbClr val="008080"/>
                </a:solidFill>
              </a:rPr>
              <a:t>préclinique</a:t>
            </a:r>
            <a:r>
              <a:rPr lang="fr-FR" sz="2600" dirty="0"/>
              <a:t> en cours : </a:t>
            </a:r>
            <a:r>
              <a:rPr lang="fr-FR" sz="2600" dirty="0">
                <a:solidFill>
                  <a:srgbClr val="008080"/>
                </a:solidFill>
              </a:rPr>
              <a:t>combo ions carbone (NIRS) / protons (CAL)/ photons avec l’immunothérapie</a:t>
            </a:r>
          </a:p>
        </p:txBody>
      </p:sp>
    </p:spTree>
    <p:extLst>
      <p:ext uri="{BB962C8B-B14F-4D97-AF65-F5344CB8AC3E}">
        <p14:creationId xmlns:p14="http://schemas.microsoft.com/office/powerpoint/2010/main" val="377194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699"/>
            <a:ext cx="12192000" cy="716408"/>
          </a:xfrm>
          <a:solidFill>
            <a:srgbClr val="008080"/>
          </a:solidFill>
        </p:spPr>
        <p:txBody>
          <a:bodyPr anchorCtr="1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r-FR" sz="3200" b="1" i="1" dirty="0">
                <a:solidFill>
                  <a:srgbClr val="00B0F0"/>
                </a:solidFill>
              </a:rPr>
            </a:br>
            <a:r>
              <a:rPr lang="fr-FR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836" y="9201"/>
            <a:ext cx="117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cs typeface="Times New Roman" pitchFamily="18" charset="0"/>
              </a:rPr>
              <a:t>  Types de faisceaux nécessaires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C368F9-D1C9-4CE9-B941-9FAA6D01F994}"/>
              </a:ext>
            </a:extLst>
          </p:cNvPr>
          <p:cNvSpPr/>
          <p:nvPr/>
        </p:nvSpPr>
        <p:spPr>
          <a:xfrm>
            <a:off x="323968" y="1584079"/>
            <a:ext cx="103954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Ions </a:t>
            </a:r>
            <a:r>
              <a:rPr lang="fr-FR" sz="2400" b="1" dirty="0">
                <a:solidFill>
                  <a:srgbClr val="008080"/>
                </a:solidFill>
              </a:rPr>
              <a:t>Oxygène, Carbone, Protons, et  Hélium </a:t>
            </a:r>
            <a:r>
              <a:rPr lang="fr-FR" sz="2400" dirty="0"/>
              <a:t>pour l’irradiation de cellules en culture </a:t>
            </a:r>
            <a:r>
              <a:rPr lang="fr-FR" sz="2400" b="1" dirty="0">
                <a:solidFill>
                  <a:srgbClr val="008080"/>
                </a:solidFill>
              </a:rPr>
              <a:t>2D</a:t>
            </a:r>
            <a:r>
              <a:rPr lang="fr-FR" sz="2400" dirty="0"/>
              <a:t> ou </a:t>
            </a:r>
            <a:r>
              <a:rPr lang="fr-FR" sz="2400" b="1" dirty="0">
                <a:solidFill>
                  <a:srgbClr val="008080"/>
                </a:solidFill>
              </a:rPr>
              <a:t>3D </a:t>
            </a:r>
            <a:r>
              <a:rPr lang="fr-FR" sz="2400" dirty="0"/>
              <a:t>(différents types de support : </a:t>
            </a:r>
            <a:r>
              <a:rPr lang="fr-FR" sz="2400" dirty="0" err="1"/>
              <a:t>labtecks</a:t>
            </a:r>
            <a:r>
              <a:rPr lang="fr-FR" sz="2400" dirty="0"/>
              <a:t>, plaque 24 puits, boites 25-75 cm²)</a:t>
            </a:r>
            <a:endParaRPr lang="fr-FR" sz="2400" b="1" dirty="0">
              <a:solidFill>
                <a:srgbClr val="008080"/>
              </a:solidFill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8080"/>
                </a:solidFill>
              </a:rPr>
              <a:t>Modification du TEL </a:t>
            </a:r>
            <a:r>
              <a:rPr lang="fr-FR" sz="2400" dirty="0"/>
              <a:t>(plaques PMMA) + irradiation à différentes positions du </a:t>
            </a:r>
            <a:r>
              <a:rPr lang="fr-FR" sz="2400" b="1" dirty="0">
                <a:solidFill>
                  <a:srgbClr val="008080"/>
                </a:solidFill>
              </a:rPr>
              <a:t>pic de Bragg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Irradiation de </a:t>
            </a:r>
            <a:r>
              <a:rPr lang="fr-FR" sz="2400" b="1" dirty="0">
                <a:solidFill>
                  <a:srgbClr val="008080"/>
                </a:solidFill>
              </a:rPr>
              <a:t>petits animaux </a:t>
            </a:r>
            <a:r>
              <a:rPr lang="fr-FR" sz="2400" dirty="0"/>
              <a:t>(souris)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Irradiation </a:t>
            </a:r>
            <a:r>
              <a:rPr lang="fr-FR" sz="2400" b="1" dirty="0">
                <a:solidFill>
                  <a:srgbClr val="008080"/>
                </a:solidFill>
              </a:rPr>
              <a:t>Flash</a:t>
            </a:r>
            <a:r>
              <a:rPr lang="fr-FR" sz="2400" dirty="0"/>
              <a:t> à très haut débit de dose avec des ions Protons, Hélium et Carbone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Possibilité d’avoir un </a:t>
            </a:r>
            <a:r>
              <a:rPr lang="fr-FR" sz="2400" b="1" dirty="0">
                <a:solidFill>
                  <a:srgbClr val="008080"/>
                </a:solidFill>
              </a:rPr>
              <a:t>faisceau vertical</a:t>
            </a:r>
            <a:endParaRPr lang="fr-FR" sz="2400" b="1" dirty="0">
              <a:solidFill>
                <a:srgbClr val="0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9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699"/>
            <a:ext cx="12192000" cy="716408"/>
          </a:xfrm>
          <a:solidFill>
            <a:srgbClr val="008080"/>
          </a:solidFill>
        </p:spPr>
        <p:txBody>
          <a:bodyPr anchorCtr="1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r-FR" sz="3200" b="1" i="1" dirty="0">
                <a:solidFill>
                  <a:srgbClr val="00B0F0"/>
                </a:solidFill>
              </a:rPr>
            </a:br>
            <a:r>
              <a:rPr lang="fr-FR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836" y="9201"/>
            <a:ext cx="117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cs typeface="Times New Roman" pitchFamily="18" charset="0"/>
              </a:rPr>
              <a:t>Besoins en équipements/installations et temps de faisceaux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0A7B2-F1D7-44AB-8FBE-1FDC2C63192A}"/>
              </a:ext>
            </a:extLst>
          </p:cNvPr>
          <p:cNvSpPr/>
          <p:nvPr/>
        </p:nvSpPr>
        <p:spPr>
          <a:xfrm>
            <a:off x="357019" y="1011201"/>
            <a:ext cx="112615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8080"/>
                </a:solidFill>
              </a:rPr>
              <a:t>Faisceau</a:t>
            </a:r>
            <a:r>
              <a:rPr lang="fr-FR" sz="2400" dirty="0"/>
              <a:t> : passeurs d’échantillons interchangeables pour différents types de supports</a:t>
            </a:r>
          </a:p>
          <a:p>
            <a:endParaRPr lang="fr-FR" sz="2400" dirty="0">
              <a:solidFill>
                <a:srgbClr val="0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8080"/>
                </a:solidFill>
              </a:rPr>
              <a:t>Laboratoire</a:t>
            </a:r>
            <a:r>
              <a:rPr lang="fr-FR" sz="2800" dirty="0">
                <a:solidFill>
                  <a:srgbClr val="008080"/>
                </a:solidFill>
              </a:rPr>
              <a:t> </a:t>
            </a:r>
            <a:r>
              <a:rPr lang="fr-FR" sz="2800" b="1" dirty="0">
                <a:solidFill>
                  <a:srgbClr val="008080"/>
                </a:solidFill>
              </a:rPr>
              <a:t>de radiobiologie </a:t>
            </a:r>
            <a:r>
              <a:rPr lang="fr-FR" sz="2800" dirty="0"/>
              <a:t>:</a:t>
            </a:r>
          </a:p>
          <a:p>
            <a:pPr marL="799200" indent="-342900">
              <a:buFont typeface="Arial" panose="020B0604020202020204" pitchFamily="34" charset="0"/>
              <a:buChar char="•"/>
            </a:pPr>
            <a:r>
              <a:rPr lang="fr-FR" sz="2400" dirty="0"/>
              <a:t>Proche de la ligne de faisceau	</a:t>
            </a:r>
          </a:p>
          <a:p>
            <a:pPr marL="799200" indent="-342900">
              <a:buFont typeface="Arial" panose="020B0604020202020204" pitchFamily="34" charset="0"/>
              <a:buChar char="•"/>
            </a:pPr>
            <a:r>
              <a:rPr lang="fr-FR" sz="2400" dirty="0"/>
              <a:t>Equipements standard (PSM, centrifugeuses…)</a:t>
            </a:r>
          </a:p>
          <a:p>
            <a:pPr marL="799200" indent="-342900">
              <a:buFont typeface="Arial" panose="020B0604020202020204" pitchFamily="34" charset="0"/>
              <a:buChar char="•"/>
            </a:pPr>
            <a:r>
              <a:rPr lang="fr-FR" sz="2400" dirty="0"/>
              <a:t>Incubateur 3 gaz pour hypoxie </a:t>
            </a:r>
          </a:p>
          <a:p>
            <a:pPr marL="799200" indent="-342900">
              <a:buFont typeface="Arial" panose="020B0604020202020204" pitchFamily="34" charset="0"/>
              <a:buChar char="•"/>
            </a:pPr>
            <a:r>
              <a:rPr lang="fr-FR" sz="2400" dirty="0"/>
              <a:t>Taille suffisante pour accueil plusieurs équipes en même temps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8080"/>
                </a:solidFill>
              </a:rPr>
              <a:t>Animalerie</a:t>
            </a:r>
            <a:r>
              <a:rPr lang="fr-FR" sz="2400" dirty="0"/>
              <a:t> à proximité pour les expériences</a:t>
            </a:r>
            <a:r>
              <a:rPr lang="fr-FR" sz="2400" i="1" dirty="0"/>
              <a:t> in vivo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Clr>
                <a:srgbClr val="00808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/>
              <a:t>Accès à une </a:t>
            </a:r>
            <a:r>
              <a:rPr lang="fr-FR" sz="2800" b="1" dirty="0" err="1">
                <a:solidFill>
                  <a:srgbClr val="008080"/>
                </a:solidFill>
              </a:rPr>
              <a:t>guest</a:t>
            </a:r>
            <a:r>
              <a:rPr lang="fr-FR" sz="2800" b="1" dirty="0">
                <a:solidFill>
                  <a:srgbClr val="008080"/>
                </a:solidFill>
              </a:rPr>
              <a:t> house </a:t>
            </a:r>
            <a:r>
              <a:rPr lang="fr-FR" sz="2400" dirty="0"/>
              <a:t>du site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8080"/>
                </a:solidFill>
              </a:rPr>
              <a:t>Durées d'expériences : </a:t>
            </a:r>
            <a:r>
              <a:rPr lang="fr-FR" sz="2400" dirty="0"/>
              <a:t>Créneaux de 12 à 16h, 3 à 4 fois par an</a:t>
            </a:r>
          </a:p>
          <a:p>
            <a:endParaRPr lang="fr-FR" sz="2000" b="1" dirty="0">
              <a:solidFill>
                <a:srgbClr val="0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b="1" dirty="0">
              <a:solidFill>
                <a:srgbClr val="0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06128"/>
      </p:ext>
    </p:extLst>
  </p:cSld>
  <p:clrMapOvr>
    <a:masterClrMapping/>
  </p:clrMapOvr>
</p:sld>
</file>

<file path=ppt/theme/theme1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582</Words>
  <Application>Microsoft Office PowerPoint</Application>
  <PresentationFormat>Grand écran</PresentationFormat>
  <Paragraphs>97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3_Thème Office</vt:lpstr>
      <vt:lpstr>5_Thème Office</vt:lpstr>
      <vt:lpstr>Présentation PowerPoint</vt:lpstr>
      <vt:lpstr>Equipe PRISME IP2I Lyon – UMR CNRS 5822 </vt:lpstr>
      <vt:lpstr>Présentation PowerPoint</vt:lpstr>
      <vt:lpstr>Présentation PowerPoint</vt:lpstr>
      <vt:lpstr>  </vt:lpstr>
      <vt:lpstr>  </vt:lpstr>
      <vt:lpstr>Présentation PowerPoint</vt:lpstr>
      <vt:lpstr>  </vt:lpstr>
      <vt:lpstr>  </vt:lpstr>
      <vt:lpstr>Présentation PowerPoint</vt:lpstr>
    </vt:vector>
  </TitlesOfParts>
  <Company>Instutut de Cancérologie Lucien Neuwirth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Rôle des granules de stress dans la réponse cellulaire tumorale à la radiothérapie</dc:title>
  <dc:creator>Safa LOUATI</dc:creator>
  <cp:lastModifiedBy>Claire</cp:lastModifiedBy>
  <cp:revision>219</cp:revision>
  <dcterms:created xsi:type="dcterms:W3CDTF">2019-09-19T15:55:42Z</dcterms:created>
  <dcterms:modified xsi:type="dcterms:W3CDTF">2020-11-09T18:58:50Z</dcterms:modified>
</cp:coreProperties>
</file>