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87" r:id="rId4"/>
    <p:sldId id="259" r:id="rId5"/>
    <p:sldId id="262" r:id="rId6"/>
    <p:sldId id="273" r:id="rId7"/>
    <p:sldId id="274" r:id="rId8"/>
    <p:sldId id="275" r:id="rId9"/>
    <p:sldId id="276" r:id="rId10"/>
    <p:sldId id="277" r:id="rId11"/>
    <p:sldId id="278" r:id="rId12"/>
    <p:sldId id="285" r:id="rId13"/>
    <p:sldId id="283" r:id="rId14"/>
    <p:sldId id="268" r:id="rId15"/>
    <p:sldId id="267" r:id="rId16"/>
    <p:sldId id="281" r:id="rId17"/>
    <p:sldId id="284" r:id="rId18"/>
    <p:sldId id="286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9088D-0E4A-4204-89E1-61A46EAFF84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29E53-CEA8-445A-A591-652CA0291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6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pictures on review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29E53-CEA8-445A-A591-652CA02918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0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Actuator Pictured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29E53-CEA8-445A-A591-652CA02918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81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29E53-CEA8-445A-A591-652CA02918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6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D42B-CEED-4A6B-98F9-E7AFF1DA9993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C171-E19D-47A4-91C1-4664A916D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7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D42B-CEED-4A6B-98F9-E7AFF1DA9993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C171-E19D-47A4-91C1-4664A916D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8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D42B-CEED-4A6B-98F9-E7AFF1DA9993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C171-E19D-47A4-91C1-4664A916D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7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D42B-CEED-4A6B-98F9-E7AFF1DA9993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C171-E19D-47A4-91C1-4664A916D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5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D42B-CEED-4A6B-98F9-E7AFF1DA9993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C171-E19D-47A4-91C1-4664A916D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7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D42B-CEED-4A6B-98F9-E7AFF1DA9993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C171-E19D-47A4-91C1-4664A916D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7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D42B-CEED-4A6B-98F9-E7AFF1DA9993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C171-E19D-47A4-91C1-4664A916D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8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D42B-CEED-4A6B-98F9-E7AFF1DA9993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C171-E19D-47A4-91C1-4664A916D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7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D42B-CEED-4A6B-98F9-E7AFF1DA9993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C171-E19D-47A4-91C1-4664A916D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0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D42B-CEED-4A6B-98F9-E7AFF1DA9993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C171-E19D-47A4-91C1-4664A916D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7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D42B-CEED-4A6B-98F9-E7AFF1DA9993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C171-E19D-47A4-91C1-4664A916D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4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CD42B-CEED-4A6B-98F9-E7AFF1DA9993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5C171-E19D-47A4-91C1-4664A916D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2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Helium-3 Removal System at the PULSTAR SOS Experiment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Christian White</a:t>
            </a:r>
          </a:p>
          <a:p>
            <a:r>
              <a:rPr lang="en-US" dirty="0"/>
              <a:t>15 Feb 2021</a:t>
            </a:r>
          </a:p>
          <a:p>
            <a:endParaRPr lang="en-US" dirty="0"/>
          </a:p>
        </p:txBody>
      </p:sp>
      <p:pic>
        <p:nvPicPr>
          <p:cNvPr id="4" name="Picture 2" descr="DO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429" y="86681"/>
            <a:ext cx="1249571" cy="123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ncs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4" y="0"/>
            <a:ext cx="2513989" cy="12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24" y="5541411"/>
            <a:ext cx="1892595" cy="1316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E2C832-BC4B-44E3-96CC-3B8777569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0470" y="5815173"/>
            <a:ext cx="3171530" cy="10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7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C7A2DA-0FBB-45D9-AF52-093A8BBE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Isolation Valve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9949AF1-C293-40B0-924A-55EAAEE44752}"/>
              </a:ext>
            </a:extLst>
          </p:cNvPr>
          <p:cNvGrpSpPr/>
          <p:nvPr/>
        </p:nvGrpSpPr>
        <p:grpSpPr>
          <a:xfrm>
            <a:off x="562898" y="1706049"/>
            <a:ext cx="3844854" cy="4786826"/>
            <a:chOff x="4101737" y="1890715"/>
            <a:chExt cx="3844854" cy="47868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1737" y="1890715"/>
              <a:ext cx="3107463" cy="428099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46B9DCC-87A5-46BD-9B6A-0688968966D8}"/>
                </a:ext>
              </a:extLst>
            </p:cNvPr>
            <p:cNvSpPr txBox="1"/>
            <p:nvPr/>
          </p:nvSpPr>
          <p:spPr>
            <a:xfrm>
              <a:off x="4839128" y="6308209"/>
              <a:ext cx="3107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 lb. closing force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5FA7C688-E200-4CFF-8685-C6EB7ED763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0972" y="5928189"/>
              <a:ext cx="0" cy="4435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E9408B7-FC53-4826-96D8-A34431EB821A}"/>
              </a:ext>
            </a:extLst>
          </p:cNvPr>
          <p:cNvSpPr txBox="1"/>
          <p:nvPr/>
        </p:nvSpPr>
        <p:spPr>
          <a:xfrm>
            <a:off x="9823032" y="5520448"/>
            <a:ext cx="219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Pneumatic Actuator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5D5F571-7E2B-4136-98B8-CD3D7C67B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757" y="1690688"/>
            <a:ext cx="2204300" cy="385001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B39F7C1-5748-4EA3-97CA-146C30E0D30B}"/>
              </a:ext>
            </a:extLst>
          </p:cNvPr>
          <p:cNvGrpSpPr/>
          <p:nvPr/>
        </p:nvGrpSpPr>
        <p:grpSpPr>
          <a:xfrm>
            <a:off x="6506860" y="2516570"/>
            <a:ext cx="3130092" cy="2567630"/>
            <a:chOff x="4257189" y="2302319"/>
            <a:chExt cx="4285640" cy="3515533"/>
          </a:xfrm>
        </p:grpSpPr>
        <p:pic>
          <p:nvPicPr>
            <p:cNvPr id="8" name="Picture 4" descr="https://lh3.googleusercontent.com/6mDI9dwPTS9qi5cyTC-v8V75VAihvnNA0ojY_CBL4XkVyR5Fxu5xueAc29ewFTZscx0r5k_8QxmVxuqp7-LXBUi2ZM2ai4IT6zHaQAO7lLzxXDdF-nNOPWZMGu75iM7f9y_yEEBM_ARLmx8Li6p7ULM3edGX0mvBRamzZP_N-u8_Zh5SjzF45jHhtOMZM4X3AlLqPb3vWzdsjE7JwAnqbF0bmsuiUIF1U4fKsfPOsxGPuN001QXjGd4IgNnkFnIpH3MXEsGzyQ2_GUbPaw87OOKOu1jWqH8HLp0Pv4IwCB1Nh2cRQY1EbtzlM2D8bvfobJp8m436FFcU30Q4KxD7UcGBxm6bYka1cODXPGXY-AxelMYWj9wjWbboM5UWZfB35HKHoUvvxjGK6Ww5dnVWgA7qVz3QW0YXww20EFyXEQL36BjoQxjNybv5jG-8ZX7ICqsIzHl0dJXN7rblaKPUxlDNUZMuPnsXdlrlXBft_YqJ25F4omHDIOpKzsHLTquLUoDhQMLk2S2k5NkXsHiKZ0RxO1cDZV8roSpQF5K8p3maybarfIlvu7S0hcCBnZuh_zrcQLUmHMMpOP-XUNrjDnN18IZG3EW0bDvloxFbkwSDHJ60bZZdmU4GVXSHJWHDpzdcxWdB-6rXIeHI7bvF9CfL=w1559-h876-no">
              <a:extLst>
                <a:ext uri="{FF2B5EF4-FFF2-40B4-BE49-F238E27FC236}">
                  <a16:creationId xmlns:a16="http://schemas.microsoft.com/office/drawing/2014/main" xmlns="" id="{11BF7201-FDED-4962-9F92-2C6EF094EB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25" t="8157" r="24909" b="3969"/>
            <a:stretch/>
          </p:blipFill>
          <p:spPr bwMode="auto">
            <a:xfrm>
              <a:off x="4257189" y="2302319"/>
              <a:ext cx="4057655" cy="3515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1D04D362-DCA9-4BCD-BE19-1BFAFF8A6361}"/>
                </a:ext>
              </a:extLst>
            </p:cNvPr>
            <p:cNvCxnSpPr>
              <a:cxnSpLocks/>
            </p:cNvCxnSpPr>
            <p:nvPr/>
          </p:nvCxnSpPr>
          <p:spPr>
            <a:xfrm>
              <a:off x="4849402" y="2845549"/>
              <a:ext cx="214416" cy="7606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49D28A1-2F1C-4CC7-84BC-158178C1417F}"/>
                </a:ext>
              </a:extLst>
            </p:cNvPr>
            <p:cNvSpPr txBox="1"/>
            <p:nvPr/>
          </p:nvSpPr>
          <p:spPr>
            <a:xfrm>
              <a:off x="4485177" y="2476217"/>
              <a:ext cx="1380022" cy="396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Valve Seat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31C66B73-FAF8-4DD2-AF56-D908E46BD5F5}"/>
                </a:ext>
              </a:extLst>
            </p:cNvPr>
            <p:cNvCxnSpPr>
              <a:cxnSpLocks/>
            </p:cNvCxnSpPr>
            <p:nvPr/>
          </p:nvCxnSpPr>
          <p:spPr>
            <a:xfrm>
              <a:off x="7624833" y="2845549"/>
              <a:ext cx="0" cy="8574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85761CF-BDFC-4E7F-BE4A-ABE2926C05E5}"/>
                </a:ext>
              </a:extLst>
            </p:cNvPr>
            <p:cNvSpPr txBox="1"/>
            <p:nvPr/>
          </p:nvSpPr>
          <p:spPr>
            <a:xfrm>
              <a:off x="6934821" y="2556698"/>
              <a:ext cx="1608008" cy="396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Valve Body</a:t>
              </a:r>
            </a:p>
          </p:txBody>
        </p:sp>
      </p:grpSp>
      <p:pic>
        <p:nvPicPr>
          <p:cNvPr id="29" name="Picture 28" descr="https://lh3.googleusercontent.com/YZ05JkqLD60_bkZBodr0m632igBQaAGKos4PQLUmTvoBlEHifQ2KQYttRxxNOdxuRHxta41c2sVbGxs8-_DtVq7AGh-3rYUJs9HgnA7nCkFGGyrPM3VwmzDk4_IfMf5vVYILXgyXMVNEMCXkZhqHk7bqk6abY-eu0FHO6rxEhxpnSnQnvdaRmjZCKjk2pGc84wVtBtV65tj9JkIxNm0wnHtWXL-wAYdHku8sV4f8GkTU_PKJ0ncDsLb0baoiYiLd-TrsDZyxecWN_oImkk9w2HQDYjqnqjAEjz5X1pxv-G5JzVBvV4AE0STq9-hMOgPBMk10pazmx2wgOd4JZlM-vA-k8DqkMxkT1w3KgaTZqFF4tJDy9SXvUSrl_o-7H6YBbcWSXGdOdqVv7Ed80acdACyktH2iTKh0HlOWwV5Sgs8c2vByps0eW6ljjGoT8fu916giak_-wB-h9yQcWhj6JLXPSH73mOeWpNplgDS2TKheUpJk7L74hzAkuztmvWB4tC7jdR1ynRMfTnSNDjvgeRT8Hp7XZcdNYEXomHyKUPpSddZo8j9fKx7NZc7vcNygFINmccqy_p_QRjlJ3fT3_o1oM9e7ImH5u4kMKcEwvKMtKdLwkPA4BrtpSeCH9hqQu4P1qJkx7Bu_BsyQwk2zKlSp=w528-h938-no">
            <a:extLst>
              <a:ext uri="{FF2B5EF4-FFF2-40B4-BE49-F238E27FC236}">
                <a16:creationId xmlns:a16="http://schemas.microsoft.com/office/drawing/2014/main" xmlns="" id="{A872E5C9-8F52-4D1A-B0B0-E36E45480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42" b="12000"/>
          <a:stretch/>
        </p:blipFill>
        <p:spPr bwMode="auto">
          <a:xfrm>
            <a:off x="4092365" y="1710989"/>
            <a:ext cx="2003635" cy="417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D95DF44-EC24-41D6-9E19-C511AA9E1CAC}"/>
              </a:ext>
            </a:extLst>
          </p:cNvPr>
          <p:cNvSpPr txBox="1"/>
          <p:nvPr/>
        </p:nvSpPr>
        <p:spPr>
          <a:xfrm>
            <a:off x="4387324" y="5821996"/>
            <a:ext cx="219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test setup</a:t>
            </a:r>
          </a:p>
        </p:txBody>
      </p:sp>
    </p:spTree>
    <p:extLst>
      <p:ext uri="{BB962C8B-B14F-4D97-AF65-F5344CB8AC3E}">
        <p14:creationId xmlns:p14="http://schemas.microsoft.com/office/powerpoint/2010/main" val="329379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C7A2DA-0FBB-45D9-AF52-093A8BBE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Isolation Valve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146E2F7-D390-4B0E-894A-DC6A1C889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321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1cm stainless steel valve</a:t>
            </a:r>
          </a:p>
          <a:p>
            <a:endParaRPr lang="en-US" dirty="0"/>
          </a:p>
          <a:p>
            <a:r>
              <a:rPr lang="en-US" dirty="0"/>
              <a:t>Open during normal operation, closed during pump regeneration</a:t>
            </a:r>
          </a:p>
          <a:p>
            <a:endParaRPr lang="en-US" dirty="0"/>
          </a:p>
          <a:p>
            <a:r>
              <a:rPr lang="en-US" dirty="0"/>
              <a:t>Polishing + Lapping + Kapton gaskets = 10</a:t>
            </a:r>
            <a:r>
              <a:rPr lang="en-US" baseline="30000" dirty="0"/>
              <a:t>-3</a:t>
            </a:r>
            <a:r>
              <a:rPr lang="en-US" dirty="0"/>
              <a:t> to</a:t>
            </a:r>
            <a:r>
              <a:rPr lang="en-US" baseline="30000" dirty="0"/>
              <a:t> </a:t>
            </a:r>
            <a:r>
              <a:rPr lang="en-US" dirty="0"/>
              <a:t>10</a:t>
            </a:r>
            <a:r>
              <a:rPr lang="en-US" baseline="30000" dirty="0"/>
              <a:t>-2</a:t>
            </a:r>
            <a:r>
              <a:rPr lang="en-US" dirty="0"/>
              <a:t> mbar*L/s</a:t>
            </a:r>
          </a:p>
          <a:p>
            <a:endParaRPr lang="en-US" dirty="0"/>
          </a:p>
          <a:p>
            <a:r>
              <a:rPr lang="en-US" dirty="0"/>
              <a:t>Epoxying gasket to valve body and allowing to cure under force = 10</a:t>
            </a:r>
            <a:r>
              <a:rPr lang="en-US" baseline="30000" dirty="0"/>
              <a:t>-5</a:t>
            </a:r>
            <a:r>
              <a:rPr lang="en-US" dirty="0"/>
              <a:t> mbar L/s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4" descr="https://lh3.googleusercontent.com/6mDI9dwPTS9qi5cyTC-v8V75VAihvnNA0ojY_CBL4XkVyR5Fxu5xueAc29ewFTZscx0r5k_8QxmVxuqp7-LXBUi2ZM2ai4IT6zHaQAO7lLzxXDdF-nNOPWZMGu75iM7f9y_yEEBM_ARLmx8Li6p7ULM3edGX0mvBRamzZP_N-u8_Zh5SjzF45jHhtOMZM4X3AlLqPb3vWzdsjE7JwAnqbF0bmsuiUIF1U4fKsfPOsxGPuN001QXjGd4IgNnkFnIpH3MXEsGzyQ2_GUbPaw87OOKOu1jWqH8HLp0Pv4IwCB1Nh2cRQY1EbtzlM2D8bvfobJp8m436FFcU30Q4KxD7UcGBxm6bYka1cODXPGXY-AxelMYWj9wjWbboM5UWZfB35HKHoUvvxjGK6Ww5dnVWgA7qVz3QW0YXww20EFyXEQL36BjoQxjNybv5jG-8ZX7ICqsIzHl0dJXN7rblaKPUxlDNUZMuPnsXdlrlXBft_YqJ25F4omHDIOpKzsHLTquLUoDhQMLk2S2k5NkXsHiKZ0RxO1cDZV8roSpQF5K8p3maybarfIlvu7S0hcCBnZuh_zrcQLUmHMMpOP-XUNrjDnN18IZG3EW0bDvloxFbkwSDHJ60bZZdmU4GVXSHJWHDpzdcxWdB-6rXIeHI7bvF9CfL=w1559-h876-no">
            <a:extLst>
              <a:ext uri="{FF2B5EF4-FFF2-40B4-BE49-F238E27FC236}">
                <a16:creationId xmlns:a16="http://schemas.microsoft.com/office/drawing/2014/main" xmlns="" id="{11BF7201-FDED-4962-9F92-2C6EF094E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9" t="40231" r="24170" b="22754"/>
          <a:stretch/>
        </p:blipFill>
        <p:spPr bwMode="auto">
          <a:xfrm>
            <a:off x="9630505" y="365125"/>
            <a:ext cx="2087880" cy="28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3.googleusercontent.com/o_Xji-jPb-l59ONNRdsrl42d2lowPKmJztCFXjYYPY7HzAlwARUFAf-YdEQEGzaSkkoQutRNLrNMsQvOfjW9br5_HDD-Nz-f5lmZ0f_rZ0DHylsBTKK4VPq2sORkH2p4n3rK4jtmUZmqDZLJHS5KiziacWnFFcLm3vXfDd_M5q2VYnRtAlu2D3wkHQJuKU9AHXnpWpoWjED9fESf6Cn6X_vJw1cJYx9Zg668NWLX5IBRItyUViX3d-D5Vt5O4-ouC6vY_IFlmRwVQMyEvuXGpL7kju1EaggDuBEFn0dNroQLn8453wzhHPJ-P_R4hDNjU4razLKfxEwfrafPYRR1CWAhWdMNvMVTdPN968y97SQNplU66Eq2G3_uOKkMVbN809UNPRYMUww20Irz2NG0GaCBsuULDhQghkJ-W4jQxMK3fuER-nN_COHrOYPFF2ufJStBlOfYj7PdHuOpDWISKQgDQ1SylbexPGeYDjNi4F_OjqDzzxVaxuUMNXdW1hQm-zoFNz2pZN_W8_iyj0USHng4yiqEVoA_cICmj0_5Q2wBSvK_-gwniWARvOsqa5IMfEDB1heLnwj5zcYdPDuDjAlA4C04VRhHvWMuqL0DU0HmuWd74iDd4YmxfzrVSZuM6bVWnOvDT2Ygml09bDbgoqXAB3zBTg2of1wh5wQrb_JVLh93OdRijPo-KyJ7jQ=w660-h880-no?authuser=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r="7022" b="18527"/>
          <a:stretch/>
        </p:blipFill>
        <p:spPr bwMode="auto">
          <a:xfrm>
            <a:off x="9852916" y="3529599"/>
            <a:ext cx="1955252" cy="28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lh3.googleusercontent.com/YZ05JkqLD60_bkZBodr0m632igBQaAGKos4PQLUmTvoBlEHifQ2KQYttRxxNOdxuRHxta41c2sVbGxs8-_DtVq7AGh-3rYUJs9HgnA7nCkFGGyrPM3VwmzDk4_IfMf5vVYILXgyXMVNEMCXkZhqHk7bqk6abY-eu0FHO6rxEhxpnSnQnvdaRmjZCKjk2pGc84wVtBtV65tj9JkIxNm0wnHtWXL-wAYdHku8sV4f8GkTU_PKJ0ncDsLb0baoiYiLd-TrsDZyxecWN_oImkk9w2HQDYjqnqjAEjz5X1pxv-G5JzVBvV4AE0STq9-hMOgPBMk10pazmx2wgOd4JZlM-vA-k8DqkMxkT1w3KgaTZqFF4tJDy9SXvUSrl_o-7H6YBbcWSXGdOdqVv7Ed80acdACyktH2iTKh0HlOWwV5Sgs8c2vByps0eW6ljjGoT8fu916giak_-wB-h9yQcWhj6JLXPSH73mOeWpNplgDS2TKheUpJk7L74hzAkuztmvWB4tC7jdR1ynRMfTnSNDjvgeRT8Hp7XZcdNYEXomHyKUPpSddZo8j9fKx7NZc7vcNygFINmccqy_p_QRjlJ3fT3_o1oM9e7ImH5u4kMKcEwvKMtKdLwkPA4BrtpSeCH9hqQu4P1qJkx7Bu_BsyQwk2zKlSp=w528-h938-no">
            <a:extLst>
              <a:ext uri="{FF2B5EF4-FFF2-40B4-BE49-F238E27FC236}">
                <a16:creationId xmlns:a16="http://schemas.microsoft.com/office/drawing/2014/main" xmlns="" id="{A1D8A2DC-2838-430E-BC95-CAD139BD5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42" b="12000"/>
          <a:stretch/>
        </p:blipFill>
        <p:spPr bwMode="auto">
          <a:xfrm>
            <a:off x="6669937" y="1410717"/>
            <a:ext cx="2244456" cy="468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12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74" y="1382604"/>
            <a:ext cx="3748694" cy="4998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Assembled 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54615" y="3060340"/>
            <a:ext cx="1832347" cy="34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Charcoal Pump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7301259" y="3232241"/>
            <a:ext cx="1153356" cy="57179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05806" y="2242331"/>
            <a:ext cx="2081156" cy="34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Heat Switch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7068729" y="2414232"/>
            <a:ext cx="1137077" cy="48363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25933" y="5172806"/>
            <a:ext cx="1832347" cy="34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Buffer Cell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39124" y="5344705"/>
            <a:ext cx="1075005" cy="43936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52182" y="4415683"/>
            <a:ext cx="1175254" cy="34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Film Burner</a:t>
            </a:r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>
            <a:off x="4227436" y="4587583"/>
            <a:ext cx="1577916" cy="44420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01130" y="3737323"/>
            <a:ext cx="638171" cy="34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Valve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101187" y="3947449"/>
            <a:ext cx="1829350" cy="49451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49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43" y="-33035"/>
            <a:ext cx="10515600" cy="1325563"/>
          </a:xfrm>
        </p:spPr>
        <p:txBody>
          <a:bodyPr/>
          <a:lstStyle/>
          <a:p>
            <a:r>
              <a:rPr lang="en-US" dirty="0"/>
              <a:t>Pumping speed. Temperature 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8813" y="2239234"/>
                <a:ext cx="2715936" cy="867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𝑔𝑎𝑠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𝑙𝑖𝑞𝑢𝑖𝑑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2.8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3" y="2239234"/>
                <a:ext cx="2715936" cy="8676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72485" y="2454604"/>
                <a:ext cx="2008178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𝑔𝑎𝑠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485" y="2454604"/>
                <a:ext cx="2008178" cy="332720"/>
              </a:xfrm>
              <a:prstGeom prst="rect">
                <a:avLst/>
              </a:prstGeom>
              <a:blipFill>
                <a:blip r:embed="rId4"/>
                <a:stretch>
                  <a:fillRect l="-2424" r="-242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6886" y="3690855"/>
                <a:ext cx="3121239" cy="680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86" y="3690855"/>
                <a:ext cx="3121239" cy="680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25901" y="3390523"/>
                <a:ext cx="3422796" cy="867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2.8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901" y="3390523"/>
                <a:ext cx="3422796" cy="8676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90091" y="4973871"/>
            <a:ext cx="35151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m*= </a:t>
            </a:r>
            <a:r>
              <a:rPr lang="en-US" sz="1400" baseline="30000" dirty="0"/>
              <a:t>3</a:t>
            </a:r>
            <a:r>
              <a:rPr lang="en-US" sz="1400" dirty="0"/>
              <a:t>He quasiparticle mass =2.4m</a:t>
            </a:r>
          </a:p>
          <a:p>
            <a:r>
              <a:rPr lang="en-US" sz="1400" dirty="0"/>
              <a:t>2.8K = Binding energy of </a:t>
            </a:r>
            <a:r>
              <a:rPr lang="en-US" sz="1400" baseline="30000" dirty="0"/>
              <a:t>3</a:t>
            </a:r>
            <a:r>
              <a:rPr lang="en-US" sz="1400" dirty="0"/>
              <a:t>He to bulk </a:t>
            </a:r>
            <a:r>
              <a:rPr lang="en-US" sz="1400" dirty="0" err="1"/>
              <a:t>LHe</a:t>
            </a:r>
            <a:endParaRPr lang="en-US" sz="1400" dirty="0"/>
          </a:p>
          <a:p>
            <a:r>
              <a:rPr lang="en-US" sz="1400" dirty="0"/>
              <a:t>C = Conductance to pump from geometry (l/s)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07911" y="4945178"/>
                <a:ext cx="4708853" cy="7602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2.8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≈70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𝑚𝑖𝑛𝑢𝑡𝑒𝑠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@ 0.4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911" y="4945178"/>
                <a:ext cx="4708853" cy="7602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53131" y="5718889"/>
                <a:ext cx="22636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17 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𝑚𝑖𝑛𝑢𝑡𝑒𝑠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@ 0.5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131" y="5718889"/>
                <a:ext cx="2263633" cy="307777"/>
              </a:xfrm>
              <a:prstGeom prst="rect">
                <a:avLst/>
              </a:prstGeom>
              <a:blipFill>
                <a:blip r:embed="rId8"/>
                <a:stretch>
                  <a:fillRect r="-1887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29468" y="4362356"/>
                <a:ext cx="1327222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𝑙𝑖𝑞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68" y="4362356"/>
                <a:ext cx="1327222" cy="298415"/>
              </a:xfrm>
              <a:prstGeom prst="rect">
                <a:avLst/>
              </a:prstGeom>
              <a:blipFill>
                <a:blip r:embed="rId9"/>
                <a:stretch>
                  <a:fillRect r="-1376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161260" y="3754109"/>
            <a:ext cx="2071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Estimated C ≈ 0.20 l/s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E5F41417-DCDE-42D3-B232-B883E3F7E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722" y="1043035"/>
            <a:ext cx="10658582" cy="622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3</a:t>
            </a:r>
            <a:r>
              <a:rPr lang="en-US" dirty="0"/>
              <a:t>He concentration after run ~10</a:t>
            </a:r>
            <a:r>
              <a:rPr lang="en-US" baseline="30000" dirty="0"/>
              <a:t>-10</a:t>
            </a:r>
            <a:r>
              <a:rPr lang="en-US" dirty="0"/>
              <a:t>  </a:t>
            </a:r>
            <a:r>
              <a:rPr lang="en-US" dirty="0">
                <a:sym typeface="Wingdings" panose="05000000000000000000" pitchFamily="2" charset="2"/>
              </a:rPr>
              <a:t>  Goal after removal ~10</a:t>
            </a:r>
            <a:r>
              <a:rPr lang="en-US" baseline="30000" dirty="0">
                <a:sym typeface="Wingdings" panose="05000000000000000000" pitchFamily="2" charset="2"/>
              </a:rPr>
              <a:t>-12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C8A32EC-3118-44FB-B42D-8931FF1C4693}"/>
              </a:ext>
            </a:extLst>
          </p:cNvPr>
          <p:cNvGrpSpPr/>
          <p:nvPr/>
        </p:nvGrpSpPr>
        <p:grpSpPr>
          <a:xfrm>
            <a:off x="8621566" y="1974224"/>
            <a:ext cx="3503658" cy="4311168"/>
            <a:chOff x="8621566" y="1974224"/>
            <a:chExt cx="3503658" cy="43111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1566" y="1974224"/>
              <a:ext cx="3503658" cy="4311168"/>
            </a:xfrm>
            <a:prstGeom prst="rect">
              <a:avLst/>
            </a:prstGeom>
          </p:spPr>
        </p:pic>
        <p:pic>
          <p:nvPicPr>
            <p:cNvPr id="33" name="Picture 3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757A5396-CAC0-4034-A6C1-4B6A5F088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46919"/>
            <a:stretch/>
          </p:blipFill>
          <p:spPr>
            <a:xfrm>
              <a:off x="9813573" y="2944030"/>
              <a:ext cx="796088" cy="149364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xmlns="" id="{53D16BAE-C09B-4F72-ABD2-70CDF5CAFA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7505" y="1478228"/>
                <a:ext cx="5450981" cy="6221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Need at least 3-4 removal times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)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53D16BAE-C09B-4F72-ABD2-70CDF5CAF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505" y="1478228"/>
                <a:ext cx="5450981" cy="622114"/>
              </a:xfrm>
              <a:prstGeom prst="rect">
                <a:avLst/>
              </a:prstGeom>
              <a:blipFill>
                <a:blip r:embed="rId12"/>
                <a:stretch>
                  <a:fillRect l="-2349" t="-15534" b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0D41AFA-5AB5-4234-9154-90168A67FEF8}"/>
              </a:ext>
            </a:extLst>
          </p:cNvPr>
          <p:cNvSpPr/>
          <p:nvPr/>
        </p:nvSpPr>
        <p:spPr>
          <a:xfrm>
            <a:off x="4172485" y="4945178"/>
            <a:ext cx="5166724" cy="12604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1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Adsorption Capacity of Activated Charcoal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34000" cy="4351338"/>
          </a:xfrm>
        </p:spPr>
        <p:txBody>
          <a:bodyPr>
            <a:normAutofit/>
          </a:bodyPr>
          <a:lstStyle/>
          <a:p>
            <a:r>
              <a:rPr lang="en-US" baseline="30000" dirty="0"/>
              <a:t>4</a:t>
            </a:r>
            <a:r>
              <a:rPr lang="en-US" dirty="0"/>
              <a:t>He concentration 10 orders of magnitude higher, so it will dominate saturation despite higher SVP of </a:t>
            </a:r>
            <a:r>
              <a:rPr lang="en-US" baseline="30000" dirty="0"/>
              <a:t>3</a:t>
            </a:r>
            <a:r>
              <a:rPr lang="en-US" dirty="0"/>
              <a:t>He</a:t>
            </a:r>
            <a:endParaRPr lang="en-US" baseline="30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At 10</a:t>
            </a:r>
            <a:r>
              <a:rPr lang="en-US" baseline="30000" dirty="0"/>
              <a:t>-5</a:t>
            </a:r>
            <a:r>
              <a:rPr lang="en-US" dirty="0"/>
              <a:t>mbar (SVP of </a:t>
            </a:r>
            <a:r>
              <a:rPr lang="en-US" baseline="30000" dirty="0"/>
              <a:t>4</a:t>
            </a:r>
            <a:r>
              <a:rPr lang="en-US" dirty="0"/>
              <a:t>He at 0.5K), capacity of 0.4kg charcoal is ~5.5mol @4.2K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" b="29448"/>
          <a:stretch/>
        </p:blipFill>
        <p:spPr>
          <a:xfrm>
            <a:off x="7102847" y="1417358"/>
            <a:ext cx="4691886" cy="544064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6F99474-B76E-40FD-AEC1-D1EBA8D35CF9}"/>
              </a:ext>
            </a:extLst>
          </p:cNvPr>
          <p:cNvCxnSpPr>
            <a:cxnSpLocks/>
          </p:cNvCxnSpPr>
          <p:nvPr/>
        </p:nvCxnSpPr>
        <p:spPr>
          <a:xfrm flipV="1">
            <a:off x="9729626" y="3626778"/>
            <a:ext cx="0" cy="2550186"/>
          </a:xfrm>
          <a:prstGeom prst="line">
            <a:avLst/>
          </a:prstGeom>
          <a:ln w="28575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D9A8F61-F175-49A5-917E-C5E955753F67}"/>
              </a:ext>
            </a:extLst>
          </p:cNvPr>
          <p:cNvCxnSpPr>
            <a:cxnSpLocks/>
          </p:cNvCxnSpPr>
          <p:nvPr/>
        </p:nvCxnSpPr>
        <p:spPr>
          <a:xfrm>
            <a:off x="7931649" y="3626778"/>
            <a:ext cx="1797977" cy="0"/>
          </a:xfrm>
          <a:prstGeom prst="line">
            <a:avLst/>
          </a:prstGeom>
          <a:ln w="28575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065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Adsorption Capacity Tests -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18166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Cooled pump with cryocooler (reached 7.8K)</a:t>
            </a:r>
          </a:p>
          <a:p>
            <a:endParaRPr lang="en-US" dirty="0"/>
          </a:p>
          <a:p>
            <a:r>
              <a:rPr lang="en-US" dirty="0"/>
              <a:t>Filled a 100L buffer tank with </a:t>
            </a:r>
            <a:r>
              <a:rPr lang="en-US" baseline="30000" dirty="0"/>
              <a:t>4</a:t>
            </a:r>
            <a:r>
              <a:rPr lang="en-US" dirty="0"/>
              <a:t>He.</a:t>
            </a:r>
          </a:p>
          <a:p>
            <a:endParaRPr lang="en-US" dirty="0"/>
          </a:p>
          <a:p>
            <a:r>
              <a:rPr lang="en-US" dirty="0"/>
              <a:t>Allowed a large puff of gas into the charcoal pump</a:t>
            </a:r>
          </a:p>
          <a:p>
            <a:endParaRPr lang="en-US" dirty="0"/>
          </a:p>
          <a:p>
            <a:r>
              <a:rPr lang="en-US" dirty="0"/>
              <a:t>Pump will heat up as it adsorbs, when temperature reached equilibrium again, record pressure and amount of helium used.</a:t>
            </a:r>
          </a:p>
          <a:p>
            <a:endParaRPr lang="en-US" dirty="0"/>
          </a:p>
          <a:p>
            <a:r>
              <a:rPr lang="en-US" dirty="0"/>
              <a:t>Repeat until pump is saturated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r="10653" b="2050"/>
          <a:stretch/>
        </p:blipFill>
        <p:spPr>
          <a:xfrm>
            <a:off x="7069313" y="1477282"/>
            <a:ext cx="3599660" cy="2615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86" y="4093028"/>
            <a:ext cx="3598687" cy="269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23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94780" cy="1325563"/>
          </a:xfrm>
        </p:spPr>
        <p:txBody>
          <a:bodyPr/>
          <a:lstStyle/>
          <a:p>
            <a:r>
              <a:rPr lang="en-US" dirty="0"/>
              <a:t>Pump Adsorption Capacity Tests - Data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xmlns="" id="{B127BF3C-6E11-4DE6-B77F-8F3D51E21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5740" r="7052" b="4536"/>
          <a:stretch/>
        </p:blipFill>
        <p:spPr>
          <a:xfrm>
            <a:off x="6459022" y="0"/>
            <a:ext cx="4944981" cy="68580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6D4BF4C-2B2E-4D16-9CBA-E1CE0D245BF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334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4.2K and 10K curves from Salmelin shown, with interpolated 7.8K (test setup)</a:t>
            </a:r>
          </a:p>
          <a:p>
            <a:endParaRPr lang="en-US" dirty="0"/>
          </a:p>
          <a:p>
            <a:r>
              <a:rPr lang="en-US" dirty="0"/>
              <a:t>Data follows curve above 10</a:t>
            </a:r>
            <a:r>
              <a:rPr lang="en-US" baseline="30000" dirty="0"/>
              <a:t>-4</a:t>
            </a:r>
            <a:r>
              <a:rPr lang="en-US" dirty="0"/>
              <a:t> mbar, but below….</a:t>
            </a:r>
          </a:p>
          <a:p>
            <a:endParaRPr lang="en-US" dirty="0"/>
          </a:p>
          <a:p>
            <a:r>
              <a:rPr lang="en-US" dirty="0"/>
              <a:t>Trouble pumping below background of 10</a:t>
            </a:r>
            <a:r>
              <a:rPr lang="en-US" baseline="30000" dirty="0"/>
              <a:t>-5</a:t>
            </a:r>
            <a:r>
              <a:rPr lang="en-US" dirty="0"/>
              <a:t> mbar (on gauge, 10</a:t>
            </a:r>
            <a:r>
              <a:rPr lang="en-US" baseline="30000" dirty="0"/>
              <a:t>-4</a:t>
            </a:r>
            <a:r>
              <a:rPr lang="en-US" dirty="0"/>
              <a:t> when adjusted to </a:t>
            </a:r>
            <a:r>
              <a:rPr lang="en-US" baseline="30000" dirty="0"/>
              <a:t>4</a:t>
            </a:r>
            <a:r>
              <a:rPr lang="en-US" dirty="0"/>
              <a:t>He)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10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90" y="1825624"/>
            <a:ext cx="6707948" cy="46672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Helium-3 removal system complete and ready to be tested in main apparatus</a:t>
            </a:r>
          </a:p>
          <a:p>
            <a:endParaRPr lang="en-US" dirty="0"/>
          </a:p>
          <a:p>
            <a:r>
              <a:rPr lang="en-US" dirty="0"/>
              <a:t>Cryogenic valve are operational to leak rate of 10</a:t>
            </a:r>
            <a:r>
              <a:rPr lang="en-US" baseline="30000" dirty="0"/>
              <a:t>-5</a:t>
            </a:r>
            <a:r>
              <a:rPr lang="en-US" dirty="0"/>
              <a:t> mbar*L/s</a:t>
            </a:r>
          </a:p>
          <a:p>
            <a:endParaRPr lang="en-US" dirty="0"/>
          </a:p>
          <a:p>
            <a:r>
              <a:rPr lang="en-US" dirty="0"/>
              <a:t>Charcoal pump capacity behaves as expected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Entire </a:t>
            </a:r>
            <a:r>
              <a:rPr lang="en-US" baseline="30000" dirty="0"/>
              <a:t>3</a:t>
            </a:r>
            <a:r>
              <a:rPr lang="en-US" dirty="0"/>
              <a:t>He removal system has been installed in SOS apparatus; cooldown expected by early March.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69" y="542157"/>
            <a:ext cx="4390040" cy="585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4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2050" name="Picture 2" descr="DO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276" y="4001294"/>
            <a:ext cx="1940034" cy="19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ncs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1" y="4134282"/>
            <a:ext cx="3610303" cy="173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orn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43" y="1841414"/>
            <a:ext cx="3975100" cy="200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915" y="1946452"/>
            <a:ext cx="2428079" cy="1689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1FD9E5E-A2F5-4440-86BF-E2F4F5580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0235" y="4440622"/>
            <a:ext cx="3171530" cy="10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40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F1A4CE-3AD0-4093-B279-E5710672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Helium Film Burner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35"/>
          <a:stretch/>
        </p:blipFill>
        <p:spPr>
          <a:xfrm>
            <a:off x="6487887" y="1459173"/>
            <a:ext cx="4770120" cy="4582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81" t="35051" r="31350"/>
          <a:stretch/>
        </p:blipFill>
        <p:spPr>
          <a:xfrm>
            <a:off x="2002971" y="1978884"/>
            <a:ext cx="2943498" cy="381519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005943" y="3509554"/>
            <a:ext cx="1463040" cy="13933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0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SOS experiment?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aseline="30000" dirty="0"/>
              <a:t>3</a:t>
            </a:r>
            <a:r>
              <a:rPr lang="en-US" dirty="0"/>
              <a:t>He removal System in the SOS Apparatus</a:t>
            </a:r>
          </a:p>
          <a:p>
            <a:pPr lvl="1"/>
            <a:r>
              <a:rPr lang="en-US" dirty="0"/>
              <a:t>Film Burner</a:t>
            </a:r>
          </a:p>
          <a:p>
            <a:pPr lvl="1"/>
            <a:r>
              <a:rPr lang="en-US" dirty="0"/>
              <a:t>Charcoal Pump</a:t>
            </a:r>
          </a:p>
          <a:p>
            <a:pPr lvl="1"/>
            <a:r>
              <a:rPr lang="en-US" dirty="0"/>
              <a:t>Gas-Gap Heat Switch</a:t>
            </a:r>
          </a:p>
          <a:p>
            <a:pPr lvl="1"/>
            <a:r>
              <a:rPr lang="en-US" dirty="0"/>
              <a:t>Cryogenic Valve</a:t>
            </a:r>
          </a:p>
          <a:p>
            <a:pPr lvl="1"/>
            <a:endParaRPr lang="en-US" dirty="0"/>
          </a:p>
          <a:p>
            <a:r>
              <a:rPr lang="en-US" dirty="0"/>
              <a:t>Characterization of the Charcoal Adsorption Pump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D659C6-45A6-49E5-B294-75222CDA8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515" y="22742"/>
            <a:ext cx="2616485" cy="182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0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Systematic and Operational Studies Apparatus at NC State/TUNL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483" y="1825625"/>
            <a:ext cx="4698045" cy="48278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Small scale version of SNS </a:t>
            </a:r>
            <a:r>
              <a:rPr lang="en-US" dirty="0" err="1"/>
              <a:t>nEDM</a:t>
            </a:r>
            <a:r>
              <a:rPr lang="en-US" dirty="0"/>
              <a:t> experiment</a:t>
            </a:r>
          </a:p>
          <a:p>
            <a:endParaRPr lang="en-US" dirty="0"/>
          </a:p>
          <a:p>
            <a:r>
              <a:rPr lang="en-US" dirty="0"/>
              <a:t>Cryogenic turnaround </a:t>
            </a:r>
            <a:r>
              <a:rPr lang="en-US" dirty="0">
                <a:sym typeface="Wingdings" panose="05000000000000000000" pitchFamily="2" charset="2"/>
              </a:rPr>
              <a:t> Weeks vs months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Used to investigate systematics (geometric phase effect) and operational procedures for </a:t>
            </a:r>
            <a:r>
              <a:rPr lang="en-US" dirty="0" err="1">
                <a:sym typeface="Wingdings" panose="05000000000000000000" pitchFamily="2" charset="2"/>
              </a:rPr>
              <a:t>SNSnEDM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No Electric Field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C78CC66-A68E-4472-9F48-02D400344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529" y="1992704"/>
            <a:ext cx="3638550" cy="4314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4B4BC90-BDAF-4683-BE60-7EFBDCEF1C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42" r="3744"/>
          <a:stretch/>
        </p:blipFill>
        <p:spPr>
          <a:xfrm>
            <a:off x="8984272" y="2917861"/>
            <a:ext cx="3119861" cy="2176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40775" y="6231588"/>
            <a:ext cx="2943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SNS nEDM at ORNL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328260" y="5093455"/>
            <a:ext cx="2943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PULSTAR SOS at NCSU/TUNL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370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2108"/>
            <a:ext cx="6874042" cy="1325563"/>
          </a:xfrm>
        </p:spPr>
        <p:txBody>
          <a:bodyPr/>
          <a:lstStyle/>
          <a:p>
            <a:r>
              <a:rPr lang="en-US" dirty="0"/>
              <a:t>Schematic of the SOS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13400" cy="4351338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Single measurement cell (same size as SNS) full of superfluid helium</a:t>
            </a:r>
          </a:p>
          <a:p>
            <a:endParaRPr lang="en-US" dirty="0"/>
          </a:p>
          <a:p>
            <a:r>
              <a:rPr lang="en-US" dirty="0"/>
              <a:t>Polarized </a:t>
            </a:r>
            <a:r>
              <a:rPr lang="en-US" baseline="30000" dirty="0"/>
              <a:t>3</a:t>
            </a:r>
            <a:r>
              <a:rPr lang="en-US" dirty="0"/>
              <a:t>He (MEOP) and ultracold neutrons (NC state source) introduced into cell for measurement</a:t>
            </a:r>
          </a:p>
          <a:p>
            <a:endParaRPr lang="en-US" dirty="0"/>
          </a:p>
          <a:p>
            <a:r>
              <a:rPr lang="en-US" dirty="0"/>
              <a:t>After measurement, </a:t>
            </a:r>
            <a:r>
              <a:rPr lang="en-US" baseline="30000" dirty="0"/>
              <a:t>3</a:t>
            </a:r>
            <a:r>
              <a:rPr lang="en-US" dirty="0"/>
              <a:t>He flushed upward toward buffer cell and removed by a charcoal adsorption pump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10" y="444333"/>
            <a:ext cx="4163929" cy="58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2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10" y="431633"/>
            <a:ext cx="4163929" cy="5852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2" y="500062"/>
            <a:ext cx="7303168" cy="1325563"/>
          </a:xfrm>
        </p:spPr>
        <p:txBody>
          <a:bodyPr/>
          <a:lstStyle/>
          <a:p>
            <a:r>
              <a:rPr lang="en-US" baseline="30000" dirty="0"/>
              <a:t>3</a:t>
            </a:r>
            <a:r>
              <a:rPr lang="en-US" dirty="0"/>
              <a:t>He Removal in SOS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13400" cy="4351338"/>
          </a:xfrm>
        </p:spPr>
        <p:txBody>
          <a:bodyPr/>
          <a:lstStyle/>
          <a:p>
            <a:pPr marL="0" indent="0">
              <a:buNone/>
            </a:pPr>
            <a:endParaRPr lang="en-US" baseline="-25000" dirty="0"/>
          </a:p>
          <a:p>
            <a:r>
              <a:rPr lang="en-US" baseline="30000" dirty="0"/>
              <a:t>3</a:t>
            </a:r>
            <a:r>
              <a:rPr lang="en-US" dirty="0"/>
              <a:t>He can be selectively removed because of high vapor pressure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Three Main Components</a:t>
            </a:r>
          </a:p>
          <a:p>
            <a:pPr lvl="1"/>
            <a:r>
              <a:rPr lang="en-US" dirty="0"/>
              <a:t>Superfluid Film Burner</a:t>
            </a:r>
          </a:p>
          <a:p>
            <a:pPr lvl="1"/>
            <a:r>
              <a:rPr lang="en-US" dirty="0"/>
              <a:t>Cryogenic Isolation Valve </a:t>
            </a:r>
          </a:p>
          <a:p>
            <a:pPr lvl="1"/>
            <a:r>
              <a:rPr lang="en-US" dirty="0"/>
              <a:t>Charcoal adsorption pump</a:t>
            </a:r>
          </a:p>
        </p:txBody>
      </p:sp>
      <p:sp>
        <p:nvSpPr>
          <p:cNvPr id="5" name="Rectangle 4"/>
          <p:cNvSpPr/>
          <p:nvPr/>
        </p:nvSpPr>
        <p:spPr>
          <a:xfrm>
            <a:off x="7615989" y="1334814"/>
            <a:ext cx="3136093" cy="252248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2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D665C6-0CAE-4BC7-AEDD-1F5BDFEE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Requirements for </a:t>
            </a:r>
            <a:r>
              <a:rPr lang="en-US" baseline="30000" dirty="0"/>
              <a:t>3</a:t>
            </a:r>
            <a:r>
              <a:rPr lang="en-US" dirty="0"/>
              <a:t>He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181D30-38CB-4F5E-9A3A-4F91B6230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Powerful pump (charcoal adsorption) near liquid helium surface (pumping speed limited by geometry)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Ability to cool a large amount of charcoal to 4K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Ability to regenerated pump and remove gas when saturated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Gas capacity for at least 1-2 weeks between regeneration</a:t>
            </a:r>
          </a:p>
        </p:txBody>
      </p:sp>
    </p:spTree>
    <p:extLst>
      <p:ext uri="{BB962C8B-B14F-4D97-AF65-F5344CB8AC3E}">
        <p14:creationId xmlns:p14="http://schemas.microsoft.com/office/powerpoint/2010/main" val="391384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95AFA8-780E-4BEF-8D42-9879B04E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Charcoal Pump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EEDEBA-AF80-4BAE-A173-1A9F5E896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644" y="1846173"/>
            <a:ext cx="5510568" cy="46467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Brazed Copper can with top and side flange</a:t>
            </a:r>
          </a:p>
          <a:p>
            <a:endParaRPr lang="en-US" dirty="0"/>
          </a:p>
          <a:p>
            <a:r>
              <a:rPr lang="en-US" dirty="0"/>
              <a:t>20 copper plates </a:t>
            </a:r>
          </a:p>
          <a:p>
            <a:pPr lvl="1"/>
            <a:r>
              <a:rPr lang="en-US" dirty="0"/>
              <a:t>Charcoal epoxied to one side with DP190</a:t>
            </a:r>
          </a:p>
          <a:p>
            <a:pPr lvl="1"/>
            <a:r>
              <a:rPr lang="en-US" dirty="0"/>
              <a:t>Separated by spacers</a:t>
            </a:r>
          </a:p>
          <a:p>
            <a:endParaRPr lang="en-US" dirty="0"/>
          </a:p>
          <a:p>
            <a:r>
              <a:rPr lang="en-US" dirty="0"/>
              <a:t>Total of 0.4kg of activated charcoal</a:t>
            </a:r>
          </a:p>
          <a:p>
            <a:pPr lvl="1"/>
            <a:r>
              <a:rPr lang="en-US" dirty="0"/>
              <a:t>Capacity of 5.5mols helium</a:t>
            </a:r>
          </a:p>
          <a:p>
            <a:pPr lvl="1"/>
            <a:r>
              <a:rPr lang="en-US" dirty="0"/>
              <a:t>Worst case is 0.03 mols/hour – 165 hours of run time without regeneration</a:t>
            </a:r>
          </a:p>
          <a:p>
            <a:pPr lvl="1"/>
            <a:r>
              <a:rPr lang="en-US" dirty="0"/>
              <a:t>Goal is to regenerate weekly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C13888-DD0E-400E-9C06-802C3B6E09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4" r="19121" b="9308"/>
          <a:stretch/>
        </p:blipFill>
        <p:spPr>
          <a:xfrm>
            <a:off x="7935930" y="365125"/>
            <a:ext cx="3417870" cy="2912519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BF629291-A502-4AA8-8DE2-6320D9FA5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14" r="13927"/>
          <a:stretch/>
        </p:blipFill>
        <p:spPr>
          <a:xfrm>
            <a:off x="7935930" y="3724441"/>
            <a:ext cx="3417870" cy="27684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2844" y="3224043"/>
            <a:ext cx="2430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Charcoal Pump in Test Setup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22844" y="6492875"/>
            <a:ext cx="2430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Mounting Charcoal Plates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8438" y="2089119"/>
            <a:ext cx="1394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Charcoal Pump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6959" y="870041"/>
            <a:ext cx="977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Heat switch, linking to 4K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672251" y="1027906"/>
            <a:ext cx="513806" cy="780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679027" y="2137485"/>
            <a:ext cx="702974" cy="780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47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0B972A-BC73-43FA-8C0F-E53C0877B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Cycling to Regenerate Pump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E7C656-B5DB-4E95-828A-96E5C2552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96" y="1856448"/>
            <a:ext cx="718574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Pump will operate at 4K linked to liquid He bath.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Need to raise to &gt;25K to expel all gas when saturated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Need to heat pump without boiling off too much helium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/>
              <a:t>Heat Switch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Need to isolate pump from system when regenerating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/>
              <a:t>Cryogenic Isolation Valve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C13888-DD0E-400E-9C06-802C3B6E09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4" r="19121" b="9308"/>
          <a:stretch/>
        </p:blipFill>
        <p:spPr>
          <a:xfrm>
            <a:off x="7959497" y="2037807"/>
            <a:ext cx="4030028" cy="34341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31F5A3-43DC-41BE-A5E1-C49A16219494}"/>
              </a:ext>
            </a:extLst>
          </p:cNvPr>
          <p:cNvSpPr txBox="1"/>
          <p:nvPr/>
        </p:nvSpPr>
        <p:spPr>
          <a:xfrm>
            <a:off x="9822095" y="5819092"/>
            <a:ext cx="1546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Isolation Valve Location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EBC001-E574-43F9-9E1D-9983365C7D28}"/>
              </a:ext>
            </a:extLst>
          </p:cNvPr>
          <p:cNvSpPr txBox="1"/>
          <p:nvPr/>
        </p:nvSpPr>
        <p:spPr>
          <a:xfrm>
            <a:off x="10534798" y="2616647"/>
            <a:ext cx="128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Heat Switch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D09458D-0586-4805-BFFE-FBB92143F410}"/>
              </a:ext>
            </a:extLst>
          </p:cNvPr>
          <p:cNvCxnSpPr>
            <a:cxnSpLocks/>
          </p:cNvCxnSpPr>
          <p:nvPr/>
        </p:nvCxnSpPr>
        <p:spPr>
          <a:xfrm flipH="1">
            <a:off x="10025301" y="2801225"/>
            <a:ext cx="60195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EDA9FEC3-B44F-43EF-A0AF-CD5CDB80929F}"/>
              </a:ext>
            </a:extLst>
          </p:cNvPr>
          <p:cNvCxnSpPr>
            <a:cxnSpLocks/>
          </p:cNvCxnSpPr>
          <p:nvPr/>
        </p:nvCxnSpPr>
        <p:spPr>
          <a:xfrm flipV="1">
            <a:off x="10831478" y="5198724"/>
            <a:ext cx="343561" cy="5881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26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395E1A-7386-4ACB-82C9-07B81A08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Gap Heat Switch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DAF366-E75C-4CBB-86EC-4EC8A2464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6587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Uses thermal conduction across a small gap filled (or not filled) with helium to provide (break) the thermal connection to the 4K bath</a:t>
            </a:r>
          </a:p>
          <a:p>
            <a:endParaRPr lang="en-US" dirty="0"/>
          </a:p>
          <a:p>
            <a:r>
              <a:rPr lang="en-US" dirty="0"/>
              <a:t>Small charcoal adsorption volume can remove helium in gap between two copper pieces</a:t>
            </a:r>
          </a:p>
          <a:p>
            <a:endParaRPr lang="en-US" dirty="0"/>
          </a:p>
          <a:p>
            <a:r>
              <a:rPr lang="en-US" dirty="0"/>
              <a:t>Switch is on when charcoal is warm, off when cold.</a:t>
            </a:r>
          </a:p>
        </p:txBody>
      </p:sp>
      <p:pic>
        <p:nvPicPr>
          <p:cNvPr id="6" name="Content Placeholder 3" descr="IMG_1724.JPG">
            <a:extLst>
              <a:ext uri="{FF2B5EF4-FFF2-40B4-BE49-F238E27FC236}">
                <a16:creationId xmlns:a16="http://schemas.microsoft.com/office/drawing/2014/main" xmlns="" id="{BE9BC317-6D7B-4AF1-8BF2-6B66AE40F3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t="55597" r="18100" b="17616"/>
          <a:stretch/>
        </p:blipFill>
        <p:spPr>
          <a:xfrm>
            <a:off x="5550613" y="4955145"/>
            <a:ext cx="6479568" cy="16837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FBD50A-CB40-40CB-8EC9-F38979198151}"/>
              </a:ext>
            </a:extLst>
          </p:cNvPr>
          <p:cNvSpPr txBox="1"/>
          <p:nvPr/>
        </p:nvSpPr>
        <p:spPr>
          <a:xfrm>
            <a:off x="9562468" y="4878201"/>
            <a:ext cx="246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Small Charcoal Pump with Heater and Link to 4K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E77561AE-01DE-434B-B3AA-208D73908994}"/>
              </a:ext>
            </a:extLst>
          </p:cNvPr>
          <p:cNvCxnSpPr>
            <a:cxnSpLocks/>
          </p:cNvCxnSpPr>
          <p:nvPr/>
        </p:nvCxnSpPr>
        <p:spPr>
          <a:xfrm>
            <a:off x="10916536" y="5401421"/>
            <a:ext cx="313509" cy="39114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EF7CCD1-4B3D-496F-970A-A8088B143410}"/>
              </a:ext>
            </a:extLst>
          </p:cNvPr>
          <p:cNvSpPr txBox="1"/>
          <p:nvPr/>
        </p:nvSpPr>
        <p:spPr>
          <a:xfrm>
            <a:off x="6204214" y="4955145"/>
            <a:ext cx="1496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Heat Switch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DFCA00CE-A8AB-441E-9D3C-A1B4ED2E2B3B}"/>
              </a:ext>
            </a:extLst>
          </p:cNvPr>
          <p:cNvCxnSpPr>
            <a:cxnSpLocks/>
          </p:cNvCxnSpPr>
          <p:nvPr/>
        </p:nvCxnSpPr>
        <p:spPr>
          <a:xfrm>
            <a:off x="6787578" y="5262922"/>
            <a:ext cx="254622" cy="53408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0FBD50A-CB40-40CB-8EC9-F38979198151}"/>
              </a:ext>
            </a:extLst>
          </p:cNvPr>
          <p:cNvSpPr txBox="1"/>
          <p:nvPr/>
        </p:nvSpPr>
        <p:spPr>
          <a:xfrm>
            <a:off x="7840523" y="6561916"/>
            <a:ext cx="246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Heat Switch in Test Setup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1CEB1E-1992-4F31-9468-21E37358A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780" y="4910"/>
            <a:ext cx="5750317" cy="2961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899DAB-586D-40AD-90EC-D84ACF07D0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1" t="9233" r="3238" b="2080"/>
          <a:stretch/>
        </p:blipFill>
        <p:spPr>
          <a:xfrm>
            <a:off x="7103845" y="2456346"/>
            <a:ext cx="3127560" cy="242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11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6873</TotalTime>
  <Words>768</Words>
  <Application>Microsoft Office PowerPoint</Application>
  <PresentationFormat>Widescreen</PresentationFormat>
  <Paragraphs>151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Wingdings</vt:lpstr>
      <vt:lpstr>Office Theme</vt:lpstr>
      <vt:lpstr>The Helium-3 Removal System at the PULSTAR SOS Experiment</vt:lpstr>
      <vt:lpstr>Outline</vt:lpstr>
      <vt:lpstr>The Systematic and Operational Studies Apparatus at NC State/TUNL</vt:lpstr>
      <vt:lpstr>Schematic of the SOS Experiment</vt:lpstr>
      <vt:lpstr>3He Removal in SOS Experiment</vt:lpstr>
      <vt:lpstr>Design Requirements for 3He Removal</vt:lpstr>
      <vt:lpstr>Charcoal Pump Design</vt:lpstr>
      <vt:lpstr>Thermal Cycling to Regenerate Pump</vt:lpstr>
      <vt:lpstr>Gas Gap Heat Switch</vt:lpstr>
      <vt:lpstr>Cryogenic Isolation Valve</vt:lpstr>
      <vt:lpstr>Cryogenic Isolation Valve</vt:lpstr>
      <vt:lpstr>Fully Assembled View</vt:lpstr>
      <vt:lpstr>Pumping speed. Temperature Dependence</vt:lpstr>
      <vt:lpstr>Adsorption Capacity of Activated Charcoal</vt:lpstr>
      <vt:lpstr>Pump Adsorption Capacity Tests - Procedure</vt:lpstr>
      <vt:lpstr>Pump Adsorption Capacity Tests - Data</vt:lpstr>
      <vt:lpstr>Summary and Outlook</vt:lpstr>
      <vt:lpstr>Thank you!</vt:lpstr>
      <vt:lpstr>Helium Film Burner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Helium-3 Removal System at the PULSTAR SOS Experiment</dc:title>
  <dc:creator>Microsoft account</dc:creator>
  <cp:lastModifiedBy>Microsoft account</cp:lastModifiedBy>
  <cp:revision>74</cp:revision>
  <dcterms:created xsi:type="dcterms:W3CDTF">2021-02-11T17:16:59Z</dcterms:created>
  <dcterms:modified xsi:type="dcterms:W3CDTF">2021-02-16T13:38:10Z</dcterms:modified>
</cp:coreProperties>
</file>