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9" r:id="rId2"/>
  </p:sldMasterIdLst>
  <p:notesMasterIdLst>
    <p:notesMasterId r:id="rId24"/>
  </p:notesMasterIdLst>
  <p:sldIdLst>
    <p:sldId id="256" r:id="rId3"/>
    <p:sldId id="257" r:id="rId4"/>
    <p:sldId id="258" r:id="rId5"/>
    <p:sldId id="267" r:id="rId6"/>
    <p:sldId id="268" r:id="rId7"/>
    <p:sldId id="259" r:id="rId8"/>
    <p:sldId id="260" r:id="rId9"/>
    <p:sldId id="269" r:id="rId10"/>
    <p:sldId id="328" r:id="rId11"/>
    <p:sldId id="329" r:id="rId12"/>
    <p:sldId id="261" r:id="rId13"/>
    <p:sldId id="264" r:id="rId14"/>
    <p:sldId id="266" r:id="rId15"/>
    <p:sldId id="323" r:id="rId16"/>
    <p:sldId id="270" r:id="rId17"/>
    <p:sldId id="324" r:id="rId18"/>
    <p:sldId id="325" r:id="rId19"/>
    <p:sldId id="326" r:id="rId20"/>
    <p:sldId id="327" r:id="rId21"/>
    <p:sldId id="265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49528-5F02-4949-AD0B-243B36732DA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31927-3753-4B8D-AF61-7B4E3829F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7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88B19-A580-4B1D-ACCD-219065783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7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4072-9368-4B7C-A179-91869FDCC325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D21C-BB0D-4410-8028-285D6D2EEFD7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8CF6-DFA8-4E72-AD0B-3F43D0BECF92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AAB8-5817-4A71-AD83-304ED3FF2B44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EFB5-CDFD-453B-93D7-F4FE9075E703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B24C-FDEC-4282-93B7-531379462477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DE2D-8B38-49A6-B512-8D0030D053B8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AAB-B35B-4B46-9C4A-9FD30726E9C5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04AF54E-1182-4366-83DA-E08907B20D60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CE8E-FD1E-48ED-94A6-39D9C5931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A7C03-9F88-4CF5-9A5B-B78136C52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3CE72-5DB5-4532-8460-2072E167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4072-9368-4B7C-A179-91869FDCC325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C09AB-010B-463B-999A-82B6023F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9907-D311-4938-B3DF-88D6115F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E108-6915-4E56-BF20-59631F71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BD830-A48C-4D6D-AD1E-AD314924A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0B2AA-A22D-4E7E-B995-3FA1DB3FA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FA25-4A9D-4058-98DF-5E3AB384C2DC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EE51A-52C3-4FD4-9F9F-2C00FACB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4E627-DC8B-4DA1-A46D-A836710F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1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FA25-4A9D-4058-98DF-5E3AB384C2DC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DE53A-AEC9-4190-9A91-28C5637A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55BB9-AD0E-4A5C-88F8-29FE0C3FE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69D3-1740-48A7-9AA9-050B0606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A28-301F-4DED-92CE-7BF1D1B50E3B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57C79-C9B5-4E1D-977A-843CF106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2144D-6B66-450B-9E90-9B2958A2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75D2-C787-4A42-9B9E-71DBA0AC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8DEEE-B416-419F-A1FE-05EB1C5F6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D0749-52A4-4973-80B0-BB63EC519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46C6-702B-408B-81E0-D7E5A5FF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E14-7145-4030-B7E7-39622AF2862C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0D2A3-F66A-4AFD-BB3B-C987AE95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426BD-4C04-4433-ADF7-6801E836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48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775F-31B8-4A75-B423-EDFC523A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EBAEE-AA7C-4B73-A42A-1293308F0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C2F51-7935-41F3-857D-D9766E8CB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057AB-9386-4D01-BFA4-6FD644E95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59566-5C4F-4A11-AE03-D8D6FBE79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0464B-BC11-4364-B76B-DE122498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B2FD-B4B6-4A73-969D-C56B44638372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809DB1-428C-4616-8402-0AF519C2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CB712-DADE-4BED-8524-22B8A937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9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28DC-0C46-4112-8C35-77FBAEAA3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4A82A-4A7D-45CD-A39F-E7B7FE1C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17CE-065F-4BCE-9188-7C34F8550E1B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D2CFB-109B-4330-B884-8A15190F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B2B8D-80CF-425C-BA3B-8389E3EF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77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4644C-6605-4A8D-89A4-9CE0103C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9F5-A7CD-489D-BBC7-C3633E901256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92171-BDCC-4E28-AC23-B2B40169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0AE60-88D0-4786-9FC7-5E808880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8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2BAF-69A2-4642-ADF5-3663D93F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CA97C-5A7F-4A74-B1CD-12EC198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790D8-5A15-4582-B9FB-B631221F8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D7575-0BC2-4D33-86C0-809DA015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9011-9387-4F42-B731-FABBDCCD00DF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374A0-DE8A-40C6-991B-B5379CC0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A612F-A25F-43B0-821B-9E2FE603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84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154C-BD8C-4576-8377-AB1BDBFDC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AD2E2-B08E-4885-99AF-DAFF7877E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E6260-D0F8-48F3-9A44-DB6801C2F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D4F92-2F65-455E-B12B-40DE8C4D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90BD0-0741-4809-B241-A27C815EDA40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EC1C1-076A-4182-BD61-3B3F3925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66795-9A53-440F-BA4B-8B8529E2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587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230F-F642-4286-B4EA-9FB9F8A5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3250E-D650-4894-B46A-D849F1F9C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81E2B-26E6-4D48-A583-426BCEDB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AAB-B35B-4B46-9C4A-9FD30726E9C5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83FB-6D52-4AB1-B7E2-90D012BF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0A361-803E-47DB-9C3F-E78413D2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90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56849-B47A-4543-A988-2E7CCC2C9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0EDD8-B92E-4AC4-9A17-49D193347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C3016-41C0-4F9D-A3A1-14EC179C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F54E-1182-4366-83DA-E08907B20D60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12ED-FB2A-4A30-85F7-BFB7195C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9B1DB-E863-48AD-A0A3-61E81E78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A28-301F-4DED-92CE-7BF1D1B50E3B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E14-7145-4030-B7E7-39622AF2862C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B2FD-B4B6-4A73-969D-C56B44638372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17CE-065F-4BCE-9188-7C34F8550E1B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9F5-A7CD-489D-BBC7-C3633E901256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9011-9387-4F42-B731-FABBDCCD00DF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90BD0-0741-4809-B241-A27C815EDA40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91E5-FDDC-470A-858E-36C814BA48B2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1BBC0-95EC-4B86-BBF3-A586168D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1A5FA-2757-42B1-BBE6-9587C6896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0C99A-A56B-4EFA-923C-C801E442B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91E5-FDDC-470A-858E-36C814BA48B2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01A11-0535-4908-81CE-682F135E0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898B0-9122-4163-9573-F8F904158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6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CE10-CA42-4787-A628-CCCCCB790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733709"/>
            <a:ext cx="8522615" cy="1373070"/>
          </a:xfrm>
        </p:spPr>
        <p:txBody>
          <a:bodyPr/>
          <a:lstStyle/>
          <a:p>
            <a:pPr algn="ctr"/>
            <a:r>
              <a:rPr lang="en-US" dirty="0"/>
              <a:t>Atomic Beam Source for the </a:t>
            </a:r>
            <a:r>
              <a:rPr lang="en-US" dirty="0" err="1"/>
              <a:t>nEDM@SNS</a:t>
            </a:r>
            <a:r>
              <a:rPr lang="en-US" dirty="0"/>
              <a:t>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A5E09-1CC4-43D1-974C-BD5B232136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 Broering for MIT ABS team on behalf of </a:t>
            </a:r>
            <a:r>
              <a:rPr lang="en-US" dirty="0" err="1"/>
              <a:t>nEDM@SNS</a:t>
            </a:r>
            <a:endParaRPr lang="en-US" dirty="0"/>
          </a:p>
          <a:p>
            <a:r>
              <a:rPr lang="en-US" dirty="0"/>
              <a:t>Les </a:t>
            </a:r>
            <a:r>
              <a:rPr lang="en-US" dirty="0" err="1"/>
              <a:t>Houches</a:t>
            </a:r>
            <a:r>
              <a:rPr lang="en-US" dirty="0"/>
              <a:t> </a:t>
            </a:r>
            <a:r>
              <a:rPr lang="en-US" dirty="0" err="1"/>
              <a:t>nEDM</a:t>
            </a:r>
            <a:r>
              <a:rPr lang="en-US" dirty="0"/>
              <a:t> 2021 Conference</a:t>
            </a:r>
          </a:p>
          <a:p>
            <a:r>
              <a:rPr lang="en-US" dirty="0"/>
              <a:t>February 18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46450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9A6-CEDD-4522-B660-3A82ABFC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Reconfigured Pumping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6FCE-31AE-449C-94CB-0DD4204AD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467" y="2757617"/>
            <a:ext cx="5554574" cy="2988428"/>
          </a:xfrm>
        </p:spPr>
        <p:txBody>
          <a:bodyPr/>
          <a:lstStyle/>
          <a:p>
            <a:r>
              <a:rPr lang="en-US" dirty="0"/>
              <a:t>Moved a pumping port to the bottom.</a:t>
            </a:r>
          </a:p>
          <a:p>
            <a:r>
              <a:rPr lang="en-US" dirty="0"/>
              <a:t>Added heat shield extension.</a:t>
            </a:r>
          </a:p>
          <a:p>
            <a:r>
              <a:rPr lang="en-US" dirty="0"/>
              <a:t>Heat shield is now a separate volume.</a:t>
            </a:r>
          </a:p>
          <a:p>
            <a:r>
              <a:rPr lang="en-US" dirty="0"/>
              <a:t>This change increased the signal gas to background gas by a factor of ~3.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8ADF0-5876-4E8E-83F8-371E7BD2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D64CA-20DE-4ED1-B719-BEDF7F538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1641" b="25288"/>
          <a:stretch/>
        </p:blipFill>
        <p:spPr>
          <a:xfrm>
            <a:off x="5817041" y="1645663"/>
            <a:ext cx="6374959" cy="52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1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46DA-900E-4E0F-BFDA-15D5C9DB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Nozzle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99933-CEFD-40EA-BDF1-71AC3204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33" y="2120561"/>
            <a:ext cx="5378678" cy="46442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Too computationally intense to fully simulate.</a:t>
            </a:r>
          </a:p>
          <a:p>
            <a:pPr lvl="1"/>
            <a:r>
              <a:rPr lang="en-US" dirty="0"/>
              <a:t>Assume beam is always in molecular flow.</a:t>
            </a:r>
          </a:p>
          <a:p>
            <a:pPr lvl="1"/>
            <a:r>
              <a:rPr lang="en-US" dirty="0"/>
              <a:t>Ignore background gas.</a:t>
            </a:r>
          </a:p>
          <a:p>
            <a:pPr lvl="2"/>
            <a:r>
              <a:rPr lang="en-US" dirty="0"/>
              <a:t>Stop tracking particles that collide with walls.</a:t>
            </a:r>
          </a:p>
          <a:p>
            <a:r>
              <a:rPr lang="en-US" dirty="0"/>
              <a:t>Track transmission, determine what fraction of particles are “lost” in each chamber</a:t>
            </a:r>
          </a:p>
          <a:p>
            <a:r>
              <a:rPr lang="en-US" dirty="0"/>
              <a:t>Needle Nozzle:</a:t>
            </a:r>
          </a:p>
          <a:p>
            <a:pPr lvl="1"/>
            <a:r>
              <a:rPr lang="en-US" dirty="0"/>
              <a:t>Transmission: ~0.01%</a:t>
            </a:r>
          </a:p>
          <a:p>
            <a:pPr lvl="1"/>
            <a:r>
              <a:rPr lang="en-US" dirty="0"/>
              <a:t>Simulated polarization of transmitted particles: &gt;99.9%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18529-C226-4598-9CC3-0723E2A0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478D0-8A79-4E24-8B37-03C0171C4A19}"/>
              </a:ext>
            </a:extLst>
          </p:cNvPr>
          <p:cNvSpPr txBox="1"/>
          <p:nvPr/>
        </p:nvSpPr>
        <p:spPr>
          <a:xfrm>
            <a:off x="6204155" y="5781606"/>
            <a:ext cx="5594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Plot tracking particles in the spin state accepted by the magnetic field.</a:t>
            </a:r>
          </a:p>
        </p:txBody>
      </p:sp>
      <p:pic>
        <p:nvPicPr>
          <p:cNvPr id="10" name="Content Placeholder 9" descr="Chart, diagram&#10;&#10;Description automatically generated">
            <a:extLst>
              <a:ext uri="{FF2B5EF4-FFF2-40B4-BE49-F238E27FC236}">
                <a16:creationId xmlns:a16="http://schemas.microsoft.com/office/drawing/2014/main" id="{5AC81248-359A-4ECF-977F-04777D6DEE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6700" y="2297036"/>
            <a:ext cx="6592767" cy="3474720"/>
          </a:xfrm>
        </p:spPr>
      </p:pic>
    </p:spTree>
    <p:extLst>
      <p:ext uri="{BB962C8B-B14F-4D97-AF65-F5344CB8AC3E}">
        <p14:creationId xmlns:p14="http://schemas.microsoft.com/office/powerpoint/2010/main" val="101837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9065-365E-4A67-B9CB-294077B5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Nozzle Measured Profiles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AD847BBF-02FD-487B-9EBF-2F5F5D959C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28" r="1680"/>
          <a:stretch/>
        </p:blipFill>
        <p:spPr>
          <a:xfrm>
            <a:off x="88490" y="2796199"/>
            <a:ext cx="6509698" cy="301752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07331-6C22-47DB-B31D-9C3C4A8E5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5670" y="2881526"/>
            <a:ext cx="5427840" cy="2846865"/>
          </a:xfrm>
        </p:spPr>
        <p:txBody>
          <a:bodyPr>
            <a:normAutofit/>
          </a:bodyPr>
          <a:lstStyle/>
          <a:p>
            <a:r>
              <a:rPr lang="en-US" dirty="0"/>
              <a:t>Beam profiles were taken by both the upstream (US) and downstream (DS) residual gas analyzers (RGAs).</a:t>
            </a:r>
          </a:p>
          <a:p>
            <a:r>
              <a:rPr lang="en-US" dirty="0"/>
              <a:t>Beam profiles were taken for multiple </a:t>
            </a:r>
            <a:r>
              <a:rPr lang="en-US" baseline="30000" dirty="0"/>
              <a:t>3</a:t>
            </a:r>
            <a:r>
              <a:rPr lang="en-US" dirty="0"/>
              <a:t>He inlet pressures.</a:t>
            </a:r>
          </a:p>
          <a:p>
            <a:r>
              <a:rPr lang="en-US" dirty="0"/>
              <a:t>Extract signal to background from the beam profile.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108B1-6D3C-4920-BE34-17E6551F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A352F-3D16-44D3-AF57-DBFAA262B9F6}"/>
              </a:ext>
            </a:extLst>
          </p:cNvPr>
          <p:cNvSpPr txBox="1"/>
          <p:nvPr/>
        </p:nvSpPr>
        <p:spPr>
          <a:xfrm>
            <a:off x="88489" y="5813719"/>
            <a:ext cx="6509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profile at upstream RGA measured for a 240 </a:t>
            </a:r>
            <a:r>
              <a:rPr lang="en-US" dirty="0" err="1"/>
              <a:t>mtorr</a:t>
            </a:r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He inlet pressure provided to the needle nozzle (measured at room temperature).</a:t>
            </a:r>
          </a:p>
        </p:txBody>
      </p:sp>
    </p:spTree>
    <p:extLst>
      <p:ext uri="{BB962C8B-B14F-4D97-AF65-F5344CB8AC3E}">
        <p14:creationId xmlns:p14="http://schemas.microsoft.com/office/powerpoint/2010/main" val="4047435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DBC1F-1A76-4D4D-9864-E53E3DD7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Nozzle Signal to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A9E6E-C308-445F-8338-82376C246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65" y="2486346"/>
            <a:ext cx="4303878" cy="3724414"/>
          </a:xfrm>
        </p:spPr>
        <p:txBody>
          <a:bodyPr>
            <a:normAutofit/>
          </a:bodyPr>
          <a:lstStyle/>
          <a:p>
            <a:r>
              <a:rPr lang="en-US" dirty="0"/>
              <a:t>Signal divided by total (%) at upstream RGA.</a:t>
            </a:r>
          </a:p>
          <a:p>
            <a:r>
              <a:rPr lang="en-US" dirty="0"/>
              <a:t>New maximum: ~70%.</a:t>
            </a:r>
          </a:p>
          <a:p>
            <a:r>
              <a:rPr lang="en-US" dirty="0"/>
              <a:t>Previous maximum: ~40%.</a:t>
            </a:r>
          </a:p>
          <a:p>
            <a:r>
              <a:rPr lang="en-US" dirty="0"/>
              <a:t>Reconfiguring the pumping massively increased the signal to background.</a:t>
            </a:r>
          </a:p>
          <a:p>
            <a:r>
              <a:rPr lang="en-US" dirty="0"/>
              <a:t>We would like to increase it further though.</a:t>
            </a:r>
          </a:p>
        </p:txBody>
      </p:sp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7E780FE8-133D-4C16-A4DA-1BAEA68463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56" r="9654"/>
          <a:stretch/>
        </p:blipFill>
        <p:spPr>
          <a:xfrm>
            <a:off x="4387643" y="2336873"/>
            <a:ext cx="7720592" cy="40233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A1253-AA28-49C0-9649-93EEA278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ED0015EF-FBD1-46A4-A08D-E2C3DD735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" r="95392"/>
          <a:stretch/>
        </p:blipFill>
        <p:spPr>
          <a:xfrm>
            <a:off x="4387643" y="2336873"/>
            <a:ext cx="302344" cy="40233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C977B8-4E0D-4877-B068-2878ACC79B64}"/>
              </a:ext>
            </a:extLst>
          </p:cNvPr>
          <p:cNvSpPr/>
          <p:nvPr/>
        </p:nvSpPr>
        <p:spPr>
          <a:xfrm>
            <a:off x="6374167" y="2336873"/>
            <a:ext cx="2157274" cy="3619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3AE93B-876D-4ED4-969E-4FF6D9E21C27}"/>
              </a:ext>
            </a:extLst>
          </p:cNvPr>
          <p:cNvSpPr/>
          <p:nvPr/>
        </p:nvSpPr>
        <p:spPr>
          <a:xfrm>
            <a:off x="9136984" y="2336873"/>
            <a:ext cx="2157274" cy="3619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E52A88CF-8ED7-45FA-9B64-B0F9CD8B6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62" t="-245" r="25296" b="91248"/>
          <a:stretch/>
        </p:blipFill>
        <p:spPr>
          <a:xfrm>
            <a:off x="7474999" y="2336873"/>
            <a:ext cx="2228295" cy="3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9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8737-713E-4E03-8298-DAF1CA4E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17" y="694373"/>
            <a:ext cx="7729728" cy="1188720"/>
          </a:xfrm>
        </p:spPr>
        <p:txBody>
          <a:bodyPr/>
          <a:lstStyle/>
          <a:p>
            <a:r>
              <a:rPr lang="en-US" dirty="0"/>
              <a:t>Microchannel Plate?</a:t>
            </a: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1624A2B4-9A73-44E2-8044-F23F8E7E3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464438"/>
            <a:ext cx="4428116" cy="3383280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2FFDF4E-3316-49B0-9DDE-E74F99A2D4B8}"/>
              </a:ext>
            </a:extLst>
          </p:cNvPr>
          <p:cNvSpPr txBox="1">
            <a:spLocks/>
          </p:cNvSpPr>
          <p:nvPr/>
        </p:nvSpPr>
        <p:spPr>
          <a:xfrm>
            <a:off x="0" y="2248160"/>
            <a:ext cx="5978013" cy="441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Angular distributions some distance from nozzle:</a:t>
            </a:r>
          </a:p>
          <a:p>
            <a:pPr lvl="1"/>
            <a:r>
              <a:rPr lang="en-US" sz="1800" dirty="0"/>
              <a:t>Above: Experimentally measured distribution for multi-capillary array with channel dimensions comparable to a microchannel (MC) plate (</a:t>
            </a:r>
            <a:r>
              <a:rPr lang="fr-FR" sz="1800" b="0" i="1" u="none" strike="noStrike" baseline="0" dirty="0">
                <a:latin typeface="Arial" panose="020B0604020202020204" pitchFamily="34" charset="0"/>
              </a:rPr>
              <a:t>F </a:t>
            </a:r>
            <a:r>
              <a:rPr lang="fr-FR" sz="1800" b="0" i="1" u="none" strike="noStrike" baseline="0" dirty="0" err="1">
                <a:latin typeface="Arial" panose="020B0604020202020204" pitchFamily="34" charset="0"/>
              </a:rPr>
              <a:t>Rugamas</a:t>
            </a:r>
            <a:r>
              <a:rPr lang="fr-FR" sz="1800" b="0" i="1" u="none" strike="noStrike" baseline="0" dirty="0">
                <a:latin typeface="Arial" panose="020B0604020202020204" pitchFamily="34" charset="0"/>
              </a:rPr>
              <a:t> et al 2000 </a:t>
            </a:r>
            <a:r>
              <a:rPr lang="fr-FR" sz="1800" b="0" i="1" u="none" strike="noStrike" baseline="0" dirty="0" err="1">
                <a:latin typeface="Arial" panose="020B0604020202020204" pitchFamily="34" charset="0"/>
              </a:rPr>
              <a:t>Meas</a:t>
            </a:r>
            <a:r>
              <a:rPr lang="fr-FR" sz="1800" b="0" i="1" u="none" strike="noStrike" baseline="0" dirty="0">
                <a:latin typeface="Arial" panose="020B0604020202020204" pitchFamily="34" charset="0"/>
              </a:rPr>
              <a:t>. </a:t>
            </a:r>
            <a:r>
              <a:rPr lang="fr-FR" sz="1800" b="0" i="1" u="none" strike="noStrike" baseline="0" dirty="0" err="1">
                <a:latin typeface="Arial" panose="020B0604020202020204" pitchFamily="34" charset="0"/>
              </a:rPr>
              <a:t>Sci</a:t>
            </a:r>
            <a:r>
              <a:rPr lang="fr-FR" sz="1800" b="0" i="1" u="none" strike="noStrike" baseline="0" dirty="0">
                <a:latin typeface="Arial" panose="020B0604020202020204" pitchFamily="34" charset="0"/>
              </a:rPr>
              <a:t>. </a:t>
            </a:r>
            <a:r>
              <a:rPr lang="fr-FR" sz="1800" b="0" i="1" u="none" strike="noStrike" baseline="0" dirty="0" err="1">
                <a:latin typeface="Arial" panose="020B0604020202020204" pitchFamily="34" charset="0"/>
              </a:rPr>
              <a:t>Technol</a:t>
            </a:r>
            <a:r>
              <a:rPr lang="fr-FR" sz="1800" b="0" i="1" u="none" strike="noStrike" baseline="0" dirty="0">
                <a:latin typeface="Arial" panose="020B0604020202020204" pitchFamily="34" charset="0"/>
              </a:rPr>
              <a:t>. </a:t>
            </a:r>
            <a:r>
              <a:rPr lang="fr-FR" sz="1800" b="1" i="1" u="none" strike="noStrike" baseline="0" dirty="0">
                <a:latin typeface="Arial" panose="020B0604020202020204" pitchFamily="34" charset="0"/>
              </a:rPr>
              <a:t>11 </a:t>
            </a:r>
            <a:r>
              <a:rPr lang="fr-FR" sz="1800" b="0" i="1" u="none" strike="noStrike" baseline="0" dirty="0">
                <a:latin typeface="Arial" panose="020B0604020202020204" pitchFamily="34" charset="0"/>
              </a:rPr>
              <a:t>1750).</a:t>
            </a:r>
          </a:p>
          <a:p>
            <a:pPr lvl="2"/>
            <a:r>
              <a:rPr lang="fr-FR" sz="1800" dirty="0" err="1"/>
              <a:t>Different</a:t>
            </a:r>
            <a:r>
              <a:rPr lang="fr-FR" sz="1800" dirty="0"/>
              <a:t> </a:t>
            </a:r>
            <a:r>
              <a:rPr lang="fr-FR" sz="1800" dirty="0" err="1"/>
              <a:t>symbols</a:t>
            </a:r>
            <a:r>
              <a:rPr lang="fr-FR" sz="1800" dirty="0"/>
              <a:t> </a:t>
            </a:r>
            <a:r>
              <a:rPr lang="fr-FR" sz="1800" dirty="0" err="1"/>
              <a:t>indicate</a:t>
            </a:r>
            <a:r>
              <a:rPr lang="fr-FR" sz="1800" dirty="0"/>
              <a:t> </a:t>
            </a:r>
            <a:r>
              <a:rPr lang="fr-FR" sz="1800" dirty="0" err="1"/>
              <a:t>different</a:t>
            </a:r>
            <a:r>
              <a:rPr lang="fr-FR" sz="1800" dirty="0"/>
              <a:t> </a:t>
            </a:r>
            <a:r>
              <a:rPr lang="fr-FR" sz="1800" dirty="0" err="1"/>
              <a:t>nozzle</a:t>
            </a:r>
            <a:r>
              <a:rPr lang="fr-FR" sz="1800" dirty="0"/>
              <a:t> pressures</a:t>
            </a:r>
          </a:p>
          <a:p>
            <a:pPr lvl="1"/>
            <a:r>
              <a:rPr lang="en-US" sz="1800" dirty="0"/>
              <a:t>Below: A general cos(theta) distribution which is the kind of distribution governing the hypodermic needle nozzle at operating pressures. (from simulation)</a:t>
            </a:r>
            <a:endParaRPr lang="en-US" sz="2000" dirty="0"/>
          </a:p>
          <a:p>
            <a:r>
              <a:rPr lang="en-US" sz="2000" dirty="0"/>
              <a:t>MC plate should have a far sharper peak than the old nozzle.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DC443-A8FF-4BD9-B177-5523B123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353D93-5050-46C6-A044-89B5E15DB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r="9546"/>
          <a:stretch/>
        </p:blipFill>
        <p:spPr>
          <a:xfrm>
            <a:off x="6331977" y="3808724"/>
            <a:ext cx="5775963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B607-6F08-41B3-A07C-815633CF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Microchannel Plate Nozzle</a:t>
            </a:r>
          </a:p>
        </p:txBody>
      </p:sp>
      <p:pic>
        <p:nvPicPr>
          <p:cNvPr id="9" name="Content Placeholder 8" descr="A snail on a person's hand&#10;&#10;Description automatically generated">
            <a:extLst>
              <a:ext uri="{FF2B5EF4-FFF2-40B4-BE49-F238E27FC236}">
                <a16:creationId xmlns:a16="http://schemas.microsoft.com/office/drawing/2014/main" id="{E8A5C0AF-6D7B-4684-B508-B8EC5C16DB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006" t="30349" r="30017" b="31608"/>
          <a:stretch/>
        </p:blipFill>
        <p:spPr>
          <a:xfrm>
            <a:off x="0" y="2003324"/>
            <a:ext cx="2560320" cy="3332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63091-630E-4BD6-BB76-350E75344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1923" y="2438801"/>
            <a:ext cx="5491683" cy="3599316"/>
          </a:xfrm>
        </p:spPr>
        <p:txBody>
          <a:bodyPr/>
          <a:lstStyle/>
          <a:p>
            <a:r>
              <a:rPr lang="en-US" dirty="0"/>
              <a:t>More pointed distribution improves system in two ways:</a:t>
            </a:r>
          </a:p>
          <a:p>
            <a:pPr lvl="1"/>
            <a:r>
              <a:rPr lang="en-US" dirty="0"/>
              <a:t>Reduces necessary minimum operating pressure</a:t>
            </a:r>
          </a:p>
          <a:p>
            <a:pPr lvl="1"/>
            <a:r>
              <a:rPr lang="en-US" dirty="0"/>
              <a:t>Reduces fraction of gas available to be converted into background</a:t>
            </a:r>
          </a:p>
          <a:p>
            <a:r>
              <a:rPr lang="en-US" dirty="0"/>
              <a:t>MC plate nozzle</a:t>
            </a:r>
          </a:p>
          <a:p>
            <a:pPr lvl="1"/>
            <a:r>
              <a:rPr lang="en-US" dirty="0"/>
              <a:t>Simulated Transmission: 0.25%</a:t>
            </a:r>
          </a:p>
          <a:p>
            <a:pPr lvl="1"/>
            <a:r>
              <a:rPr lang="en-US" dirty="0"/>
              <a:t>Simulated Polarization: &gt;99.9%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A2DBF-4C58-4D3D-BF45-B4C6D53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Content Placeholder 6" descr="A picture containing indoor, kitchenware, cooked&#10;&#10;Description automatically generated">
            <a:extLst>
              <a:ext uri="{FF2B5EF4-FFF2-40B4-BE49-F238E27FC236}">
                <a16:creationId xmlns:a16="http://schemas.microsoft.com/office/drawing/2014/main" id="{7B2E4296-3329-44F1-A950-4CBE9DD32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5" t="43" r="399" b="35327"/>
          <a:stretch/>
        </p:blipFill>
        <p:spPr>
          <a:xfrm>
            <a:off x="2788440" y="4532050"/>
            <a:ext cx="2698811" cy="2325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73EF3C-C10C-445D-B11C-6F09167E8BAF}"/>
              </a:ext>
            </a:extLst>
          </p:cNvPr>
          <p:cNvSpPr txBox="1"/>
          <p:nvPr/>
        </p:nvSpPr>
        <p:spPr>
          <a:xfrm>
            <a:off x="2886128" y="3429000"/>
            <a:ext cx="120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 Plate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2AA92B-3922-48F0-9E81-AB0B4A1C9A9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953087" y="3515557"/>
            <a:ext cx="933041" cy="9810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B939C8F-2757-464A-A38A-411A745276C7}"/>
              </a:ext>
            </a:extLst>
          </p:cNvPr>
          <p:cNvSpPr txBox="1"/>
          <p:nvPr/>
        </p:nvSpPr>
        <p:spPr>
          <a:xfrm>
            <a:off x="680321" y="6104770"/>
            <a:ext cx="166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Needle Nozzle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2E4D4F-467D-488D-9DAC-6944D100EE6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342218" y="6038117"/>
            <a:ext cx="1253238" cy="25131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39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5A341-906A-4A2F-A6BD-B785D83C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Plate 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7380-4CA9-4F07-A334-B18412977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123208"/>
            <a:ext cx="4332492" cy="2450690"/>
          </a:xfrm>
        </p:spPr>
        <p:txBody>
          <a:bodyPr>
            <a:normAutofit/>
          </a:bodyPr>
          <a:lstStyle/>
          <a:p>
            <a:r>
              <a:rPr lang="en-US" dirty="0"/>
              <a:t>Signal divided by total (%) at upstream RGA for MC plate.</a:t>
            </a:r>
          </a:p>
          <a:p>
            <a:r>
              <a:rPr lang="en-US" dirty="0"/>
              <a:t>Did not initially see much improvement.</a:t>
            </a:r>
          </a:p>
          <a:p>
            <a:r>
              <a:rPr lang="en-US" dirty="0"/>
              <a:t>Check nozzle alignment.</a:t>
            </a:r>
          </a:p>
        </p:txBody>
      </p:sp>
      <p:pic>
        <p:nvPicPr>
          <p:cNvPr id="25" name="Content Placeholder 24" descr="Chart, scatter chart&#10;&#10;Description automatically generated">
            <a:extLst>
              <a:ext uri="{FF2B5EF4-FFF2-40B4-BE49-F238E27FC236}">
                <a16:creationId xmlns:a16="http://schemas.microsoft.com/office/drawing/2014/main" id="{60706A15-7964-43EF-BC7D-FD05F04B75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9205"/>
          <a:stretch/>
        </p:blipFill>
        <p:spPr>
          <a:xfrm>
            <a:off x="4332492" y="2336873"/>
            <a:ext cx="7859508" cy="40233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C527E-E0EE-4717-A76D-DFD2538B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81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929F-E2D4-4A12-83C6-715FDDA3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MC Plate Alignment</a:t>
            </a:r>
          </a:p>
        </p:txBody>
      </p:sp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F13AA7F3-2E5D-424A-B3E5-E739910D31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79" r="9588"/>
          <a:stretch/>
        </p:blipFill>
        <p:spPr>
          <a:xfrm>
            <a:off x="26634" y="2415536"/>
            <a:ext cx="7698465" cy="40233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691DA-9AA8-4631-A1F6-E1F4C3CAF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8466" y="2335219"/>
            <a:ext cx="4493534" cy="4183993"/>
          </a:xfrm>
        </p:spPr>
        <p:txBody>
          <a:bodyPr/>
          <a:lstStyle/>
          <a:p>
            <a:r>
              <a:rPr lang="en-US" dirty="0"/>
              <a:t>Able to crudely change nozzle alignment.</a:t>
            </a:r>
          </a:p>
          <a:p>
            <a:r>
              <a:rPr lang="en-US" dirty="0"/>
              <a:t>Horizontally translated the nozzle, keeping distance from quadrupole fixed.</a:t>
            </a:r>
          </a:p>
          <a:p>
            <a:r>
              <a:rPr lang="en-US" dirty="0"/>
              <a:t>Were able to slightly increase the signal to background.</a:t>
            </a:r>
          </a:p>
          <a:p>
            <a:r>
              <a:rPr lang="en-US" dirty="0"/>
              <a:t>Comparing to simulations, this suggests that the nozzle has an angular misalignment &lt;1 degree.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F1D69-BFC3-4CBB-84BB-B55E572D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2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61A4-4748-4FD0-AAD0-D09D8671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Skimmer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E6795-F085-4F5F-A6F4-621E31B9E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188" y="1979972"/>
            <a:ext cx="11606375" cy="2544023"/>
          </a:xfrm>
        </p:spPr>
        <p:txBody>
          <a:bodyPr>
            <a:normAutofit/>
          </a:bodyPr>
          <a:lstStyle/>
          <a:p>
            <a:r>
              <a:rPr lang="en-US" dirty="0"/>
              <a:t>Once the nozzle is properly aligned it may be necessary to change the skimmers.</a:t>
            </a:r>
          </a:p>
          <a:p>
            <a:r>
              <a:rPr lang="en-US" dirty="0"/>
              <a:t>The original skimmers are less effective with the new nozzle.</a:t>
            </a:r>
          </a:p>
          <a:p>
            <a:r>
              <a:rPr lang="en-US" dirty="0"/>
              <a:t>Atoms lost to Quadrupole, already being in the second to last chamber, are most likely to become background gas.</a:t>
            </a:r>
          </a:p>
          <a:p>
            <a:r>
              <a:rPr lang="en-US" dirty="0"/>
              <a:t>Maximizing the Transmission/Rejection ratio, in the quad, will likely improve the signal to background.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F21CB-D9AA-45FD-8C31-1320756E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B9988670-97D6-4BF2-B734-226A0A63D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978115"/>
              </p:ext>
            </p:extLst>
          </p:nvPr>
        </p:nvGraphicFramePr>
        <p:xfrm>
          <a:off x="224902" y="4819209"/>
          <a:ext cx="4307086" cy="1854200"/>
        </p:xfrm>
        <a:graphic>
          <a:graphicData uri="http://schemas.openxmlformats.org/drawingml/2006/table">
            <a:tbl>
              <a:tblPr firstRow="1" bandRow="1"/>
              <a:tblGrid>
                <a:gridCol w="2636091">
                  <a:extLst>
                    <a:ext uri="{9D8B030D-6E8A-4147-A177-3AD203B41FA5}">
                      <a16:colId xmlns:a16="http://schemas.microsoft.com/office/drawing/2014/main" val="2640887393"/>
                    </a:ext>
                  </a:extLst>
                </a:gridCol>
                <a:gridCol w="1670995">
                  <a:extLst>
                    <a:ext uri="{9D8B030D-6E8A-4147-A177-3AD203B41FA5}">
                      <a16:colId xmlns:a16="http://schemas.microsoft.com/office/drawing/2014/main" val="28142441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Position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Fraction of Gas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5309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Lost on Skimmer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95.871%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088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Lost on Skimmer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3.947%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1188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Rejected by Quad Field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0.0984%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1009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Transmitted by Quad Field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0.0098%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8066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54FC2E-320B-472A-A301-6B869E30C5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573388"/>
              </p:ext>
            </p:extLst>
          </p:nvPr>
        </p:nvGraphicFramePr>
        <p:xfrm>
          <a:off x="5191333" y="4819209"/>
          <a:ext cx="4307086" cy="1854200"/>
        </p:xfrm>
        <a:graphic>
          <a:graphicData uri="http://schemas.openxmlformats.org/drawingml/2006/table">
            <a:tbl>
              <a:tblPr firstRow="1" bandRow="1"/>
              <a:tblGrid>
                <a:gridCol w="2694998">
                  <a:extLst>
                    <a:ext uri="{9D8B030D-6E8A-4147-A177-3AD203B41FA5}">
                      <a16:colId xmlns:a16="http://schemas.microsoft.com/office/drawing/2014/main" val="2640887393"/>
                    </a:ext>
                  </a:extLst>
                </a:gridCol>
                <a:gridCol w="1612088">
                  <a:extLst>
                    <a:ext uri="{9D8B030D-6E8A-4147-A177-3AD203B41FA5}">
                      <a16:colId xmlns:a16="http://schemas.microsoft.com/office/drawing/2014/main" val="28142441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Position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Fraction of Gas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5309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Lost on Skimmer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85.409%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088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Lost on Skimmer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12.272%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1188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Rejected by Quad Field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1.491%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1009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Transmitted by Quad Field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0.258%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8066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625B2F8-F509-41D5-A3F1-AD2E5BABD464}"/>
              </a:ext>
            </a:extLst>
          </p:cNvPr>
          <p:cNvSpPr txBox="1"/>
          <p:nvPr/>
        </p:nvSpPr>
        <p:spPr>
          <a:xfrm>
            <a:off x="456430" y="4437743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latin typeface="Calibri" panose="020F0502020204030204"/>
              </a:rPr>
              <a:t>Original Nozzle with Original Skimmers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DBEB18-02D1-4A73-84F4-C0CCF434B478}"/>
              </a:ext>
            </a:extLst>
          </p:cNvPr>
          <p:cNvSpPr txBox="1"/>
          <p:nvPr/>
        </p:nvSpPr>
        <p:spPr>
          <a:xfrm>
            <a:off x="5382171" y="4433346"/>
            <a:ext cx="392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latin typeface="Calibri" panose="020F0502020204030204"/>
              </a:rPr>
              <a:t>MC Plate Nozzle with Original Skimmers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41E55-2A8A-4969-BE74-CEA8CB52E3C3}"/>
              </a:ext>
            </a:extLst>
          </p:cNvPr>
          <p:cNvSpPr txBox="1"/>
          <p:nvPr/>
        </p:nvSpPr>
        <p:spPr>
          <a:xfrm>
            <a:off x="9877254" y="5561643"/>
            <a:ext cx="200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Simulations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B15C6A-3D33-430F-96F5-43D0932BBC19}"/>
              </a:ext>
            </a:extLst>
          </p:cNvPr>
          <p:cNvSpPr/>
          <p:nvPr/>
        </p:nvSpPr>
        <p:spPr>
          <a:xfrm>
            <a:off x="97654" y="4443121"/>
            <a:ext cx="11869444" cy="2359317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05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DE33-2859-4955-B509-3A154671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4DE6-4C0E-46D7-8B5D-A997DC06D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72" y="2336873"/>
            <a:ext cx="10555548" cy="3930762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aseline="30000" dirty="0"/>
              <a:t>3</a:t>
            </a:r>
            <a:r>
              <a:rPr lang="en-US" dirty="0"/>
              <a:t>He atomic beam source has been tested and modified.</a:t>
            </a:r>
          </a:p>
          <a:p>
            <a:r>
              <a:rPr lang="en-US" dirty="0"/>
              <a:t>Currently working to further reduce the background being emitted.</a:t>
            </a:r>
          </a:p>
          <a:p>
            <a:r>
              <a:rPr lang="en-US" dirty="0"/>
              <a:t>Most recent attempt involves a new nozzle with a more pointed velocity distribution.</a:t>
            </a:r>
          </a:p>
          <a:p>
            <a:r>
              <a:rPr lang="en-US" dirty="0"/>
              <a:t>This new nozzle has some alignment issues which are being explored as of this presentation.</a:t>
            </a:r>
          </a:p>
          <a:p>
            <a:r>
              <a:rPr lang="en-US" dirty="0"/>
              <a:t>Future optimizations for the skimmers may further reduce background.</a:t>
            </a:r>
          </a:p>
          <a:p>
            <a:r>
              <a:rPr lang="en-US" dirty="0"/>
              <a:t>These require major changes, which can most efficiently be performed as part of rotating the apparatus into a vertical orientation.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0ADE-4361-45A2-A095-5732E27B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3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B2E0A-CFCD-4521-8155-F82F3B630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A4DA5-289A-4C3D-A98B-9716CD525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48396"/>
            <a:ext cx="10505543" cy="4474345"/>
          </a:xfrm>
        </p:spPr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Overall goal of the experiment</a:t>
            </a:r>
          </a:p>
          <a:p>
            <a:pPr lvl="1"/>
            <a:r>
              <a:rPr lang="en-US" dirty="0"/>
              <a:t>How the atomic beam source, as part of the </a:t>
            </a:r>
            <a:r>
              <a:rPr lang="en-US" baseline="30000" dirty="0"/>
              <a:t>3</a:t>
            </a:r>
            <a:r>
              <a:rPr lang="en-US" dirty="0"/>
              <a:t>He services, helps to achieve this</a:t>
            </a:r>
          </a:p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experimental requirements</a:t>
            </a:r>
          </a:p>
          <a:p>
            <a:r>
              <a:rPr lang="en-US" dirty="0"/>
              <a:t>Atomic beam source apparatus</a:t>
            </a:r>
          </a:p>
          <a:p>
            <a:r>
              <a:rPr lang="en-US" dirty="0"/>
              <a:t>Needle nozzle configuration</a:t>
            </a:r>
          </a:p>
          <a:p>
            <a:pPr lvl="1"/>
            <a:r>
              <a:rPr lang="en-US" dirty="0"/>
              <a:t>Simulations</a:t>
            </a:r>
          </a:p>
          <a:p>
            <a:pPr lvl="1"/>
            <a:r>
              <a:rPr lang="en-US" dirty="0"/>
              <a:t>Measurements</a:t>
            </a:r>
          </a:p>
          <a:p>
            <a:r>
              <a:rPr lang="en-US" dirty="0"/>
              <a:t>Microchannel (MC) plate nozzle configuration</a:t>
            </a:r>
          </a:p>
          <a:p>
            <a:pPr lvl="1"/>
            <a:r>
              <a:rPr lang="en-US" dirty="0"/>
              <a:t>Simulations</a:t>
            </a:r>
          </a:p>
          <a:p>
            <a:pPr lvl="1"/>
            <a:r>
              <a:rPr lang="en-US" dirty="0"/>
              <a:t>Measurements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935C3-84AF-4B06-BB94-FD1C66CB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6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607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4576-B204-40A5-B59F-2A351AFC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Nozzle Simulated Profiles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3D672D72-BB7B-4935-9A13-A3C7757E63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45" r="5971"/>
          <a:stretch/>
        </p:blipFill>
        <p:spPr>
          <a:xfrm>
            <a:off x="35511" y="3062335"/>
            <a:ext cx="6010794" cy="301752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1D34B-659E-428D-B4C5-2D165AC60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8892" y="2506437"/>
            <a:ext cx="4700058" cy="3599316"/>
          </a:xfrm>
        </p:spPr>
        <p:txBody>
          <a:bodyPr/>
          <a:lstStyle/>
          <a:p>
            <a:r>
              <a:rPr lang="en-US" dirty="0"/>
              <a:t>Simulated profile is similar to a Gaussian distribution but is not one.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82C33-B26F-4178-A7A9-3AAC9EA0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4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Target Cells</a:t>
            </a:r>
          </a:p>
        </p:txBody>
      </p:sp>
      <p:pic>
        <p:nvPicPr>
          <p:cNvPr id="5" name="Content Placeholder 4">
            <a:hlinkClick r:id="" action="ppaction://noaction"/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2" y="2262837"/>
            <a:ext cx="3448531" cy="404869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908001" y="2024110"/>
                <a:ext cx="7975605" cy="4740676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 err="1">
                    <a:cs typeface="Arial" panose="020B0604020202020204" pitchFamily="34" charset="0"/>
                  </a:rPr>
                  <a:t>nEDM@SNS</a:t>
                </a:r>
                <a:r>
                  <a:rPr lang="en-US" dirty="0">
                    <a:cs typeface="Arial" panose="020B0604020202020204" pitchFamily="34" charset="0"/>
                  </a:rPr>
                  <a:t> goal: achieve a sensitivity to the neutron electric dipole moment at or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cs typeface="Arial" panose="020B0604020202020204" pitchFamily="34" charset="0"/>
                  </a:rPr>
                  <a:t>Neutrons are down-scattered to UCNs in two acrylic target cells containing superfluid helium.</a:t>
                </a:r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Spin polarized </a:t>
                </a:r>
                <a:r>
                  <a:rPr lang="en-US" baseline="30000" dirty="0"/>
                  <a:t>3</a:t>
                </a:r>
                <a:r>
                  <a:rPr lang="en-US" dirty="0"/>
                  <a:t>He is also injected into the volume where both species </a:t>
                </a:r>
                <a:r>
                  <a:rPr lang="en-US" dirty="0" err="1"/>
                  <a:t>precess</a:t>
                </a:r>
                <a:r>
                  <a:rPr lang="en-US" dirty="0"/>
                  <a:t> freely.</a:t>
                </a:r>
              </a:p>
              <a:p>
                <a:r>
                  <a:rPr lang="en-US" dirty="0"/>
                  <a:t>Neutron-</a:t>
                </a:r>
                <a:r>
                  <a:rPr lang="en-US" baseline="30000" dirty="0"/>
                  <a:t>3</a:t>
                </a:r>
                <a:r>
                  <a:rPr lang="en-US" dirty="0"/>
                  <a:t>He capture cross-section is spin dependent.</a:t>
                </a:r>
              </a:p>
              <a:p>
                <a:r>
                  <a:rPr lang="en-US" dirty="0"/>
                  <a:t>Spin dressing techniques* are used to ensure the capture rate depends on the </a:t>
                </a:r>
                <a:r>
                  <a:rPr lang="en-US" dirty="0" err="1"/>
                  <a:t>nEDM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*Raymond Tat talk on spin dressing on Friday.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908001" y="2024110"/>
                <a:ext cx="7975605" cy="4740676"/>
              </a:xfrm>
              <a:blipFill>
                <a:blip r:embed="rId4"/>
                <a:stretch>
                  <a:fillRect l="-994" t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171081" y="1718695"/>
            <a:ext cx="1874231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plastic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00B0F0"/>
                </a:solidFill>
                <a:effectLst/>
              </a:rPr>
              <a:t>Electric Field</a:t>
            </a:r>
          </a:p>
        </p:txBody>
      </p:sp>
      <p:sp>
        <p:nvSpPr>
          <p:cNvPr id="7" name="Rectangle 6"/>
          <p:cNvSpPr/>
          <p:nvPr/>
        </p:nvSpPr>
        <p:spPr>
          <a:xfrm>
            <a:off x="909791" y="6376863"/>
            <a:ext cx="2396810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plastic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</a:rPr>
              <a:t>Magnetic Field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3093507" y="3194527"/>
            <a:ext cx="6490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credit: </a:t>
            </a:r>
            <a:r>
              <a:rPr lang="en-US" sz="1400" dirty="0" err="1"/>
              <a:t>Takeyasu</a:t>
            </a:r>
            <a:r>
              <a:rPr lang="en-US" sz="1400" dirty="0"/>
              <a:t> Ito, personal communication (original modified)</a:t>
            </a:r>
          </a:p>
        </p:txBody>
      </p:sp>
    </p:spTree>
    <p:extLst>
      <p:ext uri="{BB962C8B-B14F-4D97-AF65-F5344CB8AC3E}">
        <p14:creationId xmlns:p14="http://schemas.microsoft.com/office/powerpoint/2010/main" val="288233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66D2-39BD-453D-BBFE-9690BBA5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6F56-2EE3-497E-A5F0-9A1E0158B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97477"/>
            <a:ext cx="6046210" cy="48605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Diagram of the </a:t>
            </a:r>
            <a:r>
              <a:rPr lang="en-US" baseline="30000" dirty="0"/>
              <a:t>3</a:t>
            </a:r>
            <a:r>
              <a:rPr lang="en-US" dirty="0"/>
              <a:t>He services subsystem.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</a:t>
            </a:r>
            <a:r>
              <a:rPr lang="en-US" baseline="30000" dirty="0"/>
              <a:t>3</a:t>
            </a:r>
            <a:r>
              <a:rPr lang="en-US" dirty="0"/>
              <a:t>He polarization and injection system.</a:t>
            </a:r>
          </a:p>
          <a:p>
            <a:r>
              <a:rPr lang="en-US" dirty="0"/>
              <a:t>Concerned with the first three items:</a:t>
            </a:r>
          </a:p>
          <a:p>
            <a:pPr lvl="1"/>
            <a:r>
              <a:rPr lang="en-US" dirty="0"/>
              <a:t>Atomic beam source (ABS), ABS interface, and the injection volume.</a:t>
            </a:r>
          </a:p>
          <a:p>
            <a:r>
              <a:rPr lang="en-US" dirty="0"/>
              <a:t>ABS spin polarizes the </a:t>
            </a:r>
            <a:r>
              <a:rPr lang="en-US" baseline="30000" dirty="0"/>
              <a:t>3</a:t>
            </a:r>
            <a:r>
              <a:rPr lang="en-US" dirty="0"/>
              <a:t>He at ~1K with some background leakage.</a:t>
            </a:r>
          </a:p>
          <a:p>
            <a:r>
              <a:rPr lang="en-US" dirty="0"/>
              <a:t>ABS Interface guides spin polarized helium to injection volume.</a:t>
            </a:r>
          </a:p>
          <a:p>
            <a:pPr lvl="1"/>
            <a:r>
              <a:rPr lang="en-US" dirty="0"/>
              <a:t>Contains carbon pumps to reduce the amount of background </a:t>
            </a:r>
            <a:r>
              <a:rPr lang="en-US" baseline="30000" dirty="0"/>
              <a:t>3</a:t>
            </a:r>
            <a:r>
              <a:rPr lang="en-US" dirty="0"/>
              <a:t>He.</a:t>
            </a:r>
          </a:p>
          <a:p>
            <a:r>
              <a:rPr lang="en-US" dirty="0"/>
              <a:t>At the injection volume, the </a:t>
            </a:r>
            <a:r>
              <a:rPr lang="en-US" baseline="30000" dirty="0"/>
              <a:t>3</a:t>
            </a:r>
            <a:r>
              <a:rPr lang="en-US" dirty="0"/>
              <a:t>He mixes with the superfluid </a:t>
            </a:r>
            <a:r>
              <a:rPr lang="en-US" baseline="30000" dirty="0"/>
              <a:t>4</a:t>
            </a:r>
            <a:r>
              <a:rPr lang="en-US" dirty="0"/>
              <a:t>He.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9F7F0-2292-4484-9B0D-331D7F92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1304" name="Picture 130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4258E06-3FB7-4C64-A681-8BE70E43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210" y="1502527"/>
            <a:ext cx="6122901" cy="53035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05" name="TextBox 1304">
            <a:extLst>
              <a:ext uri="{FF2B5EF4-FFF2-40B4-BE49-F238E27FC236}">
                <a16:creationId xmlns:a16="http://schemas.microsoft.com/office/drawing/2014/main" id="{E4B2901E-11AF-4DBB-84AA-B9ED0D26FD2F}"/>
              </a:ext>
            </a:extLst>
          </p:cNvPr>
          <p:cNvSpPr txBox="1"/>
          <p:nvPr/>
        </p:nvSpPr>
        <p:spPr>
          <a:xfrm>
            <a:off x="11352651" y="1944705"/>
            <a:ext cx="67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 Interface</a:t>
            </a:r>
          </a:p>
        </p:txBody>
      </p:sp>
      <p:cxnSp>
        <p:nvCxnSpPr>
          <p:cNvPr id="1307" name="Straight Arrow Connector 1306">
            <a:extLst>
              <a:ext uri="{FF2B5EF4-FFF2-40B4-BE49-F238E27FC236}">
                <a16:creationId xmlns:a16="http://schemas.microsoft.com/office/drawing/2014/main" id="{2C7A615D-624A-45A1-AF14-9DDFFE7FF6CA}"/>
              </a:ext>
            </a:extLst>
          </p:cNvPr>
          <p:cNvCxnSpPr/>
          <p:nvPr/>
        </p:nvCxnSpPr>
        <p:spPr>
          <a:xfrm flipH="1">
            <a:off x="10892901" y="2213348"/>
            <a:ext cx="506027" cy="201378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41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66D2-39BD-453D-BBFE-9690BBA5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He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9F7F0-2292-4484-9B0D-331D7F92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1304" name="Picture 130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4258E06-3FB7-4C64-A681-8BE70E43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698" y="1502527"/>
            <a:ext cx="6122901" cy="53035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05" name="TextBox 1304">
            <a:extLst>
              <a:ext uri="{FF2B5EF4-FFF2-40B4-BE49-F238E27FC236}">
                <a16:creationId xmlns:a16="http://schemas.microsoft.com/office/drawing/2014/main" id="{E4B2901E-11AF-4DBB-84AA-B9ED0D26FD2F}"/>
              </a:ext>
            </a:extLst>
          </p:cNvPr>
          <p:cNvSpPr txBox="1"/>
          <p:nvPr/>
        </p:nvSpPr>
        <p:spPr>
          <a:xfrm>
            <a:off x="11352651" y="1944705"/>
            <a:ext cx="67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 Interface</a:t>
            </a:r>
          </a:p>
        </p:txBody>
      </p:sp>
      <p:cxnSp>
        <p:nvCxnSpPr>
          <p:cNvPr id="1307" name="Straight Arrow Connector 1306">
            <a:extLst>
              <a:ext uri="{FF2B5EF4-FFF2-40B4-BE49-F238E27FC236}">
                <a16:creationId xmlns:a16="http://schemas.microsoft.com/office/drawing/2014/main" id="{2C7A615D-624A-45A1-AF14-9DDFFE7FF6CA}"/>
              </a:ext>
            </a:extLst>
          </p:cNvPr>
          <p:cNvCxnSpPr/>
          <p:nvPr/>
        </p:nvCxnSpPr>
        <p:spPr>
          <a:xfrm flipH="1">
            <a:off x="10892901" y="2213348"/>
            <a:ext cx="506027" cy="201378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C381EF1-A06F-4C76-B42F-B11C06D77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60" b="62044"/>
          <a:stretch/>
        </p:blipFill>
        <p:spPr>
          <a:xfrm>
            <a:off x="7069417" y="1834166"/>
            <a:ext cx="4329511" cy="42062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77093-D31A-475B-9CCF-95317596368E}"/>
              </a:ext>
            </a:extLst>
          </p:cNvPr>
          <p:cNvSpPr txBox="1"/>
          <p:nvPr/>
        </p:nvSpPr>
        <p:spPr>
          <a:xfrm>
            <a:off x="9880983" y="2746365"/>
            <a:ext cx="116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 Interface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E012FD-3ED9-4DDB-9E81-84A5306A021A}"/>
              </a:ext>
            </a:extLst>
          </p:cNvPr>
          <p:cNvCxnSpPr>
            <a:cxnSpLocks/>
          </p:cNvCxnSpPr>
          <p:nvPr/>
        </p:nvCxnSpPr>
        <p:spPr>
          <a:xfrm flipH="1">
            <a:off x="8810984" y="3276953"/>
            <a:ext cx="1069999" cy="470171"/>
          </a:xfrm>
          <a:prstGeom prst="straightConnector1">
            <a:avLst/>
          </a:prstGeom>
          <a:ln w="53975">
            <a:solidFill>
              <a:schemeClr val="bg1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DC2A70-7F69-499A-8C25-322459646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97477"/>
            <a:ext cx="6046210" cy="48605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Diagram of the </a:t>
            </a:r>
            <a:r>
              <a:rPr lang="en-US" baseline="30000" dirty="0"/>
              <a:t>3</a:t>
            </a:r>
            <a:r>
              <a:rPr lang="en-US" dirty="0"/>
              <a:t>He services subsystem.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</a:t>
            </a:r>
            <a:r>
              <a:rPr lang="en-US" baseline="30000" dirty="0"/>
              <a:t>3</a:t>
            </a:r>
            <a:r>
              <a:rPr lang="en-US" dirty="0"/>
              <a:t>He polarization and injection system.</a:t>
            </a:r>
          </a:p>
          <a:p>
            <a:r>
              <a:rPr lang="en-US" dirty="0"/>
              <a:t>Concerned with the first three items:</a:t>
            </a:r>
          </a:p>
          <a:p>
            <a:pPr lvl="1"/>
            <a:r>
              <a:rPr lang="en-US" dirty="0"/>
              <a:t>Atomic beam source (ABS), ABS interface, and the injection volume.</a:t>
            </a:r>
          </a:p>
          <a:p>
            <a:r>
              <a:rPr lang="en-US" dirty="0"/>
              <a:t>ABS spin polarizes the </a:t>
            </a:r>
            <a:r>
              <a:rPr lang="en-US" baseline="30000" dirty="0"/>
              <a:t>3</a:t>
            </a:r>
            <a:r>
              <a:rPr lang="en-US" dirty="0"/>
              <a:t>He at ~1K with some background leakage.</a:t>
            </a:r>
          </a:p>
          <a:p>
            <a:r>
              <a:rPr lang="en-US" dirty="0"/>
              <a:t>ABS Interface guides spin polarized helium to injection volume.</a:t>
            </a:r>
          </a:p>
          <a:p>
            <a:pPr lvl="1"/>
            <a:r>
              <a:rPr lang="en-US" dirty="0"/>
              <a:t>Contains carbon pumps to reduce the amount of background </a:t>
            </a:r>
            <a:r>
              <a:rPr lang="en-US" baseline="30000" dirty="0"/>
              <a:t>3</a:t>
            </a:r>
            <a:r>
              <a:rPr lang="en-US" dirty="0"/>
              <a:t>He.</a:t>
            </a:r>
          </a:p>
          <a:p>
            <a:r>
              <a:rPr lang="en-US" dirty="0"/>
              <a:t>At the injection volume, the </a:t>
            </a:r>
            <a:r>
              <a:rPr lang="en-US" baseline="30000" dirty="0"/>
              <a:t>3</a:t>
            </a:r>
            <a:r>
              <a:rPr lang="en-US" dirty="0"/>
              <a:t>He mixes with the superfluid </a:t>
            </a:r>
            <a:r>
              <a:rPr lang="en-US" baseline="30000" dirty="0"/>
              <a:t>4</a:t>
            </a:r>
            <a:r>
              <a:rPr lang="en-US" dirty="0"/>
              <a:t>He.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5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DF3E-45D0-4A50-9A9D-37680F45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0FB0-11E4-4975-A7F7-54E1700B8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920" y="2041865"/>
            <a:ext cx="6098959" cy="4643020"/>
          </a:xfrm>
        </p:spPr>
        <p:txBody>
          <a:bodyPr>
            <a:normAutofit/>
          </a:bodyPr>
          <a:lstStyle/>
          <a:p>
            <a:r>
              <a:rPr lang="en-US" dirty="0"/>
              <a:t>Experiment requires </a:t>
            </a:r>
            <a:r>
              <a:rPr lang="en-US" baseline="30000" dirty="0"/>
              <a:t>3</a:t>
            </a:r>
            <a:r>
              <a:rPr lang="en-US" dirty="0"/>
              <a:t>He polarized to &gt;=95%.</a:t>
            </a:r>
          </a:p>
          <a:p>
            <a:r>
              <a:rPr lang="en-US" dirty="0"/>
              <a:t>This is difficult to achieve with optical pumping techniques.</a:t>
            </a:r>
          </a:p>
          <a:p>
            <a:r>
              <a:rPr lang="en-US" dirty="0"/>
              <a:t>Therefore, an atomic beam source using a permanent magnet quadrupole was designed.</a:t>
            </a:r>
          </a:p>
          <a:p>
            <a:r>
              <a:rPr lang="en-US" dirty="0"/>
              <a:t>This system needs to provide polarized </a:t>
            </a:r>
            <a:r>
              <a:rPr lang="en-US" baseline="30000" dirty="0"/>
              <a:t>3</a:t>
            </a:r>
            <a:r>
              <a:rPr lang="en-US" dirty="0"/>
              <a:t>He to the measurement cells with a flux of ~10</a:t>
            </a:r>
            <a:r>
              <a:rPr lang="en-US" baseline="30000" dirty="0"/>
              <a:t>14</a:t>
            </a:r>
            <a:r>
              <a:rPr lang="en-US" dirty="0"/>
              <a:t> atoms/s.</a:t>
            </a:r>
          </a:p>
          <a:p>
            <a:r>
              <a:rPr lang="en-US" dirty="0"/>
              <a:t>It is currently horizontal, but ultimately will be vertical.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FD2282-DE79-4605-B39C-BDB888E9A4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3259" b="24828"/>
          <a:stretch/>
        </p:blipFill>
        <p:spPr>
          <a:xfrm>
            <a:off x="6249879" y="3220375"/>
            <a:ext cx="5856680" cy="2286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AA426-78FE-406E-8C4B-C3DF495B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9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B35C-26F8-4BB9-9746-EF139CE3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Beam Source Schematic</a:t>
            </a:r>
          </a:p>
        </p:txBody>
      </p:sp>
      <p:pic>
        <p:nvPicPr>
          <p:cNvPr id="7" name="Content Placeholder 6" descr="A picture containing chart&#10;&#10;Description automatically generated">
            <a:extLst>
              <a:ext uri="{FF2B5EF4-FFF2-40B4-BE49-F238E27FC236}">
                <a16:creationId xmlns:a16="http://schemas.microsoft.com/office/drawing/2014/main" id="{8CC32DCC-5DA6-4CC9-A88E-66F251148E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231" y="3373958"/>
            <a:ext cx="6331976" cy="2103120"/>
          </a:xfrm>
          <a:solidFill>
            <a:schemeClr val="tx1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F205C-2486-43AD-A8D5-645625904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8207" y="2148396"/>
            <a:ext cx="5773793" cy="4554245"/>
          </a:xfrm>
        </p:spPr>
        <p:txBody>
          <a:bodyPr/>
          <a:lstStyle/>
          <a:p>
            <a:r>
              <a:rPr lang="en-US" dirty="0"/>
              <a:t>Cold head cools </a:t>
            </a:r>
            <a:r>
              <a:rPr lang="en-US" baseline="30000" dirty="0"/>
              <a:t>3</a:t>
            </a:r>
            <a:r>
              <a:rPr lang="en-US" dirty="0"/>
              <a:t>He to ~1K.</a:t>
            </a:r>
          </a:p>
          <a:p>
            <a:r>
              <a:rPr lang="en-US" dirty="0"/>
              <a:t>If gas touches any walls, it warms up.</a:t>
            </a:r>
          </a:p>
          <a:p>
            <a:r>
              <a:rPr lang="en-US" dirty="0"/>
              <a:t>Skimmers catch atoms that have no chance of making it through the quadrupole while cold.</a:t>
            </a:r>
          </a:p>
          <a:p>
            <a:r>
              <a:rPr lang="en-US" dirty="0"/>
              <a:t>Skimmers create “soft” separation between chambers.</a:t>
            </a:r>
          </a:p>
          <a:p>
            <a:r>
              <a:rPr lang="en-US" dirty="0"/>
              <a:t>Quadrupole “collimates” atoms in one polarization state, pushes others radially away.</a:t>
            </a:r>
          </a:p>
          <a:p>
            <a:r>
              <a:rPr lang="en-US" dirty="0"/>
              <a:t>RGAs measure beam profiles.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62F29-F3E3-40E1-91BA-19D007C0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539C4280-155B-4D39-8F15-212A303D464C}"/>
              </a:ext>
            </a:extLst>
          </p:cNvPr>
          <p:cNvSpPr/>
          <p:nvPr/>
        </p:nvSpPr>
        <p:spPr>
          <a:xfrm>
            <a:off x="4874691" y="4261281"/>
            <a:ext cx="567320" cy="2219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55C29-B38B-47A2-B4F0-998E84F34932}"/>
              </a:ext>
            </a:extLst>
          </p:cNvPr>
          <p:cNvSpPr txBox="1"/>
          <p:nvPr/>
        </p:nvSpPr>
        <p:spPr>
          <a:xfrm>
            <a:off x="4678357" y="3540620"/>
            <a:ext cx="1251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Beam Direction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FB3555-BA32-4051-8780-B5AD1A5E6834}"/>
              </a:ext>
            </a:extLst>
          </p:cNvPr>
          <p:cNvCxnSpPr/>
          <p:nvPr/>
        </p:nvCxnSpPr>
        <p:spPr>
          <a:xfrm flipH="1">
            <a:off x="5158351" y="3826276"/>
            <a:ext cx="145882" cy="43500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0E00D7-B58C-4863-9274-F54B9CD09C14}"/>
              </a:ext>
            </a:extLst>
          </p:cNvPr>
          <p:cNvSpPr txBox="1"/>
          <p:nvPr/>
        </p:nvSpPr>
        <p:spPr>
          <a:xfrm>
            <a:off x="2009432" y="3400797"/>
            <a:ext cx="7457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852824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kitchen, metal, cooking&#10;&#10;Description automatically generated">
            <a:extLst>
              <a:ext uri="{FF2B5EF4-FFF2-40B4-BE49-F238E27FC236}">
                <a16:creationId xmlns:a16="http://schemas.microsoft.com/office/drawing/2014/main" id="{CB68698B-0BD6-4390-AC45-D5257C6D8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69" b="6523"/>
          <a:stretch/>
        </p:blipFill>
        <p:spPr>
          <a:xfrm>
            <a:off x="0" y="1493108"/>
            <a:ext cx="3566160" cy="5364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26A3-F9F0-49C8-A697-EE7AF4B7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Images</a:t>
            </a:r>
          </a:p>
        </p:txBody>
      </p:sp>
      <p:pic>
        <p:nvPicPr>
          <p:cNvPr id="7" name="Content Placeholder 6" descr="A picture containing indoor, kitchenware, cooked&#10;&#10;Description automatically generated">
            <a:extLst>
              <a:ext uri="{FF2B5EF4-FFF2-40B4-BE49-F238E27FC236}">
                <a16:creationId xmlns:a16="http://schemas.microsoft.com/office/drawing/2014/main" id="{6CCC7AE8-02E8-4C3D-9CED-E14219B2B8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4742" t="24992" r="37007" b="43017"/>
          <a:stretch/>
        </p:blipFill>
        <p:spPr>
          <a:xfrm>
            <a:off x="2533687" y="5706681"/>
            <a:ext cx="1032473" cy="1151319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2753A9-4849-4536-B2DB-75434686D3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42374" t="39284" r="34372" b="5393"/>
          <a:stretch/>
        </p:blipFill>
        <p:spPr>
          <a:xfrm>
            <a:off x="8898613" y="1054888"/>
            <a:ext cx="1828800" cy="580103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428A2-7FEE-4030-ADBC-A3991831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3" name="Picture 12" descr="A picture containing indoor, open, vending machine&#10;&#10;Description automatically generated">
            <a:extLst>
              <a:ext uri="{FF2B5EF4-FFF2-40B4-BE49-F238E27FC236}">
                <a16:creationId xmlns:a16="http://schemas.microsoft.com/office/drawing/2014/main" id="{519944F8-B659-4389-A31A-28B0EDB334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17" r="20083" b="5502"/>
          <a:stretch/>
        </p:blipFill>
        <p:spPr>
          <a:xfrm>
            <a:off x="4622281" y="1579917"/>
            <a:ext cx="1828800" cy="475097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3C60F5-E80F-4EB5-9695-86CC1E11E18D}"/>
              </a:ext>
            </a:extLst>
          </p:cNvPr>
          <p:cNvCxnSpPr/>
          <p:nvPr/>
        </p:nvCxnSpPr>
        <p:spPr>
          <a:xfrm flipV="1">
            <a:off x="2045110" y="5706681"/>
            <a:ext cx="488577" cy="711874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C2CE6D-2D5B-4389-9627-8517B2C743B1}"/>
              </a:ext>
            </a:extLst>
          </p:cNvPr>
          <p:cNvCxnSpPr>
            <a:cxnSpLocks/>
          </p:cNvCxnSpPr>
          <p:nvPr/>
        </p:nvCxnSpPr>
        <p:spPr>
          <a:xfrm>
            <a:off x="2026464" y="6636775"/>
            <a:ext cx="488577" cy="221225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88E245-48C8-4F67-A8DD-5C1CF7DAA0AD}"/>
              </a:ext>
            </a:extLst>
          </p:cNvPr>
          <p:cNvSpPr txBox="1"/>
          <p:nvPr/>
        </p:nvSpPr>
        <p:spPr>
          <a:xfrm>
            <a:off x="4217779" y="6418555"/>
            <a:ext cx="166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Needle Nozzle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32A9A8-85F2-451C-87E4-585BD0F1F4D3}"/>
              </a:ext>
            </a:extLst>
          </p:cNvPr>
          <p:cNvSpPr txBox="1"/>
          <p:nvPr/>
        </p:nvSpPr>
        <p:spPr>
          <a:xfrm>
            <a:off x="6731918" y="5181205"/>
            <a:ext cx="117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Skimmer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98CCB6-983F-486E-943A-85A2303F8265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400149" y="6418557"/>
            <a:ext cx="817630" cy="18466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53A0BC-6DF5-44EA-9D83-7FAC9AF54626}"/>
              </a:ext>
            </a:extLst>
          </p:cNvPr>
          <p:cNvCxnSpPr>
            <a:cxnSpLocks/>
          </p:cNvCxnSpPr>
          <p:nvPr/>
        </p:nvCxnSpPr>
        <p:spPr>
          <a:xfrm flipH="1" flipV="1">
            <a:off x="5929978" y="5181205"/>
            <a:ext cx="817630" cy="18466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706BF54-8C86-49D4-863F-4146EB893FBC}"/>
              </a:ext>
            </a:extLst>
          </p:cNvPr>
          <p:cNvSpPr txBox="1"/>
          <p:nvPr/>
        </p:nvSpPr>
        <p:spPr>
          <a:xfrm>
            <a:off x="7067513" y="3625086"/>
            <a:ext cx="1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Shield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64CAC4C-460C-4314-9E30-FF1EBC4D7205}"/>
              </a:ext>
            </a:extLst>
          </p:cNvPr>
          <p:cNvCxnSpPr>
            <a:cxnSpLocks/>
          </p:cNvCxnSpPr>
          <p:nvPr/>
        </p:nvCxnSpPr>
        <p:spPr>
          <a:xfrm flipH="1" flipV="1">
            <a:off x="6265574" y="3625086"/>
            <a:ext cx="817630" cy="18466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3B29D85-B841-48A5-98A3-53881416BC14}"/>
              </a:ext>
            </a:extLst>
          </p:cNvPr>
          <p:cNvSpPr txBox="1"/>
          <p:nvPr/>
        </p:nvSpPr>
        <p:spPr>
          <a:xfrm>
            <a:off x="10759354" y="2865154"/>
            <a:ext cx="1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Quadrupole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F9A9A2-CABA-4CCF-8718-40F5455DA69A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9924804" y="2772822"/>
            <a:ext cx="834550" cy="27699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1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C59A-063A-4D04-8A33-3F048559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BE3D9-E0C6-4970-9B51-78704298C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036" y="2227153"/>
            <a:ext cx="4698358" cy="3996267"/>
          </a:xfrm>
        </p:spPr>
        <p:txBody>
          <a:bodyPr>
            <a:normAutofit/>
          </a:bodyPr>
          <a:lstStyle/>
          <a:p>
            <a:r>
              <a:rPr lang="en-US" dirty="0"/>
              <a:t>Originally, there were large amounts of background gas exiting the quadrupole.</a:t>
            </a:r>
          </a:p>
          <a:p>
            <a:pPr lvl="1"/>
            <a:r>
              <a:rPr lang="en-US" dirty="0"/>
              <a:t>Background is potentially unpolarized.</a:t>
            </a:r>
          </a:p>
          <a:p>
            <a:r>
              <a:rPr lang="en-US" dirty="0"/>
              <a:t>Saw that there was no direct pumping on the inside of the heat shield (copper colored).</a:t>
            </a:r>
          </a:p>
          <a:p>
            <a:r>
              <a:rPr lang="en-US" dirty="0"/>
              <a:t>Background gas was just as likely to go downstream as to enter a pump.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E0FE7-B069-45AD-9E74-1FE1A93B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BE91D4-C932-4FD1-84D9-BD07F31BF427}"/>
              </a:ext>
            </a:extLst>
          </p:cNvPr>
          <p:cNvGrpSpPr/>
          <p:nvPr/>
        </p:nvGrpSpPr>
        <p:grpSpPr>
          <a:xfrm>
            <a:off x="4858415" y="2619329"/>
            <a:ext cx="7204549" cy="3239603"/>
            <a:chOff x="3927082" y="1501729"/>
            <a:chExt cx="7204549" cy="32396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8E507-60CC-4227-A29F-8BA6DD0BD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641" b="53961"/>
            <a:stretch/>
          </p:blipFill>
          <p:spPr>
            <a:xfrm>
              <a:off x="4756672" y="1501729"/>
              <a:ext cx="6374959" cy="321191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9A8040-32E1-4493-B143-E068FC47AB44}"/>
                </a:ext>
              </a:extLst>
            </p:cNvPr>
            <p:cNvSpPr/>
            <p:nvPr/>
          </p:nvSpPr>
          <p:spPr>
            <a:xfrm rot="5400000">
              <a:off x="2886526" y="2542285"/>
              <a:ext cx="3211917" cy="11308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CEC102-25E6-4F8D-88EA-F14D1E08667C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195680" y="3375173"/>
              <a:ext cx="914400" cy="1451596"/>
              <a:chOff x="1060369" y="1293697"/>
              <a:chExt cx="3456040" cy="54864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C1AFE1A-533D-45B4-BBE6-0155DA142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6" t="53760" r="86153" b="25869"/>
              <a:stretch/>
            </p:blipFill>
            <p:spPr>
              <a:xfrm>
                <a:off x="1060369" y="1293697"/>
                <a:ext cx="3449879" cy="54864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F0B87D-ADAB-4569-B927-ED06D76CF95F}"/>
                  </a:ext>
                </a:extLst>
              </p:cNvPr>
              <p:cNvSpPr/>
              <p:nvPr/>
            </p:nvSpPr>
            <p:spPr>
              <a:xfrm>
                <a:off x="4333803" y="2303005"/>
                <a:ext cx="176446" cy="161713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F307DB-8731-4717-8573-559E9C867AE6}"/>
                  </a:ext>
                </a:extLst>
              </p:cNvPr>
              <p:cNvSpPr/>
              <p:nvPr/>
            </p:nvSpPr>
            <p:spPr>
              <a:xfrm>
                <a:off x="4457014" y="5153023"/>
                <a:ext cx="53234" cy="161713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D2C83D9-C757-4BCB-BC6A-AF3E916C6810}"/>
                  </a:ext>
                </a:extLst>
              </p:cNvPr>
              <p:cNvSpPr/>
              <p:nvPr/>
            </p:nvSpPr>
            <p:spPr>
              <a:xfrm>
                <a:off x="4321399" y="1293697"/>
                <a:ext cx="188849" cy="2404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571449-EC0D-4A60-975B-4373D4710A0A}"/>
                  </a:ext>
                </a:extLst>
              </p:cNvPr>
              <p:cNvSpPr/>
              <p:nvPr/>
            </p:nvSpPr>
            <p:spPr>
              <a:xfrm>
                <a:off x="4203221" y="2297079"/>
                <a:ext cx="45720" cy="45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81CB64-9EE2-4A3B-BA65-BC2E228F9DA9}"/>
                  </a:ext>
                </a:extLst>
              </p:cNvPr>
              <p:cNvSpPr/>
              <p:nvPr/>
            </p:nvSpPr>
            <p:spPr>
              <a:xfrm>
                <a:off x="4380755" y="1350563"/>
                <a:ext cx="129494" cy="21743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5D23603-6B84-4201-BC52-626010C09D51}"/>
                  </a:ext>
                </a:extLst>
              </p:cNvPr>
              <p:cNvSpPr/>
              <p:nvPr/>
            </p:nvSpPr>
            <p:spPr>
              <a:xfrm>
                <a:off x="4459951" y="1401183"/>
                <a:ext cx="50297" cy="20068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913C0A8-A37B-4B9C-9BC4-4D2654CEEB7B}"/>
                  </a:ext>
                </a:extLst>
              </p:cNvPr>
              <p:cNvSpPr/>
              <p:nvPr/>
            </p:nvSpPr>
            <p:spPr>
              <a:xfrm>
                <a:off x="4445001" y="2271094"/>
                <a:ext cx="65248" cy="2350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E33FC7-655A-430A-992D-C310053EF2AB}"/>
                  </a:ext>
                </a:extLst>
              </p:cNvPr>
              <p:cNvSpPr/>
              <p:nvPr/>
            </p:nvSpPr>
            <p:spPr>
              <a:xfrm>
                <a:off x="4488977" y="1596255"/>
                <a:ext cx="27432" cy="7315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288EA9-9934-4654-8A1D-3B44EA436A29}"/>
                </a:ext>
              </a:extLst>
            </p:cNvPr>
            <p:cNvSpPr/>
            <p:nvPr/>
          </p:nvSpPr>
          <p:spPr>
            <a:xfrm rot="5400000">
              <a:off x="5688215" y="4169294"/>
              <a:ext cx="234757" cy="909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8102CF-C65C-4645-A10E-7D39B785F13F}"/>
                </a:ext>
              </a:extLst>
            </p:cNvPr>
            <p:cNvSpPr/>
            <p:nvPr/>
          </p:nvSpPr>
          <p:spPr>
            <a:xfrm rot="5400000">
              <a:off x="5747087" y="4131141"/>
              <a:ext cx="104870" cy="8174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5F22E-F739-48B1-9348-5435F46B2676}"/>
                </a:ext>
              </a:extLst>
            </p:cNvPr>
            <p:cNvSpPr/>
            <p:nvPr/>
          </p:nvSpPr>
          <p:spPr>
            <a:xfrm rot="5400000">
              <a:off x="5747086" y="3968868"/>
              <a:ext cx="104870" cy="8174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78FD6F-526C-440A-9FE2-CC7670249BB8}"/>
                </a:ext>
              </a:extLst>
            </p:cNvPr>
            <p:cNvSpPr/>
            <p:nvPr/>
          </p:nvSpPr>
          <p:spPr>
            <a:xfrm rot="5400000">
              <a:off x="5727527" y="4061694"/>
              <a:ext cx="139745" cy="7814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4D00754-B4B3-481A-ABEA-B45B12C45BE4}"/>
              </a:ext>
            </a:extLst>
          </p:cNvPr>
          <p:cNvSpPr txBox="1"/>
          <p:nvPr/>
        </p:nvSpPr>
        <p:spPr>
          <a:xfrm>
            <a:off x="5038583" y="3986686"/>
            <a:ext cx="77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D77234-63D2-4AD3-ABB9-10967974B624}"/>
              </a:ext>
            </a:extLst>
          </p:cNvPr>
          <p:cNvSpPr txBox="1"/>
          <p:nvPr/>
        </p:nvSpPr>
        <p:spPr>
          <a:xfrm>
            <a:off x="7624161" y="3617354"/>
            <a:ext cx="90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Pumps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BBFDAC-4832-44F0-8A45-4415C376B9B9}"/>
              </a:ext>
            </a:extLst>
          </p:cNvPr>
          <p:cNvCxnSpPr/>
          <p:nvPr/>
        </p:nvCxnSpPr>
        <p:spPr>
          <a:xfrm>
            <a:off x="5423817" y="4325352"/>
            <a:ext cx="0" cy="43438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1671ED-3226-4A89-92A6-EBC76A1194FA}"/>
              </a:ext>
            </a:extLst>
          </p:cNvPr>
          <p:cNvCxnSpPr>
            <a:cxnSpLocks/>
          </p:cNvCxnSpPr>
          <p:nvPr/>
        </p:nvCxnSpPr>
        <p:spPr>
          <a:xfrm>
            <a:off x="8192417" y="3986686"/>
            <a:ext cx="181116" cy="686914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9656A5-F46C-4141-A800-AD6BE954FD55}"/>
              </a:ext>
            </a:extLst>
          </p:cNvPr>
          <p:cNvCxnSpPr>
            <a:cxnSpLocks/>
          </p:cNvCxnSpPr>
          <p:nvPr/>
        </p:nvCxnSpPr>
        <p:spPr>
          <a:xfrm flipH="1">
            <a:off x="7264091" y="3984291"/>
            <a:ext cx="476253" cy="68930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8144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4681</TotalTime>
  <Words>1262</Words>
  <Application>Microsoft Office PowerPoint</Application>
  <PresentationFormat>Widescreen</PresentationFormat>
  <Paragraphs>181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Trebuchet MS</vt:lpstr>
      <vt:lpstr>Berlin</vt:lpstr>
      <vt:lpstr>Office Theme</vt:lpstr>
      <vt:lpstr>Atomic Beam Source for the nEDM@SNS Experiment</vt:lpstr>
      <vt:lpstr>Outline</vt:lpstr>
      <vt:lpstr>The Target Cells</vt:lpstr>
      <vt:lpstr>3He Services</vt:lpstr>
      <vt:lpstr>3He Services</vt:lpstr>
      <vt:lpstr>Polarized 3He</vt:lpstr>
      <vt:lpstr>Atomic Beam Source Schematic</vt:lpstr>
      <vt:lpstr>Component Images</vt:lpstr>
      <vt:lpstr>Original Configuration</vt:lpstr>
      <vt:lpstr>Reconfigured Pumping</vt:lpstr>
      <vt:lpstr>Needle Nozzle Simulations</vt:lpstr>
      <vt:lpstr>Needle Nozzle Measured Profiles</vt:lpstr>
      <vt:lpstr>Needle Nozzle Signal to Background</vt:lpstr>
      <vt:lpstr>Microchannel Plate?</vt:lpstr>
      <vt:lpstr>Microchannel Plate Nozzle</vt:lpstr>
      <vt:lpstr>MC Plate Initial Results</vt:lpstr>
      <vt:lpstr>Check MC Plate Alignment</vt:lpstr>
      <vt:lpstr>Skimmer Optimization</vt:lpstr>
      <vt:lpstr>Summary and Future Work</vt:lpstr>
      <vt:lpstr>PowerPoint Presentation</vt:lpstr>
      <vt:lpstr>Needle Nozzle Simulated Profiles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Atomic Beam Source for the nEDM@SNS Experiment</dc:title>
  <dc:creator>Broering, Mark A.</dc:creator>
  <cp:lastModifiedBy>Broering, Mark A.</cp:lastModifiedBy>
  <cp:revision>67</cp:revision>
  <dcterms:created xsi:type="dcterms:W3CDTF">2021-02-12T16:55:26Z</dcterms:created>
  <dcterms:modified xsi:type="dcterms:W3CDTF">2021-02-18T15:48:35Z</dcterms:modified>
</cp:coreProperties>
</file>