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73" r:id="rId10"/>
    <p:sldId id="270" r:id="rId11"/>
    <p:sldId id="266" r:id="rId12"/>
    <p:sldId id="271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CC00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6807" autoAdjust="0"/>
  </p:normalViewPr>
  <p:slideViewPr>
    <p:cSldViewPr snapToGrid="0">
      <p:cViewPr>
        <p:scale>
          <a:sx n="71" d="100"/>
          <a:sy n="71" d="100"/>
        </p:scale>
        <p:origin x="36" y="-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DEF87E-464C-49D7-9344-B2F9C783F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42029-506F-403B-93DA-9BEDFB311D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91EC-7550-4310-99C8-02BC4F624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9AADCD-5D45-4376-9F4D-B84D1B0B4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55A2A2-DD87-4F18-9F56-13B8CA67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F65F5-5F57-4415-B625-E7A69CEEF8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D051D-3AAD-4056-A846-DDC9C606B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8BF3C-A4CB-4856-813B-CC8D44737B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89419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D1603C1-A65C-4574-A134-91F3763A0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15" y="609112"/>
            <a:ext cx="5430285" cy="38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0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4687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0383BD3-F3B0-44BF-96F6-5A0D96031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36" y="-331561"/>
            <a:ext cx="2506674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6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691324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1C6B89D-18EA-40A8-B56A-79BE41873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15" y="609112"/>
            <a:ext cx="5430285" cy="38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3734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25D8C24-0C49-41E1-ABD4-53828CE7E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36" y="-331561"/>
            <a:ext cx="2506674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6592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F20F913-3043-4FCB-AC8E-706ABE2E3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36" y="-331561"/>
            <a:ext cx="2506674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5639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B0EE414-0CD6-4ECD-941B-FE16E6058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36" y="-331561"/>
            <a:ext cx="2506674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6D6CD81-9E1D-4C0A-8B5B-F1FA98F05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36" y="-331561"/>
            <a:ext cx="2506674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2/18/2021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2/18/2021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4B6264-652D-43D0-93C0-636B5DC14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1AE0-DD49-4473-9974-89C10D417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nEDM@SNS Light Collection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C3748-7568-4539-8354-0A7E2B5C5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Vince Cianciolo (ORNL),  for the nEDM@SNS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7590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F436-8839-4394-B3A9-4F0A01E4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BEF9-43A3-46DB-8A3A-C3F5966C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/>
          <a:lstStyle/>
          <a:p>
            <a:r>
              <a:rPr lang="en-US" dirty="0"/>
              <a:t>Hamamatsu S13360 well-characterized 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 efficiency; increased by 25% for 75 um voxels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Maximizing bias voltage increases photon detection efficiency and reduces voltage-dependence, but increases cross-talk</a:t>
            </a:r>
          </a:p>
          <a:p>
            <a:pPr lvl="1"/>
            <a:r>
              <a:rPr lang="en-US" dirty="0"/>
              <a:t>Strong dependence of  breakdown voltage (and therefore gain) on temperature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Large dark rate at room temperature, but highly suppressed at low temperature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62E0-6404-4D34-9DCF-F6DA5D0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C542-D195-49F9-B5F5-FF3AE5BD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F070-2098-456F-B1EB-02E8C9F5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6E3786-8FD8-4E4D-8821-99969E21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66" y="1908935"/>
            <a:ext cx="4637517" cy="3294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29D7F-A9E3-40D4-B1A0-1FC380F9DD97}"/>
              </a:ext>
            </a:extLst>
          </p:cNvPr>
          <p:cNvSpPr txBox="1"/>
          <p:nvPr/>
        </p:nvSpPr>
        <p:spPr>
          <a:xfrm>
            <a:off x="7388352" y="1255043"/>
            <a:ext cx="30656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(A.N. Otte </a:t>
            </a:r>
            <a:r>
              <a:rPr lang="en-US" sz="1400" i="1" dirty="0"/>
              <a:t>et al</a:t>
            </a:r>
            <a:r>
              <a:rPr lang="en-US" sz="1400" dirty="0"/>
              <a:t>., NIM A846, 106 (2016))</a:t>
            </a:r>
          </a:p>
        </p:txBody>
      </p:sp>
    </p:spTree>
    <p:extLst>
      <p:ext uri="{BB962C8B-B14F-4D97-AF65-F5344CB8AC3E}">
        <p14:creationId xmlns:p14="http://schemas.microsoft.com/office/powerpoint/2010/main" val="410393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B6D6-2664-4263-9305-88E32FD7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B18B-12D7-4B06-943F-40CAA38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74016" cy="159940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Symbol" panose="05050102010706020507" pitchFamily="18" charset="2"/>
              </a:rPr>
              <a:t>Apply sub-photoelectron threshold; generate a fixed-amplitude output for signal above that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Loss in efficiency if a SiPM sees &gt;1 photon in an event, but e</a:t>
            </a:r>
            <a:r>
              <a:rPr lang="en-US" dirty="0"/>
              <a:t>xpect ~ 16 photons/capture event; 384 SiPMs/cell, so loss is small</a:t>
            </a:r>
          </a:p>
          <a:p>
            <a:pPr lvl="1"/>
            <a:r>
              <a:rPr lang="en-US" dirty="0"/>
              <a:t>Eliminates cross-talk and thus allows operating at maximal bias voltage</a:t>
            </a:r>
          </a:p>
          <a:p>
            <a:pPr lvl="1"/>
            <a:r>
              <a:rPr lang="en-US" dirty="0"/>
              <a:t>Also eliminates V/T-driven gain-dependence</a:t>
            </a:r>
          </a:p>
          <a:p>
            <a:r>
              <a:rPr lang="en-US" dirty="0">
                <a:sym typeface="Symbol"/>
              </a:rPr>
              <a:t>Multiplex 16 SIPMs into each readout channel; square wave w/ amplitude </a:t>
            </a:r>
            <a:r>
              <a:rPr lang="en-US" dirty="0">
                <a:sym typeface="Symbol" panose="05050102010706020507" pitchFamily="18" charset="2"/>
              </a:rPr>
              <a:t></a:t>
            </a:r>
            <a:r>
              <a:rPr lang="en-US" dirty="0">
                <a:sym typeface="Symbol"/>
              </a:rPr>
              <a:t> # SiPMs fired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AC6A-5D2C-4E83-AACC-8C544A67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E3F3-9747-4152-B172-56D71782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F68C-3C09-4860-8CC8-2743A02B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AF96B5-7776-4062-B18D-68114B824109}"/>
              </a:ext>
            </a:extLst>
          </p:cNvPr>
          <p:cNvGrpSpPr/>
          <p:nvPr/>
        </p:nvGrpSpPr>
        <p:grpSpPr>
          <a:xfrm>
            <a:off x="2117802" y="3535964"/>
            <a:ext cx="4657268" cy="2802158"/>
            <a:chOff x="793720" y="2782222"/>
            <a:chExt cx="4657268" cy="28021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88AB2C-4354-40A7-B461-5CA25AD28F63}"/>
                </a:ext>
              </a:extLst>
            </p:cNvPr>
            <p:cNvGrpSpPr/>
            <p:nvPr/>
          </p:nvGrpSpPr>
          <p:grpSpPr>
            <a:xfrm>
              <a:off x="793720" y="2782222"/>
              <a:ext cx="4584700" cy="2802158"/>
              <a:chOff x="-87992" y="2782222"/>
              <a:chExt cx="4584700" cy="2802158"/>
            </a:xfrm>
          </p:grpSpPr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358B0A87-9181-4971-AB65-6A2DD1443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992" y="2782222"/>
                <a:ext cx="4584700" cy="275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6A6AD4D-74B2-4100-9D03-8E71B1E05675}"/>
                  </a:ext>
                </a:extLst>
              </p:cNvPr>
              <p:cNvCxnSpPr/>
              <p:nvPr/>
            </p:nvCxnSpPr>
            <p:spPr>
              <a:xfrm>
                <a:off x="979713" y="2979973"/>
                <a:ext cx="0" cy="26044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EA5368-F7B3-427A-B548-EFA5463459B2}"/>
                  </a:ext>
                </a:extLst>
              </p:cNvPr>
              <p:cNvCxnSpPr/>
              <p:nvPr/>
            </p:nvCxnSpPr>
            <p:spPr>
              <a:xfrm>
                <a:off x="979713" y="3135088"/>
                <a:ext cx="115850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D8516B-E31A-4748-99C1-D29DCA8D6C76}"/>
                  </a:ext>
                </a:extLst>
              </p:cNvPr>
              <p:cNvSpPr txBox="1"/>
              <p:nvPr/>
            </p:nvSpPr>
            <p:spPr>
              <a:xfrm>
                <a:off x="1175657" y="2845268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PE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681F95-94B6-44D1-AAFB-32AC184541C7}"/>
                </a:ext>
              </a:extLst>
            </p:cNvPr>
            <p:cNvSpPr txBox="1"/>
            <p:nvPr/>
          </p:nvSpPr>
          <p:spPr>
            <a:xfrm>
              <a:off x="2245302" y="3302398"/>
              <a:ext cx="3205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Simulated 1 PE analog response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F44AC8-DF3B-4DDA-A300-30063331EB2B}"/>
                </a:ext>
              </a:extLst>
            </p:cNvPr>
            <p:cNvSpPr/>
            <p:nvPr/>
          </p:nvSpPr>
          <p:spPr>
            <a:xfrm>
              <a:off x="3019926" y="3671730"/>
              <a:ext cx="1980699" cy="1131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B36DBA-F661-4539-8B9E-A66215996468}"/>
                </a:ext>
              </a:extLst>
            </p:cNvPr>
            <p:cNvGrpSpPr/>
            <p:nvPr/>
          </p:nvGrpSpPr>
          <p:grpSpPr>
            <a:xfrm>
              <a:off x="3096226" y="3804560"/>
              <a:ext cx="1836961" cy="998631"/>
              <a:chOff x="5192489" y="3052150"/>
              <a:chExt cx="1836961" cy="998631"/>
            </a:xfrm>
            <a:no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F1F5B0-5725-450D-88A3-165E5C529579}"/>
                  </a:ext>
                </a:extLst>
              </p:cNvPr>
              <p:cNvSpPr/>
              <p:nvPr/>
            </p:nvSpPr>
            <p:spPr>
              <a:xfrm>
                <a:off x="5812971" y="3135088"/>
                <a:ext cx="669472" cy="6694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C17C930-F139-43BD-BA2C-CFEBC1ED9F7B}"/>
                  </a:ext>
                </a:extLst>
              </p:cNvPr>
              <p:cNvCxnSpPr/>
              <p:nvPr/>
            </p:nvCxnSpPr>
            <p:spPr>
              <a:xfrm flipH="1">
                <a:off x="5282293" y="3298371"/>
                <a:ext cx="53067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E0FF62E-7326-4562-88D6-CAC6FEF25616}"/>
                  </a:ext>
                </a:extLst>
              </p:cNvPr>
              <p:cNvCxnSpPr/>
              <p:nvPr/>
            </p:nvCxnSpPr>
            <p:spPr>
              <a:xfrm flipH="1">
                <a:off x="5282293" y="3657600"/>
                <a:ext cx="53067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6B9583-20EC-4CD9-9BE0-9094A655FD38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>
                <a:off x="6482443" y="3469824"/>
                <a:ext cx="547007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1E8993-ACAD-4A5A-93EB-2FE3D8369688}"/>
                  </a:ext>
                </a:extLst>
              </p:cNvPr>
              <p:cNvSpPr txBox="1"/>
              <p:nvPr/>
            </p:nvSpPr>
            <p:spPr>
              <a:xfrm>
                <a:off x="5282293" y="3052150"/>
                <a:ext cx="481222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signal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D95B63-C26D-4927-9EF7-2269B9BD842F}"/>
                  </a:ext>
                </a:extLst>
              </p:cNvPr>
              <p:cNvSpPr txBox="1"/>
              <p:nvPr/>
            </p:nvSpPr>
            <p:spPr>
              <a:xfrm>
                <a:off x="5192489" y="3412170"/>
                <a:ext cx="657552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V_thresh</a:t>
                </a:r>
                <a:endParaRPr lang="en-US" sz="1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C977C5-A8FD-46CA-A04E-4DC0E8067527}"/>
                  </a:ext>
                </a:extLst>
              </p:cNvPr>
              <p:cNvSpPr txBox="1"/>
              <p:nvPr/>
            </p:nvSpPr>
            <p:spPr>
              <a:xfrm>
                <a:off x="6482443" y="3231770"/>
                <a:ext cx="362600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out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604395-906D-4091-A6D5-233CFC8A1995}"/>
                  </a:ext>
                </a:extLst>
              </p:cNvPr>
              <p:cNvSpPr txBox="1"/>
              <p:nvPr/>
            </p:nvSpPr>
            <p:spPr>
              <a:xfrm>
                <a:off x="5705117" y="3804560"/>
                <a:ext cx="885179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Discriminator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3832A2-96DA-443B-95FD-4DBA3B92AA39}"/>
              </a:ext>
            </a:extLst>
          </p:cNvPr>
          <p:cNvGrpSpPr/>
          <p:nvPr/>
        </p:nvGrpSpPr>
        <p:grpSpPr>
          <a:xfrm>
            <a:off x="8693935" y="3412476"/>
            <a:ext cx="2413046" cy="2917229"/>
            <a:chOff x="5778247" y="1411128"/>
            <a:chExt cx="2413046" cy="29172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8E7163-3367-4384-8619-1B8D60CB7E86}"/>
                </a:ext>
              </a:extLst>
            </p:cNvPr>
            <p:cNvGrpSpPr/>
            <p:nvPr/>
          </p:nvGrpSpPr>
          <p:grpSpPr>
            <a:xfrm>
              <a:off x="5778247" y="1411128"/>
              <a:ext cx="1836961" cy="998631"/>
              <a:chOff x="5192489" y="3052150"/>
              <a:chExt cx="1836961" cy="99863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0EFC57B-86C4-4FBA-A687-5A7CE99FB215}"/>
                  </a:ext>
                </a:extLst>
              </p:cNvPr>
              <p:cNvSpPr/>
              <p:nvPr/>
            </p:nvSpPr>
            <p:spPr>
              <a:xfrm>
                <a:off x="5812971" y="3135088"/>
                <a:ext cx="669472" cy="6694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85AFAC-5C1C-4349-A1FB-1F593896BA83}"/>
                  </a:ext>
                </a:extLst>
              </p:cNvPr>
              <p:cNvCxnSpPr/>
              <p:nvPr/>
            </p:nvCxnSpPr>
            <p:spPr>
              <a:xfrm flipH="1">
                <a:off x="5282293" y="3298371"/>
                <a:ext cx="5306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37DFA80-9B1C-447D-88CE-464592D2F5DB}"/>
                  </a:ext>
                </a:extLst>
              </p:cNvPr>
              <p:cNvCxnSpPr/>
              <p:nvPr/>
            </p:nvCxnSpPr>
            <p:spPr>
              <a:xfrm flipH="1">
                <a:off x="5282293" y="3657600"/>
                <a:ext cx="5306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2748241-39BA-4F08-8279-25D03C5DF17E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6482443" y="3469824"/>
                <a:ext cx="5470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F62737-F467-44E7-A101-FECDDF73BBEB}"/>
                  </a:ext>
                </a:extLst>
              </p:cNvPr>
              <p:cNvSpPr txBox="1"/>
              <p:nvPr/>
            </p:nvSpPr>
            <p:spPr>
              <a:xfrm>
                <a:off x="5282293" y="3052150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signal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D23F57-672F-4887-912C-4300DC580100}"/>
                  </a:ext>
                </a:extLst>
              </p:cNvPr>
              <p:cNvSpPr txBox="1"/>
              <p:nvPr/>
            </p:nvSpPr>
            <p:spPr>
              <a:xfrm>
                <a:off x="5192489" y="3412170"/>
                <a:ext cx="6575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V_thresh</a:t>
                </a:r>
                <a:endParaRPr lang="en-US" sz="1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6C9A02-7582-4D61-A806-2C970F491D64}"/>
                  </a:ext>
                </a:extLst>
              </p:cNvPr>
              <p:cNvSpPr txBox="1"/>
              <p:nvPr/>
            </p:nvSpPr>
            <p:spPr>
              <a:xfrm>
                <a:off x="6482443" y="3231770"/>
                <a:ext cx="362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out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650FB1-5869-4EDD-BFCC-5FA059F7ECD9}"/>
                  </a:ext>
                </a:extLst>
              </p:cNvPr>
              <p:cNvSpPr txBox="1"/>
              <p:nvPr/>
            </p:nvSpPr>
            <p:spPr>
              <a:xfrm>
                <a:off x="5705117" y="3804560"/>
                <a:ext cx="8851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Discriminator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8B1BCEB-A329-40F1-B733-4FBA4E3E829F}"/>
                </a:ext>
              </a:extLst>
            </p:cNvPr>
            <p:cNvGrpSpPr/>
            <p:nvPr/>
          </p:nvGrpSpPr>
          <p:grpSpPr>
            <a:xfrm>
              <a:off x="5778247" y="3329726"/>
              <a:ext cx="1836961" cy="998631"/>
              <a:chOff x="5192489" y="3052150"/>
              <a:chExt cx="1836961" cy="99863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FADB71-3AD4-41E2-B15D-D286405B5827}"/>
                  </a:ext>
                </a:extLst>
              </p:cNvPr>
              <p:cNvSpPr/>
              <p:nvPr/>
            </p:nvSpPr>
            <p:spPr>
              <a:xfrm>
                <a:off x="5812971" y="3135088"/>
                <a:ext cx="669472" cy="6694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AEA9321-EA14-4815-9C53-355CB809E80F}"/>
                  </a:ext>
                </a:extLst>
              </p:cNvPr>
              <p:cNvCxnSpPr/>
              <p:nvPr/>
            </p:nvCxnSpPr>
            <p:spPr>
              <a:xfrm flipH="1">
                <a:off x="5282293" y="3298371"/>
                <a:ext cx="5306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430E2D4-FCDA-4271-9DF8-62D3DEFD011F}"/>
                  </a:ext>
                </a:extLst>
              </p:cNvPr>
              <p:cNvCxnSpPr/>
              <p:nvPr/>
            </p:nvCxnSpPr>
            <p:spPr>
              <a:xfrm flipH="1">
                <a:off x="5282293" y="3657600"/>
                <a:ext cx="5306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8971AA6-3C63-4C31-8647-FE956BCC7776}"/>
                  </a:ext>
                </a:extLst>
              </p:cNvPr>
              <p:cNvCxnSpPr>
                <a:stCxn id="42" idx="3"/>
              </p:cNvCxnSpPr>
              <p:nvPr/>
            </p:nvCxnSpPr>
            <p:spPr>
              <a:xfrm>
                <a:off x="6482443" y="3469824"/>
                <a:ext cx="5470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073E96-9BBD-4A95-8127-0CAE4D417098}"/>
                  </a:ext>
                </a:extLst>
              </p:cNvPr>
              <p:cNvSpPr txBox="1"/>
              <p:nvPr/>
            </p:nvSpPr>
            <p:spPr>
              <a:xfrm>
                <a:off x="5282293" y="3052150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signal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71E370-8BE4-466F-9D03-CE368329877A}"/>
                  </a:ext>
                </a:extLst>
              </p:cNvPr>
              <p:cNvSpPr txBox="1"/>
              <p:nvPr/>
            </p:nvSpPr>
            <p:spPr>
              <a:xfrm>
                <a:off x="5192489" y="3412170"/>
                <a:ext cx="6575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V_thresh</a:t>
                </a:r>
                <a:endParaRPr lang="en-US" sz="10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A4082F-9F6A-412E-BCD4-C86A2657A7E5}"/>
                  </a:ext>
                </a:extLst>
              </p:cNvPr>
              <p:cNvSpPr txBox="1"/>
              <p:nvPr/>
            </p:nvSpPr>
            <p:spPr>
              <a:xfrm>
                <a:off x="6482443" y="3231770"/>
                <a:ext cx="362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out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8053AA-F8C7-4D81-BB19-5B03B702FDD0}"/>
                  </a:ext>
                </a:extLst>
              </p:cNvPr>
              <p:cNvSpPr txBox="1"/>
              <p:nvPr/>
            </p:nvSpPr>
            <p:spPr>
              <a:xfrm>
                <a:off x="5705117" y="3804560"/>
                <a:ext cx="8851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Discriminator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9DD3215-6911-4F3F-9F5D-A8BBBE7EF08E}"/>
                </a:ext>
              </a:extLst>
            </p:cNvPr>
            <p:cNvGrpSpPr/>
            <p:nvPr/>
          </p:nvGrpSpPr>
          <p:grpSpPr>
            <a:xfrm>
              <a:off x="6574917" y="2431550"/>
              <a:ext cx="654512" cy="923330"/>
              <a:chOff x="6252105" y="4637314"/>
              <a:chExt cx="654512" cy="92333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8F81DC-7183-435C-9B90-476BE11C29AE}"/>
                  </a:ext>
                </a:extLst>
              </p:cNvPr>
              <p:cNvSpPr txBox="1"/>
              <p:nvPr/>
            </p:nvSpPr>
            <p:spPr>
              <a:xfrm>
                <a:off x="6252105" y="4637314"/>
                <a:ext cx="2423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</a:t>
                </a:r>
              </a:p>
              <a:p>
                <a:r>
                  <a:rPr lang="en-US" dirty="0"/>
                  <a:t>.</a:t>
                </a:r>
              </a:p>
              <a:p>
                <a:r>
                  <a:rPr lang="en-US" dirty="0"/>
                  <a:t>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EDBEBB-7BB6-40D7-A51A-AABB46005C0D}"/>
                  </a:ext>
                </a:extLst>
              </p:cNvPr>
              <p:cNvSpPr txBox="1"/>
              <p:nvPr/>
            </p:nvSpPr>
            <p:spPr>
              <a:xfrm>
                <a:off x="6388526" y="4971461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x16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E671DBA-48DC-4A94-B948-54D4667E1A12}"/>
                </a:ext>
              </a:extLst>
            </p:cNvPr>
            <p:cNvCxnSpPr/>
            <p:nvPr/>
          </p:nvCxnSpPr>
          <p:spPr>
            <a:xfrm>
              <a:off x="7615208" y="1828802"/>
              <a:ext cx="0" cy="1926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E16580-77DB-40E8-AA1A-B60D356EE2BA}"/>
                </a:ext>
              </a:extLst>
            </p:cNvPr>
            <p:cNvCxnSpPr/>
            <p:nvPr/>
          </p:nvCxnSpPr>
          <p:spPr>
            <a:xfrm>
              <a:off x="7615208" y="2792184"/>
              <a:ext cx="2551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DEC6A8-CDE0-4CE6-B08B-48CFB445085B}"/>
                </a:ext>
              </a:extLst>
            </p:cNvPr>
            <p:cNvSpPr txBox="1"/>
            <p:nvPr/>
          </p:nvSpPr>
          <p:spPr>
            <a:xfrm>
              <a:off x="7870371" y="2596243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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32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F436-8839-4394-B3A9-4F0A01E4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BEF9-43A3-46DB-8A3A-C3F5966C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/>
          <a:lstStyle/>
          <a:p>
            <a:r>
              <a:rPr lang="en-US" dirty="0"/>
              <a:t>Hamamatsu S13360 well-characterized 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 efficiency; increased by 25% for 75 um voxels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Maximizing bias voltage increases photon detection efficiency and reduces voltage-dependence, but increases cross-talk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Strong dependence of  breakdown voltage (and therefore gain) on temperature</a:t>
            </a:r>
          </a:p>
          <a:p>
            <a:pPr lvl="1"/>
            <a:r>
              <a:rPr lang="en-US" dirty="0"/>
              <a:t>Large dark rate at room temperature, but highly suppressed at low temperature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62E0-6404-4D34-9DCF-F6DA5D0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C542-D195-49F9-B5F5-FF3AE5BD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F070-2098-456F-B1EB-02E8C9F5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607F0-052C-49DC-93F1-1AF0A32C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36" y="1844497"/>
            <a:ext cx="4468922" cy="32792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29D7F-A9E3-40D4-B1A0-1FC380F9DD97}"/>
              </a:ext>
            </a:extLst>
          </p:cNvPr>
          <p:cNvSpPr txBox="1"/>
          <p:nvPr/>
        </p:nvSpPr>
        <p:spPr>
          <a:xfrm>
            <a:off x="7388352" y="1255043"/>
            <a:ext cx="30656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(A.N. Otte </a:t>
            </a:r>
            <a:r>
              <a:rPr lang="en-US" sz="1400" i="1" dirty="0"/>
              <a:t>et al</a:t>
            </a:r>
            <a:r>
              <a:rPr lang="en-US" sz="1400" dirty="0"/>
              <a:t>., NIM A846, 106 (2016))</a:t>
            </a:r>
          </a:p>
        </p:txBody>
      </p:sp>
    </p:spTree>
    <p:extLst>
      <p:ext uri="{BB962C8B-B14F-4D97-AF65-F5344CB8AC3E}">
        <p14:creationId xmlns:p14="http://schemas.microsoft.com/office/powerpoint/2010/main" val="29857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DB82-547A-4A7A-8E2F-2FED1D60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86603"/>
            <a:ext cx="4507992" cy="1450757"/>
          </a:xfrm>
        </p:spPr>
        <p:txBody>
          <a:bodyPr/>
          <a:lstStyle/>
          <a:p>
            <a:r>
              <a:rPr lang="en-US" dirty="0"/>
              <a:t>System Overview, Reprise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4B75-0C99-4408-8A51-1506FEC6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DEA9-5542-4B4A-B676-0DA965A5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C561-8EA9-4BDC-9BFD-497C79B3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FEE9A-B344-44F0-8E7E-900293CA2A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49" y="-73256"/>
            <a:ext cx="4850252" cy="64137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C7F5D7-17D8-4E69-BBE9-B4CF4E1CEB68}"/>
              </a:ext>
            </a:extLst>
          </p:cNvPr>
          <p:cNvGrpSpPr/>
          <p:nvPr/>
        </p:nvGrpSpPr>
        <p:grpSpPr>
          <a:xfrm>
            <a:off x="1113165" y="1150761"/>
            <a:ext cx="4983078" cy="2908946"/>
            <a:chOff x="1113165" y="1150761"/>
            <a:chExt cx="4983078" cy="29089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9B6CFA-9491-4AFE-B015-22E3260B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833" y="1764654"/>
              <a:ext cx="2868410" cy="22950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0D2FD2-AA98-4461-894B-47A574E1D0B2}"/>
                </a:ext>
              </a:extLst>
            </p:cNvPr>
            <p:cNvSpPr txBox="1"/>
            <p:nvPr/>
          </p:nvSpPr>
          <p:spPr>
            <a:xfrm>
              <a:off x="1113165" y="3444187"/>
              <a:ext cx="2868409" cy="3077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Readout electronics cooling module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F55296-9383-41F8-8C5E-0004917B1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776" y="1150761"/>
              <a:ext cx="666130" cy="880504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1DE009-0474-4C34-80C0-01E94BFDFA2C}"/>
              </a:ext>
            </a:extLst>
          </p:cNvPr>
          <p:cNvGrpSpPr/>
          <p:nvPr/>
        </p:nvGrpSpPr>
        <p:grpSpPr>
          <a:xfrm>
            <a:off x="2706161" y="3919499"/>
            <a:ext cx="5036280" cy="2383351"/>
            <a:chOff x="2706161" y="3919499"/>
            <a:chExt cx="5036280" cy="23833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4D0A6E-90E8-45D0-B2A1-542391F88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2904" y="3919499"/>
              <a:ext cx="1857141" cy="181169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4C80ACB-C7BB-47F7-8C8F-00DC57B1E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1371" y="4673600"/>
              <a:ext cx="4021070" cy="22794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3AC7B9-0631-44D7-B3A1-D079E73736D8}"/>
                </a:ext>
              </a:extLst>
            </p:cNvPr>
            <p:cNvSpPr txBox="1"/>
            <p:nvPr/>
          </p:nvSpPr>
          <p:spPr>
            <a:xfrm>
              <a:off x="2706161" y="5779630"/>
              <a:ext cx="2170630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Light collection calibration source (E-field monitor)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E807CC-8F20-4CF3-8F4A-5FF37BE2B5EF}"/>
              </a:ext>
            </a:extLst>
          </p:cNvPr>
          <p:cNvGrpSpPr/>
          <p:nvPr/>
        </p:nvGrpSpPr>
        <p:grpSpPr>
          <a:xfrm>
            <a:off x="8209280" y="3643960"/>
            <a:ext cx="3982720" cy="2658890"/>
            <a:chOff x="8209280" y="3643960"/>
            <a:chExt cx="3982720" cy="26588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908609-2A59-4591-AD48-1D6B7193348F}"/>
                </a:ext>
              </a:extLst>
            </p:cNvPr>
            <p:cNvSpPr txBox="1"/>
            <p:nvPr/>
          </p:nvSpPr>
          <p:spPr>
            <a:xfrm>
              <a:off x="9659995" y="5779630"/>
              <a:ext cx="2518494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Fibers dressed on measurement cell GND side wall.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BD0447-1DFE-4FB0-889A-82B91CD38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3617" y="3643960"/>
              <a:ext cx="2218383" cy="2092736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B879CA9-A878-424D-99F3-47F9903D26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9280" y="5051462"/>
              <a:ext cx="2447760" cy="6400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2B1CD9-8B68-46AC-AD17-5FF95114EB5D}"/>
              </a:ext>
            </a:extLst>
          </p:cNvPr>
          <p:cNvCxnSpPr>
            <a:cxnSpLocks/>
          </p:cNvCxnSpPr>
          <p:nvPr/>
        </p:nvCxnSpPr>
        <p:spPr>
          <a:xfrm flipV="1">
            <a:off x="7231109" y="2615184"/>
            <a:ext cx="1821451" cy="6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9" descr="einstein2">
            <a:extLst>
              <a:ext uri="{FF2B5EF4-FFF2-40B4-BE49-F238E27FC236}">
                <a16:creationId xmlns:a16="http://schemas.microsoft.com/office/drawing/2014/main" id="{AC008B73-B91E-4D50-BA76-3593E1A32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57040" y="1634184"/>
            <a:ext cx="5468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7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8661-3E1F-4EEC-A94F-D5562737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BD6B-8D08-4A2E-837F-09B9BD89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64446" cy="4023360"/>
          </a:xfrm>
        </p:spPr>
        <p:txBody>
          <a:bodyPr/>
          <a:lstStyle/>
          <a:p>
            <a:r>
              <a:rPr lang="en-US" dirty="0"/>
              <a:t>Small-scale prototype using a 5 MeV </a:t>
            </a:r>
            <a:r>
              <a:rPr lang="en-US" dirty="0">
                <a:sym typeface="Symbol" panose="05050102010706020507" pitchFamily="18" charset="2"/>
              </a:rPr>
              <a:t> source observed 39 photoelectrons</a:t>
            </a:r>
          </a:p>
          <a:p>
            <a:r>
              <a:rPr lang="en-US" dirty="0">
                <a:sym typeface="Symbol" panose="05050102010706020507" pitchFamily="18" charset="2"/>
              </a:rPr>
              <a:t>Simple scaling factors (TPB coverage, SiPM photon detection efficiency, n/ photon yield) suggests final system will see ~19 PE; detailed simulations find ~16 PE (next talk, </a:t>
            </a:r>
            <a:r>
              <a:rPr lang="en-US" u="sng" dirty="0">
                <a:sym typeface="Symbol" panose="05050102010706020507" pitchFamily="18" charset="2"/>
              </a:rPr>
              <a:t>D. Loomis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35912-001B-43F6-A3EA-3CEA3517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4DBE-1D3D-4A92-A9AA-604624F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0A8C-5ACB-4849-B732-ED233FBD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C623E0-DAE5-470A-BEB2-682C36457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3605" r="6538" b="6786"/>
          <a:stretch/>
        </p:blipFill>
        <p:spPr bwMode="auto">
          <a:xfrm>
            <a:off x="4425852" y="3578865"/>
            <a:ext cx="2589726" cy="239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75B00-7A23-4B9D-854D-B58BD2828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34"/>
          <a:stretch/>
        </p:blipFill>
        <p:spPr>
          <a:xfrm>
            <a:off x="7193280" y="1257134"/>
            <a:ext cx="4998720" cy="5068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B9B80-CD6D-4EB3-A1B5-9C98D2DFDC08}"/>
              </a:ext>
            </a:extLst>
          </p:cNvPr>
          <p:cNvSpPr txBox="1"/>
          <p:nvPr/>
        </p:nvSpPr>
        <p:spPr>
          <a:xfrm>
            <a:off x="6454205" y="58385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C2B93-4F85-4365-8211-F5F37A4E09E2}"/>
              </a:ext>
            </a:extLst>
          </p:cNvPr>
          <p:cNvSpPr txBox="1"/>
          <p:nvPr/>
        </p:nvSpPr>
        <p:spPr>
          <a:xfrm rot="16200000">
            <a:off x="3850509" y="3697306"/>
            <a:ext cx="79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299976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7282-F32D-4EAC-BF90-BC8F450A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9ADB-7C2C-4D33-8482-CF4A0B88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SiPM processing boards in hand; successfully tested</a:t>
            </a:r>
          </a:p>
          <a:p>
            <a:r>
              <a:rPr lang="en-US" dirty="0"/>
              <a:t>Cooling module design complete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FC250-A6A1-4510-9415-B23D0042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4C94-EE3D-4560-A024-1FAB3C04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B5F9-7961-43A6-B78C-BB5D23EE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08B419-EF75-4282-8491-D61EF2A97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6" y="2613295"/>
            <a:ext cx="7431668" cy="3712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0325E-F637-4C53-B69E-09366BE10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55" t="18954" b="24634"/>
          <a:stretch/>
        </p:blipFill>
        <p:spPr>
          <a:xfrm rot="16200000">
            <a:off x="1131356" y="2824796"/>
            <a:ext cx="3172782" cy="33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188D-C9E0-46EC-B9EF-E981AF0C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C37F-E244-4DE8-B383-86E3C283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nEDM@SNS continuously measures neutron spin direction</a:t>
            </a:r>
          </a:p>
          <a:p>
            <a:r>
              <a:rPr lang="en-US" dirty="0"/>
              <a:t>Two measurement techniques (free precession and spin dressing)</a:t>
            </a:r>
          </a:p>
          <a:p>
            <a:r>
              <a:rPr lang="en-US" dirty="0"/>
              <a:t>Both techniques take advantage of the fact that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He capture cross section highly spin-dependent</a:t>
            </a:r>
          </a:p>
          <a:p>
            <a:pPr lvl="1"/>
            <a:r>
              <a:rPr lang="en-US" dirty="0"/>
              <a:t>Capture products (proton, triton) produce scintillation light (~ 5,000 EUV photons) in liquid helium</a:t>
            </a:r>
          </a:p>
          <a:p>
            <a:r>
              <a:rPr lang="en-US" dirty="0"/>
              <a:t>The goal of the light collection system is to detect a sufficient number of these photons to distinguish signal from background events and provide a measure of the average electric field without introducing electrical or magnetic noise</a:t>
            </a:r>
          </a:p>
          <a:p>
            <a:r>
              <a:rPr lang="en-US" dirty="0"/>
              <a:t>See next talk (</a:t>
            </a:r>
            <a:r>
              <a:rPr lang="en-US" u="sng" dirty="0"/>
              <a:t>D. Loomis</a:t>
            </a:r>
            <a:r>
              <a:rPr lang="en-US" dirty="0"/>
              <a:t>) for simulation of system performance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9A7FF87D-E67E-4232-A8E7-78B7CE57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8A042E6-C606-4A83-9A98-B4832AF6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950A439-71D4-4EC7-9B73-618AFE3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188D-C9E0-46EC-B9EF-E981AF0C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– Free Precession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C37F-E244-4DE8-B383-86E3C283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744" cy="4351338"/>
          </a:xfrm>
        </p:spPr>
        <p:txBody>
          <a:bodyPr>
            <a:normAutofit/>
          </a:bodyPr>
          <a:lstStyle/>
          <a:p>
            <a:r>
              <a:rPr lang="en-US" dirty="0"/>
              <a:t>Neutrons and 3He precess in the magnetic holding field</a:t>
            </a:r>
          </a:p>
          <a:p>
            <a:r>
              <a:rPr lang="en-US" dirty="0"/>
              <a:t>In </a:t>
            </a:r>
            <a:r>
              <a:rPr lang="en-US" baseline="30000" dirty="0"/>
              <a:t>3</a:t>
            </a:r>
            <a:r>
              <a:rPr lang="en-US" dirty="0"/>
              <a:t>He rest frame the neutron precession frequency is greatly slowed down</a:t>
            </a:r>
          </a:p>
          <a:p>
            <a:r>
              <a:rPr lang="en-US" dirty="0"/>
              <a:t>When the spins are parallel/(anti-parallel) the cross section is small (large)</a:t>
            </a:r>
          </a:p>
          <a:p>
            <a:r>
              <a:rPr lang="en-US" dirty="0"/>
              <a:t>The n/</a:t>
            </a:r>
            <a:r>
              <a:rPr lang="en-US" baseline="30000" dirty="0"/>
              <a:t>3</a:t>
            </a:r>
            <a:r>
              <a:rPr lang="en-US" dirty="0"/>
              <a:t>He capture event rate varies sinusoidally at the difference between </a:t>
            </a:r>
            <a:r>
              <a:rPr lang="en-US" dirty="0">
                <a:sym typeface="Symbol" panose="05050102010706020507" pitchFamily="18" charset="2"/>
              </a:rPr>
              <a:t></a:t>
            </a:r>
            <a:r>
              <a:rPr lang="en-US" baseline="-25000" dirty="0">
                <a:sym typeface="Symbol" panose="05050102010706020507" pitchFamily="18" charset="2"/>
              </a:rPr>
              <a:t>3 </a:t>
            </a:r>
            <a:r>
              <a:rPr lang="en-US" dirty="0">
                <a:sym typeface="Symbol" panose="05050102010706020507" pitchFamily="18" charset="2"/>
              </a:rPr>
              <a:t>and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</a:t>
            </a:r>
            <a:r>
              <a:rPr lang="en-US" baseline="-25000" dirty="0">
                <a:sym typeface="Symbol" panose="05050102010706020507" pitchFamily="18" charset="2"/>
              </a:rPr>
              <a:t>n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2595E-067D-4C99-BAA7-7BDBB12160C6}"/>
              </a:ext>
            </a:extLst>
          </p:cNvPr>
          <p:cNvSpPr/>
          <p:nvPr/>
        </p:nvSpPr>
        <p:spPr>
          <a:xfrm>
            <a:off x="6829539" y="1840915"/>
            <a:ext cx="4677508" cy="1465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A81D3C-400F-4015-A5E5-743C6E8E3785}"/>
              </a:ext>
            </a:extLst>
          </p:cNvPr>
          <p:cNvGrpSpPr/>
          <p:nvPr/>
        </p:nvGrpSpPr>
        <p:grpSpPr>
          <a:xfrm>
            <a:off x="7669863" y="2292254"/>
            <a:ext cx="457200" cy="955431"/>
            <a:chOff x="7077807" y="4302369"/>
            <a:chExt cx="457200" cy="9554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6D54F9-4D58-483C-B484-6371F75924BB}"/>
                </a:ext>
              </a:extLst>
            </p:cNvPr>
            <p:cNvGrpSpPr/>
            <p:nvPr/>
          </p:nvGrpSpPr>
          <p:grpSpPr>
            <a:xfrm>
              <a:off x="7077807" y="4302369"/>
              <a:ext cx="457200" cy="457200"/>
              <a:chOff x="7077807" y="4302369"/>
              <a:chExt cx="457200" cy="4572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5ACC522-B63C-41F6-9F23-E8C915B8ECFF}"/>
                  </a:ext>
                </a:extLst>
              </p:cNvPr>
              <p:cNvSpPr/>
              <p:nvPr/>
            </p:nvSpPr>
            <p:spPr>
              <a:xfrm>
                <a:off x="7077807" y="4302369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BAF848A-CEFF-46BE-BC7C-0C2391763456}"/>
                  </a:ext>
                </a:extLst>
              </p:cNvPr>
              <p:cNvSpPr/>
              <p:nvPr/>
            </p:nvSpPr>
            <p:spPr>
              <a:xfrm>
                <a:off x="7253654" y="4478216"/>
                <a:ext cx="105507" cy="105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3B8B26-2AE0-45A3-B8AF-0433F55F5D69}"/>
                </a:ext>
              </a:extLst>
            </p:cNvPr>
            <p:cNvSpPr txBox="1"/>
            <p:nvPr/>
          </p:nvSpPr>
          <p:spPr>
            <a:xfrm>
              <a:off x="7142441" y="47961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6295D-6307-4689-B77D-DA4B61D5125E}"/>
              </a:ext>
            </a:extLst>
          </p:cNvPr>
          <p:cNvCxnSpPr>
            <a:cxnSpLocks/>
          </p:cNvCxnSpPr>
          <p:nvPr/>
        </p:nvCxnSpPr>
        <p:spPr>
          <a:xfrm flipV="1">
            <a:off x="9152832" y="2121836"/>
            <a:ext cx="0" cy="682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D76C35-C643-4993-BB3C-2C9356640F00}"/>
              </a:ext>
            </a:extLst>
          </p:cNvPr>
          <p:cNvSpPr txBox="1"/>
          <p:nvPr/>
        </p:nvSpPr>
        <p:spPr>
          <a:xfrm>
            <a:off x="8999585" y="286467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FD5B56-340D-479B-B1A6-4FB67D6C25AC}"/>
              </a:ext>
            </a:extLst>
          </p:cNvPr>
          <p:cNvCxnSpPr>
            <a:cxnSpLocks/>
          </p:cNvCxnSpPr>
          <p:nvPr/>
        </p:nvCxnSpPr>
        <p:spPr>
          <a:xfrm flipV="1">
            <a:off x="10043786" y="2121836"/>
            <a:ext cx="0" cy="682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56D351-D69F-4BB0-BD5A-987596922D1D}"/>
              </a:ext>
            </a:extLst>
          </p:cNvPr>
          <p:cNvSpPr txBox="1"/>
          <p:nvPr/>
        </p:nvSpPr>
        <p:spPr>
          <a:xfrm>
            <a:off x="9782336" y="2860911"/>
            <a:ext cx="5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He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15F72B-0EB8-4DC0-8B7B-CAC55181740A}"/>
              </a:ext>
            </a:extLst>
          </p:cNvPr>
          <p:cNvCxnSpPr>
            <a:cxnSpLocks/>
          </p:cNvCxnSpPr>
          <p:nvPr/>
        </p:nvCxnSpPr>
        <p:spPr>
          <a:xfrm flipV="1">
            <a:off x="10043180" y="2117587"/>
            <a:ext cx="0" cy="682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8B976C-8E55-43EB-A480-1D0D9EB0EE80}"/>
              </a:ext>
            </a:extLst>
          </p:cNvPr>
          <p:cNvCxnSpPr>
            <a:cxnSpLocks/>
          </p:cNvCxnSpPr>
          <p:nvPr/>
        </p:nvCxnSpPr>
        <p:spPr>
          <a:xfrm flipV="1">
            <a:off x="9148280" y="2124108"/>
            <a:ext cx="0" cy="682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DB2992-43E4-4240-BE04-6BB89E1C24D9}"/>
              </a:ext>
            </a:extLst>
          </p:cNvPr>
          <p:cNvGrpSpPr/>
          <p:nvPr/>
        </p:nvGrpSpPr>
        <p:grpSpPr>
          <a:xfrm>
            <a:off x="6829539" y="3562630"/>
            <a:ext cx="4426355" cy="2670690"/>
            <a:chOff x="6691040" y="3720585"/>
            <a:chExt cx="4426355" cy="26706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126890D-DF73-47B3-B720-8889A6514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68" t="2798" r="2084" b="3703"/>
            <a:stretch/>
          </p:blipFill>
          <p:spPr>
            <a:xfrm>
              <a:off x="6999149" y="3826179"/>
              <a:ext cx="4118246" cy="25650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D1B9AB-9521-4AB2-9921-E184D457EEBD}"/>
                    </a:ext>
                  </a:extLst>
                </p:cNvPr>
                <p:cNvSpPr txBox="1"/>
                <p:nvPr/>
              </p:nvSpPr>
              <p:spPr>
                <a:xfrm rot="16200000">
                  <a:off x="5601351" y="4810274"/>
                  <a:ext cx="24563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D1B9AB-9521-4AB2-9921-E184D457EE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01351" y="4810274"/>
                  <a:ext cx="24563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74" t="-2978" r="-32609" b="-1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317ABBA-1E3E-495C-9650-4447D7892DCF}"/>
              </a:ext>
            </a:extLst>
          </p:cNvPr>
          <p:cNvSpPr/>
          <p:nvPr/>
        </p:nvSpPr>
        <p:spPr>
          <a:xfrm>
            <a:off x="10730933" y="2327623"/>
            <a:ext cx="386461" cy="386461"/>
          </a:xfrm>
          <a:prstGeom prst="star5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B1A856-73C3-4CE1-8AA4-01EF2B34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AFC63F0-8E02-4ED9-9E6B-90489E9E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9129908-CDE7-4A5B-A3C6-905C480F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4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FEA641-5A75-4EC4-BCE0-7C541BC5E334}"/>
              </a:ext>
            </a:extLst>
          </p:cNvPr>
          <p:cNvGrpSpPr/>
          <p:nvPr/>
        </p:nvGrpSpPr>
        <p:grpSpPr>
          <a:xfrm>
            <a:off x="5926308" y="2729182"/>
            <a:ext cx="5922075" cy="3619575"/>
            <a:chOff x="511089" y="1737360"/>
            <a:chExt cx="4745374" cy="31245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C3E31-4DE7-44A8-A581-CEBF7FFCB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089" y="1737360"/>
              <a:ext cx="4559311" cy="31245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6ACF6-3AD5-4901-8243-66C71CDE9F85}"/>
                </a:ext>
              </a:extLst>
            </p:cNvPr>
            <p:cNvSpPr txBox="1"/>
            <p:nvPr/>
          </p:nvSpPr>
          <p:spPr>
            <a:xfrm>
              <a:off x="1894745" y="1781397"/>
              <a:ext cx="3361718" cy="9298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T. M. Ito </a:t>
              </a:r>
              <a:r>
                <a:rPr lang="en-US" sz="1400" i="1" dirty="0"/>
                <a:t>et al</a:t>
              </a:r>
              <a:r>
                <a:rPr lang="en-US" sz="1400" dirty="0"/>
                <a:t>., Phys. Rev. </a:t>
              </a:r>
              <a:r>
                <a:rPr lang="en-US" sz="1400" b="1" dirty="0"/>
                <a:t>A85</a:t>
              </a:r>
              <a:r>
                <a:rPr lang="en-US" sz="1400" dirty="0"/>
                <a:t>, 042718 (2012)</a:t>
              </a:r>
            </a:p>
            <a:p>
              <a:endParaRPr lang="en-US" sz="600" dirty="0"/>
            </a:p>
            <a:p>
              <a:r>
                <a:rPr lang="en-US" sz="1400" dirty="0"/>
                <a:t>See also:</a:t>
              </a:r>
            </a:p>
            <a:p>
              <a:r>
                <a:rPr lang="en-US" sz="1400" dirty="0"/>
                <a:t>T.M. Ito and G.M. Seidel, Phys. Rev. </a:t>
              </a:r>
              <a:r>
                <a:rPr lang="en-US" sz="1400" b="1" dirty="0"/>
                <a:t>C88</a:t>
              </a:r>
              <a:r>
                <a:rPr lang="en-US" sz="1400" dirty="0"/>
                <a:t>, 025805 (2013)</a:t>
              </a:r>
            </a:p>
            <a:p>
              <a:r>
                <a:rPr lang="en-US" sz="1400" dirty="0"/>
                <a:t>N.S. Phan </a:t>
              </a:r>
              <a:r>
                <a:rPr lang="en-US" sz="1400" i="1" dirty="0"/>
                <a:t>et al</a:t>
              </a:r>
              <a:r>
                <a:rPr lang="en-US" sz="1400" dirty="0"/>
                <a:t>., Phys. Rev. </a:t>
              </a:r>
              <a:r>
                <a:rPr lang="en-US" sz="1400" b="1" dirty="0"/>
                <a:t>C102</a:t>
              </a:r>
              <a:r>
                <a:rPr lang="en-US" sz="1400" dirty="0"/>
                <a:t>, 035503 (2020)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138C3B-CB7C-40CE-B64C-71D4329A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FFA4F39-E4EA-4BB2-ADFE-BD232A795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Mono-energetic reaction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+764 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keV</m:t>
                        </m:r>
                      </m:e>
                    </m:sPre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Good energy  measurement allows for rejection of background events (neutron </a:t>
                </a:r>
                <a:r>
                  <a:rPr lang="en-US" dirty="0">
                    <a:sym typeface="Symbol" panose="05050102010706020507" pitchFamily="18" charset="2"/>
                  </a:rPr>
                  <a:t> decay, activation ’s, cosmic rays), all of which have a broad range of energy deposition.</a:t>
                </a:r>
                <a:endParaRPr lang="en-US" dirty="0"/>
              </a:p>
              <a:p>
                <a:r>
                  <a:rPr lang="en-US" dirty="0"/>
                  <a:t>Strong light yield</a:t>
                </a:r>
              </a:p>
              <a:p>
                <a:pPr lvl="1"/>
                <a:r>
                  <a:rPr lang="en-US" dirty="0"/>
                  <a:t>Energy-dependence provides convenient                                                                                          measurement of &lt;E&gt; (S. Clayton, T.M Ito)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𝑈𝑉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𝑈𝑉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𝑃𝐸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𝐸𝑉𝑇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𝐸𝑉𝑇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(sub-%  in &lt; 1 minute)</a:t>
                </a:r>
              </a:p>
              <a:p>
                <a:pPr lvl="2"/>
                <a:r>
                  <a:rPr lang="en-US" dirty="0"/>
                  <a:t>Calibration w/ pulsed LED, </a:t>
                </a:r>
                <a:r>
                  <a:rPr lang="en-US" dirty="0">
                    <a:sym typeface="Symbol" panose="05050102010706020507" pitchFamily="18" charset="2"/>
                  </a:rPr>
                  <a:t>-source, 0-field runs</a:t>
                </a:r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FFA4F39-E4EA-4BB2-ADFE-BD232A795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CEB7-56A9-4B5B-AA0F-CA485A75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A5E2-C77E-46C2-B7F0-2A1A6DC3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F269D-780E-49F2-9E30-C6C70FB5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1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DB82-547A-4A7A-8E2F-2FED1D60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4B75-0C99-4408-8A51-1506FEC6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DEA9-5542-4B4A-B676-0DA965A5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C561-8EA9-4BDC-9BFD-497C79B3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1934E-0D2B-4F1B-9923-AF4135349F7F}"/>
              </a:ext>
            </a:extLst>
          </p:cNvPr>
          <p:cNvSpPr/>
          <p:nvPr/>
        </p:nvSpPr>
        <p:spPr>
          <a:xfrm>
            <a:off x="680485" y="3779180"/>
            <a:ext cx="2628048" cy="17667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2DAB98-6E9F-425A-97BF-AE1C03E39FF8}"/>
              </a:ext>
            </a:extLst>
          </p:cNvPr>
          <p:cNvGrpSpPr/>
          <p:nvPr/>
        </p:nvGrpSpPr>
        <p:grpSpPr>
          <a:xfrm>
            <a:off x="1448314" y="4592331"/>
            <a:ext cx="1092390" cy="332054"/>
            <a:chOff x="1409176" y="3753747"/>
            <a:chExt cx="1005820" cy="3057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1539C5-2AB5-478D-BFA7-FCB3A810BC6A}"/>
                </a:ext>
              </a:extLst>
            </p:cNvPr>
            <p:cNvSpPr/>
            <p:nvPr/>
          </p:nvSpPr>
          <p:spPr>
            <a:xfrm>
              <a:off x="2111029" y="3755519"/>
              <a:ext cx="303967" cy="30396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D620A2-743D-41A9-8A09-D81D25B7EC32}"/>
                </a:ext>
              </a:extLst>
            </p:cNvPr>
            <p:cNvSpPr/>
            <p:nvPr/>
          </p:nvSpPr>
          <p:spPr>
            <a:xfrm>
              <a:off x="1409176" y="3753747"/>
              <a:ext cx="303967" cy="30396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89F639B-8096-4676-8DA9-09FBF3933F45}"/>
              </a:ext>
            </a:extLst>
          </p:cNvPr>
          <p:cNvSpPr/>
          <p:nvPr/>
        </p:nvSpPr>
        <p:spPr>
          <a:xfrm>
            <a:off x="251356" y="2700669"/>
            <a:ext cx="3437967" cy="34065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82E740-F8BC-443D-99F2-308BD0F702FA}"/>
              </a:ext>
            </a:extLst>
          </p:cNvPr>
          <p:cNvSpPr/>
          <p:nvPr/>
        </p:nvSpPr>
        <p:spPr>
          <a:xfrm>
            <a:off x="5930613" y="2031309"/>
            <a:ext cx="712381" cy="207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010431-09F2-40B8-A0F1-4913AD8D534F}"/>
              </a:ext>
            </a:extLst>
          </p:cNvPr>
          <p:cNvGrpSpPr/>
          <p:nvPr/>
        </p:nvGrpSpPr>
        <p:grpSpPr>
          <a:xfrm>
            <a:off x="7333098" y="5297996"/>
            <a:ext cx="1169581" cy="728331"/>
            <a:chOff x="8835656" y="3429000"/>
            <a:chExt cx="1169581" cy="7283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8D769E-19D7-4B5C-8A5E-253F9BEBAE6E}"/>
                </a:ext>
              </a:extLst>
            </p:cNvPr>
            <p:cNvSpPr/>
            <p:nvPr/>
          </p:nvSpPr>
          <p:spPr>
            <a:xfrm>
              <a:off x="8835656" y="3429000"/>
              <a:ext cx="1169581" cy="728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EFA500-BF97-4609-83B6-C34E328D44AC}"/>
                </a:ext>
              </a:extLst>
            </p:cNvPr>
            <p:cNvCxnSpPr>
              <a:cxnSpLocks/>
            </p:cNvCxnSpPr>
            <p:nvPr/>
          </p:nvCxnSpPr>
          <p:spPr>
            <a:xfrm>
              <a:off x="9030586" y="3557476"/>
              <a:ext cx="0" cy="471377"/>
            </a:xfrm>
            <a:prstGeom prst="line">
              <a:avLst/>
            </a:prstGeom>
            <a:ln w="38100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06CD7D-3946-45C4-AA27-0CCEA96FC199}"/>
                </a:ext>
              </a:extLst>
            </p:cNvPr>
            <p:cNvCxnSpPr>
              <a:cxnSpLocks/>
            </p:cNvCxnSpPr>
            <p:nvPr/>
          </p:nvCxnSpPr>
          <p:spPr>
            <a:xfrm>
              <a:off x="9792586" y="3557476"/>
              <a:ext cx="0" cy="471377"/>
            </a:xfrm>
            <a:prstGeom prst="line">
              <a:avLst/>
            </a:prstGeom>
            <a:ln w="38100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CAF492-F3E3-4589-8C87-CA763F13974A}"/>
              </a:ext>
            </a:extLst>
          </p:cNvPr>
          <p:cNvSpPr txBox="1"/>
          <p:nvPr/>
        </p:nvSpPr>
        <p:spPr>
          <a:xfrm>
            <a:off x="8623288" y="5338997"/>
            <a:ext cx="331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Transient digitizers record arrival time of each individual photon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EAB4DF-9271-4F34-BD97-008FB9966F55}"/>
              </a:ext>
            </a:extLst>
          </p:cNvPr>
          <p:cNvSpPr txBox="1"/>
          <p:nvPr/>
        </p:nvSpPr>
        <p:spPr>
          <a:xfrm>
            <a:off x="6756997" y="1903157"/>
            <a:ext cx="4955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1.3x1.3 mm</a:t>
            </a:r>
            <a:r>
              <a:rPr lang="en-US" sz="1400" baseline="30000" dirty="0"/>
              <a:t>2</a:t>
            </a:r>
            <a:r>
              <a:rPr lang="en-US" sz="1400" dirty="0"/>
              <a:t> silicon photomultipliers mated to each fiber;</a:t>
            </a:r>
          </a:p>
          <a:p>
            <a:r>
              <a:rPr lang="en-US" sz="1400" dirty="0"/>
              <a:t>operating temperature ~ -60C to suppress dark rate</a:t>
            </a:r>
          </a:p>
          <a:p>
            <a:endParaRPr lang="en-US" sz="1400" dirty="0"/>
          </a:p>
          <a:p>
            <a:r>
              <a:rPr lang="en-US" sz="1400" dirty="0"/>
              <a:t>Processing electronics implement a “photon counting” technique to maximize efficiency, minimize voltage/temperature gain variation, and eliminate cross-talk.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B07739-5D55-46C3-A431-192D05ED6300}"/>
              </a:ext>
            </a:extLst>
          </p:cNvPr>
          <p:cNvSpPr txBox="1"/>
          <p:nvPr/>
        </p:nvSpPr>
        <p:spPr>
          <a:xfrm>
            <a:off x="189147" y="2396622"/>
            <a:ext cx="284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Room-temperature vacuum vessel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FFFF37-D497-4C62-8073-779E54AE85B3}"/>
              </a:ext>
            </a:extLst>
          </p:cNvPr>
          <p:cNvSpPr txBox="1"/>
          <p:nvPr/>
        </p:nvSpPr>
        <p:spPr>
          <a:xfrm>
            <a:off x="939702" y="5568362"/>
            <a:ext cx="2122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0.4K </a:t>
            </a:r>
            <a:r>
              <a:rPr lang="en-US" sz="1400" dirty="0" err="1"/>
              <a:t>LHe</a:t>
            </a:r>
            <a:r>
              <a:rPr lang="en-US" sz="1400" dirty="0"/>
              <a:t> fiberglass vessel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5E5CD7-E939-40AF-8663-49E19FDC7D2B}"/>
              </a:ext>
            </a:extLst>
          </p:cNvPr>
          <p:cNvSpPr txBox="1"/>
          <p:nvPr/>
        </p:nvSpPr>
        <p:spPr>
          <a:xfrm>
            <a:off x="983011" y="5031220"/>
            <a:ext cx="197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Measurement cells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F1C639-C27B-4BFC-B150-C97ECDDDFE54}"/>
              </a:ext>
            </a:extLst>
          </p:cNvPr>
          <p:cNvSpPr txBox="1"/>
          <p:nvPr/>
        </p:nvSpPr>
        <p:spPr>
          <a:xfrm>
            <a:off x="1430956" y="3985397"/>
            <a:ext cx="119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Wavelength-shifting fibers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3A2A67-624D-47F5-8C85-6CA261B08183}"/>
              </a:ext>
            </a:extLst>
          </p:cNvPr>
          <p:cNvSpPr txBox="1"/>
          <p:nvPr/>
        </p:nvSpPr>
        <p:spPr>
          <a:xfrm>
            <a:off x="1563401" y="3064030"/>
            <a:ext cx="106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Clear fibers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8E859A-B32B-45D5-AD2E-E78DD8122687}"/>
              </a:ext>
            </a:extLst>
          </p:cNvPr>
          <p:cNvSpPr/>
          <p:nvPr/>
        </p:nvSpPr>
        <p:spPr>
          <a:xfrm>
            <a:off x="2537835" y="3817088"/>
            <a:ext cx="524342" cy="1105963"/>
          </a:xfrm>
          <a:custGeom>
            <a:avLst/>
            <a:gdLst>
              <a:gd name="connsiteX0" fmla="*/ 439281 w 524342"/>
              <a:gd name="connsiteY0" fmla="*/ 0 h 1105963"/>
              <a:gd name="connsiteX1" fmla="*/ 45877 w 524342"/>
              <a:gd name="connsiteY1" fmla="*/ 723014 h 1105963"/>
              <a:gd name="connsiteX2" fmla="*/ 35244 w 524342"/>
              <a:gd name="connsiteY2" fmla="*/ 1105786 h 1105963"/>
              <a:gd name="connsiteX3" fmla="*/ 290425 w 524342"/>
              <a:gd name="connsiteY3" fmla="*/ 765545 h 1105963"/>
              <a:gd name="connsiteX4" fmla="*/ 343588 w 524342"/>
              <a:gd name="connsiteY4" fmla="*/ 265814 h 1105963"/>
              <a:gd name="connsiteX5" fmla="*/ 524342 w 524342"/>
              <a:gd name="connsiteY5" fmla="*/ 42531 h 110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42" h="1105963">
                <a:moveTo>
                  <a:pt x="439281" y="0"/>
                </a:moveTo>
                <a:cubicBezTo>
                  <a:pt x="276248" y="269358"/>
                  <a:pt x="113216" y="538716"/>
                  <a:pt x="45877" y="723014"/>
                </a:cubicBezTo>
                <a:cubicBezTo>
                  <a:pt x="-21462" y="907312"/>
                  <a:pt x="-5514" y="1098698"/>
                  <a:pt x="35244" y="1105786"/>
                </a:cubicBezTo>
                <a:cubicBezTo>
                  <a:pt x="76002" y="1112875"/>
                  <a:pt x="239034" y="905540"/>
                  <a:pt x="290425" y="765545"/>
                </a:cubicBezTo>
                <a:cubicBezTo>
                  <a:pt x="341816" y="625550"/>
                  <a:pt x="304602" y="386316"/>
                  <a:pt x="343588" y="265814"/>
                </a:cubicBezTo>
                <a:cubicBezTo>
                  <a:pt x="382574" y="145312"/>
                  <a:pt x="453458" y="93921"/>
                  <a:pt x="524342" y="42531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2917005-D2BC-4FC5-9687-E0CA171AF008}"/>
              </a:ext>
            </a:extLst>
          </p:cNvPr>
          <p:cNvSpPr/>
          <p:nvPr/>
        </p:nvSpPr>
        <p:spPr>
          <a:xfrm flipH="1">
            <a:off x="906614" y="3785617"/>
            <a:ext cx="524342" cy="1105963"/>
          </a:xfrm>
          <a:custGeom>
            <a:avLst/>
            <a:gdLst>
              <a:gd name="connsiteX0" fmla="*/ 439281 w 524342"/>
              <a:gd name="connsiteY0" fmla="*/ 0 h 1105963"/>
              <a:gd name="connsiteX1" fmla="*/ 45877 w 524342"/>
              <a:gd name="connsiteY1" fmla="*/ 723014 h 1105963"/>
              <a:gd name="connsiteX2" fmla="*/ 35244 w 524342"/>
              <a:gd name="connsiteY2" fmla="*/ 1105786 h 1105963"/>
              <a:gd name="connsiteX3" fmla="*/ 290425 w 524342"/>
              <a:gd name="connsiteY3" fmla="*/ 765545 h 1105963"/>
              <a:gd name="connsiteX4" fmla="*/ 343588 w 524342"/>
              <a:gd name="connsiteY4" fmla="*/ 265814 h 1105963"/>
              <a:gd name="connsiteX5" fmla="*/ 524342 w 524342"/>
              <a:gd name="connsiteY5" fmla="*/ 42531 h 110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42" h="1105963">
                <a:moveTo>
                  <a:pt x="439281" y="0"/>
                </a:moveTo>
                <a:cubicBezTo>
                  <a:pt x="276248" y="269358"/>
                  <a:pt x="113216" y="538716"/>
                  <a:pt x="45877" y="723014"/>
                </a:cubicBezTo>
                <a:cubicBezTo>
                  <a:pt x="-21462" y="907312"/>
                  <a:pt x="-5514" y="1098698"/>
                  <a:pt x="35244" y="1105786"/>
                </a:cubicBezTo>
                <a:cubicBezTo>
                  <a:pt x="76002" y="1112875"/>
                  <a:pt x="239034" y="905540"/>
                  <a:pt x="290425" y="765545"/>
                </a:cubicBezTo>
                <a:cubicBezTo>
                  <a:pt x="341816" y="625550"/>
                  <a:pt x="304602" y="386316"/>
                  <a:pt x="343588" y="265814"/>
                </a:cubicBezTo>
                <a:cubicBezTo>
                  <a:pt x="382574" y="145312"/>
                  <a:pt x="453458" y="93921"/>
                  <a:pt x="524342" y="42531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36ECE8A-44CC-4D92-AE32-6072E29B8FBE}"/>
              </a:ext>
            </a:extLst>
          </p:cNvPr>
          <p:cNvSpPr/>
          <p:nvPr/>
        </p:nvSpPr>
        <p:spPr>
          <a:xfrm>
            <a:off x="3072809" y="2548966"/>
            <a:ext cx="3200400" cy="1268122"/>
          </a:xfrm>
          <a:custGeom>
            <a:avLst/>
            <a:gdLst>
              <a:gd name="connsiteX0" fmla="*/ 0 w 3200400"/>
              <a:gd name="connsiteY0" fmla="*/ 1214960 h 1268122"/>
              <a:gd name="connsiteX1" fmla="*/ 361507 w 3200400"/>
              <a:gd name="connsiteY1" fmla="*/ 162336 h 1268122"/>
              <a:gd name="connsiteX2" fmla="*/ 839972 w 3200400"/>
              <a:gd name="connsiteY2" fmla="*/ 66643 h 1268122"/>
              <a:gd name="connsiteX3" fmla="*/ 1552354 w 3200400"/>
              <a:gd name="connsiteY3" fmla="*/ 789657 h 1268122"/>
              <a:gd name="connsiteX4" fmla="*/ 3200400 w 3200400"/>
              <a:gd name="connsiteY4" fmla="*/ 1268122 h 12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1268122">
                <a:moveTo>
                  <a:pt x="0" y="1214960"/>
                </a:moveTo>
                <a:cubicBezTo>
                  <a:pt x="110756" y="784341"/>
                  <a:pt x="221512" y="353722"/>
                  <a:pt x="361507" y="162336"/>
                </a:cubicBezTo>
                <a:cubicBezTo>
                  <a:pt x="501502" y="-29050"/>
                  <a:pt x="641498" y="-37911"/>
                  <a:pt x="839972" y="66643"/>
                </a:cubicBezTo>
                <a:cubicBezTo>
                  <a:pt x="1038447" y="171196"/>
                  <a:pt x="1158949" y="589411"/>
                  <a:pt x="1552354" y="789657"/>
                </a:cubicBezTo>
                <a:cubicBezTo>
                  <a:pt x="1945759" y="989903"/>
                  <a:pt x="2573079" y="1129012"/>
                  <a:pt x="3200400" y="1268122"/>
                </a:cubicBezTo>
              </a:path>
            </a:pathLst>
          </a:cu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F9744D2-15DD-499A-8C22-B4E662101CD4}"/>
              </a:ext>
            </a:extLst>
          </p:cNvPr>
          <p:cNvSpPr/>
          <p:nvPr/>
        </p:nvSpPr>
        <p:spPr>
          <a:xfrm>
            <a:off x="3009014" y="2415656"/>
            <a:ext cx="3285460" cy="1348270"/>
          </a:xfrm>
          <a:custGeom>
            <a:avLst/>
            <a:gdLst>
              <a:gd name="connsiteX0" fmla="*/ 0 w 3285460"/>
              <a:gd name="connsiteY0" fmla="*/ 1348270 h 1348270"/>
              <a:gd name="connsiteX1" fmla="*/ 329609 w 3285460"/>
              <a:gd name="connsiteY1" fmla="*/ 231851 h 1348270"/>
              <a:gd name="connsiteX2" fmla="*/ 861237 w 3285460"/>
              <a:gd name="connsiteY2" fmla="*/ 51097 h 1348270"/>
              <a:gd name="connsiteX3" fmla="*/ 2126512 w 3285460"/>
              <a:gd name="connsiteY3" fmla="*/ 901702 h 1348270"/>
              <a:gd name="connsiteX4" fmla="*/ 3285460 w 3285460"/>
              <a:gd name="connsiteY4" fmla="*/ 1220679 h 13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460" h="1348270">
                <a:moveTo>
                  <a:pt x="0" y="1348270"/>
                </a:moveTo>
                <a:cubicBezTo>
                  <a:pt x="93035" y="898158"/>
                  <a:pt x="186070" y="448046"/>
                  <a:pt x="329609" y="231851"/>
                </a:cubicBezTo>
                <a:cubicBezTo>
                  <a:pt x="473148" y="15656"/>
                  <a:pt x="561753" y="-60545"/>
                  <a:pt x="861237" y="51097"/>
                </a:cubicBezTo>
                <a:cubicBezTo>
                  <a:pt x="1160721" y="162739"/>
                  <a:pt x="1722475" y="706772"/>
                  <a:pt x="2126512" y="901702"/>
                </a:cubicBezTo>
                <a:cubicBezTo>
                  <a:pt x="2530549" y="1096632"/>
                  <a:pt x="2908004" y="1158655"/>
                  <a:pt x="3285460" y="1220679"/>
                </a:cubicBezTo>
              </a:path>
            </a:pathLst>
          </a:cu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077AE35-3307-4929-8C58-3C4CE5CD913E}"/>
              </a:ext>
            </a:extLst>
          </p:cNvPr>
          <p:cNvSpPr/>
          <p:nvPr/>
        </p:nvSpPr>
        <p:spPr>
          <a:xfrm>
            <a:off x="988828" y="2295711"/>
            <a:ext cx="5305646" cy="1446949"/>
          </a:xfrm>
          <a:custGeom>
            <a:avLst/>
            <a:gdLst>
              <a:gd name="connsiteX0" fmla="*/ 0 w 5305646"/>
              <a:gd name="connsiteY0" fmla="*/ 1446949 h 1446949"/>
              <a:gd name="connsiteX1" fmla="*/ 1350335 w 5305646"/>
              <a:gd name="connsiteY1" fmla="*/ 1255563 h 1446949"/>
              <a:gd name="connsiteX2" fmla="*/ 2200939 w 5305646"/>
              <a:gd name="connsiteY2" fmla="*/ 394326 h 1446949"/>
              <a:gd name="connsiteX3" fmla="*/ 2466753 w 5305646"/>
              <a:gd name="connsiteY3" fmla="*/ 922 h 1446949"/>
              <a:gd name="connsiteX4" fmla="*/ 3625702 w 5305646"/>
              <a:gd name="connsiteY4" fmla="*/ 277368 h 1446949"/>
              <a:gd name="connsiteX5" fmla="*/ 5305646 w 5305646"/>
              <a:gd name="connsiteY5" fmla="*/ 670773 h 144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646" h="1446949">
                <a:moveTo>
                  <a:pt x="0" y="1446949"/>
                </a:moveTo>
                <a:cubicBezTo>
                  <a:pt x="491756" y="1438974"/>
                  <a:pt x="983512" y="1431000"/>
                  <a:pt x="1350335" y="1255563"/>
                </a:cubicBezTo>
                <a:cubicBezTo>
                  <a:pt x="1717158" y="1080126"/>
                  <a:pt x="2014869" y="603433"/>
                  <a:pt x="2200939" y="394326"/>
                </a:cubicBezTo>
                <a:cubicBezTo>
                  <a:pt x="2387009" y="185219"/>
                  <a:pt x="2229293" y="20415"/>
                  <a:pt x="2466753" y="922"/>
                </a:cubicBezTo>
                <a:cubicBezTo>
                  <a:pt x="2704214" y="-18571"/>
                  <a:pt x="3625702" y="277368"/>
                  <a:pt x="3625702" y="277368"/>
                </a:cubicBezTo>
                <a:lnTo>
                  <a:pt x="5305646" y="670773"/>
                </a:lnTo>
              </a:path>
            </a:pathLst>
          </a:cu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FE13475-C21B-4807-AF54-BAC95A858DD8}"/>
              </a:ext>
            </a:extLst>
          </p:cNvPr>
          <p:cNvSpPr/>
          <p:nvPr/>
        </p:nvSpPr>
        <p:spPr>
          <a:xfrm>
            <a:off x="893135" y="2094149"/>
            <a:ext cx="5380074" cy="1616614"/>
          </a:xfrm>
          <a:custGeom>
            <a:avLst/>
            <a:gdLst>
              <a:gd name="connsiteX0" fmla="*/ 0 w 5380074"/>
              <a:gd name="connsiteY0" fmla="*/ 1616614 h 1616614"/>
              <a:gd name="connsiteX1" fmla="*/ 116958 w 5380074"/>
              <a:gd name="connsiteY1" fmla="*/ 1595349 h 1616614"/>
              <a:gd name="connsiteX2" fmla="*/ 1562986 w 5380074"/>
              <a:gd name="connsiteY2" fmla="*/ 1244474 h 1616614"/>
              <a:gd name="connsiteX3" fmla="*/ 2190307 w 5380074"/>
              <a:gd name="connsiteY3" fmla="*/ 595888 h 1616614"/>
              <a:gd name="connsiteX4" fmla="*/ 2466753 w 5380074"/>
              <a:gd name="connsiteY4" fmla="*/ 21730 h 1616614"/>
              <a:gd name="connsiteX5" fmla="*/ 3561907 w 5380074"/>
              <a:gd name="connsiteY5" fmla="*/ 159953 h 1616614"/>
              <a:gd name="connsiteX6" fmla="*/ 5380074 w 5380074"/>
              <a:gd name="connsiteY6" fmla="*/ 532093 h 161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0074" h="1616614">
                <a:moveTo>
                  <a:pt x="0" y="1616614"/>
                </a:moveTo>
                <a:lnTo>
                  <a:pt x="116958" y="1595349"/>
                </a:lnTo>
                <a:cubicBezTo>
                  <a:pt x="377456" y="1533326"/>
                  <a:pt x="1217428" y="1411051"/>
                  <a:pt x="1562986" y="1244474"/>
                </a:cubicBezTo>
                <a:cubicBezTo>
                  <a:pt x="1908544" y="1077897"/>
                  <a:pt x="2039679" y="799679"/>
                  <a:pt x="2190307" y="595888"/>
                </a:cubicBezTo>
                <a:cubicBezTo>
                  <a:pt x="2340935" y="392097"/>
                  <a:pt x="2238153" y="94386"/>
                  <a:pt x="2466753" y="21730"/>
                </a:cubicBezTo>
                <a:cubicBezTo>
                  <a:pt x="2695353" y="-50926"/>
                  <a:pt x="3076354" y="74892"/>
                  <a:pt x="3561907" y="159953"/>
                </a:cubicBezTo>
                <a:cubicBezTo>
                  <a:pt x="4047461" y="245013"/>
                  <a:pt x="4713767" y="388553"/>
                  <a:pt x="5380074" y="532093"/>
                </a:cubicBezTo>
              </a:path>
            </a:pathLst>
          </a:cu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765B205-B0DC-4D85-8C54-C26B123BCA20}"/>
              </a:ext>
            </a:extLst>
          </p:cNvPr>
          <p:cNvSpPr/>
          <p:nvPr/>
        </p:nvSpPr>
        <p:spPr>
          <a:xfrm>
            <a:off x="6286837" y="3710763"/>
            <a:ext cx="1241191" cy="1715709"/>
          </a:xfrm>
          <a:custGeom>
            <a:avLst/>
            <a:gdLst>
              <a:gd name="connsiteX0" fmla="*/ 18270 w 1995926"/>
              <a:gd name="connsiteY0" fmla="*/ 26930 h 2408801"/>
              <a:gd name="connsiteX1" fmla="*/ 82065 w 1995926"/>
              <a:gd name="connsiteY1" fmla="*/ 58827 h 2408801"/>
              <a:gd name="connsiteX2" fmla="*/ 666856 w 1995926"/>
              <a:gd name="connsiteY2" fmla="*/ 547925 h 2408801"/>
              <a:gd name="connsiteX3" fmla="*/ 709386 w 1995926"/>
              <a:gd name="connsiteY3" fmla="*/ 1887627 h 2408801"/>
              <a:gd name="connsiteX4" fmla="*/ 1230382 w 1995926"/>
              <a:gd name="connsiteY4" fmla="*/ 2323562 h 2408801"/>
              <a:gd name="connsiteX5" fmla="*/ 1995926 w 1995926"/>
              <a:gd name="connsiteY5" fmla="*/ 2408623 h 24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5926" h="2408801">
                <a:moveTo>
                  <a:pt x="18270" y="26930"/>
                </a:moveTo>
                <a:cubicBezTo>
                  <a:pt x="-3882" y="-538"/>
                  <a:pt x="-26033" y="-28006"/>
                  <a:pt x="82065" y="58827"/>
                </a:cubicBezTo>
                <a:cubicBezTo>
                  <a:pt x="190163" y="145660"/>
                  <a:pt x="562303" y="243125"/>
                  <a:pt x="666856" y="547925"/>
                </a:cubicBezTo>
                <a:cubicBezTo>
                  <a:pt x="771409" y="852725"/>
                  <a:pt x="615465" y="1591688"/>
                  <a:pt x="709386" y="1887627"/>
                </a:cubicBezTo>
                <a:cubicBezTo>
                  <a:pt x="803307" y="2183566"/>
                  <a:pt x="1015959" y="2236729"/>
                  <a:pt x="1230382" y="2323562"/>
                </a:cubicBezTo>
                <a:cubicBezTo>
                  <a:pt x="1444805" y="2410395"/>
                  <a:pt x="1720365" y="2409509"/>
                  <a:pt x="1995926" y="240862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B694651-4FE9-4BEB-9F0C-07353B215A86}"/>
              </a:ext>
            </a:extLst>
          </p:cNvPr>
          <p:cNvCxnSpPr>
            <a:cxnSpLocks/>
          </p:cNvCxnSpPr>
          <p:nvPr/>
        </p:nvCxnSpPr>
        <p:spPr>
          <a:xfrm>
            <a:off x="6293509" y="2598661"/>
            <a:ext cx="0" cy="396462"/>
          </a:xfrm>
          <a:prstGeom prst="line">
            <a:avLst/>
          </a:prstGeom>
          <a:ln w="381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857DD5-6CDE-48DF-805E-52FC2A8E4AE4}"/>
              </a:ext>
            </a:extLst>
          </p:cNvPr>
          <p:cNvCxnSpPr>
            <a:cxnSpLocks/>
          </p:cNvCxnSpPr>
          <p:nvPr/>
        </p:nvCxnSpPr>
        <p:spPr>
          <a:xfrm>
            <a:off x="6293509" y="3512532"/>
            <a:ext cx="0" cy="396462"/>
          </a:xfrm>
          <a:prstGeom prst="line">
            <a:avLst/>
          </a:prstGeom>
          <a:ln w="381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3816D6D-2AA2-4958-A6D1-2B519240BE2C}"/>
              </a:ext>
            </a:extLst>
          </p:cNvPr>
          <p:cNvSpPr/>
          <p:nvPr/>
        </p:nvSpPr>
        <p:spPr>
          <a:xfrm>
            <a:off x="6307137" y="2806906"/>
            <a:ext cx="1982891" cy="2619566"/>
          </a:xfrm>
          <a:custGeom>
            <a:avLst/>
            <a:gdLst>
              <a:gd name="connsiteX0" fmla="*/ 18270 w 1995926"/>
              <a:gd name="connsiteY0" fmla="*/ 26930 h 2408801"/>
              <a:gd name="connsiteX1" fmla="*/ 82065 w 1995926"/>
              <a:gd name="connsiteY1" fmla="*/ 58827 h 2408801"/>
              <a:gd name="connsiteX2" fmla="*/ 666856 w 1995926"/>
              <a:gd name="connsiteY2" fmla="*/ 547925 h 2408801"/>
              <a:gd name="connsiteX3" fmla="*/ 709386 w 1995926"/>
              <a:gd name="connsiteY3" fmla="*/ 1887627 h 2408801"/>
              <a:gd name="connsiteX4" fmla="*/ 1230382 w 1995926"/>
              <a:gd name="connsiteY4" fmla="*/ 2323562 h 2408801"/>
              <a:gd name="connsiteX5" fmla="*/ 1995926 w 1995926"/>
              <a:gd name="connsiteY5" fmla="*/ 2408623 h 24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5926" h="2408801">
                <a:moveTo>
                  <a:pt x="18270" y="26930"/>
                </a:moveTo>
                <a:cubicBezTo>
                  <a:pt x="-3882" y="-538"/>
                  <a:pt x="-26033" y="-28006"/>
                  <a:pt x="82065" y="58827"/>
                </a:cubicBezTo>
                <a:cubicBezTo>
                  <a:pt x="190163" y="145660"/>
                  <a:pt x="562303" y="243125"/>
                  <a:pt x="666856" y="547925"/>
                </a:cubicBezTo>
                <a:cubicBezTo>
                  <a:pt x="771409" y="852725"/>
                  <a:pt x="615465" y="1591688"/>
                  <a:pt x="709386" y="1887627"/>
                </a:cubicBezTo>
                <a:cubicBezTo>
                  <a:pt x="803307" y="2183566"/>
                  <a:pt x="1015959" y="2236729"/>
                  <a:pt x="1230382" y="2323562"/>
                </a:cubicBezTo>
                <a:cubicBezTo>
                  <a:pt x="1444805" y="2410395"/>
                  <a:pt x="1720365" y="2409509"/>
                  <a:pt x="1995926" y="240862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6767-31AE-4026-ADE4-3A7B5F46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Collection Begins with the Measurement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DAAAA-146B-408A-8500-5289E8ABC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940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80 nm scintillation light quickly absorbed…</a:t>
            </a:r>
          </a:p>
          <a:p>
            <a:pPr lvl="1"/>
            <a:r>
              <a:rPr lang="en-US" dirty="0"/>
              <a:t>So, coat inside of cell with wavelength-shifter (deuterated to preserve neutrons)</a:t>
            </a:r>
          </a:p>
          <a:p>
            <a:r>
              <a:rPr lang="en-US" dirty="0"/>
              <a:t>Light produced in a challenging environment (0.4K, E=75 kV/cm)</a:t>
            </a:r>
          </a:p>
          <a:p>
            <a:pPr lvl="1"/>
            <a:r>
              <a:rPr lang="en-US" dirty="0"/>
              <a:t>Surround cell with polymer mirror</a:t>
            </a:r>
          </a:p>
          <a:p>
            <a:pPr lvl="1"/>
            <a:r>
              <a:rPr lang="en-US" dirty="0"/>
              <a:t>Capture the light in wavelength-shifting fibers mounted between cell and ground electrode</a:t>
            </a:r>
          </a:p>
          <a:p>
            <a:r>
              <a:rPr lang="en-US" dirty="0"/>
              <a:t>Fibers arranged to provide information on  position in beam direction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DDC08-A6D5-4690-9597-306D82E0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0C3E-28BA-489E-A79C-CFA6D0B1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C054D-2440-41D6-A873-36C61179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3B948-EA33-4CCB-AC14-BA5BBC8AF851}"/>
              </a:ext>
            </a:extLst>
          </p:cNvPr>
          <p:cNvSpPr/>
          <p:nvPr/>
        </p:nvSpPr>
        <p:spPr>
          <a:xfrm>
            <a:off x="1541907" y="3884009"/>
            <a:ext cx="2011680" cy="201168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E9030-9147-4A6B-A1DD-A0FA33AC4A8D}"/>
              </a:ext>
            </a:extLst>
          </p:cNvPr>
          <p:cNvSpPr/>
          <p:nvPr/>
        </p:nvSpPr>
        <p:spPr>
          <a:xfrm>
            <a:off x="1616019" y="3967850"/>
            <a:ext cx="1874520" cy="18745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0975A0-0863-4E6C-98C1-4A42978544D5}"/>
              </a:ext>
            </a:extLst>
          </p:cNvPr>
          <p:cNvCxnSpPr/>
          <p:nvPr/>
        </p:nvCxnSpPr>
        <p:spPr>
          <a:xfrm flipV="1">
            <a:off x="2547747" y="4505950"/>
            <a:ext cx="942792" cy="606056"/>
          </a:xfrm>
          <a:prstGeom prst="straightConnector1">
            <a:avLst/>
          </a:prstGeom>
          <a:ln w="28575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6A546C-5D65-4D59-85BD-F982F2CEFCD8}"/>
              </a:ext>
            </a:extLst>
          </p:cNvPr>
          <p:cNvCxnSpPr>
            <a:cxnSpLocks/>
          </p:cNvCxnSpPr>
          <p:nvPr/>
        </p:nvCxnSpPr>
        <p:spPr>
          <a:xfrm flipH="1" flipV="1">
            <a:off x="2547747" y="4161002"/>
            <a:ext cx="926627" cy="340070"/>
          </a:xfrm>
          <a:prstGeom prst="straightConnector1">
            <a:avLst/>
          </a:prstGeom>
          <a:ln w="28575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3EEE50-68E1-4171-88C8-BBB9181ED7A8}"/>
              </a:ext>
            </a:extLst>
          </p:cNvPr>
          <p:cNvGrpSpPr/>
          <p:nvPr/>
        </p:nvGrpSpPr>
        <p:grpSpPr>
          <a:xfrm>
            <a:off x="1286569" y="3713043"/>
            <a:ext cx="2530804" cy="2387496"/>
            <a:chOff x="4459537" y="3404692"/>
            <a:chExt cx="2530804" cy="23874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5764CC-F1BD-4D9F-9900-945B75FBDBA2}"/>
                </a:ext>
              </a:extLst>
            </p:cNvPr>
            <p:cNvSpPr/>
            <p:nvPr/>
          </p:nvSpPr>
          <p:spPr>
            <a:xfrm>
              <a:off x="4459537" y="3404692"/>
              <a:ext cx="123097" cy="23874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D2B1FF-0A80-4F43-99CE-2E871C48DF5B}"/>
                </a:ext>
              </a:extLst>
            </p:cNvPr>
            <p:cNvSpPr/>
            <p:nvPr/>
          </p:nvSpPr>
          <p:spPr>
            <a:xfrm>
              <a:off x="6867244" y="3404692"/>
              <a:ext cx="123097" cy="23874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225DA59-4259-4698-86F3-6B6516C8D24A}"/>
              </a:ext>
            </a:extLst>
          </p:cNvPr>
          <p:cNvSpPr/>
          <p:nvPr/>
        </p:nvSpPr>
        <p:spPr>
          <a:xfrm rot="-120000">
            <a:off x="3620157" y="3763951"/>
            <a:ext cx="2564624" cy="2167499"/>
          </a:xfrm>
          <a:custGeom>
            <a:avLst/>
            <a:gdLst>
              <a:gd name="connsiteX0" fmla="*/ 4190803 w 4190803"/>
              <a:gd name="connsiteY0" fmla="*/ 623777 h 2167499"/>
              <a:gd name="connsiteX1" fmla="*/ 3425259 w 4190803"/>
              <a:gd name="connsiteY1" fmla="*/ 411126 h 2167499"/>
              <a:gd name="connsiteX2" fmla="*/ 2510859 w 4190803"/>
              <a:gd name="connsiteY2" fmla="*/ 219739 h 2167499"/>
              <a:gd name="connsiteX3" fmla="*/ 1979231 w 4190803"/>
              <a:gd name="connsiteY3" fmla="*/ 166577 h 2167499"/>
              <a:gd name="connsiteX4" fmla="*/ 1638989 w 4190803"/>
              <a:gd name="connsiteY4" fmla="*/ 102781 h 2167499"/>
              <a:gd name="connsiteX5" fmla="*/ 1288115 w 4190803"/>
              <a:gd name="connsiteY5" fmla="*/ 7088 h 2167499"/>
              <a:gd name="connsiteX6" fmla="*/ 1032933 w 4190803"/>
              <a:gd name="connsiteY6" fmla="*/ 7088 h 2167499"/>
              <a:gd name="connsiteX7" fmla="*/ 682059 w 4190803"/>
              <a:gd name="connsiteY7" fmla="*/ 7088 h 2167499"/>
              <a:gd name="connsiteX8" fmla="*/ 405612 w 4190803"/>
              <a:gd name="connsiteY8" fmla="*/ 7088 h 2167499"/>
              <a:gd name="connsiteX9" fmla="*/ 192961 w 4190803"/>
              <a:gd name="connsiteY9" fmla="*/ 38986 h 2167499"/>
              <a:gd name="connsiteX10" fmla="*/ 54738 w 4190803"/>
              <a:gd name="connsiteY10" fmla="*/ 347330 h 2167499"/>
              <a:gd name="connsiteX11" fmla="*/ 54738 w 4190803"/>
              <a:gd name="connsiteY11" fmla="*/ 581246 h 2167499"/>
              <a:gd name="connsiteX12" fmla="*/ 22840 w 4190803"/>
              <a:gd name="connsiteY12" fmla="*/ 889591 h 2167499"/>
              <a:gd name="connsiteX13" fmla="*/ 1575 w 4190803"/>
              <a:gd name="connsiteY13" fmla="*/ 1197935 h 2167499"/>
              <a:gd name="connsiteX14" fmla="*/ 1575 w 4190803"/>
              <a:gd name="connsiteY14" fmla="*/ 1272363 h 2167499"/>
              <a:gd name="connsiteX15" fmla="*/ 1575 w 4190803"/>
              <a:gd name="connsiteY15" fmla="*/ 1612605 h 2167499"/>
              <a:gd name="connsiteX16" fmla="*/ 22840 w 4190803"/>
              <a:gd name="connsiteY16" fmla="*/ 1952846 h 2167499"/>
              <a:gd name="connsiteX17" fmla="*/ 65371 w 4190803"/>
              <a:gd name="connsiteY17" fmla="*/ 2048539 h 2167499"/>
              <a:gd name="connsiteX18" fmla="*/ 320552 w 4190803"/>
              <a:gd name="connsiteY18" fmla="*/ 2154865 h 2167499"/>
              <a:gd name="connsiteX19" fmla="*/ 671426 w 4190803"/>
              <a:gd name="connsiteY19" fmla="*/ 2154865 h 2167499"/>
              <a:gd name="connsiteX20" fmla="*/ 1043566 w 4190803"/>
              <a:gd name="connsiteY20" fmla="*/ 2059172 h 2167499"/>
              <a:gd name="connsiteX21" fmla="*/ 1490133 w 4190803"/>
              <a:gd name="connsiteY21" fmla="*/ 1793358 h 2167499"/>
              <a:gd name="connsiteX22" fmla="*/ 1575194 w 4190803"/>
              <a:gd name="connsiteY22" fmla="*/ 1782726 h 2167499"/>
              <a:gd name="connsiteX23" fmla="*/ 1947333 w 4190803"/>
              <a:gd name="connsiteY23" fmla="*/ 1676400 h 2167499"/>
              <a:gd name="connsiteX24" fmla="*/ 3010589 w 4190803"/>
              <a:gd name="connsiteY24" fmla="*/ 1453116 h 2167499"/>
              <a:gd name="connsiteX25" fmla="*/ 3499687 w 4190803"/>
              <a:gd name="connsiteY25" fmla="*/ 1240465 h 2167499"/>
              <a:gd name="connsiteX26" fmla="*/ 3893091 w 4190803"/>
              <a:gd name="connsiteY26" fmla="*/ 1134139 h 2167499"/>
              <a:gd name="connsiteX27" fmla="*/ 4169538 w 4190803"/>
              <a:gd name="connsiteY27" fmla="*/ 1134139 h 216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90803" h="2167499">
                <a:moveTo>
                  <a:pt x="4190803" y="623777"/>
                </a:moveTo>
                <a:cubicBezTo>
                  <a:pt x="3948026" y="551121"/>
                  <a:pt x="3705250" y="478466"/>
                  <a:pt x="3425259" y="411126"/>
                </a:cubicBezTo>
                <a:cubicBezTo>
                  <a:pt x="3145268" y="343786"/>
                  <a:pt x="2751864" y="260497"/>
                  <a:pt x="2510859" y="219739"/>
                </a:cubicBezTo>
                <a:cubicBezTo>
                  <a:pt x="2269854" y="178981"/>
                  <a:pt x="2124543" y="186070"/>
                  <a:pt x="1979231" y="166577"/>
                </a:cubicBezTo>
                <a:cubicBezTo>
                  <a:pt x="1833919" y="147084"/>
                  <a:pt x="1754175" y="129362"/>
                  <a:pt x="1638989" y="102781"/>
                </a:cubicBezTo>
                <a:cubicBezTo>
                  <a:pt x="1523803" y="76200"/>
                  <a:pt x="1389124" y="23037"/>
                  <a:pt x="1288115" y="7088"/>
                </a:cubicBezTo>
                <a:cubicBezTo>
                  <a:pt x="1187106" y="-8861"/>
                  <a:pt x="1032933" y="7088"/>
                  <a:pt x="1032933" y="7088"/>
                </a:cubicBezTo>
                <a:lnTo>
                  <a:pt x="682059" y="7088"/>
                </a:lnTo>
                <a:cubicBezTo>
                  <a:pt x="577506" y="7088"/>
                  <a:pt x="487128" y="1772"/>
                  <a:pt x="405612" y="7088"/>
                </a:cubicBezTo>
                <a:cubicBezTo>
                  <a:pt x="324096" y="12404"/>
                  <a:pt x="251440" y="-17721"/>
                  <a:pt x="192961" y="38986"/>
                </a:cubicBezTo>
                <a:cubicBezTo>
                  <a:pt x="134482" y="95693"/>
                  <a:pt x="77775" y="256953"/>
                  <a:pt x="54738" y="347330"/>
                </a:cubicBezTo>
                <a:cubicBezTo>
                  <a:pt x="31701" y="437707"/>
                  <a:pt x="60054" y="490869"/>
                  <a:pt x="54738" y="581246"/>
                </a:cubicBezTo>
                <a:cubicBezTo>
                  <a:pt x="49422" y="671623"/>
                  <a:pt x="31700" y="786810"/>
                  <a:pt x="22840" y="889591"/>
                </a:cubicBezTo>
                <a:cubicBezTo>
                  <a:pt x="13980" y="992372"/>
                  <a:pt x="5119" y="1134140"/>
                  <a:pt x="1575" y="1197935"/>
                </a:cubicBezTo>
                <a:cubicBezTo>
                  <a:pt x="-1969" y="1261730"/>
                  <a:pt x="1575" y="1272363"/>
                  <a:pt x="1575" y="1272363"/>
                </a:cubicBezTo>
                <a:cubicBezTo>
                  <a:pt x="1575" y="1341475"/>
                  <a:pt x="-1969" y="1499191"/>
                  <a:pt x="1575" y="1612605"/>
                </a:cubicBezTo>
                <a:cubicBezTo>
                  <a:pt x="5119" y="1726019"/>
                  <a:pt x="12207" y="1880190"/>
                  <a:pt x="22840" y="1952846"/>
                </a:cubicBezTo>
                <a:cubicBezTo>
                  <a:pt x="33473" y="2025502"/>
                  <a:pt x="15752" y="2014869"/>
                  <a:pt x="65371" y="2048539"/>
                </a:cubicBezTo>
                <a:cubicBezTo>
                  <a:pt x="114990" y="2082209"/>
                  <a:pt x="219543" y="2137144"/>
                  <a:pt x="320552" y="2154865"/>
                </a:cubicBezTo>
                <a:cubicBezTo>
                  <a:pt x="421561" y="2172586"/>
                  <a:pt x="550924" y="2170814"/>
                  <a:pt x="671426" y="2154865"/>
                </a:cubicBezTo>
                <a:cubicBezTo>
                  <a:pt x="791928" y="2138916"/>
                  <a:pt x="907115" y="2119423"/>
                  <a:pt x="1043566" y="2059172"/>
                </a:cubicBezTo>
                <a:cubicBezTo>
                  <a:pt x="1180017" y="1998921"/>
                  <a:pt x="1401528" y="1839432"/>
                  <a:pt x="1490133" y="1793358"/>
                </a:cubicBezTo>
                <a:cubicBezTo>
                  <a:pt x="1578738" y="1747284"/>
                  <a:pt x="1498994" y="1802219"/>
                  <a:pt x="1575194" y="1782726"/>
                </a:cubicBezTo>
                <a:cubicBezTo>
                  <a:pt x="1651394" y="1763233"/>
                  <a:pt x="1708100" y="1731335"/>
                  <a:pt x="1947333" y="1676400"/>
                </a:cubicBezTo>
                <a:cubicBezTo>
                  <a:pt x="2186565" y="1621465"/>
                  <a:pt x="2751863" y="1525772"/>
                  <a:pt x="3010589" y="1453116"/>
                </a:cubicBezTo>
                <a:cubicBezTo>
                  <a:pt x="3269315" y="1380460"/>
                  <a:pt x="3352603" y="1293628"/>
                  <a:pt x="3499687" y="1240465"/>
                </a:cubicBezTo>
                <a:cubicBezTo>
                  <a:pt x="3646771" y="1187302"/>
                  <a:pt x="3781449" y="1151860"/>
                  <a:pt x="3893091" y="1134139"/>
                </a:cubicBezTo>
                <a:cubicBezTo>
                  <a:pt x="4004733" y="1116418"/>
                  <a:pt x="4087135" y="1125278"/>
                  <a:pt x="4169538" y="1134139"/>
                </a:cubicBezTo>
              </a:path>
            </a:pathLst>
          </a:cu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0F83BE-CB48-40B7-8897-82435B8C3669}"/>
              </a:ext>
            </a:extLst>
          </p:cNvPr>
          <p:cNvGrpSpPr/>
          <p:nvPr/>
        </p:nvGrpSpPr>
        <p:grpSpPr>
          <a:xfrm>
            <a:off x="1473581" y="3803414"/>
            <a:ext cx="2106337" cy="2154817"/>
            <a:chOff x="4646549" y="3803414"/>
            <a:chExt cx="2106337" cy="215481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3C0FCA-620C-47A0-9D5B-F6307E5E147C}"/>
                </a:ext>
              </a:extLst>
            </p:cNvPr>
            <p:cNvCxnSpPr/>
            <p:nvPr/>
          </p:nvCxnSpPr>
          <p:spPr>
            <a:xfrm flipH="1">
              <a:off x="4649766" y="3808899"/>
              <a:ext cx="2103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5130D38-5306-42A8-9914-B1F3C4321CE0}"/>
                </a:ext>
              </a:extLst>
            </p:cNvPr>
            <p:cNvCxnSpPr/>
            <p:nvPr/>
          </p:nvCxnSpPr>
          <p:spPr>
            <a:xfrm flipH="1">
              <a:off x="4646549" y="5958231"/>
              <a:ext cx="2103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110A48-C47D-4FAB-8EED-0689228E52A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576004" y="4877834"/>
              <a:ext cx="2148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6B7E47-E276-4246-B2C9-1AD7D1204A08}"/>
              </a:ext>
            </a:extLst>
          </p:cNvPr>
          <p:cNvCxnSpPr/>
          <p:nvPr/>
        </p:nvCxnSpPr>
        <p:spPr>
          <a:xfrm flipV="1">
            <a:off x="2545023" y="4507315"/>
            <a:ext cx="942792" cy="606056"/>
          </a:xfrm>
          <a:prstGeom prst="straightConnector1">
            <a:avLst/>
          </a:prstGeom>
          <a:ln w="28575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126B45-2F7D-4D8B-AEA9-50CD2A97C836}"/>
              </a:ext>
            </a:extLst>
          </p:cNvPr>
          <p:cNvCxnSpPr>
            <a:cxnSpLocks/>
          </p:cNvCxnSpPr>
          <p:nvPr/>
        </p:nvCxnSpPr>
        <p:spPr>
          <a:xfrm flipH="1" flipV="1">
            <a:off x="1982779" y="3803414"/>
            <a:ext cx="1491595" cy="697658"/>
          </a:xfrm>
          <a:prstGeom prst="straightConnector1">
            <a:avLst/>
          </a:prstGeom>
          <a:ln w="28575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2297D7-13A3-436A-BCB8-966A3ECB4A96}"/>
              </a:ext>
            </a:extLst>
          </p:cNvPr>
          <p:cNvGrpSpPr/>
          <p:nvPr/>
        </p:nvGrpSpPr>
        <p:grpSpPr>
          <a:xfrm>
            <a:off x="6192746" y="4344995"/>
            <a:ext cx="942792" cy="501326"/>
            <a:chOff x="11103074" y="4271842"/>
            <a:chExt cx="942792" cy="5264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BF11B1A-E642-43A8-89B3-EE958692642A}"/>
                </a:ext>
              </a:extLst>
            </p:cNvPr>
            <p:cNvCxnSpPr/>
            <p:nvPr/>
          </p:nvCxnSpPr>
          <p:spPr>
            <a:xfrm flipV="1">
              <a:off x="11103074" y="4271842"/>
              <a:ext cx="942792" cy="0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E1340CE-437F-4CC2-8EC3-72BD8A9021C6}"/>
                </a:ext>
              </a:extLst>
            </p:cNvPr>
            <p:cNvCxnSpPr/>
            <p:nvPr/>
          </p:nvCxnSpPr>
          <p:spPr>
            <a:xfrm flipV="1">
              <a:off x="11103074" y="4798319"/>
              <a:ext cx="942792" cy="0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B8646A-268A-47F9-B34C-2BA6823D5B6E}"/>
              </a:ext>
            </a:extLst>
          </p:cNvPr>
          <p:cNvCxnSpPr>
            <a:cxnSpLocks/>
          </p:cNvCxnSpPr>
          <p:nvPr/>
        </p:nvCxnSpPr>
        <p:spPr>
          <a:xfrm flipH="1">
            <a:off x="1473581" y="3803413"/>
            <a:ext cx="509198" cy="388948"/>
          </a:xfrm>
          <a:prstGeom prst="straightConnector1">
            <a:avLst/>
          </a:prstGeom>
          <a:ln w="28575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2141ED-332F-4AA9-B5DE-6532FC0159C1}"/>
              </a:ext>
            </a:extLst>
          </p:cNvPr>
          <p:cNvCxnSpPr>
            <a:cxnSpLocks/>
            <a:endCxn id="23" idx="15"/>
          </p:cNvCxnSpPr>
          <p:nvPr/>
        </p:nvCxnSpPr>
        <p:spPr>
          <a:xfrm>
            <a:off x="1480181" y="4187469"/>
            <a:ext cx="2160177" cy="1233483"/>
          </a:xfrm>
          <a:prstGeom prst="straightConnector1">
            <a:avLst/>
          </a:prstGeom>
          <a:ln w="28575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5B16FAF-9BEB-4FF7-9B77-518F5677523E}"/>
              </a:ext>
            </a:extLst>
          </p:cNvPr>
          <p:cNvSpPr txBox="1"/>
          <p:nvPr/>
        </p:nvSpPr>
        <p:spPr>
          <a:xfrm>
            <a:off x="1673352" y="5926803"/>
            <a:ext cx="17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Beam’s eye view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046C86-09E6-4957-936C-00C85EE09BCB}"/>
              </a:ext>
            </a:extLst>
          </p:cNvPr>
          <p:cNvGrpSpPr/>
          <p:nvPr/>
        </p:nvGrpSpPr>
        <p:grpSpPr>
          <a:xfrm>
            <a:off x="7822159" y="2264708"/>
            <a:ext cx="4010138" cy="3840945"/>
            <a:chOff x="7822159" y="2264708"/>
            <a:chExt cx="4010138" cy="384094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5533FB-A25E-45EB-8A21-690F5439BA19}"/>
                </a:ext>
              </a:extLst>
            </p:cNvPr>
            <p:cNvSpPr txBox="1"/>
            <p:nvPr/>
          </p:nvSpPr>
          <p:spPr>
            <a:xfrm flipH="1">
              <a:off x="8412052" y="2264708"/>
              <a:ext cx="297457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dirty="0">
                  <a:solidFill>
                    <a:srgbClr val="00B050"/>
                  </a:solidFill>
                </a:rPr>
                <a:t>.</a:t>
              </a:r>
              <a:r>
                <a:rPr lang="en-US" sz="20000" dirty="0">
                  <a:solidFill>
                    <a:srgbClr val="66FF33"/>
                  </a:solidFill>
                </a:rPr>
                <a:t>.</a:t>
              </a:r>
              <a:r>
                <a:rPr lang="en-US" sz="20000" dirty="0">
                  <a:solidFill>
                    <a:srgbClr val="00B050"/>
                  </a:solidFill>
                </a:rPr>
                <a:t>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0D64034-D65E-4FE9-BDA4-ACE317CD4419}"/>
                </a:ext>
              </a:extLst>
            </p:cNvPr>
            <p:cNvGrpSpPr/>
            <p:nvPr/>
          </p:nvGrpSpPr>
          <p:grpSpPr>
            <a:xfrm>
              <a:off x="7822159" y="3713043"/>
              <a:ext cx="4010138" cy="2392610"/>
              <a:chOff x="7822159" y="3713043"/>
              <a:chExt cx="4010138" cy="239261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EF1C9E-518A-4E6C-A2CE-B65B2096B622}"/>
                  </a:ext>
                </a:extLst>
              </p:cNvPr>
              <p:cNvSpPr/>
              <p:nvPr/>
            </p:nvSpPr>
            <p:spPr>
              <a:xfrm>
                <a:off x="7822159" y="4046734"/>
                <a:ext cx="4010138" cy="1075592"/>
              </a:xfrm>
              <a:prstGeom prst="rec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A9AD4E2-78FE-41A9-B2BF-0F76F9043BD6}"/>
                  </a:ext>
                </a:extLst>
              </p:cNvPr>
              <p:cNvSpPr txBox="1"/>
              <p:nvPr/>
            </p:nvSpPr>
            <p:spPr>
              <a:xfrm>
                <a:off x="9294726" y="3713043"/>
                <a:ext cx="1069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Side view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5142473-C3B0-47C8-85AE-7BE078534D64}"/>
                  </a:ext>
                </a:extLst>
              </p:cNvPr>
              <p:cNvGrpSpPr/>
              <p:nvPr/>
            </p:nvGrpSpPr>
            <p:grpSpPr>
              <a:xfrm>
                <a:off x="7889555" y="3881296"/>
                <a:ext cx="164776" cy="2224357"/>
                <a:chOff x="7889555" y="3895156"/>
                <a:chExt cx="164776" cy="2224357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A063BA6-57B8-4FED-AA86-967FE6916431}"/>
                    </a:ext>
                  </a:extLst>
                </p:cNvPr>
                <p:cNvCxnSpPr/>
                <p:nvPr/>
              </p:nvCxnSpPr>
              <p:spPr>
                <a:xfrm>
                  <a:off x="789039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3C99B3C-1480-4F46-8FC3-3345332166D9}"/>
                    </a:ext>
                  </a:extLst>
                </p:cNvPr>
                <p:cNvCxnSpPr/>
                <p:nvPr/>
              </p:nvCxnSpPr>
              <p:spPr>
                <a:xfrm>
                  <a:off x="805311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F75F2B-53F7-428B-8904-18804C322AA4}"/>
                    </a:ext>
                  </a:extLst>
                </p:cNvPr>
                <p:cNvCxnSpPr/>
                <p:nvPr/>
              </p:nvCxnSpPr>
              <p:spPr>
                <a:xfrm>
                  <a:off x="794463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072F2E0-D551-4116-A8DB-4D8D5E4065A0}"/>
                    </a:ext>
                  </a:extLst>
                </p:cNvPr>
                <p:cNvCxnSpPr/>
                <p:nvPr/>
              </p:nvCxnSpPr>
              <p:spPr>
                <a:xfrm>
                  <a:off x="799887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1DF1921A-0974-4D93-956B-3BE95937BBAD}"/>
                    </a:ext>
                  </a:extLst>
                </p:cNvPr>
                <p:cNvSpPr/>
                <p:nvPr/>
              </p:nvSpPr>
              <p:spPr>
                <a:xfrm rot="16200000">
                  <a:off x="7889555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A87FA144-042A-418F-B2DB-591A8615440D}"/>
                    </a:ext>
                  </a:extLst>
                </p:cNvPr>
                <p:cNvSpPr/>
                <p:nvPr/>
              </p:nvSpPr>
              <p:spPr>
                <a:xfrm rot="16200000">
                  <a:off x="7999467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D7E81F1A-FD0A-4D0B-B416-5335785DFDDD}"/>
                    </a:ext>
                  </a:extLst>
                </p:cNvPr>
                <p:cNvSpPr/>
                <p:nvPr/>
              </p:nvSpPr>
              <p:spPr>
                <a:xfrm rot="5400000" flipV="1">
                  <a:off x="7945899" y="517809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99E1C66-EFF8-4EEF-839A-4F4144765954}"/>
                  </a:ext>
                </a:extLst>
              </p:cNvPr>
              <p:cNvGrpSpPr/>
              <p:nvPr/>
            </p:nvGrpSpPr>
            <p:grpSpPr>
              <a:xfrm>
                <a:off x="8097372" y="3881296"/>
                <a:ext cx="164776" cy="2224357"/>
                <a:chOff x="7889555" y="3895156"/>
                <a:chExt cx="164776" cy="222435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3C17363-12AF-4111-BABB-995A322F8E47}"/>
                    </a:ext>
                  </a:extLst>
                </p:cNvPr>
                <p:cNvCxnSpPr/>
                <p:nvPr/>
              </p:nvCxnSpPr>
              <p:spPr>
                <a:xfrm>
                  <a:off x="789039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AEA13848-27D8-431D-BC78-B63D4A60AF64}"/>
                    </a:ext>
                  </a:extLst>
                </p:cNvPr>
                <p:cNvCxnSpPr/>
                <p:nvPr/>
              </p:nvCxnSpPr>
              <p:spPr>
                <a:xfrm>
                  <a:off x="805311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8601B1E-3048-4791-BCBD-0C58A84FB02A}"/>
                    </a:ext>
                  </a:extLst>
                </p:cNvPr>
                <p:cNvCxnSpPr/>
                <p:nvPr/>
              </p:nvCxnSpPr>
              <p:spPr>
                <a:xfrm>
                  <a:off x="794463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42BB076-71F7-4B07-B291-0B24D9409D3A}"/>
                    </a:ext>
                  </a:extLst>
                </p:cNvPr>
                <p:cNvCxnSpPr/>
                <p:nvPr/>
              </p:nvCxnSpPr>
              <p:spPr>
                <a:xfrm>
                  <a:off x="799887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C5073AA3-925D-4F07-99A6-2AAC471E0246}"/>
                    </a:ext>
                  </a:extLst>
                </p:cNvPr>
                <p:cNvSpPr/>
                <p:nvPr/>
              </p:nvSpPr>
              <p:spPr>
                <a:xfrm rot="16200000">
                  <a:off x="7889555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F37FFA4D-5B5C-4A1B-818B-866E569BEC82}"/>
                    </a:ext>
                  </a:extLst>
                </p:cNvPr>
                <p:cNvSpPr/>
                <p:nvPr/>
              </p:nvSpPr>
              <p:spPr>
                <a:xfrm rot="16200000">
                  <a:off x="7999467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E69AF253-AFD2-439D-B0EC-C4C9C22B061B}"/>
                    </a:ext>
                  </a:extLst>
                </p:cNvPr>
                <p:cNvSpPr/>
                <p:nvPr/>
              </p:nvSpPr>
              <p:spPr>
                <a:xfrm rot="5400000" flipV="1">
                  <a:off x="7945899" y="517809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AA0B1F6-7C39-43DE-8C1D-FAE68E26E09A}"/>
                  </a:ext>
                </a:extLst>
              </p:cNvPr>
              <p:cNvGrpSpPr/>
              <p:nvPr/>
            </p:nvGrpSpPr>
            <p:grpSpPr>
              <a:xfrm>
                <a:off x="8305190" y="3881296"/>
                <a:ext cx="164776" cy="2224357"/>
                <a:chOff x="7889555" y="3895156"/>
                <a:chExt cx="164776" cy="222435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6030BF1-F207-4DB5-B147-36175136F394}"/>
                    </a:ext>
                  </a:extLst>
                </p:cNvPr>
                <p:cNvCxnSpPr/>
                <p:nvPr/>
              </p:nvCxnSpPr>
              <p:spPr>
                <a:xfrm>
                  <a:off x="789039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461D90B-CFBB-4003-BDE4-CF017F74F477}"/>
                    </a:ext>
                  </a:extLst>
                </p:cNvPr>
                <p:cNvCxnSpPr/>
                <p:nvPr/>
              </p:nvCxnSpPr>
              <p:spPr>
                <a:xfrm>
                  <a:off x="8053119" y="3924953"/>
                  <a:ext cx="0" cy="21945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E6CA11C-66F8-46F3-96CD-01BD6A1A8648}"/>
                    </a:ext>
                  </a:extLst>
                </p:cNvPr>
                <p:cNvCxnSpPr/>
                <p:nvPr/>
              </p:nvCxnSpPr>
              <p:spPr>
                <a:xfrm>
                  <a:off x="794463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BF97AF7-7DE4-475B-9C4A-B75139513888}"/>
                    </a:ext>
                  </a:extLst>
                </p:cNvPr>
                <p:cNvCxnSpPr/>
                <p:nvPr/>
              </p:nvCxnSpPr>
              <p:spPr>
                <a:xfrm>
                  <a:off x="7998879" y="3924953"/>
                  <a:ext cx="0" cy="1280160"/>
                </a:xfrm>
                <a:prstGeom prst="line">
                  <a:avLst/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Arc 72">
                  <a:extLst>
                    <a:ext uri="{FF2B5EF4-FFF2-40B4-BE49-F238E27FC236}">
                      <a16:creationId xmlns:a16="http://schemas.microsoft.com/office/drawing/2014/main" id="{43FFDB36-A762-432A-BDDA-812C3FACF445}"/>
                    </a:ext>
                  </a:extLst>
                </p:cNvPr>
                <p:cNvSpPr/>
                <p:nvPr/>
              </p:nvSpPr>
              <p:spPr>
                <a:xfrm rot="16200000">
                  <a:off x="7889555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95B1AB4E-C245-44ED-B174-705606D81380}"/>
                    </a:ext>
                  </a:extLst>
                </p:cNvPr>
                <p:cNvSpPr/>
                <p:nvPr/>
              </p:nvSpPr>
              <p:spPr>
                <a:xfrm rot="16200000">
                  <a:off x="7999467" y="389515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Arc 74">
                  <a:extLst>
                    <a:ext uri="{FF2B5EF4-FFF2-40B4-BE49-F238E27FC236}">
                      <a16:creationId xmlns:a16="http://schemas.microsoft.com/office/drawing/2014/main" id="{8B8D0A93-531D-4B0D-B8C7-14EAEAECAAF2}"/>
                    </a:ext>
                  </a:extLst>
                </p:cNvPr>
                <p:cNvSpPr/>
                <p:nvPr/>
              </p:nvSpPr>
              <p:spPr>
                <a:xfrm rot="5400000" flipV="1">
                  <a:off x="7945899" y="5178096"/>
                  <a:ext cx="54864" cy="54864"/>
                </a:xfrm>
                <a:prstGeom prst="arc">
                  <a:avLst>
                    <a:gd name="adj1" fmla="val 16200000"/>
                    <a:gd name="adj2" fmla="val 5493737"/>
                  </a:avLst>
                </a:prstGeom>
                <a:ln w="28575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0BC5664-849C-4CEC-A889-8F7D0DA81C32}"/>
                  </a:ext>
                </a:extLst>
              </p:cNvPr>
              <p:cNvSpPr txBox="1"/>
              <p:nvPr/>
            </p:nvSpPr>
            <p:spPr>
              <a:xfrm>
                <a:off x="8410996" y="5080260"/>
                <a:ext cx="3421298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fiber reads out a 2mm strip in the beam direction</a:t>
                </a:r>
              </a:p>
              <a:p>
                <a:endParaRPr lang="en-US" sz="500" dirty="0"/>
              </a:p>
              <a:p>
                <a:r>
                  <a:rPr lang="en-US" dirty="0"/>
                  <a:t>192 fibers (384 fiber ends) per cell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6E85C3-9B1E-482A-B50E-7C7544B08E3D}"/>
              </a:ext>
            </a:extLst>
          </p:cNvPr>
          <p:cNvSpPr txBox="1"/>
          <p:nvPr/>
        </p:nvSpPr>
        <p:spPr>
          <a:xfrm>
            <a:off x="7694494" y="1956931"/>
            <a:ext cx="34002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V.M. </a:t>
            </a:r>
            <a:r>
              <a:rPr lang="en-US" sz="1400" dirty="0" err="1"/>
              <a:t>Gehman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nn-NO" sz="1400" dirty="0"/>
              <a:t>J. Inst. </a:t>
            </a:r>
            <a:r>
              <a:rPr lang="nn-NO" sz="1400" b="1" dirty="0"/>
              <a:t>8</a:t>
            </a:r>
            <a:r>
              <a:rPr lang="nn-NO" sz="1400" dirty="0"/>
              <a:t>, P04024 (2013)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CFF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4D830979-89D5-4ECC-988E-7AA3ABFE4A8E}"/>
              </a:ext>
            </a:extLst>
          </p:cNvPr>
          <p:cNvSpPr txBox="1"/>
          <p:nvPr/>
        </p:nvSpPr>
        <p:spPr>
          <a:xfrm>
            <a:off x="-4260" y="5525226"/>
            <a:ext cx="319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Diamond polish to expose fibers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0A539E3-FBAD-4D69-A949-10F752BB7365}"/>
              </a:ext>
            </a:extLst>
          </p:cNvPr>
          <p:cNvGrpSpPr/>
          <p:nvPr/>
        </p:nvGrpSpPr>
        <p:grpSpPr>
          <a:xfrm>
            <a:off x="8343259" y="3773046"/>
            <a:ext cx="3146585" cy="973954"/>
            <a:chOff x="5133252" y="4300544"/>
            <a:chExt cx="3146585" cy="973954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93B881B-1B3B-4C7A-8F6A-6C8BA76E261A}"/>
                </a:ext>
              </a:extLst>
            </p:cNvPr>
            <p:cNvCxnSpPr/>
            <p:nvPr/>
          </p:nvCxnSpPr>
          <p:spPr>
            <a:xfrm>
              <a:off x="5474208" y="5227320"/>
              <a:ext cx="2484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DFF697B-160C-4F32-8E82-CB861778C05A}"/>
                </a:ext>
              </a:extLst>
            </p:cNvPr>
            <p:cNvCxnSpPr/>
            <p:nvPr/>
          </p:nvCxnSpPr>
          <p:spPr>
            <a:xfrm>
              <a:off x="5473744" y="4816586"/>
              <a:ext cx="0" cy="32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3B0A762-F4B1-436A-A310-3A11D8CE0AE7}"/>
                </a:ext>
              </a:extLst>
            </p:cNvPr>
            <p:cNvCxnSpPr>
              <a:cxnSpLocks/>
            </p:cNvCxnSpPr>
            <p:nvPr/>
          </p:nvCxnSpPr>
          <p:spPr>
            <a:xfrm>
              <a:off x="5136277" y="4499610"/>
              <a:ext cx="6122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C258273-A022-4A39-996B-7E301D97BE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11368" y="4632960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5DF144A-2099-4347-AE2B-BC58E9D64F12}"/>
                </a:ext>
              </a:extLst>
            </p:cNvPr>
            <p:cNvCxnSpPr/>
            <p:nvPr/>
          </p:nvCxnSpPr>
          <p:spPr>
            <a:xfrm>
              <a:off x="5748528" y="4770120"/>
              <a:ext cx="19354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36776AD-9B0B-4429-BE36-57039C462E9C}"/>
                </a:ext>
              </a:extLst>
            </p:cNvPr>
            <p:cNvGrpSpPr/>
            <p:nvPr/>
          </p:nvGrpSpPr>
          <p:grpSpPr>
            <a:xfrm>
              <a:off x="5791021" y="4770120"/>
              <a:ext cx="1830210" cy="381635"/>
              <a:chOff x="5180895" y="3425825"/>
              <a:chExt cx="1830210" cy="381635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D5D56D44-8CAE-4142-A592-A348062CF901}"/>
                  </a:ext>
                </a:extLst>
              </p:cNvPr>
              <p:cNvCxnSpPr/>
              <p:nvPr/>
            </p:nvCxnSpPr>
            <p:spPr>
              <a:xfrm>
                <a:off x="518089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59829F81-7865-49EB-B810-6D8990CE0D4A}"/>
                  </a:ext>
                </a:extLst>
              </p:cNvPr>
              <p:cNvCxnSpPr/>
              <p:nvPr/>
            </p:nvCxnSpPr>
            <p:spPr>
              <a:xfrm>
                <a:off x="523169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161D7E0-55E1-42A9-ADAB-1052FEE4BCBE}"/>
                  </a:ext>
                </a:extLst>
              </p:cNvPr>
              <p:cNvCxnSpPr/>
              <p:nvPr/>
            </p:nvCxnSpPr>
            <p:spPr>
              <a:xfrm>
                <a:off x="5180895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CFE441A-4020-469C-A658-EB9B64CAC813}"/>
                  </a:ext>
                </a:extLst>
              </p:cNvPr>
              <p:cNvCxnSpPr/>
              <p:nvPr/>
            </p:nvCxnSpPr>
            <p:spPr>
              <a:xfrm>
                <a:off x="526986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590944D-84E4-4739-932E-0B41BA3B34AF}"/>
                  </a:ext>
                </a:extLst>
              </p:cNvPr>
              <p:cNvCxnSpPr/>
              <p:nvPr/>
            </p:nvCxnSpPr>
            <p:spPr>
              <a:xfrm>
                <a:off x="532066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DF9FC306-6D4D-465A-AFF0-F4C9202A6916}"/>
                  </a:ext>
                </a:extLst>
              </p:cNvPr>
              <p:cNvCxnSpPr/>
              <p:nvPr/>
            </p:nvCxnSpPr>
            <p:spPr>
              <a:xfrm>
                <a:off x="526986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F0BAE87D-E452-4872-9294-6A95D9A5BB28}"/>
                  </a:ext>
                </a:extLst>
              </p:cNvPr>
              <p:cNvCxnSpPr/>
              <p:nvPr/>
            </p:nvCxnSpPr>
            <p:spPr>
              <a:xfrm>
                <a:off x="535883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D67B2F2-3120-49F6-9FE8-6C4C443F0E65}"/>
                  </a:ext>
                </a:extLst>
              </p:cNvPr>
              <p:cNvCxnSpPr/>
              <p:nvPr/>
            </p:nvCxnSpPr>
            <p:spPr>
              <a:xfrm>
                <a:off x="540963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A02C4E1-6330-418A-80CB-4A99EF3995F9}"/>
                  </a:ext>
                </a:extLst>
              </p:cNvPr>
              <p:cNvCxnSpPr/>
              <p:nvPr/>
            </p:nvCxnSpPr>
            <p:spPr>
              <a:xfrm>
                <a:off x="535883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6E9C042-0CE3-45F4-B0AC-0F2581FDC24A}"/>
                  </a:ext>
                </a:extLst>
              </p:cNvPr>
              <p:cNvCxnSpPr/>
              <p:nvPr/>
            </p:nvCxnSpPr>
            <p:spPr>
              <a:xfrm>
                <a:off x="544780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369AA6C-9925-4045-B175-75EE4EDB57EA}"/>
                  </a:ext>
                </a:extLst>
              </p:cNvPr>
              <p:cNvCxnSpPr/>
              <p:nvPr/>
            </p:nvCxnSpPr>
            <p:spPr>
              <a:xfrm>
                <a:off x="549860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8CDC714E-BA10-488D-B493-D4D021A51271}"/>
                  </a:ext>
                </a:extLst>
              </p:cNvPr>
              <p:cNvCxnSpPr/>
              <p:nvPr/>
            </p:nvCxnSpPr>
            <p:spPr>
              <a:xfrm>
                <a:off x="544780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9C0DE7B2-EC26-4902-83B7-3BD0C57A570C}"/>
                  </a:ext>
                </a:extLst>
              </p:cNvPr>
              <p:cNvCxnSpPr/>
              <p:nvPr/>
            </p:nvCxnSpPr>
            <p:spPr>
              <a:xfrm>
                <a:off x="553677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52FA914-D1DD-46F6-B3E0-E762FE8618B6}"/>
                  </a:ext>
                </a:extLst>
              </p:cNvPr>
              <p:cNvCxnSpPr/>
              <p:nvPr/>
            </p:nvCxnSpPr>
            <p:spPr>
              <a:xfrm>
                <a:off x="558757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B343A998-9480-45FF-B9BC-7E580747D9D5}"/>
                  </a:ext>
                </a:extLst>
              </p:cNvPr>
              <p:cNvCxnSpPr/>
              <p:nvPr/>
            </p:nvCxnSpPr>
            <p:spPr>
              <a:xfrm>
                <a:off x="553677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6A6CFE6D-9A33-4CE4-B0DD-A76F3D39BC68}"/>
                  </a:ext>
                </a:extLst>
              </p:cNvPr>
              <p:cNvCxnSpPr/>
              <p:nvPr/>
            </p:nvCxnSpPr>
            <p:spPr>
              <a:xfrm>
                <a:off x="589265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95957D7F-AB48-4B0E-9D68-B5CFC7549D02}"/>
                  </a:ext>
                </a:extLst>
              </p:cNvPr>
              <p:cNvCxnSpPr/>
              <p:nvPr/>
            </p:nvCxnSpPr>
            <p:spPr>
              <a:xfrm>
                <a:off x="594345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3B62D28-2D23-486E-9015-586EB6002E5D}"/>
                  </a:ext>
                </a:extLst>
              </p:cNvPr>
              <p:cNvCxnSpPr/>
              <p:nvPr/>
            </p:nvCxnSpPr>
            <p:spPr>
              <a:xfrm>
                <a:off x="589265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4BCB67E-C9DE-4FA8-841D-B5E9BE795C5A}"/>
                  </a:ext>
                </a:extLst>
              </p:cNvPr>
              <p:cNvCxnSpPr/>
              <p:nvPr/>
            </p:nvCxnSpPr>
            <p:spPr>
              <a:xfrm>
                <a:off x="6070599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84277A97-2820-4C71-A322-12DB8C18EC6F}"/>
                  </a:ext>
                </a:extLst>
              </p:cNvPr>
              <p:cNvCxnSpPr/>
              <p:nvPr/>
            </p:nvCxnSpPr>
            <p:spPr>
              <a:xfrm>
                <a:off x="6121399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4BCD044E-A9C9-48D5-8FC3-F0274AD58498}"/>
                  </a:ext>
                </a:extLst>
              </p:cNvPr>
              <p:cNvCxnSpPr/>
              <p:nvPr/>
            </p:nvCxnSpPr>
            <p:spPr>
              <a:xfrm>
                <a:off x="6070599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07CA4F75-8F6E-43EB-BB8F-88BFC7A8DC45}"/>
                  </a:ext>
                </a:extLst>
              </p:cNvPr>
              <p:cNvCxnSpPr/>
              <p:nvPr/>
            </p:nvCxnSpPr>
            <p:spPr>
              <a:xfrm>
                <a:off x="6248541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F69C2D2-BCBD-442E-B0A1-933F1F46BA54}"/>
                  </a:ext>
                </a:extLst>
              </p:cNvPr>
              <p:cNvCxnSpPr/>
              <p:nvPr/>
            </p:nvCxnSpPr>
            <p:spPr>
              <a:xfrm>
                <a:off x="6299341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1806389-3A31-4BCE-8755-1B09C6DD4379}"/>
                  </a:ext>
                </a:extLst>
              </p:cNvPr>
              <p:cNvCxnSpPr/>
              <p:nvPr/>
            </p:nvCxnSpPr>
            <p:spPr>
              <a:xfrm>
                <a:off x="6248541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A562350B-9A21-4881-8A0F-16D508DDB54C}"/>
                  </a:ext>
                </a:extLst>
              </p:cNvPr>
              <p:cNvCxnSpPr/>
              <p:nvPr/>
            </p:nvCxnSpPr>
            <p:spPr>
              <a:xfrm>
                <a:off x="642648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C37A580-EE88-4A7A-90F6-2744868B98AE}"/>
                  </a:ext>
                </a:extLst>
              </p:cNvPr>
              <p:cNvCxnSpPr/>
              <p:nvPr/>
            </p:nvCxnSpPr>
            <p:spPr>
              <a:xfrm>
                <a:off x="647728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1A62F43E-FC8C-48EB-A509-F1D86C20B856}"/>
                  </a:ext>
                </a:extLst>
              </p:cNvPr>
              <p:cNvCxnSpPr/>
              <p:nvPr/>
            </p:nvCxnSpPr>
            <p:spPr>
              <a:xfrm>
                <a:off x="642648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9708A895-74A9-4C07-9950-73F6C863CC93}"/>
                  </a:ext>
                </a:extLst>
              </p:cNvPr>
              <p:cNvCxnSpPr/>
              <p:nvPr/>
            </p:nvCxnSpPr>
            <p:spPr>
              <a:xfrm>
                <a:off x="651545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16A9B19-2214-4B1C-9CBF-21EB08915660}"/>
                  </a:ext>
                </a:extLst>
              </p:cNvPr>
              <p:cNvCxnSpPr/>
              <p:nvPr/>
            </p:nvCxnSpPr>
            <p:spPr>
              <a:xfrm>
                <a:off x="656625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CAB079E6-548C-474A-99BD-7FD29AA5450F}"/>
                  </a:ext>
                </a:extLst>
              </p:cNvPr>
              <p:cNvCxnSpPr/>
              <p:nvPr/>
            </p:nvCxnSpPr>
            <p:spPr>
              <a:xfrm>
                <a:off x="651545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10F38B3E-69C6-4AAF-837E-F9116ACD4E8B}"/>
                  </a:ext>
                </a:extLst>
              </p:cNvPr>
              <p:cNvCxnSpPr/>
              <p:nvPr/>
            </p:nvCxnSpPr>
            <p:spPr>
              <a:xfrm>
                <a:off x="660442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5DDECF2-5298-4697-84AD-E688F7284AB5}"/>
                  </a:ext>
                </a:extLst>
              </p:cNvPr>
              <p:cNvCxnSpPr/>
              <p:nvPr/>
            </p:nvCxnSpPr>
            <p:spPr>
              <a:xfrm>
                <a:off x="665522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724E13BB-EE4E-4678-A6E6-188378DAEE37}"/>
                  </a:ext>
                </a:extLst>
              </p:cNvPr>
              <p:cNvCxnSpPr/>
              <p:nvPr/>
            </p:nvCxnSpPr>
            <p:spPr>
              <a:xfrm>
                <a:off x="660442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72CA0F4-F008-4210-A0E2-A5BA75E3FB60}"/>
                  </a:ext>
                </a:extLst>
              </p:cNvPr>
              <p:cNvCxnSpPr/>
              <p:nvPr/>
            </p:nvCxnSpPr>
            <p:spPr>
              <a:xfrm>
                <a:off x="6337512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3FC460DA-1D4E-439A-BE26-57F3316CFACF}"/>
                  </a:ext>
                </a:extLst>
              </p:cNvPr>
              <p:cNvCxnSpPr/>
              <p:nvPr/>
            </p:nvCxnSpPr>
            <p:spPr>
              <a:xfrm>
                <a:off x="6388312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02B55BCE-FD74-4092-B4C2-79AA6F4730DF}"/>
                  </a:ext>
                </a:extLst>
              </p:cNvPr>
              <p:cNvCxnSpPr/>
              <p:nvPr/>
            </p:nvCxnSpPr>
            <p:spPr>
              <a:xfrm>
                <a:off x="6337512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866F6886-7BFC-4091-AC45-36A1479C9806}"/>
                  </a:ext>
                </a:extLst>
              </p:cNvPr>
              <p:cNvCxnSpPr/>
              <p:nvPr/>
            </p:nvCxnSpPr>
            <p:spPr>
              <a:xfrm>
                <a:off x="6159570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5BCF7F2-79C3-4FBA-817F-BC3C2A4A0321}"/>
                  </a:ext>
                </a:extLst>
              </p:cNvPr>
              <p:cNvCxnSpPr/>
              <p:nvPr/>
            </p:nvCxnSpPr>
            <p:spPr>
              <a:xfrm>
                <a:off x="6210370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6E550305-5705-40FF-B67B-7AE4206CE09C}"/>
                  </a:ext>
                </a:extLst>
              </p:cNvPr>
              <p:cNvCxnSpPr/>
              <p:nvPr/>
            </p:nvCxnSpPr>
            <p:spPr>
              <a:xfrm>
                <a:off x="6159570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15C5D158-2FD9-4FE5-B44A-7808209AC543}"/>
                  </a:ext>
                </a:extLst>
              </p:cNvPr>
              <p:cNvCxnSpPr/>
              <p:nvPr/>
            </p:nvCxnSpPr>
            <p:spPr>
              <a:xfrm>
                <a:off x="5981628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C787AE63-EFEA-4E11-BB0F-7E45DC255031}"/>
                  </a:ext>
                </a:extLst>
              </p:cNvPr>
              <p:cNvCxnSpPr/>
              <p:nvPr/>
            </p:nvCxnSpPr>
            <p:spPr>
              <a:xfrm>
                <a:off x="6032428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154F8389-0E3A-4CE4-A040-12A99F97A519}"/>
                  </a:ext>
                </a:extLst>
              </p:cNvPr>
              <p:cNvCxnSpPr/>
              <p:nvPr/>
            </p:nvCxnSpPr>
            <p:spPr>
              <a:xfrm>
                <a:off x="5981628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C22FE9FC-C96C-469B-98AE-8A0C7F8F390F}"/>
                  </a:ext>
                </a:extLst>
              </p:cNvPr>
              <p:cNvCxnSpPr/>
              <p:nvPr/>
            </p:nvCxnSpPr>
            <p:spPr>
              <a:xfrm>
                <a:off x="580368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A5F24AC-F866-4FFB-8635-033B5B744268}"/>
                  </a:ext>
                </a:extLst>
              </p:cNvPr>
              <p:cNvCxnSpPr/>
              <p:nvPr/>
            </p:nvCxnSpPr>
            <p:spPr>
              <a:xfrm>
                <a:off x="585448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055614C-6D47-4CFA-828B-7C2EB201B40A}"/>
                  </a:ext>
                </a:extLst>
              </p:cNvPr>
              <p:cNvCxnSpPr/>
              <p:nvPr/>
            </p:nvCxnSpPr>
            <p:spPr>
              <a:xfrm>
                <a:off x="580368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16214020-207C-4995-AC23-24D4DD2F5501}"/>
                  </a:ext>
                </a:extLst>
              </p:cNvPr>
              <p:cNvCxnSpPr/>
              <p:nvPr/>
            </p:nvCxnSpPr>
            <p:spPr>
              <a:xfrm>
                <a:off x="571471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E118C06B-AE6E-4954-B81D-365AF365E5B6}"/>
                  </a:ext>
                </a:extLst>
              </p:cNvPr>
              <p:cNvCxnSpPr/>
              <p:nvPr/>
            </p:nvCxnSpPr>
            <p:spPr>
              <a:xfrm>
                <a:off x="576551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3572A4A-3C1D-4BB1-B09E-6AAEE95AD4AB}"/>
                  </a:ext>
                </a:extLst>
              </p:cNvPr>
              <p:cNvCxnSpPr/>
              <p:nvPr/>
            </p:nvCxnSpPr>
            <p:spPr>
              <a:xfrm>
                <a:off x="571471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1A3DE6D2-29E5-4F99-AC37-A4AFF53E90F8}"/>
                  </a:ext>
                </a:extLst>
              </p:cNvPr>
              <p:cNvCxnSpPr/>
              <p:nvPr/>
            </p:nvCxnSpPr>
            <p:spPr>
              <a:xfrm>
                <a:off x="562574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77BB5EB6-5602-4822-A308-6DA09F4BC217}"/>
                  </a:ext>
                </a:extLst>
              </p:cNvPr>
              <p:cNvCxnSpPr/>
              <p:nvPr/>
            </p:nvCxnSpPr>
            <p:spPr>
              <a:xfrm>
                <a:off x="567654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E75128D-D22C-417F-943D-6BDDA8F414DD}"/>
                  </a:ext>
                </a:extLst>
              </p:cNvPr>
              <p:cNvCxnSpPr/>
              <p:nvPr/>
            </p:nvCxnSpPr>
            <p:spPr>
              <a:xfrm>
                <a:off x="562574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02DAE0D-D899-4FFE-9E77-589585D47633}"/>
                  </a:ext>
                </a:extLst>
              </p:cNvPr>
              <p:cNvCxnSpPr/>
              <p:nvPr/>
            </p:nvCxnSpPr>
            <p:spPr>
              <a:xfrm>
                <a:off x="669339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D5B6972-7874-4DB9-9312-5E778DDD651B}"/>
                  </a:ext>
                </a:extLst>
              </p:cNvPr>
              <p:cNvCxnSpPr/>
              <p:nvPr/>
            </p:nvCxnSpPr>
            <p:spPr>
              <a:xfrm>
                <a:off x="674419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88FFB669-48AA-40A0-B0A9-EA99E318650C}"/>
                  </a:ext>
                </a:extLst>
              </p:cNvPr>
              <p:cNvCxnSpPr/>
              <p:nvPr/>
            </p:nvCxnSpPr>
            <p:spPr>
              <a:xfrm>
                <a:off x="669339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642A3B7E-C58A-4B57-903E-C6EF832E4ADC}"/>
                  </a:ext>
                </a:extLst>
              </p:cNvPr>
              <p:cNvCxnSpPr/>
              <p:nvPr/>
            </p:nvCxnSpPr>
            <p:spPr>
              <a:xfrm>
                <a:off x="678236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56F5B50-00A2-4E01-AA33-E98D05496657}"/>
                  </a:ext>
                </a:extLst>
              </p:cNvPr>
              <p:cNvCxnSpPr/>
              <p:nvPr/>
            </p:nvCxnSpPr>
            <p:spPr>
              <a:xfrm>
                <a:off x="683316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9054BDD-0418-474F-B2DE-8F4C89E73E0F}"/>
                  </a:ext>
                </a:extLst>
              </p:cNvPr>
              <p:cNvCxnSpPr/>
              <p:nvPr/>
            </p:nvCxnSpPr>
            <p:spPr>
              <a:xfrm>
                <a:off x="6782364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20F68BC-51EC-4B8D-A17F-C224E88A3273}"/>
                  </a:ext>
                </a:extLst>
              </p:cNvPr>
              <p:cNvCxnSpPr/>
              <p:nvPr/>
            </p:nvCxnSpPr>
            <p:spPr>
              <a:xfrm>
                <a:off x="687133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F945CC26-0990-45F7-9BBD-FAE4F34C5C34}"/>
                  </a:ext>
                </a:extLst>
              </p:cNvPr>
              <p:cNvCxnSpPr/>
              <p:nvPr/>
            </p:nvCxnSpPr>
            <p:spPr>
              <a:xfrm>
                <a:off x="692213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620F6A0-C499-4BE7-B894-647567BD7F56}"/>
                  </a:ext>
                </a:extLst>
              </p:cNvPr>
              <p:cNvCxnSpPr/>
              <p:nvPr/>
            </p:nvCxnSpPr>
            <p:spPr>
              <a:xfrm>
                <a:off x="6871334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4026BF9-9368-4861-98BE-1BE430798E50}"/>
                  </a:ext>
                </a:extLst>
              </p:cNvPr>
              <p:cNvCxnSpPr/>
              <p:nvPr/>
            </p:nvCxnSpPr>
            <p:spPr>
              <a:xfrm>
                <a:off x="696030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1ED80CA-8A74-4979-81FF-182E29806A04}"/>
                  </a:ext>
                </a:extLst>
              </p:cNvPr>
              <p:cNvCxnSpPr/>
              <p:nvPr/>
            </p:nvCxnSpPr>
            <p:spPr>
              <a:xfrm>
                <a:off x="701110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D24005D-EDCD-49D5-9703-D14AB4173218}"/>
                  </a:ext>
                </a:extLst>
              </p:cNvPr>
              <p:cNvCxnSpPr/>
              <p:nvPr/>
            </p:nvCxnSpPr>
            <p:spPr>
              <a:xfrm>
                <a:off x="6960305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74AD130-C94B-4B16-ACC5-AB95AB33EC3D}"/>
                </a:ext>
              </a:extLst>
            </p:cNvPr>
            <p:cNvGrpSpPr/>
            <p:nvPr/>
          </p:nvGrpSpPr>
          <p:grpSpPr>
            <a:xfrm>
              <a:off x="5757224" y="4495129"/>
              <a:ext cx="1920240" cy="650162"/>
              <a:chOff x="2708724" y="3242372"/>
              <a:chExt cx="1920240" cy="650162"/>
            </a:xfrm>
            <a:solidFill>
              <a:schemeClr val="bg1">
                <a:lumMod val="95000"/>
              </a:schemeClr>
            </a:solidFill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274698D-9202-4016-BFAC-21C121591AC0}"/>
                  </a:ext>
                </a:extLst>
              </p:cNvPr>
              <p:cNvSpPr/>
              <p:nvPr/>
            </p:nvSpPr>
            <p:spPr>
              <a:xfrm>
                <a:off x="2708724" y="3242372"/>
                <a:ext cx="1920240" cy="2705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7E0B951-0B28-430F-8006-8DCC87C4F7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86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3A81762-548B-4451-A3A4-38B2BD09F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6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8DC7FC8-109E-456C-AB73-DCF23BC569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5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9940FBA-5521-4551-9C6A-9EFDD1092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5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A543691-CAA0-4733-87E8-25A33E160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44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483A0B8-CEE5-4D19-B410-6A8B30349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34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35AE5FD-BA57-40B9-A6F7-E4A554602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23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DB1A3E63-604E-4538-BC33-D02B00215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13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F6FE733-2E7A-4E65-AE2B-75A1E8AAA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02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A42C84C8-0BB7-4A5C-B5E2-24BB89590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92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E565751-2C9E-4B4C-B14E-9FE1F349D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81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BED46D8-14B3-4159-B511-5672C4FD9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1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576D76EA-24AB-45E7-ADFD-508486360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0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5D6DB70-0614-44B7-BD69-958A8ED1B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50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102F95C-950B-4A13-91FE-60573B894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9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3E7A80E0-0ECE-482D-BE95-B8A33EBA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29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9D56B28-BAD3-4623-9ABE-F7C7ADE82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18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D6BF1FE3-28C4-4238-A5CD-7E7C78430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08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84D6219-5C74-41EF-80FA-946576734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97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662F084-2AE2-4653-B71B-7A1C15C80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87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7E57311-68F8-46EB-AFA9-CF3878F28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7695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CFB932C-3A60-421A-8917-1D27AD205F3A}"/>
                </a:ext>
              </a:extLst>
            </p:cNvPr>
            <p:cNvGrpSpPr/>
            <p:nvPr/>
          </p:nvGrpSpPr>
          <p:grpSpPr>
            <a:xfrm>
              <a:off x="5426989" y="5132167"/>
              <a:ext cx="2582054" cy="142331"/>
              <a:chOff x="2375941" y="3882487"/>
              <a:chExt cx="2582054" cy="142331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62B7967B-6C8D-4DF3-974A-D06FFEC4F3E0}"/>
                  </a:ext>
                </a:extLst>
              </p:cNvPr>
              <p:cNvSpPr/>
              <p:nvPr/>
            </p:nvSpPr>
            <p:spPr>
              <a:xfrm>
                <a:off x="2375941" y="3882574"/>
                <a:ext cx="2582054" cy="142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056AC6C-FD35-4A01-BEE2-E3DF0B98B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3440" y="3882487"/>
                <a:ext cx="173736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09A6774-ECD3-46BF-B948-D7F1EB20A6C3}"/>
                </a:ext>
              </a:extLst>
            </p:cNvPr>
            <p:cNvCxnSpPr>
              <a:cxnSpLocks/>
            </p:cNvCxnSpPr>
            <p:nvPr/>
          </p:nvCxnSpPr>
          <p:spPr>
            <a:xfrm>
              <a:off x="7666893" y="4496956"/>
              <a:ext cx="6122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0A68F17-056B-4ED2-92A1-4979C80BB58A}"/>
                </a:ext>
              </a:extLst>
            </p:cNvPr>
            <p:cNvCxnSpPr/>
            <p:nvPr/>
          </p:nvCxnSpPr>
          <p:spPr>
            <a:xfrm>
              <a:off x="5133252" y="4495129"/>
              <a:ext cx="0" cy="32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77A19CB-E5F7-4A8C-8823-312BCA5CD87A}"/>
                </a:ext>
              </a:extLst>
            </p:cNvPr>
            <p:cNvCxnSpPr/>
            <p:nvPr/>
          </p:nvCxnSpPr>
          <p:spPr>
            <a:xfrm>
              <a:off x="8277998" y="4495129"/>
              <a:ext cx="0" cy="32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5A52E88-95F2-4955-BB1B-1949B6832E6C}"/>
                </a:ext>
              </a:extLst>
            </p:cNvPr>
            <p:cNvCxnSpPr>
              <a:cxnSpLocks/>
            </p:cNvCxnSpPr>
            <p:nvPr/>
          </p:nvCxnSpPr>
          <p:spPr>
            <a:xfrm>
              <a:off x="7941213" y="4812127"/>
              <a:ext cx="0" cy="32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7997546-5393-4A45-81E3-F9F75C590F2C}"/>
                </a:ext>
              </a:extLst>
            </p:cNvPr>
            <p:cNvCxnSpPr/>
            <p:nvPr/>
          </p:nvCxnSpPr>
          <p:spPr>
            <a:xfrm>
              <a:off x="5133252" y="4812127"/>
              <a:ext cx="337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45538BB-A6CE-4CC5-9D49-6A8418E68AD7}"/>
                </a:ext>
              </a:extLst>
            </p:cNvPr>
            <p:cNvCxnSpPr/>
            <p:nvPr/>
          </p:nvCxnSpPr>
          <p:spPr>
            <a:xfrm>
              <a:off x="7942744" y="4817139"/>
              <a:ext cx="337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E77E1F9-54C2-4492-959B-CD8B072A4C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27288" y="4632960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1C63F5B-917D-4106-BF89-814D73563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8554" y="5132167"/>
              <a:ext cx="32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796EFBB-D46D-4E04-8004-29C2BF4E8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1231" y="5132195"/>
              <a:ext cx="32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E22F7C1-835E-45FC-BC2D-4954FF1E1198}"/>
                </a:ext>
              </a:extLst>
            </p:cNvPr>
            <p:cNvGrpSpPr/>
            <p:nvPr/>
          </p:nvGrpSpPr>
          <p:grpSpPr>
            <a:xfrm>
              <a:off x="5805953" y="4300544"/>
              <a:ext cx="1797335" cy="832025"/>
              <a:chOff x="5840183" y="5271183"/>
              <a:chExt cx="1797335" cy="832025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804C6B4-167D-4CA0-9ECE-12EF40321E1B}"/>
                  </a:ext>
                </a:extLst>
              </p:cNvPr>
              <p:cNvGrpSpPr/>
              <p:nvPr/>
            </p:nvGrpSpPr>
            <p:grpSpPr>
              <a:xfrm>
                <a:off x="5840183" y="5271183"/>
                <a:ext cx="1779410" cy="831215"/>
                <a:chOff x="5206295" y="2959100"/>
                <a:chExt cx="1779410" cy="831215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A233E9C2-4E04-41DF-B8F2-EA7412B020B0}"/>
                    </a:ext>
                  </a:extLst>
                </p:cNvPr>
                <p:cNvCxnSpPr/>
                <p:nvPr/>
              </p:nvCxnSpPr>
              <p:spPr>
                <a:xfrm>
                  <a:off x="5206295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3A928921-5C93-4166-BED7-44609288BCDA}"/>
                    </a:ext>
                  </a:extLst>
                </p:cNvPr>
                <p:cNvCxnSpPr/>
                <p:nvPr/>
              </p:nvCxnSpPr>
              <p:spPr>
                <a:xfrm>
                  <a:off x="529526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B2A43F2A-5833-45C8-AE84-6F465E3266E8}"/>
                    </a:ext>
                  </a:extLst>
                </p:cNvPr>
                <p:cNvCxnSpPr/>
                <p:nvPr/>
              </p:nvCxnSpPr>
              <p:spPr>
                <a:xfrm>
                  <a:off x="538423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BF96CD4D-9784-4B08-B5B1-A9CA90C1CF20}"/>
                    </a:ext>
                  </a:extLst>
                </p:cNvPr>
                <p:cNvCxnSpPr/>
                <p:nvPr/>
              </p:nvCxnSpPr>
              <p:spPr>
                <a:xfrm>
                  <a:off x="547320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F799E1CA-9923-4C74-9680-ECC0776F453E}"/>
                    </a:ext>
                  </a:extLst>
                </p:cNvPr>
                <p:cNvCxnSpPr/>
                <p:nvPr/>
              </p:nvCxnSpPr>
              <p:spPr>
                <a:xfrm>
                  <a:off x="556217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91992A21-C03E-4945-B1B1-9E531F6BCACA}"/>
                    </a:ext>
                  </a:extLst>
                </p:cNvPr>
                <p:cNvCxnSpPr/>
                <p:nvPr/>
              </p:nvCxnSpPr>
              <p:spPr>
                <a:xfrm>
                  <a:off x="591805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BD893E4D-B876-4E80-9C2D-C59566CF17C4}"/>
                    </a:ext>
                  </a:extLst>
                </p:cNvPr>
                <p:cNvCxnSpPr/>
                <p:nvPr/>
              </p:nvCxnSpPr>
              <p:spPr>
                <a:xfrm>
                  <a:off x="6095999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9268122A-6F7E-4177-BDF7-7F95CF0B95A1}"/>
                    </a:ext>
                  </a:extLst>
                </p:cNvPr>
                <p:cNvCxnSpPr/>
                <p:nvPr/>
              </p:nvCxnSpPr>
              <p:spPr>
                <a:xfrm>
                  <a:off x="6273941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91C99D12-EA7F-444E-A258-4969FC0C4D2C}"/>
                    </a:ext>
                  </a:extLst>
                </p:cNvPr>
                <p:cNvCxnSpPr/>
                <p:nvPr/>
              </p:nvCxnSpPr>
              <p:spPr>
                <a:xfrm>
                  <a:off x="645188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2BDF9A9C-F9FE-4E93-BE23-45F9628D0CFF}"/>
                    </a:ext>
                  </a:extLst>
                </p:cNvPr>
                <p:cNvCxnSpPr/>
                <p:nvPr/>
              </p:nvCxnSpPr>
              <p:spPr>
                <a:xfrm>
                  <a:off x="654085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C36ABA80-CE13-47E5-8332-3138787292FE}"/>
                    </a:ext>
                  </a:extLst>
                </p:cNvPr>
                <p:cNvCxnSpPr/>
                <p:nvPr/>
              </p:nvCxnSpPr>
              <p:spPr>
                <a:xfrm>
                  <a:off x="662982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FDE0C480-0200-4B88-B2E8-53F975FC44D9}"/>
                    </a:ext>
                  </a:extLst>
                </p:cNvPr>
                <p:cNvCxnSpPr/>
                <p:nvPr/>
              </p:nvCxnSpPr>
              <p:spPr>
                <a:xfrm>
                  <a:off x="6362912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CFC03B22-92CB-4860-BF3F-A7BBE3D6780A}"/>
                    </a:ext>
                  </a:extLst>
                </p:cNvPr>
                <p:cNvCxnSpPr/>
                <p:nvPr/>
              </p:nvCxnSpPr>
              <p:spPr>
                <a:xfrm>
                  <a:off x="6184970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371651BE-993B-4C7B-8FE9-4F2FCAEB5AFF}"/>
                    </a:ext>
                  </a:extLst>
                </p:cNvPr>
                <p:cNvCxnSpPr/>
                <p:nvPr/>
              </p:nvCxnSpPr>
              <p:spPr>
                <a:xfrm>
                  <a:off x="6007028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9A08152E-4ED1-40E8-A0DD-09C34FCE1DA8}"/>
                    </a:ext>
                  </a:extLst>
                </p:cNvPr>
                <p:cNvCxnSpPr/>
                <p:nvPr/>
              </p:nvCxnSpPr>
              <p:spPr>
                <a:xfrm>
                  <a:off x="582908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034F281C-EBFD-450A-BC51-27769F92EBA8}"/>
                    </a:ext>
                  </a:extLst>
                </p:cNvPr>
                <p:cNvCxnSpPr/>
                <p:nvPr/>
              </p:nvCxnSpPr>
              <p:spPr>
                <a:xfrm>
                  <a:off x="574011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F928316B-AF41-49E5-A1AE-16F732E96221}"/>
                    </a:ext>
                  </a:extLst>
                </p:cNvPr>
                <p:cNvCxnSpPr/>
                <p:nvPr/>
              </p:nvCxnSpPr>
              <p:spPr>
                <a:xfrm>
                  <a:off x="565114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80410E41-1D23-402E-BEE5-9042D7B0B037}"/>
                    </a:ext>
                  </a:extLst>
                </p:cNvPr>
                <p:cNvCxnSpPr/>
                <p:nvPr/>
              </p:nvCxnSpPr>
              <p:spPr>
                <a:xfrm>
                  <a:off x="671879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67479159-BBCC-4E5B-A32D-0E862E796D10}"/>
                    </a:ext>
                  </a:extLst>
                </p:cNvPr>
                <p:cNvCxnSpPr/>
                <p:nvPr/>
              </p:nvCxnSpPr>
              <p:spPr>
                <a:xfrm>
                  <a:off x="6807764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29B7216B-A2D8-4691-87C1-9AC1CC313911}"/>
                    </a:ext>
                  </a:extLst>
                </p:cNvPr>
                <p:cNvCxnSpPr/>
                <p:nvPr/>
              </p:nvCxnSpPr>
              <p:spPr>
                <a:xfrm>
                  <a:off x="6896734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55998D4A-79F4-49B1-9B0B-47AA105ED76E}"/>
                    </a:ext>
                  </a:extLst>
                </p:cNvPr>
                <p:cNvCxnSpPr/>
                <p:nvPr/>
              </p:nvCxnSpPr>
              <p:spPr>
                <a:xfrm>
                  <a:off x="6985705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1E9D31A-5FD9-4C10-9C0A-A8780E4EB0FF}"/>
                  </a:ext>
                </a:extLst>
              </p:cNvPr>
              <p:cNvGrpSpPr/>
              <p:nvPr/>
            </p:nvGrpSpPr>
            <p:grpSpPr>
              <a:xfrm>
                <a:off x="5858108" y="5271993"/>
                <a:ext cx="1779410" cy="831215"/>
                <a:chOff x="5206295" y="2959100"/>
                <a:chExt cx="1779410" cy="831215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0A742F6E-8341-4328-8BC1-F917E4961644}"/>
                    </a:ext>
                  </a:extLst>
                </p:cNvPr>
                <p:cNvCxnSpPr/>
                <p:nvPr/>
              </p:nvCxnSpPr>
              <p:spPr>
                <a:xfrm>
                  <a:off x="5206295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D0002CDF-FD56-4406-939A-269FD637808B}"/>
                    </a:ext>
                  </a:extLst>
                </p:cNvPr>
                <p:cNvCxnSpPr/>
                <p:nvPr/>
              </p:nvCxnSpPr>
              <p:spPr>
                <a:xfrm>
                  <a:off x="529526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BA764402-F32D-4191-90D5-6038C07BA045}"/>
                    </a:ext>
                  </a:extLst>
                </p:cNvPr>
                <p:cNvCxnSpPr/>
                <p:nvPr/>
              </p:nvCxnSpPr>
              <p:spPr>
                <a:xfrm>
                  <a:off x="538423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1436995C-EB54-4B92-B16F-68B6F115A4A9}"/>
                    </a:ext>
                  </a:extLst>
                </p:cNvPr>
                <p:cNvCxnSpPr/>
                <p:nvPr/>
              </p:nvCxnSpPr>
              <p:spPr>
                <a:xfrm>
                  <a:off x="547320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2341437-A980-4725-BB03-8AB772765100}"/>
                    </a:ext>
                  </a:extLst>
                </p:cNvPr>
                <p:cNvCxnSpPr/>
                <p:nvPr/>
              </p:nvCxnSpPr>
              <p:spPr>
                <a:xfrm>
                  <a:off x="5562176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9BB68E9D-B265-4DB5-BA0A-BE14EC5FAC0D}"/>
                    </a:ext>
                  </a:extLst>
                </p:cNvPr>
                <p:cNvCxnSpPr/>
                <p:nvPr/>
              </p:nvCxnSpPr>
              <p:spPr>
                <a:xfrm>
                  <a:off x="591805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DE926B2-29FB-43E3-A9AD-E5CB7DAD8B01}"/>
                    </a:ext>
                  </a:extLst>
                </p:cNvPr>
                <p:cNvCxnSpPr/>
                <p:nvPr/>
              </p:nvCxnSpPr>
              <p:spPr>
                <a:xfrm>
                  <a:off x="6095999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43125F43-700F-4F95-9417-7654AE60933E}"/>
                    </a:ext>
                  </a:extLst>
                </p:cNvPr>
                <p:cNvCxnSpPr/>
                <p:nvPr/>
              </p:nvCxnSpPr>
              <p:spPr>
                <a:xfrm>
                  <a:off x="6273941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E1099290-9F5A-42BE-894E-5D45A6A3E369}"/>
                    </a:ext>
                  </a:extLst>
                </p:cNvPr>
                <p:cNvCxnSpPr/>
                <p:nvPr/>
              </p:nvCxnSpPr>
              <p:spPr>
                <a:xfrm>
                  <a:off x="645188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3A1322E9-0E0F-4D4C-8225-A8147E2CFF98}"/>
                    </a:ext>
                  </a:extLst>
                </p:cNvPr>
                <p:cNvCxnSpPr/>
                <p:nvPr/>
              </p:nvCxnSpPr>
              <p:spPr>
                <a:xfrm>
                  <a:off x="654085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27381A1E-F23F-46CB-814E-53A65F7428B2}"/>
                    </a:ext>
                  </a:extLst>
                </p:cNvPr>
                <p:cNvCxnSpPr/>
                <p:nvPr/>
              </p:nvCxnSpPr>
              <p:spPr>
                <a:xfrm>
                  <a:off x="662982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C4BCAE3B-606E-47F4-A3BB-523E0E7C2503}"/>
                    </a:ext>
                  </a:extLst>
                </p:cNvPr>
                <p:cNvCxnSpPr/>
                <p:nvPr/>
              </p:nvCxnSpPr>
              <p:spPr>
                <a:xfrm>
                  <a:off x="6362912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47924ACB-2B99-48AE-8EF9-A13335A94276}"/>
                    </a:ext>
                  </a:extLst>
                </p:cNvPr>
                <p:cNvCxnSpPr/>
                <p:nvPr/>
              </p:nvCxnSpPr>
              <p:spPr>
                <a:xfrm>
                  <a:off x="6184970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B78E382D-BB96-4E6E-A872-E5351B1DACE7}"/>
                    </a:ext>
                  </a:extLst>
                </p:cNvPr>
                <p:cNvCxnSpPr/>
                <p:nvPr/>
              </p:nvCxnSpPr>
              <p:spPr>
                <a:xfrm>
                  <a:off x="6007028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1ABE51ED-8968-4102-BD23-44B2EEDF263F}"/>
                    </a:ext>
                  </a:extLst>
                </p:cNvPr>
                <p:cNvCxnSpPr/>
                <p:nvPr/>
              </p:nvCxnSpPr>
              <p:spPr>
                <a:xfrm>
                  <a:off x="582908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28D072CB-D698-47DE-A564-9F2B8BBA68A4}"/>
                    </a:ext>
                  </a:extLst>
                </p:cNvPr>
                <p:cNvCxnSpPr/>
                <p:nvPr/>
              </p:nvCxnSpPr>
              <p:spPr>
                <a:xfrm>
                  <a:off x="574011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8660CD6F-1042-44DB-87EC-BD603E02736B}"/>
                    </a:ext>
                  </a:extLst>
                </p:cNvPr>
                <p:cNvCxnSpPr/>
                <p:nvPr/>
              </p:nvCxnSpPr>
              <p:spPr>
                <a:xfrm>
                  <a:off x="5651147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06B0810-3072-4722-9B58-10D0444C109E}"/>
                    </a:ext>
                  </a:extLst>
                </p:cNvPr>
                <p:cNvCxnSpPr/>
                <p:nvPr/>
              </p:nvCxnSpPr>
              <p:spPr>
                <a:xfrm>
                  <a:off x="6718793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D93ADF6-645F-4903-A688-1BDBDF50D264}"/>
                    </a:ext>
                  </a:extLst>
                </p:cNvPr>
                <p:cNvCxnSpPr/>
                <p:nvPr/>
              </p:nvCxnSpPr>
              <p:spPr>
                <a:xfrm>
                  <a:off x="6807764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95F324EF-2A81-4C43-A935-0C1CAA3D87C8}"/>
                    </a:ext>
                  </a:extLst>
                </p:cNvPr>
                <p:cNvCxnSpPr/>
                <p:nvPr/>
              </p:nvCxnSpPr>
              <p:spPr>
                <a:xfrm>
                  <a:off x="6896734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8E32D88D-4BE9-442E-89D1-FE18E8CA691E}"/>
                    </a:ext>
                  </a:extLst>
                </p:cNvPr>
                <p:cNvCxnSpPr/>
                <p:nvPr/>
              </p:nvCxnSpPr>
              <p:spPr>
                <a:xfrm>
                  <a:off x="6985705" y="2959100"/>
                  <a:ext cx="0" cy="831215"/>
                </a:xfrm>
                <a:prstGeom prst="line">
                  <a:avLst/>
                </a:prstGeom>
                <a:ln w="31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B78A923-816B-4315-8C6F-AD8A6564EB9E}"/>
              </a:ext>
            </a:extLst>
          </p:cNvPr>
          <p:cNvGrpSpPr/>
          <p:nvPr/>
        </p:nvGrpSpPr>
        <p:grpSpPr>
          <a:xfrm>
            <a:off x="8353198" y="4319581"/>
            <a:ext cx="3147676" cy="6019"/>
            <a:chOff x="8353198" y="4319581"/>
            <a:chExt cx="3147676" cy="6019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EA2DD5A-CB44-48AF-955E-D8BBEFFDB132}"/>
                </a:ext>
              </a:extLst>
            </p:cNvPr>
            <p:cNvCxnSpPr/>
            <p:nvPr/>
          </p:nvCxnSpPr>
          <p:spPr>
            <a:xfrm>
              <a:off x="11198725" y="4325600"/>
              <a:ext cx="302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579DD7F-C256-4011-BD81-018E9297A89A}"/>
                </a:ext>
              </a:extLst>
            </p:cNvPr>
            <p:cNvCxnSpPr/>
            <p:nvPr/>
          </p:nvCxnSpPr>
          <p:spPr>
            <a:xfrm>
              <a:off x="8353198" y="4319581"/>
              <a:ext cx="302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3CDBF93-5C68-4E2B-A069-EEFDEC8FBEE0}"/>
              </a:ext>
            </a:extLst>
          </p:cNvPr>
          <p:cNvGrpSpPr/>
          <p:nvPr/>
        </p:nvGrpSpPr>
        <p:grpSpPr>
          <a:xfrm>
            <a:off x="7812544" y="3664690"/>
            <a:ext cx="4234350" cy="655753"/>
            <a:chOff x="7812544" y="3664690"/>
            <a:chExt cx="4234350" cy="655753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35B8416C-6E81-4536-A51E-6D13FE0969C4}"/>
                </a:ext>
              </a:extLst>
            </p:cNvPr>
            <p:cNvSpPr/>
            <p:nvPr/>
          </p:nvSpPr>
          <p:spPr>
            <a:xfrm flipH="1">
              <a:off x="11209055" y="3664690"/>
              <a:ext cx="836514" cy="27372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58A39D-3CB8-4733-811A-51888748622E}"/>
                </a:ext>
              </a:extLst>
            </p:cNvPr>
            <p:cNvSpPr/>
            <p:nvPr/>
          </p:nvSpPr>
          <p:spPr>
            <a:xfrm flipH="1">
              <a:off x="7812544" y="3664690"/>
              <a:ext cx="836514" cy="27372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1783A6F-14AD-47F1-B6B9-A06CFD5AE2D5}"/>
                </a:ext>
              </a:extLst>
            </p:cNvPr>
            <p:cNvSpPr/>
            <p:nvPr/>
          </p:nvSpPr>
          <p:spPr>
            <a:xfrm>
              <a:off x="7813288" y="3933351"/>
              <a:ext cx="474541" cy="38160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B242035-518B-42B7-9C13-BC6B785C1C1F}"/>
                </a:ext>
              </a:extLst>
            </p:cNvPr>
            <p:cNvSpPr/>
            <p:nvPr/>
          </p:nvSpPr>
          <p:spPr>
            <a:xfrm>
              <a:off x="11572353" y="3938836"/>
              <a:ext cx="474541" cy="38160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B6DD38-0BC4-4BD8-960C-1F178CAC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Light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7B12-4608-45A7-899A-EDB7AE34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84620" cy="4023360"/>
          </a:xfrm>
        </p:spPr>
        <p:txBody>
          <a:bodyPr/>
          <a:lstStyle/>
          <a:p>
            <a:r>
              <a:rPr lang="en-US" dirty="0"/>
              <a:t>To avoid penetration of Faraday cage and magnetic contamination readout electronics located outside Cryovessel </a:t>
            </a:r>
          </a:p>
          <a:p>
            <a:pPr lvl="1"/>
            <a:r>
              <a:rPr lang="en-US" dirty="0"/>
              <a:t>Fiber length ~ 8 m</a:t>
            </a:r>
          </a:p>
          <a:p>
            <a:pPr lvl="1"/>
            <a:r>
              <a:rPr lang="en-US" dirty="0"/>
              <a:t>Warm and cryogenic vacuum feedthroughs</a:t>
            </a:r>
          </a:p>
          <a:p>
            <a:r>
              <a:rPr lang="en-US" dirty="0"/>
              <a:t>Transition to clear fibers at cryogenic feedthrough</a:t>
            </a:r>
          </a:p>
          <a:p>
            <a:pPr lvl="1"/>
            <a:r>
              <a:rPr lang="en-US" dirty="0"/>
              <a:t>Attenuation length, ease of assembly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601-4E2E-44E8-BAE7-C665F62A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6F14-4251-45B7-84F7-0187FB2A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0AE3-6450-40D7-9F9D-95A06AD4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9089C9-1108-4DF2-8A59-16DA2D5F4FFA}"/>
              </a:ext>
            </a:extLst>
          </p:cNvPr>
          <p:cNvGrpSpPr/>
          <p:nvPr/>
        </p:nvGrpSpPr>
        <p:grpSpPr>
          <a:xfrm>
            <a:off x="5419159" y="3689685"/>
            <a:ext cx="2282765" cy="2674854"/>
            <a:chOff x="8872915" y="2328051"/>
            <a:chExt cx="2282765" cy="2674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A90141-73EB-4FB5-9986-A3DC6B133B4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915" y="2328051"/>
              <a:ext cx="2282765" cy="2305522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0F2B73-5734-4C2E-9E4D-8C64364D76CF}"/>
                </a:ext>
              </a:extLst>
            </p:cNvPr>
            <p:cNvSpPr txBox="1"/>
            <p:nvPr/>
          </p:nvSpPr>
          <p:spPr>
            <a:xfrm>
              <a:off x="8933874" y="4633573"/>
              <a:ext cx="216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16-fiber feedthrough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E99E2D-7D47-4D8C-A806-DE39620377A0}"/>
              </a:ext>
            </a:extLst>
          </p:cNvPr>
          <p:cNvGrpSpPr/>
          <p:nvPr/>
        </p:nvGrpSpPr>
        <p:grpSpPr>
          <a:xfrm>
            <a:off x="2816308" y="4892529"/>
            <a:ext cx="2484120" cy="731520"/>
            <a:chOff x="2423160" y="3246120"/>
            <a:chExt cx="2484120" cy="7315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329092-03B0-4F1B-BD9F-97A04D1CF807}"/>
                </a:ext>
              </a:extLst>
            </p:cNvPr>
            <p:cNvGrpSpPr/>
            <p:nvPr/>
          </p:nvGrpSpPr>
          <p:grpSpPr>
            <a:xfrm>
              <a:off x="2423160" y="3246120"/>
              <a:ext cx="2484120" cy="731520"/>
              <a:chOff x="2423160" y="3246120"/>
              <a:chExt cx="2484120" cy="73152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F6B7A02-2A5A-47EA-B95F-AED12BE31D4F}"/>
                  </a:ext>
                </a:extLst>
              </p:cNvPr>
              <p:cNvCxnSpPr/>
              <p:nvPr/>
            </p:nvCxnSpPr>
            <p:spPr>
              <a:xfrm>
                <a:off x="2423160" y="3246120"/>
                <a:ext cx="0" cy="731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3E94291-6E7B-412B-A42C-89E993CF8112}"/>
                  </a:ext>
                </a:extLst>
              </p:cNvPr>
              <p:cNvCxnSpPr/>
              <p:nvPr/>
            </p:nvCxnSpPr>
            <p:spPr>
              <a:xfrm>
                <a:off x="2423160" y="3977640"/>
                <a:ext cx="2484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0CC5972-3CFE-4646-BA48-A26896964A8B}"/>
                  </a:ext>
                </a:extLst>
              </p:cNvPr>
              <p:cNvCxnSpPr/>
              <p:nvPr/>
            </p:nvCxnSpPr>
            <p:spPr>
              <a:xfrm>
                <a:off x="4907280" y="3246120"/>
                <a:ext cx="0" cy="731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3C199DF-6E4D-4793-8C00-463143CCD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3160" y="3249930"/>
                <a:ext cx="2743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28CF709-7507-444D-BAD1-E993633831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960" y="3246120"/>
                <a:ext cx="2743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6FB4C6A-5461-46E7-A4F3-E69FA6A117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0320" y="3383280"/>
                <a:ext cx="2743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DDD58D3-7503-4078-932C-E68EE885CC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95800" y="3383280"/>
                <a:ext cx="2743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FD1657F-C899-4B76-8CF1-AF9394492BCB}"/>
                  </a:ext>
                </a:extLst>
              </p:cNvPr>
              <p:cNvCxnSpPr/>
              <p:nvPr/>
            </p:nvCxnSpPr>
            <p:spPr>
              <a:xfrm>
                <a:off x="2697480" y="3520440"/>
                <a:ext cx="193548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75E4BF-7A49-4CA6-B572-BB29E12944CC}"/>
                </a:ext>
              </a:extLst>
            </p:cNvPr>
            <p:cNvGrpSpPr/>
            <p:nvPr/>
          </p:nvGrpSpPr>
          <p:grpSpPr>
            <a:xfrm>
              <a:off x="2739973" y="3520440"/>
              <a:ext cx="1830210" cy="381635"/>
              <a:chOff x="5180895" y="3425825"/>
              <a:chExt cx="1830210" cy="38163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50B1E4-B955-46EE-A6A8-D58FACE5A729}"/>
                  </a:ext>
                </a:extLst>
              </p:cNvPr>
              <p:cNvCxnSpPr/>
              <p:nvPr/>
            </p:nvCxnSpPr>
            <p:spPr>
              <a:xfrm>
                <a:off x="518089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3669265-45D2-4947-A149-D321A915D012}"/>
                  </a:ext>
                </a:extLst>
              </p:cNvPr>
              <p:cNvCxnSpPr/>
              <p:nvPr/>
            </p:nvCxnSpPr>
            <p:spPr>
              <a:xfrm>
                <a:off x="523169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C2C7B1F-8C7C-41B1-92AD-16362E7B13D1}"/>
                  </a:ext>
                </a:extLst>
              </p:cNvPr>
              <p:cNvCxnSpPr/>
              <p:nvPr/>
            </p:nvCxnSpPr>
            <p:spPr>
              <a:xfrm>
                <a:off x="5180895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A144E71-CECB-440B-AA50-855654C4C480}"/>
                  </a:ext>
                </a:extLst>
              </p:cNvPr>
              <p:cNvCxnSpPr/>
              <p:nvPr/>
            </p:nvCxnSpPr>
            <p:spPr>
              <a:xfrm>
                <a:off x="526986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31F64FD-FA50-4377-8D0D-7E60073883EA}"/>
                  </a:ext>
                </a:extLst>
              </p:cNvPr>
              <p:cNvCxnSpPr/>
              <p:nvPr/>
            </p:nvCxnSpPr>
            <p:spPr>
              <a:xfrm>
                <a:off x="532066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5A0E6AE-6E81-4034-AE60-D8874845C167}"/>
                  </a:ext>
                </a:extLst>
              </p:cNvPr>
              <p:cNvCxnSpPr/>
              <p:nvPr/>
            </p:nvCxnSpPr>
            <p:spPr>
              <a:xfrm>
                <a:off x="526986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5A2B512-B9E8-4660-B9B7-BD0B37D0CF0F}"/>
                  </a:ext>
                </a:extLst>
              </p:cNvPr>
              <p:cNvCxnSpPr/>
              <p:nvPr/>
            </p:nvCxnSpPr>
            <p:spPr>
              <a:xfrm>
                <a:off x="535883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B8F01D9-3AB3-4D0F-93B7-6A259464AB97}"/>
                  </a:ext>
                </a:extLst>
              </p:cNvPr>
              <p:cNvCxnSpPr/>
              <p:nvPr/>
            </p:nvCxnSpPr>
            <p:spPr>
              <a:xfrm>
                <a:off x="540963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D669E2F-6646-4980-863E-A036A1D40AFE}"/>
                  </a:ext>
                </a:extLst>
              </p:cNvPr>
              <p:cNvCxnSpPr/>
              <p:nvPr/>
            </p:nvCxnSpPr>
            <p:spPr>
              <a:xfrm>
                <a:off x="535883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1EBB07-388E-4CE6-AD3A-CF5A2BF846A3}"/>
                  </a:ext>
                </a:extLst>
              </p:cNvPr>
              <p:cNvCxnSpPr/>
              <p:nvPr/>
            </p:nvCxnSpPr>
            <p:spPr>
              <a:xfrm>
                <a:off x="544780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DC9766D-C108-4D67-BB7B-5E7D712C8FFE}"/>
                  </a:ext>
                </a:extLst>
              </p:cNvPr>
              <p:cNvCxnSpPr/>
              <p:nvPr/>
            </p:nvCxnSpPr>
            <p:spPr>
              <a:xfrm>
                <a:off x="549860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F4FE6DC-FE6B-436B-8E2C-13D1B393B849}"/>
                  </a:ext>
                </a:extLst>
              </p:cNvPr>
              <p:cNvCxnSpPr/>
              <p:nvPr/>
            </p:nvCxnSpPr>
            <p:spPr>
              <a:xfrm>
                <a:off x="544780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A8E3A90-F1FE-4A6F-9F85-DA5CDB86691B}"/>
                  </a:ext>
                </a:extLst>
              </p:cNvPr>
              <p:cNvCxnSpPr/>
              <p:nvPr/>
            </p:nvCxnSpPr>
            <p:spPr>
              <a:xfrm>
                <a:off x="553677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15F0FD6-E42E-4694-8F6B-E994A1B1A76B}"/>
                  </a:ext>
                </a:extLst>
              </p:cNvPr>
              <p:cNvCxnSpPr/>
              <p:nvPr/>
            </p:nvCxnSpPr>
            <p:spPr>
              <a:xfrm>
                <a:off x="5587576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B29A702-688A-4BC9-A289-125944DA9EA3}"/>
                  </a:ext>
                </a:extLst>
              </p:cNvPr>
              <p:cNvCxnSpPr/>
              <p:nvPr/>
            </p:nvCxnSpPr>
            <p:spPr>
              <a:xfrm>
                <a:off x="5536776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A5C8CB-8833-4CB8-A0C1-3229271C5DA2}"/>
                  </a:ext>
                </a:extLst>
              </p:cNvPr>
              <p:cNvCxnSpPr/>
              <p:nvPr/>
            </p:nvCxnSpPr>
            <p:spPr>
              <a:xfrm>
                <a:off x="589265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3C8C6D6-B770-40BD-AE06-D31EE0B832F4}"/>
                  </a:ext>
                </a:extLst>
              </p:cNvPr>
              <p:cNvCxnSpPr/>
              <p:nvPr/>
            </p:nvCxnSpPr>
            <p:spPr>
              <a:xfrm>
                <a:off x="594345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A4A4912-5967-4B50-920A-15B2A56766CE}"/>
                  </a:ext>
                </a:extLst>
              </p:cNvPr>
              <p:cNvCxnSpPr/>
              <p:nvPr/>
            </p:nvCxnSpPr>
            <p:spPr>
              <a:xfrm>
                <a:off x="589265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BBEF629-A090-47F4-85A7-7D0608C24F7E}"/>
                  </a:ext>
                </a:extLst>
              </p:cNvPr>
              <p:cNvCxnSpPr/>
              <p:nvPr/>
            </p:nvCxnSpPr>
            <p:spPr>
              <a:xfrm>
                <a:off x="6070599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E6DC993-6AF3-42FD-B864-9374C633514E}"/>
                  </a:ext>
                </a:extLst>
              </p:cNvPr>
              <p:cNvCxnSpPr/>
              <p:nvPr/>
            </p:nvCxnSpPr>
            <p:spPr>
              <a:xfrm>
                <a:off x="6121399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81ABD79-D9B5-44F6-868E-DB8E1438D1B8}"/>
                  </a:ext>
                </a:extLst>
              </p:cNvPr>
              <p:cNvCxnSpPr/>
              <p:nvPr/>
            </p:nvCxnSpPr>
            <p:spPr>
              <a:xfrm>
                <a:off x="6070599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AE411BC-3E88-415F-A269-B79B5AD15A0F}"/>
                  </a:ext>
                </a:extLst>
              </p:cNvPr>
              <p:cNvCxnSpPr/>
              <p:nvPr/>
            </p:nvCxnSpPr>
            <p:spPr>
              <a:xfrm>
                <a:off x="6248541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02EC54F-1AC0-41EB-92AB-1D22F2C57601}"/>
                  </a:ext>
                </a:extLst>
              </p:cNvPr>
              <p:cNvCxnSpPr/>
              <p:nvPr/>
            </p:nvCxnSpPr>
            <p:spPr>
              <a:xfrm>
                <a:off x="6299341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978605D-0ED0-449F-A176-50FC6BC67C8C}"/>
                  </a:ext>
                </a:extLst>
              </p:cNvPr>
              <p:cNvCxnSpPr/>
              <p:nvPr/>
            </p:nvCxnSpPr>
            <p:spPr>
              <a:xfrm>
                <a:off x="6248541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7B4BC05-4D24-4E46-9F4F-E050B929100E}"/>
                  </a:ext>
                </a:extLst>
              </p:cNvPr>
              <p:cNvCxnSpPr/>
              <p:nvPr/>
            </p:nvCxnSpPr>
            <p:spPr>
              <a:xfrm>
                <a:off x="642648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7D5947E-15E3-4527-87A3-9C1918143988}"/>
                  </a:ext>
                </a:extLst>
              </p:cNvPr>
              <p:cNvCxnSpPr/>
              <p:nvPr/>
            </p:nvCxnSpPr>
            <p:spPr>
              <a:xfrm>
                <a:off x="647728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7ACF5E8-B362-4050-BC3A-E1CDA8CDBA63}"/>
                  </a:ext>
                </a:extLst>
              </p:cNvPr>
              <p:cNvCxnSpPr/>
              <p:nvPr/>
            </p:nvCxnSpPr>
            <p:spPr>
              <a:xfrm>
                <a:off x="642648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401EFE4-9B7C-4165-9DB8-6EEEF21298B3}"/>
                  </a:ext>
                </a:extLst>
              </p:cNvPr>
              <p:cNvCxnSpPr/>
              <p:nvPr/>
            </p:nvCxnSpPr>
            <p:spPr>
              <a:xfrm>
                <a:off x="651545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E516A44-F631-410C-9021-BEC41C3CB987}"/>
                  </a:ext>
                </a:extLst>
              </p:cNvPr>
              <p:cNvCxnSpPr/>
              <p:nvPr/>
            </p:nvCxnSpPr>
            <p:spPr>
              <a:xfrm>
                <a:off x="656625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9B519E8-1955-4CBD-A88B-9BC75A285BFB}"/>
                  </a:ext>
                </a:extLst>
              </p:cNvPr>
              <p:cNvCxnSpPr/>
              <p:nvPr/>
            </p:nvCxnSpPr>
            <p:spPr>
              <a:xfrm>
                <a:off x="651545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8CD83C9-0370-48F0-8FE1-228507289BF1}"/>
                  </a:ext>
                </a:extLst>
              </p:cNvPr>
              <p:cNvCxnSpPr/>
              <p:nvPr/>
            </p:nvCxnSpPr>
            <p:spPr>
              <a:xfrm>
                <a:off x="660442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491A2D0-78F2-4A93-B70B-A216C62B12DA}"/>
                  </a:ext>
                </a:extLst>
              </p:cNvPr>
              <p:cNvCxnSpPr/>
              <p:nvPr/>
            </p:nvCxnSpPr>
            <p:spPr>
              <a:xfrm>
                <a:off x="665522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A08B7AA-9A37-4C20-9AE0-3B135F03706E}"/>
                  </a:ext>
                </a:extLst>
              </p:cNvPr>
              <p:cNvCxnSpPr/>
              <p:nvPr/>
            </p:nvCxnSpPr>
            <p:spPr>
              <a:xfrm>
                <a:off x="660442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24D8AD-AB79-47E8-A8AB-C92FEDE9B5DA}"/>
                  </a:ext>
                </a:extLst>
              </p:cNvPr>
              <p:cNvCxnSpPr/>
              <p:nvPr/>
            </p:nvCxnSpPr>
            <p:spPr>
              <a:xfrm>
                <a:off x="6337512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5AE5487-BE5F-46D9-A5AE-401261A9287E}"/>
                  </a:ext>
                </a:extLst>
              </p:cNvPr>
              <p:cNvCxnSpPr/>
              <p:nvPr/>
            </p:nvCxnSpPr>
            <p:spPr>
              <a:xfrm>
                <a:off x="6388312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1A151E6-74A3-4484-B6D2-C643471F2AD7}"/>
                  </a:ext>
                </a:extLst>
              </p:cNvPr>
              <p:cNvCxnSpPr/>
              <p:nvPr/>
            </p:nvCxnSpPr>
            <p:spPr>
              <a:xfrm>
                <a:off x="6337512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1955864-10AA-459E-B257-B51557B9C224}"/>
                  </a:ext>
                </a:extLst>
              </p:cNvPr>
              <p:cNvCxnSpPr/>
              <p:nvPr/>
            </p:nvCxnSpPr>
            <p:spPr>
              <a:xfrm>
                <a:off x="6159570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369545C-D614-4840-94B8-F4651F812984}"/>
                  </a:ext>
                </a:extLst>
              </p:cNvPr>
              <p:cNvCxnSpPr/>
              <p:nvPr/>
            </p:nvCxnSpPr>
            <p:spPr>
              <a:xfrm>
                <a:off x="6210370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0B7322B-E1C2-4A56-A9AE-479FD2AF37DA}"/>
                  </a:ext>
                </a:extLst>
              </p:cNvPr>
              <p:cNvCxnSpPr/>
              <p:nvPr/>
            </p:nvCxnSpPr>
            <p:spPr>
              <a:xfrm>
                <a:off x="6159570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B7D840-3F44-4996-8CAD-75D454E0FBD1}"/>
                  </a:ext>
                </a:extLst>
              </p:cNvPr>
              <p:cNvCxnSpPr/>
              <p:nvPr/>
            </p:nvCxnSpPr>
            <p:spPr>
              <a:xfrm>
                <a:off x="5981628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D45F4C6-668C-48D3-BE67-3AA446FB0AC2}"/>
                  </a:ext>
                </a:extLst>
              </p:cNvPr>
              <p:cNvCxnSpPr/>
              <p:nvPr/>
            </p:nvCxnSpPr>
            <p:spPr>
              <a:xfrm>
                <a:off x="6032428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1B75CB1-D261-4776-B83E-F076885EF49F}"/>
                  </a:ext>
                </a:extLst>
              </p:cNvPr>
              <p:cNvCxnSpPr/>
              <p:nvPr/>
            </p:nvCxnSpPr>
            <p:spPr>
              <a:xfrm>
                <a:off x="5981628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B86B1CD-8011-4E85-8D5A-89ABE20CC3B4}"/>
                  </a:ext>
                </a:extLst>
              </p:cNvPr>
              <p:cNvCxnSpPr/>
              <p:nvPr/>
            </p:nvCxnSpPr>
            <p:spPr>
              <a:xfrm>
                <a:off x="580368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40A691E-98A3-4AAE-9772-B98C2E1F692B}"/>
                  </a:ext>
                </a:extLst>
              </p:cNvPr>
              <p:cNvCxnSpPr/>
              <p:nvPr/>
            </p:nvCxnSpPr>
            <p:spPr>
              <a:xfrm>
                <a:off x="585448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855FEF5-3E2D-45FC-8B0B-6440364DEC8B}"/>
                  </a:ext>
                </a:extLst>
              </p:cNvPr>
              <p:cNvCxnSpPr/>
              <p:nvPr/>
            </p:nvCxnSpPr>
            <p:spPr>
              <a:xfrm>
                <a:off x="580368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C945D82-6B67-4DC9-A192-F9283B3CF825}"/>
                  </a:ext>
                </a:extLst>
              </p:cNvPr>
              <p:cNvCxnSpPr/>
              <p:nvPr/>
            </p:nvCxnSpPr>
            <p:spPr>
              <a:xfrm>
                <a:off x="571471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33FC935-C134-483C-A2A8-0F9545DDAB93}"/>
                  </a:ext>
                </a:extLst>
              </p:cNvPr>
              <p:cNvCxnSpPr/>
              <p:nvPr/>
            </p:nvCxnSpPr>
            <p:spPr>
              <a:xfrm>
                <a:off x="576551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686D050-C7FC-4CD5-BF64-7E95D44F8234}"/>
                  </a:ext>
                </a:extLst>
              </p:cNvPr>
              <p:cNvCxnSpPr/>
              <p:nvPr/>
            </p:nvCxnSpPr>
            <p:spPr>
              <a:xfrm>
                <a:off x="571471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6D70840-4BFC-4F98-8BEC-8AEE36F2CEE9}"/>
                  </a:ext>
                </a:extLst>
              </p:cNvPr>
              <p:cNvCxnSpPr/>
              <p:nvPr/>
            </p:nvCxnSpPr>
            <p:spPr>
              <a:xfrm>
                <a:off x="562574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981CFDA-0050-4650-B9DC-D61F61B6744A}"/>
                  </a:ext>
                </a:extLst>
              </p:cNvPr>
              <p:cNvCxnSpPr/>
              <p:nvPr/>
            </p:nvCxnSpPr>
            <p:spPr>
              <a:xfrm>
                <a:off x="5676547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8B5901F-E5B7-4F98-98CE-9391660D1298}"/>
                  </a:ext>
                </a:extLst>
              </p:cNvPr>
              <p:cNvCxnSpPr/>
              <p:nvPr/>
            </p:nvCxnSpPr>
            <p:spPr>
              <a:xfrm>
                <a:off x="5625747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5BC3FD2-9DEF-41C1-9AFD-7D727C3C6317}"/>
                  </a:ext>
                </a:extLst>
              </p:cNvPr>
              <p:cNvCxnSpPr/>
              <p:nvPr/>
            </p:nvCxnSpPr>
            <p:spPr>
              <a:xfrm>
                <a:off x="669339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33F8871-96B8-4DD1-81C7-5C9B1359C4F9}"/>
                  </a:ext>
                </a:extLst>
              </p:cNvPr>
              <p:cNvCxnSpPr/>
              <p:nvPr/>
            </p:nvCxnSpPr>
            <p:spPr>
              <a:xfrm>
                <a:off x="6744193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FC09844-D75C-46D1-B8E2-B4C318453442}"/>
                  </a:ext>
                </a:extLst>
              </p:cNvPr>
              <p:cNvCxnSpPr/>
              <p:nvPr/>
            </p:nvCxnSpPr>
            <p:spPr>
              <a:xfrm>
                <a:off x="6693393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18739AD-6ADE-4E8D-8D1D-28C613CFF2E1}"/>
                  </a:ext>
                </a:extLst>
              </p:cNvPr>
              <p:cNvCxnSpPr/>
              <p:nvPr/>
            </p:nvCxnSpPr>
            <p:spPr>
              <a:xfrm>
                <a:off x="678236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62B787C-B575-4948-9A74-48018F5A747A}"/>
                  </a:ext>
                </a:extLst>
              </p:cNvPr>
              <p:cNvCxnSpPr/>
              <p:nvPr/>
            </p:nvCxnSpPr>
            <p:spPr>
              <a:xfrm>
                <a:off x="683316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A663980-C8BF-4EA4-BA03-71AE8CE54DD2}"/>
                  </a:ext>
                </a:extLst>
              </p:cNvPr>
              <p:cNvCxnSpPr/>
              <p:nvPr/>
            </p:nvCxnSpPr>
            <p:spPr>
              <a:xfrm>
                <a:off x="6782364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A4423EF-9CC9-4B4D-9EBF-B070D57E0CED}"/>
                  </a:ext>
                </a:extLst>
              </p:cNvPr>
              <p:cNvCxnSpPr/>
              <p:nvPr/>
            </p:nvCxnSpPr>
            <p:spPr>
              <a:xfrm>
                <a:off x="687133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B31D4CA-3042-428E-92A3-D3604D1C93C4}"/>
                  </a:ext>
                </a:extLst>
              </p:cNvPr>
              <p:cNvCxnSpPr/>
              <p:nvPr/>
            </p:nvCxnSpPr>
            <p:spPr>
              <a:xfrm>
                <a:off x="6922134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62359B2-1323-44D2-812F-22C5D24C7845}"/>
                  </a:ext>
                </a:extLst>
              </p:cNvPr>
              <p:cNvCxnSpPr/>
              <p:nvPr/>
            </p:nvCxnSpPr>
            <p:spPr>
              <a:xfrm>
                <a:off x="6871334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2B3B5B5-9426-4E86-9E36-61719567CD87}"/>
                  </a:ext>
                </a:extLst>
              </p:cNvPr>
              <p:cNvCxnSpPr/>
              <p:nvPr/>
            </p:nvCxnSpPr>
            <p:spPr>
              <a:xfrm>
                <a:off x="696030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E22FD9A-EEE4-4A84-B2E8-B359CE7B107C}"/>
                  </a:ext>
                </a:extLst>
              </p:cNvPr>
              <p:cNvCxnSpPr/>
              <p:nvPr/>
            </p:nvCxnSpPr>
            <p:spPr>
              <a:xfrm>
                <a:off x="7011105" y="3425825"/>
                <a:ext cx="0" cy="3816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58900A5-3F3F-45B7-BB01-D7D836453196}"/>
                  </a:ext>
                </a:extLst>
              </p:cNvPr>
              <p:cNvCxnSpPr/>
              <p:nvPr/>
            </p:nvCxnSpPr>
            <p:spPr>
              <a:xfrm>
                <a:off x="6960305" y="3807460"/>
                <a:ext cx="5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7D41D4E-0225-48B8-9202-144F78E773EC}"/>
              </a:ext>
            </a:extLst>
          </p:cNvPr>
          <p:cNvGrpSpPr/>
          <p:nvPr/>
        </p:nvGrpSpPr>
        <p:grpSpPr>
          <a:xfrm>
            <a:off x="3099324" y="4702851"/>
            <a:ext cx="1920240" cy="839169"/>
            <a:chOff x="2708724" y="3053365"/>
            <a:chExt cx="1920240" cy="83916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F15EE2A-2FFB-467E-B3D7-99C0D591DDBF}"/>
                </a:ext>
              </a:extLst>
            </p:cNvPr>
            <p:cNvGrpSpPr/>
            <p:nvPr/>
          </p:nvGrpSpPr>
          <p:grpSpPr>
            <a:xfrm>
              <a:off x="2708724" y="3242372"/>
              <a:ext cx="1920240" cy="650162"/>
              <a:chOff x="2708724" y="3242372"/>
              <a:chExt cx="1920240" cy="650162"/>
            </a:xfrm>
            <a:solidFill>
              <a:schemeClr val="bg1">
                <a:lumMod val="95000"/>
              </a:schemeClr>
            </a:solidFill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01EE97-CCFA-44B8-A842-7AAF7271914D}"/>
                  </a:ext>
                </a:extLst>
              </p:cNvPr>
              <p:cNvSpPr/>
              <p:nvPr/>
            </p:nvSpPr>
            <p:spPr>
              <a:xfrm>
                <a:off x="2708724" y="3242372"/>
                <a:ext cx="1920240" cy="2705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DEC2A28-54BC-4312-B6C9-C3D3C15C7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86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38DF51D-27E6-4219-9057-D56B6BE12E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6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6FF1762-81F9-4E34-9F10-93859F508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5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6609050-4057-4BD7-BEDB-CFD50563A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5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899FDAA-DB85-40BA-8294-1BA83573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44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ED54583-A908-4EA7-9873-37701DDAB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34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21A7C33-4A69-4A30-81EC-E0E45A3D9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23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87E246D-0660-4821-B514-069F84AF2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13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06953BD-41CA-4DD5-B84E-9317A392B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02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2E9CE99-0A3E-4938-82DD-D6F350C71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92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43F1E3A-4553-464A-9C35-CC9A1DD29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81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C7A6F11-AD79-4DFA-9394-5B8021902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1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EB3B73C-3A51-4798-AE15-EB9AAE5E6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0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1EA747F-29A3-4B65-8112-22ACD4F04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50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C7C550A-46F3-4290-AFD9-EFFB875C5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9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1405DD2-5782-46BC-9FF7-9C45EF71A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29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1DB72DC-6DC9-4A11-8519-EC8CBD528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18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A274710-7A20-4C00-A525-86CB33EC9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08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6591431-F024-430D-9470-EC29578A7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979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3224210-6B04-49FA-B439-02062A32A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8742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DBEDF79-5995-4E58-A5E9-C339862D00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7695" y="3343894"/>
                <a:ext cx="0" cy="54864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74FDF16-3D5D-403C-8C63-3E03CB0F8F67}"/>
                </a:ext>
              </a:extLst>
            </p:cNvPr>
            <p:cNvGrpSpPr/>
            <p:nvPr/>
          </p:nvGrpSpPr>
          <p:grpSpPr>
            <a:xfrm>
              <a:off x="2765372" y="3053365"/>
              <a:ext cx="1779410" cy="831215"/>
              <a:chOff x="5206295" y="2959100"/>
              <a:chExt cx="1779410" cy="831215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5234AAF-5F0B-4ECC-AF65-A8D2DB7AFF55}"/>
                  </a:ext>
                </a:extLst>
              </p:cNvPr>
              <p:cNvCxnSpPr/>
              <p:nvPr/>
            </p:nvCxnSpPr>
            <p:spPr>
              <a:xfrm>
                <a:off x="5206295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557E3C2-F8A8-4F24-8112-890A9DA2DEC5}"/>
                  </a:ext>
                </a:extLst>
              </p:cNvPr>
              <p:cNvCxnSpPr/>
              <p:nvPr/>
            </p:nvCxnSpPr>
            <p:spPr>
              <a:xfrm>
                <a:off x="5295266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FBDF963-D3A0-4089-BB17-D99944B5973C}"/>
                  </a:ext>
                </a:extLst>
              </p:cNvPr>
              <p:cNvCxnSpPr/>
              <p:nvPr/>
            </p:nvCxnSpPr>
            <p:spPr>
              <a:xfrm>
                <a:off x="5384236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A80428A-2724-40E5-8CB4-4F53C96C2F8F}"/>
                  </a:ext>
                </a:extLst>
              </p:cNvPr>
              <p:cNvCxnSpPr/>
              <p:nvPr/>
            </p:nvCxnSpPr>
            <p:spPr>
              <a:xfrm>
                <a:off x="5473206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ED5B6AF-6EFE-497C-B10F-526DEB7D53D0}"/>
                  </a:ext>
                </a:extLst>
              </p:cNvPr>
              <p:cNvCxnSpPr/>
              <p:nvPr/>
            </p:nvCxnSpPr>
            <p:spPr>
              <a:xfrm>
                <a:off x="5562176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5F0F69A-DF56-4996-89F1-B15F11F8AE59}"/>
                  </a:ext>
                </a:extLst>
              </p:cNvPr>
              <p:cNvCxnSpPr/>
              <p:nvPr/>
            </p:nvCxnSpPr>
            <p:spPr>
              <a:xfrm>
                <a:off x="5918057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1B88DB1-E26C-4A68-AAC0-2C8640C9A08F}"/>
                  </a:ext>
                </a:extLst>
              </p:cNvPr>
              <p:cNvCxnSpPr/>
              <p:nvPr/>
            </p:nvCxnSpPr>
            <p:spPr>
              <a:xfrm>
                <a:off x="6095999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F8E6C15-CEF0-4FA6-8FC5-ADE0C77BE30F}"/>
                  </a:ext>
                </a:extLst>
              </p:cNvPr>
              <p:cNvCxnSpPr/>
              <p:nvPr/>
            </p:nvCxnSpPr>
            <p:spPr>
              <a:xfrm>
                <a:off x="6273941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14A701A-D5EE-44A5-AAC0-85E3F8E04190}"/>
                  </a:ext>
                </a:extLst>
              </p:cNvPr>
              <p:cNvCxnSpPr/>
              <p:nvPr/>
            </p:nvCxnSpPr>
            <p:spPr>
              <a:xfrm>
                <a:off x="6451883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206DB93-42F8-4B9F-9657-951F8A76D3A9}"/>
                  </a:ext>
                </a:extLst>
              </p:cNvPr>
              <p:cNvCxnSpPr/>
              <p:nvPr/>
            </p:nvCxnSpPr>
            <p:spPr>
              <a:xfrm>
                <a:off x="6540853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27E0D50F-5988-4B41-A34B-F72704E0A611}"/>
                  </a:ext>
                </a:extLst>
              </p:cNvPr>
              <p:cNvCxnSpPr/>
              <p:nvPr/>
            </p:nvCxnSpPr>
            <p:spPr>
              <a:xfrm>
                <a:off x="6629823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DBABA6A-1503-47CD-9FDE-D13E43225544}"/>
                  </a:ext>
                </a:extLst>
              </p:cNvPr>
              <p:cNvCxnSpPr/>
              <p:nvPr/>
            </p:nvCxnSpPr>
            <p:spPr>
              <a:xfrm>
                <a:off x="6362912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65640DA-7401-4255-9052-2A59AE69B59F}"/>
                  </a:ext>
                </a:extLst>
              </p:cNvPr>
              <p:cNvCxnSpPr/>
              <p:nvPr/>
            </p:nvCxnSpPr>
            <p:spPr>
              <a:xfrm>
                <a:off x="6184970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19783F7-1FF5-473C-924D-A50587E90C1E}"/>
                  </a:ext>
                </a:extLst>
              </p:cNvPr>
              <p:cNvCxnSpPr/>
              <p:nvPr/>
            </p:nvCxnSpPr>
            <p:spPr>
              <a:xfrm>
                <a:off x="6007028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CB81866-5A41-4DEB-AFDA-DACDBFE66906}"/>
                  </a:ext>
                </a:extLst>
              </p:cNvPr>
              <p:cNvCxnSpPr/>
              <p:nvPr/>
            </p:nvCxnSpPr>
            <p:spPr>
              <a:xfrm>
                <a:off x="5829087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1522698-13F9-414A-A321-07A02E8BFF6E}"/>
                  </a:ext>
                </a:extLst>
              </p:cNvPr>
              <p:cNvCxnSpPr/>
              <p:nvPr/>
            </p:nvCxnSpPr>
            <p:spPr>
              <a:xfrm>
                <a:off x="5740117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86C5F82-4038-42F1-826C-4F641E95D1CB}"/>
                  </a:ext>
                </a:extLst>
              </p:cNvPr>
              <p:cNvCxnSpPr/>
              <p:nvPr/>
            </p:nvCxnSpPr>
            <p:spPr>
              <a:xfrm>
                <a:off x="5651147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54A330E-00D2-4236-BC99-55956BED8067}"/>
                  </a:ext>
                </a:extLst>
              </p:cNvPr>
              <p:cNvCxnSpPr/>
              <p:nvPr/>
            </p:nvCxnSpPr>
            <p:spPr>
              <a:xfrm>
                <a:off x="6718793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F535DE0-2FC7-4777-8EC2-A8C84F547ADE}"/>
                  </a:ext>
                </a:extLst>
              </p:cNvPr>
              <p:cNvCxnSpPr/>
              <p:nvPr/>
            </p:nvCxnSpPr>
            <p:spPr>
              <a:xfrm>
                <a:off x="6807764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B494CF9-71DB-4214-B3EA-571CD8FC5D1E}"/>
                  </a:ext>
                </a:extLst>
              </p:cNvPr>
              <p:cNvCxnSpPr/>
              <p:nvPr/>
            </p:nvCxnSpPr>
            <p:spPr>
              <a:xfrm>
                <a:off x="6896734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8875975-96E5-4DFD-A718-14319DB84298}"/>
                  </a:ext>
                </a:extLst>
              </p:cNvPr>
              <p:cNvCxnSpPr/>
              <p:nvPr/>
            </p:nvCxnSpPr>
            <p:spPr>
              <a:xfrm>
                <a:off x="6985705" y="2959100"/>
                <a:ext cx="0" cy="831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ADE0520-2A7D-42DC-9A20-B875FD5C1CFA}"/>
              </a:ext>
            </a:extLst>
          </p:cNvPr>
          <p:cNvGrpSpPr/>
          <p:nvPr/>
        </p:nvGrpSpPr>
        <p:grpSpPr>
          <a:xfrm>
            <a:off x="2728019" y="5524733"/>
            <a:ext cx="2582054" cy="146494"/>
            <a:chOff x="2375941" y="3878324"/>
            <a:chExt cx="2582054" cy="146494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2B13355-F7F4-4D5A-B2B1-04DA81462210}"/>
                </a:ext>
              </a:extLst>
            </p:cNvPr>
            <p:cNvGrpSpPr/>
            <p:nvPr/>
          </p:nvGrpSpPr>
          <p:grpSpPr>
            <a:xfrm>
              <a:off x="2375941" y="3878817"/>
              <a:ext cx="2582054" cy="146001"/>
              <a:chOff x="2375941" y="3878817"/>
              <a:chExt cx="2582054" cy="146001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D0027EF-6EF4-4392-87AD-D22CA5509C17}"/>
                  </a:ext>
                </a:extLst>
              </p:cNvPr>
              <p:cNvSpPr/>
              <p:nvPr/>
            </p:nvSpPr>
            <p:spPr>
              <a:xfrm>
                <a:off x="2375941" y="3882574"/>
                <a:ext cx="2582054" cy="142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0718BCB-388E-4A8F-8CB6-7521898DB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580" y="3878817"/>
                <a:ext cx="173736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D91F6B7-1D26-43F5-9D5E-6DA32FE3B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72" y="3878959"/>
              <a:ext cx="3383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623D1ED-3661-4DE7-ABBF-801F041D9C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2891" y="3878324"/>
              <a:ext cx="32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33B8E5E6-164B-4544-8E51-E0F3369E30C8}"/>
              </a:ext>
            </a:extLst>
          </p:cNvPr>
          <p:cNvSpPr txBox="1"/>
          <p:nvPr/>
        </p:nvSpPr>
        <p:spPr>
          <a:xfrm>
            <a:off x="-4260" y="4238455"/>
            <a:ext cx="338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Acrylic disk w/ array of blind holes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D9299D2-FEF7-40B0-9D01-0D7B76B5E667}"/>
              </a:ext>
            </a:extLst>
          </p:cNvPr>
          <p:cNvSpPr txBox="1"/>
          <p:nvPr/>
        </p:nvSpPr>
        <p:spPr>
          <a:xfrm>
            <a:off x="-4260" y="4881841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 fibers w/ </a:t>
            </a:r>
            <a:r>
              <a:rPr lang="en-US" dirty="0" err="1"/>
              <a:t>Stycast</a:t>
            </a:r>
            <a:r>
              <a:rPr lang="en-US" dirty="0"/>
              <a:t> 1266</a:t>
            </a:r>
          </a:p>
        </p:txBody>
      </p: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06DC05AC-A5DE-4719-B363-76DD8E48A9C5}"/>
              </a:ext>
            </a:extLst>
          </p:cNvPr>
          <p:cNvGrpSpPr/>
          <p:nvPr/>
        </p:nvGrpSpPr>
        <p:grpSpPr>
          <a:xfrm>
            <a:off x="7810882" y="4352018"/>
            <a:ext cx="4234687" cy="1671352"/>
            <a:chOff x="7810882" y="4352018"/>
            <a:chExt cx="4234687" cy="1671352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16B9982-D0B3-4B5D-9B79-4C09CBB0F305}"/>
                </a:ext>
              </a:extLst>
            </p:cNvPr>
            <p:cNvGrpSpPr/>
            <p:nvPr/>
          </p:nvGrpSpPr>
          <p:grpSpPr>
            <a:xfrm>
              <a:off x="7810882" y="4352018"/>
              <a:ext cx="4234687" cy="1671352"/>
              <a:chOff x="3633159" y="4876989"/>
              <a:chExt cx="4234687" cy="1671352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D228524-E3F9-45DA-8299-52C7C84E5DE7}"/>
                  </a:ext>
                </a:extLst>
              </p:cNvPr>
              <p:cNvGrpSpPr/>
              <p:nvPr/>
            </p:nvGrpSpPr>
            <p:grpSpPr>
              <a:xfrm>
                <a:off x="3633159" y="4876989"/>
                <a:ext cx="836514" cy="1671352"/>
                <a:chOff x="3633159" y="4876989"/>
                <a:chExt cx="836514" cy="1671352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3124320-8152-47D8-9F5B-189EE5C521BA}"/>
                    </a:ext>
                  </a:extLst>
                </p:cNvPr>
                <p:cNvSpPr/>
                <p:nvPr/>
              </p:nvSpPr>
              <p:spPr>
                <a:xfrm>
                  <a:off x="3633159" y="4876989"/>
                  <a:ext cx="836514" cy="27372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5E564BA8-F70E-4DD2-A8C5-DA87DA9EDD20}"/>
                    </a:ext>
                  </a:extLst>
                </p:cNvPr>
                <p:cNvSpPr/>
                <p:nvPr/>
              </p:nvSpPr>
              <p:spPr>
                <a:xfrm>
                  <a:off x="4344517" y="5049343"/>
                  <a:ext cx="125156" cy="149899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BF5BDDC2-C4BB-47FB-9FFC-53A7D0C87988}"/>
                  </a:ext>
                </a:extLst>
              </p:cNvPr>
              <p:cNvGrpSpPr/>
              <p:nvPr/>
            </p:nvGrpSpPr>
            <p:grpSpPr>
              <a:xfrm flipH="1">
                <a:off x="7031332" y="4876989"/>
                <a:ext cx="836514" cy="1671352"/>
                <a:chOff x="3633159" y="4876989"/>
                <a:chExt cx="836514" cy="1671352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EE5D94BF-65CF-4B00-8674-40E3694217A8}"/>
                    </a:ext>
                  </a:extLst>
                </p:cNvPr>
                <p:cNvSpPr/>
                <p:nvPr/>
              </p:nvSpPr>
              <p:spPr>
                <a:xfrm>
                  <a:off x="3633159" y="4876989"/>
                  <a:ext cx="836514" cy="27372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A3CB7B2-B935-4BA3-8F3A-9A3186B888E2}"/>
                    </a:ext>
                  </a:extLst>
                </p:cNvPr>
                <p:cNvSpPr/>
                <p:nvPr/>
              </p:nvSpPr>
              <p:spPr>
                <a:xfrm>
                  <a:off x="4344517" y="5049343"/>
                  <a:ext cx="125156" cy="149899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75" name="Picture 574">
              <a:extLst>
                <a:ext uri="{FF2B5EF4-FFF2-40B4-BE49-F238E27FC236}">
                  <a16:creationId xmlns:a16="http://schemas.microsoft.com/office/drawing/2014/main" id="{B5210FC7-3609-4B0A-921E-9687F475C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661" t="13211"/>
            <a:stretch/>
          </p:blipFill>
          <p:spPr>
            <a:xfrm>
              <a:off x="8662418" y="4629147"/>
              <a:ext cx="2514436" cy="842533"/>
            </a:xfrm>
            <a:prstGeom prst="rect">
              <a:avLst/>
            </a:prstGeom>
          </p:spPr>
        </p:pic>
      </p:grpSp>
      <p:sp>
        <p:nvSpPr>
          <p:cNvPr id="577" name="TextBox 576">
            <a:extLst>
              <a:ext uri="{FF2B5EF4-FFF2-40B4-BE49-F238E27FC236}">
                <a16:creationId xmlns:a16="http://schemas.microsoft.com/office/drawing/2014/main" id="{A3BA6DA3-D36C-44AE-B8AC-0DE76C2D8A67}"/>
              </a:ext>
            </a:extLst>
          </p:cNvPr>
          <p:cNvSpPr txBox="1"/>
          <p:nvPr/>
        </p:nvSpPr>
        <p:spPr>
          <a:xfrm>
            <a:off x="9349332" y="5524733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From cells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803179E6-F14E-468F-9C4C-404C56523725}"/>
              </a:ext>
            </a:extLst>
          </p:cNvPr>
          <p:cNvSpPr txBox="1"/>
          <p:nvPr/>
        </p:nvSpPr>
        <p:spPr>
          <a:xfrm rot="16200000">
            <a:off x="7413883" y="4796562"/>
            <a:ext cx="15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LHe</a:t>
            </a:r>
            <a:r>
              <a:rPr lang="en-US" dirty="0"/>
              <a:t> Volume Penetration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D057C944-F976-43CD-A2D1-E180047C771D}"/>
              </a:ext>
            </a:extLst>
          </p:cNvPr>
          <p:cNvSpPr txBox="1"/>
          <p:nvPr/>
        </p:nvSpPr>
        <p:spPr>
          <a:xfrm>
            <a:off x="7715134" y="3055589"/>
            <a:ext cx="14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Kapton gasket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93E14690-4260-4FDD-9A94-19BB0EA4EE39}"/>
              </a:ext>
            </a:extLst>
          </p:cNvPr>
          <p:cNvSpPr txBox="1"/>
          <p:nvPr/>
        </p:nvSpPr>
        <p:spPr>
          <a:xfrm>
            <a:off x="9409028" y="3408102"/>
            <a:ext cx="101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SiPMs</a:t>
            </a:r>
          </a:p>
        </p:txBody>
      </p: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4AEECCE0-6B6D-4766-BD8A-0851F783959C}"/>
              </a:ext>
            </a:extLst>
          </p:cNvPr>
          <p:cNvCxnSpPr>
            <a:stCxn id="579" idx="2"/>
          </p:cNvCxnSpPr>
          <p:nvPr/>
        </p:nvCxnSpPr>
        <p:spPr>
          <a:xfrm>
            <a:off x="8463480" y="3424921"/>
            <a:ext cx="9631" cy="894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39" grpId="0"/>
      <p:bldP spid="140" grpId="0"/>
      <p:bldP spid="577" grpId="0"/>
      <p:bldP spid="578" grpId="0"/>
      <p:bldP spid="579" grpId="0"/>
      <p:bldP spid="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F436-8839-4394-B3A9-4F0A01E4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BEF9-43A3-46DB-8A3A-C3F5966C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/>
          <a:lstStyle/>
          <a:p>
            <a:r>
              <a:rPr lang="en-US" dirty="0"/>
              <a:t>Hamamatsu S13360 well-characterized  </a:t>
            </a:r>
          </a:p>
          <a:p>
            <a:pPr lvl="1"/>
            <a:r>
              <a:rPr lang="en-US" dirty="0"/>
              <a:t>High efficiency; increased by 25% for 75 um voxels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Maximizing bias voltage increases photon detection efficiency and reduces voltage-dependence, but increases cross-talk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Strong dependence of  breakdown voltage (and therefore gain) on temperature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Large dark rate at room temperature, but highly suppressed at low temperature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62E0-6404-4D34-9DCF-F6DA5D0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C542-D195-49F9-B5F5-FF3AE5BD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F070-2098-456F-B1EB-02E8C9F5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1C368-FBDE-4B55-9CDF-E4663A1A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2" y="1745319"/>
            <a:ext cx="3523536" cy="2440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29D7F-A9E3-40D4-B1A0-1FC380F9DD97}"/>
              </a:ext>
            </a:extLst>
          </p:cNvPr>
          <p:cNvSpPr txBox="1"/>
          <p:nvPr/>
        </p:nvSpPr>
        <p:spPr>
          <a:xfrm>
            <a:off x="7388352" y="1255043"/>
            <a:ext cx="30656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(A.N. Otte </a:t>
            </a:r>
            <a:r>
              <a:rPr lang="en-US" sz="1400" i="1" dirty="0"/>
              <a:t>et al</a:t>
            </a:r>
            <a:r>
              <a:rPr lang="en-US" sz="1400" dirty="0"/>
              <a:t>., NIM A846, 106 (2016))</a:t>
            </a:r>
          </a:p>
        </p:txBody>
      </p:sp>
    </p:spTree>
    <p:extLst>
      <p:ext uri="{BB962C8B-B14F-4D97-AF65-F5344CB8AC3E}">
        <p14:creationId xmlns:p14="http://schemas.microsoft.com/office/powerpoint/2010/main" val="6617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F436-8839-4394-B3A9-4F0A01E4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BEF9-43A3-46DB-8A3A-C3F5966C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/>
          <a:lstStyle/>
          <a:p>
            <a:r>
              <a:rPr lang="en-US" dirty="0"/>
              <a:t>Hamamatsu S13360 well-characterized 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 efficiency; increased by 25% for 75 um voxels</a:t>
            </a:r>
          </a:p>
          <a:p>
            <a:pPr lvl="1"/>
            <a:r>
              <a:rPr lang="en-US" dirty="0"/>
              <a:t>Maximizing bias voltage increases photon detection efficiency and reduces voltage-dependence, but increases cross-talk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Strong dependence of  breakdown voltage (and therefore gain) on temperature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Large dark rate at room temperature, but highly suppressed at low temperature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62E0-6404-4D34-9DCF-F6DA5D0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C542-D195-49F9-B5F5-FF3AE5BD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International Workshop on Searches for the Neutron EDM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F070-2098-456F-B1EB-02E8C9F5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264-652D-43D0-93C0-636B5DC148F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1C368-FBDE-4B55-9CDF-E4663A1A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2" y="1745319"/>
            <a:ext cx="3523536" cy="2440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5DF376-9853-4406-8A45-88AF95E88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76" y="3956096"/>
            <a:ext cx="3519242" cy="2457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29D7F-A9E3-40D4-B1A0-1FC380F9DD97}"/>
              </a:ext>
            </a:extLst>
          </p:cNvPr>
          <p:cNvSpPr txBox="1"/>
          <p:nvPr/>
        </p:nvSpPr>
        <p:spPr>
          <a:xfrm>
            <a:off x="7388352" y="1255043"/>
            <a:ext cx="30656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(A.N. Otte </a:t>
            </a:r>
            <a:r>
              <a:rPr lang="en-US" sz="1400" i="1" dirty="0"/>
              <a:t>et al</a:t>
            </a:r>
            <a:r>
              <a:rPr lang="en-US" sz="1400" dirty="0"/>
              <a:t>., NIM A846, 106 (2016))</a:t>
            </a:r>
          </a:p>
        </p:txBody>
      </p:sp>
    </p:spTree>
    <p:extLst>
      <p:ext uri="{BB962C8B-B14F-4D97-AF65-F5344CB8AC3E}">
        <p14:creationId xmlns:p14="http://schemas.microsoft.com/office/powerpoint/2010/main" val="29914502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2956</TotalTime>
  <Words>1234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Cambria Math</vt:lpstr>
      <vt:lpstr>Retrospect</vt:lpstr>
      <vt:lpstr>nEDM@SNS Light Collection System</vt:lpstr>
      <vt:lpstr>System Goal</vt:lpstr>
      <vt:lpstr>Illustration – Free Precession</vt:lpstr>
      <vt:lpstr>Light Production</vt:lpstr>
      <vt:lpstr>System Overview</vt:lpstr>
      <vt:lpstr>Light Collection Begins with the Measurement Cell</vt:lpstr>
      <vt:lpstr>Fiber Light Guides</vt:lpstr>
      <vt:lpstr>Silicon Photomultipliers</vt:lpstr>
      <vt:lpstr>Silicon Photomultipliers</vt:lpstr>
      <vt:lpstr>Silicon Photomultipliers</vt:lpstr>
      <vt:lpstr>Photon Counting</vt:lpstr>
      <vt:lpstr>Silicon Photomultipliers</vt:lpstr>
      <vt:lpstr>System Overview, Reprise</vt:lpstr>
      <vt:lpstr>Prototype Results</vt:lpstr>
      <vt:lpstr>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Cianciolo, Vince</dc:creator>
  <cp:lastModifiedBy>Cianciolo, Vince</cp:lastModifiedBy>
  <cp:revision>85</cp:revision>
  <dcterms:created xsi:type="dcterms:W3CDTF">2021-02-08T20:30:51Z</dcterms:created>
  <dcterms:modified xsi:type="dcterms:W3CDTF">2021-02-18T14:27:30Z</dcterms:modified>
</cp:coreProperties>
</file>