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g8PqoYqf71ugbCvk3+3BXSC5wu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enturyGothic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e0aa26e09_0_1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e0aa26e09_0_1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e0aa26e09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e0aa26e09_0_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e07cdc91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be07cdc910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e0aa26e09_0_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be0aa26e09_0_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e0aa26e09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e0aa26e09_0_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e07cdc910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be07cdc910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be0aa26e09_0_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be0aa26e09_0_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be0aa26e09_0_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be0aa26e09_0_1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e07cdc910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be07cdc910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be0aa26e09_0_1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be0aa26e09_0_1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ba63c25202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ba63c25202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be0aa26e0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be0aa26e0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be0aa26e09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be0aa26e09_0_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de6a19a9a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de6a19a9a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de6a19a9a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de6a19a9a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de6a19a9a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de6a19a9a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e0aa26e09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be0aa26e09_0_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e0aa26e09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e0aa26e09_0_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696159" y="2699748"/>
            <a:ext cx="7751682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696159" y="3554616"/>
            <a:ext cx="7751682" cy="800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7A7A7"/>
              </a:buClr>
              <a:buSzPts val="2000"/>
              <a:buFont typeface="Arial"/>
              <a:buNone/>
              <a:defRPr sz="20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7A7A7"/>
              </a:buClr>
              <a:buSzPts val="2000"/>
              <a:buFont typeface="Arial"/>
              <a:buNone/>
              <a:defRPr sz="20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7A7A7"/>
              </a:buClr>
              <a:buSzPts val="2000"/>
              <a:buFont typeface="Arial"/>
              <a:buNone/>
              <a:defRPr sz="20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7A7A7"/>
              </a:buClr>
              <a:buSzPts val="2000"/>
              <a:buFont typeface="Arial"/>
              <a:buNone/>
              <a:defRPr sz="20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7A7A7"/>
              </a:buClr>
              <a:buSzPts val="2000"/>
              <a:buFont typeface="Arial"/>
              <a:buNone/>
              <a:defRPr sz="20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*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*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*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*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540450" y="4928931"/>
            <a:ext cx="548641" cy="134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ue.png" id="15" name="Google Shape;1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940" y="-454412"/>
            <a:ext cx="4984120" cy="35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278369" y="201647"/>
            <a:ext cx="6845042" cy="6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167350" y="834475"/>
            <a:ext cx="8230500" cy="3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*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*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*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*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4297679" y="4906017"/>
            <a:ext cx="548641" cy="14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d.png"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7861" y="-124333"/>
            <a:ext cx="1699942" cy="1193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8086" y="3504045"/>
            <a:ext cx="8227828" cy="87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297679" y="4906017"/>
            <a:ext cx="548641" cy="14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reen.png"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77475" y="-297675"/>
            <a:ext cx="2706225" cy="190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4297679" y="4906017"/>
            <a:ext cx="548641" cy="14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idx="12" type="sldNum"/>
          </p:nvPr>
        </p:nvSpPr>
        <p:spPr>
          <a:xfrm>
            <a:off x="4297679" y="4906017"/>
            <a:ext cx="548641" cy="14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7" name="Google Shape;7;p3"/>
          <p:cNvSpPr txBox="1"/>
          <p:nvPr/>
        </p:nvSpPr>
        <p:spPr>
          <a:xfrm>
            <a:off x="29994" y="4860297"/>
            <a:ext cx="2695404" cy="239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nEDM Conference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"/>
          <p:cNvSpPr txBox="1"/>
          <p:nvPr/>
        </p:nvSpPr>
        <p:spPr>
          <a:xfrm>
            <a:off x="7731504" y="4860300"/>
            <a:ext cx="1385400" cy="2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February 19, 2021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4600"/>
              <a:buFont typeface="Cambria"/>
              <a:buNone/>
              <a:defRPr b="0" i="0" sz="4600" u="none" cap="none" strike="noStrike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4600"/>
              <a:buFont typeface="Cambria"/>
              <a:buNone/>
              <a:defRPr b="0" i="0" sz="4600" u="none" cap="none" strike="noStrike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4600"/>
              <a:buFont typeface="Cambria"/>
              <a:buNone/>
              <a:defRPr b="0" i="0" sz="4600" u="none" cap="none" strike="noStrike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4600"/>
              <a:buFont typeface="Cambria"/>
              <a:buNone/>
              <a:defRPr b="0" i="0" sz="4600" u="none" cap="none" strike="noStrike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4600"/>
              <a:buFont typeface="Cambria"/>
              <a:buNone/>
              <a:defRPr b="0" i="0" sz="4600" u="none" cap="none" strike="noStrike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4600"/>
              <a:buFont typeface="Cambria"/>
              <a:buNone/>
              <a:defRPr b="0" i="0" sz="4600" u="none" cap="none" strike="noStrike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4600"/>
              <a:buFont typeface="Cambria"/>
              <a:buNone/>
              <a:defRPr b="0" i="0" sz="4600" u="none" cap="none" strike="noStrike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4600"/>
              <a:buFont typeface="Cambria"/>
              <a:buNone/>
              <a:defRPr b="0" i="0" sz="4600" u="none" cap="none" strike="noStrike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5E47"/>
              </a:buClr>
              <a:buSzPts val="4600"/>
              <a:buFont typeface="Cambria"/>
              <a:buNone/>
              <a:defRPr b="0" i="0" sz="4600" u="none" cap="none" strike="noStrike">
                <a:solidFill>
                  <a:srgbClr val="675E4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" type="body"/>
          </p:nvPr>
        </p:nvSpPr>
        <p:spPr>
          <a:xfrm>
            <a:off x="457200" y="1200150"/>
            <a:ext cx="8229600" cy="3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*"/>
              <a:defRPr b="0" i="0" sz="2200" u="none" cap="none" strike="noStrike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*"/>
              <a:defRPr b="0" i="0" sz="2200" u="none" cap="none" strike="noStrike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*"/>
              <a:defRPr b="0" i="0" sz="2200" u="none" cap="none" strike="noStrike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*"/>
              <a:defRPr b="0" i="0" sz="2200" u="none" cap="none" strike="noStrike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*"/>
              <a:defRPr b="0" i="0" sz="2200" u="none" cap="none" strike="noStrike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*"/>
              <a:defRPr b="0" i="0" sz="2200" u="none" cap="none" strike="noStrike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*"/>
              <a:defRPr b="0" i="0" sz="2200" u="none" cap="none" strike="noStrike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*"/>
              <a:defRPr b="0" i="0" sz="2200" u="none" cap="none" strike="noStrike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*"/>
              <a:defRPr b="0" i="0" sz="2200" u="none" cap="none" strike="noStrike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23.png"/><Relationship Id="rId5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/>
          <p:nvPr>
            <p:ph type="title"/>
          </p:nvPr>
        </p:nvSpPr>
        <p:spPr>
          <a:xfrm>
            <a:off x="441300" y="3004850"/>
            <a:ext cx="82614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40"/>
              <a:buFont typeface="Arial"/>
              <a:buNone/>
            </a:pPr>
            <a:r>
              <a:rPr lang="en-US" sz="3040"/>
              <a:t>Creation of a Low Current Superconducting Switch</a:t>
            </a:r>
            <a:endParaRPr sz="3400"/>
          </a:p>
        </p:txBody>
      </p:sp>
      <p:sp>
        <p:nvSpPr>
          <p:cNvPr id="32" name="Google Shape;32;p1"/>
          <p:cNvSpPr txBox="1"/>
          <p:nvPr>
            <p:ph idx="12" type="sldNum"/>
          </p:nvPr>
        </p:nvSpPr>
        <p:spPr>
          <a:xfrm>
            <a:off x="8540450" y="4928931"/>
            <a:ext cx="5487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" name="Google Shape;33;p1"/>
          <p:cNvSpPr txBox="1"/>
          <p:nvPr>
            <p:ph idx="1" type="body"/>
          </p:nvPr>
        </p:nvSpPr>
        <p:spPr>
          <a:xfrm>
            <a:off x="441309" y="4063841"/>
            <a:ext cx="7751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/>
              <a:t>Clark Hickman</a:t>
            </a:r>
            <a:endParaRPr/>
          </a:p>
        </p:txBody>
      </p:sp>
      <p:pic>
        <p:nvPicPr>
          <p:cNvPr id="34" name="Google Shape;3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8950" y="1391975"/>
            <a:ext cx="183823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csu logo" id="35" name="Google Shape;3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8950" y="335601"/>
            <a:ext cx="1838249" cy="88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e0aa26e09_0_144"/>
          <p:cNvSpPr txBox="1"/>
          <p:nvPr>
            <p:ph type="title"/>
          </p:nvPr>
        </p:nvSpPr>
        <p:spPr>
          <a:xfrm>
            <a:off x="279836" y="181145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Joint Production</a:t>
            </a:r>
            <a:endParaRPr/>
          </a:p>
        </p:txBody>
      </p:sp>
      <p:sp>
        <p:nvSpPr>
          <p:cNvPr id="235" name="Google Shape;235;gbe0aa26e09_0_144"/>
          <p:cNvSpPr txBox="1"/>
          <p:nvPr/>
        </p:nvSpPr>
        <p:spPr>
          <a:xfrm>
            <a:off x="458100" y="1119750"/>
            <a:ext cx="552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Replace CuNi matrix with Sn at 400 °C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Then transfer to superconducting solder (Ostalloy 203)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Finally, create joint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be0aa26e09_0_144"/>
          <p:cNvPicPr preferRelativeResize="0"/>
          <p:nvPr/>
        </p:nvPicPr>
        <p:blipFill rotWithShape="1">
          <a:blip r:embed="rId3">
            <a:alphaModFix/>
          </a:blip>
          <a:srcRect b="12441" l="0" r="0" t="4784"/>
          <a:stretch/>
        </p:blipFill>
        <p:spPr>
          <a:xfrm>
            <a:off x="5145475" y="2125432"/>
            <a:ext cx="3449700" cy="25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be0aa26e09_0_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100" y="3001175"/>
            <a:ext cx="2014672" cy="15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be0aa26e09_0_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2826" y="3001175"/>
            <a:ext cx="2226300" cy="15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e0aa26e09_0_72"/>
          <p:cNvSpPr txBox="1"/>
          <p:nvPr>
            <p:ph type="title"/>
          </p:nvPr>
        </p:nvSpPr>
        <p:spPr>
          <a:xfrm>
            <a:off x="458111" y="282995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IRT Method</a:t>
            </a:r>
            <a:endParaRPr/>
          </a:p>
        </p:txBody>
      </p:sp>
      <p:sp>
        <p:nvSpPr>
          <p:cNvPr id="244" name="Google Shape;244;gbe0aa26e09_0_72"/>
          <p:cNvSpPr txBox="1"/>
          <p:nvPr/>
        </p:nvSpPr>
        <p:spPr>
          <a:xfrm>
            <a:off x="3141575" y="2723175"/>
            <a:ext cx="5498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Induce a current in SC coil magnetically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564B3C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Use inducing coil to create flux through SC coil (closed with joint)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564B3C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Submerge in LHe to make coil superconducting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564B3C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Turn off inducing coil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Observe decay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be0aa26e09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684" y="1394900"/>
            <a:ext cx="2761067" cy="7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be0aa26e09_0_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757" y="2003404"/>
            <a:ext cx="26289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be0aa26e09_0_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6112" y="3565424"/>
            <a:ext cx="1450182" cy="74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be0aa26e09_0_72"/>
          <p:cNvPicPr preferRelativeResize="0"/>
          <p:nvPr/>
        </p:nvPicPr>
        <p:blipFill rotWithShape="1">
          <a:blip r:embed="rId6">
            <a:alphaModFix/>
          </a:blip>
          <a:srcRect b="0" l="49400" r="0" t="0"/>
          <a:stretch/>
        </p:blipFill>
        <p:spPr>
          <a:xfrm>
            <a:off x="3200825" y="123625"/>
            <a:ext cx="3101224" cy="23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be0aa26e09_0_72"/>
          <p:cNvSpPr txBox="1"/>
          <p:nvPr/>
        </p:nvSpPr>
        <p:spPr>
          <a:xfrm>
            <a:off x="638200" y="4307987"/>
            <a:ext cx="419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IRT Measurement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G.D. Brittles, 2015.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be0aa26e09_0_72"/>
          <p:cNvSpPr txBox="1"/>
          <p:nvPr/>
        </p:nvSpPr>
        <p:spPr>
          <a:xfrm>
            <a:off x="5056925" y="2230575"/>
            <a:ext cx="344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Example of High Current IRT Measurement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Source: G.D. Brittles, 2015.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be07cdc910_0_0"/>
          <p:cNvSpPr txBox="1"/>
          <p:nvPr>
            <p:ph type="title"/>
          </p:nvPr>
        </p:nvSpPr>
        <p:spPr>
          <a:xfrm>
            <a:off x="458111" y="142945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Preparing for SC Joint Test</a:t>
            </a:r>
            <a:endParaRPr/>
          </a:p>
        </p:txBody>
      </p:sp>
      <p:sp>
        <p:nvSpPr>
          <p:cNvPr id="256" name="Google Shape;256;gbe07cdc910_0_0"/>
          <p:cNvSpPr txBox="1"/>
          <p:nvPr/>
        </p:nvSpPr>
        <p:spPr>
          <a:xfrm>
            <a:off x="3971975" y="3791813"/>
            <a:ext cx="446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gbe07cdc910_0_0"/>
          <p:cNvPicPr preferRelativeResize="0"/>
          <p:nvPr/>
        </p:nvPicPr>
        <p:blipFill rotWithShape="1">
          <a:blip r:embed="rId3">
            <a:alphaModFix/>
          </a:blip>
          <a:srcRect b="11650" l="2578" r="18805" t="47035"/>
          <a:stretch/>
        </p:blipFill>
        <p:spPr>
          <a:xfrm>
            <a:off x="458100" y="1111175"/>
            <a:ext cx="3032724" cy="2124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device&#10;&#10;Description automatically generated" id="258" name="Google Shape;258;gbe07cdc91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1963" y="1846800"/>
            <a:ext cx="3330775" cy="16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be07cdc910_0_0"/>
          <p:cNvPicPr preferRelativeResize="0"/>
          <p:nvPr/>
        </p:nvPicPr>
        <p:blipFill rotWithShape="1">
          <a:blip r:embed="rId5">
            <a:alphaModFix/>
          </a:blip>
          <a:srcRect b="28754" l="0" r="0" t="11465"/>
          <a:stretch/>
        </p:blipFill>
        <p:spPr>
          <a:xfrm>
            <a:off x="1377075" y="3416575"/>
            <a:ext cx="2022851" cy="16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e0aa26e09_0_77"/>
          <p:cNvSpPr txBox="1"/>
          <p:nvPr>
            <p:ph type="title"/>
          </p:nvPr>
        </p:nvSpPr>
        <p:spPr>
          <a:xfrm>
            <a:off x="458111" y="217370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Single Joint Test Results</a:t>
            </a:r>
            <a:endParaRPr/>
          </a:p>
        </p:txBody>
      </p:sp>
      <p:sp>
        <p:nvSpPr>
          <p:cNvPr id="265" name="Google Shape;265;gbe0aa26e09_0_77"/>
          <p:cNvSpPr txBox="1"/>
          <p:nvPr/>
        </p:nvSpPr>
        <p:spPr>
          <a:xfrm>
            <a:off x="544850" y="1351250"/>
            <a:ext cx="586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art&#10;&#10;Description automatically generated" id="266" name="Google Shape;266;gbe0aa26e09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109" y="1175144"/>
            <a:ext cx="3931770" cy="2793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&#10;&#10;Description automatically generated" id="267" name="Google Shape;267;gbe0aa26e09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350" y="2101425"/>
            <a:ext cx="3265726" cy="24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be0aa26e09_0_77"/>
          <p:cNvSpPr txBox="1"/>
          <p:nvPr/>
        </p:nvSpPr>
        <p:spPr>
          <a:xfrm>
            <a:off x="5369063" y="15782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= 3.1 x 10</a:t>
            </a:r>
            <a:r>
              <a:rPr baseline="3000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-16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Ω</a:t>
            </a:r>
            <a:endParaRPr sz="1800"/>
          </a:p>
        </p:txBody>
      </p:sp>
      <p:sp>
        <p:nvSpPr>
          <p:cNvPr id="269" name="Google Shape;269;gbe0aa26e09_0_77"/>
          <p:cNvSpPr txBox="1"/>
          <p:nvPr/>
        </p:nvSpPr>
        <p:spPr>
          <a:xfrm>
            <a:off x="544850" y="3908550"/>
            <a:ext cx="438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R ~ 10</a:t>
            </a:r>
            <a:r>
              <a:rPr baseline="30000"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-15</a:t>
            </a: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aseline="3000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-16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Ω</a:t>
            </a: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 meets time stability requirements</a:t>
            </a: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e0aa26e09_0_82"/>
          <p:cNvSpPr txBox="1"/>
          <p:nvPr>
            <p:ph type="title"/>
          </p:nvPr>
        </p:nvSpPr>
        <p:spPr>
          <a:xfrm>
            <a:off x="458111" y="219320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 and Next Steps</a:t>
            </a:r>
            <a:endParaRPr/>
          </a:p>
        </p:txBody>
      </p:sp>
      <p:sp>
        <p:nvSpPr>
          <p:cNvPr id="275" name="Google Shape;275;gbe0aa26e09_0_82"/>
          <p:cNvSpPr txBox="1"/>
          <p:nvPr/>
        </p:nvSpPr>
        <p:spPr>
          <a:xfrm>
            <a:off x="458100" y="943850"/>
            <a:ext cx="64725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Superconducting switch is necessary to maintain temporal stability of </a:t>
            </a: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aseline="-25000"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 coil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564B3C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Heater and joint have already been tested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Design switch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564B3C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Close with two joints to SC loop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Build and test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564B3C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Using IRT Method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564B3C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We’re concerned about potential “settling” preventing or delaying a stable low current 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(Eventually) Integrate into B</a:t>
            </a:r>
            <a:r>
              <a:rPr baseline="-25000"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 coil for SOS@Pulstar and nEDM@SNS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e07cdc910_0_36"/>
          <p:cNvSpPr txBox="1"/>
          <p:nvPr>
            <p:ph type="title"/>
          </p:nvPr>
        </p:nvSpPr>
        <p:spPr>
          <a:xfrm>
            <a:off x="544861" y="270270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281" name="Google Shape;281;gbe07cdc910_0_36"/>
          <p:cNvSpPr txBox="1"/>
          <p:nvPr/>
        </p:nvSpPr>
        <p:spPr>
          <a:xfrm>
            <a:off x="544850" y="1351250"/>
            <a:ext cx="5350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I’d like to thank my colleagues at NCSU for their feedback and guidance as I presented my work to them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I’d like to especially thank Adam Dipert for his help setting up the SC joint test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Thank you to US DOE for funding support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OE logo" id="282" name="Google Shape;282;gbe07cdc910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5341" y="1805518"/>
            <a:ext cx="1249571" cy="123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be07cdc910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1000" y="4270800"/>
            <a:ext cx="183823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csu logo" id="284" name="Google Shape;284;gbe07cdc910_0_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1000" y="3214426"/>
            <a:ext cx="1838249" cy="88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e0aa26e09_0_92"/>
          <p:cNvSpPr txBox="1"/>
          <p:nvPr>
            <p:ph type="title"/>
          </p:nvPr>
        </p:nvSpPr>
        <p:spPr>
          <a:xfrm>
            <a:off x="458111" y="206595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90" name="Google Shape;290;gbe0aa26e09_0_92"/>
          <p:cNvSpPr txBox="1"/>
          <p:nvPr/>
        </p:nvSpPr>
        <p:spPr>
          <a:xfrm>
            <a:off x="544850" y="1351250"/>
            <a:ext cx="5350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C. Cui, et al.  </a:t>
            </a:r>
            <a:r>
              <a:rPr i="1" lang="en-US">
                <a:latin typeface="Century Gothic"/>
                <a:ea typeface="Century Gothic"/>
                <a:cs typeface="Century Gothic"/>
                <a:sym typeface="Century Gothic"/>
              </a:rPr>
              <a:t>IEEE Trans of Appl Superconductivity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26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(4), 2016. 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G.D. Brittles, et al. </a:t>
            </a:r>
            <a:r>
              <a:rPr i="1" lang="en-US">
                <a:latin typeface="Century Gothic"/>
                <a:ea typeface="Century Gothic"/>
                <a:cs typeface="Century Gothic"/>
                <a:sym typeface="Century Gothic"/>
              </a:rPr>
              <a:t>Superconducting Sci Tech,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28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, 2015.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e0aa26e09_0_110"/>
          <p:cNvSpPr txBox="1"/>
          <p:nvPr>
            <p:ph type="title"/>
          </p:nvPr>
        </p:nvSpPr>
        <p:spPr>
          <a:xfrm>
            <a:off x="304961" y="219570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Heater Slide</a:t>
            </a:r>
            <a:endParaRPr/>
          </a:p>
        </p:txBody>
      </p:sp>
      <p:sp>
        <p:nvSpPr>
          <p:cNvPr id="296" name="Google Shape;296;gbe0aa26e09_0_110"/>
          <p:cNvSpPr txBox="1"/>
          <p:nvPr/>
        </p:nvSpPr>
        <p:spPr>
          <a:xfrm>
            <a:off x="4620848" y="2419200"/>
            <a:ext cx="3977100" cy="23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Evanohm was chosen as heater wire because it’s small volume made it easier to work with and nullified it’s higher magnetic susceptibility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640080" rtl="0" algn="l">
              <a:spcBef>
                <a:spcPts val="400"/>
              </a:spcBef>
              <a:spcAft>
                <a:spcPts val="0"/>
              </a:spcAft>
              <a:buClr>
                <a:srgbClr val="CF543F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9 cm of Evanohm used, 26.0 Ω (62.0 mA for 0.1 mW)</a:t>
            </a:r>
            <a:endParaRPr sz="20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gbe0aa26e09_0_110"/>
          <p:cNvPicPr preferRelativeResize="0"/>
          <p:nvPr/>
        </p:nvPicPr>
        <p:blipFill rotWithShape="1">
          <a:blip r:embed="rId3">
            <a:alphaModFix/>
          </a:blip>
          <a:srcRect b="0" l="0" r="4951" t="0"/>
          <a:stretch/>
        </p:blipFill>
        <p:spPr>
          <a:xfrm>
            <a:off x="458110" y="1428507"/>
            <a:ext cx="2298441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be0aa26e09_0_110"/>
          <p:cNvSpPr txBox="1"/>
          <p:nvPr/>
        </p:nvSpPr>
        <p:spPr>
          <a:xfrm>
            <a:off x="1445600" y="2206163"/>
            <a:ext cx="142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Heat Sink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gbe0aa26e09_0_110"/>
          <p:cNvSpPr txBox="1"/>
          <p:nvPr/>
        </p:nvSpPr>
        <p:spPr>
          <a:xfrm>
            <a:off x="486305" y="2724225"/>
            <a:ext cx="160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leads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gbe0aa26e09_0_110"/>
          <p:cNvSpPr txBox="1"/>
          <p:nvPr/>
        </p:nvSpPr>
        <p:spPr>
          <a:xfrm>
            <a:off x="2360000" y="2687486"/>
            <a:ext cx="175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Temperature sensor inside alumina pipe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gbe0aa26e09_0_110"/>
          <p:cNvSpPr txBox="1"/>
          <p:nvPr/>
        </p:nvSpPr>
        <p:spPr>
          <a:xfrm>
            <a:off x="2691982" y="3774906"/>
            <a:ext cx="211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Epoxy over Evanohm wire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2" name="Google Shape;302;gbe0aa26e09_0_110"/>
          <p:cNvCxnSpPr/>
          <p:nvPr/>
        </p:nvCxnSpPr>
        <p:spPr>
          <a:xfrm flipH="1">
            <a:off x="1607465" y="2536525"/>
            <a:ext cx="185700" cy="70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3" name="Google Shape;303;gbe0aa26e09_0_110"/>
          <p:cNvCxnSpPr/>
          <p:nvPr/>
        </p:nvCxnSpPr>
        <p:spPr>
          <a:xfrm rot="10800000">
            <a:off x="1979000" y="2917427"/>
            <a:ext cx="457200" cy="104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04" name="Google Shape;304;gbe0aa26e09_0_110"/>
          <p:cNvCxnSpPr/>
          <p:nvPr/>
        </p:nvCxnSpPr>
        <p:spPr>
          <a:xfrm rot="10800000">
            <a:off x="1902751" y="3047425"/>
            <a:ext cx="853800" cy="860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305" name="Google Shape;305;gbe0aa26e09_0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751704" y="154400"/>
            <a:ext cx="1334300" cy="28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be07cdc910_0_11"/>
          <p:cNvSpPr txBox="1"/>
          <p:nvPr>
            <p:ph type="title"/>
          </p:nvPr>
        </p:nvSpPr>
        <p:spPr>
          <a:xfrm>
            <a:off x="458111" y="206595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Data Slide</a:t>
            </a:r>
            <a:endParaRPr/>
          </a:p>
        </p:txBody>
      </p:sp>
      <p:pic>
        <p:nvPicPr>
          <p:cNvPr descr="Chart, line chart&#10;&#10;Description automatically generated" id="311" name="Google Shape;311;gbe07cdc910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899" y="904575"/>
            <a:ext cx="2639800" cy="1938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 with low confidence" id="312" name="Google Shape;312;gbe07cdc910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3775" y="2486075"/>
            <a:ext cx="2743100" cy="2057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 with medium confidence" id="313" name="Google Shape;313;gbe07cdc910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250" y="2842900"/>
            <a:ext cx="2743101" cy="20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be0aa26e09_0_115"/>
          <p:cNvSpPr txBox="1"/>
          <p:nvPr>
            <p:ph type="title"/>
          </p:nvPr>
        </p:nvSpPr>
        <p:spPr>
          <a:xfrm>
            <a:off x="458111" y="223970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Potential Switch Design</a:t>
            </a:r>
            <a:endParaRPr/>
          </a:p>
        </p:txBody>
      </p:sp>
      <p:sp>
        <p:nvSpPr>
          <p:cNvPr id="319" name="Google Shape;319;gbe0aa26e09_0_115"/>
          <p:cNvSpPr txBox="1"/>
          <p:nvPr/>
        </p:nvSpPr>
        <p:spPr>
          <a:xfrm>
            <a:off x="512150" y="1362150"/>
            <a:ext cx="650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400"/>
              <a:buChar char="●"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whiteboard&#10;&#10;Description automatically generated" id="320" name="Google Shape;320;gbe0aa26e09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940" y="2178125"/>
            <a:ext cx="4464300" cy="257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be0aa26e09_0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3524" y="1476851"/>
            <a:ext cx="2664474" cy="163961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be0aa26e09_0_115"/>
          <p:cNvSpPr txBox="1"/>
          <p:nvPr/>
        </p:nvSpPr>
        <p:spPr>
          <a:xfrm>
            <a:off x="5834524" y="3116470"/>
            <a:ext cx="2802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Schumann Frequency Generator with Scalar Coil, </a:t>
            </a:r>
            <a:r>
              <a:rPr lang="en-US" sz="9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http://christopherbradshaw.net/The_Project_Bin/Schumann%20Frequency%20Oscillator%20with%20Scalar%20Coil.html</a:t>
            </a:r>
            <a:endParaRPr sz="9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ba63c25202_0_15"/>
          <p:cNvSpPr txBox="1"/>
          <p:nvPr>
            <p:ph type="title"/>
          </p:nvPr>
        </p:nvSpPr>
        <p:spPr>
          <a:xfrm>
            <a:off x="458111" y="204695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SOS@PULSTAR</a:t>
            </a:r>
            <a:endParaRPr/>
          </a:p>
        </p:txBody>
      </p:sp>
      <p:sp>
        <p:nvSpPr>
          <p:cNvPr id="41" name="Google Shape;41;gba63c25202_0_15"/>
          <p:cNvSpPr txBox="1"/>
          <p:nvPr/>
        </p:nvSpPr>
        <p:spPr>
          <a:xfrm>
            <a:off x="458100" y="1469575"/>
            <a:ext cx="3787800" cy="28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Smaller scale, faster cooldown time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rgbClr val="CF543F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Study spin manipulation of neutrons and Helium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rgbClr val="CF543F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Study correlation functions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rgbClr val="CF543F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Test measurement cells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rgbClr val="CF543F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Operational Studies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gba63c25202_0_15"/>
          <p:cNvSpPr txBox="1"/>
          <p:nvPr/>
        </p:nvSpPr>
        <p:spPr>
          <a:xfrm>
            <a:off x="458100" y="1081000"/>
            <a:ext cx="665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Systematic and Operational Studies for nEDM@SNS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gba63c25202_0_15"/>
          <p:cNvPicPr preferRelativeResize="0"/>
          <p:nvPr/>
        </p:nvPicPr>
        <p:blipFill rotWithShape="1">
          <a:blip r:embed="rId3">
            <a:alphaModFix/>
          </a:blip>
          <a:srcRect b="0" l="9637" r="8199" t="0"/>
          <a:stretch/>
        </p:blipFill>
        <p:spPr>
          <a:xfrm>
            <a:off x="4398325" y="1734825"/>
            <a:ext cx="4139675" cy="29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be0aa26e09_0_0"/>
          <p:cNvSpPr txBox="1"/>
          <p:nvPr>
            <p:ph type="title"/>
          </p:nvPr>
        </p:nvSpPr>
        <p:spPr>
          <a:xfrm>
            <a:off x="458111" y="204695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</a:t>
            </a:r>
            <a:r>
              <a:rPr baseline="-25000" lang="en-US"/>
              <a:t>0</a:t>
            </a:r>
            <a:r>
              <a:rPr lang="en-US"/>
              <a:t> Coil</a:t>
            </a:r>
            <a:endParaRPr/>
          </a:p>
        </p:txBody>
      </p:sp>
      <p:sp>
        <p:nvSpPr>
          <p:cNvPr id="49" name="Google Shape;49;gbe0aa26e09_0_0"/>
          <p:cNvSpPr txBox="1"/>
          <p:nvPr/>
        </p:nvSpPr>
        <p:spPr>
          <a:xfrm>
            <a:off x="458100" y="1749075"/>
            <a:ext cx="8227800" cy="3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rgbClr val="CF543F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aseline="-25000"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 coil must be on the level of &lt; 3 ppm/cm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rgbClr val="CF543F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Must also be stable to one part in 10</a:t>
            </a:r>
            <a:r>
              <a:rPr baseline="30000"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 over the measurement time (for free precession mode)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Power supplies are not able to reliably provide necessary stability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Solution: Persistent Current Mode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rgbClr val="CF543F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General idea: A loop of superconducting wire will have a current that never decays or varies once started coil must be on the level of &lt; 3 ppm/cm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rgbClr val="CF543F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Low current: 10 mA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gbe0aa26e09_0_0"/>
          <p:cNvSpPr txBox="1"/>
          <p:nvPr/>
        </p:nvSpPr>
        <p:spPr>
          <a:xfrm>
            <a:off x="458100" y="1081000"/>
            <a:ext cx="6370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Extremely precise magnetic environment is needed in order to measure nEDM to the desired uncertainty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e0aa26e09_0_57"/>
          <p:cNvSpPr txBox="1"/>
          <p:nvPr>
            <p:ph type="title"/>
          </p:nvPr>
        </p:nvSpPr>
        <p:spPr>
          <a:xfrm>
            <a:off x="458111" y="110095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Superconducting Switch</a:t>
            </a:r>
            <a:endParaRPr/>
          </a:p>
        </p:txBody>
      </p:sp>
      <p:sp>
        <p:nvSpPr>
          <p:cNvPr id="56" name="Google Shape;56;gbe0aa26e09_0_57"/>
          <p:cNvSpPr txBox="1"/>
          <p:nvPr/>
        </p:nvSpPr>
        <p:spPr>
          <a:xfrm>
            <a:off x="458100" y="986400"/>
            <a:ext cx="52899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General idea: A loop of superconducting wire will have stable current and produce stable magnetic field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A switch is necessary to close the loop after inducing current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Heating wire used to heat…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CuNi resistive wire wrapped around SC wire (NbTi)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gbe0aa26e09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300" y="3491425"/>
            <a:ext cx="3147402" cy="16520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be0aa26e09_0_57"/>
          <p:cNvSpPr txBox="1"/>
          <p:nvPr/>
        </p:nvSpPr>
        <p:spPr>
          <a:xfrm>
            <a:off x="6094438" y="4263025"/>
            <a:ext cx="335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Modified from </a:t>
            </a: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C. Cui, et al., 2016. 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gbe0aa26e09_0_57"/>
          <p:cNvSpPr txBox="1"/>
          <p:nvPr/>
        </p:nvSpPr>
        <p:spPr>
          <a:xfrm>
            <a:off x="1603050" y="46744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Source: Kent Leung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" name="Google Shape;60;gbe0aa26e09_0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725" y="1257300"/>
            <a:ext cx="3147399" cy="293422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be0aa26e09_0_57"/>
          <p:cNvSpPr/>
          <p:nvPr/>
        </p:nvSpPr>
        <p:spPr>
          <a:xfrm>
            <a:off x="3187950" y="4298125"/>
            <a:ext cx="377400" cy="81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be0aa26e09_0_57"/>
          <p:cNvSpPr/>
          <p:nvPr/>
        </p:nvSpPr>
        <p:spPr>
          <a:xfrm>
            <a:off x="5153325" y="4298113"/>
            <a:ext cx="336600" cy="81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be0aa26e09_0_57"/>
          <p:cNvSpPr/>
          <p:nvPr/>
        </p:nvSpPr>
        <p:spPr>
          <a:xfrm>
            <a:off x="3187950" y="4735325"/>
            <a:ext cx="377400" cy="1332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be0aa26e09_0_57"/>
          <p:cNvSpPr/>
          <p:nvPr/>
        </p:nvSpPr>
        <p:spPr>
          <a:xfrm>
            <a:off x="5132925" y="4735325"/>
            <a:ext cx="377400" cy="1332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de6a19a9a_0_23"/>
          <p:cNvSpPr txBox="1"/>
          <p:nvPr>
            <p:ph type="title"/>
          </p:nvPr>
        </p:nvSpPr>
        <p:spPr>
          <a:xfrm>
            <a:off x="458111" y="110095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Superconducting Switch</a:t>
            </a:r>
            <a:endParaRPr/>
          </a:p>
        </p:txBody>
      </p:sp>
      <p:sp>
        <p:nvSpPr>
          <p:cNvPr id="70" name="Google Shape;70;gbde6a19a9a_0_23"/>
          <p:cNvSpPr txBox="1"/>
          <p:nvPr/>
        </p:nvSpPr>
        <p:spPr>
          <a:xfrm>
            <a:off x="458100" y="986400"/>
            <a:ext cx="52899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General idea: A loop of superconducting wire will have stable current and produce stable magnetic field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Steps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Turn on external power supply to induce current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Heater on to open switch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gbde6a19a9a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300" y="3491425"/>
            <a:ext cx="3147402" cy="16520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bde6a19a9a_0_23"/>
          <p:cNvSpPr txBox="1"/>
          <p:nvPr/>
        </p:nvSpPr>
        <p:spPr>
          <a:xfrm>
            <a:off x="6094438" y="4263025"/>
            <a:ext cx="335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Modified from C. Cui, et al., 2016. 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gbde6a19a9a_0_23"/>
          <p:cNvSpPr txBox="1"/>
          <p:nvPr/>
        </p:nvSpPr>
        <p:spPr>
          <a:xfrm>
            <a:off x="1603050" y="46744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Source: Kent Leung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" name="Google Shape;74;gbde6a19a9a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725" y="1257300"/>
            <a:ext cx="3147399" cy="29342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gbde6a19a9a_0_23"/>
          <p:cNvCxnSpPr/>
          <p:nvPr/>
        </p:nvCxnSpPr>
        <p:spPr>
          <a:xfrm rot="10800000">
            <a:off x="5829300" y="1402775"/>
            <a:ext cx="12573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gbde6a19a9a_0_23"/>
          <p:cNvCxnSpPr/>
          <p:nvPr/>
        </p:nvCxnSpPr>
        <p:spPr>
          <a:xfrm rot="10800000">
            <a:off x="7347150" y="1402775"/>
            <a:ext cx="1381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gbde6a19a9a_0_23"/>
          <p:cNvCxnSpPr/>
          <p:nvPr/>
        </p:nvCxnSpPr>
        <p:spPr>
          <a:xfrm>
            <a:off x="8717975" y="1402775"/>
            <a:ext cx="0" cy="1849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gbde6a19a9a_0_23"/>
          <p:cNvCxnSpPr/>
          <p:nvPr/>
        </p:nvCxnSpPr>
        <p:spPr>
          <a:xfrm>
            <a:off x="5829300" y="1402775"/>
            <a:ext cx="0" cy="1849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gbde6a19a9a_0_23"/>
          <p:cNvCxnSpPr/>
          <p:nvPr/>
        </p:nvCxnSpPr>
        <p:spPr>
          <a:xfrm rot="10800000">
            <a:off x="5829300" y="3252275"/>
            <a:ext cx="914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gbde6a19a9a_0_23"/>
          <p:cNvCxnSpPr/>
          <p:nvPr/>
        </p:nvCxnSpPr>
        <p:spPr>
          <a:xfrm rot="10800000">
            <a:off x="7813950" y="3252275"/>
            <a:ext cx="914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gbde6a19a9a_0_23"/>
          <p:cNvCxnSpPr/>
          <p:nvPr/>
        </p:nvCxnSpPr>
        <p:spPr>
          <a:xfrm rot="-5400000">
            <a:off x="6660525" y="3013175"/>
            <a:ext cx="322200" cy="156000"/>
          </a:xfrm>
          <a:prstGeom prst="curvedConnector3">
            <a:avLst>
              <a:gd fmla="val 741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gbde6a19a9a_0_23"/>
          <p:cNvCxnSpPr/>
          <p:nvPr/>
        </p:nvCxnSpPr>
        <p:spPr>
          <a:xfrm flipH="1" rot="-5400000">
            <a:off x="6769700" y="3070475"/>
            <a:ext cx="394800" cy="114300"/>
          </a:xfrm>
          <a:prstGeom prst="curvedConnector3">
            <a:avLst>
              <a:gd fmla="val 2368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gbde6a19a9a_0_23"/>
          <p:cNvCxnSpPr/>
          <p:nvPr/>
        </p:nvCxnSpPr>
        <p:spPr>
          <a:xfrm rot="5400000">
            <a:off x="6837200" y="3325050"/>
            <a:ext cx="197400" cy="176700"/>
          </a:xfrm>
          <a:prstGeom prst="curvedConnector3">
            <a:avLst>
              <a:gd fmla="val 12107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gbde6a19a9a_0_23"/>
          <p:cNvCxnSpPr/>
          <p:nvPr/>
        </p:nvCxnSpPr>
        <p:spPr>
          <a:xfrm rot="-5400000">
            <a:off x="6805988" y="3013175"/>
            <a:ext cx="322200" cy="156000"/>
          </a:xfrm>
          <a:prstGeom prst="curvedConnector3">
            <a:avLst>
              <a:gd fmla="val 741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gbde6a19a9a_0_23"/>
          <p:cNvCxnSpPr/>
          <p:nvPr/>
        </p:nvCxnSpPr>
        <p:spPr>
          <a:xfrm rot="-5400000">
            <a:off x="7003500" y="3013175"/>
            <a:ext cx="322200" cy="156000"/>
          </a:xfrm>
          <a:prstGeom prst="curvedConnector3">
            <a:avLst>
              <a:gd fmla="val 741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gbde6a19a9a_0_23"/>
          <p:cNvCxnSpPr/>
          <p:nvPr/>
        </p:nvCxnSpPr>
        <p:spPr>
          <a:xfrm rot="-5400000">
            <a:off x="7195688" y="3013175"/>
            <a:ext cx="322200" cy="156000"/>
          </a:xfrm>
          <a:prstGeom prst="curvedConnector3">
            <a:avLst>
              <a:gd fmla="val 741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gbde6a19a9a_0_23"/>
          <p:cNvCxnSpPr/>
          <p:nvPr/>
        </p:nvCxnSpPr>
        <p:spPr>
          <a:xfrm rot="-5400000">
            <a:off x="7441100" y="2970425"/>
            <a:ext cx="301500" cy="220800"/>
          </a:xfrm>
          <a:prstGeom prst="curvedConnector3">
            <a:avLst>
              <a:gd fmla="val 792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gbde6a19a9a_0_23"/>
          <p:cNvCxnSpPr/>
          <p:nvPr/>
        </p:nvCxnSpPr>
        <p:spPr>
          <a:xfrm flipH="1" rot="-5400000">
            <a:off x="6964550" y="3070475"/>
            <a:ext cx="394800" cy="114300"/>
          </a:xfrm>
          <a:prstGeom prst="curvedConnector3">
            <a:avLst>
              <a:gd fmla="val 2368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gbde6a19a9a_0_23"/>
          <p:cNvCxnSpPr/>
          <p:nvPr/>
        </p:nvCxnSpPr>
        <p:spPr>
          <a:xfrm flipH="1" rot="-5400000">
            <a:off x="7377550" y="3065325"/>
            <a:ext cx="363600" cy="135000"/>
          </a:xfrm>
          <a:prstGeom prst="curvedConnector3">
            <a:avLst>
              <a:gd fmla="val 14288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gbde6a19a9a_0_23"/>
          <p:cNvCxnSpPr/>
          <p:nvPr/>
        </p:nvCxnSpPr>
        <p:spPr>
          <a:xfrm flipH="1" rot="-5400000">
            <a:off x="7626925" y="3065325"/>
            <a:ext cx="311700" cy="83100"/>
          </a:xfrm>
          <a:prstGeom prst="curvedConnector3">
            <a:avLst>
              <a:gd fmla="val 29997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gbde6a19a9a_0_23"/>
          <p:cNvCxnSpPr/>
          <p:nvPr/>
        </p:nvCxnSpPr>
        <p:spPr>
          <a:xfrm flipH="1" rot="-5400000">
            <a:off x="7169825" y="3075675"/>
            <a:ext cx="394800" cy="114300"/>
          </a:xfrm>
          <a:prstGeom prst="curvedConnector3">
            <a:avLst>
              <a:gd fmla="val 2368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gbde6a19a9a_0_23"/>
          <p:cNvCxnSpPr/>
          <p:nvPr/>
        </p:nvCxnSpPr>
        <p:spPr>
          <a:xfrm rot="5400000">
            <a:off x="7041775" y="3325050"/>
            <a:ext cx="197400" cy="176700"/>
          </a:xfrm>
          <a:prstGeom prst="curvedConnector3">
            <a:avLst>
              <a:gd fmla="val 12107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gbde6a19a9a_0_23"/>
          <p:cNvCxnSpPr/>
          <p:nvPr/>
        </p:nvCxnSpPr>
        <p:spPr>
          <a:xfrm rot="5400000">
            <a:off x="7246350" y="3325050"/>
            <a:ext cx="197400" cy="176700"/>
          </a:xfrm>
          <a:prstGeom prst="curvedConnector3">
            <a:avLst>
              <a:gd fmla="val 12107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gbde6a19a9a_0_23"/>
          <p:cNvCxnSpPr/>
          <p:nvPr/>
        </p:nvCxnSpPr>
        <p:spPr>
          <a:xfrm rot="5400000">
            <a:off x="7455475" y="3340550"/>
            <a:ext cx="186900" cy="156000"/>
          </a:xfrm>
          <a:prstGeom prst="curvedConnector3">
            <a:avLst>
              <a:gd fmla="val 127862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gbde6a19a9a_0_23"/>
          <p:cNvCxnSpPr/>
          <p:nvPr/>
        </p:nvCxnSpPr>
        <p:spPr>
          <a:xfrm rot="-5400000">
            <a:off x="6712600" y="3335425"/>
            <a:ext cx="311700" cy="41700"/>
          </a:xfrm>
          <a:prstGeom prst="curvedConnector3">
            <a:avLst>
              <a:gd fmla="val 8000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gbde6a19a9a_0_23"/>
          <p:cNvCxnSpPr/>
          <p:nvPr/>
        </p:nvCxnSpPr>
        <p:spPr>
          <a:xfrm rot="-5400000">
            <a:off x="6908675" y="3335425"/>
            <a:ext cx="311700" cy="41700"/>
          </a:xfrm>
          <a:prstGeom prst="curvedConnector3">
            <a:avLst>
              <a:gd fmla="val 8000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gbde6a19a9a_0_23"/>
          <p:cNvCxnSpPr/>
          <p:nvPr/>
        </p:nvCxnSpPr>
        <p:spPr>
          <a:xfrm rot="-5400000">
            <a:off x="7120488" y="3335425"/>
            <a:ext cx="311700" cy="41700"/>
          </a:xfrm>
          <a:prstGeom prst="curvedConnector3">
            <a:avLst>
              <a:gd fmla="val 8000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gbde6a19a9a_0_23"/>
          <p:cNvCxnSpPr/>
          <p:nvPr/>
        </p:nvCxnSpPr>
        <p:spPr>
          <a:xfrm rot="-5400000">
            <a:off x="7324913" y="3345325"/>
            <a:ext cx="301200" cy="32400"/>
          </a:xfrm>
          <a:prstGeom prst="curvedConnector3">
            <a:avLst>
              <a:gd fmla="val 6899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gbde6a19a9a_0_23"/>
          <p:cNvCxnSpPr/>
          <p:nvPr/>
        </p:nvCxnSpPr>
        <p:spPr>
          <a:xfrm flipH="1">
            <a:off x="7055375" y="2940625"/>
            <a:ext cx="62400" cy="20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gbde6a19a9a_0_23"/>
          <p:cNvCxnSpPr/>
          <p:nvPr/>
        </p:nvCxnSpPr>
        <p:spPr>
          <a:xfrm flipH="1">
            <a:off x="7268413" y="2940625"/>
            <a:ext cx="62400" cy="20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gbde6a19a9a_0_23"/>
          <p:cNvCxnSpPr/>
          <p:nvPr/>
        </p:nvCxnSpPr>
        <p:spPr>
          <a:xfrm flipH="1" rot="10800000">
            <a:off x="7460675" y="2951200"/>
            <a:ext cx="41700" cy="1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gbde6a19a9a_0_23"/>
          <p:cNvCxnSpPr/>
          <p:nvPr/>
        </p:nvCxnSpPr>
        <p:spPr>
          <a:xfrm>
            <a:off x="3646275" y="3574975"/>
            <a:ext cx="0" cy="600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gbde6a19a9a_0_23"/>
          <p:cNvCxnSpPr/>
          <p:nvPr/>
        </p:nvCxnSpPr>
        <p:spPr>
          <a:xfrm>
            <a:off x="4848125" y="3513875"/>
            <a:ext cx="9900" cy="662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gbde6a19a9a_0_23"/>
          <p:cNvCxnSpPr/>
          <p:nvPr/>
        </p:nvCxnSpPr>
        <p:spPr>
          <a:xfrm>
            <a:off x="3646275" y="4196275"/>
            <a:ext cx="1323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gbde6a19a9a_0_23"/>
          <p:cNvCxnSpPr/>
          <p:nvPr/>
        </p:nvCxnSpPr>
        <p:spPr>
          <a:xfrm>
            <a:off x="4725725" y="4175875"/>
            <a:ext cx="1323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gbde6a19a9a_0_23"/>
          <p:cNvCxnSpPr/>
          <p:nvPr/>
        </p:nvCxnSpPr>
        <p:spPr>
          <a:xfrm>
            <a:off x="3778575" y="4210275"/>
            <a:ext cx="71400" cy="87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gbde6a19a9a_0_23"/>
          <p:cNvCxnSpPr/>
          <p:nvPr/>
        </p:nvCxnSpPr>
        <p:spPr>
          <a:xfrm rot="10800000">
            <a:off x="3951900" y="4145450"/>
            <a:ext cx="162900" cy="142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gbde6a19a9a_0_23"/>
          <p:cNvCxnSpPr/>
          <p:nvPr/>
        </p:nvCxnSpPr>
        <p:spPr>
          <a:xfrm rot="10800000">
            <a:off x="4247300" y="4145425"/>
            <a:ext cx="142500" cy="152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gbde6a19a9a_0_23"/>
          <p:cNvCxnSpPr/>
          <p:nvPr/>
        </p:nvCxnSpPr>
        <p:spPr>
          <a:xfrm rot="10800000">
            <a:off x="4532363" y="4135225"/>
            <a:ext cx="127200" cy="142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gbde6a19a9a_0_23"/>
          <p:cNvCxnSpPr/>
          <p:nvPr/>
        </p:nvCxnSpPr>
        <p:spPr>
          <a:xfrm flipH="1">
            <a:off x="4675050" y="4175875"/>
            <a:ext cx="72600" cy="91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gbde6a19a9a_0_23"/>
          <p:cNvCxnSpPr/>
          <p:nvPr/>
        </p:nvCxnSpPr>
        <p:spPr>
          <a:xfrm flipH="1">
            <a:off x="4399775" y="4135175"/>
            <a:ext cx="142800" cy="142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gbde6a19a9a_0_23"/>
          <p:cNvCxnSpPr/>
          <p:nvPr/>
        </p:nvCxnSpPr>
        <p:spPr>
          <a:xfrm flipH="1">
            <a:off x="4104700" y="4124975"/>
            <a:ext cx="142500" cy="142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gbde6a19a9a_0_23"/>
          <p:cNvCxnSpPr/>
          <p:nvPr/>
        </p:nvCxnSpPr>
        <p:spPr>
          <a:xfrm flipH="1">
            <a:off x="3860025" y="4145350"/>
            <a:ext cx="91800" cy="112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de6a19a9a_0_14"/>
          <p:cNvSpPr txBox="1"/>
          <p:nvPr/>
        </p:nvSpPr>
        <p:spPr>
          <a:xfrm>
            <a:off x="458100" y="986400"/>
            <a:ext cx="52899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General idea: A loop of superconducting wire will have stable current and produce stable magnetic field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Steps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Heater off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Switch is closed, B</a:t>
            </a:r>
            <a:r>
              <a:rPr baseline="-25000"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coil is now superconducting loop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bde6a19a9a_0_14"/>
          <p:cNvSpPr txBox="1"/>
          <p:nvPr>
            <p:ph type="title"/>
          </p:nvPr>
        </p:nvSpPr>
        <p:spPr>
          <a:xfrm>
            <a:off x="458111" y="110095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Superconducting Switch</a:t>
            </a:r>
            <a:endParaRPr/>
          </a:p>
        </p:txBody>
      </p:sp>
      <p:pic>
        <p:nvPicPr>
          <p:cNvPr id="120" name="Google Shape;120;gbde6a19a9a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300" y="3491425"/>
            <a:ext cx="3147402" cy="165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bde6a19a9a_0_14"/>
          <p:cNvSpPr txBox="1"/>
          <p:nvPr/>
        </p:nvSpPr>
        <p:spPr>
          <a:xfrm>
            <a:off x="6094438" y="4263025"/>
            <a:ext cx="335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Modified from C. Cui, et al., 2016. 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gbde6a19a9a_0_14"/>
          <p:cNvSpPr txBox="1"/>
          <p:nvPr/>
        </p:nvSpPr>
        <p:spPr>
          <a:xfrm>
            <a:off x="1603050" y="46744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Source: Kent Leung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gbde6a19a9a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725" y="1257300"/>
            <a:ext cx="3147399" cy="29342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gbde6a19a9a_0_14"/>
          <p:cNvCxnSpPr/>
          <p:nvPr/>
        </p:nvCxnSpPr>
        <p:spPr>
          <a:xfrm>
            <a:off x="8717975" y="1402775"/>
            <a:ext cx="0" cy="1849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gbde6a19a9a_0_14"/>
          <p:cNvCxnSpPr/>
          <p:nvPr/>
        </p:nvCxnSpPr>
        <p:spPr>
          <a:xfrm>
            <a:off x="5829300" y="1402775"/>
            <a:ext cx="0" cy="1849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gbde6a19a9a_0_14"/>
          <p:cNvCxnSpPr/>
          <p:nvPr/>
        </p:nvCxnSpPr>
        <p:spPr>
          <a:xfrm rot="10800000">
            <a:off x="5829300" y="3252275"/>
            <a:ext cx="914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gbde6a19a9a_0_14"/>
          <p:cNvCxnSpPr/>
          <p:nvPr/>
        </p:nvCxnSpPr>
        <p:spPr>
          <a:xfrm rot="10800000">
            <a:off x="7813950" y="3252275"/>
            <a:ext cx="914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gbde6a19a9a_0_14"/>
          <p:cNvCxnSpPr/>
          <p:nvPr/>
        </p:nvCxnSpPr>
        <p:spPr>
          <a:xfrm rot="-5400000">
            <a:off x="6660525" y="3013175"/>
            <a:ext cx="322200" cy="156000"/>
          </a:xfrm>
          <a:prstGeom prst="curvedConnector3">
            <a:avLst>
              <a:gd fmla="val 741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gbde6a19a9a_0_14"/>
          <p:cNvCxnSpPr/>
          <p:nvPr/>
        </p:nvCxnSpPr>
        <p:spPr>
          <a:xfrm flipH="1" rot="-5400000">
            <a:off x="6769700" y="3070475"/>
            <a:ext cx="394800" cy="114300"/>
          </a:xfrm>
          <a:prstGeom prst="curvedConnector3">
            <a:avLst>
              <a:gd fmla="val 2368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gbde6a19a9a_0_14"/>
          <p:cNvCxnSpPr/>
          <p:nvPr/>
        </p:nvCxnSpPr>
        <p:spPr>
          <a:xfrm rot="5400000">
            <a:off x="6837200" y="3325050"/>
            <a:ext cx="197400" cy="176700"/>
          </a:xfrm>
          <a:prstGeom prst="curvedConnector3">
            <a:avLst>
              <a:gd fmla="val 12107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gbde6a19a9a_0_14"/>
          <p:cNvCxnSpPr/>
          <p:nvPr/>
        </p:nvCxnSpPr>
        <p:spPr>
          <a:xfrm rot="-5400000">
            <a:off x="6805988" y="3013175"/>
            <a:ext cx="322200" cy="156000"/>
          </a:xfrm>
          <a:prstGeom prst="curvedConnector3">
            <a:avLst>
              <a:gd fmla="val 741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gbde6a19a9a_0_14"/>
          <p:cNvCxnSpPr/>
          <p:nvPr/>
        </p:nvCxnSpPr>
        <p:spPr>
          <a:xfrm rot="-5400000">
            <a:off x="7003500" y="3013175"/>
            <a:ext cx="322200" cy="156000"/>
          </a:xfrm>
          <a:prstGeom prst="curvedConnector3">
            <a:avLst>
              <a:gd fmla="val 741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gbde6a19a9a_0_14"/>
          <p:cNvCxnSpPr/>
          <p:nvPr/>
        </p:nvCxnSpPr>
        <p:spPr>
          <a:xfrm rot="-5400000">
            <a:off x="7195688" y="3013175"/>
            <a:ext cx="322200" cy="156000"/>
          </a:xfrm>
          <a:prstGeom prst="curvedConnector3">
            <a:avLst>
              <a:gd fmla="val 741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gbde6a19a9a_0_14"/>
          <p:cNvCxnSpPr/>
          <p:nvPr/>
        </p:nvCxnSpPr>
        <p:spPr>
          <a:xfrm rot="-5400000">
            <a:off x="7441100" y="2970425"/>
            <a:ext cx="301500" cy="220800"/>
          </a:xfrm>
          <a:prstGeom prst="curvedConnector3">
            <a:avLst>
              <a:gd fmla="val 792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gbde6a19a9a_0_14"/>
          <p:cNvCxnSpPr/>
          <p:nvPr/>
        </p:nvCxnSpPr>
        <p:spPr>
          <a:xfrm flipH="1" rot="-5400000">
            <a:off x="6964550" y="3070475"/>
            <a:ext cx="394800" cy="114300"/>
          </a:xfrm>
          <a:prstGeom prst="curvedConnector3">
            <a:avLst>
              <a:gd fmla="val 2368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gbde6a19a9a_0_14"/>
          <p:cNvCxnSpPr/>
          <p:nvPr/>
        </p:nvCxnSpPr>
        <p:spPr>
          <a:xfrm flipH="1" rot="-5400000">
            <a:off x="7377550" y="3065325"/>
            <a:ext cx="363600" cy="135000"/>
          </a:xfrm>
          <a:prstGeom prst="curvedConnector3">
            <a:avLst>
              <a:gd fmla="val 14288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gbde6a19a9a_0_14"/>
          <p:cNvCxnSpPr/>
          <p:nvPr/>
        </p:nvCxnSpPr>
        <p:spPr>
          <a:xfrm flipH="1" rot="-5400000">
            <a:off x="7626925" y="3065325"/>
            <a:ext cx="311700" cy="83100"/>
          </a:xfrm>
          <a:prstGeom prst="curvedConnector3">
            <a:avLst>
              <a:gd fmla="val 29997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gbde6a19a9a_0_14"/>
          <p:cNvCxnSpPr/>
          <p:nvPr/>
        </p:nvCxnSpPr>
        <p:spPr>
          <a:xfrm flipH="1" rot="-5400000">
            <a:off x="7169825" y="3075675"/>
            <a:ext cx="394800" cy="114300"/>
          </a:xfrm>
          <a:prstGeom prst="curvedConnector3">
            <a:avLst>
              <a:gd fmla="val 2368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gbde6a19a9a_0_14"/>
          <p:cNvCxnSpPr/>
          <p:nvPr/>
        </p:nvCxnSpPr>
        <p:spPr>
          <a:xfrm rot="5400000">
            <a:off x="7041775" y="3325050"/>
            <a:ext cx="197400" cy="176700"/>
          </a:xfrm>
          <a:prstGeom prst="curvedConnector3">
            <a:avLst>
              <a:gd fmla="val 12107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gbde6a19a9a_0_14"/>
          <p:cNvCxnSpPr/>
          <p:nvPr/>
        </p:nvCxnSpPr>
        <p:spPr>
          <a:xfrm rot="5400000">
            <a:off x="7246350" y="3325050"/>
            <a:ext cx="197400" cy="176700"/>
          </a:xfrm>
          <a:prstGeom prst="curvedConnector3">
            <a:avLst>
              <a:gd fmla="val 12107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gbde6a19a9a_0_14"/>
          <p:cNvCxnSpPr/>
          <p:nvPr/>
        </p:nvCxnSpPr>
        <p:spPr>
          <a:xfrm rot="5400000">
            <a:off x="7455475" y="3340550"/>
            <a:ext cx="186900" cy="156000"/>
          </a:xfrm>
          <a:prstGeom prst="curvedConnector3">
            <a:avLst>
              <a:gd fmla="val 127862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gbde6a19a9a_0_14"/>
          <p:cNvCxnSpPr/>
          <p:nvPr/>
        </p:nvCxnSpPr>
        <p:spPr>
          <a:xfrm rot="-5400000">
            <a:off x="6712600" y="3335425"/>
            <a:ext cx="311700" cy="41700"/>
          </a:xfrm>
          <a:prstGeom prst="curvedConnector3">
            <a:avLst>
              <a:gd fmla="val 8000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gbde6a19a9a_0_14"/>
          <p:cNvCxnSpPr/>
          <p:nvPr/>
        </p:nvCxnSpPr>
        <p:spPr>
          <a:xfrm rot="-5400000">
            <a:off x="6908675" y="3335425"/>
            <a:ext cx="311700" cy="41700"/>
          </a:xfrm>
          <a:prstGeom prst="curvedConnector3">
            <a:avLst>
              <a:gd fmla="val 8000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gbde6a19a9a_0_14"/>
          <p:cNvCxnSpPr/>
          <p:nvPr/>
        </p:nvCxnSpPr>
        <p:spPr>
          <a:xfrm rot="-5400000">
            <a:off x="7120488" y="3335425"/>
            <a:ext cx="311700" cy="41700"/>
          </a:xfrm>
          <a:prstGeom prst="curvedConnector3">
            <a:avLst>
              <a:gd fmla="val 8000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gbde6a19a9a_0_14"/>
          <p:cNvCxnSpPr/>
          <p:nvPr/>
        </p:nvCxnSpPr>
        <p:spPr>
          <a:xfrm rot="-5400000">
            <a:off x="7324913" y="3345325"/>
            <a:ext cx="301200" cy="32400"/>
          </a:xfrm>
          <a:prstGeom prst="curvedConnector3">
            <a:avLst>
              <a:gd fmla="val 6899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gbde6a19a9a_0_14"/>
          <p:cNvCxnSpPr/>
          <p:nvPr/>
        </p:nvCxnSpPr>
        <p:spPr>
          <a:xfrm flipH="1">
            <a:off x="7055375" y="2940625"/>
            <a:ext cx="62400" cy="20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gbde6a19a9a_0_14"/>
          <p:cNvCxnSpPr/>
          <p:nvPr/>
        </p:nvCxnSpPr>
        <p:spPr>
          <a:xfrm flipH="1">
            <a:off x="7268413" y="2940625"/>
            <a:ext cx="62400" cy="20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gbde6a19a9a_0_14"/>
          <p:cNvCxnSpPr/>
          <p:nvPr/>
        </p:nvCxnSpPr>
        <p:spPr>
          <a:xfrm flipH="1" rot="10800000">
            <a:off x="7460675" y="2951200"/>
            <a:ext cx="41700" cy="1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gbde6a19a9a_0_14"/>
          <p:cNvCxnSpPr/>
          <p:nvPr/>
        </p:nvCxnSpPr>
        <p:spPr>
          <a:xfrm>
            <a:off x="5829300" y="1402775"/>
            <a:ext cx="0" cy="1849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gbde6a19a9a_0_14"/>
          <p:cNvCxnSpPr/>
          <p:nvPr/>
        </p:nvCxnSpPr>
        <p:spPr>
          <a:xfrm rot="10800000">
            <a:off x="5910600" y="2402550"/>
            <a:ext cx="914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gbde6a19a9a_0_14"/>
          <p:cNvCxnSpPr/>
          <p:nvPr/>
        </p:nvCxnSpPr>
        <p:spPr>
          <a:xfrm rot="10800000">
            <a:off x="7720350" y="2400150"/>
            <a:ext cx="1008000" cy="2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gbde6a19a9a_0_14"/>
          <p:cNvCxnSpPr/>
          <p:nvPr/>
        </p:nvCxnSpPr>
        <p:spPr>
          <a:xfrm rot="10800000">
            <a:off x="6920425" y="2265250"/>
            <a:ext cx="135000" cy="311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gbde6a19a9a_0_14"/>
          <p:cNvCxnSpPr/>
          <p:nvPr/>
        </p:nvCxnSpPr>
        <p:spPr>
          <a:xfrm rot="10800000">
            <a:off x="7197525" y="2265250"/>
            <a:ext cx="135000" cy="311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gbde6a19a9a_0_14"/>
          <p:cNvCxnSpPr/>
          <p:nvPr/>
        </p:nvCxnSpPr>
        <p:spPr>
          <a:xfrm rot="10800000">
            <a:off x="7474625" y="2265250"/>
            <a:ext cx="135000" cy="311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gbde6a19a9a_0_14"/>
          <p:cNvCxnSpPr/>
          <p:nvPr/>
        </p:nvCxnSpPr>
        <p:spPr>
          <a:xfrm flipH="1" rot="10800000">
            <a:off x="7335975" y="2254675"/>
            <a:ext cx="145500" cy="301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gbde6a19a9a_0_14"/>
          <p:cNvCxnSpPr/>
          <p:nvPr/>
        </p:nvCxnSpPr>
        <p:spPr>
          <a:xfrm flipH="1" rot="10800000">
            <a:off x="7077063" y="2265250"/>
            <a:ext cx="123900" cy="306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gbde6a19a9a_0_14"/>
          <p:cNvCxnSpPr/>
          <p:nvPr/>
        </p:nvCxnSpPr>
        <p:spPr>
          <a:xfrm flipH="1" rot="10800000">
            <a:off x="7616475" y="2400175"/>
            <a:ext cx="104100" cy="156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gbde6a19a9a_0_14"/>
          <p:cNvCxnSpPr/>
          <p:nvPr/>
        </p:nvCxnSpPr>
        <p:spPr>
          <a:xfrm flipH="1" rot="10800000">
            <a:off x="6837975" y="2249525"/>
            <a:ext cx="104100" cy="156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gbde6a19a9a_0_14"/>
          <p:cNvCxnSpPr/>
          <p:nvPr/>
        </p:nvCxnSpPr>
        <p:spPr>
          <a:xfrm rot="10800000">
            <a:off x="5829300" y="1402775"/>
            <a:ext cx="12573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gbde6a19a9a_0_14"/>
          <p:cNvCxnSpPr/>
          <p:nvPr/>
        </p:nvCxnSpPr>
        <p:spPr>
          <a:xfrm rot="10800000">
            <a:off x="7347150" y="1402775"/>
            <a:ext cx="1381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gbde6a19a9a_0_14"/>
          <p:cNvCxnSpPr/>
          <p:nvPr/>
        </p:nvCxnSpPr>
        <p:spPr>
          <a:xfrm>
            <a:off x="3106475" y="4512025"/>
            <a:ext cx="2454600" cy="1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gbde6a19a9a_0_14"/>
          <p:cNvCxnSpPr/>
          <p:nvPr/>
        </p:nvCxnSpPr>
        <p:spPr>
          <a:xfrm>
            <a:off x="3166100" y="4593250"/>
            <a:ext cx="2405100" cy="10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gbde6a19a9a_0_14"/>
          <p:cNvCxnSpPr>
            <a:stCxn id="122" idx="0"/>
          </p:cNvCxnSpPr>
          <p:nvPr/>
        </p:nvCxnSpPr>
        <p:spPr>
          <a:xfrm>
            <a:off x="3103050" y="4674475"/>
            <a:ext cx="2457900" cy="1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gbde6a19a9a_0_14"/>
          <p:cNvCxnSpPr/>
          <p:nvPr/>
        </p:nvCxnSpPr>
        <p:spPr>
          <a:xfrm>
            <a:off x="3103050" y="4430500"/>
            <a:ext cx="2405100" cy="10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de6a19a9a_0_5"/>
          <p:cNvSpPr txBox="1"/>
          <p:nvPr>
            <p:ph type="title"/>
          </p:nvPr>
        </p:nvSpPr>
        <p:spPr>
          <a:xfrm>
            <a:off x="458111" y="110095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Superconducting Switch</a:t>
            </a:r>
            <a:endParaRPr/>
          </a:p>
        </p:txBody>
      </p:sp>
      <p:sp>
        <p:nvSpPr>
          <p:cNvPr id="170" name="Google Shape;170;gbde6a19a9a_0_5"/>
          <p:cNvSpPr txBox="1"/>
          <p:nvPr/>
        </p:nvSpPr>
        <p:spPr>
          <a:xfrm>
            <a:off x="458100" y="986400"/>
            <a:ext cx="5289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General idea: A loop of superconducting wire will have stable current and produce stable magnetic field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Steps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Ramp down power supply until off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bde6a19a9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300" y="3491425"/>
            <a:ext cx="3147402" cy="165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bde6a19a9a_0_5"/>
          <p:cNvSpPr txBox="1"/>
          <p:nvPr/>
        </p:nvSpPr>
        <p:spPr>
          <a:xfrm>
            <a:off x="6094438" y="4263025"/>
            <a:ext cx="335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Modified from C. Cui, et al., 2016. 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gbde6a19a9a_0_5"/>
          <p:cNvSpPr txBox="1"/>
          <p:nvPr/>
        </p:nvSpPr>
        <p:spPr>
          <a:xfrm>
            <a:off x="1603050" y="46744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Source: Kent Leung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gbde6a19a9a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725" y="1257300"/>
            <a:ext cx="3147399" cy="293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bde6a19a9a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725" y="1257300"/>
            <a:ext cx="3147399" cy="29342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gbde6a19a9a_0_5"/>
          <p:cNvCxnSpPr/>
          <p:nvPr/>
        </p:nvCxnSpPr>
        <p:spPr>
          <a:xfrm flipH="1">
            <a:off x="8717875" y="2410700"/>
            <a:ext cx="10500" cy="84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gbde6a19a9a_0_5"/>
          <p:cNvCxnSpPr/>
          <p:nvPr/>
        </p:nvCxnSpPr>
        <p:spPr>
          <a:xfrm rot="10800000">
            <a:off x="5829300" y="3252275"/>
            <a:ext cx="914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gbde6a19a9a_0_5"/>
          <p:cNvCxnSpPr/>
          <p:nvPr/>
        </p:nvCxnSpPr>
        <p:spPr>
          <a:xfrm rot="10800000">
            <a:off x="7813950" y="3252275"/>
            <a:ext cx="914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gbde6a19a9a_0_5"/>
          <p:cNvCxnSpPr/>
          <p:nvPr/>
        </p:nvCxnSpPr>
        <p:spPr>
          <a:xfrm rot="-5400000">
            <a:off x="6660525" y="3013175"/>
            <a:ext cx="322200" cy="156000"/>
          </a:xfrm>
          <a:prstGeom prst="curvedConnector3">
            <a:avLst>
              <a:gd fmla="val 741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gbde6a19a9a_0_5"/>
          <p:cNvCxnSpPr/>
          <p:nvPr/>
        </p:nvCxnSpPr>
        <p:spPr>
          <a:xfrm flipH="1" rot="-5400000">
            <a:off x="6769700" y="3070475"/>
            <a:ext cx="394800" cy="114300"/>
          </a:xfrm>
          <a:prstGeom prst="curvedConnector3">
            <a:avLst>
              <a:gd fmla="val 2368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gbde6a19a9a_0_5"/>
          <p:cNvCxnSpPr/>
          <p:nvPr/>
        </p:nvCxnSpPr>
        <p:spPr>
          <a:xfrm rot="5400000">
            <a:off x="6837200" y="3325050"/>
            <a:ext cx="197400" cy="176700"/>
          </a:xfrm>
          <a:prstGeom prst="curvedConnector3">
            <a:avLst>
              <a:gd fmla="val 12107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gbde6a19a9a_0_5"/>
          <p:cNvCxnSpPr/>
          <p:nvPr/>
        </p:nvCxnSpPr>
        <p:spPr>
          <a:xfrm rot="-5400000">
            <a:off x="6805988" y="3013175"/>
            <a:ext cx="322200" cy="156000"/>
          </a:xfrm>
          <a:prstGeom prst="curvedConnector3">
            <a:avLst>
              <a:gd fmla="val 741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gbde6a19a9a_0_5"/>
          <p:cNvCxnSpPr/>
          <p:nvPr/>
        </p:nvCxnSpPr>
        <p:spPr>
          <a:xfrm rot="-5400000">
            <a:off x="7003500" y="3013175"/>
            <a:ext cx="322200" cy="156000"/>
          </a:xfrm>
          <a:prstGeom prst="curvedConnector3">
            <a:avLst>
              <a:gd fmla="val 741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gbde6a19a9a_0_5"/>
          <p:cNvCxnSpPr/>
          <p:nvPr/>
        </p:nvCxnSpPr>
        <p:spPr>
          <a:xfrm rot="-5400000">
            <a:off x="7195688" y="3013175"/>
            <a:ext cx="322200" cy="156000"/>
          </a:xfrm>
          <a:prstGeom prst="curvedConnector3">
            <a:avLst>
              <a:gd fmla="val 741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gbde6a19a9a_0_5"/>
          <p:cNvCxnSpPr/>
          <p:nvPr/>
        </p:nvCxnSpPr>
        <p:spPr>
          <a:xfrm rot="-5400000">
            <a:off x="7441100" y="2970425"/>
            <a:ext cx="301500" cy="220800"/>
          </a:xfrm>
          <a:prstGeom prst="curvedConnector3">
            <a:avLst>
              <a:gd fmla="val 7927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gbde6a19a9a_0_5"/>
          <p:cNvCxnSpPr/>
          <p:nvPr/>
        </p:nvCxnSpPr>
        <p:spPr>
          <a:xfrm flipH="1" rot="-5400000">
            <a:off x="6964550" y="3070475"/>
            <a:ext cx="394800" cy="114300"/>
          </a:xfrm>
          <a:prstGeom prst="curvedConnector3">
            <a:avLst>
              <a:gd fmla="val 2368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gbde6a19a9a_0_5"/>
          <p:cNvCxnSpPr/>
          <p:nvPr/>
        </p:nvCxnSpPr>
        <p:spPr>
          <a:xfrm flipH="1" rot="-5400000">
            <a:off x="7377550" y="3065325"/>
            <a:ext cx="363600" cy="135000"/>
          </a:xfrm>
          <a:prstGeom prst="curvedConnector3">
            <a:avLst>
              <a:gd fmla="val 14288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gbde6a19a9a_0_5"/>
          <p:cNvCxnSpPr/>
          <p:nvPr/>
        </p:nvCxnSpPr>
        <p:spPr>
          <a:xfrm flipH="1" rot="-5400000">
            <a:off x="7626925" y="3065325"/>
            <a:ext cx="311700" cy="83100"/>
          </a:xfrm>
          <a:prstGeom prst="curvedConnector3">
            <a:avLst>
              <a:gd fmla="val 29997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gbde6a19a9a_0_5"/>
          <p:cNvCxnSpPr/>
          <p:nvPr/>
        </p:nvCxnSpPr>
        <p:spPr>
          <a:xfrm flipH="1" rot="-5400000">
            <a:off x="7169825" y="3075675"/>
            <a:ext cx="394800" cy="114300"/>
          </a:xfrm>
          <a:prstGeom prst="curvedConnector3">
            <a:avLst>
              <a:gd fmla="val 2368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gbde6a19a9a_0_5"/>
          <p:cNvCxnSpPr/>
          <p:nvPr/>
        </p:nvCxnSpPr>
        <p:spPr>
          <a:xfrm rot="5400000">
            <a:off x="7041775" y="3325050"/>
            <a:ext cx="197400" cy="176700"/>
          </a:xfrm>
          <a:prstGeom prst="curvedConnector3">
            <a:avLst>
              <a:gd fmla="val 12107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gbde6a19a9a_0_5"/>
          <p:cNvCxnSpPr/>
          <p:nvPr/>
        </p:nvCxnSpPr>
        <p:spPr>
          <a:xfrm rot="5400000">
            <a:off x="7246350" y="3325050"/>
            <a:ext cx="197400" cy="176700"/>
          </a:xfrm>
          <a:prstGeom prst="curvedConnector3">
            <a:avLst>
              <a:gd fmla="val 121074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gbde6a19a9a_0_5"/>
          <p:cNvCxnSpPr/>
          <p:nvPr/>
        </p:nvCxnSpPr>
        <p:spPr>
          <a:xfrm rot="5400000">
            <a:off x="7455475" y="3340550"/>
            <a:ext cx="186900" cy="156000"/>
          </a:xfrm>
          <a:prstGeom prst="curvedConnector3">
            <a:avLst>
              <a:gd fmla="val 127862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gbde6a19a9a_0_5"/>
          <p:cNvCxnSpPr/>
          <p:nvPr/>
        </p:nvCxnSpPr>
        <p:spPr>
          <a:xfrm rot="-5400000">
            <a:off x="6712600" y="3335425"/>
            <a:ext cx="311700" cy="41700"/>
          </a:xfrm>
          <a:prstGeom prst="curvedConnector3">
            <a:avLst>
              <a:gd fmla="val 8000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gbde6a19a9a_0_5"/>
          <p:cNvCxnSpPr/>
          <p:nvPr/>
        </p:nvCxnSpPr>
        <p:spPr>
          <a:xfrm rot="-5400000">
            <a:off x="6908675" y="3335425"/>
            <a:ext cx="311700" cy="41700"/>
          </a:xfrm>
          <a:prstGeom prst="curvedConnector3">
            <a:avLst>
              <a:gd fmla="val 8000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gbde6a19a9a_0_5"/>
          <p:cNvCxnSpPr/>
          <p:nvPr/>
        </p:nvCxnSpPr>
        <p:spPr>
          <a:xfrm rot="-5400000">
            <a:off x="7120488" y="3335425"/>
            <a:ext cx="311700" cy="41700"/>
          </a:xfrm>
          <a:prstGeom prst="curvedConnector3">
            <a:avLst>
              <a:gd fmla="val 8000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gbde6a19a9a_0_5"/>
          <p:cNvCxnSpPr/>
          <p:nvPr/>
        </p:nvCxnSpPr>
        <p:spPr>
          <a:xfrm rot="-5400000">
            <a:off x="7324913" y="3345325"/>
            <a:ext cx="301200" cy="32400"/>
          </a:xfrm>
          <a:prstGeom prst="curvedConnector3">
            <a:avLst>
              <a:gd fmla="val 68999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gbde6a19a9a_0_5"/>
          <p:cNvCxnSpPr/>
          <p:nvPr/>
        </p:nvCxnSpPr>
        <p:spPr>
          <a:xfrm flipH="1">
            <a:off x="7055375" y="2940625"/>
            <a:ext cx="62400" cy="20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gbde6a19a9a_0_5"/>
          <p:cNvCxnSpPr/>
          <p:nvPr/>
        </p:nvCxnSpPr>
        <p:spPr>
          <a:xfrm flipH="1">
            <a:off x="7268413" y="2940625"/>
            <a:ext cx="62400" cy="20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gbde6a19a9a_0_5"/>
          <p:cNvCxnSpPr/>
          <p:nvPr/>
        </p:nvCxnSpPr>
        <p:spPr>
          <a:xfrm flipH="1" rot="10800000">
            <a:off x="7460675" y="2951200"/>
            <a:ext cx="41700" cy="1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gbde6a19a9a_0_5"/>
          <p:cNvCxnSpPr/>
          <p:nvPr/>
        </p:nvCxnSpPr>
        <p:spPr>
          <a:xfrm rot="10800000">
            <a:off x="5910600" y="2402550"/>
            <a:ext cx="914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gbde6a19a9a_0_5"/>
          <p:cNvCxnSpPr/>
          <p:nvPr/>
        </p:nvCxnSpPr>
        <p:spPr>
          <a:xfrm rot="10800000">
            <a:off x="7720350" y="2400150"/>
            <a:ext cx="1008000" cy="2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gbde6a19a9a_0_5"/>
          <p:cNvCxnSpPr/>
          <p:nvPr/>
        </p:nvCxnSpPr>
        <p:spPr>
          <a:xfrm rot="10800000">
            <a:off x="6920425" y="2265250"/>
            <a:ext cx="135000" cy="311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gbde6a19a9a_0_5"/>
          <p:cNvCxnSpPr/>
          <p:nvPr/>
        </p:nvCxnSpPr>
        <p:spPr>
          <a:xfrm rot="10800000">
            <a:off x="7197525" y="2265250"/>
            <a:ext cx="135000" cy="311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gbde6a19a9a_0_5"/>
          <p:cNvCxnSpPr/>
          <p:nvPr/>
        </p:nvCxnSpPr>
        <p:spPr>
          <a:xfrm rot="10800000">
            <a:off x="7474625" y="2265250"/>
            <a:ext cx="135000" cy="311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gbde6a19a9a_0_5"/>
          <p:cNvCxnSpPr/>
          <p:nvPr/>
        </p:nvCxnSpPr>
        <p:spPr>
          <a:xfrm flipH="1" rot="10800000">
            <a:off x="7335975" y="2254675"/>
            <a:ext cx="145500" cy="301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gbde6a19a9a_0_5"/>
          <p:cNvCxnSpPr/>
          <p:nvPr/>
        </p:nvCxnSpPr>
        <p:spPr>
          <a:xfrm flipH="1" rot="10800000">
            <a:off x="7077063" y="2265250"/>
            <a:ext cx="123900" cy="306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gbde6a19a9a_0_5"/>
          <p:cNvCxnSpPr/>
          <p:nvPr/>
        </p:nvCxnSpPr>
        <p:spPr>
          <a:xfrm flipH="1" rot="10800000">
            <a:off x="7616475" y="2400175"/>
            <a:ext cx="104100" cy="156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gbde6a19a9a_0_5"/>
          <p:cNvCxnSpPr/>
          <p:nvPr/>
        </p:nvCxnSpPr>
        <p:spPr>
          <a:xfrm flipH="1" rot="10800000">
            <a:off x="6837975" y="2249525"/>
            <a:ext cx="104100" cy="156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gbde6a19a9a_0_5"/>
          <p:cNvCxnSpPr/>
          <p:nvPr/>
        </p:nvCxnSpPr>
        <p:spPr>
          <a:xfrm>
            <a:off x="5834550" y="2400150"/>
            <a:ext cx="15600" cy="873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gbde6a19a9a_0_5"/>
          <p:cNvCxnSpPr/>
          <p:nvPr/>
        </p:nvCxnSpPr>
        <p:spPr>
          <a:xfrm>
            <a:off x="3103050" y="4430500"/>
            <a:ext cx="2405100" cy="10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gbde6a19a9a_0_5"/>
          <p:cNvCxnSpPr/>
          <p:nvPr/>
        </p:nvCxnSpPr>
        <p:spPr>
          <a:xfrm>
            <a:off x="3166100" y="4593250"/>
            <a:ext cx="2405100" cy="10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gbde6a19a9a_0_5"/>
          <p:cNvCxnSpPr/>
          <p:nvPr/>
        </p:nvCxnSpPr>
        <p:spPr>
          <a:xfrm>
            <a:off x="3106475" y="4512025"/>
            <a:ext cx="2454600" cy="1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gbde6a19a9a_0_5"/>
          <p:cNvCxnSpPr/>
          <p:nvPr/>
        </p:nvCxnSpPr>
        <p:spPr>
          <a:xfrm>
            <a:off x="3103050" y="4674475"/>
            <a:ext cx="2457900" cy="1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e0aa26e09_0_62"/>
          <p:cNvSpPr txBox="1"/>
          <p:nvPr>
            <p:ph type="title"/>
          </p:nvPr>
        </p:nvSpPr>
        <p:spPr>
          <a:xfrm>
            <a:off x="458111" y="144120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Heater Test</a:t>
            </a:r>
            <a:endParaRPr/>
          </a:p>
        </p:txBody>
      </p:sp>
      <p:sp>
        <p:nvSpPr>
          <p:cNvPr id="219" name="Google Shape;219;gbe0aa26e09_0_62"/>
          <p:cNvSpPr txBox="1"/>
          <p:nvPr/>
        </p:nvSpPr>
        <p:spPr>
          <a:xfrm>
            <a:off x="458100" y="1020425"/>
            <a:ext cx="65904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Evanohm wire has a high resistivity and works well as a heater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Tested in cryocooler to determine how temperature responds changes in current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be0aa26e09_0_62"/>
          <p:cNvSpPr txBox="1"/>
          <p:nvPr/>
        </p:nvSpPr>
        <p:spPr>
          <a:xfrm>
            <a:off x="458100" y="2517100"/>
            <a:ext cx="40956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rgbClr val="564B3C"/>
              </a:buClr>
              <a:buSzPts val="20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Critical temperature of NbTi (switch superconductor) is 9.2 K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Clr>
                <a:srgbClr val="564B3C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For switch, heat load will be greater, but similar control should be attainable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be0aa26e09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100" y="2302725"/>
            <a:ext cx="3384175" cy="25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e0aa26e09_0_67"/>
          <p:cNvSpPr txBox="1"/>
          <p:nvPr>
            <p:ph type="title"/>
          </p:nvPr>
        </p:nvSpPr>
        <p:spPr>
          <a:xfrm>
            <a:off x="458111" y="128845"/>
            <a:ext cx="8227800" cy="876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Superconducting Joint</a:t>
            </a:r>
            <a:endParaRPr/>
          </a:p>
        </p:txBody>
      </p:sp>
      <p:sp>
        <p:nvSpPr>
          <p:cNvPr id="227" name="Google Shape;227;gbe0aa26e09_0_67"/>
          <p:cNvSpPr txBox="1"/>
          <p:nvPr/>
        </p:nvSpPr>
        <p:spPr>
          <a:xfrm>
            <a:off x="458075" y="1005150"/>
            <a:ext cx="5793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CuNi wire is often used for applications like superconducting switches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564B3C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CuNi is highly </a:t>
            </a: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resistive</a:t>
            </a: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 cladding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564B3C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Surrounds NbTi superconductor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93A299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Joints are usually primary source of resistance in superconducting applications</a:t>
            </a:r>
            <a:endParaRPr sz="22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564B3C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And NbTi oxidize in air</a:t>
            </a:r>
            <a:endParaRPr sz="1800">
              <a:solidFill>
                <a:srgbClr val="564B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Clr>
                <a:srgbClr val="564B3C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rgbClr val="564B3C"/>
                </a:solidFill>
                <a:latin typeface="Calibri"/>
                <a:ea typeface="Calibri"/>
                <a:cs typeface="Calibri"/>
                <a:sym typeface="Calibri"/>
              </a:rPr>
              <a:t>Solder replacement method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be0aa26e09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1043" y="2169937"/>
            <a:ext cx="2227626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be0aa26e09_0_67"/>
          <p:cNvSpPr txBox="1"/>
          <p:nvPr/>
        </p:nvSpPr>
        <p:spPr>
          <a:xfrm>
            <a:off x="6251050" y="41626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CuNi matrix cross-section with NbTi filaments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Source: Brittles, et al., 2015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djacency">
  <a:themeElements>
    <a:clrScheme name="Adjacenc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djacency">
  <a:themeElements>
    <a:clrScheme name="Adjacency">
      <a:dk1>
        <a:srgbClr val="2F2B20"/>
      </a:dk1>
      <a:lt1>
        <a:srgbClr val="0F182F"/>
      </a:lt1>
      <a:dk2>
        <a:srgbClr val="A7A7A7"/>
      </a:dk2>
      <a:lt2>
        <a:srgbClr val="535353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