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61" r:id="rId4"/>
  </p:sldMasterIdLst>
  <p:notesMasterIdLst>
    <p:notesMasterId r:id="rId14"/>
  </p:notesMasterIdLst>
  <p:handoutMasterIdLst>
    <p:handoutMasterId r:id="rId15"/>
  </p:handoutMasterIdLst>
  <p:sldIdLst>
    <p:sldId id="309" r:id="rId5"/>
    <p:sldId id="317" r:id="rId6"/>
    <p:sldId id="318" r:id="rId7"/>
    <p:sldId id="325" r:id="rId8"/>
    <p:sldId id="331" r:id="rId9"/>
    <p:sldId id="332" r:id="rId10"/>
    <p:sldId id="333" r:id="rId11"/>
    <p:sldId id="312" r:id="rId12"/>
    <p:sldId id="327" r:id="rId1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0C9E334-7D27-9041-857C-FB8BD29D1880}">
          <p14:sldIdLst>
            <p14:sldId id="309"/>
            <p14:sldId id="317"/>
            <p14:sldId id="318"/>
            <p14:sldId id="325"/>
            <p14:sldId id="331"/>
            <p14:sldId id="332"/>
            <p14:sldId id="333"/>
            <p14:sldId id="312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8" pos="952">
          <p15:clr>
            <a:srgbClr val="A4A3A4"/>
          </p15:clr>
        </p15:guide>
        <p15:guide id="12" pos="839" userDrawn="1">
          <p15:clr>
            <a:srgbClr val="A4A3A4"/>
          </p15:clr>
        </p15:guide>
        <p15:guide id="1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8BC"/>
    <a:srgbClr val="115596"/>
    <a:srgbClr val="5F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32"/>
  </p:normalViewPr>
  <p:slideViewPr>
    <p:cSldViewPr snapToGrid="0" showGuides="1">
      <p:cViewPr varScale="1">
        <p:scale>
          <a:sx n="148" d="100"/>
          <a:sy n="148" d="100"/>
        </p:scale>
        <p:origin x="690" y="108"/>
      </p:cViewPr>
      <p:guideLst>
        <p:guide pos="952"/>
        <p:guide pos="839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46" d="100"/>
          <a:sy n="146" d="100"/>
        </p:scale>
        <p:origin x="48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4BCD9A-1A31-044B-9E27-D4DFCA989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EF8BA-3E55-964D-AF2E-6BE2611F3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8F68-5046-0D41-83F5-4CA688B16E33}" type="datetimeFigureOut">
              <a:rPr lang="fr-FR" smtClean="0">
                <a:latin typeface="Arial" panose="020B0604020202020204" pitchFamily="34" charset="0"/>
              </a:rPr>
              <a:t>16/12/2021</a:t>
            </a:fld>
            <a:endParaRPr lang="fr-FR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00636-CE00-1145-9D7E-88A4647BB5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8E405-8B52-E44C-B681-A749AEAF62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4E7B-BB4B-6D49-AFE8-27802D54D58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18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9">
            <a:extLst>
              <a:ext uri="{FF2B5EF4-FFF2-40B4-BE49-F238E27FC236}">
                <a16:creationId xmlns:a16="http://schemas.microsoft.com/office/drawing/2014/main" id="{D29807B5-6018-8D4D-A944-EDC2C213553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" y="1756947"/>
            <a:ext cx="9144000" cy="3379873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C7CF547-C14D-F944-B67B-441514AF1E1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0001" y="352800"/>
            <a:ext cx="3960000" cy="845476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240"/>
              </a:lnSpc>
              <a:spcBef>
                <a:spcPts val="0"/>
              </a:spcBef>
              <a:buFontTx/>
              <a:buNone/>
              <a:defRPr sz="1950" b="1" i="0" kern="12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2pPr>
            <a:lvl3pPr marL="914400" indent="0"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OPTION DE TITRE LONG      AVEC LE NOMBRE                     DE 3 LIGNES MAXIMUM</a:t>
            </a:r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4F6E0CD7-00BF-3645-9DDC-932D51625F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960000" cy="3825015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3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88" indent="0">
              <a:buFontTx/>
              <a:buNone/>
              <a:defRPr sz="950" b="1">
                <a:solidFill>
                  <a:schemeClr val="bg1"/>
                </a:solidFill>
              </a:defRPr>
            </a:lvl2pPr>
          </a:lstStyle>
          <a:p>
            <a:r>
              <a:rPr lang="fr-FR" dirty="0"/>
              <a:t>SOUS TITRE ET DESCRIPTION SUR PLUSIEURS LIGNES POSSIBLE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8105913-781A-DE4A-A852-F00253D54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72916" y="3567762"/>
            <a:ext cx="3311999" cy="2873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13 MAI 2019 (Insérez date du jour)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6BA39A7A-3F08-B84A-975D-C39EDADFD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2917" y="4363555"/>
            <a:ext cx="3311999" cy="5959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Nom du laboratoire – direction - tutelles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B8BAF53B-42FA-D245-B638-720D9C27F6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3436" y="367810"/>
            <a:ext cx="818202" cy="702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9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Insérez vos logos de tutelle ici (largeur maxi)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BA9A12C4-923B-0548-8127-0DFD1AF7FFA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34389" y="367810"/>
            <a:ext cx="818202" cy="702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lang="fr-FR" sz="900" b="0" i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Insérez vos logos de tutelle ici (largeur maxi)</a:t>
            </a:r>
          </a:p>
        </p:txBody>
      </p:sp>
      <p:sp>
        <p:nvSpPr>
          <p:cNvPr id="23" name="Espace réservé pour une image  2">
            <a:extLst>
              <a:ext uri="{FF2B5EF4-FFF2-40B4-BE49-F238E27FC236}">
                <a16:creationId xmlns:a16="http://schemas.microsoft.com/office/drawing/2014/main" id="{EBE394E6-D249-6E42-8235-DC8758796A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35343" y="367810"/>
            <a:ext cx="818202" cy="702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lang="fr-FR" sz="900" b="0" i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Insérez vos logos de tutelle ici (largeur maxi)</a:t>
            </a:r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88CE958E-C2A0-B84C-9F7E-FC33A41F58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761" y="367810"/>
            <a:ext cx="976250" cy="702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Insérez votre logo de labo ici (respectez la hauteur maxi)</a:t>
            </a:r>
          </a:p>
        </p:txBody>
      </p:sp>
    </p:spTree>
    <p:extLst>
      <p:ext uri="{BB962C8B-B14F-4D97-AF65-F5344CB8AC3E}">
        <p14:creationId xmlns:p14="http://schemas.microsoft.com/office/powerpoint/2010/main" val="2527021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2262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85040773-E6DF-8F4D-9DEB-ACDDE01835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01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 de commentaire</a:t>
            </a:r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2BCDE8BF-1329-D245-8E69-47A58D8BA6F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2957673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52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801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85040773-E6DF-8F4D-9DEB-ACDDE01835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7452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 de commentaire</a:t>
            </a:r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B4E5675A-A24D-9447-B0AB-6CA4629A2AD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199608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8013" y="1074737"/>
            <a:ext cx="777081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75999" tIns="396000" rIns="144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</a:t>
            </a:r>
            <a:br>
              <a:rPr lang="fr-FR" dirty="0"/>
            </a:br>
            <a:r>
              <a:rPr lang="fr-FR" dirty="0"/>
              <a:t>pour insérer un graphique, un tableau, une image, une vidéo (merci de respecter cet encombrement maximum)</a:t>
            </a:r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8DDBF43F-B4B7-D740-B6F2-6E9DC609834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4157386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ableau 6">
            <a:extLst>
              <a:ext uri="{FF2B5EF4-FFF2-40B4-BE49-F238E27FC236}">
                <a16:creationId xmlns:a16="http://schemas.microsoft.com/office/drawing/2014/main" id="{6ACE7F36-B91A-954E-AF9F-3A7C1FCFB179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08013" y="1074738"/>
            <a:ext cx="7770812" cy="34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764000" tIns="503998" rIns="1764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créer un tableau, puis définissez le nombre de colonnes et de lignes (merci de respecter cet encombrement maximum)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0668D0D9-9364-9F49-A8F3-83AC8B68ECA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25886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+ 3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A77F763E-E782-8E48-917E-4F09C4EC1A4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8012" y="1074737"/>
            <a:ext cx="5056354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540000" rIns="9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F1C7D8A-7AE2-1842-9CC9-9DFD57093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4676" y="1621816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91AFB497-7AB0-BA48-AB70-C93C520655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4676" y="2055823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6CC7F1EC-A483-8749-BACF-765DFFF0B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4676" y="2631465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8C060709-9EE4-BD45-B72D-0C853E95E8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4676" y="306547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6B928A6-D05B-0A45-80D9-FFEEA99C15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4676" y="3634915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0" name="Espace réservé du texte 20">
            <a:extLst>
              <a:ext uri="{FF2B5EF4-FFF2-40B4-BE49-F238E27FC236}">
                <a16:creationId xmlns:a16="http://schemas.microsoft.com/office/drawing/2014/main" id="{6936406D-E41D-E44E-9576-D955ECFE02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4676" y="406892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42E2B026-F49E-E64D-B6EB-48F31F6334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4676" y="1079998"/>
            <a:ext cx="2304149" cy="431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Chiffres clés</a:t>
            </a:r>
          </a:p>
        </p:txBody>
      </p:sp>
      <p:sp>
        <p:nvSpPr>
          <p:cNvPr id="25" name="Espace réservé pour une image  2">
            <a:extLst>
              <a:ext uri="{FF2B5EF4-FFF2-40B4-BE49-F238E27FC236}">
                <a16:creationId xmlns:a16="http://schemas.microsoft.com/office/drawing/2014/main" id="{28D2DA19-EC2C-5249-8E24-7574EC334C3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3682472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3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F1C7D8A-7AE2-1842-9CC9-9DFD57093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1137" y="1383032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91AFB497-7AB0-BA48-AB70-C93C520655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1137" y="1817039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6CC7F1EC-A483-8749-BACF-765DFFF0B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1137" y="2508975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8C060709-9EE4-BD45-B72D-0C853E95E8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91137" y="294298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6B928A6-D05B-0A45-80D9-FFEEA99C15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1137" y="3634918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0" name="Espace réservé du texte 20">
            <a:extLst>
              <a:ext uri="{FF2B5EF4-FFF2-40B4-BE49-F238E27FC236}">
                <a16:creationId xmlns:a16="http://schemas.microsoft.com/office/drawing/2014/main" id="{6936406D-E41D-E44E-9576-D955ECFE02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91137" y="4068925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21" name="Espace réservé du texte 22">
            <a:extLst>
              <a:ext uri="{FF2B5EF4-FFF2-40B4-BE49-F238E27FC236}">
                <a16:creationId xmlns:a16="http://schemas.microsoft.com/office/drawing/2014/main" id="{A63475F9-7841-AF47-A9FC-B4582ACCE0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1080000"/>
            <a:ext cx="4472814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1AD16623-3191-7A4E-BC60-FE83C76372A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4269596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5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4" y="1080000"/>
            <a:ext cx="3013551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43996AC-91D5-4645-8253-29FEA7768B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70557" y="1466236"/>
            <a:ext cx="1613941" cy="75230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4400" b="1" spc="-15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3DCE8D01-1D51-BC4F-B119-A4D7D76E0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0558" y="2218544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7D011DDD-F674-E04D-B4B9-F71E5E20A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020593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1C6ADE64-C22C-BD4D-A36E-265EDEB31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1" y="153899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F4E1B1C6-FE35-3F4D-8863-464C71ACE2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1704" y="2323309"/>
            <a:ext cx="1613941" cy="40144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000" b="1" spc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id="{7ABCB8F0-653E-D141-A479-190D260E21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21705" y="272475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F66633FC-7757-8649-B030-05D9272448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55764" y="3239552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9" name="Espace réservé du texte 20">
            <a:extLst>
              <a:ext uri="{FF2B5EF4-FFF2-40B4-BE49-F238E27FC236}">
                <a16:creationId xmlns:a16="http://schemas.microsoft.com/office/drawing/2014/main" id="{4719A5DA-CBF9-0242-9CDA-BF64E70479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5765" y="3757950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C0FC2DF1-14A5-944F-9BCA-1565C5C0A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17298" y="3471952"/>
            <a:ext cx="1613941" cy="6353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600" b="1" spc="-15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31" name="Espace réservé du texte 20">
            <a:extLst>
              <a:ext uri="{FF2B5EF4-FFF2-40B4-BE49-F238E27FC236}">
                <a16:creationId xmlns:a16="http://schemas.microsoft.com/office/drawing/2014/main" id="{6B5B4FBA-FA9A-7643-9DC5-B356C6A91F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17298" y="4107305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33" name="Espace réservé pour une image  2">
            <a:extLst>
              <a:ext uri="{FF2B5EF4-FFF2-40B4-BE49-F238E27FC236}">
                <a16:creationId xmlns:a16="http://schemas.microsoft.com/office/drawing/2014/main" id="{B54BA42D-B417-5549-9B65-51E26B36C57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1049929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V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CFE-0483-BE4B-A4DE-D46D28BD729B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843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03CCB31-A1A6-4044-81B7-1A5E0FEC7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408432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7920534A-7F39-6E49-9C14-E72F5DE61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8746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1" name="Espace réservé pour une image  5">
            <a:extLst>
              <a:ext uri="{FF2B5EF4-FFF2-40B4-BE49-F238E27FC236}">
                <a16:creationId xmlns:a16="http://schemas.microsoft.com/office/drawing/2014/main" id="{66739F86-0D54-0D4C-BF12-B731051C1F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58745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A25A47A4-135A-154B-B441-C68AF69F3A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9556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C353F987-D521-1240-9FB0-8E49BF75E1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95562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E491790F-E58C-B94E-A0D7-0F229333DD5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422517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V + lég.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C05291-6969-B54A-AA3B-FC9E8BC24460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05AE-1600-2F41-AF99-9538B9BB5FC9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7600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03CCB31-A1A6-4044-81B7-1A5E0FEC7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407600" y="1079999"/>
            <a:ext cx="1826508" cy="273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7920534A-7F39-6E49-9C14-E72F5DE61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8746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21" name="Espace réservé pour une image  5">
            <a:extLst>
              <a:ext uri="{FF2B5EF4-FFF2-40B4-BE49-F238E27FC236}">
                <a16:creationId xmlns:a16="http://schemas.microsoft.com/office/drawing/2014/main" id="{66739F86-0D54-0D4C-BF12-B731051C1F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58745" y="1079999"/>
            <a:ext cx="1826508" cy="273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A25A47A4-135A-154B-B441-C68AF69F3A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96800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C353F987-D521-1240-9FB0-8E49BF75E1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96800" y="1079999"/>
            <a:ext cx="1826508" cy="273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F5123C7-D6BF-184D-B520-DFB295FC9AE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3023282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FEE-AE2E-1842-AAA1-D3D4F4AA1A4A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000" y="1074738"/>
            <a:ext cx="2416662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87182" y="1074738"/>
            <a:ext cx="2416662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4EF5FEEC-A81F-434E-ABF5-18938384A1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2163" y="1074738"/>
            <a:ext cx="2416662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05A0749-F139-034E-93F4-B5F210CC17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8014" y="2782603"/>
            <a:ext cx="2416662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N°1 sur une ligne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15AE467E-A339-C849-BB7F-6E26A79641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801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87F66423-B4ED-9445-90F2-50773D5B6D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7182" y="2782603"/>
            <a:ext cx="2416662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N°2 sur une ligne</a:t>
            </a:r>
          </a:p>
        </p:txBody>
      </p:sp>
      <p:sp>
        <p:nvSpPr>
          <p:cNvPr id="37" name="Espace réservé du texte 34">
            <a:extLst>
              <a:ext uri="{FF2B5EF4-FFF2-40B4-BE49-F238E27FC236}">
                <a16:creationId xmlns:a16="http://schemas.microsoft.com/office/drawing/2014/main" id="{58DAF75E-30C0-A444-9C49-63490540712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87182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E57EA442-BBA4-5D41-9762-CCACB4500B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2163" y="2782603"/>
            <a:ext cx="2416662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N°3 sur une ligne</a:t>
            </a:r>
          </a:p>
        </p:txBody>
      </p:sp>
      <p:sp>
        <p:nvSpPr>
          <p:cNvPr id="39" name="Espace réservé du texte 34">
            <a:extLst>
              <a:ext uri="{FF2B5EF4-FFF2-40B4-BE49-F238E27FC236}">
                <a16:creationId xmlns:a16="http://schemas.microsoft.com/office/drawing/2014/main" id="{6ECD34DE-7A29-8945-9EE6-DCEBB7BBB7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6216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E33101E9-3B21-B045-A534-8FB941D8659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53083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ule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423F5-5E11-944A-A040-8AD20735FCEC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58C5-8137-1448-8FDF-E4D074CB3949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543500"/>
            <a:ext cx="4572000" cy="2160000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lIns="900000" tIns="288000" rIns="90000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F8D7870-9D93-0749-A9A3-4788A94E0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2952000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9C183A3B-BAFB-9D48-8877-71F9C3217FB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83101" y="4670558"/>
            <a:ext cx="818202" cy="350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tutelle</a:t>
            </a:r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BEC8030A-8689-E640-A916-A0DBB03603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984054" y="4670558"/>
            <a:ext cx="818202" cy="350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tutelle</a:t>
            </a:r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76FDDDCE-FDB5-754F-9EF7-EFFB055026A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008" y="4670558"/>
            <a:ext cx="818202" cy="350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tutelle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B8CB337-513E-E34A-913C-D40497CD8631}"/>
              </a:ext>
            </a:extLst>
          </p:cNvPr>
          <p:cNvCxnSpPr>
            <a:cxnSpLocks/>
          </p:cNvCxnSpPr>
          <p:nvPr userDrawn="1"/>
        </p:nvCxnSpPr>
        <p:spPr>
          <a:xfrm>
            <a:off x="997160" y="4600961"/>
            <a:ext cx="0" cy="4668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pour une image  2">
            <a:extLst>
              <a:ext uri="{FF2B5EF4-FFF2-40B4-BE49-F238E27FC236}">
                <a16:creationId xmlns:a16="http://schemas.microsoft.com/office/drawing/2014/main" id="{6E985D68-3D45-6848-B544-D2EFB2C207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412433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pos="57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FEE-AE2E-1842-AAA1-D3D4F4AA1A4A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00" y="4063875"/>
            <a:ext cx="4249244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pour les 3 photos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000" y="1074737"/>
            <a:ext cx="4249244" cy="2832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684000" rIns="9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71554" y="334381"/>
            <a:ext cx="3107270" cy="2071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6000" tIns="360000" rIns="39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5" name="Espace réservé pour une image  5">
            <a:extLst>
              <a:ext uri="{FF2B5EF4-FFF2-40B4-BE49-F238E27FC236}">
                <a16:creationId xmlns:a16="http://schemas.microsoft.com/office/drawing/2014/main" id="{FFB24C2D-6551-2749-9149-1A8FE518398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271554" y="2837462"/>
            <a:ext cx="2523072" cy="168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5C0E0886-B8C2-2D41-B68C-22FF1D192F7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386791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lég.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6844C28-6FAC-F449-BA42-77054092BDFC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FEE-AE2E-1842-AAA1-D3D4F4AA1A4A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00" y="3393368"/>
            <a:ext cx="2416661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000" y="1625951"/>
            <a:ext cx="2416662" cy="161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BBF48E3A-6B80-D84E-8868-13407E2FD6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183" y="3396412"/>
            <a:ext cx="2416661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8D803FD-31E6-9C46-AE31-DFACBCF20B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2164" y="3393368"/>
            <a:ext cx="2416661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87182" y="1625951"/>
            <a:ext cx="2416662" cy="161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4EF5FEEC-A81F-434E-ABF5-18938384A1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2163" y="1625951"/>
            <a:ext cx="2416662" cy="161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EDE56632-A62B-2D49-8CC3-BE9D1F68826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37B0E8-D46E-424F-8DD3-B0E2057AE0B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5" name="Espace réservé pour une image  2">
            <a:extLst>
              <a:ext uri="{FF2B5EF4-FFF2-40B4-BE49-F238E27FC236}">
                <a16:creationId xmlns:a16="http://schemas.microsoft.com/office/drawing/2014/main" id="{061AF538-7731-914C-999D-2E11B490F32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386367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FEE-AE2E-1842-AAA1-D3D4F4AA1A4A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EFB72E4E-65C7-404A-B5FF-9F37C6C1AC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1079998"/>
            <a:ext cx="3801827" cy="179697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lang="fr-FR" sz="1400" b="1" i="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40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4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/>
              <a:t>Remerciements, crédits photos, contacts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FDCEF96A-236F-0449-B7D1-6463D458E5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3410967"/>
            <a:ext cx="3801827" cy="226646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lang="fr-FR" sz="1400" b="0" i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 err="1"/>
              <a:t>www.lienweb.fr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4E342-38BE-4143-9228-A4DD42A3122E}"/>
              </a:ext>
            </a:extLst>
          </p:cNvPr>
          <p:cNvSpPr txBox="1"/>
          <p:nvPr userDrawn="1"/>
        </p:nvSpPr>
        <p:spPr>
          <a:xfrm>
            <a:off x="608013" y="4327161"/>
            <a:ext cx="3854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350" b="1" spc="0" baseline="0" noProof="0" dirty="0" err="1">
                <a:solidFill>
                  <a:schemeClr val="accent6"/>
                </a:solidFill>
              </a:rPr>
              <a:t>www.cnrs.fr</a:t>
            </a:r>
            <a:endParaRPr lang="fr-FR" sz="1350" b="1" spc="0" baseline="0" noProof="0" dirty="0">
              <a:solidFill>
                <a:schemeClr val="accent6"/>
              </a:solidFill>
            </a:endParaRP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A53997D9-27C9-F94D-B3F0-EC3EF673C72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8747" y="1108717"/>
            <a:ext cx="2620109" cy="14441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hauteur maximum</a:t>
            </a:r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E71710FE-F77D-1A43-B31A-C45EC05EFEB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28747" y="3055119"/>
            <a:ext cx="818202" cy="685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tutelle</a:t>
            </a:r>
          </a:p>
        </p:txBody>
      </p:sp>
      <p:sp>
        <p:nvSpPr>
          <p:cNvPr id="15" name="Espace réservé pour une image  2">
            <a:extLst>
              <a:ext uri="{FF2B5EF4-FFF2-40B4-BE49-F238E27FC236}">
                <a16:creationId xmlns:a16="http://schemas.microsoft.com/office/drawing/2014/main" id="{FBCE3DD7-E52F-B544-BB20-98B817695B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29700" y="3055119"/>
            <a:ext cx="818202" cy="685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tutelle</a:t>
            </a:r>
          </a:p>
        </p:txBody>
      </p:sp>
      <p:sp>
        <p:nvSpPr>
          <p:cNvPr id="16" name="Espace réservé pour une image  2">
            <a:extLst>
              <a:ext uri="{FF2B5EF4-FFF2-40B4-BE49-F238E27FC236}">
                <a16:creationId xmlns:a16="http://schemas.microsoft.com/office/drawing/2014/main" id="{9606E09B-3A45-EE4A-81B3-973712C3D73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30654" y="3055119"/>
            <a:ext cx="818202" cy="685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tutelle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74397D2-63E6-3946-962E-259B0B2504E9}"/>
              </a:ext>
            </a:extLst>
          </p:cNvPr>
          <p:cNvCxnSpPr>
            <a:cxnSpLocks/>
          </p:cNvCxnSpPr>
          <p:nvPr userDrawn="1"/>
        </p:nvCxnSpPr>
        <p:spPr>
          <a:xfrm flipH="1">
            <a:off x="6123208" y="2789998"/>
            <a:ext cx="142617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301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94" userDrawn="1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ations techn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16.12.2021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585263-4DCD-B141-9187-11265449EF56}"/>
              </a:ext>
            </a:extLst>
          </p:cNvPr>
          <p:cNvSpPr txBox="1"/>
          <p:nvPr userDrawn="1"/>
        </p:nvSpPr>
        <p:spPr>
          <a:xfrm>
            <a:off x="608013" y="649288"/>
            <a:ext cx="7770812" cy="38528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fr-FR" sz="1400" dirty="0"/>
              <a:t>Pour commencer à créer votre présentation, </a:t>
            </a:r>
          </a:p>
          <a:p>
            <a:pPr algn="ctr"/>
            <a:r>
              <a:rPr lang="fr-FR" sz="1400" dirty="0"/>
              <a:t>rendez vous dans le menu </a:t>
            </a:r>
          </a:p>
          <a:p>
            <a:pPr algn="ctr"/>
            <a:r>
              <a:rPr lang="fr-FR" sz="1400" dirty="0"/>
              <a:t>Affichage &gt; Masque &gt; Masque des diapositives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Allez sur le premier masque blanc, renseignez le </a:t>
            </a:r>
          </a:p>
          <a:p>
            <a:pPr algn="ctr"/>
            <a:r>
              <a:rPr lang="fr-FR" sz="1400" dirty="0"/>
              <a:t>TITRE DE VOTRE PRÉSENTATION </a:t>
            </a:r>
          </a:p>
          <a:p>
            <a:pPr algn="ctr"/>
            <a:r>
              <a:rPr lang="fr-FR" sz="1400" dirty="0"/>
              <a:t>en bas de page, puis fermez le mode masque.</a:t>
            </a:r>
          </a:p>
          <a:p>
            <a:pPr algn="ctr"/>
            <a:r>
              <a:rPr lang="fr-FR" sz="1400" dirty="0"/>
              <a:t>____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Si vous souhaitez ne rien inscrire dans une zone de texte réservé, </a:t>
            </a:r>
          </a:p>
          <a:p>
            <a:pPr algn="ctr"/>
            <a:r>
              <a:rPr lang="fr-FR" sz="1400" dirty="0"/>
              <a:t>tapez un espace pour faire disparaître le texte du masque.</a:t>
            </a:r>
          </a:p>
          <a:p>
            <a:pPr algn="ctr"/>
            <a:r>
              <a:rPr lang="fr-FR" sz="1400" dirty="0"/>
              <a:t>____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Intégrez votre logo de laboratoire, respectez la hauteur maximum </a:t>
            </a:r>
          </a:p>
          <a:p>
            <a:pPr algn="ctr"/>
            <a:r>
              <a:rPr lang="fr-FR" sz="1400" dirty="0"/>
              <a:t>et redimensionnez le bloc en largeur si besoin.</a:t>
            </a:r>
          </a:p>
          <a:p>
            <a:pPr algn="ctr"/>
            <a:r>
              <a:rPr lang="fr-FR" sz="1400" dirty="0"/>
              <a:t> Intégrez également les logos de vos tutelles dans les blocs réservés à cet effet. </a:t>
            </a:r>
          </a:p>
          <a:p>
            <a:pPr algn="ctr"/>
            <a:r>
              <a:rPr lang="fr-FR" sz="1400" dirty="0"/>
              <a:t>Si le nombre est inférieur à 3, supprimez les blocs inutiles ; </a:t>
            </a:r>
          </a:p>
          <a:p>
            <a:pPr algn="ctr"/>
            <a:r>
              <a:rPr lang="fr-FR" sz="1400" dirty="0"/>
              <a:t>si supérieur à 3, dupliquez les blocs existants.</a:t>
            </a:r>
          </a:p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FE33B-6836-CC43-8A1E-3196744382EB}"/>
              </a:ext>
            </a:extLst>
          </p:cNvPr>
          <p:cNvSpPr/>
          <p:nvPr userDrawn="1"/>
        </p:nvSpPr>
        <p:spPr>
          <a:xfrm>
            <a:off x="49279" y="4542605"/>
            <a:ext cx="908925" cy="600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831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ule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423F5-5E11-944A-A040-8AD20735FCEC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CBC-68F5-7142-B411-53CA7BAC5065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4FF54B3F-BB01-5F4A-BC3E-D850A6960A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543500"/>
            <a:ext cx="4572000" cy="2160000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lIns="900000" tIns="288000" rIns="90000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1DB737CD-246F-874A-9262-299595E9A3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2952000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A25C941E-0F28-6A4D-B154-24C7F4F0E5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83101" y="4670558"/>
            <a:ext cx="818202" cy="350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tutelle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FA7979FA-8FF9-F449-921C-7C71D4C161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984054" y="4670558"/>
            <a:ext cx="818202" cy="350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tutelle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09D8F6DF-C7F7-D344-A4F3-6607A7C7FB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008" y="4670558"/>
            <a:ext cx="818202" cy="350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tutelle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D181597-37D9-2343-9ABD-7C16DECFDA30}"/>
              </a:ext>
            </a:extLst>
          </p:cNvPr>
          <p:cNvCxnSpPr>
            <a:cxnSpLocks/>
          </p:cNvCxnSpPr>
          <p:nvPr userDrawn="1"/>
        </p:nvCxnSpPr>
        <p:spPr>
          <a:xfrm>
            <a:off x="997160" y="4600961"/>
            <a:ext cx="0" cy="4668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pour une image  2">
            <a:extLst>
              <a:ext uri="{FF2B5EF4-FFF2-40B4-BE49-F238E27FC236}">
                <a16:creationId xmlns:a16="http://schemas.microsoft.com/office/drawing/2014/main" id="{92BDBC49-3331-704C-B70D-37735DBEB57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827271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1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242481-6315-B04C-9470-F8767E583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0512" y="1401989"/>
            <a:ext cx="1958975" cy="558800"/>
          </a:xfrm>
          <a:prstGeom prst="rect">
            <a:avLst/>
          </a:prstGeom>
        </p:spPr>
        <p:txBody>
          <a:bodyPr lIns="72000" tIns="0" rIns="0" bIns="0" anchor="b" anchorCtr="0"/>
          <a:lstStyle>
            <a:lvl1pPr marL="3175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fr-FR" sz="2250" b="1" i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Texte/Chiffre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0512" y="1960789"/>
            <a:ext cx="2303488" cy="539736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360000" bIns="10800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Message sur le nombre de lignes souhaité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4" y="1080000"/>
            <a:ext cx="5513512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DC10C0B8-0845-5C47-B8E2-9ADAAA3FFD1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349203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essag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213" y="1074738"/>
            <a:ext cx="6357436" cy="342741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 message court                              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</a:t>
            </a:r>
          </a:p>
          <a:p>
            <a:pPr lvl="0"/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vendipsum</a:t>
            </a:r>
            <a:r>
              <a:rPr lang="fr-FR" dirty="0"/>
              <a:t> </a:t>
            </a:r>
            <a:r>
              <a:rPr lang="fr-FR" dirty="0" err="1"/>
              <a:t>experciam</a:t>
            </a:r>
            <a:endParaRPr lang="fr-FR" dirty="0"/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26565CA8-E76A-DB44-9E27-D64D2FE83F1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190603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essage court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3250E2-2D95-D54E-AE77-1807F71153C2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D016D95-D673-D643-AFC4-7AAD3525D3B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9C640-9EE7-3545-8650-BEDF6B12C732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213" y="1074738"/>
            <a:ext cx="6357436" cy="342741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message court                              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</a:t>
            </a:r>
          </a:p>
          <a:p>
            <a:pPr lvl="0"/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vendipsum</a:t>
            </a:r>
            <a:r>
              <a:rPr lang="fr-FR" dirty="0"/>
              <a:t> </a:t>
            </a:r>
            <a:r>
              <a:rPr lang="fr-FR" dirty="0" err="1"/>
              <a:t>experciam</a:t>
            </a:r>
            <a:endParaRPr lang="fr-FR" dirty="0"/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49C08BA8-A1EB-FA4F-95B9-314919F434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3594419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01D-BA0C-2C40-967E-F0EF1AB3C51D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1079998"/>
            <a:ext cx="7770812" cy="3420000"/>
          </a:xfrm>
          <a:prstGeom prst="rect">
            <a:avLst/>
          </a:prstGeom>
        </p:spPr>
        <p:txBody>
          <a:bodyPr lIns="0" tIns="0" rIns="0" bIns="0" numCol="2" spcCol="900000"/>
          <a:lstStyle>
            <a:lvl1pPr marL="0" indent="0">
              <a:buFontTx/>
              <a:buNone/>
              <a:defRPr lang="fr-FR" sz="1600" b="1" i="0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haribus</a:t>
            </a:r>
            <a:r>
              <a:rPr lang="fr-FR" dirty="0"/>
              <a:t>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nat</a:t>
            </a:r>
            <a:r>
              <a:rPr lang="fr-FR" dirty="0"/>
              <a:t>. Bus </a:t>
            </a:r>
            <a:r>
              <a:rPr lang="fr-FR" dirty="0" err="1"/>
              <a:t>nonse</a:t>
            </a:r>
            <a:r>
              <a:rPr lang="fr-FR" dirty="0"/>
              <a:t> </a:t>
            </a:r>
            <a:r>
              <a:rPr lang="fr-FR" dirty="0" err="1"/>
              <a:t>ommolum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pPr lvl="0"/>
            <a:r>
              <a:rPr lang="fr-FR" dirty="0"/>
              <a:t>Bit </a:t>
            </a:r>
            <a:r>
              <a:rPr lang="fr-FR" dirty="0" err="1"/>
              <a:t>volorro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quia </a:t>
            </a:r>
            <a:r>
              <a:rPr lang="fr-FR" dirty="0" err="1"/>
              <a:t>cuptatur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doleceptur</a:t>
            </a:r>
            <a:r>
              <a:rPr lang="fr-FR" dirty="0"/>
              <a:t> </a:t>
            </a:r>
            <a:r>
              <a:rPr lang="fr-FR" dirty="0" err="1"/>
              <a:t>magnimporio</a:t>
            </a:r>
            <a:r>
              <a:rPr lang="fr-FR" dirty="0"/>
              <a:t> </a:t>
            </a:r>
            <a:r>
              <a:rPr lang="fr-FR" dirty="0" err="1"/>
              <a:t>conse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earument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acea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et,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iducias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ut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as ab </a:t>
            </a:r>
            <a:r>
              <a:rPr lang="fr-FR" dirty="0" err="1"/>
              <a:t>iumet</a:t>
            </a:r>
            <a:r>
              <a:rPr lang="fr-FR" dirty="0"/>
              <a:t>, </a:t>
            </a:r>
            <a:r>
              <a:rPr lang="fr-FR" dirty="0" err="1"/>
              <a:t>idunt</a:t>
            </a:r>
            <a:r>
              <a:rPr lang="fr-FR" dirty="0"/>
              <a:t> </a:t>
            </a:r>
            <a:r>
              <a:rPr lang="fr-FR" dirty="0" err="1"/>
              <a:t>voloreptas</a:t>
            </a:r>
            <a:r>
              <a:rPr lang="fr-FR" dirty="0"/>
              <a:t> </a:t>
            </a:r>
            <a:r>
              <a:rPr lang="fr-FR" dirty="0" err="1"/>
              <a:t>plam</a:t>
            </a:r>
            <a:r>
              <a:rPr lang="fr-FR" dirty="0"/>
              <a:t> que </a:t>
            </a:r>
            <a:r>
              <a:rPr lang="fr-FR" dirty="0" err="1"/>
              <a:t>ped</a:t>
            </a:r>
            <a:r>
              <a:rPr lang="fr-FR" dirty="0"/>
              <a:t> mo tem </a:t>
            </a:r>
            <a:r>
              <a:rPr lang="fr-FR" dirty="0" err="1"/>
              <a:t>reria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tem ut et </a:t>
            </a:r>
            <a:r>
              <a:rPr lang="fr-FR" dirty="0" err="1"/>
              <a:t>quatio</a:t>
            </a:r>
            <a:r>
              <a:rPr lang="fr-FR" dirty="0"/>
              <a:t>. Et </a:t>
            </a:r>
            <a:r>
              <a:rPr lang="fr-FR" dirty="0" err="1"/>
              <a:t>venemporepta</a:t>
            </a:r>
            <a:r>
              <a:rPr lang="fr-FR" dirty="0"/>
              <a:t> nus </a:t>
            </a:r>
            <a:r>
              <a:rPr lang="fr-FR" dirty="0" err="1"/>
              <a:t>etur</a:t>
            </a:r>
            <a:r>
              <a:rPr lang="fr-FR" dirty="0"/>
              <a:t>, cum, qui </a:t>
            </a:r>
            <a:r>
              <a:rPr lang="fr-FR" dirty="0" err="1"/>
              <a:t>sendi</a:t>
            </a:r>
            <a:r>
              <a:rPr lang="fr-FR" dirty="0"/>
              <a:t> </a:t>
            </a:r>
            <a:r>
              <a:rPr lang="fr-FR" dirty="0" err="1"/>
              <a:t>sinvelendant</a:t>
            </a:r>
            <a:r>
              <a:rPr lang="fr-FR" dirty="0"/>
              <a:t> </a:t>
            </a:r>
            <a:r>
              <a:rPr lang="fr-FR" dirty="0" err="1"/>
              <a:t>molupic</a:t>
            </a:r>
            <a:r>
              <a:rPr lang="fr-FR" dirty="0"/>
              <a:t>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rentur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voluptus</a:t>
            </a:r>
            <a:r>
              <a:rPr lang="fr-FR" dirty="0"/>
              <a:t> </a:t>
            </a:r>
            <a:r>
              <a:rPr lang="fr-FR" dirty="0" err="1"/>
              <a:t>sedit</a:t>
            </a:r>
            <a:r>
              <a:rPr lang="fr-FR" dirty="0"/>
              <a:t>, </a:t>
            </a:r>
            <a:r>
              <a:rPr lang="fr-FR" dirty="0" err="1"/>
              <a:t>omniatur</a:t>
            </a:r>
            <a:r>
              <a:rPr lang="fr-FR" dirty="0"/>
              <a:t>?</a:t>
            </a:r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1642B0E5-9176-F340-8FF6-A028435E8F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57160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 distin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C433-F57F-0044-A643-207EF70802C4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1079998"/>
            <a:ext cx="3801827" cy="342000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600" b="1" i="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4A18BAB-9CC3-3145-BE55-BCF00B5AE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1079998"/>
            <a:ext cx="3806246" cy="342000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600" b="1" i="0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69C1A44F-F1BE-454A-8F83-B261341818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774632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5" y="1080000"/>
            <a:ext cx="2970528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  <p:sp>
        <p:nvSpPr>
          <p:cNvPr id="22" name="Espace réservé pour une image  5">
            <a:extLst>
              <a:ext uri="{FF2B5EF4-FFF2-40B4-BE49-F238E27FC236}">
                <a16:creationId xmlns:a16="http://schemas.microsoft.com/office/drawing/2014/main" id="{94D938FD-F0B7-C149-B94A-D3CB837134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76078" y="1079999"/>
            <a:ext cx="4302085" cy="295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64000" tIns="827999" rIns="864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F9A4E0F3-8646-8A49-ACF7-2706D40D8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6079" y="4195663"/>
            <a:ext cx="4302746" cy="30648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7DCF3E1B-7D9B-A349-8864-305CC4AA634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000" y="4600961"/>
            <a:ext cx="842400" cy="4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/>
          <a:lstStyle>
            <a:lvl1pPr marL="0" indent="0" algn="ctr">
              <a:buFontTx/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Logo de labo ici (hauteur maxi)</a:t>
            </a:r>
          </a:p>
        </p:txBody>
      </p:sp>
    </p:spTree>
    <p:extLst>
      <p:ext uri="{BB962C8B-B14F-4D97-AF65-F5344CB8AC3E}">
        <p14:creationId xmlns:p14="http://schemas.microsoft.com/office/powerpoint/2010/main" val="2466666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33094F-C109-E64C-AA89-4F79B81A0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Clr>
                <a:schemeClr val="tx2"/>
              </a:buClr>
              <a:buFontTx/>
              <a:buNone/>
              <a:defRPr sz="7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16.12.21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72AC99-4BEA-DC45-A5DD-88201DBCC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1849" y="4759325"/>
            <a:ext cx="449263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BFA4F1-504E-D244-A251-327BE54F0246}"/>
              </a:ext>
            </a:extLst>
          </p:cNvPr>
          <p:cNvSpPr txBox="1"/>
          <p:nvPr userDrawn="1"/>
        </p:nvSpPr>
        <p:spPr>
          <a:xfrm>
            <a:off x="2925974" y="4759325"/>
            <a:ext cx="4866807" cy="1523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00" b="1" i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rPr>
              <a:t>LSM Germanium Meeting</a:t>
            </a:r>
            <a:endParaRPr lang="fr-FR" sz="700" b="1" i="0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80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31" r:id="rId2"/>
    <p:sldLayoutId id="2147483938" r:id="rId3"/>
    <p:sldLayoutId id="2147483928" r:id="rId4"/>
    <p:sldLayoutId id="2147483951" r:id="rId5"/>
    <p:sldLayoutId id="2147483952" r:id="rId6"/>
    <p:sldLayoutId id="2147483933" r:id="rId7"/>
    <p:sldLayoutId id="2147483934" r:id="rId8"/>
    <p:sldLayoutId id="2147483935" r:id="rId9"/>
    <p:sldLayoutId id="2147483946" r:id="rId10"/>
    <p:sldLayoutId id="2147483948" r:id="rId11"/>
    <p:sldLayoutId id="2147483947" r:id="rId12"/>
    <p:sldLayoutId id="2147483954" r:id="rId13"/>
    <p:sldLayoutId id="2147483944" r:id="rId14"/>
    <p:sldLayoutId id="2147483943" r:id="rId15"/>
    <p:sldLayoutId id="2147483942" r:id="rId16"/>
    <p:sldLayoutId id="2147483936" r:id="rId17"/>
    <p:sldLayoutId id="2147483939" r:id="rId18"/>
    <p:sldLayoutId id="2147483937" r:id="rId19"/>
    <p:sldLayoutId id="2147483945" r:id="rId20"/>
    <p:sldLayoutId id="2147483940" r:id="rId21"/>
    <p:sldLayoutId id="2147483950" r:id="rId22"/>
    <p:sldLayoutId id="2147483953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624" userDrawn="1">
          <p15:clr>
            <a:srgbClr val="F26B43"/>
          </p15:clr>
        </p15:guide>
        <p15:guide id="3" orient="horz" pos="3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quascirev.2021.107072" TargetMode="External"/><Relationship Id="rId2" Type="http://schemas.openxmlformats.org/officeDocument/2006/relationships/hyperlink" Target="https://doi.org/10.1016/j.quascirev.2021.10712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07/s10933-021-00176-y(0123456789" TargetMode="External"/><Relationship Id="rId5" Type="http://schemas.openxmlformats.org/officeDocument/2006/relationships/hyperlink" Target="https://doi.org/10.1021/acs.est.0c05207" TargetMode="External"/><Relationship Id="rId4" Type="http://schemas.openxmlformats.org/officeDocument/2006/relationships/hyperlink" Target="http://dx.doi.org/10.1016/j.ancene.2021.10028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3EF5467-1320-074B-B777-20E850CF3B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86272" y="279768"/>
            <a:ext cx="3960000" cy="845476"/>
          </a:xfrm>
        </p:spPr>
        <p:txBody>
          <a:bodyPr/>
          <a:lstStyle/>
          <a:p>
            <a:r>
              <a:rPr lang="fr-FR" dirty="0" smtClean="0"/>
              <a:t>LSM Germanium Meeting 2021</a:t>
            </a:r>
            <a:endParaRPr lang="fr-FR" dirty="0"/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8" y="146556"/>
            <a:ext cx="1783310" cy="738425"/>
          </a:xfrm>
          <a:solidFill>
            <a:schemeClr val="bg1"/>
          </a:solidFill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5702282" y="136926"/>
            <a:ext cx="3311999" cy="287337"/>
          </a:xfrm>
        </p:spPr>
        <p:txBody>
          <a:bodyPr/>
          <a:lstStyle/>
          <a:p>
            <a:pPr algn="r"/>
            <a:r>
              <a:rPr lang="fr-FR" dirty="0" smtClean="0">
                <a:solidFill>
                  <a:schemeClr val="tx1"/>
                </a:solidFill>
              </a:rPr>
              <a:t>16/12/2021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Sous-titre 15"/>
          <p:cNvSpPr>
            <a:spLocks noGrp="1"/>
          </p:cNvSpPr>
          <p:nvPr>
            <p:ph type="subTitle" idx="1"/>
          </p:nvPr>
        </p:nvSpPr>
        <p:spPr>
          <a:xfrm>
            <a:off x="114157" y="1268086"/>
            <a:ext cx="8900124" cy="3161169"/>
          </a:xfrm>
        </p:spPr>
        <p:txBody>
          <a:bodyPr/>
          <a:lstStyle/>
          <a:p>
            <a:r>
              <a:rPr lang="fr-FR" dirty="0" smtClean="0"/>
              <a:t>Syrah and Grenache detectors</a:t>
            </a:r>
          </a:p>
          <a:p>
            <a:r>
              <a:rPr lang="fr-FR" smtClean="0"/>
              <a:t>SAGeWell</a:t>
            </a:r>
            <a:r>
              <a:rPr lang="fr-FR" dirty="0" smtClean="0"/>
              <a:t> detector (</a:t>
            </a:r>
            <a:r>
              <a:rPr lang="fr-FR" dirty="0" err="1" smtClean="0"/>
              <a:t>Mirion</a:t>
            </a:r>
            <a:r>
              <a:rPr lang="fr-FR" dirty="0" smtClean="0"/>
              <a:t>) : 400cc, 0.73keV (122keV), 1.34keV (661keV), 1.77 (1332keV)</a:t>
            </a:r>
            <a:endParaRPr lang="fr-FR" dirty="0"/>
          </a:p>
        </p:txBody>
      </p:sp>
      <p:pic>
        <p:nvPicPr>
          <p:cNvPr id="11" name="Espace réservé pour une image  10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7815"/>
          <a:stretch>
            <a:fillRect/>
          </a:stretch>
        </p:blipFill>
        <p:spPr>
          <a:xfrm rot="5400000">
            <a:off x="3625999" y="2400744"/>
            <a:ext cx="1819965" cy="2120546"/>
          </a:xfrm>
        </p:spPr>
      </p:pic>
      <p:pic>
        <p:nvPicPr>
          <p:cNvPr id="12" name="Espace réservé pour une image  11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r="17878"/>
          <a:stretch>
            <a:fillRect/>
          </a:stretch>
        </p:blipFill>
        <p:spPr>
          <a:xfrm rot="5400000">
            <a:off x="616725" y="1928037"/>
            <a:ext cx="2001962" cy="2337132"/>
          </a:xfrm>
        </p:spPr>
      </p:pic>
      <p:pic>
        <p:nvPicPr>
          <p:cNvPr id="13" name="Espace réservé pour une image  12"/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r="17878"/>
          <a:stretch>
            <a:fillRect/>
          </a:stretch>
        </p:blipFill>
        <p:spPr>
          <a:xfrm rot="5400000">
            <a:off x="6365713" y="2035827"/>
            <a:ext cx="2001962" cy="2337132"/>
          </a:xfrm>
        </p:spPr>
      </p:pic>
      <p:sp>
        <p:nvSpPr>
          <p:cNvPr id="17" name="Espace réservé du texte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4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DC23FE-2F37-A049-A5FD-7EFB6E84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F971EF-808F-E54D-8B1A-02B9D831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5D6EE34-1279-864A-B894-C661AC16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EDYTEM detectors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38311F-4158-7142-A279-EF1B246DFF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Both detectors </a:t>
            </a:r>
            <a:r>
              <a:rPr lang="en-GB" dirty="0" smtClean="0"/>
              <a:t>are fully </a:t>
            </a:r>
            <a:r>
              <a:rPr lang="en-GB" dirty="0"/>
              <a:t>operational. </a:t>
            </a:r>
          </a:p>
          <a:p>
            <a:r>
              <a:rPr lang="en-GB" dirty="0"/>
              <a:t>The calculated efficiency curves show that they are real twins! </a:t>
            </a:r>
          </a:p>
          <a:p>
            <a:r>
              <a:rPr lang="en-GB" dirty="0"/>
              <a:t>There are no more data transfer problems thanks to the new remote connection (Putty, VNC viewer)</a:t>
            </a:r>
          </a:p>
          <a:p>
            <a:r>
              <a:rPr lang="en-GB" dirty="0"/>
              <a:t>Thanks to Guillaume!!!</a:t>
            </a:r>
            <a:endParaRPr lang="fr-FR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r="2736"/>
          <a:stretch>
            <a:fillRect/>
          </a:stretch>
        </p:blipFill>
        <p:spPr/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87C8EFE-86F4-424D-AFB1-0C1F2BC661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EBCFBABC-257D-8F48-950B-AE4F96B08F5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9929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430AB8-A004-AA48-913C-A0CCFB92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8348FD-0407-EF4C-8F3A-3E22BB35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97D86C3-7C42-F142-B830-CDEABAC6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Activity </a:t>
            </a:r>
            <a:r>
              <a:rPr lang="fr-FR" dirty="0" err="1"/>
              <a:t>indicators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DE9DA3-2F2F-9749-82AA-C6B849C9B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5" y="1080000"/>
            <a:ext cx="2589887" cy="221599"/>
          </a:xfrm>
        </p:spPr>
        <p:txBody>
          <a:bodyPr/>
          <a:lstStyle/>
          <a:p>
            <a:r>
              <a:rPr lang="fr-FR" dirty="0" err="1" smtClean="0"/>
              <a:t>Mutualised</a:t>
            </a:r>
            <a:r>
              <a:rPr lang="fr-FR" dirty="0" smtClean="0"/>
              <a:t> instruments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09" y="701314"/>
            <a:ext cx="5089071" cy="3652972"/>
          </a:xfr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F858E1D-EA60-1042-AA7A-4D62DE3985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8015" y="1624643"/>
            <a:ext cx="2589887" cy="1506566"/>
          </a:xfrm>
        </p:spPr>
        <p:txBody>
          <a:bodyPr/>
          <a:lstStyle/>
          <a:p>
            <a:r>
              <a:rPr lang="fr-FR" dirty="0" smtClean="0"/>
              <a:t>20 </a:t>
            </a:r>
            <a:r>
              <a:rPr lang="fr-FR" dirty="0" err="1" smtClean="0"/>
              <a:t>worldwide</a:t>
            </a:r>
            <a:r>
              <a:rPr lang="fr-FR" dirty="0" smtClean="0"/>
              <a:t> </a:t>
            </a:r>
            <a:r>
              <a:rPr lang="fr-FR" dirty="0" err="1" smtClean="0"/>
              <a:t>sedimentary</a:t>
            </a:r>
            <a:r>
              <a:rPr lang="fr-FR" dirty="0" smtClean="0"/>
              <a:t> </a:t>
            </a:r>
            <a:r>
              <a:rPr lang="fr-FR" dirty="0" err="1" smtClean="0"/>
              <a:t>sequences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 on the detectors </a:t>
            </a:r>
            <a:r>
              <a:rPr lang="fr-FR" dirty="0" err="1" smtClean="0"/>
              <a:t>during</a:t>
            </a:r>
            <a:r>
              <a:rPr lang="fr-FR" dirty="0" smtClean="0"/>
              <a:t> 2021.</a:t>
            </a:r>
          </a:p>
          <a:p>
            <a:endParaRPr lang="fr-FR" dirty="0"/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625E88FC-8D0C-FD4A-A791-F4C2F849D0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2" name="Étoile à 4 branches 11"/>
          <p:cNvSpPr/>
          <p:nvPr/>
        </p:nvSpPr>
        <p:spPr>
          <a:xfrm>
            <a:off x="6876698" y="3779087"/>
            <a:ext cx="204187" cy="247645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Étoile à 4 branches 15"/>
          <p:cNvSpPr/>
          <p:nvPr/>
        </p:nvSpPr>
        <p:spPr>
          <a:xfrm>
            <a:off x="6216967" y="2025015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Étoile à 4 branches 16"/>
          <p:cNvSpPr/>
          <p:nvPr/>
        </p:nvSpPr>
        <p:spPr>
          <a:xfrm>
            <a:off x="6433116" y="204172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Étoile à 4 branches 17"/>
          <p:cNvSpPr/>
          <p:nvPr/>
        </p:nvSpPr>
        <p:spPr>
          <a:xfrm>
            <a:off x="6178867" y="1929130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Étoile à 4 branches 18"/>
          <p:cNvSpPr/>
          <p:nvPr/>
        </p:nvSpPr>
        <p:spPr>
          <a:xfrm>
            <a:off x="6108893" y="1868302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Étoile à 4 branches 19"/>
          <p:cNvSpPr/>
          <p:nvPr/>
        </p:nvSpPr>
        <p:spPr>
          <a:xfrm>
            <a:off x="6081665" y="1916245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Étoile à 4 branches 20"/>
          <p:cNvSpPr/>
          <p:nvPr/>
        </p:nvSpPr>
        <p:spPr>
          <a:xfrm>
            <a:off x="6192202" y="1638995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Étoile à 4 branches 21"/>
          <p:cNvSpPr/>
          <p:nvPr/>
        </p:nvSpPr>
        <p:spPr>
          <a:xfrm>
            <a:off x="6084252" y="2002456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Étoile à 4 branches 22"/>
          <p:cNvSpPr/>
          <p:nvPr/>
        </p:nvSpPr>
        <p:spPr>
          <a:xfrm>
            <a:off x="5091996" y="331426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Étoile à 4 branches 23"/>
          <p:cNvSpPr/>
          <p:nvPr/>
        </p:nvSpPr>
        <p:spPr>
          <a:xfrm>
            <a:off x="5099616" y="342856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Étoile à 4 branches 24"/>
          <p:cNvSpPr/>
          <p:nvPr/>
        </p:nvSpPr>
        <p:spPr>
          <a:xfrm>
            <a:off x="5145336" y="335236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Étoile à 4 branches 25"/>
          <p:cNvSpPr/>
          <p:nvPr/>
        </p:nvSpPr>
        <p:spPr>
          <a:xfrm>
            <a:off x="5038656" y="217888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Étoile à 4 branches 26"/>
          <p:cNvSpPr/>
          <p:nvPr/>
        </p:nvSpPr>
        <p:spPr>
          <a:xfrm>
            <a:off x="5091996" y="215602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Étoile à 4 branches 27"/>
          <p:cNvSpPr/>
          <p:nvPr/>
        </p:nvSpPr>
        <p:spPr>
          <a:xfrm>
            <a:off x="6715056" y="320758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Étoile à 4 branches 28"/>
          <p:cNvSpPr/>
          <p:nvPr/>
        </p:nvSpPr>
        <p:spPr>
          <a:xfrm>
            <a:off x="6745536" y="318472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Étoile à 4 branches 29"/>
          <p:cNvSpPr/>
          <p:nvPr/>
        </p:nvSpPr>
        <p:spPr>
          <a:xfrm>
            <a:off x="6501696" y="259036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Étoile à 4 branches 30"/>
          <p:cNvSpPr/>
          <p:nvPr/>
        </p:nvSpPr>
        <p:spPr>
          <a:xfrm>
            <a:off x="6570276" y="263608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Étoile à 4 branches 31"/>
          <p:cNvSpPr/>
          <p:nvPr/>
        </p:nvSpPr>
        <p:spPr>
          <a:xfrm>
            <a:off x="6181656" y="206458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Étoile à 4 branches 32"/>
          <p:cNvSpPr/>
          <p:nvPr/>
        </p:nvSpPr>
        <p:spPr>
          <a:xfrm>
            <a:off x="6227376" y="166834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Étoile à 4 branches 33"/>
          <p:cNvSpPr/>
          <p:nvPr/>
        </p:nvSpPr>
        <p:spPr>
          <a:xfrm>
            <a:off x="5057886" y="2241117"/>
            <a:ext cx="205105" cy="20533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31E577-81F6-F546-AD3F-EFDB2D62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CFE-0483-BE4B-A4DE-D46D28BD729B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65D886-6E07-4745-BD62-15114CAA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B64988B-E2DA-3A45-83FF-969AEEAC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Spectrum and data </a:t>
            </a:r>
            <a:r>
              <a:rPr lang="fr-FR" dirty="0" err="1" smtClean="0"/>
              <a:t>processing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DE5EE6-E936-5548-A689-4328A9B679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069" y="3819761"/>
            <a:ext cx="2422054" cy="523927"/>
          </a:xfrm>
        </p:spPr>
        <p:txBody>
          <a:bodyPr/>
          <a:lstStyle/>
          <a:p>
            <a:r>
              <a:rPr lang="fr-FR" sz="1600" dirty="0" smtClean="0"/>
              <a:t>Spectrum transformation </a:t>
            </a:r>
            <a:r>
              <a:rPr lang="fr-FR" sz="1600" dirty="0" err="1" smtClean="0"/>
              <a:t>using</a:t>
            </a:r>
            <a:r>
              <a:rPr lang="fr-FR" sz="1600" dirty="0" smtClean="0"/>
              <a:t> G2K</a:t>
            </a:r>
            <a:endParaRPr lang="fr-FR" sz="1600" dirty="0"/>
          </a:p>
        </p:txBody>
      </p:sp>
      <p:pic>
        <p:nvPicPr>
          <p:cNvPr id="14" name="Espace réservé pour une image  13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r="18854"/>
          <a:stretch>
            <a:fillRect/>
          </a:stretch>
        </p:blipFill>
        <p:spPr>
          <a:xfrm>
            <a:off x="460375" y="1079500"/>
            <a:ext cx="1827213" cy="2740025"/>
          </a:xfr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6933D5-DBC9-B74C-85C0-759C57985A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81255" y="3832033"/>
            <a:ext cx="1826507" cy="523927"/>
          </a:xfrm>
        </p:spPr>
        <p:txBody>
          <a:bodyPr/>
          <a:lstStyle/>
          <a:p>
            <a:r>
              <a:rPr lang="fr-FR" sz="1600" dirty="0" smtClean="0"/>
              <a:t>Peak </a:t>
            </a:r>
            <a:r>
              <a:rPr lang="fr-FR" sz="1600" dirty="0" err="1" smtClean="0"/>
              <a:t>integration</a:t>
            </a:r>
            <a:r>
              <a:rPr lang="fr-FR" sz="1600" dirty="0" smtClean="0"/>
              <a:t> </a:t>
            </a:r>
            <a:r>
              <a:rPr lang="fr-FR" sz="1600" dirty="0" err="1" smtClean="0"/>
              <a:t>using</a:t>
            </a:r>
            <a:r>
              <a:rPr lang="fr-FR" sz="1600" dirty="0" smtClean="0"/>
              <a:t> ANAGRAM</a:t>
            </a:r>
            <a:endParaRPr lang="fr-FR" sz="1600" dirty="0"/>
          </a:p>
        </p:txBody>
      </p:sp>
      <p:pic>
        <p:nvPicPr>
          <p:cNvPr id="15" name="Espace réservé pour une image  14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14190"/>
          <a:stretch>
            <a:fillRect/>
          </a:stretch>
        </p:blipFill>
        <p:spPr>
          <a:xfrm>
            <a:off x="3281363" y="1079500"/>
            <a:ext cx="1825625" cy="2740025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FB37EED-AD0E-0749-AFE9-B34A942AAE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95563" y="3832033"/>
            <a:ext cx="2359437" cy="523927"/>
          </a:xfrm>
        </p:spPr>
        <p:txBody>
          <a:bodyPr/>
          <a:lstStyle/>
          <a:p>
            <a:r>
              <a:rPr lang="fr-FR" sz="1600" dirty="0" smtClean="0"/>
              <a:t>Age-</a:t>
            </a:r>
            <a:r>
              <a:rPr lang="fr-FR" sz="1600" dirty="0" err="1" smtClean="0"/>
              <a:t>modelling</a:t>
            </a:r>
            <a:r>
              <a:rPr lang="fr-FR" sz="1600" dirty="0" smtClean="0"/>
              <a:t> SERAC (Bruel &amp; Sabatier, 2020)</a:t>
            </a:r>
            <a:endParaRPr lang="fr-FR" sz="1600" dirty="0"/>
          </a:p>
        </p:txBody>
      </p:sp>
      <p:pic>
        <p:nvPicPr>
          <p:cNvPr id="17" name="Espace réservé pour une image  16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8" r="17388"/>
          <a:stretch>
            <a:fillRect/>
          </a:stretch>
        </p:blipFill>
        <p:spPr>
          <a:xfrm>
            <a:off x="5895975" y="1079500"/>
            <a:ext cx="2359025" cy="2740025"/>
          </a:xfrm>
        </p:spPr>
      </p:pic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A998F17-9F50-C44C-A5F5-E58004B41E3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2" name="Flèche droite 11"/>
          <p:cNvSpPr/>
          <p:nvPr/>
        </p:nvSpPr>
        <p:spPr>
          <a:xfrm>
            <a:off x="2501900" y="2146300"/>
            <a:ext cx="5588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èche droite 12"/>
          <p:cNvSpPr/>
          <p:nvPr/>
        </p:nvSpPr>
        <p:spPr>
          <a:xfrm>
            <a:off x="5232400" y="2133600"/>
            <a:ext cx="5588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136AA7-295B-F240-9BDB-178DFD13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C433-F57F-0044-A643-207EF70802C4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9F1FD0-E618-844D-9056-B4B004EF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900A806-597A-A344-A48C-7633446D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….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35DCA3-26B1-3346-A18B-6B821F3D7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4AA0D8-10FB-064F-B9A5-97EDB193E5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8D2639CE-34CD-1B45-81AB-E6FE5CF819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b="50591"/>
          <a:stretch/>
        </p:blipFill>
        <p:spPr>
          <a:xfrm>
            <a:off x="206208" y="803504"/>
            <a:ext cx="4107195" cy="21768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19" y="3059964"/>
            <a:ext cx="4814222" cy="20008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823" y="2475324"/>
            <a:ext cx="3012141" cy="22767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49844"/>
          <a:stretch/>
        </p:blipFill>
        <p:spPr>
          <a:xfrm>
            <a:off x="4572000" y="346496"/>
            <a:ext cx="4185883" cy="225213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812925" y="2648096"/>
            <a:ext cx="2004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Sabatier et al., 2021 ES&amp;T</a:t>
            </a:r>
            <a:endParaRPr lang="fr-FR" sz="12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107107" y="2084547"/>
            <a:ext cx="2004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Sabatier et al., 2021 ES&amp;T</a:t>
            </a:r>
            <a:endParaRPr lang="fr-FR" sz="12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945525" y="4747484"/>
            <a:ext cx="18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Rapuc</a:t>
            </a:r>
            <a:r>
              <a:rPr lang="fr-FR" sz="1200" i="1" dirty="0" smtClean="0"/>
              <a:t> et al., 2021 QSR</a:t>
            </a:r>
            <a:endParaRPr lang="fr-FR" sz="12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475123" y="3756872"/>
            <a:ext cx="135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Jouffroy-</a:t>
            </a:r>
            <a:r>
              <a:rPr lang="fr-FR" sz="1200" i="1" dirty="0" err="1" smtClean="0"/>
              <a:t>Bapicot</a:t>
            </a:r>
            <a:r>
              <a:rPr lang="fr-FR" sz="1200" i="1" dirty="0" smtClean="0"/>
              <a:t> et al., 2021 QSR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3496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C433-F57F-0044-A643-207EF70802C4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67576"/>
            <a:ext cx="4990428" cy="523926"/>
          </a:xfrm>
        </p:spPr>
        <p:txBody>
          <a:bodyPr/>
          <a:lstStyle/>
          <a:p>
            <a:r>
              <a:rPr lang="fr-FR" dirty="0" err="1" smtClean="0"/>
              <a:t>Review</a:t>
            </a:r>
            <a:r>
              <a:rPr lang="fr-FR" dirty="0" smtClean="0"/>
              <a:t> </a:t>
            </a:r>
            <a:r>
              <a:rPr lang="fr-FR" dirty="0" err="1" smtClean="0"/>
              <a:t>paper</a:t>
            </a:r>
            <a:r>
              <a:rPr lang="fr-FR" dirty="0" smtClean="0"/>
              <a:t> about 210Pb/137Cs </a:t>
            </a:r>
            <a:r>
              <a:rPr lang="fr-FR" dirty="0" err="1" smtClean="0"/>
              <a:t>fallouts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sedimentary</a:t>
            </a:r>
            <a:r>
              <a:rPr lang="fr-FR" dirty="0" smtClean="0"/>
              <a:t> </a:t>
            </a:r>
            <a:r>
              <a:rPr lang="fr-FR" dirty="0" err="1" smtClean="0"/>
              <a:t>cores</a:t>
            </a:r>
            <a:r>
              <a:rPr lang="fr-FR" dirty="0" smtClean="0"/>
              <a:t> : Foucher et al., 2021 ESSD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21"/>
          </p:nvPr>
        </p:nvSpPr>
        <p:spPr/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0" y="914997"/>
            <a:ext cx="3367825" cy="23045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708" y="3136888"/>
            <a:ext cx="2156492" cy="20581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81" y="591502"/>
            <a:ext cx="3104959" cy="416782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147698" y="1648496"/>
            <a:ext cx="150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MNWT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986071" y="3391437"/>
            <a:ext cx="150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Chernobyl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300098" y="1800896"/>
            <a:ext cx="150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55505" y="3175993"/>
            <a:ext cx="25998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573 articles published between 1977 and 2020, reporting the collection of 1351 individual dating </a:t>
            </a:r>
            <a:r>
              <a:rPr lang="en-US" sz="1400" dirty="0" smtClean="0"/>
              <a:t>sediment </a:t>
            </a:r>
            <a:r>
              <a:rPr lang="fr-FR" sz="1400" dirty="0" err="1" smtClean="0"/>
              <a:t>cores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991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C433-F57F-0044-A643-207EF70802C4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21"/>
          </p:nvPr>
        </p:nvSpPr>
        <p:spPr/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30" y="950845"/>
            <a:ext cx="4567642" cy="285486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979035"/>
            <a:ext cx="4369820" cy="270432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726" y="3417180"/>
            <a:ext cx="1149677" cy="1726320"/>
          </a:xfrm>
          <a:prstGeom prst="rect">
            <a:avLst/>
          </a:prstGeom>
        </p:spPr>
      </p:pic>
      <p:sp>
        <p:nvSpPr>
          <p:cNvPr id="15" name="Titre 3"/>
          <p:cNvSpPr>
            <a:spLocks noGrp="1"/>
          </p:cNvSpPr>
          <p:nvPr>
            <p:ph type="title"/>
          </p:nvPr>
        </p:nvSpPr>
        <p:spPr>
          <a:xfrm>
            <a:off x="914400" y="67576"/>
            <a:ext cx="4990428" cy="523926"/>
          </a:xfrm>
        </p:spPr>
        <p:txBody>
          <a:bodyPr/>
          <a:lstStyle/>
          <a:p>
            <a:r>
              <a:rPr lang="fr-FR" dirty="0" err="1" smtClean="0"/>
              <a:t>Review</a:t>
            </a:r>
            <a:r>
              <a:rPr lang="fr-FR" dirty="0" smtClean="0"/>
              <a:t> </a:t>
            </a:r>
            <a:r>
              <a:rPr lang="fr-FR" dirty="0" err="1" smtClean="0"/>
              <a:t>paper</a:t>
            </a:r>
            <a:r>
              <a:rPr lang="fr-FR" dirty="0" smtClean="0"/>
              <a:t> about 210Pb/137Cs </a:t>
            </a:r>
            <a:r>
              <a:rPr lang="fr-FR" dirty="0" err="1" smtClean="0"/>
              <a:t>fallouts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sedimentary</a:t>
            </a:r>
            <a:r>
              <a:rPr lang="fr-FR" dirty="0" smtClean="0"/>
              <a:t> </a:t>
            </a:r>
            <a:r>
              <a:rPr lang="fr-FR" dirty="0" err="1" smtClean="0"/>
              <a:t>cores</a:t>
            </a:r>
            <a:r>
              <a:rPr lang="fr-FR" dirty="0" smtClean="0"/>
              <a:t> : Foucher et al., 2021 ESSD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" y="3784321"/>
            <a:ext cx="236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Some examples of events detected in sediment cores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655712" y="3908738"/>
            <a:ext cx="424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137</a:t>
            </a:r>
            <a:r>
              <a:rPr lang="en-US" sz="1200" dirty="0"/>
              <a:t>Cs inventory in the sediment cores covered in the database and location of some of the main sources of </a:t>
            </a:r>
            <a:r>
              <a:rPr lang="en-US" sz="1200" baseline="30000" dirty="0"/>
              <a:t>137</a:t>
            </a:r>
            <a:r>
              <a:rPr lang="en-US" sz="1200" dirty="0"/>
              <a:t>Cs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6526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27429" y="4109225"/>
            <a:ext cx="3566860" cy="1034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CC5FF8-E66D-EE49-BC48-E7CA1470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0A1D5A-49F1-8E44-8D15-9AD62635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14ECAEB-2873-2544-9DB3-BD8B5514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Valorisation 2021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CC460C-1E6D-1140-A88B-61F505F288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1454" y="3934277"/>
            <a:ext cx="1958975" cy="558800"/>
          </a:xfrm>
        </p:spPr>
        <p:txBody>
          <a:bodyPr/>
          <a:lstStyle/>
          <a:p>
            <a:r>
              <a:rPr lang="fr-FR" dirty="0"/>
              <a:t>F</a:t>
            </a:r>
            <a:r>
              <a:rPr lang="fr-FR" dirty="0" smtClean="0"/>
              <a:t>ORMATION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2364BB3-AF06-A942-9E66-03354177D9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5179" y="4574086"/>
            <a:ext cx="2798437" cy="488405"/>
          </a:xfrm>
        </p:spPr>
        <p:txBody>
          <a:bodyPr/>
          <a:lstStyle/>
          <a:p>
            <a:r>
              <a:rPr lang="fr-FR" dirty="0" smtClean="0"/>
              <a:t>5 PhD </a:t>
            </a:r>
            <a:r>
              <a:rPr lang="fr-FR" dirty="0" err="1" smtClean="0"/>
              <a:t>student</a:t>
            </a:r>
            <a:r>
              <a:rPr lang="fr-FR" dirty="0" err="1"/>
              <a:t>s</a:t>
            </a:r>
            <a:endParaRPr lang="fr-FR" dirty="0" smtClean="0"/>
          </a:p>
          <a:p>
            <a:r>
              <a:rPr lang="fr-FR" dirty="0" smtClean="0"/>
              <a:t>3 masters  </a:t>
            </a:r>
            <a:r>
              <a:rPr lang="fr-FR" dirty="0" err="1" smtClean="0"/>
              <a:t>students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5F6A34B-3C51-2647-BAF3-098D66303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384" y="769292"/>
            <a:ext cx="9028615" cy="3083976"/>
          </a:xfrm>
        </p:spPr>
        <p:txBody>
          <a:bodyPr/>
          <a:lstStyle/>
          <a:p>
            <a:r>
              <a:rPr lang="fr-FR" sz="1400" u="sng" dirty="0"/>
              <a:t>6</a:t>
            </a:r>
            <a:r>
              <a:rPr lang="fr-FR" sz="1050" u="sng" dirty="0"/>
              <a:t> </a:t>
            </a:r>
            <a:r>
              <a:rPr lang="fr-FR" sz="1400" u="sng" dirty="0"/>
              <a:t>publications</a:t>
            </a:r>
          </a:p>
          <a:p>
            <a:r>
              <a:rPr lang="fr-FR" sz="1050" b="0" dirty="0" err="1"/>
              <a:t>Rapuc</a:t>
            </a:r>
            <a:r>
              <a:rPr lang="fr-FR" sz="1050" b="0" dirty="0"/>
              <a:t>, W., Bouchez, J., Sabatier, P., </a:t>
            </a:r>
            <a:r>
              <a:rPr lang="fr-FR" sz="1050" b="0" dirty="0" err="1"/>
              <a:t>Genuite</a:t>
            </a:r>
            <a:r>
              <a:rPr lang="fr-FR" sz="1050" b="0" dirty="0"/>
              <a:t>, K., </a:t>
            </a:r>
            <a:r>
              <a:rPr lang="fr-FR" sz="1050" b="0" dirty="0" err="1"/>
              <a:t>Poulenard</a:t>
            </a:r>
            <a:r>
              <a:rPr lang="fr-FR" sz="1050" b="0" dirty="0"/>
              <a:t>, J., </a:t>
            </a:r>
            <a:r>
              <a:rPr lang="fr-FR" sz="1050" b="0" dirty="0" err="1"/>
              <a:t>Gaillardet</a:t>
            </a:r>
            <a:r>
              <a:rPr lang="fr-FR" sz="1050" b="0" dirty="0"/>
              <a:t>, J., Arnaud, F. </a:t>
            </a:r>
            <a:r>
              <a:rPr lang="fr-FR" sz="1050" b="0" i="1" dirty="0"/>
              <a:t> </a:t>
            </a:r>
            <a:r>
              <a:rPr lang="fr-FR" sz="1050" b="0" dirty="0"/>
              <a:t>Quantitative </a:t>
            </a:r>
            <a:r>
              <a:rPr lang="fr-FR" sz="1050" b="0" dirty="0" err="1"/>
              <a:t>evaluation</a:t>
            </a:r>
            <a:r>
              <a:rPr lang="fr-FR" sz="1050" b="0" dirty="0"/>
              <a:t> of </a:t>
            </a:r>
            <a:r>
              <a:rPr lang="fr-FR" sz="1050" b="0" dirty="0" err="1"/>
              <a:t>human</a:t>
            </a:r>
            <a:r>
              <a:rPr lang="fr-FR" sz="1050" b="0" dirty="0"/>
              <a:t> and </a:t>
            </a:r>
            <a:r>
              <a:rPr lang="fr-FR" sz="1050" b="0" dirty="0" err="1"/>
              <a:t>climate</a:t>
            </a:r>
            <a:r>
              <a:rPr lang="fr-FR" sz="1050" b="0" dirty="0"/>
              <a:t> forcing on </a:t>
            </a:r>
            <a:r>
              <a:rPr lang="fr-FR" sz="1050" b="0" dirty="0" err="1"/>
              <a:t>erosion</a:t>
            </a:r>
            <a:r>
              <a:rPr lang="fr-FR" sz="1050" b="0" dirty="0"/>
              <a:t> in the Alpine Critical Zone over the last 2,000 </a:t>
            </a:r>
            <a:r>
              <a:rPr lang="fr-FR" sz="1050" b="0" dirty="0" err="1"/>
              <a:t>years</a:t>
            </a:r>
            <a:r>
              <a:rPr lang="fr-FR" sz="1050" b="0" dirty="0"/>
              <a:t>. </a:t>
            </a:r>
            <a:r>
              <a:rPr lang="fr-FR" sz="1050" b="0" dirty="0" err="1"/>
              <a:t>Acceptted</a:t>
            </a:r>
            <a:r>
              <a:rPr lang="fr-FR" sz="1050" b="0" dirty="0"/>
              <a:t> to </a:t>
            </a:r>
            <a:r>
              <a:rPr lang="fr-FR" sz="1050" b="0" i="1" dirty="0" err="1"/>
              <a:t>Quaternary</a:t>
            </a:r>
            <a:r>
              <a:rPr lang="fr-FR" sz="1050" b="0" i="1" dirty="0"/>
              <a:t> Science </a:t>
            </a:r>
            <a:r>
              <a:rPr lang="fr-FR" sz="1050" b="0" i="1" dirty="0" err="1"/>
              <a:t>Reviews</a:t>
            </a:r>
            <a:r>
              <a:rPr lang="fr-FR" sz="1050" b="0" dirty="0"/>
              <a:t> 268, 107127, </a:t>
            </a:r>
            <a:r>
              <a:rPr lang="fr-FR" sz="1050" b="0" u="sng" dirty="0">
                <a:hlinkClick r:id="rId2"/>
              </a:rPr>
              <a:t>https://doi.org/10.1016/j.quascirev.2021.107127</a:t>
            </a:r>
            <a:endParaRPr lang="fr-FR" sz="1050" b="0" dirty="0"/>
          </a:p>
          <a:p>
            <a:r>
              <a:rPr lang="fr-FR" sz="1050" b="0" dirty="0"/>
              <a:t>Jouffroy-</a:t>
            </a:r>
            <a:r>
              <a:rPr lang="fr-FR" sz="1050" b="0" dirty="0" err="1"/>
              <a:t>Bapicot</a:t>
            </a:r>
            <a:r>
              <a:rPr lang="fr-FR" sz="1050" b="0" dirty="0"/>
              <a:t> I., </a:t>
            </a:r>
            <a:r>
              <a:rPr lang="fr-FR" sz="1050" b="0" dirty="0" err="1"/>
              <a:t>Pedrotta</a:t>
            </a:r>
            <a:r>
              <a:rPr lang="fr-FR" sz="1050" b="0" dirty="0"/>
              <a:t> T., </a:t>
            </a:r>
            <a:r>
              <a:rPr lang="fr-FR" sz="1050" b="0" dirty="0" err="1"/>
              <a:t>Debret</a:t>
            </a:r>
            <a:r>
              <a:rPr lang="fr-FR" sz="1050" b="0" dirty="0"/>
              <a:t> M., Zanchetta G., Sabatier P., Field S., Roberts N., </a:t>
            </a:r>
            <a:r>
              <a:rPr lang="fr-FR" sz="1050" b="0" dirty="0" err="1"/>
              <a:t>Tinner</a:t>
            </a:r>
            <a:r>
              <a:rPr lang="fr-FR" sz="1050" b="0" dirty="0"/>
              <a:t> W., Walsh K., Vannière B. Olive </a:t>
            </a:r>
            <a:r>
              <a:rPr lang="fr-FR" sz="1050" b="0" dirty="0" err="1"/>
              <a:t>groves</a:t>
            </a:r>
            <a:r>
              <a:rPr lang="fr-FR" sz="1050" b="0" dirty="0"/>
              <a:t> </a:t>
            </a:r>
            <a:r>
              <a:rPr lang="fr-FR" sz="1050" b="0" dirty="0" err="1"/>
              <a:t>around</a:t>
            </a:r>
            <a:r>
              <a:rPr lang="fr-FR" sz="1050" b="0" dirty="0"/>
              <a:t> the </a:t>
            </a:r>
            <a:r>
              <a:rPr lang="fr-FR" sz="1050" b="0" dirty="0" err="1"/>
              <a:t>lake</a:t>
            </a:r>
            <a:r>
              <a:rPr lang="fr-FR" sz="1050" b="0" dirty="0"/>
              <a:t>. A </a:t>
            </a:r>
            <a:r>
              <a:rPr lang="fr-FR" sz="1050" b="0" dirty="0" err="1"/>
              <a:t>ten-thousand-year</a:t>
            </a:r>
            <a:r>
              <a:rPr lang="fr-FR" sz="1050" b="0" dirty="0"/>
              <a:t> </a:t>
            </a:r>
            <a:r>
              <a:rPr lang="fr-FR" sz="1050" b="0" dirty="0" err="1"/>
              <a:t>history</a:t>
            </a:r>
            <a:r>
              <a:rPr lang="fr-FR" sz="1050" b="0" dirty="0"/>
              <a:t> of a </a:t>
            </a:r>
            <a:r>
              <a:rPr lang="fr-FR" sz="1050" b="0" dirty="0" err="1"/>
              <a:t>Cretan</a:t>
            </a:r>
            <a:r>
              <a:rPr lang="fr-FR" sz="1050" b="0" dirty="0"/>
              <a:t> </a:t>
            </a:r>
            <a:r>
              <a:rPr lang="fr-FR" sz="1050" b="0" dirty="0" err="1"/>
              <a:t>landscape</a:t>
            </a:r>
            <a:r>
              <a:rPr lang="fr-FR" sz="1050" b="0" dirty="0"/>
              <a:t> (</a:t>
            </a:r>
            <a:r>
              <a:rPr lang="fr-FR" sz="1050" b="0" dirty="0" err="1"/>
              <a:t>Greece</a:t>
            </a:r>
            <a:r>
              <a:rPr lang="fr-FR" sz="1050" b="0" dirty="0"/>
              <a:t>) </a:t>
            </a:r>
            <a:r>
              <a:rPr lang="fr-FR" sz="1050" b="0" dirty="0" err="1"/>
              <a:t>reveals</a:t>
            </a:r>
            <a:r>
              <a:rPr lang="fr-FR" sz="1050" b="0" dirty="0"/>
              <a:t> the dominant </a:t>
            </a:r>
            <a:r>
              <a:rPr lang="fr-FR" sz="1050" b="0" dirty="0" err="1"/>
              <a:t>role</a:t>
            </a:r>
            <a:r>
              <a:rPr lang="fr-FR" sz="1050" b="0" dirty="0"/>
              <a:t> of </a:t>
            </a:r>
            <a:r>
              <a:rPr lang="fr-FR" sz="1050" b="0" dirty="0" err="1"/>
              <a:t>humans</a:t>
            </a:r>
            <a:r>
              <a:rPr lang="fr-FR" sz="1050" b="0" dirty="0"/>
              <a:t> in </a:t>
            </a:r>
            <a:r>
              <a:rPr lang="fr-FR" sz="1050" b="0" dirty="0" err="1"/>
              <a:t>making</a:t>
            </a:r>
            <a:r>
              <a:rPr lang="fr-FR" sz="1050" b="0" dirty="0"/>
              <a:t> </a:t>
            </a:r>
            <a:r>
              <a:rPr lang="fr-FR" sz="1050" b="0" dirty="0" err="1"/>
              <a:t>this</a:t>
            </a:r>
            <a:r>
              <a:rPr lang="fr-FR" sz="1050" b="0" dirty="0"/>
              <a:t> </a:t>
            </a:r>
            <a:r>
              <a:rPr lang="fr-FR" sz="1050" b="0" dirty="0" err="1"/>
              <a:t>Mediterranean</a:t>
            </a:r>
            <a:r>
              <a:rPr lang="fr-FR" sz="1050" b="0" dirty="0"/>
              <a:t> </a:t>
            </a:r>
            <a:r>
              <a:rPr lang="fr-FR" sz="1050" b="0" dirty="0" err="1"/>
              <a:t>ecosystem</a:t>
            </a:r>
            <a:r>
              <a:rPr lang="fr-FR" sz="1050" b="0" dirty="0"/>
              <a:t>. </a:t>
            </a:r>
            <a:r>
              <a:rPr lang="fr-FR" sz="1050" b="0" i="1" dirty="0" err="1"/>
              <a:t>Quaternary</a:t>
            </a:r>
            <a:r>
              <a:rPr lang="fr-FR" sz="1050" b="0" i="1" dirty="0"/>
              <a:t> Science </a:t>
            </a:r>
            <a:r>
              <a:rPr lang="fr-FR" sz="1050" b="0" i="1" dirty="0" err="1"/>
              <a:t>Reviews</a:t>
            </a:r>
            <a:r>
              <a:rPr lang="fr-FR" sz="1050" b="0" dirty="0"/>
              <a:t> 267, 107072, </a:t>
            </a:r>
            <a:r>
              <a:rPr lang="fr-FR" sz="1050" b="0" u="sng" dirty="0">
                <a:hlinkClick r:id="rId3"/>
              </a:rPr>
              <a:t>https://doi.org/10.1016/j.quascirev.2021.107072</a:t>
            </a:r>
            <a:endParaRPr lang="fr-FR" sz="1050" b="0" u="sng" dirty="0"/>
          </a:p>
          <a:p>
            <a:r>
              <a:rPr lang="en-GB" sz="1050" b="0" dirty="0" err="1"/>
              <a:t>Guédron</a:t>
            </a:r>
            <a:r>
              <a:rPr lang="en-GB" sz="1050" b="0" dirty="0"/>
              <a:t>, S., </a:t>
            </a:r>
            <a:r>
              <a:rPr lang="en-GB" sz="1050" b="0" dirty="0" err="1"/>
              <a:t>Tolu</a:t>
            </a:r>
            <a:r>
              <a:rPr lang="en-GB" sz="1050" b="0" dirty="0"/>
              <a:t>, J., </a:t>
            </a:r>
            <a:r>
              <a:rPr lang="en-GB" sz="1050" b="0" dirty="0" err="1"/>
              <a:t>Delaere</a:t>
            </a:r>
            <a:r>
              <a:rPr lang="en-GB" sz="1050" b="0" dirty="0"/>
              <a:t>, C., Sabatier, P., Barre, J., Heredia, C., </a:t>
            </a:r>
            <a:r>
              <a:rPr lang="en-GB" sz="1050" b="0" dirty="0" err="1"/>
              <a:t>Brisset</a:t>
            </a:r>
            <a:r>
              <a:rPr lang="en-GB" sz="1050" b="0" dirty="0"/>
              <a:t>, E., </a:t>
            </a:r>
            <a:r>
              <a:rPr lang="en-GB" sz="1050" b="0" dirty="0" err="1"/>
              <a:t>Campillo</a:t>
            </a:r>
            <a:r>
              <a:rPr lang="en-GB" sz="1050" b="0" dirty="0"/>
              <a:t>, S., </a:t>
            </a:r>
            <a:r>
              <a:rPr lang="en-GB" sz="1050" b="0" dirty="0" err="1"/>
              <a:t>Bindler</a:t>
            </a:r>
            <a:r>
              <a:rPr lang="en-GB" sz="1050" b="0" dirty="0"/>
              <a:t>, R., Fritz, S. C., Baker, P. A., </a:t>
            </a:r>
            <a:r>
              <a:rPr lang="en-GB" sz="1050" b="0" dirty="0" err="1"/>
              <a:t>Amouroux</a:t>
            </a:r>
            <a:r>
              <a:rPr lang="en-GB" sz="1050" b="0" dirty="0"/>
              <a:t>, D. (2021). Reconstructing two millennia of copper and silver metallurgy in the Lake Titicaca region (Bolivia/Peru) using trace metals and lead isotopic composition. </a:t>
            </a:r>
            <a:r>
              <a:rPr lang="en-GB" sz="1050" b="0" i="1" dirty="0"/>
              <a:t>Anthropocene</a:t>
            </a:r>
            <a:r>
              <a:rPr lang="en-GB" sz="1050" b="0" dirty="0"/>
              <a:t> 34, 100288, </a:t>
            </a:r>
            <a:r>
              <a:rPr lang="fr-FR" sz="1050" b="0" u="sng" dirty="0">
                <a:hlinkClick r:id="rId4"/>
              </a:rPr>
              <a:t>http://dx.doi.org/10.1016/j.ancene.2021.100288</a:t>
            </a:r>
            <a:endParaRPr lang="fr-FR" sz="1050" b="0" u="sng" dirty="0"/>
          </a:p>
          <a:p>
            <a:r>
              <a:rPr lang="en-GB" sz="1050" b="0" dirty="0"/>
              <a:t>Sabatier, P., Mottes, C., </a:t>
            </a:r>
            <a:r>
              <a:rPr lang="en-GB" sz="1050" b="0" dirty="0" err="1"/>
              <a:t>Cottin</a:t>
            </a:r>
            <a:r>
              <a:rPr lang="en-GB" sz="1050" b="0" dirty="0"/>
              <a:t>, N., </a:t>
            </a:r>
            <a:r>
              <a:rPr lang="en-GB" sz="1050" b="0" dirty="0" err="1"/>
              <a:t>Evrard</a:t>
            </a:r>
            <a:r>
              <a:rPr lang="en-GB" sz="1050" b="0" dirty="0"/>
              <a:t>, O., Comte, I., Piot, C., Gay, B., Arnaud, F., </a:t>
            </a:r>
            <a:r>
              <a:rPr lang="en-GB" sz="1050" b="0" dirty="0" err="1"/>
              <a:t>Lefevre</a:t>
            </a:r>
            <a:r>
              <a:rPr lang="en-GB" sz="1050" b="0" dirty="0"/>
              <a:t>, I., </a:t>
            </a:r>
            <a:r>
              <a:rPr lang="en-GB" sz="1050" b="0" dirty="0" err="1"/>
              <a:t>Develle</a:t>
            </a:r>
            <a:r>
              <a:rPr lang="en-GB" sz="1050" b="0" dirty="0"/>
              <a:t>, A.L., </a:t>
            </a:r>
            <a:r>
              <a:rPr lang="en-GB" sz="1050" b="0" dirty="0" err="1"/>
              <a:t>Deffontaines</a:t>
            </a:r>
            <a:r>
              <a:rPr lang="en-GB" sz="1050" b="0" dirty="0"/>
              <a:t>, L., </a:t>
            </a:r>
            <a:r>
              <a:rPr lang="en-GB" sz="1050" b="0" dirty="0" err="1"/>
              <a:t>Plet</a:t>
            </a:r>
            <a:r>
              <a:rPr lang="en-GB" sz="1050" b="0" dirty="0"/>
              <a:t>, J., </a:t>
            </a:r>
            <a:r>
              <a:rPr lang="en-GB" sz="1050" b="0" dirty="0" err="1"/>
              <a:t>Lesueur-Jannoyer</a:t>
            </a:r>
            <a:r>
              <a:rPr lang="en-GB" sz="1050" b="0" dirty="0"/>
              <a:t>, M., </a:t>
            </a:r>
            <a:r>
              <a:rPr lang="en-GB" sz="1050" b="0" dirty="0" err="1"/>
              <a:t>Poulenard</a:t>
            </a:r>
            <a:r>
              <a:rPr lang="en-GB" sz="1050" b="0" dirty="0"/>
              <a:t>, J. Glyphosate Resurrects </a:t>
            </a:r>
            <a:r>
              <a:rPr lang="en-GB" sz="1050" b="0" dirty="0" err="1"/>
              <a:t>Chlordecone</a:t>
            </a:r>
            <a:r>
              <a:rPr lang="en-GB" sz="1050" b="0" dirty="0"/>
              <a:t>. </a:t>
            </a:r>
            <a:r>
              <a:rPr lang="en-GB" sz="1050" b="0" i="1" dirty="0"/>
              <a:t>Environmental Science and Technology. </a:t>
            </a:r>
            <a:r>
              <a:rPr lang="fr-FR" sz="1050" b="0" u="sng" dirty="0">
                <a:hlinkClick r:id="rId5" tooltip="DOI URL"/>
              </a:rPr>
              <a:t>https://doi.org/10.1021/acs.est.0c05207</a:t>
            </a:r>
            <a:endParaRPr lang="fr-FR" sz="1050" b="0" u="sng" dirty="0"/>
          </a:p>
          <a:p>
            <a:r>
              <a:rPr lang="en-GB" sz="1050" b="0" dirty="0" err="1"/>
              <a:t>Bruel</a:t>
            </a:r>
            <a:r>
              <a:rPr lang="en-GB" sz="1050" b="0" dirty="0"/>
              <a:t>, R., </a:t>
            </a:r>
            <a:r>
              <a:rPr lang="en-GB" sz="1050" b="0" dirty="0" err="1"/>
              <a:t>Girardclos</a:t>
            </a:r>
            <a:r>
              <a:rPr lang="en-GB" sz="1050" b="0" dirty="0"/>
              <a:t>, S., </a:t>
            </a:r>
            <a:r>
              <a:rPr lang="en-GB" sz="1050" b="0" dirty="0" err="1"/>
              <a:t>Marchetto</a:t>
            </a:r>
            <a:r>
              <a:rPr lang="en-GB" sz="1050" b="0" dirty="0"/>
              <a:t>, A., Kremer, K., </a:t>
            </a:r>
            <a:r>
              <a:rPr lang="en-GB" sz="1050" b="0" dirty="0" err="1"/>
              <a:t>Crouzet</a:t>
            </a:r>
            <a:r>
              <a:rPr lang="en-GB" sz="1050" b="0" dirty="0"/>
              <a:t>, C., </a:t>
            </a:r>
            <a:r>
              <a:rPr lang="en-GB" sz="1050" b="0" dirty="0" err="1"/>
              <a:t>Reyss</a:t>
            </a:r>
            <a:r>
              <a:rPr lang="en-GB" sz="1050" b="0" dirty="0"/>
              <a:t>, J.L., Sabatier, P., </a:t>
            </a:r>
            <a:r>
              <a:rPr lang="en-GB" sz="1050" b="0" dirty="0" err="1"/>
              <a:t>Perga</a:t>
            </a:r>
            <a:r>
              <a:rPr lang="en-GB" sz="1050" b="0" dirty="0"/>
              <a:t>, M.E. (2021). Lakes in the Anthropocene are more vulnerable to climate variability, </a:t>
            </a:r>
            <a:r>
              <a:rPr lang="en-GB" sz="1050" b="0" i="1" dirty="0"/>
              <a:t>Journal of </a:t>
            </a:r>
            <a:r>
              <a:rPr lang="en-GB" sz="1050" b="0" i="1" dirty="0" err="1"/>
              <a:t>Paleolimnology</a:t>
            </a:r>
            <a:r>
              <a:rPr lang="en-GB" sz="1050" b="0" dirty="0"/>
              <a:t>, 65:353–368, </a:t>
            </a:r>
            <a:r>
              <a:rPr lang="en-GB" sz="1050" b="0" u="sng" dirty="0">
                <a:hlinkClick r:id="rId6"/>
              </a:rPr>
              <a:t>https://doi.org/10.1007/s10933-021-00176-y(0123456789</a:t>
            </a:r>
            <a:endParaRPr lang="fr-FR" sz="1050" b="0" dirty="0"/>
          </a:p>
          <a:p>
            <a:r>
              <a:rPr lang="fr-FR" sz="1050" b="0" dirty="0" err="1"/>
              <a:t>Biguenet</a:t>
            </a:r>
            <a:r>
              <a:rPr lang="fr-FR" sz="1050" b="0" dirty="0"/>
              <a:t>, M., Sabatier, P., </a:t>
            </a:r>
            <a:r>
              <a:rPr lang="fr-FR" sz="1050" b="0" dirty="0" err="1"/>
              <a:t>Chaumillon</a:t>
            </a:r>
            <a:r>
              <a:rPr lang="fr-FR" sz="1050" b="0" dirty="0"/>
              <a:t>, E., </a:t>
            </a:r>
            <a:r>
              <a:rPr lang="fr-FR" sz="1050" b="0" dirty="0" err="1"/>
              <a:t>Chagué</a:t>
            </a:r>
            <a:r>
              <a:rPr lang="fr-FR" sz="1050" b="0" dirty="0"/>
              <a:t>, C., Arnaud, F., </a:t>
            </a:r>
            <a:r>
              <a:rPr lang="fr-FR" sz="1050" b="0" dirty="0" err="1"/>
              <a:t>Jorissen</a:t>
            </a:r>
            <a:r>
              <a:rPr lang="fr-FR" sz="1050" b="0" dirty="0"/>
              <a:t>, F., </a:t>
            </a:r>
            <a:r>
              <a:rPr lang="fr-FR" sz="1050" b="0" dirty="0" err="1"/>
              <a:t>Coulombier</a:t>
            </a:r>
            <a:r>
              <a:rPr lang="fr-FR" sz="1050" b="0" dirty="0"/>
              <a:t>, T., </a:t>
            </a:r>
            <a:r>
              <a:rPr lang="fr-FR" sz="1050" b="0" dirty="0" err="1"/>
              <a:t>Geba</a:t>
            </a:r>
            <a:r>
              <a:rPr lang="fr-FR" sz="1050" b="0" dirty="0"/>
              <a:t>, E., </a:t>
            </a:r>
            <a:r>
              <a:rPr lang="fr-FR" sz="1050" b="0" dirty="0" err="1"/>
              <a:t>Cordrie</a:t>
            </a:r>
            <a:r>
              <a:rPr lang="fr-FR" sz="1050" b="0" dirty="0"/>
              <a:t>, L., Vacher, P., </a:t>
            </a:r>
            <a:r>
              <a:rPr lang="fr-FR" sz="1050" b="0" dirty="0" err="1"/>
              <a:t>Develle</a:t>
            </a:r>
            <a:r>
              <a:rPr lang="fr-FR" sz="1050" b="0" dirty="0"/>
              <a:t>, A.L., </a:t>
            </a:r>
            <a:r>
              <a:rPr lang="fr-FR" sz="1050" b="0" dirty="0" err="1"/>
              <a:t>Chalmin</a:t>
            </a:r>
            <a:r>
              <a:rPr lang="fr-FR" sz="1050" b="0" dirty="0"/>
              <a:t>, E., Soufi, F., Feuillet, N. 1600 </a:t>
            </a:r>
            <a:r>
              <a:rPr lang="fr-FR" sz="1050" b="0" dirty="0" err="1"/>
              <a:t>years</a:t>
            </a:r>
            <a:r>
              <a:rPr lang="fr-FR" sz="1050" b="0" dirty="0"/>
              <a:t>-long </a:t>
            </a:r>
            <a:r>
              <a:rPr lang="fr-FR" sz="1050" b="0" dirty="0" err="1"/>
              <a:t>sedimentary</a:t>
            </a:r>
            <a:r>
              <a:rPr lang="fr-FR" sz="1050" b="0" dirty="0"/>
              <a:t> record of tsunamis and hurricanes </a:t>
            </a:r>
            <a:r>
              <a:rPr lang="fr-FR" sz="1050" b="0" dirty="0" err="1"/>
              <a:t>events</a:t>
            </a:r>
            <a:r>
              <a:rPr lang="fr-FR" sz="1050" b="0" dirty="0"/>
              <a:t> in the </a:t>
            </a:r>
            <a:r>
              <a:rPr lang="fr-FR" sz="1050" b="0" dirty="0" err="1"/>
              <a:t>Lesser</a:t>
            </a:r>
            <a:r>
              <a:rPr lang="fr-FR" sz="1050" b="0" dirty="0"/>
              <a:t> Antilles (Scrub Island, Anguilla). </a:t>
            </a:r>
            <a:r>
              <a:rPr lang="fr-FR" sz="1050" b="0" i="1" dirty="0" err="1"/>
              <a:t>Sedimentary</a:t>
            </a:r>
            <a:r>
              <a:rPr lang="fr-FR" sz="1050" b="0" i="1" dirty="0"/>
              <a:t> </a:t>
            </a:r>
            <a:r>
              <a:rPr lang="fr-FR" sz="1050" b="0" i="1" dirty="0" err="1"/>
              <a:t>Geology</a:t>
            </a:r>
            <a:r>
              <a:rPr lang="fr-FR" sz="1050" b="0" dirty="0"/>
              <a:t>, 105806</a:t>
            </a:r>
            <a:r>
              <a:rPr lang="fr-FR" sz="1050" b="0" i="1" dirty="0"/>
              <a:t>, </a:t>
            </a:r>
            <a:r>
              <a:rPr lang="fr-FR" sz="1050" b="0" u="sng" dirty="0"/>
              <a:t>/10.1016/j.sedgeo.2020.105806</a:t>
            </a:r>
          </a:p>
          <a:p>
            <a:r>
              <a:rPr lang="fr-FR" sz="1400" u="sng" dirty="0" smtClean="0"/>
              <a:t>8 international and 4 national </a:t>
            </a:r>
            <a:r>
              <a:rPr lang="fr-FR" sz="1400" u="sng" dirty="0" err="1" smtClean="0"/>
              <a:t>conferences</a:t>
            </a:r>
            <a:endParaRPr lang="fr-FR" sz="1400" dirty="0"/>
          </a:p>
          <a:p>
            <a:endParaRPr lang="fr-FR" sz="1050" b="0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CAADD67-14FC-3A43-BAFE-A898F02AFDB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24000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8155C7-B492-9248-850F-656DBA39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FEE-AE2E-1842-AAA1-D3D4F4AA1A4A}" type="datetime3">
              <a:rPr lang="fr-FR" smtClean="0"/>
              <a:t>16.12.21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6CFB42-778D-AB4C-87A6-29A4032D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AC26E47-9E4D-5D42-8A37-F057E140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for 2022?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9FEFD1D-1FE6-C046-82D9-067240AC14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13314991-A890-0845-8F8B-4BED6B9D622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1AAA2AE-846D-784B-8FD7-ACB1018F11B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6DAA8AA-EA47-DF44-988C-21685F07447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08013" y="1341566"/>
            <a:ext cx="2416662" cy="266928"/>
          </a:xfrm>
        </p:spPr>
        <p:txBody>
          <a:bodyPr/>
          <a:lstStyle/>
          <a:p>
            <a:r>
              <a:rPr lang="fr-FR" dirty="0" err="1" smtClean="0"/>
              <a:t>Automated</a:t>
            </a:r>
            <a:r>
              <a:rPr lang="fr-FR" dirty="0"/>
              <a:t>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F094641-D652-E041-A76E-E2422E8FA3A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08013" y="2773635"/>
            <a:ext cx="2416663" cy="590931"/>
          </a:xfrm>
        </p:spPr>
        <p:txBody>
          <a:bodyPr/>
          <a:lstStyle/>
          <a:p>
            <a:r>
              <a:rPr lang="fr-FR" dirty="0" err="1" smtClean="0"/>
              <a:t>Using</a:t>
            </a:r>
            <a:r>
              <a:rPr lang="fr-FR" dirty="0" smtClean="0"/>
              <a:t> G2K routines and R routines to </a:t>
            </a:r>
            <a:r>
              <a:rPr lang="fr-FR" dirty="0" err="1" smtClean="0"/>
              <a:t>link</a:t>
            </a:r>
            <a:r>
              <a:rPr lang="fr-FR" dirty="0"/>
              <a:t> </a:t>
            </a:r>
            <a:r>
              <a:rPr lang="fr-FR" dirty="0" smtClean="0"/>
              <a:t>.csv</a:t>
            </a:r>
            <a:r>
              <a:rPr lang="fr-FR" dirty="0"/>
              <a:t> </a:t>
            </a:r>
            <a:r>
              <a:rPr lang="fr-FR" dirty="0" smtClean="0"/>
              <a:t>reports to SERAC </a:t>
            </a:r>
            <a:r>
              <a:rPr lang="fr-FR" dirty="0" err="1" smtClean="0"/>
              <a:t>modelling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9F5271-27F2-5648-9731-4F6CE2A3A1C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81254" y="1320009"/>
            <a:ext cx="2416662" cy="266928"/>
          </a:xfrm>
        </p:spPr>
        <p:txBody>
          <a:bodyPr/>
          <a:lstStyle/>
          <a:p>
            <a:r>
              <a:rPr lang="fr-FR" dirty="0" smtClean="0"/>
              <a:t>Detectors </a:t>
            </a:r>
            <a:r>
              <a:rPr lang="fr-FR" dirty="0" err="1" smtClean="0"/>
              <a:t>efficiency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7C4FEAB-092B-394B-87B7-AD8F340877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81254" y="2773635"/>
            <a:ext cx="2416663" cy="923330"/>
          </a:xfrm>
        </p:spPr>
        <p:txBody>
          <a:bodyPr/>
          <a:lstStyle/>
          <a:p>
            <a:r>
              <a:rPr lang="fr-FR" dirty="0" smtClean="0"/>
              <a:t>Test on variable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endParaRPr lang="fr-FR" dirty="0" smtClean="0"/>
          </a:p>
          <a:p>
            <a:r>
              <a:rPr lang="fr-FR" dirty="0" smtClean="0"/>
              <a:t>-&gt; detector </a:t>
            </a:r>
            <a:r>
              <a:rPr lang="fr-FR" dirty="0" err="1" smtClean="0"/>
              <a:t>sensitivity</a:t>
            </a:r>
            <a:r>
              <a:rPr lang="fr-FR" dirty="0" smtClean="0"/>
              <a:t>, </a:t>
            </a:r>
            <a:r>
              <a:rPr lang="fr-FR" dirty="0" err="1" smtClean="0"/>
              <a:t>efficiency</a:t>
            </a:r>
            <a:r>
              <a:rPr lang="fr-FR" dirty="0" smtClean="0"/>
              <a:t>, </a:t>
            </a:r>
            <a:r>
              <a:rPr lang="fr-FR" dirty="0" err="1" smtClean="0"/>
              <a:t>procedure</a:t>
            </a:r>
            <a:r>
              <a:rPr lang="fr-FR" dirty="0" smtClean="0"/>
              <a:t> and </a:t>
            </a:r>
            <a:r>
              <a:rPr lang="fr-FR" dirty="0" err="1" smtClean="0"/>
              <a:t>worflows</a:t>
            </a:r>
            <a:r>
              <a:rPr lang="fr-FR" dirty="0" smtClean="0"/>
              <a:t> on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quantities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B776073-B895-B844-9737-5EDC5479D8D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962163" y="1426004"/>
            <a:ext cx="2416662" cy="266928"/>
          </a:xfrm>
        </p:spPr>
        <p:txBody>
          <a:bodyPr/>
          <a:lstStyle/>
          <a:p>
            <a:r>
              <a:rPr lang="fr-FR" dirty="0" smtClean="0"/>
              <a:t>Collaborations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BDD9E9A-E379-CF45-BDA7-914B4620365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62163" y="2824746"/>
            <a:ext cx="2416663" cy="4247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24A1EB59-02D6-D544-9893-0498E5B332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4574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titre du document">
  <a:themeElements>
    <a:clrScheme name="Theme CNRS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UMR_2019_def" id="{BA5572CB-9C04-9742-B6A2-F68243293BE3}" vid="{7B75688A-171F-2E47-B87C-BB392CB844E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A40E86A24154B814CF0FF2318376D" ma:contentTypeVersion="0" ma:contentTypeDescription="Crée un document." ma:contentTypeScope="" ma:versionID="5e972b1862822767317289d028d8d3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bb7aa998efa4b3f5be86859e3599f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1209BC-259C-4250-9DB8-95B1C1F5ABB5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BFB7F4-8909-4EF1-ADC0-7366337A3E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9DBB67-9757-4B1A-B456-57DC0585E9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PPT_UMR_2019_def</Template>
  <TotalTime>465</TotalTime>
  <Words>718</Words>
  <Application>Microsoft Office PowerPoint</Application>
  <PresentationFormat>Affichage à l'écran (16:9)</PresentationFormat>
  <Paragraphs>67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Wingdings</vt:lpstr>
      <vt:lpstr>Masque titre du document</vt:lpstr>
      <vt:lpstr>Présentation PowerPoint</vt:lpstr>
      <vt:lpstr>EDYTEM detectors</vt:lpstr>
      <vt:lpstr>Activity indicators</vt:lpstr>
      <vt:lpstr>Spectrum and data processing</vt:lpstr>
      <vt:lpstr>Some results….</vt:lpstr>
      <vt:lpstr>Review paper about 210Pb/137Cs fallouts from sedimentary cores : Foucher et al., 2021 ESSD</vt:lpstr>
      <vt:lpstr>Review paper about 210Pb/137Cs fallouts from sedimentary cores : Foucher et al., 2021 ESSD</vt:lpstr>
      <vt:lpstr>Valorisation 2021</vt:lpstr>
      <vt:lpstr>What for 2022?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CNRS</dc:subject>
  <dc:creator>Anne-Lise</dc:creator>
  <cp:keywords/>
  <dc:description/>
  <cp:lastModifiedBy>Pierre Sabatier</cp:lastModifiedBy>
  <cp:revision>18</cp:revision>
  <dcterms:created xsi:type="dcterms:W3CDTF">2021-11-23T14:48:41Z</dcterms:created>
  <dcterms:modified xsi:type="dcterms:W3CDTF">2021-12-16T09:58:13Z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