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67" r:id="rId3"/>
    <p:sldId id="258" r:id="rId4"/>
    <p:sldId id="268" r:id="rId5"/>
    <p:sldId id="310" r:id="rId6"/>
    <p:sldId id="311" r:id="rId7"/>
    <p:sldId id="312" r:id="rId8"/>
    <p:sldId id="309" r:id="rId9"/>
    <p:sldId id="306" r:id="rId10"/>
    <p:sldId id="320" r:id="rId11"/>
    <p:sldId id="319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2D32"/>
    <a:srgbClr val="00537B"/>
    <a:srgbClr val="FF6600"/>
    <a:srgbClr val="CD2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7" autoAdjust="0"/>
    <p:restoredTop sz="99499" autoAdjust="0"/>
  </p:normalViewPr>
  <p:slideViewPr>
    <p:cSldViewPr snapToGrid="0">
      <p:cViewPr varScale="1">
        <p:scale>
          <a:sx n="227" d="100"/>
          <a:sy n="227" d="100"/>
        </p:scale>
        <p:origin x="103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DB8D3C2-89BB-424E-910D-528C76D91D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71395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98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98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9E71389-4604-483E-A9CC-5BFE3AF1A0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94717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E71389-4604-483E-A9CC-5BFE3AF1A051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643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68151" y="188640"/>
            <a:ext cx="6836297" cy="1702007"/>
          </a:xfrm>
          <a:prstGeom prst="rect">
            <a:avLst/>
          </a:prstGeom>
        </p:spPr>
        <p:txBody>
          <a:bodyPr/>
          <a:lstStyle>
            <a:lvl1pPr algn="l">
              <a:defRPr sz="3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776864" cy="424847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66990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72E3F-3378-46EF-8139-D47F22E5B63B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0D906-9E0E-40AF-884A-41EDB80480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1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2422-F0B8-4F2C-8187-E2FBB786D56C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2B2E2-83C6-420E-946A-6F9DECBE10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653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2903D-E1F6-47FD-9899-EA9BB893670D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70A8-209B-45D1-AF22-7FFF8BE7D7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85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17A8-437B-475E-952C-38A8A1694150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3272C-4E1F-4B04-9E32-1B60F65D062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943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50405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4365104"/>
            <a:ext cx="8229600" cy="3129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948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4E94-C74C-467E-96E3-52E2E81D8D67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0840F-C2A2-4F54-BCC2-1D02C03E40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53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6D998-0255-4646-ABF8-1C5164448936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D92F-C2B0-4A1D-9AC6-878EF72CF6C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7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7ED3A-9843-4C0D-95AE-B20966A843C5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B2A6C-0999-42F0-AF65-38D7B34FFDE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4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93A7-BF6B-464C-BF49-5CC5B62F4A6A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45D25-9180-4AD2-9FA8-83205EC1B41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55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D442-34B4-4E3F-9D35-4921D112BBFF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707FD-F150-4165-9A44-F5FFCD66259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05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20C91-AD0E-417A-A6BF-8419166ED6FF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6F11-D771-42DC-84CE-009BFC9C42F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7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AE1FD-1CE2-4EF2-8DB2-1E503C6C4B35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91F2F-85CE-45B7-8744-8C67ACF57F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92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C508B3-2F31-428F-A9CC-80E0671D0CC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27" name="Espace réservé du titr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205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73481D0-7B7E-4E77-9B12-7163F9E58FB3}" type="datetimeFigureOut">
              <a:rPr lang="fr-FR"/>
              <a:pPr>
                <a:defRPr/>
              </a:pPr>
              <a:t>15/12/2021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D89443-2330-484D-A0A5-981DFC7409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18" Type="http://schemas.openxmlformats.org/officeDocument/2006/relationships/image" Target="../media/image23.jpeg"/><Relationship Id="rId26" Type="http://schemas.openxmlformats.org/officeDocument/2006/relationships/image" Target="../media/image31.jpeg"/><Relationship Id="rId3" Type="http://schemas.openxmlformats.org/officeDocument/2006/relationships/image" Target="../media/image8.png"/><Relationship Id="rId21" Type="http://schemas.openxmlformats.org/officeDocument/2006/relationships/image" Target="../media/image26.gif"/><Relationship Id="rId7" Type="http://schemas.openxmlformats.org/officeDocument/2006/relationships/image" Target="../media/image12.pn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5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24" Type="http://schemas.openxmlformats.org/officeDocument/2006/relationships/image" Target="../media/image29.jpe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23" Type="http://schemas.openxmlformats.org/officeDocument/2006/relationships/image" Target="../media/image28.jpeg"/><Relationship Id="rId28" Type="http://schemas.openxmlformats.org/officeDocument/2006/relationships/image" Target="../media/image33.jpeg"/><Relationship Id="rId10" Type="http://schemas.openxmlformats.org/officeDocument/2006/relationships/image" Target="../media/image15.pn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7.gif"/><Relationship Id="rId27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11600" y="1470900"/>
            <a:ext cx="84947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en-US" b="1" i="1" dirty="0"/>
              <a:t>Chrono-environnement UMR 6249 </a:t>
            </a:r>
            <a:r>
              <a:rPr lang="fr-FR" altLang="en-US" dirty="0"/>
              <a:t>: fusion en 2008 de Chrono-Ecologie UMR6565, Laboratoire de Biologie Environnementale, Géosciences, Santé et environnement, en 2012 LCPR (Laboratoire Chimie Physique et Rayonnements).</a:t>
            </a: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482" y="135310"/>
            <a:ext cx="356235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5" y="2612332"/>
            <a:ext cx="887023" cy="68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28" y="2525394"/>
            <a:ext cx="860546" cy="860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80975" y="3899219"/>
            <a:ext cx="434816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Myriad Pro" pitchFamily="34" charset="0"/>
              </a:rPr>
              <a:t>Dynamique des relations Homme-Environnement-Territoires :</a:t>
            </a:r>
          </a:p>
          <a:p>
            <a:pPr algn="ctr">
              <a:defRPr/>
            </a:pPr>
            <a:br>
              <a:rPr lang="fr-FR" b="1" dirty="0">
                <a:solidFill>
                  <a:schemeClr val="accent2"/>
                </a:solidFill>
                <a:latin typeface="Myriad Pro" pitchFamily="34" charset="0"/>
              </a:rPr>
            </a:br>
            <a:r>
              <a:rPr lang="fr-FR" b="1" dirty="0">
                <a:solidFill>
                  <a:schemeClr val="accent2"/>
                </a:solidFill>
                <a:latin typeface="Myriad Pro" pitchFamily="34" charset="0"/>
              </a:rPr>
              <a:t>« Observer et comprendre le fonctionnement  et la dynamique des systèmes géologiques, biologiques et des interactions homme-environnement pour prévenir les risques et anticiper l’impact des perturbations »</a:t>
            </a:r>
            <a:br>
              <a:rPr lang="fr-FR" b="1" dirty="0">
                <a:solidFill>
                  <a:schemeClr val="accent2"/>
                </a:solidFill>
                <a:latin typeface="Myriad Pro" pitchFamily="34" charset="0"/>
              </a:rPr>
            </a:br>
            <a:endParaRPr lang="fr-FR" dirty="0"/>
          </a:p>
        </p:txBody>
      </p:sp>
      <p:pic>
        <p:nvPicPr>
          <p:cNvPr id="1028" name="Picture 4" descr="http://fr.novopress.info/wp-content/uploads/2012/06/CEA-logo-500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72" y="2567885"/>
            <a:ext cx="979379" cy="797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7.inra.fr/fournisseurs/images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867" y="2715000"/>
            <a:ext cx="1173316" cy="48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69" y="2472267"/>
            <a:ext cx="4214466" cy="4110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757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2509817" y="-69589"/>
            <a:ext cx="6615956" cy="1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kern="0" dirty="0"/>
              <a:t>Besoins 2022</a:t>
            </a:r>
            <a:endParaRPr lang="fr-FR" altLang="fr-FR" sz="2800" b="1" kern="0" baseline="-25000" dirty="0"/>
          </a:p>
        </p:txBody>
      </p:sp>
      <p:sp>
        <p:nvSpPr>
          <p:cNvPr id="6" name="ZoneTexte 5"/>
          <p:cNvSpPr txBox="1"/>
          <p:nvPr/>
        </p:nvSpPr>
        <p:spPr>
          <a:xfrm>
            <a:off x="270933" y="1680448"/>
            <a:ext cx="86021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537B"/>
                </a:solidFill>
              </a:rPr>
              <a:t>Nombre d’échantillons : 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000" dirty="0">
                <a:solidFill>
                  <a:srgbClr val="00537B"/>
                </a:solidFill>
              </a:rPr>
              <a:t>Pour 2021 nous étions en limite de capacité. Pour 2022, on devrait également être proche des possibilités de passage (</a:t>
            </a:r>
            <a:r>
              <a:rPr lang="fr-FR" sz="2000" i="1" dirty="0" err="1">
                <a:solidFill>
                  <a:srgbClr val="00537B"/>
                </a:solidFill>
              </a:rPr>
              <a:t>ie</a:t>
            </a:r>
            <a:r>
              <a:rPr lang="fr-FR" sz="2000" i="1" dirty="0">
                <a:solidFill>
                  <a:srgbClr val="00537B"/>
                </a:solidFill>
              </a:rPr>
              <a:t> </a:t>
            </a:r>
            <a:r>
              <a:rPr lang="fr-FR" sz="2000" dirty="0">
                <a:solidFill>
                  <a:srgbClr val="00537B"/>
                </a:solidFill>
              </a:rPr>
              <a:t>200-250 </a:t>
            </a:r>
            <a:r>
              <a:rPr lang="fr-FR" sz="2000" dirty="0" err="1">
                <a:solidFill>
                  <a:srgbClr val="00537B"/>
                </a:solidFill>
              </a:rPr>
              <a:t>samples</a:t>
            </a:r>
            <a:r>
              <a:rPr lang="fr-FR" sz="2000" dirty="0">
                <a:solidFill>
                  <a:srgbClr val="00537B"/>
                </a:solidFill>
              </a:rPr>
              <a:t>).</a:t>
            </a:r>
          </a:p>
          <a:p>
            <a:endParaRPr lang="fr-FR" sz="2000" u="sng" dirty="0">
              <a:solidFill>
                <a:srgbClr val="00537B"/>
              </a:solidFill>
            </a:endParaRPr>
          </a:p>
          <a:p>
            <a:r>
              <a:rPr lang="fr-FR" sz="2000" b="1" dirty="0">
                <a:solidFill>
                  <a:srgbClr val="00537B"/>
                </a:solidFill>
              </a:rPr>
              <a:t>Démon dans </a:t>
            </a:r>
            <a:r>
              <a:rPr lang="fr-FR" sz="2000" b="1" dirty="0" err="1">
                <a:solidFill>
                  <a:srgbClr val="00537B"/>
                </a:solidFill>
              </a:rPr>
              <a:t>PARTAGe</a:t>
            </a:r>
            <a:endParaRPr lang="fr-FR" sz="2000" b="1" dirty="0">
              <a:solidFill>
                <a:srgbClr val="00537B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dirty="0">
                <a:solidFill>
                  <a:srgbClr val="00537B"/>
                </a:solidFill>
              </a:rPr>
              <a:t>Pas d’urgence particulière pour nous. Nécessité source Europium quand Démon y entrera.</a:t>
            </a:r>
          </a:p>
          <a:p>
            <a:endParaRPr lang="fr-FR" sz="2000" b="1" dirty="0">
              <a:solidFill>
                <a:srgbClr val="00537B"/>
              </a:solidFill>
            </a:endParaRPr>
          </a:p>
          <a:p>
            <a:r>
              <a:rPr lang="fr-FR" sz="2000" b="1" dirty="0">
                <a:solidFill>
                  <a:srgbClr val="00537B"/>
                </a:solidFill>
              </a:rPr>
              <a:t>Besoin en électricité/climatisation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000" dirty="0">
                <a:solidFill>
                  <a:srgbClr val="00537B"/>
                </a:solidFill>
              </a:rPr>
              <a:t>Comme actuellement/air dé-</a:t>
            </a:r>
            <a:r>
              <a:rPr lang="fr-FR" sz="2000" dirty="0" err="1">
                <a:solidFill>
                  <a:srgbClr val="00537B"/>
                </a:solidFill>
              </a:rPr>
              <a:t>radonisé</a:t>
            </a:r>
            <a:endParaRPr lang="fr-FR" sz="2000" dirty="0">
              <a:solidFill>
                <a:srgbClr val="00537B"/>
              </a:solidFill>
            </a:endParaRPr>
          </a:p>
          <a:p>
            <a:endParaRPr lang="fr-FR" sz="2000" dirty="0">
              <a:solidFill>
                <a:srgbClr val="00537B"/>
              </a:solidFill>
            </a:endParaRPr>
          </a:p>
          <a:p>
            <a:r>
              <a:rPr lang="fr-FR" sz="2000" b="1" dirty="0">
                <a:solidFill>
                  <a:srgbClr val="00537B"/>
                </a:solidFill>
              </a:rPr>
              <a:t>Réseau/Partage à distance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r-FR" sz="2000" dirty="0">
                <a:solidFill>
                  <a:srgbClr val="00537B"/>
                </a:solidFill>
              </a:rPr>
              <a:t>Nécessité de progresser sur la procédure d’enregistrement des échantillons</a:t>
            </a:r>
          </a:p>
          <a:p>
            <a:endParaRPr lang="fr-FR" sz="2000" dirty="0">
              <a:solidFill>
                <a:srgbClr val="0053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72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à coins arrondis 107"/>
          <p:cNvSpPr/>
          <p:nvPr/>
        </p:nvSpPr>
        <p:spPr>
          <a:xfrm>
            <a:off x="4496434" y="5936544"/>
            <a:ext cx="1982059" cy="3693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Rectangle à coins arrondis 100"/>
          <p:cNvSpPr/>
          <p:nvPr/>
        </p:nvSpPr>
        <p:spPr>
          <a:xfrm>
            <a:off x="2699792" y="5936544"/>
            <a:ext cx="1368152" cy="36933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5"/>
          <p:cNvSpPr txBox="1">
            <a:spLocks/>
          </p:cNvSpPr>
          <p:nvPr/>
        </p:nvSpPr>
        <p:spPr bwMode="auto">
          <a:xfrm>
            <a:off x="2699792" y="-27384"/>
            <a:ext cx="640871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kern="0" dirty="0"/>
              <a:t>BIOGEO </a:t>
            </a:r>
            <a:r>
              <a:rPr lang="fr-FR" altLang="fr-FR" sz="2800" i="1" kern="0" dirty="0"/>
              <a:t>Fonctionnement de la </a:t>
            </a:r>
          </a:p>
          <a:p>
            <a:pPr algn="ctr" eaLnBrk="1" hangingPunct="1">
              <a:defRPr/>
            </a:pPr>
            <a:r>
              <a:rPr lang="fr-FR" altLang="fr-FR" sz="2800" i="1" kern="0" dirty="0" err="1"/>
              <a:t>biogéosphère</a:t>
            </a:r>
            <a:endParaRPr lang="fr-FR" altLang="fr-FR" sz="2800" i="1" kern="0" dirty="0"/>
          </a:p>
        </p:txBody>
      </p:sp>
      <p:sp>
        <p:nvSpPr>
          <p:cNvPr id="5" name="ZoneTexte 4"/>
          <p:cNvSpPr txBox="1"/>
          <p:nvPr/>
        </p:nvSpPr>
        <p:spPr>
          <a:xfrm>
            <a:off x="1610825" y="115287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537B"/>
                </a:solidFill>
              </a:rPr>
              <a:t>Objectif général : </a:t>
            </a:r>
            <a:r>
              <a:rPr lang="fr-FR" sz="2000" b="1" dirty="0">
                <a:solidFill>
                  <a:srgbClr val="00537B"/>
                </a:solidFill>
              </a:rPr>
              <a:t>Etude de la dynamique des écosystèmes sous l’impact de contraintes et de perturbations d’origine anthropique et/ou climatique.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27" y="1260923"/>
            <a:ext cx="1066083" cy="79956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30790" y="5939988"/>
            <a:ext cx="16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Observation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479351" y="593654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Retro-observation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331640" y="2321258"/>
            <a:ext cx="2610642" cy="53167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344550" y="2402431"/>
            <a:ext cx="259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Facteurs de forçages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5025164" y="2321258"/>
            <a:ext cx="2787196" cy="5316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97172" y="2402431"/>
            <a:ext cx="2643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Variables réponses</a:t>
            </a:r>
          </a:p>
        </p:txBody>
      </p:sp>
      <p:sp>
        <p:nvSpPr>
          <p:cNvPr id="16" name="Double flèche horizontale 15"/>
          <p:cNvSpPr/>
          <p:nvPr/>
        </p:nvSpPr>
        <p:spPr>
          <a:xfrm>
            <a:off x="4067944" y="2444532"/>
            <a:ext cx="792088" cy="285130"/>
          </a:xfrm>
          <a:prstGeom prst="left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/>
          <p:cNvGrpSpPr/>
          <p:nvPr/>
        </p:nvGrpSpPr>
        <p:grpSpPr>
          <a:xfrm>
            <a:off x="2760257" y="3804425"/>
            <a:ext cx="3684940" cy="1831024"/>
            <a:chOff x="2049205" y="3645024"/>
            <a:chExt cx="4899059" cy="243431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897" y="3645024"/>
              <a:ext cx="4893675" cy="1966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9205" y="4796201"/>
              <a:ext cx="4899059" cy="1283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281" y="5174018"/>
              <a:ext cx="4882908" cy="868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897" y="5085615"/>
              <a:ext cx="4893675" cy="88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897" y="5018874"/>
              <a:ext cx="4893675" cy="839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897" y="4946669"/>
              <a:ext cx="4893675" cy="72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776" y="5211103"/>
              <a:ext cx="2492598" cy="278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39630"/>
            <a:ext cx="743233" cy="558135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  <p:sp>
        <p:nvSpPr>
          <p:cNvPr id="28" name="ZoneTexte 27"/>
          <p:cNvSpPr txBox="1"/>
          <p:nvPr/>
        </p:nvSpPr>
        <p:spPr>
          <a:xfrm>
            <a:off x="6900574" y="5301208"/>
            <a:ext cx="191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Restes subfossiles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" r="11448"/>
          <a:stretch/>
        </p:blipFill>
        <p:spPr>
          <a:xfrm rot="5400000">
            <a:off x="6897894" y="4656113"/>
            <a:ext cx="432358" cy="611893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45" name="Image 23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464">
            <a:off x="8424018" y="4754135"/>
            <a:ext cx="620864" cy="46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73"/>
          <a:stretch/>
        </p:blipFill>
        <p:spPr>
          <a:xfrm rot="5400000">
            <a:off x="6509911" y="3252028"/>
            <a:ext cx="728927" cy="362791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3419872" y="5113428"/>
            <a:ext cx="169806" cy="450552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Image 6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66" y="4159487"/>
            <a:ext cx="662496" cy="53827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7" name="Image 6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532" y="4290679"/>
            <a:ext cx="534672" cy="534672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69" name="Connecteur droit 68"/>
          <p:cNvCxnSpPr/>
          <p:nvPr/>
        </p:nvCxnSpPr>
        <p:spPr>
          <a:xfrm>
            <a:off x="3589678" y="5322694"/>
            <a:ext cx="300618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V="1">
            <a:off x="6588224" y="3429002"/>
            <a:ext cx="0" cy="316835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Image 7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19" y="4077072"/>
            <a:ext cx="461571" cy="664503"/>
          </a:xfrm>
          <a:prstGeom prst="rect">
            <a:avLst/>
          </a:prstGeom>
        </p:spPr>
      </p:pic>
      <p:cxnSp>
        <p:nvCxnSpPr>
          <p:cNvPr id="75" name="Connecteur droit 74"/>
          <p:cNvCxnSpPr/>
          <p:nvPr/>
        </p:nvCxnSpPr>
        <p:spPr>
          <a:xfrm>
            <a:off x="6584787" y="4014936"/>
            <a:ext cx="223339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6595858" y="5548590"/>
            <a:ext cx="21226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 7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95" y="4710451"/>
            <a:ext cx="737343" cy="508076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6900574" y="3717032"/>
            <a:ext cx="191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Sédimentologie</a:t>
            </a: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946" y="3164289"/>
            <a:ext cx="1645126" cy="507720"/>
          </a:xfrm>
          <a:prstGeom prst="rect">
            <a:avLst/>
          </a:prstGeom>
          <a:effectLst>
            <a:softEdge rad="25400"/>
          </a:effectLst>
        </p:spPr>
      </p:pic>
      <p:cxnSp>
        <p:nvCxnSpPr>
          <p:cNvPr id="62" name="Connecteur droit 61"/>
          <p:cNvCxnSpPr/>
          <p:nvPr/>
        </p:nvCxnSpPr>
        <p:spPr>
          <a:xfrm>
            <a:off x="6588224" y="6597352"/>
            <a:ext cx="200248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/>
          <p:cNvSpPr txBox="1"/>
          <p:nvPr/>
        </p:nvSpPr>
        <p:spPr>
          <a:xfrm>
            <a:off x="6900574" y="6309320"/>
            <a:ext cx="191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Nvx</a:t>
            </a:r>
            <a:r>
              <a:rPr lang="fr-FR" sz="1400" b="1" dirty="0"/>
              <a:t> marqueurs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72" y="5661248"/>
            <a:ext cx="602099" cy="62089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64" name="Image 6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906" y="5661248"/>
            <a:ext cx="817142" cy="580755"/>
          </a:xfrm>
          <a:prstGeom prst="rect">
            <a:avLst/>
          </a:prstGeom>
          <a:effectLst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33" y="5661248"/>
            <a:ext cx="945441" cy="628718"/>
          </a:xfrm>
          <a:prstGeom prst="rect">
            <a:avLst/>
          </a:prstGeom>
          <a:effectLst>
            <a:softEdge rad="25400"/>
          </a:effectLst>
        </p:spPr>
      </p:pic>
      <p:cxnSp>
        <p:nvCxnSpPr>
          <p:cNvPr id="68" name="Connecteur droit 67"/>
          <p:cNvCxnSpPr/>
          <p:nvPr/>
        </p:nvCxnSpPr>
        <p:spPr>
          <a:xfrm flipH="1" flipV="1">
            <a:off x="2599594" y="3434700"/>
            <a:ext cx="0" cy="316835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2339752" y="4014936"/>
            <a:ext cx="263279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H="1">
            <a:off x="2339752" y="5548590"/>
            <a:ext cx="252208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78"/>
          <p:cNvCxnSpPr/>
          <p:nvPr/>
        </p:nvCxnSpPr>
        <p:spPr>
          <a:xfrm flipH="1">
            <a:off x="2339752" y="6587661"/>
            <a:ext cx="259842" cy="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oneTexte 79"/>
          <p:cNvSpPr txBox="1"/>
          <p:nvPr/>
        </p:nvSpPr>
        <p:spPr>
          <a:xfrm>
            <a:off x="-133506" y="3717032"/>
            <a:ext cx="2776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Monitoring physico-chimique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245270" y="6309320"/>
            <a:ext cx="1956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/>
              <a:t>Nvx</a:t>
            </a:r>
            <a:r>
              <a:rPr lang="fr-FR" sz="1400" b="1" dirty="0"/>
              <a:t> descripteurs</a:t>
            </a:r>
          </a:p>
        </p:txBody>
      </p:sp>
      <p:pic>
        <p:nvPicPr>
          <p:cNvPr id="87" name="Image 86"/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52936"/>
            <a:ext cx="1408137" cy="1056102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374471" y="5301208"/>
            <a:ext cx="167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Communautés</a:t>
            </a:r>
          </a:p>
        </p:txBody>
      </p:sp>
      <p:pic>
        <p:nvPicPr>
          <p:cNvPr id="90" name="Picture 14" descr="http://www.naturebob.com/zenphoto/cache/Insects/flies-diptera-/chironomid-larva_595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2" y="4991862"/>
            <a:ext cx="790317" cy="366819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6" descr="http://bugguide.net/images/cache/RQBRJKVRQQJQ60K050FQ70H0P03RRQ9R0QJRE0TRXQL0E0CRXQJRMQS0E0Q0U0DRU0FQHQTQ703Q701RYKAR7QDR90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9" b="13126"/>
          <a:stretch>
            <a:fillRect/>
          </a:stretch>
        </p:blipFill>
        <p:spPr bwMode="auto">
          <a:xfrm>
            <a:off x="1547664" y="4888600"/>
            <a:ext cx="884287" cy="458460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8" descr="http://www.insectsofiowa.com/mayflies/Caenidae/Caenis_diminuta.jpg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95" y="4718092"/>
            <a:ext cx="748932" cy="561316"/>
          </a:xfrm>
          <a:prstGeom prst="rect">
            <a:avLst/>
          </a:prstGeom>
          <a:noFill/>
          <a:ln>
            <a:noFill/>
          </a:ln>
          <a:effectLst>
            <a:softEdge rad="254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Image 9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27" y="4154390"/>
            <a:ext cx="774560" cy="580920"/>
          </a:xfrm>
          <a:prstGeom prst="rect">
            <a:avLst/>
          </a:prstGeom>
        </p:spPr>
      </p:pic>
      <p:pic>
        <p:nvPicPr>
          <p:cNvPr id="97" name="Image 9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3" y="4143882"/>
            <a:ext cx="727556" cy="727556"/>
          </a:xfrm>
          <a:prstGeom prst="rect">
            <a:avLst/>
          </a:prstGeom>
        </p:spPr>
      </p:pic>
      <p:pic>
        <p:nvPicPr>
          <p:cNvPr id="98" name="Image 9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67" y="5661248"/>
            <a:ext cx="602099" cy="620896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99" name="Image 9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8" y="5661248"/>
            <a:ext cx="945441" cy="628718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246640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1" grpId="0" animBg="1"/>
      <p:bldP spid="8" grpId="0"/>
      <p:bldP spid="9" grpId="0"/>
      <p:bldP spid="28" grpId="0"/>
      <p:bldP spid="65" grpId="0" animBg="1"/>
      <p:bldP spid="78" grpId="0"/>
      <p:bldP spid="63" grpId="0"/>
      <p:bldP spid="80" grpId="0"/>
      <p:bldP spid="82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351312" y="1044469"/>
            <a:ext cx="67109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537B"/>
                </a:solidFill>
              </a:rPr>
              <a:t>Bref aperçu des moyens techniques spécifiques à l’approche « paléo » </a:t>
            </a:r>
            <a:endParaRPr lang="fr-FR" sz="2000" b="1" dirty="0">
              <a:solidFill>
                <a:srgbClr val="00537B"/>
              </a:solidFill>
            </a:endParaRPr>
          </a:p>
        </p:txBody>
      </p:sp>
      <p:pic>
        <p:nvPicPr>
          <p:cNvPr id="2050" name="Picture 2" descr="A. Carottier russe sur lac gelé B. Carottier russe en tourbière C. Carottier hydraulique APAG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1" y="2197451"/>
            <a:ext cx="3000261" cy="1428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. Plateforme UWITEC 3. Plateforme LivingSt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12" y="2197451"/>
            <a:ext cx="3000261" cy="1428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. Carottier d'interface 5. Benne Eck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823" y="2197451"/>
            <a:ext cx="2728146" cy="1428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98451" y="1720160"/>
            <a:ext cx="149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u="sng" dirty="0">
                <a:solidFill>
                  <a:srgbClr val="00537B"/>
                </a:solidFill>
              </a:rPr>
              <a:t>Carottage</a:t>
            </a:r>
            <a:endParaRPr lang="fr-FR" b="1" u="sng" dirty="0">
              <a:solidFill>
                <a:srgbClr val="00537B"/>
              </a:solidFill>
            </a:endParaRPr>
          </a:p>
        </p:txBody>
      </p:sp>
      <p:grpSp>
        <p:nvGrpSpPr>
          <p:cNvPr id="2" name="Grouper 1"/>
          <p:cNvGrpSpPr/>
          <p:nvPr/>
        </p:nvGrpSpPr>
        <p:grpSpPr>
          <a:xfrm>
            <a:off x="113592" y="4131233"/>
            <a:ext cx="8876029" cy="2450964"/>
            <a:chOff x="113592" y="3953433"/>
            <a:chExt cx="8876029" cy="2450964"/>
          </a:xfrm>
        </p:grpSpPr>
        <p:pic>
          <p:nvPicPr>
            <p:cNvPr id="2056" name="Picture 8" descr="http://chrono-environnement.univ-fcomte.fr/IMG/jpg/vignette_sedilog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92" y="4683865"/>
              <a:ext cx="4280278" cy="143985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/>
            <p:cNvSpPr txBox="1"/>
            <p:nvPr/>
          </p:nvSpPr>
          <p:spPr>
            <a:xfrm>
              <a:off x="158614" y="3953433"/>
              <a:ext cx="368518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u="sng" dirty="0">
                  <a:solidFill>
                    <a:srgbClr val="00537B"/>
                  </a:solidFill>
                </a:rPr>
                <a:t>Caractérisation du sédiment :</a:t>
              </a:r>
            </a:p>
            <a:p>
              <a:r>
                <a:rPr lang="fr-FR" sz="1600" b="1" i="1" u="sng" dirty="0" err="1">
                  <a:solidFill>
                    <a:srgbClr val="00537B"/>
                  </a:solidFill>
                </a:rPr>
                <a:t>Geotek</a:t>
              </a:r>
              <a:r>
                <a:rPr lang="fr-FR" sz="1600" b="1" i="1" u="sng" dirty="0">
                  <a:solidFill>
                    <a:srgbClr val="00537B"/>
                  </a:solidFill>
                </a:rPr>
                <a:t> multi-</a:t>
              </a:r>
              <a:r>
                <a:rPr lang="fr-FR" sz="1600" b="1" i="1" u="sng" dirty="0" err="1">
                  <a:solidFill>
                    <a:srgbClr val="00537B"/>
                  </a:solidFill>
                </a:rPr>
                <a:t>sensor</a:t>
              </a:r>
              <a:r>
                <a:rPr lang="fr-FR" sz="1600" b="1" i="1" u="sng" dirty="0">
                  <a:solidFill>
                    <a:srgbClr val="00537B"/>
                  </a:solidFill>
                </a:rPr>
                <a:t> </a:t>
              </a:r>
              <a:r>
                <a:rPr lang="fr-FR" sz="1600" b="1" i="1" u="sng" dirty="0" err="1">
                  <a:solidFill>
                    <a:srgbClr val="00537B"/>
                  </a:solidFill>
                </a:rPr>
                <a:t>core</a:t>
              </a:r>
              <a:r>
                <a:rPr lang="fr-FR" sz="1600" b="1" i="1" u="sng" dirty="0">
                  <a:solidFill>
                    <a:srgbClr val="00537B"/>
                  </a:solidFill>
                </a:rPr>
                <a:t> </a:t>
              </a:r>
              <a:r>
                <a:rPr lang="fr-FR" sz="1600" b="1" i="1" u="sng" dirty="0" err="1">
                  <a:solidFill>
                    <a:srgbClr val="00537B"/>
                  </a:solidFill>
                </a:rPr>
                <a:t>logger</a:t>
              </a:r>
              <a:endParaRPr lang="fr-FR" sz="1600" b="1" u="sng" dirty="0">
                <a:solidFill>
                  <a:srgbClr val="00537B"/>
                </a:solidFill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168022" y="3953433"/>
              <a:ext cx="3685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i="1" u="sng" dirty="0">
                  <a:solidFill>
                    <a:srgbClr val="00537B"/>
                  </a:solidFill>
                </a:rPr>
                <a:t>Mesure </a:t>
              </a:r>
              <a:r>
                <a:rPr lang="fr-FR" b="1" i="1" u="sng" dirty="0" err="1">
                  <a:solidFill>
                    <a:srgbClr val="00537B"/>
                  </a:solidFill>
                </a:rPr>
                <a:t>radio-éléments</a:t>
              </a:r>
              <a:endParaRPr lang="fr-FR" sz="1600" b="1" u="sng" dirty="0">
                <a:solidFill>
                  <a:srgbClr val="00537B"/>
                </a:solidFill>
              </a:endParaRPr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524" y="4683865"/>
              <a:ext cx="2091542" cy="1394361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065" y="4318407"/>
              <a:ext cx="2025556" cy="2085990"/>
            </a:xfrm>
            <a:prstGeom prst="rect">
              <a:avLst/>
            </a:prstGeom>
          </p:spPr>
        </p:pic>
      </p:grpSp>
      <p:sp>
        <p:nvSpPr>
          <p:cNvPr id="15" name="Titre 5"/>
          <p:cNvSpPr txBox="1">
            <a:spLocks/>
          </p:cNvSpPr>
          <p:nvPr/>
        </p:nvSpPr>
        <p:spPr bwMode="auto">
          <a:xfrm>
            <a:off x="2699792" y="-27384"/>
            <a:ext cx="640871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kern="0" dirty="0"/>
              <a:t>BIOGEO </a:t>
            </a:r>
            <a:r>
              <a:rPr lang="fr-FR" altLang="fr-FR" sz="2800" i="1" kern="0" dirty="0"/>
              <a:t>Fonctionnement de la </a:t>
            </a:r>
          </a:p>
          <a:p>
            <a:pPr algn="ctr" eaLnBrk="1" hangingPunct="1">
              <a:defRPr/>
            </a:pPr>
            <a:r>
              <a:rPr lang="fr-FR" altLang="fr-FR" sz="2800" i="1" kern="0" dirty="0" err="1"/>
              <a:t>biogéosphère</a:t>
            </a:r>
            <a:endParaRPr lang="fr-FR" altLang="fr-FR" sz="2800" i="1" kern="0" dirty="0"/>
          </a:p>
        </p:txBody>
      </p:sp>
    </p:spTree>
    <p:extLst>
      <p:ext uri="{BB962C8B-B14F-4D97-AF65-F5344CB8AC3E}">
        <p14:creationId xmlns:p14="http://schemas.microsoft.com/office/powerpoint/2010/main" val="415529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2446317" y="6615"/>
            <a:ext cx="6615956" cy="1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kern="0" dirty="0"/>
              <a:t>Unité Technique </a:t>
            </a:r>
            <a:r>
              <a:rPr lang="fr-FR" altLang="fr-FR" sz="2800" i="1" kern="0" dirty="0"/>
              <a:t>« Radionucléides et datation »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3" y="1652799"/>
            <a:ext cx="3578702" cy="2385801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4080933" y="1923340"/>
            <a:ext cx="49106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537B"/>
                </a:solidFill>
              </a:rPr>
              <a:t>Coordination : 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000" u="sng" dirty="0">
                <a:solidFill>
                  <a:srgbClr val="00537B"/>
                </a:solidFill>
              </a:rPr>
              <a:t>1 IGR Physicien </a:t>
            </a:r>
            <a:r>
              <a:rPr lang="fr-FR" sz="2000" dirty="0">
                <a:solidFill>
                  <a:srgbClr val="00537B"/>
                </a:solidFill>
              </a:rPr>
              <a:t>: C. </a:t>
            </a:r>
            <a:r>
              <a:rPr lang="fr-FR" sz="2000" dirty="0" err="1">
                <a:solidFill>
                  <a:srgbClr val="00537B"/>
                </a:solidFill>
              </a:rPr>
              <a:t>Mavon</a:t>
            </a:r>
            <a:endParaRPr lang="fr-FR" sz="2000" dirty="0">
              <a:solidFill>
                <a:srgbClr val="00537B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u="sng" dirty="0">
                <a:solidFill>
                  <a:srgbClr val="00537B"/>
                </a:solidFill>
              </a:rPr>
              <a:t>1 </a:t>
            </a:r>
            <a:r>
              <a:rPr lang="fr-FR" sz="2000" u="sng">
                <a:solidFill>
                  <a:srgbClr val="00537B"/>
                </a:solidFill>
              </a:rPr>
              <a:t>CR paléo-écologue</a:t>
            </a:r>
            <a:r>
              <a:rPr lang="fr-FR" sz="2000">
                <a:solidFill>
                  <a:srgbClr val="00537B"/>
                </a:solidFill>
              </a:rPr>
              <a:t> </a:t>
            </a:r>
            <a:r>
              <a:rPr lang="fr-FR" sz="2000" dirty="0">
                <a:solidFill>
                  <a:srgbClr val="00537B"/>
                </a:solidFill>
              </a:rPr>
              <a:t>: D. Rius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>
              <a:solidFill>
                <a:srgbClr val="00537B"/>
              </a:solidFill>
            </a:endParaRPr>
          </a:p>
          <a:p>
            <a:r>
              <a:rPr lang="fr-FR" sz="2000" b="1" dirty="0">
                <a:solidFill>
                  <a:srgbClr val="00537B"/>
                </a:solidFill>
              </a:rPr>
              <a:t>Localisation :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000" dirty="0">
                <a:solidFill>
                  <a:srgbClr val="00537B"/>
                </a:solidFill>
              </a:rPr>
              <a:t>1 détecteur puit au </a:t>
            </a:r>
            <a:r>
              <a:rPr lang="fr-FR" sz="2000" u="sng" dirty="0">
                <a:solidFill>
                  <a:srgbClr val="00537B"/>
                </a:solidFill>
              </a:rPr>
              <a:t>LSM</a:t>
            </a:r>
            <a:r>
              <a:rPr lang="fr-FR" sz="2000" dirty="0">
                <a:solidFill>
                  <a:srgbClr val="00537B"/>
                </a:solidFill>
              </a:rPr>
              <a:t> (Démon) pour la chronologie.</a:t>
            </a:r>
            <a:r>
              <a:rPr lang="fr-FR" sz="2000" b="1" dirty="0">
                <a:solidFill>
                  <a:srgbClr val="00537B"/>
                </a:solidFill>
              </a:rPr>
              <a:t> </a:t>
            </a:r>
            <a:endParaRPr lang="fr-FR" sz="2000" dirty="0">
              <a:solidFill>
                <a:srgbClr val="00537B"/>
              </a:solidFill>
            </a:endParaRPr>
          </a:p>
          <a:p>
            <a:endParaRPr lang="fr-FR" sz="2000" u="sng" dirty="0">
              <a:solidFill>
                <a:srgbClr val="00537B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dirty="0">
                <a:solidFill>
                  <a:srgbClr val="00537B"/>
                </a:solidFill>
              </a:rPr>
              <a:t>3 détecteurs (2 </a:t>
            </a:r>
            <a:r>
              <a:rPr lang="fr-FR" sz="2000" dirty="0" err="1">
                <a:solidFill>
                  <a:srgbClr val="00537B"/>
                </a:solidFill>
              </a:rPr>
              <a:t>co-ax</a:t>
            </a:r>
            <a:r>
              <a:rPr lang="fr-FR" sz="2000" dirty="0">
                <a:solidFill>
                  <a:srgbClr val="00537B"/>
                </a:solidFill>
              </a:rPr>
              <a:t>, 1 planaire bas bruit) à </a:t>
            </a:r>
            <a:r>
              <a:rPr lang="fr-FR" sz="2000" u="sng" dirty="0">
                <a:solidFill>
                  <a:srgbClr val="00537B"/>
                </a:solidFill>
              </a:rPr>
              <a:t>Besançon</a:t>
            </a:r>
            <a:r>
              <a:rPr lang="fr-FR" sz="2000" dirty="0">
                <a:solidFill>
                  <a:srgbClr val="00537B"/>
                </a:solidFill>
              </a:rPr>
              <a:t> pour la chronologie (Cs</a:t>
            </a:r>
            <a:r>
              <a:rPr lang="fr-FR" sz="2000" baseline="-25000" dirty="0">
                <a:solidFill>
                  <a:srgbClr val="00537B"/>
                </a:solidFill>
              </a:rPr>
              <a:t>137</a:t>
            </a:r>
            <a:r>
              <a:rPr lang="fr-FR" sz="2000" dirty="0">
                <a:solidFill>
                  <a:srgbClr val="00537B"/>
                </a:solidFill>
              </a:rPr>
              <a:t> essentiellement) et mesures environnementales</a:t>
            </a:r>
            <a:r>
              <a:rPr lang="fr-FR" sz="2000" u="sng" dirty="0">
                <a:solidFill>
                  <a:srgbClr val="00537B"/>
                </a:solidFill>
              </a:rPr>
              <a:t> </a:t>
            </a:r>
          </a:p>
          <a:p>
            <a:endParaRPr lang="fr-FR" sz="2000" b="1" dirty="0">
              <a:solidFill>
                <a:srgbClr val="00537B"/>
              </a:solidFill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4108462"/>
            <a:ext cx="3615267" cy="236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CCCCE6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34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r 20"/>
          <p:cNvGrpSpPr/>
          <p:nvPr/>
        </p:nvGrpSpPr>
        <p:grpSpPr>
          <a:xfrm>
            <a:off x="1177228" y="902924"/>
            <a:ext cx="7395662" cy="5736967"/>
            <a:chOff x="2692761" y="488057"/>
            <a:chExt cx="7395662" cy="5736967"/>
          </a:xfrm>
        </p:grpSpPr>
        <p:grpSp>
          <p:nvGrpSpPr>
            <p:cNvPr id="20" name="Grouper 19"/>
            <p:cNvGrpSpPr/>
            <p:nvPr/>
          </p:nvGrpSpPr>
          <p:grpSpPr>
            <a:xfrm>
              <a:off x="2855640" y="1124745"/>
              <a:ext cx="3909152" cy="3225154"/>
              <a:chOff x="2855640" y="1124745"/>
              <a:chExt cx="3909152" cy="3225154"/>
            </a:xfrm>
          </p:grpSpPr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2855640" y="1829619"/>
                <a:ext cx="3259224" cy="25202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in">
                    <a:solidFill>
                      <a:srgbClr val="00008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CCCCE6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Modèle : GCW4021 ULB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Cryostat : 7915/S-30-ULB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canne en U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Achat :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2006 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Reconditionnement + rallonge canne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: </a:t>
                </a:r>
                <a:r>
                  <a:rPr lang="fr-CA" altLang="fr-FR" sz="1050" dirty="0" err="1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Nov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 2013 et installé au LSM</a:t>
                </a:r>
              </a:p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Diamètre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 :  68 mm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Hauteur :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68 mm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Volume actif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: 238 cc 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Puits (d, P)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 : 17 mm, 35 mm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Tension :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+ 4000 V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 err="1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Eff</a:t>
                </a: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. Relative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: 48,8 %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endParaRPr lang="fr-CA" altLang="fr-FR" sz="1050" dirty="0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Château de plomb :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13 cm + 2 cm </a:t>
                </a:r>
                <a:r>
                  <a:rPr lang="fr-CA" altLang="fr-FR" sz="1050" dirty="0" err="1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bb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 + 3 mm Cu 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Codeur , HT :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DSA 1000</a:t>
                </a:r>
              </a:p>
              <a:p>
                <a:pPr marL="171450" indent="-171450" algn="just" fontAlgn="base">
                  <a:spcBef>
                    <a:spcPct val="0"/>
                  </a:spcBef>
                  <a:spcAft>
                    <a:spcPct val="0"/>
                  </a:spcAft>
                  <a:buFontTx/>
                  <a:buChar char="-"/>
                </a:pPr>
                <a:r>
                  <a:rPr lang="fr-CA" altLang="fr-FR" sz="1050" b="1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Soft : </a:t>
                </a:r>
                <a:r>
                  <a:rPr lang="fr-CA" altLang="fr-FR" sz="105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Génie 2000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458315" y="1124745"/>
                <a:ext cx="33064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altLang="fr-FR" sz="1400" b="1" dirty="0">
                    <a:solidFill>
                      <a:srgbClr val="000080"/>
                    </a:solidFill>
                    <a:latin typeface="Franklin Gothic Book" pitchFamily="34" charset="0"/>
                    <a:cs typeface="Arial" pitchFamily="34" charset="0"/>
                  </a:rPr>
                  <a:t>Détecteur </a:t>
                </a:r>
                <a:r>
                  <a:rPr lang="fr-FR" altLang="fr-FR" sz="1400" b="1" dirty="0" err="1">
                    <a:solidFill>
                      <a:srgbClr val="000080"/>
                    </a:solidFill>
                    <a:latin typeface="Franklin Gothic Book" pitchFamily="34" charset="0"/>
                    <a:cs typeface="Arial" pitchFamily="34" charset="0"/>
                  </a:rPr>
                  <a:t>GeHP</a:t>
                </a:r>
                <a:r>
                  <a:rPr lang="fr-FR" altLang="fr-FR" sz="1400" b="1" dirty="0">
                    <a:solidFill>
                      <a:srgbClr val="000080"/>
                    </a:solidFill>
                    <a:latin typeface="Franklin Gothic Book" pitchFamily="34" charset="0"/>
                    <a:cs typeface="Arial" pitchFamily="34" charset="0"/>
                  </a:rPr>
                  <a:t>  type  puit situé au LSM : </a:t>
                </a:r>
              </a:p>
            </p:txBody>
          </p:sp>
        </p:grpSp>
        <p:grpSp>
          <p:nvGrpSpPr>
            <p:cNvPr id="6" name="Groupe 30"/>
            <p:cNvGrpSpPr/>
            <p:nvPr/>
          </p:nvGrpSpPr>
          <p:grpSpPr>
            <a:xfrm>
              <a:off x="7174749" y="2147869"/>
              <a:ext cx="2913674" cy="2202030"/>
              <a:chOff x="5004313" y="3933056"/>
              <a:chExt cx="2913674" cy="2202030"/>
            </a:xfrm>
          </p:grpSpPr>
          <p:pic>
            <p:nvPicPr>
              <p:cNvPr id="7" name="Picture 3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595" y="4077444"/>
                <a:ext cx="2384392" cy="20576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" name="Connecteur droit 7"/>
              <p:cNvCxnSpPr>
                <a:endCxn id="7" idx="1"/>
              </p:cNvCxnSpPr>
              <p:nvPr/>
            </p:nvCxnSpPr>
            <p:spPr>
              <a:xfrm flipH="1">
                <a:off x="5533595" y="5106265"/>
                <a:ext cx="85051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 flipH="1">
                <a:off x="5531214" y="4569222"/>
                <a:ext cx="63448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avec flèche 9"/>
              <p:cNvCxnSpPr>
                <a:stCxn id="7" idx="1"/>
              </p:cNvCxnSpPr>
              <p:nvPr/>
            </p:nvCxnSpPr>
            <p:spPr>
              <a:xfrm flipV="1">
                <a:off x="5533595" y="4562407"/>
                <a:ext cx="0" cy="54385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ectangle 10"/>
              <p:cNvSpPr/>
              <p:nvPr/>
            </p:nvSpPr>
            <p:spPr>
              <a:xfrm>
                <a:off x="5004313" y="4725144"/>
                <a:ext cx="575799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CA" altLang="fr-FR" sz="1000" dirty="0">
                    <a:solidFill>
                      <a:srgbClr val="000080"/>
                    </a:solidFill>
                    <a:latin typeface="Arial" pitchFamily="34" charset="0"/>
                    <a:cs typeface="Arial" pitchFamily="34" charset="0"/>
                  </a:rPr>
                  <a:t>30 mm</a:t>
                </a:r>
                <a:endParaRPr lang="fr-FR" sz="10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2" name="Rogner un rectangle avec un coin du même côté 11"/>
              <p:cNvSpPr/>
              <p:nvPr/>
            </p:nvSpPr>
            <p:spPr>
              <a:xfrm rot="10800000">
                <a:off x="6444206" y="4581128"/>
                <a:ext cx="138271" cy="504056"/>
              </a:xfrm>
              <a:prstGeom prst="snip2SameRect">
                <a:avLst>
                  <a:gd name="adj1" fmla="val 26587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444205" y="3933056"/>
                <a:ext cx="138272" cy="64807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1926" y="488057"/>
              <a:ext cx="1200150" cy="158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6200000">
              <a:off x="8508889" y="2570326"/>
              <a:ext cx="34977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CA" altLang="fr-FR" sz="800" b="1" dirty="0" err="1">
                  <a:solidFill>
                    <a:srgbClr val="000080"/>
                  </a:solidFill>
                  <a:latin typeface="Arial" pitchFamily="34" charset="0"/>
                  <a:cs typeface="Arial" pitchFamily="34" charset="0"/>
                </a:rPr>
                <a:t>Ref</a:t>
              </a:r>
              <a:endParaRPr lang="fr-FR" sz="800" b="1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761" y="4662438"/>
              <a:ext cx="2348293" cy="1562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779" y="4662438"/>
              <a:ext cx="2087470" cy="1562586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3512440" y="709399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475704" y="732283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</p:grpSp>
      <p:sp>
        <p:nvSpPr>
          <p:cNvPr id="22" name="Titre 5"/>
          <p:cNvSpPr txBox="1">
            <a:spLocks/>
          </p:cNvSpPr>
          <p:nvPr/>
        </p:nvSpPr>
        <p:spPr bwMode="auto">
          <a:xfrm>
            <a:off x="2446317" y="6615"/>
            <a:ext cx="6615956" cy="1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kern="0" dirty="0"/>
              <a:t>Unité Technique </a:t>
            </a:r>
            <a:r>
              <a:rPr lang="fr-FR" altLang="fr-FR" sz="2800" i="1" kern="0" dirty="0"/>
              <a:t>« Radionucléides et datation »</a:t>
            </a:r>
          </a:p>
        </p:txBody>
      </p:sp>
    </p:spTree>
    <p:extLst>
      <p:ext uri="{BB962C8B-B14F-4D97-AF65-F5344CB8AC3E}">
        <p14:creationId xmlns:p14="http://schemas.microsoft.com/office/powerpoint/2010/main" val="196558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2509817" y="15081"/>
            <a:ext cx="6615956" cy="1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000" b="1" kern="0" dirty="0"/>
              <a:t>L’unité technique « radionucléides/datation Pb210 »,</a:t>
            </a:r>
          </a:p>
          <a:p>
            <a:pPr algn="ctr" eaLnBrk="1" hangingPunct="1">
              <a:defRPr/>
            </a:pPr>
            <a:r>
              <a:rPr lang="fr-FR" altLang="fr-FR" sz="2000" b="1" kern="0" dirty="0"/>
              <a:t>Chrono-Environnement/LSM, c’est 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87077" y="1919824"/>
            <a:ext cx="2954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537B"/>
                </a:solidFill>
              </a:rPr>
              <a:t>International : </a:t>
            </a:r>
          </a:p>
          <a:p>
            <a:pPr marL="342900" indent="-342900">
              <a:buFont typeface="Wingdings" charset="2"/>
              <a:buChar char="Ø"/>
            </a:pPr>
            <a:r>
              <a:rPr lang="fr-FR" sz="2000" u="sng" dirty="0">
                <a:solidFill>
                  <a:srgbClr val="00537B"/>
                </a:solidFill>
              </a:rPr>
              <a:t>Suède</a:t>
            </a:r>
            <a:r>
              <a:rPr lang="fr-FR" sz="2000" dirty="0">
                <a:solidFill>
                  <a:srgbClr val="00537B"/>
                </a:solidFill>
              </a:rPr>
              <a:t> : 2 lacs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>
              <a:solidFill>
                <a:srgbClr val="00537B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u="sng" dirty="0">
                <a:solidFill>
                  <a:srgbClr val="00537B"/>
                </a:solidFill>
              </a:rPr>
              <a:t>Chili :</a:t>
            </a:r>
            <a:r>
              <a:rPr lang="fr-FR" sz="2000" dirty="0">
                <a:solidFill>
                  <a:srgbClr val="00537B"/>
                </a:solidFill>
              </a:rPr>
              <a:t> 1 lac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>
              <a:solidFill>
                <a:srgbClr val="00537B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u="sng" dirty="0">
                <a:solidFill>
                  <a:srgbClr val="00537B"/>
                </a:solidFill>
              </a:rPr>
              <a:t>Groenland</a:t>
            </a:r>
            <a:r>
              <a:rPr lang="fr-FR" sz="2000" dirty="0">
                <a:solidFill>
                  <a:srgbClr val="00537B"/>
                </a:solidFill>
              </a:rPr>
              <a:t> : 3 lacs + projet ANR en cours</a:t>
            </a:r>
          </a:p>
          <a:p>
            <a:endParaRPr lang="fr-FR" sz="2000" dirty="0">
              <a:solidFill>
                <a:srgbClr val="00537B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u="sng" dirty="0">
                <a:solidFill>
                  <a:srgbClr val="00537B"/>
                </a:solidFill>
              </a:rPr>
              <a:t>Canada</a:t>
            </a:r>
            <a:r>
              <a:rPr lang="fr-FR" sz="2000" dirty="0">
                <a:solidFill>
                  <a:srgbClr val="00537B"/>
                </a:solidFill>
              </a:rPr>
              <a:t> : 6 lacs + thèses en cours</a:t>
            </a:r>
          </a:p>
          <a:p>
            <a:pPr marL="342900" indent="-342900">
              <a:buFont typeface="Wingdings" charset="2"/>
              <a:buChar char="Ø"/>
            </a:pPr>
            <a:endParaRPr lang="fr-FR" sz="2000" dirty="0">
              <a:solidFill>
                <a:srgbClr val="00537B"/>
              </a:solidFill>
            </a:endParaRPr>
          </a:p>
          <a:p>
            <a:pPr marL="342900" indent="-342900">
              <a:buFont typeface="Wingdings" charset="2"/>
              <a:buChar char="Ø"/>
            </a:pPr>
            <a:r>
              <a:rPr lang="fr-FR" sz="2000" u="sng" dirty="0">
                <a:solidFill>
                  <a:srgbClr val="00537B"/>
                </a:solidFill>
              </a:rPr>
              <a:t>Norvège : </a:t>
            </a:r>
            <a:r>
              <a:rPr lang="fr-FR" sz="2000" dirty="0">
                <a:solidFill>
                  <a:srgbClr val="00537B"/>
                </a:solidFill>
              </a:rPr>
              <a:t> 6 lacs</a:t>
            </a:r>
            <a:endParaRPr lang="fr-FR" sz="2000" u="sng" dirty="0">
              <a:solidFill>
                <a:srgbClr val="00537B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88734" y="6011333"/>
            <a:ext cx="6011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537B"/>
                </a:solidFill>
              </a:rPr>
              <a:t>Principaux lacs et tourbières datés sur Démon dans le cadre des projets de recherche Chrono-Environnement</a:t>
            </a:r>
          </a:p>
          <a:p>
            <a:pPr algn="ctr"/>
            <a:r>
              <a:rPr lang="fr-FR" sz="1600" b="1" u="sng" dirty="0">
                <a:solidFill>
                  <a:srgbClr val="00537B"/>
                </a:solidFill>
              </a:rPr>
              <a:t>(</a:t>
            </a:r>
            <a:r>
              <a:rPr lang="fr-FR" sz="1600" b="1" i="1" u="sng" dirty="0">
                <a:solidFill>
                  <a:srgbClr val="00537B"/>
                </a:solidFill>
              </a:rPr>
              <a:t>n= </a:t>
            </a:r>
            <a:r>
              <a:rPr lang="fr-FR" sz="1600" b="1" u="sng" dirty="0">
                <a:solidFill>
                  <a:srgbClr val="00537B"/>
                </a:solidFill>
              </a:rPr>
              <a:t>50)</a:t>
            </a:r>
            <a:endParaRPr lang="fr-FR" sz="1600" u="sng" dirty="0">
              <a:solidFill>
                <a:srgbClr val="00537B"/>
              </a:solidFill>
            </a:endParaRPr>
          </a:p>
          <a:p>
            <a:pPr algn="ctr"/>
            <a:endParaRPr lang="fr-FR" sz="1600" b="1" dirty="0">
              <a:solidFill>
                <a:srgbClr val="00537B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F09FDC-AB08-2B47-8B43-41F132437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3885" r="2362" b="6313"/>
          <a:stretch/>
        </p:blipFill>
        <p:spPr>
          <a:xfrm>
            <a:off x="3311463" y="882607"/>
            <a:ext cx="5012663" cy="50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96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/>
          <p:cNvSpPr txBox="1">
            <a:spLocks/>
          </p:cNvSpPr>
          <p:nvPr/>
        </p:nvSpPr>
        <p:spPr bwMode="auto">
          <a:xfrm>
            <a:off x="2509817" y="-69589"/>
            <a:ext cx="6615956" cy="1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000" b="1" kern="0" dirty="0"/>
              <a:t>L’unité technique « radionucléides/datation Pb210 »,</a:t>
            </a:r>
          </a:p>
          <a:p>
            <a:pPr algn="ctr" eaLnBrk="1" hangingPunct="1">
              <a:defRPr/>
            </a:pPr>
            <a:r>
              <a:rPr lang="fr-FR" altLang="fr-FR" sz="2000" b="1" kern="0" dirty="0"/>
              <a:t>Chrono-Environnement/LSM, c’est :</a:t>
            </a:r>
          </a:p>
        </p:txBody>
      </p:sp>
      <p:sp>
        <p:nvSpPr>
          <p:cNvPr id="5" name="Titre 5"/>
          <p:cNvSpPr txBox="1">
            <a:spLocks/>
          </p:cNvSpPr>
          <p:nvPr/>
        </p:nvSpPr>
        <p:spPr bwMode="auto">
          <a:xfrm>
            <a:off x="477816" y="1536700"/>
            <a:ext cx="8145483" cy="539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marL="342900" indent="-342900" algn="ctr" eaLnBrk="1" hangingPunct="1">
              <a:buFont typeface="Wingdings" charset="2"/>
              <a:buChar char="ü"/>
              <a:defRPr/>
            </a:pPr>
            <a:r>
              <a:rPr lang="fr-FR" sz="1600" b="1" i="1" dirty="0"/>
              <a:t>Plus d’une cinquantaine de séquences sédimentaires datées ou en cours, avec des résultats très probants sur sédiments lacustres et sur matrices organiques (tourbières). </a:t>
            </a:r>
          </a:p>
          <a:p>
            <a:pPr marL="342900" indent="-342900" algn="ctr" eaLnBrk="1" hangingPunct="1">
              <a:buFont typeface="Wingdings" charset="2"/>
              <a:buChar char="ü"/>
              <a:defRPr/>
            </a:pPr>
            <a:endParaRPr lang="fr-FR" altLang="fr-FR" sz="1600" b="1" i="1" u="sng" kern="0" dirty="0"/>
          </a:p>
          <a:p>
            <a:pPr algn="ctr" eaLnBrk="1" hangingPunct="1">
              <a:defRPr/>
            </a:pPr>
            <a:endParaRPr lang="fr-FR" altLang="fr-FR" sz="1600" b="1" i="1" kern="0" dirty="0"/>
          </a:p>
          <a:p>
            <a:pPr marL="342900" indent="-342900" algn="ctr" eaLnBrk="1" hangingPunct="1">
              <a:buFont typeface="Wingdings" charset="2"/>
              <a:buChar char="ü"/>
              <a:defRPr/>
            </a:pPr>
            <a:r>
              <a:rPr lang="fr-FR" altLang="fr-FR" sz="1600" b="1" i="1" u="sng" kern="0" dirty="0"/>
              <a:t>7 thèses en cours</a:t>
            </a:r>
            <a:r>
              <a:rPr lang="fr-FR" altLang="fr-FR" sz="1600" b="1" i="1" kern="0" dirty="0"/>
              <a:t> (M. Rousseau, V. </a:t>
            </a:r>
            <a:r>
              <a:rPr lang="fr-FR" altLang="fr-FR" sz="1600" b="1" i="1" kern="0" dirty="0" err="1"/>
              <a:t>Essert</a:t>
            </a:r>
            <a:r>
              <a:rPr lang="fr-FR" altLang="fr-FR" sz="1600" b="1" i="1" kern="0" dirty="0"/>
              <a:t>, J. </a:t>
            </a:r>
            <a:r>
              <a:rPr lang="fr-FR" altLang="fr-FR" sz="1600" b="1" i="1" kern="0" dirty="0" err="1"/>
              <a:t>Lesven</a:t>
            </a:r>
            <a:r>
              <a:rPr lang="fr-FR" altLang="fr-FR" sz="1600" b="1" i="1" kern="0" dirty="0"/>
              <a:t>, M. </a:t>
            </a:r>
            <a:r>
              <a:rPr lang="fr-FR" altLang="fr-FR" sz="1600" b="1" i="1" kern="0" dirty="0" err="1"/>
              <a:t>Druguet</a:t>
            </a:r>
            <a:r>
              <a:rPr lang="fr-FR" altLang="fr-FR" sz="1600" b="1" i="1" kern="0" dirty="0"/>
              <a:t> </a:t>
            </a:r>
            <a:r>
              <a:rPr lang="fr-FR" altLang="fr-FR" sz="1600" b="1" i="1" kern="0" dirty="0" err="1"/>
              <a:t>Dayras</a:t>
            </a:r>
            <a:r>
              <a:rPr lang="fr-FR" altLang="fr-FR" sz="1600" b="1" i="1" kern="0" dirty="0"/>
              <a:t>, </a:t>
            </a:r>
            <a:r>
              <a:rPr lang="fr-FR" altLang="fr-FR" sz="1600" b="1" i="1" kern="0" dirty="0" err="1"/>
              <a:t>T</a:t>
            </a:r>
            <a:r>
              <a:rPr lang="fr-FR" altLang="fr-FR" sz="1600" b="1" i="1" kern="0" dirty="0"/>
              <a:t>. </a:t>
            </a:r>
            <a:r>
              <a:rPr lang="fr-FR" altLang="fr-FR" sz="1600" b="1" i="1" kern="0" dirty="0" err="1"/>
              <a:t>Suranyi</a:t>
            </a:r>
            <a:r>
              <a:rPr lang="fr-FR" altLang="fr-FR" sz="1600" b="1" i="1" kern="0" dirty="0"/>
              <a:t>, A. </a:t>
            </a:r>
            <a:r>
              <a:rPr lang="fr-FR" altLang="fr-FR" sz="1600" b="1" i="1" kern="0" dirty="0" err="1"/>
              <a:t>Feussom</a:t>
            </a:r>
            <a:r>
              <a:rPr lang="fr-FR" altLang="fr-FR" sz="1600" b="1" i="1" kern="0" dirty="0"/>
              <a:t>, E. Roule).</a:t>
            </a:r>
          </a:p>
          <a:p>
            <a:pPr algn="ctr" eaLnBrk="1" hangingPunct="1">
              <a:defRPr/>
            </a:pPr>
            <a:endParaRPr lang="fr-FR" altLang="fr-FR" sz="1600" b="1" i="1" u="sng" kern="0" dirty="0"/>
          </a:p>
          <a:p>
            <a:pPr algn="ctr" eaLnBrk="1" hangingPunct="1">
              <a:defRPr/>
            </a:pPr>
            <a:endParaRPr lang="fr-FR" altLang="fr-FR" sz="1600" b="1" i="1" u="sng" kern="0" dirty="0"/>
          </a:p>
          <a:p>
            <a:pPr algn="ctr" eaLnBrk="1" hangingPunct="1">
              <a:defRPr/>
            </a:pPr>
            <a:endParaRPr lang="fr-FR" altLang="fr-FR" sz="1600" b="1" i="1" u="sng" kern="0" dirty="0"/>
          </a:p>
          <a:p>
            <a:pPr marL="342900" lvl="0" indent="-342900" algn="ctr" eaLnBrk="1" hangingPunct="1">
              <a:buFont typeface="Wingdings" charset="2"/>
              <a:buChar char="ü"/>
              <a:defRPr/>
            </a:pPr>
            <a:r>
              <a:rPr lang="fr-FR" altLang="fr-FR" sz="1600" b="1" i="1" kern="0" dirty="0"/>
              <a:t>Soutien à de nombreux Structures/projets de recherche dont :</a:t>
            </a:r>
          </a:p>
          <a:p>
            <a:pPr lvl="0" algn="ctr" eaLnBrk="1" hangingPunct="1">
              <a:defRPr/>
            </a:pPr>
            <a:r>
              <a:rPr lang="fr-FR" sz="2000" i="1" dirty="0"/>
              <a:t>         </a:t>
            </a:r>
            <a:r>
              <a:rPr lang="fr-FR" sz="1400" i="1" dirty="0"/>
              <a:t> « IRP Cold </a:t>
            </a:r>
            <a:r>
              <a:rPr lang="fr-FR" sz="1400" i="1" dirty="0" err="1"/>
              <a:t>Forests</a:t>
            </a:r>
            <a:r>
              <a:rPr lang="fr-FR" sz="1400" i="1" dirty="0"/>
              <a:t> » : partenariat </a:t>
            </a:r>
            <a:r>
              <a:rPr lang="fr-FR" sz="1400" i="1" dirty="0" err="1"/>
              <a:t>franco-Québecois</a:t>
            </a:r>
            <a:r>
              <a:rPr lang="fr-FR" sz="1400" i="1" dirty="0"/>
              <a:t> UM-UFC-UQAT-CNRS</a:t>
            </a:r>
          </a:p>
          <a:p>
            <a:pPr lvl="0" algn="ctr" eaLnBrk="1" hangingPunct="1">
              <a:defRPr/>
            </a:pPr>
            <a:endParaRPr lang="fr-FR" sz="1400" i="1" dirty="0"/>
          </a:p>
          <a:p>
            <a:pPr lvl="0" algn="ctr" eaLnBrk="1" hangingPunct="1">
              <a:defRPr/>
            </a:pPr>
            <a:r>
              <a:rPr lang="fr-FR" sz="1400" i="1" dirty="0"/>
              <a:t> « Belmont-Forum </a:t>
            </a:r>
            <a:r>
              <a:rPr lang="fr-FR" sz="1400" i="1" dirty="0" err="1"/>
              <a:t>Nich-Arctic</a:t>
            </a:r>
            <a:r>
              <a:rPr lang="fr-FR" sz="1400" i="1" dirty="0"/>
              <a:t> » </a:t>
            </a:r>
            <a:r>
              <a:rPr lang="fr-FR" sz="1400" i="1" dirty="0" err="1"/>
              <a:t>Coord</a:t>
            </a:r>
            <a:r>
              <a:rPr lang="fr-FR" sz="1400" i="1" dirty="0"/>
              <a:t>. E. Gauthier (UFC)/A. de Vernal (UQAM)</a:t>
            </a:r>
          </a:p>
          <a:p>
            <a:pPr lvl="0" algn="ctr" eaLnBrk="1" hangingPunct="1">
              <a:defRPr/>
            </a:pPr>
            <a:endParaRPr lang="fr-FR" sz="1400" i="1" dirty="0"/>
          </a:p>
          <a:p>
            <a:pPr algn="ctr"/>
            <a:r>
              <a:rPr lang="fr-FR" sz="1400" i="1" dirty="0"/>
              <a:t>« ANR INTERARCTIC », </a:t>
            </a:r>
            <a:r>
              <a:rPr lang="fr-FR" sz="1400" i="1" dirty="0" err="1"/>
              <a:t>Coord</a:t>
            </a:r>
            <a:r>
              <a:rPr lang="fr-FR" sz="1400" i="1" dirty="0"/>
              <a:t>. E. Gauthier</a:t>
            </a:r>
          </a:p>
          <a:p>
            <a:pPr algn="ctr"/>
            <a:endParaRPr lang="fr-FR" sz="1400" i="1" dirty="0"/>
          </a:p>
          <a:p>
            <a:pPr algn="ctr" eaLnBrk="1" hangingPunct="1">
              <a:defRPr/>
            </a:pPr>
            <a:endParaRPr lang="fr-FR" altLang="fr-FR" sz="2000" b="1" i="1" kern="0" dirty="0"/>
          </a:p>
        </p:txBody>
      </p:sp>
    </p:spTree>
    <p:extLst>
      <p:ext uri="{BB962C8B-B14F-4D97-AF65-F5344CB8AC3E}">
        <p14:creationId xmlns:p14="http://schemas.microsoft.com/office/powerpoint/2010/main" val="644006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5"/>
          <p:cNvSpPr txBox="1">
            <a:spLocks/>
          </p:cNvSpPr>
          <p:nvPr/>
        </p:nvSpPr>
        <p:spPr bwMode="auto">
          <a:xfrm>
            <a:off x="2509817" y="-69589"/>
            <a:ext cx="6615956" cy="1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kern="0" dirty="0"/>
              <a:t>Publications marquantes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CF8601E-B02E-D645-8B71-3A44387CB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7" y="789617"/>
            <a:ext cx="4185588" cy="5501059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5724C86-40B8-B14D-86B8-88A7B5310CA9}"/>
              </a:ext>
            </a:extLst>
          </p:cNvPr>
          <p:cNvSpPr txBox="1"/>
          <p:nvPr/>
        </p:nvSpPr>
        <p:spPr>
          <a:xfrm>
            <a:off x="-706776" y="6290676"/>
            <a:ext cx="601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rgbClr val="00537B"/>
                </a:solidFill>
              </a:rPr>
              <a:t> </a:t>
            </a:r>
            <a:r>
              <a:rPr lang="fr-FR" sz="1200" b="1" dirty="0" err="1">
                <a:solidFill>
                  <a:srgbClr val="000000"/>
                </a:solidFill>
              </a:rPr>
              <a:t>Keck</a:t>
            </a:r>
            <a:r>
              <a:rPr lang="fr-FR" sz="1200" b="1" dirty="0">
                <a:solidFill>
                  <a:srgbClr val="000000"/>
                </a:solidFill>
              </a:rPr>
              <a:t> et al 2020. </a:t>
            </a:r>
            <a:r>
              <a:rPr lang="fr-FR" sz="1200" b="1" i="1" dirty="0">
                <a:solidFill>
                  <a:srgbClr val="000000"/>
                </a:solidFill>
              </a:rPr>
              <a:t>Nature Communications</a:t>
            </a:r>
            <a:endParaRPr lang="fr-FR" sz="1200" i="1" dirty="0">
              <a:solidFill>
                <a:srgbClr val="000000"/>
              </a:solidFill>
            </a:endParaRPr>
          </a:p>
          <a:p>
            <a:pPr algn="ctr"/>
            <a:endParaRPr lang="fr-FR" sz="1200" b="1" dirty="0">
              <a:solidFill>
                <a:srgbClr val="00537B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66658C1-837D-534E-BCD6-CE185AE89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5" y="1150866"/>
            <a:ext cx="3727855" cy="455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5">
            <a:extLst>
              <a:ext uri="{FF2B5EF4-FFF2-40B4-BE49-F238E27FC236}">
                <a16:creationId xmlns:a16="http://schemas.microsoft.com/office/drawing/2014/main" id="{B173D755-B719-F848-AFFC-D3AD7F0FD0AC}"/>
              </a:ext>
            </a:extLst>
          </p:cNvPr>
          <p:cNvSpPr txBox="1">
            <a:spLocks/>
          </p:cNvSpPr>
          <p:nvPr/>
        </p:nvSpPr>
        <p:spPr bwMode="auto">
          <a:xfrm>
            <a:off x="2509817" y="-69589"/>
            <a:ext cx="6615956" cy="1063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00537B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537B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800" b="1" kern="0" dirty="0"/>
              <a:t>Projets en développements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9844A74-CF98-E447-AC77-8F201C7C92F6}"/>
              </a:ext>
            </a:extLst>
          </p:cNvPr>
          <p:cNvSpPr txBox="1"/>
          <p:nvPr/>
        </p:nvSpPr>
        <p:spPr>
          <a:xfrm>
            <a:off x="2797791" y="701278"/>
            <a:ext cx="62574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effectLst/>
                <a:latin typeface="Helvetica" pitchFamily="2" charset="0"/>
              </a:rPr>
              <a:t>ANR </a:t>
            </a:r>
            <a:r>
              <a:rPr lang="fr-FR" b="1" dirty="0" err="1">
                <a:effectLst/>
                <a:latin typeface="Helvetica" pitchFamily="2" charset="0"/>
              </a:rPr>
              <a:t>RetroPest</a:t>
            </a:r>
            <a:r>
              <a:rPr lang="fr-FR" b="1" dirty="0">
                <a:effectLst/>
                <a:latin typeface="Helvetica" pitchFamily="2" charset="0"/>
              </a:rPr>
              <a:t> : </a:t>
            </a:r>
            <a:r>
              <a:rPr lang="fr-FR" sz="1400" i="1" dirty="0" err="1">
                <a:effectLst/>
                <a:latin typeface="Helvetica" pitchFamily="2" charset="0"/>
              </a:rPr>
              <a:t>Wildfires</a:t>
            </a:r>
            <a:r>
              <a:rPr lang="fr-FR" sz="1400" i="1" dirty="0">
                <a:effectLst/>
                <a:latin typeface="Helvetica" pitchFamily="2" charset="0"/>
              </a:rPr>
              <a:t> and </a:t>
            </a:r>
            <a:r>
              <a:rPr lang="fr-FR" sz="1400" i="1" dirty="0" err="1">
                <a:effectLst/>
                <a:latin typeface="Helvetica" pitchFamily="2" charset="0"/>
              </a:rPr>
              <a:t>insect</a:t>
            </a:r>
            <a:r>
              <a:rPr lang="fr-FR" sz="1400" i="1" dirty="0">
                <a:effectLst/>
                <a:latin typeface="Helvetica" pitchFamily="2" charset="0"/>
              </a:rPr>
              <a:t> </a:t>
            </a:r>
            <a:r>
              <a:rPr lang="fr-FR" sz="1400" i="1" dirty="0" err="1">
                <a:effectLst/>
                <a:latin typeface="Helvetica" pitchFamily="2" charset="0"/>
              </a:rPr>
              <a:t>outbreaks</a:t>
            </a:r>
            <a:r>
              <a:rPr lang="fr-FR" sz="1400" i="1" dirty="0">
                <a:effectLst/>
                <a:latin typeface="Helvetica" pitchFamily="2" charset="0"/>
              </a:rPr>
              <a:t> in </a:t>
            </a:r>
            <a:r>
              <a:rPr lang="fr-FR" sz="1400" i="1" dirty="0" err="1">
                <a:effectLst/>
                <a:latin typeface="Helvetica" pitchFamily="2" charset="0"/>
              </a:rPr>
              <a:t>boreal</a:t>
            </a:r>
            <a:r>
              <a:rPr lang="fr-FR" sz="1400" i="1" dirty="0">
                <a:effectLst/>
                <a:latin typeface="Helvetica" pitchFamily="2" charset="0"/>
              </a:rPr>
              <a:t> </a:t>
            </a:r>
            <a:r>
              <a:rPr lang="fr-FR" sz="1400" i="1" dirty="0" err="1">
                <a:effectLst/>
                <a:latin typeface="Helvetica" pitchFamily="2" charset="0"/>
              </a:rPr>
              <a:t>forests</a:t>
            </a:r>
            <a:r>
              <a:rPr lang="fr-FR" sz="1400" i="1" dirty="0">
                <a:effectLst/>
                <a:latin typeface="Helvetica" pitchFamily="2" charset="0"/>
              </a:rPr>
              <a:t>. A </a:t>
            </a:r>
            <a:r>
              <a:rPr lang="fr-FR" sz="1400" i="1" dirty="0" err="1">
                <a:effectLst/>
                <a:latin typeface="Helvetica" pitchFamily="2" charset="0"/>
              </a:rPr>
              <a:t>combined</a:t>
            </a:r>
            <a:r>
              <a:rPr lang="fr-FR" sz="1400" i="1" dirty="0">
                <a:latin typeface="Helvetica" pitchFamily="2" charset="0"/>
              </a:rPr>
              <a:t> </a:t>
            </a:r>
            <a:r>
              <a:rPr lang="fr-FR" sz="1400" i="1" dirty="0" err="1">
                <a:effectLst/>
                <a:latin typeface="Helvetica" pitchFamily="2" charset="0"/>
              </a:rPr>
              <a:t>approach</a:t>
            </a:r>
            <a:r>
              <a:rPr lang="fr-FR" sz="1400" i="1" dirty="0">
                <a:effectLst/>
                <a:latin typeface="Helvetica" pitchFamily="2" charset="0"/>
              </a:rPr>
              <a:t> </a:t>
            </a:r>
            <a:r>
              <a:rPr lang="fr-FR" sz="1400" i="1" dirty="0" err="1">
                <a:effectLst/>
                <a:latin typeface="Helvetica" pitchFamily="2" charset="0"/>
              </a:rPr>
              <a:t>using</a:t>
            </a:r>
            <a:r>
              <a:rPr lang="fr-FR" sz="1400" i="1" dirty="0">
                <a:effectLst/>
                <a:latin typeface="Helvetica" pitchFamily="2" charset="0"/>
              </a:rPr>
              <a:t> </a:t>
            </a:r>
            <a:r>
              <a:rPr lang="fr-FR" sz="1400" i="1" dirty="0" err="1">
                <a:latin typeface="Helvetica" pitchFamily="2" charset="0"/>
              </a:rPr>
              <a:t>p</a:t>
            </a:r>
            <a:r>
              <a:rPr lang="fr-FR" sz="1400" i="1" dirty="0" err="1">
                <a:effectLst/>
                <a:latin typeface="Helvetica" pitchFamily="2" charset="0"/>
              </a:rPr>
              <a:t>aleo-ecology</a:t>
            </a:r>
            <a:r>
              <a:rPr lang="fr-FR" sz="1400" i="1" dirty="0">
                <a:effectLst/>
                <a:latin typeface="Helvetica" pitchFamily="2" charset="0"/>
              </a:rPr>
              <a:t> and </a:t>
            </a:r>
            <a:r>
              <a:rPr lang="fr-FR" sz="1400" i="1" dirty="0" err="1">
                <a:latin typeface="Helvetica" pitchFamily="2" charset="0"/>
              </a:rPr>
              <a:t>s</a:t>
            </a:r>
            <a:r>
              <a:rPr lang="fr-FR" sz="1400" i="1" dirty="0" err="1">
                <a:effectLst/>
                <a:latin typeface="Helvetica" pitchFamily="2" charset="0"/>
              </a:rPr>
              <a:t>edimentary</a:t>
            </a:r>
            <a:r>
              <a:rPr lang="fr-FR" sz="1400" i="1" dirty="0">
                <a:effectLst/>
                <a:latin typeface="Helvetica" pitchFamily="2" charset="0"/>
              </a:rPr>
              <a:t> DNA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40C4A66-1B07-1C48-8796-D78A31568D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65" b="50000"/>
          <a:stretch/>
        </p:blipFill>
        <p:spPr>
          <a:xfrm>
            <a:off x="249244" y="1456230"/>
            <a:ext cx="4219463" cy="427977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987C27-34B2-B14E-A9F1-467E1EBB2B16}"/>
              </a:ext>
            </a:extLst>
          </p:cNvPr>
          <p:cNvSpPr txBox="1"/>
          <p:nvPr/>
        </p:nvSpPr>
        <p:spPr>
          <a:xfrm>
            <a:off x="254010" y="5974628"/>
            <a:ext cx="4239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30 % de la surface forestière mondiale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20% du puits de carbone forestier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Nombreux biens et services écosystémiques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EDA38F7-1913-6A4D-A088-F71AC7F65951}"/>
              </a:ext>
            </a:extLst>
          </p:cNvPr>
          <p:cNvSpPr txBox="1"/>
          <p:nvPr/>
        </p:nvSpPr>
        <p:spPr>
          <a:xfrm>
            <a:off x="5170605" y="3653376"/>
            <a:ext cx="149708" cy="29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D4C6D3B-7810-0C4D-B675-ACEF3A07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444" y="1417370"/>
            <a:ext cx="4250845" cy="425084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719F1CFA-EB09-7240-9320-AE50E2AF3536}"/>
              </a:ext>
            </a:extLst>
          </p:cNvPr>
          <p:cNvSpPr txBox="1"/>
          <p:nvPr/>
        </p:nvSpPr>
        <p:spPr>
          <a:xfrm>
            <a:off x="4804444" y="5928545"/>
            <a:ext cx="41921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Superficies défoliées par la Tordeuse des Bourgeons de l’Epinette </a:t>
            </a:r>
          </a:p>
          <a:p>
            <a:pPr algn="ctr"/>
            <a:r>
              <a:rPr lang="fr-FR" sz="1400" dirty="0"/>
              <a:t>(TBE) au Québec (1992-2020)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654C5F08-8A7C-9742-8F44-5F2A36277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0313" y="1892671"/>
            <a:ext cx="1301182" cy="968322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42C5C14C-D6F7-514E-8821-D1CDBF4F46E2}"/>
              </a:ext>
            </a:extLst>
          </p:cNvPr>
          <p:cNvSpPr txBox="1"/>
          <p:nvPr/>
        </p:nvSpPr>
        <p:spPr>
          <a:xfrm>
            <a:off x="5219769" y="2816831"/>
            <a:ext cx="15183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i="1" dirty="0" err="1"/>
              <a:t>Choristoneura</a:t>
            </a:r>
            <a:r>
              <a:rPr lang="fr-FR" sz="1000" i="1" dirty="0"/>
              <a:t> </a:t>
            </a:r>
            <a:r>
              <a:rPr lang="fr-FR" sz="1000" i="1" dirty="0" err="1"/>
              <a:t>fumiferana</a:t>
            </a:r>
            <a:endParaRPr lang="fr-FR" sz="1000" i="1" dirty="0"/>
          </a:p>
        </p:txBody>
      </p:sp>
    </p:spTree>
    <p:extLst>
      <p:ext uri="{BB962C8B-B14F-4D97-AF65-F5344CB8AC3E}">
        <p14:creationId xmlns:p14="http://schemas.microsoft.com/office/powerpoint/2010/main" val="3158326495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Personnalisé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9598</TotalTime>
  <Words>636</Words>
  <Application>Microsoft Macintosh PowerPoint</Application>
  <PresentationFormat>Affichage à l'écran (4:3)</PresentationFormat>
  <Paragraphs>103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Franklin Gothic Book</vt:lpstr>
      <vt:lpstr>Helvetica</vt:lpstr>
      <vt:lpstr>Myriad Pro</vt:lpstr>
      <vt:lpstr>Wingdings</vt:lpstr>
      <vt:lpstr>Modèle par défaut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Estelle FRANC</dc:creator>
  <cp:lastModifiedBy>Microsoft Office User</cp:lastModifiedBy>
  <cp:revision>265</cp:revision>
  <dcterms:created xsi:type="dcterms:W3CDTF">2009-01-22T14:43:40Z</dcterms:created>
  <dcterms:modified xsi:type="dcterms:W3CDTF">2021-12-16T09:48:59Z</dcterms:modified>
</cp:coreProperties>
</file>