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15" r:id="rId5"/>
  </p:sldMasterIdLst>
  <p:notesMasterIdLst>
    <p:notesMasterId r:id="rId24"/>
  </p:notesMasterIdLst>
  <p:handoutMasterIdLst>
    <p:handoutMasterId r:id="rId25"/>
  </p:handoutMasterIdLst>
  <p:sldIdLst>
    <p:sldId id="260" r:id="rId6"/>
    <p:sldId id="261" r:id="rId7"/>
    <p:sldId id="284" r:id="rId8"/>
    <p:sldId id="268" r:id="rId9"/>
    <p:sldId id="290" r:id="rId10"/>
    <p:sldId id="271" r:id="rId11"/>
    <p:sldId id="300" r:id="rId12"/>
    <p:sldId id="289" r:id="rId13"/>
    <p:sldId id="286" r:id="rId14"/>
    <p:sldId id="292" r:id="rId15"/>
    <p:sldId id="293" r:id="rId16"/>
    <p:sldId id="299" r:id="rId17"/>
    <p:sldId id="295" r:id="rId18"/>
    <p:sldId id="296" r:id="rId19"/>
    <p:sldId id="297" r:id="rId20"/>
    <p:sldId id="298" r:id="rId21"/>
    <p:sldId id="282" r:id="rId22"/>
    <p:sldId id="291" r:id="rId23"/>
  </p:sldIdLst>
  <p:sldSz cx="9144000" cy="5143500" type="screen16x9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4286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857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2859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37146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714331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057195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400060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742926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6"/>
    <a:srgbClr val="FFFFFF"/>
    <a:srgbClr val="00598F"/>
    <a:srgbClr val="7D9ED5"/>
    <a:srgbClr val="071E4F"/>
    <a:srgbClr val="041D42"/>
    <a:srgbClr val="7AA0D5"/>
    <a:srgbClr val="328B57"/>
    <a:srgbClr val="808080"/>
    <a:srgbClr val="FF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3" autoAdjust="0"/>
    <p:restoredTop sz="94663"/>
  </p:normalViewPr>
  <p:slideViewPr>
    <p:cSldViewPr snapToGrid="0">
      <p:cViewPr varScale="1">
        <p:scale>
          <a:sx n="93" d="100"/>
          <a:sy n="93" d="100"/>
        </p:scale>
        <p:origin x="834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6" d="100"/>
          <a:sy n="126" d="100"/>
        </p:scale>
        <p:origin x="37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ckageorsa\gif\spectro_gamma\macros%20&amp;%20feuilles%20de%20calcul\Suivi_AQ_BDF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ckageorsa\gif\spectro_gamma\macros%20&amp;%20feuilles%20de%20calcul\Suivi_AQ_BDF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ckageorsa\gif\spectro_gamma\macros%20&amp;%20feuilles%20de%20calcul\Suivi_AQ_BDF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ckageorsa\gif\spectro_gamma\macros%20&amp;%20feuilles%20de%20calcul\Suivi_AQ_BDF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ckageorsa\gif\spectro_gamma\macros%20&amp;%20feuilles%20de%20calcul\Suivi_AQ_BDF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ckageorsa\gif\spectro_gamma\macros%20&amp;%20feuilles%20de%20calcul\Suivi_AQ_BDF.xlsm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ckageorsa\gif\spectro_gamma\macros%20&amp;%20feuilles%20de%20calcul\Suivi_AQ_BDF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solidFill>
          <a:srgbClr val="69F7AD"/>
        </a:solidFill>
      </c:spPr>
    </c:title>
    <c:autoTitleDeleted val="0"/>
    <c:plotArea>
      <c:layout>
        <c:manualLayout>
          <c:layoutTarget val="inner"/>
          <c:xMode val="edge"/>
          <c:yMode val="edge"/>
          <c:x val="7.3069822238129328E-2"/>
          <c:y val="0.12196393929019742"/>
          <c:w val="0.90609684442853733"/>
          <c:h val="0.69003274590676167"/>
        </c:manualLayout>
      </c:layout>
      <c:scatterChart>
        <c:scatterStyle val="lineMarker"/>
        <c:varyColors val="0"/>
        <c:ser>
          <c:idx val="0"/>
          <c:order val="0"/>
          <c:tx>
            <c:strRef>
              <c:f>'52E'!$AL$1</c:f>
              <c:strCache>
                <c:ptCount val="1"/>
                <c:pt idx="0">
                  <c:v>Taux Comp Bi-214 à 609 keV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rgbClr val="0FCF66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'52E'!$AM$3:$AM$985</c:f>
                <c:numCache>
                  <c:formatCode>General</c:formatCode>
                  <c:ptCount val="983"/>
                  <c:pt idx="0">
                    <c:v>0.30857142857142855</c:v>
                  </c:pt>
                  <c:pt idx="1">
                    <c:v>0.30857142857142855</c:v>
                  </c:pt>
                  <c:pt idx="2">
                    <c:v>0.28285714285714286</c:v>
                  </c:pt>
                  <c:pt idx="3">
                    <c:v>0.28285714285714286</c:v>
                  </c:pt>
                  <c:pt idx="4">
                    <c:v>0.28285714285714286</c:v>
                  </c:pt>
                  <c:pt idx="5">
                    <c:v>0.25714285714285712</c:v>
                  </c:pt>
                  <c:pt idx="6">
                    <c:v>0.27627906976744188</c:v>
                  </c:pt>
                  <c:pt idx="7">
                    <c:v>0.27627906976744188</c:v>
                  </c:pt>
                  <c:pt idx="8">
                    <c:v>0.30139534883720931</c:v>
                  </c:pt>
                  <c:pt idx="9">
                    <c:v>0.25116279069767444</c:v>
                  </c:pt>
                  <c:pt idx="10">
                    <c:v>0.27627906976744188</c:v>
                  </c:pt>
                  <c:pt idx="11">
                    <c:v>0.27941591959265955</c:v>
                  </c:pt>
                  <c:pt idx="12">
                    <c:v>0.25401447235696323</c:v>
                  </c:pt>
                  <c:pt idx="13">
                    <c:v>0.24817737558744649</c:v>
                  </c:pt>
                  <c:pt idx="14">
                    <c:v>0.24817737558744649</c:v>
                  </c:pt>
                  <c:pt idx="15">
                    <c:v>0.252749085100968</c:v>
                  </c:pt>
                  <c:pt idx="16">
                    <c:v>0.252749085100968</c:v>
                  </c:pt>
                  <c:pt idx="17">
                    <c:v>0.27491814503147066</c:v>
                  </c:pt>
                  <c:pt idx="18">
                    <c:v>0.28143080796759518</c:v>
                  </c:pt>
                  <c:pt idx="19">
                    <c:v>0.28143080796759518</c:v>
                  </c:pt>
                  <c:pt idx="20">
                    <c:v>0.31446493191294345</c:v>
                  </c:pt>
                  <c:pt idx="21">
                    <c:v>0.31446493191294345</c:v>
                  </c:pt>
                  <c:pt idx="22">
                    <c:v>0.28285714285714286</c:v>
                  </c:pt>
                  <c:pt idx="23">
                    <c:v>0.28285714285714286</c:v>
                  </c:pt>
                  <c:pt idx="24">
                    <c:v>0.28285714285714286</c:v>
                  </c:pt>
                  <c:pt idx="25">
                    <c:v>0.25714285714285712</c:v>
                  </c:pt>
                  <c:pt idx="26">
                    <c:v>0.25714285714285712</c:v>
                  </c:pt>
                  <c:pt idx="27">
                    <c:v>0.25714285714285712</c:v>
                  </c:pt>
                  <c:pt idx="28">
                    <c:v>0.28285714285714286</c:v>
                  </c:pt>
                  <c:pt idx="29">
                    <c:v>0.25714285714285712</c:v>
                  </c:pt>
                  <c:pt idx="30">
                    <c:v>0.28285714285714286</c:v>
                  </c:pt>
                  <c:pt idx="31">
                    <c:v>0.30857142857142855</c:v>
                  </c:pt>
                  <c:pt idx="32">
                    <c:v>1.8514285714285714</c:v>
                  </c:pt>
                  <c:pt idx="33">
                    <c:v>1.3885714285714286</c:v>
                  </c:pt>
                  <c:pt idx="34">
                    <c:v>1.3114285714285714</c:v>
                  </c:pt>
                  <c:pt idx="35">
                    <c:v>1.08</c:v>
                  </c:pt>
                </c:numCache>
              </c:numRef>
            </c:plus>
            <c:minus>
              <c:numRef>
                <c:f>'52E'!$AM$3:$AM$985</c:f>
                <c:numCache>
                  <c:formatCode>General</c:formatCode>
                  <c:ptCount val="983"/>
                  <c:pt idx="0">
                    <c:v>0.30857142857142855</c:v>
                  </c:pt>
                  <c:pt idx="1">
                    <c:v>0.30857142857142855</c:v>
                  </c:pt>
                  <c:pt idx="2">
                    <c:v>0.28285714285714286</c:v>
                  </c:pt>
                  <c:pt idx="3">
                    <c:v>0.28285714285714286</c:v>
                  </c:pt>
                  <c:pt idx="4">
                    <c:v>0.28285714285714286</c:v>
                  </c:pt>
                  <c:pt idx="5">
                    <c:v>0.25714285714285712</c:v>
                  </c:pt>
                  <c:pt idx="6">
                    <c:v>0.27627906976744188</c:v>
                  </c:pt>
                  <c:pt idx="7">
                    <c:v>0.27627906976744188</c:v>
                  </c:pt>
                  <c:pt idx="8">
                    <c:v>0.30139534883720931</c:v>
                  </c:pt>
                  <c:pt idx="9">
                    <c:v>0.25116279069767444</c:v>
                  </c:pt>
                  <c:pt idx="10">
                    <c:v>0.27627906976744188</c:v>
                  </c:pt>
                  <c:pt idx="11">
                    <c:v>0.27941591959265955</c:v>
                  </c:pt>
                  <c:pt idx="12">
                    <c:v>0.25401447235696323</c:v>
                  </c:pt>
                  <c:pt idx="13">
                    <c:v>0.24817737558744649</c:v>
                  </c:pt>
                  <c:pt idx="14">
                    <c:v>0.24817737558744649</c:v>
                  </c:pt>
                  <c:pt idx="15">
                    <c:v>0.252749085100968</c:v>
                  </c:pt>
                  <c:pt idx="16">
                    <c:v>0.252749085100968</c:v>
                  </c:pt>
                  <c:pt idx="17">
                    <c:v>0.27491814503147066</c:v>
                  </c:pt>
                  <c:pt idx="18">
                    <c:v>0.28143080796759518</c:v>
                  </c:pt>
                  <c:pt idx="19">
                    <c:v>0.28143080796759518</c:v>
                  </c:pt>
                  <c:pt idx="20">
                    <c:v>0.31446493191294345</c:v>
                  </c:pt>
                  <c:pt idx="21">
                    <c:v>0.31446493191294345</c:v>
                  </c:pt>
                  <c:pt idx="22">
                    <c:v>0.28285714285714286</c:v>
                  </c:pt>
                  <c:pt idx="23">
                    <c:v>0.28285714285714286</c:v>
                  </c:pt>
                  <c:pt idx="24">
                    <c:v>0.28285714285714286</c:v>
                  </c:pt>
                  <c:pt idx="25">
                    <c:v>0.25714285714285712</c:v>
                  </c:pt>
                  <c:pt idx="26">
                    <c:v>0.25714285714285712</c:v>
                  </c:pt>
                  <c:pt idx="27">
                    <c:v>0.25714285714285712</c:v>
                  </c:pt>
                  <c:pt idx="28">
                    <c:v>0.28285714285714286</c:v>
                  </c:pt>
                  <c:pt idx="29">
                    <c:v>0.25714285714285712</c:v>
                  </c:pt>
                  <c:pt idx="30">
                    <c:v>0.28285714285714286</c:v>
                  </c:pt>
                  <c:pt idx="31">
                    <c:v>0.30857142857142855</c:v>
                  </c:pt>
                  <c:pt idx="32">
                    <c:v>1.8514285714285714</c:v>
                  </c:pt>
                  <c:pt idx="33">
                    <c:v>1.3885714285714286</c:v>
                  </c:pt>
                  <c:pt idx="34">
                    <c:v>1.3114285714285714</c:v>
                  </c:pt>
                  <c:pt idx="35">
                    <c:v>1.08</c:v>
                  </c:pt>
                </c:numCache>
              </c:numRef>
            </c:minus>
            <c:spPr>
              <a:ln>
                <a:solidFill>
                  <a:srgbClr val="0FCF66"/>
                </a:solidFill>
              </a:ln>
            </c:spPr>
          </c:errBars>
          <c:xVal>
            <c:numRef>
              <c:f>'52E'!$AA$3:$AA$985</c:f>
              <c:numCache>
                <c:formatCode>m/d/yyyy\ h:mm</c:formatCode>
                <c:ptCount val="983"/>
                <c:pt idx="0">
                  <c:v>42366.5</c:v>
                </c:pt>
                <c:pt idx="1">
                  <c:v>42432.5</c:v>
                </c:pt>
                <c:pt idx="2">
                  <c:v>42492.5</c:v>
                </c:pt>
                <c:pt idx="3">
                  <c:v>42548.476388888892</c:v>
                </c:pt>
                <c:pt idx="4">
                  <c:v>42615.5</c:v>
                </c:pt>
                <c:pt idx="5">
                  <c:v>42671.5</c:v>
                </c:pt>
                <c:pt idx="6">
                  <c:v>42727.5</c:v>
                </c:pt>
                <c:pt idx="7">
                  <c:v>42800.55</c:v>
                </c:pt>
                <c:pt idx="8">
                  <c:v>42857.5</c:v>
                </c:pt>
                <c:pt idx="9">
                  <c:v>42912.469386574077</c:v>
                </c:pt>
                <c:pt idx="10">
                  <c:v>42971.5</c:v>
                </c:pt>
                <c:pt idx="11">
                  <c:v>43031.444444444445</c:v>
                </c:pt>
                <c:pt idx="12">
                  <c:v>43090.5</c:v>
                </c:pt>
                <c:pt idx="13">
                  <c:v>43157.5</c:v>
                </c:pt>
                <c:pt idx="14">
                  <c:v>43216.5</c:v>
                </c:pt>
                <c:pt idx="15">
                  <c:v>43276.5</c:v>
                </c:pt>
                <c:pt idx="16">
                  <c:v>43343.5</c:v>
                </c:pt>
                <c:pt idx="17">
                  <c:v>43409.5</c:v>
                </c:pt>
                <c:pt idx="18">
                  <c:v>43458.5</c:v>
                </c:pt>
                <c:pt idx="19">
                  <c:v>43521.408333333333</c:v>
                </c:pt>
                <c:pt idx="20">
                  <c:v>43584.5</c:v>
                </c:pt>
                <c:pt idx="21">
                  <c:v>43644.5</c:v>
                </c:pt>
                <c:pt idx="22">
                  <c:v>43710.5</c:v>
                </c:pt>
                <c:pt idx="23">
                  <c:v>43769.5</c:v>
                </c:pt>
                <c:pt idx="24">
                  <c:v>43822.415682870371</c:v>
                </c:pt>
                <c:pt idx="25">
                  <c:v>43885.439583333333</c:v>
                </c:pt>
                <c:pt idx="26">
                  <c:v>43945.439583333333</c:v>
                </c:pt>
                <c:pt idx="27">
                  <c:v>44012.5</c:v>
                </c:pt>
                <c:pt idx="28">
                  <c:v>44074.417638888888</c:v>
                </c:pt>
                <c:pt idx="29">
                  <c:v>44130.397372685184</c:v>
                </c:pt>
                <c:pt idx="30">
                  <c:v>44189.5</c:v>
                </c:pt>
                <c:pt idx="31">
                  <c:v>44249.384675925925</c:v>
                </c:pt>
                <c:pt idx="32">
                  <c:v>44301.713865740741</c:v>
                </c:pt>
                <c:pt idx="33">
                  <c:v>44407.603472222225</c:v>
                </c:pt>
                <c:pt idx="34">
                  <c:v>44438.429861111108</c:v>
                </c:pt>
                <c:pt idx="35">
                  <c:v>44498.463888888888</c:v>
                </c:pt>
              </c:numCache>
            </c:numRef>
          </c:xVal>
          <c:yVal>
            <c:numRef>
              <c:f>'52E'!$AL$3:$AL$985</c:f>
              <c:numCache>
                <c:formatCode>General</c:formatCode>
                <c:ptCount val="983"/>
                <c:pt idx="0">
                  <c:v>0.69428571428571428</c:v>
                </c:pt>
                <c:pt idx="1">
                  <c:v>0.72</c:v>
                </c:pt>
                <c:pt idx="2">
                  <c:v>0.6428571428571429</c:v>
                </c:pt>
                <c:pt idx="3">
                  <c:v>0.56571428571428573</c:v>
                </c:pt>
                <c:pt idx="4">
                  <c:v>0.54</c:v>
                </c:pt>
                <c:pt idx="5">
                  <c:v>0.51428571428571423</c:v>
                </c:pt>
                <c:pt idx="6">
                  <c:v>0.55255813953488375</c:v>
                </c:pt>
                <c:pt idx="7">
                  <c:v>0.62790697674418605</c:v>
                </c:pt>
                <c:pt idx="8">
                  <c:v>0.70325581395348835</c:v>
                </c:pt>
                <c:pt idx="9">
                  <c:v>0.50232558139534889</c:v>
                </c:pt>
                <c:pt idx="10">
                  <c:v>0.65302325581395348</c:v>
                </c:pt>
                <c:pt idx="11">
                  <c:v>0.55883183918531909</c:v>
                </c:pt>
                <c:pt idx="12">
                  <c:v>0.38102170853544487</c:v>
                </c:pt>
                <c:pt idx="13">
                  <c:v>0.39708380093991436</c:v>
                </c:pt>
                <c:pt idx="14">
                  <c:v>0.49635475117489297</c:v>
                </c:pt>
                <c:pt idx="15">
                  <c:v>0.45494835318174237</c:v>
                </c:pt>
                <c:pt idx="16">
                  <c:v>0.50549817020193599</c:v>
                </c:pt>
                <c:pt idx="17">
                  <c:v>0.54983629006294132</c:v>
                </c:pt>
                <c:pt idx="18">
                  <c:v>0.61403085374748045</c:v>
                </c:pt>
                <c:pt idx="19">
                  <c:v>0.5884462348413354</c:v>
                </c:pt>
                <c:pt idx="20">
                  <c:v>0.70754609680412273</c:v>
                </c:pt>
                <c:pt idx="21">
                  <c:v>0.65513527481863221</c:v>
                </c:pt>
                <c:pt idx="22">
                  <c:v>0.51428571428571423</c:v>
                </c:pt>
                <c:pt idx="23">
                  <c:v>0.51428571428571423</c:v>
                </c:pt>
                <c:pt idx="24">
                  <c:v>0.54</c:v>
                </c:pt>
                <c:pt idx="25">
                  <c:v>0.43714285714285717</c:v>
                </c:pt>
                <c:pt idx="26">
                  <c:v>0.48857142857142855</c:v>
                </c:pt>
                <c:pt idx="27">
                  <c:v>0.43714285714285717</c:v>
                </c:pt>
                <c:pt idx="28">
                  <c:v>0.56571428571428573</c:v>
                </c:pt>
                <c:pt idx="29">
                  <c:v>0.54</c:v>
                </c:pt>
                <c:pt idx="30">
                  <c:v>0.56571428571428573</c:v>
                </c:pt>
                <c:pt idx="31">
                  <c:v>0.56571428571428573</c:v>
                </c:pt>
                <c:pt idx="32">
                  <c:v>5.2457142857142856</c:v>
                </c:pt>
                <c:pt idx="33">
                  <c:v>2.6228571428571428</c:v>
                </c:pt>
                <c:pt idx="34">
                  <c:v>5.0914285714285716</c:v>
                </c:pt>
                <c:pt idx="35">
                  <c:v>4.9885714285714284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8230856"/>
        <c:axId val="838240656"/>
      </c:scatterChart>
      <c:valAx>
        <c:axId val="83823085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m/d/yy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r-FR"/>
          </a:p>
        </c:txPr>
        <c:crossAx val="838240656"/>
        <c:crosses val="autoZero"/>
        <c:crossBetween val="midCat"/>
        <c:majorUnit val="91.3125"/>
        <c:minorUnit val="30.4375"/>
      </c:valAx>
      <c:valAx>
        <c:axId val="8382406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sz="1000" b="1" i="0" baseline="0">
                    <a:effectLst/>
                  </a:rPr>
                  <a:t>Cps/j.</a:t>
                </a:r>
                <a:endParaRPr lang="fr-FR" sz="1000">
                  <a:effectLst/>
                </a:endParaRPr>
              </a:p>
            </c:rich>
          </c:tx>
          <c:layout>
            <c:manualLayout>
              <c:xMode val="edge"/>
              <c:yMode val="edge"/>
              <c:x val="4.1666666666666664E-2"/>
              <c:y val="3.649618797650294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838230856"/>
        <c:crosses val="autoZero"/>
        <c:crossBetween val="midCat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399483356031162"/>
          <c:y val="0"/>
        </c:manualLayout>
      </c:layout>
      <c:overlay val="0"/>
      <c:spPr>
        <a:solidFill>
          <a:schemeClr val="tx1"/>
        </a:solidFill>
      </c:spPr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3069822238129328E-2"/>
          <c:y val="0.12196393929019742"/>
          <c:w val="0.90609684442853733"/>
          <c:h val="0.69003274590676167"/>
        </c:manualLayout>
      </c:layout>
      <c:scatterChart>
        <c:scatterStyle val="lineMarker"/>
        <c:varyColors val="0"/>
        <c:ser>
          <c:idx val="0"/>
          <c:order val="0"/>
          <c:tx>
            <c:strRef>
              <c:f>'52E'!$AT$1</c:f>
              <c:strCache>
                <c:ptCount val="1"/>
                <c:pt idx="0">
                  <c:v>Taux Comp gamme 30 keV - max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'52E'!$AA$3:$AA$985</c:f>
              <c:numCache>
                <c:formatCode>m/d/yyyy\ h:mm</c:formatCode>
                <c:ptCount val="983"/>
                <c:pt idx="0">
                  <c:v>42366.5</c:v>
                </c:pt>
                <c:pt idx="1">
                  <c:v>42432.5</c:v>
                </c:pt>
                <c:pt idx="2">
                  <c:v>42492.5</c:v>
                </c:pt>
                <c:pt idx="3">
                  <c:v>42548.476388888892</c:v>
                </c:pt>
                <c:pt idx="4">
                  <c:v>42615.5</c:v>
                </c:pt>
                <c:pt idx="5">
                  <c:v>42671.5</c:v>
                </c:pt>
                <c:pt idx="6">
                  <c:v>42727.5</c:v>
                </c:pt>
                <c:pt idx="7">
                  <c:v>42800.55</c:v>
                </c:pt>
                <c:pt idx="8">
                  <c:v>42857.5</c:v>
                </c:pt>
                <c:pt idx="9">
                  <c:v>42912.469386574077</c:v>
                </c:pt>
                <c:pt idx="10">
                  <c:v>42971.5</c:v>
                </c:pt>
                <c:pt idx="11">
                  <c:v>43031.444444444445</c:v>
                </c:pt>
                <c:pt idx="12">
                  <c:v>43090.5</c:v>
                </c:pt>
                <c:pt idx="13">
                  <c:v>43157.5</c:v>
                </c:pt>
                <c:pt idx="14">
                  <c:v>43216.5</c:v>
                </c:pt>
                <c:pt idx="15">
                  <c:v>43276.5</c:v>
                </c:pt>
                <c:pt idx="16">
                  <c:v>43343.5</c:v>
                </c:pt>
                <c:pt idx="17">
                  <c:v>43409.5</c:v>
                </c:pt>
                <c:pt idx="18">
                  <c:v>43458.5</c:v>
                </c:pt>
                <c:pt idx="19">
                  <c:v>43521.408333333333</c:v>
                </c:pt>
                <c:pt idx="20">
                  <c:v>43584.5</c:v>
                </c:pt>
                <c:pt idx="21">
                  <c:v>43644.5</c:v>
                </c:pt>
                <c:pt idx="22">
                  <c:v>43710.5</c:v>
                </c:pt>
                <c:pt idx="23">
                  <c:v>43769.5</c:v>
                </c:pt>
                <c:pt idx="24">
                  <c:v>43822.415682870371</c:v>
                </c:pt>
                <c:pt idx="25">
                  <c:v>43885.439583333333</c:v>
                </c:pt>
                <c:pt idx="26">
                  <c:v>43945.439583333333</c:v>
                </c:pt>
                <c:pt idx="27">
                  <c:v>44012.5</c:v>
                </c:pt>
                <c:pt idx="28">
                  <c:v>44074.417638888888</c:v>
                </c:pt>
                <c:pt idx="29">
                  <c:v>44130.397372685184</c:v>
                </c:pt>
                <c:pt idx="30">
                  <c:v>44189.5</c:v>
                </c:pt>
                <c:pt idx="31">
                  <c:v>44249.384675925925</c:v>
                </c:pt>
                <c:pt idx="32">
                  <c:v>44301.713865740741</c:v>
                </c:pt>
                <c:pt idx="33">
                  <c:v>44407.603472222225</c:v>
                </c:pt>
                <c:pt idx="34">
                  <c:v>44438.429861111108</c:v>
                </c:pt>
                <c:pt idx="35">
                  <c:v>44498.463888888888</c:v>
                </c:pt>
              </c:numCache>
            </c:numRef>
          </c:xVal>
          <c:yVal>
            <c:numRef>
              <c:f>'52E'!$AT$3:$AT$985</c:f>
              <c:numCache>
                <c:formatCode>General</c:formatCode>
                <c:ptCount val="983"/>
                <c:pt idx="0">
                  <c:v>297.25714285714287</c:v>
                </c:pt>
                <c:pt idx="1">
                  <c:v>298.77428571428572</c:v>
                </c:pt>
                <c:pt idx="2">
                  <c:v>298.59428571428572</c:v>
                </c:pt>
                <c:pt idx="3">
                  <c:v>300.16285714285715</c:v>
                </c:pt>
                <c:pt idx="4">
                  <c:v>299.93142857142857</c:v>
                </c:pt>
                <c:pt idx="5">
                  <c:v>299.88</c:v>
                </c:pt>
                <c:pt idx="6">
                  <c:v>301.01860465116278</c:v>
                </c:pt>
                <c:pt idx="7">
                  <c:v>302.47534883720931</c:v>
                </c:pt>
                <c:pt idx="8">
                  <c:v>297.50232558139533</c:v>
                </c:pt>
                <c:pt idx="9">
                  <c:v>295.2920930232558</c:v>
                </c:pt>
                <c:pt idx="10">
                  <c:v>292.22790697674418</c:v>
                </c:pt>
                <c:pt idx="11">
                  <c:v>287.74759428596798</c:v>
                </c:pt>
                <c:pt idx="12">
                  <c:v>281.16861945192261</c:v>
                </c:pt>
                <c:pt idx="13">
                  <c:v>270.63742807811036</c:v>
                </c:pt>
                <c:pt idx="14">
                  <c:v>265.02861938983409</c:v>
                </c:pt>
                <c:pt idx="15">
                  <c:v>260.28100783697681</c:v>
                </c:pt>
                <c:pt idx="16">
                  <c:v>257.04581954768446</c:v>
                </c:pt>
                <c:pt idx="17">
                  <c:v>257.17342839762119</c:v>
                </c:pt>
                <c:pt idx="18">
                  <c:v>254.82280430520436</c:v>
                </c:pt>
                <c:pt idx="19">
                  <c:v>257.30451233910043</c:v>
                </c:pt>
                <c:pt idx="20">
                  <c:v>257.59919005868619</c:v>
                </c:pt>
                <c:pt idx="21">
                  <c:v>258.04468204556287</c:v>
                </c:pt>
                <c:pt idx="22">
                  <c:v>257.45142857142855</c:v>
                </c:pt>
                <c:pt idx="23">
                  <c:v>253.33714285714285</c:v>
                </c:pt>
                <c:pt idx="24">
                  <c:v>253.77428571428572</c:v>
                </c:pt>
                <c:pt idx="25">
                  <c:v>254.13428571428571</c:v>
                </c:pt>
                <c:pt idx="26">
                  <c:v>254.46857142857144</c:v>
                </c:pt>
                <c:pt idx="27">
                  <c:v>255.54857142857142</c:v>
                </c:pt>
                <c:pt idx="28">
                  <c:v>256.68</c:v>
                </c:pt>
                <c:pt idx="29">
                  <c:v>260.04857142857145</c:v>
                </c:pt>
                <c:pt idx="30">
                  <c:v>257.81142857142856</c:v>
                </c:pt>
                <c:pt idx="31">
                  <c:v>260.27999999999997</c:v>
                </c:pt>
                <c:pt idx="32">
                  <c:v>328.16571428571427</c:v>
                </c:pt>
                <c:pt idx="33">
                  <c:v>317.05714285714288</c:v>
                </c:pt>
                <c:pt idx="34">
                  <c:v>350.69142857142856</c:v>
                </c:pt>
                <c:pt idx="35">
                  <c:v>349.30285714285714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8232424"/>
        <c:axId val="838232816"/>
      </c:scatterChart>
      <c:valAx>
        <c:axId val="83823242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m/d/yy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r-FR"/>
          </a:p>
        </c:txPr>
        <c:crossAx val="838232816"/>
        <c:crosses val="autoZero"/>
        <c:crossBetween val="midCat"/>
        <c:majorUnit val="91.3125"/>
        <c:minorUnit val="30.4375"/>
      </c:valAx>
      <c:valAx>
        <c:axId val="8382328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Cps/j.</a:t>
                </a:r>
              </a:p>
            </c:rich>
          </c:tx>
          <c:layout>
            <c:manualLayout>
              <c:xMode val="edge"/>
              <c:yMode val="edge"/>
              <c:x val="4.3560606060606064E-2"/>
              <c:y val="4.2845394325709288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838232424"/>
        <c:crosses val="autoZero"/>
        <c:crossBetween val="midCat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solidFill>
          <a:srgbClr val="69F7AD"/>
        </a:solidFill>
      </c:spPr>
    </c:title>
    <c:autoTitleDeleted val="0"/>
    <c:plotArea>
      <c:layout>
        <c:manualLayout>
          <c:layoutTarget val="inner"/>
          <c:xMode val="edge"/>
          <c:yMode val="edge"/>
          <c:x val="7.3069822238129328E-2"/>
          <c:y val="0.12196393929019742"/>
          <c:w val="0.90609684442853733"/>
          <c:h val="0.69003274590676167"/>
        </c:manualLayout>
      </c:layout>
      <c:scatterChart>
        <c:scatterStyle val="lineMarker"/>
        <c:varyColors val="0"/>
        <c:ser>
          <c:idx val="0"/>
          <c:order val="0"/>
          <c:tx>
            <c:strRef>
              <c:f>LYS!$AL$1</c:f>
              <c:strCache>
                <c:ptCount val="1"/>
                <c:pt idx="0">
                  <c:v>Taux Comp Bi-214 à 609 keV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rgbClr val="0FCF66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LYS!$AM$3:$AM$985</c:f>
                <c:numCache>
                  <c:formatCode>General</c:formatCode>
                  <c:ptCount val="983"/>
                  <c:pt idx="0">
                    <c:v>2.7771428571428571</c:v>
                  </c:pt>
                  <c:pt idx="1">
                    <c:v>2.7771428571428571</c:v>
                  </c:pt>
                  <c:pt idx="2">
                    <c:v>3.24</c:v>
                  </c:pt>
                </c:numCache>
              </c:numRef>
            </c:plus>
            <c:minus>
              <c:numRef>
                <c:f>LYS!$AM$3:$AM$985</c:f>
                <c:numCache>
                  <c:formatCode>General</c:formatCode>
                  <c:ptCount val="983"/>
                  <c:pt idx="0">
                    <c:v>2.7771428571428571</c:v>
                  </c:pt>
                  <c:pt idx="1">
                    <c:v>2.7771428571428571</c:v>
                  </c:pt>
                  <c:pt idx="2">
                    <c:v>3.24</c:v>
                  </c:pt>
                </c:numCache>
              </c:numRef>
            </c:minus>
            <c:spPr>
              <a:ln>
                <a:solidFill>
                  <a:srgbClr val="0FCF66"/>
                </a:solidFill>
              </a:ln>
            </c:spPr>
          </c:errBars>
          <c:xVal>
            <c:numRef>
              <c:f>LYS!$AA$3:$AA$985</c:f>
              <c:numCache>
                <c:formatCode>m/d/yyyy\ h:mm</c:formatCode>
                <c:ptCount val="983"/>
                <c:pt idx="0">
                  <c:v>44347.397696759261</c:v>
                </c:pt>
                <c:pt idx="1">
                  <c:v>44410.436111111114</c:v>
                </c:pt>
                <c:pt idx="2">
                  <c:v>44469.46597222222</c:v>
                </c:pt>
              </c:numCache>
            </c:numRef>
          </c:xVal>
          <c:yVal>
            <c:numRef>
              <c:f>LYS!$AL$3:$AL$985</c:f>
              <c:numCache>
                <c:formatCode>General</c:formatCode>
                <c:ptCount val="983"/>
                <c:pt idx="0">
                  <c:v>11.88</c:v>
                </c:pt>
                <c:pt idx="1">
                  <c:v>11.417142857142856</c:v>
                </c:pt>
                <c:pt idx="2">
                  <c:v>16.508571428571429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8230072"/>
        <c:axId val="838234384"/>
      </c:scatterChart>
      <c:valAx>
        <c:axId val="83823007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m/d/yy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r-FR"/>
          </a:p>
        </c:txPr>
        <c:crossAx val="838234384"/>
        <c:crosses val="autoZero"/>
        <c:crossBetween val="midCat"/>
        <c:majorUnit val="91.3125"/>
        <c:minorUnit val="30.4375"/>
      </c:valAx>
      <c:valAx>
        <c:axId val="8382343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sz="1000" b="1" i="0" baseline="0">
                    <a:effectLst/>
                  </a:rPr>
                  <a:t>Cps/j.</a:t>
                </a:r>
                <a:endParaRPr lang="fr-FR" sz="1000">
                  <a:effectLst/>
                </a:endParaRPr>
              </a:p>
            </c:rich>
          </c:tx>
          <c:layout>
            <c:manualLayout>
              <c:xMode val="edge"/>
              <c:yMode val="edge"/>
              <c:x val="4.1666666666666664E-2"/>
              <c:y val="3.649618797650294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838230072"/>
        <c:crosses val="autoZero"/>
        <c:crossBetween val="midCat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025560725363877"/>
          <c:y val="0"/>
        </c:manualLayout>
      </c:layout>
      <c:overlay val="0"/>
      <c:spPr>
        <a:solidFill>
          <a:srgbClr val="69F7AD"/>
        </a:solidFill>
      </c:spPr>
    </c:title>
    <c:autoTitleDeleted val="0"/>
    <c:plotArea>
      <c:layout>
        <c:manualLayout>
          <c:layoutTarget val="inner"/>
          <c:xMode val="edge"/>
          <c:yMode val="edge"/>
          <c:x val="7.3069822238129328E-2"/>
          <c:y val="0.12196393929019742"/>
          <c:w val="0.90609684442853733"/>
          <c:h val="0.69003274590676167"/>
        </c:manualLayout>
      </c:layout>
      <c:scatterChart>
        <c:scatterStyle val="lineMarker"/>
        <c:varyColors val="0"/>
        <c:ser>
          <c:idx val="0"/>
          <c:order val="0"/>
          <c:tx>
            <c:strRef>
              <c:f>XXL!$AL$1</c:f>
              <c:strCache>
                <c:ptCount val="1"/>
                <c:pt idx="0">
                  <c:v>Taux Comp Bi-214 à 609 keV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rgbClr val="0FCF66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XXL!$AM$3:$AM$985</c:f>
                <c:numCache>
                  <c:formatCode>General</c:formatCode>
                  <c:ptCount val="983"/>
                  <c:pt idx="0">
                    <c:v>2.061818181818182</c:v>
                  </c:pt>
                  <c:pt idx="1">
                    <c:v>2.0057142857142858</c:v>
                  </c:pt>
                  <c:pt idx="2">
                    <c:v>1.8514285714285714</c:v>
                  </c:pt>
                  <c:pt idx="3">
                    <c:v>2.0057142857142858</c:v>
                  </c:pt>
                  <c:pt idx="4">
                    <c:v>2.16</c:v>
                  </c:pt>
                  <c:pt idx="5">
                    <c:v>2.0057142857142858</c:v>
                  </c:pt>
                  <c:pt idx="6">
                    <c:v>1.62</c:v>
                  </c:pt>
                  <c:pt idx="7">
                    <c:v>1.8514285714285714</c:v>
                  </c:pt>
                  <c:pt idx="8">
                    <c:v>2.0057142857142858</c:v>
                  </c:pt>
                  <c:pt idx="9">
                    <c:v>2.0057142857142858</c:v>
                  </c:pt>
                  <c:pt idx="10">
                    <c:v>2.0057142857142858</c:v>
                  </c:pt>
                  <c:pt idx="11">
                    <c:v>1.8514285714285714</c:v>
                  </c:pt>
                  <c:pt idx="12">
                    <c:v>2.16</c:v>
                  </c:pt>
                  <c:pt idx="13">
                    <c:v>2.0057142857142858</c:v>
                  </c:pt>
                  <c:pt idx="14">
                    <c:v>1.8514285714285714</c:v>
                  </c:pt>
                  <c:pt idx="15">
                    <c:v>1.9189145533839445</c:v>
                  </c:pt>
                  <c:pt idx="16">
                    <c:v>2.0057142857142858</c:v>
                  </c:pt>
                  <c:pt idx="17">
                    <c:v>1.8514285714285714</c:v>
                  </c:pt>
                  <c:pt idx="18">
                    <c:v>1.8514285714285714</c:v>
                  </c:pt>
                  <c:pt idx="19">
                    <c:v>1.6971428571428571</c:v>
                  </c:pt>
                  <c:pt idx="20">
                    <c:v>1.8514285714285714</c:v>
                  </c:pt>
                  <c:pt idx="21">
                    <c:v>2.0057142857142858</c:v>
                  </c:pt>
                  <c:pt idx="22">
                    <c:v>1.8514285714285714</c:v>
                  </c:pt>
                  <c:pt idx="23">
                    <c:v>1.8514285714285714</c:v>
                  </c:pt>
                  <c:pt idx="24">
                    <c:v>2.0057142857142858</c:v>
                  </c:pt>
                  <c:pt idx="25">
                    <c:v>2.3142857142857145</c:v>
                  </c:pt>
                  <c:pt idx="26">
                    <c:v>1.6971428571428571</c:v>
                  </c:pt>
                  <c:pt idx="27">
                    <c:v>2.0057142857142858</c:v>
                  </c:pt>
                  <c:pt idx="28">
                    <c:v>2.0057142857142858</c:v>
                  </c:pt>
                  <c:pt idx="29">
                    <c:v>1.8514285714285714</c:v>
                  </c:pt>
                  <c:pt idx="30">
                    <c:v>3.0857142857142859</c:v>
                  </c:pt>
                  <c:pt idx="31">
                    <c:v>3.7028571428571428</c:v>
                  </c:pt>
                  <c:pt idx="32">
                    <c:v>2.6228571428571428</c:v>
                  </c:pt>
                  <c:pt idx="33">
                    <c:v>2.7771428571428571</c:v>
                  </c:pt>
                  <c:pt idx="34">
                    <c:v>2.7771428571428571</c:v>
                  </c:pt>
                </c:numCache>
              </c:numRef>
            </c:plus>
            <c:minus>
              <c:numRef>
                <c:f>XXL!$AM$3:$AM$985</c:f>
                <c:numCache>
                  <c:formatCode>General</c:formatCode>
                  <c:ptCount val="983"/>
                  <c:pt idx="0">
                    <c:v>2.061818181818182</c:v>
                  </c:pt>
                  <c:pt idx="1">
                    <c:v>2.0057142857142858</c:v>
                  </c:pt>
                  <c:pt idx="2">
                    <c:v>1.8514285714285714</c:v>
                  </c:pt>
                  <c:pt idx="3">
                    <c:v>2.0057142857142858</c:v>
                  </c:pt>
                  <c:pt idx="4">
                    <c:v>2.16</c:v>
                  </c:pt>
                  <c:pt idx="5">
                    <c:v>2.0057142857142858</c:v>
                  </c:pt>
                  <c:pt idx="6">
                    <c:v>1.62</c:v>
                  </c:pt>
                  <c:pt idx="7">
                    <c:v>1.8514285714285714</c:v>
                  </c:pt>
                  <c:pt idx="8">
                    <c:v>2.0057142857142858</c:v>
                  </c:pt>
                  <c:pt idx="9">
                    <c:v>2.0057142857142858</c:v>
                  </c:pt>
                  <c:pt idx="10">
                    <c:v>2.0057142857142858</c:v>
                  </c:pt>
                  <c:pt idx="11">
                    <c:v>1.8514285714285714</c:v>
                  </c:pt>
                  <c:pt idx="12">
                    <c:v>2.16</c:v>
                  </c:pt>
                  <c:pt idx="13">
                    <c:v>2.0057142857142858</c:v>
                  </c:pt>
                  <c:pt idx="14">
                    <c:v>1.8514285714285714</c:v>
                  </c:pt>
                  <c:pt idx="15">
                    <c:v>1.9189145533839445</c:v>
                  </c:pt>
                  <c:pt idx="16">
                    <c:v>2.0057142857142858</c:v>
                  </c:pt>
                  <c:pt idx="17">
                    <c:v>1.8514285714285714</c:v>
                  </c:pt>
                  <c:pt idx="18">
                    <c:v>1.8514285714285714</c:v>
                  </c:pt>
                  <c:pt idx="19">
                    <c:v>1.6971428571428571</c:v>
                  </c:pt>
                  <c:pt idx="20">
                    <c:v>1.8514285714285714</c:v>
                  </c:pt>
                  <c:pt idx="21">
                    <c:v>2.0057142857142858</c:v>
                  </c:pt>
                  <c:pt idx="22">
                    <c:v>1.8514285714285714</c:v>
                  </c:pt>
                  <c:pt idx="23">
                    <c:v>1.8514285714285714</c:v>
                  </c:pt>
                  <c:pt idx="24">
                    <c:v>2.0057142857142858</c:v>
                  </c:pt>
                  <c:pt idx="25">
                    <c:v>2.3142857142857145</c:v>
                  </c:pt>
                  <c:pt idx="26">
                    <c:v>1.6971428571428571</c:v>
                  </c:pt>
                  <c:pt idx="27">
                    <c:v>2.0057142857142858</c:v>
                  </c:pt>
                  <c:pt idx="28">
                    <c:v>2.0057142857142858</c:v>
                  </c:pt>
                  <c:pt idx="29">
                    <c:v>1.8514285714285714</c:v>
                  </c:pt>
                  <c:pt idx="30">
                    <c:v>3.0857142857142859</c:v>
                  </c:pt>
                  <c:pt idx="31">
                    <c:v>3.7028571428571428</c:v>
                  </c:pt>
                  <c:pt idx="32">
                    <c:v>2.6228571428571428</c:v>
                  </c:pt>
                  <c:pt idx="33">
                    <c:v>2.7771428571428571</c:v>
                  </c:pt>
                  <c:pt idx="34">
                    <c:v>2.7771428571428571</c:v>
                  </c:pt>
                </c:numCache>
              </c:numRef>
            </c:minus>
            <c:spPr>
              <a:ln>
                <a:solidFill>
                  <a:srgbClr val="0FCF66"/>
                </a:solidFill>
              </a:ln>
            </c:spPr>
          </c:errBars>
          <c:xVal>
            <c:numRef>
              <c:f>XXL!$AA$3:$AA$985</c:f>
              <c:numCache>
                <c:formatCode>m/d/yyyy\ h:mm</c:formatCode>
                <c:ptCount val="983"/>
                <c:pt idx="0">
                  <c:v>42362.443865740737</c:v>
                </c:pt>
                <c:pt idx="1">
                  <c:v>42429.474791666667</c:v>
                </c:pt>
                <c:pt idx="2">
                  <c:v>42461.407638888886</c:v>
                </c:pt>
                <c:pt idx="3">
                  <c:v>42520.451412037037</c:v>
                </c:pt>
                <c:pt idx="4">
                  <c:v>42586.5</c:v>
                </c:pt>
                <c:pt idx="5">
                  <c:v>42654.355555555558</c:v>
                </c:pt>
                <c:pt idx="6">
                  <c:v>42727.420567129629</c:v>
                </c:pt>
                <c:pt idx="7">
                  <c:v>42765.411805555559</c:v>
                </c:pt>
                <c:pt idx="8">
                  <c:v>42821.474594907406</c:v>
                </c:pt>
                <c:pt idx="9">
                  <c:v>42881.448576388888</c:v>
                </c:pt>
                <c:pt idx="10">
                  <c:v>42940.427893518521</c:v>
                </c:pt>
                <c:pt idx="11">
                  <c:v>43006.472048611111</c:v>
                </c:pt>
                <c:pt idx="12">
                  <c:v>43034.476273148146</c:v>
                </c:pt>
                <c:pt idx="13">
                  <c:v>43073.474999999999</c:v>
                </c:pt>
                <c:pt idx="14">
                  <c:v>43129.478900462964</c:v>
                </c:pt>
                <c:pt idx="15">
                  <c:v>43189.47146990741</c:v>
                </c:pt>
                <c:pt idx="16">
                  <c:v>43248.475694444445</c:v>
                </c:pt>
                <c:pt idx="17">
                  <c:v>43307.427766203706</c:v>
                </c:pt>
                <c:pt idx="18">
                  <c:v>43371.469328703701</c:v>
                </c:pt>
                <c:pt idx="19">
                  <c:v>43437.472916666666</c:v>
                </c:pt>
                <c:pt idx="20">
                  <c:v>43496.397175925929</c:v>
                </c:pt>
                <c:pt idx="21">
                  <c:v>43553.474074074074</c:v>
                </c:pt>
                <c:pt idx="22">
                  <c:v>43627.659722222219</c:v>
                </c:pt>
                <c:pt idx="23">
                  <c:v>43675.433333333334</c:v>
                </c:pt>
                <c:pt idx="24">
                  <c:v>43738.403148148151</c:v>
                </c:pt>
                <c:pt idx="25">
                  <c:v>43802.475694444445</c:v>
                </c:pt>
                <c:pt idx="26">
                  <c:v>43860.472766203704</c:v>
                </c:pt>
                <c:pt idx="27">
                  <c:v>43931.477083333331</c:v>
                </c:pt>
                <c:pt idx="28">
                  <c:v>43991.45416666667</c:v>
                </c:pt>
                <c:pt idx="29">
                  <c:v>44043.418530092589</c:v>
                </c:pt>
                <c:pt idx="30">
                  <c:v>44105.462500000001</c:v>
                </c:pt>
                <c:pt idx="31">
                  <c:v>44323.463194444441</c:v>
                </c:pt>
                <c:pt idx="32">
                  <c:v>44347.4062962963</c:v>
                </c:pt>
                <c:pt idx="33">
                  <c:v>44420.415277777778</c:v>
                </c:pt>
                <c:pt idx="34">
                  <c:v>44463.458333333336</c:v>
                </c:pt>
              </c:numCache>
            </c:numRef>
          </c:xVal>
          <c:yVal>
            <c:numRef>
              <c:f>XXL!$AL$3:$AL$985</c:f>
              <c:numCache>
                <c:formatCode>General</c:formatCode>
                <c:ptCount val="983"/>
                <c:pt idx="0">
                  <c:v>9.5236363636363635</c:v>
                </c:pt>
                <c:pt idx="1">
                  <c:v>5.5542857142857143</c:v>
                </c:pt>
                <c:pt idx="2">
                  <c:v>4.628571428571429</c:v>
                </c:pt>
                <c:pt idx="3">
                  <c:v>6.0171428571428569</c:v>
                </c:pt>
                <c:pt idx="4">
                  <c:v>7.097142857142857</c:v>
                </c:pt>
                <c:pt idx="5">
                  <c:v>5.4</c:v>
                </c:pt>
                <c:pt idx="6">
                  <c:v>4.1849999999999996</c:v>
                </c:pt>
                <c:pt idx="7">
                  <c:v>4.7828571428571429</c:v>
                </c:pt>
                <c:pt idx="8">
                  <c:v>5.2457142857142856</c:v>
                </c:pt>
                <c:pt idx="9">
                  <c:v>4.7828571428571429</c:v>
                </c:pt>
                <c:pt idx="10">
                  <c:v>6.1714285714285717</c:v>
                </c:pt>
                <c:pt idx="11">
                  <c:v>4.4742857142857142</c:v>
                </c:pt>
                <c:pt idx="12">
                  <c:v>5.2457142857142856</c:v>
                </c:pt>
                <c:pt idx="13">
                  <c:v>5.0914285714285716</c:v>
                </c:pt>
                <c:pt idx="14">
                  <c:v>5.2457142857142856</c:v>
                </c:pt>
                <c:pt idx="15">
                  <c:v>3.3144887740268132</c:v>
                </c:pt>
                <c:pt idx="16">
                  <c:v>5.862857142857143</c:v>
                </c:pt>
                <c:pt idx="17">
                  <c:v>4.9371428571428568</c:v>
                </c:pt>
                <c:pt idx="18">
                  <c:v>4.4742857142857142</c:v>
                </c:pt>
                <c:pt idx="19">
                  <c:v>3.3942857142857141</c:v>
                </c:pt>
                <c:pt idx="20">
                  <c:v>5.5542857142857143</c:v>
                </c:pt>
                <c:pt idx="21">
                  <c:v>5.5542857142857143</c:v>
                </c:pt>
                <c:pt idx="22">
                  <c:v>4.0114285714285716</c:v>
                </c:pt>
                <c:pt idx="23">
                  <c:v>4.4742857142857142</c:v>
                </c:pt>
                <c:pt idx="24">
                  <c:v>6.0171428571428569</c:v>
                </c:pt>
                <c:pt idx="25">
                  <c:v>7.56</c:v>
                </c:pt>
                <c:pt idx="26">
                  <c:v>4.0114285714285716</c:v>
                </c:pt>
                <c:pt idx="27">
                  <c:v>6.0171428571428569</c:v>
                </c:pt>
                <c:pt idx="28">
                  <c:v>5.0914285714285716</c:v>
                </c:pt>
                <c:pt idx="29">
                  <c:v>4.1657142857142855</c:v>
                </c:pt>
                <c:pt idx="30">
                  <c:v>15.12</c:v>
                </c:pt>
                <c:pt idx="31">
                  <c:v>20.365714285714287</c:v>
                </c:pt>
                <c:pt idx="32">
                  <c:v>9.7200000000000006</c:v>
                </c:pt>
                <c:pt idx="33">
                  <c:v>10.954285714285714</c:v>
                </c:pt>
                <c:pt idx="34">
                  <c:v>10.8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8233992"/>
        <c:axId val="838237912"/>
      </c:scatterChart>
      <c:valAx>
        <c:axId val="83823399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m/d/yy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r-FR"/>
          </a:p>
        </c:txPr>
        <c:crossAx val="838237912"/>
        <c:crosses val="autoZero"/>
        <c:crossBetween val="midCat"/>
        <c:majorUnit val="91.3125"/>
        <c:minorUnit val="30.4375"/>
      </c:valAx>
      <c:valAx>
        <c:axId val="8382379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sz="1000" b="1" i="0" baseline="0">
                    <a:effectLst/>
                  </a:rPr>
                  <a:t>Cps/j.</a:t>
                </a:r>
                <a:endParaRPr lang="fr-FR" sz="1000">
                  <a:effectLst/>
                </a:endParaRPr>
              </a:p>
            </c:rich>
          </c:tx>
          <c:layout>
            <c:manualLayout>
              <c:xMode val="edge"/>
              <c:yMode val="edge"/>
              <c:x val="4.1666666666666664E-2"/>
              <c:y val="3.649618797650294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838233992"/>
        <c:crosses val="autoZero"/>
        <c:crossBetween val="midCat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599347839643738"/>
          <c:y val="0"/>
        </c:manualLayout>
      </c:layout>
      <c:overlay val="0"/>
      <c:spPr>
        <a:solidFill>
          <a:schemeClr val="tx1"/>
        </a:solidFill>
      </c:spPr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3069822238129328E-2"/>
          <c:y val="0.12196393929019742"/>
          <c:w val="0.90609684442853733"/>
          <c:h val="0.69003274590676167"/>
        </c:manualLayout>
      </c:layout>
      <c:scatterChart>
        <c:scatterStyle val="lineMarker"/>
        <c:varyColors val="0"/>
        <c:ser>
          <c:idx val="0"/>
          <c:order val="0"/>
          <c:tx>
            <c:strRef>
              <c:f>XXL!$AT$1</c:f>
              <c:strCache>
                <c:ptCount val="1"/>
                <c:pt idx="0">
                  <c:v>Taux Comp gamme 30 keV - max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XXL!$AA$3:$AA$985</c:f>
              <c:numCache>
                <c:formatCode>m/d/yyyy\ h:mm</c:formatCode>
                <c:ptCount val="983"/>
                <c:pt idx="0">
                  <c:v>42362.443865740737</c:v>
                </c:pt>
                <c:pt idx="1">
                  <c:v>42429.474791666667</c:v>
                </c:pt>
                <c:pt idx="2">
                  <c:v>42461.407638888886</c:v>
                </c:pt>
                <c:pt idx="3">
                  <c:v>42520.451412037037</c:v>
                </c:pt>
                <c:pt idx="4">
                  <c:v>42586.5</c:v>
                </c:pt>
                <c:pt idx="5">
                  <c:v>42654.355555555558</c:v>
                </c:pt>
                <c:pt idx="6">
                  <c:v>42727.420567129629</c:v>
                </c:pt>
                <c:pt idx="7">
                  <c:v>42765.411805555559</c:v>
                </c:pt>
                <c:pt idx="8">
                  <c:v>42821.474594907406</c:v>
                </c:pt>
                <c:pt idx="9">
                  <c:v>42881.448576388888</c:v>
                </c:pt>
                <c:pt idx="10">
                  <c:v>42940.427893518521</c:v>
                </c:pt>
                <c:pt idx="11">
                  <c:v>43006.472048611111</c:v>
                </c:pt>
                <c:pt idx="12">
                  <c:v>43034.476273148146</c:v>
                </c:pt>
                <c:pt idx="13">
                  <c:v>43073.474999999999</c:v>
                </c:pt>
                <c:pt idx="14">
                  <c:v>43129.478900462964</c:v>
                </c:pt>
                <c:pt idx="15">
                  <c:v>43189.47146990741</c:v>
                </c:pt>
                <c:pt idx="16">
                  <c:v>43248.475694444445</c:v>
                </c:pt>
                <c:pt idx="17">
                  <c:v>43307.427766203706</c:v>
                </c:pt>
                <c:pt idx="18">
                  <c:v>43371.469328703701</c:v>
                </c:pt>
                <c:pt idx="19">
                  <c:v>43437.472916666666</c:v>
                </c:pt>
                <c:pt idx="20">
                  <c:v>43496.397175925929</c:v>
                </c:pt>
                <c:pt idx="21">
                  <c:v>43553.474074074074</c:v>
                </c:pt>
                <c:pt idx="22">
                  <c:v>43627.659722222219</c:v>
                </c:pt>
                <c:pt idx="23">
                  <c:v>43675.433333333334</c:v>
                </c:pt>
                <c:pt idx="24">
                  <c:v>43738.403148148151</c:v>
                </c:pt>
                <c:pt idx="25">
                  <c:v>43802.475694444445</c:v>
                </c:pt>
                <c:pt idx="26">
                  <c:v>43860.472766203704</c:v>
                </c:pt>
                <c:pt idx="27">
                  <c:v>43931.477083333331</c:v>
                </c:pt>
                <c:pt idx="28">
                  <c:v>43991.45416666667</c:v>
                </c:pt>
                <c:pt idx="29">
                  <c:v>44043.418530092589</c:v>
                </c:pt>
                <c:pt idx="30">
                  <c:v>44105.462500000001</c:v>
                </c:pt>
                <c:pt idx="31">
                  <c:v>44323.463194444441</c:v>
                </c:pt>
                <c:pt idx="32">
                  <c:v>44347.4062962963</c:v>
                </c:pt>
                <c:pt idx="33">
                  <c:v>44420.415277777778</c:v>
                </c:pt>
                <c:pt idx="34">
                  <c:v>44463.458333333336</c:v>
                </c:pt>
              </c:numCache>
            </c:numRef>
          </c:xVal>
          <c:yVal>
            <c:numRef>
              <c:f>XXL!$AT$3:$AT$985</c:f>
              <c:numCache>
                <c:formatCode>General</c:formatCode>
                <c:ptCount val="983"/>
                <c:pt idx="0">
                  <c:v>620.80363636363631</c:v>
                </c:pt>
                <c:pt idx="1">
                  <c:v>567.46285714285716</c:v>
                </c:pt>
                <c:pt idx="2">
                  <c:v>547.71428571428567</c:v>
                </c:pt>
                <c:pt idx="3">
                  <c:v>574.0971428571429</c:v>
                </c:pt>
                <c:pt idx="4">
                  <c:v>545.09142857142854</c:v>
                </c:pt>
                <c:pt idx="5">
                  <c:v>572.5542857142857</c:v>
                </c:pt>
                <c:pt idx="6">
                  <c:v>542.02499999999998</c:v>
                </c:pt>
                <c:pt idx="7">
                  <c:v>565.30285714285719</c:v>
                </c:pt>
                <c:pt idx="8">
                  <c:v>562.06285714285718</c:v>
                </c:pt>
                <c:pt idx="9">
                  <c:v>542.93142857142857</c:v>
                </c:pt>
                <c:pt idx="10">
                  <c:v>549.87428571428575</c:v>
                </c:pt>
                <c:pt idx="11">
                  <c:v>555.58285714285716</c:v>
                </c:pt>
                <c:pt idx="12">
                  <c:v>579.96</c:v>
                </c:pt>
                <c:pt idx="13">
                  <c:v>641.82857142857142</c:v>
                </c:pt>
                <c:pt idx="14">
                  <c:v>586.9028571428571</c:v>
                </c:pt>
                <c:pt idx="15">
                  <c:v>571.48764335325473</c:v>
                </c:pt>
                <c:pt idx="16">
                  <c:v>560.36571428571426</c:v>
                </c:pt>
                <c:pt idx="17">
                  <c:v>542.62285714285713</c:v>
                </c:pt>
                <c:pt idx="18">
                  <c:v>538.91999999999996</c:v>
                </c:pt>
                <c:pt idx="19">
                  <c:v>544.32000000000005</c:v>
                </c:pt>
                <c:pt idx="20">
                  <c:v>558.66857142857145</c:v>
                </c:pt>
                <c:pt idx="21">
                  <c:v>893.62285714285713</c:v>
                </c:pt>
                <c:pt idx="22">
                  <c:v>558.82285714285717</c:v>
                </c:pt>
                <c:pt idx="23">
                  <c:v>537.53142857142859</c:v>
                </c:pt>
                <c:pt idx="24">
                  <c:v>544.7828571428571</c:v>
                </c:pt>
                <c:pt idx="25">
                  <c:v>636.58285714285716</c:v>
                </c:pt>
                <c:pt idx="26">
                  <c:v>578.72571428571428</c:v>
                </c:pt>
                <c:pt idx="27">
                  <c:v>561.13714285714286</c:v>
                </c:pt>
                <c:pt idx="28">
                  <c:v>533.52</c:v>
                </c:pt>
                <c:pt idx="29">
                  <c:v>537.37714285714287</c:v>
                </c:pt>
                <c:pt idx="30">
                  <c:v>755.53714285714284</c:v>
                </c:pt>
                <c:pt idx="31">
                  <c:v>765.41142857142859</c:v>
                </c:pt>
                <c:pt idx="32">
                  <c:v>725.45142857142855</c:v>
                </c:pt>
                <c:pt idx="33">
                  <c:v>677.16</c:v>
                </c:pt>
                <c:pt idx="34">
                  <c:v>677.62285714285713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8238304"/>
        <c:axId val="838239088"/>
      </c:scatterChart>
      <c:valAx>
        <c:axId val="83823830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m/d/yy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r-FR"/>
          </a:p>
        </c:txPr>
        <c:crossAx val="838239088"/>
        <c:crosses val="autoZero"/>
        <c:crossBetween val="midCat"/>
        <c:majorUnit val="91.3125"/>
        <c:minorUnit val="30.4375"/>
      </c:valAx>
      <c:valAx>
        <c:axId val="8382390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Cps/j.</a:t>
                </a:r>
              </a:p>
            </c:rich>
          </c:tx>
          <c:layout>
            <c:manualLayout>
              <c:xMode val="edge"/>
              <c:yMode val="edge"/>
              <c:x val="4.3560606060606064E-2"/>
              <c:y val="4.2845394325709288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838238304"/>
        <c:crosses val="autoZero"/>
        <c:crossBetween val="midCat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solidFill>
          <a:srgbClr val="69F7AD"/>
        </a:solidFill>
      </c:spPr>
    </c:title>
    <c:autoTitleDeleted val="0"/>
    <c:plotArea>
      <c:layout>
        <c:manualLayout>
          <c:layoutTarget val="inner"/>
          <c:xMode val="edge"/>
          <c:yMode val="edge"/>
          <c:x val="7.3069822238129328E-2"/>
          <c:y val="0.12196393929019742"/>
          <c:w val="0.90609684442853733"/>
          <c:h val="0.69003274590676167"/>
        </c:manualLayout>
      </c:layout>
      <c:scatterChart>
        <c:scatterStyle val="lineMarker"/>
        <c:varyColors val="0"/>
        <c:ser>
          <c:idx val="0"/>
          <c:order val="0"/>
          <c:tx>
            <c:strRef>
              <c:f>PPT!$AL$1</c:f>
              <c:strCache>
                <c:ptCount val="1"/>
                <c:pt idx="0">
                  <c:v>Taux Comp Bi-214 à 609 keV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rgbClr val="0FCF66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PPT!$AM$3:$AM$985</c:f>
                <c:numCache>
                  <c:formatCode>General</c:formatCode>
                  <c:ptCount val="983"/>
                  <c:pt idx="0">
                    <c:v>1.2342857142857142</c:v>
                  </c:pt>
                  <c:pt idx="1">
                    <c:v>1.08</c:v>
                  </c:pt>
                  <c:pt idx="2">
                    <c:v>0</c:v>
                  </c:pt>
                  <c:pt idx="3">
                    <c:v>1.0779461276460744</c:v>
                  </c:pt>
                  <c:pt idx="4">
                    <c:v>1.2342857142857142</c:v>
                  </c:pt>
                  <c:pt idx="5">
                    <c:v>1.08</c:v>
                  </c:pt>
                  <c:pt idx="6">
                    <c:v>1.08</c:v>
                  </c:pt>
                  <c:pt idx="7">
                    <c:v>1.08</c:v>
                  </c:pt>
                  <c:pt idx="8">
                    <c:v>0</c:v>
                  </c:pt>
                  <c:pt idx="9">
                    <c:v>1.2342857142857142</c:v>
                  </c:pt>
                  <c:pt idx="10">
                    <c:v>1.08</c:v>
                  </c:pt>
                  <c:pt idx="11">
                    <c:v>1.2342857142857142</c:v>
                  </c:pt>
                  <c:pt idx="12">
                    <c:v>1.5428571428571429</c:v>
                  </c:pt>
                  <c:pt idx="13">
                    <c:v>1.3885714285714286</c:v>
                  </c:pt>
                  <c:pt idx="14">
                    <c:v>1.6214085987201381</c:v>
                  </c:pt>
                  <c:pt idx="15">
                    <c:v>0</c:v>
                  </c:pt>
                  <c:pt idx="16">
                    <c:v>1.2342857142857142</c:v>
                  </c:pt>
                  <c:pt idx="17">
                    <c:v>1.3885714285714286</c:v>
                  </c:pt>
                  <c:pt idx="18">
                    <c:v>1.2342857142857142</c:v>
                  </c:pt>
                  <c:pt idx="19">
                    <c:v>1.3406896551724139</c:v>
                  </c:pt>
                  <c:pt idx="20">
                    <c:v>1.3885714285714286</c:v>
                  </c:pt>
                  <c:pt idx="21">
                    <c:v>1.2342857142857142</c:v>
                  </c:pt>
                  <c:pt idx="22">
                    <c:v>3.0857142857142859</c:v>
                  </c:pt>
                  <c:pt idx="23">
                    <c:v>2.3142857142857145</c:v>
                  </c:pt>
                  <c:pt idx="24">
                    <c:v>2.3142857142857145</c:v>
                  </c:pt>
                  <c:pt idx="25">
                    <c:v>1.6971428571428571</c:v>
                  </c:pt>
                  <c:pt idx="26">
                    <c:v>1.6971428571428571</c:v>
                  </c:pt>
                  <c:pt idx="27">
                    <c:v>0</c:v>
                  </c:pt>
                </c:numCache>
              </c:numRef>
            </c:plus>
            <c:minus>
              <c:numRef>
                <c:f>PPT!$AM$3:$AM$985</c:f>
                <c:numCache>
                  <c:formatCode>General</c:formatCode>
                  <c:ptCount val="983"/>
                  <c:pt idx="0">
                    <c:v>1.2342857142857142</c:v>
                  </c:pt>
                  <c:pt idx="1">
                    <c:v>1.08</c:v>
                  </c:pt>
                  <c:pt idx="2">
                    <c:v>0</c:v>
                  </c:pt>
                  <c:pt idx="3">
                    <c:v>1.0779461276460744</c:v>
                  </c:pt>
                  <c:pt idx="4">
                    <c:v>1.2342857142857142</c:v>
                  </c:pt>
                  <c:pt idx="5">
                    <c:v>1.08</c:v>
                  </c:pt>
                  <c:pt idx="6">
                    <c:v>1.08</c:v>
                  </c:pt>
                  <c:pt idx="7">
                    <c:v>1.08</c:v>
                  </c:pt>
                  <c:pt idx="8">
                    <c:v>0</c:v>
                  </c:pt>
                  <c:pt idx="9">
                    <c:v>1.2342857142857142</c:v>
                  </c:pt>
                  <c:pt idx="10">
                    <c:v>1.08</c:v>
                  </c:pt>
                  <c:pt idx="11">
                    <c:v>1.2342857142857142</c:v>
                  </c:pt>
                  <c:pt idx="12">
                    <c:v>1.5428571428571429</c:v>
                  </c:pt>
                  <c:pt idx="13">
                    <c:v>1.3885714285714286</c:v>
                  </c:pt>
                  <c:pt idx="14">
                    <c:v>1.6214085987201381</c:v>
                  </c:pt>
                  <c:pt idx="15">
                    <c:v>0</c:v>
                  </c:pt>
                  <c:pt idx="16">
                    <c:v>1.2342857142857142</c:v>
                  </c:pt>
                  <c:pt idx="17">
                    <c:v>1.3885714285714286</c:v>
                  </c:pt>
                  <c:pt idx="18">
                    <c:v>1.2342857142857142</c:v>
                  </c:pt>
                  <c:pt idx="19">
                    <c:v>1.3406896551724139</c:v>
                  </c:pt>
                  <c:pt idx="20">
                    <c:v>1.3885714285714286</c:v>
                  </c:pt>
                  <c:pt idx="21">
                    <c:v>1.2342857142857142</c:v>
                  </c:pt>
                  <c:pt idx="22">
                    <c:v>3.0857142857142859</c:v>
                  </c:pt>
                  <c:pt idx="23">
                    <c:v>2.3142857142857145</c:v>
                  </c:pt>
                  <c:pt idx="24">
                    <c:v>2.3142857142857145</c:v>
                  </c:pt>
                  <c:pt idx="25">
                    <c:v>1.6971428571428571</c:v>
                  </c:pt>
                  <c:pt idx="26">
                    <c:v>1.6971428571428571</c:v>
                  </c:pt>
                  <c:pt idx="27">
                    <c:v>0</c:v>
                  </c:pt>
                </c:numCache>
              </c:numRef>
            </c:minus>
            <c:spPr>
              <a:ln>
                <a:solidFill>
                  <a:srgbClr val="0FCF66"/>
                </a:solidFill>
              </a:ln>
            </c:spPr>
          </c:errBars>
          <c:xVal>
            <c:numRef>
              <c:f>PPT!$AA$3:$AA$985</c:f>
              <c:numCache>
                <c:formatCode>m/d/yyyy\ h:mm</c:formatCode>
                <c:ptCount val="983"/>
                <c:pt idx="0">
                  <c:v>42366.474305555559</c:v>
                </c:pt>
                <c:pt idx="1">
                  <c:v>42426.53125</c:v>
                </c:pt>
                <c:pt idx="2">
                  <c:v>42489.461261574077</c:v>
                </c:pt>
                <c:pt idx="3">
                  <c:v>42552.5</c:v>
                </c:pt>
                <c:pt idx="4">
                  <c:v>42608.445196759261</c:v>
                </c:pt>
                <c:pt idx="5">
                  <c:v>42671.436793981484</c:v>
                </c:pt>
                <c:pt idx="6">
                  <c:v>42741.476388888892</c:v>
                </c:pt>
                <c:pt idx="7">
                  <c:v>42790.5</c:v>
                </c:pt>
                <c:pt idx="8">
                  <c:v>42857.618750000001</c:v>
                </c:pt>
                <c:pt idx="9">
                  <c:v>42913.404675925929</c:v>
                </c:pt>
                <c:pt idx="10">
                  <c:v>42969.469027777777</c:v>
                </c:pt>
                <c:pt idx="11">
                  <c:v>43053.459918981483</c:v>
                </c:pt>
                <c:pt idx="12">
                  <c:v>43368.474317129629</c:v>
                </c:pt>
                <c:pt idx="13">
                  <c:v>43402.401006944441</c:v>
                </c:pt>
                <c:pt idx="14">
                  <c:v>43461.488078703704</c:v>
                </c:pt>
                <c:pt idx="15">
                  <c:v>43524.442199074074</c:v>
                </c:pt>
                <c:pt idx="16">
                  <c:v>43584.496967592589</c:v>
                </c:pt>
                <c:pt idx="17">
                  <c:v>43644.461111111108</c:v>
                </c:pt>
                <c:pt idx="18">
                  <c:v>43703.38958333333</c:v>
                </c:pt>
                <c:pt idx="19">
                  <c:v>43762.479166666664</c:v>
                </c:pt>
                <c:pt idx="20">
                  <c:v>43864.436111111114</c:v>
                </c:pt>
                <c:pt idx="21">
                  <c:v>43892.42083333333</c:v>
                </c:pt>
                <c:pt idx="22">
                  <c:v>43951.477418981478</c:v>
                </c:pt>
                <c:pt idx="23">
                  <c:v>44285.48332175926</c:v>
                </c:pt>
                <c:pt idx="24">
                  <c:v>44319.732638888891</c:v>
                </c:pt>
                <c:pt idx="25">
                  <c:v>44375.450694444444</c:v>
                </c:pt>
                <c:pt idx="26">
                  <c:v>44441.448611111111</c:v>
                </c:pt>
                <c:pt idx="27">
                  <c:v>44491.401388888888</c:v>
                </c:pt>
              </c:numCache>
            </c:numRef>
          </c:xVal>
          <c:yVal>
            <c:numRef>
              <c:f>PPT!$AL$3:$AL$985</c:f>
              <c:numCache>
                <c:formatCode>General</c:formatCode>
                <c:ptCount val="983"/>
                <c:pt idx="0">
                  <c:v>1.8514285714285714</c:v>
                </c:pt>
                <c:pt idx="1">
                  <c:v>1.08</c:v>
                </c:pt>
                <c:pt idx="2">
                  <c:v>0</c:v>
                </c:pt>
                <c:pt idx="3">
                  <c:v>1.6939153434438312</c:v>
                </c:pt>
                <c:pt idx="4">
                  <c:v>2.16</c:v>
                </c:pt>
                <c:pt idx="5">
                  <c:v>1.6971428571428571</c:v>
                </c:pt>
                <c:pt idx="6">
                  <c:v>1.3885714285714286</c:v>
                </c:pt>
                <c:pt idx="7">
                  <c:v>1.5428571428571429</c:v>
                </c:pt>
                <c:pt idx="8">
                  <c:v>0</c:v>
                </c:pt>
                <c:pt idx="9">
                  <c:v>1.8514285714285714</c:v>
                </c:pt>
                <c:pt idx="10">
                  <c:v>1.2342857142857142</c:v>
                </c:pt>
                <c:pt idx="11">
                  <c:v>1.3885714285714286</c:v>
                </c:pt>
                <c:pt idx="12">
                  <c:v>2.7771428571428571</c:v>
                </c:pt>
                <c:pt idx="13">
                  <c:v>3.0857142857142859</c:v>
                </c:pt>
                <c:pt idx="14">
                  <c:v>2.4321128980802071</c:v>
                </c:pt>
                <c:pt idx="15">
                  <c:v>0</c:v>
                </c:pt>
                <c:pt idx="16">
                  <c:v>1.5428571428571429</c:v>
                </c:pt>
                <c:pt idx="17">
                  <c:v>2.16</c:v>
                </c:pt>
                <c:pt idx="18">
                  <c:v>1.8514285714285714</c:v>
                </c:pt>
                <c:pt idx="19">
                  <c:v>0.89379310344827589</c:v>
                </c:pt>
                <c:pt idx="20">
                  <c:v>2.16</c:v>
                </c:pt>
                <c:pt idx="21">
                  <c:v>1.5428571428571429</c:v>
                </c:pt>
                <c:pt idx="22">
                  <c:v>16.971428571428572</c:v>
                </c:pt>
                <c:pt idx="23">
                  <c:v>7.56</c:v>
                </c:pt>
                <c:pt idx="24">
                  <c:v>7.7142857142857144</c:v>
                </c:pt>
                <c:pt idx="25">
                  <c:v>2.9314285714285715</c:v>
                </c:pt>
                <c:pt idx="26">
                  <c:v>2.4685714285714284</c:v>
                </c:pt>
                <c:pt idx="2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8236344"/>
        <c:axId val="838237520"/>
      </c:scatterChart>
      <c:valAx>
        <c:axId val="83823634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m/d/yy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r-FR"/>
          </a:p>
        </c:txPr>
        <c:crossAx val="838237520"/>
        <c:crosses val="autoZero"/>
        <c:crossBetween val="midCat"/>
        <c:majorUnit val="91.3125"/>
        <c:minorUnit val="30.4375"/>
      </c:valAx>
      <c:valAx>
        <c:axId val="8382375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sz="1000" b="1" i="0" baseline="0">
                    <a:effectLst/>
                  </a:rPr>
                  <a:t>Cps/j.</a:t>
                </a:r>
                <a:endParaRPr lang="fr-FR" sz="1000">
                  <a:effectLst/>
                </a:endParaRPr>
              </a:p>
            </c:rich>
          </c:tx>
          <c:layout>
            <c:manualLayout>
              <c:xMode val="edge"/>
              <c:yMode val="edge"/>
              <c:x val="4.1666666666666664E-2"/>
              <c:y val="3.649618797650294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838236344"/>
        <c:crosses val="autoZero"/>
        <c:crossBetween val="midCat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solidFill>
          <a:schemeClr val="tx1"/>
        </a:solidFill>
      </c:spPr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3069822238129328E-2"/>
          <c:y val="0.12196393929019742"/>
          <c:w val="0.90609684442853733"/>
          <c:h val="0.69003274590676167"/>
        </c:manualLayout>
      </c:layout>
      <c:scatterChart>
        <c:scatterStyle val="lineMarker"/>
        <c:varyColors val="0"/>
        <c:ser>
          <c:idx val="0"/>
          <c:order val="0"/>
          <c:tx>
            <c:strRef>
              <c:f>PPT!$AT$1</c:f>
              <c:strCache>
                <c:ptCount val="1"/>
                <c:pt idx="0">
                  <c:v>Taux Comp gamme 30 keV - max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PPT!$AA$3:$AA$985</c:f>
              <c:numCache>
                <c:formatCode>m/d/yyyy\ h:mm</c:formatCode>
                <c:ptCount val="983"/>
                <c:pt idx="0">
                  <c:v>42366.474305555559</c:v>
                </c:pt>
                <c:pt idx="1">
                  <c:v>42426.53125</c:v>
                </c:pt>
                <c:pt idx="2">
                  <c:v>42489.461261574077</c:v>
                </c:pt>
                <c:pt idx="3">
                  <c:v>42552.5</c:v>
                </c:pt>
                <c:pt idx="4">
                  <c:v>42608.445196759261</c:v>
                </c:pt>
                <c:pt idx="5">
                  <c:v>42671.436793981484</c:v>
                </c:pt>
                <c:pt idx="6">
                  <c:v>42741.476388888892</c:v>
                </c:pt>
                <c:pt idx="7">
                  <c:v>42790.5</c:v>
                </c:pt>
                <c:pt idx="8">
                  <c:v>42857.618750000001</c:v>
                </c:pt>
                <c:pt idx="9">
                  <c:v>42913.404675925929</c:v>
                </c:pt>
                <c:pt idx="10">
                  <c:v>42969.469027777777</c:v>
                </c:pt>
                <c:pt idx="11">
                  <c:v>43053.459918981483</c:v>
                </c:pt>
                <c:pt idx="12">
                  <c:v>43368.474317129629</c:v>
                </c:pt>
                <c:pt idx="13">
                  <c:v>43402.401006944441</c:v>
                </c:pt>
                <c:pt idx="14">
                  <c:v>43461.488078703704</c:v>
                </c:pt>
                <c:pt idx="15">
                  <c:v>43524.442199074074</c:v>
                </c:pt>
                <c:pt idx="16">
                  <c:v>43584.496967592589</c:v>
                </c:pt>
                <c:pt idx="17">
                  <c:v>43644.461111111108</c:v>
                </c:pt>
                <c:pt idx="18">
                  <c:v>43703.38958333333</c:v>
                </c:pt>
                <c:pt idx="19">
                  <c:v>43762.479166666664</c:v>
                </c:pt>
                <c:pt idx="20">
                  <c:v>43864.436111111114</c:v>
                </c:pt>
                <c:pt idx="21">
                  <c:v>43892.42083333333</c:v>
                </c:pt>
                <c:pt idx="22">
                  <c:v>43951.477418981478</c:v>
                </c:pt>
                <c:pt idx="23">
                  <c:v>44285.48332175926</c:v>
                </c:pt>
                <c:pt idx="24">
                  <c:v>44319.732638888891</c:v>
                </c:pt>
                <c:pt idx="25">
                  <c:v>44375.450694444444</c:v>
                </c:pt>
                <c:pt idx="26">
                  <c:v>44441.448611111111</c:v>
                </c:pt>
                <c:pt idx="27">
                  <c:v>44491.401388888888</c:v>
                </c:pt>
              </c:numCache>
            </c:numRef>
          </c:xVal>
          <c:yVal>
            <c:numRef>
              <c:f>PPT!$AT$3:$AT$985</c:f>
              <c:numCache>
                <c:formatCode>General</c:formatCode>
                <c:ptCount val="983"/>
                <c:pt idx="0">
                  <c:v>298.69714285714286</c:v>
                </c:pt>
                <c:pt idx="1">
                  <c:v>643.2171428571429</c:v>
                </c:pt>
                <c:pt idx="2">
                  <c:v>282.49714285714288</c:v>
                </c:pt>
                <c:pt idx="3">
                  <c:v>290.58347755259177</c:v>
                </c:pt>
                <c:pt idx="4">
                  <c:v>296.53714285714284</c:v>
                </c:pt>
                <c:pt idx="5">
                  <c:v>376.7657142857143</c:v>
                </c:pt>
                <c:pt idx="6">
                  <c:v>310.1142857142857</c:v>
                </c:pt>
                <c:pt idx="7">
                  <c:v>295.30285714285714</c:v>
                </c:pt>
                <c:pt idx="8">
                  <c:v>325.38857142857142</c:v>
                </c:pt>
                <c:pt idx="9">
                  <c:v>279.41142857142859</c:v>
                </c:pt>
                <c:pt idx="10">
                  <c:v>306.41142857142859</c:v>
                </c:pt>
                <c:pt idx="11">
                  <c:v>290.6742857142857</c:v>
                </c:pt>
                <c:pt idx="12">
                  <c:v>283.73142857142858</c:v>
                </c:pt>
                <c:pt idx="13">
                  <c:v>278.33142857142855</c:v>
                </c:pt>
                <c:pt idx="14">
                  <c:v>295.9070692664252</c:v>
                </c:pt>
                <c:pt idx="15">
                  <c:v>285.73714285714289</c:v>
                </c:pt>
                <c:pt idx="16">
                  <c:v>288.20571428571429</c:v>
                </c:pt>
                <c:pt idx="17">
                  <c:v>292.06285714285713</c:v>
                </c:pt>
                <c:pt idx="18">
                  <c:v>284.65714285714284</c:v>
                </c:pt>
                <c:pt idx="19">
                  <c:v>279.75724137931036</c:v>
                </c:pt>
                <c:pt idx="20">
                  <c:v>284.96571428571428</c:v>
                </c:pt>
                <c:pt idx="21">
                  <c:v>290.2114285714286</c:v>
                </c:pt>
                <c:pt idx="22">
                  <c:v>554.3485714285714</c:v>
                </c:pt>
                <c:pt idx="23">
                  <c:v>1000.08</c:v>
                </c:pt>
                <c:pt idx="24">
                  <c:v>0</c:v>
                </c:pt>
                <c:pt idx="25">
                  <c:v>811.23428571428576</c:v>
                </c:pt>
                <c:pt idx="26">
                  <c:v>893.46857142857141</c:v>
                </c:pt>
                <c:pt idx="27">
                  <c:v>878.19428571428568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3959640"/>
        <c:axId val="833951016"/>
      </c:scatterChart>
      <c:valAx>
        <c:axId val="83395964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m/d/yy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r-FR"/>
          </a:p>
        </c:txPr>
        <c:crossAx val="833951016"/>
        <c:crosses val="autoZero"/>
        <c:crossBetween val="midCat"/>
        <c:majorUnit val="91.3125"/>
        <c:minorUnit val="30.4375"/>
      </c:valAx>
      <c:valAx>
        <c:axId val="8339510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Cps/j.</a:t>
                </a:r>
              </a:p>
            </c:rich>
          </c:tx>
          <c:layout>
            <c:manualLayout>
              <c:xMode val="edge"/>
              <c:yMode val="edge"/>
              <c:x val="4.3560606060606064E-2"/>
              <c:y val="4.2845394325709288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833959640"/>
        <c:crosses val="autoZero"/>
        <c:crossBetween val="midCat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6A5FBFB4-0382-9A40-A092-F3D511B0C2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3BDB7B2B-904F-5348-83D7-C08183C585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BF594-6D82-0142-BF5D-B53C487D1A5B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DB99067A-EE96-6149-8690-0819FCDDAB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F38C896B-8394-EB4C-A415-C5D21C882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DAF20-22EF-B845-8AF0-E9D5F3E5E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872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F0FC937C-F306-F044-82C7-DA5AFE2A72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F61165C9-DD6E-5543-8006-E04A4A08CD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="" xmlns:a16="http://schemas.microsoft.com/office/drawing/2014/main" id="{1FB1B253-BA49-444F-98ED-ABDEFB10EB7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="" xmlns:a16="http://schemas.microsoft.com/office/drawing/2014/main" id="{36068307-81A8-AB4B-83A9-B792F99928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>
            <a:extLst>
              <a:ext uri="{FF2B5EF4-FFF2-40B4-BE49-F238E27FC236}">
                <a16:creationId xmlns="" xmlns:a16="http://schemas.microsoft.com/office/drawing/2014/main" id="{814D90A7-A4F2-814B-852E-3C59D555D9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4C3068AE-EDD4-4978-A5A6-FB19BEA97D6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2799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286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857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2859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7146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14331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95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60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26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42560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5704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7630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2545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479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036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50376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0348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6903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48640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3401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3185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9119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F82E9D6-1F60-D349-BD9F-1EA92008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0AA1E58C-F0BF-427D-90B8-66FE61E2B3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E25C09D0-3190-402C-A75C-601FF9A4A7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553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5 idées développ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5FA8A97-87F7-FB41-A7B6-E195BF588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="" xmlns:a16="http://schemas.microsoft.com/office/drawing/2014/main" id="{5C9DC2AE-5D69-4C8D-8E7A-A0A4D9C5D56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="" xmlns:a16="http://schemas.microsoft.com/office/drawing/2014/main" id="{BCBA5CAF-442B-4F49-A70C-75588B1811A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="" xmlns:a16="http://schemas.microsoft.com/office/drawing/2014/main" id="{7E7949AB-7451-4DD8-A82C-A03EFE4334C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7497" y="1035170"/>
            <a:ext cx="1610916" cy="634087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="" xmlns:a16="http://schemas.microsoft.com/office/drawing/2014/main" id="{0A6CDFC0-AA5B-4715-910D-1AF0B043E9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12163" y="1740379"/>
            <a:ext cx="1971000" cy="831371"/>
          </a:xfrm>
          <a:blipFill dpi="0" rotWithShape="1">
            <a:blip r:embed="rId2"/>
            <a:srcRect/>
            <a:tile tx="0" ty="0" sx="80000" sy="100000" flip="none" algn="tl"/>
          </a:blipFill>
          <a:ln>
            <a:noFill/>
          </a:ln>
        </p:spPr>
        <p:txBody>
          <a:bodyPr lIns="180000" anchor="t"/>
          <a:lstStyle>
            <a:lvl1pPr marL="0" indent="0"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None/>
              <a:defRPr sz="1100" b="0">
                <a:solidFill>
                  <a:schemeClr val="accent3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22">
            <a:extLst>
              <a:ext uri="{FF2B5EF4-FFF2-40B4-BE49-F238E27FC236}">
                <a16:creationId xmlns="" xmlns:a16="http://schemas.microsoft.com/office/drawing/2014/main" id="{CC5E45F9-C5FD-4F00-9987-E256662670E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46600" y="1035170"/>
            <a:ext cx="1610916" cy="634087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="" xmlns:a16="http://schemas.microsoft.com/office/drawing/2014/main" id="{7E039499-F620-4FD6-8A6F-E220C9C59B4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652697" y="1740379"/>
            <a:ext cx="1971000" cy="831371"/>
          </a:xfrm>
          <a:blipFill>
            <a:blip r:embed="rId2"/>
            <a:tile tx="0" ty="0" sx="80000" sy="100000" flip="none" algn="tl"/>
          </a:blipFill>
          <a:ln>
            <a:noFill/>
          </a:ln>
        </p:spPr>
        <p:txBody>
          <a:bodyPr lIns="180000" anchor="t"/>
          <a:lstStyle>
            <a:lvl1pPr marL="0" indent="0"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None/>
              <a:defRPr sz="1100" b="0">
                <a:solidFill>
                  <a:schemeClr val="accent3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22">
            <a:extLst>
              <a:ext uri="{FF2B5EF4-FFF2-40B4-BE49-F238E27FC236}">
                <a16:creationId xmlns="" xmlns:a16="http://schemas.microsoft.com/office/drawing/2014/main" id="{A80B4E8C-6372-4433-B97B-1F6BF295C94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7497" y="3006845"/>
            <a:ext cx="1610916" cy="634087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22">
            <a:extLst>
              <a:ext uri="{FF2B5EF4-FFF2-40B4-BE49-F238E27FC236}">
                <a16:creationId xmlns="" xmlns:a16="http://schemas.microsoft.com/office/drawing/2014/main" id="{A4246CD2-D6E7-4FC9-835B-5533D2D122B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133594" y="3712054"/>
            <a:ext cx="1971000" cy="831371"/>
          </a:xfrm>
          <a:blipFill>
            <a:blip r:embed="rId2"/>
            <a:tile tx="0" ty="0" sx="80000" sy="100000" flip="none" algn="tl"/>
          </a:blipFill>
          <a:ln>
            <a:noFill/>
          </a:ln>
        </p:spPr>
        <p:txBody>
          <a:bodyPr lIns="180000" anchor="t"/>
          <a:lstStyle>
            <a:lvl1pPr marL="0" indent="0"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None/>
              <a:defRPr sz="1100" b="0">
                <a:solidFill>
                  <a:schemeClr val="accent3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22">
            <a:extLst>
              <a:ext uri="{FF2B5EF4-FFF2-40B4-BE49-F238E27FC236}">
                <a16:creationId xmlns="" xmlns:a16="http://schemas.microsoft.com/office/drawing/2014/main" id="{4E541763-265C-46DB-8137-C49E008955D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46600" y="3006845"/>
            <a:ext cx="1610916" cy="634087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5" name="Espace réservé du texte 22">
            <a:extLst>
              <a:ext uri="{FF2B5EF4-FFF2-40B4-BE49-F238E27FC236}">
                <a16:creationId xmlns="" xmlns:a16="http://schemas.microsoft.com/office/drawing/2014/main" id="{C4DB2949-9272-435E-87E6-38435B1A958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652697" y="3712054"/>
            <a:ext cx="1971000" cy="831371"/>
          </a:xfrm>
          <a:blipFill>
            <a:blip r:embed="rId2"/>
            <a:tile tx="0" ty="0" sx="80000" sy="100000" flip="none" algn="tl"/>
          </a:blipFill>
          <a:ln>
            <a:noFill/>
          </a:ln>
        </p:spPr>
        <p:txBody>
          <a:bodyPr lIns="180000" anchor="t"/>
          <a:lstStyle>
            <a:lvl1pPr marL="0" indent="0"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None/>
              <a:defRPr sz="1100" b="0">
                <a:solidFill>
                  <a:schemeClr val="accent3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7" name="Espace réservé du texte 22">
            <a:extLst>
              <a:ext uri="{FF2B5EF4-FFF2-40B4-BE49-F238E27FC236}">
                <a16:creationId xmlns="" xmlns:a16="http://schemas.microsoft.com/office/drawing/2014/main" id="{CB3DB4DA-E636-41CF-A9ED-469BF6CC03F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22502" y="1994814"/>
            <a:ext cx="1610916" cy="634087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8" name="Espace réservé du texte 22">
            <a:extLst>
              <a:ext uri="{FF2B5EF4-FFF2-40B4-BE49-F238E27FC236}">
                <a16:creationId xmlns="" xmlns:a16="http://schemas.microsoft.com/office/drawing/2014/main" id="{B23AD0A7-A384-4986-83E8-827EE4EADA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028599" y="2700023"/>
            <a:ext cx="1971000" cy="831371"/>
          </a:xfrm>
          <a:blipFill>
            <a:blip r:embed="rId2"/>
            <a:tile tx="0" ty="0" sx="80000" sy="100000" flip="none" algn="tl"/>
          </a:blipFill>
          <a:ln>
            <a:noFill/>
          </a:ln>
        </p:spPr>
        <p:txBody>
          <a:bodyPr lIns="180000" anchor="t"/>
          <a:lstStyle>
            <a:lvl1pPr marL="0" indent="0"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None/>
              <a:defRPr sz="1100" b="0">
                <a:solidFill>
                  <a:schemeClr val="accent3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8295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xte et image gén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B3893CF-ECCA-0343-BE13-94EB3ACBC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="" xmlns:a16="http://schemas.microsoft.com/office/drawing/2014/main" id="{847BCCA3-320F-F442-A5A6-A675245E7E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82157" y="1275162"/>
            <a:ext cx="3740349" cy="32682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>
                <a:latin typeface="Trebuchet MS"/>
                <a:cs typeface="Trebuchet MS"/>
              </a:defRPr>
            </a:lvl2pPr>
            <a:lvl3pPr>
              <a:defRPr sz="1100">
                <a:latin typeface="Trebuchet MS"/>
                <a:cs typeface="Trebuchet MS"/>
              </a:defRPr>
            </a:lvl3pPr>
            <a:lvl4pPr>
              <a:defRPr sz="1100">
                <a:latin typeface="Trebuchet MS"/>
                <a:cs typeface="Trebuchet MS"/>
              </a:defRPr>
            </a:lvl4pPr>
            <a:lvl5pPr>
              <a:defRPr sz="11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1EE1CCBF-5412-4FD0-AE90-7F4A0A6203F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E41B30A4-A860-4AF2-8453-50756B56086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4C3F8B87-51EA-4A5F-B8FA-6394BA3982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1" y="1275162"/>
            <a:ext cx="3906440" cy="326826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5807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xte et image - Gén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68CDAF8-39D6-BE4E-A31E-82BF31DA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4">
            <a:extLst>
              <a:ext uri="{FF2B5EF4-FFF2-40B4-BE49-F238E27FC236}">
                <a16:creationId xmlns="" xmlns:a16="http://schemas.microsoft.com/office/drawing/2014/main" id="{8C0DB197-32F8-0B40-92F0-339BBF5E51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38365" y="1275162"/>
            <a:ext cx="3684141" cy="32682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>
                <a:latin typeface="Trebuchet MS"/>
                <a:cs typeface="Trebuchet MS"/>
              </a:defRPr>
            </a:lvl2pPr>
            <a:lvl3pPr>
              <a:defRPr sz="1100">
                <a:latin typeface="Trebuchet MS"/>
                <a:cs typeface="Trebuchet MS"/>
              </a:defRPr>
            </a:lvl3pPr>
            <a:lvl4pPr>
              <a:defRPr sz="1100">
                <a:latin typeface="Trebuchet MS"/>
                <a:cs typeface="Trebuchet MS"/>
              </a:defRPr>
            </a:lvl4pPr>
            <a:lvl5pPr>
              <a:defRPr sz="11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67ED9E5D-237E-4834-B731-EA4C07ED9F7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="" xmlns:a16="http://schemas.microsoft.com/office/drawing/2014/main" id="{95666AAF-CC76-4D83-9A32-974B8D280E1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="" xmlns:a16="http://schemas.microsoft.com/office/drawing/2014/main" id="{D618FDC3-DC0C-420C-B5C3-D15D996A414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36484" y="1275164"/>
            <a:ext cx="4112519" cy="385199"/>
          </a:xfrm>
          <a:blipFill dpi="0" rotWithShape="1">
            <a:blip r:embed="rId2"/>
            <a:srcRect/>
            <a:tile tx="0" ty="0" sx="46000" sy="46000" flip="none" algn="tl"/>
          </a:blipFill>
        </p:spPr>
        <p:txBody>
          <a:bodyPr lIns="504000" tIns="36000" rIns="936000"/>
          <a:lstStyle>
            <a:lvl1pPr marL="0" indent="0" algn="l">
              <a:buNone/>
              <a:defRPr sz="1425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="" xmlns:a16="http://schemas.microsoft.com/office/drawing/2014/main" id="{28B1074B-05F6-4859-874A-37B3295B76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3" y="1743075"/>
            <a:ext cx="3777853" cy="2800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546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xte et image - santé et environ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68CDAF8-39D6-BE4E-A31E-82BF31DA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4">
            <a:extLst>
              <a:ext uri="{FF2B5EF4-FFF2-40B4-BE49-F238E27FC236}">
                <a16:creationId xmlns="" xmlns:a16="http://schemas.microsoft.com/office/drawing/2014/main" id="{8C0DB197-32F8-0B40-92F0-339BBF5E51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38365" y="1275162"/>
            <a:ext cx="3684141" cy="32682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>
                <a:latin typeface="Trebuchet MS"/>
                <a:cs typeface="Trebuchet MS"/>
              </a:defRPr>
            </a:lvl2pPr>
            <a:lvl3pPr>
              <a:defRPr sz="1100">
                <a:latin typeface="Trebuchet MS"/>
                <a:cs typeface="Trebuchet MS"/>
              </a:defRPr>
            </a:lvl3pPr>
            <a:lvl4pPr>
              <a:defRPr sz="1100">
                <a:latin typeface="Trebuchet MS"/>
                <a:cs typeface="Trebuchet MS"/>
              </a:defRPr>
            </a:lvl4pPr>
            <a:lvl5pPr>
              <a:defRPr sz="11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67ED9E5D-237E-4834-B731-EA4C07ED9F7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="" xmlns:a16="http://schemas.microsoft.com/office/drawing/2014/main" id="{95666AAF-CC76-4D83-9A32-974B8D280E1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="" xmlns:a16="http://schemas.microsoft.com/office/drawing/2014/main" id="{D618FDC3-DC0C-420C-B5C3-D15D996A414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36484" y="1275164"/>
            <a:ext cx="4112519" cy="385199"/>
          </a:xfrm>
          <a:blipFill dpi="0" rotWithShape="1">
            <a:blip r:embed="rId2"/>
            <a:srcRect/>
            <a:tile tx="0" ty="0" sx="46000" sy="46000" flip="none" algn="tl"/>
          </a:blipFill>
        </p:spPr>
        <p:txBody>
          <a:bodyPr lIns="504000" tIns="36000" rIns="936000"/>
          <a:lstStyle>
            <a:lvl1pPr marL="0" indent="0" algn="l">
              <a:buNone/>
              <a:defRPr sz="1425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="" xmlns:a16="http://schemas.microsoft.com/office/drawing/2014/main" id="{B3BB485F-5ABF-4273-9A66-32D3676CC5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3" y="1743075"/>
            <a:ext cx="3777853" cy="2800350"/>
          </a:xfrm>
        </p:spPr>
        <p:txBody>
          <a:bodyPr/>
          <a:lstStyle>
            <a:lvl1pPr>
              <a:buClr>
                <a:schemeClr val="accent6"/>
              </a:buCl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5999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Texte et image - sûreté nuclé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A41B9D1-4732-9B49-AB41-73D26E54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3B9519E-B1B9-4426-B80F-21C8DB723B9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="" xmlns:a16="http://schemas.microsoft.com/office/drawing/2014/main" id="{79E5D530-79D2-4E14-ACF9-538A31B0B77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4">
            <a:extLst>
              <a:ext uri="{FF2B5EF4-FFF2-40B4-BE49-F238E27FC236}">
                <a16:creationId xmlns="" xmlns:a16="http://schemas.microsoft.com/office/drawing/2014/main" id="{703B7FD3-5EA8-4823-BA13-831D7C02261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38365" y="1275162"/>
            <a:ext cx="3684141" cy="32682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>
                <a:latin typeface="Trebuchet MS"/>
                <a:cs typeface="Trebuchet MS"/>
              </a:defRPr>
            </a:lvl2pPr>
            <a:lvl3pPr>
              <a:defRPr sz="1100">
                <a:latin typeface="Trebuchet MS"/>
                <a:cs typeface="Trebuchet MS"/>
              </a:defRPr>
            </a:lvl3pPr>
            <a:lvl4pPr>
              <a:defRPr sz="1100">
                <a:latin typeface="Trebuchet MS"/>
                <a:cs typeface="Trebuchet MS"/>
              </a:defRPr>
            </a:lvl4pPr>
            <a:lvl5pPr>
              <a:defRPr sz="11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="" xmlns:a16="http://schemas.microsoft.com/office/drawing/2014/main" id="{F2BD75B7-0953-4A80-8EA6-B62D0850243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36484" y="1275164"/>
            <a:ext cx="4112519" cy="385199"/>
          </a:xfrm>
          <a:blipFill dpi="0" rotWithShape="1">
            <a:blip r:embed="rId2"/>
            <a:srcRect/>
            <a:tile tx="0" ty="0" sx="46000" sy="46000" flip="none" algn="tl"/>
          </a:blipFill>
        </p:spPr>
        <p:txBody>
          <a:bodyPr lIns="504000" tIns="36000" rIns="936000"/>
          <a:lstStyle>
            <a:lvl1pPr marL="0" indent="0" algn="l">
              <a:buNone/>
              <a:defRPr sz="1425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="" xmlns:a16="http://schemas.microsoft.com/office/drawing/2014/main" id="{3CB6CAC9-C9D5-45FE-B339-17E1ED4FC6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3" y="1743075"/>
            <a:ext cx="3777853" cy="2800350"/>
          </a:xfrm>
        </p:spPr>
        <p:txBody>
          <a:bodyPr/>
          <a:lstStyle>
            <a:lvl1pPr>
              <a:buClr>
                <a:schemeClr val="accent5"/>
              </a:buCl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472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Texte et image -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CEA8F8A-AB7D-ED49-B179-19AA83B7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7A7F9D0-D64C-4AD0-8B48-D0E45A33B85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="" xmlns:a16="http://schemas.microsoft.com/office/drawing/2014/main" id="{5DF131BC-BD0F-4D1A-A044-7653FFED684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4">
            <a:extLst>
              <a:ext uri="{FF2B5EF4-FFF2-40B4-BE49-F238E27FC236}">
                <a16:creationId xmlns="" xmlns:a16="http://schemas.microsoft.com/office/drawing/2014/main" id="{F5BEE4ED-F898-4997-B527-9B0A771A9A2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38365" y="1275162"/>
            <a:ext cx="3684141" cy="32682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>
                <a:latin typeface="Trebuchet MS"/>
                <a:cs typeface="Trebuchet MS"/>
              </a:defRPr>
            </a:lvl2pPr>
            <a:lvl3pPr>
              <a:defRPr sz="1100">
                <a:latin typeface="Trebuchet MS"/>
                <a:cs typeface="Trebuchet MS"/>
              </a:defRPr>
            </a:lvl3pPr>
            <a:lvl4pPr>
              <a:defRPr sz="1100">
                <a:latin typeface="Trebuchet MS"/>
                <a:cs typeface="Trebuchet MS"/>
              </a:defRPr>
            </a:lvl4pPr>
            <a:lvl5pPr>
              <a:defRPr sz="11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="" xmlns:a16="http://schemas.microsoft.com/office/drawing/2014/main" id="{6AE5691B-F701-42FC-BB71-39FAE29C9F4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36484" y="1275164"/>
            <a:ext cx="4112519" cy="385199"/>
          </a:xfrm>
          <a:blipFill dpi="0" rotWithShape="1">
            <a:blip r:embed="rId2"/>
            <a:srcRect/>
            <a:tile tx="0" ty="0" sx="46000" sy="46000" flip="none" algn="tl"/>
          </a:blipFill>
        </p:spPr>
        <p:txBody>
          <a:bodyPr lIns="504000" tIns="36000" rIns="936000"/>
          <a:lstStyle>
            <a:lvl1pPr marL="0" indent="0" algn="l">
              <a:buNone/>
              <a:defRPr sz="1425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="" xmlns:a16="http://schemas.microsoft.com/office/drawing/2014/main" id="{03978CA3-AD4D-4C94-83BF-F1C01440008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3" y="1743075"/>
            <a:ext cx="3777853" cy="2800350"/>
          </a:xfrm>
        </p:spPr>
        <p:txBody>
          <a:bodyPr/>
          <a:lstStyle>
            <a:lvl1pPr>
              <a:buClr>
                <a:schemeClr val="accent4"/>
              </a:buCl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7332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3 colonnes génér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2440669-79BC-5E43-87AB-C006BC09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="" xmlns:a16="http://schemas.microsoft.com/office/drawing/2014/main" id="{C0707958-B919-4682-9EAB-FFAB4EC0DD0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="" xmlns:a16="http://schemas.microsoft.com/office/drawing/2014/main" id="{43E815D5-E5BF-47D5-B288-5C848FC75B2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="" xmlns:a16="http://schemas.microsoft.com/office/drawing/2014/main" id="{4AEFC8CD-039E-4F7E-BFCF-D7B5D822EA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96136" y="2246510"/>
            <a:ext cx="1863000" cy="2296917"/>
          </a:xfrm>
          <a:prstGeom prst="rect">
            <a:avLst/>
          </a:prstGeom>
          <a:solidFill>
            <a:schemeClr val="accent2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="" xmlns:a16="http://schemas.microsoft.com/office/drawing/2014/main" id="{CBF97343-3014-4B06-BB6A-E3088B3836B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648447" y="2246510"/>
            <a:ext cx="1863000" cy="2296917"/>
          </a:xfrm>
          <a:prstGeom prst="rect">
            <a:avLst/>
          </a:prstGeom>
          <a:solidFill>
            <a:schemeClr val="accent2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="" xmlns:a16="http://schemas.microsoft.com/office/drawing/2014/main" id="{C86C6218-5D3D-4A40-A1AF-9D214DA7540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900759" y="2246510"/>
            <a:ext cx="1863000" cy="2296917"/>
          </a:xfrm>
          <a:prstGeom prst="rect">
            <a:avLst/>
          </a:prstGeom>
          <a:solidFill>
            <a:schemeClr val="accent2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="" xmlns:a16="http://schemas.microsoft.com/office/drawing/2014/main" id="{DD97F5CC-AEAB-48DE-B43B-0A8B45A4D47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96136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24">
            <a:extLst>
              <a:ext uri="{FF2B5EF4-FFF2-40B4-BE49-F238E27FC236}">
                <a16:creationId xmlns="" xmlns:a16="http://schemas.microsoft.com/office/drawing/2014/main" id="{1FCE02CD-4173-400B-839D-E9E53A17382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8447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24">
            <a:extLst>
              <a:ext uri="{FF2B5EF4-FFF2-40B4-BE49-F238E27FC236}">
                <a16:creationId xmlns="" xmlns:a16="http://schemas.microsoft.com/office/drawing/2014/main" id="{6895D0A1-761A-41A0-B167-C7DBECFC77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00759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24485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3 colonnes - 3 doma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B6B22E4-BE8A-044F-914D-6802756F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="" xmlns:a16="http://schemas.microsoft.com/office/drawing/2014/main" id="{56B576A0-0729-43DF-A795-BCE4314C0D4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="" xmlns:a16="http://schemas.microsoft.com/office/drawing/2014/main" id="{2EE25693-4A7E-48BC-8A2C-95674E3FD35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="" xmlns:a16="http://schemas.microsoft.com/office/drawing/2014/main" id="{A576D490-984E-4318-BA87-CA39D8F41B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96136" y="2246510"/>
            <a:ext cx="1863000" cy="2296917"/>
          </a:xfrm>
          <a:prstGeom prst="rect">
            <a:avLst/>
          </a:prstGeom>
          <a:solidFill>
            <a:schemeClr val="accent6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="" xmlns:a16="http://schemas.microsoft.com/office/drawing/2014/main" id="{261A48B9-A2C9-4FA2-BA53-2B0FB21E04A8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648447" y="2246510"/>
            <a:ext cx="1863000" cy="2296917"/>
          </a:xfrm>
          <a:prstGeom prst="rect">
            <a:avLst/>
          </a:prstGeom>
          <a:solidFill>
            <a:schemeClr val="accent5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="" xmlns:a16="http://schemas.microsoft.com/office/drawing/2014/main" id="{F626A39C-E386-4607-9B66-2F04171D8E5F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900759" y="2246510"/>
            <a:ext cx="1863000" cy="2296917"/>
          </a:xfrm>
          <a:prstGeom prst="rect">
            <a:avLst/>
          </a:prstGeom>
          <a:solidFill>
            <a:schemeClr val="accent4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="" xmlns:a16="http://schemas.microsoft.com/office/drawing/2014/main" id="{AFD8776C-3986-42EC-ACCC-F66DB6CE977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96136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24">
            <a:extLst>
              <a:ext uri="{FF2B5EF4-FFF2-40B4-BE49-F238E27FC236}">
                <a16:creationId xmlns="" xmlns:a16="http://schemas.microsoft.com/office/drawing/2014/main" id="{6761B505-D208-4551-A7DE-B004A072F28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8447" y="1275160"/>
            <a:ext cx="1863000" cy="793800"/>
          </a:xfrm>
          <a:blipFill>
            <a:blip r:embed="rId3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24">
            <a:extLst>
              <a:ext uri="{FF2B5EF4-FFF2-40B4-BE49-F238E27FC236}">
                <a16:creationId xmlns="" xmlns:a16="http://schemas.microsoft.com/office/drawing/2014/main" id="{440B0CB3-6055-4A08-9057-900497E5545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00759" y="1275160"/>
            <a:ext cx="1863000" cy="793800"/>
          </a:xfrm>
          <a:blipFill>
            <a:blip r:embed="rId4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2573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3 colonnes - santé et environ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69FC9B0-A810-8749-B86B-92B1E67B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="" xmlns:a16="http://schemas.microsoft.com/office/drawing/2014/main" id="{BA441C74-3319-471D-A6F7-49A2073E86D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="" xmlns:a16="http://schemas.microsoft.com/office/drawing/2014/main" id="{BDEE628C-9DBD-42A9-897C-D64B03F8773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="" xmlns:a16="http://schemas.microsoft.com/office/drawing/2014/main" id="{42989EC0-1D04-4927-969E-0FBB65362F9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96136" y="2246510"/>
            <a:ext cx="1863000" cy="2296917"/>
          </a:xfrm>
          <a:prstGeom prst="rect">
            <a:avLst/>
          </a:prstGeom>
          <a:solidFill>
            <a:schemeClr val="accent6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="" xmlns:a16="http://schemas.microsoft.com/office/drawing/2014/main" id="{A0D6B17F-A6C5-4558-B9E3-38108A92CFB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648447" y="2246510"/>
            <a:ext cx="1863000" cy="2296917"/>
          </a:xfrm>
          <a:prstGeom prst="rect">
            <a:avLst/>
          </a:prstGeom>
          <a:solidFill>
            <a:schemeClr val="accent6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="" xmlns:a16="http://schemas.microsoft.com/office/drawing/2014/main" id="{1C9870C4-A457-4605-AE0A-8B64B5C9CAA0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900759" y="2246510"/>
            <a:ext cx="1863000" cy="2296917"/>
          </a:xfrm>
          <a:prstGeom prst="rect">
            <a:avLst/>
          </a:prstGeom>
          <a:solidFill>
            <a:schemeClr val="accent6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="" xmlns:a16="http://schemas.microsoft.com/office/drawing/2014/main" id="{F2948FD1-A848-49E6-9868-0CB7A87AD9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96136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24">
            <a:extLst>
              <a:ext uri="{FF2B5EF4-FFF2-40B4-BE49-F238E27FC236}">
                <a16:creationId xmlns="" xmlns:a16="http://schemas.microsoft.com/office/drawing/2014/main" id="{F33F8D99-7728-4167-944D-5962296324E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8447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24">
            <a:extLst>
              <a:ext uri="{FF2B5EF4-FFF2-40B4-BE49-F238E27FC236}">
                <a16:creationId xmlns="" xmlns:a16="http://schemas.microsoft.com/office/drawing/2014/main" id="{6596C820-2C25-44C4-9C99-B586CE49852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00759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8091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3 colonnes - sûreté nuclé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DD19F8-A88A-F547-9D08-6642F1E6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="" xmlns:a16="http://schemas.microsoft.com/office/drawing/2014/main" id="{0952A329-C0AD-4DD1-972C-7FA00EF51976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="" xmlns:a16="http://schemas.microsoft.com/office/drawing/2014/main" id="{E2529BDA-358C-4AB5-A506-85E94A18F74A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="" xmlns:a16="http://schemas.microsoft.com/office/drawing/2014/main" id="{67FA27F7-A540-46A1-9E43-E5C5F69127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96136" y="2246510"/>
            <a:ext cx="1863000" cy="2296917"/>
          </a:xfrm>
          <a:prstGeom prst="rect">
            <a:avLst/>
          </a:prstGeom>
          <a:solidFill>
            <a:schemeClr val="accent5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="" xmlns:a16="http://schemas.microsoft.com/office/drawing/2014/main" id="{F102011C-A6A7-403B-9F76-5C48B9F22F70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648447" y="2246510"/>
            <a:ext cx="1863000" cy="2296917"/>
          </a:xfrm>
          <a:prstGeom prst="rect">
            <a:avLst/>
          </a:prstGeom>
          <a:solidFill>
            <a:schemeClr val="accent5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="" xmlns:a16="http://schemas.microsoft.com/office/drawing/2014/main" id="{6DB628F2-02B8-4419-88B0-383C3C7E4E09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900759" y="2246510"/>
            <a:ext cx="1863000" cy="2296917"/>
          </a:xfrm>
          <a:prstGeom prst="rect">
            <a:avLst/>
          </a:prstGeom>
          <a:solidFill>
            <a:schemeClr val="accent5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="" xmlns:a16="http://schemas.microsoft.com/office/drawing/2014/main" id="{CE8938DF-052A-4BC2-8F49-3ED811E9E0F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96136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24">
            <a:extLst>
              <a:ext uri="{FF2B5EF4-FFF2-40B4-BE49-F238E27FC236}">
                <a16:creationId xmlns="" xmlns:a16="http://schemas.microsoft.com/office/drawing/2014/main" id="{3F39231E-26C1-409B-9B3F-91A42FFF68F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8447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24">
            <a:extLst>
              <a:ext uri="{FF2B5EF4-FFF2-40B4-BE49-F238E27FC236}">
                <a16:creationId xmlns="" xmlns:a16="http://schemas.microsoft.com/office/drawing/2014/main" id="{A282835E-73FE-4A63-B0AB-4216EAAF64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00759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4915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116E087-790D-C443-A64A-E55B062B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016B471B-E7F2-4243-ACEA-22341C25C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7AA79D8F-55D3-4EB2-AC8F-00F5004BB8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="" xmlns:a16="http://schemas.microsoft.com/office/drawing/2014/main" id="{03541F62-F8F0-4192-B023-9DFB99F9846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5590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3 colonnes -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19CA461-08F7-254B-8FFA-7E9CB955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="" xmlns:a16="http://schemas.microsoft.com/office/drawing/2014/main" id="{DF74E7EE-DFA9-4EF6-BEAE-6D9F15A9170D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="" xmlns:a16="http://schemas.microsoft.com/office/drawing/2014/main" id="{8DC06FC5-4516-4892-AEE7-50E12FF1FE9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="" xmlns:a16="http://schemas.microsoft.com/office/drawing/2014/main" id="{4D22B227-90ED-4BEB-B7D5-3CFFF14750D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96136" y="2246510"/>
            <a:ext cx="1863000" cy="2296917"/>
          </a:xfrm>
          <a:prstGeom prst="rect">
            <a:avLst/>
          </a:prstGeom>
          <a:solidFill>
            <a:schemeClr val="accent4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="" xmlns:a16="http://schemas.microsoft.com/office/drawing/2014/main" id="{12D78451-2969-444E-ADD7-8AEF2BE16CD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648447" y="2246510"/>
            <a:ext cx="1863000" cy="2296917"/>
          </a:xfrm>
          <a:prstGeom prst="rect">
            <a:avLst/>
          </a:prstGeom>
          <a:solidFill>
            <a:schemeClr val="accent4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="" xmlns:a16="http://schemas.microsoft.com/office/drawing/2014/main" id="{521B7E1D-88B8-4233-BFB8-46F64CCD207D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900759" y="2246510"/>
            <a:ext cx="1863000" cy="2296917"/>
          </a:xfrm>
          <a:prstGeom prst="rect">
            <a:avLst/>
          </a:prstGeom>
          <a:solidFill>
            <a:schemeClr val="accent4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7" name="Espace réservé du texte 24">
            <a:extLst>
              <a:ext uri="{FF2B5EF4-FFF2-40B4-BE49-F238E27FC236}">
                <a16:creationId xmlns="" xmlns:a16="http://schemas.microsoft.com/office/drawing/2014/main" id="{A8F96ABF-7772-4C0E-A5EA-29FD0E8BC08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96136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24">
            <a:extLst>
              <a:ext uri="{FF2B5EF4-FFF2-40B4-BE49-F238E27FC236}">
                <a16:creationId xmlns="" xmlns:a16="http://schemas.microsoft.com/office/drawing/2014/main" id="{63E232BA-92B4-4766-8B99-6912E5E64A7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8447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="" xmlns:a16="http://schemas.microsoft.com/office/drawing/2014/main" id="{CC0625A6-9226-4BB3-B582-CF07AB8A6D1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00759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2570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Idée principale et 3 colonnes génér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3FB5E37-9A25-B442-BDD3-BF32EAE2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A88D89F7-826B-474B-A516-6AE1F3626C7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6D71A40-37B1-4374-96D5-87794A2ECFB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="" xmlns:a16="http://schemas.microsoft.com/office/drawing/2014/main" id="{A7D14C6A-1FFE-4A6A-A4EF-B5BF41E0DB5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0" name="Espace réservé du texte 24">
            <a:extLst>
              <a:ext uri="{FF2B5EF4-FFF2-40B4-BE49-F238E27FC236}">
                <a16:creationId xmlns="" xmlns:a16="http://schemas.microsoft.com/office/drawing/2014/main" id="{9AF4836D-471A-46DD-A64C-57386F29A9F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24">
            <a:extLst>
              <a:ext uri="{FF2B5EF4-FFF2-40B4-BE49-F238E27FC236}">
                <a16:creationId xmlns="" xmlns:a16="http://schemas.microsoft.com/office/drawing/2014/main" id="{38609420-EFE4-4A89-96A6-EAE0CF53820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24">
            <a:extLst>
              <a:ext uri="{FF2B5EF4-FFF2-40B4-BE49-F238E27FC236}">
                <a16:creationId xmlns="" xmlns:a16="http://schemas.microsoft.com/office/drawing/2014/main" id="{4F7055CD-A22C-4BC8-A802-FEA4BEC7B0A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="" xmlns:a16="http://schemas.microsoft.com/office/drawing/2014/main" id="{3578A220-71F6-4D0A-AEC0-233DEA1D0F4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="" xmlns:a16="http://schemas.microsoft.com/office/drawing/2014/main" id="{94FAED37-0028-4A29-9532-B25DC84BEA5E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="" xmlns:a16="http://schemas.microsoft.com/office/drawing/2014/main" id="{16A48835-60EF-4D9F-81F7-9F1F5B09939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3"/>
            <a:ext cx="7696200" cy="642211"/>
          </a:xfrm>
          <a:blipFill dpi="0" rotWithShape="1">
            <a:blip r:embed="rId3"/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862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Idée principale et 3 colonnes san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C640352-8B65-9247-BAED-B1DD9885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FF8A192B-AC48-4BD2-8E43-06FD69A1264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5E76CA8-57F1-4AB5-A4E8-6EAD16D9C2E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="" xmlns:a16="http://schemas.microsoft.com/office/drawing/2014/main" id="{836C7328-9181-4711-830A-288F3BF3DFE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="" xmlns:a16="http://schemas.microsoft.com/office/drawing/2014/main" id="{94B1DBEE-C370-489E-BBA9-0F92BFEC09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24">
            <a:extLst>
              <a:ext uri="{FF2B5EF4-FFF2-40B4-BE49-F238E27FC236}">
                <a16:creationId xmlns="" xmlns:a16="http://schemas.microsoft.com/office/drawing/2014/main" id="{A0DA5D57-F23A-4342-87C7-A8E1BB770EB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="" xmlns:a16="http://schemas.microsoft.com/office/drawing/2014/main" id="{986CA26D-AEB2-4848-8E6C-9E147AD5A05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3"/>
            <a:ext cx="7696200" cy="642211"/>
          </a:xfrm>
          <a:blipFill dpi="0" rotWithShape="1">
            <a:blip r:embed="rId3"/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="" xmlns:a16="http://schemas.microsoft.com/office/drawing/2014/main" id="{807D2C77-B312-42E0-A681-DF42FB0A26BB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="" xmlns:a16="http://schemas.microsoft.com/office/drawing/2014/main" id="{860079AA-E003-4A7C-9098-823CF62D2843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="" xmlns:a16="http://schemas.microsoft.com/office/drawing/2014/main" id="{B2B7BEE3-630C-478E-9C15-D41E96A9F25B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</p:spTree>
    <p:extLst>
      <p:ext uri="{BB962C8B-B14F-4D97-AF65-F5344CB8AC3E}">
        <p14:creationId xmlns:p14="http://schemas.microsoft.com/office/powerpoint/2010/main" val="3270549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Idée principale et 3 colonnes sûre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0BBB10F-C60D-884C-B6F0-9FEA4621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="" xmlns:a16="http://schemas.microsoft.com/office/drawing/2014/main" id="{A9CE4B50-431E-47DD-8A53-0C6311A559A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="" xmlns:a16="http://schemas.microsoft.com/office/drawing/2014/main" id="{0C15B306-D4E2-4D5E-9561-620DAC5ADBA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4">
            <a:extLst>
              <a:ext uri="{FF2B5EF4-FFF2-40B4-BE49-F238E27FC236}">
                <a16:creationId xmlns="" xmlns:a16="http://schemas.microsoft.com/office/drawing/2014/main" id="{6CC93C80-D3AE-45B7-8730-5CF8AD1B11B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4">
            <a:extLst>
              <a:ext uri="{FF2B5EF4-FFF2-40B4-BE49-F238E27FC236}">
                <a16:creationId xmlns="" xmlns:a16="http://schemas.microsoft.com/office/drawing/2014/main" id="{41BF1CC8-27C6-4D1F-A103-C8E7E7043D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24">
            <a:extLst>
              <a:ext uri="{FF2B5EF4-FFF2-40B4-BE49-F238E27FC236}">
                <a16:creationId xmlns="" xmlns:a16="http://schemas.microsoft.com/office/drawing/2014/main" id="{9A4C44BA-CB2F-49ED-81A4-AD201B59D06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="" xmlns:a16="http://schemas.microsoft.com/office/drawing/2014/main" id="{1CE330DB-E595-4875-A683-C0BC4248145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4"/>
            <a:ext cx="7696200" cy="642211"/>
          </a:xfrm>
          <a:blipFill dpi="0" rotWithShape="1">
            <a:blip r:embed="rId3"/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="" xmlns:a16="http://schemas.microsoft.com/office/drawing/2014/main" id="{FDD8279B-CDF0-411E-97BD-486A3568218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="" xmlns:a16="http://schemas.microsoft.com/office/drawing/2014/main" id="{55F1A954-3861-4EB1-85A4-67D6AF08FBCE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="" xmlns:a16="http://schemas.microsoft.com/office/drawing/2014/main" id="{298DCB3F-FD8C-4DB4-967E-C15E653C36A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</p:spTree>
    <p:extLst>
      <p:ext uri="{BB962C8B-B14F-4D97-AF65-F5344CB8AC3E}">
        <p14:creationId xmlns:p14="http://schemas.microsoft.com/office/powerpoint/2010/main" val="2542590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Idée principale et 3 colonnes 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336C7F1-EFF6-A24E-AB11-3002254C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F5B5C075-5E93-433D-BC8C-16BD21C61CD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6F4DE25-2921-40D7-A114-D7753411652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4">
            <a:extLst>
              <a:ext uri="{FF2B5EF4-FFF2-40B4-BE49-F238E27FC236}">
                <a16:creationId xmlns="" xmlns:a16="http://schemas.microsoft.com/office/drawing/2014/main" id="{D96E7005-AF1B-40D2-B219-83AC9F086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4">
            <a:extLst>
              <a:ext uri="{FF2B5EF4-FFF2-40B4-BE49-F238E27FC236}">
                <a16:creationId xmlns="" xmlns:a16="http://schemas.microsoft.com/office/drawing/2014/main" id="{E0C165D3-EE99-4DFA-9147-EAF9D991DC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24">
            <a:extLst>
              <a:ext uri="{FF2B5EF4-FFF2-40B4-BE49-F238E27FC236}">
                <a16:creationId xmlns="" xmlns:a16="http://schemas.microsoft.com/office/drawing/2014/main" id="{1DA1A6BD-A619-4D52-8923-4D1E504E48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="" xmlns:a16="http://schemas.microsoft.com/office/drawing/2014/main" id="{01FC97C4-BA09-4D91-A310-42202E8ADCE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4"/>
            <a:ext cx="7696200" cy="642211"/>
          </a:xfrm>
          <a:blipFill dpi="0" rotWithShape="1">
            <a:blip r:embed="rId3"/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="" xmlns:a16="http://schemas.microsoft.com/office/drawing/2014/main" id="{7A6A4594-280E-48CC-89A5-40AFEE09B94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="" xmlns:a16="http://schemas.microsoft.com/office/drawing/2014/main" id="{E8B3BA32-4620-4F62-9E5E-CEF3B95351E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="" xmlns:a16="http://schemas.microsoft.com/office/drawing/2014/main" id="{41D56E37-C0E8-45D8-B172-6910EF5FB75B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</p:spTree>
    <p:extLst>
      <p:ext uri="{BB962C8B-B14F-4D97-AF65-F5344CB8AC3E}">
        <p14:creationId xmlns:p14="http://schemas.microsoft.com/office/powerpoint/2010/main" val="379337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3. Idée principale et 3 colonnes 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336C7F1-EFF6-A24E-AB11-3002254C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F5B5C075-5E93-433D-BC8C-16BD21C61CD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6F4DE25-2921-40D7-A114-D7753411652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4">
            <a:extLst>
              <a:ext uri="{FF2B5EF4-FFF2-40B4-BE49-F238E27FC236}">
                <a16:creationId xmlns="" xmlns:a16="http://schemas.microsoft.com/office/drawing/2014/main" id="{D96E7005-AF1B-40D2-B219-83AC9F086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4">
            <a:extLst>
              <a:ext uri="{FF2B5EF4-FFF2-40B4-BE49-F238E27FC236}">
                <a16:creationId xmlns="" xmlns:a16="http://schemas.microsoft.com/office/drawing/2014/main" id="{E0C165D3-EE99-4DFA-9147-EAF9D991DC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24">
            <a:extLst>
              <a:ext uri="{FF2B5EF4-FFF2-40B4-BE49-F238E27FC236}">
                <a16:creationId xmlns="" xmlns:a16="http://schemas.microsoft.com/office/drawing/2014/main" id="{1DA1A6BD-A619-4D52-8923-4D1E504E48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="" xmlns:a16="http://schemas.microsoft.com/office/drawing/2014/main" id="{01FC97C4-BA09-4D91-A310-42202E8ADCE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4"/>
            <a:ext cx="7696200" cy="642211"/>
          </a:xfrm>
          <a:blipFill dpi="0" rotWithShape="1">
            <a:blip r:embed="rId3"/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="" xmlns:a16="http://schemas.microsoft.com/office/drawing/2014/main" id="{E46D51D9-98EF-4537-AE6B-C7D98DB0A39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="" xmlns:a16="http://schemas.microsoft.com/office/drawing/2014/main" id="{52AF23B2-878C-4C66-82CA-F50338EEB96F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="" xmlns:a16="http://schemas.microsoft.com/office/drawing/2014/main" id="{850B3DEB-F6E9-4C0D-A664-4998EDB3F60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</p:spTree>
    <p:extLst>
      <p:ext uri="{BB962C8B-B14F-4D97-AF65-F5344CB8AC3E}">
        <p14:creationId xmlns:p14="http://schemas.microsoft.com/office/powerpoint/2010/main" val="57988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CD45-BB1D-41B9-B49E-B7198042D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924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CD45-BB1D-41B9-B49E-B7198042D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883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COUV-RF-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77FBD36F-EC78-334E-B64B-D7A41F91E7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9" y="118786"/>
            <a:ext cx="1036772" cy="9389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5077B1-E734-F842-835D-1C544433B554}"/>
              </a:ext>
            </a:extLst>
          </p:cNvPr>
          <p:cNvSpPr/>
          <p:nvPr userDrawn="1"/>
        </p:nvSpPr>
        <p:spPr>
          <a:xfrm>
            <a:off x="494110" y="1270747"/>
            <a:ext cx="8649890" cy="3425078"/>
          </a:xfrm>
          <a:prstGeom prst="rect">
            <a:avLst/>
          </a:prstGeom>
          <a:solidFill>
            <a:srgbClr val="071E4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="" xmlns:a16="http://schemas.microsoft.com/office/drawing/2014/main" id="{93548C19-04A5-8C4F-B3D1-B455B5F53F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 err="1"/>
              <a:t>ModifieR</a:t>
            </a:r>
            <a:r>
              <a:rPr lang="fr-FR" dirty="0"/>
              <a:t> le titre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="" xmlns:a16="http://schemas.microsoft.com/office/drawing/2014/main" id="{C6820B23-0CC6-3544-86BC-7A13B7E1DB5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sous-titre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E8EE7ACF-9711-4610-A4D3-ECAABB34AF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22" y="420630"/>
            <a:ext cx="1136700" cy="7525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1D285E1-67D9-420A-9610-D078713CCC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81397C53-F3CC-4434-AB5E-85DB4BF2A1B0}"/>
              </a:ext>
            </a:extLst>
          </p:cNvPr>
          <p:cNvSpPr txBox="1"/>
          <p:nvPr userDrawn="1"/>
        </p:nvSpPr>
        <p:spPr>
          <a:xfrm rot="16200000">
            <a:off x="-443673" y="4162478"/>
            <a:ext cx="1331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fr-FR" sz="6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07</a:t>
            </a:r>
          </a:p>
          <a:p>
            <a:endParaRPr lang="fr-FR" sz="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9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COUV-sans RF-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68B5CD4-1270-4145-89EB-D4BF2E8DBD56}"/>
              </a:ext>
            </a:extLst>
          </p:cNvPr>
          <p:cNvSpPr/>
          <p:nvPr userDrawn="1"/>
        </p:nvSpPr>
        <p:spPr>
          <a:xfrm>
            <a:off x="494110" y="1203742"/>
            <a:ext cx="8649890" cy="3476768"/>
          </a:xfrm>
          <a:prstGeom prst="rect">
            <a:avLst/>
          </a:prstGeom>
          <a:solidFill>
            <a:srgbClr val="071E4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23DBDE32-FF5A-4816-B364-7CC2247E1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6" y="283470"/>
            <a:ext cx="1136700" cy="752596"/>
          </a:xfrm>
          <a:prstGeom prst="rect">
            <a:avLst/>
          </a:prstGeom>
        </p:spPr>
      </p:pic>
      <p:sp>
        <p:nvSpPr>
          <p:cNvPr id="7" name="Titre 4">
            <a:extLst>
              <a:ext uri="{FF2B5EF4-FFF2-40B4-BE49-F238E27FC236}">
                <a16:creationId xmlns="" xmlns:a16="http://schemas.microsoft.com/office/drawing/2014/main" id="{AD4CEDC0-F0B4-44D9-8532-86A478858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 err="1"/>
              <a:t>ModifieR</a:t>
            </a:r>
            <a:r>
              <a:rPr lang="fr-FR" dirty="0"/>
              <a:t> le titre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="" xmlns:a16="http://schemas.microsoft.com/office/drawing/2014/main" id="{56D361A2-EA8E-43A0-AF00-8A8828301D2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sous-titre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88A558F0-7CF6-4B5F-9B16-D1597AA288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84288C11-4D8D-4B2A-9089-E89D568DF032}"/>
              </a:ext>
            </a:extLst>
          </p:cNvPr>
          <p:cNvSpPr txBox="1"/>
          <p:nvPr userDrawn="1"/>
        </p:nvSpPr>
        <p:spPr>
          <a:xfrm rot="16200000">
            <a:off x="-443673" y="4208644"/>
            <a:ext cx="13310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fr-FR" sz="6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07</a:t>
            </a:r>
            <a:endParaRPr lang="fr-FR" sz="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2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re, sous-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B80C18F-9A7B-7147-8C94-E1342907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E9D86B4-466B-BD42-92B8-4D73954B48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580441" y="1654175"/>
            <a:ext cx="174625" cy="373062"/>
            <a:chOff x="507" y="1029"/>
            <a:chExt cx="110" cy="235"/>
          </a:xfrm>
        </p:grpSpPr>
        <p:sp>
          <p:nvSpPr>
            <p:cNvPr id="6" name="AutoShape 3">
              <a:extLst>
                <a:ext uri="{FF2B5EF4-FFF2-40B4-BE49-F238E27FC236}">
                  <a16:creationId xmlns="" xmlns:a16="http://schemas.microsoft.com/office/drawing/2014/main" id="{1183BF54-D0A0-674B-A734-F560D03A7A5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07" y="1029"/>
              <a:ext cx="110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4D06D18C-DB51-484B-BBAF-24F14FDB84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" y="1042"/>
              <a:ext cx="99" cy="211"/>
            </a:xfrm>
            <a:custGeom>
              <a:avLst/>
              <a:gdLst>
                <a:gd name="T0" fmla="*/ 381 w 381"/>
                <a:gd name="T1" fmla="*/ 825 h 825"/>
                <a:gd name="T2" fmla="*/ 381 w 381"/>
                <a:gd name="T3" fmla="*/ 825 h 825"/>
                <a:gd name="T4" fmla="*/ 0 w 381"/>
                <a:gd name="T5" fmla="*/ 825 h 825"/>
                <a:gd name="T6" fmla="*/ 0 w 381"/>
                <a:gd name="T7" fmla="*/ 0 h 825"/>
                <a:gd name="T8" fmla="*/ 375 w 381"/>
                <a:gd name="T9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825">
                  <a:moveTo>
                    <a:pt x="381" y="825"/>
                  </a:moveTo>
                  <a:lnTo>
                    <a:pt x="381" y="825"/>
                  </a:lnTo>
                  <a:lnTo>
                    <a:pt x="0" y="825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noFill/>
            <a:ln w="444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FEB5E69F-633C-452A-8B2B-0E249B9A463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3C27E546-88E3-4851-9A6E-08837991BC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="" xmlns:a16="http://schemas.microsoft.com/office/drawing/2014/main" id="{A9CA8B37-30B9-4C7E-B723-2AEF940CEAB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2730" y="1843087"/>
            <a:ext cx="7749778" cy="2700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="" xmlns:a16="http://schemas.microsoft.com/office/drawing/2014/main" id="{7EAFB813-0B68-41D3-9012-C51E879433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3125" y="1275164"/>
            <a:ext cx="7749381" cy="396000"/>
          </a:xfrm>
          <a:noFill/>
        </p:spPr>
        <p:txBody>
          <a:bodyPr lIns="72000" tIns="72000" anchor="t">
            <a:noAutofit/>
          </a:bodyPr>
          <a:lstStyle>
            <a:lvl1pPr marL="182563" indent="-182563">
              <a:buClrTx/>
              <a:buSzPct val="130000"/>
              <a:buFont typeface="Segoe UI Symbol" panose="020B0502040204020203" pitchFamily="34" charset="0"/>
              <a:buChar char="["/>
              <a:defRPr sz="1425" b="1" cap="all" baseline="0">
                <a:solidFill>
                  <a:schemeClr val="accent3"/>
                </a:solidFill>
              </a:defRPr>
            </a:lvl1pPr>
            <a:lvl2pPr marL="135719" indent="0">
              <a:buFont typeface="Arial" panose="020B0604020202020204" pitchFamily="34" charset="0"/>
              <a:buNone/>
              <a:defRPr/>
            </a:lvl2pPr>
            <a:lvl3pPr marL="269057" indent="0">
              <a:buNone/>
              <a:defRPr/>
            </a:lvl3pPr>
            <a:lvl4pPr marL="404773" indent="0">
              <a:buNone/>
              <a:defRPr/>
            </a:lvl4pPr>
            <a:lvl5pPr marL="538109" indent="0">
              <a:buNone/>
              <a:defRPr/>
            </a:lvl5pPr>
          </a:lstStyle>
          <a:p>
            <a:pPr lvl="0"/>
            <a:r>
              <a:rPr lang="fr-FR" dirty="0"/>
              <a:t>Cliquez pour ajouter un sous-titre (1 seule ligne)</a:t>
            </a:r>
          </a:p>
        </p:txBody>
      </p:sp>
    </p:spTree>
    <p:extLst>
      <p:ext uri="{BB962C8B-B14F-4D97-AF65-F5344CB8AC3E}">
        <p14:creationId xmlns:p14="http://schemas.microsoft.com/office/powerpoint/2010/main" val="3443561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COUV-RF-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="" xmlns:a16="http://schemas.microsoft.com/office/drawing/2014/main" id="{341D5EE9-FC71-A646-ABF4-21F1E3E559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110" y="1270747"/>
            <a:ext cx="8649890" cy="3425078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350"/>
            </a:lvl1pPr>
          </a:lstStyle>
          <a:p>
            <a:r>
              <a:rPr lang="fr-FR" dirty="0"/>
              <a:t>Cliquez ou glissez pour ajouter une image de fond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137BB058-14E7-4AFB-9459-D47C80EDC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9" y="118786"/>
            <a:ext cx="1036772" cy="938936"/>
          </a:xfrm>
          <a:prstGeom prst="rect">
            <a:avLst/>
          </a:prstGeom>
        </p:spPr>
      </p:pic>
      <p:sp>
        <p:nvSpPr>
          <p:cNvPr id="10" name="Titre 4">
            <a:extLst>
              <a:ext uri="{FF2B5EF4-FFF2-40B4-BE49-F238E27FC236}">
                <a16:creationId xmlns="" xmlns:a16="http://schemas.microsoft.com/office/drawing/2014/main" id="{F3248ECF-3070-4A6F-A639-39D6E2CE3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 err="1"/>
              <a:t>ModifieR</a:t>
            </a:r>
            <a:r>
              <a:rPr lang="fr-FR" dirty="0"/>
              <a:t> le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="" xmlns:a16="http://schemas.microsoft.com/office/drawing/2014/main" id="{73690193-E7E8-459C-9FD9-E7C01946BB4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sous-titre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DD9BE1FE-BED2-4A47-99A2-C1F74D8C49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FA1BC834-C737-4A71-9B6A-73F34E26B3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22" y="420630"/>
            <a:ext cx="1136700" cy="75259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978562FB-DB35-42C6-8B67-1DD0734A6592}"/>
              </a:ext>
            </a:extLst>
          </p:cNvPr>
          <p:cNvSpPr txBox="1"/>
          <p:nvPr userDrawn="1"/>
        </p:nvSpPr>
        <p:spPr>
          <a:xfrm rot="16200000">
            <a:off x="-443673" y="4162478"/>
            <a:ext cx="1331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fr-FR" sz="6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07</a:t>
            </a:r>
          </a:p>
          <a:p>
            <a:endParaRPr lang="fr-FR" sz="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3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UV-sans RF-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="" xmlns:a16="http://schemas.microsoft.com/office/drawing/2014/main" id="{341D5EE9-FC71-A646-ABF4-21F1E3E559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110" y="1203325"/>
            <a:ext cx="8649890" cy="34925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350"/>
            </a:lvl1pPr>
          </a:lstStyle>
          <a:p>
            <a:r>
              <a:rPr lang="fr-FR" dirty="0"/>
              <a:t>Cliquez ou glissez pour ajouter une image de fond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E95F7F26-2A4A-4458-A017-FF665DA63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6" y="283470"/>
            <a:ext cx="1136700" cy="752596"/>
          </a:xfrm>
          <a:prstGeom prst="rect">
            <a:avLst/>
          </a:prstGeom>
        </p:spPr>
      </p:pic>
      <p:sp>
        <p:nvSpPr>
          <p:cNvPr id="7" name="Titre 4">
            <a:extLst>
              <a:ext uri="{FF2B5EF4-FFF2-40B4-BE49-F238E27FC236}">
                <a16:creationId xmlns="" xmlns:a16="http://schemas.microsoft.com/office/drawing/2014/main" id="{4FB0DAAC-6527-4047-A0D8-D8E8BB001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 err="1"/>
              <a:t>ModifieR</a:t>
            </a:r>
            <a:r>
              <a:rPr lang="fr-FR" dirty="0"/>
              <a:t> le titre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="" xmlns:a16="http://schemas.microsoft.com/office/drawing/2014/main" id="{B945DF2E-EC0D-4126-AD2E-9CFB6E06EA7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26625AA0-B610-4C4D-B4EB-18912BA4FA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760C650B-FB89-426D-B685-7839561D9804}"/>
              </a:ext>
            </a:extLst>
          </p:cNvPr>
          <p:cNvSpPr txBox="1"/>
          <p:nvPr userDrawn="1"/>
        </p:nvSpPr>
        <p:spPr>
          <a:xfrm rot="16200000">
            <a:off x="-443673" y="4208644"/>
            <a:ext cx="13310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fr-FR" sz="6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07</a:t>
            </a:r>
            <a:endParaRPr lang="fr-FR" sz="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9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exte - santé et environ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116E087-790D-C443-A64A-E55B062B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46C653B7-EE87-4B25-AADC-3FB0F2C8F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979B8803-35D6-4A79-B526-53E23F282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="" xmlns:a16="http://schemas.microsoft.com/office/drawing/2014/main" id="{88C5A09D-22A6-437C-8E7F-E765DB3C47E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1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Texte - sûreté nuclé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116E087-790D-C443-A64A-E55B062B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72A9EDC7-EA12-4D7D-A129-5237EB768D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FC87B3C8-D357-4C09-A821-0B0E801B1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="" xmlns:a16="http://schemas.microsoft.com/office/drawing/2014/main" id="{7F57F60B-50F4-42E5-93CE-0D5B15054F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2730" y="1275162"/>
            <a:ext cx="7749778" cy="326826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20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exte -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116E087-790D-C443-A64A-E55B062B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CA895ABD-43E6-4834-A2D8-FEF02E975C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4EECF8DF-1824-4C82-9021-3AC42D266B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6">
            <a:extLst>
              <a:ext uri="{FF2B5EF4-FFF2-40B4-BE49-F238E27FC236}">
                <a16:creationId xmlns="" xmlns:a16="http://schemas.microsoft.com/office/drawing/2014/main" id="{BC3F56C2-8189-4128-950A-DD0A5336B5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2730" y="1275162"/>
            <a:ext cx="7749778" cy="3268265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072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2 colonnes :  sous-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83B0146-EE21-E049-99FA-92F0F5A8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89EA1893-4C7A-804C-A1A2-D4F4647D7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733" y="1143361"/>
            <a:ext cx="3741433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091313E-241A-8740-B18A-AAC6782C8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2042" y="1143361"/>
            <a:ext cx="3750469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41053989-6D27-43C3-9620-3F88B35BA3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="" xmlns:a16="http://schemas.microsoft.com/office/drawing/2014/main" id="{9A25ECF1-72A1-400B-BA34-787B9D9819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="" xmlns:a16="http://schemas.microsoft.com/office/drawing/2014/main" id="{D3787338-2B36-47DF-87AC-42D71EF16B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2730" y="1643066"/>
            <a:ext cx="3749278" cy="29003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contenu 6">
            <a:extLst>
              <a:ext uri="{FF2B5EF4-FFF2-40B4-BE49-F238E27FC236}">
                <a16:creationId xmlns="" xmlns:a16="http://schemas.microsoft.com/office/drawing/2014/main" id="{1E10EDFD-647C-4D3E-9B92-D76F78B693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3230" y="1643066"/>
            <a:ext cx="3749278" cy="29003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7114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Sous-titre et 4 idée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CADB564-9A81-794F-AD7B-521455CCA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Les missions de DCOM en externe">
            <a:extLst>
              <a:ext uri="{FF2B5EF4-FFF2-40B4-BE49-F238E27FC236}">
                <a16:creationId xmlns="" xmlns:a16="http://schemas.microsoft.com/office/drawing/2014/main" id="{2E2B73AB-0068-3F4B-9BEB-A6185FF0262A}"/>
              </a:ext>
            </a:extLst>
          </p:cNvPr>
          <p:cNvSpPr txBox="1">
            <a:spLocks/>
          </p:cNvSpPr>
          <p:nvPr userDrawn="1"/>
        </p:nvSpPr>
        <p:spPr>
          <a:xfrm>
            <a:off x="5742478" y="1412280"/>
            <a:ext cx="1500188" cy="749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normAutofit/>
          </a:bodyPr>
          <a:lstStyle>
            <a:lvl1pPr marL="0" marR="0" indent="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313D7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/>
            <a:endParaRPr lang="fr-FR" sz="1100" b="1" dirty="0">
              <a:solidFill>
                <a:srgbClr val="6DAC16"/>
              </a:solidFill>
              <a:latin typeface="Trebuchet MS"/>
              <a:cs typeface="Trebuchet MS"/>
            </a:endParaRP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="" xmlns:a16="http://schemas.microsoft.com/office/drawing/2014/main" id="{532CF2C8-13C9-4AF4-B559-2417414C197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E7B8263A-DC05-4B19-82FB-422B5CD1CB8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24">
            <a:extLst>
              <a:ext uri="{FF2B5EF4-FFF2-40B4-BE49-F238E27FC236}">
                <a16:creationId xmlns="" xmlns:a16="http://schemas.microsoft.com/office/drawing/2014/main" id="{DE54AA0B-A2BA-42CC-BF43-6816960E96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576388" y="1425569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u texte 24">
            <a:extLst>
              <a:ext uri="{FF2B5EF4-FFF2-40B4-BE49-F238E27FC236}">
                <a16:creationId xmlns="" xmlns:a16="http://schemas.microsoft.com/office/drawing/2014/main" id="{66B1C8D4-F341-4502-AC40-05C3001A478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660150" y="309492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texte 24">
            <a:extLst>
              <a:ext uri="{FF2B5EF4-FFF2-40B4-BE49-F238E27FC236}">
                <a16:creationId xmlns="" xmlns:a16="http://schemas.microsoft.com/office/drawing/2014/main" id="{072A72FA-9855-4C36-8CC8-545D8678BE6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576388" y="309492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4">
            <a:extLst>
              <a:ext uri="{FF2B5EF4-FFF2-40B4-BE49-F238E27FC236}">
                <a16:creationId xmlns="" xmlns:a16="http://schemas.microsoft.com/office/drawing/2014/main" id="{3903830D-EB5C-424F-9E24-2A3BF3F72D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660150" y="1425569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="" xmlns:a16="http://schemas.microsoft.com/office/drawing/2014/main" id="{6352038A-EE3A-48D5-93EE-6169C7493A9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26197" y="2336350"/>
            <a:ext cx="3618548" cy="642211"/>
          </a:xfrm>
          <a:noFill/>
        </p:spPr>
        <p:txBody>
          <a:bodyPr lIns="90000" tIns="90000" rIns="90000" bIns="90000" anchor="ctr"/>
          <a:lstStyle>
            <a:lvl1pPr marL="0" indent="0" algn="ctr">
              <a:buNone/>
              <a:defRPr sz="2100" b="1" cap="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7412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ous-titre et 4 idées développ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68EC064-D793-444D-86F1-49EE2AC3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="" xmlns:a16="http://schemas.microsoft.com/office/drawing/2014/main" id="{A961EFA3-5281-9D47-B3F2-F43CE09028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2175" y="1117601"/>
            <a:ext cx="1838325" cy="1312863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C5A7C9C5-1C8E-9C45-BD4A-B682E4DA10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2175" y="3194255"/>
            <a:ext cx="1838325" cy="1312863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="" xmlns:a16="http://schemas.microsoft.com/office/drawing/2014/main" id="{E45B8230-2978-F846-B437-6A5A8615E4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33022" y="3194255"/>
            <a:ext cx="1790278" cy="131286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="" xmlns:a16="http://schemas.microsoft.com/office/drawing/2014/main" id="{8BD71160-6098-3645-9A25-7D43B59DCD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33022" y="1114618"/>
            <a:ext cx="1790278" cy="131286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304014CE-8A90-1740-A6DD-02F8BCBC7E07}"/>
              </a:ext>
            </a:extLst>
          </p:cNvPr>
          <p:cNvCxnSpPr>
            <a:cxnSpLocks/>
          </p:cNvCxnSpPr>
          <p:nvPr userDrawn="1"/>
        </p:nvCxnSpPr>
        <p:spPr>
          <a:xfrm>
            <a:off x="2743689" y="1146826"/>
            <a:ext cx="0" cy="1179457"/>
          </a:xfrm>
          <a:prstGeom prst="line">
            <a:avLst/>
          </a:prstGeom>
          <a:noFill/>
          <a:ln w="10795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Connecteur droit 10">
            <a:extLst>
              <a:ext uri="{FF2B5EF4-FFF2-40B4-BE49-F238E27FC236}">
                <a16:creationId xmlns="" xmlns:a16="http://schemas.microsoft.com/office/drawing/2014/main" id="{2F936F1A-6C81-2444-B1F4-56F42AECD1DB}"/>
              </a:ext>
            </a:extLst>
          </p:cNvPr>
          <p:cNvCxnSpPr>
            <a:cxnSpLocks/>
          </p:cNvCxnSpPr>
          <p:nvPr userDrawn="1"/>
        </p:nvCxnSpPr>
        <p:spPr>
          <a:xfrm>
            <a:off x="6757350" y="1138514"/>
            <a:ext cx="0" cy="1179457"/>
          </a:xfrm>
          <a:prstGeom prst="line">
            <a:avLst/>
          </a:prstGeom>
          <a:noFill/>
          <a:ln w="10795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BB6706CD-A96D-B94F-9B9B-2671DA871281}"/>
              </a:ext>
            </a:extLst>
          </p:cNvPr>
          <p:cNvCxnSpPr>
            <a:cxnSpLocks/>
          </p:cNvCxnSpPr>
          <p:nvPr userDrawn="1"/>
        </p:nvCxnSpPr>
        <p:spPr>
          <a:xfrm>
            <a:off x="6757350" y="3249947"/>
            <a:ext cx="0" cy="1179457"/>
          </a:xfrm>
          <a:prstGeom prst="line">
            <a:avLst/>
          </a:prstGeom>
          <a:noFill/>
          <a:ln w="10795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8C2EB8E9-0FED-1E4E-94A6-C0FF9B27779F}"/>
              </a:ext>
            </a:extLst>
          </p:cNvPr>
          <p:cNvCxnSpPr>
            <a:cxnSpLocks/>
          </p:cNvCxnSpPr>
          <p:nvPr userDrawn="1"/>
        </p:nvCxnSpPr>
        <p:spPr>
          <a:xfrm>
            <a:off x="2743689" y="3299823"/>
            <a:ext cx="0" cy="1179457"/>
          </a:xfrm>
          <a:prstGeom prst="line">
            <a:avLst/>
          </a:prstGeom>
          <a:noFill/>
          <a:ln w="10795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Espace réservé du pied de page 16">
            <a:extLst>
              <a:ext uri="{FF2B5EF4-FFF2-40B4-BE49-F238E27FC236}">
                <a16:creationId xmlns="" xmlns:a16="http://schemas.microsoft.com/office/drawing/2014/main" id="{AC83AA3C-3363-4E2F-BD7B-E76D73E2C2C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="" xmlns:a16="http://schemas.microsoft.com/office/drawing/2014/main" id="{1F4668BC-F790-432A-A1C1-3F49FEE874F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5">
            <a:extLst>
              <a:ext uri="{FF2B5EF4-FFF2-40B4-BE49-F238E27FC236}">
                <a16:creationId xmlns="" xmlns:a16="http://schemas.microsoft.com/office/drawing/2014/main" id="{3EE5089F-CB31-4043-8849-A6847904543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969596" y="2655973"/>
            <a:ext cx="3568187" cy="300326"/>
          </a:xfrm>
          <a:solidFill>
            <a:schemeClr val="accent2"/>
          </a:solidFill>
        </p:spPr>
        <p:txBody>
          <a:bodyPr lIns="90000" tIns="90000" rIns="90000" bIns="90000" anchor="ctr"/>
          <a:lstStyle>
            <a:lvl1pPr marL="0" indent="0" algn="ctr">
              <a:buNone/>
              <a:defRPr sz="15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22">
            <a:extLst>
              <a:ext uri="{FF2B5EF4-FFF2-40B4-BE49-F238E27FC236}">
                <a16:creationId xmlns="" xmlns:a16="http://schemas.microsoft.com/office/drawing/2014/main" id="{493C6FFC-76D5-4E6C-9342-3DCE7E2516D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962672" y="1052969"/>
            <a:ext cx="1440000" cy="1440000"/>
          </a:xfrm>
          <a:solidFill>
            <a:schemeClr val="accent3"/>
          </a:solidFill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22">
            <a:extLst>
              <a:ext uri="{FF2B5EF4-FFF2-40B4-BE49-F238E27FC236}">
                <a16:creationId xmlns="" xmlns:a16="http://schemas.microsoft.com/office/drawing/2014/main" id="{FA764495-5C11-4582-A766-8222DD4F536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105797" y="1052969"/>
            <a:ext cx="1440000" cy="1440000"/>
          </a:xfrm>
          <a:solidFill>
            <a:schemeClr val="accent3"/>
          </a:solidFill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texte 22">
            <a:extLst>
              <a:ext uri="{FF2B5EF4-FFF2-40B4-BE49-F238E27FC236}">
                <a16:creationId xmlns="" xmlns:a16="http://schemas.microsoft.com/office/drawing/2014/main" id="{066890BF-A76F-4307-B112-DFCEE629901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962672" y="3103425"/>
            <a:ext cx="1440000" cy="1440000"/>
          </a:xfrm>
          <a:solidFill>
            <a:schemeClr val="accent3"/>
          </a:solidFill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="" xmlns:a16="http://schemas.microsoft.com/office/drawing/2014/main" id="{151300C3-9B0D-4078-8FA0-4C98BD5A452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105797" y="3103425"/>
            <a:ext cx="1440000" cy="1440000"/>
          </a:xfrm>
          <a:solidFill>
            <a:schemeClr val="accent3"/>
          </a:solidFill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862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="" xmlns:a16="http://schemas.microsoft.com/office/drawing/2014/main" id="{1DF0FD03-FE41-9E40-85B7-54997E2562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5116" y="4874419"/>
            <a:ext cx="8218884" cy="270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8251" y="338024"/>
            <a:ext cx="7749778" cy="43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2730" y="1275162"/>
            <a:ext cx="7749778" cy="326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Premier niveau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CFD3BA7A-CFAF-4ADB-87BA-6404ADC71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0674" y="4869657"/>
            <a:ext cx="60918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595022BD-C378-4F61-B426-0CD6A3C37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3301" y="4869657"/>
            <a:ext cx="5207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  <a:latin typeface="+mn-lt"/>
              </a:defRPr>
            </a:lvl1pPr>
          </a:lstStyle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B252CB7-6E58-4178-AFFE-177F9CCDD3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41"/>
          <a:stretch/>
        </p:blipFill>
        <p:spPr>
          <a:xfrm>
            <a:off x="135732" y="4899935"/>
            <a:ext cx="664370" cy="2039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5" r:id="rId2"/>
    <p:sldLayoutId id="2147483780" r:id="rId3"/>
    <p:sldLayoutId id="2147483812" r:id="rId4"/>
    <p:sldLayoutId id="2147483813" r:id="rId5"/>
    <p:sldLayoutId id="2147483814" r:id="rId6"/>
    <p:sldLayoutId id="2147483777" r:id="rId7"/>
    <p:sldLayoutId id="2147483782" r:id="rId8"/>
    <p:sldLayoutId id="2147483784" r:id="rId9"/>
    <p:sldLayoutId id="2147483801" r:id="rId10"/>
    <p:sldLayoutId id="2147483778" r:id="rId11"/>
    <p:sldLayoutId id="2147483788" r:id="rId12"/>
    <p:sldLayoutId id="2147483821" r:id="rId13"/>
    <p:sldLayoutId id="2147483789" r:id="rId14"/>
    <p:sldLayoutId id="2147483790" r:id="rId15"/>
    <p:sldLayoutId id="2147483776" r:id="rId16"/>
    <p:sldLayoutId id="2147483795" r:id="rId17"/>
    <p:sldLayoutId id="2147483796" r:id="rId18"/>
    <p:sldLayoutId id="2147483797" r:id="rId19"/>
    <p:sldLayoutId id="2147483798" r:id="rId20"/>
    <p:sldLayoutId id="2147483809" r:id="rId21"/>
    <p:sldLayoutId id="2147483810" r:id="rId22"/>
    <p:sldLayoutId id="2147483811" r:id="rId23"/>
    <p:sldLayoutId id="2147483804" r:id="rId24"/>
    <p:sldLayoutId id="2147483820" r:id="rId25"/>
    <p:sldLayoutId id="2147483822" r:id="rId26"/>
    <p:sldLayoutId id="2147483823" r:id="rId2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i="0">
          <a:solidFill>
            <a:schemeClr val="accent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5pPr>
      <a:lvl6pPr marL="342866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6pPr>
      <a:lvl7pPr marL="685732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7pPr>
      <a:lvl8pPr marL="102859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8pPr>
      <a:lvl9pPr marL="1371464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9pPr>
    </p:titleStyle>
    <p:bodyStyle>
      <a:lvl1pPr marL="132148" indent="-132148" algn="l" rtl="0" eaLnBrk="1" fontAlgn="base" hangingPunct="1">
        <a:lnSpc>
          <a:spcPct val="100000"/>
        </a:lnSpc>
        <a:spcBef>
          <a:spcPct val="100000"/>
        </a:spcBef>
        <a:spcAft>
          <a:spcPct val="0"/>
        </a:spcAft>
        <a:buClr>
          <a:schemeClr val="accent2"/>
        </a:buClr>
        <a:buSzPct val="75000"/>
        <a:buFont typeface="Arial" charset="0"/>
        <a:buChar char="▌"/>
        <a:defRPr sz="1400" b="0" i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269057" indent="-13333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1400" b="0" i="0">
          <a:solidFill>
            <a:schemeClr val="tx1"/>
          </a:solidFill>
          <a:latin typeface="Calibri" panose="020F0502020204030204" pitchFamily="34" charset="0"/>
        </a:defRPr>
      </a:lvl2pPr>
      <a:lvl3pPr marL="404773" indent="-135719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90000"/>
        <a:buFont typeface="Wingdings" pitchFamily="2" charset="2"/>
        <a:buChar char="§"/>
        <a:defRPr sz="1400" b="0" i="0">
          <a:solidFill>
            <a:schemeClr val="tx1"/>
          </a:solidFill>
          <a:latin typeface="Calibri" panose="020F0502020204030204" pitchFamily="34" charset="0"/>
        </a:defRPr>
      </a:lvl3pPr>
      <a:lvl4pPr marL="538109" indent="-13333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–"/>
        <a:defRPr sz="1400" b="0" i="0">
          <a:solidFill>
            <a:schemeClr val="tx1"/>
          </a:solidFill>
          <a:latin typeface="Calibri" panose="020F0502020204030204" pitchFamily="34" charset="0"/>
        </a:defRPr>
      </a:lvl4pPr>
      <a:lvl5pPr marL="673827" indent="-135719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»"/>
        <a:defRPr sz="1400" b="0" i="0">
          <a:solidFill>
            <a:schemeClr val="tx1"/>
          </a:solidFill>
          <a:latin typeface="Calibri" panose="020F0502020204030204" pitchFamily="34" charset="0"/>
        </a:defRPr>
      </a:lvl5pPr>
      <a:lvl6pPr marL="1753617" indent="-171434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096482" indent="-171434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439347" indent="-171434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782214" indent="-171434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0" userDrawn="1">
          <p15:clr>
            <a:srgbClr val="F26B43"/>
          </p15:clr>
        </p15:guide>
        <p15:guide id="2" pos="5432" userDrawn="1">
          <p15:clr>
            <a:srgbClr val="F26B43"/>
          </p15:clr>
        </p15:guide>
        <p15:guide id="3" orient="horz" pos="803" userDrawn="1">
          <p15:clr>
            <a:srgbClr val="F26B43"/>
          </p15:clr>
        </p15:guide>
        <p15:guide id="4" orient="horz" pos="2862" userDrawn="1">
          <p15:clr>
            <a:srgbClr val="F26B43"/>
          </p15:clr>
        </p15:guide>
        <p15:guide id="5" pos="584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pos="299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40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0">
          <a:solidFill>
            <a:srgbClr val="87B1E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5pPr>
      <a:lvl6pPr marL="342866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6pPr>
      <a:lvl7pPr marL="685732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7pPr>
      <a:lvl8pPr marL="1028598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8pPr>
      <a:lvl9pPr marL="1371464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9pPr>
    </p:titleStyle>
    <p:bodyStyle>
      <a:lvl1pPr marL="132148" indent="-132148" algn="l" rtl="0" eaLnBrk="0" fontAlgn="base" hangingPunct="0">
        <a:lnSpc>
          <a:spcPts val="1800"/>
        </a:lnSpc>
        <a:spcBef>
          <a:spcPct val="100000"/>
        </a:spcBef>
        <a:spcAft>
          <a:spcPct val="0"/>
        </a:spcAft>
        <a:buClr>
          <a:schemeClr val="tx2"/>
        </a:buClr>
        <a:buSzPct val="75000"/>
        <a:buFont typeface="Arial" charset="0"/>
        <a:buChar char="▌"/>
        <a:defRPr sz="1575" b="0" i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39300" indent="-132148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1200" b="0" i="0">
          <a:solidFill>
            <a:schemeClr val="tx1"/>
          </a:solidFill>
          <a:latin typeface="Calibri" panose="020F0502020204030204" pitchFamily="34" charset="0"/>
        </a:defRPr>
      </a:lvl2pPr>
      <a:lvl3pPr marL="798830" indent="-125004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SzPct val="90000"/>
        <a:buFont typeface="Wingdings" pitchFamily="2" charset="2"/>
        <a:buChar char="§"/>
        <a:defRPr sz="1200" b="0" i="0">
          <a:solidFill>
            <a:schemeClr val="tx1"/>
          </a:solidFill>
          <a:latin typeface="Calibri" panose="020F0502020204030204" pitchFamily="34" charset="0"/>
        </a:defRPr>
      </a:lvl3pPr>
      <a:lvl4pPr marL="1104791" indent="-171434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har char="–"/>
        <a:defRPr sz="1200" b="0" i="0">
          <a:solidFill>
            <a:schemeClr val="tx1"/>
          </a:solidFill>
          <a:latin typeface="Calibri" panose="020F0502020204030204" pitchFamily="34" charset="0"/>
        </a:defRPr>
      </a:lvl4pPr>
      <a:lvl5pPr marL="1410751" indent="-171434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har char="»"/>
        <a:defRPr sz="1200" b="0" i="0">
          <a:solidFill>
            <a:schemeClr val="tx1"/>
          </a:solidFill>
          <a:latin typeface="Calibri" panose="020F0502020204030204" pitchFamily="34" charset="0"/>
        </a:defRPr>
      </a:lvl5pPr>
      <a:lvl6pPr marL="1753617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096482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439347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782214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58" userDrawn="1">
          <p15:clr>
            <a:srgbClr val="F26B43"/>
          </p15:clr>
        </p15:guide>
        <p15:guide id="2" pos="311" userDrawn="1">
          <p15:clr>
            <a:srgbClr val="F26B43"/>
          </p15:clr>
        </p15:guide>
        <p15:guide id="3" pos="5414" userDrawn="1">
          <p15:clr>
            <a:srgbClr val="F26B43"/>
          </p15:clr>
        </p15:guide>
        <p15:guide id="4" orient="horz" pos="2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="" xmlns:a16="http://schemas.microsoft.com/office/drawing/2014/main" id="{B7489DFD-2660-45BC-B5E4-36BA4874A8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Titre 8">
            <a:extLst>
              <a:ext uri="{FF2B5EF4-FFF2-40B4-BE49-F238E27FC236}">
                <a16:creationId xmlns="" xmlns:a16="http://schemas.microsoft.com/office/drawing/2014/main" id="{BA6B3F1F-A241-47F5-BAC5-FA3ACB05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30" y="1901899"/>
            <a:ext cx="7877970" cy="938971"/>
          </a:xfrm>
        </p:spPr>
        <p:txBody>
          <a:bodyPr/>
          <a:lstStyle/>
          <a:p>
            <a:r>
              <a:rPr lang="en-GB" dirty="0" smtClean="0"/>
              <a:t>Low level measurements of environment samples with </a:t>
            </a:r>
            <a:r>
              <a:rPr lang="en-GB" dirty="0" err="1" smtClean="0"/>
              <a:t>HPG</a:t>
            </a:r>
            <a:r>
              <a:rPr lang="en-GB" cap="none" dirty="0" err="1" smtClean="0"/>
              <a:t>e</a:t>
            </a:r>
            <a:r>
              <a:rPr lang="en-GB" dirty="0" smtClean="0"/>
              <a:t> detectors at LSM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FED584CA-09A0-4213-B819-E213DB35F17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u="sng" dirty="0" smtClean="0"/>
              <a:t>Anne de </a:t>
            </a:r>
            <a:r>
              <a:rPr lang="fr-FR" u="sng" dirty="0" err="1" smtClean="0"/>
              <a:t>Vismes</a:t>
            </a:r>
            <a:r>
              <a:rPr lang="fr-FR" u="sng" dirty="0" smtClean="0"/>
              <a:t> </a:t>
            </a:r>
            <a:r>
              <a:rPr lang="fr-FR" u="sng" dirty="0" err="1" smtClean="0"/>
              <a:t>Ott</a:t>
            </a:r>
            <a:r>
              <a:rPr lang="fr-FR" dirty="0" smtClean="0"/>
              <a:t>, Sébastien Aubry, Séverine Bonnot, Neila </a:t>
            </a:r>
            <a:r>
              <a:rPr lang="fr-FR" dirty="0" err="1" smtClean="0"/>
              <a:t>Mohara</a:t>
            </a:r>
            <a:r>
              <a:rPr lang="fr-FR" dirty="0" smtClean="0"/>
              <a:t>, Christophe </a:t>
            </a:r>
            <a:r>
              <a:rPr lang="fr-FR" dirty="0" err="1" smtClean="0"/>
              <a:t>Ardois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630" y="3472022"/>
            <a:ext cx="1306305" cy="87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xmlns="" id="{D31D9339-FB21-4888-AA1C-EE704C588A4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576591" y="818442"/>
            <a:ext cx="1802029" cy="385199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="" xmlns:a16="http://schemas.microsoft.com/office/drawing/2014/main" id="{95FCF60C-AF2A-4905-A2B3-822098CB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Atmospheric</a:t>
            </a:r>
            <a:r>
              <a:rPr lang="fr-FR" dirty="0" smtClean="0"/>
              <a:t> </a:t>
            </a:r>
            <a:r>
              <a:rPr lang="en-GB" dirty="0" smtClean="0"/>
              <a:t>samples: fallout</a:t>
            </a:r>
            <a:endParaRPr lang="en-GB" dirty="0"/>
          </a:p>
        </p:txBody>
      </p:sp>
      <p:sp>
        <p:nvSpPr>
          <p:cNvPr id="11" name="Espace réservé du texte 1">
            <a:extLst>
              <a:ext uri="{FF2B5EF4-FFF2-40B4-BE49-F238E27FC236}">
                <a16:creationId xmlns="" xmlns:a16="http://schemas.microsoft.com/office/drawing/2014/main" id="{262A9661-BF84-4B03-8BEA-FF67271866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3" y="880948"/>
            <a:ext cx="5219632" cy="3170597"/>
          </a:xfrm>
        </p:spPr>
        <p:txBody>
          <a:bodyPr/>
          <a:lstStyle/>
          <a:p>
            <a:r>
              <a:rPr lang="en-US" sz="1400" dirty="0"/>
              <a:t>Cloud water </a:t>
            </a:r>
            <a:r>
              <a:rPr lang="en-US" sz="1400" dirty="0" smtClean="0"/>
              <a:t>samples in </a:t>
            </a:r>
            <a:r>
              <a:rPr lang="en-US" sz="1400" dirty="0" err="1" smtClean="0"/>
              <a:t>Puy</a:t>
            </a:r>
            <a:r>
              <a:rPr lang="en-US" sz="1400" dirty="0" smtClean="0"/>
              <a:t> de </a:t>
            </a:r>
            <a:r>
              <a:rPr lang="en-US" sz="1400" dirty="0" err="1" smtClean="0"/>
              <a:t>Dôme</a:t>
            </a:r>
            <a:r>
              <a:rPr lang="en-US" sz="1400" dirty="0" smtClean="0"/>
              <a:t> </a:t>
            </a:r>
            <a:r>
              <a:rPr lang="fr-FR" altLang="en-US" sz="1400" dirty="0">
                <a:solidFill>
                  <a:schemeClr val="tx2"/>
                </a:solidFill>
              </a:rPr>
              <a:t>(1465 m</a:t>
            </a:r>
            <a:r>
              <a:rPr lang="fr-FR" altLang="en-US" sz="1400" dirty="0" smtClean="0">
                <a:solidFill>
                  <a:schemeClr val="tx2"/>
                </a:solidFill>
              </a:rPr>
              <a:t>)</a:t>
            </a:r>
            <a:endParaRPr lang="en-US" sz="1400" dirty="0"/>
          </a:p>
          <a:p>
            <a:pPr lvl="1"/>
            <a:r>
              <a:rPr lang="en-US" sz="1400" dirty="0"/>
              <a:t>monthly </a:t>
            </a:r>
            <a:r>
              <a:rPr lang="en-US" sz="1400" dirty="0" smtClean="0"/>
              <a:t>sampling</a:t>
            </a:r>
            <a:endParaRPr lang="en-US" sz="1400" dirty="0"/>
          </a:p>
          <a:p>
            <a:pPr lvl="1"/>
            <a:r>
              <a:rPr lang="fr-FR" altLang="fr-FR" sz="1400" dirty="0"/>
              <a:t>Volume &lt; 1 L </a:t>
            </a:r>
            <a:r>
              <a:rPr lang="fr-FR" altLang="fr-FR" sz="1400" dirty="0">
                <a:sym typeface="Wingdings" panose="05000000000000000000" pitchFamily="2" charset="2"/>
              </a:rPr>
              <a:t> d</a:t>
            </a:r>
            <a:r>
              <a:rPr lang="fr-FR" altLang="fr-FR" sz="1400" dirty="0"/>
              <a:t>ry </a:t>
            </a:r>
            <a:r>
              <a:rPr lang="en-GB" altLang="fr-FR" sz="1400" dirty="0"/>
              <a:t>residue</a:t>
            </a:r>
            <a:r>
              <a:rPr lang="fr-FR" altLang="fr-FR" sz="1400" dirty="0"/>
              <a:t> mass ~ 1-100 </a:t>
            </a:r>
            <a:r>
              <a:rPr lang="fr-FR" altLang="fr-FR" sz="1400" b="1" dirty="0">
                <a:solidFill>
                  <a:srgbClr val="FF0000"/>
                </a:solidFill>
              </a:rPr>
              <a:t>mg</a:t>
            </a:r>
            <a:r>
              <a:rPr lang="fr-FR" altLang="fr-FR" sz="1400" dirty="0">
                <a:solidFill>
                  <a:srgbClr val="FF0000"/>
                </a:solidFill>
              </a:rPr>
              <a:t>  </a:t>
            </a:r>
          </a:p>
          <a:p>
            <a:pPr lvl="1"/>
            <a:r>
              <a:rPr lang="fr-FR" altLang="fr-FR" sz="1400" b="1" baseline="30000" dirty="0">
                <a:solidFill>
                  <a:srgbClr val="FF0000"/>
                </a:solidFill>
              </a:rPr>
              <a:t>137</a:t>
            </a:r>
            <a:r>
              <a:rPr lang="fr-FR" altLang="fr-FR" sz="1400" b="1" dirty="0">
                <a:solidFill>
                  <a:srgbClr val="FF0000"/>
                </a:solidFill>
              </a:rPr>
              <a:t>Cs </a:t>
            </a:r>
            <a:r>
              <a:rPr lang="fr-FR" altLang="fr-FR" sz="1400" dirty="0" err="1"/>
              <a:t>activity</a:t>
            </a:r>
            <a:r>
              <a:rPr lang="fr-FR" altLang="fr-FR" sz="1400" dirty="0"/>
              <a:t> </a:t>
            </a:r>
            <a:r>
              <a:rPr lang="fr-FR" altLang="fr-FR" sz="1400" dirty="0">
                <a:solidFill>
                  <a:srgbClr val="FF0000"/>
                </a:solidFill>
              </a:rPr>
              <a:t> </a:t>
            </a:r>
            <a:r>
              <a:rPr lang="fr-FR" altLang="fr-FR" sz="1400" b="1" dirty="0">
                <a:solidFill>
                  <a:srgbClr val="FF0000"/>
                </a:solidFill>
              </a:rPr>
              <a:t>&lt; 1 </a:t>
            </a:r>
            <a:r>
              <a:rPr lang="fr-FR" altLang="fr-FR" sz="1400" b="1" dirty="0" err="1">
                <a:solidFill>
                  <a:srgbClr val="FF0000"/>
                </a:solidFill>
              </a:rPr>
              <a:t>mBq</a:t>
            </a:r>
            <a:r>
              <a:rPr lang="fr-FR" altLang="fr-FR" sz="1400" b="1" dirty="0">
                <a:solidFill>
                  <a:srgbClr val="FF0000"/>
                </a:solidFill>
              </a:rPr>
              <a:t> </a:t>
            </a:r>
            <a:r>
              <a:rPr lang="fr-FR" altLang="fr-FR" sz="1400" dirty="0">
                <a:solidFill>
                  <a:srgbClr val="FF0000"/>
                </a:solidFill>
              </a:rPr>
              <a:t>/</a:t>
            </a:r>
            <a:r>
              <a:rPr lang="fr-FR" altLang="fr-FR" sz="1400" dirty="0" err="1"/>
              <a:t>sample</a:t>
            </a:r>
            <a:r>
              <a:rPr lang="fr-FR" altLang="fr-FR" sz="1400" dirty="0"/>
              <a:t> </a:t>
            </a:r>
          </a:p>
          <a:p>
            <a:pPr lvl="1"/>
            <a:r>
              <a:rPr lang="en-US" sz="1400" baseline="30000" dirty="0"/>
              <a:t>137</a:t>
            </a:r>
            <a:r>
              <a:rPr lang="en-US" sz="1400" dirty="0"/>
              <a:t>Cs activity concentration in the cloud </a:t>
            </a:r>
            <a:r>
              <a:rPr lang="en-US" sz="1400" dirty="0" smtClean="0"/>
              <a:t>waters: </a:t>
            </a:r>
            <a:r>
              <a:rPr lang="en-US" sz="1400" b="1" dirty="0">
                <a:solidFill>
                  <a:schemeClr val="accent1"/>
                </a:solidFill>
              </a:rPr>
              <a:t>1-5 mBq.L</a:t>
            </a:r>
            <a:r>
              <a:rPr lang="en-US" sz="1400" b="1" baseline="30000" dirty="0">
                <a:solidFill>
                  <a:schemeClr val="accent1"/>
                </a:solidFill>
              </a:rPr>
              <a:t>-1</a:t>
            </a:r>
            <a:endParaRPr lang="en-US" sz="1400" b="1" dirty="0">
              <a:solidFill>
                <a:schemeClr val="accent1"/>
              </a:solidFill>
            </a:endParaRPr>
          </a:p>
          <a:p>
            <a:r>
              <a:rPr lang="en-US" sz="1400" dirty="0" smtClean="0"/>
              <a:t>Rain </a:t>
            </a:r>
            <a:r>
              <a:rPr lang="en-US" sz="1400" dirty="0"/>
              <a:t>water </a:t>
            </a:r>
            <a:r>
              <a:rPr lang="en-US" sz="1400" dirty="0" smtClean="0"/>
              <a:t>samples in Clermont-Ferrand </a:t>
            </a:r>
            <a:r>
              <a:rPr lang="fr-FR" altLang="en-US" sz="1400" dirty="0" smtClean="0">
                <a:solidFill>
                  <a:schemeClr val="tx2"/>
                </a:solidFill>
              </a:rPr>
              <a:t>(</a:t>
            </a:r>
            <a:r>
              <a:rPr lang="fr-FR" altLang="en-US" sz="1400" dirty="0">
                <a:solidFill>
                  <a:schemeClr val="tx2"/>
                </a:solidFill>
              </a:rPr>
              <a:t>645 m</a:t>
            </a:r>
            <a:r>
              <a:rPr lang="fr-FR" altLang="en-US" sz="1400" dirty="0" smtClean="0">
                <a:solidFill>
                  <a:schemeClr val="tx2"/>
                </a:solidFill>
              </a:rPr>
              <a:t>)</a:t>
            </a:r>
            <a:endParaRPr lang="en-US" sz="1400" dirty="0"/>
          </a:p>
          <a:p>
            <a:pPr lvl="1"/>
            <a:r>
              <a:rPr lang="en-US" sz="1400" dirty="0"/>
              <a:t>monthly </a:t>
            </a:r>
            <a:r>
              <a:rPr lang="en-US" sz="1400" dirty="0" smtClean="0"/>
              <a:t>sampling; dry residue</a:t>
            </a:r>
            <a:endParaRPr lang="en-US" sz="1400" dirty="0"/>
          </a:p>
          <a:p>
            <a:pPr lvl="1"/>
            <a:r>
              <a:rPr lang="en-US" sz="1400" dirty="0" smtClean="0"/>
              <a:t>Volume: </a:t>
            </a:r>
            <a:r>
              <a:rPr lang="en-US" sz="1400" dirty="0"/>
              <a:t>20 – 300 L </a:t>
            </a:r>
            <a:endParaRPr lang="en-US" sz="1400" dirty="0" smtClean="0"/>
          </a:p>
          <a:p>
            <a:pPr lvl="1"/>
            <a:r>
              <a:rPr lang="en-US" sz="1400" b="1" baseline="30000" dirty="0" smtClean="0">
                <a:solidFill>
                  <a:srgbClr val="FF0000"/>
                </a:solidFill>
              </a:rPr>
              <a:t>137</a:t>
            </a:r>
            <a:r>
              <a:rPr lang="en-US" sz="1400" b="1" dirty="0" smtClean="0">
                <a:solidFill>
                  <a:srgbClr val="FF0000"/>
                </a:solidFill>
              </a:rPr>
              <a:t>Cs </a:t>
            </a:r>
            <a:r>
              <a:rPr lang="en-US" sz="1400" dirty="0"/>
              <a:t>activity </a:t>
            </a:r>
            <a:r>
              <a:rPr lang="en-US" sz="1400" b="1" dirty="0">
                <a:solidFill>
                  <a:srgbClr val="FF0000"/>
                </a:solidFill>
              </a:rPr>
              <a:t>~ 1 </a:t>
            </a:r>
            <a:r>
              <a:rPr lang="en-US" sz="1400" b="1" dirty="0" err="1">
                <a:solidFill>
                  <a:srgbClr val="FF0000"/>
                </a:solidFill>
              </a:rPr>
              <a:t>mBq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/sample 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baseline="30000" dirty="0" smtClean="0"/>
              <a:t>137</a:t>
            </a:r>
            <a:r>
              <a:rPr lang="en-US" sz="1400" dirty="0" smtClean="0"/>
              <a:t>Cs </a:t>
            </a:r>
            <a:r>
              <a:rPr lang="en-US" sz="1400" dirty="0"/>
              <a:t>activity concentration in the rain </a:t>
            </a:r>
            <a:r>
              <a:rPr lang="en-US" sz="1400" dirty="0" smtClean="0"/>
              <a:t>waters: </a:t>
            </a:r>
            <a:r>
              <a:rPr lang="en-US" sz="1400" b="1" dirty="0">
                <a:solidFill>
                  <a:srgbClr val="FF0000"/>
                </a:solidFill>
              </a:rPr>
              <a:t>10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dirty="0"/>
              <a:t>- 150 </a:t>
            </a:r>
            <a:r>
              <a:rPr lang="en-US" sz="1400" b="1" dirty="0" smtClean="0">
                <a:solidFill>
                  <a:srgbClr val="FF0000"/>
                </a:solidFill>
              </a:rPr>
              <a:t>µBq.L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-1 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223764" y="4127097"/>
            <a:ext cx="37359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 err="1" smtClean="0">
                <a:latin typeface="+mn-lt"/>
              </a:rPr>
              <a:t>Bourcier</a:t>
            </a:r>
            <a:r>
              <a:rPr lang="en-US" sz="1000" dirty="0">
                <a:latin typeface="+mn-lt"/>
              </a:rPr>
              <a:t>, L. et al. (2014) </a:t>
            </a:r>
            <a:r>
              <a:rPr lang="en-GB" sz="1000" dirty="0">
                <a:latin typeface="+mn-lt"/>
              </a:rPr>
              <a:t>J. Environ. </a:t>
            </a:r>
            <a:r>
              <a:rPr lang="en-GB" sz="1000" dirty="0" err="1">
                <a:latin typeface="+mn-lt"/>
              </a:rPr>
              <a:t>Radioact</a:t>
            </a:r>
            <a:r>
              <a:rPr lang="en-GB" sz="1000" dirty="0">
                <a:latin typeface="+mn-lt"/>
              </a:rPr>
              <a:t>., </a:t>
            </a:r>
            <a:r>
              <a:rPr lang="fr-FR" sz="1000" dirty="0" smtClean="0">
                <a:latin typeface="+mn-lt"/>
              </a:rPr>
              <a:t>,</a:t>
            </a:r>
            <a:r>
              <a:rPr lang="fr-FR" sz="1000" dirty="0">
                <a:latin typeface="+mn-lt"/>
              </a:rPr>
              <a:t> 128, </a:t>
            </a:r>
            <a:r>
              <a:rPr lang="fr-FR" sz="1000" dirty="0" smtClean="0">
                <a:latin typeface="+mn-lt"/>
              </a:rPr>
              <a:t>15-19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000" dirty="0" smtClean="0">
                <a:latin typeface="+mn-lt"/>
              </a:rPr>
              <a:t>Masson </a:t>
            </a:r>
            <a:r>
              <a:rPr lang="fr-FR" sz="1000" dirty="0">
                <a:latin typeface="+mn-lt"/>
              </a:rPr>
              <a:t>O. et al.(2015) </a:t>
            </a:r>
            <a:r>
              <a:rPr lang="en-US" sz="1000" dirty="0">
                <a:latin typeface="+mn-lt"/>
              </a:rPr>
              <a:t>Atmospheric  Research, 151, </a:t>
            </a:r>
            <a:r>
              <a:rPr lang="en-US" sz="1000" dirty="0" smtClean="0">
                <a:latin typeface="+mn-lt"/>
              </a:rPr>
              <a:t>45-51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000" dirty="0" err="1" smtClean="0">
                <a:latin typeface="+mn-lt"/>
              </a:rPr>
              <a:t>Tav</a:t>
            </a:r>
            <a:r>
              <a:rPr lang="en-GB" sz="1000" dirty="0" smtClean="0">
                <a:latin typeface="+mn-lt"/>
              </a:rPr>
              <a:t> J. </a:t>
            </a:r>
            <a:r>
              <a:rPr lang="en-GB" sz="1000" dirty="0">
                <a:latin typeface="+mn-lt"/>
              </a:rPr>
              <a:t>et al. (2018) Aerosol and Air Quality Research, 18: </a:t>
            </a:r>
            <a:r>
              <a:rPr lang="en-GB" sz="1000" dirty="0" smtClean="0">
                <a:latin typeface="+mn-lt"/>
              </a:rPr>
              <a:t>103–113 </a:t>
            </a:r>
            <a:endParaRPr lang="en-US" sz="1000" dirty="0">
              <a:latin typeface="+mn-lt"/>
            </a:endParaRPr>
          </a:p>
        </p:txBody>
      </p:sp>
      <p:sp>
        <p:nvSpPr>
          <p:cNvPr id="13" name="Espace réservé du texte 1">
            <a:extLst>
              <a:ext uri="{FF2B5EF4-FFF2-40B4-BE49-F238E27FC236}">
                <a16:creationId xmlns="" xmlns:a16="http://schemas.microsoft.com/office/drawing/2014/main" id="{262A9661-BF84-4B03-8BEA-FF67271866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2365" y="832487"/>
            <a:ext cx="2877973" cy="3170597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Results</a:t>
            </a:r>
            <a:endParaRPr lang="en-US" sz="1400" b="1" dirty="0">
              <a:solidFill>
                <a:schemeClr val="accent2"/>
              </a:solidFill>
            </a:endParaRPr>
          </a:p>
          <a:p>
            <a:pPr lvl="1"/>
            <a:r>
              <a:rPr lang="en-US" sz="1400" dirty="0"/>
              <a:t>Study of the scavenging efficiency of precipitations</a:t>
            </a:r>
          </a:p>
          <a:p>
            <a:pPr lvl="2"/>
            <a:r>
              <a:rPr lang="en-US" sz="1400" dirty="0"/>
              <a:t>below the cloud base </a:t>
            </a:r>
            <a:r>
              <a:rPr lang="en-US" sz="1400" dirty="0" smtClean="0"/>
              <a:t>            (</a:t>
            </a:r>
            <a:r>
              <a:rPr lang="en-US" sz="1400" dirty="0"/>
              <a:t>i.e. </a:t>
            </a:r>
            <a:r>
              <a:rPr lang="en-US" sz="1400" b="1" dirty="0">
                <a:solidFill>
                  <a:schemeClr val="accent2"/>
                </a:solidFill>
              </a:rPr>
              <a:t>washout </a:t>
            </a:r>
            <a:r>
              <a:rPr lang="en-US" sz="1400" dirty="0"/>
              <a:t>mechanism)</a:t>
            </a:r>
          </a:p>
          <a:p>
            <a:pPr lvl="2"/>
            <a:r>
              <a:rPr lang="en-US" sz="1400" dirty="0"/>
              <a:t>in addition to the </a:t>
            </a:r>
            <a:r>
              <a:rPr lang="en-US" sz="1400" b="1" dirty="0">
                <a:solidFill>
                  <a:schemeClr val="accent2"/>
                </a:solidFill>
              </a:rPr>
              <a:t>rainout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/>
              <a:t>mechanism (i.e. in the cloud).</a:t>
            </a:r>
          </a:p>
          <a:p>
            <a:pPr lvl="1"/>
            <a:r>
              <a:rPr lang="en-US" sz="1400" dirty="0"/>
              <a:t>Improved capability in modeling </a:t>
            </a:r>
            <a:r>
              <a:rPr lang="en-US" sz="1400" b="1" dirty="0">
                <a:solidFill>
                  <a:schemeClr val="accent2"/>
                </a:solidFill>
              </a:rPr>
              <a:t>radionuclide deposition </a:t>
            </a:r>
            <a:r>
              <a:rPr lang="en-US" sz="1400" dirty="0"/>
              <a:t>in case of a nuclear accident</a:t>
            </a:r>
          </a:p>
          <a:p>
            <a:pPr lvl="2"/>
            <a:r>
              <a:rPr lang="en-US" sz="1400" dirty="0"/>
              <a:t>in </a:t>
            </a:r>
            <a:r>
              <a:rPr lang="en-US" sz="1400" b="1" dirty="0">
                <a:solidFill>
                  <a:schemeClr val="accent2"/>
                </a:solidFill>
              </a:rPr>
              <a:t>foggy conditions </a:t>
            </a:r>
            <a:r>
              <a:rPr lang="en-US" sz="1400" dirty="0"/>
              <a:t>at lowland locations</a:t>
            </a:r>
          </a:p>
          <a:p>
            <a:pPr lvl="2"/>
            <a:r>
              <a:rPr lang="en-US" sz="1400" dirty="0"/>
              <a:t>in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chemeClr val="accent2"/>
                </a:solidFill>
              </a:rPr>
              <a:t>cloudy conditions </a:t>
            </a:r>
            <a:r>
              <a:rPr lang="en-US" sz="1400" dirty="0"/>
              <a:t>at high altitude locations.</a:t>
            </a:r>
          </a:p>
          <a:p>
            <a:pPr lvl="1"/>
            <a:endParaRPr lang="en-US" sz="1400" dirty="0"/>
          </a:p>
        </p:txBody>
      </p:sp>
      <p:pic>
        <p:nvPicPr>
          <p:cNvPr id="14" name="Picture 3" descr="G:\metrorad\Congrès\2014\2014 09 ICRER Barcelona\IMGP339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t="16226" b="9371"/>
          <a:stretch/>
        </p:blipFill>
        <p:spPr bwMode="auto">
          <a:xfrm>
            <a:off x="3886771" y="3580264"/>
            <a:ext cx="933455" cy="116429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5" name="Picture 2" descr="G:\metrorad\Congrès\2014\2014 09 ICRER Barcelona\IMGP346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6" r="47914"/>
          <a:stretch/>
        </p:blipFill>
        <p:spPr bwMode="auto">
          <a:xfrm>
            <a:off x="952833" y="3580264"/>
            <a:ext cx="900671" cy="113335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25" y="3580264"/>
            <a:ext cx="1012426" cy="116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avec flèche 16"/>
          <p:cNvCxnSpPr>
            <a:stCxn id="15" idx="3"/>
          </p:cNvCxnSpPr>
          <p:nvPr/>
        </p:nvCxnSpPr>
        <p:spPr>
          <a:xfrm flipV="1">
            <a:off x="1853504" y="3900428"/>
            <a:ext cx="881471" cy="24651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4" idx="1"/>
          </p:cNvCxnSpPr>
          <p:nvPr/>
        </p:nvCxnSpPr>
        <p:spPr>
          <a:xfrm flipH="1" flipV="1">
            <a:off x="3275463" y="4161012"/>
            <a:ext cx="611308" cy="1397"/>
          </a:xfrm>
          <a:prstGeom prst="straightConnector1">
            <a:avLst/>
          </a:prstGeom>
          <a:ln w="28575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9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xmlns="" id="{D31D9339-FB21-4888-AA1C-EE704C588A4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029820" y="847218"/>
            <a:ext cx="4112519" cy="385199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="" xmlns:a16="http://schemas.microsoft.com/office/drawing/2014/main" id="{95FCF60C-AF2A-4905-A2B3-822098CB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times… some “exotic” samples…</a:t>
            </a:r>
            <a:endParaRPr lang="en-GB" dirty="0"/>
          </a:p>
        </p:txBody>
      </p:sp>
      <p:sp>
        <p:nvSpPr>
          <p:cNvPr id="11" name="Espace réservé du texte 1">
            <a:extLst>
              <a:ext uri="{FF2B5EF4-FFF2-40B4-BE49-F238E27FC236}">
                <a16:creationId xmlns="" xmlns:a16="http://schemas.microsoft.com/office/drawing/2014/main" id="{262A9661-BF84-4B03-8BEA-FF67271866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2" y="880948"/>
            <a:ext cx="2404724" cy="3170597"/>
          </a:xfrm>
        </p:spPr>
        <p:txBody>
          <a:bodyPr/>
          <a:lstStyle/>
          <a:p>
            <a:r>
              <a:rPr lang="en-GB" sz="1400" dirty="0" smtClean="0"/>
              <a:t>Material for 3D printer</a:t>
            </a:r>
          </a:p>
          <a:p>
            <a:pPr lvl="1"/>
            <a:r>
              <a:rPr lang="en-GB" sz="1400" dirty="0" smtClean="0"/>
              <a:t>Wire spool </a:t>
            </a:r>
            <a:r>
              <a:rPr lang="en-GB" sz="1400" dirty="0"/>
              <a:t>of </a:t>
            </a:r>
            <a:r>
              <a:rPr lang="en-GB" sz="1400" dirty="0" smtClean="0"/>
              <a:t>PLA (</a:t>
            </a:r>
            <a:r>
              <a:rPr lang="en-GB" sz="1400" dirty="0" err="1" smtClean="0"/>
              <a:t>polylactic</a:t>
            </a:r>
            <a:r>
              <a:rPr lang="en-GB" sz="1400" dirty="0" smtClean="0"/>
              <a:t> acid)</a:t>
            </a:r>
          </a:p>
          <a:p>
            <a:pPr lvl="1"/>
            <a:r>
              <a:rPr lang="en-GB" sz="1400" dirty="0" smtClean="0"/>
              <a:t>60 mL geometry</a:t>
            </a:r>
          </a:p>
          <a:p>
            <a:pPr lvl="1"/>
            <a:r>
              <a:rPr lang="fr-FR" sz="1400" dirty="0" smtClean="0"/>
              <a:t>Coaxial detector </a:t>
            </a:r>
            <a:r>
              <a:rPr lang="fr-FR" sz="1400" dirty="0" smtClean="0"/>
              <a:t>LYS</a:t>
            </a:r>
            <a:endParaRPr lang="fr-FR" sz="1400" dirty="0"/>
          </a:p>
          <a:p>
            <a:pPr lvl="1"/>
            <a:r>
              <a:rPr lang="en-GB" sz="1400" dirty="0" smtClean="0"/>
              <a:t>560 000 s  (~ 1 week)</a:t>
            </a:r>
          </a:p>
          <a:p>
            <a:pPr lvl="1"/>
            <a:r>
              <a:rPr lang="en-GB" sz="1400" dirty="0" smtClean="0"/>
              <a:t>Detection efficiency transfer (</a:t>
            </a:r>
            <a:r>
              <a:rPr lang="en-GB" sz="1400" dirty="0" err="1" smtClean="0"/>
              <a:t>Gespecor</a:t>
            </a:r>
            <a:r>
              <a:rPr lang="en-GB" sz="1400" dirty="0" smtClean="0"/>
              <a:t>)</a:t>
            </a:r>
            <a:endParaRPr lang="fr-FR" sz="1400" dirty="0" smtClean="0"/>
          </a:p>
          <a:p>
            <a:pPr lvl="1"/>
            <a:endParaRPr lang="en-GB" sz="1400" dirty="0" smtClean="0"/>
          </a:p>
          <a:p>
            <a:pPr lvl="1"/>
            <a:endParaRPr lang="en-GB" sz="1400" dirty="0" smtClean="0"/>
          </a:p>
          <a:p>
            <a:pPr lvl="1"/>
            <a:endParaRPr lang="en-GB" sz="1400" dirty="0" smtClean="0"/>
          </a:p>
          <a:p>
            <a:pPr lvl="1"/>
            <a:endParaRPr lang="en-GB" sz="1400" dirty="0" smtClean="0"/>
          </a:p>
          <a:p>
            <a:endParaRPr lang="en-GB" altLang="en-US" sz="14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9" name="Image 8"/>
          <p:cNvPicPr/>
          <p:nvPr/>
        </p:nvPicPr>
        <p:blipFill>
          <a:blip r:embed="rId3"/>
          <a:stretch/>
        </p:blipFill>
        <p:spPr>
          <a:xfrm>
            <a:off x="3923416" y="2805136"/>
            <a:ext cx="1371600" cy="1828440"/>
          </a:xfrm>
          <a:prstGeom prst="rect">
            <a:avLst/>
          </a:prstGeom>
          <a:ln>
            <a:noFill/>
          </a:ln>
        </p:spPr>
      </p:pic>
      <p:pic>
        <p:nvPicPr>
          <p:cNvPr id="10" name="Image 9"/>
          <p:cNvPicPr/>
          <p:nvPr/>
        </p:nvPicPr>
        <p:blipFill>
          <a:blip r:embed="rId4"/>
          <a:stretch/>
        </p:blipFill>
        <p:spPr>
          <a:xfrm>
            <a:off x="5394341" y="2782456"/>
            <a:ext cx="2468160" cy="1851120"/>
          </a:xfrm>
          <a:prstGeom prst="rect">
            <a:avLst/>
          </a:prstGeom>
          <a:ln>
            <a:noFill/>
          </a:ln>
        </p:spPr>
      </p:pic>
      <p:pic>
        <p:nvPicPr>
          <p:cNvPr id="12" name="Image 11"/>
          <p:cNvPicPr/>
          <p:nvPr/>
        </p:nvPicPr>
        <p:blipFill>
          <a:blip r:embed="rId5"/>
          <a:stretch/>
        </p:blipFill>
        <p:spPr>
          <a:xfrm>
            <a:off x="723626" y="3393070"/>
            <a:ext cx="1645920" cy="1244160"/>
          </a:xfrm>
          <a:prstGeom prst="rect">
            <a:avLst/>
          </a:prstGeom>
          <a:ln>
            <a:noFill/>
          </a:ln>
        </p:spPr>
      </p:pic>
      <p:sp>
        <p:nvSpPr>
          <p:cNvPr id="13" name="Line 5"/>
          <p:cNvSpPr/>
          <p:nvPr/>
        </p:nvSpPr>
        <p:spPr>
          <a:xfrm flipV="1">
            <a:off x="2186666" y="3997150"/>
            <a:ext cx="1280160" cy="1828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6"/>
          <p:cNvSpPr/>
          <p:nvPr/>
        </p:nvSpPr>
        <p:spPr>
          <a:xfrm flipV="1">
            <a:off x="1827746" y="3988510"/>
            <a:ext cx="1645920" cy="4572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TextShape 7"/>
          <p:cNvSpPr txBox="1"/>
          <p:nvPr/>
        </p:nvSpPr>
        <p:spPr>
          <a:xfrm>
            <a:off x="2475619" y="3651787"/>
            <a:ext cx="1447797" cy="28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0" strike="noStrike" spc="-1" dirty="0">
                <a:latin typeface="+mj-lt"/>
              </a:rPr>
              <a:t>3D printed pieces</a:t>
            </a:r>
          </a:p>
        </p:txBody>
      </p:sp>
      <p:sp>
        <p:nvSpPr>
          <p:cNvPr id="16" name="Espace réservé du texte 1">
            <a:extLst>
              <a:ext uri="{FF2B5EF4-FFF2-40B4-BE49-F238E27FC236}">
                <a16:creationId xmlns="" xmlns:a16="http://schemas.microsoft.com/office/drawing/2014/main" id="{262A9661-BF84-4B03-8BEA-FF67271866F4}"/>
              </a:ext>
            </a:extLst>
          </p:cNvPr>
          <p:cNvSpPr txBox="1">
            <a:spLocks/>
          </p:cNvSpPr>
          <p:nvPr/>
        </p:nvSpPr>
        <p:spPr bwMode="auto">
          <a:xfrm>
            <a:off x="3481480" y="880947"/>
            <a:ext cx="5662519" cy="317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32148" indent="-132148" algn="l" rtl="0" eaLnBrk="1" fontAlgn="base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Char char="▌"/>
              <a:defRPr sz="1200" b="0" i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69057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04773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38109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–"/>
              <a:defRPr sz="1200" b="0" i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673827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»"/>
              <a:defRPr sz="1200" b="0" i="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5361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482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34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214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400" b="1" kern="0" dirty="0" smtClean="0">
                <a:solidFill>
                  <a:schemeClr val="accent2"/>
                </a:solidFill>
              </a:rPr>
              <a:t>Results</a:t>
            </a:r>
          </a:p>
          <a:p>
            <a:pPr lvl="1"/>
            <a:r>
              <a:rPr lang="en-GB" sz="1400" kern="0" spc="-1" dirty="0" smtClean="0">
                <a:solidFill>
                  <a:srgbClr val="000000"/>
                </a:solidFill>
                <a:latin typeface="Calibri"/>
              </a:rPr>
              <a:t>Detection limits (ISO 11929; </a:t>
            </a:r>
            <a:r>
              <a:rPr lang="en-GB" sz="1400" kern="0" spc="-1" dirty="0" smtClean="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r>
              <a:rPr lang="en-GB" sz="1400" kern="0" spc="-1" dirty="0" smtClean="0">
                <a:solidFill>
                  <a:srgbClr val="000000"/>
                </a:solidFill>
                <a:latin typeface="Calibri"/>
              </a:rPr>
              <a:t> = </a:t>
            </a:r>
            <a:r>
              <a:rPr lang="en-GB" sz="1400" kern="0" spc="-1" dirty="0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GB" sz="1400" kern="0" spc="-1" dirty="0" smtClean="0">
                <a:solidFill>
                  <a:srgbClr val="000000"/>
                </a:solidFill>
                <a:latin typeface="Calibri"/>
              </a:rPr>
              <a:t> = 2.5 %) : 10</a:t>
            </a:r>
            <a:r>
              <a:rPr lang="en-GB" sz="1400" kern="0" spc="-1" dirty="0" smtClean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130 </a:t>
            </a:r>
            <a:r>
              <a:rPr lang="en-GB" sz="1400" kern="0" spc="-1" dirty="0" err="1" smtClean="0">
                <a:solidFill>
                  <a:srgbClr val="000000"/>
                </a:solidFill>
                <a:latin typeface="Calibri"/>
              </a:rPr>
              <a:t>mBq</a:t>
            </a:r>
            <a:r>
              <a:rPr lang="en-GB" sz="1400" kern="0" spc="-1" dirty="0" smtClean="0">
                <a:solidFill>
                  <a:srgbClr val="000000"/>
                </a:solidFill>
                <a:latin typeface="Calibri"/>
              </a:rPr>
              <a:t>/kg</a:t>
            </a:r>
            <a:endParaRPr lang="en-GB" sz="1400" kern="0" spc="-1" dirty="0" smtClean="0">
              <a:solidFill>
                <a:srgbClr val="000000"/>
              </a:solidFill>
              <a:latin typeface="Calibri"/>
              <a:sym typeface="Wingdings" panose="05000000000000000000" pitchFamily="2" charset="2"/>
            </a:endParaRPr>
          </a:p>
          <a:p>
            <a:pPr lvl="1"/>
            <a:r>
              <a:rPr lang="en-US" sz="1400" kern="0" spc="-1" dirty="0" smtClean="0">
                <a:solidFill>
                  <a:srgbClr val="000000"/>
                </a:solidFill>
                <a:latin typeface="Calibri"/>
              </a:rPr>
              <a:t>3D printing is becoming a very useful option for small pieces in the sets-up of rare event searches</a:t>
            </a:r>
            <a:endParaRPr lang="en-US" sz="1400" kern="0" spc="-1" dirty="0" smtClean="0">
              <a:latin typeface="Arial"/>
            </a:endParaRPr>
          </a:p>
          <a:p>
            <a:pPr marL="268920" lvl="1" indent="-132480">
              <a:buClr>
                <a:srgbClr val="000000"/>
              </a:buClr>
              <a:buFont typeface="Wingdings" charset="2"/>
              <a:buChar char=""/>
            </a:pPr>
            <a:r>
              <a:rPr lang="en-US" sz="1400" kern="0" spc="-1" dirty="0" smtClean="0">
                <a:solidFill>
                  <a:srgbClr val="000000"/>
                </a:solidFill>
                <a:latin typeface="Calibri"/>
              </a:rPr>
              <a:t>The </a:t>
            </a:r>
            <a:r>
              <a:rPr lang="en-US" sz="1400" b="1" kern="0" spc="-1" dirty="0" err="1" smtClean="0">
                <a:solidFill>
                  <a:schemeClr val="accent2"/>
                </a:solidFill>
                <a:latin typeface="Calibri"/>
              </a:rPr>
              <a:t>radiopurity</a:t>
            </a:r>
            <a:r>
              <a:rPr lang="en-US" sz="1400" kern="0" spc="-1" dirty="0" smtClean="0">
                <a:solidFill>
                  <a:schemeClr val="accent2"/>
                </a:solidFill>
                <a:latin typeface="Calibri"/>
              </a:rPr>
              <a:t> </a:t>
            </a:r>
            <a:r>
              <a:rPr lang="en-US" sz="1400" kern="0" spc="-1" dirty="0" smtClean="0">
                <a:solidFill>
                  <a:srgbClr val="000000"/>
                </a:solidFill>
                <a:latin typeface="Calibri"/>
              </a:rPr>
              <a:t>of this particular material for </a:t>
            </a:r>
            <a:r>
              <a:rPr lang="en-US" sz="1400" b="1" kern="0" spc="-1" dirty="0" smtClean="0">
                <a:solidFill>
                  <a:srgbClr val="000000"/>
                </a:solidFill>
                <a:latin typeface="Calibri"/>
              </a:rPr>
              <a:t>3D printing </a:t>
            </a:r>
            <a:r>
              <a:rPr lang="en-US" sz="1400" kern="0" spc="-1" dirty="0" smtClean="0">
                <a:solidFill>
                  <a:srgbClr val="000000"/>
                </a:solidFill>
                <a:latin typeface="Calibri"/>
              </a:rPr>
              <a:t>allows to </a:t>
            </a:r>
            <a:r>
              <a:rPr lang="en-US" sz="1400" b="1" kern="0" spc="-1" dirty="0" smtClean="0">
                <a:solidFill>
                  <a:srgbClr val="000000"/>
                </a:solidFill>
                <a:latin typeface="Calibri"/>
              </a:rPr>
              <a:t>use</a:t>
            </a:r>
            <a:r>
              <a:rPr lang="en-US" sz="1400" kern="0" spc="-1" dirty="0" smtClean="0">
                <a:solidFill>
                  <a:srgbClr val="000000"/>
                </a:solidFill>
                <a:latin typeface="Calibri"/>
              </a:rPr>
              <a:t> it in the alternative tower structure design of the </a:t>
            </a:r>
            <a:r>
              <a:rPr lang="en-US" sz="1400" b="1" kern="0" spc="-1" dirty="0" smtClean="0">
                <a:solidFill>
                  <a:schemeClr val="accent2"/>
                </a:solidFill>
                <a:latin typeface="Calibri"/>
              </a:rPr>
              <a:t>CUPID experiment</a:t>
            </a:r>
            <a:r>
              <a:rPr lang="en-US" sz="1400" kern="0" spc="-1" dirty="0" smtClean="0">
                <a:solidFill>
                  <a:srgbClr val="000000"/>
                </a:solidFill>
                <a:latin typeface="Calibri"/>
              </a:rPr>
              <a:t>, the next generation </a:t>
            </a:r>
            <a:r>
              <a:rPr lang="en-US" sz="1400" kern="0" spc="-1" dirty="0" err="1" smtClean="0">
                <a:solidFill>
                  <a:srgbClr val="000000"/>
                </a:solidFill>
                <a:latin typeface="Calibri"/>
              </a:rPr>
              <a:t>neutrinoless</a:t>
            </a:r>
            <a:r>
              <a:rPr lang="en-US" sz="1400" kern="0" spc="-1" dirty="0" smtClean="0">
                <a:solidFill>
                  <a:srgbClr val="000000"/>
                </a:solidFill>
                <a:latin typeface="Calibri"/>
              </a:rPr>
              <a:t> double beta decay experiment.</a:t>
            </a:r>
            <a:endParaRPr lang="en-US" sz="1400" kern="0" spc="-1" dirty="0" smtClean="0">
              <a:latin typeface="Arial"/>
            </a:endParaRPr>
          </a:p>
          <a:p>
            <a:pPr lvl="1"/>
            <a:endParaRPr lang="en-GB" sz="1400" kern="0" dirty="0" smtClean="0"/>
          </a:p>
          <a:p>
            <a:pPr lvl="1"/>
            <a:endParaRPr lang="en-GB" sz="1400" kern="0" dirty="0" smtClean="0"/>
          </a:p>
          <a:p>
            <a:pPr lvl="1"/>
            <a:endParaRPr lang="en-GB" sz="1400" kern="0" dirty="0" smtClean="0"/>
          </a:p>
          <a:p>
            <a:pPr lvl="1"/>
            <a:endParaRPr lang="en-GB" sz="1400" kern="0" dirty="0" smtClean="0"/>
          </a:p>
          <a:p>
            <a:endParaRPr lang="en-GB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11975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="" xmlns:a16="http://schemas.microsoft.com/office/drawing/2014/main" id="{95FCF60C-AF2A-4905-A2B3-822098CB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Partage</a:t>
            </a:r>
            <a:endParaRPr lang="en-GB" dirty="0"/>
          </a:p>
        </p:txBody>
      </p:sp>
      <p:sp>
        <p:nvSpPr>
          <p:cNvPr id="11" name="Espace réservé du texte 1">
            <a:extLst>
              <a:ext uri="{FF2B5EF4-FFF2-40B4-BE49-F238E27FC236}">
                <a16:creationId xmlns="" xmlns:a16="http://schemas.microsoft.com/office/drawing/2014/main" id="{262A9661-BF84-4B03-8BEA-FF67271866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1" y="880948"/>
            <a:ext cx="8087023" cy="3170597"/>
          </a:xfrm>
        </p:spPr>
        <p:txBody>
          <a:bodyPr/>
          <a:lstStyle/>
          <a:p>
            <a:r>
              <a:rPr lang="en-GB" sz="1400" dirty="0" smtClean="0"/>
              <a:t>Our experience</a:t>
            </a:r>
          </a:p>
          <a:p>
            <a:r>
              <a:rPr lang="en-GB" sz="1400" dirty="0" smtClean="0"/>
              <a:t>All our 4 detectors moved in the new </a:t>
            </a:r>
            <a:r>
              <a:rPr lang="en-GB" sz="1400" dirty="0" err="1" smtClean="0"/>
              <a:t>Partage</a:t>
            </a:r>
            <a:r>
              <a:rPr lang="en-GB" sz="1400" dirty="0" smtClean="0"/>
              <a:t> shield in 2021</a:t>
            </a:r>
            <a:endParaRPr lang="en-GB" sz="1400" dirty="0" smtClean="0"/>
          </a:p>
          <a:p>
            <a:pPr lvl="1"/>
            <a:endParaRPr lang="en-GB" sz="1400" dirty="0" smtClean="0"/>
          </a:p>
          <a:p>
            <a:pPr lvl="1"/>
            <a:endParaRPr lang="en-GB" sz="1400" dirty="0" smtClean="0"/>
          </a:p>
          <a:p>
            <a:pPr lvl="1"/>
            <a:endParaRPr lang="en-GB" sz="1400" dirty="0" smtClean="0"/>
          </a:p>
          <a:p>
            <a:pPr lvl="1"/>
            <a:endParaRPr lang="en-GB" sz="1400" dirty="0" smtClean="0"/>
          </a:p>
          <a:p>
            <a:endParaRPr lang="en-GB" altLang="en-US" sz="14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2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4968" y="69981"/>
            <a:ext cx="6634065" cy="405881"/>
          </a:xfrm>
        </p:spPr>
        <p:txBody>
          <a:bodyPr>
            <a:normAutofit/>
          </a:bodyPr>
          <a:lstStyle/>
          <a:p>
            <a:r>
              <a:rPr lang="fr-FR" sz="1800" dirty="0"/>
              <a:t>52E (Hermine)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/>
          </p:nvPr>
        </p:nvGraphicFramePr>
        <p:xfrm>
          <a:off x="1" y="475862"/>
          <a:ext cx="4723622" cy="2701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/>
          </p:nvPr>
        </p:nvGraphicFramePr>
        <p:xfrm>
          <a:off x="4660642" y="1679511"/>
          <a:ext cx="4483358" cy="286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055609" y="4519254"/>
            <a:ext cx="2190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Total : 250 </a:t>
            </a:r>
            <a:r>
              <a:rPr lang="en-GB" dirty="0" smtClean="0">
                <a:latin typeface="+mj-lt"/>
                <a:sym typeface="Wingdings" panose="05000000000000000000" pitchFamily="2" charset="2"/>
              </a:rPr>
              <a:t> 350 d</a:t>
            </a:r>
            <a:r>
              <a:rPr lang="en-GB" baseline="30000" dirty="0" smtClean="0">
                <a:latin typeface="+mj-lt"/>
                <a:sym typeface="Wingdings" panose="05000000000000000000" pitchFamily="2" charset="2"/>
              </a:rPr>
              <a:t>-1</a:t>
            </a:r>
            <a:r>
              <a:rPr lang="en-GB" dirty="0" smtClean="0">
                <a:latin typeface="+mj-lt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50091" y="3532735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  <a:latin typeface="+mj-lt"/>
              </a:rPr>
              <a:t>Bi-214</a:t>
            </a:r>
            <a:r>
              <a:rPr lang="en-GB" dirty="0" smtClean="0">
                <a:latin typeface="+mj-lt"/>
              </a:rPr>
              <a:t>: 0.5</a:t>
            </a:r>
            <a:r>
              <a:rPr lang="en-GB" dirty="0" smtClean="0">
                <a:latin typeface="+mj-lt"/>
                <a:sym typeface="Wingdings" panose="05000000000000000000" pitchFamily="2" charset="2"/>
              </a:rPr>
              <a:t> 5 d</a:t>
            </a:r>
            <a:r>
              <a:rPr lang="en-GB" baseline="30000" dirty="0" smtClean="0">
                <a:latin typeface="+mj-lt"/>
                <a:sym typeface="Wingdings" panose="05000000000000000000" pitchFamily="2" charset="2"/>
              </a:rPr>
              <a:t>-1</a:t>
            </a:r>
          </a:p>
          <a:p>
            <a:r>
              <a:rPr lang="en-GB" b="1" dirty="0" smtClean="0">
                <a:solidFill>
                  <a:schemeClr val="accent2"/>
                </a:solidFill>
                <a:latin typeface="+mj-lt"/>
                <a:sym typeface="Wingdings" panose="05000000000000000000" pitchFamily="2" charset="2"/>
              </a:rPr>
              <a:t>X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321814" y="329667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+mj-lt"/>
              </a:rPr>
              <a:t>07/04/2021</a:t>
            </a:r>
            <a:endParaRPr lang="en-GB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CD45-BB1D-41B9-B49E-B7198042DE2B}" type="slidenum">
              <a:rPr lang="fr-FR" smtClean="0"/>
              <a:t>13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52735" y="4165395"/>
            <a:ext cx="285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  <a:latin typeface="+mj-lt"/>
              </a:rPr>
              <a:t>No more nitrogen flushing…</a:t>
            </a:r>
            <a:endParaRPr lang="en-GB" b="1" dirty="0" smtClean="0">
              <a:solidFill>
                <a:schemeClr val="accent1"/>
              </a:solidFill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592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285993"/>
          </a:xfrm>
        </p:spPr>
        <p:txBody>
          <a:bodyPr>
            <a:noAutofit/>
          </a:bodyPr>
          <a:lstStyle/>
          <a:p>
            <a:pPr algn="ctr"/>
            <a:r>
              <a:rPr lang="fr-FR" dirty="0"/>
              <a:t>LYS</a:t>
            </a: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/>
          </p:nvPr>
        </p:nvGraphicFramePr>
        <p:xfrm>
          <a:off x="2057400" y="1071563"/>
          <a:ext cx="5029200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771139" y="4214331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  <a:latin typeface="+mj-lt"/>
              </a:rPr>
              <a:t>Bi-214: ~</a:t>
            </a:r>
            <a:r>
              <a:rPr lang="en-GB" b="1" dirty="0">
                <a:solidFill>
                  <a:schemeClr val="accent2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+mj-lt"/>
                <a:sym typeface="Wingdings" panose="05000000000000000000" pitchFamily="2" charset="2"/>
              </a:rPr>
              <a:t>15 d</a:t>
            </a:r>
            <a:r>
              <a:rPr lang="en-GB" b="1" baseline="30000" dirty="0" smtClean="0">
                <a:solidFill>
                  <a:schemeClr val="accent2"/>
                </a:solidFill>
                <a:latin typeface="+mj-lt"/>
                <a:sym typeface="Wingdings" panose="05000000000000000000" pitchFamily="2" charset="2"/>
              </a:rPr>
              <a:t>-1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CD45-BB1D-41B9-B49E-B7198042DE2B}" type="slidenum">
              <a:rPr lang="fr-FR" smtClean="0"/>
              <a:t>14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88768" y="1425638"/>
            <a:ext cx="91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chemeClr val="accent1"/>
                </a:solidFill>
                <a:latin typeface="+mj-lt"/>
              </a:rPr>
              <a:t>Partage</a:t>
            </a:r>
            <a:endParaRPr lang="en-GB" b="1" baseline="30000" dirty="0" smtClean="0">
              <a:solidFill>
                <a:schemeClr val="accent1"/>
              </a:solidFill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1631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83965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XXL</a:t>
            </a: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/>
          </p:nvPr>
        </p:nvGraphicFramePr>
        <p:xfrm>
          <a:off x="132962" y="780273"/>
          <a:ext cx="4681635" cy="2512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429813"/>
              </p:ext>
            </p:extLst>
          </p:nvPr>
        </p:nvGraphicFramePr>
        <p:xfrm>
          <a:off x="4898572" y="1759715"/>
          <a:ext cx="4245428" cy="271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065723" y="4499362"/>
            <a:ext cx="2190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Total : 550 </a:t>
            </a:r>
            <a:r>
              <a:rPr lang="en-GB" dirty="0" smtClean="0">
                <a:latin typeface="+mj-lt"/>
                <a:sym typeface="Wingdings" panose="05000000000000000000" pitchFamily="2" charset="2"/>
              </a:rPr>
              <a:t> 700 d</a:t>
            </a:r>
            <a:r>
              <a:rPr lang="en-GB" baseline="30000" dirty="0" smtClean="0">
                <a:latin typeface="+mj-lt"/>
                <a:sym typeface="Wingdings" panose="05000000000000000000" pitchFamily="2" charset="2"/>
              </a:rPr>
              <a:t>-1</a:t>
            </a:r>
            <a:r>
              <a:rPr lang="en-GB" dirty="0" smtClean="0">
                <a:latin typeface="+mj-lt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94826" y="3433861"/>
            <a:ext cx="1829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  <a:latin typeface="+mj-lt"/>
              </a:rPr>
              <a:t>Bi-214</a:t>
            </a:r>
            <a:r>
              <a:rPr lang="en-GB" dirty="0" smtClean="0">
                <a:latin typeface="+mj-lt"/>
              </a:rPr>
              <a:t>: 5</a:t>
            </a:r>
            <a:r>
              <a:rPr lang="en-GB" dirty="0" smtClean="0">
                <a:latin typeface="+mj-lt"/>
                <a:sym typeface="Wingdings" panose="05000000000000000000" pitchFamily="2" charset="2"/>
              </a:rPr>
              <a:t> 10 d</a:t>
            </a:r>
            <a:r>
              <a:rPr lang="en-GB" baseline="30000" dirty="0" smtClean="0">
                <a:latin typeface="+mj-lt"/>
                <a:sym typeface="Wingdings" panose="05000000000000000000" pitchFamily="2" charset="2"/>
              </a:rPr>
              <a:t>-1</a:t>
            </a:r>
          </a:p>
          <a:p>
            <a:r>
              <a:rPr lang="en-GB" b="1" dirty="0" smtClean="0">
                <a:solidFill>
                  <a:schemeClr val="accent2"/>
                </a:solidFill>
                <a:latin typeface="+mj-lt"/>
                <a:sym typeface="Wingdings" panose="05000000000000000000" pitchFamily="2" charset="2"/>
              </a:rPr>
              <a:t>X 2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82306" y="3433861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  <a:latin typeface="+mn-lt"/>
              </a:rPr>
              <a:t>07/04/2021</a:t>
            </a:r>
          </a:p>
          <a:p>
            <a:r>
              <a:rPr lang="en-GB" b="1" dirty="0" err="1" smtClean="0">
                <a:solidFill>
                  <a:schemeClr val="accent1"/>
                </a:solidFill>
                <a:latin typeface="+mn-lt"/>
              </a:rPr>
              <a:t>Partage</a:t>
            </a:r>
            <a:endParaRPr lang="en-GB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CD45-BB1D-41B9-B49E-B7198042DE2B}" type="slidenum">
              <a:rPr lang="fr-FR" smtClean="0"/>
              <a:t>15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1982" y="4188478"/>
            <a:ext cx="285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  <a:latin typeface="+mj-lt"/>
              </a:rPr>
              <a:t>No more nitrogen flushing…</a:t>
            </a:r>
            <a:endParaRPr lang="en-GB" b="1" dirty="0" smtClean="0">
              <a:solidFill>
                <a:schemeClr val="accent1"/>
              </a:solidFill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70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648" y="210863"/>
            <a:ext cx="7886700" cy="369968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PPT</a:t>
            </a:r>
            <a:endParaRPr lang="fr-FR" dirty="0"/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/>
          </p:nvPr>
        </p:nvGraphicFramePr>
        <p:xfrm>
          <a:off x="-83975" y="395847"/>
          <a:ext cx="5003541" cy="3009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/>
          <p:cNvGraphicFramePr>
            <a:graphicFrameLocks/>
          </p:cNvGraphicFramePr>
          <p:nvPr>
            <p:extLst/>
          </p:nvPr>
        </p:nvGraphicFramePr>
        <p:xfrm>
          <a:off x="4870579" y="2099388"/>
          <a:ext cx="3927023" cy="268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708766" y="3969833"/>
            <a:ext cx="2190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Total : 300 </a:t>
            </a:r>
            <a:r>
              <a:rPr lang="en-GB" dirty="0" smtClean="0">
                <a:latin typeface="+mj-lt"/>
                <a:sym typeface="Wingdings" panose="05000000000000000000" pitchFamily="2" charset="2"/>
              </a:rPr>
              <a:t> 900 d</a:t>
            </a:r>
            <a:r>
              <a:rPr lang="en-GB" baseline="30000" dirty="0" smtClean="0">
                <a:latin typeface="+mj-lt"/>
                <a:sym typeface="Wingdings" panose="05000000000000000000" pitchFamily="2" charset="2"/>
              </a:rPr>
              <a:t>-1</a:t>
            </a:r>
            <a:r>
              <a:rPr lang="en-GB" dirty="0" smtClean="0">
                <a:latin typeface="+mj-lt"/>
                <a:sym typeface="Wingdings" panose="05000000000000000000" pitchFamily="2" charset="2"/>
              </a:rPr>
              <a:t> </a:t>
            </a:r>
          </a:p>
          <a:p>
            <a:r>
              <a:rPr lang="en-GB" dirty="0">
                <a:latin typeface="+mj-lt"/>
                <a:sym typeface="Wingdings" panose="05000000000000000000" pitchFamily="2" charset="2"/>
              </a:rPr>
              <a:t> </a:t>
            </a:r>
            <a:r>
              <a:rPr lang="en-GB" dirty="0" smtClean="0">
                <a:latin typeface="+mj-lt"/>
                <a:sym typeface="Wingdings" panose="05000000000000000000" pitchFamily="2" charset="2"/>
              </a:rPr>
              <a:t>x 3</a:t>
            </a:r>
          </a:p>
          <a:p>
            <a:r>
              <a:rPr lang="fr-FR" dirty="0" smtClean="0">
                <a:latin typeface="+mj-lt"/>
                <a:sym typeface="Wingdings" panose="05000000000000000000" pitchFamily="2" charset="2"/>
              </a:rPr>
              <a:t>Electronics issues !</a:t>
            </a:r>
            <a:endParaRPr lang="fr-FR" dirty="0"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28744" y="3266787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+mj-lt"/>
              </a:rPr>
              <a:t>19/03/2021</a:t>
            </a:r>
          </a:p>
          <a:p>
            <a:pPr algn="ctr"/>
            <a:r>
              <a:rPr lang="en-GB" b="1" dirty="0" err="1">
                <a:solidFill>
                  <a:srgbClr val="FF0000"/>
                </a:solidFill>
                <a:latin typeface="+mj-lt"/>
              </a:rPr>
              <a:t>Partage</a:t>
            </a:r>
            <a:endParaRPr lang="en-GB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CD45-BB1D-41B9-B49E-B7198042DE2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0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="" xmlns:a16="http://schemas.microsoft.com/office/drawing/2014/main" id="{95FCF60C-AF2A-4905-A2B3-822098CB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11" name="Espace réservé du texte 1">
            <a:extLst>
              <a:ext uri="{FF2B5EF4-FFF2-40B4-BE49-F238E27FC236}">
                <a16:creationId xmlns="" xmlns:a16="http://schemas.microsoft.com/office/drawing/2014/main" id="{262A9661-BF84-4B03-8BEA-FF67271866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3" y="880948"/>
            <a:ext cx="7336396" cy="3170597"/>
          </a:xfrm>
        </p:spPr>
        <p:txBody>
          <a:bodyPr/>
          <a:lstStyle/>
          <a:p>
            <a:r>
              <a:rPr lang="en-GB" altLang="en-US" sz="1400" dirty="0" smtClean="0"/>
              <a:t>4 </a:t>
            </a:r>
            <a:r>
              <a:rPr lang="en-GB" altLang="en-US" sz="1400" dirty="0" err="1"/>
              <a:t>HPGe</a:t>
            </a:r>
            <a:r>
              <a:rPr lang="en-GB" altLang="en-US" sz="1400" dirty="0"/>
              <a:t> detectors at </a:t>
            </a:r>
            <a:r>
              <a:rPr lang="en-GB" altLang="en-US" sz="1400" b="1" dirty="0" err="1">
                <a:solidFill>
                  <a:schemeClr val="accent2"/>
                </a:solidFill>
              </a:rPr>
              <a:t>Laboratoire</a:t>
            </a:r>
            <a:r>
              <a:rPr lang="en-GB" altLang="en-US" sz="1400" b="1" dirty="0">
                <a:solidFill>
                  <a:schemeClr val="accent2"/>
                </a:solidFill>
              </a:rPr>
              <a:t> </a:t>
            </a:r>
            <a:r>
              <a:rPr lang="en-GB" altLang="en-US" sz="1400" b="1" dirty="0" err="1">
                <a:solidFill>
                  <a:schemeClr val="accent2"/>
                </a:solidFill>
              </a:rPr>
              <a:t>Souterrain</a:t>
            </a:r>
            <a:r>
              <a:rPr lang="en-GB" altLang="en-US" sz="1400" b="1" dirty="0">
                <a:solidFill>
                  <a:schemeClr val="accent2"/>
                </a:solidFill>
              </a:rPr>
              <a:t> de </a:t>
            </a:r>
            <a:r>
              <a:rPr lang="en-GB" altLang="en-US" sz="1400" b="1" dirty="0" err="1" smtClean="0">
                <a:solidFill>
                  <a:schemeClr val="accent2"/>
                </a:solidFill>
              </a:rPr>
              <a:t>Modane</a:t>
            </a:r>
            <a:endParaRPr lang="en-GB" altLang="en-US" sz="1400" b="1" dirty="0">
              <a:solidFill>
                <a:schemeClr val="accent2"/>
              </a:solidFill>
            </a:endParaRPr>
          </a:p>
          <a:p>
            <a:r>
              <a:rPr lang="en-GB" altLang="en-US" sz="1400" b="1" dirty="0" smtClean="0">
                <a:solidFill>
                  <a:schemeClr val="accent2"/>
                </a:solidFill>
              </a:rPr>
              <a:t>Well-type</a:t>
            </a:r>
            <a:r>
              <a:rPr lang="en-GB" altLang="en-US" sz="1400" dirty="0" smtClean="0">
                <a:solidFill>
                  <a:schemeClr val="accent2"/>
                </a:solidFill>
              </a:rPr>
              <a:t> </a:t>
            </a:r>
            <a:r>
              <a:rPr lang="en-GB" altLang="en-US" sz="1400" dirty="0"/>
              <a:t>detectors</a:t>
            </a:r>
          </a:p>
          <a:p>
            <a:pPr lvl="1"/>
            <a:r>
              <a:rPr lang="en-GB" altLang="en-US" sz="1400" b="1" dirty="0">
                <a:solidFill>
                  <a:schemeClr val="tx2"/>
                </a:solidFill>
              </a:rPr>
              <a:t>High </a:t>
            </a:r>
            <a:r>
              <a:rPr lang="en-GB" altLang="en-US" sz="1400" b="1" dirty="0" smtClean="0">
                <a:solidFill>
                  <a:schemeClr val="tx2"/>
                </a:solidFill>
              </a:rPr>
              <a:t>efficiency</a:t>
            </a:r>
          </a:p>
          <a:p>
            <a:pPr lvl="1"/>
            <a:r>
              <a:rPr lang="en-GB" altLang="en-US" sz="1400" b="1" dirty="0" smtClean="0">
                <a:solidFill>
                  <a:schemeClr val="tx2"/>
                </a:solidFill>
              </a:rPr>
              <a:t>Ultra </a:t>
            </a:r>
            <a:r>
              <a:rPr lang="en-GB" altLang="en-US" sz="1400" b="1" dirty="0">
                <a:solidFill>
                  <a:schemeClr val="tx2"/>
                </a:solidFill>
              </a:rPr>
              <a:t>low </a:t>
            </a:r>
            <a:r>
              <a:rPr lang="en-GB" altLang="en-US" sz="1400" b="1" dirty="0" smtClean="0">
                <a:solidFill>
                  <a:schemeClr val="tx2"/>
                </a:solidFill>
              </a:rPr>
              <a:t>background</a:t>
            </a:r>
          </a:p>
          <a:p>
            <a:pPr lvl="1"/>
            <a:r>
              <a:rPr lang="en-GB" altLang="en-US" sz="1400" b="1" dirty="0" smtClean="0">
                <a:solidFill>
                  <a:schemeClr val="tx2"/>
                </a:solidFill>
              </a:rPr>
              <a:t>Wide versatility</a:t>
            </a:r>
            <a:endParaRPr lang="en-GB" altLang="en-US" sz="1400" b="1" dirty="0" smtClean="0">
              <a:solidFill>
                <a:schemeClr val="tx2"/>
              </a:solidFill>
            </a:endParaRPr>
          </a:p>
          <a:p>
            <a:r>
              <a:rPr lang="en-US" altLang="en-US" sz="1400" b="1" dirty="0" smtClean="0"/>
              <a:t>Coaxial</a:t>
            </a:r>
            <a:r>
              <a:rPr lang="en-US" altLang="en-US" sz="1400" dirty="0" smtClean="0"/>
              <a:t> </a:t>
            </a:r>
            <a:r>
              <a:rPr lang="en-US" altLang="en-US" sz="1400" dirty="0" smtClean="0"/>
              <a:t>detectors </a:t>
            </a:r>
          </a:p>
          <a:p>
            <a:pPr lvl="1"/>
            <a:r>
              <a:rPr lang="en-US" altLang="en-US" sz="1400" dirty="0" smtClean="0"/>
              <a:t>Need of standard sources for the efficiency calibration of the new coaxial detector (LYS)</a:t>
            </a:r>
            <a:endParaRPr lang="en-US" altLang="en-US" sz="1400" dirty="0" smtClean="0"/>
          </a:p>
          <a:p>
            <a:pPr lvl="1"/>
            <a:r>
              <a:rPr lang="en-US" altLang="en-US" sz="1400" dirty="0" smtClean="0"/>
              <a:t>Detection </a:t>
            </a:r>
            <a:r>
              <a:rPr lang="en-US" altLang="en-US" sz="1400" dirty="0" smtClean="0"/>
              <a:t>efficiency transfer by </a:t>
            </a:r>
            <a:r>
              <a:rPr lang="en-US" altLang="en-US" sz="1400" dirty="0" smtClean="0"/>
              <a:t>simulation </a:t>
            </a:r>
            <a:r>
              <a:rPr lang="en-US" altLang="en-US" sz="1400" dirty="0" smtClean="0"/>
              <a:t>(</a:t>
            </a:r>
            <a:r>
              <a:rPr lang="en-US" altLang="en-US" sz="1400" dirty="0" err="1" smtClean="0"/>
              <a:t>Gespecor</a:t>
            </a:r>
            <a:r>
              <a:rPr lang="en-US" altLang="en-US" sz="1400" dirty="0" smtClean="0"/>
              <a:t>) </a:t>
            </a:r>
            <a:r>
              <a:rPr lang="en-US" altLang="en-US" sz="1400" dirty="0" smtClean="0"/>
              <a:t>in case of “exotic” sample</a:t>
            </a:r>
          </a:p>
          <a:p>
            <a:r>
              <a:rPr lang="en-GB" altLang="en-US" sz="1400" b="1" dirty="0" err="1" smtClean="0">
                <a:solidFill>
                  <a:schemeClr val="accent2"/>
                </a:solidFill>
              </a:rPr>
              <a:t>Partage</a:t>
            </a:r>
            <a:endParaRPr lang="en-GB" altLang="en-US" sz="1400" b="1" dirty="0" smtClean="0">
              <a:solidFill>
                <a:schemeClr val="accent2"/>
              </a:solidFill>
            </a:endParaRPr>
          </a:p>
          <a:p>
            <a:pPr lvl="1"/>
            <a:r>
              <a:rPr lang="en-GB" sz="1400" dirty="0" smtClean="0">
                <a:solidFill>
                  <a:schemeClr val="tx2"/>
                </a:solidFill>
              </a:rPr>
              <a:t>Many electronics issues: </a:t>
            </a:r>
          </a:p>
          <a:p>
            <a:pPr lvl="2"/>
            <a:r>
              <a:rPr lang="en-GB" sz="1400" dirty="0" smtClean="0">
                <a:solidFill>
                  <a:schemeClr val="tx2"/>
                </a:solidFill>
              </a:rPr>
              <a:t>Computers</a:t>
            </a:r>
          </a:p>
          <a:p>
            <a:pPr lvl="2"/>
            <a:r>
              <a:rPr lang="en-GB" sz="1400" dirty="0" smtClean="0">
                <a:solidFill>
                  <a:schemeClr val="tx2"/>
                </a:solidFill>
              </a:rPr>
              <a:t>Acquisition electronics : analogical, digital (DSA1000)…</a:t>
            </a:r>
          </a:p>
          <a:p>
            <a:pPr lvl="2"/>
            <a:r>
              <a:rPr lang="en-GB" sz="1400" dirty="0" smtClean="0">
                <a:solidFill>
                  <a:schemeClr val="tx2"/>
                </a:solidFill>
              </a:rPr>
              <a:t>Reactivity of LSM staff !</a:t>
            </a:r>
          </a:p>
          <a:p>
            <a:pPr lvl="1"/>
            <a:r>
              <a:rPr lang="en-GB" sz="1400" dirty="0" smtClean="0">
                <a:solidFill>
                  <a:schemeClr val="tx2"/>
                </a:solidFill>
              </a:rPr>
              <a:t>Increase of the background due to radon contribution</a:t>
            </a:r>
          </a:p>
          <a:p>
            <a:pPr lvl="2"/>
            <a:r>
              <a:rPr lang="en-GB" sz="1400" dirty="0" smtClean="0">
                <a:solidFill>
                  <a:schemeClr val="tx2"/>
                </a:solidFill>
              </a:rPr>
              <a:t>Waiting for the tent…</a:t>
            </a:r>
            <a:endParaRPr lang="en-GB" sz="1400" dirty="0" smtClean="0">
              <a:solidFill>
                <a:schemeClr val="tx2"/>
              </a:solidFill>
            </a:endParaRPr>
          </a:p>
          <a:p>
            <a:pPr lvl="1"/>
            <a:endParaRPr lang="en-GB" sz="1400" dirty="0" smtClean="0">
              <a:solidFill>
                <a:schemeClr val="tx2"/>
              </a:solidFill>
            </a:endParaRPr>
          </a:p>
          <a:p>
            <a:pPr lvl="1"/>
            <a:endParaRPr lang="en-GB" sz="1400" dirty="0" smtClean="0"/>
          </a:p>
          <a:p>
            <a:pPr lvl="1"/>
            <a:endParaRPr lang="en-GB" sz="1400" dirty="0" smtClean="0"/>
          </a:p>
          <a:p>
            <a:pPr lvl="1"/>
            <a:endParaRPr lang="en-GB" sz="1400" dirty="0" smtClean="0"/>
          </a:p>
          <a:p>
            <a:endParaRPr lang="en-GB" altLang="en-US" sz="14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91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xmlns="" id="{D31D9339-FB21-4888-AA1C-EE704C588A4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225241" y="1478716"/>
            <a:ext cx="6250046" cy="385199"/>
          </a:xfrm>
        </p:spPr>
        <p:txBody>
          <a:bodyPr/>
          <a:lstStyle/>
          <a:p>
            <a:r>
              <a:rPr lang="en-GB" dirty="0" smtClean="0"/>
              <a:t>Thanks to LSM staff for their technical support</a:t>
            </a:r>
            <a:endParaRPr lang="en-GB" sz="1800" dirty="0"/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xmlns="" id="{D31D9339-FB21-4888-AA1C-EE704C588A47}"/>
              </a:ext>
            </a:extLst>
          </p:cNvPr>
          <p:cNvSpPr txBox="1">
            <a:spLocks/>
          </p:cNvSpPr>
          <p:nvPr/>
        </p:nvSpPr>
        <p:spPr bwMode="auto">
          <a:xfrm>
            <a:off x="1225242" y="2350378"/>
            <a:ext cx="7783941" cy="385199"/>
          </a:xfrm>
          <a:prstGeom prst="rect">
            <a:avLst/>
          </a:prstGeom>
          <a:blipFill dpi="0" rotWithShape="1">
            <a:blip r:embed="rId3"/>
            <a:srcRect/>
            <a:tile tx="0" ty="0" sx="46000" sy="46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4000" tIns="36000" rIns="93600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None/>
              <a:defRPr sz="1425" b="1" i="0" cap="all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69057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04773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38109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673827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5361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482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34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214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Thanks to my IRSN colleagues for their ever more challenging samples : Olivier Masson, Céline </a:t>
            </a:r>
            <a:r>
              <a:rPr lang="en-GB" kern="0" dirty="0" err="1" smtClean="0"/>
              <a:t>Duffa</a:t>
            </a:r>
            <a:r>
              <a:rPr lang="en-GB" kern="0" dirty="0" smtClean="0"/>
              <a:t>, </a:t>
            </a:r>
            <a:r>
              <a:rPr lang="en-GB" kern="0" dirty="0" err="1" smtClean="0"/>
              <a:t>Frédérique</a:t>
            </a:r>
            <a:r>
              <a:rPr lang="en-GB" kern="0" dirty="0" smtClean="0"/>
              <a:t> </a:t>
            </a:r>
            <a:r>
              <a:rPr lang="en-GB" kern="0" dirty="0" err="1" smtClean="0"/>
              <a:t>Eyrolle</a:t>
            </a:r>
            <a:r>
              <a:rPr lang="en-GB" kern="0" dirty="0" smtClean="0"/>
              <a:t>, Olivier </a:t>
            </a:r>
            <a:r>
              <a:rPr lang="en-GB" kern="0" dirty="0" err="1" smtClean="0"/>
              <a:t>RadakovicH</a:t>
            </a:r>
            <a:r>
              <a:rPr lang="en-GB" kern="0" dirty="0" smtClean="0"/>
              <a:t>…</a:t>
            </a:r>
            <a:endParaRPr lang="en-GB" kern="0" dirty="0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xmlns="" id="{D31D9339-FB21-4888-AA1C-EE704C588A47}"/>
              </a:ext>
            </a:extLst>
          </p:cNvPr>
          <p:cNvSpPr txBox="1">
            <a:spLocks/>
          </p:cNvSpPr>
          <p:nvPr/>
        </p:nvSpPr>
        <p:spPr bwMode="auto">
          <a:xfrm>
            <a:off x="1225242" y="3344870"/>
            <a:ext cx="7783942" cy="385199"/>
          </a:xfrm>
          <a:prstGeom prst="rect">
            <a:avLst/>
          </a:prstGeom>
          <a:blipFill dpi="0" rotWithShape="1">
            <a:blip r:embed="rId3"/>
            <a:srcRect/>
            <a:tile tx="0" ty="0" sx="46000" sy="46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4000" tIns="36000" rIns="93600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None/>
              <a:defRPr sz="1425" b="1" i="0" cap="all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69057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04773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38109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673827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5361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482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34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214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Thank you for your attention</a:t>
            </a:r>
            <a:endParaRPr lang="en-GB" kern="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86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="" xmlns:a16="http://schemas.microsoft.com/office/drawing/2014/main" id="{95FCF60C-AF2A-4905-A2B3-822098CB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262A9661-BF84-4B03-8BEA-FF67271866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3" y="880948"/>
            <a:ext cx="6776837" cy="3170597"/>
          </a:xfrm>
        </p:spPr>
        <p:txBody>
          <a:bodyPr/>
          <a:lstStyle/>
          <a:p>
            <a:r>
              <a:rPr lang="en-GB" sz="1400" dirty="0" smtClean="0"/>
              <a:t>Institute for Radiation Protection and Nuclear Safety</a:t>
            </a:r>
          </a:p>
          <a:p>
            <a:r>
              <a:rPr lang="en-GB" sz="1400" dirty="0" smtClean="0"/>
              <a:t>Laboratory of Environmental Radioactivity Metrology</a:t>
            </a:r>
          </a:p>
          <a:p>
            <a:pPr lvl="1"/>
            <a:r>
              <a:rPr lang="en-GB" sz="1400" dirty="0" smtClean="0"/>
              <a:t>Activity determination in environmental samples</a:t>
            </a:r>
          </a:p>
          <a:p>
            <a:pPr lvl="2"/>
            <a:r>
              <a:rPr lang="en-GB" sz="1400" dirty="0" smtClean="0"/>
              <a:t>Environment </a:t>
            </a:r>
            <a:r>
              <a:rPr lang="en-GB" sz="1400" b="1" dirty="0" smtClean="0">
                <a:solidFill>
                  <a:schemeClr val="accent2"/>
                </a:solidFill>
              </a:rPr>
              <a:t>surveillance</a:t>
            </a:r>
          </a:p>
          <a:p>
            <a:pPr lvl="2"/>
            <a:r>
              <a:rPr lang="en-GB" sz="1400" b="1" dirty="0" smtClean="0">
                <a:solidFill>
                  <a:srgbClr val="00B050"/>
                </a:solidFill>
              </a:rPr>
              <a:t>Radioecology</a:t>
            </a:r>
            <a:r>
              <a:rPr lang="en-GB" sz="1400" dirty="0" smtClean="0">
                <a:solidFill>
                  <a:srgbClr val="00B050"/>
                </a:solidFill>
              </a:rPr>
              <a:t> </a:t>
            </a:r>
            <a:r>
              <a:rPr lang="en-GB" sz="1400" dirty="0" smtClean="0"/>
              <a:t>studies</a:t>
            </a:r>
          </a:p>
          <a:p>
            <a:pPr lvl="2"/>
            <a:r>
              <a:rPr lang="en-GB" sz="1400" b="1" dirty="0" smtClean="0">
                <a:solidFill>
                  <a:schemeClr val="accent1"/>
                </a:solidFill>
              </a:rPr>
              <a:t>Emergency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 smtClean="0"/>
              <a:t>preparedness</a:t>
            </a:r>
          </a:p>
          <a:p>
            <a:pPr lvl="1"/>
            <a:r>
              <a:rPr lang="en-GB" sz="1400" dirty="0" smtClean="0"/>
              <a:t>Research and development : materials and methods improvements</a:t>
            </a:r>
          </a:p>
          <a:p>
            <a:pPr lvl="1"/>
            <a:r>
              <a:rPr lang="en-GB" altLang="fr-FR" sz="1400" dirty="0"/>
              <a:t>Member of the </a:t>
            </a:r>
            <a:r>
              <a:rPr lang="en-GB" altLang="fr-FR" sz="1400" b="1" dirty="0">
                <a:solidFill>
                  <a:schemeClr val="tx2"/>
                </a:solidFill>
              </a:rPr>
              <a:t>IAEA Network </a:t>
            </a:r>
            <a:r>
              <a:rPr lang="en-GB" altLang="fr-FR" sz="1400" dirty="0"/>
              <a:t>of Analytical Laboratories for the Measurement                                                          of Environmental Radioactivity </a:t>
            </a:r>
            <a:r>
              <a:rPr lang="en-GB" altLang="fr-FR" sz="1400" dirty="0" smtClean="0"/>
              <a:t>(</a:t>
            </a:r>
            <a:r>
              <a:rPr lang="en-GB" altLang="fr-FR" sz="1400" b="1" dirty="0" smtClean="0"/>
              <a:t>ALMERA</a:t>
            </a:r>
            <a:r>
              <a:rPr lang="en-GB" altLang="fr-FR" sz="1400" dirty="0" smtClean="0"/>
              <a:t>) </a:t>
            </a:r>
            <a:r>
              <a:rPr lang="en-GB" altLang="fr-FR" sz="1400" dirty="0"/>
              <a:t>and the </a:t>
            </a:r>
            <a:r>
              <a:rPr lang="en-GB" altLang="fr-FR" sz="1400" b="1" dirty="0"/>
              <a:t>CELLAR</a:t>
            </a:r>
            <a:r>
              <a:rPr lang="en-GB" altLang="fr-FR" sz="1400" dirty="0"/>
              <a:t> </a:t>
            </a:r>
            <a:r>
              <a:rPr lang="en-GB" altLang="fr-FR" sz="1400" dirty="0" smtClean="0"/>
              <a:t>collaboration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Gamma ray spectrometry</a:t>
            </a:r>
          </a:p>
          <a:p>
            <a:pPr lvl="1"/>
            <a:r>
              <a:rPr lang="en-GB" sz="1400" dirty="0" smtClean="0"/>
              <a:t>Accreditation since 1999</a:t>
            </a:r>
          </a:p>
          <a:p>
            <a:pPr lvl="1"/>
            <a:r>
              <a:rPr lang="en-GB" sz="1400" dirty="0" smtClean="0"/>
              <a:t>1500-2000 measurements/year</a:t>
            </a:r>
            <a:endParaRPr lang="en-GB" sz="1400" dirty="0"/>
          </a:p>
        </p:txBody>
      </p:sp>
      <p:pic>
        <p:nvPicPr>
          <p:cNvPr id="13" name="Picture 2" descr="D:\Users\de-vismes-ann\Downloads\IRSN_191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1"/>
          <a:stretch/>
        </p:blipFill>
        <p:spPr bwMode="auto">
          <a:xfrm>
            <a:off x="5507665" y="497369"/>
            <a:ext cx="3375987" cy="152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27" y="3076402"/>
            <a:ext cx="738672" cy="74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41"/>
          <a:stretch/>
        </p:blipFill>
        <p:spPr bwMode="auto">
          <a:xfrm>
            <a:off x="1816010" y="3076402"/>
            <a:ext cx="2445141" cy="5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30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="" xmlns:a16="http://schemas.microsoft.com/office/drawing/2014/main" id="{95FCF60C-AF2A-4905-A2B3-822098CB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262A9661-BF84-4B03-8BEA-FF67271866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5" y="880948"/>
            <a:ext cx="4870520" cy="3170597"/>
          </a:xfrm>
        </p:spPr>
        <p:txBody>
          <a:bodyPr/>
          <a:lstStyle/>
          <a:p>
            <a:r>
              <a:rPr lang="en-GB" altLang="fr-FR" sz="1400" b="1" dirty="0" smtClean="0">
                <a:solidFill>
                  <a:schemeClr val="accent1"/>
                </a:solidFill>
              </a:rPr>
              <a:t>Specificities</a:t>
            </a:r>
            <a:endParaRPr lang="en-GB" altLang="fr-FR" sz="1400" dirty="0" smtClean="0">
              <a:solidFill>
                <a:schemeClr val="accent1"/>
              </a:solidFill>
            </a:endParaRPr>
          </a:p>
          <a:p>
            <a:pPr lvl="1"/>
            <a:r>
              <a:rPr lang="en-GB" altLang="fr-FR" sz="1400" b="1" dirty="0" smtClean="0">
                <a:solidFill>
                  <a:schemeClr val="accent2"/>
                </a:solidFill>
              </a:rPr>
              <a:t>wide range </a:t>
            </a:r>
            <a:r>
              <a:rPr lang="en-GB" altLang="fr-FR" sz="1400" dirty="0" smtClean="0"/>
              <a:t>of measurements : </a:t>
            </a:r>
          </a:p>
          <a:p>
            <a:pPr lvl="2"/>
            <a:r>
              <a:rPr lang="en-GB" altLang="fr-FR" sz="1400" dirty="0" smtClean="0"/>
              <a:t>Samples (solid): </a:t>
            </a:r>
            <a:r>
              <a:rPr lang="en-US" altLang="fr-FR" sz="1400" dirty="0" smtClean="0"/>
              <a:t>fauna, flora</a:t>
            </a:r>
            <a:r>
              <a:rPr lang="en-US" sz="1400" dirty="0" smtClean="0"/>
              <a:t>, </a:t>
            </a:r>
            <a:r>
              <a:rPr lang="en-US" sz="1400" dirty="0"/>
              <a:t>waters, soils</a:t>
            </a:r>
            <a:r>
              <a:rPr lang="en-US" sz="1400" dirty="0" smtClean="0"/>
              <a:t>, sediments, </a:t>
            </a:r>
            <a:r>
              <a:rPr lang="en-US" sz="1400" dirty="0"/>
              <a:t>aerosol </a:t>
            </a:r>
            <a:r>
              <a:rPr lang="en-US" sz="1400" dirty="0" smtClean="0"/>
              <a:t>filters…</a:t>
            </a:r>
            <a:endParaRPr lang="en-GB" altLang="fr-FR" sz="1400" dirty="0" smtClean="0"/>
          </a:p>
          <a:p>
            <a:pPr lvl="2"/>
            <a:r>
              <a:rPr lang="en-GB" altLang="fr-FR" sz="1400" dirty="0" smtClean="0"/>
              <a:t>Radionuclides:  </a:t>
            </a:r>
          </a:p>
          <a:p>
            <a:pPr lvl="3"/>
            <a:r>
              <a:rPr lang="en-GB" altLang="fr-FR" sz="1400" b="1" dirty="0" smtClean="0"/>
              <a:t>Naturally occurring </a:t>
            </a:r>
            <a:r>
              <a:rPr lang="en-GB" altLang="fr-FR" sz="1400" dirty="0" smtClean="0"/>
              <a:t>radionuclides: </a:t>
            </a:r>
            <a:r>
              <a:rPr lang="en-US" sz="1400" dirty="0"/>
              <a:t>cosmogenic (</a:t>
            </a:r>
            <a:r>
              <a:rPr lang="en-US" sz="1400" baseline="30000" dirty="0"/>
              <a:t>7</a:t>
            </a:r>
            <a:r>
              <a:rPr lang="en-US" sz="1400" dirty="0"/>
              <a:t>Be, </a:t>
            </a:r>
            <a:r>
              <a:rPr lang="en-US" sz="1400" baseline="30000" dirty="0"/>
              <a:t>22</a:t>
            </a:r>
            <a:r>
              <a:rPr lang="en-US" sz="1400" dirty="0"/>
              <a:t>Na...) and telluric (</a:t>
            </a:r>
            <a:r>
              <a:rPr lang="en-US" sz="1400" baseline="30000" dirty="0"/>
              <a:t>40</a:t>
            </a:r>
            <a:r>
              <a:rPr lang="en-US" sz="1400" dirty="0"/>
              <a:t>K, U &amp; </a:t>
            </a:r>
            <a:r>
              <a:rPr lang="en-US" sz="1400" dirty="0" err="1"/>
              <a:t>Th</a:t>
            </a:r>
            <a:r>
              <a:rPr lang="en-US" sz="1400" dirty="0"/>
              <a:t> natural decay series)</a:t>
            </a:r>
          </a:p>
          <a:p>
            <a:pPr lvl="3"/>
            <a:r>
              <a:rPr lang="en-GB" altLang="fr-FR" sz="1400" b="1" dirty="0" smtClean="0"/>
              <a:t>Artificial</a:t>
            </a:r>
            <a:r>
              <a:rPr lang="en-GB" altLang="fr-FR" sz="1400" dirty="0" smtClean="0"/>
              <a:t> radionuclides</a:t>
            </a:r>
          </a:p>
          <a:p>
            <a:pPr lvl="4"/>
            <a:r>
              <a:rPr lang="en-GB" altLang="fr-FR" sz="1400" dirty="0" smtClean="0"/>
              <a:t>p</a:t>
            </a:r>
            <a:r>
              <a:rPr lang="en-US" sz="1400" dirty="0" smtClean="0"/>
              <a:t>resent </a:t>
            </a:r>
            <a:r>
              <a:rPr lang="en-US" sz="1400" dirty="0"/>
              <a:t>at </a:t>
            </a:r>
            <a:r>
              <a:rPr lang="en-US" sz="1400" b="1" dirty="0">
                <a:solidFill>
                  <a:schemeClr val="tx2"/>
                </a:solidFill>
              </a:rPr>
              <a:t>trace levels</a:t>
            </a:r>
            <a:r>
              <a:rPr lang="en-US" sz="1400" b="1" dirty="0"/>
              <a:t> </a:t>
            </a:r>
            <a:r>
              <a:rPr lang="en-US" sz="1400" dirty="0"/>
              <a:t>in the French </a:t>
            </a:r>
            <a:r>
              <a:rPr lang="en-US" sz="1400" b="1" dirty="0" smtClean="0">
                <a:solidFill>
                  <a:srgbClr val="33CC33"/>
                </a:solidFill>
              </a:rPr>
              <a:t>environment</a:t>
            </a:r>
            <a:r>
              <a:rPr lang="en-US" sz="1400" dirty="0" smtClean="0"/>
              <a:t>: </a:t>
            </a:r>
            <a:r>
              <a:rPr lang="en-US" sz="1400" baseline="30000" dirty="0" smtClean="0"/>
              <a:t>60</a:t>
            </a:r>
            <a:r>
              <a:rPr lang="en-US" sz="1400" dirty="0" smtClean="0"/>
              <a:t>Co</a:t>
            </a:r>
            <a:r>
              <a:rPr lang="en-US" sz="1400" dirty="0"/>
              <a:t>, </a:t>
            </a:r>
            <a:r>
              <a:rPr lang="en-US" sz="1400" baseline="30000" dirty="0"/>
              <a:t>137</a:t>
            </a:r>
            <a:r>
              <a:rPr lang="en-US" sz="1400" dirty="0"/>
              <a:t>Cs, </a:t>
            </a:r>
            <a:r>
              <a:rPr lang="en-US" sz="1400" baseline="30000" dirty="0" smtClean="0"/>
              <a:t>129</a:t>
            </a:r>
            <a:r>
              <a:rPr lang="en-US" sz="1400" dirty="0" smtClean="0"/>
              <a:t>I…</a:t>
            </a:r>
          </a:p>
          <a:p>
            <a:pPr lvl="4"/>
            <a:r>
              <a:rPr lang="en-US" sz="1400" dirty="0" smtClean="0"/>
              <a:t>potentially </a:t>
            </a:r>
            <a:r>
              <a:rPr lang="en-US" sz="1400" b="1" dirty="0">
                <a:solidFill>
                  <a:schemeClr val="tx2"/>
                </a:solidFill>
              </a:rPr>
              <a:t>released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/>
              <a:t>in case of </a:t>
            </a:r>
            <a:r>
              <a:rPr lang="en-US" sz="1400" b="1" dirty="0">
                <a:solidFill>
                  <a:srgbClr val="E33131"/>
                </a:solidFill>
              </a:rPr>
              <a:t>incident</a:t>
            </a:r>
            <a:r>
              <a:rPr lang="en-US" sz="1400" dirty="0">
                <a:solidFill>
                  <a:srgbClr val="E33131"/>
                </a:solidFill>
              </a:rPr>
              <a:t> </a:t>
            </a:r>
            <a:r>
              <a:rPr lang="en-US" sz="1400" dirty="0"/>
              <a:t>or </a:t>
            </a:r>
            <a:r>
              <a:rPr lang="en-US" sz="1400" b="1" dirty="0" smtClean="0">
                <a:solidFill>
                  <a:srgbClr val="E33131"/>
                </a:solidFill>
              </a:rPr>
              <a:t>accident: </a:t>
            </a:r>
            <a:r>
              <a:rPr lang="en-US" sz="1400" baseline="30000" dirty="0" smtClean="0"/>
              <a:t>131</a:t>
            </a:r>
            <a:r>
              <a:rPr lang="en-US" sz="1400" dirty="0" smtClean="0"/>
              <a:t>I</a:t>
            </a:r>
            <a:r>
              <a:rPr lang="en-US" sz="1400" dirty="0"/>
              <a:t>, </a:t>
            </a:r>
            <a:r>
              <a:rPr lang="en-US" sz="1400" baseline="30000" dirty="0"/>
              <a:t>134</a:t>
            </a:r>
            <a:r>
              <a:rPr lang="en-US" sz="1400" dirty="0"/>
              <a:t>Cs, </a:t>
            </a:r>
            <a:r>
              <a:rPr lang="en-US" sz="1400" baseline="30000" dirty="0"/>
              <a:t>106</a:t>
            </a:r>
            <a:r>
              <a:rPr lang="en-US" sz="1400" dirty="0"/>
              <a:t>Rh</a:t>
            </a:r>
            <a:r>
              <a:rPr lang="en-US" sz="1400" dirty="0" smtClean="0"/>
              <a:t>…</a:t>
            </a:r>
          </a:p>
          <a:p>
            <a:pPr lvl="2"/>
            <a:r>
              <a:rPr lang="en-US" altLang="fr-FR" sz="1400" dirty="0" smtClean="0"/>
              <a:t>Counting geometries depending on the sample availability</a:t>
            </a:r>
          </a:p>
          <a:p>
            <a:pPr lvl="2"/>
            <a:r>
              <a:rPr lang="en-US" altLang="fr-FR" sz="1400" dirty="0" smtClean="0"/>
              <a:t>Detectors: coaxial, planar, semi-planar, well-type…</a:t>
            </a:r>
            <a:endParaRPr lang="en-GB" altLang="fr-FR" sz="1400" dirty="0" smtClean="0"/>
          </a:p>
          <a:p>
            <a:pPr lvl="1"/>
            <a:r>
              <a:rPr lang="en-GB" altLang="fr-FR" sz="1400" b="1" dirty="0" smtClean="0">
                <a:solidFill>
                  <a:schemeClr val="accent2"/>
                </a:solidFill>
              </a:rPr>
              <a:t>low level </a:t>
            </a:r>
            <a:r>
              <a:rPr lang="en-GB" altLang="fr-FR" sz="1400" dirty="0" smtClean="0"/>
              <a:t>radioactivity</a:t>
            </a:r>
          </a:p>
          <a:p>
            <a:pPr marL="538108" lvl="4" indent="0">
              <a:buNone/>
            </a:pPr>
            <a:r>
              <a:rPr lang="en-GB" sz="1400" dirty="0" smtClean="0">
                <a:sym typeface="Wingdings 3" panose="05040102010807070707" pitchFamily="18" charset="2"/>
              </a:rPr>
              <a:t> </a:t>
            </a:r>
            <a:r>
              <a:rPr lang="en-GB" sz="1400" dirty="0" err="1" smtClean="0"/>
              <a:t>Bq</a:t>
            </a:r>
            <a:r>
              <a:rPr lang="en-GB" sz="1400" dirty="0" smtClean="0"/>
              <a:t> </a:t>
            </a:r>
            <a:r>
              <a:rPr lang="en-GB" sz="1400" b="1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 </a:t>
            </a:r>
            <a:r>
              <a:rPr lang="en-GB" sz="1400" b="1" dirty="0" err="1" smtClean="0">
                <a:solidFill>
                  <a:srgbClr val="FF0000"/>
                </a:solidFill>
                <a:sym typeface="Wingdings 3" panose="05040102010807070707" pitchFamily="18" charset="2"/>
              </a:rPr>
              <a:t>mBq</a:t>
            </a:r>
            <a:r>
              <a:rPr lang="en-GB" sz="1400" b="1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 / sample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111" y="2141057"/>
            <a:ext cx="2689541" cy="2015953"/>
          </a:xfrm>
          <a:prstGeom prst="rect">
            <a:avLst/>
          </a:prstGeom>
        </p:spPr>
      </p:pic>
      <p:pic>
        <p:nvPicPr>
          <p:cNvPr id="9" name="Picture 2" descr="D:\Users\de-vismes-ann\Downloads\IRSN_irsn_11_compartiment_aquatique_mar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82" y="632121"/>
            <a:ext cx="88900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Users\de-vismes-ann\Downloads\IRSN_irsn_15_plu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56" y="488783"/>
            <a:ext cx="889000" cy="83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Users\de-vismes-ann\Downloads\IRSN_irsn_13_compartiment_terrest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08" y="587769"/>
            <a:ext cx="889000" cy="8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00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="" xmlns:a16="http://schemas.microsoft.com/office/drawing/2014/main" id="{95FCF60C-AF2A-4905-A2B3-822098CB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22 High </a:t>
            </a:r>
            <a:r>
              <a:rPr lang="en-GB" dirty="0" smtClean="0"/>
              <a:t>Purity</a:t>
            </a:r>
            <a:r>
              <a:rPr lang="fr-FR" dirty="0" smtClean="0"/>
              <a:t> Germanium detectors</a:t>
            </a:r>
            <a:endParaRPr lang="fr-FR" dirty="0"/>
          </a:p>
        </p:txBody>
      </p:sp>
      <p:sp>
        <p:nvSpPr>
          <p:cNvPr id="11" name="Espace réservé du texte 1">
            <a:extLst>
              <a:ext uri="{FF2B5EF4-FFF2-40B4-BE49-F238E27FC236}">
                <a16:creationId xmlns="" xmlns:a16="http://schemas.microsoft.com/office/drawing/2014/main" id="{262A9661-BF84-4B03-8BEA-FF67271866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2" y="880948"/>
            <a:ext cx="6637959" cy="3170597"/>
          </a:xfrm>
        </p:spPr>
        <p:txBody>
          <a:bodyPr/>
          <a:lstStyle/>
          <a:p>
            <a:r>
              <a:rPr lang="en-GB" sz="1400" dirty="0" smtClean="0">
                <a:sym typeface="Wingdings" panose="05000000000000000000" pitchFamily="2" charset="2"/>
              </a:rPr>
              <a:t>Shallow</a:t>
            </a:r>
            <a:r>
              <a:rPr lang="fr-FR" sz="1400" dirty="0" smtClean="0">
                <a:sym typeface="Wingdings" panose="05000000000000000000" pitchFamily="2" charset="2"/>
              </a:rPr>
              <a:t> </a:t>
            </a:r>
            <a:r>
              <a:rPr lang="fr-FR" sz="1400" dirty="0">
                <a:sym typeface="Wingdings" panose="05000000000000000000" pitchFamily="2" charset="2"/>
              </a:rPr>
              <a:t>underground </a:t>
            </a:r>
            <a:r>
              <a:rPr lang="en-GB" sz="1400" dirty="0" smtClean="0">
                <a:sym typeface="Wingdings" panose="05000000000000000000" pitchFamily="2" charset="2"/>
              </a:rPr>
              <a:t>laboratory</a:t>
            </a:r>
            <a:r>
              <a:rPr lang="fr-FR" sz="1400" dirty="0" smtClean="0">
                <a:sym typeface="Wingdings" panose="05000000000000000000" pitchFamily="2" charset="2"/>
              </a:rPr>
              <a:t> </a:t>
            </a:r>
            <a:r>
              <a:rPr lang="fr-FR" sz="1400" dirty="0">
                <a:sym typeface="Wingdings" panose="05000000000000000000" pitchFamily="2" charset="2"/>
              </a:rPr>
              <a:t>in Orsay</a:t>
            </a:r>
          </a:p>
          <a:p>
            <a:pPr lvl="1"/>
            <a:r>
              <a:rPr lang="fr-FR" sz="1400" dirty="0">
                <a:sym typeface="Wingdings" panose="05000000000000000000" pitchFamily="2" charset="2"/>
              </a:rPr>
              <a:t>10 m </a:t>
            </a:r>
            <a:r>
              <a:rPr lang="fr-FR" sz="1400" dirty="0" err="1">
                <a:sym typeface="Wingdings" panose="05000000000000000000" pitchFamily="2" charset="2"/>
              </a:rPr>
              <a:t>w.e</a:t>
            </a:r>
            <a:r>
              <a:rPr lang="fr-FR" sz="1400" dirty="0" smtClean="0">
                <a:sym typeface="Wingdings" panose="05000000000000000000" pitchFamily="2" charset="2"/>
              </a:rPr>
              <a:t>.: 2</a:t>
            </a:r>
            <a:r>
              <a:rPr lang="fr-FR" sz="1400" baseline="30000" dirty="0" smtClean="0">
                <a:sym typeface="Wingdings" panose="05000000000000000000" pitchFamily="2" charset="2"/>
              </a:rPr>
              <a:t>d</a:t>
            </a:r>
            <a:r>
              <a:rPr lang="fr-FR" sz="1400" dirty="0" smtClean="0">
                <a:sym typeface="Wingdings" panose="05000000000000000000" pitchFamily="2" charset="2"/>
              </a:rPr>
              <a:t> </a:t>
            </a:r>
            <a:r>
              <a:rPr lang="en-GB" sz="1400" dirty="0" smtClean="0">
                <a:sym typeface="Wingdings" panose="05000000000000000000" pitchFamily="2" charset="2"/>
              </a:rPr>
              <a:t>basement</a:t>
            </a:r>
            <a:r>
              <a:rPr lang="fr-FR" sz="1400" dirty="0" smtClean="0">
                <a:sym typeface="Wingdings" panose="05000000000000000000" pitchFamily="2" charset="2"/>
              </a:rPr>
              <a:t>, </a:t>
            </a:r>
            <a:r>
              <a:rPr lang="fr-FR" sz="1400" dirty="0">
                <a:sym typeface="Wingdings" panose="05000000000000000000" pitchFamily="2" charset="2"/>
              </a:rPr>
              <a:t>3 m </a:t>
            </a:r>
            <a:r>
              <a:rPr lang="fr-FR" sz="1400" dirty="0" err="1">
                <a:sym typeface="Wingdings" panose="05000000000000000000" pitchFamily="2" charset="2"/>
              </a:rPr>
              <a:t>slab</a:t>
            </a:r>
            <a:r>
              <a:rPr lang="fr-FR" sz="1400" dirty="0">
                <a:sym typeface="Wingdings" panose="05000000000000000000" pitchFamily="2" charset="2"/>
              </a:rPr>
              <a:t> of </a:t>
            </a:r>
            <a:r>
              <a:rPr lang="en-GB" sz="1400" dirty="0" smtClean="0">
                <a:sym typeface="Wingdings" panose="05000000000000000000" pitchFamily="2" charset="2"/>
              </a:rPr>
              <a:t>borated</a:t>
            </a:r>
            <a:r>
              <a:rPr lang="fr-FR" sz="1400" dirty="0" smtClean="0">
                <a:sym typeface="Wingdings" panose="05000000000000000000" pitchFamily="2" charset="2"/>
              </a:rPr>
              <a:t> </a:t>
            </a:r>
            <a:r>
              <a:rPr lang="en-GB" sz="1400" dirty="0" smtClean="0">
                <a:sym typeface="Wingdings" panose="05000000000000000000" pitchFamily="2" charset="2"/>
              </a:rPr>
              <a:t>concrete</a:t>
            </a:r>
          </a:p>
          <a:p>
            <a:pPr lvl="1"/>
            <a:r>
              <a:rPr lang="en-GB" sz="1400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Shielded</a:t>
            </a:r>
            <a:r>
              <a:rPr lang="fr-FR" sz="1400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room: </a:t>
            </a:r>
            <a:r>
              <a:rPr lang="fr-FR" sz="1400" dirty="0" smtClean="0">
                <a:sym typeface="Wingdings" panose="05000000000000000000" pitchFamily="2" charset="2"/>
              </a:rPr>
              <a:t>10 </a:t>
            </a:r>
            <a:r>
              <a:rPr lang="fr-FR" sz="1400" dirty="0">
                <a:sym typeface="Wingdings" panose="05000000000000000000" pitchFamily="2" charset="2"/>
              </a:rPr>
              <a:t>cm Pb + 5 mm Cu</a:t>
            </a:r>
          </a:p>
          <a:p>
            <a:pPr lvl="1"/>
            <a:r>
              <a:rPr lang="fr-FR" sz="1400" b="1" dirty="0">
                <a:solidFill>
                  <a:schemeClr val="accent2"/>
                </a:solidFill>
                <a:sym typeface="Wingdings" panose="05000000000000000000" pitchFamily="2" charset="2"/>
              </a:rPr>
              <a:t>12 </a:t>
            </a:r>
            <a:r>
              <a:rPr lang="en-US" sz="1400" b="1" dirty="0">
                <a:solidFill>
                  <a:schemeClr val="accent2"/>
                </a:solidFill>
              </a:rPr>
              <a:t>low</a:t>
            </a:r>
            <a:r>
              <a:rPr lang="fr-FR" sz="1400" b="1" dirty="0">
                <a:solidFill>
                  <a:schemeClr val="accent2"/>
                </a:solidFill>
              </a:rPr>
              <a:t> </a:t>
            </a:r>
            <a:r>
              <a:rPr lang="fr-FR" sz="1400" b="1" dirty="0" smtClean="0">
                <a:solidFill>
                  <a:schemeClr val="accent2"/>
                </a:solidFill>
              </a:rPr>
              <a:t>background:</a:t>
            </a:r>
          </a:p>
          <a:p>
            <a:pPr marL="135719" lvl="1" indent="0">
              <a:buNone/>
            </a:pPr>
            <a:r>
              <a:rPr lang="fr-FR" sz="1400" b="1" dirty="0" smtClean="0">
                <a:solidFill>
                  <a:schemeClr val="accent2"/>
                </a:solidFill>
              </a:rPr>
              <a:t> </a:t>
            </a:r>
            <a:r>
              <a:rPr lang="fr-FR" sz="1400" dirty="0"/>
              <a:t>6 BEGe5030 + 1 BEGe6530 (Canberra) </a:t>
            </a:r>
            <a:r>
              <a:rPr lang="fr-FR" sz="1400" dirty="0" smtClean="0"/>
              <a:t>+ 5 </a:t>
            </a:r>
            <a:r>
              <a:rPr lang="fr-FR" sz="1400" dirty="0"/>
              <a:t>Profile-FX (</a:t>
            </a:r>
            <a:r>
              <a:rPr lang="fr-FR" sz="1400" dirty="0" err="1"/>
              <a:t>Ortec</a:t>
            </a:r>
            <a:r>
              <a:rPr lang="fr-FR" sz="1400" dirty="0"/>
              <a:t>)</a:t>
            </a:r>
          </a:p>
          <a:p>
            <a:pPr lvl="1"/>
            <a:r>
              <a:rPr lang="fr-FR" sz="1400" dirty="0" smtClean="0"/>
              <a:t>High</a:t>
            </a:r>
            <a:r>
              <a:rPr lang="fr-FR" sz="1400" b="1" dirty="0" smtClean="0">
                <a:solidFill>
                  <a:schemeClr val="accent2"/>
                </a:solidFill>
              </a:rPr>
              <a:t> </a:t>
            </a:r>
            <a:r>
              <a:rPr lang="fr-FR" sz="1400" dirty="0" smtClean="0"/>
              <a:t>relative </a:t>
            </a:r>
            <a:r>
              <a:rPr lang="en-GB" sz="1400" dirty="0" smtClean="0"/>
              <a:t>efficiency</a:t>
            </a:r>
            <a:r>
              <a:rPr lang="en-US" sz="1400" dirty="0" smtClean="0"/>
              <a:t> </a:t>
            </a:r>
            <a:r>
              <a:rPr lang="fr-FR" sz="1400" dirty="0"/>
              <a:t>&gt; 50% </a:t>
            </a:r>
          </a:p>
          <a:p>
            <a:pPr lvl="1"/>
            <a:r>
              <a:rPr lang="en-US" altLang="fr-FR" sz="1400" dirty="0" smtClean="0"/>
              <a:t>Good </a:t>
            </a:r>
            <a:r>
              <a:rPr lang="en-US" altLang="fr-FR" sz="1400" dirty="0"/>
              <a:t>resolution: </a:t>
            </a:r>
            <a:r>
              <a:rPr lang="en-US" altLang="fr-FR" sz="1400" dirty="0" smtClean="0"/>
              <a:t> 0.6 </a:t>
            </a:r>
            <a:r>
              <a:rPr lang="en-US" altLang="fr-FR" sz="1400" dirty="0"/>
              <a:t>keV @ 46 keV ; 1.7 keV @1460 keV</a:t>
            </a:r>
            <a:r>
              <a:rPr lang="fr-FR" sz="1400" dirty="0"/>
              <a:t> </a:t>
            </a:r>
            <a:endParaRPr lang="fr-FR" sz="1400" dirty="0" smtClean="0"/>
          </a:p>
          <a:p>
            <a:pPr marL="269054" lvl="2" indent="0">
              <a:buNone/>
            </a:pPr>
            <a:r>
              <a:rPr lang="fr-FR" sz="1400" b="1" dirty="0" smtClean="0">
                <a:solidFill>
                  <a:schemeClr val="tx2"/>
                </a:solidFill>
              </a:rPr>
              <a:t>6</a:t>
            </a:r>
            <a:r>
              <a:rPr lang="fr-FR" sz="1400" dirty="0" smtClean="0"/>
              <a:t> </a:t>
            </a:r>
            <a:r>
              <a:rPr lang="en-US" sz="1400" dirty="0"/>
              <a:t>with </a:t>
            </a:r>
            <a:r>
              <a:rPr lang="en-US" sz="1400" b="1" dirty="0">
                <a:solidFill>
                  <a:schemeClr val="accent1"/>
                </a:solidFill>
              </a:rPr>
              <a:t>anti-cosmic devices</a:t>
            </a:r>
          </a:p>
          <a:p>
            <a:pPr lvl="1"/>
            <a:r>
              <a:rPr lang="fr-FR" sz="1400" dirty="0"/>
              <a:t>Anti-Compton </a:t>
            </a:r>
            <a:r>
              <a:rPr lang="fr-FR" sz="1400" dirty="0" smtClean="0"/>
              <a:t>system: </a:t>
            </a:r>
            <a:r>
              <a:rPr lang="fr-FR" sz="1400" dirty="0"/>
              <a:t>1 </a:t>
            </a:r>
            <a:r>
              <a:rPr lang="fr-FR" sz="1400" dirty="0" err="1" smtClean="0"/>
              <a:t>XtRa</a:t>
            </a:r>
            <a:r>
              <a:rPr lang="fr-FR" sz="1400" dirty="0" smtClean="0"/>
              <a:t> (Canberra) </a:t>
            </a:r>
            <a:r>
              <a:rPr lang="fr-FR" sz="1400" dirty="0"/>
              <a:t>+ </a:t>
            </a:r>
            <a:r>
              <a:rPr lang="fr-FR" sz="1400" dirty="0" err="1"/>
              <a:t>NaI</a:t>
            </a:r>
            <a:r>
              <a:rPr lang="fr-FR" sz="1400" dirty="0"/>
              <a:t>(Tl)</a:t>
            </a:r>
          </a:p>
          <a:p>
            <a:pPr lvl="1"/>
            <a:r>
              <a:rPr lang="fr-FR" sz="1400" dirty="0"/>
              <a:t>Multi-detector </a:t>
            </a:r>
            <a:r>
              <a:rPr lang="fr-FR" sz="1400" dirty="0" smtClean="0"/>
              <a:t>Léda: </a:t>
            </a:r>
            <a:r>
              <a:rPr lang="fr-FR" sz="1400" dirty="0"/>
              <a:t>2 </a:t>
            </a:r>
            <a:r>
              <a:rPr lang="fr-FR" sz="1400" dirty="0" smtClean="0"/>
              <a:t>BEGe5030 (Canberra) </a:t>
            </a:r>
            <a:r>
              <a:rPr lang="fr-FR" sz="1400" dirty="0"/>
              <a:t>+ </a:t>
            </a:r>
            <a:r>
              <a:rPr lang="fr-FR" sz="1400" dirty="0" err="1"/>
              <a:t>NaI</a:t>
            </a:r>
            <a:r>
              <a:rPr lang="fr-FR" sz="1400" dirty="0"/>
              <a:t>(Tl)</a:t>
            </a:r>
          </a:p>
          <a:p>
            <a:pPr lvl="1"/>
            <a:r>
              <a:rPr lang="fr-FR" sz="1400" dirty="0">
                <a:solidFill>
                  <a:schemeClr val="tx2"/>
                </a:solidFill>
              </a:rPr>
              <a:t>1 </a:t>
            </a:r>
            <a:r>
              <a:rPr lang="fr-FR" sz="1400" dirty="0" err="1">
                <a:solidFill>
                  <a:schemeClr val="tx2"/>
                </a:solidFill>
              </a:rPr>
              <a:t>SAGe</a:t>
            </a:r>
            <a:r>
              <a:rPr lang="fr-FR" sz="1400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well-type</a:t>
            </a:r>
            <a:r>
              <a:rPr lang="fr-FR" sz="1400" dirty="0">
                <a:solidFill>
                  <a:schemeClr val="tx2"/>
                </a:solidFill>
              </a:rPr>
              <a:t> </a:t>
            </a:r>
            <a:r>
              <a:rPr lang="fr-FR" sz="1400" dirty="0" smtClean="0">
                <a:solidFill>
                  <a:schemeClr val="tx2"/>
                </a:solidFill>
              </a:rPr>
              <a:t>detector: good </a:t>
            </a:r>
            <a:r>
              <a:rPr lang="en-GB" sz="1400" dirty="0" smtClean="0">
                <a:solidFill>
                  <a:schemeClr val="tx2"/>
                </a:solidFill>
              </a:rPr>
              <a:t>resolution (Canberra)</a:t>
            </a:r>
          </a:p>
          <a:p>
            <a:r>
              <a:rPr lang="fr-FR" sz="1400" dirty="0" smtClean="0">
                <a:sym typeface="Wingdings" panose="05000000000000000000" pitchFamily="2" charset="2"/>
              </a:rPr>
              <a:t>Laboratoire </a:t>
            </a:r>
            <a:r>
              <a:rPr lang="fr-FR" sz="1400" dirty="0">
                <a:sym typeface="Wingdings" panose="05000000000000000000" pitchFamily="2" charset="2"/>
              </a:rPr>
              <a:t>Souterrain de Modane (LSM)</a:t>
            </a:r>
          </a:p>
          <a:p>
            <a:pPr lvl="1"/>
            <a:r>
              <a:rPr lang="en-GB" sz="1400" dirty="0" smtClean="0">
                <a:sym typeface="Wingdings" panose="05000000000000000000" pitchFamily="2" charset="2"/>
              </a:rPr>
              <a:t>Deep</a:t>
            </a:r>
            <a:r>
              <a:rPr lang="fr-FR" sz="1400" dirty="0" smtClean="0">
                <a:sym typeface="Wingdings" panose="05000000000000000000" pitchFamily="2" charset="2"/>
              </a:rPr>
              <a:t> </a:t>
            </a:r>
            <a:r>
              <a:rPr lang="fr-FR" sz="1400" dirty="0">
                <a:sym typeface="Wingdings" panose="05000000000000000000" pitchFamily="2" charset="2"/>
              </a:rPr>
              <a:t>underground </a:t>
            </a:r>
            <a:r>
              <a:rPr lang="en-GB" sz="1400" dirty="0" smtClean="0">
                <a:sym typeface="Wingdings" panose="05000000000000000000" pitchFamily="2" charset="2"/>
              </a:rPr>
              <a:t>laboratory </a:t>
            </a:r>
          </a:p>
          <a:p>
            <a:pPr lvl="1"/>
            <a:r>
              <a:rPr lang="fr-FR" sz="1400" dirty="0" smtClean="0">
                <a:sym typeface="Wingdings" panose="05000000000000000000" pitchFamily="2" charset="2"/>
              </a:rPr>
              <a:t>1700 </a:t>
            </a:r>
            <a:r>
              <a:rPr lang="fr-FR" sz="1400" dirty="0">
                <a:sym typeface="Wingdings" panose="05000000000000000000" pitchFamily="2" charset="2"/>
              </a:rPr>
              <a:t>m </a:t>
            </a:r>
            <a:r>
              <a:rPr lang="fr-FR" sz="1400" dirty="0" smtClean="0">
                <a:sym typeface="Wingdings" panose="05000000000000000000" pitchFamily="2" charset="2"/>
              </a:rPr>
              <a:t>rock: </a:t>
            </a:r>
            <a:r>
              <a:rPr lang="fr-FR" sz="1400" dirty="0">
                <a:sym typeface="Wingdings" panose="05000000000000000000" pitchFamily="2" charset="2"/>
              </a:rPr>
              <a:t>4800 m </a:t>
            </a:r>
            <a:r>
              <a:rPr lang="fr-FR" sz="1400" dirty="0" err="1">
                <a:sym typeface="Wingdings" panose="05000000000000000000" pitchFamily="2" charset="2"/>
              </a:rPr>
              <a:t>w.e</a:t>
            </a:r>
            <a:r>
              <a:rPr lang="fr-FR" sz="1400" dirty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fr-FR" sz="1400" b="1" dirty="0">
                <a:solidFill>
                  <a:schemeClr val="accent2"/>
                </a:solidFill>
                <a:sym typeface="Wingdings" panose="05000000000000000000" pitchFamily="2" charset="2"/>
              </a:rPr>
              <a:t>Ultra </a:t>
            </a:r>
            <a:r>
              <a:rPr lang="en-GB" sz="1400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low</a:t>
            </a:r>
            <a:r>
              <a:rPr lang="fr-FR" sz="1400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fr-FR" sz="1400" b="1" dirty="0">
                <a:solidFill>
                  <a:schemeClr val="accent2"/>
                </a:solidFill>
                <a:sym typeface="Wingdings" panose="05000000000000000000" pitchFamily="2" charset="2"/>
              </a:rPr>
              <a:t>background </a:t>
            </a:r>
            <a:r>
              <a:rPr lang="fr-FR" sz="1400" dirty="0">
                <a:sym typeface="Wingdings" panose="05000000000000000000" pitchFamily="2" charset="2"/>
              </a:rPr>
              <a:t>detectors</a:t>
            </a:r>
          </a:p>
          <a:p>
            <a:pPr lvl="2"/>
            <a:r>
              <a:rPr lang="fr-FR" sz="1400" dirty="0" smtClean="0"/>
              <a:t>2 </a:t>
            </a:r>
            <a:r>
              <a:rPr lang="fr-FR" sz="1400" b="1" dirty="0" smtClean="0">
                <a:solidFill>
                  <a:schemeClr val="tx2"/>
                </a:solidFill>
              </a:rPr>
              <a:t>coaxial</a:t>
            </a:r>
            <a:endParaRPr lang="fr-FR" sz="1400" dirty="0" smtClean="0"/>
          </a:p>
          <a:p>
            <a:pPr lvl="2"/>
            <a:r>
              <a:rPr lang="fr-FR" sz="1400" dirty="0" smtClean="0"/>
              <a:t>2 </a:t>
            </a:r>
            <a:r>
              <a:rPr lang="en-US" sz="1400" b="1" dirty="0">
                <a:solidFill>
                  <a:schemeClr val="tx2"/>
                </a:solidFill>
              </a:rPr>
              <a:t>well</a:t>
            </a:r>
            <a:r>
              <a:rPr lang="fr-FR" sz="1400" b="1" dirty="0">
                <a:solidFill>
                  <a:schemeClr val="tx2"/>
                </a:solidFill>
              </a:rPr>
              <a:t>-type </a:t>
            </a:r>
            <a:r>
              <a:rPr lang="fr-FR" sz="1400" dirty="0" smtClean="0"/>
              <a:t>detectors of large volume (450 and 844 cm</a:t>
            </a:r>
            <a:r>
              <a:rPr lang="fr-FR" sz="1400" baseline="30000" dirty="0" smtClean="0"/>
              <a:t>3</a:t>
            </a:r>
            <a:r>
              <a:rPr lang="fr-FR" sz="1400" dirty="0" smtClean="0"/>
              <a:t> )</a:t>
            </a:r>
          </a:p>
        </p:txBody>
      </p:sp>
      <p:pic>
        <p:nvPicPr>
          <p:cNvPr id="16" name="Picture 4" descr="G:\metrorad\photos\GAMMA\Leda\2016-04-13\IMG_1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301" y="438924"/>
            <a:ext cx="3257351" cy="24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38657" y="3700049"/>
            <a:ext cx="40990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000" dirty="0" smtClean="0">
                <a:latin typeface="+mj-lt"/>
              </a:rPr>
              <a:t>de </a:t>
            </a:r>
            <a:r>
              <a:rPr lang="en-GB" sz="1000" dirty="0" err="1" smtClean="0">
                <a:latin typeface="+mj-lt"/>
              </a:rPr>
              <a:t>Vismes</a:t>
            </a:r>
            <a:r>
              <a:rPr lang="en-GB" sz="1000" dirty="0" smtClean="0">
                <a:latin typeface="+mj-lt"/>
              </a:rPr>
              <a:t> </a:t>
            </a:r>
            <a:r>
              <a:rPr lang="en-GB" sz="1000" dirty="0" err="1" smtClean="0">
                <a:latin typeface="+mj-lt"/>
              </a:rPr>
              <a:t>Ott</a:t>
            </a:r>
            <a:r>
              <a:rPr lang="en-GB" sz="1000" dirty="0" smtClean="0">
                <a:latin typeface="+mj-lt"/>
              </a:rPr>
              <a:t> A. </a:t>
            </a:r>
            <a:r>
              <a:rPr lang="en-GB" sz="1000" i="1" dirty="0" smtClean="0">
                <a:latin typeface="+mj-lt"/>
              </a:rPr>
              <a:t>et al. </a:t>
            </a:r>
            <a:r>
              <a:rPr lang="en-GB" sz="1000" dirty="0" smtClean="0">
                <a:latin typeface="+mj-lt"/>
              </a:rPr>
              <a:t>(2013) Radioprotection, Vol. 44, n◦ 5, pp 613–618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000" dirty="0" smtClean="0">
                <a:latin typeface="+mj-lt"/>
              </a:rPr>
              <a:t>Paradis H. </a:t>
            </a:r>
            <a:r>
              <a:rPr lang="en-GB" sz="1000" i="1" dirty="0" smtClean="0">
                <a:latin typeface="+mj-lt"/>
              </a:rPr>
              <a:t>et al. </a:t>
            </a:r>
            <a:r>
              <a:rPr lang="en-GB" sz="1000" dirty="0" smtClean="0">
                <a:latin typeface="+mj-lt"/>
              </a:rPr>
              <a:t>(2016) App. </a:t>
            </a:r>
            <a:r>
              <a:rPr lang="en-GB" sz="1000" dirty="0" err="1" smtClean="0">
                <a:latin typeface="+mj-lt"/>
              </a:rPr>
              <a:t>Radiat</a:t>
            </a:r>
            <a:r>
              <a:rPr lang="en-GB" sz="1000" dirty="0" smtClean="0">
                <a:latin typeface="+mj-lt"/>
              </a:rPr>
              <a:t>. </a:t>
            </a:r>
            <a:r>
              <a:rPr lang="en-GB" sz="1000" dirty="0" err="1" smtClean="0">
                <a:latin typeface="+mj-lt"/>
              </a:rPr>
              <a:t>Isot</a:t>
            </a:r>
            <a:r>
              <a:rPr lang="en-GB" sz="1000" dirty="0" smtClean="0">
                <a:latin typeface="+mj-lt"/>
              </a:rPr>
              <a:t>., Vol. 109, pp 487-492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000" dirty="0" smtClean="0">
                <a:latin typeface="+mj-lt"/>
              </a:rPr>
              <a:t>Paradis H. </a:t>
            </a:r>
            <a:r>
              <a:rPr lang="en-GB" sz="1000" i="1" dirty="0" smtClean="0">
                <a:latin typeface="+mj-lt"/>
              </a:rPr>
              <a:t>et al. </a:t>
            </a:r>
            <a:r>
              <a:rPr lang="en-GB" sz="1000" dirty="0" smtClean="0">
                <a:latin typeface="+mj-lt"/>
              </a:rPr>
              <a:t>(2017</a:t>
            </a:r>
            <a:r>
              <a:rPr lang="en-GB" sz="1000" dirty="0">
                <a:latin typeface="+mj-lt"/>
              </a:rPr>
              <a:t>) App. </a:t>
            </a:r>
            <a:r>
              <a:rPr lang="en-GB" sz="1000" dirty="0" err="1">
                <a:latin typeface="+mj-lt"/>
              </a:rPr>
              <a:t>Radiat</a:t>
            </a:r>
            <a:r>
              <a:rPr lang="en-GB" sz="1000" dirty="0">
                <a:latin typeface="+mj-lt"/>
              </a:rPr>
              <a:t>. </a:t>
            </a:r>
            <a:r>
              <a:rPr lang="en-GB" sz="1000" dirty="0" err="1">
                <a:latin typeface="+mj-lt"/>
              </a:rPr>
              <a:t>Isot</a:t>
            </a:r>
            <a:r>
              <a:rPr lang="en-GB" sz="1000" dirty="0">
                <a:latin typeface="+mj-lt"/>
              </a:rPr>
              <a:t>., </a:t>
            </a:r>
            <a:r>
              <a:rPr lang="en-GB" sz="1000" dirty="0" smtClean="0">
                <a:latin typeface="+mj-lt"/>
              </a:rPr>
              <a:t>Vol. </a:t>
            </a:r>
            <a:r>
              <a:rPr lang="en-GB" sz="1000" dirty="0">
                <a:latin typeface="+mj-lt"/>
              </a:rPr>
              <a:t>126, </a:t>
            </a:r>
            <a:r>
              <a:rPr lang="en-GB" sz="1000" dirty="0" smtClean="0">
                <a:latin typeface="+mj-lt"/>
              </a:rPr>
              <a:t>pp.179-184</a:t>
            </a:r>
            <a:endParaRPr lang="en-GB" sz="1000" dirty="0">
              <a:latin typeface="+mj-lt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 smtClean="0"/>
              <a:t>Measurements of environment samples with </a:t>
            </a:r>
            <a:r>
              <a:rPr lang="en-US" dirty="0" err="1" smtClean="0"/>
              <a:t>HPGe</a:t>
            </a:r>
            <a:r>
              <a:rPr lang="en-US" dirty="0" smtClean="0"/>
              <a:t> detectors at LSM- Anne de </a:t>
            </a:r>
            <a:r>
              <a:rPr lang="en-US" dirty="0" err="1" smtClean="0"/>
              <a:t>Vismes</a:t>
            </a:r>
            <a:r>
              <a:rPr lang="en-US" dirty="0" smtClean="0"/>
              <a:t> </a:t>
            </a:r>
            <a:r>
              <a:rPr lang="en-US" dirty="0" err="1" smtClean="0"/>
              <a:t>Ott</a:t>
            </a:r>
            <a:r>
              <a:rPr lang="en-US" dirty="0" smtClean="0"/>
              <a:t> - IRSN - November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4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="" xmlns:a16="http://schemas.microsoft.com/office/drawing/2014/main" id="{95FCF60C-AF2A-4905-A2B3-822098CB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Background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672" y="1033710"/>
            <a:ext cx="5891591" cy="3670171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62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="" xmlns:a16="http://schemas.microsoft.com/office/drawing/2014/main" id="{95FCF60C-AF2A-4905-A2B3-822098CB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Ultra low background well type detectors</a:t>
            </a:r>
            <a:endParaRPr lang="en-GB" dirty="0"/>
          </a:p>
        </p:txBody>
      </p:sp>
      <p:sp>
        <p:nvSpPr>
          <p:cNvPr id="11" name="Espace réservé du texte 1">
            <a:extLst>
              <a:ext uri="{FF2B5EF4-FFF2-40B4-BE49-F238E27FC236}">
                <a16:creationId xmlns="" xmlns:a16="http://schemas.microsoft.com/office/drawing/2014/main" id="{262A9661-BF84-4B03-8BEA-FF67271866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3" y="880948"/>
            <a:ext cx="5430056" cy="3170597"/>
          </a:xfrm>
        </p:spPr>
        <p:txBody>
          <a:bodyPr/>
          <a:lstStyle/>
          <a:p>
            <a:r>
              <a:rPr lang="en-GB" sz="1400" dirty="0">
                <a:sym typeface="Wingdings" panose="05000000000000000000" pitchFamily="2" charset="2"/>
              </a:rPr>
              <a:t>Low activity and small quantity</a:t>
            </a:r>
          </a:p>
          <a:p>
            <a:pPr lvl="1"/>
            <a:r>
              <a:rPr lang="en-GB" sz="1400" dirty="0" smtClean="0">
                <a:sym typeface="Wingdings" panose="05000000000000000000" pitchFamily="2" charset="2"/>
              </a:rPr>
              <a:t>High efficiency</a:t>
            </a:r>
          </a:p>
          <a:p>
            <a:pPr lvl="1"/>
            <a:r>
              <a:rPr lang="en-GB" sz="1400" dirty="0" smtClean="0">
                <a:sym typeface="Wingdings" panose="05000000000000000000" pitchFamily="2" charset="2"/>
              </a:rPr>
              <a:t>Low background </a:t>
            </a:r>
          </a:p>
          <a:p>
            <a:r>
              <a:rPr lang="en-GB" sz="1400" dirty="0">
                <a:sym typeface="Wingdings" panose="05000000000000000000" pitchFamily="2" charset="2"/>
              </a:rPr>
              <a:t>High versatility</a:t>
            </a:r>
          </a:p>
          <a:p>
            <a:pPr lvl="1"/>
            <a:r>
              <a:rPr lang="en-GB" sz="1400" dirty="0" smtClean="0">
                <a:sym typeface="Wingdings" panose="05000000000000000000" pitchFamily="2" charset="2"/>
              </a:rPr>
              <a:t>Detection efficiency calculated for each sample</a:t>
            </a:r>
          </a:p>
          <a:p>
            <a:pPr lvl="1"/>
            <a:r>
              <a:rPr lang="en-GB" sz="1400" b="1" dirty="0">
                <a:solidFill>
                  <a:schemeClr val="accent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en-GB" sz="1400" b="1" dirty="0">
                <a:solidFill>
                  <a:schemeClr val="accent1"/>
                </a:solidFill>
                <a:sym typeface="Wingdings" panose="05000000000000000000" pitchFamily="2" charset="2"/>
              </a:rPr>
              <a:t> = f </a:t>
            </a:r>
            <a:r>
              <a:rPr lang="en-GB" sz="14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(detector, radionuclide</a:t>
            </a:r>
            <a:r>
              <a:rPr lang="en-GB" sz="1400" b="1" dirty="0">
                <a:solidFill>
                  <a:schemeClr val="accent1"/>
                </a:solidFill>
                <a:sym typeface="Wingdings" panose="05000000000000000000" pitchFamily="2" charset="2"/>
              </a:rPr>
              <a:t>, material, filling height, mass)</a:t>
            </a:r>
          </a:p>
          <a:p>
            <a:pPr lvl="1"/>
            <a:r>
              <a:rPr lang="en-GB" sz="1400" dirty="0" smtClean="0">
                <a:sym typeface="Wingdings" panose="05000000000000000000" pitchFamily="2" charset="2"/>
              </a:rPr>
              <a:t>Monte Carlo simulation: </a:t>
            </a:r>
            <a:r>
              <a:rPr lang="en-GB" sz="14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MCNP-CP</a:t>
            </a:r>
          </a:p>
          <a:p>
            <a:pPr lvl="2"/>
            <a:r>
              <a:rPr lang="fr-FR" altLang="en-US" sz="1400" dirty="0" smtClean="0"/>
              <a:t>Extension </a:t>
            </a:r>
            <a:r>
              <a:rPr lang="fr-FR" altLang="en-US" sz="1400" dirty="0"/>
              <a:t>of MCNPX (A. </a:t>
            </a:r>
            <a:r>
              <a:rPr lang="fr-FR" altLang="en-US" sz="1400" dirty="0" err="1"/>
              <a:t>Berlizov</a:t>
            </a:r>
            <a:r>
              <a:rPr lang="fr-FR" altLang="en-US" sz="1400" dirty="0"/>
              <a:t>, IAEA)</a:t>
            </a:r>
          </a:p>
          <a:p>
            <a:pPr lvl="2"/>
            <a:r>
              <a:rPr lang="en-US" sz="1400" dirty="0"/>
              <a:t>Evaluated Nuclear Structure Data </a:t>
            </a:r>
            <a:r>
              <a:rPr lang="en-US" sz="1400" dirty="0" smtClean="0"/>
              <a:t>File</a:t>
            </a:r>
            <a:endParaRPr lang="fr-FR" altLang="en-US" sz="1400" dirty="0"/>
          </a:p>
          <a:p>
            <a:pPr lvl="2"/>
            <a:r>
              <a:rPr lang="en-US" altLang="en-US" sz="1400" b="1" dirty="0">
                <a:solidFill>
                  <a:schemeClr val="accent2"/>
                </a:solidFill>
              </a:rPr>
              <a:t>Corrections</a:t>
            </a:r>
            <a:r>
              <a:rPr lang="en-US" altLang="en-US" sz="1400" dirty="0"/>
              <a:t> on the detection </a:t>
            </a:r>
            <a:r>
              <a:rPr lang="en-US" altLang="en-US" sz="1400" dirty="0" smtClean="0"/>
              <a:t>efficiency:</a:t>
            </a:r>
          </a:p>
          <a:p>
            <a:pPr lvl="3"/>
            <a:r>
              <a:rPr lang="en-US" altLang="en-US" sz="1400" b="1" dirty="0" smtClean="0">
                <a:solidFill>
                  <a:schemeClr val="tx2"/>
                </a:solidFill>
              </a:rPr>
              <a:t>True </a:t>
            </a:r>
            <a:r>
              <a:rPr lang="en-US" altLang="en-US" sz="1400" b="1" dirty="0">
                <a:solidFill>
                  <a:schemeClr val="tx2"/>
                </a:solidFill>
              </a:rPr>
              <a:t>Coincidence Summing (TCS) </a:t>
            </a:r>
            <a:r>
              <a:rPr lang="en-US" altLang="en-US" sz="1400" b="1" dirty="0" smtClean="0">
                <a:solidFill>
                  <a:schemeClr val="tx2"/>
                </a:solidFill>
              </a:rPr>
              <a:t>effect</a:t>
            </a:r>
            <a:r>
              <a:rPr lang="en-US" altLang="en-US" sz="1400" dirty="0" smtClean="0">
                <a:solidFill>
                  <a:schemeClr val="tx2"/>
                </a:solidFill>
              </a:rPr>
              <a:t>: decay scheme and measurement configuration (detector + geometry)</a:t>
            </a:r>
          </a:p>
          <a:p>
            <a:pPr lvl="3"/>
            <a:r>
              <a:rPr lang="en-US" altLang="en-US" sz="1400" b="1" dirty="0" smtClean="0">
                <a:solidFill>
                  <a:schemeClr val="tx2"/>
                </a:solidFill>
              </a:rPr>
              <a:t>Self-attenuation effect: </a:t>
            </a:r>
            <a:r>
              <a:rPr lang="en-US" altLang="en-US" sz="1400" dirty="0" smtClean="0">
                <a:solidFill>
                  <a:schemeClr val="tx2"/>
                </a:solidFill>
              </a:rPr>
              <a:t>sample material (density + composition)</a:t>
            </a:r>
          </a:p>
          <a:p>
            <a:pPr lvl="2"/>
            <a:r>
              <a:rPr lang="en-US" altLang="en-US" sz="1400" b="1" dirty="0" smtClean="0">
                <a:solidFill>
                  <a:schemeClr val="tx2"/>
                </a:solidFill>
              </a:rPr>
              <a:t>Models </a:t>
            </a:r>
          </a:p>
          <a:p>
            <a:pPr lvl="3"/>
            <a:r>
              <a:rPr lang="en-GB" altLang="en-US" sz="1400" dirty="0" smtClean="0"/>
              <a:t>fitted</a:t>
            </a:r>
            <a:r>
              <a:rPr lang="fr-FR" altLang="en-US" sz="1400" dirty="0" smtClean="0"/>
              <a:t> </a:t>
            </a:r>
            <a:r>
              <a:rPr lang="en-GB" altLang="en-US" sz="1400" dirty="0" smtClean="0"/>
              <a:t>with measurements of </a:t>
            </a:r>
            <a:r>
              <a:rPr lang="en-GB" altLang="en-US" sz="1400" b="1" dirty="0" smtClean="0"/>
              <a:t>standard sources</a:t>
            </a:r>
          </a:p>
          <a:p>
            <a:pPr lvl="3"/>
            <a:r>
              <a:rPr lang="en-GB" altLang="en-US" sz="1400" dirty="0" smtClean="0"/>
              <a:t>validated</a:t>
            </a:r>
            <a:r>
              <a:rPr lang="fr-FR" altLang="en-US" sz="1400" dirty="0" smtClean="0"/>
              <a:t> </a:t>
            </a:r>
            <a:r>
              <a:rPr lang="en-GB" altLang="en-US" sz="1400" dirty="0" smtClean="0"/>
              <a:t>with measurements of </a:t>
            </a:r>
            <a:r>
              <a:rPr lang="en-GB" altLang="en-US" sz="1400" b="1" dirty="0" smtClean="0">
                <a:solidFill>
                  <a:schemeClr val="tx2"/>
                </a:solidFill>
              </a:rPr>
              <a:t>reference materials </a:t>
            </a:r>
            <a:endParaRPr lang="en-GB" altLang="en-US" sz="1400" dirty="0" smtClean="0"/>
          </a:p>
          <a:p>
            <a:pPr lvl="2"/>
            <a:endParaRPr lang="en-US" altLang="en-US" sz="1400" b="1" dirty="0">
              <a:solidFill>
                <a:schemeClr val="tx2"/>
              </a:solidFill>
            </a:endParaRPr>
          </a:p>
        </p:txBody>
      </p:sp>
      <p:pic>
        <p:nvPicPr>
          <p:cNvPr id="17" name="Picture 2" descr="D:\Users\ZYCH-RAP\Pictures\XXL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352" y="2051884"/>
            <a:ext cx="1526956" cy="216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7394453" y="2028033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2"/>
                </a:solidFill>
                <a:latin typeface="+mj-lt"/>
              </a:rPr>
              <a:t>XXL</a:t>
            </a:r>
            <a:endParaRPr lang="fr-FR" sz="1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" name="Picture 3" descr="G:\metrorad\photos\GAMMA\MODANE\XXL\puits-6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18" y="338024"/>
            <a:ext cx="2057190" cy="154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797" y="2059042"/>
            <a:ext cx="886611" cy="118800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8445290" y="2059042"/>
            <a:ext cx="506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2"/>
                </a:solidFill>
                <a:latin typeface="+mj-lt"/>
              </a:rPr>
              <a:t>PPT</a:t>
            </a:r>
            <a:endParaRPr lang="fr-FR" sz="1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4" name="Picture 5" descr="G:\metrorad\photos\GAMMA\MODANE\2017-10 état des lieux\L1090240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197" y="331679"/>
            <a:ext cx="871211" cy="154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97" y="3388289"/>
            <a:ext cx="1029090" cy="102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32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="" xmlns:a16="http://schemas.microsoft.com/office/drawing/2014/main" id="{95FCF60C-AF2A-4905-A2B3-822098CB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6" name="Espace réservé du texte 1">
            <a:extLst>
              <a:ext uri="{FF2B5EF4-FFF2-40B4-BE49-F238E27FC236}">
                <a16:creationId xmlns="" xmlns:a16="http://schemas.microsoft.com/office/drawing/2014/main" id="{262A9661-BF84-4B03-8BEA-FF67271866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3" y="3839048"/>
            <a:ext cx="5430056" cy="762789"/>
          </a:xfrm>
        </p:spPr>
        <p:txBody>
          <a:bodyPr/>
          <a:lstStyle/>
          <a:p>
            <a:r>
              <a:rPr lang="en-GB" sz="1400" dirty="0" smtClean="0">
                <a:sym typeface="Wingdings" panose="05000000000000000000" pitchFamily="2" charset="2"/>
              </a:rPr>
              <a:t>High efficiency (80%) at low energy</a:t>
            </a:r>
          </a:p>
          <a:p>
            <a:r>
              <a:rPr lang="en-GB" sz="1400" dirty="0" smtClean="0">
                <a:sym typeface="Wingdings" panose="05000000000000000000" pitchFamily="2" charset="2"/>
              </a:rPr>
              <a:t>TCS effect : a factor of 2 for Co-60 and Y-88</a:t>
            </a:r>
            <a:endParaRPr lang="en-US" altLang="en-US" sz="1400" b="1" dirty="0">
              <a:solidFill>
                <a:schemeClr val="tx2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99" y="648420"/>
            <a:ext cx="5808592" cy="284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èche courbée vers la droite 28"/>
          <p:cNvSpPr/>
          <p:nvPr/>
        </p:nvSpPr>
        <p:spPr>
          <a:xfrm rot="10800000">
            <a:off x="5927809" y="1843054"/>
            <a:ext cx="148493" cy="523631"/>
          </a:xfrm>
          <a:prstGeom prst="curvedRightArrow">
            <a:avLst/>
          </a:prstGeom>
          <a:solidFill>
            <a:srgbClr val="00B050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47912" y="68078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e</a:t>
            </a:r>
            <a:r>
              <a:rPr lang="fr-FR" b="1" dirty="0" smtClean="0">
                <a:solidFill>
                  <a:srgbClr val="00B050"/>
                </a:solidFill>
              </a:rPr>
              <a:t> ~ 80%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348433" y="2092878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FC</a:t>
            </a:r>
            <a:r>
              <a:rPr lang="fr-FR" b="1" baseline="-25000" dirty="0" smtClean="0">
                <a:solidFill>
                  <a:srgbClr val="00B050"/>
                </a:solidFill>
              </a:rPr>
              <a:t>TCS</a:t>
            </a:r>
            <a:r>
              <a:rPr lang="fr-FR" b="1" dirty="0" smtClean="0">
                <a:solidFill>
                  <a:srgbClr val="00B050"/>
                </a:solidFill>
              </a:rPr>
              <a:t>=2-2.4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459" y="2568146"/>
            <a:ext cx="1325256" cy="1084476"/>
          </a:xfrm>
          <a:prstGeom prst="rect">
            <a:avLst/>
          </a:prstGeom>
          <a:noFill/>
        </p:spPr>
      </p:pic>
      <p:sp>
        <p:nvSpPr>
          <p:cNvPr id="8" name="Titre 7">
            <a:extLst>
              <a:ext uri="{FF2B5EF4-FFF2-40B4-BE49-F238E27FC236}">
                <a16:creationId xmlns="" xmlns:a16="http://schemas.microsoft.com/office/drawing/2014/main" id="{95FCF60C-AF2A-4905-A2B3-822098CB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Atmospheric</a:t>
            </a:r>
            <a:r>
              <a:rPr lang="fr-FR" dirty="0" smtClean="0"/>
              <a:t> </a:t>
            </a:r>
            <a:r>
              <a:rPr lang="en-GB" dirty="0" smtClean="0"/>
              <a:t>samples: aerosol filters</a:t>
            </a:r>
            <a:endParaRPr lang="en-GB" dirty="0"/>
          </a:p>
        </p:txBody>
      </p:sp>
      <p:sp>
        <p:nvSpPr>
          <p:cNvPr id="11" name="Espace réservé du texte 1">
            <a:extLst>
              <a:ext uri="{FF2B5EF4-FFF2-40B4-BE49-F238E27FC236}">
                <a16:creationId xmlns="" xmlns:a16="http://schemas.microsoft.com/office/drawing/2014/main" id="{262A9661-BF84-4B03-8BEA-FF67271866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3" y="880948"/>
            <a:ext cx="2866848" cy="3170597"/>
          </a:xfrm>
        </p:spPr>
        <p:txBody>
          <a:bodyPr/>
          <a:lstStyle/>
          <a:p>
            <a:r>
              <a:rPr lang="en-GB" sz="1400" dirty="0" smtClean="0">
                <a:sym typeface="Wingdings" panose="05000000000000000000" pitchFamily="2" charset="2"/>
              </a:rPr>
              <a:t>Aerosol filters</a:t>
            </a:r>
          </a:p>
          <a:p>
            <a:pPr lvl="1"/>
            <a:r>
              <a:rPr lang="en-GB" sz="1400" dirty="0" smtClean="0">
                <a:sym typeface="Wingdings" panose="05000000000000000000" pitchFamily="2" charset="2"/>
              </a:rPr>
              <a:t>OPERA-Air network</a:t>
            </a:r>
          </a:p>
          <a:p>
            <a:pPr lvl="1"/>
            <a:r>
              <a:rPr lang="en-GB" sz="1400" dirty="0" smtClean="0">
                <a:sym typeface="Wingdings" panose="05000000000000000000" pitchFamily="2" charset="2"/>
              </a:rPr>
              <a:t>High volume air samplers; weekly sampling </a:t>
            </a:r>
          </a:p>
          <a:p>
            <a:pPr marL="135719" lvl="1" indent="0">
              <a:buNone/>
            </a:pPr>
            <a:r>
              <a:rPr lang="en-GB" sz="1400" dirty="0" smtClean="0">
                <a:sym typeface="Wingdings" panose="05000000000000000000" pitchFamily="2" charset="2"/>
              </a:rPr>
              <a:t>  volume </a:t>
            </a:r>
            <a:r>
              <a:rPr lang="en-GB" sz="1400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~ 100 000 m</a:t>
            </a:r>
            <a:r>
              <a:rPr lang="en-GB" sz="1400" b="1" baseline="300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3</a:t>
            </a:r>
          </a:p>
          <a:p>
            <a:pPr lvl="1"/>
            <a:r>
              <a:rPr lang="en-GB" sz="1400" dirty="0" smtClean="0">
                <a:sym typeface="Wingdings" panose="05000000000000000000" pitchFamily="2" charset="2"/>
              </a:rPr>
              <a:t>Lowest </a:t>
            </a:r>
            <a:r>
              <a:rPr lang="en-GB" sz="1400" baseline="30000" dirty="0" smtClean="0">
                <a:sym typeface="Wingdings" panose="05000000000000000000" pitchFamily="2" charset="2"/>
              </a:rPr>
              <a:t>137</a:t>
            </a:r>
            <a:r>
              <a:rPr lang="en-GB" sz="1400" dirty="0" smtClean="0">
                <a:sym typeface="Wingdings" panose="05000000000000000000" pitchFamily="2" charset="2"/>
              </a:rPr>
              <a:t>Cs activity concentration in the air: </a:t>
            </a:r>
            <a:r>
              <a:rPr lang="en-GB" sz="1400" dirty="0" err="1" smtClean="0">
                <a:sym typeface="Wingdings" panose="05000000000000000000" pitchFamily="2" charset="2"/>
              </a:rPr>
              <a:t>Alençon</a:t>
            </a:r>
            <a:r>
              <a:rPr lang="en-GB" sz="1400" dirty="0" smtClean="0">
                <a:sym typeface="Wingdings" panose="05000000000000000000" pitchFamily="2" charset="2"/>
              </a:rPr>
              <a:t> (oceanic influence), </a:t>
            </a:r>
            <a:r>
              <a:rPr lang="en-GB" sz="1400" dirty="0" err="1" smtClean="0">
                <a:sym typeface="Wingdings" panose="05000000000000000000" pitchFamily="2" charset="2"/>
              </a:rPr>
              <a:t>Puy</a:t>
            </a:r>
            <a:r>
              <a:rPr lang="en-GB" sz="1400" dirty="0" smtClean="0">
                <a:sym typeface="Wingdings" panose="05000000000000000000" pitchFamily="2" charset="2"/>
              </a:rPr>
              <a:t>-de-</a:t>
            </a:r>
            <a:r>
              <a:rPr lang="en-GB" sz="1400" dirty="0" err="1" smtClean="0">
                <a:sym typeface="Wingdings" panose="05000000000000000000" pitchFamily="2" charset="2"/>
              </a:rPr>
              <a:t>Dôme</a:t>
            </a:r>
            <a:r>
              <a:rPr lang="en-GB" sz="1400" dirty="0" smtClean="0">
                <a:sym typeface="Wingdings" panose="05000000000000000000" pitchFamily="2" charset="2"/>
              </a:rPr>
              <a:t> and Pic-du-Midi (high altitude)</a:t>
            </a:r>
          </a:p>
          <a:p>
            <a:pPr lvl="1"/>
            <a:r>
              <a:rPr lang="en-GB" sz="1400" dirty="0" smtClean="0">
                <a:sym typeface="Wingdings" panose="05000000000000000000" pitchFamily="2" charset="2"/>
              </a:rPr>
              <a:t>Measurements on coaxial detectors in </a:t>
            </a:r>
            <a:r>
              <a:rPr lang="en-GB" sz="1400" dirty="0" err="1" smtClean="0">
                <a:sym typeface="Wingdings" panose="05000000000000000000" pitchFamily="2" charset="2"/>
              </a:rPr>
              <a:t>Modane</a:t>
            </a:r>
            <a:r>
              <a:rPr lang="en-GB" sz="1400" dirty="0" smtClean="0">
                <a:sym typeface="Wingdings" panose="05000000000000000000" pitchFamily="2" charset="2"/>
              </a:rPr>
              <a:t> for 2-4 days</a:t>
            </a:r>
          </a:p>
          <a:p>
            <a:pPr lvl="1"/>
            <a:r>
              <a:rPr lang="en-US" sz="1400" b="1" baseline="30000" dirty="0">
                <a:solidFill>
                  <a:srgbClr val="E33131"/>
                </a:solidFill>
              </a:rPr>
              <a:t>137</a:t>
            </a:r>
            <a:r>
              <a:rPr lang="en-US" sz="1400" b="1" dirty="0">
                <a:solidFill>
                  <a:srgbClr val="E33131"/>
                </a:solidFill>
              </a:rPr>
              <a:t>Cs </a:t>
            </a:r>
            <a:r>
              <a:rPr lang="en-US" sz="1400" dirty="0"/>
              <a:t>activity:  </a:t>
            </a:r>
            <a:endParaRPr lang="en-US" sz="1400" dirty="0" smtClean="0"/>
          </a:p>
          <a:p>
            <a:pPr marL="135719" lvl="1" indent="0">
              <a:buNone/>
            </a:pPr>
            <a:r>
              <a:rPr lang="en-US" sz="1400" b="1" dirty="0" smtClean="0">
                <a:solidFill>
                  <a:srgbClr val="E33131"/>
                </a:solidFill>
              </a:rPr>
              <a:t>0.5–100 </a:t>
            </a:r>
            <a:r>
              <a:rPr lang="en-US" sz="1400" b="1" dirty="0" err="1" smtClean="0">
                <a:solidFill>
                  <a:srgbClr val="E33131"/>
                </a:solidFill>
              </a:rPr>
              <a:t>mBq</a:t>
            </a:r>
            <a:endParaRPr lang="en-US" sz="1400" dirty="0"/>
          </a:p>
          <a:p>
            <a:pPr lvl="1"/>
            <a:r>
              <a:rPr lang="en-US" sz="1400" dirty="0" smtClean="0"/>
              <a:t>Detection </a:t>
            </a:r>
            <a:r>
              <a:rPr lang="en-US" sz="1400" dirty="0"/>
              <a:t>limits </a:t>
            </a:r>
            <a:r>
              <a:rPr lang="en-US" sz="1400" dirty="0" smtClean="0"/>
              <a:t>: </a:t>
            </a:r>
          </a:p>
          <a:p>
            <a:pPr marL="135719" lvl="1" indent="0">
              <a:buNone/>
            </a:pPr>
            <a:r>
              <a:rPr lang="en-US" sz="1400" b="1" baseline="30000" dirty="0" smtClean="0">
                <a:solidFill>
                  <a:schemeClr val="accent1"/>
                </a:solidFill>
              </a:rPr>
              <a:t>137</a:t>
            </a:r>
            <a:r>
              <a:rPr lang="en-US" sz="1400" b="1" dirty="0" smtClean="0">
                <a:solidFill>
                  <a:schemeClr val="accent1"/>
                </a:solidFill>
              </a:rPr>
              <a:t>Cs </a:t>
            </a:r>
            <a:r>
              <a:rPr lang="en-US" sz="1400" b="1" dirty="0">
                <a:solidFill>
                  <a:schemeClr val="accent1"/>
                </a:solidFill>
              </a:rPr>
              <a:t>~ 40 </a:t>
            </a:r>
            <a:r>
              <a:rPr lang="en-US" sz="1400" b="1" dirty="0" smtClean="0">
                <a:solidFill>
                  <a:schemeClr val="accent1"/>
                </a:solidFill>
              </a:rPr>
              <a:t>nBq.m</a:t>
            </a:r>
            <a:r>
              <a:rPr lang="en-US" sz="1400" b="1" baseline="30000" dirty="0" smtClean="0">
                <a:solidFill>
                  <a:schemeClr val="accent1"/>
                </a:solidFill>
              </a:rPr>
              <a:t>-3</a:t>
            </a:r>
            <a:endParaRPr lang="en-US" sz="1400" b="1" dirty="0">
              <a:solidFill>
                <a:schemeClr val="accent1"/>
              </a:solidFill>
            </a:endParaRPr>
          </a:p>
          <a:p>
            <a:pPr lvl="1"/>
            <a:endParaRPr lang="en-GB" sz="1400" dirty="0" smtClean="0">
              <a:sym typeface="Wingdings" panose="05000000000000000000" pitchFamily="2" charset="2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5"/>
          <a:stretch/>
        </p:blipFill>
        <p:spPr>
          <a:xfrm>
            <a:off x="7407630" y="184616"/>
            <a:ext cx="1520797" cy="2230122"/>
          </a:xfrm>
          <a:prstGeom prst="rect">
            <a:avLst/>
          </a:prstGeom>
        </p:spPr>
      </p:pic>
      <p:pic>
        <p:nvPicPr>
          <p:cNvPr id="12" name="Picture 4" descr="G:\metrorad\photos\GAMMA\GEOMETR\Photo 00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27432" r="9685" b="33944"/>
          <a:stretch/>
        </p:blipFill>
        <p:spPr bwMode="auto">
          <a:xfrm>
            <a:off x="7710749" y="3804919"/>
            <a:ext cx="1060098" cy="1007074"/>
          </a:xfrm>
          <a:prstGeom prst="rect">
            <a:avLst/>
          </a:prstGeom>
          <a:noFill/>
          <a:extLst/>
        </p:spPr>
      </p:pic>
      <p:sp>
        <p:nvSpPr>
          <p:cNvPr id="13" name="Rectangle 12"/>
          <p:cNvSpPr/>
          <p:nvPr/>
        </p:nvSpPr>
        <p:spPr>
          <a:xfrm>
            <a:off x="7783519" y="4213500"/>
            <a:ext cx="9145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  <a:latin typeface="+mj-lt"/>
              </a:rPr>
              <a:t>10 </a:t>
            </a:r>
            <a:r>
              <a:rPr lang="en-US" sz="1050" b="1" dirty="0">
                <a:solidFill>
                  <a:schemeClr val="bg1"/>
                </a:solidFill>
                <a:latin typeface="+mj-lt"/>
              </a:rPr>
              <a:t>mL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10749" y="301415"/>
            <a:ext cx="9145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  <a:latin typeface="+mj-lt"/>
              </a:rPr>
              <a:t>TGD (</a:t>
            </a:r>
            <a:r>
              <a:rPr lang="en-US" sz="1050" b="1" dirty="0" err="1" smtClean="0">
                <a:solidFill>
                  <a:schemeClr val="bg1"/>
                </a:solidFill>
                <a:latin typeface="+mj-lt"/>
              </a:rPr>
              <a:t>Orsay</a:t>
            </a:r>
            <a:r>
              <a:rPr lang="en-US" sz="1050" b="1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10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59808" y="2925096"/>
            <a:ext cx="914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  <a:latin typeface="+mj-lt"/>
              </a:rPr>
              <a:t>aerosol </a:t>
            </a:r>
          </a:p>
          <a:p>
            <a:pPr algn="ctr"/>
            <a:r>
              <a:rPr lang="en-US" sz="1050" b="1" dirty="0" smtClean="0">
                <a:solidFill>
                  <a:schemeClr val="bg1"/>
                </a:solidFill>
                <a:latin typeface="+mj-lt"/>
              </a:rPr>
              <a:t>filter</a:t>
            </a:r>
            <a:endParaRPr lang="en-US" sz="105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115" y="992907"/>
            <a:ext cx="3527255" cy="3058638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22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D31D9339-FB21-4888-AA1C-EE704C588A4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65370" y="861032"/>
            <a:ext cx="4112519" cy="385199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="" xmlns:a16="http://schemas.microsoft.com/office/drawing/2014/main" id="{95FCF60C-AF2A-4905-A2B3-822098CB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Atmospheric</a:t>
            </a:r>
            <a:r>
              <a:rPr lang="fr-FR" dirty="0" smtClean="0"/>
              <a:t> </a:t>
            </a:r>
            <a:r>
              <a:rPr lang="en-GB" dirty="0"/>
              <a:t>samples: aerosol filters</a:t>
            </a:r>
          </a:p>
        </p:txBody>
      </p:sp>
      <p:sp>
        <p:nvSpPr>
          <p:cNvPr id="11" name="Espace réservé du texte 1">
            <a:extLst>
              <a:ext uri="{FF2B5EF4-FFF2-40B4-BE49-F238E27FC236}">
                <a16:creationId xmlns="" xmlns:a16="http://schemas.microsoft.com/office/drawing/2014/main" id="{262A9661-BF84-4B03-8BEA-FF67271866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2" y="880948"/>
            <a:ext cx="4202702" cy="3170597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OPERA-Air network : multiple purpose</a:t>
            </a:r>
          </a:p>
          <a:p>
            <a:pPr lvl="1"/>
            <a:r>
              <a:rPr lang="en-GB" altLang="en-US" sz="1400" dirty="0" smtClean="0"/>
              <a:t>Aim </a:t>
            </a:r>
            <a:r>
              <a:rPr lang="en-GB" altLang="en-US" sz="1400" dirty="0"/>
              <a:t>of radiological </a:t>
            </a:r>
            <a:r>
              <a:rPr lang="en-GB" altLang="en-US" sz="1400" b="1" dirty="0">
                <a:solidFill>
                  <a:srgbClr val="00B050"/>
                </a:solidFill>
              </a:rPr>
              <a:t>environment surveillance</a:t>
            </a:r>
          </a:p>
          <a:p>
            <a:pPr lvl="2"/>
            <a:r>
              <a:rPr lang="en-US" sz="1400" b="1" dirty="0">
                <a:solidFill>
                  <a:schemeClr val="tx2"/>
                </a:solidFill>
              </a:rPr>
              <a:t>Baseline</a:t>
            </a:r>
            <a:r>
              <a:rPr lang="en-US" sz="1400" dirty="0">
                <a:solidFill>
                  <a:schemeClr val="tx2"/>
                </a:solidFill>
              </a:rPr>
              <a:t> of the </a:t>
            </a:r>
            <a:r>
              <a:rPr lang="en-US" sz="1400" baseline="30000" dirty="0">
                <a:solidFill>
                  <a:schemeClr val="tx2"/>
                </a:solidFill>
              </a:rPr>
              <a:t>137</a:t>
            </a:r>
            <a:r>
              <a:rPr lang="en-US" sz="1400" dirty="0">
                <a:solidFill>
                  <a:schemeClr val="tx2"/>
                </a:solidFill>
              </a:rPr>
              <a:t>Cs activity </a:t>
            </a:r>
            <a:r>
              <a:rPr lang="en-US" sz="1400" dirty="0" smtClean="0">
                <a:solidFill>
                  <a:schemeClr val="tx2"/>
                </a:solidFill>
              </a:rPr>
              <a:t>concentration           in </a:t>
            </a:r>
            <a:r>
              <a:rPr lang="en-US" sz="1400" dirty="0">
                <a:solidFill>
                  <a:schemeClr val="tx2"/>
                </a:solidFill>
              </a:rPr>
              <a:t>the atmosphere</a:t>
            </a:r>
          </a:p>
          <a:p>
            <a:pPr lvl="2"/>
            <a:r>
              <a:rPr lang="en-GB" altLang="en-US" sz="1400" dirty="0" smtClean="0"/>
              <a:t>Detections resulting from </a:t>
            </a:r>
            <a:r>
              <a:rPr lang="en-GB" altLang="en-US" sz="1400" b="1" dirty="0" smtClean="0"/>
              <a:t>low-magnitude</a:t>
            </a:r>
            <a:r>
              <a:rPr lang="en-GB" altLang="en-US" sz="1400" dirty="0" smtClean="0"/>
              <a:t> incident releases to accident releases                    at </a:t>
            </a:r>
            <a:r>
              <a:rPr lang="en-GB" altLang="en-US" sz="1400" b="1" dirty="0" smtClean="0"/>
              <a:t>remote</a:t>
            </a:r>
            <a:r>
              <a:rPr lang="en-GB" altLang="en-US" sz="1400" dirty="0" smtClean="0"/>
              <a:t> places</a:t>
            </a:r>
            <a:endParaRPr lang="en-GB" altLang="en-US" sz="1400" b="1" dirty="0"/>
          </a:p>
          <a:p>
            <a:pPr lvl="1"/>
            <a:r>
              <a:rPr lang="en-GB" altLang="en-US" sz="1400" dirty="0"/>
              <a:t>In case of </a:t>
            </a:r>
            <a:r>
              <a:rPr lang="en-GB" altLang="en-US" sz="1400" b="1" dirty="0">
                <a:solidFill>
                  <a:schemeClr val="accent1"/>
                </a:solidFill>
              </a:rPr>
              <a:t>emergency</a:t>
            </a:r>
          </a:p>
          <a:p>
            <a:pPr lvl="2"/>
            <a:r>
              <a:rPr lang="en-GB" altLang="en-US" sz="1400" dirty="0"/>
              <a:t>Rapid and reliable </a:t>
            </a:r>
            <a:r>
              <a:rPr lang="en-GB" altLang="en-US" sz="1400" b="1" dirty="0"/>
              <a:t>information</a:t>
            </a:r>
            <a:r>
              <a:rPr lang="en-GB" altLang="en-US" sz="1400" dirty="0"/>
              <a:t> to the population</a:t>
            </a:r>
          </a:p>
          <a:p>
            <a:pPr lvl="2"/>
            <a:r>
              <a:rPr lang="en-GB" altLang="en-US" sz="1400" dirty="0"/>
              <a:t>Low level measurement to help </a:t>
            </a:r>
            <a:r>
              <a:rPr lang="en-GB" altLang="en-US" sz="1400" b="1" dirty="0"/>
              <a:t>source term </a:t>
            </a:r>
            <a:r>
              <a:rPr lang="en-GB" altLang="en-US" sz="1400" dirty="0"/>
              <a:t>assessment</a:t>
            </a:r>
          </a:p>
          <a:p>
            <a:pPr lvl="1"/>
            <a:r>
              <a:rPr lang="en-GB" altLang="en-US" sz="1400" dirty="0"/>
              <a:t>Role as a </a:t>
            </a:r>
            <a:r>
              <a:rPr lang="en-GB" altLang="en-US" sz="1400" b="1" dirty="0">
                <a:solidFill>
                  <a:schemeClr val="accent2"/>
                </a:solidFill>
              </a:rPr>
              <a:t>research network</a:t>
            </a:r>
          </a:p>
          <a:p>
            <a:pPr lvl="2"/>
            <a:r>
              <a:rPr lang="en-GB" altLang="en-US" sz="1400" dirty="0"/>
              <a:t>Data for </a:t>
            </a:r>
            <a:r>
              <a:rPr lang="en-GB" altLang="en-US" sz="1400" b="1" dirty="0"/>
              <a:t>transfer studies </a:t>
            </a:r>
            <a:r>
              <a:rPr lang="en-GB" altLang="en-US" sz="1400" dirty="0" smtClean="0"/>
              <a:t>: contaminated air masses from Fukushima accident</a:t>
            </a:r>
            <a:endParaRPr lang="en-GB" altLang="en-US" sz="1400" dirty="0"/>
          </a:p>
          <a:p>
            <a:pPr lvl="2"/>
            <a:r>
              <a:rPr lang="en-GB" altLang="en-US" sz="1400" dirty="0"/>
              <a:t>Improvement of the </a:t>
            </a:r>
            <a:r>
              <a:rPr lang="en-GB" altLang="en-US" sz="1400" b="1" dirty="0"/>
              <a:t>deposition calculation codes</a:t>
            </a:r>
          </a:p>
          <a:p>
            <a:pPr marL="0" indent="0">
              <a:buNone/>
            </a:pPr>
            <a:endParaRPr lang="en-US" sz="1400" b="1" dirty="0">
              <a:solidFill>
                <a:schemeClr val="accent1"/>
              </a:solidFill>
            </a:endParaRPr>
          </a:p>
          <a:p>
            <a:pPr lvl="1"/>
            <a:endParaRPr lang="en-GB" sz="1400" dirty="0" smtClean="0">
              <a:sym typeface="Wingdings" panose="05000000000000000000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5119" y="4246536"/>
            <a:ext cx="38688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tx2"/>
                </a:solidFill>
                <a:latin typeface="+mj-lt"/>
              </a:rPr>
              <a:t>de </a:t>
            </a:r>
            <a:r>
              <a:rPr lang="en-US" sz="1000" dirty="0" err="1" smtClean="0">
                <a:solidFill>
                  <a:schemeClr val="tx2"/>
                </a:solidFill>
                <a:latin typeface="+mj-lt"/>
              </a:rPr>
              <a:t>Vismes</a:t>
            </a:r>
            <a:r>
              <a:rPr lang="en-US" sz="1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000" dirty="0" err="1" smtClean="0">
                <a:solidFill>
                  <a:schemeClr val="tx2"/>
                </a:solidFill>
                <a:latin typeface="+mj-lt"/>
              </a:rPr>
              <a:t>Ott</a:t>
            </a:r>
            <a:r>
              <a:rPr lang="en-US" sz="1000" dirty="0" smtClean="0">
                <a:solidFill>
                  <a:schemeClr val="tx2"/>
                </a:solidFill>
                <a:latin typeface="+mj-lt"/>
              </a:rPr>
              <a:t>, A. et al. </a:t>
            </a:r>
            <a:r>
              <a:rPr lang="en-US" sz="1000" dirty="0">
                <a:solidFill>
                  <a:schemeClr val="tx2"/>
                </a:solidFill>
                <a:latin typeface="+mj-lt"/>
              </a:rPr>
              <a:t>(2013) J. Environ. </a:t>
            </a:r>
            <a:r>
              <a:rPr lang="en-US" sz="1000" dirty="0" err="1">
                <a:solidFill>
                  <a:schemeClr val="tx2"/>
                </a:solidFill>
                <a:latin typeface="+mj-lt"/>
              </a:rPr>
              <a:t>Radioact</a:t>
            </a:r>
            <a:r>
              <a:rPr lang="en-US" sz="1000" dirty="0">
                <a:solidFill>
                  <a:schemeClr val="tx2"/>
                </a:solidFill>
                <a:latin typeface="+mj-lt"/>
              </a:rPr>
              <a:t>., </a:t>
            </a:r>
            <a:r>
              <a:rPr lang="en-US" sz="1000" dirty="0" smtClean="0">
                <a:solidFill>
                  <a:schemeClr val="tx2"/>
                </a:solidFill>
                <a:latin typeface="+mj-lt"/>
              </a:rPr>
              <a:t>125, pp. 6-16	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tx2"/>
                </a:solidFill>
                <a:latin typeface="+mj-lt"/>
              </a:rPr>
              <a:t>Masson</a:t>
            </a:r>
            <a:r>
              <a:rPr lang="en-US" sz="1000" dirty="0">
                <a:solidFill>
                  <a:schemeClr val="tx2"/>
                </a:solidFill>
                <a:latin typeface="+mj-lt"/>
              </a:rPr>
              <a:t>, O. </a:t>
            </a:r>
            <a:r>
              <a:rPr lang="en-US" sz="1000" i="1" dirty="0">
                <a:solidFill>
                  <a:schemeClr val="tx2"/>
                </a:solidFill>
                <a:latin typeface="+mj-lt"/>
              </a:rPr>
              <a:t>et al. </a:t>
            </a:r>
            <a:r>
              <a:rPr lang="en-US" sz="1000" dirty="0">
                <a:solidFill>
                  <a:schemeClr val="tx2"/>
                </a:solidFill>
                <a:latin typeface="+mj-lt"/>
              </a:rPr>
              <a:t>(2018) </a:t>
            </a:r>
            <a:r>
              <a:rPr lang="en-US" sz="1000" dirty="0" smtClean="0">
                <a:solidFill>
                  <a:schemeClr val="tx2"/>
                </a:solidFill>
                <a:latin typeface="+mj-lt"/>
              </a:rPr>
              <a:t>Environ</a:t>
            </a:r>
            <a:r>
              <a:rPr lang="en-US" sz="1000" dirty="0">
                <a:solidFill>
                  <a:schemeClr val="tx2"/>
                </a:solidFill>
                <a:latin typeface="+mj-lt"/>
              </a:rPr>
              <a:t>. Sci. Technol. 2018, 52, 8488−</a:t>
            </a:r>
            <a:r>
              <a:rPr lang="en-US" sz="1000" dirty="0" smtClean="0">
                <a:solidFill>
                  <a:schemeClr val="tx2"/>
                </a:solidFill>
                <a:latin typeface="+mj-lt"/>
              </a:rPr>
              <a:t>8500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tx2"/>
                </a:solidFill>
                <a:latin typeface="+mj-lt"/>
              </a:rPr>
              <a:t>Masson</a:t>
            </a:r>
            <a:r>
              <a:rPr lang="en-US" sz="1000" dirty="0">
                <a:solidFill>
                  <a:schemeClr val="tx2"/>
                </a:solidFill>
                <a:latin typeface="+mj-lt"/>
              </a:rPr>
              <a:t>, O. </a:t>
            </a:r>
            <a:r>
              <a:rPr lang="en-US" sz="1000" i="1" dirty="0">
                <a:solidFill>
                  <a:schemeClr val="tx2"/>
                </a:solidFill>
                <a:latin typeface="+mj-lt"/>
              </a:rPr>
              <a:t>et al. </a:t>
            </a:r>
            <a:r>
              <a:rPr lang="en-US" sz="1000" dirty="0">
                <a:solidFill>
                  <a:schemeClr val="tx2"/>
                </a:solidFill>
                <a:latin typeface="+mj-lt"/>
              </a:rPr>
              <a:t>(</a:t>
            </a:r>
            <a:r>
              <a:rPr lang="en-US" sz="1000" dirty="0" smtClean="0">
                <a:solidFill>
                  <a:schemeClr val="tx2"/>
                </a:solidFill>
                <a:latin typeface="+mj-lt"/>
              </a:rPr>
              <a:t>2019) PNAS </a:t>
            </a:r>
            <a:r>
              <a:rPr lang="pt-BR" sz="1000" dirty="0" smtClean="0">
                <a:solidFill>
                  <a:schemeClr val="tx2"/>
                </a:solidFill>
                <a:latin typeface="+mj-lt"/>
              </a:rPr>
              <a:t>116 </a:t>
            </a:r>
            <a:r>
              <a:rPr lang="pt-BR" sz="1000" dirty="0">
                <a:solidFill>
                  <a:schemeClr val="tx2"/>
                </a:solidFill>
                <a:latin typeface="+mj-lt"/>
              </a:rPr>
              <a:t>(34) </a:t>
            </a:r>
            <a:r>
              <a:rPr lang="pt-BR" sz="1000" dirty="0" smtClean="0">
                <a:solidFill>
                  <a:schemeClr val="tx2"/>
                </a:solidFill>
                <a:latin typeface="+mj-lt"/>
              </a:rPr>
              <a:t>16750-16759	</a:t>
            </a:r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Measurements of environment samples with HPGe detectors at LSM- Anne de Vismes Ott - IRSN - November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251" y="554002"/>
            <a:ext cx="4019278" cy="25129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74178" y="3657977"/>
            <a:ext cx="167076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50" b="1" dirty="0" smtClean="0">
                <a:solidFill>
                  <a:schemeClr val="tx2"/>
                </a:solidFill>
                <a:latin typeface="+mj-lt"/>
              </a:rPr>
              <a:t>Fukushima accident</a:t>
            </a:r>
            <a:endParaRPr lang="en-US" sz="105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50" b="1" baseline="30000" dirty="0" smtClean="0">
                <a:solidFill>
                  <a:schemeClr val="tx2"/>
                </a:solidFill>
                <a:latin typeface="+mj-lt"/>
              </a:rPr>
              <a:t>131</a:t>
            </a:r>
            <a:r>
              <a:rPr lang="en-US" sz="1050" b="1" dirty="0" smtClean="0">
                <a:solidFill>
                  <a:schemeClr val="tx2"/>
                </a:solidFill>
                <a:latin typeface="+mj-lt"/>
              </a:rPr>
              <a:t>I in 2017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50" b="1" baseline="30000" dirty="0" smtClean="0">
                <a:solidFill>
                  <a:schemeClr val="tx2"/>
                </a:solidFill>
                <a:latin typeface="+mj-lt"/>
              </a:rPr>
              <a:t>106</a:t>
            </a:r>
            <a:r>
              <a:rPr lang="en-US" sz="1050" b="1" dirty="0" smtClean="0">
                <a:solidFill>
                  <a:schemeClr val="tx2"/>
                </a:solidFill>
                <a:latin typeface="+mj-lt"/>
              </a:rPr>
              <a:t>Rh in 2017</a:t>
            </a:r>
            <a:endParaRPr lang="en-US" sz="105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46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 - PAGES INTERIEURES">
  <a:themeElements>
    <a:clrScheme name="IRSN PPT 2">
      <a:dk1>
        <a:sysClr val="windowText" lastClr="000000"/>
      </a:dk1>
      <a:lt1>
        <a:sysClr val="window" lastClr="FFFFFF"/>
      </a:lt1>
      <a:dk2>
        <a:srgbClr val="000000"/>
      </a:dk2>
      <a:lt2>
        <a:srgbClr val="FFDE14"/>
      </a:lt2>
      <a:accent1>
        <a:srgbClr val="E83C4E"/>
      </a:accent1>
      <a:accent2>
        <a:srgbClr val="90B0DD"/>
      </a:accent2>
      <a:accent3>
        <a:srgbClr val="283583"/>
      </a:accent3>
      <a:accent4>
        <a:srgbClr val="8C8985"/>
      </a:accent4>
      <a:accent5>
        <a:srgbClr val="FF9800"/>
      </a:accent5>
      <a:accent6>
        <a:srgbClr val="228848"/>
      </a:accent6>
      <a:hlink>
        <a:srgbClr val="283583"/>
      </a:hlink>
      <a:folHlink>
        <a:srgbClr val="28358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5793C9"/>
        </a:dk2>
        <a:lt2>
          <a:srgbClr val="808080"/>
        </a:lt2>
        <a:accent1>
          <a:srgbClr val="91B1D9"/>
        </a:accent1>
        <a:accent2>
          <a:srgbClr val="E63D4D"/>
        </a:accent2>
        <a:accent3>
          <a:srgbClr val="FFFFFF"/>
        </a:accent3>
        <a:accent4>
          <a:srgbClr val="000000"/>
        </a:accent4>
        <a:accent5>
          <a:srgbClr val="C7D5E9"/>
        </a:accent5>
        <a:accent6>
          <a:srgbClr val="D036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rsn_frm_296-V2.potx" id="{1780ECB3-83F3-4C66-8032-04E1B052FC78}" vid="{9C5BA1FD-E2C6-4135-AC8E-83E779EEE1EB}"/>
    </a:ext>
  </a:extLst>
</a:theme>
</file>

<file path=ppt/theme/theme2.xml><?xml version="1.0" encoding="utf-8"?>
<a:theme xmlns:a="http://schemas.openxmlformats.org/drawingml/2006/main" name="II - COUVERTURES">
  <a:themeElements>
    <a:clrScheme name="IRSN PP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83C4E"/>
      </a:accent1>
      <a:accent2>
        <a:srgbClr val="90B0DD"/>
      </a:accent2>
      <a:accent3>
        <a:srgbClr val="283583"/>
      </a:accent3>
      <a:accent4>
        <a:srgbClr val="8C8985"/>
      </a:accent4>
      <a:accent5>
        <a:srgbClr val="FF9800"/>
      </a:accent5>
      <a:accent6>
        <a:srgbClr val="228848"/>
      </a:accent6>
      <a:hlink>
        <a:srgbClr val="283583"/>
      </a:hlink>
      <a:folHlink>
        <a:srgbClr val="283583"/>
      </a:folHlink>
    </a:clrScheme>
    <a:fontScheme name="Modèle par défau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5793C9"/>
        </a:dk2>
        <a:lt2>
          <a:srgbClr val="808080"/>
        </a:lt2>
        <a:accent1>
          <a:srgbClr val="91B1D9"/>
        </a:accent1>
        <a:accent2>
          <a:srgbClr val="E63D4D"/>
        </a:accent2>
        <a:accent3>
          <a:srgbClr val="FFFFFF"/>
        </a:accent3>
        <a:accent4>
          <a:srgbClr val="000000"/>
        </a:accent4>
        <a:accent5>
          <a:srgbClr val="C7D5E9"/>
        </a:accent5>
        <a:accent6>
          <a:srgbClr val="D036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rsn_frm_296-V2.potx" id="{1780ECB3-83F3-4C66-8032-04E1B052FC78}" vid="{217D1887-5EFD-470D-A2A5-B9E34D849487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FB392325210247A88F0FA3D52B2055" ma:contentTypeVersion="1" ma:contentTypeDescription="Crée un document." ma:contentTypeScope="" ma:versionID="34c31b95eca514dd292f54bc7f4bc8b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1614333-E2BE-4661-BA52-D6B8821763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5CE834-D11E-4521-BD41-1B2FDEC7C5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1ED695-4494-48AC-AC3E-E439590ADA20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irsn_frm_296-V3</Template>
  <TotalTime>7806</TotalTime>
  <Words>1505</Words>
  <Application>Microsoft Office PowerPoint</Application>
  <PresentationFormat>Affichage à l'écran (16:9)</PresentationFormat>
  <Paragraphs>258</Paragraphs>
  <Slides>18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Century Gothic</vt:lpstr>
      <vt:lpstr>Segoe UI Symbol</vt:lpstr>
      <vt:lpstr>Symbol</vt:lpstr>
      <vt:lpstr>Trebuchet MS</vt:lpstr>
      <vt:lpstr>Wingdings</vt:lpstr>
      <vt:lpstr>Wingdings 3</vt:lpstr>
      <vt:lpstr>I - PAGES INTERIEURES</vt:lpstr>
      <vt:lpstr>II - COUVERTURES</vt:lpstr>
      <vt:lpstr>Low level measurements of environment samples with HPGe detectors at LSM</vt:lpstr>
      <vt:lpstr>Introduction</vt:lpstr>
      <vt:lpstr>Introduction</vt:lpstr>
      <vt:lpstr>22 High Purity Germanium detectors</vt:lpstr>
      <vt:lpstr>Background</vt:lpstr>
      <vt:lpstr>Ultra low background well type detectors</vt:lpstr>
      <vt:lpstr>Example</vt:lpstr>
      <vt:lpstr>Atmospheric samples: aerosol filters</vt:lpstr>
      <vt:lpstr>Atmospheric samples: aerosol filters</vt:lpstr>
      <vt:lpstr>Atmospheric samples: fallout</vt:lpstr>
      <vt:lpstr>Some times… some “exotic” samples…</vt:lpstr>
      <vt:lpstr>Partage</vt:lpstr>
      <vt:lpstr>52E (Hermine)</vt:lpstr>
      <vt:lpstr>LYS</vt:lpstr>
      <vt:lpstr>XXL</vt:lpstr>
      <vt:lpstr>PPT</vt:lpstr>
      <vt:lpstr>Conclusion</vt:lpstr>
      <vt:lpstr>Présentation PowerPoint</vt:lpstr>
    </vt:vector>
  </TitlesOfParts>
  <Company>TROISCUBE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RIET-HUCHELOUP Marie</dc:creator>
  <cp:lastModifiedBy>DE VISMES Anne</cp:lastModifiedBy>
  <cp:revision>158</cp:revision>
  <dcterms:created xsi:type="dcterms:W3CDTF">2020-07-06T16:18:40Z</dcterms:created>
  <dcterms:modified xsi:type="dcterms:W3CDTF">2021-12-16T13:54:13Z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0x0101005FFB392325210247A88F0FA3D52B2055</vt:lpwstr>
  </property>
</Properties>
</file>