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80" r:id="rId5"/>
    <p:sldId id="281" r:id="rId6"/>
    <p:sldId id="259" r:id="rId7"/>
    <p:sldId id="283" r:id="rId8"/>
    <p:sldId id="260" r:id="rId9"/>
    <p:sldId id="263" r:id="rId10"/>
    <p:sldId id="278" r:id="rId11"/>
    <p:sldId id="264" r:id="rId12"/>
    <p:sldId id="265" r:id="rId13"/>
    <p:sldId id="273" r:id="rId14"/>
    <p:sldId id="287" r:id="rId15"/>
    <p:sldId id="277" r:id="rId16"/>
    <p:sldId id="284" r:id="rId17"/>
    <p:sldId id="270" r:id="rId18"/>
    <p:sldId id="268" r:id="rId19"/>
    <p:sldId id="285" r:id="rId20"/>
    <p:sldId id="274" r:id="rId21"/>
    <p:sldId id="275" r:id="rId22"/>
    <p:sldId id="276" r:id="rId23"/>
    <p:sldId id="286" r:id="rId24"/>
    <p:sldId id="288" r:id="rId25"/>
    <p:sldId id="289" r:id="rId26"/>
    <p:sldId id="271" r:id="rId27"/>
    <p:sldId id="272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F07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44" autoAdjust="0"/>
  </p:normalViewPr>
  <p:slideViewPr>
    <p:cSldViewPr snapToGrid="0">
      <p:cViewPr varScale="1">
        <p:scale>
          <a:sx n="122" d="100"/>
          <a:sy n="122" d="100"/>
        </p:scale>
        <p:origin x="11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tois\Documents\MSFR_Cl\20210831_isogeneration\comparaisons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tois\Documents\MSFR_Cl\20210831_isogeneration\comparaisons_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tois\Documents\MSFR_Cl\20210831_isogeneration\comparaisons_volumes_debits_epaisseurs-couv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noProof="0" dirty="0"/>
              <a:t>Temps de doublement en</a:t>
            </a:r>
            <a:r>
              <a:rPr lang="fr-FR" sz="1400" baseline="0" noProof="0" dirty="0"/>
              <a:t> fonction de l’épaisseur de la couverture</a:t>
            </a:r>
            <a:endParaRPr lang="fr-FR" sz="1400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epaisseur_couverture!$AD$58</c:f>
              <c:strCache>
                <c:ptCount val="1"/>
                <c:pt idx="0">
                  <c:v>Temps de doublement (an)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epaisseur_couverture!$AB$59:$AB$66</c:f>
              <c:numCache>
                <c:formatCode>General</c:formatCode>
                <c:ptCount val="8"/>
                <c:pt idx="0" formatCode="0.00E+00">
                  <c:v>1.7000000000000001E-2</c:v>
                </c:pt>
                <c:pt idx="1">
                  <c:v>3.9</c:v>
                </c:pt>
                <c:pt idx="2">
                  <c:v>12.5</c:v>
                </c:pt>
                <c:pt idx="3">
                  <c:v>27.7</c:v>
                </c:pt>
                <c:pt idx="4">
                  <c:v>45.2</c:v>
                </c:pt>
                <c:pt idx="5">
                  <c:v>66.3</c:v>
                </c:pt>
                <c:pt idx="6">
                  <c:v>88.9</c:v>
                </c:pt>
                <c:pt idx="7">
                  <c:v>121</c:v>
                </c:pt>
              </c:numCache>
            </c:numRef>
          </c:xVal>
          <c:yVal>
            <c:numRef>
              <c:f>epaisseur_couverture!$AD$59:$AD$66</c:f>
              <c:numCache>
                <c:formatCode>General</c:formatCode>
                <c:ptCount val="8"/>
                <c:pt idx="0">
                  <c:v>415</c:v>
                </c:pt>
                <c:pt idx="1">
                  <c:v>173</c:v>
                </c:pt>
                <c:pt idx="2">
                  <c:v>78</c:v>
                </c:pt>
                <c:pt idx="3">
                  <c:v>46</c:v>
                </c:pt>
                <c:pt idx="4">
                  <c:v>36</c:v>
                </c:pt>
                <c:pt idx="5">
                  <c:v>30</c:v>
                </c:pt>
                <c:pt idx="6">
                  <c:v>29</c:v>
                </c:pt>
                <c:pt idx="7">
                  <c:v>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35-404B-A9EF-967FACAAD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3044559"/>
        <c:axId val="1793161119"/>
      </c:scatterChart>
      <c:valAx>
        <c:axId val="1613044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Volume de la couverture (m</a:t>
                </a:r>
                <a:r>
                  <a:rPr lang="fr-FR" baseline="30000" dirty="0"/>
                  <a:t>3</a:t>
                </a:r>
                <a:r>
                  <a:rPr lang="fr-FR" dirty="0"/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93161119"/>
        <c:crosses val="autoZero"/>
        <c:crossBetween val="midCat"/>
      </c:valAx>
      <c:valAx>
        <c:axId val="1793161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Temps de doublement (an)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1304455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Facteur de conversion </a:t>
            </a:r>
            <a:r>
              <a:rPr lang="fr-FR" sz="1800" b="0" i="0" u="sng" baseline="0" dirty="0">
                <a:effectLst/>
              </a:rPr>
              <a:t>dans le combustible</a:t>
            </a:r>
            <a:r>
              <a:rPr lang="fr-FR" sz="1800" b="0" i="0" baseline="0" dirty="0">
                <a:effectLst/>
              </a:rPr>
              <a:t> en fonction du volume de la zone critique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'taille coeur'!$R$60</c:f>
              <c:strCache>
                <c:ptCount val="1"/>
                <c:pt idx="0">
                  <c:v>20m3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coeur'!$R$61:$R$108</c:f>
              <c:numCache>
                <c:formatCode>General</c:formatCode>
                <c:ptCount val="48"/>
                <c:pt idx="0">
                  <c:v>0.83940552976985239</c:v>
                </c:pt>
                <c:pt idx="1">
                  <c:v>0.84038991949981245</c:v>
                </c:pt>
                <c:pt idx="2">
                  <c:v>0.84038991949981245</c:v>
                </c:pt>
                <c:pt idx="3">
                  <c:v>0.84058047468017083</c:v>
                </c:pt>
                <c:pt idx="4">
                  <c:v>0.84058047468017083</c:v>
                </c:pt>
                <c:pt idx="5">
                  <c:v>0.84177230211679777</c:v>
                </c:pt>
                <c:pt idx="6">
                  <c:v>0.84177230211679777</c:v>
                </c:pt>
                <c:pt idx="7">
                  <c:v>0.84169195101598859</c:v>
                </c:pt>
                <c:pt idx="8">
                  <c:v>0.84169195101598859</c:v>
                </c:pt>
                <c:pt idx="9">
                  <c:v>0.84358013438108626</c:v>
                </c:pt>
                <c:pt idx="10">
                  <c:v>0.84358013438108626</c:v>
                </c:pt>
                <c:pt idx="11">
                  <c:v>0.84600297789616474</c:v>
                </c:pt>
                <c:pt idx="12">
                  <c:v>0.84600297789616474</c:v>
                </c:pt>
                <c:pt idx="13">
                  <c:v>0.84896404372935386</c:v>
                </c:pt>
                <c:pt idx="14">
                  <c:v>0.84896404372935386</c:v>
                </c:pt>
                <c:pt idx="15">
                  <c:v>0.85211433153067984</c:v>
                </c:pt>
                <c:pt idx="16">
                  <c:v>0.85211433153067984</c:v>
                </c:pt>
                <c:pt idx="17">
                  <c:v>0.85259400880726011</c:v>
                </c:pt>
                <c:pt idx="18">
                  <c:v>0.85259400880726011</c:v>
                </c:pt>
                <c:pt idx="19">
                  <c:v>0.85407314635727605</c:v>
                </c:pt>
                <c:pt idx="20">
                  <c:v>0.85407314635727605</c:v>
                </c:pt>
                <c:pt idx="21">
                  <c:v>0.8600231632267219</c:v>
                </c:pt>
                <c:pt idx="22">
                  <c:v>0.8600231632267219</c:v>
                </c:pt>
                <c:pt idx="23">
                  <c:v>0.8637376345497938</c:v>
                </c:pt>
                <c:pt idx="24">
                  <c:v>0.8637376345497938</c:v>
                </c:pt>
                <c:pt idx="25">
                  <c:v>0.86701959763604353</c:v>
                </c:pt>
                <c:pt idx="26">
                  <c:v>0.86701959763604353</c:v>
                </c:pt>
                <c:pt idx="27">
                  <c:v>0.87585782586208472</c:v>
                </c:pt>
                <c:pt idx="28">
                  <c:v>0.87585782586208472</c:v>
                </c:pt>
                <c:pt idx="29">
                  <c:v>0.88150321837337253</c:v>
                </c:pt>
                <c:pt idx="30">
                  <c:v>0.88150321837337253</c:v>
                </c:pt>
                <c:pt idx="31">
                  <c:v>0.88771790468362688</c:v>
                </c:pt>
                <c:pt idx="32">
                  <c:v>0.88771790468362688</c:v>
                </c:pt>
                <c:pt idx="33">
                  <c:v>0.89531057454649166</c:v>
                </c:pt>
                <c:pt idx="34">
                  <c:v>0.89531057454649166</c:v>
                </c:pt>
                <c:pt idx="35">
                  <c:v>0.898001459271633</c:v>
                </c:pt>
                <c:pt idx="36">
                  <c:v>0.898001459271633</c:v>
                </c:pt>
                <c:pt idx="37">
                  <c:v>0.89832085032384557</c:v>
                </c:pt>
                <c:pt idx="38">
                  <c:v>0.89832085032384557</c:v>
                </c:pt>
                <c:pt idx="39">
                  <c:v>0.90059609735187263</c:v>
                </c:pt>
                <c:pt idx="40">
                  <c:v>0.90059609735187263</c:v>
                </c:pt>
                <c:pt idx="41">
                  <c:v>0.89693829618116916</c:v>
                </c:pt>
                <c:pt idx="42">
                  <c:v>0.89693829618116916</c:v>
                </c:pt>
                <c:pt idx="43">
                  <c:v>0.8922982393085428</c:v>
                </c:pt>
                <c:pt idx="44">
                  <c:v>0.8922982393085428</c:v>
                </c:pt>
                <c:pt idx="45">
                  <c:v>0.88854731032811018</c:v>
                </c:pt>
                <c:pt idx="46">
                  <c:v>0.88854731032811018</c:v>
                </c:pt>
                <c:pt idx="47">
                  <c:v>0.88995790886797921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B2-4858-9133-EAE2E26817C3}"/>
            </c:ext>
          </c:extLst>
        </c:ser>
        <c:ser>
          <c:idx val="1"/>
          <c:order val="1"/>
          <c:tx>
            <c:strRef>
              <c:f>'taille coeur'!$S$60</c:f>
              <c:strCache>
                <c:ptCount val="1"/>
                <c:pt idx="0">
                  <c:v>25m3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coeur'!$S$61:$S$108</c:f>
              <c:numCache>
                <c:formatCode>General</c:formatCode>
                <c:ptCount val="48"/>
                <c:pt idx="0">
                  <c:v>0.8874174834422689</c:v>
                </c:pt>
                <c:pt idx="1">
                  <c:v>0.88455142564368705</c:v>
                </c:pt>
                <c:pt idx="2">
                  <c:v>0.88455142564368705</c:v>
                </c:pt>
                <c:pt idx="3">
                  <c:v>0.88608312728023042</c:v>
                </c:pt>
                <c:pt idx="4">
                  <c:v>0.88608312728023042</c:v>
                </c:pt>
                <c:pt idx="5">
                  <c:v>0.8882800772211743</c:v>
                </c:pt>
                <c:pt idx="6">
                  <c:v>0.8882800772211743</c:v>
                </c:pt>
                <c:pt idx="7">
                  <c:v>0.89155214384960013</c:v>
                </c:pt>
                <c:pt idx="8">
                  <c:v>0.89155214384960013</c:v>
                </c:pt>
                <c:pt idx="9">
                  <c:v>0.8904407688243805</c:v>
                </c:pt>
                <c:pt idx="10">
                  <c:v>0.8904407688243805</c:v>
                </c:pt>
                <c:pt idx="11">
                  <c:v>0.89121686281868739</c:v>
                </c:pt>
                <c:pt idx="12">
                  <c:v>0.89121686281868739</c:v>
                </c:pt>
                <c:pt idx="13">
                  <c:v>0.89241035048316564</c:v>
                </c:pt>
                <c:pt idx="14">
                  <c:v>0.89241035048316564</c:v>
                </c:pt>
                <c:pt idx="15">
                  <c:v>0.89612609636526808</c:v>
                </c:pt>
                <c:pt idx="16">
                  <c:v>0.89612609636526808</c:v>
                </c:pt>
                <c:pt idx="17">
                  <c:v>0.89798918652281479</c:v>
                </c:pt>
                <c:pt idx="18">
                  <c:v>0.89798918652281479</c:v>
                </c:pt>
                <c:pt idx="19">
                  <c:v>0.90092570881480016</c:v>
                </c:pt>
                <c:pt idx="20">
                  <c:v>0.90092570881480016</c:v>
                </c:pt>
                <c:pt idx="21">
                  <c:v>0.90318539062873537</c:v>
                </c:pt>
                <c:pt idx="22">
                  <c:v>0.90318539062873537</c:v>
                </c:pt>
                <c:pt idx="23">
                  <c:v>0.90701100912939658</c:v>
                </c:pt>
                <c:pt idx="24">
                  <c:v>0.90701100912939658</c:v>
                </c:pt>
                <c:pt idx="25">
                  <c:v>0.91198280390235609</c:v>
                </c:pt>
                <c:pt idx="26">
                  <c:v>0.91198280390235609</c:v>
                </c:pt>
                <c:pt idx="27">
                  <c:v>0.91905701964342379</c:v>
                </c:pt>
                <c:pt idx="28">
                  <c:v>0.91905701964342379</c:v>
                </c:pt>
                <c:pt idx="29">
                  <c:v>0.92599494770161817</c:v>
                </c:pt>
                <c:pt idx="30">
                  <c:v>0.92599494770161817</c:v>
                </c:pt>
                <c:pt idx="31">
                  <c:v>0.9285591080200698</c:v>
                </c:pt>
                <c:pt idx="32">
                  <c:v>0.9285591080200698</c:v>
                </c:pt>
                <c:pt idx="33">
                  <c:v>0.94107448081941136</c:v>
                </c:pt>
                <c:pt idx="34">
                  <c:v>0.94107448081941136</c:v>
                </c:pt>
                <c:pt idx="35">
                  <c:v>0.94355569325606847</c:v>
                </c:pt>
                <c:pt idx="36">
                  <c:v>0.94355569325606847</c:v>
                </c:pt>
                <c:pt idx="37">
                  <c:v>0.94628825714577969</c:v>
                </c:pt>
                <c:pt idx="38">
                  <c:v>0.94628825714577969</c:v>
                </c:pt>
                <c:pt idx="39">
                  <c:v>0.94720603411854087</c:v>
                </c:pt>
                <c:pt idx="40">
                  <c:v>0.94720603411854087</c:v>
                </c:pt>
                <c:pt idx="41">
                  <c:v>0.94377045904124324</c:v>
                </c:pt>
                <c:pt idx="42">
                  <c:v>0.94439577164798516</c:v>
                </c:pt>
                <c:pt idx="43">
                  <c:v>0.93953381164039618</c:v>
                </c:pt>
                <c:pt idx="44">
                  <c:v>0.93953381164039618</c:v>
                </c:pt>
                <c:pt idx="45">
                  <c:v>0.93834295514177812</c:v>
                </c:pt>
                <c:pt idx="46">
                  <c:v>0.93834295514177812</c:v>
                </c:pt>
                <c:pt idx="47">
                  <c:v>0.93668816458723825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B2-4858-9133-EAE2E26817C3}"/>
            </c:ext>
          </c:extLst>
        </c:ser>
        <c:ser>
          <c:idx val="2"/>
          <c:order val="2"/>
          <c:tx>
            <c:strRef>
              <c:f>'taille coeur'!$T$60</c:f>
              <c:strCache>
                <c:ptCount val="1"/>
                <c:pt idx="0">
                  <c:v>30m3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coeur'!$T$61:$T$108</c:f>
              <c:numCache>
                <c:formatCode>General</c:formatCode>
                <c:ptCount val="48"/>
                <c:pt idx="0">
                  <c:v>0.92746580936560896</c:v>
                </c:pt>
                <c:pt idx="1">
                  <c:v>0.92947597406638083</c:v>
                </c:pt>
                <c:pt idx="2">
                  <c:v>0.92947597406638083</c:v>
                </c:pt>
                <c:pt idx="3">
                  <c:v>0.92526622641143341</c:v>
                </c:pt>
                <c:pt idx="4">
                  <c:v>0.92526622641143341</c:v>
                </c:pt>
                <c:pt idx="5">
                  <c:v>0.92670673854018071</c:v>
                </c:pt>
                <c:pt idx="6">
                  <c:v>0.92670673854018071</c:v>
                </c:pt>
                <c:pt idx="7">
                  <c:v>0.9282936014425589</c:v>
                </c:pt>
                <c:pt idx="8">
                  <c:v>0.9282936014425589</c:v>
                </c:pt>
                <c:pt idx="9">
                  <c:v>0.92906534600718305</c:v>
                </c:pt>
                <c:pt idx="10">
                  <c:v>0.92906534600718305</c:v>
                </c:pt>
                <c:pt idx="11">
                  <c:v>0.93035849518396785</c:v>
                </c:pt>
                <c:pt idx="12">
                  <c:v>0.93035849518396785</c:v>
                </c:pt>
                <c:pt idx="13">
                  <c:v>0.93489049728921136</c:v>
                </c:pt>
                <c:pt idx="14">
                  <c:v>0.93489049728921136</c:v>
                </c:pt>
                <c:pt idx="15">
                  <c:v>0.9334009916422944</c:v>
                </c:pt>
                <c:pt idx="16">
                  <c:v>0.9334009916422944</c:v>
                </c:pt>
                <c:pt idx="17">
                  <c:v>0.93797572725462874</c:v>
                </c:pt>
                <c:pt idx="18">
                  <c:v>0.93797572725462874</c:v>
                </c:pt>
                <c:pt idx="19">
                  <c:v>0.93839050090448684</c:v>
                </c:pt>
                <c:pt idx="20">
                  <c:v>0.93839050090448684</c:v>
                </c:pt>
                <c:pt idx="21">
                  <c:v>0.94145980825570896</c:v>
                </c:pt>
                <c:pt idx="22">
                  <c:v>0.94145980825570896</c:v>
                </c:pt>
                <c:pt idx="23">
                  <c:v>0.94506207866389047</c:v>
                </c:pt>
                <c:pt idx="24">
                  <c:v>0.94506207866389047</c:v>
                </c:pt>
                <c:pt idx="25">
                  <c:v>0.94915825667594689</c:v>
                </c:pt>
                <c:pt idx="26">
                  <c:v>0.94915825667594689</c:v>
                </c:pt>
                <c:pt idx="27">
                  <c:v>0.95857853700396378</c:v>
                </c:pt>
                <c:pt idx="28">
                  <c:v>0.95857853700396378</c:v>
                </c:pt>
                <c:pt idx="29">
                  <c:v>0.963770429320018</c:v>
                </c:pt>
                <c:pt idx="30">
                  <c:v>0.963770429320018</c:v>
                </c:pt>
                <c:pt idx="31">
                  <c:v>0.97015898977343418</c:v>
                </c:pt>
                <c:pt idx="32">
                  <c:v>0.97015898977343418</c:v>
                </c:pt>
                <c:pt idx="33">
                  <c:v>0.97204396390078152</c:v>
                </c:pt>
                <c:pt idx="34">
                  <c:v>0.97204396390078152</c:v>
                </c:pt>
                <c:pt idx="35">
                  <c:v>0.9791806025333043</c:v>
                </c:pt>
                <c:pt idx="36">
                  <c:v>0.9791806025333043</c:v>
                </c:pt>
                <c:pt idx="37">
                  <c:v>0.98006672526060012</c:v>
                </c:pt>
                <c:pt idx="38">
                  <c:v>0.98006672526060012</c:v>
                </c:pt>
                <c:pt idx="39">
                  <c:v>0.98621020199869613</c:v>
                </c:pt>
                <c:pt idx="40">
                  <c:v>0.98621020199869613</c:v>
                </c:pt>
                <c:pt idx="41">
                  <c:v>0.97859899108898596</c:v>
                </c:pt>
                <c:pt idx="42">
                  <c:v>0.97859899108898596</c:v>
                </c:pt>
                <c:pt idx="43">
                  <c:v>0.97458697587280585</c:v>
                </c:pt>
                <c:pt idx="45">
                  <c:v>0.97483315498050649</c:v>
                </c:pt>
                <c:pt idx="46">
                  <c:v>0.97483315498050649</c:v>
                </c:pt>
                <c:pt idx="47">
                  <c:v>0.97403651392227086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B2-4858-9133-EAE2E26817C3}"/>
            </c:ext>
          </c:extLst>
        </c:ser>
        <c:ser>
          <c:idx val="3"/>
          <c:order val="3"/>
          <c:tx>
            <c:strRef>
              <c:f>'taille coeur'!$U$60</c:f>
              <c:strCache>
                <c:ptCount val="1"/>
                <c:pt idx="0">
                  <c:v>35m3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coeur'!$U$61:$U$108</c:f>
              <c:numCache>
                <c:formatCode>General</c:formatCode>
                <c:ptCount val="48"/>
                <c:pt idx="0">
                  <c:v>0.95895723490097151</c:v>
                </c:pt>
                <c:pt idx="1">
                  <c:v>0.96090558111631763</c:v>
                </c:pt>
                <c:pt idx="2">
                  <c:v>0.96090558111631763</c:v>
                </c:pt>
                <c:pt idx="3">
                  <c:v>0.96226165144800624</c:v>
                </c:pt>
                <c:pt idx="4">
                  <c:v>0.96226165144800624</c:v>
                </c:pt>
                <c:pt idx="5">
                  <c:v>0.95665163573217149</c:v>
                </c:pt>
                <c:pt idx="6">
                  <c:v>0.95665163573217149</c:v>
                </c:pt>
                <c:pt idx="7">
                  <c:v>0.95678644878213037</c:v>
                </c:pt>
                <c:pt idx="8">
                  <c:v>0.95678644878213037</c:v>
                </c:pt>
                <c:pt idx="9">
                  <c:v>0.96153014923871472</c:v>
                </c:pt>
                <c:pt idx="10">
                  <c:v>0.96153014923871472</c:v>
                </c:pt>
                <c:pt idx="11">
                  <c:v>0.96422795292565722</c:v>
                </c:pt>
                <c:pt idx="12">
                  <c:v>0.96422795292565722</c:v>
                </c:pt>
                <c:pt idx="13">
                  <c:v>0.96199715665118701</c:v>
                </c:pt>
                <c:pt idx="14">
                  <c:v>0.96199715665118701</c:v>
                </c:pt>
                <c:pt idx="15">
                  <c:v>0.96080792702172724</c:v>
                </c:pt>
                <c:pt idx="16">
                  <c:v>0.96080792702172724</c:v>
                </c:pt>
                <c:pt idx="17">
                  <c:v>0.96708839798255586</c:v>
                </c:pt>
                <c:pt idx="18">
                  <c:v>0.96708839798255586</c:v>
                </c:pt>
                <c:pt idx="19">
                  <c:v>0.96805325664726694</c:v>
                </c:pt>
                <c:pt idx="20">
                  <c:v>0.96805325664726694</c:v>
                </c:pt>
                <c:pt idx="21">
                  <c:v>0.96918156863747384</c:v>
                </c:pt>
                <c:pt idx="22">
                  <c:v>0.96918156863747384</c:v>
                </c:pt>
                <c:pt idx="23">
                  <c:v>0.97477555693025852</c:v>
                </c:pt>
                <c:pt idx="24">
                  <c:v>0.97477555693025852</c:v>
                </c:pt>
                <c:pt idx="25">
                  <c:v>0.97834580243026936</c:v>
                </c:pt>
                <c:pt idx="26">
                  <c:v>0.97834580243026936</c:v>
                </c:pt>
                <c:pt idx="27">
                  <c:v>0.983882698506377</c:v>
                </c:pt>
                <c:pt idx="28">
                  <c:v>0.98251003712515539</c:v>
                </c:pt>
                <c:pt idx="29">
                  <c:v>0.99084878788649366</c:v>
                </c:pt>
                <c:pt idx="30">
                  <c:v>0.99084878788649366</c:v>
                </c:pt>
                <c:pt idx="31">
                  <c:v>0.99693276981542733</c:v>
                </c:pt>
                <c:pt idx="32">
                  <c:v>0.99693276981542733</c:v>
                </c:pt>
                <c:pt idx="33">
                  <c:v>1.0026655506404809</c:v>
                </c:pt>
                <c:pt idx="34">
                  <c:v>1.0026655506404809</c:v>
                </c:pt>
                <c:pt idx="35">
                  <c:v>1.0051582954565028</c:v>
                </c:pt>
                <c:pt idx="36">
                  <c:v>1.0051582954565028</c:v>
                </c:pt>
                <c:pt idx="37">
                  <c:v>1.0146853678975498</c:v>
                </c:pt>
                <c:pt idx="38">
                  <c:v>1.0146853678975498</c:v>
                </c:pt>
                <c:pt idx="39">
                  <c:v>1.0183227772099421</c:v>
                </c:pt>
                <c:pt idx="40">
                  <c:v>1.0183227772099421</c:v>
                </c:pt>
                <c:pt idx="42">
                  <c:v>1.0118573828239332</c:v>
                </c:pt>
                <c:pt idx="43">
                  <c:v>1.006448043797932</c:v>
                </c:pt>
                <c:pt idx="44">
                  <c:v>1.006448043797932</c:v>
                </c:pt>
                <c:pt idx="45">
                  <c:v>1.000643666959832</c:v>
                </c:pt>
                <c:pt idx="46">
                  <c:v>1.000643666959832</c:v>
                </c:pt>
                <c:pt idx="47">
                  <c:v>1.0105675643499608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B2-4858-9133-EAE2E26817C3}"/>
            </c:ext>
          </c:extLst>
        </c:ser>
        <c:ser>
          <c:idx val="4"/>
          <c:order val="4"/>
          <c:tx>
            <c:strRef>
              <c:f>'taille coeur'!$V$60</c:f>
              <c:strCache>
                <c:ptCount val="1"/>
                <c:pt idx="0">
                  <c:v>40m3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noFill/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coeur'!$V$61:$V$108</c:f>
              <c:numCache>
                <c:formatCode>General</c:formatCode>
                <c:ptCount val="48"/>
                <c:pt idx="0">
                  <c:v>0.98425812486088393</c:v>
                </c:pt>
                <c:pt idx="1">
                  <c:v>0.98564697019323588</c:v>
                </c:pt>
                <c:pt idx="2">
                  <c:v>0.98564697019323588</c:v>
                </c:pt>
                <c:pt idx="3">
                  <c:v>0.98501556886046837</c:v>
                </c:pt>
                <c:pt idx="4">
                  <c:v>0.98501556886046837</c:v>
                </c:pt>
                <c:pt idx="5">
                  <c:v>0.98624376713838957</c:v>
                </c:pt>
                <c:pt idx="6">
                  <c:v>0.98624376713838957</c:v>
                </c:pt>
                <c:pt idx="7">
                  <c:v>0.98471060445322345</c:v>
                </c:pt>
                <c:pt idx="8">
                  <c:v>0.98471060445322345</c:v>
                </c:pt>
                <c:pt idx="9">
                  <c:v>0.98869409775693962</c:v>
                </c:pt>
                <c:pt idx="10">
                  <c:v>0.98869409775693962</c:v>
                </c:pt>
                <c:pt idx="11">
                  <c:v>0.98884975912606998</c:v>
                </c:pt>
                <c:pt idx="12">
                  <c:v>0.98884975912606998</c:v>
                </c:pt>
                <c:pt idx="13">
                  <c:v>0.98826136123849873</c:v>
                </c:pt>
                <c:pt idx="14">
                  <c:v>0.98826136123849873</c:v>
                </c:pt>
                <c:pt idx="15">
                  <c:v>0.98774625729016863</c:v>
                </c:pt>
                <c:pt idx="16">
                  <c:v>0.98774625729016863</c:v>
                </c:pt>
                <c:pt idx="17">
                  <c:v>0.9879082279851471</c:v>
                </c:pt>
                <c:pt idx="18">
                  <c:v>0.9879082279851471</c:v>
                </c:pt>
                <c:pt idx="19">
                  <c:v>0.99273566809003722</c:v>
                </c:pt>
                <c:pt idx="20">
                  <c:v>0.99273566809003722</c:v>
                </c:pt>
                <c:pt idx="21">
                  <c:v>0.99446331472613003</c:v>
                </c:pt>
                <c:pt idx="22">
                  <c:v>0.99446331472613003</c:v>
                </c:pt>
                <c:pt idx="23">
                  <c:v>0.9963878938019104</c:v>
                </c:pt>
                <c:pt idx="24">
                  <c:v>0.9963878938019104</c:v>
                </c:pt>
                <c:pt idx="25">
                  <c:v>1.0016418757506236</c:v>
                </c:pt>
                <c:pt idx="26">
                  <c:v>1.0016418757506236</c:v>
                </c:pt>
                <c:pt idx="27">
                  <c:v>1.0090415377082149</c:v>
                </c:pt>
                <c:pt idx="28">
                  <c:v>1.0090415377082149</c:v>
                </c:pt>
                <c:pt idx="29">
                  <c:v>1.0138232727012728</c:v>
                </c:pt>
                <c:pt idx="30">
                  <c:v>1.0138232727012728</c:v>
                </c:pt>
                <c:pt idx="31">
                  <c:v>1.0193527377663572</c:v>
                </c:pt>
                <c:pt idx="32">
                  <c:v>1.0193527377663572</c:v>
                </c:pt>
                <c:pt idx="33">
                  <c:v>1.0253264923123178</c:v>
                </c:pt>
                <c:pt idx="34">
                  <c:v>1.0253264923123178</c:v>
                </c:pt>
                <c:pt idx="35">
                  <c:v>1.0257263445428939</c:v>
                </c:pt>
                <c:pt idx="36">
                  <c:v>1.0257263445428939</c:v>
                </c:pt>
                <c:pt idx="37">
                  <c:v>1.0239869890570958</c:v>
                </c:pt>
                <c:pt idx="38">
                  <c:v>1.0239869890570958</c:v>
                </c:pt>
                <c:pt idx="39">
                  <c:v>1.0277064386055403</c:v>
                </c:pt>
                <c:pt idx="40">
                  <c:v>1.0277064386055403</c:v>
                </c:pt>
                <c:pt idx="41">
                  <c:v>1.0290270143908968</c:v>
                </c:pt>
                <c:pt idx="42">
                  <c:v>1.0290270143908968</c:v>
                </c:pt>
                <c:pt idx="43">
                  <c:v>1.026538484961921</c:v>
                </c:pt>
                <c:pt idx="44">
                  <c:v>1.026538484961921</c:v>
                </c:pt>
                <c:pt idx="45">
                  <c:v>1.028111495942249</c:v>
                </c:pt>
                <c:pt idx="46">
                  <c:v>1.028111495942249</c:v>
                </c:pt>
                <c:pt idx="47">
                  <c:v>1.0253747164903044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1B2-4858-9133-EAE2E26817C3}"/>
            </c:ext>
          </c:extLst>
        </c:ser>
        <c:ser>
          <c:idx val="5"/>
          <c:order val="5"/>
          <c:tx>
            <c:strRef>
              <c:f>'taille coeur'!$W$60</c:f>
              <c:strCache>
                <c:ptCount val="1"/>
                <c:pt idx="0">
                  <c:v>80m3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xVal>
            <c:numRef>
              <c:f>'taille coeur'!$Q$61:$Q$108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'taille coeur'!$W$61:$W$108</c:f>
              <c:numCache>
                <c:formatCode>General</c:formatCode>
                <c:ptCount val="48"/>
                <c:pt idx="0">
                  <c:v>1.11050466750065</c:v>
                </c:pt>
                <c:pt idx="1">
                  <c:v>1.1192310520033184</c:v>
                </c:pt>
                <c:pt idx="2">
                  <c:v>1.1192310520033184</c:v>
                </c:pt>
                <c:pt idx="3">
                  <c:v>1.130071803859686</c:v>
                </c:pt>
                <c:pt idx="4">
                  <c:v>1.130071803859686</c:v>
                </c:pt>
                <c:pt idx="5">
                  <c:v>1.1359628633264622</c:v>
                </c:pt>
                <c:pt idx="6">
                  <c:v>1.1359628633264622</c:v>
                </c:pt>
                <c:pt idx="7">
                  <c:v>1.1377400422326929</c:v>
                </c:pt>
                <c:pt idx="8">
                  <c:v>1.1377400422326929</c:v>
                </c:pt>
                <c:pt idx="9">
                  <c:v>1.1382459551031592</c:v>
                </c:pt>
                <c:pt idx="10">
                  <c:v>1.1382459551031592</c:v>
                </c:pt>
                <c:pt idx="11">
                  <c:v>1.1386625444594087</c:v>
                </c:pt>
                <c:pt idx="12">
                  <c:v>1.1386625444594087</c:v>
                </c:pt>
                <c:pt idx="13">
                  <c:v>1.1404884074327049</c:v>
                </c:pt>
                <c:pt idx="14">
                  <c:v>1.1404884074327049</c:v>
                </c:pt>
                <c:pt idx="15">
                  <c:v>1.1370631192373921</c:v>
                </c:pt>
                <c:pt idx="16">
                  <c:v>1.1370631192373921</c:v>
                </c:pt>
                <c:pt idx="17">
                  <c:v>1.1408367432013005</c:v>
                </c:pt>
                <c:pt idx="18">
                  <c:v>1.1408367432013005</c:v>
                </c:pt>
                <c:pt idx="19">
                  <c:v>1.1401617509387156</c:v>
                </c:pt>
                <c:pt idx="20">
                  <c:v>1.1401617509387156</c:v>
                </c:pt>
                <c:pt idx="21">
                  <c:v>1.1452457653428907</c:v>
                </c:pt>
                <c:pt idx="22">
                  <c:v>1.1452457653428907</c:v>
                </c:pt>
                <c:pt idx="23">
                  <c:v>1.1483286991279464</c:v>
                </c:pt>
                <c:pt idx="24">
                  <c:v>1.1483286991279464</c:v>
                </c:pt>
                <c:pt idx="25">
                  <c:v>1.1495918819979414</c:v>
                </c:pt>
                <c:pt idx="26">
                  <c:v>1.1495918819979414</c:v>
                </c:pt>
                <c:pt idx="27">
                  <c:v>1.1522023281574381</c:v>
                </c:pt>
                <c:pt idx="28">
                  <c:v>1.1522023281574381</c:v>
                </c:pt>
                <c:pt idx="29">
                  <c:v>1.1451384036995618</c:v>
                </c:pt>
                <c:pt idx="30">
                  <c:v>1.1451384036995618</c:v>
                </c:pt>
                <c:pt idx="31">
                  <c:v>1.1296358347030198</c:v>
                </c:pt>
                <c:pt idx="32">
                  <c:v>1.1296358347030198</c:v>
                </c:pt>
                <c:pt idx="33">
                  <c:v>1.1042957465498404</c:v>
                </c:pt>
                <c:pt idx="34">
                  <c:v>1.1042957465498404</c:v>
                </c:pt>
                <c:pt idx="35">
                  <c:v>1.0817215669472378</c:v>
                </c:pt>
                <c:pt idx="36">
                  <c:v>1.0817215669472378</c:v>
                </c:pt>
                <c:pt idx="37">
                  <c:v>1.0599025720956594</c:v>
                </c:pt>
                <c:pt idx="38">
                  <c:v>1.0599025720956594</c:v>
                </c:pt>
                <c:pt idx="39">
                  <c:v>1.0493698051353317</c:v>
                </c:pt>
                <c:pt idx="40">
                  <c:v>1.0493698051353317</c:v>
                </c:pt>
                <c:pt idx="41">
                  <c:v>1.046209833993301</c:v>
                </c:pt>
                <c:pt idx="42">
                  <c:v>1.046209833993301</c:v>
                </c:pt>
                <c:pt idx="43">
                  <c:v>1.044887502194247</c:v>
                </c:pt>
                <c:pt idx="44">
                  <c:v>1.044887502194247</c:v>
                </c:pt>
                <c:pt idx="45">
                  <c:v>1.0457596664679245</c:v>
                </c:pt>
                <c:pt idx="46">
                  <c:v>1.0457596664679245</c:v>
                </c:pt>
                <c:pt idx="47">
                  <c:v>1.0459324946110597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1B2-4858-9133-EAE2E2681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269184"/>
        <c:axId val="643252832"/>
      </c:scatterChart>
      <c:valAx>
        <c:axId val="639269184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temps de fonctionnement (année)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3252832"/>
        <c:crosses val="autoZero"/>
        <c:crossBetween val="midCat"/>
      </c:valAx>
      <c:valAx>
        <c:axId val="643252832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/>
                  <a:t>facteur de conversion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92691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Facteurs de conversion (total</a:t>
            </a:r>
            <a:r>
              <a:rPr lang="fr-FR" baseline="0" dirty="0"/>
              <a:t> et combustible seul) </a:t>
            </a:r>
            <a:br>
              <a:rPr lang="fr-FR" baseline="0" dirty="0"/>
            </a:br>
            <a:r>
              <a:rPr lang="fr-FR" baseline="0" dirty="0"/>
              <a:t>pour différents débits de retraitement de la couverture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'60m3-debits-couv'!$E$1</c:f>
              <c:strCache>
                <c:ptCount val="1"/>
                <c:pt idx="0">
                  <c:v>1000 L/d 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'60m3-debits-couv'!$A$2:$A$49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'60m3-debits-couv'!$E$2:$E$49</c:f>
              <c:numCache>
                <c:formatCode>General</c:formatCode>
                <c:ptCount val="48"/>
                <c:pt idx="0">
                  <c:v>1.2267733208405216</c:v>
                </c:pt>
                <c:pt idx="1">
                  <c:v>1.2297768810077705</c:v>
                </c:pt>
                <c:pt idx="2">
                  <c:v>1.2297768810077705</c:v>
                </c:pt>
                <c:pt idx="3">
                  <c:v>1.2309092501560419</c:v>
                </c:pt>
                <c:pt idx="4">
                  <c:v>1.2309092501560419</c:v>
                </c:pt>
                <c:pt idx="5">
                  <c:v>1.2268294254598837</c:v>
                </c:pt>
                <c:pt idx="6">
                  <c:v>1.2268294254598837</c:v>
                </c:pt>
                <c:pt idx="7">
                  <c:v>1.2247680381319284</c:v>
                </c:pt>
                <c:pt idx="8">
                  <c:v>1.2247680381319284</c:v>
                </c:pt>
                <c:pt idx="9">
                  <c:v>1.2259215298197845</c:v>
                </c:pt>
                <c:pt idx="10">
                  <c:v>1.2259215298197845</c:v>
                </c:pt>
                <c:pt idx="11">
                  <c:v>1.2235385215642791</c:v>
                </c:pt>
                <c:pt idx="12">
                  <c:v>1.2235385215642791</c:v>
                </c:pt>
                <c:pt idx="13">
                  <c:v>1.2296595342037413</c:v>
                </c:pt>
                <c:pt idx="14">
                  <c:v>1.2296595342037413</c:v>
                </c:pt>
                <c:pt idx="15">
                  <c:v>1.2309342024052845</c:v>
                </c:pt>
                <c:pt idx="16">
                  <c:v>1.2309342024052845</c:v>
                </c:pt>
                <c:pt idx="17">
                  <c:v>1.2320928525931698</c:v>
                </c:pt>
                <c:pt idx="18">
                  <c:v>1.2320928525931698</c:v>
                </c:pt>
                <c:pt idx="19">
                  <c:v>1.2362405804508951</c:v>
                </c:pt>
                <c:pt idx="20">
                  <c:v>1.2362405804508951</c:v>
                </c:pt>
                <c:pt idx="21">
                  <c:v>1.2414729405384202</c:v>
                </c:pt>
                <c:pt idx="22">
                  <c:v>1.2414729405384202</c:v>
                </c:pt>
                <c:pt idx="23">
                  <c:v>1.2470449042936642</c:v>
                </c:pt>
                <c:pt idx="24">
                  <c:v>1.2470449042936642</c:v>
                </c:pt>
                <c:pt idx="25">
                  <c:v>1.2527700707437024</c:v>
                </c:pt>
                <c:pt idx="26">
                  <c:v>1.2527700707437024</c:v>
                </c:pt>
                <c:pt idx="27">
                  <c:v>1.2595536660574349</c:v>
                </c:pt>
                <c:pt idx="28">
                  <c:v>1.2595536660574349</c:v>
                </c:pt>
                <c:pt idx="29">
                  <c:v>1.2658587209905532</c:v>
                </c:pt>
                <c:pt idx="30">
                  <c:v>1.2658587209905532</c:v>
                </c:pt>
                <c:pt idx="31">
                  <c:v>1.2683073858201743</c:v>
                </c:pt>
                <c:pt idx="32">
                  <c:v>1.2683073858201743</c:v>
                </c:pt>
                <c:pt idx="33">
                  <c:v>1.2810661881731857</c:v>
                </c:pt>
                <c:pt idx="34">
                  <c:v>1.2810661881731857</c:v>
                </c:pt>
                <c:pt idx="35">
                  <c:v>1.2836321746442927</c:v>
                </c:pt>
                <c:pt idx="36">
                  <c:v>1.2836321746442927</c:v>
                </c:pt>
                <c:pt idx="37">
                  <c:v>1.2896387042620954</c:v>
                </c:pt>
                <c:pt idx="38">
                  <c:v>1.2896387042620954</c:v>
                </c:pt>
                <c:pt idx="39">
                  <c:v>1.2917187650807682</c:v>
                </c:pt>
                <c:pt idx="40">
                  <c:v>1.2917187650807682</c:v>
                </c:pt>
                <c:pt idx="41">
                  <c:v>1.2891410208927716</c:v>
                </c:pt>
                <c:pt idx="42">
                  <c:v>1.2891410208927716</c:v>
                </c:pt>
                <c:pt idx="43">
                  <c:v>1.2886960373079759</c:v>
                </c:pt>
                <c:pt idx="44">
                  <c:v>1.2886960373079759</c:v>
                </c:pt>
                <c:pt idx="45">
                  <c:v>1.2846097119576949</c:v>
                </c:pt>
                <c:pt idx="46">
                  <c:v>1.2846097119576949</c:v>
                </c:pt>
                <c:pt idx="47">
                  <c:v>1.281485804457994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84-4CCF-857F-51378C4505DB}"/>
            </c:ext>
          </c:extLst>
        </c:ser>
        <c:ser>
          <c:idx val="1"/>
          <c:order val="1"/>
          <c:tx>
            <c:strRef>
              <c:f>'60m3-debits-couv'!$D$1</c:f>
              <c:strCache>
                <c:ptCount val="1"/>
                <c:pt idx="0">
                  <c:v>100 L/d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'60m3-debits-couv'!$A$2:$A$49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'60m3-debits-couv'!$D$2:$D$49</c:f>
              <c:numCache>
                <c:formatCode>General</c:formatCode>
                <c:ptCount val="48"/>
                <c:pt idx="0">
                  <c:v>1.229897052766926</c:v>
                </c:pt>
                <c:pt idx="1">
                  <c:v>1.2308670841990317</c:v>
                </c:pt>
                <c:pt idx="2">
                  <c:v>1.2308670841990317</c:v>
                </c:pt>
                <c:pt idx="3">
                  <c:v>1.2235081754983881</c:v>
                </c:pt>
                <c:pt idx="4">
                  <c:v>1.2235081754983881</c:v>
                </c:pt>
                <c:pt idx="5">
                  <c:v>1.2259034061595038</c:v>
                </c:pt>
                <c:pt idx="6">
                  <c:v>1.2259034061595038</c:v>
                </c:pt>
                <c:pt idx="7">
                  <c:v>1.2269485218306675</c:v>
                </c:pt>
                <c:pt idx="8">
                  <c:v>1.2269485218306675</c:v>
                </c:pt>
                <c:pt idx="9">
                  <c:v>1.2256651310123963</c:v>
                </c:pt>
                <c:pt idx="10">
                  <c:v>1.2256651310123963</c:v>
                </c:pt>
                <c:pt idx="11">
                  <c:v>1.2251232039828217</c:v>
                </c:pt>
                <c:pt idx="12">
                  <c:v>1.2251232039828217</c:v>
                </c:pt>
                <c:pt idx="13">
                  <c:v>1.2290446411476874</c:v>
                </c:pt>
                <c:pt idx="14">
                  <c:v>1.2290446411476874</c:v>
                </c:pt>
                <c:pt idx="15">
                  <c:v>1.2255450551955487</c:v>
                </c:pt>
                <c:pt idx="16">
                  <c:v>1.2255450551955487</c:v>
                </c:pt>
                <c:pt idx="17">
                  <c:v>1.2281338862750979</c:v>
                </c:pt>
                <c:pt idx="18">
                  <c:v>1.2281338862750979</c:v>
                </c:pt>
                <c:pt idx="19">
                  <c:v>1.2287320985336678</c:v>
                </c:pt>
                <c:pt idx="20">
                  <c:v>1.2287320985336678</c:v>
                </c:pt>
                <c:pt idx="21">
                  <c:v>1.2322434009879939</c:v>
                </c:pt>
                <c:pt idx="22">
                  <c:v>1.2322434009879939</c:v>
                </c:pt>
                <c:pt idx="23">
                  <c:v>1.2367024853138746</c:v>
                </c:pt>
                <c:pt idx="24">
                  <c:v>1.2367024853138746</c:v>
                </c:pt>
                <c:pt idx="25">
                  <c:v>1.2407455725568555</c:v>
                </c:pt>
                <c:pt idx="26">
                  <c:v>1.2407455725568555</c:v>
                </c:pt>
                <c:pt idx="27">
                  <c:v>1.2523653139399213</c:v>
                </c:pt>
                <c:pt idx="28">
                  <c:v>1.2523653139399213</c:v>
                </c:pt>
                <c:pt idx="29">
                  <c:v>1.2586959537924718</c:v>
                </c:pt>
                <c:pt idx="30">
                  <c:v>1.2586959537924718</c:v>
                </c:pt>
                <c:pt idx="31">
                  <c:v>1.2671341899034954</c:v>
                </c:pt>
                <c:pt idx="32">
                  <c:v>1.2671341899034954</c:v>
                </c:pt>
                <c:pt idx="33">
                  <c:v>1.2690505700632824</c:v>
                </c:pt>
                <c:pt idx="34">
                  <c:v>1.2690505700632824</c:v>
                </c:pt>
                <c:pt idx="35">
                  <c:v>1.2747779606144527</c:v>
                </c:pt>
                <c:pt idx="36">
                  <c:v>1.2747779606144527</c:v>
                </c:pt>
                <c:pt idx="37">
                  <c:v>1.2762594005355279</c:v>
                </c:pt>
                <c:pt idx="38">
                  <c:v>1.2762594005355279</c:v>
                </c:pt>
                <c:pt idx="39">
                  <c:v>1.2824980802458341</c:v>
                </c:pt>
                <c:pt idx="40">
                  <c:v>1.2824980802458341</c:v>
                </c:pt>
                <c:pt idx="41">
                  <c:v>1.2727990288011573</c:v>
                </c:pt>
                <c:pt idx="42">
                  <c:v>1.2727990288011573</c:v>
                </c:pt>
                <c:pt idx="44">
                  <c:v>1.2768280348904135</c:v>
                </c:pt>
                <c:pt idx="45">
                  <c:v>1.2694166943342333</c:v>
                </c:pt>
                <c:pt idx="46">
                  <c:v>1.2694166943342333</c:v>
                </c:pt>
                <c:pt idx="47">
                  <c:v>1.2712248998960467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84-4CCF-857F-51378C4505DB}"/>
            </c:ext>
          </c:extLst>
        </c:ser>
        <c:ser>
          <c:idx val="0"/>
          <c:order val="2"/>
          <c:tx>
            <c:strRef>
              <c:f>'60m3-debits-couv'!$C$1</c:f>
              <c:strCache>
                <c:ptCount val="1"/>
                <c:pt idx="0">
                  <c:v>10 L/d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'60m3-debits-couv'!$A$2:$A$49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'60m3-debits-couv'!$C$2:$C$49</c:f>
              <c:numCache>
                <c:formatCode>General</c:formatCode>
                <c:ptCount val="48"/>
                <c:pt idx="0">
                  <c:v>1.2286296011169977</c:v>
                </c:pt>
                <c:pt idx="1">
                  <c:v>1.2293649836158673</c:v>
                </c:pt>
                <c:pt idx="2">
                  <c:v>1.2293649836158673</c:v>
                </c:pt>
                <c:pt idx="3">
                  <c:v>1.2244800524164494</c:v>
                </c:pt>
                <c:pt idx="4">
                  <c:v>1.2244800524164494</c:v>
                </c:pt>
                <c:pt idx="5">
                  <c:v>1.2255615216201898</c:v>
                </c:pt>
                <c:pt idx="6">
                  <c:v>1.2255615216201898</c:v>
                </c:pt>
                <c:pt idx="7">
                  <c:v>1.2255192539084594</c:v>
                </c:pt>
                <c:pt idx="8">
                  <c:v>1.2255192539084594</c:v>
                </c:pt>
                <c:pt idx="9">
                  <c:v>1.2268400618801336</c:v>
                </c:pt>
                <c:pt idx="10">
                  <c:v>1.2268400618801336</c:v>
                </c:pt>
                <c:pt idx="11">
                  <c:v>1.2210183417135518</c:v>
                </c:pt>
                <c:pt idx="12">
                  <c:v>1.2210183417135518</c:v>
                </c:pt>
                <c:pt idx="13">
                  <c:v>1.2249135598256018</c:v>
                </c:pt>
                <c:pt idx="14">
                  <c:v>1.2249135598256018</c:v>
                </c:pt>
                <c:pt idx="15">
                  <c:v>1.222630754553764</c:v>
                </c:pt>
                <c:pt idx="16">
                  <c:v>1.222630754553764</c:v>
                </c:pt>
                <c:pt idx="17">
                  <c:v>1.2231592750645073</c:v>
                </c:pt>
                <c:pt idx="18">
                  <c:v>1.2231592750645073</c:v>
                </c:pt>
                <c:pt idx="19">
                  <c:v>1.2212117155352991</c:v>
                </c:pt>
                <c:pt idx="20">
                  <c:v>1.2212117155352991</c:v>
                </c:pt>
                <c:pt idx="21">
                  <c:v>1.2139118959610855</c:v>
                </c:pt>
                <c:pt idx="22">
                  <c:v>1.2139118959610855</c:v>
                </c:pt>
                <c:pt idx="23">
                  <c:v>1.2193049231880115</c:v>
                </c:pt>
                <c:pt idx="24">
                  <c:v>1.2193049231880115</c:v>
                </c:pt>
                <c:pt idx="25">
                  <c:v>1.2124562030482766</c:v>
                </c:pt>
                <c:pt idx="26">
                  <c:v>1.2124562030482766</c:v>
                </c:pt>
                <c:pt idx="27">
                  <c:v>1.2089763872902042</c:v>
                </c:pt>
                <c:pt idx="28">
                  <c:v>1.2089763872902042</c:v>
                </c:pt>
                <c:pt idx="29">
                  <c:v>1.2073141201636044</c:v>
                </c:pt>
                <c:pt idx="30">
                  <c:v>1.2073141201636044</c:v>
                </c:pt>
                <c:pt idx="31">
                  <c:v>1.2058687893955842</c:v>
                </c:pt>
                <c:pt idx="32">
                  <c:v>1.2058687893955842</c:v>
                </c:pt>
                <c:pt idx="33">
                  <c:v>1.2088279181814341</c:v>
                </c:pt>
                <c:pt idx="34">
                  <c:v>1.2088279181814341</c:v>
                </c:pt>
                <c:pt idx="35">
                  <c:v>1.2090322870729</c:v>
                </c:pt>
                <c:pt idx="36">
                  <c:v>1.2090322870729</c:v>
                </c:pt>
                <c:pt idx="37">
                  <c:v>1.2104553008886121</c:v>
                </c:pt>
                <c:pt idx="38">
                  <c:v>1.2104553008886121</c:v>
                </c:pt>
                <c:pt idx="39">
                  <c:v>1.2084811570395484</c:v>
                </c:pt>
                <c:pt idx="40">
                  <c:v>1.2084811570395484</c:v>
                </c:pt>
                <c:pt idx="41">
                  <c:v>1.2028333291505682</c:v>
                </c:pt>
                <c:pt idx="42">
                  <c:v>1.2028333291505682</c:v>
                </c:pt>
                <c:pt idx="43">
                  <c:v>1.2066356823540336</c:v>
                </c:pt>
                <c:pt idx="44">
                  <c:v>1.2066356823540336</c:v>
                </c:pt>
                <c:pt idx="45">
                  <c:v>1.202283761710002</c:v>
                </c:pt>
                <c:pt idx="46">
                  <c:v>1.202283761710002</c:v>
                </c:pt>
                <c:pt idx="47">
                  <c:v>1.1952714817935131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F84-4CCF-857F-51378C4505DB}"/>
            </c:ext>
          </c:extLst>
        </c:ser>
        <c:ser>
          <c:idx val="6"/>
          <c:order val="3"/>
          <c:tx>
            <c:strRef>
              <c:f>'60m3-debits-couv'!$B$1</c:f>
              <c:strCache>
                <c:ptCount val="1"/>
                <c:pt idx="0">
                  <c:v>1 L/d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55BBE"/>
              </a:solidFill>
              <a:ln w="9525">
                <a:solidFill>
                  <a:srgbClr val="D55BBE"/>
                </a:solidFill>
              </a:ln>
              <a:effectLst/>
            </c:spPr>
          </c:marker>
          <c:xVal>
            <c:numRef>
              <c:f>'60m3-debits-couv'!$A$2:$A$49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'60m3-debits-couv'!$B$2:$B$49</c:f>
              <c:numCache>
                <c:formatCode>General</c:formatCode>
                <c:ptCount val="48"/>
                <c:pt idx="0">
                  <c:v>1.2273716040787899</c:v>
                </c:pt>
                <c:pt idx="1">
                  <c:v>1.2322684126265591</c:v>
                </c:pt>
                <c:pt idx="2">
                  <c:v>1.2322684126265591</c:v>
                </c:pt>
                <c:pt idx="3">
                  <c:v>1.2239070475469309</c:v>
                </c:pt>
                <c:pt idx="4">
                  <c:v>1.2239070475469309</c:v>
                </c:pt>
                <c:pt idx="5">
                  <c:v>1.2244668570882618</c:v>
                </c:pt>
                <c:pt idx="6">
                  <c:v>1.2244668570882618</c:v>
                </c:pt>
                <c:pt idx="7">
                  <c:v>1.2268187982823493</c:v>
                </c:pt>
                <c:pt idx="8">
                  <c:v>1.2268187982823493</c:v>
                </c:pt>
                <c:pt idx="9">
                  <c:v>1.2281628021296964</c:v>
                </c:pt>
                <c:pt idx="10">
                  <c:v>1.2281628021296964</c:v>
                </c:pt>
                <c:pt idx="11">
                  <c:v>1.2277402434532201</c:v>
                </c:pt>
                <c:pt idx="12">
                  <c:v>1.2277402434532201</c:v>
                </c:pt>
                <c:pt idx="13">
                  <c:v>1.2238875522688819</c:v>
                </c:pt>
                <c:pt idx="14">
                  <c:v>1.2238875522688819</c:v>
                </c:pt>
                <c:pt idx="15">
                  <c:v>1.219727923693356</c:v>
                </c:pt>
                <c:pt idx="16">
                  <c:v>1.219727923693356</c:v>
                </c:pt>
                <c:pt idx="17">
                  <c:v>1.220659568867424</c:v>
                </c:pt>
                <c:pt idx="18">
                  <c:v>1.220659568867424</c:v>
                </c:pt>
                <c:pt idx="19">
                  <c:v>1.2189523340101294</c:v>
                </c:pt>
                <c:pt idx="20">
                  <c:v>1.2189523340101294</c:v>
                </c:pt>
                <c:pt idx="21">
                  <c:v>1.2147798500617395</c:v>
                </c:pt>
                <c:pt idx="22">
                  <c:v>1.2147798500617395</c:v>
                </c:pt>
                <c:pt idx="23">
                  <c:v>1.2107570577430564</c:v>
                </c:pt>
                <c:pt idx="24">
                  <c:v>1.2107570577430564</c:v>
                </c:pt>
                <c:pt idx="25">
                  <c:v>1.2032094259331378</c:v>
                </c:pt>
                <c:pt idx="26">
                  <c:v>1.2032094259331378</c:v>
                </c:pt>
                <c:pt idx="27">
                  <c:v>1.1903452019736018</c:v>
                </c:pt>
                <c:pt idx="28">
                  <c:v>1.1903452019736018</c:v>
                </c:pt>
                <c:pt idx="29">
                  <c:v>1.1795686841251192</c:v>
                </c:pt>
                <c:pt idx="30">
                  <c:v>1.1795686841251192</c:v>
                </c:pt>
                <c:pt idx="31">
                  <c:v>1.1540233842249141</c:v>
                </c:pt>
                <c:pt idx="32">
                  <c:v>1.1540233842249141</c:v>
                </c:pt>
                <c:pt idx="33">
                  <c:v>1.1236164943427183</c:v>
                </c:pt>
                <c:pt idx="34">
                  <c:v>1.1236164943427183</c:v>
                </c:pt>
                <c:pt idx="35">
                  <c:v>1.0956499517992133</c:v>
                </c:pt>
                <c:pt idx="36">
                  <c:v>1.0956499517992133</c:v>
                </c:pt>
                <c:pt idx="37">
                  <c:v>1.0817303648068155</c:v>
                </c:pt>
                <c:pt idx="38">
                  <c:v>1.0817303648068155</c:v>
                </c:pt>
                <c:pt idx="39">
                  <c:v>1.0811624775361302</c:v>
                </c:pt>
                <c:pt idx="40">
                  <c:v>1.0811624775361302</c:v>
                </c:pt>
                <c:pt idx="41">
                  <c:v>1.0806843229405747</c:v>
                </c:pt>
                <c:pt idx="42">
                  <c:v>1.0806843229405747</c:v>
                </c:pt>
                <c:pt idx="43">
                  <c:v>1.0790017353191672</c:v>
                </c:pt>
                <c:pt idx="44">
                  <c:v>1.0790017353191672</c:v>
                </c:pt>
                <c:pt idx="45">
                  <c:v>1.0806777463635719</c:v>
                </c:pt>
                <c:pt idx="46">
                  <c:v>1.0806777463635719</c:v>
                </c:pt>
                <c:pt idx="47">
                  <c:v>1.0823059154026766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F84-4CCF-857F-51378C4505DB}"/>
            </c:ext>
          </c:extLst>
        </c:ser>
        <c:ser>
          <c:idx val="5"/>
          <c:order val="4"/>
          <c:tx>
            <c:strRef>
              <c:f>'60m3-debits-couv'!$E$54</c:f>
              <c:strCache>
                <c:ptCount val="1"/>
                <c:pt idx="0">
                  <c:v>1000 L/d  - Z.C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'60m3-debits-couv'!$A$55:$A$102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'60m3-debits-couv'!$E$55:$E$102</c:f>
              <c:numCache>
                <c:formatCode>General</c:formatCode>
                <c:ptCount val="48"/>
                <c:pt idx="0">
                  <c:v>0.9271420132320658</c:v>
                </c:pt>
                <c:pt idx="1">
                  <c:v>0.92900274733607846</c:v>
                </c:pt>
                <c:pt idx="2">
                  <c:v>0.92900274733607846</c:v>
                </c:pt>
                <c:pt idx="3">
                  <c:v>0.93062931489623935</c:v>
                </c:pt>
                <c:pt idx="4">
                  <c:v>0.93062931489623935</c:v>
                </c:pt>
                <c:pt idx="5">
                  <c:v>0.92874670129404691</c:v>
                </c:pt>
                <c:pt idx="6">
                  <c:v>0.92874670129404691</c:v>
                </c:pt>
                <c:pt idx="7">
                  <c:v>0.92738033259868424</c:v>
                </c:pt>
                <c:pt idx="8">
                  <c:v>0.92738033259868424</c:v>
                </c:pt>
                <c:pt idx="9">
                  <c:v>0.9280464004983211</c:v>
                </c:pt>
                <c:pt idx="10">
                  <c:v>0.9280464004983211</c:v>
                </c:pt>
                <c:pt idx="11">
                  <c:v>0.92440944238843137</c:v>
                </c:pt>
                <c:pt idx="12">
                  <c:v>0.92440944238843137</c:v>
                </c:pt>
                <c:pt idx="13">
                  <c:v>0.9305623391552954</c:v>
                </c:pt>
                <c:pt idx="14">
                  <c:v>0.9305623391552954</c:v>
                </c:pt>
                <c:pt idx="15">
                  <c:v>0.93184215017690808</c:v>
                </c:pt>
                <c:pt idx="16">
                  <c:v>0.93184215017690808</c:v>
                </c:pt>
                <c:pt idx="17">
                  <c:v>0.93327865328376247</c:v>
                </c:pt>
                <c:pt idx="18">
                  <c:v>0.93327865328376247</c:v>
                </c:pt>
                <c:pt idx="19">
                  <c:v>0.93371825556922827</c:v>
                </c:pt>
                <c:pt idx="20">
                  <c:v>0.93371825556922827</c:v>
                </c:pt>
                <c:pt idx="21">
                  <c:v>0.94034666154769464</c:v>
                </c:pt>
                <c:pt idx="22">
                  <c:v>0.94034666154769464</c:v>
                </c:pt>
                <c:pt idx="23">
                  <c:v>0.94455136211430579</c:v>
                </c:pt>
                <c:pt idx="24">
                  <c:v>0.94455136211430579</c:v>
                </c:pt>
                <c:pt idx="25">
                  <c:v>0.94858198542931771</c:v>
                </c:pt>
                <c:pt idx="26">
                  <c:v>0.94858198542931771</c:v>
                </c:pt>
                <c:pt idx="27">
                  <c:v>0.95234057057943666</c:v>
                </c:pt>
                <c:pt idx="28">
                  <c:v>0.95234057057943666</c:v>
                </c:pt>
                <c:pt idx="29">
                  <c:v>0.95697062377236408</c:v>
                </c:pt>
                <c:pt idx="30">
                  <c:v>0.95697062377236408</c:v>
                </c:pt>
                <c:pt idx="31">
                  <c:v>0.95868943162277964</c:v>
                </c:pt>
                <c:pt idx="32">
                  <c:v>0.95868943162277964</c:v>
                </c:pt>
                <c:pt idx="33">
                  <c:v>0.969540335391608</c:v>
                </c:pt>
                <c:pt idx="34">
                  <c:v>0.969540335391608</c:v>
                </c:pt>
                <c:pt idx="35">
                  <c:v>0.97307661133735224</c:v>
                </c:pt>
                <c:pt idx="36">
                  <c:v>0.97307661133735224</c:v>
                </c:pt>
                <c:pt idx="37">
                  <c:v>0.97738695888789873</c:v>
                </c:pt>
                <c:pt idx="38">
                  <c:v>0.97738695888789873</c:v>
                </c:pt>
                <c:pt idx="39">
                  <c:v>0.97954546899081463</c:v>
                </c:pt>
                <c:pt idx="40">
                  <c:v>0.97954546899081463</c:v>
                </c:pt>
                <c:pt idx="41">
                  <c:v>0.97778140741638553</c:v>
                </c:pt>
                <c:pt idx="42">
                  <c:v>0.97778140741638553</c:v>
                </c:pt>
                <c:pt idx="43">
                  <c:v>0.97708076802908339</c:v>
                </c:pt>
                <c:pt idx="44">
                  <c:v>0.97708076802908339</c:v>
                </c:pt>
                <c:pt idx="45">
                  <c:v>0.972790743091419</c:v>
                </c:pt>
                <c:pt idx="46">
                  <c:v>0.972790743091419</c:v>
                </c:pt>
                <c:pt idx="47">
                  <c:v>0.97000830184615217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F84-4CCF-857F-51378C4505DB}"/>
            </c:ext>
          </c:extLst>
        </c:ser>
        <c:ser>
          <c:idx val="4"/>
          <c:order val="5"/>
          <c:tx>
            <c:strRef>
              <c:f>'60m3-debits-couv'!$D$54</c:f>
              <c:strCache>
                <c:ptCount val="1"/>
                <c:pt idx="0">
                  <c:v>100 L/d  - Z.C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'60m3-debits-couv'!$A$55:$A$102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'60m3-debits-couv'!$D$55:$D$102</c:f>
              <c:numCache>
                <c:formatCode>General</c:formatCode>
                <c:ptCount val="48"/>
                <c:pt idx="0">
                  <c:v>0.92746580936560896</c:v>
                </c:pt>
                <c:pt idx="1">
                  <c:v>0.92947597406638083</c:v>
                </c:pt>
                <c:pt idx="2">
                  <c:v>0.92947597406638083</c:v>
                </c:pt>
                <c:pt idx="3">
                  <c:v>0.92526622641143341</c:v>
                </c:pt>
                <c:pt idx="4">
                  <c:v>0.92526622641143341</c:v>
                </c:pt>
                <c:pt idx="5">
                  <c:v>0.92670673854018071</c:v>
                </c:pt>
                <c:pt idx="6">
                  <c:v>0.92670673854018071</c:v>
                </c:pt>
                <c:pt idx="7">
                  <c:v>0.9282936014425589</c:v>
                </c:pt>
                <c:pt idx="8">
                  <c:v>0.9282936014425589</c:v>
                </c:pt>
                <c:pt idx="9">
                  <c:v>0.92906534600718305</c:v>
                </c:pt>
                <c:pt idx="10">
                  <c:v>0.92906534600718305</c:v>
                </c:pt>
                <c:pt idx="11">
                  <c:v>0.93035849518396785</c:v>
                </c:pt>
                <c:pt idx="12">
                  <c:v>0.93035849518396785</c:v>
                </c:pt>
                <c:pt idx="13">
                  <c:v>0.93489049728921136</c:v>
                </c:pt>
                <c:pt idx="14">
                  <c:v>0.93489049728921136</c:v>
                </c:pt>
                <c:pt idx="15">
                  <c:v>0.9334009916422944</c:v>
                </c:pt>
                <c:pt idx="16">
                  <c:v>0.9334009916422944</c:v>
                </c:pt>
                <c:pt idx="17">
                  <c:v>0.93797572725462874</c:v>
                </c:pt>
                <c:pt idx="18">
                  <c:v>0.93797572725462874</c:v>
                </c:pt>
                <c:pt idx="19">
                  <c:v>0.93839050090448684</c:v>
                </c:pt>
                <c:pt idx="20">
                  <c:v>0.93839050090448684</c:v>
                </c:pt>
                <c:pt idx="21">
                  <c:v>0.94145980825570896</c:v>
                </c:pt>
                <c:pt idx="22">
                  <c:v>0.94145980825570896</c:v>
                </c:pt>
                <c:pt idx="23">
                  <c:v>0.94506207866389047</c:v>
                </c:pt>
                <c:pt idx="24">
                  <c:v>0.94506207866389047</c:v>
                </c:pt>
                <c:pt idx="25">
                  <c:v>0.94915825667594689</c:v>
                </c:pt>
                <c:pt idx="26">
                  <c:v>0.94915825667594689</c:v>
                </c:pt>
                <c:pt idx="27">
                  <c:v>0.95857853700396378</c:v>
                </c:pt>
                <c:pt idx="28">
                  <c:v>0.95857853700396378</c:v>
                </c:pt>
                <c:pt idx="29">
                  <c:v>0.963770429320018</c:v>
                </c:pt>
                <c:pt idx="30">
                  <c:v>0.963770429320018</c:v>
                </c:pt>
                <c:pt idx="31">
                  <c:v>0.97015898977343418</c:v>
                </c:pt>
                <c:pt idx="32">
                  <c:v>0.97015898977343418</c:v>
                </c:pt>
                <c:pt idx="33">
                  <c:v>0.97204396390078152</c:v>
                </c:pt>
                <c:pt idx="34">
                  <c:v>0.97204396390078152</c:v>
                </c:pt>
                <c:pt idx="35">
                  <c:v>0.9791806025333043</c:v>
                </c:pt>
                <c:pt idx="36">
                  <c:v>0.9791806025333043</c:v>
                </c:pt>
                <c:pt idx="37">
                  <c:v>0.98006672526060012</c:v>
                </c:pt>
                <c:pt idx="38">
                  <c:v>0.98006672526060012</c:v>
                </c:pt>
                <c:pt idx="39">
                  <c:v>0.98621020199869613</c:v>
                </c:pt>
                <c:pt idx="40">
                  <c:v>0.98621020199869613</c:v>
                </c:pt>
                <c:pt idx="41">
                  <c:v>0.97859899108898596</c:v>
                </c:pt>
                <c:pt idx="42">
                  <c:v>0.97859899108898596</c:v>
                </c:pt>
                <c:pt idx="44">
                  <c:v>0.98269318484860024</c:v>
                </c:pt>
                <c:pt idx="45">
                  <c:v>0.97483315498050649</c:v>
                </c:pt>
                <c:pt idx="46">
                  <c:v>0.97483315498050649</c:v>
                </c:pt>
                <c:pt idx="47">
                  <c:v>0.97403651392227086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F84-4CCF-857F-51378C4505DB}"/>
            </c:ext>
          </c:extLst>
        </c:ser>
        <c:ser>
          <c:idx val="3"/>
          <c:order val="6"/>
          <c:tx>
            <c:strRef>
              <c:f>'60m3-debits-couv'!$C$54</c:f>
              <c:strCache>
                <c:ptCount val="1"/>
                <c:pt idx="0">
                  <c:v>10 L/d - Z.C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'60m3-debits-couv'!$A$55:$A$102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'60m3-debits-couv'!$C$55:$C$102</c:f>
              <c:numCache>
                <c:formatCode>General</c:formatCode>
                <c:ptCount val="48"/>
                <c:pt idx="0">
                  <c:v>0.92722363762283455</c:v>
                </c:pt>
                <c:pt idx="1">
                  <c:v>0.92917973891737304</c:v>
                </c:pt>
                <c:pt idx="2">
                  <c:v>0.92917973891737304</c:v>
                </c:pt>
                <c:pt idx="3">
                  <c:v>0.92388498601336289</c:v>
                </c:pt>
                <c:pt idx="4">
                  <c:v>0.92388498601336289</c:v>
                </c:pt>
                <c:pt idx="5">
                  <c:v>0.92585274785664118</c:v>
                </c:pt>
                <c:pt idx="6">
                  <c:v>0.92585274785664118</c:v>
                </c:pt>
                <c:pt idx="7">
                  <c:v>0.92864743404539163</c:v>
                </c:pt>
                <c:pt idx="8">
                  <c:v>0.92864743404539163</c:v>
                </c:pt>
                <c:pt idx="9">
                  <c:v>0.9314077901738389</c:v>
                </c:pt>
                <c:pt idx="10">
                  <c:v>0.9314077901738389</c:v>
                </c:pt>
                <c:pt idx="11">
                  <c:v>0.93011876973258056</c:v>
                </c:pt>
                <c:pt idx="12">
                  <c:v>0.93011876973258056</c:v>
                </c:pt>
                <c:pt idx="13">
                  <c:v>0.93367581796990362</c:v>
                </c:pt>
                <c:pt idx="14">
                  <c:v>0.93367581796990362</c:v>
                </c:pt>
                <c:pt idx="15">
                  <c:v>0.93280333115431002</c:v>
                </c:pt>
                <c:pt idx="16">
                  <c:v>0.93280333115431002</c:v>
                </c:pt>
                <c:pt idx="17">
                  <c:v>0.93861917132852157</c:v>
                </c:pt>
                <c:pt idx="18">
                  <c:v>0.93861917132852157</c:v>
                </c:pt>
                <c:pt idx="19">
                  <c:v>0.94390747788298635</c:v>
                </c:pt>
                <c:pt idx="20">
                  <c:v>0.94390747788298635</c:v>
                </c:pt>
                <c:pt idx="21">
                  <c:v>0.94406117224094377</c:v>
                </c:pt>
                <c:pt idx="22">
                  <c:v>0.94406117224094377</c:v>
                </c:pt>
                <c:pt idx="23">
                  <c:v>0.9581691654936626</c:v>
                </c:pt>
                <c:pt idx="24">
                  <c:v>0.9581691654936626</c:v>
                </c:pt>
                <c:pt idx="25">
                  <c:v>0.96458030413322116</c:v>
                </c:pt>
                <c:pt idx="26">
                  <c:v>0.96458030413322116</c:v>
                </c:pt>
                <c:pt idx="27">
                  <c:v>0.97155862581905328</c:v>
                </c:pt>
                <c:pt idx="28">
                  <c:v>0.97155862581905328</c:v>
                </c:pt>
                <c:pt idx="29">
                  <c:v>0.98052673978468974</c:v>
                </c:pt>
                <c:pt idx="30">
                  <c:v>0.98052673978468974</c:v>
                </c:pt>
                <c:pt idx="31">
                  <c:v>0.99163730749963752</c:v>
                </c:pt>
                <c:pt idx="32">
                  <c:v>0.99163730749963752</c:v>
                </c:pt>
                <c:pt idx="33">
                  <c:v>1.0026086829136271</c:v>
                </c:pt>
                <c:pt idx="34">
                  <c:v>1.0026086829136271</c:v>
                </c:pt>
                <c:pt idx="35">
                  <c:v>1.0069558957747149</c:v>
                </c:pt>
                <c:pt idx="36">
                  <c:v>1.0069558957747149</c:v>
                </c:pt>
                <c:pt idx="37">
                  <c:v>1.0108434914428177</c:v>
                </c:pt>
                <c:pt idx="38">
                  <c:v>1.0108434914428177</c:v>
                </c:pt>
                <c:pt idx="39">
                  <c:v>1.0098671377327821</c:v>
                </c:pt>
                <c:pt idx="40">
                  <c:v>1.0098671377327821</c:v>
                </c:pt>
                <c:pt idx="41">
                  <c:v>1.0050659604855134</c:v>
                </c:pt>
                <c:pt idx="42">
                  <c:v>1.0050659604855134</c:v>
                </c:pt>
                <c:pt idx="43">
                  <c:v>1.0087138649923215</c:v>
                </c:pt>
                <c:pt idx="44">
                  <c:v>1.0087138649923215</c:v>
                </c:pt>
                <c:pt idx="45">
                  <c:v>1.0047410609308511</c:v>
                </c:pt>
                <c:pt idx="46">
                  <c:v>1.0047410609308511</c:v>
                </c:pt>
                <c:pt idx="47">
                  <c:v>0.99838171019949884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F84-4CCF-857F-51378C4505DB}"/>
            </c:ext>
          </c:extLst>
        </c:ser>
        <c:ser>
          <c:idx val="7"/>
          <c:order val="7"/>
          <c:tx>
            <c:strRef>
              <c:f>'60m3-debits-couv'!$B$54</c:f>
              <c:strCache>
                <c:ptCount val="1"/>
                <c:pt idx="0">
                  <c:v>1 L/d - Z.C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rgbClr val="D55BBE"/>
              </a:solidFill>
              <a:ln w="9525">
                <a:solidFill>
                  <a:srgbClr val="D55BBE"/>
                </a:solidFill>
              </a:ln>
              <a:effectLst/>
            </c:spPr>
          </c:marker>
          <c:xVal>
            <c:numRef>
              <c:f>'60m3-debits-couv'!$A$55:$A$102</c:f>
              <c:numCache>
                <c:formatCode>General</c:formatCode>
                <c:ptCount val="48"/>
                <c:pt idx="0">
                  <c:v>0</c:v>
                </c:pt>
                <c:pt idx="1">
                  <c:v>2.7379259999999999E-2</c:v>
                </c:pt>
                <c:pt idx="2">
                  <c:v>2.7379259999999999E-2</c:v>
                </c:pt>
                <c:pt idx="3">
                  <c:v>6.6099370000000005E-2</c:v>
                </c:pt>
                <c:pt idx="4">
                  <c:v>6.6099370000000005E-2</c:v>
                </c:pt>
                <c:pt idx="5">
                  <c:v>0.1208579</c:v>
                </c:pt>
                <c:pt idx="6">
                  <c:v>0.1208579</c:v>
                </c:pt>
                <c:pt idx="7">
                  <c:v>0.1982981</c:v>
                </c:pt>
                <c:pt idx="8">
                  <c:v>0.1982981</c:v>
                </c:pt>
                <c:pt idx="9">
                  <c:v>0.30781520000000001</c:v>
                </c:pt>
                <c:pt idx="10">
                  <c:v>0.30781520000000001</c:v>
                </c:pt>
                <c:pt idx="11">
                  <c:v>0.46269559999999998</c:v>
                </c:pt>
                <c:pt idx="12">
                  <c:v>0.46269559999999998</c:v>
                </c:pt>
                <c:pt idx="13">
                  <c:v>0.68172969999999999</c:v>
                </c:pt>
                <c:pt idx="14">
                  <c:v>0.68172969999999999</c:v>
                </c:pt>
                <c:pt idx="15">
                  <c:v>0.9914906</c:v>
                </c:pt>
                <c:pt idx="16">
                  <c:v>0.9914906</c:v>
                </c:pt>
                <c:pt idx="17">
                  <c:v>1.429559</c:v>
                </c:pt>
                <c:pt idx="18">
                  <c:v>1.429559</c:v>
                </c:pt>
                <c:pt idx="19">
                  <c:v>2.0490810000000002</c:v>
                </c:pt>
                <c:pt idx="20">
                  <c:v>2.0490810000000002</c:v>
                </c:pt>
                <c:pt idx="21">
                  <c:v>2.925217</c:v>
                </c:pt>
                <c:pt idx="22">
                  <c:v>2.925217</c:v>
                </c:pt>
                <c:pt idx="23">
                  <c:v>4.1642609999999998</c:v>
                </c:pt>
                <c:pt idx="24">
                  <c:v>4.1642609999999998</c:v>
                </c:pt>
                <c:pt idx="25">
                  <c:v>5.9165330000000003</c:v>
                </c:pt>
                <c:pt idx="26">
                  <c:v>5.9165330000000003</c:v>
                </c:pt>
                <c:pt idx="27">
                  <c:v>8.3946210000000008</c:v>
                </c:pt>
                <c:pt idx="28">
                  <c:v>8.3946210000000008</c:v>
                </c:pt>
                <c:pt idx="29">
                  <c:v>11.89917</c:v>
                </c:pt>
                <c:pt idx="30">
                  <c:v>11.89917</c:v>
                </c:pt>
                <c:pt idx="31">
                  <c:v>16.855340000000002</c:v>
                </c:pt>
                <c:pt idx="32">
                  <c:v>16.855340000000002</c:v>
                </c:pt>
                <c:pt idx="33">
                  <c:v>23.864429999999999</c:v>
                </c:pt>
                <c:pt idx="34">
                  <c:v>23.864429999999999</c:v>
                </c:pt>
                <c:pt idx="35">
                  <c:v>33.776780000000002</c:v>
                </c:pt>
                <c:pt idx="36">
                  <c:v>33.776780000000002</c:v>
                </c:pt>
                <c:pt idx="37">
                  <c:v>47.794960000000003</c:v>
                </c:pt>
                <c:pt idx="38">
                  <c:v>47.794960000000003</c:v>
                </c:pt>
                <c:pt idx="39">
                  <c:v>67.619659999999996</c:v>
                </c:pt>
                <c:pt idx="40">
                  <c:v>67.619659999999996</c:v>
                </c:pt>
                <c:pt idx="41">
                  <c:v>95.656019999999998</c:v>
                </c:pt>
                <c:pt idx="42">
                  <c:v>95.656019999999998</c:v>
                </c:pt>
                <c:pt idx="43">
                  <c:v>135.30539999999999</c:v>
                </c:pt>
                <c:pt idx="44">
                  <c:v>135.30539999999999</c:v>
                </c:pt>
                <c:pt idx="45">
                  <c:v>191.37809999999999</c:v>
                </c:pt>
                <c:pt idx="46">
                  <c:v>191.37809999999999</c:v>
                </c:pt>
                <c:pt idx="47">
                  <c:v>199.86859999999999</c:v>
                </c:pt>
              </c:numCache>
            </c:numRef>
          </c:xVal>
          <c:yVal>
            <c:numRef>
              <c:f>'60m3-debits-couv'!$B$55:$B$102</c:f>
              <c:numCache>
                <c:formatCode>General</c:formatCode>
                <c:ptCount val="48"/>
                <c:pt idx="0">
                  <c:v>0.92689360823947797</c:v>
                </c:pt>
                <c:pt idx="1">
                  <c:v>0.92989739930532478</c:v>
                </c:pt>
                <c:pt idx="2">
                  <c:v>0.92989739930532478</c:v>
                </c:pt>
                <c:pt idx="3">
                  <c:v>0.9244082963831437</c:v>
                </c:pt>
                <c:pt idx="4">
                  <c:v>0.9244082963831437</c:v>
                </c:pt>
                <c:pt idx="5">
                  <c:v>0.9250701587196386</c:v>
                </c:pt>
                <c:pt idx="6">
                  <c:v>0.9250701587196386</c:v>
                </c:pt>
                <c:pt idx="7">
                  <c:v>0.92802861881220711</c:v>
                </c:pt>
                <c:pt idx="8">
                  <c:v>0.92802861881220711</c:v>
                </c:pt>
                <c:pt idx="9">
                  <c:v>0.93094061944893247</c:v>
                </c:pt>
                <c:pt idx="10">
                  <c:v>0.93094061944893247</c:v>
                </c:pt>
                <c:pt idx="11">
                  <c:v>0.93214434752661146</c:v>
                </c:pt>
                <c:pt idx="12">
                  <c:v>0.93214434752661146</c:v>
                </c:pt>
                <c:pt idx="13">
                  <c:v>0.93202855933648887</c:v>
                </c:pt>
                <c:pt idx="14">
                  <c:v>0.93202855933648887</c:v>
                </c:pt>
                <c:pt idx="15">
                  <c:v>0.93265243812277965</c:v>
                </c:pt>
                <c:pt idx="16">
                  <c:v>0.93265243812277965</c:v>
                </c:pt>
                <c:pt idx="17">
                  <c:v>0.93783364302704841</c:v>
                </c:pt>
                <c:pt idx="18">
                  <c:v>0.93783364302704841</c:v>
                </c:pt>
                <c:pt idx="19">
                  <c:v>0.94258448149572061</c:v>
                </c:pt>
                <c:pt idx="20">
                  <c:v>0.94258448149572061</c:v>
                </c:pt>
                <c:pt idx="21">
                  <c:v>0.94825602552877053</c:v>
                </c:pt>
                <c:pt idx="22">
                  <c:v>0.94825602552877053</c:v>
                </c:pt>
                <c:pt idx="23">
                  <c:v>0.95734908081278769</c:v>
                </c:pt>
                <c:pt idx="24">
                  <c:v>0.95734908081278769</c:v>
                </c:pt>
                <c:pt idx="25">
                  <c:v>0.96767678083922615</c:v>
                </c:pt>
                <c:pt idx="26">
                  <c:v>0.96767678083922615</c:v>
                </c:pt>
                <c:pt idx="27">
                  <c:v>0.97915576348263367</c:v>
                </c:pt>
                <c:pt idx="28">
                  <c:v>0.97915576348263367</c:v>
                </c:pt>
                <c:pt idx="29">
                  <c:v>1.0022778871427784</c:v>
                </c:pt>
                <c:pt idx="30">
                  <c:v>1.0022778871427784</c:v>
                </c:pt>
                <c:pt idx="31">
                  <c:v>1.0165231274750357</c:v>
                </c:pt>
                <c:pt idx="32">
                  <c:v>1.0165231274750357</c:v>
                </c:pt>
                <c:pt idx="33">
                  <c:v>1.0245332130446654</c:v>
                </c:pt>
                <c:pt idx="34">
                  <c:v>1.0245332130446654</c:v>
                </c:pt>
                <c:pt idx="35">
                  <c:v>1.0251636086236824</c:v>
                </c:pt>
                <c:pt idx="36">
                  <c:v>1.0251636086236824</c:v>
                </c:pt>
                <c:pt idx="37">
                  <c:v>1.0257318615661224</c:v>
                </c:pt>
                <c:pt idx="38">
                  <c:v>1.0257318615661224</c:v>
                </c:pt>
                <c:pt idx="39">
                  <c:v>1.029228439801829</c:v>
                </c:pt>
                <c:pt idx="40">
                  <c:v>1.029228439801829</c:v>
                </c:pt>
                <c:pt idx="41">
                  <c:v>1.0265032119147022</c:v>
                </c:pt>
                <c:pt idx="42">
                  <c:v>1.0265032119147022</c:v>
                </c:pt>
                <c:pt idx="43">
                  <c:v>1.025537972112412</c:v>
                </c:pt>
                <c:pt idx="44">
                  <c:v>1.025537972112412</c:v>
                </c:pt>
                <c:pt idx="45">
                  <c:v>1.028316022524973</c:v>
                </c:pt>
                <c:pt idx="46">
                  <c:v>1.028316022524973</c:v>
                </c:pt>
                <c:pt idx="47">
                  <c:v>1.0311134838236056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DF84-4CCF-857F-51378C450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8356623"/>
        <c:axId val="1397768415"/>
      </c:scatterChart>
      <c:valAx>
        <c:axId val="1208356623"/>
        <c:scaling>
          <c:orientation val="minMax"/>
          <c:max val="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/>
                  <a:t>Temps d’opération (année)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97768415"/>
        <c:crosses val="autoZero"/>
        <c:crossBetween val="midCat"/>
      </c:valAx>
      <c:valAx>
        <c:axId val="1397768415"/>
        <c:scaling>
          <c:orientation val="minMax"/>
          <c:min val="0.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100" dirty="0"/>
                  <a:t>Facteur de conversion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835662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8E382-382E-4B77-A356-A7C9F358FD8D}" type="datetimeFigureOut">
              <a:rPr lang="fr-FR" smtClean="0"/>
              <a:t>11/03/2022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2909-8D9E-4CF3-AA46-DE430032E2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45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72909-8D9E-4CF3-AA46-DE430032E2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956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C6887-315A-495A-89DC-8D93AC913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E89A43-FC1E-4E66-A9BD-E72DAB330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8AF7D4-5C34-4EB6-9445-A1709387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1" y="6492875"/>
            <a:ext cx="1023815" cy="219910"/>
          </a:xfrm>
        </p:spPr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5B2CCA-23C9-492B-BA15-2BD45FFB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BA524E-4A73-4BDF-9C50-9456D61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46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2458E6-BD13-40AD-B821-F58116447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BE01C8-9D45-4A65-B74D-4FB868BED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804BA-5A14-41FB-86CF-9B8E44DC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CCAFEC-AC3B-421F-80C6-421BCFB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BB491-B0FE-414A-B435-8CB57696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14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827D37-8DA1-45B4-8278-0B691128EA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CE0C4A-3DD5-4E74-99DA-D9FF1228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54CA85-75E4-4109-A141-49F1E1D5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466F88-2EA6-40AD-9C79-580B31F2F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C7A5D-FA35-4B9B-9CBC-44BC4982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76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65F9F-8AE6-44C9-9B26-02C54FD6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EEB717-8194-48EF-A8BC-978D9400C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39D53F-1D73-441D-B8B8-E2E0BFD41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1781EF-6D91-4BE3-BC53-BCB6C190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92DB08-DF10-43F6-98AB-15BEB09B8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3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72477E-9FDA-490A-98AA-1B34ED18119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831850" y="787833"/>
            <a:ext cx="10515600" cy="1273607"/>
          </a:xfrm>
        </p:spPr>
        <p:txBody>
          <a:bodyPr anchor="ctr" anchorCtr="1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332C521-3F95-4014-9B8B-483DE7D09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anchor="ctr" anchorCtr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1422F9-2022-4D0A-9F21-E19116A9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6BE51-A6FD-4B0C-90EA-DD063F3E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6DEFAE6-A1C1-4447-954F-DD6C1551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85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690FA9-9A2C-4517-9645-27AAE6639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218CD-3EC0-4A75-9B54-848A93FDF7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21628D-0D9F-41EE-B402-7F7980F88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FE199D-E605-4685-8A6F-9E3A71A4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BB1172-AAA5-460B-9E7D-5095B880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172DF5-CF29-4658-8E8B-6BF36D961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77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BCA241-0747-4F0B-8BE6-94D76534B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921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E04F8E-8B62-4EE8-9790-F55CCF3CE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97988B-BE90-40C9-8318-E1863B5CC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AB23622-D29A-46C2-96D2-82EA61708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92BAB0-7C6A-43F8-A788-6A874A8D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53D8B3-036B-4823-B2FB-0F03F91C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F2E355-B157-449E-A681-8F754EBE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D1ADDF-009D-4921-A484-802BCD1A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0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778ADF-7ED1-459E-A415-EF664B9B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C381258-37DF-4DDA-968C-997CFDBBA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9C9182-7954-4F9D-8643-F10BF984D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7C1C25-D99A-47CF-8544-8B6B35BC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54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7532AD-EB9E-4AB6-96DF-29782B011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56B42E-1586-4392-BB8E-A179FB67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F531C2-A2C2-4200-A8D4-0F067C9C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37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58698-2D56-4E74-8144-8756C3D1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AA4D0D-17A8-4F5F-BCFD-FBCE33AD8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8813D3-E29C-45E4-B01A-863D6E534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6C453C-9C6E-4B72-987E-3F73FFBB3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E11457-BEA8-4FA1-A4C1-F7F7E6F9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033A60-718D-4170-B8E2-D930E9B8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65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480C6-BAEC-4A10-B8E2-BDD4D8B7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0BC2BCF-BA16-487E-8246-1BE549D77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B4CC5A-85C1-46F2-B143-D9110E9D3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FFCC05-5FB8-455F-80B3-7EB0796E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4557B9-2903-45F7-A781-3C18725B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C8F8F4-8618-498E-8B37-6390CA6E8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70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682B074-D2F2-4640-8FB3-DAEAB633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AA288F-BAFF-46CE-94B2-2B61D4A0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714"/>
            <a:ext cx="10515600" cy="4667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0D81E-DFF3-4D16-A6EE-2E1B1BF14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" y="6492875"/>
            <a:ext cx="1101969" cy="21991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>
              <a:defRPr lang="fr-FR" sz="1200" smtClean="0">
                <a:solidFill>
                  <a:schemeClr val="bg1"/>
                </a:solidFill>
              </a:defRPr>
            </a:lvl1pPr>
          </a:lstStyle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BA2A3-F593-4AB4-B9A8-EEEFA13F44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4"/>
            <a:ext cx="4114800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74B24F-DD3B-4B2E-82A5-9AE3B6B73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13482" y="6492875"/>
            <a:ext cx="578518" cy="22225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B5FBF3-29B1-4879-AC73-1D6D01D57336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8B9130-6E8E-4B5A-95E5-96DFA5F7DFBF}"/>
              </a:ext>
            </a:extLst>
          </p:cNvPr>
          <p:cNvSpPr/>
          <p:nvPr/>
        </p:nvSpPr>
        <p:spPr>
          <a:xfrm>
            <a:off x="0" y="6712785"/>
            <a:ext cx="12192000" cy="145215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7A77C0-E918-4869-9513-FE2DE1855B4E}"/>
              </a:ext>
            </a:extLst>
          </p:cNvPr>
          <p:cNvSpPr/>
          <p:nvPr/>
        </p:nvSpPr>
        <p:spPr>
          <a:xfrm rot="10800000">
            <a:off x="0" y="-8690"/>
            <a:ext cx="12192000" cy="145215"/>
          </a:xfrm>
          <a:prstGeom prst="rect">
            <a:avLst/>
          </a:prstGeom>
          <a:gradFill>
            <a:gsLst>
              <a:gs pos="0">
                <a:schemeClr val="bg1"/>
              </a:gs>
              <a:gs pos="56000">
                <a:schemeClr val="accent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6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600"/>
        </a:buClr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CBBC24-E7F4-4370-A901-C4ABECB7A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Réacteurs à combustible liquide </a:t>
            </a:r>
            <a:br>
              <a:rPr lang="fr-FR" dirty="0"/>
            </a:br>
            <a:r>
              <a:rPr lang="fr-FR" sz="3600" dirty="0"/>
              <a:t>Une option attractive pour un nucléaire sûr et durable 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357369F-FB55-4ECE-BCB9-358CC48D40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Optimisation d’un MSFR chlorure en cycle U/Pu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2E9B66-13B0-40B5-9025-23E3794AD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36" y="758952"/>
            <a:ext cx="1042446" cy="6864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6E9465-2CFC-4687-920A-6C788A443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600" y="758952"/>
            <a:ext cx="1126708" cy="7402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12E6487-997A-4E62-AB97-308C4F4B4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88" y="769898"/>
            <a:ext cx="3685309" cy="7049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609E803-B61A-4ED7-BE10-8A968F0D48D1}"/>
              </a:ext>
            </a:extLst>
          </p:cNvPr>
          <p:cNvSpPr txBox="1"/>
          <p:nvPr/>
        </p:nvSpPr>
        <p:spPr>
          <a:xfrm>
            <a:off x="828056" y="4898719"/>
            <a:ext cx="2146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Thèse encadrée par :</a:t>
            </a:r>
          </a:p>
          <a:p>
            <a:r>
              <a:rPr lang="fr-FR" dirty="0">
                <a:solidFill>
                  <a:schemeClr val="accent1"/>
                </a:solidFill>
              </a:rPr>
              <a:t>D. Heuer</a:t>
            </a:r>
          </a:p>
          <a:p>
            <a:r>
              <a:rPr lang="fr-FR" dirty="0">
                <a:solidFill>
                  <a:schemeClr val="accent1"/>
                </a:solidFill>
              </a:rPr>
              <a:t>A. </a:t>
            </a:r>
            <a:r>
              <a:rPr lang="fr-FR" dirty="0" err="1">
                <a:solidFill>
                  <a:schemeClr val="accent1"/>
                </a:solidFill>
              </a:rPr>
              <a:t>Laureau</a:t>
            </a:r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E. Merle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4CDB6-4C0D-4029-9DBB-C69F0390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6158A8A2-4A50-4DF2-963C-D3D16DDF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A085A4B-73A2-485F-A79D-A3B4BF36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2CCF18B-FB95-4C07-849F-22DFB76C0354}"/>
              </a:ext>
            </a:extLst>
          </p:cNvPr>
          <p:cNvSpPr txBox="1"/>
          <p:nvPr/>
        </p:nvSpPr>
        <p:spPr>
          <a:xfrm>
            <a:off x="9305239" y="5452717"/>
            <a:ext cx="2058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Hugo </a:t>
            </a:r>
            <a:r>
              <a:rPr lang="fr-FR" dirty="0" err="1">
                <a:solidFill>
                  <a:schemeClr val="accent1"/>
                </a:solidFill>
              </a:rPr>
              <a:t>Pitois</a:t>
            </a:r>
            <a:endParaRPr lang="fr-FR" dirty="0">
              <a:solidFill>
                <a:schemeClr val="accent1"/>
              </a:solidFill>
            </a:endParaRPr>
          </a:p>
          <a:p>
            <a:pPr algn="ctr"/>
            <a:r>
              <a:rPr lang="fr-FR" dirty="0">
                <a:solidFill>
                  <a:schemeClr val="accent1"/>
                </a:solidFill>
              </a:rPr>
              <a:t>pitois@lpsc.in2p3.fr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D03E97-9959-4C08-812C-C1E89B975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184" y="703747"/>
            <a:ext cx="1407857" cy="78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4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22D67-2FA7-4F55-B83D-D811C08F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Différents combustibles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2817CD-9ADD-4463-9F1F-EC370278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Sources de matières fissiles disponibles</a:t>
            </a:r>
          </a:p>
          <a:p>
            <a:pPr lvl="1"/>
            <a:r>
              <a:rPr lang="fr-FR" i="1" dirty="0"/>
              <a:t>Uranium enrichi </a:t>
            </a:r>
          </a:p>
          <a:p>
            <a:pPr lvl="1"/>
            <a:r>
              <a:rPr lang="fr-FR" dirty="0" err="1"/>
              <a:t>TRUs</a:t>
            </a:r>
            <a:r>
              <a:rPr lang="fr-FR" dirty="0"/>
              <a:t> ex-UOX </a:t>
            </a:r>
          </a:p>
          <a:p>
            <a:pPr lvl="1"/>
            <a:r>
              <a:rPr lang="fr-FR" dirty="0" err="1"/>
              <a:t>TRUs</a:t>
            </a:r>
            <a:r>
              <a:rPr lang="fr-FR" dirty="0"/>
              <a:t> ex-MOX (mono-recyclage du Pu)</a:t>
            </a:r>
          </a:p>
          <a:p>
            <a:pPr lvl="1"/>
            <a:r>
              <a:rPr lang="fr-FR" dirty="0"/>
              <a:t>Plutonium de haute qualité produit en couverture</a:t>
            </a:r>
          </a:p>
          <a:p>
            <a:pPr lvl="1"/>
            <a:endParaRPr lang="fr-FR" dirty="0"/>
          </a:p>
          <a:p>
            <a:r>
              <a:rPr lang="fr-FR" dirty="0"/>
              <a:t>Ces combustibles ne sont pas égaux</a:t>
            </a:r>
          </a:p>
          <a:p>
            <a:pPr lvl="1"/>
            <a:r>
              <a:rPr lang="fr-FR" dirty="0"/>
              <a:t>Proportions fissiles/fertiles différentes, vecteurs Pu différents </a:t>
            </a:r>
          </a:p>
          <a:p>
            <a:pPr lvl="2">
              <a:buFont typeface="Wingdings" panose="05000000000000000000" pitchFamily="2" charset="2"/>
              <a:buChar char="è"/>
            </a:pPr>
            <a:r>
              <a:rPr lang="fr-FR" dirty="0">
                <a:sym typeface="Wingdings" panose="05000000000000000000" pitchFamily="2" charset="2"/>
              </a:rPr>
              <a:t> Inventaires requis au démarrage différents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Proportions en actinides mineurs différentes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 Impact sur les coefficients de contre-réaction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627F42-05A8-47CD-BBAF-2D57C59B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D1AA00-9E0D-4877-9F89-8EA60350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B7B7F3-F402-4521-A0C3-8164F5E4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30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A60F0A-9059-4412-B4CF-CDE51682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du réacteur pas à pas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3CEA6B-43A0-42AD-BF5A-91EB49D34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742685" cy="4667251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Conception du circuit combustible (1</a:t>
            </a:r>
            <a:r>
              <a:rPr lang="fr-FR" baseline="30000" dirty="0"/>
              <a:t>ère</a:t>
            </a:r>
            <a:r>
              <a:rPr lang="fr-FR" dirty="0"/>
              <a:t> étape)</a:t>
            </a:r>
          </a:p>
          <a:p>
            <a:pPr lvl="1"/>
            <a:r>
              <a:rPr lang="fr-FR" dirty="0"/>
              <a:t>Criticité : zone critique à géométrie adaptée (1)</a:t>
            </a:r>
          </a:p>
          <a:p>
            <a:pPr lvl="1"/>
            <a:r>
              <a:rPr lang="fr-FR" dirty="0"/>
              <a:t>Combustible liquide circulant </a:t>
            </a:r>
          </a:p>
          <a:p>
            <a:pPr lvl="2"/>
            <a:r>
              <a:rPr lang="fr-FR" dirty="0"/>
              <a:t>Ajouts de boucles de recirculation (= inventaire supplémentaire de combustible à prévoir) (2)</a:t>
            </a:r>
          </a:p>
          <a:p>
            <a:pPr lvl="2"/>
            <a:r>
              <a:rPr lang="fr-FR" dirty="0"/>
              <a:t>Échangeurs de chaleur à protéger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protection neutronique (3)</a:t>
            </a:r>
          </a:p>
          <a:p>
            <a:pPr lvl="1"/>
            <a:r>
              <a:rPr lang="fr-FR" dirty="0"/>
              <a:t>Surrégénération : ajout si besoin d’une couverture fertile (4)</a:t>
            </a:r>
          </a:p>
          <a:p>
            <a:pPr lvl="1"/>
            <a:endParaRPr lang="fr-FR" dirty="0"/>
          </a:p>
          <a:p>
            <a:r>
              <a:rPr lang="fr-FR" dirty="0"/>
              <a:t>Choix du sel fertile</a:t>
            </a:r>
          </a:p>
          <a:p>
            <a:pPr lvl="1"/>
            <a:r>
              <a:rPr lang="fr-FR" dirty="0"/>
              <a:t>Conversion (fertile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fissile) : sel riche en </a:t>
            </a:r>
            <a:r>
              <a:rPr lang="fr-FR" baseline="30000" dirty="0"/>
              <a:t>238</a:t>
            </a:r>
            <a:r>
              <a:rPr lang="fr-FR" dirty="0"/>
              <a:t>U</a:t>
            </a:r>
          </a:p>
          <a:p>
            <a:pPr lvl="1"/>
            <a:r>
              <a:rPr lang="fr-FR" dirty="0"/>
              <a:t>Mesure pour résister à la prolifération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ajout d’un élément (</a:t>
            </a:r>
            <a:r>
              <a:rPr lang="fr-FR" baseline="30000" dirty="0"/>
              <a:t>237</a:t>
            </a:r>
            <a:r>
              <a:rPr lang="fr-FR" dirty="0"/>
              <a:t>Np) pour réduire l’attractivité militaire du fissile produit</a:t>
            </a:r>
          </a:p>
          <a:p>
            <a:pPr marL="457200" lvl="1" indent="0">
              <a:buNone/>
            </a:pPr>
            <a:r>
              <a:rPr lang="fr-FR" dirty="0">
                <a:sym typeface="Wingdings" panose="05000000000000000000" pitchFamily="2" charset="2"/>
              </a:rPr>
              <a:t>Sel NaCl-UCl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dirty="0">
                <a:sym typeface="Wingdings" panose="05000000000000000000" pitchFamily="2" charset="2"/>
              </a:rPr>
              <a:t>-NpCl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endParaRPr lang="fr-FR" baseline="-25000" dirty="0"/>
          </a:p>
          <a:p>
            <a:pPr lvl="1"/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6FAFB-181D-47C8-92A6-30A8845BCD24}"/>
              </a:ext>
            </a:extLst>
          </p:cNvPr>
          <p:cNvSpPr/>
          <p:nvPr/>
        </p:nvSpPr>
        <p:spPr>
          <a:xfrm>
            <a:off x="10170453" y="1690688"/>
            <a:ext cx="842334" cy="8047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1EF0C726-004E-4479-889C-1DD9DD4B183C}"/>
              </a:ext>
            </a:extLst>
          </p:cNvPr>
          <p:cNvGrpSpPr/>
          <p:nvPr/>
        </p:nvGrpSpPr>
        <p:grpSpPr>
          <a:xfrm>
            <a:off x="9423219" y="3953968"/>
            <a:ext cx="2336801" cy="821519"/>
            <a:chOff x="9423219" y="3953968"/>
            <a:chExt cx="2336801" cy="8215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FD6AF4-2BE5-4680-945B-883A3D134DE7}"/>
                </a:ext>
              </a:extLst>
            </p:cNvPr>
            <p:cNvSpPr/>
            <p:nvPr/>
          </p:nvSpPr>
          <p:spPr>
            <a:xfrm>
              <a:off x="9423219" y="3953968"/>
              <a:ext cx="2336801" cy="82151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38E814-C80F-4CBF-AECC-2DAFDCD6CEB2}"/>
                </a:ext>
              </a:extLst>
            </p:cNvPr>
            <p:cNvSpPr/>
            <p:nvPr/>
          </p:nvSpPr>
          <p:spPr>
            <a:xfrm>
              <a:off x="9652000" y="4145080"/>
              <a:ext cx="518453" cy="4313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31928A1-3679-42E4-A894-1E687B4D7CED}"/>
                </a:ext>
              </a:extLst>
            </p:cNvPr>
            <p:cNvSpPr/>
            <p:nvPr/>
          </p:nvSpPr>
          <p:spPr>
            <a:xfrm>
              <a:off x="11012787" y="4145078"/>
              <a:ext cx="518453" cy="43135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B2CE4D7-0E75-419D-8A3F-337DE86B397D}"/>
                </a:ext>
              </a:extLst>
            </p:cNvPr>
            <p:cNvSpPr/>
            <p:nvPr/>
          </p:nvSpPr>
          <p:spPr>
            <a:xfrm>
              <a:off x="9652001" y="4145080"/>
              <a:ext cx="147782" cy="43135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B0F7FC-B40E-4258-8A05-65A307F3C979}"/>
                </a:ext>
              </a:extLst>
            </p:cNvPr>
            <p:cNvSpPr/>
            <p:nvPr/>
          </p:nvSpPr>
          <p:spPr>
            <a:xfrm>
              <a:off x="11383458" y="4155646"/>
              <a:ext cx="147782" cy="420783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CA880E13-C239-438F-8142-91FCF4EE0E3B}"/>
              </a:ext>
            </a:extLst>
          </p:cNvPr>
          <p:cNvGrpSpPr/>
          <p:nvPr/>
        </p:nvGrpSpPr>
        <p:grpSpPr>
          <a:xfrm>
            <a:off x="9423219" y="2822328"/>
            <a:ext cx="2336801" cy="804788"/>
            <a:chOff x="9469401" y="2487403"/>
            <a:chExt cx="2336801" cy="80478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6D6653-7396-4F23-9469-7F7D99DD9959}"/>
                </a:ext>
              </a:extLst>
            </p:cNvPr>
            <p:cNvSpPr/>
            <p:nvPr/>
          </p:nvSpPr>
          <p:spPr>
            <a:xfrm>
              <a:off x="9469401" y="2487403"/>
              <a:ext cx="2336801" cy="8047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5AA0366-91FC-4177-9898-A4FC73BA5DB6}"/>
                </a:ext>
              </a:extLst>
            </p:cNvPr>
            <p:cNvSpPr/>
            <p:nvPr/>
          </p:nvSpPr>
          <p:spPr>
            <a:xfrm>
              <a:off x="9698182" y="2678514"/>
              <a:ext cx="518453" cy="4225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D00DD6-6B5F-4ED5-94FB-34AF3B2E3712}"/>
                </a:ext>
              </a:extLst>
            </p:cNvPr>
            <p:cNvSpPr/>
            <p:nvPr/>
          </p:nvSpPr>
          <p:spPr>
            <a:xfrm>
              <a:off x="11058969" y="2678513"/>
              <a:ext cx="518453" cy="4225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793435BD-15F6-4A13-ACE9-C20602C002FB}"/>
              </a:ext>
            </a:extLst>
          </p:cNvPr>
          <p:cNvGrpSpPr/>
          <p:nvPr/>
        </p:nvGrpSpPr>
        <p:grpSpPr>
          <a:xfrm>
            <a:off x="9423219" y="5085610"/>
            <a:ext cx="2336801" cy="804788"/>
            <a:chOff x="9423219" y="5085610"/>
            <a:chExt cx="2336801" cy="8047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295941-5B1D-4847-B933-49E75C4A7EE9}"/>
                </a:ext>
              </a:extLst>
            </p:cNvPr>
            <p:cNvSpPr/>
            <p:nvPr/>
          </p:nvSpPr>
          <p:spPr>
            <a:xfrm>
              <a:off x="9423219" y="5085610"/>
              <a:ext cx="2336801" cy="8047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1653D8-CD04-44DA-91AA-CB4CE25C75C5}"/>
                </a:ext>
              </a:extLst>
            </p:cNvPr>
            <p:cNvSpPr/>
            <p:nvPr/>
          </p:nvSpPr>
          <p:spPr>
            <a:xfrm>
              <a:off x="9652000" y="5276721"/>
              <a:ext cx="518453" cy="4225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6D5392-579A-4A4A-AFC0-36A2F572C863}"/>
                </a:ext>
              </a:extLst>
            </p:cNvPr>
            <p:cNvSpPr/>
            <p:nvPr/>
          </p:nvSpPr>
          <p:spPr>
            <a:xfrm>
              <a:off x="11012787" y="5276720"/>
              <a:ext cx="518453" cy="42256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7ECEAEB-8A10-40B9-AECB-F6C686321D05}"/>
                </a:ext>
              </a:extLst>
            </p:cNvPr>
            <p:cNvSpPr/>
            <p:nvPr/>
          </p:nvSpPr>
          <p:spPr>
            <a:xfrm>
              <a:off x="9652001" y="5276721"/>
              <a:ext cx="147782" cy="4225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BA6F628-B6BB-47A1-AE2A-9F6DCE1E6367}"/>
                </a:ext>
              </a:extLst>
            </p:cNvPr>
            <p:cNvSpPr/>
            <p:nvPr/>
          </p:nvSpPr>
          <p:spPr>
            <a:xfrm>
              <a:off x="11383458" y="5287287"/>
              <a:ext cx="147782" cy="41199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Ellipse 35">
            <a:extLst>
              <a:ext uri="{FF2B5EF4-FFF2-40B4-BE49-F238E27FC236}">
                <a16:creationId xmlns:a16="http://schemas.microsoft.com/office/drawing/2014/main" id="{BD36542B-DD50-43D4-BC07-9D7D38886FA6}"/>
              </a:ext>
            </a:extLst>
          </p:cNvPr>
          <p:cNvSpPr/>
          <p:nvPr/>
        </p:nvSpPr>
        <p:spPr>
          <a:xfrm>
            <a:off x="10170453" y="694787"/>
            <a:ext cx="842334" cy="80478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01D1EE5-7B61-4D32-9541-1CDAE3A29020}"/>
              </a:ext>
            </a:extLst>
          </p:cNvPr>
          <p:cNvSpPr txBox="1"/>
          <p:nvPr/>
        </p:nvSpPr>
        <p:spPr>
          <a:xfrm>
            <a:off x="11151332" y="774015"/>
            <a:ext cx="89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Vue du </a:t>
            </a:r>
            <a:br>
              <a:rPr lang="fr-FR" dirty="0"/>
            </a:br>
            <a:r>
              <a:rPr lang="fr-FR" dirty="0"/>
              <a:t>dessus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4EC522E-4C06-4F25-9114-A34B4D94F5BA}"/>
              </a:ext>
            </a:extLst>
          </p:cNvPr>
          <p:cNvSpPr txBox="1"/>
          <p:nvPr/>
        </p:nvSpPr>
        <p:spPr>
          <a:xfrm>
            <a:off x="11151332" y="1866275"/>
            <a:ext cx="837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Vue de</a:t>
            </a:r>
            <a:br>
              <a:rPr lang="fr-FR" dirty="0"/>
            </a:br>
            <a:r>
              <a:rPr lang="fr-FR" dirty="0"/>
              <a:t>face</a:t>
            </a:r>
          </a:p>
        </p:txBody>
      </p: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F1D1415-F1C2-476F-908C-3BF53339D91A}"/>
              </a:ext>
            </a:extLst>
          </p:cNvPr>
          <p:cNvCxnSpPr>
            <a:stCxn id="36" idx="2"/>
            <a:endCxn id="4" idx="1"/>
          </p:cNvCxnSpPr>
          <p:nvPr/>
        </p:nvCxnSpPr>
        <p:spPr>
          <a:xfrm>
            <a:off x="10170453" y="1097182"/>
            <a:ext cx="0" cy="995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85629004-6049-434B-AA86-3FFE2A7589CC}"/>
              </a:ext>
            </a:extLst>
          </p:cNvPr>
          <p:cNvCxnSpPr>
            <a:stCxn id="36" idx="6"/>
            <a:endCxn id="4" idx="3"/>
          </p:cNvCxnSpPr>
          <p:nvPr/>
        </p:nvCxnSpPr>
        <p:spPr>
          <a:xfrm>
            <a:off x="11012787" y="1097182"/>
            <a:ext cx="0" cy="9959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A0B0D4BA-5E62-43FB-AA73-34EC6ED1A61B}"/>
              </a:ext>
            </a:extLst>
          </p:cNvPr>
          <p:cNvSpPr txBox="1"/>
          <p:nvPr/>
        </p:nvSpPr>
        <p:spPr>
          <a:xfrm>
            <a:off x="8836467" y="19366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31D97259-7910-4752-B2AD-2483AA2FDABB}"/>
              </a:ext>
            </a:extLst>
          </p:cNvPr>
          <p:cNvSpPr txBox="1"/>
          <p:nvPr/>
        </p:nvSpPr>
        <p:spPr>
          <a:xfrm>
            <a:off x="8836467" y="304005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6D1C88F5-7470-44DE-836A-7EF342008AF4}"/>
              </a:ext>
            </a:extLst>
          </p:cNvPr>
          <p:cNvSpPr txBox="1"/>
          <p:nvPr/>
        </p:nvSpPr>
        <p:spPr>
          <a:xfrm>
            <a:off x="8831530" y="4217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6C048AA-D24D-4022-9F22-7DA8B12D8B03}"/>
              </a:ext>
            </a:extLst>
          </p:cNvPr>
          <p:cNvSpPr txBox="1"/>
          <p:nvPr/>
        </p:nvSpPr>
        <p:spPr>
          <a:xfrm>
            <a:off x="8831530" y="53139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4711E13-8A29-4D42-9906-500C2BD7C85F}"/>
              </a:ext>
            </a:extLst>
          </p:cNvPr>
          <p:cNvSpPr txBox="1"/>
          <p:nvPr/>
        </p:nvSpPr>
        <p:spPr>
          <a:xfrm>
            <a:off x="9391076" y="5900965"/>
            <a:ext cx="24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Schéma simplifié du circuit combustible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C39CF59-47F2-4FC7-955A-E02C1855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1C6F1A0-1DFB-4DAE-8680-66DAEC15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1464AA-9FF1-4322-AEE5-0FDB142CE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11</a:t>
            </a:fld>
            <a:endParaRPr lang="fr-FR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C74BA60-E5D1-4A71-841A-399041F1D1FE}"/>
              </a:ext>
            </a:extLst>
          </p:cNvPr>
          <p:cNvCxnSpPr>
            <a:cxnSpLocks/>
          </p:cNvCxnSpPr>
          <p:nvPr/>
        </p:nvCxnSpPr>
        <p:spPr>
          <a:xfrm>
            <a:off x="10170453" y="2444502"/>
            <a:ext cx="0" cy="118261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1F8EF7D0-C16C-449D-A32D-EF4ED5F16DFC}"/>
              </a:ext>
            </a:extLst>
          </p:cNvPr>
          <p:cNvCxnSpPr>
            <a:cxnSpLocks/>
          </p:cNvCxnSpPr>
          <p:nvPr/>
        </p:nvCxnSpPr>
        <p:spPr>
          <a:xfrm>
            <a:off x="11012787" y="2413487"/>
            <a:ext cx="0" cy="121362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4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4E5A3B-7701-422A-94C1-C5B1EBA4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du réacteur pas à pas (3)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A79AE-4B9B-45F5-B0F1-932C2429A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1786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Conception du circuit combustible (2</a:t>
            </a:r>
            <a:r>
              <a:rPr lang="fr-FR" baseline="30000" dirty="0"/>
              <a:t>nde</a:t>
            </a:r>
            <a:r>
              <a:rPr lang="fr-FR" dirty="0"/>
              <a:t> étape)</a:t>
            </a:r>
          </a:p>
          <a:p>
            <a:pPr lvl="1"/>
            <a:r>
              <a:rPr lang="fr-FR" dirty="0"/>
              <a:t>3 fonctions de sûreté : maitrise de la réactivité, refroidissement, confinement</a:t>
            </a:r>
          </a:p>
          <a:p>
            <a:pPr lvl="1"/>
            <a:r>
              <a:rPr lang="fr-FR" dirty="0"/>
              <a:t>Maitrise de la réactivité</a:t>
            </a:r>
          </a:p>
          <a:p>
            <a:pPr lvl="2"/>
            <a:r>
              <a:rPr lang="fr-FR" dirty="0"/>
              <a:t>Excellente sûreté intrinsèque grâce aux coefficients de contre-réaction négatifs </a:t>
            </a:r>
            <a:endParaRPr lang="fr-FR" i="1" dirty="0"/>
          </a:p>
          <a:p>
            <a:pPr lvl="2"/>
            <a:r>
              <a:rPr lang="fr-FR" i="1" dirty="0"/>
              <a:t>Reconfiguration possible pour obtenir la sous-criticité par géométrie (réservoir de vidange d’urgence)</a:t>
            </a:r>
          </a:p>
          <a:p>
            <a:pPr lvl="1"/>
            <a:r>
              <a:rPr lang="fr-FR" dirty="0"/>
              <a:t>Refroidissement</a:t>
            </a:r>
          </a:p>
          <a:p>
            <a:pPr lvl="2"/>
            <a:r>
              <a:rPr lang="fr-FR" dirty="0"/>
              <a:t>Refroidissement actif</a:t>
            </a:r>
          </a:p>
          <a:p>
            <a:pPr lvl="2"/>
            <a:r>
              <a:rPr lang="fr-FR" dirty="0"/>
              <a:t>Refroidissement passif si les pompes sont indisponibles : boucles en dérivation pour la convection naturelle</a:t>
            </a:r>
          </a:p>
          <a:p>
            <a:pPr lvl="1"/>
            <a:r>
              <a:rPr lang="fr-FR" i="1" dirty="0"/>
              <a:t>Confinement dans l’enceinte réacteur, facilité par l’opération à basse pression</a:t>
            </a:r>
          </a:p>
          <a:p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E8A9A1-8824-4DAC-87C3-221D97DB58ED}"/>
              </a:ext>
            </a:extLst>
          </p:cNvPr>
          <p:cNvGrpSpPr/>
          <p:nvPr/>
        </p:nvGrpSpPr>
        <p:grpSpPr>
          <a:xfrm>
            <a:off x="8586263" y="4097307"/>
            <a:ext cx="2336801" cy="804788"/>
            <a:chOff x="9469401" y="4750685"/>
            <a:chExt cx="2336801" cy="8047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E2E1A4-EBDA-4C21-9AA7-CEE880D183F6}"/>
                </a:ext>
              </a:extLst>
            </p:cNvPr>
            <p:cNvSpPr/>
            <p:nvPr/>
          </p:nvSpPr>
          <p:spPr>
            <a:xfrm>
              <a:off x="9469401" y="4750685"/>
              <a:ext cx="2336801" cy="80478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B41CCF-ED25-428F-B30C-D4A496470800}"/>
                </a:ext>
              </a:extLst>
            </p:cNvPr>
            <p:cNvSpPr/>
            <p:nvPr/>
          </p:nvSpPr>
          <p:spPr>
            <a:xfrm>
              <a:off x="9698182" y="4941796"/>
              <a:ext cx="518453" cy="42256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D72FC1-2908-47AE-BD43-DE118E77C20D}"/>
                </a:ext>
              </a:extLst>
            </p:cNvPr>
            <p:cNvSpPr/>
            <p:nvPr/>
          </p:nvSpPr>
          <p:spPr>
            <a:xfrm>
              <a:off x="11058969" y="4941795"/>
              <a:ext cx="518453" cy="422566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9BC71-90E3-44A1-9AEA-7345495DDB5B}"/>
                </a:ext>
              </a:extLst>
            </p:cNvPr>
            <p:cNvSpPr/>
            <p:nvPr/>
          </p:nvSpPr>
          <p:spPr>
            <a:xfrm>
              <a:off x="9698183" y="4941796"/>
              <a:ext cx="147782" cy="42256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31B4018-321A-4DF7-804F-E083D1F67E44}"/>
                </a:ext>
              </a:extLst>
            </p:cNvPr>
            <p:cNvSpPr/>
            <p:nvPr/>
          </p:nvSpPr>
          <p:spPr>
            <a:xfrm>
              <a:off x="11429640" y="4941796"/>
              <a:ext cx="147782" cy="42256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5BC9286C-A395-4D27-A5D3-FAB1C792EFD4}"/>
              </a:ext>
            </a:extLst>
          </p:cNvPr>
          <p:cNvSpPr/>
          <p:nvPr/>
        </p:nvSpPr>
        <p:spPr>
          <a:xfrm>
            <a:off x="7956062" y="5603124"/>
            <a:ext cx="3602182" cy="804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FA07398B-0B7C-4FCD-BFE6-C6EB3891ABC2}"/>
              </a:ext>
            </a:extLst>
          </p:cNvPr>
          <p:cNvCxnSpPr>
            <a:cxnSpLocks/>
          </p:cNvCxnSpPr>
          <p:nvPr/>
        </p:nvCxnSpPr>
        <p:spPr>
          <a:xfrm>
            <a:off x="8586263" y="4912662"/>
            <a:ext cx="967689" cy="27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26CFEB79-BD83-47FE-A5B7-4D8E161E3710}"/>
              </a:ext>
            </a:extLst>
          </p:cNvPr>
          <p:cNvCxnSpPr>
            <a:cxnSpLocks/>
          </p:cNvCxnSpPr>
          <p:nvPr/>
        </p:nvCxnSpPr>
        <p:spPr>
          <a:xfrm flipH="1">
            <a:off x="9955374" y="4912662"/>
            <a:ext cx="967690" cy="276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AADABCD-CE5C-4977-8638-1F22B64B0959}"/>
              </a:ext>
            </a:extLst>
          </p:cNvPr>
          <p:cNvCxnSpPr>
            <a:cxnSpLocks/>
          </p:cNvCxnSpPr>
          <p:nvPr/>
        </p:nvCxnSpPr>
        <p:spPr>
          <a:xfrm>
            <a:off x="9553952" y="5188761"/>
            <a:ext cx="0" cy="81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3AC92D1F-3EFB-42C4-8081-34B76EB91367}"/>
              </a:ext>
            </a:extLst>
          </p:cNvPr>
          <p:cNvCxnSpPr>
            <a:cxnSpLocks/>
          </p:cNvCxnSpPr>
          <p:nvPr/>
        </p:nvCxnSpPr>
        <p:spPr>
          <a:xfrm>
            <a:off x="9955374" y="5188761"/>
            <a:ext cx="0" cy="816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FD6B69B-CC3B-4BF6-B78A-C9B733D1F995}"/>
              </a:ext>
            </a:extLst>
          </p:cNvPr>
          <p:cNvSpPr/>
          <p:nvPr/>
        </p:nvSpPr>
        <p:spPr>
          <a:xfrm>
            <a:off x="10923064" y="4097307"/>
            <a:ext cx="942109" cy="804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5F5F99-7192-4E3B-A981-AA75A7FB0731}"/>
              </a:ext>
            </a:extLst>
          </p:cNvPr>
          <p:cNvSpPr/>
          <p:nvPr/>
        </p:nvSpPr>
        <p:spPr>
          <a:xfrm>
            <a:off x="11135500" y="4288417"/>
            <a:ext cx="729673" cy="433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D899310-A7E6-471F-A977-59235862BCF4}"/>
              </a:ext>
            </a:extLst>
          </p:cNvPr>
          <p:cNvSpPr/>
          <p:nvPr/>
        </p:nvSpPr>
        <p:spPr>
          <a:xfrm>
            <a:off x="11109990" y="2163701"/>
            <a:ext cx="45719" cy="194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D778B0-ADDF-4601-9581-F17DDF2668A9}"/>
              </a:ext>
            </a:extLst>
          </p:cNvPr>
          <p:cNvSpPr/>
          <p:nvPr/>
        </p:nvSpPr>
        <p:spPr>
          <a:xfrm>
            <a:off x="11109919" y="2146125"/>
            <a:ext cx="448325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C39125-8E5E-4DFE-83FF-04DF5914FF49}"/>
              </a:ext>
            </a:extLst>
          </p:cNvPr>
          <p:cNvSpPr/>
          <p:nvPr/>
        </p:nvSpPr>
        <p:spPr>
          <a:xfrm>
            <a:off x="11512525" y="2165208"/>
            <a:ext cx="45719" cy="2556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B0A55B3-5269-4F21-B0C8-7B01C0603EA0}"/>
              </a:ext>
            </a:extLst>
          </p:cNvPr>
          <p:cNvSpPr/>
          <p:nvPr/>
        </p:nvSpPr>
        <p:spPr>
          <a:xfrm>
            <a:off x="11554270" y="1582707"/>
            <a:ext cx="45719" cy="91122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C5D243-F4C6-4A9C-9202-ED378D54059C}"/>
              </a:ext>
            </a:extLst>
          </p:cNvPr>
          <p:cNvSpPr/>
          <p:nvPr/>
        </p:nvSpPr>
        <p:spPr>
          <a:xfrm>
            <a:off x="11857668" y="1582706"/>
            <a:ext cx="45719" cy="91122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AC9E401-CB35-464A-9363-06FA3F9BBF4A}"/>
              </a:ext>
            </a:extLst>
          </p:cNvPr>
          <p:cNvSpPr/>
          <p:nvPr/>
        </p:nvSpPr>
        <p:spPr>
          <a:xfrm>
            <a:off x="11599989" y="2448212"/>
            <a:ext cx="265184" cy="45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C160424-C5DC-49B1-AC45-6DD21D910DF6}"/>
              </a:ext>
            </a:extLst>
          </p:cNvPr>
          <p:cNvSpPr txBox="1"/>
          <p:nvPr/>
        </p:nvSpPr>
        <p:spPr>
          <a:xfrm>
            <a:off x="8637447" y="6112104"/>
            <a:ext cx="247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Réservoir de vidange d’urgence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FC1A1EA-4765-4A17-B6D9-6AFAA730DDE2}"/>
              </a:ext>
            </a:extLst>
          </p:cNvPr>
          <p:cNvSpPr txBox="1"/>
          <p:nvPr/>
        </p:nvSpPr>
        <p:spPr>
          <a:xfrm>
            <a:off x="10907526" y="4912659"/>
            <a:ext cx="1030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Circuit </a:t>
            </a:r>
            <a:br>
              <a:rPr lang="fr-FR" sz="1200" dirty="0"/>
            </a:br>
            <a:r>
              <a:rPr lang="fr-FR" sz="1200" dirty="0"/>
              <a:t>intermédiaire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F294B40-EB2C-4400-84CF-DF4166AE0177}"/>
              </a:ext>
            </a:extLst>
          </p:cNvPr>
          <p:cNvSpPr txBox="1"/>
          <p:nvPr/>
        </p:nvSpPr>
        <p:spPr>
          <a:xfrm>
            <a:off x="9648429" y="2700109"/>
            <a:ext cx="1461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Boucles pour la </a:t>
            </a:r>
            <a:br>
              <a:rPr lang="fr-FR" sz="1200" dirty="0"/>
            </a:br>
            <a:r>
              <a:rPr lang="fr-FR" sz="1200" dirty="0"/>
              <a:t>convection naturelle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DD7D6-6373-43A1-9236-B9F80343FE2B}"/>
              </a:ext>
            </a:extLst>
          </p:cNvPr>
          <p:cNvSpPr/>
          <p:nvPr/>
        </p:nvSpPr>
        <p:spPr>
          <a:xfrm>
            <a:off x="7905750" y="1203960"/>
            <a:ext cx="4184649" cy="53815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B68E2EA-D454-4086-A50D-495BDB896D8F}"/>
              </a:ext>
            </a:extLst>
          </p:cNvPr>
          <p:cNvSpPr txBox="1"/>
          <p:nvPr/>
        </p:nvSpPr>
        <p:spPr>
          <a:xfrm>
            <a:off x="8979576" y="1226189"/>
            <a:ext cx="2009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Enceinte de confinement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6BFF133B-0D4D-41D1-BE37-2E0DB688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8F85FD18-8EF9-49D6-A192-261B36A76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D1137A12-57F3-413E-8A62-594C015F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2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0E17CB-50DA-44CA-B341-A86BC5F78CD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9246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1"/>
                </a:solidFill>
              </a:rPr>
              <a:t>Processus d’optimisation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A22B48-2970-4C87-A04A-32ACBA73AA89}"/>
              </a:ext>
            </a:extLst>
          </p:cNvPr>
          <p:cNvSpPr txBox="1">
            <a:spLocks/>
          </p:cNvSpPr>
          <p:nvPr/>
        </p:nvSpPr>
        <p:spPr>
          <a:xfrm>
            <a:off x="527537" y="1505058"/>
            <a:ext cx="4554415" cy="49724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>
                <a:solidFill>
                  <a:schemeClr val="accent1"/>
                </a:solidFill>
              </a:rPr>
              <a:t>Paramètres</a:t>
            </a:r>
          </a:p>
          <a:p>
            <a:pPr lvl="1"/>
            <a:r>
              <a:rPr lang="fr-FR" sz="2000" dirty="0">
                <a:solidFill>
                  <a:schemeClr val="accent1"/>
                </a:solidFill>
              </a:rPr>
              <a:t>Volume total de combustible</a:t>
            </a:r>
          </a:p>
          <a:p>
            <a:pPr lvl="1"/>
            <a:r>
              <a:rPr lang="fr-FR" sz="2000" dirty="0">
                <a:solidFill>
                  <a:schemeClr val="accent1"/>
                </a:solidFill>
              </a:rPr>
              <a:t>Proportion de combustible dans la zone critique</a:t>
            </a:r>
          </a:p>
          <a:p>
            <a:pPr lvl="1"/>
            <a:r>
              <a:rPr lang="fr-FR" sz="2000" dirty="0">
                <a:solidFill>
                  <a:schemeClr val="accent1"/>
                </a:solidFill>
              </a:rPr>
              <a:t>Débits de retraitement des sels</a:t>
            </a:r>
          </a:p>
          <a:p>
            <a:pPr lvl="1"/>
            <a:r>
              <a:rPr lang="fr-FR" sz="2000" dirty="0">
                <a:solidFill>
                  <a:schemeClr val="accent1"/>
                </a:solidFill>
              </a:rPr>
              <a:t>Épaisseur de la couverture fertile</a:t>
            </a:r>
          </a:p>
          <a:p>
            <a:pPr lvl="1"/>
            <a:r>
              <a:rPr lang="fr-FR" sz="2000" dirty="0">
                <a:solidFill>
                  <a:schemeClr val="accent1"/>
                </a:solidFill>
              </a:rPr>
              <a:t>…</a:t>
            </a:r>
          </a:p>
          <a:p>
            <a:pPr lvl="1"/>
            <a:endParaRPr lang="fr-FR" sz="2000" dirty="0">
              <a:solidFill>
                <a:schemeClr val="accent1"/>
              </a:solidFill>
            </a:endParaRPr>
          </a:p>
          <a:p>
            <a:r>
              <a:rPr lang="fr-FR" sz="2400" dirty="0">
                <a:solidFill>
                  <a:schemeClr val="accent1"/>
                </a:solidFill>
              </a:rPr>
              <a:t>Contraintes</a:t>
            </a:r>
          </a:p>
          <a:p>
            <a:pPr lvl="1"/>
            <a:r>
              <a:rPr lang="en-GB" sz="2000" dirty="0" err="1">
                <a:solidFill>
                  <a:schemeClr val="accent1"/>
                </a:solidFill>
              </a:rPr>
              <a:t>Neutronique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2000" dirty="0">
                <a:solidFill>
                  <a:schemeClr val="accent1"/>
                </a:solidFill>
              </a:rPr>
              <a:t>Thermo-</a:t>
            </a:r>
            <a:r>
              <a:rPr lang="en-GB" sz="2000" dirty="0" err="1">
                <a:solidFill>
                  <a:schemeClr val="accent1"/>
                </a:solidFill>
              </a:rPr>
              <a:t>hydraulique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r>
              <a:rPr lang="en-GB" sz="2000" dirty="0" err="1">
                <a:solidFill>
                  <a:schemeClr val="accent1"/>
                </a:solidFill>
              </a:rPr>
              <a:t>Chimie</a:t>
            </a:r>
            <a:endParaRPr lang="fr-FR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E71F0D8-A877-4125-9B8C-29E42F6FDB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28454" y="1505058"/>
                <a:ext cx="4554415" cy="490779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sz="2400" dirty="0">
                    <a:solidFill>
                      <a:schemeClr val="accent1"/>
                    </a:solidFill>
                  </a:rPr>
                  <a:t>Evaluation</a:t>
                </a:r>
              </a:p>
              <a:p>
                <a:pPr lvl="1"/>
                <a:r>
                  <a:rPr lang="en-GB" sz="1800" dirty="0">
                    <a:solidFill>
                      <a:schemeClr val="accent1"/>
                    </a:solidFill>
                  </a:rPr>
                  <a:t>Un des </a:t>
                </a:r>
                <a:r>
                  <a:rPr lang="fr-FR" sz="1800" dirty="0">
                    <a:solidFill>
                      <a:schemeClr val="accent1"/>
                    </a:solidFill>
                  </a:rPr>
                  <a:t>critères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 : le </a:t>
                </a:r>
                <a:r>
                  <a:rPr lang="fr-FR" sz="1800" dirty="0">
                    <a:solidFill>
                      <a:schemeClr val="accent1"/>
                    </a:solidFill>
                  </a:rPr>
                  <a:t>facteur</a:t>
                </a:r>
                <a:r>
                  <a:rPr lang="en-GB" sz="1800" dirty="0">
                    <a:solidFill>
                      <a:schemeClr val="accent1"/>
                    </a:solidFill>
                  </a:rPr>
                  <a:t> de conversion (breeding ratio, BR)</a:t>
                </a:r>
              </a:p>
              <a:p>
                <a:pPr lvl="1"/>
                <a:endParaRPr lang="en-GB" sz="18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𝐵𝑅</m:t>
                      </m:r>
                      <m:r>
                        <a:rPr lang="fr-FR" sz="1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𝑛𝑜𝑦𝑎𝑢𝑥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𝑓𝑖𝑠𝑠𝑖𝑙𝑒𝑠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𝑝𝑟𝑜𝑑𝑢𝑖𝑡𝑠</m:t>
                          </m:r>
                        </m:num>
                        <m:den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𝑛𝑜𝑦𝑎𝑢𝑥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𝑓𝑖𝑠𝑠𝑖𝑙𝑒𝑠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𝑐𝑜𝑛𝑠𝑜𝑚𝑚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1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fr-FR" sz="18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GB" sz="2400" dirty="0">
                  <a:solidFill>
                    <a:schemeClr val="accent1"/>
                  </a:solidFill>
                </a:endParaRPr>
              </a:p>
              <a:p>
                <a:pPr marL="457200" lvl="1" indent="0">
                  <a:buNone/>
                </a:pPr>
                <a:endParaRPr lang="en-GB" sz="2400" dirty="0">
                  <a:solidFill>
                    <a:schemeClr val="accent1"/>
                  </a:solidFill>
                </a:endParaRPr>
              </a:p>
              <a:p>
                <a:r>
                  <a:rPr lang="fr-FR" sz="2400" dirty="0">
                    <a:solidFill>
                      <a:schemeClr val="accent1"/>
                    </a:solidFill>
                  </a:rPr>
                  <a:t>Simulations</a:t>
                </a:r>
              </a:p>
              <a:p>
                <a:pPr lvl="1"/>
                <a:r>
                  <a:rPr lang="fr-FR" sz="2000" dirty="0">
                    <a:solidFill>
                      <a:schemeClr val="accent1"/>
                    </a:solidFill>
                  </a:rPr>
                  <a:t>Code d’optimisation thermo-hydraulique </a:t>
                </a:r>
                <a:r>
                  <a:rPr lang="fr-FR" sz="2000" dirty="0" err="1">
                    <a:solidFill>
                      <a:schemeClr val="accent1"/>
                    </a:solidFill>
                  </a:rPr>
                  <a:t>SONGe</a:t>
                </a:r>
                <a:endParaRPr lang="fr-FR" sz="2000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fr-FR" sz="2000" dirty="0">
                    <a:solidFill>
                      <a:schemeClr val="accent1"/>
                    </a:solidFill>
                  </a:rPr>
                  <a:t>Code d’évolution sous contraintes REM</a:t>
                </a:r>
              </a:p>
              <a:p>
                <a:pPr lvl="1"/>
                <a:endParaRPr lang="en-GB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endParaRPr lang="fr-FR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Espace réservé du contenu 2">
                <a:extLst>
                  <a:ext uri="{FF2B5EF4-FFF2-40B4-BE49-F238E27FC236}">
                    <a16:creationId xmlns:a16="http://schemas.microsoft.com/office/drawing/2014/main" id="{5E71F0D8-A877-4125-9B8C-29E42F6FD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454" y="1505058"/>
                <a:ext cx="4554415" cy="4907796"/>
              </a:xfrm>
              <a:prstGeom prst="rect">
                <a:avLst/>
              </a:prstGeom>
              <a:blipFill>
                <a:blip r:embed="rId2"/>
                <a:stretch>
                  <a:fillRect l="-1874" t="-17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 : en arc 9">
            <a:extLst>
              <a:ext uri="{FF2B5EF4-FFF2-40B4-BE49-F238E27FC236}">
                <a16:creationId xmlns:a16="http://schemas.microsoft.com/office/drawing/2014/main" id="{BD0A5867-064B-44AC-8D59-AA28A5930EF5}"/>
              </a:ext>
            </a:extLst>
          </p:cNvPr>
          <p:cNvSpPr/>
          <p:nvPr/>
        </p:nvSpPr>
        <p:spPr>
          <a:xfrm flipH="1">
            <a:off x="5052292" y="2948711"/>
            <a:ext cx="1553130" cy="154744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787476"/>
              <a:gd name="adj5" fmla="val 12500"/>
            </a:avLst>
          </a:prstGeom>
          <a:ln cap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233353-BD66-48C5-A9CF-F0B80829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931901-CFDF-4B19-84C1-D9CF1F700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59222E-DDA2-4831-900F-BFEF6430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351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69DD4-FD32-40B8-A764-2C2995C58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Exemple d’une optimisation : l’épaisseur de la couverture fertile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8C1EAF-0822-4AAF-8BE2-04E458888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4700" y="4100930"/>
            <a:ext cx="4555836" cy="2391944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fr-FR" dirty="0"/>
              <a:t>Tous les paramètres sont fixés sauf l’épaisseur</a:t>
            </a:r>
          </a:p>
          <a:p>
            <a:pPr>
              <a:spcAft>
                <a:spcPts val="600"/>
              </a:spcAft>
            </a:pPr>
            <a:r>
              <a:rPr lang="fr-FR" dirty="0"/>
              <a:t>Compromis à trouver entre le facteur de conversion (épaisseur ↗) et l’inventaire à minimiser (épaisseur ↘) sachant qu’il faudra retraiter</a:t>
            </a:r>
          </a:p>
          <a:p>
            <a:r>
              <a:rPr lang="fr-FR" dirty="0"/>
              <a:t>Sous ces conditions : optimum entre 90 et 130 cm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E55975A-CA19-47C0-AE11-EB192FE5B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2841"/>
            <a:ext cx="5855854" cy="431878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151CB9A-8196-4359-B8D2-8A6D9477B31E}"/>
              </a:ext>
            </a:extLst>
          </p:cNvPr>
          <p:cNvSpPr/>
          <p:nvPr/>
        </p:nvSpPr>
        <p:spPr>
          <a:xfrm>
            <a:off x="2124364" y="3140364"/>
            <a:ext cx="665018" cy="6650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0745CE0-3E41-402F-B463-985F5C618FE4}"/>
              </a:ext>
            </a:extLst>
          </p:cNvPr>
          <p:cNvSpPr txBox="1"/>
          <p:nvPr/>
        </p:nvSpPr>
        <p:spPr>
          <a:xfrm>
            <a:off x="2789382" y="3620715"/>
            <a:ext cx="15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Zone optimale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8C99BC-C976-44E4-8F59-FD9F6E23D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10137E6-1BB4-4438-B1B0-E5446F48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2120D7-462F-445C-8335-41937A58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CC314CDA-BE06-4697-ABDE-310CF4B1B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230220"/>
              </p:ext>
            </p:extLst>
          </p:nvPr>
        </p:nvGraphicFramePr>
        <p:xfrm>
          <a:off x="7224213" y="923697"/>
          <a:ext cx="4533678" cy="2967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571">
                  <a:extLst>
                    <a:ext uri="{9D8B030D-6E8A-4147-A177-3AD203B41FA5}">
                      <a16:colId xmlns:a16="http://schemas.microsoft.com/office/drawing/2014/main" val="4089766111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661780428"/>
                    </a:ext>
                  </a:extLst>
                </a:gridCol>
                <a:gridCol w="575676">
                  <a:extLst>
                    <a:ext uri="{9D8B030D-6E8A-4147-A177-3AD203B41FA5}">
                      <a16:colId xmlns:a16="http://schemas.microsoft.com/office/drawing/2014/main" val="1147442780"/>
                    </a:ext>
                  </a:extLst>
                </a:gridCol>
                <a:gridCol w="1629016">
                  <a:extLst>
                    <a:ext uri="{9D8B030D-6E8A-4147-A177-3AD203B41FA5}">
                      <a16:colId xmlns:a16="http://schemas.microsoft.com/office/drawing/2014/main" val="1312235140"/>
                    </a:ext>
                  </a:extLst>
                </a:gridCol>
              </a:tblGrid>
              <a:tr h="27893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Epaisseur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Volume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(m3)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Temps de doublement </a:t>
                      </a:r>
                      <a:br>
                        <a:rPr lang="fr-FR" sz="1200" dirty="0"/>
                      </a:br>
                      <a:r>
                        <a:rPr lang="fr-FR" sz="1200" dirty="0"/>
                        <a:t>(an)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768404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1.7 10 </a:t>
                      </a:r>
                      <a:r>
                        <a:rPr lang="fr-FR" sz="1200" baseline="30000" dirty="0"/>
                        <a:t>-2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415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57380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847478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525251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27.7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25353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45.2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589751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66.3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41854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156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88.9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536182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488223"/>
                  </a:ext>
                </a:extLst>
              </a:tr>
              <a:tr h="278938"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/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dirty="0"/>
                        <a:t>1.42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873427"/>
                  </a:ext>
                </a:extLst>
              </a:tr>
            </a:tbl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5D8756D-351C-4261-8B49-429953FB37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4085167"/>
              </p:ext>
            </p:extLst>
          </p:nvPr>
        </p:nvGraphicFramePr>
        <p:xfrm>
          <a:off x="452619" y="1729881"/>
          <a:ext cx="6210035" cy="404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Ellipse 13">
            <a:extLst>
              <a:ext uri="{FF2B5EF4-FFF2-40B4-BE49-F238E27FC236}">
                <a16:creationId xmlns:a16="http://schemas.microsoft.com/office/drawing/2014/main" id="{3124207D-A9DB-4748-A901-B1A0EF4E9B7E}"/>
              </a:ext>
            </a:extLst>
          </p:cNvPr>
          <p:cNvSpPr/>
          <p:nvPr/>
        </p:nvSpPr>
        <p:spPr>
          <a:xfrm>
            <a:off x="2694849" y="4631243"/>
            <a:ext cx="1048720" cy="5021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0E0A72-9400-4B1E-B02D-90157FFB6AE3}"/>
              </a:ext>
            </a:extLst>
          </p:cNvPr>
          <p:cNvSpPr txBox="1"/>
          <p:nvPr/>
        </p:nvSpPr>
        <p:spPr>
          <a:xfrm>
            <a:off x="4038600" y="4475766"/>
            <a:ext cx="153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Zone optimale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76C2A8-CF6E-440C-AE34-88AA70AADC6A}"/>
              </a:ext>
            </a:extLst>
          </p:cNvPr>
          <p:cNvSpPr/>
          <p:nvPr/>
        </p:nvSpPr>
        <p:spPr>
          <a:xfrm>
            <a:off x="7224213" y="2521258"/>
            <a:ext cx="4515168" cy="532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6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Graphic spid="12" grpId="0">
        <p:bldAsOne/>
      </p:bldGraphic>
      <p:bldP spid="1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02644-8659-4CC9-B14C-513D97E32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8309" cy="1325563"/>
          </a:xfrm>
        </p:spPr>
        <p:txBody>
          <a:bodyPr/>
          <a:lstStyle/>
          <a:p>
            <a:r>
              <a:rPr lang="fr-FR" dirty="0"/>
              <a:t>Réacteur actuel en cours d’optimisation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F04124F-001A-4C06-9B6B-8888FFD86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Puissance de 3GW</a:t>
            </a:r>
            <a:r>
              <a:rPr lang="fr-FR" baseline="-25000" dirty="0"/>
              <a:t>th</a:t>
            </a:r>
          </a:p>
          <a:p>
            <a:r>
              <a:rPr lang="fr-FR" dirty="0"/>
              <a:t>60m</a:t>
            </a:r>
            <a:r>
              <a:rPr lang="fr-FR" baseline="30000" dirty="0"/>
              <a:t>3</a:t>
            </a:r>
            <a:r>
              <a:rPr lang="fr-FR" dirty="0"/>
              <a:t> de combustible, dont 30m</a:t>
            </a:r>
            <a:r>
              <a:rPr lang="fr-FR" baseline="30000" dirty="0"/>
              <a:t>3</a:t>
            </a:r>
            <a:r>
              <a:rPr lang="fr-FR" dirty="0"/>
              <a:t> en zone critique</a:t>
            </a:r>
          </a:p>
          <a:p>
            <a:r>
              <a:rPr lang="fr-FR" dirty="0"/>
              <a:t>Inventaire initial du circuit combustible</a:t>
            </a:r>
          </a:p>
          <a:p>
            <a:pPr lvl="1"/>
            <a:r>
              <a:rPr lang="fr-FR" dirty="0"/>
              <a:t>16.7t de </a:t>
            </a:r>
            <a:r>
              <a:rPr lang="fr-FR" dirty="0" err="1"/>
              <a:t>TRUs</a:t>
            </a:r>
            <a:r>
              <a:rPr lang="fr-FR" dirty="0"/>
              <a:t> ex-UOX (~ 6t de Pu pour SPX)</a:t>
            </a:r>
          </a:p>
          <a:p>
            <a:pPr lvl="1"/>
            <a:r>
              <a:rPr lang="fr-FR" dirty="0"/>
              <a:t>70.9t d’uranium appauvri</a:t>
            </a:r>
          </a:p>
          <a:p>
            <a:pPr lvl="1"/>
            <a:r>
              <a:rPr lang="fr-FR" dirty="0"/>
              <a:t>15.9t de sodium et 66.4t de chlore enrichi</a:t>
            </a:r>
          </a:p>
          <a:p>
            <a:r>
              <a:rPr lang="fr-FR" dirty="0"/>
              <a:t>Epaisseur de la couverture fertile : 96 cm </a:t>
            </a:r>
            <a:endParaRPr lang="fr-FR" dirty="0">
              <a:sym typeface="Wingdings" panose="05000000000000000000" pitchFamily="2" charset="2"/>
            </a:endParaRPr>
          </a:p>
          <a:p>
            <a:pPr lvl="1"/>
            <a:r>
              <a:rPr lang="fr-FR" dirty="0">
                <a:sym typeface="Wingdings" panose="05000000000000000000" pitchFamily="2" charset="2"/>
              </a:rPr>
              <a:t>2.4t de neptunium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49.5t d’uranium appauvri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10.2t de sodium et 40.6t de chlore enrichi</a:t>
            </a:r>
          </a:p>
          <a:p>
            <a:r>
              <a:rPr lang="fr-FR" dirty="0">
                <a:sym typeface="Wingdings" panose="05000000000000000000" pitchFamily="2" charset="2"/>
              </a:rPr>
              <a:t>Facteur de conversion ≈ 1.31 ; temps de doublement effectif ≈ 40 ans </a:t>
            </a:r>
            <a:endParaRPr lang="fr-FR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30742D68-4881-4E88-9E9A-3A30CDC447C4}"/>
              </a:ext>
            </a:extLst>
          </p:cNvPr>
          <p:cNvSpPr/>
          <p:nvPr/>
        </p:nvSpPr>
        <p:spPr>
          <a:xfrm>
            <a:off x="7167259" y="2948301"/>
            <a:ext cx="243840" cy="802333"/>
          </a:xfrm>
          <a:prstGeom prst="rightBrace">
            <a:avLst>
              <a:gd name="adj1" fmla="val 82813"/>
              <a:gd name="adj2" fmla="val 507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26CD4A-2E3C-4158-AD31-EAD61E1DD9B6}"/>
              </a:ext>
            </a:extLst>
          </p:cNvPr>
          <p:cNvSpPr txBox="1"/>
          <p:nvPr/>
        </p:nvSpPr>
        <p:spPr>
          <a:xfrm>
            <a:off x="7590537" y="3118634"/>
            <a:ext cx="3155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170t de sel combustible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CCA3D502-371B-497D-BCFF-712559C906FF}"/>
              </a:ext>
            </a:extLst>
          </p:cNvPr>
          <p:cNvSpPr/>
          <p:nvPr/>
        </p:nvSpPr>
        <p:spPr>
          <a:xfrm>
            <a:off x="7159639" y="4553762"/>
            <a:ext cx="243840" cy="802333"/>
          </a:xfrm>
          <a:prstGeom prst="rightBrace">
            <a:avLst>
              <a:gd name="adj1" fmla="val 82813"/>
              <a:gd name="adj2" fmla="val 507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44BCB7-9AC5-46F6-8140-3FA1B9C533BB}"/>
              </a:ext>
            </a:extLst>
          </p:cNvPr>
          <p:cNvSpPr txBox="1"/>
          <p:nvPr/>
        </p:nvSpPr>
        <p:spPr>
          <a:xfrm>
            <a:off x="7590537" y="4724095"/>
            <a:ext cx="2366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103t de sel fertile</a:t>
            </a:r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E23A954A-4949-4A18-AD0D-9D1BE49C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4892673-B9AB-410C-BEB3-7D8BC8F7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3BAA5C2-3356-4569-B6CD-7EF18681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4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6733AE-53E0-4DAD-9512-CA9F2EC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des sels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A753663-83E6-4954-8613-9BFA54D6D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D046DAE-692A-4C03-A44C-59AFA93C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21E95E-48BB-41F0-A7B9-99E1A04F8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AC80B6-6116-4181-9D61-45F34CC0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56" y="2302574"/>
            <a:ext cx="5381287" cy="3767593"/>
          </a:xfrm>
          <a:prstGeom prst="rect">
            <a:avLst/>
          </a:prstGeom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2178936-3E25-4E9B-8765-4788ABBAC4F9}"/>
              </a:ext>
            </a:extLst>
          </p:cNvPr>
          <p:cNvCxnSpPr>
            <a:cxnSpLocks/>
          </p:cNvCxnSpPr>
          <p:nvPr/>
        </p:nvCxnSpPr>
        <p:spPr>
          <a:xfrm>
            <a:off x="2813538" y="3813908"/>
            <a:ext cx="992554" cy="0"/>
          </a:xfrm>
          <a:prstGeom prst="straightConnector1">
            <a:avLst/>
          </a:prstGeom>
          <a:ln w="28575">
            <a:solidFill>
              <a:srgbClr val="F96F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E152986F-341F-4907-83B8-2E375D1B7CDB}"/>
              </a:ext>
            </a:extLst>
          </p:cNvPr>
          <p:cNvSpPr txBox="1"/>
          <p:nvPr/>
        </p:nvSpPr>
        <p:spPr>
          <a:xfrm>
            <a:off x="1750646" y="3490742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Collègues </a:t>
            </a:r>
            <a:br>
              <a:rPr lang="fr-FR" dirty="0"/>
            </a:br>
            <a:r>
              <a:rPr lang="fr-FR" dirty="0"/>
              <a:t>chimistes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F619D49-38FE-447A-8E7F-B6CC158B786D}"/>
              </a:ext>
            </a:extLst>
          </p:cNvPr>
          <p:cNvCxnSpPr>
            <a:cxnSpLocks/>
          </p:cNvCxnSpPr>
          <p:nvPr/>
        </p:nvCxnSpPr>
        <p:spPr>
          <a:xfrm flipH="1">
            <a:off x="7549662" y="3813907"/>
            <a:ext cx="1768231" cy="0"/>
          </a:xfrm>
          <a:prstGeom prst="straightConnector1">
            <a:avLst/>
          </a:prstGeom>
          <a:ln w="28575">
            <a:solidFill>
              <a:srgbClr val="F96F0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E80F481C-A8A8-4961-BC87-6B133651D2C0}"/>
              </a:ext>
            </a:extLst>
          </p:cNvPr>
          <p:cNvSpPr txBox="1"/>
          <p:nvPr/>
        </p:nvSpPr>
        <p:spPr>
          <a:xfrm>
            <a:off x="9301297" y="3490742"/>
            <a:ext cx="184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Moi à l’interface</a:t>
            </a:r>
            <a:br>
              <a:rPr lang="fr-FR" dirty="0"/>
            </a:br>
            <a:r>
              <a:rPr lang="fr-FR" dirty="0"/>
              <a:t>avec les chimistes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EEECD7D-5794-4479-8602-B6B2D73F222F}"/>
              </a:ext>
            </a:extLst>
          </p:cNvPr>
          <p:cNvSpPr txBox="1"/>
          <p:nvPr/>
        </p:nvSpPr>
        <p:spPr>
          <a:xfrm>
            <a:off x="7739382" y="6003524"/>
            <a:ext cx="104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@Franquin</a:t>
            </a:r>
          </a:p>
        </p:txBody>
      </p:sp>
    </p:spTree>
    <p:extLst>
      <p:ext uri="{BB962C8B-B14F-4D97-AF65-F5344CB8AC3E}">
        <p14:creationId xmlns:p14="http://schemas.microsoft.com/office/powerpoint/2010/main" val="290552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70D61-76F8-4499-9B1C-1577DD58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d’un schéma de retraitement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F275D0A-5162-401E-A6B6-4E2DDCD4A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399"/>
            <a:ext cx="10244992" cy="11985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Deux options </a:t>
            </a:r>
          </a:p>
          <a:p>
            <a:pPr lvl="1"/>
            <a:r>
              <a:rPr lang="fr-FR" dirty="0"/>
              <a:t>Retraitement complet sur site</a:t>
            </a:r>
          </a:p>
          <a:p>
            <a:pPr lvl="1"/>
            <a:r>
              <a:rPr lang="fr-FR" dirty="0"/>
              <a:t>Retraitement partiel sur site + traitement en usine hors site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04E336-8C5B-4FB1-A477-EC16A1CB397F}"/>
              </a:ext>
            </a:extLst>
          </p:cNvPr>
          <p:cNvSpPr txBox="1"/>
          <p:nvPr/>
        </p:nvSpPr>
        <p:spPr>
          <a:xfrm>
            <a:off x="3761330" y="1829788"/>
            <a:ext cx="4305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Evolution du réacteur avec le code REM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EDFCAA-C9D3-4BBB-8F2E-E0F5231A443D}"/>
              </a:ext>
            </a:extLst>
          </p:cNvPr>
          <p:cNvSpPr txBox="1"/>
          <p:nvPr/>
        </p:nvSpPr>
        <p:spPr>
          <a:xfrm>
            <a:off x="1207654" y="2818662"/>
            <a:ext cx="3610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Inventaire des éléments produits</a:t>
            </a:r>
            <a:br>
              <a:rPr lang="fr-FR" sz="2000" dirty="0">
                <a:solidFill>
                  <a:schemeClr val="accent1"/>
                </a:solidFill>
              </a:rPr>
            </a:br>
            <a:r>
              <a:rPr lang="fr-FR" sz="2000" dirty="0">
                <a:solidFill>
                  <a:schemeClr val="accent1"/>
                </a:solidFill>
              </a:rPr>
              <a:t>(&amp; évolution des performances)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9F79565-130D-4B97-87CC-F3C728AC5B95}"/>
              </a:ext>
            </a:extLst>
          </p:cNvPr>
          <p:cNvSpPr txBox="1"/>
          <p:nvPr/>
        </p:nvSpPr>
        <p:spPr>
          <a:xfrm>
            <a:off x="3869060" y="4170894"/>
            <a:ext cx="4131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Discussion avec des experts en chimie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7465F9-A841-44F2-AA5E-EFCD8E330D29}"/>
              </a:ext>
            </a:extLst>
          </p:cNvPr>
          <p:cNvSpPr txBox="1"/>
          <p:nvPr/>
        </p:nvSpPr>
        <p:spPr>
          <a:xfrm>
            <a:off x="6835619" y="2972550"/>
            <a:ext cx="4247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Mise à jour du schéma de retraitement</a:t>
            </a:r>
          </a:p>
        </p:txBody>
      </p:sp>
      <p:sp>
        <p:nvSpPr>
          <p:cNvPr id="9" name="Flèche : virage 8">
            <a:extLst>
              <a:ext uri="{FF2B5EF4-FFF2-40B4-BE49-F238E27FC236}">
                <a16:creationId xmlns:a16="http://schemas.microsoft.com/office/drawing/2014/main" id="{69324D3B-4BA8-4E51-A45A-077733E7199F}"/>
              </a:ext>
            </a:extLst>
          </p:cNvPr>
          <p:cNvSpPr/>
          <p:nvPr/>
        </p:nvSpPr>
        <p:spPr>
          <a:xfrm rot="5400000" flipV="1">
            <a:off x="2721633" y="1928879"/>
            <a:ext cx="860549" cy="919016"/>
          </a:xfrm>
          <a:prstGeom prst="bentArrow">
            <a:avLst>
              <a:gd name="adj1" fmla="val 19203"/>
              <a:gd name="adj2" fmla="val 21576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1" name="Flèche : virage 10">
            <a:extLst>
              <a:ext uri="{FF2B5EF4-FFF2-40B4-BE49-F238E27FC236}">
                <a16:creationId xmlns:a16="http://schemas.microsoft.com/office/drawing/2014/main" id="{BD7B777F-7B42-4799-BF97-1664681FEAF0}"/>
              </a:ext>
            </a:extLst>
          </p:cNvPr>
          <p:cNvSpPr/>
          <p:nvPr/>
        </p:nvSpPr>
        <p:spPr>
          <a:xfrm flipV="1">
            <a:off x="2807854" y="3679212"/>
            <a:ext cx="831272" cy="861011"/>
          </a:xfrm>
          <a:prstGeom prst="bentArrow">
            <a:avLst>
              <a:gd name="adj1" fmla="val 18333"/>
              <a:gd name="adj2" fmla="val 22633"/>
              <a:gd name="adj3" fmla="val 25000"/>
              <a:gd name="adj4" fmla="val 561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2" name="Flèche : virage 11">
            <a:extLst>
              <a:ext uri="{FF2B5EF4-FFF2-40B4-BE49-F238E27FC236}">
                <a16:creationId xmlns:a16="http://schemas.microsoft.com/office/drawing/2014/main" id="{2D58CB86-6568-4CBC-9971-48523F951917}"/>
              </a:ext>
            </a:extLst>
          </p:cNvPr>
          <p:cNvSpPr/>
          <p:nvPr/>
        </p:nvSpPr>
        <p:spPr>
          <a:xfrm rot="16200000" flipV="1">
            <a:off x="8421112" y="3565925"/>
            <a:ext cx="757381" cy="983954"/>
          </a:xfrm>
          <a:prstGeom prst="bentArrow">
            <a:avLst>
              <a:gd name="adj1" fmla="val 20122"/>
              <a:gd name="adj2" fmla="val 25424"/>
              <a:gd name="adj3" fmla="val 25000"/>
              <a:gd name="adj4" fmla="val 8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13" name="Flèche : virage 12">
            <a:extLst>
              <a:ext uri="{FF2B5EF4-FFF2-40B4-BE49-F238E27FC236}">
                <a16:creationId xmlns:a16="http://schemas.microsoft.com/office/drawing/2014/main" id="{FC1668FA-18E0-4339-B8FA-78CD0FD185B5}"/>
              </a:ext>
            </a:extLst>
          </p:cNvPr>
          <p:cNvSpPr/>
          <p:nvPr/>
        </p:nvSpPr>
        <p:spPr>
          <a:xfrm rot="10800000" flipV="1">
            <a:off x="8140780" y="1829786"/>
            <a:ext cx="1003218" cy="860550"/>
          </a:xfrm>
          <a:prstGeom prst="bentArrow">
            <a:avLst>
              <a:gd name="adj1" fmla="val 20707"/>
              <a:gd name="adj2" fmla="val 19716"/>
              <a:gd name="adj3" fmla="val 25000"/>
              <a:gd name="adj4" fmla="val 5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17FDC69-BDB7-4D39-ADDA-D7DCD7EB9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88" y="2095112"/>
            <a:ext cx="2217148" cy="221056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EBE7776-4DD0-4A82-82A8-340D531B3ADD}"/>
              </a:ext>
            </a:extLst>
          </p:cNvPr>
          <p:cNvSpPr/>
          <p:nvPr/>
        </p:nvSpPr>
        <p:spPr>
          <a:xfrm>
            <a:off x="7216441" y="6254478"/>
            <a:ext cx="533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https://www.fadedindustry.com/wp-content/uploads/2013/08/heisenberg-chemistry.jpg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11BD29-061A-4305-A33F-94A2D06C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06FB39-93AC-4087-A44C-118705FF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D88BA2A-41B4-4859-BA57-C0BDE3B1E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050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A20F8-4081-4A10-948E-48B6DAE9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4678"/>
          </a:xfrm>
        </p:spPr>
        <p:txBody>
          <a:bodyPr>
            <a:normAutofit/>
          </a:bodyPr>
          <a:lstStyle/>
          <a:p>
            <a:r>
              <a:rPr lang="fr-FR" sz="2800" dirty="0"/>
              <a:t>Schéma de principe : retraitement partiel sur site + traitement en usine</a:t>
            </a: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BB2B29B7-D393-4BE1-BCBF-A89756C8ACC6}"/>
              </a:ext>
            </a:extLst>
          </p:cNvPr>
          <p:cNvSpPr txBox="1"/>
          <p:nvPr/>
        </p:nvSpPr>
        <p:spPr>
          <a:xfrm>
            <a:off x="4243670" y="1693481"/>
            <a:ext cx="1121415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prstClr val="black"/>
                </a:solidFill>
                <a:latin typeface="Calibri" panose="020F0502020204030204"/>
              </a:rPr>
              <a:t>MSFR Chlorure</a:t>
            </a:r>
            <a:br>
              <a:rPr lang="fr-FR" sz="1100" b="1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100" b="1" dirty="0">
                <a:solidFill>
                  <a:prstClr val="black"/>
                </a:solidFill>
                <a:latin typeface="Calibri" panose="020F0502020204030204"/>
              </a:rPr>
              <a:t>Combustible</a:t>
            </a:r>
          </a:p>
        </p:txBody>
      </p:sp>
      <p:sp>
        <p:nvSpPr>
          <p:cNvPr id="159" name="ZoneTexte 158">
            <a:extLst>
              <a:ext uri="{FF2B5EF4-FFF2-40B4-BE49-F238E27FC236}">
                <a16:creationId xmlns:a16="http://schemas.microsoft.com/office/drawing/2014/main" id="{C514BF47-9606-40B6-8D04-10DC687D275E}"/>
              </a:ext>
            </a:extLst>
          </p:cNvPr>
          <p:cNvSpPr txBox="1"/>
          <p:nvPr/>
        </p:nvSpPr>
        <p:spPr>
          <a:xfrm>
            <a:off x="4214458" y="2488570"/>
            <a:ext cx="1179840" cy="4308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Stockage pour refroidissement</a:t>
            </a: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C7E2FA16-9641-45AD-8212-D866DEB43405}"/>
              </a:ext>
            </a:extLst>
          </p:cNvPr>
          <p:cNvSpPr txBox="1"/>
          <p:nvPr/>
        </p:nvSpPr>
        <p:spPr>
          <a:xfrm>
            <a:off x="2005384" y="2612073"/>
            <a:ext cx="1704467" cy="6001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fr-FR" sz="1100" kern="0" dirty="0">
                <a:solidFill>
                  <a:prstClr val="black"/>
                </a:solidFill>
              </a:rPr>
              <a:t>Ajustement des proportions &amp; de la température</a:t>
            </a:r>
          </a:p>
        </p:txBody>
      </p:sp>
      <p:sp>
        <p:nvSpPr>
          <p:cNvPr id="161" name="ZoneTexte 160">
            <a:extLst>
              <a:ext uri="{FF2B5EF4-FFF2-40B4-BE49-F238E27FC236}">
                <a16:creationId xmlns:a16="http://schemas.microsoft.com/office/drawing/2014/main" id="{BF1E51CD-9ECF-484B-97BB-9A011D1546F3}"/>
              </a:ext>
            </a:extLst>
          </p:cNvPr>
          <p:cNvSpPr txBox="1"/>
          <p:nvPr/>
        </p:nvSpPr>
        <p:spPr>
          <a:xfrm>
            <a:off x="5120061" y="1141990"/>
            <a:ext cx="1121415" cy="26161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Pièges froids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11CEB5E0-C8A4-4193-B136-B3D1B31990D9}"/>
              </a:ext>
            </a:extLst>
          </p:cNvPr>
          <p:cNvSpPr txBox="1"/>
          <p:nvPr/>
        </p:nvSpPr>
        <p:spPr>
          <a:xfrm>
            <a:off x="3786332" y="2963146"/>
            <a:ext cx="115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NaCl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LnCl</a:t>
            </a:r>
            <a:r>
              <a:rPr lang="fr-FR" sz="1100" baseline="-25000" dirty="0" err="1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</a:t>
            </a:r>
            <a:br>
              <a:rPr lang="fr-FR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AnCl</a:t>
            </a:r>
            <a:r>
              <a:rPr lang="fr-FR" sz="11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autres *</a:t>
            </a:r>
          </a:p>
        </p:txBody>
      </p:sp>
      <p:sp>
        <p:nvSpPr>
          <p:cNvPr id="163" name="ZoneTexte 162">
            <a:extLst>
              <a:ext uri="{FF2B5EF4-FFF2-40B4-BE49-F238E27FC236}">
                <a16:creationId xmlns:a16="http://schemas.microsoft.com/office/drawing/2014/main" id="{8BCAF998-1B08-478C-83C5-A2DCE4FDA4F7}"/>
              </a:ext>
            </a:extLst>
          </p:cNvPr>
          <p:cNvSpPr txBox="1"/>
          <p:nvPr/>
        </p:nvSpPr>
        <p:spPr>
          <a:xfrm>
            <a:off x="5138563" y="1420445"/>
            <a:ext cx="3738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  <a:latin typeface="Calibri" panose="020F0502020204030204"/>
              </a:rPr>
              <a:t>gaz</a:t>
            </a:r>
            <a:endParaRPr lang="fr-FR" sz="1200" dirty="0">
              <a:solidFill>
                <a:srgbClr val="C00000"/>
              </a:solidFill>
              <a:latin typeface="Calibri" panose="020F0502020204030204"/>
            </a:endParaRPr>
          </a:p>
        </p:txBody>
      </p:sp>
      <p:sp>
        <p:nvSpPr>
          <p:cNvPr id="164" name="ZoneTexte 163">
            <a:extLst>
              <a:ext uri="{FF2B5EF4-FFF2-40B4-BE49-F238E27FC236}">
                <a16:creationId xmlns:a16="http://schemas.microsoft.com/office/drawing/2014/main" id="{CEAEDFD4-24BF-40EF-BCC7-322FB3B41132}"/>
              </a:ext>
            </a:extLst>
          </p:cNvPr>
          <p:cNvSpPr txBox="1"/>
          <p:nvPr/>
        </p:nvSpPr>
        <p:spPr>
          <a:xfrm>
            <a:off x="4182763" y="3679018"/>
            <a:ext cx="124104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Extraction des An</a:t>
            </a:r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9DD2AAF2-A83C-4A2B-85F7-AC01F9F710FB}"/>
              </a:ext>
            </a:extLst>
          </p:cNvPr>
          <p:cNvSpPr txBox="1"/>
          <p:nvPr/>
        </p:nvSpPr>
        <p:spPr>
          <a:xfrm>
            <a:off x="2464049" y="3683581"/>
            <a:ext cx="78258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/>
              <a:t>Chloration</a:t>
            </a:r>
          </a:p>
        </p:txBody>
      </p:sp>
      <p:sp>
        <p:nvSpPr>
          <p:cNvPr id="166" name="ZoneTexte 165">
            <a:extLst>
              <a:ext uri="{FF2B5EF4-FFF2-40B4-BE49-F238E27FC236}">
                <a16:creationId xmlns:a16="http://schemas.microsoft.com/office/drawing/2014/main" id="{07D4C054-0309-47D2-B27D-868F98757607}"/>
              </a:ext>
            </a:extLst>
          </p:cNvPr>
          <p:cNvSpPr txBox="1"/>
          <p:nvPr/>
        </p:nvSpPr>
        <p:spPr>
          <a:xfrm>
            <a:off x="3318056" y="3781558"/>
            <a:ext cx="9028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An + </a:t>
            </a:r>
            <a:r>
              <a:rPr lang="el-GR" sz="1100" dirty="0">
                <a:solidFill>
                  <a:prstClr val="black"/>
                </a:solidFill>
                <a:latin typeface="Calibri" panose="020F0502020204030204"/>
              </a:rPr>
              <a:t>ε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Ln (m)</a:t>
            </a:r>
          </a:p>
        </p:txBody>
      </p:sp>
      <p:sp>
        <p:nvSpPr>
          <p:cNvPr id="167" name="ZoneTexte 166">
            <a:extLst>
              <a:ext uri="{FF2B5EF4-FFF2-40B4-BE49-F238E27FC236}">
                <a16:creationId xmlns:a16="http://schemas.microsoft.com/office/drawing/2014/main" id="{F1CF3091-5858-4F34-9C81-298A6984E970}"/>
              </a:ext>
            </a:extLst>
          </p:cNvPr>
          <p:cNvSpPr txBox="1"/>
          <p:nvPr/>
        </p:nvSpPr>
        <p:spPr>
          <a:xfrm>
            <a:off x="2208588" y="3211991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AnCl</a:t>
            </a:r>
            <a:r>
              <a:rPr lang="fr-FR" sz="1100" baseline="-25000" dirty="0">
                <a:solidFill>
                  <a:prstClr val="black"/>
                </a:solidFill>
                <a:latin typeface="Calibri" panose="020F0502020204030204"/>
              </a:rPr>
              <a:t>3 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</a:t>
            </a:r>
            <a:br>
              <a:rPr lang="fr-FR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l-GR" sz="1100" dirty="0">
                <a:solidFill>
                  <a:prstClr val="black"/>
                </a:solidFill>
                <a:latin typeface="Calibri" panose="020F0502020204030204"/>
              </a:rPr>
              <a:t>ε</a:t>
            </a:r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LnCl</a:t>
            </a:r>
            <a:r>
              <a:rPr lang="fr-FR" sz="1100" baseline="-25000" dirty="0" err="1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(l)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AFBE64F1-3728-42F4-B102-F32F9CBBA60E}"/>
              </a:ext>
            </a:extLst>
          </p:cNvPr>
          <p:cNvSpPr txBox="1"/>
          <p:nvPr/>
        </p:nvSpPr>
        <p:spPr>
          <a:xfrm>
            <a:off x="10689078" y="2635798"/>
            <a:ext cx="994183" cy="261610"/>
          </a:xfrm>
          <a:prstGeom prst="rect">
            <a:avLst/>
          </a:prstGeom>
          <a:noFill/>
          <a:ln w="19050">
            <a:solidFill>
              <a:srgbClr val="B848B3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</a:rPr>
              <a:t>Stockage </a:t>
            </a:r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NaCl</a:t>
            </a:r>
            <a:endParaRPr lang="fr-FR" sz="11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id="{04F693D8-E041-40FB-B371-E50B9AE962FB}"/>
              </a:ext>
            </a:extLst>
          </p:cNvPr>
          <p:cNvSpPr txBox="1"/>
          <p:nvPr/>
        </p:nvSpPr>
        <p:spPr>
          <a:xfrm>
            <a:off x="3524093" y="3486495"/>
            <a:ext cx="52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Cl</a:t>
            </a:r>
            <a:r>
              <a:rPr lang="fr-FR" sz="1100" baseline="-25000" dirty="0"/>
              <a:t>2</a:t>
            </a:r>
            <a:r>
              <a:rPr lang="fr-FR" sz="1100" dirty="0"/>
              <a:t> (g)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id="{94A5E893-90F9-450D-AAFC-6D58648D43BF}"/>
              </a:ext>
            </a:extLst>
          </p:cNvPr>
          <p:cNvSpPr txBox="1"/>
          <p:nvPr/>
        </p:nvSpPr>
        <p:spPr>
          <a:xfrm>
            <a:off x="6089543" y="1746795"/>
            <a:ext cx="864339" cy="430887"/>
          </a:xfrm>
          <a:prstGeom prst="rect">
            <a:avLst/>
          </a:prstGeom>
          <a:noFill/>
          <a:ln w="158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/>
              <a:t>Couverture </a:t>
            </a:r>
            <a:br>
              <a:rPr lang="fr-FR" sz="1100" dirty="0"/>
            </a:br>
            <a:r>
              <a:rPr lang="fr-FR" sz="1100" dirty="0"/>
              <a:t>fertile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id="{2CB0629F-ADC1-44EA-A430-0E32DA2CEA5E}"/>
              </a:ext>
            </a:extLst>
          </p:cNvPr>
          <p:cNvSpPr txBox="1"/>
          <p:nvPr/>
        </p:nvSpPr>
        <p:spPr>
          <a:xfrm>
            <a:off x="4170392" y="5707493"/>
            <a:ext cx="302076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Usine de retraitement externe</a:t>
            </a:r>
          </a:p>
        </p:txBody>
      </p:sp>
      <p:cxnSp>
        <p:nvCxnSpPr>
          <p:cNvPr id="172" name="Connecteur droit 171">
            <a:extLst>
              <a:ext uri="{FF2B5EF4-FFF2-40B4-BE49-F238E27FC236}">
                <a16:creationId xmlns:a16="http://schemas.microsoft.com/office/drawing/2014/main" id="{12C9D41F-BA1E-4D8E-B778-4A5C3FEB16BB}"/>
              </a:ext>
            </a:extLst>
          </p:cNvPr>
          <p:cNvCxnSpPr/>
          <p:nvPr/>
        </p:nvCxnSpPr>
        <p:spPr>
          <a:xfrm>
            <a:off x="156415" y="5307206"/>
            <a:ext cx="11746523" cy="0"/>
          </a:xfrm>
          <a:prstGeom prst="line">
            <a:avLst/>
          </a:prstGeom>
          <a:ln w="25400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ZoneTexte 172">
            <a:extLst>
              <a:ext uri="{FF2B5EF4-FFF2-40B4-BE49-F238E27FC236}">
                <a16:creationId xmlns:a16="http://schemas.microsoft.com/office/drawing/2014/main" id="{7A748F3C-515E-43EF-9697-608A93B39480}"/>
              </a:ext>
            </a:extLst>
          </p:cNvPr>
          <p:cNvSpPr txBox="1"/>
          <p:nvPr/>
        </p:nvSpPr>
        <p:spPr>
          <a:xfrm>
            <a:off x="8755040" y="3556001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U (m)</a:t>
            </a:r>
          </a:p>
        </p:txBody>
      </p:sp>
      <p:sp>
        <p:nvSpPr>
          <p:cNvPr id="174" name="ZoneTexte 173">
            <a:extLst>
              <a:ext uri="{FF2B5EF4-FFF2-40B4-BE49-F238E27FC236}">
                <a16:creationId xmlns:a16="http://schemas.microsoft.com/office/drawing/2014/main" id="{B650B2F3-6521-45B1-80BB-14BE9C743F24}"/>
              </a:ext>
            </a:extLst>
          </p:cNvPr>
          <p:cNvSpPr txBox="1"/>
          <p:nvPr/>
        </p:nvSpPr>
        <p:spPr>
          <a:xfrm>
            <a:off x="7696639" y="3685811"/>
            <a:ext cx="112562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100" dirty="0"/>
              <a:t>Séparation U/Pu</a:t>
            </a:r>
          </a:p>
        </p:txBody>
      </p:sp>
      <p:sp>
        <p:nvSpPr>
          <p:cNvPr id="175" name="ZoneTexte 174">
            <a:extLst>
              <a:ext uri="{FF2B5EF4-FFF2-40B4-BE49-F238E27FC236}">
                <a16:creationId xmlns:a16="http://schemas.microsoft.com/office/drawing/2014/main" id="{67BC970B-D92E-4E0E-A117-93F29913B8F9}"/>
              </a:ext>
            </a:extLst>
          </p:cNvPr>
          <p:cNvSpPr txBox="1"/>
          <p:nvPr/>
        </p:nvSpPr>
        <p:spPr>
          <a:xfrm>
            <a:off x="9176526" y="3687801"/>
            <a:ext cx="78258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/>
              <a:t>Chloration</a:t>
            </a:r>
          </a:p>
        </p:txBody>
      </p:sp>
      <p:sp>
        <p:nvSpPr>
          <p:cNvPr id="176" name="ZoneTexte 175">
            <a:extLst>
              <a:ext uri="{FF2B5EF4-FFF2-40B4-BE49-F238E27FC236}">
                <a16:creationId xmlns:a16="http://schemas.microsoft.com/office/drawing/2014/main" id="{9F340221-86C0-4461-A161-42489AED5A47}"/>
              </a:ext>
            </a:extLst>
          </p:cNvPr>
          <p:cNvSpPr txBox="1"/>
          <p:nvPr/>
        </p:nvSpPr>
        <p:spPr>
          <a:xfrm>
            <a:off x="8711495" y="2466487"/>
            <a:ext cx="1704467" cy="600164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Ajustement des proportions &amp; de la température</a:t>
            </a:r>
          </a:p>
        </p:txBody>
      </p:sp>
      <p:sp>
        <p:nvSpPr>
          <p:cNvPr id="177" name="ZoneTexte 176">
            <a:extLst>
              <a:ext uri="{FF2B5EF4-FFF2-40B4-BE49-F238E27FC236}">
                <a16:creationId xmlns:a16="http://schemas.microsoft.com/office/drawing/2014/main" id="{FACDC700-DE52-4CF9-9926-DD174FF104D5}"/>
              </a:ext>
            </a:extLst>
          </p:cNvPr>
          <p:cNvSpPr txBox="1"/>
          <p:nvPr/>
        </p:nvSpPr>
        <p:spPr>
          <a:xfrm>
            <a:off x="3776273" y="4713575"/>
            <a:ext cx="8980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00B0F0"/>
                </a:solidFill>
                <a:latin typeface="Calibri" panose="020F0502020204030204"/>
              </a:rPr>
              <a:t>NaCl</a:t>
            </a: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 + </a:t>
            </a:r>
            <a:r>
              <a:rPr lang="fr-FR" sz="1100" dirty="0" err="1">
                <a:solidFill>
                  <a:srgbClr val="00B0F0"/>
                </a:solidFill>
                <a:latin typeface="Calibri" panose="020F0502020204030204"/>
              </a:rPr>
              <a:t>LnCl</a:t>
            </a:r>
            <a:r>
              <a:rPr lang="fr-FR" sz="1100" baseline="-25000" dirty="0" err="1">
                <a:solidFill>
                  <a:srgbClr val="00B0F0"/>
                </a:solidFill>
                <a:latin typeface="Calibri" panose="020F0502020204030204"/>
              </a:rPr>
              <a:t>x</a:t>
            </a: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 </a:t>
            </a:r>
            <a:br>
              <a:rPr lang="fr-FR" sz="1100" dirty="0">
                <a:solidFill>
                  <a:srgbClr val="00B0F0"/>
                </a:solidFill>
                <a:latin typeface="Calibri" panose="020F0502020204030204"/>
              </a:rPr>
            </a:b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+ autres *</a:t>
            </a: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id="{EEB7D72F-D9AE-44DE-98D1-107AAD869B04}"/>
              </a:ext>
            </a:extLst>
          </p:cNvPr>
          <p:cNvSpPr txBox="1"/>
          <p:nvPr/>
        </p:nvSpPr>
        <p:spPr>
          <a:xfrm>
            <a:off x="9683155" y="4993518"/>
            <a:ext cx="52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030A0"/>
                </a:solidFill>
              </a:rPr>
              <a:t>Cl</a:t>
            </a:r>
            <a:r>
              <a:rPr lang="fr-FR" sz="1100" baseline="-25000" dirty="0">
                <a:solidFill>
                  <a:srgbClr val="7030A0"/>
                </a:solidFill>
              </a:rPr>
              <a:t>2</a:t>
            </a:r>
            <a:r>
              <a:rPr lang="fr-FR" sz="1100" dirty="0">
                <a:solidFill>
                  <a:srgbClr val="7030A0"/>
                </a:solidFill>
              </a:rPr>
              <a:t> (g)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id="{1D131D3F-BC04-4AFA-AC84-1243AAF808ED}"/>
              </a:ext>
            </a:extLst>
          </p:cNvPr>
          <p:cNvSpPr txBox="1"/>
          <p:nvPr/>
        </p:nvSpPr>
        <p:spPr>
          <a:xfrm>
            <a:off x="770465" y="2781350"/>
            <a:ext cx="994183" cy="261610"/>
          </a:xfrm>
          <a:prstGeom prst="rect">
            <a:avLst/>
          </a:prstGeom>
          <a:noFill/>
          <a:ln w="19050">
            <a:solidFill>
              <a:srgbClr val="B848B3"/>
            </a:solidFill>
          </a:ln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Stockage </a:t>
            </a:r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NaCl</a:t>
            </a:r>
            <a:endParaRPr lang="fr-FR" sz="1100" baseline="-250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80" name="Connecteur droit avec flèche 179">
            <a:extLst>
              <a:ext uri="{FF2B5EF4-FFF2-40B4-BE49-F238E27FC236}">
                <a16:creationId xmlns:a16="http://schemas.microsoft.com/office/drawing/2014/main" id="{4C221F3C-374E-4382-83B3-4CF77753F14D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8822268" y="3816616"/>
            <a:ext cx="354258" cy="791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>
            <a:extLst>
              <a:ext uri="{FF2B5EF4-FFF2-40B4-BE49-F238E27FC236}">
                <a16:creationId xmlns:a16="http://schemas.microsoft.com/office/drawing/2014/main" id="{87A8E0B4-8921-4435-AFFD-DE4A1F68A54A}"/>
              </a:ext>
            </a:extLst>
          </p:cNvPr>
          <p:cNvCxnSpPr>
            <a:cxnSpLocks/>
            <a:stCxn id="175" idx="0"/>
            <a:endCxn id="176" idx="2"/>
          </p:cNvCxnSpPr>
          <p:nvPr/>
        </p:nvCxnSpPr>
        <p:spPr>
          <a:xfrm flipH="1" flipV="1">
            <a:off x="9563729" y="3066651"/>
            <a:ext cx="4091" cy="62115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 : en angle 181">
            <a:extLst>
              <a:ext uri="{FF2B5EF4-FFF2-40B4-BE49-F238E27FC236}">
                <a16:creationId xmlns:a16="http://schemas.microsoft.com/office/drawing/2014/main" id="{ADEFF567-D0B2-4B7B-B9B5-7F95A7F08A91}"/>
              </a:ext>
            </a:extLst>
          </p:cNvPr>
          <p:cNvCxnSpPr>
            <a:stCxn id="176" idx="0"/>
            <a:endCxn id="170" idx="3"/>
          </p:cNvCxnSpPr>
          <p:nvPr/>
        </p:nvCxnSpPr>
        <p:spPr>
          <a:xfrm rot="16200000" flipV="1">
            <a:off x="8006682" y="909439"/>
            <a:ext cx="504248" cy="2609847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Connecteur droit avec flèche 182">
            <a:extLst>
              <a:ext uri="{FF2B5EF4-FFF2-40B4-BE49-F238E27FC236}">
                <a16:creationId xmlns:a16="http://schemas.microsoft.com/office/drawing/2014/main" id="{9B156C76-DFE4-427E-B6F2-45D40F5AB55D}"/>
              </a:ext>
            </a:extLst>
          </p:cNvPr>
          <p:cNvCxnSpPr>
            <a:cxnSpLocks/>
            <a:stCxn id="170" idx="2"/>
            <a:endCxn id="208" idx="0"/>
          </p:cNvCxnSpPr>
          <p:nvPr/>
        </p:nvCxnSpPr>
        <p:spPr>
          <a:xfrm>
            <a:off x="6521713" y="2177682"/>
            <a:ext cx="1" cy="29765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avec flèche 183">
            <a:extLst>
              <a:ext uri="{FF2B5EF4-FFF2-40B4-BE49-F238E27FC236}">
                <a16:creationId xmlns:a16="http://schemas.microsoft.com/office/drawing/2014/main" id="{4CF4FF3D-1C40-4880-A730-C5036C4577BE}"/>
              </a:ext>
            </a:extLst>
          </p:cNvPr>
          <p:cNvCxnSpPr>
            <a:cxnSpLocks/>
            <a:stCxn id="168" idx="1"/>
            <a:endCxn id="176" idx="3"/>
          </p:cNvCxnSpPr>
          <p:nvPr/>
        </p:nvCxnSpPr>
        <p:spPr>
          <a:xfrm flipH="1" flipV="1">
            <a:off x="10415962" y="2766569"/>
            <a:ext cx="273116" cy="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avec flèche 184">
            <a:extLst>
              <a:ext uri="{FF2B5EF4-FFF2-40B4-BE49-F238E27FC236}">
                <a16:creationId xmlns:a16="http://schemas.microsoft.com/office/drawing/2014/main" id="{D94112BD-B49F-45D3-BE94-AB632DCBB421}"/>
              </a:ext>
            </a:extLst>
          </p:cNvPr>
          <p:cNvCxnSpPr>
            <a:stCxn id="165" idx="0"/>
            <a:endCxn id="160" idx="2"/>
          </p:cNvCxnSpPr>
          <p:nvPr/>
        </p:nvCxnSpPr>
        <p:spPr>
          <a:xfrm flipV="1">
            <a:off x="2855343" y="3212237"/>
            <a:ext cx="2275" cy="4713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 : en angle 185">
            <a:extLst>
              <a:ext uri="{FF2B5EF4-FFF2-40B4-BE49-F238E27FC236}">
                <a16:creationId xmlns:a16="http://schemas.microsoft.com/office/drawing/2014/main" id="{FC10F9DC-F8C8-436B-8D57-191529F4C247}"/>
              </a:ext>
            </a:extLst>
          </p:cNvPr>
          <p:cNvCxnSpPr>
            <a:cxnSpLocks/>
            <a:stCxn id="164" idx="1"/>
            <a:endCxn id="165" idx="3"/>
          </p:cNvCxnSpPr>
          <p:nvPr/>
        </p:nvCxnSpPr>
        <p:spPr>
          <a:xfrm rot="10800000" flipV="1">
            <a:off x="3246637" y="3809822"/>
            <a:ext cx="936127" cy="456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avec flèche 186">
            <a:extLst>
              <a:ext uri="{FF2B5EF4-FFF2-40B4-BE49-F238E27FC236}">
                <a16:creationId xmlns:a16="http://schemas.microsoft.com/office/drawing/2014/main" id="{229C7F18-A537-4FE7-A76C-582C5E13E936}"/>
              </a:ext>
            </a:extLst>
          </p:cNvPr>
          <p:cNvCxnSpPr>
            <a:cxnSpLocks/>
            <a:stCxn id="159" idx="2"/>
            <a:endCxn id="164" idx="0"/>
          </p:cNvCxnSpPr>
          <p:nvPr/>
        </p:nvCxnSpPr>
        <p:spPr>
          <a:xfrm flipH="1">
            <a:off x="4803284" y="2919457"/>
            <a:ext cx="1094" cy="75956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ZoneTexte 187">
            <a:extLst>
              <a:ext uri="{FF2B5EF4-FFF2-40B4-BE49-F238E27FC236}">
                <a16:creationId xmlns:a16="http://schemas.microsoft.com/office/drawing/2014/main" id="{A811E8CE-1D3E-4B7E-84B7-A6D9BDCA293F}"/>
              </a:ext>
            </a:extLst>
          </p:cNvPr>
          <p:cNvSpPr txBox="1"/>
          <p:nvPr/>
        </p:nvSpPr>
        <p:spPr>
          <a:xfrm>
            <a:off x="6521713" y="3004846"/>
            <a:ext cx="11566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NaCl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</a:t>
            </a:r>
            <a:r>
              <a:rPr lang="el-GR" sz="1100" dirty="0">
                <a:solidFill>
                  <a:prstClr val="black"/>
                </a:solidFill>
              </a:rPr>
              <a:t>ε</a:t>
            </a:r>
            <a:r>
              <a:rPr lang="fr-FR" sz="1100" dirty="0" err="1">
                <a:solidFill>
                  <a:prstClr val="black"/>
                </a:solidFill>
                <a:latin typeface="Calibri" panose="020F0502020204030204"/>
              </a:rPr>
              <a:t>LnCl</a:t>
            </a:r>
            <a:r>
              <a:rPr lang="fr-FR" sz="1100" baseline="-25000" dirty="0" err="1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</a:t>
            </a:r>
            <a:br>
              <a:rPr lang="fr-FR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AnCl</a:t>
            </a:r>
            <a:r>
              <a:rPr lang="fr-FR" sz="1100" baseline="-25000" dirty="0">
                <a:solidFill>
                  <a:prstClr val="black"/>
                </a:solidFill>
                <a:latin typeface="Calibri" panose="020F0502020204030204"/>
              </a:rPr>
              <a:t>3</a:t>
            </a: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 + autres *</a:t>
            </a:r>
          </a:p>
        </p:txBody>
      </p:sp>
      <p:cxnSp>
        <p:nvCxnSpPr>
          <p:cNvPr id="189" name="Connecteur : en angle 188">
            <a:extLst>
              <a:ext uri="{FF2B5EF4-FFF2-40B4-BE49-F238E27FC236}">
                <a16:creationId xmlns:a16="http://schemas.microsoft.com/office/drawing/2014/main" id="{23110C92-8EBF-43BA-AF5B-DDF259B6BA30}"/>
              </a:ext>
            </a:extLst>
          </p:cNvPr>
          <p:cNvCxnSpPr>
            <a:cxnSpLocks/>
            <a:stCxn id="160" idx="0"/>
            <a:endCxn id="158" idx="1"/>
          </p:cNvCxnSpPr>
          <p:nvPr/>
        </p:nvCxnSpPr>
        <p:spPr>
          <a:xfrm rot="5400000" flipH="1" flipV="1">
            <a:off x="3199070" y="1567473"/>
            <a:ext cx="703148" cy="1386052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cteur droit avec flèche 189">
            <a:extLst>
              <a:ext uri="{FF2B5EF4-FFF2-40B4-BE49-F238E27FC236}">
                <a16:creationId xmlns:a16="http://schemas.microsoft.com/office/drawing/2014/main" id="{2DF67026-1DE1-4F34-B029-42BF3E7D5271}"/>
              </a:ext>
            </a:extLst>
          </p:cNvPr>
          <p:cNvCxnSpPr>
            <a:cxnSpLocks/>
            <a:stCxn id="158" idx="2"/>
            <a:endCxn id="159" idx="0"/>
          </p:cNvCxnSpPr>
          <p:nvPr/>
        </p:nvCxnSpPr>
        <p:spPr>
          <a:xfrm>
            <a:off x="4804378" y="2124368"/>
            <a:ext cx="0" cy="3642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cteur droit avec flèche 190">
            <a:extLst>
              <a:ext uri="{FF2B5EF4-FFF2-40B4-BE49-F238E27FC236}">
                <a16:creationId xmlns:a16="http://schemas.microsoft.com/office/drawing/2014/main" id="{21D5A4C9-BC46-45B7-9838-AF0082AD6595}"/>
              </a:ext>
            </a:extLst>
          </p:cNvPr>
          <p:cNvCxnSpPr/>
          <p:nvPr/>
        </p:nvCxnSpPr>
        <p:spPr>
          <a:xfrm flipV="1">
            <a:off x="5208191" y="1411557"/>
            <a:ext cx="0" cy="26161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avec flèche 191">
            <a:extLst>
              <a:ext uri="{FF2B5EF4-FFF2-40B4-BE49-F238E27FC236}">
                <a16:creationId xmlns:a16="http://schemas.microsoft.com/office/drawing/2014/main" id="{83DEACEA-7A06-4881-9365-5D5FC2C573E0}"/>
              </a:ext>
            </a:extLst>
          </p:cNvPr>
          <p:cNvCxnSpPr>
            <a:cxnSpLocks/>
          </p:cNvCxnSpPr>
          <p:nvPr/>
        </p:nvCxnSpPr>
        <p:spPr>
          <a:xfrm flipV="1">
            <a:off x="6127056" y="1403600"/>
            <a:ext cx="0" cy="34828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 : en angle 192">
            <a:extLst>
              <a:ext uri="{FF2B5EF4-FFF2-40B4-BE49-F238E27FC236}">
                <a16:creationId xmlns:a16="http://schemas.microsoft.com/office/drawing/2014/main" id="{CC2E97F7-960B-44DC-987E-67123B41FA77}"/>
              </a:ext>
            </a:extLst>
          </p:cNvPr>
          <p:cNvCxnSpPr>
            <a:cxnSpLocks/>
            <a:stCxn id="161" idx="3"/>
            <a:endCxn id="170" idx="0"/>
          </p:cNvCxnSpPr>
          <p:nvPr/>
        </p:nvCxnSpPr>
        <p:spPr>
          <a:xfrm>
            <a:off x="6241476" y="1272795"/>
            <a:ext cx="280237" cy="474000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 : en angle 193">
            <a:extLst>
              <a:ext uri="{FF2B5EF4-FFF2-40B4-BE49-F238E27FC236}">
                <a16:creationId xmlns:a16="http://schemas.microsoft.com/office/drawing/2014/main" id="{3FC1C318-8E7F-4016-8F3F-F9CCF29E6158}"/>
              </a:ext>
            </a:extLst>
          </p:cNvPr>
          <p:cNvCxnSpPr>
            <a:cxnSpLocks/>
            <a:stCxn id="161" idx="1"/>
          </p:cNvCxnSpPr>
          <p:nvPr/>
        </p:nvCxnSpPr>
        <p:spPr>
          <a:xfrm rot="10800000" flipV="1">
            <a:off x="4804379" y="1272794"/>
            <a:ext cx="315683" cy="392415"/>
          </a:xfrm>
          <a:prstGeom prst="bentConnector2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avec flèche 194">
            <a:extLst>
              <a:ext uri="{FF2B5EF4-FFF2-40B4-BE49-F238E27FC236}">
                <a16:creationId xmlns:a16="http://schemas.microsoft.com/office/drawing/2014/main" id="{8C24EB2F-5323-4A9A-A590-84F40B0EF429}"/>
              </a:ext>
            </a:extLst>
          </p:cNvPr>
          <p:cNvCxnSpPr>
            <a:cxnSpLocks/>
            <a:stCxn id="209" idx="3"/>
            <a:endCxn id="174" idx="1"/>
          </p:cNvCxnSpPr>
          <p:nvPr/>
        </p:nvCxnSpPr>
        <p:spPr>
          <a:xfrm flipV="1">
            <a:off x="7172581" y="3816616"/>
            <a:ext cx="524058" cy="2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ZoneTexte 195">
            <a:extLst>
              <a:ext uri="{FF2B5EF4-FFF2-40B4-BE49-F238E27FC236}">
                <a16:creationId xmlns:a16="http://schemas.microsoft.com/office/drawing/2014/main" id="{984DF45C-E0DC-4060-AC7A-79B1CEFEF831}"/>
              </a:ext>
            </a:extLst>
          </p:cNvPr>
          <p:cNvSpPr txBox="1"/>
          <p:nvPr/>
        </p:nvSpPr>
        <p:spPr>
          <a:xfrm>
            <a:off x="5730508" y="1412241"/>
            <a:ext cx="4972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  <a:latin typeface="Calibri" panose="020F0502020204030204"/>
              </a:rPr>
              <a:t>gaz</a:t>
            </a:r>
            <a:endParaRPr lang="fr-FR" sz="1200" dirty="0">
              <a:solidFill>
                <a:srgbClr val="00B050"/>
              </a:solidFill>
              <a:latin typeface="Calibri" panose="020F0502020204030204"/>
            </a:endParaRPr>
          </a:p>
        </p:txBody>
      </p:sp>
      <p:cxnSp>
        <p:nvCxnSpPr>
          <p:cNvPr id="197" name="Connecteur : en angle 196">
            <a:extLst>
              <a:ext uri="{FF2B5EF4-FFF2-40B4-BE49-F238E27FC236}">
                <a16:creationId xmlns:a16="http://schemas.microsoft.com/office/drawing/2014/main" id="{B6D4AF9B-0078-44BC-975B-B366C2549538}"/>
              </a:ext>
            </a:extLst>
          </p:cNvPr>
          <p:cNvCxnSpPr>
            <a:cxnSpLocks/>
            <a:stCxn id="171" idx="3"/>
            <a:endCxn id="168" idx="2"/>
          </p:cNvCxnSpPr>
          <p:nvPr/>
        </p:nvCxnSpPr>
        <p:spPr>
          <a:xfrm flipV="1">
            <a:off x="7191155" y="2897408"/>
            <a:ext cx="3995015" cy="2994751"/>
          </a:xfrm>
          <a:prstGeom prst="bentConnector2">
            <a:avLst/>
          </a:prstGeom>
          <a:ln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necteur : en angle 197">
            <a:extLst>
              <a:ext uri="{FF2B5EF4-FFF2-40B4-BE49-F238E27FC236}">
                <a16:creationId xmlns:a16="http://schemas.microsoft.com/office/drawing/2014/main" id="{1E1E4F8E-4F4F-4A5F-A466-15546901F83E}"/>
              </a:ext>
            </a:extLst>
          </p:cNvPr>
          <p:cNvCxnSpPr>
            <a:cxnSpLocks/>
            <a:stCxn id="171" idx="1"/>
            <a:endCxn id="179" idx="2"/>
          </p:cNvCxnSpPr>
          <p:nvPr/>
        </p:nvCxnSpPr>
        <p:spPr>
          <a:xfrm rot="10800000">
            <a:off x="1267558" y="3042961"/>
            <a:ext cx="2902835" cy="2849199"/>
          </a:xfrm>
          <a:prstGeom prst="bentConnector2">
            <a:avLst/>
          </a:prstGeom>
          <a:ln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ZoneTexte 198">
            <a:extLst>
              <a:ext uri="{FF2B5EF4-FFF2-40B4-BE49-F238E27FC236}">
                <a16:creationId xmlns:a16="http://schemas.microsoft.com/office/drawing/2014/main" id="{0D073A5F-3DC2-4BDE-A2B0-52674DB7F983}"/>
              </a:ext>
            </a:extLst>
          </p:cNvPr>
          <p:cNvSpPr txBox="1"/>
          <p:nvPr/>
        </p:nvSpPr>
        <p:spPr>
          <a:xfrm>
            <a:off x="9031682" y="3175666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UCl</a:t>
            </a:r>
            <a:r>
              <a:rPr lang="fr-FR" sz="1100" baseline="-25000" dirty="0"/>
              <a:t>3 </a:t>
            </a:r>
            <a:r>
              <a:rPr lang="fr-FR" sz="1100" dirty="0"/>
              <a:t>(l)</a:t>
            </a:r>
          </a:p>
        </p:txBody>
      </p:sp>
      <p:sp>
        <p:nvSpPr>
          <p:cNvPr id="200" name="ZoneTexte 199">
            <a:extLst>
              <a:ext uri="{FF2B5EF4-FFF2-40B4-BE49-F238E27FC236}">
                <a16:creationId xmlns:a16="http://schemas.microsoft.com/office/drawing/2014/main" id="{7309B6B8-8164-4C91-AB3B-92D749E92889}"/>
              </a:ext>
            </a:extLst>
          </p:cNvPr>
          <p:cNvSpPr txBox="1"/>
          <p:nvPr/>
        </p:nvSpPr>
        <p:spPr>
          <a:xfrm>
            <a:off x="3454444" y="4173537"/>
            <a:ext cx="5613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Pu (m)</a:t>
            </a:r>
          </a:p>
        </p:txBody>
      </p:sp>
      <p:sp>
        <p:nvSpPr>
          <p:cNvPr id="201" name="ZoneTexte 200">
            <a:extLst>
              <a:ext uri="{FF2B5EF4-FFF2-40B4-BE49-F238E27FC236}">
                <a16:creationId xmlns:a16="http://schemas.microsoft.com/office/drawing/2014/main" id="{EC0624E3-643B-48AE-AEB3-636937EB99BA}"/>
              </a:ext>
            </a:extLst>
          </p:cNvPr>
          <p:cNvSpPr txBox="1"/>
          <p:nvPr/>
        </p:nvSpPr>
        <p:spPr>
          <a:xfrm>
            <a:off x="7157906" y="3598942"/>
            <a:ext cx="6399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U (m) + </a:t>
            </a:r>
            <a:br>
              <a:rPr lang="fr-FR" sz="11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Pu (m)</a:t>
            </a:r>
          </a:p>
        </p:txBody>
      </p:sp>
      <p:sp>
        <p:nvSpPr>
          <p:cNvPr id="202" name="ZoneTexte 201">
            <a:extLst>
              <a:ext uri="{FF2B5EF4-FFF2-40B4-BE49-F238E27FC236}">
                <a16:creationId xmlns:a16="http://schemas.microsoft.com/office/drawing/2014/main" id="{920FC5F1-6F3A-42F1-81AD-F04FC0F9CA4C}"/>
              </a:ext>
            </a:extLst>
          </p:cNvPr>
          <p:cNvSpPr txBox="1"/>
          <p:nvPr/>
        </p:nvSpPr>
        <p:spPr>
          <a:xfrm>
            <a:off x="9659734" y="6166045"/>
            <a:ext cx="2041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prstClr val="black"/>
                </a:solidFill>
                <a:latin typeface="Calibri" panose="020F0502020204030204"/>
              </a:rPr>
              <a:t>* Inclut une part des alcalins et alcalino-terreux</a:t>
            </a:r>
          </a:p>
        </p:txBody>
      </p:sp>
      <p:sp>
        <p:nvSpPr>
          <p:cNvPr id="203" name="ZoneTexte 202">
            <a:extLst>
              <a:ext uri="{FF2B5EF4-FFF2-40B4-BE49-F238E27FC236}">
                <a16:creationId xmlns:a16="http://schemas.microsoft.com/office/drawing/2014/main" id="{383C1D83-B611-4BDC-BC2B-46623FF7EE62}"/>
              </a:ext>
            </a:extLst>
          </p:cNvPr>
          <p:cNvSpPr txBox="1"/>
          <p:nvPr/>
        </p:nvSpPr>
        <p:spPr>
          <a:xfrm>
            <a:off x="6198743" y="1028194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00B050"/>
                </a:solidFill>
              </a:rPr>
              <a:t>Gaz restants</a:t>
            </a:r>
          </a:p>
        </p:txBody>
      </p:sp>
      <p:sp>
        <p:nvSpPr>
          <p:cNvPr id="204" name="ZoneTexte 203">
            <a:extLst>
              <a:ext uri="{FF2B5EF4-FFF2-40B4-BE49-F238E27FC236}">
                <a16:creationId xmlns:a16="http://schemas.microsoft.com/office/drawing/2014/main" id="{94BD12C6-8EB4-4D0D-9BEF-E3BB405AD22F}"/>
              </a:ext>
            </a:extLst>
          </p:cNvPr>
          <p:cNvSpPr txBox="1"/>
          <p:nvPr/>
        </p:nvSpPr>
        <p:spPr>
          <a:xfrm>
            <a:off x="4063064" y="1030968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rgbClr val="C00000"/>
                </a:solidFill>
              </a:rPr>
              <a:t>Gaz restants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74B3734A-CB66-462E-AE1A-406B521E600A}"/>
              </a:ext>
            </a:extLst>
          </p:cNvPr>
          <p:cNvSpPr txBox="1"/>
          <p:nvPr/>
        </p:nvSpPr>
        <p:spPr>
          <a:xfrm>
            <a:off x="4735629" y="4205912"/>
            <a:ext cx="11315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rgbClr val="00B0F0"/>
                </a:solidFill>
              </a:rPr>
              <a:t>Production </a:t>
            </a:r>
            <a:br>
              <a:rPr lang="fr-FR" sz="1100" dirty="0">
                <a:solidFill>
                  <a:srgbClr val="00B0F0"/>
                </a:solidFill>
              </a:rPr>
            </a:br>
            <a:r>
              <a:rPr lang="fr-FR" sz="1100" dirty="0">
                <a:solidFill>
                  <a:srgbClr val="00B0F0"/>
                </a:solidFill>
              </a:rPr>
              <a:t>quotidienne</a:t>
            </a:r>
            <a:br>
              <a:rPr lang="fr-FR" sz="1100" dirty="0">
                <a:solidFill>
                  <a:srgbClr val="00B0F0"/>
                </a:solidFill>
              </a:rPr>
            </a:br>
            <a:r>
              <a:rPr lang="fr-FR" sz="1100" dirty="0">
                <a:solidFill>
                  <a:srgbClr val="00B0F0"/>
                </a:solidFill>
              </a:rPr>
              <a:t>de gaz (H, He, Kr, …) + </a:t>
            </a:r>
            <a:br>
              <a:rPr lang="fr-FR" sz="1100" dirty="0">
                <a:solidFill>
                  <a:srgbClr val="00B0F0"/>
                </a:solidFill>
              </a:rPr>
            </a:br>
            <a:r>
              <a:rPr lang="fr-FR" sz="1100" dirty="0" err="1">
                <a:solidFill>
                  <a:srgbClr val="00B0F0"/>
                </a:solidFill>
              </a:rPr>
              <a:t>PFs</a:t>
            </a:r>
            <a:r>
              <a:rPr lang="fr-FR" sz="1100" dirty="0">
                <a:solidFill>
                  <a:srgbClr val="00B0F0"/>
                </a:solidFill>
              </a:rPr>
              <a:t> volatils condensés</a:t>
            </a:r>
          </a:p>
          <a:p>
            <a:pPr algn="ctr"/>
            <a:endParaRPr lang="fr-FR" sz="1100" dirty="0">
              <a:solidFill>
                <a:srgbClr val="00B0F0"/>
              </a:solidFill>
            </a:endParaRPr>
          </a:p>
        </p:txBody>
      </p:sp>
      <p:sp>
        <p:nvSpPr>
          <p:cNvPr id="206" name="ZoneTexte 205">
            <a:extLst>
              <a:ext uri="{FF2B5EF4-FFF2-40B4-BE49-F238E27FC236}">
                <a16:creationId xmlns:a16="http://schemas.microsoft.com/office/drawing/2014/main" id="{7A865C58-3426-46D1-9202-96E95F2C8955}"/>
              </a:ext>
            </a:extLst>
          </p:cNvPr>
          <p:cNvSpPr txBox="1"/>
          <p:nvPr/>
        </p:nvSpPr>
        <p:spPr>
          <a:xfrm>
            <a:off x="10728392" y="4991735"/>
            <a:ext cx="4698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rgbClr val="7030A0"/>
                </a:solidFill>
              </a:rPr>
              <a:t>NaCl</a:t>
            </a:r>
            <a:endParaRPr lang="fr-FR" sz="1100" baseline="-25000" dirty="0">
              <a:solidFill>
                <a:srgbClr val="7030A0"/>
              </a:solidFill>
            </a:endParaRPr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D2187CE5-53F0-48FE-B4A8-9C152742685E}"/>
              </a:ext>
            </a:extLst>
          </p:cNvPr>
          <p:cNvSpPr txBox="1"/>
          <p:nvPr/>
        </p:nvSpPr>
        <p:spPr>
          <a:xfrm>
            <a:off x="850565" y="4961319"/>
            <a:ext cx="526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err="1">
                <a:solidFill>
                  <a:srgbClr val="7030A0"/>
                </a:solidFill>
              </a:rPr>
              <a:t>NaCl</a:t>
            </a:r>
            <a:endParaRPr lang="fr-FR" sz="1100" baseline="-25000" dirty="0">
              <a:solidFill>
                <a:srgbClr val="7030A0"/>
              </a:solidFill>
            </a:endParaRP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A5AFF33F-CA6B-411B-A157-0D8922CFADAF}"/>
              </a:ext>
            </a:extLst>
          </p:cNvPr>
          <p:cNvSpPr txBox="1"/>
          <p:nvPr/>
        </p:nvSpPr>
        <p:spPr>
          <a:xfrm>
            <a:off x="5930686" y="2475338"/>
            <a:ext cx="1182055" cy="43088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Stockag</a:t>
            </a:r>
            <a:r>
              <a:rPr lang="fr-FR" sz="1100" kern="0" dirty="0">
                <a:solidFill>
                  <a:prstClr val="black"/>
                </a:solidFill>
                <a:latin typeface="Calibri" panose="020F0502020204030204"/>
              </a:rPr>
              <a:t>e pour refroidissement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C93B075E-D47C-486A-AFEC-E4B4EDA37856}"/>
              </a:ext>
            </a:extLst>
          </p:cNvPr>
          <p:cNvSpPr txBox="1"/>
          <p:nvPr/>
        </p:nvSpPr>
        <p:spPr>
          <a:xfrm>
            <a:off x="5876288" y="3686058"/>
            <a:ext cx="129629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dirty="0"/>
              <a:t>Extraction des An </a:t>
            </a:r>
          </a:p>
        </p:txBody>
      </p:sp>
      <p:cxnSp>
        <p:nvCxnSpPr>
          <p:cNvPr id="210" name="Connecteur droit avec flèche 209">
            <a:extLst>
              <a:ext uri="{FF2B5EF4-FFF2-40B4-BE49-F238E27FC236}">
                <a16:creationId xmlns:a16="http://schemas.microsoft.com/office/drawing/2014/main" id="{3BC08FB3-1072-4E42-A84A-B3454545CA5C}"/>
              </a:ext>
            </a:extLst>
          </p:cNvPr>
          <p:cNvCxnSpPr>
            <a:cxnSpLocks/>
            <a:stCxn id="208" idx="2"/>
            <a:endCxn id="209" idx="0"/>
          </p:cNvCxnSpPr>
          <p:nvPr/>
        </p:nvCxnSpPr>
        <p:spPr>
          <a:xfrm>
            <a:off x="6521714" y="2906225"/>
            <a:ext cx="2721" cy="77983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avec flèche 210">
            <a:extLst>
              <a:ext uri="{FF2B5EF4-FFF2-40B4-BE49-F238E27FC236}">
                <a16:creationId xmlns:a16="http://schemas.microsoft.com/office/drawing/2014/main" id="{47334525-34CA-4463-A26C-8F7371E845F1}"/>
              </a:ext>
            </a:extLst>
          </p:cNvPr>
          <p:cNvCxnSpPr>
            <a:cxnSpLocks/>
            <a:stCxn id="161" idx="2"/>
            <a:endCxn id="171" idx="0"/>
          </p:cNvCxnSpPr>
          <p:nvPr/>
        </p:nvCxnSpPr>
        <p:spPr>
          <a:xfrm>
            <a:off x="5680769" y="1403600"/>
            <a:ext cx="5" cy="4303893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avec flèche 211">
            <a:extLst>
              <a:ext uri="{FF2B5EF4-FFF2-40B4-BE49-F238E27FC236}">
                <a16:creationId xmlns:a16="http://schemas.microsoft.com/office/drawing/2014/main" id="{B9849DDB-8934-411C-8988-F24FFC667D43}"/>
              </a:ext>
            </a:extLst>
          </p:cNvPr>
          <p:cNvCxnSpPr>
            <a:cxnSpLocks/>
          </p:cNvCxnSpPr>
          <p:nvPr/>
        </p:nvCxnSpPr>
        <p:spPr>
          <a:xfrm>
            <a:off x="4629886" y="3936065"/>
            <a:ext cx="0" cy="1771428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avec flèche 212">
            <a:extLst>
              <a:ext uri="{FF2B5EF4-FFF2-40B4-BE49-F238E27FC236}">
                <a16:creationId xmlns:a16="http://schemas.microsoft.com/office/drawing/2014/main" id="{4172242D-1418-441F-848C-753AF1DBB168}"/>
              </a:ext>
            </a:extLst>
          </p:cNvPr>
          <p:cNvCxnSpPr>
            <a:cxnSpLocks/>
          </p:cNvCxnSpPr>
          <p:nvPr/>
        </p:nvCxnSpPr>
        <p:spPr>
          <a:xfrm>
            <a:off x="6381595" y="3936065"/>
            <a:ext cx="0" cy="1750386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ZoneTexte 213">
            <a:extLst>
              <a:ext uri="{FF2B5EF4-FFF2-40B4-BE49-F238E27FC236}">
                <a16:creationId xmlns:a16="http://schemas.microsoft.com/office/drawing/2014/main" id="{11D2C3E0-ED78-4834-8781-7161192C839E}"/>
              </a:ext>
            </a:extLst>
          </p:cNvPr>
          <p:cNvSpPr txBox="1"/>
          <p:nvPr/>
        </p:nvSpPr>
        <p:spPr>
          <a:xfrm>
            <a:off x="6387643" y="4714662"/>
            <a:ext cx="9621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>
                <a:solidFill>
                  <a:srgbClr val="00B0F0"/>
                </a:solidFill>
                <a:latin typeface="Calibri" panose="020F0502020204030204"/>
              </a:rPr>
              <a:t>NaCl</a:t>
            </a: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 + </a:t>
            </a:r>
            <a:r>
              <a:rPr lang="el-GR" sz="1100" dirty="0">
                <a:solidFill>
                  <a:srgbClr val="00B0F0"/>
                </a:solidFill>
              </a:rPr>
              <a:t>ε</a:t>
            </a:r>
            <a:r>
              <a:rPr lang="fr-FR" sz="1100" dirty="0" err="1">
                <a:solidFill>
                  <a:srgbClr val="00B0F0"/>
                </a:solidFill>
                <a:latin typeface="Calibri" panose="020F0502020204030204"/>
              </a:rPr>
              <a:t>LnCl</a:t>
            </a:r>
            <a:r>
              <a:rPr lang="fr-FR" sz="1100" baseline="-25000" dirty="0" err="1">
                <a:solidFill>
                  <a:srgbClr val="00B0F0"/>
                </a:solidFill>
                <a:latin typeface="Calibri" panose="020F0502020204030204"/>
              </a:rPr>
              <a:t>x</a:t>
            </a: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 </a:t>
            </a:r>
            <a:br>
              <a:rPr lang="fr-FR" sz="1100" dirty="0">
                <a:solidFill>
                  <a:srgbClr val="00B0F0"/>
                </a:solidFill>
                <a:latin typeface="Calibri" panose="020F0502020204030204"/>
              </a:rPr>
            </a:br>
            <a:r>
              <a:rPr lang="fr-FR" sz="1100" dirty="0">
                <a:solidFill>
                  <a:srgbClr val="00B0F0"/>
                </a:solidFill>
                <a:latin typeface="Calibri" panose="020F0502020204030204"/>
              </a:rPr>
              <a:t>+ autres *</a:t>
            </a:r>
          </a:p>
        </p:txBody>
      </p:sp>
      <p:cxnSp>
        <p:nvCxnSpPr>
          <p:cNvPr id="215" name="Connecteur droit avec flèche 214">
            <a:extLst>
              <a:ext uri="{FF2B5EF4-FFF2-40B4-BE49-F238E27FC236}">
                <a16:creationId xmlns:a16="http://schemas.microsoft.com/office/drawing/2014/main" id="{8C25EF79-E4F7-4CAA-BB19-0CF4CE726ACB}"/>
              </a:ext>
            </a:extLst>
          </p:cNvPr>
          <p:cNvCxnSpPr>
            <a:cxnSpLocks/>
            <a:stCxn id="179" idx="3"/>
            <a:endCxn id="160" idx="1"/>
          </p:cNvCxnSpPr>
          <p:nvPr/>
        </p:nvCxnSpPr>
        <p:spPr>
          <a:xfrm>
            <a:off x="1764648" y="2912155"/>
            <a:ext cx="2407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 : en angle 215">
            <a:extLst>
              <a:ext uri="{FF2B5EF4-FFF2-40B4-BE49-F238E27FC236}">
                <a16:creationId xmlns:a16="http://schemas.microsoft.com/office/drawing/2014/main" id="{52EC1AC6-20E8-47F0-BA20-BF8CE8944B10}"/>
              </a:ext>
            </a:extLst>
          </p:cNvPr>
          <p:cNvCxnSpPr>
            <a:cxnSpLocks/>
            <a:stCxn id="174" idx="2"/>
            <a:endCxn id="165" idx="2"/>
          </p:cNvCxnSpPr>
          <p:nvPr/>
        </p:nvCxnSpPr>
        <p:spPr>
          <a:xfrm rot="5400000" flipH="1">
            <a:off x="5556284" y="1244251"/>
            <a:ext cx="2230" cy="5404111"/>
          </a:xfrm>
          <a:prstGeom prst="bentConnector3">
            <a:avLst>
              <a:gd name="adj1" fmla="val -1025112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cteur : en angle 216">
            <a:extLst>
              <a:ext uri="{FF2B5EF4-FFF2-40B4-BE49-F238E27FC236}">
                <a16:creationId xmlns:a16="http://schemas.microsoft.com/office/drawing/2014/main" id="{E4CBD635-F306-499F-A456-7F147C997DB5}"/>
              </a:ext>
            </a:extLst>
          </p:cNvPr>
          <p:cNvCxnSpPr>
            <a:cxnSpLocks/>
            <a:endCxn id="165" idx="1"/>
          </p:cNvCxnSpPr>
          <p:nvPr/>
        </p:nvCxnSpPr>
        <p:spPr>
          <a:xfrm rot="16200000" flipV="1">
            <a:off x="2339341" y="3939094"/>
            <a:ext cx="1963384" cy="1713967"/>
          </a:xfrm>
          <a:prstGeom prst="bentConnector4">
            <a:avLst>
              <a:gd name="adj1" fmla="val 96"/>
              <a:gd name="adj2" fmla="val 113337"/>
            </a:avLst>
          </a:prstGeom>
          <a:ln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ZoneTexte 217">
            <a:extLst>
              <a:ext uri="{FF2B5EF4-FFF2-40B4-BE49-F238E27FC236}">
                <a16:creationId xmlns:a16="http://schemas.microsoft.com/office/drawing/2014/main" id="{8ED762C8-A67E-4B22-AD38-16AA5A949327}"/>
              </a:ext>
            </a:extLst>
          </p:cNvPr>
          <p:cNvSpPr txBox="1"/>
          <p:nvPr/>
        </p:nvSpPr>
        <p:spPr>
          <a:xfrm>
            <a:off x="2245358" y="4961319"/>
            <a:ext cx="52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7030A0"/>
                </a:solidFill>
              </a:rPr>
              <a:t>Cl</a:t>
            </a:r>
            <a:r>
              <a:rPr lang="fr-FR" sz="1100" baseline="-25000" dirty="0">
                <a:solidFill>
                  <a:srgbClr val="7030A0"/>
                </a:solidFill>
              </a:rPr>
              <a:t>2</a:t>
            </a:r>
            <a:r>
              <a:rPr lang="fr-FR" sz="1100" dirty="0">
                <a:solidFill>
                  <a:srgbClr val="7030A0"/>
                </a:solidFill>
              </a:rPr>
              <a:t> (g)</a:t>
            </a:r>
          </a:p>
        </p:txBody>
      </p:sp>
      <p:cxnSp>
        <p:nvCxnSpPr>
          <p:cNvPr id="219" name="Connecteur : en angle 218">
            <a:extLst>
              <a:ext uri="{FF2B5EF4-FFF2-40B4-BE49-F238E27FC236}">
                <a16:creationId xmlns:a16="http://schemas.microsoft.com/office/drawing/2014/main" id="{A30AB85D-AF42-4BCB-8803-E68FE44C2670}"/>
              </a:ext>
            </a:extLst>
          </p:cNvPr>
          <p:cNvCxnSpPr>
            <a:cxnSpLocks/>
            <a:endCxn id="175" idx="3"/>
          </p:cNvCxnSpPr>
          <p:nvPr/>
        </p:nvCxnSpPr>
        <p:spPr>
          <a:xfrm flipV="1">
            <a:off x="7191155" y="3818606"/>
            <a:ext cx="2767958" cy="1961040"/>
          </a:xfrm>
          <a:prstGeom prst="bentConnector3">
            <a:avLst>
              <a:gd name="adj1" fmla="val 108259"/>
            </a:avLst>
          </a:prstGeom>
          <a:ln>
            <a:solidFill>
              <a:srgbClr val="7030A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avec flèche 219">
            <a:extLst>
              <a:ext uri="{FF2B5EF4-FFF2-40B4-BE49-F238E27FC236}">
                <a16:creationId xmlns:a16="http://schemas.microsoft.com/office/drawing/2014/main" id="{38B9A880-43EE-40B2-B10C-46AF47D16E85}"/>
              </a:ext>
            </a:extLst>
          </p:cNvPr>
          <p:cNvCxnSpPr>
            <a:cxnSpLocks/>
          </p:cNvCxnSpPr>
          <p:nvPr/>
        </p:nvCxnSpPr>
        <p:spPr>
          <a:xfrm>
            <a:off x="8416474" y="3945191"/>
            <a:ext cx="0" cy="2329291"/>
          </a:xfrm>
          <a:prstGeom prst="straightConnector1">
            <a:avLst/>
          </a:prstGeom>
          <a:ln w="15875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ZoneTexte 220">
            <a:extLst>
              <a:ext uri="{FF2B5EF4-FFF2-40B4-BE49-F238E27FC236}">
                <a16:creationId xmlns:a16="http://schemas.microsoft.com/office/drawing/2014/main" id="{D3AFA463-1D4A-4777-815C-93145ED65703}"/>
              </a:ext>
            </a:extLst>
          </p:cNvPr>
          <p:cNvSpPr txBox="1"/>
          <p:nvPr/>
        </p:nvSpPr>
        <p:spPr>
          <a:xfrm>
            <a:off x="8396234" y="4564290"/>
            <a:ext cx="14218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B0F0"/>
                </a:solidFill>
              </a:rPr>
              <a:t>Excès de Pu (m)</a:t>
            </a:r>
            <a:br>
              <a:rPr lang="fr-FR" sz="1100" dirty="0">
                <a:solidFill>
                  <a:srgbClr val="00B0F0"/>
                </a:solidFill>
              </a:rPr>
            </a:br>
            <a:r>
              <a:rPr lang="fr-FR" sz="1100" dirty="0">
                <a:solidFill>
                  <a:srgbClr val="00B0F0"/>
                </a:solidFill>
              </a:rPr>
              <a:t>par surgénération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26D07D89-966A-4981-9C3B-F657E0DDA172}"/>
              </a:ext>
            </a:extLst>
          </p:cNvPr>
          <p:cNvSpPr txBox="1"/>
          <p:nvPr/>
        </p:nvSpPr>
        <p:spPr>
          <a:xfrm>
            <a:off x="7793130" y="6249517"/>
            <a:ext cx="1389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Autres réacteurs</a:t>
            </a:r>
          </a:p>
        </p:txBody>
      </p:sp>
      <p:cxnSp>
        <p:nvCxnSpPr>
          <p:cNvPr id="223" name="Connecteur : en angle 222">
            <a:extLst>
              <a:ext uri="{FF2B5EF4-FFF2-40B4-BE49-F238E27FC236}">
                <a16:creationId xmlns:a16="http://schemas.microsoft.com/office/drawing/2014/main" id="{08E52632-5A5C-4719-9ECB-DFFB5C159739}"/>
              </a:ext>
            </a:extLst>
          </p:cNvPr>
          <p:cNvCxnSpPr>
            <a:stCxn id="209" idx="2"/>
            <a:endCxn id="175" idx="2"/>
          </p:cNvCxnSpPr>
          <p:nvPr/>
        </p:nvCxnSpPr>
        <p:spPr>
          <a:xfrm rot="16200000" flipH="1">
            <a:off x="8045256" y="2426846"/>
            <a:ext cx="1743" cy="3043385"/>
          </a:xfrm>
          <a:prstGeom prst="bentConnector3">
            <a:avLst>
              <a:gd name="adj1" fmla="val 7484223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ZoneTexte 223">
            <a:extLst>
              <a:ext uri="{FF2B5EF4-FFF2-40B4-BE49-F238E27FC236}">
                <a16:creationId xmlns:a16="http://schemas.microsoft.com/office/drawing/2014/main" id="{37798A34-1732-4E80-94F8-73DC2CA2303D}"/>
              </a:ext>
            </a:extLst>
          </p:cNvPr>
          <p:cNvSpPr txBox="1"/>
          <p:nvPr/>
        </p:nvSpPr>
        <p:spPr>
          <a:xfrm>
            <a:off x="8850537" y="4114135"/>
            <a:ext cx="5245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Cl</a:t>
            </a:r>
            <a:r>
              <a:rPr lang="fr-FR" sz="1100" baseline="-25000" dirty="0"/>
              <a:t>2</a:t>
            </a:r>
            <a:r>
              <a:rPr lang="fr-FR" sz="1100" dirty="0"/>
              <a:t> (g)</a:t>
            </a:r>
          </a:p>
        </p:txBody>
      </p:sp>
      <p:cxnSp>
        <p:nvCxnSpPr>
          <p:cNvPr id="225" name="Connecteur droit avec flèche 224">
            <a:extLst>
              <a:ext uri="{FF2B5EF4-FFF2-40B4-BE49-F238E27FC236}">
                <a16:creationId xmlns:a16="http://schemas.microsoft.com/office/drawing/2014/main" id="{2B9C0A37-D061-401A-8464-BA1B9499F95E}"/>
              </a:ext>
            </a:extLst>
          </p:cNvPr>
          <p:cNvCxnSpPr>
            <a:cxnSpLocks/>
          </p:cNvCxnSpPr>
          <p:nvPr/>
        </p:nvCxnSpPr>
        <p:spPr>
          <a:xfrm>
            <a:off x="2287581" y="1882689"/>
            <a:ext cx="0" cy="729384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ZoneTexte 225">
            <a:extLst>
              <a:ext uri="{FF2B5EF4-FFF2-40B4-BE49-F238E27FC236}">
                <a16:creationId xmlns:a16="http://schemas.microsoft.com/office/drawing/2014/main" id="{A88442B4-ADC0-48E9-B39D-10D950B7BF29}"/>
              </a:ext>
            </a:extLst>
          </p:cNvPr>
          <p:cNvSpPr txBox="1"/>
          <p:nvPr/>
        </p:nvSpPr>
        <p:spPr>
          <a:xfrm>
            <a:off x="1546218" y="1905306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U(m), UCl</a:t>
            </a:r>
            <a:r>
              <a:rPr lang="fr-FR" sz="1100" baseline="-25000" dirty="0"/>
              <a:t>3</a:t>
            </a:r>
          </a:p>
        </p:txBody>
      </p:sp>
      <p:cxnSp>
        <p:nvCxnSpPr>
          <p:cNvPr id="227" name="Connecteur droit 226">
            <a:extLst>
              <a:ext uri="{FF2B5EF4-FFF2-40B4-BE49-F238E27FC236}">
                <a16:creationId xmlns:a16="http://schemas.microsoft.com/office/drawing/2014/main" id="{89D0E68F-2A8F-4F33-9A06-AB638C304D94}"/>
              </a:ext>
            </a:extLst>
          </p:cNvPr>
          <p:cNvCxnSpPr>
            <a:cxnSpLocks/>
          </p:cNvCxnSpPr>
          <p:nvPr/>
        </p:nvCxnSpPr>
        <p:spPr>
          <a:xfrm>
            <a:off x="1752324" y="2244416"/>
            <a:ext cx="875254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>
            <a:extLst>
              <a:ext uri="{FF2B5EF4-FFF2-40B4-BE49-F238E27FC236}">
                <a16:creationId xmlns:a16="http://schemas.microsoft.com/office/drawing/2014/main" id="{8B2A80C7-7885-48CF-A801-7E07F0EBC3B7}"/>
              </a:ext>
            </a:extLst>
          </p:cNvPr>
          <p:cNvCxnSpPr>
            <a:cxnSpLocks/>
          </p:cNvCxnSpPr>
          <p:nvPr/>
        </p:nvCxnSpPr>
        <p:spPr>
          <a:xfrm flipV="1">
            <a:off x="2627578" y="1250058"/>
            <a:ext cx="0" cy="994358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ZoneTexte 228">
            <a:extLst>
              <a:ext uri="{FF2B5EF4-FFF2-40B4-BE49-F238E27FC236}">
                <a16:creationId xmlns:a16="http://schemas.microsoft.com/office/drawing/2014/main" id="{F3561455-67C7-49A8-8B25-F09C8B012BB8}"/>
              </a:ext>
            </a:extLst>
          </p:cNvPr>
          <p:cNvSpPr txBox="1"/>
          <p:nvPr/>
        </p:nvSpPr>
        <p:spPr>
          <a:xfrm>
            <a:off x="10109081" y="1983995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U(m), UCl</a:t>
            </a:r>
            <a:r>
              <a:rPr lang="fr-FR" sz="1100" baseline="-25000" dirty="0"/>
              <a:t>3</a:t>
            </a:r>
          </a:p>
        </p:txBody>
      </p:sp>
      <p:cxnSp>
        <p:nvCxnSpPr>
          <p:cNvPr id="230" name="Connecteur droit 229">
            <a:extLst>
              <a:ext uri="{FF2B5EF4-FFF2-40B4-BE49-F238E27FC236}">
                <a16:creationId xmlns:a16="http://schemas.microsoft.com/office/drawing/2014/main" id="{55F78829-4420-40B5-AF6B-72E049E7AB5E}"/>
              </a:ext>
            </a:extLst>
          </p:cNvPr>
          <p:cNvCxnSpPr>
            <a:cxnSpLocks/>
          </p:cNvCxnSpPr>
          <p:nvPr/>
        </p:nvCxnSpPr>
        <p:spPr>
          <a:xfrm>
            <a:off x="9853138" y="2284162"/>
            <a:ext cx="875254" cy="0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Connecteur droit 230">
            <a:extLst>
              <a:ext uri="{FF2B5EF4-FFF2-40B4-BE49-F238E27FC236}">
                <a16:creationId xmlns:a16="http://schemas.microsoft.com/office/drawing/2014/main" id="{1F0AED1E-D503-43BB-9686-53B5FA3DE783}"/>
              </a:ext>
            </a:extLst>
          </p:cNvPr>
          <p:cNvCxnSpPr>
            <a:cxnSpLocks/>
          </p:cNvCxnSpPr>
          <p:nvPr/>
        </p:nvCxnSpPr>
        <p:spPr>
          <a:xfrm flipV="1">
            <a:off x="9818140" y="1289804"/>
            <a:ext cx="0" cy="994358"/>
          </a:xfrm>
          <a:prstGeom prst="line">
            <a:avLst/>
          </a:prstGeom>
          <a:ln w="158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ZoneTexte 231">
            <a:extLst>
              <a:ext uri="{FF2B5EF4-FFF2-40B4-BE49-F238E27FC236}">
                <a16:creationId xmlns:a16="http://schemas.microsoft.com/office/drawing/2014/main" id="{CCD50A2B-26FB-4860-8F45-7BF263991375}"/>
              </a:ext>
            </a:extLst>
          </p:cNvPr>
          <p:cNvSpPr txBox="1"/>
          <p:nvPr/>
        </p:nvSpPr>
        <p:spPr>
          <a:xfrm>
            <a:off x="9818123" y="1432305"/>
            <a:ext cx="227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Alimentation pour conserver</a:t>
            </a:r>
            <a:br>
              <a:rPr lang="fr-FR" sz="1200" dirty="0"/>
            </a:br>
            <a:r>
              <a:rPr lang="fr-FR" sz="1200" dirty="0"/>
              <a:t>la masse d’U et le potentiel redox</a:t>
            </a:r>
          </a:p>
        </p:txBody>
      </p:sp>
      <p:cxnSp>
        <p:nvCxnSpPr>
          <p:cNvPr id="233" name="Connecteur droit avec flèche 232">
            <a:extLst>
              <a:ext uri="{FF2B5EF4-FFF2-40B4-BE49-F238E27FC236}">
                <a16:creationId xmlns:a16="http://schemas.microsoft.com/office/drawing/2014/main" id="{1BD342C4-612A-4059-B87A-7773857626E6}"/>
              </a:ext>
            </a:extLst>
          </p:cNvPr>
          <p:cNvCxnSpPr>
            <a:cxnSpLocks/>
          </p:cNvCxnSpPr>
          <p:nvPr/>
        </p:nvCxnSpPr>
        <p:spPr>
          <a:xfrm>
            <a:off x="10139550" y="1908925"/>
            <a:ext cx="0" cy="56641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ZoneTexte 233">
            <a:extLst>
              <a:ext uri="{FF2B5EF4-FFF2-40B4-BE49-F238E27FC236}">
                <a16:creationId xmlns:a16="http://schemas.microsoft.com/office/drawing/2014/main" id="{52AEDF87-9D93-46A3-BCEB-ECBC73CBA845}"/>
              </a:ext>
            </a:extLst>
          </p:cNvPr>
          <p:cNvSpPr txBox="1"/>
          <p:nvPr/>
        </p:nvSpPr>
        <p:spPr>
          <a:xfrm>
            <a:off x="3020897" y="3679018"/>
            <a:ext cx="2167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 </a:t>
            </a:r>
          </a:p>
        </p:txBody>
      </p:sp>
      <p:cxnSp>
        <p:nvCxnSpPr>
          <p:cNvPr id="235" name="Connecteur : en angle 234">
            <a:extLst>
              <a:ext uri="{FF2B5EF4-FFF2-40B4-BE49-F238E27FC236}">
                <a16:creationId xmlns:a16="http://schemas.microsoft.com/office/drawing/2014/main" id="{A97152E9-0365-4DA2-8A21-CBC696A3F8DE}"/>
              </a:ext>
            </a:extLst>
          </p:cNvPr>
          <p:cNvCxnSpPr>
            <a:cxnSpLocks/>
            <a:endCxn id="234" idx="0"/>
          </p:cNvCxnSpPr>
          <p:nvPr/>
        </p:nvCxnSpPr>
        <p:spPr>
          <a:xfrm rot="10800000">
            <a:off x="3129260" y="3679019"/>
            <a:ext cx="1261954" cy="2607"/>
          </a:xfrm>
          <a:prstGeom prst="bentConnector4">
            <a:avLst>
              <a:gd name="adj1" fmla="val -974"/>
              <a:gd name="adj2" fmla="val 5833372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ZoneTexte 235">
            <a:extLst>
              <a:ext uri="{FF2B5EF4-FFF2-40B4-BE49-F238E27FC236}">
                <a16:creationId xmlns:a16="http://schemas.microsoft.com/office/drawing/2014/main" id="{0C4884B3-1E18-438A-9D32-5A865884D842}"/>
              </a:ext>
            </a:extLst>
          </p:cNvPr>
          <p:cNvSpPr txBox="1"/>
          <p:nvPr/>
        </p:nvSpPr>
        <p:spPr>
          <a:xfrm>
            <a:off x="333514" y="1446370"/>
            <a:ext cx="2278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Alimentation pour conserver</a:t>
            </a:r>
            <a:br>
              <a:rPr lang="fr-FR" sz="1200" dirty="0"/>
            </a:br>
            <a:r>
              <a:rPr lang="fr-FR" sz="1200" dirty="0"/>
              <a:t>la masse d’U et le potentiel redox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11571F-8068-4B54-AEE3-6798102B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125942-4C32-481D-9637-841E51400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29C968-CF1B-40D9-B27C-4A966FA4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18</a:t>
            </a:fld>
            <a:endParaRPr lang="fr-FR"/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274431F1-DB82-4E12-A136-002504223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85" y="6137274"/>
            <a:ext cx="666273" cy="4387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F61304-06F3-4745-B568-4BC403DE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870" y="6116327"/>
            <a:ext cx="633105" cy="48060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58227EA-6218-4C22-9B04-CEFBB6643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53" y="6135517"/>
            <a:ext cx="633105" cy="461415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79578628-AA0E-44C3-B960-96F3A6F6C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407" y="6161713"/>
            <a:ext cx="766207" cy="4256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9D2617-DB8E-4D27-B0A4-B96A8291F684}"/>
              </a:ext>
            </a:extLst>
          </p:cNvPr>
          <p:cNvSpPr txBox="1"/>
          <p:nvPr/>
        </p:nvSpPr>
        <p:spPr>
          <a:xfrm>
            <a:off x="4552968" y="3273676"/>
            <a:ext cx="984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An = actinides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9A2D63-2538-42D6-860A-9E69C1B36A6B}"/>
              </a:ext>
            </a:extLst>
          </p:cNvPr>
          <p:cNvSpPr txBox="1"/>
          <p:nvPr/>
        </p:nvSpPr>
        <p:spPr>
          <a:xfrm>
            <a:off x="4577649" y="3374098"/>
            <a:ext cx="1117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Ln = lanthanides</a:t>
            </a:r>
          </a:p>
        </p:txBody>
      </p:sp>
    </p:spTree>
    <p:extLst>
      <p:ext uri="{BB962C8B-B14F-4D97-AF65-F5344CB8AC3E}">
        <p14:creationId xmlns:p14="http://schemas.microsoft.com/office/powerpoint/2010/main" val="359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70" grpId="0" animBg="1"/>
      <p:bldP spid="173" grpId="0"/>
      <p:bldP spid="174" grpId="0" animBg="1"/>
      <p:bldP spid="175" grpId="0" animBg="1"/>
      <p:bldP spid="176" grpId="0" animBg="1"/>
      <p:bldP spid="178" grpId="0"/>
      <p:bldP spid="188" grpId="0"/>
      <p:bldP spid="196" grpId="0"/>
      <p:bldP spid="199" grpId="0"/>
      <p:bldP spid="200" grpId="0"/>
      <p:bldP spid="201" grpId="0"/>
      <p:bldP spid="203" grpId="0"/>
      <p:bldP spid="206" grpId="0"/>
      <p:bldP spid="208" grpId="0" animBg="1"/>
      <p:bldP spid="209" grpId="0" animBg="1"/>
      <p:bldP spid="214" grpId="0"/>
      <p:bldP spid="221" grpId="0"/>
      <p:bldP spid="222" grpId="0"/>
      <p:bldP spid="224" grpId="0"/>
      <p:bldP spid="229" grpId="0"/>
      <p:bldP spid="2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6733AE-53E0-4DAD-9512-CA9F2EC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 de déploiement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75DFFA6-8B41-4821-BDB2-A0B6D81BC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0" y="2301081"/>
            <a:ext cx="7010400" cy="3038475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A5F0985-4CA2-44F1-99A9-0C14C75F8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D1AA4-790E-487C-9BA4-A655B7E1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A14EDD-D5E9-497E-94DA-513D5A92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19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4FEB45F-823A-4D64-B12A-C3A7443CE96D}"/>
              </a:ext>
            </a:extLst>
          </p:cNvPr>
          <p:cNvSpPr txBox="1"/>
          <p:nvPr/>
        </p:nvSpPr>
        <p:spPr>
          <a:xfrm>
            <a:off x="1620447" y="5593049"/>
            <a:ext cx="8951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« La première chose à savoir sur les scénarios, c’est que ça ne se passera pas comme prévu. »</a:t>
            </a:r>
            <a:br>
              <a:rPr lang="fr-FR" dirty="0"/>
            </a:br>
            <a:r>
              <a:rPr lang="fr-FR" dirty="0"/>
              <a:t>- D. Heuer, avant un cours sur les scénarios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5C275B-E82E-44F3-BE68-606BF6793395}"/>
              </a:ext>
            </a:extLst>
          </p:cNvPr>
          <p:cNvSpPr txBox="1"/>
          <p:nvPr/>
        </p:nvSpPr>
        <p:spPr>
          <a:xfrm>
            <a:off x="8708292" y="5273700"/>
            <a:ext cx="104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@Franquin</a:t>
            </a:r>
          </a:p>
        </p:txBody>
      </p:sp>
    </p:spTree>
    <p:extLst>
      <p:ext uri="{BB962C8B-B14F-4D97-AF65-F5344CB8AC3E}">
        <p14:creationId xmlns:p14="http://schemas.microsoft.com/office/powerpoint/2010/main" val="426223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2EFA6-180A-4892-AB11-09F5DA157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355FFE-2418-4F7F-93C6-187E29A02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Introduction</a:t>
            </a:r>
          </a:p>
          <a:p>
            <a:pPr lvl="1"/>
            <a:r>
              <a:rPr lang="fr-FR" dirty="0"/>
              <a:t>Contexte</a:t>
            </a:r>
          </a:p>
          <a:p>
            <a:pPr lvl="1"/>
            <a:r>
              <a:rPr lang="fr-FR" dirty="0"/>
              <a:t>Concept des réacteurs à sels fondus</a:t>
            </a:r>
          </a:p>
          <a:p>
            <a:pPr lvl="1"/>
            <a:r>
              <a:rPr lang="fr-FR" dirty="0"/>
              <a:t>Notions de neutronique</a:t>
            </a:r>
          </a:p>
          <a:p>
            <a:pPr lvl="1"/>
            <a:r>
              <a:rPr lang="fr-FR" dirty="0"/>
              <a:t>Objectif</a:t>
            </a:r>
          </a:p>
          <a:p>
            <a:r>
              <a:rPr lang="fr-FR" dirty="0"/>
              <a:t>Conception</a:t>
            </a:r>
          </a:p>
          <a:p>
            <a:pPr lvl="1"/>
            <a:r>
              <a:rPr lang="fr-FR" dirty="0"/>
              <a:t>Outils et méthodes</a:t>
            </a:r>
          </a:p>
          <a:p>
            <a:pPr lvl="1"/>
            <a:r>
              <a:rPr lang="fr-FR" dirty="0"/>
              <a:t>Conception du réacteur pas à pas</a:t>
            </a:r>
          </a:p>
          <a:p>
            <a:pPr lvl="1"/>
            <a:r>
              <a:rPr lang="fr-FR" dirty="0"/>
              <a:t>Optimisation</a:t>
            </a:r>
          </a:p>
          <a:p>
            <a:r>
              <a:rPr lang="fr-FR" dirty="0"/>
              <a:t>Retraitement des matières</a:t>
            </a:r>
          </a:p>
          <a:p>
            <a:r>
              <a:rPr lang="fr-FR" dirty="0"/>
              <a:t>Scénarios de déploiement</a:t>
            </a:r>
          </a:p>
          <a:p>
            <a:r>
              <a:rPr lang="fr-FR" dirty="0"/>
              <a:t>Perspectives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7A37E-C2F8-42E7-A418-E747F28D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CD9DBA-202B-4716-8EE6-81B432363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5E527D-D06C-4C7D-AC26-FB98D6EB0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7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1FE06-78DB-4280-B7BF-BEB2F594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Scénarios de déploiement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6AF228-4ED8-40CB-8545-40332531A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714"/>
            <a:ext cx="5418323" cy="4667249"/>
          </a:xfrm>
        </p:spPr>
        <p:txBody>
          <a:bodyPr/>
          <a:lstStyle/>
          <a:p>
            <a:r>
              <a:rPr lang="fr-FR" dirty="0"/>
              <a:t>Objectifs des scénarios : 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Fournir les ordres de grandeur sur les quantités de matière impliquées</a:t>
            </a:r>
          </a:p>
          <a:p>
            <a:pPr lvl="1">
              <a:spcAft>
                <a:spcPts val="600"/>
              </a:spcAft>
            </a:pPr>
            <a:r>
              <a:rPr lang="fr-FR" dirty="0"/>
              <a:t>Mesurer l’impact de l’ajout des MSFR-Cl au parc de réacteurs comparativement à un scénario « témoin » (uniquement à base des réacteurs à eau pressurisée actuels)</a:t>
            </a:r>
          </a:p>
          <a:p>
            <a:pPr lvl="1"/>
            <a:r>
              <a:rPr lang="fr-FR" dirty="0"/>
              <a:t>Minimiser les stocks de combustibles usés ultimes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886CE-16D5-48B3-AEAE-3D8BEC79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3B1423-A3CE-4DBC-B764-03DE33A19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ECB35-38A1-49EB-99F9-04A140771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20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E8C1DD5-1645-409F-93D4-F79CB4B3F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651" y="1228726"/>
            <a:ext cx="5418322" cy="496252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30EEB58-9ABF-4188-8436-BD2A94F77FDB}"/>
              </a:ext>
            </a:extLst>
          </p:cNvPr>
          <p:cNvSpPr txBox="1"/>
          <p:nvPr/>
        </p:nvSpPr>
        <p:spPr>
          <a:xfrm>
            <a:off x="7562850" y="996435"/>
            <a:ext cx="370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Algorithme de fonctionnement de ISF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396B79-5A55-4B09-B86D-C056C4E0832D}"/>
              </a:ext>
            </a:extLst>
          </p:cNvPr>
          <p:cNvSpPr txBox="1"/>
          <p:nvPr/>
        </p:nvSpPr>
        <p:spPr>
          <a:xfrm>
            <a:off x="10638535" y="605420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@L. Clot</a:t>
            </a:r>
          </a:p>
        </p:txBody>
      </p:sp>
    </p:spTree>
    <p:extLst>
      <p:ext uri="{BB962C8B-B14F-4D97-AF65-F5344CB8AC3E}">
        <p14:creationId xmlns:p14="http://schemas.microsoft.com/office/powerpoint/2010/main" val="14474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A02BA-AFB8-4367-B1B4-01F892C5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parcs</a:t>
            </a:r>
          </a:p>
        </p:txBody>
      </p:sp>
      <p:sp>
        <p:nvSpPr>
          <p:cNvPr id="20" name="Espace réservé du contenu 10">
            <a:extLst>
              <a:ext uri="{FF2B5EF4-FFF2-40B4-BE49-F238E27FC236}">
                <a16:creationId xmlns:a16="http://schemas.microsoft.com/office/drawing/2014/main" id="{4E40858C-AD5B-4D9B-88BB-FE85A483ABD8}"/>
              </a:ext>
            </a:extLst>
          </p:cNvPr>
          <p:cNvSpPr txBox="1">
            <a:spLocks/>
          </p:cNvSpPr>
          <p:nvPr/>
        </p:nvSpPr>
        <p:spPr>
          <a:xfrm>
            <a:off x="838200" y="5197231"/>
            <a:ext cx="10515600" cy="97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3" name="Espace réservé du contenu 10">
            <a:extLst>
              <a:ext uri="{FF2B5EF4-FFF2-40B4-BE49-F238E27FC236}">
                <a16:creationId xmlns:a16="http://schemas.microsoft.com/office/drawing/2014/main" id="{8115E378-20EC-49E3-8A91-36FF6BD10291}"/>
              </a:ext>
            </a:extLst>
          </p:cNvPr>
          <p:cNvSpPr txBox="1">
            <a:spLocks/>
          </p:cNvSpPr>
          <p:nvPr/>
        </p:nvSpPr>
        <p:spPr>
          <a:xfrm>
            <a:off x="990600" y="5217158"/>
            <a:ext cx="10622882" cy="1112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chemeClr val="accent1"/>
                </a:solidFill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400">
                <a:solidFill>
                  <a:schemeClr val="accent1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Hypothèses du cas présenté</a:t>
            </a:r>
          </a:p>
          <a:p>
            <a:pPr lvl="1"/>
            <a:r>
              <a:rPr lang="fr-FR" dirty="0"/>
              <a:t>Démarrage des </a:t>
            </a:r>
            <a:r>
              <a:rPr lang="fr-FR" dirty="0" err="1"/>
              <a:t>EPRs</a:t>
            </a:r>
            <a:r>
              <a:rPr lang="fr-FR" dirty="0"/>
              <a:t> en 2030 avec priorisation des </a:t>
            </a:r>
            <a:r>
              <a:rPr lang="fr-FR" dirty="0" err="1"/>
              <a:t>EPRs</a:t>
            </a:r>
            <a:r>
              <a:rPr lang="fr-FR" dirty="0"/>
              <a:t> </a:t>
            </a:r>
            <a:r>
              <a:rPr lang="fr-FR" dirty="0" err="1"/>
              <a:t>MOXés</a:t>
            </a:r>
            <a:endParaRPr lang="fr-FR" dirty="0"/>
          </a:p>
          <a:p>
            <a:pPr lvl="1"/>
            <a:r>
              <a:rPr lang="fr-FR" dirty="0"/>
              <a:t>Démarrage des MSFR-Cl en 2060 avec pour priorité la consommation de MOX usé, puis d’UOX usé ; fonctionnement final avec uniquement le plutonium surgénéré &amp; recyclé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E6E227F-FE44-44D8-9019-EDADC323B5A3}"/>
              </a:ext>
            </a:extLst>
          </p:cNvPr>
          <p:cNvSpPr txBox="1"/>
          <p:nvPr/>
        </p:nvSpPr>
        <p:spPr>
          <a:xfrm>
            <a:off x="10385674" y="1640842"/>
            <a:ext cx="19002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Durées de vie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REP-900 : 50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REP-1300 : 60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EPRs</a:t>
            </a:r>
            <a:r>
              <a:rPr lang="fr-FR" sz="1400" dirty="0"/>
              <a:t> : 60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MSFRs</a:t>
            </a:r>
            <a:r>
              <a:rPr lang="fr-FR" sz="1400" dirty="0"/>
              <a:t> : 50 ans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4EB1D4F-3905-46F2-AB9C-069AEFEAA2FA}"/>
              </a:ext>
            </a:extLst>
          </p:cNvPr>
          <p:cNvSpPr txBox="1"/>
          <p:nvPr/>
        </p:nvSpPr>
        <p:spPr>
          <a:xfrm>
            <a:off x="10385674" y="4180080"/>
            <a:ext cx="167937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Facteurs de charge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REP-900 :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REP-1300 :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EPRs</a:t>
            </a:r>
            <a:r>
              <a:rPr lang="fr-FR" sz="1400" dirty="0"/>
              <a:t> :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MSFRs</a:t>
            </a:r>
            <a:r>
              <a:rPr lang="fr-FR" sz="1400" dirty="0"/>
              <a:t> : 90%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CDFCB0A-636E-4CBB-A372-EC2CC46304E7}"/>
              </a:ext>
            </a:extLst>
          </p:cNvPr>
          <p:cNvSpPr txBox="1"/>
          <p:nvPr/>
        </p:nvSpPr>
        <p:spPr>
          <a:xfrm rot="1411480">
            <a:off x="9368932" y="666811"/>
            <a:ext cx="20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Etudes préliminaires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570513-F3BB-4648-9B6A-2FA6B8D4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AF272E-4899-4D1E-821D-1E32F864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55FB3-49DF-4E90-AE82-B9BC2911E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21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071E31C-A30A-41B2-8290-6D9BBF3C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3843" r="8119" b="7708"/>
          <a:stretch/>
        </p:blipFill>
        <p:spPr>
          <a:xfrm>
            <a:off x="5267772" y="1199273"/>
            <a:ext cx="5117902" cy="399795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89DF44F-0792-4668-9735-F1AC480C80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3843" r="8466" b="7708"/>
          <a:stretch/>
        </p:blipFill>
        <p:spPr>
          <a:xfrm>
            <a:off x="126956" y="1199273"/>
            <a:ext cx="5047359" cy="399795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4AEFB158-7487-469E-B2F4-969C5A5CF0FE}"/>
              </a:ext>
            </a:extLst>
          </p:cNvPr>
          <p:cNvSpPr txBox="1"/>
          <p:nvPr/>
        </p:nvSpPr>
        <p:spPr>
          <a:xfrm>
            <a:off x="990600" y="3984514"/>
            <a:ext cx="1123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REP1300 - </a:t>
            </a:r>
            <a:r>
              <a:rPr lang="fr-FR" sz="1200" dirty="0" err="1"/>
              <a:t>UOx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8E15EA-BE72-4B85-96BE-079CF11E2B24}"/>
              </a:ext>
            </a:extLst>
          </p:cNvPr>
          <p:cNvSpPr txBox="1"/>
          <p:nvPr/>
        </p:nvSpPr>
        <p:spPr>
          <a:xfrm>
            <a:off x="786424" y="4482258"/>
            <a:ext cx="1076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REP900 - </a:t>
            </a:r>
            <a:r>
              <a:rPr lang="fr-FR" sz="1200" dirty="0" err="1"/>
              <a:t>MOx</a:t>
            </a:r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EB02C7C-222C-4D6B-AF09-2857E225075C}"/>
              </a:ext>
            </a:extLst>
          </p:cNvPr>
          <p:cNvSpPr txBox="1"/>
          <p:nvPr/>
        </p:nvSpPr>
        <p:spPr>
          <a:xfrm>
            <a:off x="729685" y="3465107"/>
            <a:ext cx="1044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REP900 - </a:t>
            </a:r>
            <a:r>
              <a:rPr lang="fr-FR" sz="1200" dirty="0" err="1"/>
              <a:t>UOx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19AED9E-BF4B-4239-B528-68C5F530FF6E}"/>
              </a:ext>
            </a:extLst>
          </p:cNvPr>
          <p:cNvSpPr txBox="1"/>
          <p:nvPr/>
        </p:nvSpPr>
        <p:spPr>
          <a:xfrm>
            <a:off x="2938771" y="2533394"/>
            <a:ext cx="1076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EPR1650 </a:t>
            </a:r>
            <a:r>
              <a:rPr lang="fr-FR" sz="1200" dirty="0" err="1"/>
              <a:t>UOx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65067B8-2E48-4B42-BE5F-B8C466C19CF4}"/>
              </a:ext>
            </a:extLst>
          </p:cNvPr>
          <p:cNvSpPr txBox="1"/>
          <p:nvPr/>
        </p:nvSpPr>
        <p:spPr>
          <a:xfrm>
            <a:off x="2938771" y="4156837"/>
            <a:ext cx="1076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EPR1650 </a:t>
            </a:r>
            <a:r>
              <a:rPr lang="fr-FR" sz="1200" dirty="0" err="1"/>
              <a:t>MOx</a:t>
            </a:r>
            <a:endParaRPr lang="fr-FR" sz="12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0B5401-2FE4-44CC-B049-7C765F82F7CF}"/>
              </a:ext>
            </a:extLst>
          </p:cNvPr>
          <p:cNvSpPr txBox="1"/>
          <p:nvPr/>
        </p:nvSpPr>
        <p:spPr>
          <a:xfrm>
            <a:off x="7673649" y="4093226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MSFR - ex-</a:t>
            </a:r>
            <a:r>
              <a:rPr lang="fr-FR" sz="1200" dirty="0" err="1"/>
              <a:t>MOx</a:t>
            </a:r>
            <a:endParaRPr lang="fr-FR" sz="12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BE24C8B-8244-4630-883A-1F39BB096E28}"/>
              </a:ext>
            </a:extLst>
          </p:cNvPr>
          <p:cNvSpPr txBox="1"/>
          <p:nvPr/>
        </p:nvSpPr>
        <p:spPr>
          <a:xfrm>
            <a:off x="8106229" y="2761308"/>
            <a:ext cx="1146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MSFR - ex-</a:t>
            </a:r>
            <a:r>
              <a:rPr lang="fr-FR" sz="1200" dirty="0" err="1"/>
              <a:t>UOx</a:t>
            </a:r>
            <a:endParaRPr lang="fr-FR" sz="1200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A2EF6E9-BA33-48DE-BBB8-842B2E9143E6}"/>
              </a:ext>
            </a:extLst>
          </p:cNvPr>
          <p:cNvSpPr txBox="1"/>
          <p:nvPr/>
        </p:nvSpPr>
        <p:spPr>
          <a:xfrm>
            <a:off x="9345995" y="2338065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MSFR - Pu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4FAA2E7-B242-4F23-AB11-54BA0A8251C5}"/>
              </a:ext>
            </a:extLst>
          </p:cNvPr>
          <p:cNvSpPr txBox="1"/>
          <p:nvPr/>
        </p:nvSpPr>
        <p:spPr>
          <a:xfrm>
            <a:off x="900607" y="2096049"/>
            <a:ext cx="1264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Production (noir)</a:t>
            </a:r>
            <a:br>
              <a:rPr lang="fr-FR" sz="1200" dirty="0"/>
            </a:br>
            <a:r>
              <a:rPr lang="fr-FR" sz="1200" dirty="0"/>
              <a:t>demande (rouge)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C7AE6AA-C1D9-4823-9648-109825772E3F}"/>
              </a:ext>
            </a:extLst>
          </p:cNvPr>
          <p:cNvCxnSpPr/>
          <p:nvPr/>
        </p:nvCxnSpPr>
        <p:spPr>
          <a:xfrm flipV="1">
            <a:off x="2266950" y="1724025"/>
            <a:ext cx="0" cy="313372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7D9E5C3-F384-46B3-8AE7-B3C7520471E1}"/>
              </a:ext>
            </a:extLst>
          </p:cNvPr>
          <p:cNvCxnSpPr/>
          <p:nvPr/>
        </p:nvCxnSpPr>
        <p:spPr>
          <a:xfrm flipV="1">
            <a:off x="7458075" y="1710189"/>
            <a:ext cx="0" cy="313372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07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4AEC95AE-3092-4BFC-868D-149BE24E9D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5597" r="8252" b="8195"/>
          <a:stretch/>
        </p:blipFill>
        <p:spPr>
          <a:xfrm>
            <a:off x="157785" y="1143000"/>
            <a:ext cx="5332914" cy="397376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7DADFA1-CC5A-40BC-93A4-A009A7653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5597" r="8358" b="8334"/>
          <a:stretch/>
        </p:blipFill>
        <p:spPr>
          <a:xfrm>
            <a:off x="5987824" y="1143000"/>
            <a:ext cx="5332914" cy="39817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A2656B-2B19-4E89-847A-7109DF6D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des stocks de matière</a:t>
            </a:r>
          </a:p>
        </p:txBody>
      </p:sp>
      <p:sp>
        <p:nvSpPr>
          <p:cNvPr id="7" name="Espace réservé du contenu 10">
            <a:extLst>
              <a:ext uri="{FF2B5EF4-FFF2-40B4-BE49-F238E27FC236}">
                <a16:creationId xmlns:a16="http://schemas.microsoft.com/office/drawing/2014/main" id="{517A1F58-D685-4302-80B1-3FBBABD10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7568"/>
            <a:ext cx="10515600" cy="1106583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Intérêt du déploiement des MSFR-Cl : </a:t>
            </a:r>
          </a:p>
          <a:p>
            <a:pPr lvl="1"/>
            <a:r>
              <a:rPr lang="fr-FR" dirty="0"/>
              <a:t>Stabilisation des stocks de MOX usé et d’UOX usé, stocks ultimes bien plus bas </a:t>
            </a:r>
          </a:p>
          <a:p>
            <a:pPr lvl="1"/>
            <a:r>
              <a:rPr lang="fr-FR" dirty="0"/>
              <a:t>Utilisation d’uranium naturelle significativement réduite </a:t>
            </a:r>
            <a:r>
              <a:rPr lang="fr-FR" dirty="0">
                <a:sym typeface="Wingdings" panose="05000000000000000000" pitchFamily="2" charset="2"/>
              </a:rPr>
              <a:t> économie des ressources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0DFF863-C1E6-4CB5-87FC-7F1653446EA2}"/>
              </a:ext>
            </a:extLst>
          </p:cNvPr>
          <p:cNvSpPr txBox="1"/>
          <p:nvPr/>
        </p:nvSpPr>
        <p:spPr>
          <a:xfrm rot="1411480">
            <a:off x="9368932" y="666811"/>
            <a:ext cx="209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Etudes préliminaires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CC4CA9-043C-4221-BE84-5EBCD8A0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7E2384-D411-4B86-912B-9FA73C60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C602AB-4DCD-4BEB-B8CD-FFE6306BC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22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017BB9-E0CA-40D7-A814-FBFB9C411B12}"/>
              </a:ext>
            </a:extLst>
          </p:cNvPr>
          <p:cNvSpPr txBox="1"/>
          <p:nvPr/>
        </p:nvSpPr>
        <p:spPr>
          <a:xfrm>
            <a:off x="5326989" y="1978741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1.74 Mt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69BAFFB-9C6E-4CFD-940A-0268A64C916B}"/>
              </a:ext>
            </a:extLst>
          </p:cNvPr>
          <p:cNvSpPr txBox="1"/>
          <p:nvPr/>
        </p:nvSpPr>
        <p:spPr>
          <a:xfrm>
            <a:off x="5290554" y="2755207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50754t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ECF0F53-3D0B-4A44-B1B9-C71407DEC0EC}"/>
              </a:ext>
            </a:extLst>
          </p:cNvPr>
          <p:cNvSpPr txBox="1"/>
          <p:nvPr/>
        </p:nvSpPr>
        <p:spPr>
          <a:xfrm>
            <a:off x="5290554" y="2977144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19091t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D0AB96-78F9-4C83-876C-D4B6136EADB4}"/>
              </a:ext>
            </a:extLst>
          </p:cNvPr>
          <p:cNvSpPr txBox="1"/>
          <p:nvPr/>
        </p:nvSpPr>
        <p:spPr>
          <a:xfrm>
            <a:off x="11181987" y="3453003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1851t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058039F-0544-4561-872F-053311A018AF}"/>
              </a:ext>
            </a:extLst>
          </p:cNvPr>
          <p:cNvSpPr txBox="1"/>
          <p:nvPr/>
        </p:nvSpPr>
        <p:spPr>
          <a:xfrm>
            <a:off x="11165444" y="3667701"/>
            <a:ext cx="61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1092t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C4DEAA9-43BB-4BBE-8292-C848E7A57573}"/>
              </a:ext>
            </a:extLst>
          </p:cNvPr>
          <p:cNvSpPr txBox="1"/>
          <p:nvPr/>
        </p:nvSpPr>
        <p:spPr>
          <a:xfrm>
            <a:off x="11201605" y="2166029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0.87 Mt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F4CC08AA-709E-4E61-915E-8E334D3734C6}"/>
              </a:ext>
            </a:extLst>
          </p:cNvPr>
          <p:cNvCxnSpPr>
            <a:cxnSpLocks/>
          </p:cNvCxnSpPr>
          <p:nvPr/>
        </p:nvCxnSpPr>
        <p:spPr>
          <a:xfrm flipV="1">
            <a:off x="1916811" y="1571625"/>
            <a:ext cx="0" cy="322193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39B7BF8-A8BF-41A0-B9FF-9448F7EC2378}"/>
              </a:ext>
            </a:extLst>
          </p:cNvPr>
          <p:cNvCxnSpPr>
            <a:cxnSpLocks/>
          </p:cNvCxnSpPr>
          <p:nvPr/>
        </p:nvCxnSpPr>
        <p:spPr>
          <a:xfrm flipV="1">
            <a:off x="7727061" y="1571625"/>
            <a:ext cx="0" cy="3221933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3499380B-D6D2-4CBA-93B0-B26A8F7F772F}"/>
              </a:ext>
            </a:extLst>
          </p:cNvPr>
          <p:cNvSpPr txBox="1"/>
          <p:nvPr/>
        </p:nvSpPr>
        <p:spPr>
          <a:xfrm>
            <a:off x="3604145" y="1691726"/>
            <a:ext cx="1059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 naturel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C850CF9-0AAE-4141-A4EF-D16D65483CE5}"/>
              </a:ext>
            </a:extLst>
          </p:cNvPr>
          <p:cNvSpPr txBox="1"/>
          <p:nvPr/>
        </p:nvSpPr>
        <p:spPr>
          <a:xfrm>
            <a:off x="3570620" y="2101852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 appauvri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BB3B0CE6-73FA-41BF-B65B-F2DB877AFA9E}"/>
              </a:ext>
            </a:extLst>
          </p:cNvPr>
          <p:cNvSpPr txBox="1"/>
          <p:nvPr/>
        </p:nvSpPr>
        <p:spPr>
          <a:xfrm>
            <a:off x="4197949" y="3098909"/>
            <a:ext cx="96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UOx</a:t>
            </a:r>
            <a:r>
              <a:rPr lang="fr-FR" dirty="0"/>
              <a:t> usé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9898E06-C15F-44F2-9BFA-1AB7BC8067DC}"/>
              </a:ext>
            </a:extLst>
          </p:cNvPr>
          <p:cNvSpPr txBox="1"/>
          <p:nvPr/>
        </p:nvSpPr>
        <p:spPr>
          <a:xfrm>
            <a:off x="4178291" y="2638097"/>
            <a:ext cx="1012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MOx</a:t>
            </a:r>
            <a:r>
              <a:rPr lang="fr-FR" dirty="0"/>
              <a:t> usé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B60FDB2-0779-43FF-8396-70350FD348DA}"/>
              </a:ext>
            </a:extLst>
          </p:cNvPr>
          <p:cNvSpPr txBox="1"/>
          <p:nvPr/>
        </p:nvSpPr>
        <p:spPr>
          <a:xfrm>
            <a:off x="8073907" y="1769245"/>
            <a:ext cx="2601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C00000"/>
                </a:solidFill>
              </a:rPr>
              <a:t>Début du traitement du </a:t>
            </a:r>
            <a:r>
              <a:rPr lang="fr-FR" sz="1400" dirty="0" err="1">
                <a:solidFill>
                  <a:srgbClr val="C00000"/>
                </a:solidFill>
              </a:rPr>
              <a:t>MOx</a:t>
            </a:r>
            <a:r>
              <a:rPr lang="fr-FR" sz="1400" dirty="0">
                <a:solidFill>
                  <a:srgbClr val="C00000"/>
                </a:solidFill>
              </a:rPr>
              <a:t> usé</a:t>
            </a:r>
          </a:p>
        </p:txBody>
      </p:sp>
      <p:sp>
        <p:nvSpPr>
          <p:cNvPr id="45" name="Flèche : droite 44">
            <a:extLst>
              <a:ext uri="{FF2B5EF4-FFF2-40B4-BE49-F238E27FC236}">
                <a16:creationId xmlns:a16="http://schemas.microsoft.com/office/drawing/2014/main" id="{604A955E-AD5E-42AC-886F-B727ACD0DB22}"/>
              </a:ext>
            </a:extLst>
          </p:cNvPr>
          <p:cNvSpPr/>
          <p:nvPr/>
        </p:nvSpPr>
        <p:spPr>
          <a:xfrm rot="10800000">
            <a:off x="7782810" y="1895475"/>
            <a:ext cx="291097" cy="45719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0E38124-D7AE-47E3-9E1D-BD3AB387B8AE}"/>
              </a:ext>
            </a:extLst>
          </p:cNvPr>
          <p:cNvSpPr txBox="1"/>
          <p:nvPr/>
        </p:nvSpPr>
        <p:spPr>
          <a:xfrm>
            <a:off x="157785" y="1280329"/>
            <a:ext cx="93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Échelle log !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081606-FBC9-478F-99F5-BFA2C093FE23}"/>
              </a:ext>
            </a:extLst>
          </p:cNvPr>
          <p:cNvSpPr txBox="1"/>
          <p:nvPr/>
        </p:nvSpPr>
        <p:spPr>
          <a:xfrm>
            <a:off x="5980508" y="1293100"/>
            <a:ext cx="937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Échelle log !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C8AE789-9F22-4621-BA8E-F2441B79AAAA}"/>
              </a:ext>
            </a:extLst>
          </p:cNvPr>
          <p:cNvCxnSpPr>
            <a:cxnSpLocks/>
          </p:cNvCxnSpPr>
          <p:nvPr/>
        </p:nvCxnSpPr>
        <p:spPr>
          <a:xfrm>
            <a:off x="6300798" y="1498967"/>
            <a:ext cx="0" cy="199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5358078-5CB1-41F3-A15E-DE516762A1CB}"/>
              </a:ext>
            </a:extLst>
          </p:cNvPr>
          <p:cNvCxnSpPr>
            <a:cxnSpLocks/>
          </p:cNvCxnSpPr>
          <p:nvPr/>
        </p:nvCxnSpPr>
        <p:spPr>
          <a:xfrm>
            <a:off x="533043" y="1473680"/>
            <a:ext cx="0" cy="199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CDB6D679-FEDD-4EA0-ADB6-A2D5DE014BC0}"/>
              </a:ext>
            </a:extLst>
          </p:cNvPr>
          <p:cNvSpPr/>
          <p:nvPr/>
        </p:nvSpPr>
        <p:spPr>
          <a:xfrm>
            <a:off x="11140097" y="3429000"/>
            <a:ext cx="677766" cy="5928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B5EB724-E69B-41AA-9252-5E2AC31C2CD8}"/>
              </a:ext>
            </a:extLst>
          </p:cNvPr>
          <p:cNvSpPr txBox="1"/>
          <p:nvPr/>
        </p:nvSpPr>
        <p:spPr>
          <a:xfrm>
            <a:off x="11809595" y="35681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692762A-7583-42B2-8B37-92EB0D7A0313}"/>
              </a:ext>
            </a:extLst>
          </p:cNvPr>
          <p:cNvSpPr txBox="1"/>
          <p:nvPr/>
        </p:nvSpPr>
        <p:spPr>
          <a:xfrm>
            <a:off x="6726356" y="5210217"/>
            <a:ext cx="5091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dirty="0"/>
              <a:t>* Pourront servir pour l’alimentation à la place du Pu pour maintenir la criticité </a:t>
            </a:r>
          </a:p>
          <a:p>
            <a:pPr algn="r"/>
            <a:r>
              <a:rPr lang="fr-FR" sz="1200" dirty="0"/>
              <a:t>In fine : complètement consommés </a:t>
            </a:r>
          </a:p>
        </p:txBody>
      </p:sp>
    </p:spTree>
    <p:extLst>
      <p:ext uri="{BB962C8B-B14F-4D97-AF65-F5344CB8AC3E}">
        <p14:creationId xmlns:p14="http://schemas.microsoft.com/office/powerpoint/2010/main" val="6390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A92A91-A0F9-4278-A2D7-568C1D7FE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et perspectives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9FD16-6877-4D1E-B7F3-8108048F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Objectif : concevoir et optimiser un MSFR-chlorure</a:t>
            </a:r>
          </a:p>
          <a:p>
            <a:pPr lvl="1"/>
            <a:r>
              <a:rPr lang="fr-FR" dirty="0"/>
              <a:t>Optimisations thermo-hydrauliques, neutroniques</a:t>
            </a:r>
          </a:p>
          <a:p>
            <a:pPr lvl="1"/>
            <a:r>
              <a:rPr lang="fr-FR" dirty="0"/>
              <a:t>Définition de l’unité de retraitement</a:t>
            </a:r>
          </a:p>
          <a:p>
            <a:pPr lvl="1"/>
            <a:r>
              <a:rPr lang="fr-FR" dirty="0"/>
              <a:t>Etudes de déploiement</a:t>
            </a:r>
          </a:p>
          <a:p>
            <a:pPr lvl="1"/>
            <a:endParaRPr lang="fr-FR" dirty="0"/>
          </a:p>
          <a:p>
            <a:r>
              <a:rPr lang="fr-FR" dirty="0"/>
              <a:t>A ce jour</a:t>
            </a:r>
          </a:p>
          <a:p>
            <a:pPr lvl="1"/>
            <a:r>
              <a:rPr lang="fr-FR" dirty="0"/>
              <a:t>Plusieurs optimisations </a:t>
            </a:r>
            <a:r>
              <a:rPr lang="fr-FR" dirty="0">
                <a:sym typeface="Wingdings" panose="05000000000000000000" pitchFamily="2" charset="2"/>
              </a:rPr>
              <a:t>pour arriver au réacteur actuel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2 schémas de principe de retraitement en collaboration avec des experts en chimie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Etudes préliminaires pour le déploiement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Présentation devant les partenaires du projet européen SAMOSAFER et au </a:t>
            </a:r>
            <a:r>
              <a:rPr lang="fr-FR" dirty="0" err="1">
                <a:sym typeface="Wingdings" panose="05000000000000000000" pitchFamily="2" charset="2"/>
              </a:rPr>
              <a:t>Bootcamp</a:t>
            </a:r>
            <a:r>
              <a:rPr lang="fr-FR" dirty="0">
                <a:sym typeface="Wingdings" panose="05000000000000000000" pitchFamily="2" charset="2"/>
              </a:rPr>
              <a:t> MSR 2021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A8135-F368-491E-8038-5B36B878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259028-3389-465E-A789-FDE2CD0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DF7E0-2B0D-4CB5-A1E0-D1EC21CB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67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FEB74-48F2-4F0F-804A-7F2F7727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et perspectives (2)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2F7B9B-3620-474D-9AB0-8AF5307D0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09714"/>
            <a:ext cx="10775283" cy="4667249"/>
          </a:xfrm>
        </p:spPr>
        <p:txBody>
          <a:bodyPr/>
          <a:lstStyle/>
          <a:p>
            <a:r>
              <a:rPr lang="fr-FR" dirty="0"/>
              <a:t>Perspectives </a:t>
            </a:r>
          </a:p>
          <a:p>
            <a:pPr lvl="1">
              <a:lnSpc>
                <a:spcPct val="100000"/>
              </a:lnSpc>
            </a:pPr>
            <a:r>
              <a:rPr lang="fr-FR" dirty="0"/>
              <a:t>Poursuivre l’optimisation en tentant de réduire l’inventaire initial requis</a:t>
            </a:r>
          </a:p>
          <a:p>
            <a:pPr lvl="1"/>
            <a:r>
              <a:rPr lang="fr-FR" dirty="0"/>
              <a:t>Définition du benchmark neutronique dédié au MSFR Chlorure avec les partenaires SAMOSAFER</a:t>
            </a:r>
          </a:p>
          <a:p>
            <a:pPr lvl="2"/>
            <a:r>
              <a:rPr lang="fr-FR" dirty="0"/>
              <a:t>Fixe un cas de référence sur lequel toutes les grandeurs d’intérêt sont calculées</a:t>
            </a:r>
          </a:p>
          <a:p>
            <a:pPr lvl="2"/>
            <a:r>
              <a:rPr lang="fr-FR" dirty="0"/>
              <a:t>Permet la comparaison des résultats avec les partenaires </a:t>
            </a:r>
          </a:p>
          <a:p>
            <a:pPr lvl="1"/>
            <a:r>
              <a:rPr lang="fr-FR" dirty="0"/>
              <a:t>Participation acceptée à la conférence internationale Global22 (orientée cycle du combustible)</a:t>
            </a:r>
          </a:p>
          <a:p>
            <a:pPr lvl="1"/>
            <a:r>
              <a:rPr lang="fr-FR" dirty="0"/>
              <a:t>Comparaison à terme du MSFR-Cl avec le MSFR de référence (</a:t>
            </a:r>
            <a:r>
              <a:rPr lang="fr-FR" dirty="0" err="1"/>
              <a:t>LiF</a:t>
            </a:r>
            <a:r>
              <a:rPr lang="fr-FR" dirty="0"/>
              <a:t> &amp; Th/U)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F02F05-747E-4B9F-A4AC-DB44284D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D35F22-545B-419E-9E7F-D45D715EB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FA0C40-07AC-472E-BBA8-49763D8E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088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C1F1DCF-BFDA-418D-9EEF-C8A071EE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5E89F9-0CAD-4A19-87FC-0D4D5C1F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766B81-1DE7-4340-9738-4FD2E0DA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74B873-1FF2-4BE3-B524-7EC0F829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25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1C4922-3336-41CC-8255-699F95895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134" y="2188586"/>
            <a:ext cx="4879731" cy="37178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0020DE-A891-4C07-B005-1BA00645A294}"/>
              </a:ext>
            </a:extLst>
          </p:cNvPr>
          <p:cNvSpPr txBox="1"/>
          <p:nvPr/>
        </p:nvSpPr>
        <p:spPr>
          <a:xfrm>
            <a:off x="7629769" y="5958908"/>
            <a:ext cx="104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@Franquin</a:t>
            </a:r>
          </a:p>
        </p:txBody>
      </p:sp>
    </p:spTree>
    <p:extLst>
      <p:ext uri="{BB962C8B-B14F-4D97-AF65-F5344CB8AC3E}">
        <p14:creationId xmlns:p14="http://schemas.microsoft.com/office/powerpoint/2010/main" val="399657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93C3CE-7E6E-46F9-B047-4AFBB0518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: taille de la zone critique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749AA19-E7C4-4387-9563-F6F48FCA3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232" y="1825625"/>
            <a:ext cx="4233985" cy="4351338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Paramètres : </a:t>
            </a:r>
          </a:p>
          <a:p>
            <a:pPr lvl="1"/>
            <a:r>
              <a:rPr lang="fr-FR" dirty="0"/>
              <a:t>Volume total du combustible = 2x le volume en zone critique</a:t>
            </a:r>
          </a:p>
          <a:p>
            <a:pPr lvl="1"/>
            <a:r>
              <a:rPr lang="fr-FR" dirty="0"/>
              <a:t>Epaisseur de couverture fertile : 96cm</a:t>
            </a:r>
          </a:p>
          <a:p>
            <a:pPr lvl="1"/>
            <a:r>
              <a:rPr lang="fr-FR" dirty="0"/>
              <a:t>Combustible retraité à hauteur de 100L/j *</a:t>
            </a:r>
          </a:p>
          <a:p>
            <a:endParaRPr lang="fr-FR" dirty="0"/>
          </a:p>
          <a:p>
            <a:r>
              <a:rPr lang="fr-FR" dirty="0"/>
              <a:t>Critères : </a:t>
            </a:r>
          </a:p>
          <a:p>
            <a:pPr lvl="1"/>
            <a:r>
              <a:rPr lang="fr-FR" dirty="0"/>
              <a:t>Neutronique : combustible sous-générateur (facteur de conversion &lt;1)</a:t>
            </a:r>
          </a:p>
          <a:p>
            <a:pPr lvl="1"/>
            <a:r>
              <a:rPr lang="fr-FR" dirty="0"/>
              <a:t>Thermo-hydraulique : pour une puissance fixée, grand volume = plus facile d’extraire la chaleur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Pour ces conditions, une zone critique de 30m</a:t>
            </a:r>
            <a:r>
              <a:rPr lang="fr-FR" baseline="30000" dirty="0"/>
              <a:t>3</a:t>
            </a:r>
            <a:r>
              <a:rPr lang="fr-FR" dirty="0"/>
              <a:t> est optimale</a:t>
            </a:r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ECA707C5-8873-4C43-A25F-E9EF186F3A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26552"/>
              </p:ext>
            </p:extLst>
          </p:nvPr>
        </p:nvGraphicFramePr>
        <p:xfrm>
          <a:off x="4811485" y="1757363"/>
          <a:ext cx="6761389" cy="428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B5875EA-4C18-4472-ADFE-1CB124F3DF13}"/>
              </a:ext>
            </a:extLst>
          </p:cNvPr>
          <p:cNvCxnSpPr/>
          <p:nvPr/>
        </p:nvCxnSpPr>
        <p:spPr>
          <a:xfrm>
            <a:off x="5524500" y="3829050"/>
            <a:ext cx="5829300" cy="0"/>
          </a:xfrm>
          <a:prstGeom prst="line">
            <a:avLst/>
          </a:prstGeom>
          <a:ln w="158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BCC372C8-84F7-4A97-9630-2929D75543B3}"/>
              </a:ext>
            </a:extLst>
          </p:cNvPr>
          <p:cNvSpPr txBox="1"/>
          <p:nvPr/>
        </p:nvSpPr>
        <p:spPr>
          <a:xfrm>
            <a:off x="5143500" y="6211669"/>
            <a:ext cx="659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/>
              <a:t>* Les efficacités d’extraction ici sont fixées à 100% pour tous les éléments ; </a:t>
            </a:r>
            <a:br>
              <a:rPr lang="fr-FR" sz="1400" dirty="0"/>
            </a:br>
            <a:r>
              <a:rPr lang="fr-FR" sz="1400" dirty="0"/>
              <a:t>les </a:t>
            </a:r>
            <a:r>
              <a:rPr lang="fr-FR" sz="1400" dirty="0" err="1"/>
              <a:t>PFs</a:t>
            </a:r>
            <a:r>
              <a:rPr lang="fr-FR" sz="1400" dirty="0"/>
              <a:t> gazeux sont extraits avec un temps d’extraction de 43 s 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003AF-3847-49FA-B9A9-A2C2953A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0B88CFE-0659-44D8-9AE0-989E433A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AF9578-D532-4647-BE1B-D0795745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392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1353-E608-486A-8341-BBA700DB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Optimisation : débit de retraitement de la couverture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62FCB-2675-420B-910A-F7F844D23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76675" cy="4667250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Paramètres</a:t>
            </a:r>
          </a:p>
          <a:p>
            <a:pPr lvl="1"/>
            <a:r>
              <a:rPr lang="fr-FR" dirty="0"/>
              <a:t>Zone critique de 30m</a:t>
            </a:r>
            <a:r>
              <a:rPr lang="fr-FR" baseline="30000" dirty="0"/>
              <a:t>3 </a:t>
            </a:r>
            <a:br>
              <a:rPr lang="fr-FR" dirty="0"/>
            </a:br>
            <a:r>
              <a:rPr lang="fr-FR" dirty="0"/>
              <a:t>(60m</a:t>
            </a:r>
            <a:r>
              <a:rPr lang="fr-FR" baseline="30000" dirty="0"/>
              <a:t>3</a:t>
            </a:r>
            <a:r>
              <a:rPr lang="fr-FR" dirty="0"/>
              <a:t> de combustible au total)</a:t>
            </a:r>
          </a:p>
          <a:p>
            <a:pPr lvl="1"/>
            <a:r>
              <a:rPr lang="fr-FR" dirty="0"/>
              <a:t>Epaisseur de la couverture : 96cm </a:t>
            </a:r>
          </a:p>
          <a:p>
            <a:pPr lvl="1"/>
            <a:r>
              <a:rPr lang="fr-FR" dirty="0"/>
              <a:t>Extraction totale des </a:t>
            </a:r>
            <a:r>
              <a:rPr lang="fr-FR" dirty="0" err="1"/>
              <a:t>PFs</a:t>
            </a:r>
            <a:r>
              <a:rPr lang="fr-FR" dirty="0"/>
              <a:t> non gazeux</a:t>
            </a:r>
          </a:p>
          <a:p>
            <a:pPr lvl="1"/>
            <a:r>
              <a:rPr lang="fr-FR" dirty="0"/>
              <a:t>Les </a:t>
            </a:r>
            <a:r>
              <a:rPr lang="fr-FR" dirty="0" err="1"/>
              <a:t>PFs</a:t>
            </a:r>
            <a:r>
              <a:rPr lang="fr-FR" dirty="0"/>
              <a:t> gazeux sont extraits avec un temps de séjour de 43 sec</a:t>
            </a:r>
          </a:p>
          <a:p>
            <a:pPr lvl="1"/>
            <a:endParaRPr lang="fr-FR" dirty="0"/>
          </a:p>
          <a:p>
            <a:r>
              <a:rPr lang="fr-FR" dirty="0"/>
              <a:t>Constats</a:t>
            </a:r>
          </a:p>
          <a:p>
            <a:pPr lvl="1"/>
            <a:r>
              <a:rPr lang="fr-FR" dirty="0"/>
              <a:t>A faible débit (&lt;=10L/j) le combustible devient surrégénérateur : la couverture devient trop riche en matière fissile</a:t>
            </a:r>
          </a:p>
          <a:p>
            <a:pPr lvl="1"/>
            <a:r>
              <a:rPr lang="fr-FR" dirty="0"/>
              <a:t>Le gain de surrégénération entre 100L/j et 1000L/j est négligeable</a:t>
            </a:r>
          </a:p>
          <a:p>
            <a:pPr lvl="1"/>
            <a:endParaRPr lang="fr-FR" dirty="0"/>
          </a:p>
          <a:p>
            <a:r>
              <a:rPr lang="fr-FR" dirty="0"/>
              <a:t>Sous ces conditions, un débit de 100L/j est optimal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8A7AF3BA-584E-4271-962B-F390F43E42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771679"/>
              </p:ext>
            </p:extLst>
          </p:nvPr>
        </p:nvGraphicFramePr>
        <p:xfrm>
          <a:off x="5105400" y="1665288"/>
          <a:ext cx="67056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86A4E81-CFDF-4AE2-9F5E-E77B28E6E4D2}"/>
              </a:ext>
            </a:extLst>
          </p:cNvPr>
          <p:cNvCxnSpPr/>
          <p:nvPr/>
        </p:nvCxnSpPr>
        <p:spPr>
          <a:xfrm>
            <a:off x="5629275" y="5086350"/>
            <a:ext cx="4752975" cy="0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9EDA0D2-0B46-4FBE-ADD8-1A8E22D611B1}"/>
              </a:ext>
            </a:extLst>
          </p:cNvPr>
          <p:cNvSpPr txBox="1"/>
          <p:nvPr/>
        </p:nvSpPr>
        <p:spPr>
          <a:xfrm>
            <a:off x="7378260" y="5420281"/>
            <a:ext cx="17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Combustible seul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AF81D2-9E98-498A-A68E-0FD0E324E18D}"/>
              </a:ext>
            </a:extLst>
          </p:cNvPr>
          <p:cNvSpPr txBox="1"/>
          <p:nvPr/>
        </p:nvSpPr>
        <p:spPr>
          <a:xfrm>
            <a:off x="7932867" y="3560009"/>
            <a:ext cx="688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E589CF0-0A15-4DD5-A20E-C07ACF6E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A7ED086C-1795-4F70-9E31-C4EDCECDB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2B7FEC8-6939-472D-B2EE-9D70CAF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48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AAB7C-2917-4DB2-8940-5E7F78FE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Stocks complets scénarios 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DE5A9E36-6110-4355-8A45-CC4F2CBBF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t="4996" r="6783" b="10274"/>
          <a:stretch/>
        </p:blipFill>
        <p:spPr>
          <a:xfrm>
            <a:off x="492371" y="1508370"/>
            <a:ext cx="5525477" cy="3954584"/>
          </a:xfr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42C83-4357-4F18-809F-19DE2C86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8957E-4D9C-4156-B20B-3E0239432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81BCE4-5D4E-42CC-B807-A69CF08C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28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D2FD47-F12E-4D22-9671-521DEF1FA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3926" b="11200"/>
          <a:stretch/>
        </p:blipFill>
        <p:spPr>
          <a:xfrm>
            <a:off x="6174154" y="1266359"/>
            <a:ext cx="5677243" cy="417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E84F7E-3C1D-4857-A80F-D1908692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40DF10-D136-4B7E-95BB-737D9D59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5260" cy="4351338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Besoin important d’énergie décarbonée</a:t>
            </a:r>
          </a:p>
          <a:p>
            <a:endParaRPr lang="fr-FR" dirty="0"/>
          </a:p>
          <a:p>
            <a:r>
              <a:rPr lang="fr-FR" dirty="0"/>
              <a:t>Le nucléaire actuel fait face à quelques défis</a:t>
            </a:r>
          </a:p>
          <a:p>
            <a:pPr lvl="1"/>
            <a:r>
              <a:rPr lang="fr-FR" dirty="0"/>
              <a:t>Exigences de sûreté très élevées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 systèmes complexes et chers pour la technologie actuelle</a:t>
            </a:r>
          </a:p>
          <a:p>
            <a:pPr lvl="1"/>
            <a:r>
              <a:rPr lang="fr-FR" dirty="0"/>
              <a:t>Déplétion des ressources naturelles (consommation de </a:t>
            </a:r>
            <a:r>
              <a:rPr lang="fr-FR" baseline="30000" dirty="0"/>
              <a:t>235</a:t>
            </a:r>
            <a:r>
              <a:rPr lang="fr-FR" dirty="0"/>
              <a:t>U)</a:t>
            </a:r>
          </a:p>
          <a:p>
            <a:pPr lvl="1"/>
            <a:r>
              <a:rPr lang="fr-FR" dirty="0"/>
              <a:t>Acceptation sociale (déchets, accidents passés)</a:t>
            </a:r>
          </a:p>
          <a:p>
            <a:pPr lvl="1"/>
            <a:endParaRPr lang="fr-FR" dirty="0"/>
          </a:p>
          <a:p>
            <a:r>
              <a:rPr lang="fr-FR" dirty="0"/>
              <a:t>Génération 4 de réacteurs</a:t>
            </a:r>
          </a:p>
          <a:p>
            <a:pPr lvl="1"/>
            <a:r>
              <a:rPr lang="fr-FR" dirty="0"/>
              <a:t>Critères définis par le GIF pour répondre aux problématiques</a:t>
            </a:r>
          </a:p>
          <a:p>
            <a:pPr lvl="1"/>
            <a:r>
              <a:rPr lang="fr-FR" dirty="0"/>
              <a:t>6 types de réacteurs sélectionnés au niveau international dont les réacteurs à sels fondus (RSF)</a:t>
            </a:r>
          </a:p>
          <a:p>
            <a:pPr lvl="1"/>
            <a:r>
              <a:rPr lang="fr-FR" dirty="0"/>
              <a:t>Référence pour les RSF : le </a:t>
            </a:r>
            <a:r>
              <a:rPr lang="fr-FR" dirty="0" err="1"/>
              <a:t>Molten</a:t>
            </a:r>
            <a:r>
              <a:rPr lang="fr-FR" dirty="0"/>
              <a:t> Salt Fast </a:t>
            </a:r>
            <a:r>
              <a:rPr lang="fr-FR" dirty="0" err="1"/>
              <a:t>Reactor</a:t>
            </a:r>
            <a:r>
              <a:rPr lang="fr-FR" dirty="0"/>
              <a:t> (MSFR)</a:t>
            </a:r>
          </a:p>
          <a:p>
            <a:pPr lvl="1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38DCB9-D883-4397-8457-CB70DFFD5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33" y="373382"/>
            <a:ext cx="3263266" cy="19265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BD237CF-3620-47C9-802B-B812087BD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92" y="2876062"/>
            <a:ext cx="2830705" cy="35019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085CC24-D870-4582-8747-9E54864DB708}"/>
              </a:ext>
            </a:extLst>
          </p:cNvPr>
          <p:cNvSpPr txBox="1"/>
          <p:nvPr/>
        </p:nvSpPr>
        <p:spPr>
          <a:xfrm>
            <a:off x="8285859" y="6441152"/>
            <a:ext cx="3355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(@ US - Energy Information Administration)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374654-E86F-4008-BFCB-68D9AF973066}"/>
              </a:ext>
            </a:extLst>
          </p:cNvPr>
          <p:cNvSpPr txBox="1"/>
          <p:nvPr/>
        </p:nvSpPr>
        <p:spPr>
          <a:xfrm>
            <a:off x="8190523" y="2506730"/>
            <a:ext cx="352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Cuve de réacteur à eau pressurisée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908DF9-A851-453A-A88C-81BC0C1E0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FEF1D79F-7BE0-4E69-8FA3-66EB24A0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98A21FA1-3E2E-48AA-9092-E85B5C71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6FAA6-311F-4057-9762-6B314016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réacteur à sels fondus, en bref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997E9-9F2D-490E-862A-7A42850A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0353"/>
            <a:ext cx="6664570" cy="4995373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Combustible liquide circulant au double rôle : combustible et caloporteur</a:t>
            </a:r>
          </a:p>
          <a:p>
            <a:endParaRPr lang="fr-FR" dirty="0"/>
          </a:p>
          <a:p>
            <a:r>
              <a:rPr lang="fr-FR" dirty="0"/>
              <a:t>Fonctionnement à basse pression (~5 bars) et haute température (entre 500°C et 750°C)</a:t>
            </a:r>
          </a:p>
          <a:p>
            <a:endParaRPr lang="fr-FR" dirty="0"/>
          </a:p>
          <a:p>
            <a:r>
              <a:rPr lang="fr-FR" dirty="0"/>
              <a:t>Concept très flexible</a:t>
            </a:r>
          </a:p>
          <a:p>
            <a:pPr lvl="1"/>
            <a:r>
              <a:rPr lang="fr-FR" dirty="0"/>
              <a:t>Puissance nominale : du MW au GW</a:t>
            </a:r>
          </a:p>
          <a:p>
            <a:pPr lvl="1"/>
            <a:r>
              <a:rPr lang="fr-FR" dirty="0"/>
              <a:t>Spectre neutronique : de thermique à rapide</a:t>
            </a:r>
          </a:p>
          <a:p>
            <a:pPr lvl="1"/>
            <a:r>
              <a:rPr lang="fr-FR" dirty="0"/>
              <a:t>Combustible (cycle, présence ou non d’actinides mineurs)</a:t>
            </a:r>
          </a:p>
          <a:p>
            <a:pPr lvl="1"/>
            <a:r>
              <a:rPr lang="fr-FR" dirty="0"/>
              <a:t>Usage : réacteurs de puissance, incinérateurs, applications spatiales …</a:t>
            </a:r>
          </a:p>
          <a:p>
            <a:pPr lvl="1"/>
            <a:r>
              <a:rPr lang="fr-FR" dirty="0"/>
              <a:t>Possibilité de retraitement sans arrêter le réacteur</a:t>
            </a:r>
          </a:p>
          <a:p>
            <a:pPr lvl="1"/>
            <a:endParaRPr lang="fr-FR" dirty="0"/>
          </a:p>
          <a:p>
            <a:r>
              <a:rPr lang="fr-FR" dirty="0"/>
              <a:t>Très sûr</a:t>
            </a:r>
          </a:p>
          <a:p>
            <a:pPr lvl="1"/>
            <a:r>
              <a:rPr lang="fr-FR" dirty="0"/>
              <a:t>Excellente sûreté intrinsèque</a:t>
            </a:r>
          </a:p>
          <a:p>
            <a:pPr lvl="1"/>
            <a:r>
              <a:rPr lang="fr-FR" dirty="0"/>
              <a:t>Basse pression</a:t>
            </a:r>
          </a:p>
          <a:p>
            <a:pPr lvl="1"/>
            <a:r>
              <a:rPr lang="fr-FR" dirty="0"/>
              <a:t>Possibilité de mettre le combustible à l’abri passivement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6DF3A8-ECF4-4762-B233-C5210819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192" y="3008810"/>
            <a:ext cx="4071814" cy="278062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A78DFC-D02C-4AF3-A9CC-6723E1DA96FF}"/>
              </a:ext>
            </a:extLst>
          </p:cNvPr>
          <p:cNvSpPr txBox="1"/>
          <p:nvPr/>
        </p:nvSpPr>
        <p:spPr>
          <a:xfrm>
            <a:off x="7822823" y="2026583"/>
            <a:ext cx="3994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Vue conceptuelle du circuit combustible </a:t>
            </a:r>
            <a:br>
              <a:rPr lang="fr-FR" dirty="0">
                <a:solidFill>
                  <a:schemeClr val="accent1"/>
                </a:solidFill>
              </a:rPr>
            </a:br>
            <a:r>
              <a:rPr lang="fr-FR" u="sng" dirty="0">
                <a:solidFill>
                  <a:schemeClr val="accent1"/>
                </a:solidFill>
              </a:rPr>
              <a:t>MSFR de référence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64D4A3-8F2F-4590-9DD1-BDFE6278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0E51AF-9AE9-4C9C-941A-2C218FE4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74E07-C01B-4FE7-A061-7F4E5409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4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C11773-43AA-47FC-ADA1-4FAD8A2C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Notions de neutronique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13CF9-379B-4320-B5C2-4CD4F4E89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Fissile = capable de fissionner quelque soit l’énergie du neutron incident. </a:t>
            </a:r>
          </a:p>
          <a:p>
            <a:pPr lvl="1"/>
            <a:r>
              <a:rPr lang="fr-FR" dirty="0"/>
              <a:t>Ex : </a:t>
            </a:r>
            <a:r>
              <a:rPr lang="fr-FR" baseline="30000" dirty="0"/>
              <a:t>235</a:t>
            </a:r>
            <a:r>
              <a:rPr lang="fr-FR" dirty="0"/>
              <a:t>U, </a:t>
            </a:r>
            <a:r>
              <a:rPr lang="fr-FR" baseline="30000" dirty="0"/>
              <a:t>239</a:t>
            </a:r>
            <a:r>
              <a:rPr lang="fr-FR" dirty="0"/>
              <a:t>Pu</a:t>
            </a:r>
          </a:p>
          <a:p>
            <a:r>
              <a:rPr lang="fr-FR" dirty="0"/>
              <a:t>Fertile = peut se transformer en fissile par capture d’un neutron (suivie de décroissance(s)). </a:t>
            </a:r>
          </a:p>
          <a:p>
            <a:pPr lvl="1"/>
            <a:r>
              <a:rPr lang="fr-FR" dirty="0"/>
              <a:t>Ex : </a:t>
            </a:r>
            <a:r>
              <a:rPr lang="fr-FR" baseline="30000" dirty="0"/>
              <a:t>232</a:t>
            </a:r>
            <a:r>
              <a:rPr lang="fr-FR" dirty="0"/>
              <a:t>Th, </a:t>
            </a:r>
            <a:r>
              <a:rPr lang="fr-FR" baseline="30000" dirty="0"/>
              <a:t>238</a:t>
            </a:r>
            <a:r>
              <a:rPr lang="fr-FR" dirty="0"/>
              <a:t>U</a:t>
            </a:r>
          </a:p>
          <a:p>
            <a:r>
              <a:rPr lang="fr-FR" dirty="0"/>
              <a:t>Régénération / conversion : capacité du réacteur à convertir de la matière fertile en matière fissile </a:t>
            </a:r>
          </a:p>
          <a:p>
            <a:pPr lvl="1"/>
            <a:r>
              <a:rPr lang="fr-FR" dirty="0"/>
              <a:t>Sous-générateur : disparition supérieure à la production </a:t>
            </a:r>
          </a:p>
          <a:p>
            <a:pPr lvl="1"/>
            <a:r>
              <a:rPr lang="fr-FR" dirty="0"/>
              <a:t>Iso-générateur : disparition = production (inventaire stable)</a:t>
            </a:r>
          </a:p>
          <a:p>
            <a:pPr lvl="1"/>
            <a:r>
              <a:rPr lang="fr-FR" dirty="0"/>
              <a:t>Surrégénérateur (surgénérateur) : gain net en matière fissile</a:t>
            </a:r>
          </a:p>
          <a:p>
            <a:r>
              <a:rPr lang="fr-FR" dirty="0"/>
              <a:t>Contre-réaction = réponse du système à une perturbation</a:t>
            </a:r>
          </a:p>
          <a:p>
            <a:pPr lvl="1"/>
            <a:r>
              <a:rPr lang="fr-FR" dirty="0"/>
              <a:t>Effet Doppler : modification des sections efficaces microscopiques vues par le neutron lors d’une variation de température</a:t>
            </a:r>
          </a:p>
          <a:p>
            <a:pPr lvl="1"/>
            <a:r>
              <a:rPr lang="fr-FR" dirty="0"/>
              <a:t>Effet de densité : dilatation du combustible lors d’une variation de température, modifiant le terme de fuite des neutrons hors système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207FD8-BFFD-4BF8-8839-FB72F1C2E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E14EE6-9076-41A4-9539-70F894DBF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Séminaire doctorants 2A - H. </a:t>
            </a:r>
            <a:r>
              <a:rPr lang="fr-FR" dirty="0" err="1"/>
              <a:t>Pitois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00D04-C595-4966-9439-418BABAB8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5</a:t>
            </a:fld>
            <a:endParaRPr lang="fr-FR"/>
          </a:p>
        </p:txBody>
      </p:sp>
      <p:pic>
        <p:nvPicPr>
          <p:cNvPr id="465" name="Image 464">
            <a:extLst>
              <a:ext uri="{FF2B5EF4-FFF2-40B4-BE49-F238E27FC236}">
                <a16:creationId xmlns:a16="http://schemas.microsoft.com/office/drawing/2014/main" id="{D5677C09-18B6-41F2-AC26-2D524150C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4491471"/>
            <a:ext cx="10515600" cy="2111359"/>
          </a:xfrm>
          <a:prstGeom prst="rect">
            <a:avLst/>
          </a:prstGeom>
        </p:spPr>
      </p:pic>
      <p:grpSp>
        <p:nvGrpSpPr>
          <p:cNvPr id="466" name="Groupe 465">
            <a:extLst>
              <a:ext uri="{FF2B5EF4-FFF2-40B4-BE49-F238E27FC236}">
                <a16:creationId xmlns:a16="http://schemas.microsoft.com/office/drawing/2014/main" id="{86689EC7-0FB6-420C-BF5C-9C053E9ACD52}"/>
              </a:ext>
            </a:extLst>
          </p:cNvPr>
          <p:cNvGrpSpPr/>
          <p:nvPr/>
        </p:nvGrpSpPr>
        <p:grpSpPr>
          <a:xfrm>
            <a:off x="7628325" y="1734101"/>
            <a:ext cx="3389803" cy="2340940"/>
            <a:chOff x="1049020" y="1296616"/>
            <a:chExt cx="3389803" cy="2340940"/>
          </a:xfrm>
        </p:grpSpPr>
        <p:grpSp>
          <p:nvGrpSpPr>
            <p:cNvPr id="467" name="Rectangle">
              <a:extLst>
                <a:ext uri="{FF2B5EF4-FFF2-40B4-BE49-F238E27FC236}">
                  <a16:creationId xmlns:a16="http://schemas.microsoft.com/office/drawing/2014/main" id="{D0531F70-88DB-44CF-897D-3FDD2264F621}"/>
                </a:ext>
              </a:extLst>
            </p:cNvPr>
            <p:cNvGrpSpPr/>
            <p:nvPr/>
          </p:nvGrpSpPr>
          <p:grpSpPr>
            <a:xfrm>
              <a:off x="1049020" y="1296616"/>
              <a:ext cx="3389803" cy="2340940"/>
              <a:chOff x="0" y="0"/>
              <a:chExt cx="3389801" cy="2340938"/>
            </a:xfrm>
          </p:grpSpPr>
          <p:sp>
            <p:nvSpPr>
              <p:cNvPr id="552" name="Rectangle">
                <a:extLst>
                  <a:ext uri="{FF2B5EF4-FFF2-40B4-BE49-F238E27FC236}">
                    <a16:creationId xmlns:a16="http://schemas.microsoft.com/office/drawing/2014/main" id="{1234F9B9-B114-425A-82BB-CDB04435F443}"/>
                  </a:ext>
                </a:extLst>
              </p:cNvPr>
              <p:cNvSpPr/>
              <p:nvPr/>
            </p:nvSpPr>
            <p:spPr>
              <a:xfrm>
                <a:off x="101600" y="63500"/>
                <a:ext cx="3186602" cy="2074239"/>
              </a:xfrm>
              <a:prstGeom prst="rect">
                <a:avLst/>
              </a:prstGeom>
              <a:gradFill flip="none" rotWithShape="1">
                <a:gsLst>
                  <a:gs pos="0">
                    <a:srgbClr val="F4D7BF"/>
                  </a:gs>
                  <a:gs pos="100000">
                    <a:srgbClr val="F9EDD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3600">
                    <a:solidFill>
                      <a:srgbClr val="FFFFFF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/>
              </a:p>
            </p:txBody>
          </p:sp>
          <p:pic>
            <p:nvPicPr>
              <p:cNvPr id="553" name="Rectangle Rectangle" descr="Rectangle Rectangle">
                <a:extLst>
                  <a:ext uri="{FF2B5EF4-FFF2-40B4-BE49-F238E27FC236}">
                    <a16:creationId xmlns:a16="http://schemas.microsoft.com/office/drawing/2014/main" id="{F524F79D-4069-4703-A5CB-28E01B4CAEB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0"/>
                <a:ext cx="3389803" cy="2340939"/>
              </a:xfrm>
              <a:prstGeom prst="rect">
                <a:avLst/>
              </a:prstGeom>
              <a:effectLst/>
            </p:spPr>
          </p:pic>
        </p:grpSp>
        <p:grpSp>
          <p:nvGrpSpPr>
            <p:cNvPr id="468" name="Grouper">
              <a:extLst>
                <a:ext uri="{FF2B5EF4-FFF2-40B4-BE49-F238E27FC236}">
                  <a16:creationId xmlns:a16="http://schemas.microsoft.com/office/drawing/2014/main" id="{9F729F5D-B56F-49E3-B7E9-01DD6C4A9350}"/>
                </a:ext>
              </a:extLst>
            </p:cNvPr>
            <p:cNvGrpSpPr/>
            <p:nvPr/>
          </p:nvGrpSpPr>
          <p:grpSpPr>
            <a:xfrm>
              <a:off x="1435312" y="1674128"/>
              <a:ext cx="2704574" cy="1508227"/>
              <a:chOff x="0" y="-74581"/>
              <a:chExt cx="2704572" cy="1508226"/>
            </a:xfrm>
          </p:grpSpPr>
          <p:grpSp>
            <p:nvGrpSpPr>
              <p:cNvPr id="470" name="Grouper">
                <a:extLst>
                  <a:ext uri="{FF2B5EF4-FFF2-40B4-BE49-F238E27FC236}">
                    <a16:creationId xmlns:a16="http://schemas.microsoft.com/office/drawing/2014/main" id="{2D0A56E9-9929-448C-951D-653142E0A330}"/>
                  </a:ext>
                </a:extLst>
              </p:cNvPr>
              <p:cNvGrpSpPr/>
              <p:nvPr/>
            </p:nvGrpSpPr>
            <p:grpSpPr>
              <a:xfrm rot="20957344">
                <a:off x="1501703" y="849233"/>
                <a:ext cx="437484" cy="420832"/>
                <a:chOff x="0" y="0"/>
                <a:chExt cx="437482" cy="420830"/>
              </a:xfrm>
            </p:grpSpPr>
            <p:sp>
              <p:nvSpPr>
                <p:cNvPr id="534" name="Cercle">
                  <a:extLst>
                    <a:ext uri="{FF2B5EF4-FFF2-40B4-BE49-F238E27FC236}">
                      <a16:creationId xmlns:a16="http://schemas.microsoft.com/office/drawing/2014/main" id="{7992393D-E19E-45A0-906E-4D1A372F6642}"/>
                    </a:ext>
                  </a:extLst>
                </p:cNvPr>
                <p:cNvSpPr/>
                <p:nvPr/>
              </p:nvSpPr>
              <p:spPr>
                <a:xfrm rot="21600000">
                  <a:off x="312571" y="102546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5" name="Cercle">
                  <a:extLst>
                    <a:ext uri="{FF2B5EF4-FFF2-40B4-BE49-F238E27FC236}">
                      <a16:creationId xmlns:a16="http://schemas.microsoft.com/office/drawing/2014/main" id="{A8C405AE-7122-4704-BEF8-D04B7DCEB11A}"/>
                    </a:ext>
                  </a:extLst>
                </p:cNvPr>
                <p:cNvSpPr/>
                <p:nvPr/>
              </p:nvSpPr>
              <p:spPr>
                <a:xfrm rot="21600000">
                  <a:off x="251043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6" name="Cercle">
                  <a:extLst>
                    <a:ext uri="{FF2B5EF4-FFF2-40B4-BE49-F238E27FC236}">
                      <a16:creationId xmlns:a16="http://schemas.microsoft.com/office/drawing/2014/main" id="{650566CB-ABDF-4BE1-81F0-4AEF979F8703}"/>
                    </a:ext>
                  </a:extLst>
                </p:cNvPr>
                <p:cNvSpPr/>
                <p:nvPr/>
              </p:nvSpPr>
              <p:spPr>
                <a:xfrm rot="21600000">
                  <a:off x="312571" y="196303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7" name="Cercle">
                  <a:extLst>
                    <a:ext uri="{FF2B5EF4-FFF2-40B4-BE49-F238E27FC236}">
                      <a16:creationId xmlns:a16="http://schemas.microsoft.com/office/drawing/2014/main" id="{8FFEFCFA-61C3-4D0D-BA5E-DF650B5CB9D4}"/>
                    </a:ext>
                  </a:extLst>
                </p:cNvPr>
                <p:cNvSpPr/>
                <p:nvPr/>
              </p:nvSpPr>
              <p:spPr>
                <a:xfrm rot="21600000">
                  <a:off x="251043" y="25149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8" name="Cercle">
                  <a:extLst>
                    <a:ext uri="{FF2B5EF4-FFF2-40B4-BE49-F238E27FC236}">
                      <a16:creationId xmlns:a16="http://schemas.microsoft.com/office/drawing/2014/main" id="{877386AF-EBB0-48A5-8740-719F4BB080F2}"/>
                    </a:ext>
                  </a:extLst>
                </p:cNvPr>
                <p:cNvSpPr/>
                <p:nvPr/>
              </p:nvSpPr>
              <p:spPr>
                <a:xfrm rot="21600000">
                  <a:off x="130917" y="295919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9" name="Cercle">
                  <a:extLst>
                    <a:ext uri="{FF2B5EF4-FFF2-40B4-BE49-F238E27FC236}">
                      <a16:creationId xmlns:a16="http://schemas.microsoft.com/office/drawing/2014/main" id="{0D6BA64F-0FDE-4C74-BA15-21F9F80D74C4}"/>
                    </a:ext>
                  </a:extLst>
                </p:cNvPr>
                <p:cNvSpPr/>
                <p:nvPr/>
              </p:nvSpPr>
              <p:spPr>
                <a:xfrm rot="21600000">
                  <a:off x="192445" y="295919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0" name="Cercle">
                  <a:extLst>
                    <a:ext uri="{FF2B5EF4-FFF2-40B4-BE49-F238E27FC236}">
                      <a16:creationId xmlns:a16="http://schemas.microsoft.com/office/drawing/2014/main" id="{1206E183-ED6B-4E9D-8B25-F6A430C97597}"/>
                    </a:ext>
                  </a:extLst>
                </p:cNvPr>
                <p:cNvSpPr/>
                <p:nvPr/>
              </p:nvSpPr>
              <p:spPr>
                <a:xfrm rot="21600000">
                  <a:off x="193373" y="-1"/>
                  <a:ext cx="124912" cy="124913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1" name="Cercle">
                  <a:extLst>
                    <a:ext uri="{FF2B5EF4-FFF2-40B4-BE49-F238E27FC236}">
                      <a16:creationId xmlns:a16="http://schemas.microsoft.com/office/drawing/2014/main" id="{1C7CD390-5E6E-441F-9B3C-E6CF45E639DB}"/>
                    </a:ext>
                  </a:extLst>
                </p:cNvPr>
                <p:cNvSpPr/>
                <p:nvPr/>
              </p:nvSpPr>
              <p:spPr>
                <a:xfrm rot="21600000">
                  <a:off x="-1" y="104880"/>
                  <a:ext cx="124913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2" name="Cercle">
                  <a:extLst>
                    <a:ext uri="{FF2B5EF4-FFF2-40B4-BE49-F238E27FC236}">
                      <a16:creationId xmlns:a16="http://schemas.microsoft.com/office/drawing/2014/main" id="{0441C944-2A76-40C5-8EB7-B608C1D89706}"/>
                    </a:ext>
                  </a:extLst>
                </p:cNvPr>
                <p:cNvSpPr/>
                <p:nvPr/>
              </p:nvSpPr>
              <p:spPr>
                <a:xfrm rot="21600000">
                  <a:off x="125521" y="-1"/>
                  <a:ext cx="124912" cy="124913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3" name="Cercle">
                  <a:extLst>
                    <a:ext uri="{FF2B5EF4-FFF2-40B4-BE49-F238E27FC236}">
                      <a16:creationId xmlns:a16="http://schemas.microsoft.com/office/drawing/2014/main" id="{114D805C-C974-4976-9A40-B16DBD621BEA}"/>
                    </a:ext>
                  </a:extLst>
                </p:cNvPr>
                <p:cNvSpPr/>
                <p:nvPr/>
              </p:nvSpPr>
              <p:spPr>
                <a:xfrm rot="21600000">
                  <a:off x="49344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4" name="Cercle">
                  <a:extLst>
                    <a:ext uri="{FF2B5EF4-FFF2-40B4-BE49-F238E27FC236}">
                      <a16:creationId xmlns:a16="http://schemas.microsoft.com/office/drawing/2014/main" id="{51CF0BE7-AF59-4224-A08F-3A1F9F48014F}"/>
                    </a:ext>
                  </a:extLst>
                </p:cNvPr>
                <p:cNvSpPr/>
                <p:nvPr/>
              </p:nvSpPr>
              <p:spPr>
                <a:xfrm rot="21600000">
                  <a:off x="927" y="19630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5" name="Cercle">
                  <a:extLst>
                    <a:ext uri="{FF2B5EF4-FFF2-40B4-BE49-F238E27FC236}">
                      <a16:creationId xmlns:a16="http://schemas.microsoft.com/office/drawing/2014/main" id="{3BACA1C8-D375-4017-AA13-2CA59458564C}"/>
                    </a:ext>
                  </a:extLst>
                </p:cNvPr>
                <p:cNvSpPr/>
                <p:nvPr/>
              </p:nvSpPr>
              <p:spPr>
                <a:xfrm rot="21600000">
                  <a:off x="49344" y="251492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6" name="Cercle">
                  <a:extLst>
                    <a:ext uri="{FF2B5EF4-FFF2-40B4-BE49-F238E27FC236}">
                      <a16:creationId xmlns:a16="http://schemas.microsoft.com/office/drawing/2014/main" id="{05A9FFDE-1677-4868-9D5E-C0248E11C30C}"/>
                    </a:ext>
                  </a:extLst>
                </p:cNvPr>
                <p:cNvSpPr/>
                <p:nvPr/>
              </p:nvSpPr>
              <p:spPr>
                <a:xfrm rot="21600000">
                  <a:off x="156285" y="102546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7" name="Cercle">
                  <a:extLst>
                    <a:ext uri="{FF2B5EF4-FFF2-40B4-BE49-F238E27FC236}">
                      <a16:creationId xmlns:a16="http://schemas.microsoft.com/office/drawing/2014/main" id="{6D2F9EB6-79B8-4BC4-A4D1-D4A400129D87}"/>
                    </a:ext>
                  </a:extLst>
                </p:cNvPr>
                <p:cNvSpPr/>
                <p:nvPr/>
              </p:nvSpPr>
              <p:spPr>
                <a:xfrm rot="21600000">
                  <a:off x="90826" y="104880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8" name="Cercle">
                  <a:extLst>
                    <a:ext uri="{FF2B5EF4-FFF2-40B4-BE49-F238E27FC236}">
                      <a16:creationId xmlns:a16="http://schemas.microsoft.com/office/drawing/2014/main" id="{DEC3AF9B-D552-46BB-BD6F-7B0897E8E1EA}"/>
                    </a:ext>
                  </a:extLst>
                </p:cNvPr>
                <p:cNvSpPr/>
                <p:nvPr/>
              </p:nvSpPr>
              <p:spPr>
                <a:xfrm rot="21600000">
                  <a:off x="9668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49" name="Cercle">
                  <a:extLst>
                    <a:ext uri="{FF2B5EF4-FFF2-40B4-BE49-F238E27FC236}">
                      <a16:creationId xmlns:a16="http://schemas.microsoft.com/office/drawing/2014/main" id="{CCF2A7F6-9AC5-4B12-A08F-0F2A6872199F}"/>
                    </a:ext>
                  </a:extLst>
                </p:cNvPr>
                <p:cNvSpPr/>
                <p:nvPr/>
              </p:nvSpPr>
              <p:spPr>
                <a:xfrm rot="21600000">
                  <a:off x="159142" y="19923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50" name="Cercle">
                  <a:extLst>
                    <a:ext uri="{FF2B5EF4-FFF2-40B4-BE49-F238E27FC236}">
                      <a16:creationId xmlns:a16="http://schemas.microsoft.com/office/drawing/2014/main" id="{57D95096-15E6-4E8F-BA2A-4F41BE390A36}"/>
                    </a:ext>
                  </a:extLst>
                </p:cNvPr>
                <p:cNvSpPr/>
                <p:nvPr/>
              </p:nvSpPr>
              <p:spPr>
                <a:xfrm rot="21600000">
                  <a:off x="25011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51" name="Cercle">
                  <a:extLst>
                    <a:ext uri="{FF2B5EF4-FFF2-40B4-BE49-F238E27FC236}">
                      <a16:creationId xmlns:a16="http://schemas.microsoft.com/office/drawing/2014/main" id="{02A0F021-CFA3-4F3D-9D8E-C9687BB0F906}"/>
                    </a:ext>
                  </a:extLst>
                </p:cNvPr>
                <p:cNvSpPr/>
                <p:nvPr/>
              </p:nvSpPr>
              <p:spPr>
                <a:xfrm rot="21600000">
                  <a:off x="210025" y="10981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471" name="Grouper">
                <a:extLst>
                  <a:ext uri="{FF2B5EF4-FFF2-40B4-BE49-F238E27FC236}">
                    <a16:creationId xmlns:a16="http://schemas.microsoft.com/office/drawing/2014/main" id="{29316F6F-2D7E-4DF4-83F4-DF44E362682A}"/>
                  </a:ext>
                </a:extLst>
              </p:cNvPr>
              <p:cNvGrpSpPr/>
              <p:nvPr/>
            </p:nvGrpSpPr>
            <p:grpSpPr>
              <a:xfrm rot="20957344">
                <a:off x="845013" y="267724"/>
                <a:ext cx="437483" cy="420832"/>
                <a:chOff x="0" y="0"/>
                <a:chExt cx="437482" cy="420830"/>
              </a:xfrm>
            </p:grpSpPr>
            <p:sp>
              <p:nvSpPr>
                <p:cNvPr id="516" name="Cercle">
                  <a:extLst>
                    <a:ext uri="{FF2B5EF4-FFF2-40B4-BE49-F238E27FC236}">
                      <a16:creationId xmlns:a16="http://schemas.microsoft.com/office/drawing/2014/main" id="{3A7CB1F2-7A18-428B-A0B6-211034B45FB5}"/>
                    </a:ext>
                  </a:extLst>
                </p:cNvPr>
                <p:cNvSpPr/>
                <p:nvPr/>
              </p:nvSpPr>
              <p:spPr>
                <a:xfrm rot="21600000">
                  <a:off x="312571" y="102546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7" name="Cercle">
                  <a:extLst>
                    <a:ext uri="{FF2B5EF4-FFF2-40B4-BE49-F238E27FC236}">
                      <a16:creationId xmlns:a16="http://schemas.microsoft.com/office/drawing/2014/main" id="{D74B4786-7A11-4643-9646-3731DAE29EEF}"/>
                    </a:ext>
                  </a:extLst>
                </p:cNvPr>
                <p:cNvSpPr/>
                <p:nvPr/>
              </p:nvSpPr>
              <p:spPr>
                <a:xfrm rot="21600000">
                  <a:off x="251043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8" name="Cercle">
                  <a:extLst>
                    <a:ext uri="{FF2B5EF4-FFF2-40B4-BE49-F238E27FC236}">
                      <a16:creationId xmlns:a16="http://schemas.microsoft.com/office/drawing/2014/main" id="{1A742345-68F2-4F67-A9A6-215C75C2EA7B}"/>
                    </a:ext>
                  </a:extLst>
                </p:cNvPr>
                <p:cNvSpPr/>
                <p:nvPr/>
              </p:nvSpPr>
              <p:spPr>
                <a:xfrm rot="21600000">
                  <a:off x="312571" y="196303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9" name="Cercle">
                  <a:extLst>
                    <a:ext uri="{FF2B5EF4-FFF2-40B4-BE49-F238E27FC236}">
                      <a16:creationId xmlns:a16="http://schemas.microsoft.com/office/drawing/2014/main" id="{31973FDC-5C77-4F13-A401-6E5E969A61B4}"/>
                    </a:ext>
                  </a:extLst>
                </p:cNvPr>
                <p:cNvSpPr/>
                <p:nvPr/>
              </p:nvSpPr>
              <p:spPr>
                <a:xfrm rot="21600000">
                  <a:off x="251043" y="25149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0" name="Cercle">
                  <a:extLst>
                    <a:ext uri="{FF2B5EF4-FFF2-40B4-BE49-F238E27FC236}">
                      <a16:creationId xmlns:a16="http://schemas.microsoft.com/office/drawing/2014/main" id="{DAB8C736-25BD-403E-8E25-DC488D17CEED}"/>
                    </a:ext>
                  </a:extLst>
                </p:cNvPr>
                <p:cNvSpPr/>
                <p:nvPr/>
              </p:nvSpPr>
              <p:spPr>
                <a:xfrm rot="21600000">
                  <a:off x="130917" y="295919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1" name="Cercle">
                  <a:extLst>
                    <a:ext uri="{FF2B5EF4-FFF2-40B4-BE49-F238E27FC236}">
                      <a16:creationId xmlns:a16="http://schemas.microsoft.com/office/drawing/2014/main" id="{FD54CECC-ADA1-48BF-9476-A2F8AD3E3F37}"/>
                    </a:ext>
                  </a:extLst>
                </p:cNvPr>
                <p:cNvSpPr/>
                <p:nvPr/>
              </p:nvSpPr>
              <p:spPr>
                <a:xfrm rot="21600000">
                  <a:off x="192445" y="295919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2" name="Cercle">
                  <a:extLst>
                    <a:ext uri="{FF2B5EF4-FFF2-40B4-BE49-F238E27FC236}">
                      <a16:creationId xmlns:a16="http://schemas.microsoft.com/office/drawing/2014/main" id="{44DE3D22-4D91-4EFB-994A-61E4185D538E}"/>
                    </a:ext>
                  </a:extLst>
                </p:cNvPr>
                <p:cNvSpPr/>
                <p:nvPr/>
              </p:nvSpPr>
              <p:spPr>
                <a:xfrm rot="21600000">
                  <a:off x="193373" y="-1"/>
                  <a:ext cx="124912" cy="124913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3" name="Cercle">
                  <a:extLst>
                    <a:ext uri="{FF2B5EF4-FFF2-40B4-BE49-F238E27FC236}">
                      <a16:creationId xmlns:a16="http://schemas.microsoft.com/office/drawing/2014/main" id="{A6C97C2A-3F8E-4A58-A3B7-3D3E0DCA48D8}"/>
                    </a:ext>
                  </a:extLst>
                </p:cNvPr>
                <p:cNvSpPr/>
                <p:nvPr/>
              </p:nvSpPr>
              <p:spPr>
                <a:xfrm rot="21600000">
                  <a:off x="-1" y="104880"/>
                  <a:ext cx="124913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4" name="Cercle">
                  <a:extLst>
                    <a:ext uri="{FF2B5EF4-FFF2-40B4-BE49-F238E27FC236}">
                      <a16:creationId xmlns:a16="http://schemas.microsoft.com/office/drawing/2014/main" id="{925D37DB-C476-48A2-89F3-276A46F056C7}"/>
                    </a:ext>
                  </a:extLst>
                </p:cNvPr>
                <p:cNvSpPr/>
                <p:nvPr/>
              </p:nvSpPr>
              <p:spPr>
                <a:xfrm rot="21600000">
                  <a:off x="125521" y="-1"/>
                  <a:ext cx="124912" cy="124913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5" name="Cercle">
                  <a:extLst>
                    <a:ext uri="{FF2B5EF4-FFF2-40B4-BE49-F238E27FC236}">
                      <a16:creationId xmlns:a16="http://schemas.microsoft.com/office/drawing/2014/main" id="{07A28A83-E8DD-49B9-8AC2-D8FF921AFA40}"/>
                    </a:ext>
                  </a:extLst>
                </p:cNvPr>
                <p:cNvSpPr/>
                <p:nvPr/>
              </p:nvSpPr>
              <p:spPr>
                <a:xfrm rot="21600000">
                  <a:off x="49344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6" name="Cercle">
                  <a:extLst>
                    <a:ext uri="{FF2B5EF4-FFF2-40B4-BE49-F238E27FC236}">
                      <a16:creationId xmlns:a16="http://schemas.microsoft.com/office/drawing/2014/main" id="{556E1BCC-DBCC-4003-9952-EB2C287F2324}"/>
                    </a:ext>
                  </a:extLst>
                </p:cNvPr>
                <p:cNvSpPr/>
                <p:nvPr/>
              </p:nvSpPr>
              <p:spPr>
                <a:xfrm rot="21600000">
                  <a:off x="927" y="19630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7" name="Cercle">
                  <a:extLst>
                    <a:ext uri="{FF2B5EF4-FFF2-40B4-BE49-F238E27FC236}">
                      <a16:creationId xmlns:a16="http://schemas.microsoft.com/office/drawing/2014/main" id="{09D975CB-8486-4D39-9A38-A94C197E4DD7}"/>
                    </a:ext>
                  </a:extLst>
                </p:cNvPr>
                <p:cNvSpPr/>
                <p:nvPr/>
              </p:nvSpPr>
              <p:spPr>
                <a:xfrm rot="21600000">
                  <a:off x="49344" y="251492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8" name="Cercle">
                  <a:extLst>
                    <a:ext uri="{FF2B5EF4-FFF2-40B4-BE49-F238E27FC236}">
                      <a16:creationId xmlns:a16="http://schemas.microsoft.com/office/drawing/2014/main" id="{85CB1D27-E386-4CFA-9256-6F104E2C385B}"/>
                    </a:ext>
                  </a:extLst>
                </p:cNvPr>
                <p:cNvSpPr/>
                <p:nvPr/>
              </p:nvSpPr>
              <p:spPr>
                <a:xfrm rot="21600000">
                  <a:off x="156285" y="102546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29" name="Cercle">
                  <a:extLst>
                    <a:ext uri="{FF2B5EF4-FFF2-40B4-BE49-F238E27FC236}">
                      <a16:creationId xmlns:a16="http://schemas.microsoft.com/office/drawing/2014/main" id="{0FADDB37-00A6-4E4F-9F81-E227764BFE45}"/>
                    </a:ext>
                  </a:extLst>
                </p:cNvPr>
                <p:cNvSpPr/>
                <p:nvPr/>
              </p:nvSpPr>
              <p:spPr>
                <a:xfrm rot="21600000">
                  <a:off x="90826" y="104880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0" name="Cercle">
                  <a:extLst>
                    <a:ext uri="{FF2B5EF4-FFF2-40B4-BE49-F238E27FC236}">
                      <a16:creationId xmlns:a16="http://schemas.microsoft.com/office/drawing/2014/main" id="{82865016-6501-4DDC-A4AB-CABC0F5D5BB8}"/>
                    </a:ext>
                  </a:extLst>
                </p:cNvPr>
                <p:cNvSpPr/>
                <p:nvPr/>
              </p:nvSpPr>
              <p:spPr>
                <a:xfrm rot="21600000">
                  <a:off x="9668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1" name="Cercle">
                  <a:extLst>
                    <a:ext uri="{FF2B5EF4-FFF2-40B4-BE49-F238E27FC236}">
                      <a16:creationId xmlns:a16="http://schemas.microsoft.com/office/drawing/2014/main" id="{6BDBC041-D89B-40A5-9120-99A40C45FBE8}"/>
                    </a:ext>
                  </a:extLst>
                </p:cNvPr>
                <p:cNvSpPr/>
                <p:nvPr/>
              </p:nvSpPr>
              <p:spPr>
                <a:xfrm rot="21600000">
                  <a:off x="159142" y="19923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2" name="Cercle">
                  <a:extLst>
                    <a:ext uri="{FF2B5EF4-FFF2-40B4-BE49-F238E27FC236}">
                      <a16:creationId xmlns:a16="http://schemas.microsoft.com/office/drawing/2014/main" id="{561CDA20-7148-4AA7-9106-3983AB182FFE}"/>
                    </a:ext>
                  </a:extLst>
                </p:cNvPr>
                <p:cNvSpPr/>
                <p:nvPr/>
              </p:nvSpPr>
              <p:spPr>
                <a:xfrm rot="21600000">
                  <a:off x="25011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33" name="Cercle">
                  <a:extLst>
                    <a:ext uri="{FF2B5EF4-FFF2-40B4-BE49-F238E27FC236}">
                      <a16:creationId xmlns:a16="http://schemas.microsoft.com/office/drawing/2014/main" id="{4717E9AC-248E-4738-B767-D53524BCA704}"/>
                    </a:ext>
                  </a:extLst>
                </p:cNvPr>
                <p:cNvSpPr/>
                <p:nvPr/>
              </p:nvSpPr>
              <p:spPr>
                <a:xfrm rot="21600000">
                  <a:off x="210025" y="10981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472" name="Grouper">
                <a:extLst>
                  <a:ext uri="{FF2B5EF4-FFF2-40B4-BE49-F238E27FC236}">
                    <a16:creationId xmlns:a16="http://schemas.microsoft.com/office/drawing/2014/main" id="{C2C844AE-E9D2-4AA8-8A59-E1F7C7DC556F}"/>
                  </a:ext>
                </a:extLst>
              </p:cNvPr>
              <p:cNvGrpSpPr/>
              <p:nvPr/>
            </p:nvGrpSpPr>
            <p:grpSpPr>
              <a:xfrm rot="20957344">
                <a:off x="2231793" y="255947"/>
                <a:ext cx="437484" cy="420832"/>
                <a:chOff x="0" y="0"/>
                <a:chExt cx="437482" cy="420830"/>
              </a:xfrm>
            </p:grpSpPr>
            <p:sp>
              <p:nvSpPr>
                <p:cNvPr id="498" name="Cercle">
                  <a:extLst>
                    <a:ext uri="{FF2B5EF4-FFF2-40B4-BE49-F238E27FC236}">
                      <a16:creationId xmlns:a16="http://schemas.microsoft.com/office/drawing/2014/main" id="{7D3A8D77-FD54-4FA7-BD5D-D53C1D645C4D}"/>
                    </a:ext>
                  </a:extLst>
                </p:cNvPr>
                <p:cNvSpPr/>
                <p:nvPr/>
              </p:nvSpPr>
              <p:spPr>
                <a:xfrm rot="21600000">
                  <a:off x="312571" y="102546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9" name="Cercle">
                  <a:extLst>
                    <a:ext uri="{FF2B5EF4-FFF2-40B4-BE49-F238E27FC236}">
                      <a16:creationId xmlns:a16="http://schemas.microsoft.com/office/drawing/2014/main" id="{1845D917-3928-4EC2-9986-DD26BA0D0DB5}"/>
                    </a:ext>
                  </a:extLst>
                </p:cNvPr>
                <p:cNvSpPr/>
                <p:nvPr/>
              </p:nvSpPr>
              <p:spPr>
                <a:xfrm rot="21600000">
                  <a:off x="251043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0" name="Cercle">
                  <a:extLst>
                    <a:ext uri="{FF2B5EF4-FFF2-40B4-BE49-F238E27FC236}">
                      <a16:creationId xmlns:a16="http://schemas.microsoft.com/office/drawing/2014/main" id="{9E325203-1DEC-427F-977D-96912DD24163}"/>
                    </a:ext>
                  </a:extLst>
                </p:cNvPr>
                <p:cNvSpPr/>
                <p:nvPr/>
              </p:nvSpPr>
              <p:spPr>
                <a:xfrm rot="21600000">
                  <a:off x="312571" y="196303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1" name="Cercle">
                  <a:extLst>
                    <a:ext uri="{FF2B5EF4-FFF2-40B4-BE49-F238E27FC236}">
                      <a16:creationId xmlns:a16="http://schemas.microsoft.com/office/drawing/2014/main" id="{43131857-B237-49E2-9CAB-E5C30B73A654}"/>
                    </a:ext>
                  </a:extLst>
                </p:cNvPr>
                <p:cNvSpPr/>
                <p:nvPr/>
              </p:nvSpPr>
              <p:spPr>
                <a:xfrm rot="21600000">
                  <a:off x="251043" y="25149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2" name="Cercle">
                  <a:extLst>
                    <a:ext uri="{FF2B5EF4-FFF2-40B4-BE49-F238E27FC236}">
                      <a16:creationId xmlns:a16="http://schemas.microsoft.com/office/drawing/2014/main" id="{E6231FB2-4818-4F1C-9394-E897B5EEE6D2}"/>
                    </a:ext>
                  </a:extLst>
                </p:cNvPr>
                <p:cNvSpPr/>
                <p:nvPr/>
              </p:nvSpPr>
              <p:spPr>
                <a:xfrm rot="21600000">
                  <a:off x="130917" y="295919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3" name="Cercle">
                  <a:extLst>
                    <a:ext uri="{FF2B5EF4-FFF2-40B4-BE49-F238E27FC236}">
                      <a16:creationId xmlns:a16="http://schemas.microsoft.com/office/drawing/2014/main" id="{BC758543-89AC-4070-ACC6-AA17A9DC9BF7}"/>
                    </a:ext>
                  </a:extLst>
                </p:cNvPr>
                <p:cNvSpPr/>
                <p:nvPr/>
              </p:nvSpPr>
              <p:spPr>
                <a:xfrm rot="21600000">
                  <a:off x="192445" y="295919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4" name="Cercle">
                  <a:extLst>
                    <a:ext uri="{FF2B5EF4-FFF2-40B4-BE49-F238E27FC236}">
                      <a16:creationId xmlns:a16="http://schemas.microsoft.com/office/drawing/2014/main" id="{C8ED5DA0-32FE-460C-8CAB-6907B7441D7B}"/>
                    </a:ext>
                  </a:extLst>
                </p:cNvPr>
                <p:cNvSpPr/>
                <p:nvPr/>
              </p:nvSpPr>
              <p:spPr>
                <a:xfrm rot="21600000">
                  <a:off x="193373" y="-1"/>
                  <a:ext cx="124912" cy="124913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5" name="Cercle">
                  <a:extLst>
                    <a:ext uri="{FF2B5EF4-FFF2-40B4-BE49-F238E27FC236}">
                      <a16:creationId xmlns:a16="http://schemas.microsoft.com/office/drawing/2014/main" id="{23E3FC54-8413-470B-B9D9-EC3D3AAD11AC}"/>
                    </a:ext>
                  </a:extLst>
                </p:cNvPr>
                <p:cNvSpPr/>
                <p:nvPr/>
              </p:nvSpPr>
              <p:spPr>
                <a:xfrm rot="21600000">
                  <a:off x="-1" y="104880"/>
                  <a:ext cx="124913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6" name="Cercle">
                  <a:extLst>
                    <a:ext uri="{FF2B5EF4-FFF2-40B4-BE49-F238E27FC236}">
                      <a16:creationId xmlns:a16="http://schemas.microsoft.com/office/drawing/2014/main" id="{C4647AC8-153D-410C-97F0-CB036C1AF552}"/>
                    </a:ext>
                  </a:extLst>
                </p:cNvPr>
                <p:cNvSpPr/>
                <p:nvPr/>
              </p:nvSpPr>
              <p:spPr>
                <a:xfrm rot="21600000">
                  <a:off x="125521" y="-1"/>
                  <a:ext cx="124912" cy="124913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7" name="Cercle">
                  <a:extLst>
                    <a:ext uri="{FF2B5EF4-FFF2-40B4-BE49-F238E27FC236}">
                      <a16:creationId xmlns:a16="http://schemas.microsoft.com/office/drawing/2014/main" id="{D04055FD-F63C-4CDD-96B4-4F38013335D9}"/>
                    </a:ext>
                  </a:extLst>
                </p:cNvPr>
                <p:cNvSpPr/>
                <p:nvPr/>
              </p:nvSpPr>
              <p:spPr>
                <a:xfrm rot="21600000">
                  <a:off x="49344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8" name="Cercle">
                  <a:extLst>
                    <a:ext uri="{FF2B5EF4-FFF2-40B4-BE49-F238E27FC236}">
                      <a16:creationId xmlns:a16="http://schemas.microsoft.com/office/drawing/2014/main" id="{E752B996-A5A7-4ECC-A710-577C92C9EE30}"/>
                    </a:ext>
                  </a:extLst>
                </p:cNvPr>
                <p:cNvSpPr/>
                <p:nvPr/>
              </p:nvSpPr>
              <p:spPr>
                <a:xfrm rot="21600000">
                  <a:off x="927" y="19630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09" name="Cercle">
                  <a:extLst>
                    <a:ext uri="{FF2B5EF4-FFF2-40B4-BE49-F238E27FC236}">
                      <a16:creationId xmlns:a16="http://schemas.microsoft.com/office/drawing/2014/main" id="{E527ECAB-07AB-4FF3-8A7D-F24EB09A3CD7}"/>
                    </a:ext>
                  </a:extLst>
                </p:cNvPr>
                <p:cNvSpPr/>
                <p:nvPr/>
              </p:nvSpPr>
              <p:spPr>
                <a:xfrm rot="21600000">
                  <a:off x="49344" y="251492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0" name="Cercle">
                  <a:extLst>
                    <a:ext uri="{FF2B5EF4-FFF2-40B4-BE49-F238E27FC236}">
                      <a16:creationId xmlns:a16="http://schemas.microsoft.com/office/drawing/2014/main" id="{15B5BC3A-4F50-49DA-8860-08153AF68587}"/>
                    </a:ext>
                  </a:extLst>
                </p:cNvPr>
                <p:cNvSpPr/>
                <p:nvPr/>
              </p:nvSpPr>
              <p:spPr>
                <a:xfrm rot="21600000">
                  <a:off x="156285" y="102546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1" name="Cercle">
                  <a:extLst>
                    <a:ext uri="{FF2B5EF4-FFF2-40B4-BE49-F238E27FC236}">
                      <a16:creationId xmlns:a16="http://schemas.microsoft.com/office/drawing/2014/main" id="{FAD17534-066E-45BD-9B1C-43DAAE71F213}"/>
                    </a:ext>
                  </a:extLst>
                </p:cNvPr>
                <p:cNvSpPr/>
                <p:nvPr/>
              </p:nvSpPr>
              <p:spPr>
                <a:xfrm rot="21600000">
                  <a:off x="90826" y="104880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2" name="Cercle">
                  <a:extLst>
                    <a:ext uri="{FF2B5EF4-FFF2-40B4-BE49-F238E27FC236}">
                      <a16:creationId xmlns:a16="http://schemas.microsoft.com/office/drawing/2014/main" id="{047884D6-2D93-4381-BB78-ED3102FD5083}"/>
                    </a:ext>
                  </a:extLst>
                </p:cNvPr>
                <p:cNvSpPr/>
                <p:nvPr/>
              </p:nvSpPr>
              <p:spPr>
                <a:xfrm rot="21600000">
                  <a:off x="9668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3" name="Cercle">
                  <a:extLst>
                    <a:ext uri="{FF2B5EF4-FFF2-40B4-BE49-F238E27FC236}">
                      <a16:creationId xmlns:a16="http://schemas.microsoft.com/office/drawing/2014/main" id="{3D8A3113-CD11-4717-9995-AA5F29DC7E0E}"/>
                    </a:ext>
                  </a:extLst>
                </p:cNvPr>
                <p:cNvSpPr/>
                <p:nvPr/>
              </p:nvSpPr>
              <p:spPr>
                <a:xfrm rot="21600000">
                  <a:off x="159142" y="19923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4" name="Cercle">
                  <a:extLst>
                    <a:ext uri="{FF2B5EF4-FFF2-40B4-BE49-F238E27FC236}">
                      <a16:creationId xmlns:a16="http://schemas.microsoft.com/office/drawing/2014/main" id="{8FEE3A74-9738-4809-9BE0-4CE68D47E6EC}"/>
                    </a:ext>
                  </a:extLst>
                </p:cNvPr>
                <p:cNvSpPr/>
                <p:nvPr/>
              </p:nvSpPr>
              <p:spPr>
                <a:xfrm rot="21600000">
                  <a:off x="25011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15" name="Cercle">
                  <a:extLst>
                    <a:ext uri="{FF2B5EF4-FFF2-40B4-BE49-F238E27FC236}">
                      <a16:creationId xmlns:a16="http://schemas.microsoft.com/office/drawing/2014/main" id="{5BF41DE5-C966-4E1D-9F17-367DEF3C71C9}"/>
                    </a:ext>
                  </a:extLst>
                </p:cNvPr>
                <p:cNvSpPr/>
                <p:nvPr/>
              </p:nvSpPr>
              <p:spPr>
                <a:xfrm rot="21600000">
                  <a:off x="210025" y="10981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473" name="Grouper">
                <a:extLst>
                  <a:ext uri="{FF2B5EF4-FFF2-40B4-BE49-F238E27FC236}">
                    <a16:creationId xmlns:a16="http://schemas.microsoft.com/office/drawing/2014/main" id="{C717AEB0-DC03-4B51-BA01-D0D1014EFA5C}"/>
                  </a:ext>
                </a:extLst>
              </p:cNvPr>
              <p:cNvGrpSpPr/>
              <p:nvPr/>
            </p:nvGrpSpPr>
            <p:grpSpPr>
              <a:xfrm rot="20957344">
                <a:off x="35295" y="766776"/>
                <a:ext cx="437484" cy="420832"/>
                <a:chOff x="0" y="0"/>
                <a:chExt cx="437482" cy="420830"/>
              </a:xfrm>
            </p:grpSpPr>
            <p:sp>
              <p:nvSpPr>
                <p:cNvPr id="480" name="Cercle">
                  <a:extLst>
                    <a:ext uri="{FF2B5EF4-FFF2-40B4-BE49-F238E27FC236}">
                      <a16:creationId xmlns:a16="http://schemas.microsoft.com/office/drawing/2014/main" id="{8BB788B5-E320-416E-90D0-1BFB25CEE5FB}"/>
                    </a:ext>
                  </a:extLst>
                </p:cNvPr>
                <p:cNvSpPr/>
                <p:nvPr/>
              </p:nvSpPr>
              <p:spPr>
                <a:xfrm rot="21600000">
                  <a:off x="312571" y="102546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1" name="Cercle">
                  <a:extLst>
                    <a:ext uri="{FF2B5EF4-FFF2-40B4-BE49-F238E27FC236}">
                      <a16:creationId xmlns:a16="http://schemas.microsoft.com/office/drawing/2014/main" id="{24D6CE25-DBB4-4BF6-B73F-E37A55BBA40E}"/>
                    </a:ext>
                  </a:extLst>
                </p:cNvPr>
                <p:cNvSpPr/>
                <p:nvPr/>
              </p:nvSpPr>
              <p:spPr>
                <a:xfrm rot="21600000">
                  <a:off x="251043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2" name="Cercle">
                  <a:extLst>
                    <a:ext uri="{FF2B5EF4-FFF2-40B4-BE49-F238E27FC236}">
                      <a16:creationId xmlns:a16="http://schemas.microsoft.com/office/drawing/2014/main" id="{379CACAA-C042-4C81-B4E9-2DA33AE04B88}"/>
                    </a:ext>
                  </a:extLst>
                </p:cNvPr>
                <p:cNvSpPr/>
                <p:nvPr/>
              </p:nvSpPr>
              <p:spPr>
                <a:xfrm rot="21600000">
                  <a:off x="312571" y="196303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3" name="Cercle">
                  <a:extLst>
                    <a:ext uri="{FF2B5EF4-FFF2-40B4-BE49-F238E27FC236}">
                      <a16:creationId xmlns:a16="http://schemas.microsoft.com/office/drawing/2014/main" id="{8F17E048-E737-4399-B01D-0D91318C022E}"/>
                    </a:ext>
                  </a:extLst>
                </p:cNvPr>
                <p:cNvSpPr/>
                <p:nvPr/>
              </p:nvSpPr>
              <p:spPr>
                <a:xfrm rot="21600000">
                  <a:off x="251043" y="25149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4" name="Cercle">
                  <a:extLst>
                    <a:ext uri="{FF2B5EF4-FFF2-40B4-BE49-F238E27FC236}">
                      <a16:creationId xmlns:a16="http://schemas.microsoft.com/office/drawing/2014/main" id="{AEAEC443-24FA-45EE-BE8D-170712B473EB}"/>
                    </a:ext>
                  </a:extLst>
                </p:cNvPr>
                <p:cNvSpPr/>
                <p:nvPr/>
              </p:nvSpPr>
              <p:spPr>
                <a:xfrm rot="21600000">
                  <a:off x="130917" y="295919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5" name="Cercle">
                  <a:extLst>
                    <a:ext uri="{FF2B5EF4-FFF2-40B4-BE49-F238E27FC236}">
                      <a16:creationId xmlns:a16="http://schemas.microsoft.com/office/drawing/2014/main" id="{953E5B78-FD50-4FC9-B67E-60CD0DF76E0F}"/>
                    </a:ext>
                  </a:extLst>
                </p:cNvPr>
                <p:cNvSpPr/>
                <p:nvPr/>
              </p:nvSpPr>
              <p:spPr>
                <a:xfrm rot="21600000">
                  <a:off x="192445" y="295919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6" name="Cercle">
                  <a:extLst>
                    <a:ext uri="{FF2B5EF4-FFF2-40B4-BE49-F238E27FC236}">
                      <a16:creationId xmlns:a16="http://schemas.microsoft.com/office/drawing/2014/main" id="{BD832F3A-C5DF-43EE-9032-8EDB21E2A6E0}"/>
                    </a:ext>
                  </a:extLst>
                </p:cNvPr>
                <p:cNvSpPr/>
                <p:nvPr/>
              </p:nvSpPr>
              <p:spPr>
                <a:xfrm rot="21600000">
                  <a:off x="193373" y="-1"/>
                  <a:ext cx="124912" cy="124913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7" name="Cercle">
                  <a:extLst>
                    <a:ext uri="{FF2B5EF4-FFF2-40B4-BE49-F238E27FC236}">
                      <a16:creationId xmlns:a16="http://schemas.microsoft.com/office/drawing/2014/main" id="{E2AD1355-FA28-432C-8485-AC4701D414C1}"/>
                    </a:ext>
                  </a:extLst>
                </p:cNvPr>
                <p:cNvSpPr/>
                <p:nvPr/>
              </p:nvSpPr>
              <p:spPr>
                <a:xfrm rot="21600000">
                  <a:off x="-1" y="104880"/>
                  <a:ext cx="124913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8" name="Cercle">
                  <a:extLst>
                    <a:ext uri="{FF2B5EF4-FFF2-40B4-BE49-F238E27FC236}">
                      <a16:creationId xmlns:a16="http://schemas.microsoft.com/office/drawing/2014/main" id="{035B3272-5D37-4D87-B165-D3CE77709BD0}"/>
                    </a:ext>
                  </a:extLst>
                </p:cNvPr>
                <p:cNvSpPr/>
                <p:nvPr/>
              </p:nvSpPr>
              <p:spPr>
                <a:xfrm rot="21600000">
                  <a:off x="125521" y="-1"/>
                  <a:ext cx="124912" cy="124913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89" name="Cercle">
                  <a:extLst>
                    <a:ext uri="{FF2B5EF4-FFF2-40B4-BE49-F238E27FC236}">
                      <a16:creationId xmlns:a16="http://schemas.microsoft.com/office/drawing/2014/main" id="{3ECCD9E1-79E0-4F56-90BA-AFBAAD5C6F7F}"/>
                    </a:ext>
                  </a:extLst>
                </p:cNvPr>
                <p:cNvSpPr/>
                <p:nvPr/>
              </p:nvSpPr>
              <p:spPr>
                <a:xfrm rot="21600000">
                  <a:off x="49344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0" name="Cercle">
                  <a:extLst>
                    <a:ext uri="{FF2B5EF4-FFF2-40B4-BE49-F238E27FC236}">
                      <a16:creationId xmlns:a16="http://schemas.microsoft.com/office/drawing/2014/main" id="{7AFF189F-2EBD-4026-8E13-35A1F3B2A2A2}"/>
                    </a:ext>
                  </a:extLst>
                </p:cNvPr>
                <p:cNvSpPr/>
                <p:nvPr/>
              </p:nvSpPr>
              <p:spPr>
                <a:xfrm rot="21600000">
                  <a:off x="927" y="19630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1" name="Cercle">
                  <a:extLst>
                    <a:ext uri="{FF2B5EF4-FFF2-40B4-BE49-F238E27FC236}">
                      <a16:creationId xmlns:a16="http://schemas.microsoft.com/office/drawing/2014/main" id="{D94495B2-A9D2-4083-AD57-FDDF39EB4674}"/>
                    </a:ext>
                  </a:extLst>
                </p:cNvPr>
                <p:cNvSpPr/>
                <p:nvPr/>
              </p:nvSpPr>
              <p:spPr>
                <a:xfrm rot="21600000">
                  <a:off x="49344" y="251492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2" name="Cercle">
                  <a:extLst>
                    <a:ext uri="{FF2B5EF4-FFF2-40B4-BE49-F238E27FC236}">
                      <a16:creationId xmlns:a16="http://schemas.microsoft.com/office/drawing/2014/main" id="{3DE46D29-242F-4E0B-A4F1-0F5A468E5BBE}"/>
                    </a:ext>
                  </a:extLst>
                </p:cNvPr>
                <p:cNvSpPr/>
                <p:nvPr/>
              </p:nvSpPr>
              <p:spPr>
                <a:xfrm rot="21600000">
                  <a:off x="156285" y="102546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3" name="Cercle">
                  <a:extLst>
                    <a:ext uri="{FF2B5EF4-FFF2-40B4-BE49-F238E27FC236}">
                      <a16:creationId xmlns:a16="http://schemas.microsoft.com/office/drawing/2014/main" id="{A0E6EBFF-0F2C-4DC0-874E-460BE22AA5EA}"/>
                    </a:ext>
                  </a:extLst>
                </p:cNvPr>
                <p:cNvSpPr/>
                <p:nvPr/>
              </p:nvSpPr>
              <p:spPr>
                <a:xfrm rot="21600000">
                  <a:off x="90826" y="104880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4" name="Cercle">
                  <a:extLst>
                    <a:ext uri="{FF2B5EF4-FFF2-40B4-BE49-F238E27FC236}">
                      <a16:creationId xmlns:a16="http://schemas.microsoft.com/office/drawing/2014/main" id="{33C4AC43-0A6D-40F1-A5B4-0FCEB642E962}"/>
                    </a:ext>
                  </a:extLst>
                </p:cNvPr>
                <p:cNvSpPr/>
                <p:nvPr/>
              </p:nvSpPr>
              <p:spPr>
                <a:xfrm rot="21600000">
                  <a:off x="9668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5" name="Cercle">
                  <a:extLst>
                    <a:ext uri="{FF2B5EF4-FFF2-40B4-BE49-F238E27FC236}">
                      <a16:creationId xmlns:a16="http://schemas.microsoft.com/office/drawing/2014/main" id="{B5657DDF-F1D9-4028-BE55-1D4797FC4552}"/>
                    </a:ext>
                  </a:extLst>
                </p:cNvPr>
                <p:cNvSpPr/>
                <p:nvPr/>
              </p:nvSpPr>
              <p:spPr>
                <a:xfrm rot="21600000">
                  <a:off x="159142" y="19923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6" name="Cercle">
                  <a:extLst>
                    <a:ext uri="{FF2B5EF4-FFF2-40B4-BE49-F238E27FC236}">
                      <a16:creationId xmlns:a16="http://schemas.microsoft.com/office/drawing/2014/main" id="{050A37C3-4D24-4434-9C53-2C176B19E74F}"/>
                    </a:ext>
                  </a:extLst>
                </p:cNvPr>
                <p:cNvSpPr/>
                <p:nvPr/>
              </p:nvSpPr>
              <p:spPr>
                <a:xfrm rot="21600000">
                  <a:off x="25011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497" name="Cercle">
                  <a:extLst>
                    <a:ext uri="{FF2B5EF4-FFF2-40B4-BE49-F238E27FC236}">
                      <a16:creationId xmlns:a16="http://schemas.microsoft.com/office/drawing/2014/main" id="{BC79F3CC-467F-4E74-B68A-2B815DF08636}"/>
                    </a:ext>
                  </a:extLst>
                </p:cNvPr>
                <p:cNvSpPr/>
                <p:nvPr/>
              </p:nvSpPr>
              <p:spPr>
                <a:xfrm rot="21600000">
                  <a:off x="210025" y="10981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pic>
            <p:nvPicPr>
              <p:cNvPr id="474" name="Ligne Ligne" descr="Ligne Ligne">
                <a:extLst>
                  <a:ext uri="{FF2B5EF4-FFF2-40B4-BE49-F238E27FC236}">
                    <a16:creationId xmlns:a16="http://schemas.microsoft.com/office/drawing/2014/main" id="{71F54F1A-2340-4900-ADCC-0B85E890685D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1600000">
                <a:off x="1291128" y="328185"/>
                <a:ext cx="871830" cy="187092"/>
              </a:xfrm>
              <a:prstGeom prst="rect">
                <a:avLst/>
              </a:prstGeom>
              <a:effectLst/>
            </p:spPr>
          </p:pic>
          <p:pic>
            <p:nvPicPr>
              <p:cNvPr id="475" name="Ligne Ligne" descr="Ligne Ligne">
                <a:extLst>
                  <a:ext uri="{FF2B5EF4-FFF2-40B4-BE49-F238E27FC236}">
                    <a16:creationId xmlns:a16="http://schemas.microsoft.com/office/drawing/2014/main" id="{FECA4735-1CC9-4D35-8717-9BD5A369E018}"/>
                  </a:ext>
                </a:extLst>
              </p:cNvPr>
              <p:cNvPicPr>
                <a:picLocks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322540">
                <a:off x="1840456" y="682518"/>
                <a:ext cx="514244" cy="187092"/>
              </a:xfrm>
              <a:prstGeom prst="rect">
                <a:avLst/>
              </a:prstGeom>
              <a:effectLst/>
            </p:spPr>
          </p:pic>
          <p:pic>
            <p:nvPicPr>
              <p:cNvPr id="476" name="Ligne Ligne" descr="Ligne Ligne">
                <a:extLst>
                  <a:ext uri="{FF2B5EF4-FFF2-40B4-BE49-F238E27FC236}">
                    <a16:creationId xmlns:a16="http://schemas.microsoft.com/office/drawing/2014/main" id="{1CB12B70-2A56-4ADF-AB23-4B36F8D1BC8D}"/>
                  </a:ext>
                </a:extLst>
              </p:cNvPr>
              <p:cNvPicPr>
                <a:picLocks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13584888">
                <a:off x="1134063" y="710287"/>
                <a:ext cx="511408" cy="187092"/>
              </a:xfrm>
              <a:prstGeom prst="rect">
                <a:avLst/>
              </a:prstGeom>
              <a:effectLst/>
            </p:spPr>
          </p:pic>
          <p:pic>
            <p:nvPicPr>
              <p:cNvPr id="477" name="Ligne Ligne" descr="Ligne Ligne">
                <a:extLst>
                  <a:ext uri="{FF2B5EF4-FFF2-40B4-BE49-F238E27FC236}">
                    <a16:creationId xmlns:a16="http://schemas.microsoft.com/office/drawing/2014/main" id="{38339F04-DDBC-4256-A409-C813A32AC6D3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8810425">
                <a:off x="400378" y="639525"/>
                <a:ext cx="528215" cy="187092"/>
              </a:xfrm>
              <a:prstGeom prst="rect">
                <a:avLst/>
              </a:prstGeom>
              <a:effectLst/>
            </p:spPr>
          </p:pic>
          <p:sp>
            <p:nvSpPr>
              <p:cNvPr id="478" name="Cercle">
                <a:extLst>
                  <a:ext uri="{FF2B5EF4-FFF2-40B4-BE49-F238E27FC236}">
                    <a16:creationId xmlns:a16="http://schemas.microsoft.com/office/drawing/2014/main" id="{597A6837-1222-4537-AEB2-04E8E1ABF4F1}"/>
                  </a:ext>
                </a:extLst>
              </p:cNvPr>
              <p:cNvSpPr/>
              <p:nvPr/>
            </p:nvSpPr>
            <p:spPr>
              <a:xfrm rot="20957344">
                <a:off x="419132" y="1250291"/>
                <a:ext cx="169113" cy="169113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pic>
            <p:nvPicPr>
              <p:cNvPr id="479" name="Ligne Ligne" descr="Ligne Ligne">
                <a:extLst>
                  <a:ext uri="{FF2B5EF4-FFF2-40B4-BE49-F238E27FC236}">
                    <a16:creationId xmlns:a16="http://schemas.microsoft.com/office/drawing/2014/main" id="{A95FD32E-EA2E-45E6-8C23-8082A1946706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9653105">
                <a:off x="473102" y="536829"/>
                <a:ext cx="2328511" cy="169814"/>
              </a:xfrm>
              <a:prstGeom prst="rect">
                <a:avLst/>
              </a:prstGeom>
              <a:effectLst/>
            </p:spPr>
          </p:pic>
        </p:grpSp>
        <p:sp>
          <p:nvSpPr>
            <p:cNvPr id="469" name="densité">
              <a:extLst>
                <a:ext uri="{FF2B5EF4-FFF2-40B4-BE49-F238E27FC236}">
                  <a16:creationId xmlns:a16="http://schemas.microsoft.com/office/drawing/2014/main" id="{7B6C24F3-68A4-4566-9931-060F2742A2FF}"/>
                </a:ext>
              </a:extLst>
            </p:cNvPr>
            <p:cNvSpPr txBox="1"/>
            <p:nvPr/>
          </p:nvSpPr>
          <p:spPr>
            <a:xfrm>
              <a:off x="1764731" y="1478986"/>
              <a:ext cx="960833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 defTabSz="584200">
                <a:lnSpc>
                  <a:spcPct val="150000"/>
                </a:lnSpc>
                <a:defRPr b="1" spc="128">
                  <a:solidFill>
                    <a:srgbClr val="000000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rPr dirty="0" err="1"/>
                <a:t>densité</a:t>
              </a:r>
              <a:endParaRPr dirty="0"/>
            </a:p>
          </p:txBody>
        </p:sp>
      </p:grpSp>
      <p:grpSp>
        <p:nvGrpSpPr>
          <p:cNvPr id="554" name="Groupe 553">
            <a:extLst>
              <a:ext uri="{FF2B5EF4-FFF2-40B4-BE49-F238E27FC236}">
                <a16:creationId xmlns:a16="http://schemas.microsoft.com/office/drawing/2014/main" id="{0D4FA1DB-7277-4A40-BAD1-B30CA7AE8597}"/>
              </a:ext>
            </a:extLst>
          </p:cNvPr>
          <p:cNvGrpSpPr/>
          <p:nvPr/>
        </p:nvGrpSpPr>
        <p:grpSpPr>
          <a:xfrm>
            <a:off x="1397037" y="1165307"/>
            <a:ext cx="4672596" cy="3326164"/>
            <a:chOff x="407624" y="4820651"/>
            <a:chExt cx="4672596" cy="3326164"/>
          </a:xfrm>
        </p:grpSpPr>
        <p:grpSp>
          <p:nvGrpSpPr>
            <p:cNvPr id="555" name="Rectangle">
              <a:extLst>
                <a:ext uri="{FF2B5EF4-FFF2-40B4-BE49-F238E27FC236}">
                  <a16:creationId xmlns:a16="http://schemas.microsoft.com/office/drawing/2014/main" id="{FDEB49D4-1F99-46D7-8B4E-986E79C0A1F1}"/>
                </a:ext>
              </a:extLst>
            </p:cNvPr>
            <p:cNvGrpSpPr/>
            <p:nvPr/>
          </p:nvGrpSpPr>
          <p:grpSpPr>
            <a:xfrm>
              <a:off x="407624" y="4820651"/>
              <a:ext cx="4672596" cy="3326164"/>
              <a:chOff x="0" y="0"/>
              <a:chExt cx="4672595" cy="3326162"/>
            </a:xfrm>
          </p:grpSpPr>
          <p:sp>
            <p:nvSpPr>
              <p:cNvPr id="590" name="Rectangle">
                <a:extLst>
                  <a:ext uri="{FF2B5EF4-FFF2-40B4-BE49-F238E27FC236}">
                    <a16:creationId xmlns:a16="http://schemas.microsoft.com/office/drawing/2014/main" id="{98E002F0-287D-4102-954A-1B96EAB501EA}"/>
                  </a:ext>
                </a:extLst>
              </p:cNvPr>
              <p:cNvSpPr/>
              <p:nvPr/>
            </p:nvSpPr>
            <p:spPr>
              <a:xfrm>
                <a:off x="101600" y="63500"/>
                <a:ext cx="4469396" cy="3059463"/>
              </a:xfrm>
              <a:prstGeom prst="rect">
                <a:avLst/>
              </a:prstGeom>
              <a:gradFill flip="none" rotWithShape="1">
                <a:gsLst>
                  <a:gs pos="0">
                    <a:srgbClr val="F4D7BF"/>
                  </a:gs>
                  <a:gs pos="100000">
                    <a:srgbClr val="F9EDDF"/>
                  </a:gs>
                </a:gsLst>
                <a:lin ang="2700000" scaled="0"/>
              </a:gradFill>
              <a:ln>
                <a:noFill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3600">
                    <a:solidFill>
                      <a:srgbClr val="FFFFFF"/>
                    </a:solidFill>
                    <a:latin typeface="Gill Sans Light"/>
                    <a:ea typeface="Gill Sans Light"/>
                    <a:cs typeface="Gill Sans Light"/>
                    <a:sym typeface="Gill Sans Light"/>
                  </a:defRPr>
                </a:pPr>
                <a:endParaRPr/>
              </a:p>
            </p:txBody>
          </p:sp>
          <p:pic>
            <p:nvPicPr>
              <p:cNvPr id="591" name="Rectangle Rectangle" descr="Rectangle Rectangle">
                <a:extLst>
                  <a:ext uri="{FF2B5EF4-FFF2-40B4-BE49-F238E27FC236}">
                    <a16:creationId xmlns:a16="http://schemas.microsoft.com/office/drawing/2014/main" id="{0400DB27-52FF-4A9B-81A5-8F73BF0960DF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0" y="0"/>
                <a:ext cx="4672596" cy="3326163"/>
              </a:xfrm>
              <a:prstGeom prst="rect">
                <a:avLst/>
              </a:prstGeom>
              <a:effectLst/>
            </p:spPr>
          </p:pic>
        </p:grpSp>
        <p:sp>
          <p:nvSpPr>
            <p:cNvPr id="556" name="Doppler">
              <a:extLst>
                <a:ext uri="{FF2B5EF4-FFF2-40B4-BE49-F238E27FC236}">
                  <a16:creationId xmlns:a16="http://schemas.microsoft.com/office/drawing/2014/main" id="{6792B59E-9A72-4861-BFDB-76EC34202D4C}"/>
                </a:ext>
              </a:extLst>
            </p:cNvPr>
            <p:cNvSpPr txBox="1"/>
            <p:nvPr/>
          </p:nvSpPr>
          <p:spPr>
            <a:xfrm>
              <a:off x="1175914" y="5021286"/>
              <a:ext cx="1042925" cy="3810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 algn="l" defTabSz="584200">
                <a:lnSpc>
                  <a:spcPct val="150000"/>
                </a:lnSpc>
                <a:defRPr b="1" spc="128">
                  <a:solidFill>
                    <a:srgbClr val="000000"/>
                  </a:solidFill>
                  <a:effectLst>
                    <a:outerShdw blurRad="25400" dist="25400" dir="5520000" rotWithShape="0">
                      <a:srgbClr val="FFFFFF">
                        <a:alpha val="71999"/>
                      </a:srgbClr>
                    </a:outerShdw>
                  </a:effectLst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lvl1pPr>
            </a:lstStyle>
            <a:p>
              <a:r>
                <a:t>Doppler</a:t>
              </a:r>
            </a:p>
          </p:txBody>
        </p:sp>
        <p:grpSp>
          <p:nvGrpSpPr>
            <p:cNvPr id="557" name="Grouper">
              <a:extLst>
                <a:ext uri="{FF2B5EF4-FFF2-40B4-BE49-F238E27FC236}">
                  <a16:creationId xmlns:a16="http://schemas.microsoft.com/office/drawing/2014/main" id="{56044EDB-4E96-4B96-AA77-3A0D446F3ABE}"/>
                </a:ext>
              </a:extLst>
            </p:cNvPr>
            <p:cNvGrpSpPr/>
            <p:nvPr/>
          </p:nvGrpSpPr>
          <p:grpSpPr>
            <a:xfrm>
              <a:off x="599899" y="5519670"/>
              <a:ext cx="4153802" cy="2454078"/>
              <a:chOff x="0" y="0"/>
              <a:chExt cx="4153801" cy="2454077"/>
            </a:xfrm>
          </p:grpSpPr>
          <p:sp>
            <p:nvSpPr>
              <p:cNvPr id="587" name="Rectangle">
                <a:extLst>
                  <a:ext uri="{FF2B5EF4-FFF2-40B4-BE49-F238E27FC236}">
                    <a16:creationId xmlns:a16="http://schemas.microsoft.com/office/drawing/2014/main" id="{EDAA35AE-8014-4E6E-910E-BA5633AE6877}"/>
                  </a:ext>
                </a:extLst>
              </p:cNvPr>
              <p:cNvSpPr/>
              <p:nvPr/>
            </p:nvSpPr>
            <p:spPr>
              <a:xfrm>
                <a:off x="535015" y="129064"/>
                <a:ext cx="3446630" cy="1870959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2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pic>
            <p:nvPicPr>
              <p:cNvPr id="588" name="toto_alpha.png" descr="toto_alpha.png">
                <a:extLst>
                  <a:ext uri="{FF2B5EF4-FFF2-40B4-BE49-F238E27FC236}">
                    <a16:creationId xmlns:a16="http://schemas.microsoft.com/office/drawing/2014/main" id="{EE77A6F4-998D-495A-AE81-CEE6B2CCD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0" y="0"/>
                <a:ext cx="4153802" cy="245407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589" name="[JEFF3.3]">
                <a:extLst>
                  <a:ext uri="{FF2B5EF4-FFF2-40B4-BE49-F238E27FC236}">
                    <a16:creationId xmlns:a16="http://schemas.microsoft.com/office/drawing/2014/main" id="{C640CE18-9D24-4651-9D23-781496EF43C8}"/>
                  </a:ext>
                </a:extLst>
              </p:cNvPr>
              <p:cNvSpPr txBox="1"/>
              <p:nvPr/>
            </p:nvSpPr>
            <p:spPr>
              <a:xfrm>
                <a:off x="3279172" y="1791379"/>
                <a:ext cx="752436" cy="23590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 defTabSz="584200">
                  <a:lnSpc>
                    <a:spcPct val="120000"/>
                  </a:lnSpc>
                  <a:defRPr sz="1000" i="1" spc="79">
                    <a:solidFill>
                      <a:srgbClr val="000000"/>
                    </a:solidFill>
                    <a:effectLst>
                      <a:outerShdw blurRad="25400" dist="25400" dir="5520000" rotWithShape="0">
                        <a:srgbClr val="FFFFFF">
                          <a:alpha val="71999"/>
                        </a:srgbClr>
                      </a:outerShdw>
                    </a:effectLst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r>
                  <a:t>[JEFF3.3]</a:t>
                </a:r>
              </a:p>
            </p:txBody>
          </p:sp>
        </p:grpSp>
        <p:grpSp>
          <p:nvGrpSpPr>
            <p:cNvPr id="558" name="Grouper">
              <a:extLst>
                <a:ext uri="{FF2B5EF4-FFF2-40B4-BE49-F238E27FC236}">
                  <a16:creationId xmlns:a16="http://schemas.microsoft.com/office/drawing/2014/main" id="{BECB9285-0558-4800-8224-748D992E9895}"/>
                </a:ext>
              </a:extLst>
            </p:cNvPr>
            <p:cNvGrpSpPr/>
            <p:nvPr/>
          </p:nvGrpSpPr>
          <p:grpSpPr>
            <a:xfrm>
              <a:off x="1488023" y="4975767"/>
              <a:ext cx="2176450" cy="755557"/>
              <a:chOff x="0" y="-12700"/>
              <a:chExt cx="2176448" cy="755556"/>
            </a:xfrm>
          </p:grpSpPr>
          <p:grpSp>
            <p:nvGrpSpPr>
              <p:cNvPr id="559" name="Grouper">
                <a:extLst>
                  <a:ext uri="{FF2B5EF4-FFF2-40B4-BE49-F238E27FC236}">
                    <a16:creationId xmlns:a16="http://schemas.microsoft.com/office/drawing/2014/main" id="{5F9D8E93-A3DE-4AE7-8D1A-9BD682502A8F}"/>
                  </a:ext>
                </a:extLst>
              </p:cNvPr>
              <p:cNvGrpSpPr/>
              <p:nvPr/>
            </p:nvGrpSpPr>
            <p:grpSpPr>
              <a:xfrm rot="20957344">
                <a:off x="1044643" y="144258"/>
                <a:ext cx="437483" cy="420832"/>
                <a:chOff x="0" y="0"/>
                <a:chExt cx="437482" cy="420830"/>
              </a:xfrm>
            </p:grpSpPr>
            <p:sp>
              <p:nvSpPr>
                <p:cNvPr id="569" name="Cercle">
                  <a:extLst>
                    <a:ext uri="{FF2B5EF4-FFF2-40B4-BE49-F238E27FC236}">
                      <a16:creationId xmlns:a16="http://schemas.microsoft.com/office/drawing/2014/main" id="{CCA3A923-3020-48AD-A55A-1D74C8B4B182}"/>
                    </a:ext>
                  </a:extLst>
                </p:cNvPr>
                <p:cNvSpPr/>
                <p:nvPr/>
              </p:nvSpPr>
              <p:spPr>
                <a:xfrm rot="21600000">
                  <a:off x="312571" y="102546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0" name="Cercle">
                  <a:extLst>
                    <a:ext uri="{FF2B5EF4-FFF2-40B4-BE49-F238E27FC236}">
                      <a16:creationId xmlns:a16="http://schemas.microsoft.com/office/drawing/2014/main" id="{80CDB167-54F4-42D9-B7C1-7B785DA1955E}"/>
                    </a:ext>
                  </a:extLst>
                </p:cNvPr>
                <p:cNvSpPr/>
                <p:nvPr/>
              </p:nvSpPr>
              <p:spPr>
                <a:xfrm rot="21600000">
                  <a:off x="251043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1" name="Cercle">
                  <a:extLst>
                    <a:ext uri="{FF2B5EF4-FFF2-40B4-BE49-F238E27FC236}">
                      <a16:creationId xmlns:a16="http://schemas.microsoft.com/office/drawing/2014/main" id="{8B96144D-C68C-4406-82DF-6702B09B3EBF}"/>
                    </a:ext>
                  </a:extLst>
                </p:cNvPr>
                <p:cNvSpPr/>
                <p:nvPr/>
              </p:nvSpPr>
              <p:spPr>
                <a:xfrm rot="21600000">
                  <a:off x="312571" y="196303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2" name="Cercle">
                  <a:extLst>
                    <a:ext uri="{FF2B5EF4-FFF2-40B4-BE49-F238E27FC236}">
                      <a16:creationId xmlns:a16="http://schemas.microsoft.com/office/drawing/2014/main" id="{8661AAB6-8227-47BD-8BE9-370687432E8A}"/>
                    </a:ext>
                  </a:extLst>
                </p:cNvPr>
                <p:cNvSpPr/>
                <p:nvPr/>
              </p:nvSpPr>
              <p:spPr>
                <a:xfrm rot="21600000">
                  <a:off x="251043" y="25149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3" name="Cercle">
                  <a:extLst>
                    <a:ext uri="{FF2B5EF4-FFF2-40B4-BE49-F238E27FC236}">
                      <a16:creationId xmlns:a16="http://schemas.microsoft.com/office/drawing/2014/main" id="{0775E68A-D4FA-49DA-8211-64CA3A64918E}"/>
                    </a:ext>
                  </a:extLst>
                </p:cNvPr>
                <p:cNvSpPr/>
                <p:nvPr/>
              </p:nvSpPr>
              <p:spPr>
                <a:xfrm rot="21600000">
                  <a:off x="130917" y="295919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4" name="Cercle">
                  <a:extLst>
                    <a:ext uri="{FF2B5EF4-FFF2-40B4-BE49-F238E27FC236}">
                      <a16:creationId xmlns:a16="http://schemas.microsoft.com/office/drawing/2014/main" id="{5EC6D260-95CC-4545-B0F3-49E53AB2811F}"/>
                    </a:ext>
                  </a:extLst>
                </p:cNvPr>
                <p:cNvSpPr/>
                <p:nvPr/>
              </p:nvSpPr>
              <p:spPr>
                <a:xfrm rot="21600000">
                  <a:off x="192445" y="295919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5" name="Cercle">
                  <a:extLst>
                    <a:ext uri="{FF2B5EF4-FFF2-40B4-BE49-F238E27FC236}">
                      <a16:creationId xmlns:a16="http://schemas.microsoft.com/office/drawing/2014/main" id="{1187D270-3C4B-483E-A631-3BE97AC8CA3C}"/>
                    </a:ext>
                  </a:extLst>
                </p:cNvPr>
                <p:cNvSpPr/>
                <p:nvPr/>
              </p:nvSpPr>
              <p:spPr>
                <a:xfrm rot="21600000">
                  <a:off x="193373" y="-1"/>
                  <a:ext cx="124912" cy="124913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6" name="Cercle">
                  <a:extLst>
                    <a:ext uri="{FF2B5EF4-FFF2-40B4-BE49-F238E27FC236}">
                      <a16:creationId xmlns:a16="http://schemas.microsoft.com/office/drawing/2014/main" id="{FAFCC867-6E2A-43FF-A03D-AC8BF091929B}"/>
                    </a:ext>
                  </a:extLst>
                </p:cNvPr>
                <p:cNvSpPr/>
                <p:nvPr/>
              </p:nvSpPr>
              <p:spPr>
                <a:xfrm rot="21600000">
                  <a:off x="-1" y="104880"/>
                  <a:ext cx="124913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7" name="Cercle">
                  <a:extLst>
                    <a:ext uri="{FF2B5EF4-FFF2-40B4-BE49-F238E27FC236}">
                      <a16:creationId xmlns:a16="http://schemas.microsoft.com/office/drawing/2014/main" id="{F7D7F991-7A93-41AD-B81F-67FA5F90058B}"/>
                    </a:ext>
                  </a:extLst>
                </p:cNvPr>
                <p:cNvSpPr/>
                <p:nvPr/>
              </p:nvSpPr>
              <p:spPr>
                <a:xfrm rot="21600000">
                  <a:off x="125521" y="-1"/>
                  <a:ext cx="124912" cy="124913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8" name="Cercle">
                  <a:extLst>
                    <a:ext uri="{FF2B5EF4-FFF2-40B4-BE49-F238E27FC236}">
                      <a16:creationId xmlns:a16="http://schemas.microsoft.com/office/drawing/2014/main" id="{12C6555E-FADC-4DEC-AC3A-2E262E65CD20}"/>
                    </a:ext>
                  </a:extLst>
                </p:cNvPr>
                <p:cNvSpPr/>
                <p:nvPr/>
              </p:nvSpPr>
              <p:spPr>
                <a:xfrm rot="21600000">
                  <a:off x="49344" y="42425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79" name="Cercle">
                  <a:extLst>
                    <a:ext uri="{FF2B5EF4-FFF2-40B4-BE49-F238E27FC236}">
                      <a16:creationId xmlns:a16="http://schemas.microsoft.com/office/drawing/2014/main" id="{20BD2B9B-2D63-435D-B6B8-362652657797}"/>
                    </a:ext>
                  </a:extLst>
                </p:cNvPr>
                <p:cNvSpPr/>
                <p:nvPr/>
              </p:nvSpPr>
              <p:spPr>
                <a:xfrm rot="21600000">
                  <a:off x="927" y="19630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0" name="Cercle">
                  <a:extLst>
                    <a:ext uri="{FF2B5EF4-FFF2-40B4-BE49-F238E27FC236}">
                      <a16:creationId xmlns:a16="http://schemas.microsoft.com/office/drawing/2014/main" id="{07339B22-3E6B-4A32-96A0-18B0013E9C98}"/>
                    </a:ext>
                  </a:extLst>
                </p:cNvPr>
                <p:cNvSpPr/>
                <p:nvPr/>
              </p:nvSpPr>
              <p:spPr>
                <a:xfrm rot="21600000">
                  <a:off x="49344" y="251492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1" name="Cercle">
                  <a:extLst>
                    <a:ext uri="{FF2B5EF4-FFF2-40B4-BE49-F238E27FC236}">
                      <a16:creationId xmlns:a16="http://schemas.microsoft.com/office/drawing/2014/main" id="{FD2D1B2A-4B73-4BAF-9079-43F783F28354}"/>
                    </a:ext>
                  </a:extLst>
                </p:cNvPr>
                <p:cNvSpPr/>
                <p:nvPr/>
              </p:nvSpPr>
              <p:spPr>
                <a:xfrm rot="21600000">
                  <a:off x="156285" y="102546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2" name="Cercle">
                  <a:extLst>
                    <a:ext uri="{FF2B5EF4-FFF2-40B4-BE49-F238E27FC236}">
                      <a16:creationId xmlns:a16="http://schemas.microsoft.com/office/drawing/2014/main" id="{6F57C3E9-61C3-4AC6-A540-F4435D94FE9A}"/>
                    </a:ext>
                  </a:extLst>
                </p:cNvPr>
                <p:cNvSpPr/>
                <p:nvPr/>
              </p:nvSpPr>
              <p:spPr>
                <a:xfrm rot="21600000">
                  <a:off x="90826" y="104880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3" name="Cercle">
                  <a:extLst>
                    <a:ext uri="{FF2B5EF4-FFF2-40B4-BE49-F238E27FC236}">
                      <a16:creationId xmlns:a16="http://schemas.microsoft.com/office/drawing/2014/main" id="{E24546C5-3AD1-44F3-93FA-3DFF9477B7F4}"/>
                    </a:ext>
                  </a:extLst>
                </p:cNvPr>
                <p:cNvSpPr/>
                <p:nvPr/>
              </p:nvSpPr>
              <p:spPr>
                <a:xfrm rot="21600000">
                  <a:off x="9668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4" name="Cercle">
                  <a:extLst>
                    <a:ext uri="{FF2B5EF4-FFF2-40B4-BE49-F238E27FC236}">
                      <a16:creationId xmlns:a16="http://schemas.microsoft.com/office/drawing/2014/main" id="{0C9AA677-701F-44A3-A612-C4DDDEA5477A}"/>
                    </a:ext>
                  </a:extLst>
                </p:cNvPr>
                <p:cNvSpPr/>
                <p:nvPr/>
              </p:nvSpPr>
              <p:spPr>
                <a:xfrm rot="21600000">
                  <a:off x="159142" y="199233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5" name="Cercle">
                  <a:extLst>
                    <a:ext uri="{FF2B5EF4-FFF2-40B4-BE49-F238E27FC236}">
                      <a16:creationId xmlns:a16="http://schemas.microsoft.com/office/drawing/2014/main" id="{414AA7AF-61CA-4009-8427-74F68525AC3B}"/>
                    </a:ext>
                  </a:extLst>
                </p:cNvPr>
                <p:cNvSpPr/>
                <p:nvPr/>
              </p:nvSpPr>
              <p:spPr>
                <a:xfrm rot="21600000">
                  <a:off x="250116" y="188201"/>
                  <a:ext cx="124912" cy="124912"/>
                </a:xfrm>
                <a:prstGeom prst="ellipse">
                  <a:avLst/>
                </a:prstGeom>
                <a:blipFill rotWithShape="1">
                  <a:blip r:embed="rId4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  <p:sp>
              <p:nvSpPr>
                <p:cNvPr id="586" name="Cercle">
                  <a:extLst>
                    <a:ext uri="{FF2B5EF4-FFF2-40B4-BE49-F238E27FC236}">
                      <a16:creationId xmlns:a16="http://schemas.microsoft.com/office/drawing/2014/main" id="{ECE719CB-9956-4D52-B769-C5E1124E734B}"/>
                    </a:ext>
                  </a:extLst>
                </p:cNvPr>
                <p:cNvSpPr/>
                <p:nvPr/>
              </p:nvSpPr>
              <p:spPr>
                <a:xfrm rot="21600000">
                  <a:off x="210025" y="109812"/>
                  <a:ext cx="124912" cy="124912"/>
                </a:xfrm>
                <a:prstGeom prst="ellipse">
                  <a:avLst/>
                </a:prstGeom>
                <a:blipFill rotWithShape="1">
                  <a:blip r:embed="rId5"/>
                  <a:srcRect/>
                  <a:tile tx="0" ty="0" sx="100000" sy="100000" flip="none" algn="tl"/>
                </a:blipFill>
                <a:ln w="12700" cap="flat">
                  <a:noFill/>
                  <a:miter lim="400000"/>
                </a:ln>
                <a:effectLst>
                  <a:outerShdw blurRad="38100" dist="25400" dir="5400000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584200">
                    <a:defRPr sz="4000">
                      <a:solidFill>
                        <a:srgbClr val="FFFFFF"/>
                      </a:solidFill>
                      <a:effectLst>
                        <a:outerShdw blurRad="38100" dist="12700" dir="5400000" rotWithShape="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  <a:endParaRPr/>
                </a:p>
              </p:txBody>
            </p:sp>
          </p:grpSp>
          <p:grpSp>
            <p:nvGrpSpPr>
              <p:cNvPr id="560" name="Grouper">
                <a:extLst>
                  <a:ext uri="{FF2B5EF4-FFF2-40B4-BE49-F238E27FC236}">
                    <a16:creationId xmlns:a16="http://schemas.microsoft.com/office/drawing/2014/main" id="{684FBD3C-12ED-4EEC-A584-046A12292FF2}"/>
                  </a:ext>
                </a:extLst>
              </p:cNvPr>
              <p:cNvGrpSpPr/>
              <p:nvPr/>
            </p:nvGrpSpPr>
            <p:grpSpPr>
              <a:xfrm>
                <a:off x="350306" y="-12700"/>
                <a:ext cx="1826143" cy="734749"/>
                <a:chOff x="-12728" y="-12700"/>
                <a:chExt cx="1826141" cy="734748"/>
              </a:xfrm>
            </p:grpSpPr>
            <p:pic>
              <p:nvPicPr>
                <p:cNvPr id="563" name="Ligne de connexion" descr="Ligne de connexion">
                  <a:extLst>
                    <a:ext uri="{FF2B5EF4-FFF2-40B4-BE49-F238E27FC236}">
                      <a16:creationId xmlns:a16="http://schemas.microsoft.com/office/drawing/2014/main" id="{07A93038-1902-47ED-AA0A-52021468538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2659" y="162157"/>
                  <a:ext cx="150486" cy="384751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  <p:pic>
              <p:nvPicPr>
                <p:cNvPr id="564" name="Ligne de connexion" descr="Ligne de connexion">
                  <a:extLst>
                    <a:ext uri="{FF2B5EF4-FFF2-40B4-BE49-F238E27FC236}">
                      <a16:creationId xmlns:a16="http://schemas.microsoft.com/office/drawing/2014/main" id="{5B4BFD31-F0AE-44AE-9EC8-1D2579AD1B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514" y="80136"/>
                  <a:ext cx="201568" cy="542502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  <p:pic>
              <p:nvPicPr>
                <p:cNvPr id="565" name="Ligne de connexion" descr="Ligne de connexion">
                  <a:extLst>
                    <a:ext uri="{FF2B5EF4-FFF2-40B4-BE49-F238E27FC236}">
                      <a16:creationId xmlns:a16="http://schemas.microsoft.com/office/drawing/2014/main" id="{B95146E2-2D2D-4BA4-A5A9-FE18F45902D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-12729" y="-12700"/>
                  <a:ext cx="212651" cy="734749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  <p:pic>
              <p:nvPicPr>
                <p:cNvPr id="566" name="Ligne de connexion" descr="Ligne de connexion">
                  <a:extLst>
                    <a:ext uri="{FF2B5EF4-FFF2-40B4-BE49-F238E27FC236}">
                      <a16:creationId xmlns:a16="http://schemas.microsoft.com/office/drawing/2014/main" id="{25677F8F-6055-436A-A988-B34F23B3364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18153" y="169846"/>
                  <a:ext cx="150487" cy="384751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  <p:pic>
              <p:nvPicPr>
                <p:cNvPr id="567" name="Ligne de connexion" descr="Ligne de connexion">
                  <a:extLst>
                    <a:ext uri="{FF2B5EF4-FFF2-40B4-BE49-F238E27FC236}">
                      <a16:creationId xmlns:a16="http://schemas.microsoft.com/office/drawing/2014/main" id="{17DED992-1B38-4560-97F1-043A8491910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33911" y="83215"/>
                  <a:ext cx="201568" cy="542502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  <p:pic>
              <p:nvPicPr>
                <p:cNvPr id="568" name="Ligne de connexion" descr="Ligne de connexion">
                  <a:extLst>
                    <a:ext uri="{FF2B5EF4-FFF2-40B4-BE49-F238E27FC236}">
                      <a16:creationId xmlns:a16="http://schemas.microsoft.com/office/drawing/2014/main" id="{8C334DD6-B6F9-435D-9A50-6A222ECDB5E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600763" y="-12700"/>
                  <a:ext cx="212651" cy="734749"/>
                </a:xfrm>
                <a:prstGeom prst="rect">
                  <a:avLst/>
                </a:prstGeom>
                <a:effectLst>
                  <a:outerShdw blurRad="25400" dist="25400" dir="5520000" rotWithShape="0">
                    <a:srgbClr val="FFFFFF">
                      <a:alpha val="72000"/>
                    </a:srgbClr>
                  </a:outerShdw>
                </a:effectLst>
              </p:spPr>
            </p:pic>
          </p:grpSp>
          <p:sp>
            <p:nvSpPr>
              <p:cNvPr id="561" name="Cercle">
                <a:extLst>
                  <a:ext uri="{FF2B5EF4-FFF2-40B4-BE49-F238E27FC236}">
                    <a16:creationId xmlns:a16="http://schemas.microsoft.com/office/drawing/2014/main" id="{9E81BA1A-5EEF-45CB-88CF-77E07C8DB504}"/>
                  </a:ext>
                </a:extLst>
              </p:cNvPr>
              <p:cNvSpPr/>
              <p:nvPr/>
            </p:nvSpPr>
            <p:spPr>
              <a:xfrm rot="20957344">
                <a:off x="14241" y="559503"/>
                <a:ext cx="169113" cy="169112"/>
              </a:xfrm>
              <a:prstGeom prst="ellipse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pic>
            <p:nvPicPr>
              <p:cNvPr id="562" name="Ligne Ligne" descr="Ligne Ligne">
                <a:extLst>
                  <a:ext uri="{FF2B5EF4-FFF2-40B4-BE49-F238E27FC236}">
                    <a16:creationId xmlns:a16="http://schemas.microsoft.com/office/drawing/2014/main" id="{D24341D8-C1FB-4C21-B9A8-A5D23991D2D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 rot="20779757">
                <a:off x="226176" y="458965"/>
                <a:ext cx="784938" cy="169814"/>
              </a:xfrm>
              <a:prstGeom prst="rect">
                <a:avLst/>
              </a:prstGeom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12888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F10AA0-6614-49F2-9FE0-D05159D6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E369-08AF-4BEC-8921-159174CF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65221" cy="4351338"/>
          </a:xfrm>
        </p:spPr>
        <p:txBody>
          <a:bodyPr>
            <a:normAutofit lnSpcReduction="10000"/>
          </a:bodyPr>
          <a:lstStyle/>
          <a:p>
            <a:r>
              <a:rPr lang="fr-FR" dirty="0"/>
              <a:t>Concevoir un réacteur type MSFR :</a:t>
            </a:r>
          </a:p>
          <a:p>
            <a:pPr lvl="1"/>
            <a:r>
              <a:rPr lang="fr-FR" dirty="0"/>
              <a:t>capable de valoriser les matières existantes, surtout celles actuellement inutilisées ;</a:t>
            </a:r>
          </a:p>
          <a:p>
            <a:pPr lvl="1"/>
            <a:r>
              <a:rPr lang="fr-FR" dirty="0"/>
              <a:t>déployable ;</a:t>
            </a:r>
          </a:p>
          <a:p>
            <a:pPr lvl="1"/>
            <a:r>
              <a:rPr lang="fr-FR" dirty="0"/>
              <a:t>sûr.</a:t>
            </a:r>
          </a:p>
          <a:p>
            <a:pPr lvl="1"/>
            <a:endParaRPr lang="fr-FR" dirty="0"/>
          </a:p>
          <a:p>
            <a:r>
              <a:rPr lang="fr-FR" dirty="0"/>
              <a:t>Ce qui se traduit par :</a:t>
            </a:r>
          </a:p>
          <a:p>
            <a:pPr lvl="1"/>
            <a:r>
              <a:rPr lang="fr-FR" dirty="0"/>
              <a:t>l’optimisation neutronique et thermo-hydraulique du circuit combustible ;</a:t>
            </a:r>
          </a:p>
          <a:p>
            <a:pPr lvl="1"/>
            <a:r>
              <a:rPr lang="fr-FR" dirty="0"/>
              <a:t>la définition de l’unité de retraitement des matières ;</a:t>
            </a:r>
          </a:p>
          <a:p>
            <a:pPr lvl="1"/>
            <a:r>
              <a:rPr lang="fr-FR" dirty="0"/>
              <a:t>l’étude de scénarios de déploiement ;</a:t>
            </a:r>
          </a:p>
          <a:p>
            <a:pPr lvl="1"/>
            <a:r>
              <a:rPr lang="fr-FR" i="1" dirty="0"/>
              <a:t>bien d’autres choses (étude du comportement en transitoire incidentel ou accidentel, analyses de sûreté probabiliste et déterministe, instrumentation, …).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156F5D-99BA-4369-8F73-80E7430D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00AB95-A05B-4876-A13C-96D5F88F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C60AC-CB19-476B-BB52-AB67A654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1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16733AE-53E0-4DAD-9512-CA9F2ECA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389B9F-B622-4CBB-9062-D5FE391A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2363F4-C95E-46E6-B8B7-1885192A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C1632C-14AB-4502-9313-62E324BD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7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7D671C-9553-48E6-BD95-57E11211DC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 b="6654"/>
          <a:stretch/>
        </p:blipFill>
        <p:spPr>
          <a:xfrm>
            <a:off x="2447636" y="3149600"/>
            <a:ext cx="6705600" cy="292056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A4D11F6-B63C-419B-AA95-687BBAB4FDED}"/>
              </a:ext>
            </a:extLst>
          </p:cNvPr>
          <p:cNvSpPr txBox="1"/>
          <p:nvPr/>
        </p:nvSpPr>
        <p:spPr>
          <a:xfrm>
            <a:off x="8278446" y="5819855"/>
            <a:ext cx="1047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@Franquin</a:t>
            </a:r>
          </a:p>
        </p:txBody>
      </p:sp>
    </p:spTree>
    <p:extLst>
      <p:ext uri="{BB962C8B-B14F-4D97-AF65-F5344CB8AC3E}">
        <p14:creationId xmlns:p14="http://schemas.microsoft.com/office/powerpoint/2010/main" val="295584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85662C-95D6-461B-9D62-F7DCBBA2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Outils &amp; méthodes</a:t>
            </a:r>
          </a:p>
        </p:txBody>
      </p:sp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EAB060B8-AAE1-4091-BC97-4045B0BA41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71893"/>
              </p:ext>
            </p:extLst>
          </p:nvPr>
        </p:nvGraphicFramePr>
        <p:xfrm>
          <a:off x="838200" y="1454801"/>
          <a:ext cx="10515600" cy="5038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00">
                  <a:extLst>
                    <a:ext uri="{9D8B030D-6E8A-4147-A177-3AD203B41FA5}">
                      <a16:colId xmlns:a16="http://schemas.microsoft.com/office/drawing/2014/main" val="3988176883"/>
                    </a:ext>
                  </a:extLst>
                </a:gridCol>
                <a:gridCol w="2227385">
                  <a:extLst>
                    <a:ext uri="{9D8B030D-6E8A-4147-A177-3AD203B41FA5}">
                      <a16:colId xmlns:a16="http://schemas.microsoft.com/office/drawing/2014/main" val="4229734036"/>
                    </a:ext>
                  </a:extLst>
                </a:gridCol>
                <a:gridCol w="2524369">
                  <a:extLst>
                    <a:ext uri="{9D8B030D-6E8A-4147-A177-3AD203B41FA5}">
                      <a16:colId xmlns:a16="http://schemas.microsoft.com/office/drawing/2014/main" val="4202032936"/>
                    </a:ext>
                  </a:extLst>
                </a:gridCol>
                <a:gridCol w="2114490">
                  <a:extLst>
                    <a:ext uri="{9D8B030D-6E8A-4147-A177-3AD203B41FA5}">
                      <a16:colId xmlns:a16="http://schemas.microsoft.com/office/drawing/2014/main" val="2370775343"/>
                    </a:ext>
                  </a:extLst>
                </a:gridCol>
                <a:gridCol w="2252356">
                  <a:extLst>
                    <a:ext uri="{9D8B030D-6E8A-4147-A177-3AD203B41FA5}">
                      <a16:colId xmlns:a16="http://schemas.microsoft.com/office/drawing/2014/main" val="2264194443"/>
                    </a:ext>
                  </a:extLst>
                </a:gridCol>
              </a:tblGrid>
              <a:tr h="618474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Optimisation thermo-hydraulique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Optimisation neutronique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Déploiement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Comportement en transitoire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498410"/>
                  </a:ext>
                </a:extLst>
              </a:tr>
              <a:tr h="618474">
                <a:tc>
                  <a:txBody>
                    <a:bodyPr/>
                    <a:lstStyle/>
                    <a:p>
                      <a:r>
                        <a:rPr lang="fr-FR" sz="1600" dirty="0"/>
                        <a:t>Code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/>
                        <a:t>SONGe</a:t>
                      </a:r>
                      <a:r>
                        <a:rPr lang="fr-FR" sz="1600" dirty="0"/>
                        <a:t> (optimisation </a:t>
                      </a:r>
                      <a:r>
                        <a:rPr lang="fr-FR" sz="1600" dirty="0" err="1"/>
                        <a:t>multi-critères</a:t>
                      </a:r>
                      <a:r>
                        <a:rPr lang="fr-FR" sz="1600" dirty="0"/>
                        <a:t>, algorithme génétique)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REM (évolution sous contraintes du réacteur, intègre la chimie)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ISF (déploiement sous contraintes d’un parc)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TFM-</a:t>
                      </a:r>
                      <a:r>
                        <a:rPr lang="fr-FR" sz="1600" i="1" dirty="0" err="1"/>
                        <a:t>OpenFOAM</a:t>
                      </a:r>
                      <a:r>
                        <a:rPr lang="fr-FR" sz="1600" i="1" dirty="0"/>
                        <a:t> </a:t>
                      </a:r>
                    </a:p>
                    <a:p>
                      <a:r>
                        <a:rPr lang="fr-FR" sz="1600" i="1" dirty="0"/>
                        <a:t>(&amp; autres) (thermo-hydraulique avec suivi des précurseurs)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125997"/>
                  </a:ext>
                </a:extLst>
              </a:tr>
              <a:tr h="618474">
                <a:tc>
                  <a:txBody>
                    <a:bodyPr/>
                    <a:lstStyle/>
                    <a:p>
                      <a:r>
                        <a:rPr lang="fr-FR" sz="1600" dirty="0"/>
                        <a:t>Equations résolues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Equations de la thermo-hydraulique avec corrélations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Equations de Boltzmann (transport des neutrons)</a:t>
                      </a:r>
                    </a:p>
                    <a:p>
                      <a:r>
                        <a:rPr lang="fr-FR" sz="1600" dirty="0"/>
                        <a:t>Equations de Bateman (évolution physique et chimique des matières)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Conservation de la matière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Equations de Navier Stocks (méthodes RANS ou LES)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287682"/>
                  </a:ext>
                </a:extLst>
              </a:tr>
              <a:tr h="618474">
                <a:tc>
                  <a:txBody>
                    <a:bodyPr/>
                    <a:lstStyle/>
                    <a:p>
                      <a:r>
                        <a:rPr lang="fr-FR" sz="1600" dirty="0"/>
                        <a:t>Observables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Fraction du sel en zone critique</a:t>
                      </a:r>
                    </a:p>
                    <a:p>
                      <a:r>
                        <a:rPr lang="fr-FR" sz="1600" dirty="0"/>
                        <a:t>Puissance requise pour les pompes</a:t>
                      </a:r>
                    </a:p>
                    <a:p>
                      <a:r>
                        <a:rPr lang="fr-FR" sz="1600" dirty="0"/>
                        <a:t>Vitesse de circulation du sel</a:t>
                      </a:r>
                    </a:p>
                    <a:p>
                      <a:r>
                        <a:rPr lang="fr-FR" sz="1600" dirty="0"/>
                        <a:t>Caractéristiques des HX</a:t>
                      </a:r>
                    </a:p>
                    <a:p>
                      <a:r>
                        <a:rPr lang="fr-FR" sz="1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Inventaire initial en actinides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Coefficients de contre-réaction</a:t>
                      </a:r>
                    </a:p>
                    <a:p>
                      <a:r>
                        <a:rPr lang="fr-FR" sz="1600" dirty="0"/>
                        <a:t>Evolution de l’inventaire (produits de fission, actinides mineurs,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Consommation d’uranium naturel</a:t>
                      </a:r>
                    </a:p>
                    <a:p>
                      <a:r>
                        <a:rPr lang="fr-FR" sz="1600" dirty="0"/>
                        <a:t>Stocks en combustibles usés</a:t>
                      </a:r>
                    </a:p>
                    <a:p>
                      <a:r>
                        <a:rPr lang="fr-FR" sz="1600" dirty="0"/>
                        <a:t>Radiotoxicité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/>
                        <a:t>Gradients de température</a:t>
                      </a:r>
                    </a:p>
                    <a:p>
                      <a:r>
                        <a:rPr lang="fr-FR" sz="1600" i="1" dirty="0"/>
                        <a:t>Points chauds</a:t>
                      </a:r>
                    </a:p>
                    <a:p>
                      <a:r>
                        <a:rPr lang="fr-FR" sz="1600" i="1" dirty="0"/>
                        <a:t>Turbulences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28195"/>
                  </a:ext>
                </a:extLst>
              </a:tr>
            </a:tbl>
          </a:graphicData>
        </a:graphic>
      </p:graphicFrame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14120AB-D4AA-4739-B6A5-B8531ABCC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0A4257-B4F3-418E-9CB9-4FA0FDBE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6B63256-86C3-403F-9612-5470E9AF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8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7F069BC-893A-4C24-A076-26E526F351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7" b="6654"/>
          <a:stretch/>
        </p:blipFill>
        <p:spPr>
          <a:xfrm>
            <a:off x="6697784" y="347645"/>
            <a:ext cx="2346035" cy="102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8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AFB1BD-6E3E-48DA-8B0E-BBC449C8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Conception du réacteur pas à pas (1)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72275-5732-4D97-974E-A46E28A6A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12938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Choix du sel combustible</a:t>
            </a:r>
          </a:p>
          <a:p>
            <a:pPr lvl="1"/>
            <a:r>
              <a:rPr lang="fr-FR" dirty="0"/>
              <a:t>Utilisation des matières actuelles = cycle U/Pu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Transuraniens (</a:t>
            </a:r>
            <a:r>
              <a:rPr lang="fr-FR" dirty="0" err="1"/>
              <a:t>TRUs</a:t>
            </a:r>
            <a:r>
              <a:rPr lang="fr-FR" dirty="0"/>
              <a:t>) avec le </a:t>
            </a:r>
            <a:r>
              <a:rPr lang="fr-FR" baseline="30000" dirty="0"/>
              <a:t>239</a:t>
            </a:r>
            <a:r>
              <a:rPr lang="fr-FR" dirty="0"/>
              <a:t>Pu comme fissile principal, issu des combustibles irradiés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Surrégénération recherchée + valorisation de l’U appauvri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/>
              <a:t> </a:t>
            </a:r>
            <a:r>
              <a:rPr lang="fr-FR" baseline="30000" dirty="0"/>
              <a:t>238</a:t>
            </a:r>
            <a:r>
              <a:rPr lang="fr-FR" dirty="0"/>
              <a:t>U comme élément fertile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Solubilité dans le solvant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Choix de </a:t>
            </a:r>
            <a:r>
              <a:rPr lang="fr-FR" dirty="0" err="1"/>
              <a:t>NaCl</a:t>
            </a:r>
            <a:r>
              <a:rPr lang="fr-FR" dirty="0"/>
              <a:t> comme solvant (Pu peu soluble dans </a:t>
            </a:r>
            <a:r>
              <a:rPr lang="fr-FR" dirty="0" err="1"/>
              <a:t>LiF</a:t>
            </a:r>
            <a:r>
              <a:rPr lang="fr-FR" dirty="0"/>
              <a:t>)</a:t>
            </a:r>
          </a:p>
          <a:p>
            <a:pPr lvl="1">
              <a:lnSpc>
                <a:spcPct val="160000"/>
              </a:lnSpc>
            </a:pPr>
            <a:r>
              <a:rPr lang="fr-FR" dirty="0"/>
              <a:t>Prévention de l’apparition d’éléments indésirables </a:t>
            </a:r>
          </a:p>
          <a:p>
            <a:pPr marL="914400" lvl="2" indent="0">
              <a:buNone/>
            </a:pPr>
            <a:r>
              <a:rPr lang="fr-FR" dirty="0">
                <a:sym typeface="Wingdings" panose="05000000000000000000" pitchFamily="2" charset="2"/>
              </a:rPr>
              <a:t> E</a:t>
            </a:r>
            <a:r>
              <a:rPr lang="fr-FR" dirty="0"/>
              <a:t>nrichissement du chlore en </a:t>
            </a:r>
            <a:r>
              <a:rPr lang="fr-FR" baseline="30000" dirty="0"/>
              <a:t>37</a:t>
            </a:r>
            <a:r>
              <a:rPr lang="fr-FR" dirty="0"/>
              <a:t>Cl à 99%</a:t>
            </a:r>
          </a:p>
          <a:p>
            <a:pPr marL="0" indent="0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 Sel NaCl-</a:t>
            </a:r>
            <a:r>
              <a:rPr lang="fr-FR" baseline="30000" dirty="0">
                <a:sym typeface="Wingdings" panose="05000000000000000000" pitchFamily="2" charset="2"/>
              </a:rPr>
              <a:t>app</a:t>
            </a:r>
            <a:r>
              <a:rPr lang="fr-FR" dirty="0">
                <a:sym typeface="Wingdings" panose="05000000000000000000" pitchFamily="2" charset="2"/>
              </a:rPr>
              <a:t>UCl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r>
              <a:rPr lang="fr-FR" dirty="0">
                <a:sym typeface="Wingdings" panose="05000000000000000000" pitchFamily="2" charset="2"/>
              </a:rPr>
              <a:t>-(</a:t>
            </a:r>
            <a:r>
              <a:rPr lang="fr-FR" dirty="0" err="1">
                <a:sym typeface="Wingdings" panose="05000000000000000000" pitchFamily="2" charset="2"/>
              </a:rPr>
              <a:t>TRUs</a:t>
            </a:r>
            <a:r>
              <a:rPr lang="fr-FR" dirty="0">
                <a:sym typeface="Wingdings" panose="05000000000000000000" pitchFamily="2" charset="2"/>
              </a:rPr>
              <a:t>)Cl</a:t>
            </a:r>
            <a:r>
              <a:rPr lang="fr-FR" baseline="-25000" dirty="0">
                <a:sym typeface="Wingdings" panose="05000000000000000000" pitchFamily="2" charset="2"/>
              </a:rPr>
              <a:t>3</a:t>
            </a:r>
            <a:endParaRPr lang="fr-FR" baseline="-25000" dirty="0"/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A66305-96DC-4155-A1AB-9FFBE76D2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14/03/2022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12C77D-635B-4F71-80E4-50247632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doctorants 2A - H. Pitois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E8D5A0-6DD7-4E8B-A8FB-2B7320C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FBF3-29B1-4879-AC73-1D6D01D5733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41308"/>
      </p:ext>
    </p:extLst>
  </p:cSld>
  <p:clrMapOvr>
    <a:masterClrMapping/>
  </p:clrMapOvr>
</p:sld>
</file>

<file path=ppt/theme/theme1.xml><?xml version="1.0" encoding="utf-8"?>
<a:theme xmlns:a="http://schemas.openxmlformats.org/drawingml/2006/main" name="hp_modele_sobre_bleu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p_sobre_bleu" id="{2284AF65-57A2-48ED-92D4-24C1AEA3940A}" vid="{92D8DB04-947C-421A-8A76-43425FC23A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hp_modele_sobre_bleu</Template>
  <TotalTime>2499</TotalTime>
  <Words>2573</Words>
  <Application>Microsoft Office PowerPoint</Application>
  <PresentationFormat>Grand écran</PresentationFormat>
  <Paragraphs>510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9" baseType="lpstr">
      <vt:lpstr>Arial</vt:lpstr>
      <vt:lpstr>Avenir Next Regular</vt:lpstr>
      <vt:lpstr>Calibri</vt:lpstr>
      <vt:lpstr>Calibri Light</vt:lpstr>
      <vt:lpstr>Cambria Math</vt:lpstr>
      <vt:lpstr>Gill Sans</vt:lpstr>
      <vt:lpstr>Gill Sans Light</vt:lpstr>
      <vt:lpstr>Helvetica Neue Medium</vt:lpstr>
      <vt:lpstr>Times New Roman</vt:lpstr>
      <vt:lpstr>Wingdings</vt:lpstr>
      <vt:lpstr>hp_modele_sobre_bleu</vt:lpstr>
      <vt:lpstr>Réacteurs à combustible liquide  Une option attractive pour un nucléaire sûr et durable </vt:lpstr>
      <vt:lpstr>Sommaire</vt:lpstr>
      <vt:lpstr>Contexte</vt:lpstr>
      <vt:lpstr>Un réacteur à sels fondus, en bref</vt:lpstr>
      <vt:lpstr>Notions de neutronique</vt:lpstr>
      <vt:lpstr>Objectif</vt:lpstr>
      <vt:lpstr>Conception</vt:lpstr>
      <vt:lpstr>Outils &amp; méthodes</vt:lpstr>
      <vt:lpstr>Conception du réacteur pas à pas (1)</vt:lpstr>
      <vt:lpstr>Différents combustibles</vt:lpstr>
      <vt:lpstr>Conception du réacteur pas à pas (2)</vt:lpstr>
      <vt:lpstr>Conception du réacteur pas à pas (3)</vt:lpstr>
      <vt:lpstr>Présentation PowerPoint</vt:lpstr>
      <vt:lpstr>Exemple d’une optimisation : l’épaisseur de la couverture fertile</vt:lpstr>
      <vt:lpstr>Réacteur actuel en cours d’optimisation</vt:lpstr>
      <vt:lpstr>Traitement des sels</vt:lpstr>
      <vt:lpstr>Conception d’un schéma de retraitement</vt:lpstr>
      <vt:lpstr>Schéma de principe : retraitement partiel sur site + traitement en usine</vt:lpstr>
      <vt:lpstr>Scénario de déploiement</vt:lpstr>
      <vt:lpstr>Scénarios de déploiement</vt:lpstr>
      <vt:lpstr>Evolution des parcs</vt:lpstr>
      <vt:lpstr>Evolution des stocks de matière</vt:lpstr>
      <vt:lpstr>Bilan et perspectives (1)</vt:lpstr>
      <vt:lpstr>Bilan et perspectives (2)</vt:lpstr>
      <vt:lpstr>Merci pour votre attention</vt:lpstr>
      <vt:lpstr>Optimisation : taille de la zone critique</vt:lpstr>
      <vt:lpstr>Optimisation : débit de retraitement de la couverture</vt:lpstr>
      <vt:lpstr>Stocks complets scénarios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Conception d’un réacteur rapide à sels fondus</dc:title>
  <dc:creator>Hugo PITOIS</dc:creator>
  <cp:lastModifiedBy>Hugo PITOIS</cp:lastModifiedBy>
  <cp:revision>138</cp:revision>
  <dcterms:created xsi:type="dcterms:W3CDTF">2022-03-02T11:31:53Z</dcterms:created>
  <dcterms:modified xsi:type="dcterms:W3CDTF">2022-03-11T09:07:07Z</dcterms:modified>
</cp:coreProperties>
</file>