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22"/>
  </p:notesMasterIdLst>
  <p:sldIdLst>
    <p:sldId id="408" r:id="rId3"/>
    <p:sldId id="412" r:id="rId4"/>
    <p:sldId id="413" r:id="rId5"/>
    <p:sldId id="422" r:id="rId6"/>
    <p:sldId id="415" r:id="rId7"/>
    <p:sldId id="432" r:id="rId8"/>
    <p:sldId id="433" r:id="rId9"/>
    <p:sldId id="416" r:id="rId10"/>
    <p:sldId id="419" r:id="rId11"/>
    <p:sldId id="434" r:id="rId12"/>
    <p:sldId id="423" r:id="rId13"/>
    <p:sldId id="427" r:id="rId14"/>
    <p:sldId id="418" r:id="rId15"/>
    <p:sldId id="428" r:id="rId16"/>
    <p:sldId id="429" r:id="rId17"/>
    <p:sldId id="424" r:id="rId18"/>
    <p:sldId id="430" r:id="rId19"/>
    <p:sldId id="414" r:id="rId20"/>
    <p:sldId id="431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95F"/>
    <a:srgbClr val="F6F791"/>
    <a:srgbClr val="0F46FF"/>
    <a:srgbClr val="215FFE"/>
    <a:srgbClr val="79EBEE"/>
    <a:srgbClr val="49B2F0"/>
    <a:srgbClr val="1E5EFF"/>
    <a:srgbClr val="1D5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7182" autoAdjust="0"/>
  </p:normalViewPr>
  <p:slideViewPr>
    <p:cSldViewPr snapToGrid="0">
      <p:cViewPr varScale="1">
        <p:scale>
          <a:sx n="131" d="100"/>
          <a:sy n="131" d="100"/>
        </p:scale>
        <p:origin x="6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19F92-1714-4E95-9A0D-6A9D3423EB73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5BD1D-1C62-427C-BB27-BCE510DBAF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23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283" y="6500360"/>
            <a:ext cx="3630971" cy="365125"/>
          </a:xfrm>
        </p:spPr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6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9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657816" y="0"/>
            <a:ext cx="1714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Blois 2017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3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657816" y="0"/>
            <a:ext cx="1714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Blois 2017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38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657816" y="0"/>
            <a:ext cx="1714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Blois 2017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4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7034926" y="0"/>
            <a:ext cx="24594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mm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</a:rPr>
              <a:t>Universe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@ NIKA2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80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657816" y="0"/>
            <a:ext cx="1714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Blois 2017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90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034926" y="0"/>
            <a:ext cx="24594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mm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</a:rPr>
              <a:t>Universe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@ NIKA2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819" y="393564"/>
            <a:ext cx="7791450" cy="7412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0450" y="6356349"/>
            <a:ext cx="355034" cy="366184"/>
          </a:xfrm>
        </p:spPr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73202" y="1106424"/>
            <a:ext cx="7015734" cy="914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4" y="684512"/>
            <a:ext cx="1384857" cy="77413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7034926" y="0"/>
            <a:ext cx="24594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F. Mayet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mm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</a:rPr>
              <a:t>Universe</a:t>
            </a:r>
            <a:r>
              <a:rPr lang="fr-FR" sz="1050" baseline="0" dirty="0">
                <a:solidFill>
                  <a:schemeClr val="bg1">
                    <a:lumMod val="50000"/>
                  </a:schemeClr>
                </a:solidFill>
              </a:rPr>
              <a:t> @ NIKA2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35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8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06827"/>
            <a:ext cx="7772400" cy="625249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6356351"/>
            <a:ext cx="3742945" cy="365125"/>
          </a:xfrm>
        </p:spPr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1132114" y="870857"/>
            <a:ext cx="6574972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798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46017-B84A-7015-D60D-9786D62F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69B6F3-EB82-E041-E88E-8C13EF049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183D25-6E65-5B01-057F-8F0E0CD3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AC918F-2589-F0BA-40BC-06E9931C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4EFFC0-0A3F-F2CE-D023-E86BB4B1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427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56355-A815-CD07-9549-D8A174CD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E975B9-8FAF-A502-796C-341053014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52C0AB-9151-9F5D-99ED-BFE01E67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5E349A-30EC-3ED9-D556-45901B4A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358CF8-0C70-7A6E-3627-EA600A62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211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4C54C6-21CD-5650-1208-C53CF63B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246F0A-9646-3EF6-976D-C3AFA82D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901D07-9119-A153-72DF-3BA014D7C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E793E0-BED2-7E38-3018-92E881247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BE9E7D-C977-954F-21B6-57D439C7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FE465B-5831-0C7D-48A4-66D4DA87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035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694EA-9562-156B-8F7D-5D3E6A60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AFFAA7-F056-137A-C65B-7F7E9BA9E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9DE842-7CC3-6C07-12D5-9D251BD78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8E9C92-611D-34B8-E518-DA1F02876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930BFE-5B50-C3D5-DAF6-2DEE533A9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CCBAA1-E02E-0EF2-DB80-D5AB41FF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FA3F24-3E43-5B27-3508-2BD9A96A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27C38E-22FD-877E-BC90-AE032A8A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04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5FA2E-4EFD-8B5B-DE21-1257E24D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290520-FF56-A5EE-EB47-F399BDF3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0CBA52-25AB-0E0B-50B0-0009AAC9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5BDDA1-9575-42FD-4018-19E78527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569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FDD1D5-564D-F9A4-02AC-26533CB3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87BB5F-0A4A-456D-5E3E-533F4D83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238A4B-22DC-6559-22DE-BDB2BC94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494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FAC5A-FCA4-4C45-EE7E-EAAE54F5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1E5922-AD22-9662-44AE-23CE09E3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C03CBF-7984-3A32-8869-7A5B4299E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53B142-BFDD-0237-8F86-047E39DA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1E3B40-B0FC-E8C6-518C-3BEA2ACA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226E4D-E655-0206-E28A-A5BD3922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50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2AB10-7351-DE06-2F02-A0BA89BC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9DDA65E-381E-61BB-694B-514F63BE4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B66CB0-537B-49D3-5BDB-F5766BA86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65D1A6-273F-166A-8909-C03D5497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38A682-4C9C-1AE3-0730-8B78AB64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373246-43BA-D9E1-6ABC-288670CF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123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B8B27-41D3-1B3C-AAA1-8E3A9031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37E87F-FB6A-83D4-E7C0-EF5AE61F6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45FE61-08C0-8A94-132F-AC2EDA8C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8CB271-E885-2475-ECBC-2E386B6F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966E4C-DE8E-E129-282C-7FDE2E83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445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CE87C6-97A2-0755-4BDF-021A46C72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3592BB-4753-CDB6-C6AB-55EC7CC8F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07D5B-9A11-B904-5208-F0CB1B8E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FE8571-D145-098E-14AB-4FD706CB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55A972-75A6-4A3F-D4CD-F47DF22C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3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2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31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84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32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07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70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86" y="6492875"/>
            <a:ext cx="3018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20984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EAA1E608-A0D1-4CC3-8717-44E8276C3AB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8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A99F02-0860-159B-6CD4-456542D9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C4976E-548B-7DC2-6B91-4191CC9EA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7622AE-F3D7-8198-E745-778DBB737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BAA3-BF18-3F40-B41D-A264A5326F81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80E033-023F-16DA-9031-3FAA48B3D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661E24-C2D9-EF07-1261-387DFF53C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8C387-D723-504B-A1CB-68588089A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F. Mayet – mm </a:t>
            </a:r>
            <a:r>
              <a:rPr lang="fr-FR" dirty="0" err="1"/>
              <a:t>Universe</a:t>
            </a:r>
            <a:r>
              <a:rPr lang="fr-FR" dirty="0"/>
              <a:t> 2023 - Grenoble - </a:t>
            </a:r>
            <a:r>
              <a:rPr lang="fr-FR" dirty="0" err="1"/>
              <a:t>june</a:t>
            </a:r>
            <a:r>
              <a:rPr lang="fr-FR" dirty="0"/>
              <a:t>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AF474-B6E4-C240-B8F9-90F4E9D154C1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A92874-89D3-41C5-B949-51733479938F}"/>
              </a:ext>
            </a:extLst>
          </p:cNvPr>
          <p:cNvSpPr txBox="1"/>
          <p:nvPr/>
        </p:nvSpPr>
        <p:spPr>
          <a:xfrm>
            <a:off x="-2886" y="0"/>
            <a:ext cx="9604086" cy="244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solidFill>
                  <a:srgbClr val="0F0870"/>
                </a:solidFill>
                <a:latin typeface="Arial Rounded MT Bold" panose="020F0704030504030204" pitchFamily="34" charset="77"/>
              </a:rPr>
              <a:t>mm </a:t>
            </a:r>
            <a:r>
              <a:rPr lang="fr-FR" sz="6000" b="1" dirty="0" err="1">
                <a:solidFill>
                  <a:srgbClr val="0F0870"/>
                </a:solidFill>
                <a:latin typeface="Arial Rounded MT Bold" panose="020F0704030504030204" pitchFamily="34" charset="77"/>
              </a:rPr>
              <a:t>Universe</a:t>
            </a:r>
            <a:r>
              <a:rPr lang="fr-FR" sz="6000" b="1" dirty="0">
                <a:solidFill>
                  <a:srgbClr val="0F0870"/>
                </a:solidFill>
                <a:latin typeface="Arial Rounded MT Bold" panose="020F0704030504030204" pitchFamily="34" charset="77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rgbClr val="823969"/>
                </a:solidFill>
                <a:latin typeface="Arial Rounded MT Bold" panose="020F0704030504030204" pitchFamily="34" charset="77"/>
              </a:rPr>
              <a:t> </a:t>
            </a:r>
            <a:r>
              <a:rPr lang="fr-FR" sz="2000" dirty="0">
                <a:solidFill>
                  <a:srgbClr val="823969"/>
                </a:solidFill>
                <a:latin typeface="Arial Rounded MT Bold" panose="020F0704030504030204" pitchFamily="34" charset="77"/>
              </a:rPr>
              <a:t>3rd </a:t>
            </a:r>
            <a:r>
              <a:rPr lang="fr-FR" sz="2000" dirty="0" err="1">
                <a:solidFill>
                  <a:srgbClr val="823969"/>
                </a:solidFill>
                <a:latin typeface="Arial Rounded MT Bold" panose="020F0704030504030204" pitchFamily="34" charset="77"/>
              </a:rPr>
              <a:t>edition</a:t>
            </a:r>
            <a:r>
              <a:rPr lang="fr-FR" sz="2000" dirty="0">
                <a:solidFill>
                  <a:srgbClr val="823969"/>
                </a:solidFill>
                <a:latin typeface="Arial Rounded MT Bold" panose="020F0704030504030204" pitchFamily="34" charset="77"/>
              </a:rPr>
              <a:t> · 26-30 June 2023 </a:t>
            </a:r>
          </a:p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rgbClr val="823969"/>
                </a:solidFill>
                <a:latin typeface="Arial Rounded MT Bold" panose="020F0704030504030204" pitchFamily="34" charset="77"/>
              </a:rPr>
              <a:t>LPSC Grenoble ·  France</a:t>
            </a:r>
          </a:p>
        </p:txBody>
      </p:sp>
    </p:spTree>
    <p:extLst>
      <p:ext uri="{BB962C8B-B14F-4D97-AF65-F5344CB8AC3E}">
        <p14:creationId xmlns:p14="http://schemas.microsoft.com/office/powerpoint/2010/main" val="211291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10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D58BED-35A7-33AA-F3DB-E37CE044899B}"/>
              </a:ext>
            </a:extLst>
          </p:cNvPr>
          <p:cNvSpPr/>
          <p:nvPr/>
        </p:nvSpPr>
        <p:spPr>
          <a:xfrm>
            <a:off x="1045029" y="380633"/>
            <a:ext cx="5787286" cy="2712602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/>
              <a:t>Wifi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 err="1"/>
              <a:t>Eduroam</a:t>
            </a:r>
            <a:r>
              <a:rPr lang="fr-FR" sz="2000" dirty="0"/>
              <a:t> </a:t>
            </a:r>
            <a:r>
              <a:rPr lang="fr-FR" i="1" dirty="0"/>
              <a:t>(best </a:t>
            </a:r>
            <a:r>
              <a:rPr lang="fr-FR" i="1" dirty="0" err="1"/>
              <a:t>choice</a:t>
            </a:r>
            <a:r>
              <a:rPr lang="fr-FR" i="1" dirty="0"/>
              <a:t>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/>
              <a:t>LPSC-GUEST </a:t>
            </a:r>
          </a:p>
          <a:p>
            <a:pPr>
              <a:lnSpc>
                <a:spcPct val="200000"/>
              </a:lnSpc>
            </a:pPr>
            <a:r>
              <a:rPr lang="fr-FR" sz="2000">
                <a:sym typeface="Wingdings" pitchFamily="2" charset="2"/>
              </a:rPr>
              <a:t> </a:t>
            </a:r>
            <a:r>
              <a:rPr lang="fr-FR" sz="2000" dirty="0" err="1">
                <a:sym typeface="Wingdings" pitchFamily="2" charset="2"/>
              </a:rPr>
              <a:t>choose</a:t>
            </a:r>
            <a:r>
              <a:rPr lang="fr-FR" sz="2000" dirty="0">
                <a:sym typeface="Wingdings" pitchFamily="2" charset="2"/>
              </a:rPr>
              <a:t> the </a:t>
            </a:r>
            <a:r>
              <a:rPr lang="fr-FR" sz="2000" dirty="0" err="1">
                <a:sym typeface="Wingdings" pitchFamily="2" charset="2"/>
              </a:rPr>
              <a:t>name</a:t>
            </a:r>
            <a:r>
              <a:rPr lang="fr-FR" sz="2000" dirty="0">
                <a:sym typeface="Wingdings" pitchFamily="2" charset="2"/>
              </a:rPr>
              <a:t> of one of the LOC </a:t>
            </a:r>
            <a:r>
              <a:rPr lang="fr-FR" sz="2000" dirty="0" err="1">
                <a:sym typeface="Wingdings" pitchFamily="2" charset="2"/>
              </a:rPr>
              <a:t>members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07753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11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B09D22-6DB9-AE81-0D1B-C085254DE58D}"/>
              </a:ext>
            </a:extLst>
          </p:cNvPr>
          <p:cNvSpPr/>
          <p:nvPr/>
        </p:nvSpPr>
        <p:spPr>
          <a:xfrm>
            <a:off x="1635578" y="1197060"/>
            <a:ext cx="5872843" cy="1429622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/>
              <a:t>mm </a:t>
            </a:r>
            <a:r>
              <a:rPr lang="fr-FR" sz="2000" dirty="0" err="1"/>
              <a:t>Universe</a:t>
            </a:r>
            <a:r>
              <a:rPr lang="fr-FR" sz="2000" dirty="0"/>
              <a:t> poster, goodies and </a:t>
            </a:r>
            <a:r>
              <a:rPr lang="fr-FR" sz="2000" dirty="0" err="1"/>
              <a:t>so</a:t>
            </a:r>
            <a:r>
              <a:rPr lang="fr-FR" sz="2000" dirty="0"/>
              <a:t> on</a:t>
            </a:r>
          </a:p>
          <a:p>
            <a:pPr algn="ctr">
              <a:lnSpc>
                <a:spcPct val="150000"/>
              </a:lnSpc>
            </a:pPr>
            <a:r>
              <a:rPr lang="fr-FR" sz="2000" dirty="0" err="1"/>
              <a:t>include</a:t>
            </a:r>
            <a:r>
              <a:rPr lang="fr-FR" sz="2000" dirty="0"/>
              <a:t> an original artwork by </a:t>
            </a:r>
          </a:p>
          <a:p>
            <a:pPr algn="ctr">
              <a:lnSpc>
                <a:spcPct val="150000"/>
              </a:lnSpc>
            </a:pPr>
            <a:r>
              <a:rPr lang="fr-FR" sz="2000" dirty="0" err="1"/>
              <a:t>Miren</a:t>
            </a:r>
            <a:r>
              <a:rPr lang="fr-FR" sz="2000" dirty="0"/>
              <a:t> </a:t>
            </a:r>
            <a:r>
              <a:rPr lang="fr-FR" sz="2000" dirty="0" err="1"/>
              <a:t>Muñoz-Echeverría</a:t>
            </a: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209727-27CA-50F2-82B8-85F56A779353}"/>
              </a:ext>
            </a:extLst>
          </p:cNvPr>
          <p:cNvSpPr txBox="1"/>
          <p:nvPr/>
        </p:nvSpPr>
        <p:spPr>
          <a:xfrm>
            <a:off x="1635577" y="2626682"/>
            <a:ext cx="5872843" cy="456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see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alo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her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talk on mass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bias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on Thursday…</a:t>
            </a:r>
          </a:p>
        </p:txBody>
      </p:sp>
    </p:spTree>
    <p:extLst>
      <p:ext uri="{BB962C8B-B14F-4D97-AF65-F5344CB8AC3E}">
        <p14:creationId xmlns:p14="http://schemas.microsoft.com/office/powerpoint/2010/main" val="172722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93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13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0843F8-9748-E580-C0B1-56EEB4236621}"/>
              </a:ext>
            </a:extLst>
          </p:cNvPr>
          <p:cNvSpPr/>
          <p:nvPr/>
        </p:nvSpPr>
        <p:spPr>
          <a:xfrm>
            <a:off x="971970" y="158142"/>
            <a:ext cx="5293435" cy="4428776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Proceedings</a:t>
            </a:r>
            <a:endParaRPr lang="fr-FR" sz="2400" b="1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conference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proceedings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published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 in Web Of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Conferences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European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Physical Journal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http://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www.epj-conferences.org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Deadline: 15/9/2023</a:t>
            </a:r>
          </a:p>
          <a:p>
            <a:pPr>
              <a:lnSpc>
                <a:spcPct val="200000"/>
              </a:lnSpc>
            </a:pPr>
            <a:r>
              <a:rPr lang="fr-FR" sz="2000" i="1" dirty="0">
                <a:latin typeface="Arial" charset="0"/>
                <a:ea typeface="Arial" charset="0"/>
                <a:cs typeface="Arial" charset="0"/>
              </a:rPr>
              <a:t>More </a:t>
            </a:r>
            <a:r>
              <a:rPr lang="fr-FR" sz="2000" i="1" dirty="0" err="1">
                <a:latin typeface="Arial" charset="0"/>
                <a:ea typeface="Arial" charset="0"/>
                <a:cs typeface="Arial" charset="0"/>
              </a:rPr>
              <a:t>details</a:t>
            </a:r>
            <a:r>
              <a:rPr lang="fr-FR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i="1" dirty="0" err="1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fr-FR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i="1" dirty="0" err="1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i="1" dirty="0" err="1">
                <a:latin typeface="Arial" charset="0"/>
                <a:ea typeface="Arial" charset="0"/>
                <a:cs typeface="Arial" charset="0"/>
              </a:rPr>
              <a:t>given</a:t>
            </a:r>
            <a:r>
              <a:rPr lang="fr-FR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i="1" dirty="0" err="1">
                <a:latin typeface="Arial" charset="0"/>
                <a:ea typeface="Arial" charset="0"/>
                <a:cs typeface="Arial" charset="0"/>
              </a:rPr>
              <a:t>later</a:t>
            </a:r>
            <a:endParaRPr lang="fr-FR" sz="20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5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7D50C60-EC31-00D8-45A8-39940B3E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BCC0E6-6D36-9CBF-02BD-9DD766B1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14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6B5F0F-D3B9-B493-EBAD-32682CBF2508}"/>
              </a:ext>
            </a:extLst>
          </p:cNvPr>
          <p:cNvSpPr/>
          <p:nvPr/>
        </p:nvSpPr>
        <p:spPr>
          <a:xfrm>
            <a:off x="1034754" y="220750"/>
            <a:ext cx="7228114" cy="5859296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 err="1"/>
              <a:t>Conference</a:t>
            </a:r>
            <a:r>
              <a:rPr lang="fr-FR" sz="2800" b="1" dirty="0"/>
              <a:t> </a:t>
            </a:r>
            <a:r>
              <a:rPr lang="fr-FR" sz="2800" b="1" dirty="0" err="1"/>
              <a:t>series</a:t>
            </a:r>
            <a:endParaRPr lang="fr-FR" sz="2800" b="1" dirty="0"/>
          </a:p>
          <a:p>
            <a:pPr algn="ctr">
              <a:lnSpc>
                <a:spcPct val="200000"/>
              </a:lnSpc>
            </a:pPr>
            <a:r>
              <a:rPr lang="fr-FR" sz="2000" dirty="0"/>
              <a:t>mm </a:t>
            </a:r>
            <a:r>
              <a:rPr lang="fr-FR" sz="2000" dirty="0" err="1"/>
              <a:t>Universe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a </a:t>
            </a:r>
            <a:r>
              <a:rPr lang="fr-FR" sz="2000" dirty="0" err="1"/>
              <a:t>conference</a:t>
            </a:r>
            <a:r>
              <a:rPr lang="fr-FR" sz="2000" dirty="0"/>
              <a:t> </a:t>
            </a:r>
            <a:r>
              <a:rPr lang="fr-FR" sz="2000" dirty="0" err="1"/>
              <a:t>series</a:t>
            </a:r>
            <a:r>
              <a:rPr lang="fr-FR" sz="2000" dirty="0"/>
              <a:t> </a:t>
            </a:r>
            <a:r>
              <a:rPr lang="fr-FR" sz="2000" dirty="0" err="1"/>
              <a:t>created</a:t>
            </a:r>
            <a:r>
              <a:rPr lang="fr-FR" sz="2000" dirty="0"/>
              <a:t> in 2019 at LPSC.</a:t>
            </a:r>
          </a:p>
          <a:p>
            <a:pPr>
              <a:lnSpc>
                <a:spcPct val="200000"/>
              </a:lnSpc>
            </a:pPr>
            <a:endParaRPr lang="fr-FR" sz="2000" dirty="0"/>
          </a:p>
          <a:p>
            <a:pPr algn="ctr">
              <a:lnSpc>
                <a:spcPct val="200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two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first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editions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were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mainly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focused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on NIKA2 </a:t>
            </a:r>
          </a:p>
          <a:p>
            <a:pPr algn="ctr">
              <a:lnSpc>
                <a:spcPct val="200000"/>
              </a:lnSpc>
            </a:pPr>
            <a:r>
              <a:rPr lang="fr-FR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although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opened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to the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entire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scientific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1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community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Then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the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series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evolved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and the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name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has been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changed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</a:t>
            </a:r>
          </a:p>
          <a:p>
            <a:pPr algn="ctr">
              <a:lnSpc>
                <a:spcPct val="200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in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order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include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all observations of the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Universe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at mm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wavelength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</a:t>
            </a:r>
          </a:p>
          <a:p>
            <a:pPr algn="ctr">
              <a:lnSpc>
                <a:spcPct val="200000"/>
              </a:lnSpc>
            </a:pP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at all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scales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from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stellar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to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cosmological</a:t>
            </a:r>
            <a:r>
              <a:rPr lang="fr-F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one</a:t>
            </a:r>
          </a:p>
          <a:p>
            <a:pPr algn="ctr">
              <a:lnSpc>
                <a:spcPct val="200000"/>
              </a:lnSpc>
            </a:pPr>
            <a:r>
              <a:rPr lang="fr-FR" dirty="0">
                <a:solidFill>
                  <a:srgbClr val="000000"/>
                </a:solidFill>
                <a:latin typeface="Roboto" panose="02000000000000000000" pitchFamily="2" charset="0"/>
              </a:rPr>
              <a:t>and </a:t>
            </a:r>
            <a:r>
              <a:rPr lang="fr-FR" dirty="0" err="1">
                <a:solidFill>
                  <a:srgbClr val="000000"/>
                </a:solidFill>
                <a:latin typeface="Roboto" panose="02000000000000000000" pitchFamily="2" charset="0"/>
              </a:rPr>
              <a:t>also</a:t>
            </a:r>
            <a:r>
              <a:rPr lang="fr-FR" dirty="0">
                <a:solidFill>
                  <a:srgbClr val="000000"/>
                </a:solidFill>
                <a:latin typeface="Roboto" panose="02000000000000000000" pitchFamily="2" charset="0"/>
              </a:rPr>
              <a:t> multi-</a:t>
            </a:r>
            <a:r>
              <a:rPr lang="fr-FR" dirty="0" err="1">
                <a:solidFill>
                  <a:srgbClr val="000000"/>
                </a:solidFill>
                <a:latin typeface="Roboto" panose="02000000000000000000" pitchFamily="2" charset="0"/>
              </a:rPr>
              <a:t>wavelength</a:t>
            </a:r>
            <a:r>
              <a:rPr lang="fr-FR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Roboto" panose="02000000000000000000" pitchFamily="2" charset="0"/>
              </a:rPr>
              <a:t>studies</a:t>
            </a:r>
            <a:r>
              <a:rPr lang="fr-FR" dirty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74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67013-4A24-7222-7FD0-4779BB18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1" y="1674690"/>
            <a:ext cx="2666822" cy="37757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24B77E-7D38-349B-45C3-3473A6A13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5" y="1674690"/>
            <a:ext cx="2664004" cy="37757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9DADF0-A6D1-3B0F-1646-F78516C88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37" y="1674690"/>
            <a:ext cx="2829008" cy="377575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46AA76-E415-9F92-900F-6B6BEA39FC67}"/>
              </a:ext>
            </a:extLst>
          </p:cNvPr>
          <p:cNvSpPr txBox="1"/>
          <p:nvPr/>
        </p:nvSpPr>
        <p:spPr>
          <a:xfrm>
            <a:off x="400692" y="1181263"/>
            <a:ext cx="253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Grenoble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67ED65-961F-9D70-90B4-8AB8A95BC3CA}"/>
              </a:ext>
            </a:extLst>
          </p:cNvPr>
          <p:cNvSpPr txBox="1"/>
          <p:nvPr/>
        </p:nvSpPr>
        <p:spPr>
          <a:xfrm>
            <a:off x="3166671" y="1181263"/>
            <a:ext cx="253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Rome 2021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BC35D8-189B-14AE-04DA-9BC2BB3EEB58}"/>
              </a:ext>
            </a:extLst>
          </p:cNvPr>
          <p:cNvSpPr txBox="1"/>
          <p:nvPr/>
        </p:nvSpPr>
        <p:spPr>
          <a:xfrm>
            <a:off x="6194257" y="1181263"/>
            <a:ext cx="253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Grenoble 2023</a:t>
            </a:r>
          </a:p>
        </p:txBody>
      </p:sp>
    </p:spTree>
    <p:extLst>
      <p:ext uri="{BB962C8B-B14F-4D97-AF65-F5344CB8AC3E}">
        <p14:creationId xmlns:p14="http://schemas.microsoft.com/office/powerpoint/2010/main" val="386827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16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DC8374-6C44-03FD-EED1-D52451774FE9}"/>
              </a:ext>
            </a:extLst>
          </p:cNvPr>
          <p:cNvSpPr/>
          <p:nvPr/>
        </p:nvSpPr>
        <p:spPr>
          <a:xfrm>
            <a:off x="780714" y="315018"/>
            <a:ext cx="7228114" cy="5123839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/>
              <a:t>mm </a:t>
            </a:r>
            <a:r>
              <a:rPr lang="fr-FR" sz="2800" b="1" dirty="0" err="1"/>
              <a:t>Universe</a:t>
            </a:r>
            <a:r>
              <a:rPr lang="fr-FR" sz="2800" b="1" dirty="0"/>
              <a:t> 2025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Call for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volunteers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to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host the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next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edition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in June 2025.</a:t>
            </a:r>
          </a:p>
          <a:p>
            <a:pPr algn="ctr">
              <a:lnSpc>
                <a:spcPct val="200000"/>
              </a:lnSpc>
            </a:pPr>
            <a:endParaRPr lang="fr-FR" sz="20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If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interested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, contact me.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then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discussed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within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the International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Scientic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Commitee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20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67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A6B7C6-DBF5-60DC-1345-E978215B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1BFA7F-C7BA-489D-A337-0D229275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17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0B96C-1595-2564-6FA3-70E4F21CFED8}"/>
              </a:ext>
            </a:extLst>
          </p:cNvPr>
          <p:cNvSpPr/>
          <p:nvPr/>
        </p:nvSpPr>
        <p:spPr>
          <a:xfrm>
            <a:off x="1320168" y="325292"/>
            <a:ext cx="6503664" cy="5386090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/>
              <a:t>International Scientific </a:t>
            </a:r>
            <a:r>
              <a:rPr lang="fr-FR" sz="2800" b="1" dirty="0" err="1"/>
              <a:t>Commitee</a:t>
            </a:r>
            <a:endParaRPr lang="fr-FR" sz="2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L.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Bleem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(Argonne Nat. Lab.)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J.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Chluba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(U. Manchester)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M. De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Petris</a:t>
            </a:r>
            <a:r>
              <a:rPr lang="fr-FR" b="0" i="0" dirty="0">
                <a:effectLst/>
                <a:latin typeface="Calibri" panose="020F0502020204030204" pitchFamily="34" charset="0"/>
              </a:rPr>
              <a:t> (Univ.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Sapienza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Rome)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J. M. 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Girart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(CSIC Barcelona)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J. F. Lestrade (LERMA Paris)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F. Mayet (LPSC Grenoble) - chair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M. McDonald (MIT)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A.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Monfardini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(I.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Neel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Grenoble)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 err="1">
                <a:effectLst/>
                <a:latin typeface="Calibri" panose="020F0502020204030204" pitchFamily="34" charset="0"/>
              </a:rPr>
              <a:t>T</a:t>
            </a:r>
            <a:r>
              <a:rPr lang="fr-FR" b="0" i="0" dirty="0">
                <a:effectLst/>
                <a:latin typeface="Calibri" panose="020F0502020204030204" pitchFamily="34" charset="0"/>
              </a:rPr>
              <a:t>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Mroczkowski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(ESO)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D.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Nagai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(Yale)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L.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Perotto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(LPSC Grenoble)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N. Ponthieu (IPAG Grenoble)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F. Ruppin (IP2I Lyon)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R.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Sunyaev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(MPA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Garching</a:t>
            </a:r>
            <a:r>
              <a:rPr lang="fr-FR" b="0" i="0" dirty="0">
                <a:effectLst/>
                <a:latin typeface="Calibri" panose="020F0502020204030204" pitchFamily="34" charset="0"/>
              </a:rPr>
              <a:t>)</a:t>
            </a:r>
            <a:endParaRPr lang="fr-FR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>
                <a:effectLst/>
                <a:latin typeface="Calibri" panose="020F0502020204030204" pitchFamily="34" charset="0"/>
              </a:rPr>
              <a:t>G.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Yepes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(UAM Madrid)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548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7" y="2111094"/>
            <a:ext cx="1645154" cy="7399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r="12834"/>
          <a:stretch/>
        </p:blipFill>
        <p:spPr>
          <a:xfrm>
            <a:off x="4572000" y="2117903"/>
            <a:ext cx="1294896" cy="7738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39BCF3-388E-642F-0901-E4D4D599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9" y="1958553"/>
            <a:ext cx="2726358" cy="973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4875C96-476B-8017-04A7-6B887F8AB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90" y="2129212"/>
            <a:ext cx="773855" cy="7738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CEE2D0-1259-BCA4-E7BE-2C43C7C65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39" y="2151829"/>
            <a:ext cx="1220761" cy="7512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1AD647-10F6-F8EE-255C-E1902AC7368D}"/>
              </a:ext>
            </a:extLst>
          </p:cNvPr>
          <p:cNvSpPr/>
          <p:nvPr/>
        </p:nvSpPr>
        <p:spPr>
          <a:xfrm>
            <a:off x="922756" y="375699"/>
            <a:ext cx="6950529" cy="1483483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 err="1"/>
              <a:t>Fundings</a:t>
            </a:r>
            <a:endParaRPr lang="fr-FR" sz="2800" b="1" dirty="0"/>
          </a:p>
          <a:p>
            <a:pPr algn="ctr">
              <a:lnSpc>
                <a:spcPct val="200000"/>
              </a:lnSpc>
            </a:pPr>
            <a:r>
              <a:rPr lang="en-US" sz="2000" dirty="0">
                <a:cs typeface="Arial" panose="020B0604020202020204" pitchFamily="34" charset="0"/>
              </a:rPr>
              <a:t>mm Universe conference acknowledges financial support from </a:t>
            </a:r>
          </a:p>
        </p:txBody>
      </p:sp>
    </p:spTree>
    <p:extLst>
      <p:ext uri="{BB962C8B-B14F-4D97-AF65-F5344CB8AC3E}">
        <p14:creationId xmlns:p14="http://schemas.microsoft.com/office/powerpoint/2010/main" val="161748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6E0407-A959-7874-9764-9523AE23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A3EC9D-9C70-134F-CBCF-6407557F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19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59DFD-7F91-BF8B-0377-0A0D89526470}"/>
              </a:ext>
            </a:extLst>
          </p:cNvPr>
          <p:cNvSpPr/>
          <p:nvPr/>
        </p:nvSpPr>
        <p:spPr>
          <a:xfrm>
            <a:off x="1803202" y="2454566"/>
            <a:ext cx="6503664" cy="1948867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dirty="0"/>
              <a:t>on </a:t>
            </a:r>
            <a:r>
              <a:rPr lang="fr-FR" dirty="0" err="1"/>
              <a:t>behalf</a:t>
            </a:r>
            <a:r>
              <a:rPr lang="fr-FR" dirty="0"/>
              <a:t> of the LOC,</a:t>
            </a:r>
          </a:p>
          <a:p>
            <a:pPr algn="ctr">
              <a:lnSpc>
                <a:spcPct val="200000"/>
              </a:lnSpc>
            </a:pPr>
            <a:r>
              <a:rPr lang="fr-FR" sz="3200" i="1" dirty="0" err="1"/>
              <a:t>Enjoy</a:t>
            </a:r>
            <a:r>
              <a:rPr lang="fr-FR" sz="3200" i="1" dirty="0"/>
              <a:t> the </a:t>
            </a:r>
            <a:r>
              <a:rPr lang="fr-FR" sz="3200" i="1" dirty="0" err="1"/>
              <a:t>conference</a:t>
            </a:r>
            <a:endParaRPr lang="fr-FR" sz="3200" i="1" dirty="0"/>
          </a:p>
          <a:p>
            <a:pPr algn="ctr">
              <a:lnSpc>
                <a:spcPct val="200000"/>
              </a:lnSpc>
            </a:pP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82523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2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54330" y="1140536"/>
            <a:ext cx="8435340" cy="3928448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3200" b="1" dirty="0" err="1"/>
              <a:t>Welcome</a:t>
            </a:r>
            <a:r>
              <a:rPr lang="fr-FR" sz="2400" b="1" dirty="0"/>
              <a:t> in Grenoble </a:t>
            </a:r>
          </a:p>
          <a:p>
            <a:pPr algn="ctr">
              <a:lnSpc>
                <a:spcPct val="200000"/>
              </a:lnSpc>
            </a:pPr>
            <a:r>
              <a:rPr lang="fr-FR" sz="2400" dirty="0"/>
              <a:t>and at LPSC </a:t>
            </a:r>
          </a:p>
          <a:p>
            <a:pPr algn="ctr">
              <a:lnSpc>
                <a:spcPct val="200000"/>
              </a:lnSpc>
            </a:pPr>
            <a:r>
              <a:rPr lang="fr-FR" sz="2400" dirty="0" err="1"/>
              <a:t>Laboratory</a:t>
            </a:r>
            <a:r>
              <a:rPr lang="fr-FR" sz="2400" dirty="0"/>
              <a:t> for </a:t>
            </a:r>
            <a:r>
              <a:rPr lang="fr-FR" sz="2400" dirty="0" err="1"/>
              <a:t>Subatomic</a:t>
            </a:r>
            <a:r>
              <a:rPr lang="fr-FR" sz="2400" dirty="0"/>
              <a:t> </a:t>
            </a:r>
            <a:r>
              <a:rPr lang="fr-FR" sz="2400" dirty="0" err="1"/>
              <a:t>Physics</a:t>
            </a:r>
            <a:r>
              <a:rPr lang="fr-FR" sz="2400" dirty="0"/>
              <a:t> and </a:t>
            </a:r>
            <a:r>
              <a:rPr lang="fr-FR" sz="2400" dirty="0" err="1"/>
              <a:t>Cosmology</a:t>
            </a:r>
            <a:endParaRPr lang="fr-FR" sz="2400" dirty="0"/>
          </a:p>
          <a:p>
            <a:pPr algn="ctr">
              <a:lnSpc>
                <a:spcPct val="200000"/>
              </a:lnSpc>
            </a:pPr>
            <a:r>
              <a:rPr lang="fr-FR" sz="2400" dirty="0"/>
              <a:t>CNRS &amp; Université Grenoble Alpes (UGA)</a:t>
            </a:r>
          </a:p>
          <a:p>
            <a:pPr algn="ctr">
              <a:lnSpc>
                <a:spcPct val="200000"/>
              </a:lnSpc>
            </a:pP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78362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3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B2A98-623F-C366-5283-27CF222B3E1C}"/>
              </a:ext>
            </a:extLst>
          </p:cNvPr>
          <p:cNvSpPr/>
          <p:nvPr/>
        </p:nvSpPr>
        <p:spPr>
          <a:xfrm>
            <a:off x="1035648" y="272434"/>
            <a:ext cx="5293435" cy="5396349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95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talks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!</a:t>
            </a:r>
            <a:endParaRPr lang="fr-FR" sz="2400" b="1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mm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Cosmology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(CMB &amp; clusters)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Thermal &amp;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kinetic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SZ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Galaxy cluster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physics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(SZ, X, visible)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Galaxy formation in the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early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Universe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Nearby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galaxies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Galactic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star formation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From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dust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to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planets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mm instruments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Simulations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Roboto" panose="02000000000000000000" pitchFamily="2" charset="0"/>
              </a:rPr>
              <a:t> …</a:t>
            </a:r>
            <a:endParaRPr lang="fr-FR" sz="20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4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5E3594-EFDC-2F2B-BE7A-C85E09A59638}"/>
              </a:ext>
            </a:extLst>
          </p:cNvPr>
          <p:cNvSpPr/>
          <p:nvPr/>
        </p:nvSpPr>
        <p:spPr>
          <a:xfrm>
            <a:off x="469083" y="190562"/>
            <a:ext cx="5293435" cy="4428776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To all speakers</a:t>
            </a:r>
            <a:endParaRPr lang="fr-FR" sz="2400" b="1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200000"/>
              </a:lnSpc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Please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upload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slides on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indico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à"/>
            </a:pPr>
            <a:r>
              <a:rPr lang="fr-FR" sz="2000" dirty="0">
                <a:latin typeface="Arial" charset="0"/>
                <a:ea typeface="Arial" charset="0"/>
                <a:cs typeface="Arial" charset="0"/>
                <a:sym typeface="Wingdings"/>
              </a:rPr>
              <a:t>if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it</a:t>
            </a:r>
            <a:r>
              <a:rPr lang="fr-FR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doesn’t</a:t>
            </a:r>
            <a:r>
              <a:rPr lang="fr-FR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work</a:t>
            </a:r>
            <a:r>
              <a:rPr lang="fr-FR" sz="2000" dirty="0">
                <a:latin typeface="Arial" charset="0"/>
                <a:ea typeface="Arial" charset="0"/>
                <a:cs typeface="Arial" charset="0"/>
                <a:sym typeface="Wingdings"/>
              </a:rPr>
              <a:t>,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send</a:t>
            </a:r>
            <a:r>
              <a:rPr lang="fr-FR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them</a:t>
            </a:r>
            <a:r>
              <a:rPr lang="fr-FR" sz="2000" dirty="0">
                <a:latin typeface="Arial" charset="0"/>
                <a:ea typeface="Arial" charset="0"/>
                <a:cs typeface="Arial" charset="0"/>
                <a:sym typeface="Wingdings"/>
              </a:rPr>
              <a:t> to me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keep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at least 5 minutes for questions </a:t>
            </a:r>
          </a:p>
          <a:p>
            <a:pPr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	in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allocated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time-slot</a:t>
            </a:r>
          </a:p>
          <a:p>
            <a:pPr>
              <a:lnSpc>
                <a:spcPct val="200000"/>
              </a:lnSpc>
            </a:pPr>
            <a:endParaRPr lang="fr-FR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5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879BC6-C2DA-11EF-2F0E-17C019F83077}"/>
              </a:ext>
            </a:extLst>
          </p:cNvPr>
          <p:cNvGrpSpPr/>
          <p:nvPr/>
        </p:nvGrpSpPr>
        <p:grpSpPr>
          <a:xfrm>
            <a:off x="1521982" y="704369"/>
            <a:ext cx="5293435" cy="3870917"/>
            <a:chOff x="1521982" y="704369"/>
            <a:chExt cx="5293435" cy="387091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85746-9E5D-3349-7BC0-F68788F4B0BB}"/>
                </a:ext>
              </a:extLst>
            </p:cNvPr>
            <p:cNvSpPr/>
            <p:nvPr/>
          </p:nvSpPr>
          <p:spPr>
            <a:xfrm>
              <a:off x="1521982" y="704369"/>
              <a:ext cx="5293435" cy="3813223"/>
            </a:xfrm>
            <a:prstGeom prst="rect">
              <a:avLst/>
            </a:prstGeom>
            <a:solidFill>
              <a:srgbClr val="F6F791"/>
            </a:solidFill>
            <a:ln w="44450">
              <a:solidFill>
                <a:srgbClr val="17095F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fr-FR" sz="2400" b="1" dirty="0"/>
                <a:t>Local </a:t>
              </a:r>
              <a:r>
                <a:rPr lang="fr-FR" sz="2400" b="1" dirty="0" err="1"/>
                <a:t>Organizing</a:t>
              </a:r>
              <a:r>
                <a:rPr lang="fr-FR" sz="2400" b="1" dirty="0"/>
                <a:t> </a:t>
              </a:r>
              <a:r>
                <a:rPr lang="fr-FR" sz="2400" b="1" dirty="0" err="1"/>
                <a:t>Commitee</a:t>
              </a:r>
              <a:endParaRPr lang="fr-FR" sz="2400" b="1" dirty="0"/>
            </a:p>
            <a:p>
              <a:pPr algn="ctr">
                <a:lnSpc>
                  <a:spcPct val="200000"/>
                </a:lnSpc>
              </a:pPr>
              <a:endParaRPr lang="fr-FR" sz="2000" dirty="0">
                <a:latin typeface="Arial" charset="0"/>
                <a:ea typeface="Arial" charset="0"/>
                <a:cs typeface="Arial" charset="0"/>
              </a:endParaRPr>
            </a:p>
            <a:p>
              <a:pPr algn="ctr">
                <a:lnSpc>
                  <a:spcPct val="200000"/>
                </a:lnSpc>
              </a:pPr>
              <a:endParaRPr lang="fr-FR" sz="2000" dirty="0">
                <a:latin typeface="Arial" charset="0"/>
                <a:ea typeface="Arial" charset="0"/>
                <a:cs typeface="Arial" charset="0"/>
              </a:endParaRPr>
            </a:p>
            <a:p>
              <a:pPr algn="ctr">
                <a:lnSpc>
                  <a:spcPct val="200000"/>
                </a:lnSpc>
              </a:pPr>
              <a:endParaRPr lang="fr-FR" sz="2000" dirty="0">
                <a:latin typeface="Arial" charset="0"/>
                <a:ea typeface="Arial" charset="0"/>
                <a:cs typeface="Arial" charset="0"/>
              </a:endParaRPr>
            </a:p>
            <a:p>
              <a:pPr algn="ctr">
                <a:lnSpc>
                  <a:spcPct val="200000"/>
                </a:lnSpc>
              </a:pPr>
              <a:endParaRPr lang="fr-FR" sz="2000" dirty="0">
                <a:latin typeface="Arial" charset="0"/>
                <a:ea typeface="Arial" charset="0"/>
                <a:cs typeface="Arial" charset="0"/>
              </a:endParaRPr>
            </a:p>
            <a:p>
              <a:pPr algn="ctr">
                <a:lnSpc>
                  <a:spcPct val="200000"/>
                </a:lnSpc>
              </a:pPr>
              <a:endParaRPr lang="fr-FR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01E7361-2A08-4596-7F48-D9A2AF334343}"/>
                </a:ext>
              </a:extLst>
            </p:cNvPr>
            <p:cNvSpPr txBox="1"/>
            <p:nvPr/>
          </p:nvSpPr>
          <p:spPr>
            <a:xfrm>
              <a:off x="4089059" y="1631839"/>
              <a:ext cx="2726358" cy="2126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dirty="0"/>
                <a:t>M. </a:t>
              </a:r>
              <a:r>
                <a:rPr lang="fr-FR" dirty="0" err="1"/>
                <a:t>Muñoz-Echeverría</a:t>
              </a:r>
              <a:endParaRPr lang="fr-FR" dirty="0"/>
            </a:p>
            <a:p>
              <a:pPr>
                <a:lnSpc>
                  <a:spcPct val="150000"/>
                </a:lnSpc>
              </a:pPr>
              <a:r>
                <a:rPr lang="fr-FR" dirty="0"/>
                <a:t>J. </a:t>
              </a:r>
              <a:r>
                <a:rPr lang="fr-FR" dirty="0" err="1"/>
                <a:t>Paquien</a:t>
              </a:r>
              <a:endParaRPr lang="fr-FR" dirty="0"/>
            </a:p>
            <a:p>
              <a:pPr>
                <a:lnSpc>
                  <a:spcPct val="150000"/>
                </a:lnSpc>
              </a:pPr>
              <a:r>
                <a:rPr lang="fr-FR" dirty="0"/>
                <a:t>L. </a:t>
              </a:r>
              <a:r>
                <a:rPr lang="fr-FR" dirty="0" err="1"/>
                <a:t>Perotto</a:t>
              </a:r>
              <a:endParaRPr lang="fr-FR" dirty="0"/>
            </a:p>
            <a:p>
              <a:pPr>
                <a:lnSpc>
                  <a:spcPct val="150000"/>
                </a:lnSpc>
              </a:pPr>
              <a:r>
                <a:rPr lang="fr-FR" dirty="0"/>
                <a:t>S. </a:t>
              </a:r>
              <a:r>
                <a:rPr lang="fr-FR" dirty="0" err="1"/>
                <a:t>Savorgnano</a:t>
              </a:r>
              <a:endParaRPr lang="fr-FR" dirty="0"/>
            </a:p>
            <a:p>
              <a:pPr>
                <a:lnSpc>
                  <a:spcPct val="150000"/>
                </a:lnSpc>
              </a:pPr>
              <a:r>
                <a:rPr lang="fr-FR" dirty="0"/>
                <a:t>C. Vannier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25FFE37-6507-10B6-08E6-27CA89C937A1}"/>
                </a:ext>
              </a:extLst>
            </p:cNvPr>
            <p:cNvSpPr txBox="1"/>
            <p:nvPr/>
          </p:nvSpPr>
          <p:spPr>
            <a:xfrm>
              <a:off x="2187499" y="1617425"/>
              <a:ext cx="2726358" cy="29578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dirty="0"/>
                <a:t>A. </a:t>
              </a:r>
              <a:r>
                <a:rPr lang="fr-FR" dirty="0" err="1"/>
                <a:t>Catalano</a:t>
              </a:r>
              <a:endParaRPr lang="fr-FR" dirty="0"/>
            </a:p>
            <a:p>
              <a:pPr>
                <a:lnSpc>
                  <a:spcPct val="150000"/>
                </a:lnSpc>
              </a:pPr>
              <a:r>
                <a:rPr lang="fr-FR" dirty="0"/>
                <a:t>D. </a:t>
              </a:r>
              <a:r>
                <a:rPr lang="fr-FR" dirty="0" err="1"/>
                <a:t>Cherouvrier</a:t>
              </a:r>
              <a:endParaRPr lang="fr-FR" dirty="0"/>
            </a:p>
            <a:p>
              <a:pPr>
                <a:lnSpc>
                  <a:spcPct val="150000"/>
                </a:lnSpc>
              </a:pPr>
              <a:r>
                <a:rPr lang="fr-FR" dirty="0"/>
                <a:t>C. Hanser</a:t>
              </a:r>
            </a:p>
            <a:p>
              <a:pPr>
                <a:lnSpc>
                  <a:spcPct val="150000"/>
                </a:lnSpc>
              </a:pPr>
              <a:r>
                <a:rPr lang="fr-FR" dirty="0"/>
                <a:t>J. F. </a:t>
              </a:r>
              <a:r>
                <a:rPr lang="fr-FR" dirty="0" err="1"/>
                <a:t>Macías</a:t>
              </a:r>
              <a:r>
                <a:rPr lang="fr-FR" dirty="0"/>
                <a:t> Pérez</a:t>
              </a:r>
            </a:p>
            <a:p>
              <a:pPr>
                <a:lnSpc>
                  <a:spcPct val="150000"/>
                </a:lnSpc>
              </a:pPr>
              <a:r>
                <a:rPr lang="fr-FR" dirty="0"/>
                <a:t>F. Mayet (chair)</a:t>
              </a:r>
            </a:p>
            <a:p>
              <a:pPr>
                <a:lnSpc>
                  <a:spcPct val="150000"/>
                </a:lnSpc>
              </a:pPr>
              <a:r>
                <a:rPr lang="fr-FR" dirty="0"/>
                <a:t>A. Moyer</a:t>
              </a:r>
            </a:p>
            <a:p>
              <a:pPr>
                <a:lnSpc>
                  <a:spcPct val="150000"/>
                </a:lnSpc>
              </a:pP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326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748326-578E-A795-759A-0BC48544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285562-7814-2518-2C00-9AAE5F56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5DC99-569B-42AC-F1DF-602552A593B1}"/>
              </a:ext>
            </a:extLst>
          </p:cNvPr>
          <p:cNvSpPr/>
          <p:nvPr/>
        </p:nvSpPr>
        <p:spPr>
          <a:xfrm>
            <a:off x="1146272" y="303676"/>
            <a:ext cx="6826474" cy="4570995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/>
              <a:t>Local instructions</a:t>
            </a:r>
            <a:endParaRPr lang="fr-FR" sz="2400" b="1" dirty="0">
              <a:latin typeface="Arial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charset="0"/>
                <a:cs typeface="Arial" charset="0"/>
              </a:rPr>
              <a:t>Entrance </a:t>
            </a:r>
            <a:r>
              <a:rPr lang="fr-FR" dirty="0" err="1">
                <a:latin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cs typeface="Arial" charset="0"/>
              </a:rPr>
              <a:t> at the main </a:t>
            </a:r>
            <a:r>
              <a:rPr lang="fr-FR" dirty="0" err="1">
                <a:latin typeface="Arial" charset="0"/>
                <a:cs typeface="Arial" charset="0"/>
              </a:rPr>
              <a:t>gate</a:t>
            </a:r>
            <a:endParaRPr lang="fr-FR" dirty="0">
              <a:latin typeface="Arial" charset="0"/>
              <a:cs typeface="Arial" charset="0"/>
            </a:endParaRPr>
          </a:p>
          <a:p>
            <a:pPr algn="ctr">
              <a:lnSpc>
                <a:spcPct val="200000"/>
              </a:lnSpc>
            </a:pPr>
            <a:r>
              <a:rPr lang="fr-FR" sz="1600" i="1" dirty="0" err="1">
                <a:latin typeface="Arial" charset="0"/>
                <a:cs typeface="Arial" charset="0"/>
              </a:rPr>
              <a:t>Wearing</a:t>
            </a:r>
            <a:r>
              <a:rPr lang="fr-FR" sz="1600" i="1" dirty="0">
                <a:latin typeface="Arial" charset="0"/>
                <a:cs typeface="Arial" charset="0"/>
              </a:rPr>
              <a:t> </a:t>
            </a:r>
            <a:r>
              <a:rPr lang="fr-FR" sz="1600" i="1" dirty="0" err="1">
                <a:latin typeface="Arial" charset="0"/>
                <a:cs typeface="Arial" charset="0"/>
              </a:rPr>
              <a:t>your</a:t>
            </a:r>
            <a:r>
              <a:rPr lang="fr-FR" sz="1600" i="1" dirty="0">
                <a:latin typeface="Arial" charset="0"/>
                <a:cs typeface="Arial" charset="0"/>
              </a:rPr>
              <a:t> mm </a:t>
            </a:r>
            <a:r>
              <a:rPr lang="fr-FR" sz="1600" i="1" dirty="0" err="1">
                <a:latin typeface="Arial" charset="0"/>
                <a:cs typeface="Arial" charset="0"/>
              </a:rPr>
              <a:t>Universe</a:t>
            </a:r>
            <a:r>
              <a:rPr lang="fr-FR" sz="1600" i="1" dirty="0">
                <a:latin typeface="Arial" charset="0"/>
                <a:cs typeface="Arial" charset="0"/>
              </a:rPr>
              <a:t> badge </a:t>
            </a:r>
            <a:r>
              <a:rPr lang="fr-FR" sz="1600" i="1" dirty="0" err="1">
                <a:latin typeface="Arial" charset="0"/>
                <a:cs typeface="Arial" charset="0"/>
              </a:rPr>
              <a:t>will</a:t>
            </a:r>
            <a:r>
              <a:rPr lang="fr-FR" sz="1600" i="1" dirty="0">
                <a:latin typeface="Arial" charset="0"/>
                <a:cs typeface="Arial" charset="0"/>
              </a:rPr>
              <a:t> </a:t>
            </a:r>
            <a:r>
              <a:rPr lang="fr-FR" sz="1600" i="1" dirty="0" err="1">
                <a:latin typeface="Arial" charset="0"/>
                <a:cs typeface="Arial" charset="0"/>
              </a:rPr>
              <a:t>accelerate</a:t>
            </a:r>
            <a:r>
              <a:rPr lang="fr-FR" sz="1600" i="1" dirty="0">
                <a:latin typeface="Arial" charset="0"/>
                <a:cs typeface="Arial" charset="0"/>
              </a:rPr>
              <a:t> the process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charset="0"/>
                <a:cs typeface="Arial" charset="0"/>
              </a:rPr>
              <a:t>Main </a:t>
            </a:r>
            <a:r>
              <a:rPr lang="fr-FR" dirty="0" err="1">
                <a:latin typeface="Arial" charset="0"/>
                <a:cs typeface="Arial" charset="0"/>
              </a:rPr>
              <a:t>gate</a:t>
            </a:r>
            <a:r>
              <a:rPr lang="fr-FR" dirty="0">
                <a:latin typeface="Arial" charset="0"/>
                <a:cs typeface="Arial" charset="0"/>
              </a:rPr>
              <a:t> closes at 2:30 pm (</a:t>
            </a:r>
            <a:r>
              <a:rPr lang="fr-FR" dirty="0" err="1">
                <a:latin typeface="Arial" charset="0"/>
                <a:cs typeface="Arial" charset="0"/>
              </a:rPr>
              <a:t>except</a:t>
            </a:r>
            <a:r>
              <a:rPr lang="fr-FR" dirty="0">
                <a:latin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cs typeface="Arial" charset="0"/>
              </a:rPr>
              <a:t>today</a:t>
            </a:r>
            <a:r>
              <a:rPr lang="fr-FR" dirty="0">
                <a:latin typeface="Arial" charset="0"/>
                <a:cs typeface="Arial" charset="0"/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fr-FR" sz="1600" i="1" dirty="0">
                <a:latin typeface="Arial" charset="0"/>
                <a:cs typeface="Arial" charset="0"/>
              </a:rPr>
              <a:t>You </a:t>
            </a:r>
            <a:r>
              <a:rPr lang="fr-FR" sz="1600" i="1" dirty="0" err="1">
                <a:latin typeface="Arial" charset="0"/>
                <a:cs typeface="Arial" charset="0"/>
              </a:rPr>
              <a:t>should</a:t>
            </a:r>
            <a:r>
              <a:rPr lang="fr-FR" sz="1600" i="1" dirty="0">
                <a:latin typeface="Arial" charset="0"/>
                <a:cs typeface="Arial" charset="0"/>
              </a:rPr>
              <a:t> enter </a:t>
            </a:r>
            <a:r>
              <a:rPr lang="fr-FR" sz="1600" i="1" dirty="0" err="1">
                <a:latin typeface="Arial" charset="0"/>
                <a:cs typeface="Arial" charset="0"/>
              </a:rPr>
              <a:t>before</a:t>
            </a:r>
            <a:r>
              <a:rPr lang="fr-FR" sz="1600" i="1" dirty="0">
                <a:latin typeface="Arial" charset="0"/>
                <a:cs typeface="Arial" charset="0"/>
              </a:rPr>
              <a:t>…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charset="0"/>
                <a:cs typeface="Arial" charset="0"/>
              </a:rPr>
              <a:t>To exit LPSC: use the </a:t>
            </a:r>
            <a:r>
              <a:rPr lang="fr-FR" dirty="0" err="1">
                <a:latin typeface="Arial" charset="0"/>
                <a:cs typeface="Arial" charset="0"/>
              </a:rPr>
              <a:t>door</a:t>
            </a:r>
            <a:r>
              <a:rPr lang="fr-FR" dirty="0">
                <a:latin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cs typeface="Arial" charset="0"/>
              </a:rPr>
              <a:t>just</a:t>
            </a:r>
            <a:r>
              <a:rPr lang="fr-FR" dirty="0">
                <a:latin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cs typeface="Arial" charset="0"/>
              </a:rPr>
              <a:t>below</a:t>
            </a:r>
            <a:r>
              <a:rPr lang="fr-FR" dirty="0">
                <a:latin typeface="Arial" charset="0"/>
                <a:cs typeface="Arial" charset="0"/>
              </a:rPr>
              <a:t> the </a:t>
            </a:r>
            <a:r>
              <a:rPr lang="fr-FR" dirty="0" err="1">
                <a:latin typeface="Arial" charset="0"/>
                <a:cs typeface="Arial" charset="0"/>
              </a:rPr>
              <a:t>stoop</a:t>
            </a:r>
            <a:r>
              <a:rPr lang="fr-FR" dirty="0">
                <a:latin typeface="Arial" charset="0"/>
                <a:cs typeface="Arial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charset="0"/>
                <a:cs typeface="Arial" charset="0"/>
              </a:rPr>
              <a:t>LPSC </a:t>
            </a:r>
            <a:r>
              <a:rPr lang="fr-FR" dirty="0" err="1">
                <a:latin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cs typeface="Arial" charset="0"/>
              </a:rPr>
              <a:t> a </a:t>
            </a:r>
            <a:r>
              <a:rPr lang="fr-FR" dirty="0" err="1">
                <a:latin typeface="Arial" charset="0"/>
                <a:cs typeface="Arial" charset="0"/>
              </a:rPr>
              <a:t>restricted</a:t>
            </a:r>
            <a:r>
              <a:rPr lang="fr-FR">
                <a:latin typeface="Arial" charset="0"/>
                <a:cs typeface="Arial" charset="0"/>
              </a:rPr>
              <a:t> area</a:t>
            </a:r>
            <a:endParaRPr lang="fr-FR" dirty="0">
              <a:latin typeface="Arial" charset="0"/>
              <a:cs typeface="Arial" charset="0"/>
            </a:endParaRPr>
          </a:p>
          <a:p>
            <a:pPr algn="ctr">
              <a:lnSpc>
                <a:spcPct val="200000"/>
              </a:lnSpc>
            </a:pPr>
            <a:r>
              <a:rPr lang="fr-FR" sz="1600" i="1" dirty="0">
                <a:latin typeface="Arial" charset="0"/>
                <a:cs typeface="Arial" charset="0"/>
              </a:rPr>
              <a:t>You </a:t>
            </a:r>
            <a:r>
              <a:rPr lang="fr-FR" sz="1600" i="1" dirty="0" err="1">
                <a:latin typeface="Arial" charset="0"/>
                <a:cs typeface="Arial" charset="0"/>
              </a:rPr>
              <a:t>should</a:t>
            </a:r>
            <a:r>
              <a:rPr lang="fr-FR" sz="1600" i="1" dirty="0">
                <a:latin typeface="Arial" charset="0"/>
                <a:cs typeface="Arial" charset="0"/>
              </a:rPr>
              <a:t> not </a:t>
            </a:r>
            <a:r>
              <a:rPr lang="fr-FR" sz="1600" i="1" dirty="0" err="1">
                <a:latin typeface="Arial" charset="0"/>
                <a:cs typeface="Arial" charset="0"/>
              </a:rPr>
              <a:t>wander</a:t>
            </a:r>
            <a:r>
              <a:rPr lang="fr-FR" sz="1600" i="1" dirty="0">
                <a:latin typeface="Arial" charset="0"/>
                <a:cs typeface="Arial" charset="0"/>
              </a:rPr>
              <a:t> </a:t>
            </a:r>
            <a:r>
              <a:rPr lang="fr-FR" sz="1600" i="1" dirty="0" err="1">
                <a:latin typeface="Arial" charset="0"/>
                <a:cs typeface="Arial" charset="0"/>
              </a:rPr>
              <a:t>around</a:t>
            </a:r>
            <a:r>
              <a:rPr lang="fr-FR" sz="1600" i="1" dirty="0">
                <a:latin typeface="Arial" charset="0"/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071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748326-578E-A795-759A-0BC48544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285562-7814-2518-2C00-9AAE5F56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7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5DC99-569B-42AC-F1DF-602552A593B1}"/>
              </a:ext>
            </a:extLst>
          </p:cNvPr>
          <p:cNvSpPr/>
          <p:nvPr/>
        </p:nvSpPr>
        <p:spPr>
          <a:xfrm>
            <a:off x="663387" y="200936"/>
            <a:ext cx="5583301" cy="3832331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 err="1"/>
              <a:t>Rooms</a:t>
            </a:r>
            <a:endParaRPr lang="fr-FR" sz="2800" b="1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Arial" charset="0"/>
                <a:cs typeface="Arial" charset="0"/>
              </a:rPr>
              <a:t>Sessions </a:t>
            </a:r>
            <a:r>
              <a:rPr lang="fr-FR" sz="1600" dirty="0" err="1">
                <a:latin typeface="Arial" charset="0"/>
                <a:cs typeface="Arial" charset="0"/>
              </a:rPr>
              <a:t>will</a:t>
            </a:r>
            <a:r>
              <a:rPr lang="fr-FR" sz="1600" dirty="0">
                <a:latin typeface="Arial" charset="0"/>
                <a:cs typeface="Arial" charset="0"/>
              </a:rPr>
              <a:t> </a:t>
            </a:r>
            <a:r>
              <a:rPr lang="fr-FR" sz="1600" dirty="0" err="1">
                <a:latin typeface="Arial" charset="0"/>
                <a:cs typeface="Arial" charset="0"/>
              </a:rPr>
              <a:t>take</a:t>
            </a:r>
            <a:r>
              <a:rPr lang="fr-FR" sz="1600" dirty="0">
                <a:latin typeface="Arial" charset="0"/>
                <a:cs typeface="Arial" charset="0"/>
              </a:rPr>
              <a:t> place in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Arial" charset="0"/>
                <a:cs typeface="Arial" charset="0"/>
              </a:rPr>
              <a:t>the </a:t>
            </a:r>
            <a:r>
              <a:rPr lang="fr-FR" sz="1600" dirty="0" err="1">
                <a:latin typeface="Arial" charset="0"/>
                <a:cs typeface="Arial" charset="0"/>
              </a:rPr>
              <a:t>amphitheatre</a:t>
            </a:r>
            <a:endParaRPr lang="fr-FR" sz="1600" dirty="0"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Arial" charset="0"/>
                <a:cs typeface="Arial" charset="0"/>
              </a:rPr>
              <a:t>room 9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Arial" charset="0"/>
                <a:cs typeface="Arial" charset="0"/>
              </a:rPr>
              <a:t>Room </a:t>
            </a:r>
            <a:r>
              <a:rPr lang="fr-FR" sz="1600" dirty="0" err="1">
                <a:latin typeface="Arial" charset="0"/>
                <a:cs typeface="Arial" charset="0"/>
              </a:rPr>
              <a:t>labelled</a:t>
            </a:r>
            <a:r>
              <a:rPr lang="fr-FR" sz="1600" dirty="0">
                <a:latin typeface="Arial" charset="0"/>
                <a:cs typeface="Arial" charset="0"/>
              </a:rPr>
              <a:t> « Grande salle du conseil »</a:t>
            </a:r>
          </a:p>
          <a:p>
            <a:pPr>
              <a:lnSpc>
                <a:spcPct val="200000"/>
              </a:lnSpc>
            </a:pPr>
            <a:r>
              <a:rPr lang="fr-FR" sz="1600" dirty="0">
                <a:latin typeface="Arial" charset="0"/>
                <a:cs typeface="Arial" charset="0"/>
              </a:rPr>
              <a:t>	</a:t>
            </a:r>
            <a:r>
              <a:rPr lang="fr-FR" sz="1600" dirty="0" err="1">
                <a:latin typeface="Arial" charset="0"/>
                <a:cs typeface="Arial" charset="0"/>
              </a:rPr>
              <a:t>is</a:t>
            </a:r>
            <a:r>
              <a:rPr lang="fr-FR" sz="1600" dirty="0">
                <a:latin typeface="Arial" charset="0"/>
                <a:cs typeface="Arial" charset="0"/>
              </a:rPr>
              <a:t> </a:t>
            </a:r>
            <a:r>
              <a:rPr lang="fr-FR" sz="1600" dirty="0" err="1">
                <a:latin typeface="Arial" charset="0"/>
                <a:cs typeface="Arial" charset="0"/>
              </a:rPr>
              <a:t>avalaible</a:t>
            </a:r>
            <a:r>
              <a:rPr lang="fr-FR" sz="1600" dirty="0">
                <a:latin typeface="Arial" charset="0"/>
                <a:cs typeface="Arial" charset="0"/>
              </a:rPr>
              <a:t> all </a:t>
            </a:r>
            <a:r>
              <a:rPr lang="fr-FR" sz="1600" dirty="0" err="1">
                <a:latin typeface="Arial" charset="0"/>
                <a:cs typeface="Arial" charset="0"/>
              </a:rPr>
              <a:t>day</a:t>
            </a:r>
            <a:r>
              <a:rPr lang="fr-FR" sz="1600" dirty="0">
                <a:latin typeface="Arial" charset="0"/>
                <a:cs typeface="Arial" charset="0"/>
              </a:rPr>
              <a:t> long if </a:t>
            </a:r>
            <a:r>
              <a:rPr lang="fr-FR" sz="1600" dirty="0" err="1">
                <a:latin typeface="Arial" charset="0"/>
                <a:cs typeface="Arial" charset="0"/>
              </a:rPr>
              <a:t>you</a:t>
            </a:r>
            <a:r>
              <a:rPr lang="fr-FR" sz="1600" dirty="0">
                <a:latin typeface="Arial" charset="0"/>
                <a:cs typeface="Arial" charset="0"/>
              </a:rPr>
              <a:t> </a:t>
            </a:r>
            <a:r>
              <a:rPr lang="fr-FR" sz="1600" dirty="0" err="1">
                <a:latin typeface="Arial" charset="0"/>
                <a:cs typeface="Arial" charset="0"/>
              </a:rPr>
              <a:t>need</a:t>
            </a:r>
            <a:r>
              <a:rPr lang="fr-FR" sz="1600" dirty="0">
                <a:latin typeface="Arial" charset="0"/>
                <a:cs typeface="Arial" charset="0"/>
              </a:rPr>
              <a:t> to </a:t>
            </a:r>
            <a:r>
              <a:rPr lang="fr-FR" sz="1600" dirty="0" err="1">
                <a:latin typeface="Arial" charset="0"/>
                <a:cs typeface="Arial" charset="0"/>
              </a:rPr>
              <a:t>work</a:t>
            </a:r>
            <a:r>
              <a:rPr lang="fr-FR" sz="1600" dirty="0">
                <a:latin typeface="Arial" charset="0"/>
                <a:cs typeface="Arial" charset="0"/>
              </a:rPr>
              <a:t>..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85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8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ED92F-B274-1263-EB95-3B000B2DF473}"/>
              </a:ext>
            </a:extLst>
          </p:cNvPr>
          <p:cNvSpPr/>
          <p:nvPr/>
        </p:nvSpPr>
        <p:spPr>
          <a:xfrm>
            <a:off x="573641" y="126020"/>
            <a:ext cx="5847117" cy="3320781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/>
              <a:t>Coffee Breaks and Lunches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Coffee breaks &amp; lunches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served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at LPSC 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in the room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downstairs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i="1" dirty="0">
                <a:latin typeface="Arial" charset="0"/>
                <a:ea typeface="Arial" charset="0"/>
                <a:cs typeface="Arial" charset="0"/>
              </a:rPr>
              <a:t>Cafeteria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just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follow the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signs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Lunches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also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include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vegetarian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menus.</a:t>
            </a:r>
          </a:p>
        </p:txBody>
      </p:sp>
    </p:spTree>
    <p:extLst>
      <p:ext uri="{BB962C8B-B14F-4D97-AF65-F5344CB8AC3E}">
        <p14:creationId xmlns:p14="http://schemas.microsoft.com/office/powerpoint/2010/main" val="16900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F. Mayet – mm Universe 2023 - Grenoble - june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E608-A0D1-4CC3-8717-44E8276C3AB5}" type="slidenum">
              <a:rPr lang="fr-FR" smtClean="0"/>
              <a:t>9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D58BED-35A7-33AA-F3DB-E37CE044899B}"/>
              </a:ext>
            </a:extLst>
          </p:cNvPr>
          <p:cNvSpPr/>
          <p:nvPr/>
        </p:nvSpPr>
        <p:spPr>
          <a:xfrm>
            <a:off x="1045029" y="380633"/>
            <a:ext cx="7228114" cy="4137158"/>
          </a:xfrm>
          <a:prstGeom prst="rect">
            <a:avLst/>
          </a:prstGeom>
          <a:solidFill>
            <a:srgbClr val="F6F791"/>
          </a:solidFill>
          <a:ln w="44450">
            <a:solidFill>
              <a:srgbClr val="1709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b="1" dirty="0" err="1"/>
              <a:t>Conference</a:t>
            </a:r>
            <a:r>
              <a:rPr lang="fr-FR" sz="2800" b="1" dirty="0"/>
              <a:t> </a:t>
            </a:r>
            <a:r>
              <a:rPr lang="fr-FR" sz="2800" b="1" dirty="0" err="1"/>
              <a:t>reception</a:t>
            </a:r>
            <a:r>
              <a:rPr lang="fr-FR" sz="2800" b="1" dirty="0"/>
              <a:t>, </a:t>
            </a:r>
            <a:r>
              <a:rPr lang="fr-FR" sz="2800" b="1" dirty="0" err="1"/>
              <a:t>dinner</a:t>
            </a:r>
            <a:r>
              <a:rPr lang="fr-FR" sz="2800" b="1" dirty="0"/>
              <a:t> &amp; Picture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Tuesday 12:00: </a:t>
            </a:r>
            <a:r>
              <a:rPr lang="fr-FR" sz="2000" dirty="0" err="1"/>
              <a:t>conference</a:t>
            </a:r>
            <a:r>
              <a:rPr lang="fr-FR" sz="2000" dirty="0"/>
              <a:t> </a:t>
            </a:r>
            <a:r>
              <a:rPr lang="fr-FR" sz="2000" dirty="0" err="1"/>
              <a:t>picture</a:t>
            </a:r>
            <a:r>
              <a:rPr lang="fr-FR" sz="2000" dirty="0"/>
              <a:t> in front of LPSC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 err="1"/>
              <a:t>Wednesday</a:t>
            </a:r>
            <a:r>
              <a:rPr lang="fr-FR" sz="2000" dirty="0"/>
              <a:t> 06:00 pm : </a:t>
            </a:r>
            <a:r>
              <a:rPr lang="fr-FR" sz="2000" dirty="0" err="1"/>
              <a:t>conference</a:t>
            </a:r>
            <a:r>
              <a:rPr lang="fr-FR" sz="2000" dirty="0"/>
              <a:t> </a:t>
            </a:r>
            <a:r>
              <a:rPr lang="fr-FR" sz="2000" dirty="0" err="1"/>
              <a:t>reception</a:t>
            </a:r>
            <a:r>
              <a:rPr lang="fr-FR" sz="2000" dirty="0"/>
              <a:t> (@ LPSC)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 err="1"/>
              <a:t>Wednesday</a:t>
            </a:r>
            <a:r>
              <a:rPr lang="fr-FR" sz="2000" dirty="0"/>
              <a:t> 08:00 pm : </a:t>
            </a:r>
            <a:r>
              <a:rPr lang="fr-FR" sz="2000" dirty="0" err="1"/>
              <a:t>conference</a:t>
            </a:r>
            <a:r>
              <a:rPr lang="fr-FR" sz="2000" dirty="0"/>
              <a:t> </a:t>
            </a:r>
            <a:r>
              <a:rPr lang="fr-FR" sz="2000" dirty="0" err="1"/>
              <a:t>dinner</a:t>
            </a:r>
            <a:endParaRPr lang="fr-FR" sz="2000" dirty="0"/>
          </a:p>
          <a:p>
            <a:r>
              <a:rPr lang="fr-FR" sz="1600" i="1" dirty="0"/>
              <a:t>			if </a:t>
            </a:r>
            <a:r>
              <a:rPr lang="fr-FR" sz="1600" i="1" dirty="0" err="1"/>
              <a:t>you</a:t>
            </a:r>
            <a:r>
              <a:rPr lang="fr-FR" sz="1600" i="1" dirty="0"/>
              <a:t> have </a:t>
            </a:r>
            <a:r>
              <a:rPr lang="fr-FR" sz="1600" i="1" dirty="0" err="1"/>
              <a:t>paid</a:t>
            </a:r>
            <a:r>
              <a:rPr lang="fr-FR" sz="1600" i="1" dirty="0"/>
              <a:t> for </a:t>
            </a:r>
            <a:r>
              <a:rPr lang="fr-FR" sz="1600" i="1" dirty="0" err="1"/>
              <a:t>it</a:t>
            </a:r>
            <a:r>
              <a:rPr lang="fr-FR" sz="1600" i="1" dirty="0"/>
              <a:t> …</a:t>
            </a:r>
            <a:endParaRPr lang="fr-FR" sz="2000" dirty="0"/>
          </a:p>
          <a:p>
            <a:pPr>
              <a:lnSpc>
                <a:spcPct val="200000"/>
              </a:lnSpc>
            </a:pPr>
            <a:r>
              <a:rPr lang="fr-FR" sz="2000" dirty="0"/>
              <a:t>at the restaurant </a:t>
            </a:r>
            <a:r>
              <a:rPr lang="fr-FR" sz="2000" i="1" dirty="0"/>
              <a:t>le Bouillon A </a:t>
            </a:r>
            <a:r>
              <a:rPr lang="fr-FR" sz="2000" dirty="0"/>
              <a:t>(2 tram stops </a:t>
            </a:r>
            <a:r>
              <a:rPr lang="fr-FR" sz="2000" dirty="0" err="1"/>
              <a:t>from</a:t>
            </a:r>
            <a:r>
              <a:rPr lang="fr-FR" sz="2000" dirty="0"/>
              <a:t> LPSC)</a:t>
            </a:r>
          </a:p>
          <a:p>
            <a:pPr>
              <a:lnSpc>
                <a:spcPct val="200000"/>
              </a:lnSpc>
            </a:pPr>
            <a:r>
              <a:rPr lang="fr-FR" i="1" dirty="0"/>
              <a:t>no </a:t>
            </a:r>
            <a:r>
              <a:rPr lang="fr-FR" i="1" dirty="0" err="1"/>
              <a:t>choice</a:t>
            </a:r>
            <a:r>
              <a:rPr lang="fr-FR" i="1" dirty="0"/>
              <a:t> in the </a:t>
            </a:r>
            <a:r>
              <a:rPr lang="fr-FR" i="1" dirty="0" err="1"/>
              <a:t>evento</a:t>
            </a:r>
            <a:r>
              <a:rPr lang="fr-FR" i="1" dirty="0"/>
              <a:t> </a:t>
            </a:r>
            <a:r>
              <a:rPr lang="fr-FR" i="1" dirty="0">
                <a:sym typeface="Wingdings" pitchFamily="2" charset="2"/>
              </a:rPr>
              <a:t> </a:t>
            </a:r>
            <a:r>
              <a:rPr lang="fr-FR" i="1" dirty="0" err="1">
                <a:sym typeface="Wingdings" pitchFamily="2" charset="2"/>
              </a:rPr>
              <a:t>vegetarian</a:t>
            </a:r>
            <a:r>
              <a:rPr lang="fr-FR" i="1" dirty="0">
                <a:sym typeface="Wingdings" pitchFamily="2" charset="2"/>
              </a:rPr>
              <a:t> menu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3483361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200000"/>
          </a:lnSpc>
          <a:defRPr b="1" dirty="0" err="1" smtClean="0">
            <a:solidFill>
              <a:schemeClr val="bg1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16907</TotalTime>
  <Words>881</Words>
  <Application>Microsoft Macintosh PowerPoint</Application>
  <PresentationFormat>Affichage à l'écran (4:3)</PresentationFormat>
  <Paragraphs>154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Roboto</vt:lpstr>
      <vt:lpstr>Wingdings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</dc:creator>
  <cp:lastModifiedBy>Microsoft Office User</cp:lastModifiedBy>
  <cp:revision>1638</cp:revision>
  <cp:lastPrinted>2023-06-26T06:27:04Z</cp:lastPrinted>
  <dcterms:created xsi:type="dcterms:W3CDTF">2015-11-24T14:04:39Z</dcterms:created>
  <dcterms:modified xsi:type="dcterms:W3CDTF">2023-06-26T06:28:34Z</dcterms:modified>
</cp:coreProperties>
</file>