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61" r:id="rId4"/>
    <p:sldId id="259" r:id="rId5"/>
    <p:sldId id="258" r:id="rId6"/>
    <p:sldId id="260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5548BE-D1F5-459D-813C-8C4AD4F799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214F9F9-8298-409C-B350-A2AF21173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51F4D14-73D5-45DC-9B25-20EC8684D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48CB-25F3-42D8-9EFC-D296E755306C}" type="datetimeFigureOut">
              <a:rPr lang="fr-FR" smtClean="0"/>
              <a:t>04/07/2022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48C683E-4A0F-46F8-868F-81374FC12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7894FA9-186F-4372-A4D7-17F92A44D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45C68-C0D3-4103-A26D-9EDD439291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8702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87A7C6-5A51-4E6E-8AE3-924CD6089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DD58E0C-5B09-4003-B362-A51AAE8B69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6E74A59-57D8-4266-82F1-CFDC7DC70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48CB-25F3-42D8-9EFC-D296E755306C}" type="datetimeFigureOut">
              <a:rPr lang="fr-FR" smtClean="0"/>
              <a:t>04/07/2022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35E6E84-9593-490B-8FB8-627422AD3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6401BF0-5336-4ADE-87DF-2C73BE02B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45C68-C0D3-4103-A26D-9EDD439291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9020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6CF458D-B5A1-432A-A23A-F6A1DBB41A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C9BB4CF-2FC6-477D-BC8D-45F030D7B4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81EAEC7-1C5D-413A-8CB4-F85EA20CD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48CB-25F3-42D8-9EFC-D296E755306C}" type="datetimeFigureOut">
              <a:rPr lang="fr-FR" smtClean="0"/>
              <a:t>04/07/2022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53A6677-E526-4EA9-A745-FF089E6C3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95C5887-2A44-4B92-9795-1B6D9E568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45C68-C0D3-4103-A26D-9EDD439291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160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10E392-90A7-49C5-8E7D-3ED7D4324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46C5FF5-919B-4BEB-A50C-858DF7D6BA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F57E566-F29F-4A61-BD47-D0CFEFAF0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48CB-25F3-42D8-9EFC-D296E755306C}" type="datetimeFigureOut">
              <a:rPr lang="fr-FR" smtClean="0"/>
              <a:t>04/07/2022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A6158BD-5A37-44A2-93B4-4570A589E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FBEA6BE-F3BD-4FC1-98C7-A430CF3E7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45C68-C0D3-4103-A26D-9EDD439291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6603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4F1EB3-7AB0-48CD-AB5B-94CDBFB65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5B0CDF4-4B59-40D8-B613-AEDB4D3EDB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0ECA5B3-67A5-4241-BDA3-B340CFDC7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48CB-25F3-42D8-9EFC-D296E755306C}" type="datetimeFigureOut">
              <a:rPr lang="fr-FR" smtClean="0"/>
              <a:t>04/07/2022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226A682-0517-4E00-80DA-3D8C4721B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0035DAD-2512-4447-9D7C-4B319AC04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45C68-C0D3-4103-A26D-9EDD439291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9729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C51318-C0E4-4DD0-999E-D5F168FFF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344E2E8-8690-4B9D-8542-7FC9ED8877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513CA20-D4B6-46EB-967C-156AB60E47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5F759B6-1E5C-4854-9160-3B794BDDB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48CB-25F3-42D8-9EFC-D296E755306C}" type="datetimeFigureOut">
              <a:rPr lang="fr-FR" smtClean="0"/>
              <a:t>04/07/2022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2A11666-17EF-4417-9195-DFD7CDAE8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D8CC7BF-16D3-49C4-9A68-19A13427D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45C68-C0D3-4103-A26D-9EDD439291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497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A183EB-A718-4BB5-9EF5-9ACC56427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2CC98A0-80B9-4257-A846-08B025A792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2E94C47-2AF9-4CA4-8193-70F6118F87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D332442-73FD-4D21-952F-E72B7BBB35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D51531C-89D5-41DE-9215-C6394A30D8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449EDEE-BA9E-45B5-8E01-9F02D288A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48CB-25F3-42D8-9EFC-D296E755306C}" type="datetimeFigureOut">
              <a:rPr lang="fr-FR" smtClean="0"/>
              <a:t>04/07/2022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4D99617-6373-4D57-A3F7-7932A6836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A71427F-9C30-4A0D-8FBC-6B90B117A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45C68-C0D3-4103-A26D-9EDD439291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248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BE5056-2F12-4008-B76B-B99EE41FA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821369A-10DE-4AEE-9E22-FF1B881DB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48CB-25F3-42D8-9EFC-D296E755306C}" type="datetimeFigureOut">
              <a:rPr lang="fr-FR" smtClean="0"/>
              <a:t>04/07/2022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607A64E-4359-4550-84AE-4315DDC3C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0377F15-2109-4187-BC98-B341DF427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45C68-C0D3-4103-A26D-9EDD439291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3437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DCBE7A9-CC80-40C4-9AD3-4B441725D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48CB-25F3-42D8-9EFC-D296E755306C}" type="datetimeFigureOut">
              <a:rPr lang="fr-FR" smtClean="0"/>
              <a:t>04/07/2022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660A86E-EC39-42EB-8D96-96FB5157E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48C56B9-8D84-494F-A783-2A08BD1E6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45C68-C0D3-4103-A26D-9EDD439291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1816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A283B1-9C1A-4FAD-AC82-F46E06FE8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3411F96-BD45-43CA-87BD-EE4EDBEE21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7B3EB80-334C-41BF-9D47-A5251C3712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D607E6D-AFF4-4AF7-9073-9A401A59D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48CB-25F3-42D8-9EFC-D296E755306C}" type="datetimeFigureOut">
              <a:rPr lang="fr-FR" smtClean="0"/>
              <a:t>04/07/2022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1CF9D33-F573-4C91-99C1-FFD07DBF3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42185DF-C343-4165-95BC-2319FEA60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45C68-C0D3-4103-A26D-9EDD439291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1059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C3C64D-D5BB-4FBA-B02E-ECBBDFDE2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EACC974-C5C9-4190-95EB-93C8379326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3336220-5D0F-4A8A-B609-7F973A6881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8F9B900-E4CF-4A78-A965-7F1CA7B9C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48CB-25F3-42D8-9EFC-D296E755306C}" type="datetimeFigureOut">
              <a:rPr lang="fr-FR" smtClean="0"/>
              <a:t>04/07/2022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8BFB891-F8CB-4DEF-A0E3-314E7EE95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16D2A4B-1B4A-484B-A99A-4F3548C9D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45C68-C0D3-4103-A26D-9EDD439291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3050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865E8A5-EB87-4082-AEF8-18A51457C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E26520D-A8D7-439F-B0AD-2678C982AD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C9ECA3E-9364-4A51-AD79-C061AB5802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948CB-25F3-42D8-9EFC-D296E755306C}" type="datetimeFigureOut">
              <a:rPr lang="fr-FR" smtClean="0"/>
              <a:t>04/07/2022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732E331-67DA-47CA-BC85-1FAF4F0BFE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D9E232F-17E8-46B2-9CA7-7F2577F50E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45C68-C0D3-4103-A26D-9EDD439291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4485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8EAD785E-F8CF-4ECF-9D44-2D81094CC783}"/>
              </a:ext>
            </a:extLst>
          </p:cNvPr>
          <p:cNvSpPr txBox="1"/>
          <p:nvPr/>
        </p:nvSpPr>
        <p:spPr>
          <a:xfrm>
            <a:off x="4572000" y="152122"/>
            <a:ext cx="22621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err="1"/>
              <a:t>DéFI-DiaM</a:t>
            </a:r>
            <a:r>
              <a:rPr lang="fr-FR" dirty="0" err="1"/>
              <a:t>s</a:t>
            </a:r>
            <a:endParaRPr lang="fr-FR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DA165494-6310-4DF3-89E7-4B73A04C9C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2394" y="1012723"/>
            <a:ext cx="7381370" cy="5145147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A2723EA1-7ED4-4C46-BE8D-249B6BE29B6F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9708832" y="152122"/>
            <a:ext cx="699135" cy="729615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16BA2100-8408-4E8B-B399-22E21B3B7DBE}"/>
              </a:ext>
            </a:extLst>
          </p:cNvPr>
          <p:cNvSpPr/>
          <p:nvPr/>
        </p:nvSpPr>
        <p:spPr>
          <a:xfrm>
            <a:off x="10534742" y="290621"/>
            <a:ext cx="1156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80|PRIME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1CB60CF-94DC-418D-8C62-0C997AB0F298}"/>
              </a:ext>
            </a:extLst>
          </p:cNvPr>
          <p:cNvSpPr/>
          <p:nvPr/>
        </p:nvSpPr>
        <p:spPr>
          <a:xfrm>
            <a:off x="9511276" y="798453"/>
            <a:ext cx="287736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Mission pour les Initiatives Transverses et Interdisciplinaires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68773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904C7AF6-CAA5-4249-AB72-16399E0FEB5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21" b="27745"/>
          <a:stretch/>
        </p:blipFill>
        <p:spPr bwMode="auto">
          <a:xfrm>
            <a:off x="668510" y="2119681"/>
            <a:ext cx="4619924" cy="193969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F695A0E-8CA5-453B-9B79-E5792680380D}"/>
              </a:ext>
            </a:extLst>
          </p:cNvPr>
          <p:cNvSpPr/>
          <p:nvPr/>
        </p:nvSpPr>
        <p:spPr>
          <a:xfrm>
            <a:off x="5427490" y="1221939"/>
            <a:ext cx="6096000" cy="347787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215" algn="just">
              <a:spcBef>
                <a:spcPts val="1200"/>
              </a:spcBef>
              <a:spcAft>
                <a:spcPts val="0"/>
              </a:spcAft>
            </a:pPr>
            <a:r>
              <a:rPr lang="fr-FR" sz="20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L'objectif majeur de </a:t>
            </a:r>
            <a:r>
              <a:rPr lang="fr-FR" sz="2000" b="1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DéFI-DiaMs</a:t>
            </a:r>
            <a:r>
              <a:rPr lang="fr-FR" sz="20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est </a:t>
            </a:r>
          </a:p>
          <a:p>
            <a:pPr marL="285750" indent="-285750" algn="just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b="1" dirty="0">
                <a:latin typeface="Calibri" panose="020F0502020204030204" pitchFamily="34" charset="0"/>
                <a:ea typeface="Times New Roman" panose="02020603050405020304" pitchFamily="18" charset="0"/>
              </a:rPr>
              <a:t>d'améliorer la technologie existante sur la plate-forme de microfaisceaux AIFIRA du LP2I Bordeaux à l’IN2P3, adaptée à des protons, avec </a:t>
            </a:r>
            <a:r>
              <a:rPr lang="fr-FR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la production de détecteurs diamant encore plus minces (≤ 1 µm) </a:t>
            </a:r>
          </a:p>
          <a:p>
            <a:pPr marL="285750" indent="-285750" algn="just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b="1" dirty="0">
                <a:latin typeface="Calibri" panose="020F0502020204030204" pitchFamily="34" charset="0"/>
                <a:ea typeface="Times New Roman" panose="02020603050405020304" pitchFamily="18" charset="0"/>
              </a:rPr>
              <a:t>dans le but de </a:t>
            </a:r>
            <a:r>
              <a:rPr lang="fr-FR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permettre du comptage d’ions à haute intensité faisceau (~10</a:t>
            </a:r>
            <a:r>
              <a:rPr lang="fr-FR" b="1" baseline="300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4</a:t>
            </a:r>
            <a:r>
              <a:rPr lang="fr-FR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s</a:t>
            </a:r>
            <a:r>
              <a:rPr lang="fr-FR" b="1" baseline="300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-1</a:t>
            </a:r>
            <a:r>
              <a:rPr lang="fr-FR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) </a:t>
            </a:r>
          </a:p>
          <a:p>
            <a:pPr marL="285750" indent="-285750" algn="just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b="1" dirty="0">
                <a:latin typeface="Calibri" panose="020F0502020204030204" pitchFamily="34" charset="0"/>
                <a:ea typeface="Times New Roman" panose="02020603050405020304" pitchFamily="18" charset="0"/>
              </a:rPr>
              <a:t>mais aussi </a:t>
            </a:r>
            <a:r>
              <a:rPr lang="fr-FR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d'étendre l’utilisation de tels moniteurs aux ions plus lourds comme le carbone, disponibles sur l’installation microfaisceaux MIRCOM  de l’IRSN, à Cadarache.</a:t>
            </a:r>
            <a:r>
              <a:rPr lang="fr-FR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fr-FR" sz="20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670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314CC217-75BF-40E5-9897-37A5F9993C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4458" y="1258188"/>
            <a:ext cx="948053" cy="839128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920CCA18-B6C9-4655-B214-234C731D270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0168" b="18335"/>
          <a:stretch/>
        </p:blipFill>
        <p:spPr>
          <a:xfrm>
            <a:off x="7369474" y="719006"/>
            <a:ext cx="1355369" cy="1193437"/>
          </a:xfrm>
          <a:prstGeom prst="rect">
            <a:avLst/>
          </a:prstGeom>
        </p:spPr>
      </p:pic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A6A93BB-5FD6-4FA6-A2C3-049CF27EA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42093" y="6260361"/>
            <a:ext cx="720000" cy="360000"/>
          </a:xfrm>
        </p:spPr>
        <p:txBody>
          <a:bodyPr/>
          <a:lstStyle/>
          <a:p>
            <a:fld id="{5A41D906-68FB-4FCF-A226-CB4AF2FE6205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4FAEE18A-7860-4BC6-89A6-89EF71FC1328}"/>
              </a:ext>
            </a:extLst>
          </p:cNvPr>
          <p:cNvSpPr txBox="1"/>
          <p:nvPr/>
        </p:nvSpPr>
        <p:spPr>
          <a:xfrm>
            <a:off x="1435157" y="1703084"/>
            <a:ext cx="7618975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Monitorage faisceaux en hadronthérapie (ARRONAX, CAL)  </a:t>
            </a:r>
          </a:p>
          <a:p>
            <a:r>
              <a:rPr lang="fr-FR" sz="1400" b="1" dirty="0" err="1">
                <a:solidFill>
                  <a:srgbClr val="0070C0"/>
                </a:solidFill>
              </a:rPr>
              <a:t>Clarys</a:t>
            </a:r>
            <a:r>
              <a:rPr lang="fr-FR" sz="1400" b="1" dirty="0">
                <a:solidFill>
                  <a:srgbClr val="0070C0"/>
                </a:solidFill>
              </a:rPr>
              <a:t> UFT  / TIARA  / </a:t>
            </a:r>
            <a:r>
              <a:rPr lang="fr-FR" sz="1400" b="1" dirty="0" err="1">
                <a:solidFill>
                  <a:srgbClr val="0070C0"/>
                </a:solidFill>
              </a:rPr>
              <a:t>LaBeX</a:t>
            </a:r>
            <a:r>
              <a:rPr lang="fr-FR" sz="1400" b="1" dirty="0">
                <a:solidFill>
                  <a:srgbClr val="0070C0"/>
                </a:solidFill>
              </a:rPr>
              <a:t> PRIMES (thèse P. </a:t>
            </a:r>
            <a:r>
              <a:rPr lang="fr-FR" sz="1400" b="1" dirty="0" err="1">
                <a:solidFill>
                  <a:srgbClr val="0070C0"/>
                </a:solidFill>
              </a:rPr>
              <a:t>Everaere</a:t>
            </a:r>
            <a:r>
              <a:rPr lang="fr-FR" sz="1400" b="1" dirty="0">
                <a:solidFill>
                  <a:srgbClr val="0070C0"/>
                </a:solidFill>
              </a:rPr>
              <a:t>)</a:t>
            </a:r>
            <a:endParaRPr lang="fr-FR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Localisation XY &lt;1 mm, marquage temporel &lt; 100 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Préamplificateurs LPSC  rapides pour marquage temporel (C. Hoarau </a:t>
            </a:r>
            <a:r>
              <a:rPr lang="fr-FR" sz="1400" i="1" dirty="0"/>
              <a:t>et al</a:t>
            </a:r>
            <a:r>
              <a:rPr lang="fr-FR" sz="1400" dirty="0"/>
              <a:t> 2021 </a:t>
            </a:r>
            <a:r>
              <a:rPr lang="fr-FR" sz="1400" i="1" dirty="0"/>
              <a:t>JINST</a:t>
            </a:r>
            <a:r>
              <a:rPr lang="fr-FR" sz="1400" dirty="0"/>
              <a:t> </a:t>
            </a:r>
            <a:r>
              <a:rPr lang="fr-FR" sz="1400" b="1" dirty="0"/>
              <a:t>16</a:t>
            </a:r>
            <a:r>
              <a:rPr lang="fr-FR" sz="1400" dirty="0"/>
              <a:t> T04005)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DFC LPSC en cours de mise au point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40 TDC LPSC  embarqués dans le FPGA de la carte ACQ (STD &lt; 25 ps)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Version intégrée =&gt; DIAMASIC : TDC (LPC Caen) =&gt; OK (STD ~12 </a:t>
            </a:r>
            <a:r>
              <a:rPr lang="fr-FR" sz="1400" dirty="0" err="1"/>
              <a:t>ps</a:t>
            </a:r>
            <a:r>
              <a:rPr lang="fr-FR" sz="1400" dirty="0"/>
              <a:t>), préamplificateur et QDC en cours de validation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767D884-F7FB-43BF-BC9D-5FC051EA09F3}"/>
              </a:ext>
            </a:extLst>
          </p:cNvPr>
          <p:cNvSpPr txBox="1"/>
          <p:nvPr/>
        </p:nvSpPr>
        <p:spPr>
          <a:xfrm>
            <a:off x="1421059" y="3428331"/>
            <a:ext cx="7266861" cy="1723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Monitorage faisceaux en flash thérapie (ARRONAX) </a:t>
            </a:r>
          </a:p>
          <a:p>
            <a:r>
              <a:rPr lang="fr-FR" sz="1400" b="1" dirty="0">
                <a:solidFill>
                  <a:srgbClr val="0070C0"/>
                </a:solidFill>
              </a:rPr>
              <a:t>R&amp;T DIAMTECH / ANR - DIAMMONI</a:t>
            </a:r>
            <a:endParaRPr lang="fr-FR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Mesure de charge (dynamique=10</a:t>
            </a:r>
            <a:r>
              <a:rPr lang="fr-FR" sz="1400" baseline="30000" dirty="0"/>
              <a:t>5</a:t>
            </a:r>
            <a:r>
              <a:rPr lang="fr-FR" sz="1400" dirty="0"/>
              <a:t>) , marquage temporel trains &lt; 33 ns / bunchs &lt; 1 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Intégration par train =&gt; proto LPSC 4 voies validé à ARRONAX en T4 2021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Intégration par bunch =&gt; en cours de développement (préamplificateurs rapides LPSC  + ADC)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Version intégrée	=&gt; DIAMASIC : préamplificateur et évolution du QDC </a:t>
            </a:r>
          </a:p>
          <a:p>
            <a:r>
              <a:rPr lang="fr-FR" sz="1400" dirty="0"/>
              <a:t>		=&gt; Développement ADC 8 bits 500 MHz en cours au LPSC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29802208-D5F6-4322-A555-37CEF3AA1800}"/>
              </a:ext>
            </a:extLst>
          </p:cNvPr>
          <p:cNvSpPr txBox="1"/>
          <p:nvPr/>
        </p:nvSpPr>
        <p:spPr>
          <a:xfrm>
            <a:off x="1435157" y="416690"/>
            <a:ext cx="62998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Monitorage faisceaux en </a:t>
            </a:r>
            <a:r>
              <a:rPr lang="fr-FR" b="1" dirty="0" err="1"/>
              <a:t>Microbeam</a:t>
            </a:r>
            <a:r>
              <a:rPr lang="fr-FR" b="1" dirty="0"/>
              <a:t> Radiation </a:t>
            </a:r>
            <a:r>
              <a:rPr lang="fr-FR" b="1" dirty="0" err="1"/>
              <a:t>Therapy</a:t>
            </a:r>
            <a:r>
              <a:rPr lang="fr-FR" b="1" dirty="0"/>
              <a:t> (ESRF) </a:t>
            </a:r>
          </a:p>
          <a:p>
            <a:r>
              <a:rPr lang="fr-FR" sz="1400" b="1" dirty="0">
                <a:solidFill>
                  <a:srgbClr val="0070C0"/>
                </a:solidFill>
              </a:rPr>
              <a:t>R&amp;T DIAMTECH / IDSYNCHRO / PAIR TUMC  </a:t>
            </a:r>
            <a:endParaRPr lang="fr-FR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Mesure de charge (dynamique=10</a:t>
            </a:r>
            <a:r>
              <a:rPr lang="fr-FR" sz="1400" baseline="30000" dirty="0"/>
              <a:t>6</a:t>
            </a:r>
            <a:r>
              <a:rPr lang="fr-FR" sz="1400" dirty="0"/>
              <a:t>), intégration de 1 ms à 100 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Proto LPSC 32 voies discrètes validé à ESRF en T1 2022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Version intégrée =&gt; QDC de DIAMASIC testé ESRF en T1 2022, analyse données en cours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DD8F9E80-C89B-498A-856B-D6A2E6BF63EB}"/>
              </a:ext>
            </a:extLst>
          </p:cNvPr>
          <p:cNvSpPr txBox="1"/>
          <p:nvPr/>
        </p:nvSpPr>
        <p:spPr>
          <a:xfrm>
            <a:off x="7515208" y="466042"/>
            <a:ext cx="2546246" cy="1696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/>
              <a:t>Monitorage MRT ESRF : 32 QDC + PCB diamant</a:t>
            </a:r>
          </a:p>
        </p:txBody>
      </p:sp>
      <p:grpSp>
        <p:nvGrpSpPr>
          <p:cNvPr id="10" name="Groupe 9">
            <a:extLst>
              <a:ext uri="{FF2B5EF4-FFF2-40B4-BE49-F238E27FC236}">
                <a16:creationId xmlns:a16="http://schemas.microsoft.com/office/drawing/2014/main" id="{DF36E870-DB2A-4367-A4B9-EA6A7FC30560}"/>
              </a:ext>
            </a:extLst>
          </p:cNvPr>
          <p:cNvGrpSpPr/>
          <p:nvPr/>
        </p:nvGrpSpPr>
        <p:grpSpPr>
          <a:xfrm>
            <a:off x="8356928" y="2175129"/>
            <a:ext cx="2269917" cy="1658900"/>
            <a:chOff x="9399219" y="418939"/>
            <a:chExt cx="2269917" cy="1658900"/>
          </a:xfrm>
        </p:grpSpPr>
        <p:pic>
          <p:nvPicPr>
            <p:cNvPr id="11" name="Image 10">
              <a:extLst>
                <a:ext uri="{FF2B5EF4-FFF2-40B4-BE49-F238E27FC236}">
                  <a16:creationId xmlns:a16="http://schemas.microsoft.com/office/drawing/2014/main" id="{9D815450-6F81-47B3-8992-3FFF0037903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087" t="4009" r="3630" b="2690"/>
            <a:stretch/>
          </p:blipFill>
          <p:spPr>
            <a:xfrm>
              <a:off x="9800642" y="679896"/>
              <a:ext cx="1703742" cy="1397943"/>
            </a:xfrm>
            <a:prstGeom prst="rect">
              <a:avLst/>
            </a:prstGeom>
          </p:spPr>
        </p:pic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78416AB5-0331-4335-B8D9-CA484AED566A}"/>
                </a:ext>
              </a:extLst>
            </p:cNvPr>
            <p:cNvSpPr txBox="1"/>
            <p:nvPr/>
          </p:nvSpPr>
          <p:spPr>
            <a:xfrm>
              <a:off x="9399219" y="418939"/>
              <a:ext cx="226991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/>
                <a:t>40 préampli LPSC + PCB diamant</a:t>
              </a:r>
            </a:p>
          </p:txBody>
        </p:sp>
      </p:grpSp>
      <p:pic>
        <p:nvPicPr>
          <p:cNvPr id="13" name="Image 12">
            <a:extLst>
              <a:ext uri="{FF2B5EF4-FFF2-40B4-BE49-F238E27FC236}">
                <a16:creationId xmlns:a16="http://schemas.microsoft.com/office/drawing/2014/main" id="{A6A16CC6-361E-427D-828F-B4A8CDEBC8F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18572" y="724803"/>
            <a:ext cx="816146" cy="609690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B88B8465-BADA-4AD5-8BF3-725A73D24A1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9214" y="685480"/>
            <a:ext cx="1082698" cy="812024"/>
          </a:xfrm>
          <a:prstGeom prst="rect">
            <a:avLst/>
          </a:prstGeom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AB1B26DC-B49D-42B1-B897-D7CEC481D86F}"/>
              </a:ext>
            </a:extLst>
          </p:cNvPr>
          <p:cNvSpPr txBox="1"/>
          <p:nvPr/>
        </p:nvSpPr>
        <p:spPr>
          <a:xfrm>
            <a:off x="1435157" y="4942171"/>
            <a:ext cx="586487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Monitorage micro faisceaux (AIFIRA MIRCOM) </a:t>
            </a:r>
            <a:r>
              <a:rPr lang="fr-FR" dirty="0"/>
              <a:t> </a:t>
            </a:r>
          </a:p>
          <a:p>
            <a:r>
              <a:rPr lang="fr-FR" sz="1400" b="1" dirty="0">
                <a:solidFill>
                  <a:srgbClr val="FF0000"/>
                </a:solidFill>
              </a:rPr>
              <a:t>PRIME 80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Amincissement diamant par procédés de gravure (Institut Néel – </a:t>
            </a:r>
            <a:r>
              <a:rPr lang="fr-FR" sz="1400" dirty="0" err="1"/>
              <a:t>Tsukuba</a:t>
            </a:r>
            <a:r>
              <a:rPr lang="fr-FR" sz="14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Intégration sur ligne micro faisceau = fenêtre d’extraction par LPSC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Applications tests sur cellules pour développements  RIV et BNCT</a:t>
            </a:r>
          </a:p>
          <a:p>
            <a:r>
              <a:rPr lang="fr-FR" sz="1400" dirty="0">
                <a:solidFill>
                  <a:srgbClr val="FF0000"/>
                </a:solidFill>
              </a:rPr>
              <a:t>	Nouveau projet démarrage T2 2022 – thèse T4 2022</a:t>
            </a: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4B8F0507-7C83-40BE-A0C3-709F90310ACD}"/>
              </a:ext>
            </a:extLst>
          </p:cNvPr>
          <p:cNvGrpSpPr/>
          <p:nvPr/>
        </p:nvGrpSpPr>
        <p:grpSpPr>
          <a:xfrm>
            <a:off x="8496328" y="4039914"/>
            <a:ext cx="2095821" cy="1559019"/>
            <a:chOff x="7070651" y="4295553"/>
            <a:chExt cx="2095821" cy="1559019"/>
          </a:xfrm>
        </p:grpSpPr>
        <p:pic>
          <p:nvPicPr>
            <p:cNvPr id="17" name="Image 16">
              <a:extLst>
                <a:ext uri="{FF2B5EF4-FFF2-40B4-BE49-F238E27FC236}">
                  <a16:creationId xmlns:a16="http://schemas.microsoft.com/office/drawing/2014/main" id="{6F5552D7-6FC4-44D9-BBC0-DC64E2B1131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/>
            <a:srcRect l="4100" t="13986" r="40588"/>
            <a:stretch/>
          </p:blipFill>
          <p:spPr>
            <a:xfrm>
              <a:off x="7070651" y="4349792"/>
              <a:ext cx="2019047" cy="1504780"/>
            </a:xfrm>
            <a:prstGeom prst="rect">
              <a:avLst/>
            </a:prstGeom>
          </p:spPr>
        </p:pic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C6782B4-93AF-4632-A7D5-F30E2E2736DE}"/>
                </a:ext>
              </a:extLst>
            </p:cNvPr>
            <p:cNvSpPr/>
            <p:nvPr/>
          </p:nvSpPr>
          <p:spPr>
            <a:xfrm>
              <a:off x="8484781" y="4295553"/>
              <a:ext cx="681691" cy="12832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9" name="ZoneTexte 18">
            <a:extLst>
              <a:ext uri="{FF2B5EF4-FFF2-40B4-BE49-F238E27FC236}">
                <a16:creationId xmlns:a16="http://schemas.microsoft.com/office/drawing/2014/main" id="{F979A5EF-1C4E-4249-97DA-F5C8C90A4FAE}"/>
              </a:ext>
            </a:extLst>
          </p:cNvPr>
          <p:cNvSpPr txBox="1"/>
          <p:nvPr/>
        </p:nvSpPr>
        <p:spPr>
          <a:xfrm>
            <a:off x="8241130" y="3827076"/>
            <a:ext cx="19000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/>
              <a:t>DIAMMONI Train </a:t>
            </a:r>
            <a:r>
              <a:rPr lang="fr-FR" sz="1200" b="1" dirty="0" err="1"/>
              <a:t>Counting</a:t>
            </a:r>
            <a:endParaRPr lang="fr-FR" sz="1200" b="1" dirty="0"/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8D4199A3-88EB-4A05-9919-E439E99A485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231606" y="5418957"/>
            <a:ext cx="2019047" cy="1074050"/>
          </a:xfrm>
          <a:prstGeom prst="rect">
            <a:avLst/>
          </a:prstGeom>
        </p:spPr>
      </p:pic>
      <p:sp>
        <p:nvSpPr>
          <p:cNvPr id="21" name="ZoneTexte 20">
            <a:extLst>
              <a:ext uri="{FF2B5EF4-FFF2-40B4-BE49-F238E27FC236}">
                <a16:creationId xmlns:a16="http://schemas.microsoft.com/office/drawing/2014/main" id="{DD899440-E91D-44E5-9733-010183930881}"/>
              </a:ext>
            </a:extLst>
          </p:cNvPr>
          <p:cNvSpPr txBox="1"/>
          <p:nvPr/>
        </p:nvSpPr>
        <p:spPr>
          <a:xfrm>
            <a:off x="7263825" y="5129201"/>
            <a:ext cx="9140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err="1"/>
              <a:t>DéFI</a:t>
            </a:r>
            <a:r>
              <a:rPr lang="fr-FR" sz="1200" b="1" dirty="0"/>
              <a:t> </a:t>
            </a:r>
            <a:r>
              <a:rPr lang="fr-FR" sz="1200" b="1" dirty="0" err="1"/>
              <a:t>DiaMs</a:t>
            </a:r>
            <a:endParaRPr lang="fr-FR" sz="1200" b="1" dirty="0"/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D3D36EDE-1C20-41B2-BDB7-5D18E792B0EA}"/>
              </a:ext>
            </a:extLst>
          </p:cNvPr>
          <p:cNvSpPr txBox="1"/>
          <p:nvPr/>
        </p:nvSpPr>
        <p:spPr>
          <a:xfrm>
            <a:off x="3211099" y="31470"/>
            <a:ext cx="71626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0070C0"/>
                </a:solidFill>
              </a:rPr>
              <a:t>Développements diamant pour le monitorage faisceau : notre expérience</a:t>
            </a:r>
          </a:p>
        </p:txBody>
      </p:sp>
    </p:spTree>
    <p:extLst>
      <p:ext uri="{BB962C8B-B14F-4D97-AF65-F5344CB8AC3E}">
        <p14:creationId xmlns:p14="http://schemas.microsoft.com/office/powerpoint/2010/main" val="3679179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AA2E737-2290-4897-89DB-9314E777E9EE}"/>
              </a:ext>
            </a:extLst>
          </p:cNvPr>
          <p:cNvSpPr/>
          <p:nvPr/>
        </p:nvSpPr>
        <p:spPr>
          <a:xfrm>
            <a:off x="373625" y="862919"/>
            <a:ext cx="11198942" cy="4783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00"/>
              </a:spcBef>
              <a:spcAft>
                <a:spcPts val="100"/>
              </a:spcAft>
            </a:pPr>
            <a:r>
              <a:rPr lang="fr-FR" b="1" u="sng" dirty="0">
                <a:solidFill>
                  <a:srgbClr val="0070C0"/>
                </a:solidFill>
                <a:ea typeface="Times New Roman" panose="02020603050405020304" pitchFamily="18" charset="0"/>
              </a:rPr>
              <a:t>Verrous scientifiques et technologiques, solutions innovantes envisagées</a:t>
            </a:r>
            <a:endParaRPr lang="fr-FR" sz="2000" dirty="0">
              <a:solidFill>
                <a:srgbClr val="0070C0"/>
              </a:solidFill>
              <a:effectLst/>
              <a:ea typeface="Times New Roman" panose="02020603050405020304" pitchFamily="18" charset="0"/>
            </a:endParaRPr>
          </a:p>
          <a:p>
            <a:pPr indent="450215" algn="just">
              <a:spcBef>
                <a:spcPts val="1200"/>
              </a:spcBef>
              <a:spcAft>
                <a:spcPts val="0"/>
              </a:spcAft>
            </a:pPr>
            <a:r>
              <a:rPr lang="fr-FR" dirty="0">
                <a:ea typeface="Times New Roman" panose="02020603050405020304" pitchFamily="18" charset="0"/>
              </a:rPr>
              <a:t>Ce détecteur diamant sera développé conjointement au sein du laboratoire LPSC et de l’Institut Néel de Grenoble. </a:t>
            </a:r>
          </a:p>
          <a:p>
            <a:pPr indent="450215" algn="just">
              <a:spcBef>
                <a:spcPts val="1200"/>
              </a:spcBef>
              <a:spcAft>
                <a:spcPts val="0"/>
              </a:spcAft>
            </a:pPr>
            <a:r>
              <a:rPr lang="fr-FR" dirty="0">
                <a:solidFill>
                  <a:srgbClr val="FF0000"/>
                </a:solidFill>
                <a:ea typeface="Times New Roman" panose="02020603050405020304" pitchFamily="18" charset="0"/>
              </a:rPr>
              <a:t>L’Institut Néel sera en charge de la réalisation de la surface active obtenue par gravure profonde d’un monocristal de diamant. </a:t>
            </a:r>
          </a:p>
          <a:p>
            <a:pPr indent="450215" algn="just">
              <a:spcBef>
                <a:spcPts val="1200"/>
              </a:spcBef>
              <a:spcAft>
                <a:spcPts val="0"/>
              </a:spcAft>
            </a:pPr>
            <a:r>
              <a:rPr lang="fr-FR" dirty="0">
                <a:ea typeface="Times New Roman" panose="02020603050405020304" pitchFamily="18" charset="0"/>
              </a:rPr>
              <a:t>Deux voies seront explorées et combinées, afin de lever ce verrou scientifique et technologique : atteindre une atteindre une épaisseur </a:t>
            </a:r>
            <a:r>
              <a:rPr lang="fr-FR" dirty="0" err="1">
                <a:ea typeface="Times New Roman" panose="02020603050405020304" pitchFamily="18" charset="0"/>
              </a:rPr>
              <a:t>sub</a:t>
            </a:r>
            <a:r>
              <a:rPr lang="fr-FR" dirty="0">
                <a:ea typeface="Times New Roman" panose="02020603050405020304" pitchFamily="18" charset="0"/>
              </a:rPr>
              <a:t>-micrométrique pour la surface active de détection diamant d’environ 1 mm</a:t>
            </a:r>
            <a:r>
              <a:rPr lang="fr-FR" baseline="30000" dirty="0">
                <a:ea typeface="Times New Roman" panose="02020603050405020304" pitchFamily="18" charset="0"/>
              </a:rPr>
              <a:t>2</a:t>
            </a:r>
            <a:r>
              <a:rPr lang="fr-FR" dirty="0">
                <a:ea typeface="Times New Roman" panose="02020603050405020304" pitchFamily="18" charset="0"/>
              </a:rPr>
              <a:t> obtenue par gravure profonde. </a:t>
            </a:r>
          </a:p>
          <a:p>
            <a:pPr indent="450215" algn="just">
              <a:spcBef>
                <a:spcPts val="1200"/>
              </a:spcBef>
              <a:spcAft>
                <a:spcPts val="0"/>
              </a:spcAft>
            </a:pPr>
            <a:r>
              <a:rPr lang="fr-FR" dirty="0">
                <a:solidFill>
                  <a:srgbClr val="0070C0"/>
                </a:solidFill>
                <a:ea typeface="Times New Roman" panose="02020603050405020304" pitchFamily="18" charset="0"/>
              </a:rPr>
              <a:t>Cette recherche sera menée avec un triple objectif d’obtenir :</a:t>
            </a:r>
            <a:endParaRPr lang="fr-FR" sz="2000" dirty="0">
              <a:solidFill>
                <a:srgbClr val="0070C0"/>
              </a:solidFill>
              <a:effectLst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dirty="0">
                <a:solidFill>
                  <a:srgbClr val="FF0000"/>
                </a:solidFill>
                <a:ea typeface="Times New Roman" panose="02020603050405020304" pitchFamily="18" charset="0"/>
              </a:rPr>
              <a:t>une épaisseur finale la plus homogène possible (objectif 2%),</a:t>
            </a:r>
            <a:endParaRPr lang="fr-FR" sz="20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dirty="0">
                <a:solidFill>
                  <a:srgbClr val="FF0000"/>
                </a:solidFill>
                <a:ea typeface="Times New Roman" panose="02020603050405020304" pitchFamily="18" charset="0"/>
              </a:rPr>
              <a:t>une faible rugosité (objectif en RMS inférieure à 5 nm),</a:t>
            </a:r>
            <a:endParaRPr lang="fr-FR" sz="20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fr-FR" dirty="0">
                <a:solidFill>
                  <a:srgbClr val="FF0000"/>
                </a:solidFill>
              </a:rPr>
              <a:t>peu de défauts de subsurface (objectif 10</a:t>
            </a:r>
            <a:r>
              <a:rPr lang="fr-FR" baseline="30000" dirty="0">
                <a:solidFill>
                  <a:srgbClr val="FF0000"/>
                </a:solidFill>
              </a:rPr>
              <a:t>10</a:t>
            </a:r>
            <a:r>
              <a:rPr lang="fr-FR" dirty="0">
                <a:solidFill>
                  <a:srgbClr val="FF0000"/>
                </a:solidFill>
              </a:rPr>
              <a:t> par cm</a:t>
            </a:r>
            <a:r>
              <a:rPr lang="fr-FR" baseline="30000" dirty="0">
                <a:solidFill>
                  <a:srgbClr val="FF0000"/>
                </a:solidFill>
              </a:rPr>
              <a:t>2</a:t>
            </a:r>
            <a:r>
              <a:rPr lang="fr-FR" dirty="0">
                <a:solidFill>
                  <a:srgbClr val="FF0000"/>
                </a:solidFill>
              </a:rPr>
              <a:t>) qui constituent des pièges pouvant nuire à la bonne collecte des charges. La technique de gravure catalytique permet de réduire ce type de défauts.</a:t>
            </a:r>
            <a:endParaRPr lang="fr-FR" dirty="0"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41804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D7A3EA86-E1EC-4BE9-8BFE-E7ECF03308B0}"/>
              </a:ext>
            </a:extLst>
          </p:cNvPr>
          <p:cNvGrpSpPr/>
          <p:nvPr/>
        </p:nvGrpSpPr>
        <p:grpSpPr>
          <a:xfrm>
            <a:off x="2782529" y="1251626"/>
            <a:ext cx="7572394" cy="3608593"/>
            <a:chOff x="137784" y="0"/>
            <a:chExt cx="2955399" cy="1573504"/>
          </a:xfrm>
        </p:grpSpPr>
        <p:pic>
          <p:nvPicPr>
            <p:cNvPr id="5" name="Image 4">
              <a:extLst>
                <a:ext uri="{FF2B5EF4-FFF2-40B4-BE49-F238E27FC236}">
                  <a16:creationId xmlns:a16="http://schemas.microsoft.com/office/drawing/2014/main" id="{8D11ABF2-1AF7-4017-8B10-CAD3653AB55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43"/>
            <a:stretch/>
          </p:blipFill>
          <p:spPr>
            <a:xfrm>
              <a:off x="137784" y="0"/>
              <a:ext cx="2955399" cy="1573504"/>
            </a:xfrm>
            <a:prstGeom prst="rect">
              <a:avLst/>
            </a:prstGeom>
          </p:spPr>
        </p:pic>
        <p:sp>
          <p:nvSpPr>
            <p:cNvPr id="4" name="Zone de texte 14">
              <a:extLst>
                <a:ext uri="{FF2B5EF4-FFF2-40B4-BE49-F238E27FC236}">
                  <a16:creationId xmlns:a16="http://schemas.microsoft.com/office/drawing/2014/main" id="{EA6CBE11-1042-4E20-A745-CADAF53CAAEB}"/>
                </a:ext>
              </a:extLst>
            </p:cNvPr>
            <p:cNvSpPr txBox="1"/>
            <p:nvPr/>
          </p:nvSpPr>
          <p:spPr>
            <a:xfrm>
              <a:off x="426418" y="137429"/>
              <a:ext cx="522958" cy="202017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fr-FR" sz="3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LIGNE MICROFAISCEAU</a:t>
              </a:r>
              <a:endParaRPr lang="fr-FR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9240FA86-355D-404C-9678-554163F74F4C}"/>
              </a:ext>
            </a:extLst>
          </p:cNvPr>
          <p:cNvSpPr/>
          <p:nvPr/>
        </p:nvSpPr>
        <p:spPr>
          <a:xfrm>
            <a:off x="2782529" y="383147"/>
            <a:ext cx="57258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Schéma de principe de l’interface détecteur étanche</a:t>
            </a:r>
            <a:endParaRPr lang="fr-FR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995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AB3A02C-1208-4A0C-86C9-591DDE8AD258}"/>
              </a:ext>
            </a:extLst>
          </p:cNvPr>
          <p:cNvSpPr/>
          <p:nvPr/>
        </p:nvSpPr>
        <p:spPr>
          <a:xfrm>
            <a:off x="88489" y="600021"/>
            <a:ext cx="10628671" cy="5350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fr-FR" sz="20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Le rôle du ou de la </a:t>
            </a:r>
            <a:r>
              <a:rPr lang="fr-FR" sz="2000" b="1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doctorant.e</a:t>
            </a:r>
            <a:r>
              <a:rPr lang="fr-FR" sz="20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fr-FR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fr-FR" dirty="0">
                <a:latin typeface="Calibri" panose="020F0502020204030204" pitchFamily="34" charset="0"/>
                <a:ea typeface="Times New Roman" panose="02020603050405020304" pitchFamily="18" charset="0"/>
              </a:rPr>
              <a:t>Le ou la </a:t>
            </a:r>
            <a:r>
              <a:rPr lang="fr-FR" dirty="0" err="1">
                <a:latin typeface="Calibri" panose="020F0502020204030204" pitchFamily="34" charset="0"/>
                <a:ea typeface="Times New Roman" panose="02020603050405020304" pitchFamily="18" charset="0"/>
              </a:rPr>
              <a:t>doctorant.e</a:t>
            </a:r>
            <a:r>
              <a:rPr lang="fr-FR" dirty="0">
                <a:latin typeface="Calibri" panose="020F0502020204030204" pitchFamily="34" charset="0"/>
                <a:ea typeface="Times New Roman" panose="02020603050405020304" pitchFamily="18" charset="0"/>
              </a:rPr>
              <a:t> sera </a:t>
            </a:r>
            <a:r>
              <a:rPr lang="fr-FR" dirty="0" err="1">
                <a:latin typeface="Calibri" panose="020F0502020204030204" pitchFamily="34" charset="0"/>
                <a:ea typeface="Times New Roman" panose="02020603050405020304" pitchFamily="18" charset="0"/>
              </a:rPr>
              <a:t>impliqué.e</a:t>
            </a:r>
            <a:r>
              <a:rPr lang="fr-FR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</a:p>
          <a:p>
            <a:pPr marL="285750" indent="-285750" algn="just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dirty="0">
                <a:latin typeface="Calibri" panose="020F0502020204030204" pitchFamily="34" charset="0"/>
                <a:ea typeface="Times New Roman" panose="02020603050405020304" pitchFamily="18" charset="0"/>
              </a:rPr>
              <a:t>tout d’abord dans le </a:t>
            </a:r>
            <a:r>
              <a:rPr lang="fr-FR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développement de détecteurs diamant ultra-minces </a:t>
            </a:r>
            <a:r>
              <a:rPr lang="fr-FR" dirty="0">
                <a:latin typeface="Calibri" panose="020F0502020204030204" pitchFamily="34" charset="0"/>
                <a:ea typeface="Times New Roman" panose="02020603050405020304" pitchFamily="18" charset="0"/>
              </a:rPr>
              <a:t>(épaisseur &lt; 1 µm) avec Néel.</a:t>
            </a:r>
          </a:p>
          <a:p>
            <a:pPr marL="285750" indent="-285750" algn="just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dirty="0">
                <a:latin typeface="Calibri" panose="020F0502020204030204" pitchFamily="34" charset="0"/>
                <a:ea typeface="Times New Roman" panose="02020603050405020304" pitchFamily="18" charset="0"/>
              </a:rPr>
              <a:t> Il ou elle participera également aux </a:t>
            </a:r>
            <a:r>
              <a:rPr lang="fr-FR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développements liés à l’instrumentation des substrats diamants au LPSC</a:t>
            </a:r>
          </a:p>
          <a:p>
            <a:pPr marL="285750" indent="-285750" algn="just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Leurs performances seront ensuite évaluées de manière systématique pour chaque prototype en laboratoire, en faisceau d’</a:t>
            </a:r>
            <a:r>
              <a:rPr lang="fr-FR" dirty="0" err="1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eBIC</a:t>
            </a:r>
            <a:r>
              <a:rPr lang="fr-FR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(</a:t>
            </a:r>
            <a:r>
              <a:rPr lang="fr-FR" dirty="0" err="1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electron</a:t>
            </a:r>
            <a:r>
              <a:rPr lang="fr-FR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Beam </a:t>
            </a:r>
            <a:r>
              <a:rPr lang="fr-FR" dirty="0" err="1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Induced</a:t>
            </a:r>
            <a:r>
              <a:rPr lang="fr-FR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Current</a:t>
            </a:r>
            <a:r>
              <a:rPr lang="fr-FR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) à Néel, à l’aide de sources alpha (</a:t>
            </a:r>
            <a:r>
              <a:rPr lang="fr-FR" baseline="300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241</a:t>
            </a:r>
            <a:r>
              <a:rPr lang="fr-FR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Am) au LPSC et en microfaisceaux d’ions (IBIC) sur AIFIRA au LP2I Bordeaux. </a:t>
            </a:r>
          </a:p>
          <a:p>
            <a:pPr marL="285750" indent="-285750" algn="just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dirty="0">
                <a:latin typeface="Calibri" panose="020F0502020204030204" pitchFamily="34" charset="0"/>
                <a:ea typeface="Times New Roman" panose="02020603050405020304" pitchFamily="18" charset="0"/>
              </a:rPr>
              <a:t>Le ou la </a:t>
            </a:r>
            <a:r>
              <a:rPr lang="fr-FR" dirty="0" err="1">
                <a:latin typeface="Calibri" panose="020F0502020204030204" pitchFamily="34" charset="0"/>
                <a:ea typeface="Times New Roman" panose="02020603050405020304" pitchFamily="18" charset="0"/>
              </a:rPr>
              <a:t>doctorant.e</a:t>
            </a:r>
            <a:r>
              <a:rPr lang="fr-FR" dirty="0">
                <a:latin typeface="Calibri" panose="020F0502020204030204" pitchFamily="34" charset="0"/>
                <a:ea typeface="Times New Roman" panose="02020603050405020304" pitchFamily="18" charset="0"/>
              </a:rPr>
              <a:t> effectuera ensuite une campagne de mesures afin de caractériser l’efficacité de détection du dispositif, et d’étudier de son impact sur les caractéristiques des microfaisceaux d’ions.</a:t>
            </a:r>
            <a:r>
              <a:rPr lang="fr-FR" b="1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</a:p>
          <a:p>
            <a:pPr marL="285750" indent="-285750" algn="just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Le système développé au LPSC et à Néel sera mis en place sur les lignes microfaisceaux des installations AIFIRA et MIRCOM. </a:t>
            </a:r>
          </a:p>
          <a:p>
            <a:pPr marL="742950" lvl="1" indent="-28575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fr-FR" dirty="0">
                <a:latin typeface="Calibri" panose="020F0502020204030204" pitchFamily="34" charset="0"/>
                <a:ea typeface="Times New Roman" panose="02020603050405020304" pitchFamily="18" charset="0"/>
              </a:rPr>
              <a:t>Différents aspects seront alors caractérisés. </a:t>
            </a:r>
          </a:p>
          <a:p>
            <a:pPr marL="742950" lvl="1" indent="-28575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fr-FR" dirty="0">
                <a:latin typeface="Calibri" panose="020F0502020204030204" pitchFamily="34" charset="0"/>
                <a:ea typeface="Times New Roman" panose="02020603050405020304" pitchFamily="18" charset="0"/>
              </a:rPr>
              <a:t>L’impact du système de détection sur la géométrie du faisceau sera mesuré in-situ à l'aide de détecteurs de traces (CR39 ou FNTD) et sera également simulé en parallèle grâce aux outils Monte Carlo SRIM et Geant4. </a:t>
            </a:r>
            <a:endParaRPr lang="fr-F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01021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794</Words>
  <Application>Microsoft Office PowerPoint</Application>
  <PresentationFormat>Grand écran</PresentationFormat>
  <Paragraphs>57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Marie-Laure Gallin-Martel</dc:creator>
  <cp:lastModifiedBy>Marie-Laure Gallin-Martel</cp:lastModifiedBy>
  <cp:revision>10</cp:revision>
  <dcterms:created xsi:type="dcterms:W3CDTF">2022-07-04T15:09:36Z</dcterms:created>
  <dcterms:modified xsi:type="dcterms:W3CDTF">2022-07-04T15:35:31Z</dcterms:modified>
</cp:coreProperties>
</file>