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6" r:id="rId1"/>
  </p:sldMasterIdLst>
  <p:notesMasterIdLst>
    <p:notesMasterId r:id="rId10"/>
  </p:notesMasterIdLst>
  <p:handoutMasterIdLst>
    <p:handoutMasterId r:id="rId11"/>
  </p:handoutMasterIdLst>
  <p:sldIdLst>
    <p:sldId id="449" r:id="rId2"/>
    <p:sldId id="470" r:id="rId3"/>
    <p:sldId id="473" r:id="rId4"/>
    <p:sldId id="472" r:id="rId5"/>
    <p:sldId id="463" r:id="rId6"/>
    <p:sldId id="471" r:id="rId7"/>
    <p:sldId id="474" r:id="rId8"/>
    <p:sldId id="475" r:id="rId9"/>
  </p:sldIdLst>
  <p:sldSz cx="12192000" cy="6858000"/>
  <p:notesSz cx="7104063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Francois Muraz" initials="JM" lastIdx="15" clrIdx="0">
    <p:extLst>
      <p:ext uri="{19B8F6BF-5375-455C-9EA6-DF929625EA0E}">
        <p15:presenceInfo xmlns:p15="http://schemas.microsoft.com/office/powerpoint/2012/main" userId="Jean-Francois Mur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5112"/>
    <a:srgbClr val="0000FF"/>
    <a:srgbClr val="1F497D"/>
    <a:srgbClr val="4F81BD"/>
    <a:srgbClr val="4D4D4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29" autoAdjust="0"/>
    <p:restoredTop sz="88070" autoAdjust="0"/>
  </p:normalViewPr>
  <p:slideViewPr>
    <p:cSldViewPr>
      <p:cViewPr varScale="1">
        <p:scale>
          <a:sx n="74" d="100"/>
          <a:sy n="74" d="100"/>
        </p:scale>
        <p:origin x="864" y="90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42" y="-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924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8" tIns="47373" rIns="94748" bIns="47373" numCol="1" anchor="t" anchorCtr="0" compatLnSpc="1">
            <a:prstTxWarp prst="textNoShape">
              <a:avLst/>
            </a:prstTxWarp>
          </a:bodyPr>
          <a:lstStyle>
            <a:lvl1pPr defTabSz="94807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83" y="1"/>
            <a:ext cx="3078924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8" tIns="47373" rIns="94748" bIns="47373" numCol="1" anchor="t" anchorCtr="0" compatLnSpc="1">
            <a:prstTxWarp prst="textNoShape">
              <a:avLst/>
            </a:prstTxWarp>
          </a:bodyPr>
          <a:lstStyle>
            <a:lvl1pPr algn="r" defTabSz="94807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331"/>
            <a:ext cx="3078924" cy="5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8" tIns="47373" rIns="94748" bIns="47373" numCol="1" anchor="b" anchorCtr="0" compatLnSpc="1">
            <a:prstTxWarp prst="textNoShape">
              <a:avLst/>
            </a:prstTxWarp>
          </a:bodyPr>
          <a:lstStyle>
            <a:lvl1pPr defTabSz="94807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Service          Tourniquet 2013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83" y="9721331"/>
            <a:ext cx="3078924" cy="5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8" tIns="47373" rIns="94748" bIns="47373" numCol="1" anchor="b" anchorCtr="0" compatLnSpc="1">
            <a:prstTxWarp prst="textNoShape">
              <a:avLst/>
            </a:prstTxWarp>
          </a:bodyPr>
          <a:lstStyle>
            <a:lvl1pPr algn="r" defTabSz="94807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C85822B-D97F-46A0-AE1A-01819B3C99F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0063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924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8" tIns="47373" rIns="94748" bIns="47373" numCol="1" anchor="t" anchorCtr="0" compatLnSpc="1">
            <a:prstTxWarp prst="textNoShape">
              <a:avLst/>
            </a:prstTxWarp>
          </a:bodyPr>
          <a:lstStyle>
            <a:lvl1pPr defTabSz="94807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483" y="1"/>
            <a:ext cx="3078924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8" tIns="47373" rIns="94748" bIns="47373" numCol="1" anchor="t" anchorCtr="0" compatLnSpc="1">
            <a:prstTxWarp prst="textNoShape">
              <a:avLst/>
            </a:prstTxWarp>
          </a:bodyPr>
          <a:lstStyle>
            <a:lvl1pPr algn="r" defTabSz="94807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906" y="4859849"/>
            <a:ext cx="5682255" cy="46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8" tIns="47373" rIns="94748" bIns="473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331"/>
            <a:ext cx="3078924" cy="5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8" tIns="47373" rIns="94748" bIns="47373" numCol="1" anchor="b" anchorCtr="0" compatLnSpc="1">
            <a:prstTxWarp prst="textNoShape">
              <a:avLst/>
            </a:prstTxWarp>
          </a:bodyPr>
          <a:lstStyle>
            <a:lvl1pPr defTabSz="94807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Services Tourniquet Section 01</a:t>
            </a:r>
          </a:p>
          <a:p>
            <a:pPr>
              <a:defRPr/>
            </a:pPr>
            <a:r>
              <a:rPr lang="fr-FR"/>
              <a:t>2011-2013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483" y="9721331"/>
            <a:ext cx="3078924" cy="5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8" tIns="47373" rIns="94748" bIns="47373" numCol="1" anchor="b" anchorCtr="0" compatLnSpc="1">
            <a:prstTxWarp prst="textNoShape">
              <a:avLst/>
            </a:prstTxWarp>
          </a:bodyPr>
          <a:lstStyle>
            <a:lvl1pPr algn="r" defTabSz="94807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E55C77B-AC99-4BEC-8CB3-4F051C75DDE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98115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1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2519" indent="-297123" defTabSz="9491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491" indent="-237698" defTabSz="9491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3888" indent="-237698" defTabSz="9491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285" indent="-237698" defTabSz="9491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4681" indent="-237698" defTabSz="949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0078" indent="-237698" defTabSz="949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5474" indent="-237698" defTabSz="949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0871" indent="-237698" defTabSz="949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F2A2E8-9403-496A-A8F4-572DACF9AA72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463" y="768350"/>
            <a:ext cx="6819900" cy="38369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anose="020B0604020202020204" pitchFamily="34" charset="0"/>
            </a:endParaRPr>
          </a:p>
        </p:txBody>
      </p:sp>
      <p:sp>
        <p:nvSpPr>
          <p:cNvPr id="12293" name="Espace réservé du pied de page 4">
            <a:extLst>
              <a:ext uri="{FF2B5EF4-FFF2-40B4-BE49-F238E27FC236}">
                <a16:creationId xmlns:a16="http://schemas.microsoft.com/office/drawing/2014/main" id="{49E05F73-83E1-8645-9CE5-98F403D64D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2519" indent="-29712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491" indent="-23769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3888" indent="-23769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285" indent="-23769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4681" indent="-2376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0078" indent="-2376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5474" indent="-2376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0871" indent="-2376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0793">
              <a:spcBef>
                <a:spcPct val="0"/>
              </a:spcBef>
              <a:defRPr/>
            </a:pPr>
            <a:r>
              <a:rPr lang="fr-FR" altLang="fr-FR" dirty="0"/>
              <a:t>Services    tourniquet 01         27-29 novembre </a:t>
            </a:r>
          </a:p>
          <a:p>
            <a:pPr defTabSz="950793">
              <a:spcBef>
                <a:spcPct val="0"/>
              </a:spcBef>
              <a:defRPr/>
            </a:pPr>
            <a:endParaRPr lang="fr-FR" altLang="fr-F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6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4463" y="768350"/>
            <a:ext cx="6819900" cy="3836988"/>
          </a:xfrm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18436" name="Espace réservé du numéro de diapositive 3"/>
          <p:cNvSpPr txBox="1">
            <a:spLocks noGrp="1"/>
          </p:cNvSpPr>
          <p:nvPr/>
        </p:nvSpPr>
        <p:spPr bwMode="auto">
          <a:xfrm>
            <a:off x="4023483" y="9721331"/>
            <a:ext cx="3078924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8" tIns="47373" rIns="94748" bIns="47373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A98E4C-C539-4F3F-9F42-59080773A5E4}" type="slidenum">
              <a:rPr lang="fr-FR" altLang="fr-FR"/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18437" name="Espace réservé du pied de page 4"/>
          <p:cNvSpPr txBox="1">
            <a:spLocks noGrp="1"/>
          </p:cNvSpPr>
          <p:nvPr/>
        </p:nvSpPr>
        <p:spPr bwMode="auto">
          <a:xfrm>
            <a:off x="1" y="9721331"/>
            <a:ext cx="3078924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8" tIns="47373" rIns="94748" bIns="473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1715040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4463" y="768350"/>
            <a:ext cx="6819900" cy="3836988"/>
          </a:xfrm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18436" name="Espace réservé du numéro de diapositive 3"/>
          <p:cNvSpPr txBox="1">
            <a:spLocks noGrp="1"/>
          </p:cNvSpPr>
          <p:nvPr/>
        </p:nvSpPr>
        <p:spPr bwMode="auto">
          <a:xfrm>
            <a:off x="4023483" y="9721331"/>
            <a:ext cx="3078924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8" tIns="47373" rIns="94748" bIns="47373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A98E4C-C539-4F3F-9F42-59080773A5E4}" type="slidenum">
              <a:rPr lang="fr-FR" altLang="fr-FR"/>
              <a:pPr algn="r" eaLnBrk="1" hangingPunct="1"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18437" name="Espace réservé du pied de page 4"/>
          <p:cNvSpPr txBox="1">
            <a:spLocks noGrp="1"/>
          </p:cNvSpPr>
          <p:nvPr/>
        </p:nvSpPr>
        <p:spPr bwMode="auto">
          <a:xfrm>
            <a:off x="1" y="9721331"/>
            <a:ext cx="3078924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8" tIns="47373" rIns="94748" bIns="473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1765062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4463" y="768350"/>
            <a:ext cx="6819900" cy="3836988"/>
          </a:xfrm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18436" name="Espace réservé du numéro de diapositive 3"/>
          <p:cNvSpPr txBox="1">
            <a:spLocks noGrp="1"/>
          </p:cNvSpPr>
          <p:nvPr/>
        </p:nvSpPr>
        <p:spPr bwMode="auto">
          <a:xfrm>
            <a:off x="4023483" y="9721331"/>
            <a:ext cx="3078924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8" tIns="47373" rIns="94748" bIns="47373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A98E4C-C539-4F3F-9F42-59080773A5E4}" type="slidenum">
              <a:rPr lang="fr-FR" altLang="fr-FR"/>
              <a:pPr algn="r" eaLnBrk="1" hangingPunct="1"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18437" name="Espace réservé du pied de page 4"/>
          <p:cNvSpPr txBox="1">
            <a:spLocks noGrp="1"/>
          </p:cNvSpPr>
          <p:nvPr/>
        </p:nvSpPr>
        <p:spPr bwMode="auto">
          <a:xfrm>
            <a:off x="1" y="9721331"/>
            <a:ext cx="3078924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8" tIns="47373" rIns="94748" bIns="473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2101314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4463" y="768350"/>
            <a:ext cx="6819900" cy="3836988"/>
          </a:xfrm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18436" name="Espace réservé du numéro de diapositive 3"/>
          <p:cNvSpPr txBox="1">
            <a:spLocks noGrp="1"/>
          </p:cNvSpPr>
          <p:nvPr/>
        </p:nvSpPr>
        <p:spPr bwMode="auto">
          <a:xfrm>
            <a:off x="4023483" y="9721331"/>
            <a:ext cx="3078924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8" tIns="47373" rIns="94748" bIns="47373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A98E4C-C539-4F3F-9F42-59080773A5E4}" type="slidenum">
              <a:rPr lang="fr-FR" altLang="fr-FR"/>
              <a:pPr algn="r" eaLnBrk="1" hangingPunct="1"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18437" name="Espace réservé du pied de page 4"/>
          <p:cNvSpPr txBox="1">
            <a:spLocks noGrp="1"/>
          </p:cNvSpPr>
          <p:nvPr/>
        </p:nvSpPr>
        <p:spPr bwMode="auto">
          <a:xfrm>
            <a:off x="1" y="9721331"/>
            <a:ext cx="3078924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8" tIns="47373" rIns="94748" bIns="473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685533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4463" y="768350"/>
            <a:ext cx="6819900" cy="3836988"/>
          </a:xfrm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18436" name="Espace réservé du numéro de diapositive 3"/>
          <p:cNvSpPr txBox="1">
            <a:spLocks noGrp="1"/>
          </p:cNvSpPr>
          <p:nvPr/>
        </p:nvSpPr>
        <p:spPr bwMode="auto">
          <a:xfrm>
            <a:off x="4023483" y="9721331"/>
            <a:ext cx="3078924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8" tIns="47373" rIns="94748" bIns="47373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A98E4C-C539-4F3F-9F42-59080773A5E4}" type="slidenum">
              <a:rPr lang="fr-FR" altLang="fr-FR"/>
              <a:pPr algn="r" eaLnBrk="1" hangingPunct="1"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18437" name="Espace réservé du pied de page 4"/>
          <p:cNvSpPr txBox="1">
            <a:spLocks noGrp="1"/>
          </p:cNvSpPr>
          <p:nvPr/>
        </p:nvSpPr>
        <p:spPr bwMode="auto">
          <a:xfrm>
            <a:off x="1" y="9721331"/>
            <a:ext cx="3078924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8" tIns="47373" rIns="94748" bIns="473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2102178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4463" y="768350"/>
            <a:ext cx="6819900" cy="3836988"/>
          </a:xfrm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18436" name="Espace réservé du numéro de diapositive 3"/>
          <p:cNvSpPr txBox="1">
            <a:spLocks noGrp="1"/>
          </p:cNvSpPr>
          <p:nvPr/>
        </p:nvSpPr>
        <p:spPr bwMode="auto">
          <a:xfrm>
            <a:off x="4023483" y="9721331"/>
            <a:ext cx="3078924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8" tIns="47373" rIns="94748" bIns="47373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A98E4C-C539-4F3F-9F42-59080773A5E4}" type="slidenum">
              <a:rPr lang="fr-FR" altLang="fr-FR"/>
              <a:pPr algn="r" eaLnBrk="1" hangingPunct="1"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18437" name="Espace réservé du pied de page 4"/>
          <p:cNvSpPr txBox="1">
            <a:spLocks noGrp="1"/>
          </p:cNvSpPr>
          <p:nvPr/>
        </p:nvSpPr>
        <p:spPr bwMode="auto">
          <a:xfrm>
            <a:off x="1" y="9721331"/>
            <a:ext cx="3078924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8" tIns="47373" rIns="94748" bIns="473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3454442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4463" y="768350"/>
            <a:ext cx="6819900" cy="3836988"/>
          </a:xfrm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18436" name="Espace réservé du numéro de diapositive 3"/>
          <p:cNvSpPr txBox="1">
            <a:spLocks noGrp="1"/>
          </p:cNvSpPr>
          <p:nvPr/>
        </p:nvSpPr>
        <p:spPr bwMode="auto">
          <a:xfrm>
            <a:off x="4023483" y="9721331"/>
            <a:ext cx="3078924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8" tIns="47373" rIns="94748" bIns="47373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A98E4C-C539-4F3F-9F42-59080773A5E4}" type="slidenum">
              <a:rPr lang="fr-FR" altLang="fr-FR"/>
              <a:pPr algn="r" eaLnBrk="1" hangingPunct="1"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18437" name="Espace réservé du pied de page 4"/>
          <p:cNvSpPr txBox="1">
            <a:spLocks noGrp="1"/>
          </p:cNvSpPr>
          <p:nvPr/>
        </p:nvSpPr>
        <p:spPr bwMode="auto">
          <a:xfrm>
            <a:off x="1" y="9721331"/>
            <a:ext cx="3078924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8" tIns="47373" rIns="94748" bIns="473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150648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35360" y="6519864"/>
            <a:ext cx="336037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Détecteurs &amp;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51986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2D305-C000-4A90-BB9D-16DE92A302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27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51986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Détecteurs &amp; Instrumentation</a:t>
            </a:r>
            <a:endParaRPr lang="fr-FR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51986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D983A-2AC6-49F4-882B-7040F1609BC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773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s://doi.org/10.1063/1.500971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9" descr="IN2P3Filaire-Q_SignV cop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61526"/>
            <a:ext cx="1080120" cy="60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ZoneTexte 9"/>
          <p:cNvSpPr txBox="1">
            <a:spLocks noChangeArrowheads="1"/>
          </p:cNvSpPr>
          <p:nvPr/>
        </p:nvSpPr>
        <p:spPr bwMode="auto">
          <a:xfrm>
            <a:off x="1524000" y="6502925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solidFill>
                  <a:srgbClr val="4D4D4D"/>
                </a:solidFill>
                <a:latin typeface="Verdana" panose="020B0604030504040204" pitchFamily="34" charset="0"/>
              </a:rPr>
              <a:t>JF. Muraz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0" y="24981"/>
            <a:ext cx="968548" cy="63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sdi_b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116633"/>
            <a:ext cx="77708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46" y="81379"/>
            <a:ext cx="972107" cy="59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679" y="36278"/>
            <a:ext cx="993019" cy="66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Grp="1"/>
          </p:cNvSpPr>
          <p:nvPr>
            <p:ph type="title"/>
          </p:nvPr>
        </p:nvSpPr>
        <p:spPr>
          <a:xfrm>
            <a:off x="407368" y="2348483"/>
            <a:ext cx="8532440" cy="1152525"/>
          </a:xfrm>
        </p:spPr>
        <p:txBody>
          <a:bodyPr/>
          <a:lstStyle/>
          <a:p>
            <a:pPr algn="l"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anose="020B0604030504040204" pitchFamily="34" charset="0"/>
              </a:rPr>
              <a:t>Kick off </a:t>
            </a:r>
            <a:r>
              <a:rPr lang="fr-FR" altLang="fr-FR" sz="2800" b="1" dirty="0" err="1" smtClean="0">
                <a:solidFill>
                  <a:srgbClr val="E75112"/>
                </a:solidFill>
                <a:latin typeface="Verdana" panose="020B0604030504040204" pitchFamily="34" charset="0"/>
              </a:rPr>
              <a:t>DéFI-DiaMs</a:t>
            </a:r>
            <a:endParaRPr lang="fr-FR" altLang="fr-FR" sz="2800" b="1" dirty="0">
              <a:solidFill>
                <a:srgbClr val="E75112"/>
              </a:solidFill>
              <a:latin typeface="Verdana" panose="020B0604030504040204" pitchFamily="34" charset="0"/>
            </a:endParaRPr>
          </a:p>
        </p:txBody>
      </p:sp>
      <p:cxnSp>
        <p:nvCxnSpPr>
          <p:cNvPr id="16" name="Straight Connector 2">
            <a:extLst>
              <a:ext uri="{FF2B5EF4-FFF2-40B4-BE49-F238E27FC236}">
                <a16:creationId xmlns:a16="http://schemas.microsoft.com/office/drawing/2014/main" id="{6B11D208-FA0A-6846-88D9-DCF263AF7832}"/>
              </a:ext>
            </a:extLst>
          </p:cNvPr>
          <p:cNvCxnSpPr/>
          <p:nvPr/>
        </p:nvCxnSpPr>
        <p:spPr>
          <a:xfrm>
            <a:off x="0" y="2924944"/>
            <a:ext cx="60239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0" y="3701350"/>
            <a:ext cx="12192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buClr>
                <a:srgbClr val="DC5A21"/>
              </a:buClr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enêtre d’interface en diamant </a:t>
            </a:r>
          </a:p>
          <a:p>
            <a:pPr algn="ctr" eaLnBrk="1" hangingPunct="1">
              <a:buClr>
                <a:srgbClr val="DC5A21"/>
              </a:buClr>
            </a:pPr>
            <a:r>
              <a:rPr lang="fr-FR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MIRCOM / AIFIRA</a:t>
            </a: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Clr>
                <a:srgbClr val="DC5A21"/>
              </a:buClr>
            </a:pPr>
            <a:endParaRPr lang="fr-FR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Clr>
                <a:srgbClr val="DC5A21"/>
              </a:buClr>
            </a:pPr>
            <a:r>
              <a:rPr lang="fr-FR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LPSC</a:t>
            </a: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Clr>
                <a:srgbClr val="DC5A21"/>
              </a:buClr>
            </a:pPr>
            <a:r>
              <a:rPr lang="fr-FR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fr-FR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Juillet </a:t>
            </a:r>
            <a:r>
              <a:rPr lang="fr-FR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endParaRPr lang="fr-FR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eaLnBrk="1" hangingPunct="1">
              <a:buClr>
                <a:srgbClr val="DC5A21"/>
              </a:buClr>
            </a:pP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921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Expérience et réalisations</a:t>
            </a:r>
            <a:endParaRPr lang="fr-FR" altLang="fr-FR" sz="2800" b="1" dirty="0">
              <a:solidFill>
                <a:srgbClr val="E75112"/>
              </a:solidFill>
              <a:latin typeface="Verdana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0" y="24981"/>
            <a:ext cx="968548" cy="63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sdi_b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116633"/>
            <a:ext cx="77708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ce réservé du numéro de diapositive 3"/>
          <p:cNvSpPr txBox="1">
            <a:spLocks/>
          </p:cNvSpPr>
          <p:nvPr/>
        </p:nvSpPr>
        <p:spPr bwMode="auto">
          <a:xfrm>
            <a:off x="10451976" y="186098"/>
            <a:ext cx="4320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C370DE-9A12-48DA-9D9C-3EDAB7345481}" type="slidenum">
              <a:rPr lang="fr-FR" altLang="fr-FR" sz="1200" smtClean="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43174" y="662585"/>
            <a:ext cx="112607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Réalisations d’interfaces étanches  :</a:t>
            </a:r>
          </a:p>
          <a:p>
            <a:pPr marL="285750" indent="-285750">
              <a:buFontTx/>
              <a:buChar char="-"/>
            </a:pPr>
            <a:endParaRPr lang="fr-FR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Interfaces de couplage d’accélérateurs avec des </a:t>
            </a: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détecteurs </a:t>
            </a: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gazeux (150 eV à 50 </a:t>
            </a:r>
            <a:r>
              <a:rPr lang="fr-FR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keV</a:t>
            </a: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114550" lvl="4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Interfaces trous de 1 µm</a:t>
            </a:r>
          </a:p>
          <a:p>
            <a:pPr marL="2114550" lvl="4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Pression différentielle  jusqu’à 10 bar</a:t>
            </a:r>
          </a:p>
          <a:p>
            <a:pPr lvl="4"/>
            <a:endParaRPr lang="fr-F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" y="2579580"/>
            <a:ext cx="2379967" cy="17849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67" y="2903340"/>
            <a:ext cx="2926016" cy="191765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37" y="3086473"/>
            <a:ext cx="4625397" cy="34690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44" y="5003465"/>
            <a:ext cx="2106583" cy="179175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070" y="2614099"/>
            <a:ext cx="33201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Trous sur disques </a:t>
            </a:r>
            <a:r>
              <a:rPr lang="fr-FR" sz="1050" dirty="0" smtClean="0"/>
              <a:t>commerciaux (</a:t>
            </a:r>
            <a:r>
              <a:rPr lang="fr-FR" sz="1050" dirty="0" err="1" smtClean="0"/>
              <a:t>Lenox</a:t>
            </a:r>
            <a:r>
              <a:rPr lang="fr-FR" sz="1050" dirty="0" smtClean="0"/>
              <a:t> Laser)</a:t>
            </a:r>
            <a:endParaRPr lang="fr-FR" sz="1050" dirty="0"/>
          </a:p>
        </p:txBody>
      </p:sp>
      <p:sp>
        <p:nvSpPr>
          <p:cNvPr id="13" name="ZoneTexte 12"/>
          <p:cNvSpPr txBox="1"/>
          <p:nvPr/>
        </p:nvSpPr>
        <p:spPr>
          <a:xfrm>
            <a:off x="8571122" y="2695591"/>
            <a:ext cx="21499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 smtClean="0"/>
              <a:t>Trous à façon (FIB-</a:t>
            </a:r>
            <a:r>
              <a:rPr lang="fr-FR" sz="1050" dirty="0" err="1" smtClean="0"/>
              <a:t>NanoFab</a:t>
            </a:r>
            <a:r>
              <a:rPr lang="fr-FR" sz="1050" dirty="0" smtClean="0"/>
              <a:t>)</a:t>
            </a:r>
          </a:p>
          <a:p>
            <a:pPr algn="ctr"/>
            <a:r>
              <a:rPr lang="fr-FR" sz="1050" dirty="0" smtClean="0"/>
              <a:t>2 µm - Nickel</a:t>
            </a:r>
            <a:endParaRPr lang="fr-FR" sz="1050" dirty="0"/>
          </a:p>
        </p:txBody>
      </p:sp>
      <p:sp>
        <p:nvSpPr>
          <p:cNvPr id="14" name="ZoneTexte 13"/>
          <p:cNvSpPr txBox="1"/>
          <p:nvPr/>
        </p:nvSpPr>
        <p:spPr>
          <a:xfrm>
            <a:off x="4186034" y="2652682"/>
            <a:ext cx="13244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Interface 10 mm</a:t>
            </a:r>
            <a:endParaRPr lang="fr-FR" sz="1050" dirty="0"/>
          </a:p>
        </p:txBody>
      </p:sp>
      <p:sp>
        <p:nvSpPr>
          <p:cNvPr id="15" name="ZoneTexte 14"/>
          <p:cNvSpPr txBox="1"/>
          <p:nvPr/>
        </p:nvSpPr>
        <p:spPr>
          <a:xfrm>
            <a:off x="4086404" y="4805510"/>
            <a:ext cx="15055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Interface ISOK-160</a:t>
            </a:r>
            <a:endParaRPr lang="fr-FR" sz="105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9" y="4486965"/>
            <a:ext cx="3077670" cy="230825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74307" y="4247147"/>
            <a:ext cx="25266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Trous </a:t>
            </a:r>
            <a:r>
              <a:rPr lang="fr-FR" sz="1050" dirty="0" smtClean="0"/>
              <a:t>1µm</a:t>
            </a:r>
            <a:r>
              <a:rPr lang="fr-FR" sz="1050" dirty="0" smtClean="0"/>
              <a:t> (Image </a:t>
            </a:r>
            <a:r>
              <a:rPr lang="fr-FR" sz="1050" dirty="0" smtClean="0"/>
              <a:t>MEB</a:t>
            </a:r>
            <a:r>
              <a:rPr lang="fr-FR" sz="1050" dirty="0" smtClean="0"/>
              <a:t>-</a:t>
            </a:r>
            <a:r>
              <a:rPr lang="fr-FR" sz="1050" dirty="0" err="1" smtClean="0"/>
              <a:t>NanoFab</a:t>
            </a:r>
            <a:r>
              <a:rPr lang="fr-FR" sz="1050" dirty="0" smtClean="0"/>
              <a:t>)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2004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921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r-FR" altLang="fr-FR" sz="2800" b="1" dirty="0" err="1" smtClean="0">
                <a:solidFill>
                  <a:srgbClr val="E75112"/>
                </a:solidFill>
                <a:latin typeface="Verdana" pitchFamily="34" charset="0"/>
              </a:rPr>
              <a:t>DéFI-DiaMs</a:t>
            </a:r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 - Contraintes et paramètres</a:t>
            </a:r>
            <a:endParaRPr lang="fr-FR" altLang="fr-FR" sz="2800" b="1" dirty="0">
              <a:solidFill>
                <a:srgbClr val="E75112"/>
              </a:solidFill>
              <a:latin typeface="Verdana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0" y="24981"/>
            <a:ext cx="968548" cy="63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sdi_b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116633"/>
            <a:ext cx="77708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ce réservé du numéro de diapositive 3"/>
          <p:cNvSpPr txBox="1">
            <a:spLocks/>
          </p:cNvSpPr>
          <p:nvPr/>
        </p:nvSpPr>
        <p:spPr bwMode="auto">
          <a:xfrm>
            <a:off x="10451976" y="186098"/>
            <a:ext cx="4320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C370DE-9A12-48DA-9D9C-3EDAB7345481}" type="slidenum">
              <a:rPr lang="fr-FR" altLang="fr-FR" sz="1200" smtClean="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03138" y="1052736"/>
            <a:ext cx="1109326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Réaliser une fenêtre d’interface étanche capable de :</a:t>
            </a:r>
          </a:p>
          <a:p>
            <a:pPr marL="3028950" lvl="6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Réaliser un comptage ions par ions </a:t>
            </a:r>
          </a:p>
          <a:p>
            <a:pPr marL="3028950" lvl="6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Mesurer en continue des courants faisceaux de haute intensité (10⁴ s</a:t>
            </a:r>
            <a:r>
              <a:rPr lang="fr-FR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⁻¹)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8950" lvl="6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Maximiser la surface utile</a:t>
            </a:r>
          </a:p>
          <a:p>
            <a:pPr marL="3028950" lvl="6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Minimiser l’épaisseur du </a:t>
            </a: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diamant</a:t>
            </a:r>
          </a:p>
          <a:p>
            <a:pPr marL="3028950" lvl="6" indent="-285750">
              <a:buFontTx/>
              <a:buChar char="-"/>
            </a:pPr>
            <a:endParaRPr lang="fr-FR" sz="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Contraintes :</a:t>
            </a:r>
            <a:endParaRPr lang="fr-FR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Différentiel </a:t>
            </a: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pression : 1 atmosphère (1 bar</a:t>
            </a: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114550" lvl="4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 de diamants : principalement de forme carrée </a:t>
            </a:r>
          </a:p>
          <a:p>
            <a:pPr marL="2114550" lvl="4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Taille de diamants: 5 x 5 mm² </a:t>
            </a: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(couramment</a:t>
            </a: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mais + petits disponibles</a:t>
            </a: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Epaisseurs standards de diamants : </a:t>
            </a: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50, 100, 150</a:t>
            </a: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300, 500 </a:t>
            </a: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µm</a:t>
            </a:r>
          </a:p>
          <a:p>
            <a:pPr marL="2114550" lvl="4" indent="-285750">
              <a:buFontTx/>
              <a:buChar char="-"/>
            </a:pP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métallisation doit être réalisée pour polariser la zone utile</a:t>
            </a:r>
          </a:p>
          <a:p>
            <a:pPr marL="2114550" lvl="4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connexion électrique doit être réalisée pour </a:t>
            </a: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polariser et collecter les charges</a:t>
            </a:r>
          </a:p>
          <a:p>
            <a:pPr marL="2114550" lvl="4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zone transparente permettant de faire la mise au point optique </a:t>
            </a:r>
            <a:r>
              <a:rPr lang="fr-FR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(double fenêtre?)</a:t>
            </a:r>
            <a:endParaRPr lang="fr-FR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endParaRPr lang="fr-FR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Paramètres ajustables:</a:t>
            </a:r>
            <a:endParaRPr lang="fr-F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Epaisseur du diamant</a:t>
            </a:r>
          </a:p>
          <a:p>
            <a:pPr marL="2114550" lvl="4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de la fenêtre amincie du diamant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921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Interface diamant existante AIFIRA</a:t>
            </a:r>
            <a:endParaRPr lang="fr-FR" altLang="fr-FR" sz="2800" b="1" dirty="0">
              <a:solidFill>
                <a:srgbClr val="E75112"/>
              </a:solidFill>
              <a:latin typeface="Verdana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0" y="24981"/>
            <a:ext cx="968548" cy="63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sdi_b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116633"/>
            <a:ext cx="77708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ce réservé du numéro de diapositive 3"/>
          <p:cNvSpPr txBox="1">
            <a:spLocks/>
          </p:cNvSpPr>
          <p:nvPr/>
        </p:nvSpPr>
        <p:spPr bwMode="auto">
          <a:xfrm>
            <a:off x="10451976" y="186098"/>
            <a:ext cx="4320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C370DE-9A12-48DA-9D9C-3EDAB7345481}" type="slidenum">
              <a:rPr lang="fr-FR" altLang="fr-FR" sz="1200" smtClean="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130" y="1052736"/>
            <a:ext cx="1108247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 micro-irradiation with MeV protons counted by an ultra-thin diamond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membrane (P.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Barberet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et al)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https://doi.org/10.1063/1.5009713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1" y="2140544"/>
            <a:ext cx="4896544" cy="46326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19" y="2373025"/>
            <a:ext cx="499644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921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Conception préliminaire</a:t>
            </a:r>
            <a:endParaRPr lang="fr-FR" altLang="fr-FR" sz="2800" b="1" dirty="0">
              <a:solidFill>
                <a:srgbClr val="E75112"/>
              </a:solidFill>
              <a:latin typeface="Verdana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0" y="24981"/>
            <a:ext cx="968548" cy="63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sdi_b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116633"/>
            <a:ext cx="77708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ce réservé du numéro de diapositive 3"/>
          <p:cNvSpPr txBox="1">
            <a:spLocks/>
          </p:cNvSpPr>
          <p:nvPr/>
        </p:nvSpPr>
        <p:spPr bwMode="auto">
          <a:xfrm>
            <a:off x="10451976" y="186098"/>
            <a:ext cx="4320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C370DE-9A12-48DA-9D9C-3EDAB7345481}" type="slidenum">
              <a:rPr lang="fr-FR" altLang="fr-FR" sz="1200" smtClean="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"/>
          <a:stretch/>
        </p:blipFill>
        <p:spPr>
          <a:xfrm>
            <a:off x="1949514" y="1268760"/>
            <a:ext cx="8955167" cy="4870088"/>
          </a:xfrm>
          <a:prstGeom prst="rect">
            <a:avLst/>
          </a:prstGeom>
        </p:spPr>
      </p:pic>
      <p:sp>
        <p:nvSpPr>
          <p:cNvPr id="10" name="Zone de texte 14"/>
          <p:cNvSpPr txBox="1"/>
          <p:nvPr/>
        </p:nvSpPr>
        <p:spPr>
          <a:xfrm>
            <a:off x="2495600" y="1806187"/>
            <a:ext cx="2519896" cy="28803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LIGNE MICROFAISCEAU</a:t>
            </a:r>
            <a:endParaRPr lang="fr-FR" sz="48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Zone de texte 14"/>
          <p:cNvSpPr txBox="1"/>
          <p:nvPr/>
        </p:nvSpPr>
        <p:spPr>
          <a:xfrm>
            <a:off x="2279576" y="2699828"/>
            <a:ext cx="1612192" cy="28803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Vide secondaire</a:t>
            </a:r>
            <a:endParaRPr lang="fr-FR" sz="4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Zone de texte 14"/>
          <p:cNvSpPr txBox="1"/>
          <p:nvPr/>
        </p:nvSpPr>
        <p:spPr>
          <a:xfrm>
            <a:off x="9254076" y="2443254"/>
            <a:ext cx="2026500" cy="51314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Air</a:t>
            </a:r>
          </a:p>
          <a:p>
            <a:pPr algn="ctr">
              <a:spcAft>
                <a:spcPts val="0"/>
              </a:spcAft>
            </a:pPr>
            <a:r>
              <a:rPr lang="fr-FR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fr-FR" sz="1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ression atmosphérique</a:t>
            </a:r>
            <a:endParaRPr lang="fr-FR" sz="44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921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Simulation numérique de l’interface</a:t>
            </a:r>
            <a:endParaRPr lang="fr-FR" altLang="fr-FR" sz="2800" b="1" dirty="0">
              <a:solidFill>
                <a:srgbClr val="E75112"/>
              </a:solidFill>
              <a:latin typeface="Verdana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0" y="24981"/>
            <a:ext cx="968548" cy="63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sdi_b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116633"/>
            <a:ext cx="77708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ce réservé du numéro de diapositive 3"/>
          <p:cNvSpPr txBox="1">
            <a:spLocks/>
          </p:cNvSpPr>
          <p:nvPr/>
        </p:nvSpPr>
        <p:spPr bwMode="auto">
          <a:xfrm>
            <a:off x="10451976" y="186098"/>
            <a:ext cx="4320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C370DE-9A12-48DA-9D9C-3EDAB7345481}" type="slidenum">
              <a:rPr lang="fr-FR" altLang="fr-FR" sz="1200" smtClean="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23265" y="833623"/>
            <a:ext cx="94347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2D COMSOL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Multiphysics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700808"/>
            <a:ext cx="5963571" cy="44644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893483"/>
            <a:ext cx="5865092" cy="445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921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Simulation numérique de l’interface</a:t>
            </a:r>
            <a:endParaRPr lang="fr-FR" altLang="fr-FR" sz="2800" b="1" dirty="0">
              <a:solidFill>
                <a:srgbClr val="E75112"/>
              </a:solidFill>
              <a:latin typeface="Verdana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0" y="24981"/>
            <a:ext cx="968548" cy="63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sdi_b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116633"/>
            <a:ext cx="77708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ce réservé du numéro de diapositive 3"/>
          <p:cNvSpPr txBox="1">
            <a:spLocks/>
          </p:cNvSpPr>
          <p:nvPr/>
        </p:nvSpPr>
        <p:spPr bwMode="auto">
          <a:xfrm>
            <a:off x="10451976" y="186098"/>
            <a:ext cx="4320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C370DE-9A12-48DA-9D9C-3EDAB7345481}" type="slidenum">
              <a:rPr lang="fr-FR" altLang="fr-FR" sz="1200" smtClean="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23265" y="833623"/>
            <a:ext cx="94347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2D COMSOL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Multiphysics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90" y="1705000"/>
            <a:ext cx="5066529" cy="46085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9" y="1700808"/>
            <a:ext cx="6167325" cy="46085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35760" y="1974655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Fac. </a:t>
            </a:r>
            <a:r>
              <a:rPr lang="fr-FR" sz="800" dirty="0" err="1" smtClean="0"/>
              <a:t>Déf</a:t>
            </a:r>
            <a:r>
              <a:rPr lang="fr-FR" sz="800" dirty="0" smtClean="0"/>
              <a:t>: 50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6243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921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Conclusion</a:t>
            </a:r>
            <a:endParaRPr lang="fr-FR" altLang="fr-FR" sz="2800" b="1" dirty="0">
              <a:solidFill>
                <a:srgbClr val="E75112"/>
              </a:solidFill>
              <a:latin typeface="Verdana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0" y="24981"/>
            <a:ext cx="968548" cy="63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sdi_b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116633"/>
            <a:ext cx="77708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ce réservé du numéro de diapositive 3"/>
          <p:cNvSpPr txBox="1">
            <a:spLocks/>
          </p:cNvSpPr>
          <p:nvPr/>
        </p:nvSpPr>
        <p:spPr bwMode="auto">
          <a:xfrm>
            <a:off x="10451976" y="186098"/>
            <a:ext cx="4320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C370DE-9A12-48DA-9D9C-3EDAB7345481}" type="slidenum">
              <a:rPr lang="fr-FR" altLang="fr-FR" sz="1200" smtClean="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2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43174" y="1340768"/>
            <a:ext cx="98088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fonction de l’épaisseur de diamant désirée, la surface de la fenêtre amincie sera petite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métalliser et connecter l’interface amincie si celle-ci est petite ?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Est-ce possible de d</a:t>
            </a: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éplacer </a:t>
            </a: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l’échantillon plutôt que le </a:t>
            </a: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faisceau ?</a:t>
            </a: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fr-F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fr-F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urniquet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13360</TotalTime>
  <Words>381</Words>
  <Application>Microsoft Office PowerPoint</Application>
  <PresentationFormat>Grand écran</PresentationFormat>
  <Paragraphs>104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Verdana</vt:lpstr>
      <vt:lpstr>Wingdings</vt:lpstr>
      <vt:lpstr>Tourniquet2013</vt:lpstr>
      <vt:lpstr>Kick off DéFI-DiaMs</vt:lpstr>
      <vt:lpstr>Expérience et réalisations</vt:lpstr>
      <vt:lpstr>DéFI-DiaMs - Contraintes et paramètres</vt:lpstr>
      <vt:lpstr>Interface diamant existante AIFIRA</vt:lpstr>
      <vt:lpstr>Conception préliminaire</vt:lpstr>
      <vt:lpstr>Simulation numérique de l’interface</vt:lpstr>
      <vt:lpstr>Simulation numérique de l’interface</vt:lpstr>
      <vt:lpstr>Conclusion</vt:lpstr>
    </vt:vector>
  </TitlesOfParts>
  <Company>LPSC-SDI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LPSC Tourniquet SDI</dc:title>
  <dc:creator>Stassi Patrick</dc:creator>
  <cp:keywords>SDI</cp:keywords>
  <dc:description>Tourniquet LPSC 20/11/2014</dc:description>
  <cp:lastModifiedBy>Jean-Francois Muraz</cp:lastModifiedBy>
  <cp:revision>845</cp:revision>
  <cp:lastPrinted>2022-04-04T06:14:01Z</cp:lastPrinted>
  <dcterms:created xsi:type="dcterms:W3CDTF">2010-12-20T20:47:11Z</dcterms:created>
  <dcterms:modified xsi:type="dcterms:W3CDTF">2022-07-06T07:59:36Z</dcterms:modified>
  <cp:category>Section 01</cp:category>
</cp:coreProperties>
</file>