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64" r:id="rId1"/>
    <p:sldMasterId id="2147483994" r:id="rId2"/>
    <p:sldMasterId id="2147483981" r:id="rId3"/>
  </p:sldMasterIdLst>
  <p:notesMasterIdLst>
    <p:notesMasterId r:id="rId46"/>
  </p:notesMasterIdLst>
  <p:handoutMasterIdLst>
    <p:handoutMasterId r:id="rId47"/>
  </p:handoutMasterIdLst>
  <p:sldIdLst>
    <p:sldId id="599" r:id="rId4"/>
    <p:sldId id="507" r:id="rId5"/>
    <p:sldId id="592" r:id="rId6"/>
    <p:sldId id="479" r:id="rId7"/>
    <p:sldId id="508" r:id="rId8"/>
    <p:sldId id="600" r:id="rId9"/>
    <p:sldId id="608" r:id="rId10"/>
    <p:sldId id="562" r:id="rId11"/>
    <p:sldId id="601" r:id="rId12"/>
    <p:sldId id="574" r:id="rId13"/>
    <p:sldId id="609" r:id="rId14"/>
    <p:sldId id="443" r:id="rId15"/>
    <p:sldId id="518" r:id="rId16"/>
    <p:sldId id="602" r:id="rId17"/>
    <p:sldId id="586" r:id="rId18"/>
    <p:sldId id="580" r:id="rId19"/>
    <p:sldId id="554" r:id="rId20"/>
    <p:sldId id="558" r:id="rId21"/>
    <p:sldId id="561" r:id="rId22"/>
    <p:sldId id="563" r:id="rId23"/>
    <p:sldId id="594" r:id="rId24"/>
    <p:sldId id="611" r:id="rId25"/>
    <p:sldId id="584" r:id="rId26"/>
    <p:sldId id="513" r:id="rId27"/>
    <p:sldId id="605" r:id="rId28"/>
    <p:sldId id="606" r:id="rId29"/>
    <p:sldId id="560" r:id="rId30"/>
    <p:sldId id="530" r:id="rId31"/>
    <p:sldId id="598" r:id="rId32"/>
    <p:sldId id="583" r:id="rId33"/>
    <p:sldId id="581" r:id="rId34"/>
    <p:sldId id="582" r:id="rId35"/>
    <p:sldId id="499" r:id="rId36"/>
    <p:sldId id="542" r:id="rId37"/>
    <p:sldId id="547" r:id="rId38"/>
    <p:sldId id="548" r:id="rId39"/>
    <p:sldId id="549" r:id="rId40"/>
    <p:sldId id="550" r:id="rId41"/>
    <p:sldId id="489" r:id="rId42"/>
    <p:sldId id="588" r:id="rId43"/>
    <p:sldId id="589" r:id="rId44"/>
    <p:sldId id="607" r:id="rId45"/>
  </p:sldIdLst>
  <p:sldSz cx="9144000" cy="6858000" type="screen4x3"/>
  <p:notesSz cx="7099300" cy="10234613"/>
  <p:defaultTextStyle>
    <a:defPPr>
      <a:defRPr lang="de-CH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AE7857C0-2D20-4703-8FB6-39B300EF5577}">
          <p14:sldIdLst>
            <p14:sldId id="599"/>
            <p14:sldId id="507"/>
            <p14:sldId id="592"/>
            <p14:sldId id="479"/>
            <p14:sldId id="508"/>
            <p14:sldId id="600"/>
            <p14:sldId id="608"/>
            <p14:sldId id="562"/>
            <p14:sldId id="601"/>
            <p14:sldId id="574"/>
            <p14:sldId id="609"/>
            <p14:sldId id="443"/>
            <p14:sldId id="518"/>
            <p14:sldId id="602"/>
            <p14:sldId id="586"/>
            <p14:sldId id="580"/>
            <p14:sldId id="554"/>
            <p14:sldId id="558"/>
            <p14:sldId id="561"/>
            <p14:sldId id="563"/>
            <p14:sldId id="594"/>
            <p14:sldId id="611"/>
            <p14:sldId id="584"/>
            <p14:sldId id="513"/>
            <p14:sldId id="605"/>
            <p14:sldId id="606"/>
            <p14:sldId id="560"/>
            <p14:sldId id="530"/>
            <p14:sldId id="598"/>
            <p14:sldId id="583"/>
            <p14:sldId id="581"/>
            <p14:sldId id="582"/>
            <p14:sldId id="499"/>
            <p14:sldId id="542"/>
            <p14:sldId id="547"/>
            <p14:sldId id="548"/>
            <p14:sldId id="549"/>
            <p14:sldId id="550"/>
            <p14:sldId id="489"/>
            <p14:sldId id="588"/>
            <p14:sldId id="589"/>
            <p14:sldId id="6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90">
          <p15:clr>
            <a:srgbClr val="A4A3A4"/>
          </p15:clr>
        </p15:guide>
        <p15:guide id="2" orient="horz" pos="845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1117">
          <p15:clr>
            <a:srgbClr val="A4A3A4"/>
          </p15:clr>
        </p15:guide>
        <p15:guide id="5" orient="horz" pos="187">
          <p15:clr>
            <a:srgbClr val="A4A3A4"/>
          </p15:clr>
        </p15:guide>
        <p15:guide id="6" orient="horz" pos="504">
          <p15:clr>
            <a:srgbClr val="A4A3A4"/>
          </p15:clr>
        </p15:guide>
        <p15:guide id="7" orient="horz" pos="4156">
          <p15:clr>
            <a:srgbClr val="A4A3A4"/>
          </p15:clr>
        </p15:guide>
        <p15:guide id="8" orient="horz">
          <p15:clr>
            <a:srgbClr val="A4A3A4"/>
          </p15:clr>
        </p15:guide>
        <p15:guide id="9" pos="657">
          <p15:clr>
            <a:srgbClr val="A4A3A4"/>
          </p15:clr>
        </p15:guide>
        <p15:guide id="10" pos="5534">
          <p15:clr>
            <a:srgbClr val="A4A3A4"/>
          </p15:clr>
        </p15:guide>
        <p15:guide id="11" pos="521">
          <p15:clr>
            <a:srgbClr val="A4A3A4"/>
          </p15:clr>
        </p15:guide>
        <p15:guide id="12" pos="453">
          <p15:clr>
            <a:srgbClr val="A4A3A4"/>
          </p15:clr>
        </p15:guide>
        <p15:guide id="13" pos="1315">
          <p15:clr>
            <a:srgbClr val="A4A3A4"/>
          </p15:clr>
        </p15:guide>
        <p15:guide id="14" pos="3039">
          <p15:clr>
            <a:srgbClr val="A4A3A4"/>
          </p15:clr>
        </p15:guide>
        <p15:guide id="15" pos="3152">
          <p15:clr>
            <a:srgbClr val="A4A3A4"/>
          </p15:clr>
        </p15:guide>
        <p15:guide id="16" pos="57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C50006"/>
    <a:srgbClr val="004986"/>
    <a:srgbClr val="DCE6F4"/>
    <a:srgbClr val="EACBCC"/>
    <a:srgbClr val="DFAAAA"/>
    <a:srgbClr val="EFD9DA"/>
    <a:srgbClr val="CC0000"/>
    <a:srgbClr val="E6B7B9"/>
    <a:srgbClr val="3A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49" autoAdjust="0"/>
    <p:restoredTop sz="91937" autoAdjust="0"/>
  </p:normalViewPr>
  <p:slideViewPr>
    <p:cSldViewPr snapToObjects="1">
      <p:cViewPr varScale="1">
        <p:scale>
          <a:sx n="129" d="100"/>
          <a:sy n="129" d="100"/>
        </p:scale>
        <p:origin x="1143" y="69"/>
      </p:cViewPr>
      <p:guideLst>
        <p:guide orient="horz" pos="890"/>
        <p:guide orient="horz" pos="845"/>
        <p:guide orient="horz" pos="3793"/>
        <p:guide orient="horz" pos="1117"/>
        <p:guide orient="horz" pos="187"/>
        <p:guide orient="horz" pos="504"/>
        <p:guide orient="horz" pos="4156"/>
        <p:guide orient="horz"/>
        <p:guide pos="657"/>
        <p:guide pos="5534"/>
        <p:guide pos="521"/>
        <p:guide pos="453"/>
        <p:guide pos="1315"/>
        <p:guide pos="3039"/>
        <p:guide pos="3152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1" d="100"/>
          <a:sy n="91" d="100"/>
        </p:scale>
        <p:origin x="-2697" y="-45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7" tIns="49509" rIns="99017" bIns="49509" numCol="1" anchor="t" anchorCtr="0" compatLnSpc="1">
            <a:prstTxWarp prst="textNoShape">
              <a:avLst/>
            </a:prstTxWarp>
          </a:bodyPr>
          <a:lstStyle>
            <a:lvl1pPr defTabSz="990228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392" y="0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7" tIns="49509" rIns="99017" bIns="49509" numCol="1" anchor="t" anchorCtr="0" compatLnSpc="1">
            <a:prstTxWarp prst="textNoShape">
              <a:avLst/>
            </a:prstTxWarp>
          </a:bodyPr>
          <a:lstStyle>
            <a:lvl1pPr algn="r" defTabSz="990228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432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7" tIns="49509" rIns="99017" bIns="49509" numCol="1" anchor="b" anchorCtr="0" compatLnSpc="1">
            <a:prstTxWarp prst="textNoShape">
              <a:avLst/>
            </a:prstTxWarp>
          </a:bodyPr>
          <a:lstStyle>
            <a:lvl1pPr defTabSz="990228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392" y="9722432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7" tIns="49509" rIns="99017" bIns="49509" numCol="1" anchor="b" anchorCtr="0" compatLnSpc="1">
            <a:prstTxWarp prst="textNoShape">
              <a:avLst/>
            </a:prstTxWarp>
          </a:bodyPr>
          <a:lstStyle>
            <a:lvl1pPr algn="r" defTabSz="990228">
              <a:spcBef>
                <a:spcPct val="0"/>
              </a:spcBef>
              <a:defRPr sz="1200" baseline="30000">
                <a:latin typeface="Times" charset="0"/>
              </a:defRPr>
            </a:lvl1pPr>
          </a:lstStyle>
          <a:p>
            <a:pPr>
              <a:defRPr/>
            </a:pPr>
            <a:fld id="{630A188E-C926-984B-863C-48B251A81B15}" type="slidenum">
              <a:rPr lang="en-GB">
                <a:latin typeface="+mn-lt"/>
              </a:rPr>
              <a:pPr>
                <a:defRPr/>
              </a:pPr>
              <a:t>‹#›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5994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7" tIns="49509" rIns="99017" bIns="49509" numCol="1" anchor="t" anchorCtr="0" compatLnSpc="1">
            <a:prstTxWarp prst="textNoShape">
              <a:avLst/>
            </a:prstTxWarp>
          </a:bodyPr>
          <a:lstStyle>
            <a:lvl1pPr defTabSz="990228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392" y="0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7" tIns="49509" rIns="99017" bIns="49509" numCol="1" anchor="t" anchorCtr="0" compatLnSpc="1">
            <a:prstTxWarp prst="textNoShape">
              <a:avLst/>
            </a:prstTxWarp>
          </a:bodyPr>
          <a:lstStyle>
            <a:lvl1pPr algn="r" defTabSz="990228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9688" cy="3840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303" y="4862120"/>
            <a:ext cx="5204695" cy="460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/>
              <a:t>Sechste Ebene</a:t>
            </a:r>
          </a:p>
          <a:p>
            <a:pPr lvl="6"/>
            <a:r>
              <a:rPr lang="de-DE" noProof="0" dirty="0"/>
              <a:t>Siebte Ebene</a:t>
            </a:r>
          </a:p>
          <a:p>
            <a:pPr lvl="7"/>
            <a:r>
              <a:rPr lang="de-DE" noProof="0" dirty="0"/>
              <a:t>Achte Ebene</a:t>
            </a:r>
          </a:p>
          <a:p>
            <a:pPr lvl="8"/>
            <a:r>
              <a:rPr lang="de-DE" noProof="0" dirty="0"/>
              <a:t>Neunte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432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7" tIns="49509" rIns="99017" bIns="49509" numCol="1" anchor="b" anchorCtr="0" compatLnSpc="1">
            <a:prstTxWarp prst="textNoShape">
              <a:avLst/>
            </a:prstTxWarp>
          </a:bodyPr>
          <a:lstStyle>
            <a:lvl1pPr defTabSz="990228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392" y="9722432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7" tIns="49509" rIns="99017" bIns="49509" numCol="1" anchor="b" anchorCtr="0" compatLnSpc="1">
            <a:prstTxWarp prst="textNoShape">
              <a:avLst/>
            </a:prstTxWarp>
          </a:bodyPr>
          <a:lstStyle>
            <a:lvl1pPr algn="r" defTabSz="990228">
              <a:spcBef>
                <a:spcPct val="0"/>
              </a:spcBef>
              <a:defRPr sz="1000" baseline="0">
                <a:latin typeface="+mn-lt"/>
              </a:defRPr>
            </a:lvl1pPr>
          </a:lstStyle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473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90488" indent="-90488" algn="l" rtl="0" eaLnBrk="0" fontAlgn="base" hangingPunct="0">
      <a:spcBef>
        <a:spcPts val="0"/>
      </a:spcBef>
      <a:spcAft>
        <a:spcPct val="0"/>
      </a:spcAft>
      <a:buFont typeface="Arial" panose="020B0604020202020204" pitchFamily="34" charset="0"/>
      <a:buChar char="•"/>
      <a:defRPr sz="1000" kern="1200" baseline="0">
        <a:solidFill>
          <a:schemeClr val="tx1"/>
        </a:solidFill>
        <a:latin typeface="+mn-lt"/>
        <a:ea typeface="ヒラギノ角ゴ Pro W3" pitchFamily="-108" charset="-128"/>
        <a:cs typeface="ヒラギノ角ゴ Pro W3" pitchFamily="-108" charset="-128"/>
      </a:defRPr>
    </a:lvl1pPr>
    <a:lvl2pPr marL="180975" indent="-9207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266700" indent="-8572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357188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447675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pitchFamily="-112" charset="-128"/>
        <a:cs typeface="ＭＳ Ｐゴシック" charset="0"/>
      </a:defRPr>
    </a:lvl5pPr>
    <a:lvl6pPr marL="538163" indent="-90488" algn="l" defTabSz="457200" rtl="0" eaLnBrk="1" latinLnBrk="0" hangingPunct="1"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628650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719138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806450" indent="-88900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6494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957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U:\20160506_PSI_Luftbild_029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" b="7666"/>
          <a:stretch/>
        </p:blipFill>
        <p:spPr bwMode="auto">
          <a:xfrm>
            <a:off x="2642401" y="282698"/>
            <a:ext cx="5674015" cy="336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>
          <a:xfrm>
            <a:off x="814387" y="4572000"/>
            <a:ext cx="7969249" cy="1388939"/>
          </a:xfr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14388" y="4140000"/>
            <a:ext cx="7969249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 dirty="0"/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-2" y="282698"/>
            <a:ext cx="25344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pic>
        <p:nvPicPr>
          <p:cNvPr id="12" name="Bild 2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263" y="548680"/>
            <a:ext cx="1219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"/>
          <p:cNvSpPr>
            <a:spLocks noChangeArrowheads="1"/>
          </p:cNvSpPr>
          <p:nvPr userDrawn="1"/>
        </p:nvSpPr>
        <p:spPr bwMode="auto">
          <a:xfrm>
            <a:off x="5292080" y="3412620"/>
            <a:ext cx="3024336" cy="232404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1100" b="1" i="0" kern="0" spc="30" dirty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424000" y="282698"/>
            <a:ext cx="7200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sp>
        <p:nvSpPr>
          <p:cNvPr id="15" name="Rechteck 15"/>
          <p:cNvSpPr>
            <a:spLocks noChangeArrowheads="1"/>
          </p:cNvSpPr>
          <p:nvPr userDrawn="1"/>
        </p:nvSpPr>
        <p:spPr bwMode="auto">
          <a:xfrm>
            <a:off x="828000" y="6138863"/>
            <a:ext cx="720725" cy="719137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6807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4ED57-AA6D-44F7-A183-601668E8991B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51149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662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96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207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246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511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18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823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116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37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467544" y="183862"/>
            <a:ext cx="7738768" cy="508500"/>
          </a:xfrm>
        </p:spPr>
        <p:txBody>
          <a:bodyPr/>
          <a:lstStyle>
            <a:lvl1pPr>
              <a:defRPr sz="3400" baseline="0">
                <a:solidFill>
                  <a:srgbClr val="C00000"/>
                </a:solidFill>
                <a:effectLst/>
              </a:defRPr>
            </a:lvl1pPr>
          </a:lstStyle>
          <a:p>
            <a:r>
              <a:rPr lang="de-DE" noProof="0" dirty="0"/>
              <a:t>Titelmasterformat bearbeiten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9883" y="6661150"/>
            <a:ext cx="991757" cy="19685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/>
              <a:t>Andreas </a:t>
            </a:r>
            <a:r>
              <a:rPr lang="en-US" dirty="0" err="1"/>
              <a:t>Crivellin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464373" y="836712"/>
            <a:ext cx="8317681" cy="0"/>
          </a:xfrm>
          <a:prstGeom prst="line">
            <a:avLst/>
          </a:prstGeom>
          <a:solidFill>
            <a:schemeClr val="accent1"/>
          </a:solidFill>
          <a:ln w="31750" cap="rnd" cmpd="sng" algn="ctr">
            <a:solidFill>
              <a:srgbClr val="00498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097624" y="6652684"/>
            <a:ext cx="2495541" cy="213783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/>
              <a:t>New Physics in the </a:t>
            </a:r>
            <a:r>
              <a:rPr lang="en-US" dirty="0" err="1"/>
              <a:t>Flavour</a:t>
            </a:r>
            <a:r>
              <a:rPr lang="en-US" dirty="0"/>
              <a:t> Sector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681881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461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084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586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608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402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921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998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643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7597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2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934839" y="1484782"/>
            <a:ext cx="7885633" cy="4608514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  <a:p>
            <a:pPr lvl="5"/>
            <a:r>
              <a:rPr lang="de-CH" dirty="0"/>
              <a:t>Sechste Ebene</a:t>
            </a:r>
          </a:p>
          <a:p>
            <a:pPr lvl="6"/>
            <a:r>
              <a:rPr lang="de-CH" dirty="0"/>
              <a:t>Siebte Ebene</a:t>
            </a:r>
          </a:p>
          <a:p>
            <a:pPr lvl="7"/>
            <a:r>
              <a:rPr lang="de-CH" dirty="0"/>
              <a:t>Achte Ebene</a:t>
            </a:r>
          </a:p>
          <a:p>
            <a:pPr lvl="8"/>
            <a:r>
              <a:rPr lang="de-CH" dirty="0"/>
              <a:t>Neunte Ebene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391058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774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4151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84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1042988" y="1341438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5003800" y="1337869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5310303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938416" y="1449803"/>
            <a:ext cx="3781425" cy="4571585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8" name="Inhaltsplatzhalter 10"/>
          <p:cNvSpPr>
            <a:spLocks noGrp="1"/>
          </p:cNvSpPr>
          <p:nvPr>
            <p:ph sz="quarter" idx="19" hasCustomPrompt="1"/>
          </p:nvPr>
        </p:nvSpPr>
        <p:spPr>
          <a:xfrm>
            <a:off x="4899228" y="1446234"/>
            <a:ext cx="3781425" cy="4575154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6353116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4" name="Titel 9"/>
          <p:cNvSpPr>
            <a:spLocks noGrp="1"/>
          </p:cNvSpPr>
          <p:nvPr>
            <p:ph type="title" hasCustomPrompt="1"/>
          </p:nvPr>
        </p:nvSpPr>
        <p:spPr>
          <a:xfrm>
            <a:off x="467544" y="183862"/>
            <a:ext cx="7738768" cy="508500"/>
          </a:xfrm>
        </p:spPr>
        <p:txBody>
          <a:bodyPr/>
          <a:lstStyle>
            <a:lvl1pPr>
              <a:defRPr sz="3400" baseline="0">
                <a:solidFill>
                  <a:srgbClr val="C00000"/>
                </a:solidFill>
                <a:effectLst/>
              </a:defRPr>
            </a:lvl1pPr>
          </a:lstStyle>
          <a:p>
            <a:r>
              <a:rPr lang="de-DE" noProof="0" dirty="0"/>
              <a:t>Titelmasterformat bearbeiten</a:t>
            </a:r>
            <a:endParaRPr lang="en-GB" noProof="0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64373" y="836712"/>
            <a:ext cx="8317681" cy="0"/>
          </a:xfrm>
          <a:prstGeom prst="line">
            <a:avLst/>
          </a:prstGeom>
          <a:solidFill>
            <a:schemeClr val="accent1"/>
          </a:solidFill>
          <a:ln w="31750" cap="rnd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097624" y="6652684"/>
            <a:ext cx="2495541" cy="213783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/>
              <a:t>New Physics in the </a:t>
            </a:r>
            <a:r>
              <a:rPr lang="en-US" dirty="0" err="1"/>
              <a:t>Flavour</a:t>
            </a:r>
            <a:r>
              <a:rPr lang="en-US" dirty="0"/>
              <a:t> Sector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9883" y="6661150"/>
            <a:ext cx="991757" cy="19685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/>
              <a:t>Andreas </a:t>
            </a:r>
            <a:r>
              <a:rPr lang="en-US" dirty="0" err="1"/>
              <a:t>Crivellin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52505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3878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ho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U:\20160506_PSI_Luftbild_029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19811"/>
            <a:ext cx="8370753" cy="557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7088" y="1019810"/>
            <a:ext cx="2289712" cy="5577839"/>
          </a:xfrm>
          <a:solidFill>
            <a:schemeClr val="bg1">
              <a:alpha val="75000"/>
            </a:schemeClr>
          </a:solidFill>
        </p:spPr>
        <p:txBody>
          <a:bodyPr lIns="72000" tIns="360000" rIns="36000" bIns="36000" anchor="t" anchorCtr="0"/>
          <a:lstStyle>
            <a:lvl1pPr marL="360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GB" noProof="0" dirty="0"/>
          </a:p>
        </p:txBody>
      </p:sp>
      <p:pic>
        <p:nvPicPr>
          <p:cNvPr id="13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6054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>
            <a:spLocks noChangeArrowheads="1"/>
          </p:cNvSpPr>
          <p:nvPr userDrawn="1"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464373" y="836712"/>
            <a:ext cx="8317681" cy="0"/>
          </a:xfrm>
          <a:prstGeom prst="line">
            <a:avLst/>
          </a:prstGeom>
          <a:solidFill>
            <a:schemeClr val="accent1"/>
          </a:solidFill>
          <a:ln w="31750" cap="rnd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6846880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11BC5-3E16-4BCE-8396-4E3CE6EF4509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451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291600"/>
            <a:ext cx="6708025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/>
              <a:t>Folientitel</a:t>
            </a:r>
            <a:r>
              <a:rPr lang="en-GB" noProof="0" dirty="0"/>
              <a:t> </a:t>
            </a:r>
            <a:r>
              <a:rPr lang="en-GB" noProof="0" dirty="0" err="1"/>
              <a:t>eingeben</a:t>
            </a:r>
            <a:endParaRPr lang="en-GB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6312" y="6661150"/>
            <a:ext cx="575742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smtClean="0">
                <a:latin typeface="+mn-lt"/>
              </a:defRPr>
            </a:lvl1pPr>
          </a:lstStyle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467544" y="1341438"/>
            <a:ext cx="8317681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9225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4" r:id="rId2"/>
    <p:sldLayoutId id="2147483976" r:id="rId3"/>
    <p:sldLayoutId id="2147483973" r:id="rId4"/>
    <p:sldLayoutId id="2147483977" r:id="rId5"/>
    <p:sldLayoutId id="2147483979" r:id="rId6"/>
    <p:sldLayoutId id="2147483978" r:id="rId7"/>
    <p:sldLayoutId id="2147483980" r:id="rId8"/>
    <p:sldLayoutId id="2147484006" r:id="rId9"/>
    <p:sldLayoutId id="2147484007" r:id="rId10"/>
  </p:sldLayoutIdLst>
  <p:transition spd="med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50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72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url?sa=i&amp;rct=j&amp;q=&amp;esrc=s&amp;source=images&amp;cd=&amp;cad=rja&amp;uact=8&amp;ved=2ahUKEwjDyfKcyv_gAhVSDOwKHfmcAqQQjRx6BAgBEAU&amp;url=https://de.wikipedia.org/wiki/Datei:Universit%C3%A4t_Z%C3%BCrich_logo.svg&amp;psig=AOvVaw0mGnqwg7i1FQzPvymXZvWV&amp;ust=155258189030628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gif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hyperlink" Target="https://www.google.de/url?sa=i&amp;rct=j&amp;q=&amp;esrc=s&amp;source=images&amp;cd=&amp;cad=rja&amp;uact=8&amp;ved=2ahUKEwjDyfKcyv_gAhVSDOwKHfmcAqQQjRx6BAgBEAU&amp;url=https://de.wikipedia.org/wiki/Datei:Universit%C3%A4t_Z%C3%BCrich_logo.svg&amp;psig=AOvVaw0mGnqwg7i1FQzPvymXZvWV&amp;ust=1552581890306287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46.wmf"/><Relationship Id="rId3" Type="http://schemas.openxmlformats.org/officeDocument/2006/relationships/image" Target="../media/image3.png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6.bin"/><Relationship Id="rId2" Type="http://schemas.openxmlformats.org/officeDocument/2006/relationships/hyperlink" Target="https://www.google.de/url?sa=i&amp;rct=j&amp;q=&amp;esrc=s&amp;source=images&amp;cd=&amp;cad=rja&amp;uact=8&amp;ved=2ahUKEwjDyfKcyv_gAhVSDOwKHfmcAqQQjRx6BAgBEAU&amp;url=https://de.wikipedia.org/wiki/Datei:Universit%C3%A4t_Z%C3%BCrich_logo.svg&amp;psig=AOvVaw0mGnqwg7i1FQzPvymXZvWV&amp;ust=1552581890306287" TargetMode="External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45.wmf"/><Relationship Id="rId5" Type="http://schemas.openxmlformats.org/officeDocument/2006/relationships/image" Target="../media/image42.png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41.png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7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url?sa=i&amp;rct=j&amp;q=&amp;esrc=s&amp;source=images&amp;cd=&amp;cad=rja&amp;uact=8&amp;ved=2ahUKEwjDyfKcyv_gAhVSDOwKHfmcAqQQjRx6BAgBEAU&amp;url=https://de.wikipedia.org/wiki/Datei:Universit%C3%A4t_Z%C3%BCrich_logo.svg&amp;psig=AOvVaw0mGnqwg7i1FQzPvymXZvWV&amp;ust=1552581890306287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url?sa=i&amp;rct=j&amp;q=&amp;esrc=s&amp;source=images&amp;cd=&amp;cad=rja&amp;uact=8&amp;ved=2ahUKEwjDyfKcyv_gAhVSDOwKHfmcAqQQjRx6BAgBEAU&amp;url=https://de.wikipedia.org/wiki/Datei:Universit%C3%A4t_Z%C3%BCrich_logo.svg&amp;psig=AOvVaw0mGnqwg7i1FQzPvymXZvWV&amp;ust=1552581890306287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ogle.de/url?sa=i&amp;rct=j&amp;q=&amp;esrc=s&amp;source=images&amp;cd=&amp;cad=rja&amp;uact=8&amp;ved=2ahUKEwjDyfKcyv_gAhVSDOwKHfmcAqQQjRx6BAgBEAU&amp;url=https://de.wikipedia.org/wiki/Datei:Universit%C3%A4t_Z%C3%BCrich_logo.svg&amp;psig=AOvVaw0mGnqwg7i1FQzPvymXZvWV&amp;ust=1552581890306287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ogle.de/url?sa=i&amp;rct=j&amp;q=&amp;esrc=s&amp;source=images&amp;cd=&amp;cad=rja&amp;uact=8&amp;ved=2ahUKEwjDyfKcyv_gAhVSDOwKHfmcAqQQjRx6BAgBEAU&amp;url=https://de.wikipedia.org/wiki/Datei:Universit%C3%A4t_Z%C3%BCrich_logo.svg&amp;psig=AOvVaw0mGnqwg7i1FQzPvymXZvWV&amp;ust=155258189030628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ogle.de/url?sa=i&amp;rct=j&amp;q=&amp;esrc=s&amp;source=images&amp;cd=&amp;cad=rja&amp;uact=8&amp;ved=2ahUKEwjDyfKcyv_gAhVSDOwKHfmcAqQQjRx6BAgBEAU&amp;url=https://de.wikipedia.org/wiki/Datei:Universit%C3%A4t_Z%C3%BCrich_logo.svg&amp;psig=AOvVaw0mGnqwg7i1FQzPvymXZvWV&amp;ust=155258189030628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78704" y="5133335"/>
            <a:ext cx="7969249" cy="1090800"/>
          </a:xfrm>
          <a:effectLst/>
        </p:spPr>
        <p:txBody>
          <a:bodyPr/>
          <a:lstStyle/>
          <a:p>
            <a:r>
              <a:rPr lang="en-GB" sz="3200" dirty="0">
                <a:solidFill>
                  <a:srgbClr val="C00000"/>
                </a:solidFill>
              </a:rPr>
              <a:t>Anomalies in Particle Physics</a:t>
            </a:r>
            <a:endParaRPr lang="de-DE" sz="3200" dirty="0">
              <a:solidFill>
                <a:srgbClr val="C00000"/>
              </a:solidFill>
            </a:endParaRPr>
          </a:p>
        </p:txBody>
      </p:sp>
      <p:sp>
        <p:nvSpPr>
          <p:cNvPr id="6" name="Untertitel 5"/>
          <p:cNvSpPr>
            <a:spLocks noGrp="1"/>
          </p:cNvSpPr>
          <p:nvPr>
            <p:ph type="subTitle" sz="quarter" idx="1"/>
          </p:nvPr>
        </p:nvSpPr>
        <p:spPr>
          <a:xfrm>
            <a:off x="810986" y="3808992"/>
            <a:ext cx="7969249" cy="1348199"/>
          </a:xfrm>
        </p:spPr>
        <p:txBody>
          <a:bodyPr/>
          <a:lstStyle/>
          <a:p>
            <a:r>
              <a:rPr lang="en-GB" sz="3200" dirty="0">
                <a:solidFill>
                  <a:srgbClr val="004986"/>
                </a:solidFill>
              </a:rPr>
              <a:t>Andreas </a:t>
            </a:r>
            <a:r>
              <a:rPr lang="en-GB" sz="3200" dirty="0" err="1">
                <a:solidFill>
                  <a:srgbClr val="004986"/>
                </a:solidFill>
              </a:rPr>
              <a:t>Crivellin</a:t>
            </a:r>
            <a:endParaRPr lang="en-GB" sz="3200" dirty="0">
              <a:solidFill>
                <a:srgbClr val="004986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University of Zurich &amp;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Paul Scherrer </a:t>
            </a:r>
            <a:r>
              <a:rPr lang="en-GB" sz="2000" dirty="0" err="1">
                <a:solidFill>
                  <a:schemeClr val="tx1"/>
                </a:solidFill>
              </a:rPr>
              <a:t>Institut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14488" y="5662800"/>
            <a:ext cx="7862069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000" b="1" dirty="0">
                <a:latin typeface="+mn-lt"/>
              </a:rPr>
              <a:t>DIS, Grenoble, 08.04.2024</a:t>
            </a:r>
            <a:endParaRPr lang="en-GB" sz="2000" b="1" kern="1000" spc="30" dirty="0">
              <a:latin typeface="+mn-lt"/>
              <a:cs typeface="Franklin Gothic Book"/>
            </a:endParaRPr>
          </a:p>
        </p:txBody>
      </p:sp>
      <p:pic>
        <p:nvPicPr>
          <p:cNvPr id="8" name="Picture 2" descr="Bildergebnis für uzh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72" y="1196752"/>
            <a:ext cx="1800200" cy="81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Logo SN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1498166" cy="84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87FBAA-69BF-3A0E-8943-121E1D88B6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1309"/>
          <a:stretch/>
        </p:blipFill>
        <p:spPr>
          <a:xfrm>
            <a:off x="2627784" y="271665"/>
            <a:ext cx="5705230" cy="337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3386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CF40C4E-A110-318B-D9BE-5E28C98D8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75494"/>
            <a:ext cx="4173538" cy="274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10</a:t>
            </a:fld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-2340884" y="2089200"/>
            <a:ext cx="4648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004986"/>
              </a:solidFill>
            </a:endParaRPr>
          </a:p>
        </p:txBody>
      </p:sp>
      <p:grpSp>
        <p:nvGrpSpPr>
          <p:cNvPr id="11" name="Group 19"/>
          <p:cNvGrpSpPr/>
          <p:nvPr/>
        </p:nvGrpSpPr>
        <p:grpSpPr>
          <a:xfrm>
            <a:off x="-16532" y="5877272"/>
            <a:ext cx="9144000" cy="658582"/>
            <a:chOff x="42194" y="-37789"/>
            <a:chExt cx="6223298" cy="1281906"/>
          </a:xfrm>
        </p:grpSpPr>
        <p:sp>
          <p:nvSpPr>
            <p:cNvPr id="12" name="Rounded Rectangle 20"/>
            <p:cNvSpPr/>
            <p:nvPr/>
          </p:nvSpPr>
          <p:spPr>
            <a:xfrm>
              <a:off x="278406" y="-37789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14" name="Rounded Rectangle 4"/>
            <p:cNvSpPr/>
            <p:nvPr/>
          </p:nvSpPr>
          <p:spPr>
            <a:xfrm>
              <a:off x="42194" y="290103"/>
              <a:ext cx="6223298" cy="854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/>
                <a:t>Systematic problems in </a:t>
              </a:r>
              <a:r>
                <a:rPr lang="el-GR" sz="3200" dirty="0"/>
                <a:t>β</a:t>
              </a:r>
              <a:r>
                <a:rPr lang="en-US" sz="3200" dirty="0"/>
                <a:t> decays measurements?</a:t>
              </a:r>
              <a:endParaRPr lang="en-GB" sz="3200" dirty="0"/>
            </a:p>
          </p:txBody>
        </p:sp>
      </p:grpSp>
      <p:pic>
        <p:nvPicPr>
          <p:cNvPr id="20" name="Picture 2" descr="Bildergebnis für uzh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586" y="19226"/>
            <a:ext cx="1800200" cy="81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1"/>
          <p:cNvSpPr>
            <a:spLocks noChangeArrowheads="1"/>
          </p:cNvSpPr>
          <p:nvPr/>
        </p:nvSpPr>
        <p:spPr bwMode="auto">
          <a:xfrm>
            <a:off x="468313" y="981075"/>
            <a:ext cx="8229600" cy="460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600" dirty="0">
                <a:latin typeface="Arial" panose="020B0604020202020204" pitchFamily="34" charset="0"/>
              </a:rPr>
              <a:t>Deficit in first row &lt;</a:t>
            </a:r>
            <a:br>
              <a:rPr lang="en-GB" altLang="en-US" sz="2600" dirty="0">
                <a:latin typeface="Arial" panose="020B0604020202020204" pitchFamily="34" charset="0"/>
              </a:rPr>
            </a:br>
            <a:r>
              <a:rPr lang="en-GB" altLang="en-US" sz="2600" dirty="0">
                <a:latin typeface="Arial" panose="020B0604020202020204" pitchFamily="34" charset="0"/>
              </a:rPr>
              <a:t>CKM unitarity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600" dirty="0">
                <a:latin typeface="Arial" panose="020B0604020202020204" pitchFamily="34" charset="0"/>
              </a:rPr>
              <a:t>Tension between </a:t>
            </a:r>
            <a:br>
              <a:rPr lang="en-GB" altLang="en-US" sz="2600" dirty="0">
                <a:latin typeface="Arial" panose="020B0604020202020204" pitchFamily="34" charset="0"/>
              </a:rPr>
            </a:br>
            <a:r>
              <a:rPr lang="en-GB" altLang="en-US" sz="2600" dirty="0">
                <a:latin typeface="Arial" panose="020B0604020202020204" pitchFamily="34" charset="0"/>
              </a:rPr>
              <a:t>from K</a:t>
            </a:r>
            <a:r>
              <a:rPr lang="en-GB" altLang="en-US" sz="2600" baseline="-25000" dirty="0">
                <a:latin typeface="Arial" panose="020B0604020202020204" pitchFamily="34" charset="0"/>
              </a:rPr>
              <a:t>l3</a:t>
            </a:r>
            <a:r>
              <a:rPr lang="en-GB" altLang="en-US" sz="2600" dirty="0">
                <a:latin typeface="Arial" panose="020B0604020202020204" pitchFamily="34" charset="0"/>
              </a:rPr>
              <a:t> vs K</a:t>
            </a:r>
            <a:r>
              <a:rPr lang="en-GB" altLang="en-US" sz="2600" baseline="-25000" dirty="0">
                <a:latin typeface="Arial" panose="020B0604020202020204" pitchFamily="34" charset="0"/>
              </a:rPr>
              <a:t>l2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600" dirty="0">
                <a:latin typeface="Arial" panose="020B0604020202020204" pitchFamily="34" charset="0"/>
              </a:rPr>
              <a:t>Vector-like quarks?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GB" altLang="en-US" sz="26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600" dirty="0">
                <a:latin typeface="Arial" panose="020B0604020202020204" pitchFamily="34" charset="0"/>
              </a:rPr>
              <a:t>Tension in neutron lifetime</a:t>
            </a:r>
            <a:br>
              <a:rPr lang="en-GB" altLang="en-US" sz="2600" dirty="0">
                <a:latin typeface="Arial" panose="020B0604020202020204" pitchFamily="34" charset="0"/>
              </a:rPr>
            </a:br>
            <a:r>
              <a:rPr lang="en-GB" altLang="en-US" sz="2600" dirty="0">
                <a:latin typeface="Arial" panose="020B0604020202020204" pitchFamily="34" charset="0"/>
              </a:rPr>
              <a:t>beam vs bottle (</a:t>
            </a:r>
            <a:r>
              <a:rPr lang="el-GR" altLang="en-US" sz="2600" dirty="0">
                <a:latin typeface="Arial" panose="020B0604020202020204" pitchFamily="34" charset="0"/>
              </a:rPr>
              <a:t>≈</a:t>
            </a:r>
            <a:r>
              <a:rPr lang="en-GB" altLang="en-US" sz="2600" dirty="0">
                <a:latin typeface="Arial" panose="020B0604020202020204" pitchFamily="34" charset="0"/>
              </a:rPr>
              <a:t>4</a:t>
            </a:r>
            <a:r>
              <a:rPr lang="el-GR" altLang="en-US" sz="2600" dirty="0">
                <a:latin typeface="Arial" panose="020B0604020202020204" pitchFamily="34" charset="0"/>
              </a:rPr>
              <a:t>σ</a:t>
            </a:r>
            <a:r>
              <a:rPr lang="en-GB" altLang="en-US" sz="2600" dirty="0">
                <a:latin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600" dirty="0">
                <a:latin typeface="Arial" panose="020B0604020202020204" pitchFamily="34" charset="0"/>
              </a:rPr>
              <a:t>Dark neutron decays?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6516216" y="116632"/>
            <a:ext cx="2520280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472287"/>
              </p:ext>
            </p:extLst>
          </p:nvPr>
        </p:nvGraphicFramePr>
        <p:xfrm>
          <a:off x="3471847" y="1894039"/>
          <a:ext cx="46037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040" imgH="241200" progId="Equation.DSMT4">
                  <p:embed/>
                </p:oleObj>
              </mc:Choice>
              <mc:Fallback>
                <p:oleObj name="Equation" r:id="rId6" imgW="203040" imgH="241200" progId="Equation.DSMT4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847" y="1894039"/>
                        <a:ext cx="460375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39B9782-01CD-C564-89C7-C4EB6D9DEB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5467" y="137432"/>
            <a:ext cx="4495833" cy="290514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A50021"/>
                </a:solidFill>
              </a:rPr>
              <a:t>β-</a:t>
            </a:r>
            <a:r>
              <a:rPr lang="de-CH" dirty="0" err="1">
                <a:solidFill>
                  <a:srgbClr val="A50021"/>
                </a:solidFill>
              </a:rPr>
              <a:t>decay</a:t>
            </a:r>
            <a:r>
              <a:rPr lang="de-CH" dirty="0">
                <a:solidFill>
                  <a:srgbClr val="A50021"/>
                </a:solidFill>
              </a:rPr>
              <a:t> </a:t>
            </a:r>
            <a:r>
              <a:rPr lang="de-CH" dirty="0" err="1">
                <a:solidFill>
                  <a:srgbClr val="A50021"/>
                </a:solidFill>
              </a:rPr>
              <a:t>anomalies</a:t>
            </a:r>
            <a:r>
              <a:rPr lang="de-CH" dirty="0">
                <a:solidFill>
                  <a:srgbClr val="A50021"/>
                </a:solidFill>
              </a:rPr>
              <a:t> (β)</a:t>
            </a:r>
            <a:endParaRPr lang="en-GB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3997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 bwMode="auto">
          <a:xfrm>
            <a:off x="6516216" y="116632"/>
            <a:ext cx="2520280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Rectangle 51"/>
          <p:cNvSpPr>
            <a:spLocks noChangeArrowheads="1"/>
          </p:cNvSpPr>
          <p:nvPr/>
        </p:nvSpPr>
        <p:spPr bwMode="auto">
          <a:xfrm>
            <a:off x="339883" y="953505"/>
            <a:ext cx="8624605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700" dirty="0">
                <a:latin typeface="Arial" panose="020B0604020202020204" pitchFamily="34" charset="0"/>
              </a:rPr>
              <a:t>Br[B→D</a:t>
            </a:r>
            <a:r>
              <a:rPr lang="en-GB" altLang="en-US" sz="2700" baseline="30000" dirty="0">
                <a:latin typeface="Arial" panose="020B0604020202020204" pitchFamily="34" charset="0"/>
              </a:rPr>
              <a:t>(</a:t>
            </a:r>
            <a:r>
              <a:rPr lang="en-GB" altLang="en-US" sz="2700" dirty="0">
                <a:latin typeface="Arial" panose="020B0604020202020204" pitchFamily="34" charset="0"/>
              </a:rPr>
              <a:t>*</a:t>
            </a:r>
            <a:r>
              <a:rPr lang="en-GB" altLang="en-US" sz="2700" baseline="30000" dirty="0">
                <a:latin typeface="Arial" panose="020B0604020202020204" pitchFamily="34" charset="0"/>
              </a:rPr>
              <a:t>)</a:t>
            </a:r>
            <a:r>
              <a:rPr lang="en-GB" altLang="en-US" sz="2700" dirty="0">
                <a:latin typeface="Arial" panose="020B0604020202020204" pitchFamily="34" charset="0"/>
              </a:rPr>
              <a:t>K] &amp; Br[</a:t>
            </a:r>
            <a:r>
              <a:rPr lang="en-GB" altLang="en-US" sz="2700" dirty="0" err="1">
                <a:latin typeface="Arial" panose="020B0604020202020204" pitchFamily="34" charset="0"/>
              </a:rPr>
              <a:t>B</a:t>
            </a:r>
            <a:r>
              <a:rPr lang="en-GB" altLang="en-US" sz="2700" baseline="-25000" dirty="0" err="1">
                <a:latin typeface="Arial" panose="020B0604020202020204" pitchFamily="34" charset="0"/>
              </a:rPr>
              <a:t>s</a:t>
            </a:r>
            <a:r>
              <a:rPr lang="en-GB" altLang="en-US" sz="2700" dirty="0" err="1">
                <a:latin typeface="Arial" panose="020B0604020202020204" pitchFamily="34" charset="0"/>
              </a:rPr>
              <a:t>→D</a:t>
            </a:r>
            <a:r>
              <a:rPr lang="en-GB" altLang="en-US" sz="2700" baseline="-25000" dirty="0" err="1">
                <a:latin typeface="Arial" panose="020B0604020202020204" pitchFamily="34" charset="0"/>
              </a:rPr>
              <a:t>s</a:t>
            </a:r>
            <a:r>
              <a:rPr lang="en-GB" altLang="en-US" sz="2700" dirty="0" err="1">
                <a:latin typeface="Arial" panose="020B0604020202020204" pitchFamily="34" charset="0"/>
              </a:rPr>
              <a:t>K</a:t>
            </a:r>
            <a:r>
              <a:rPr lang="en-GB" altLang="en-US" sz="2700" dirty="0">
                <a:latin typeface="Arial" panose="020B0604020202020204" pitchFamily="34" charset="0"/>
              </a:rPr>
              <a:t>] (</a:t>
            </a:r>
            <a:r>
              <a:rPr lang="en-US" altLang="en-US" sz="2700" dirty="0">
                <a:latin typeface="Arial" panose="020B0604020202020204" pitchFamily="34" charset="0"/>
              </a:rPr>
              <a:t>≈5</a:t>
            </a:r>
            <a:r>
              <a:rPr lang="el-GR" altLang="en-US" sz="2700" dirty="0">
                <a:latin typeface="Arial" panose="020B0604020202020204" pitchFamily="34" charset="0"/>
              </a:rPr>
              <a:t>σ</a:t>
            </a:r>
            <a:r>
              <a:rPr lang="en-GB" altLang="en-US" sz="2700" dirty="0">
                <a:latin typeface="Arial" panose="020B0604020202020204" pitchFamily="34" charset="0"/>
              </a:rPr>
              <a:t>)</a:t>
            </a:r>
            <a:endParaRPr lang="en-GB" altLang="en-US" sz="23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700" dirty="0">
                <a:latin typeface="Arial" panose="020B0604020202020204" pitchFamily="34" charset="0"/>
              </a:rPr>
              <a:t>Polarization in </a:t>
            </a:r>
            <a:r>
              <a:rPr lang="en-GB" altLang="en-US" sz="2700" dirty="0" err="1">
                <a:latin typeface="Arial" panose="020B0604020202020204" pitchFamily="34" charset="0"/>
              </a:rPr>
              <a:t>B</a:t>
            </a:r>
            <a:r>
              <a:rPr lang="en-GB" altLang="en-US" sz="2700" baseline="-25000" dirty="0" err="1">
                <a:latin typeface="Arial" panose="020B0604020202020204" pitchFamily="34" charset="0"/>
              </a:rPr>
              <a:t>q</a:t>
            </a:r>
            <a:r>
              <a:rPr lang="el-GR" altLang="en-US" sz="2700" dirty="0">
                <a:latin typeface="Arial" panose="020B0604020202020204" pitchFamily="34" charset="0"/>
              </a:rPr>
              <a:t>→</a:t>
            </a:r>
            <a:r>
              <a:rPr lang="en-US" altLang="en-US" sz="2700" dirty="0">
                <a:latin typeface="Arial" panose="020B0604020202020204" pitchFamily="34" charset="0"/>
              </a:rPr>
              <a:t>K*K*</a:t>
            </a:r>
            <a:endParaRPr lang="en-GB" altLang="en-US" sz="27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700" dirty="0">
                <a:latin typeface="Arial" panose="020B0604020202020204" pitchFamily="34" charset="0"/>
              </a:rPr>
              <a:t>CP violation in B→K</a:t>
            </a:r>
            <a:r>
              <a:rPr lang="el-GR" altLang="en-US" sz="2700" dirty="0">
                <a:latin typeface="Arial" panose="020B0604020202020204" pitchFamily="34" charset="0"/>
              </a:rPr>
              <a:t>π</a:t>
            </a:r>
            <a:r>
              <a:rPr lang="en-US" altLang="en-US" sz="2700" dirty="0">
                <a:latin typeface="Arial" panose="020B0604020202020204" pitchFamily="34" charset="0"/>
              </a:rPr>
              <a:t> (≈3</a:t>
            </a:r>
            <a:r>
              <a:rPr lang="el-GR" altLang="en-US" sz="2700" dirty="0">
                <a:latin typeface="Arial" panose="020B0604020202020204" pitchFamily="34" charset="0"/>
              </a:rPr>
              <a:t>σ</a:t>
            </a:r>
            <a:r>
              <a:rPr lang="en-US" altLang="en-US" sz="2700" dirty="0">
                <a:latin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700" dirty="0">
                <a:latin typeface="Arial" panose="020B0604020202020204" pitchFamily="34" charset="0"/>
              </a:rPr>
              <a:t>CP violation in D</a:t>
            </a:r>
            <a:r>
              <a:rPr lang="en-GB" altLang="en-US" sz="2700" dirty="0">
                <a:latin typeface="Arial" panose="020B0604020202020204" pitchFamily="34" charset="0"/>
              </a:rPr>
              <a:t>→K</a:t>
            </a:r>
            <a:r>
              <a:rPr lang="en-US" altLang="en-US" sz="2700" dirty="0">
                <a:latin typeface="Arial" panose="020B0604020202020204" pitchFamily="34" charset="0"/>
              </a:rPr>
              <a:t>K vs D</a:t>
            </a:r>
            <a:r>
              <a:rPr lang="en-GB" altLang="en-US" sz="2400" dirty="0">
                <a:latin typeface="Arial" panose="020B0604020202020204" pitchFamily="34" charset="0"/>
              </a:rPr>
              <a:t>→</a:t>
            </a:r>
            <a:r>
              <a:rPr lang="el-GR" altLang="en-US" sz="2400" dirty="0">
                <a:latin typeface="Arial" panose="020B0604020202020204" pitchFamily="34" charset="0"/>
              </a:rPr>
              <a:t> ππ</a:t>
            </a:r>
            <a:r>
              <a:rPr lang="en-US" altLang="en-US" sz="2400" dirty="0">
                <a:latin typeface="Arial" panose="020B0604020202020204" pitchFamily="34" charset="0"/>
              </a:rPr>
              <a:t> (≈4</a:t>
            </a:r>
            <a:r>
              <a:rPr lang="el-GR" altLang="en-US" sz="2400" dirty="0">
                <a:latin typeface="Arial" panose="020B0604020202020204" pitchFamily="34" charset="0"/>
              </a:rPr>
              <a:t>σ</a:t>
            </a:r>
            <a:r>
              <a:rPr lang="en-US" altLang="en-US" sz="2400" dirty="0">
                <a:latin typeface="Arial" panose="020B0604020202020204" pitchFamily="34" charset="0"/>
              </a:rPr>
              <a:t>)</a:t>
            </a:r>
            <a:endParaRPr lang="en-GB" altLang="en-US" sz="23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700" dirty="0">
                <a:latin typeface="Arial" panose="020B0604020202020204" pitchFamily="34" charset="0"/>
              </a:rPr>
              <a:t>Hadronic uncertainties?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700" dirty="0">
                <a:latin typeface="Arial" panose="020B0604020202020204" pitchFamily="34" charset="0"/>
              </a:rPr>
              <a:t>NP explanations:</a:t>
            </a:r>
          </a:p>
          <a:p>
            <a:pPr lvl="1" eaLnBrk="1" hangingPunct="1">
              <a:lnSpc>
                <a:spcPct val="105000"/>
              </a:lnSpc>
              <a:spcBef>
                <a:spcPct val="2500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300" dirty="0">
                <a:solidFill>
                  <a:srgbClr val="C00000"/>
                </a:solidFill>
                <a:latin typeface="Arial" panose="020B0604020202020204" pitchFamily="34" charset="0"/>
              </a:rPr>
              <a:t>Z`</a:t>
            </a:r>
          </a:p>
          <a:p>
            <a:pPr lvl="1" eaLnBrk="1" hangingPunct="1">
              <a:lnSpc>
                <a:spcPct val="105000"/>
              </a:lnSpc>
              <a:spcBef>
                <a:spcPct val="2500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300" dirty="0">
                <a:solidFill>
                  <a:srgbClr val="C00000"/>
                </a:solidFill>
                <a:latin typeface="Arial" panose="020B0604020202020204" pitchFamily="34" charset="0"/>
              </a:rPr>
              <a:t>KK gluons</a:t>
            </a:r>
          </a:p>
          <a:p>
            <a:pPr lvl="1" eaLnBrk="1" hangingPunct="1">
              <a:lnSpc>
                <a:spcPct val="105000"/>
              </a:lnSpc>
              <a:spcBef>
                <a:spcPct val="2500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300" dirty="0">
                <a:solidFill>
                  <a:srgbClr val="C00000"/>
                </a:solidFill>
                <a:latin typeface="Arial" panose="020B0604020202020204" pitchFamily="34" charset="0"/>
              </a:rPr>
              <a:t>di-quarks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700" dirty="0">
                <a:latin typeface="Arial" panose="020B0604020202020204" pitchFamily="34" charset="0"/>
              </a:rPr>
              <a:t>Challenged by LHC searches</a:t>
            </a:r>
            <a:endParaRPr lang="en-GB" altLang="en-US" sz="2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GB" altLang="en-US" sz="2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GB" altLang="en-US" sz="20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Hadronic meson decays (</a:t>
            </a:r>
            <a:r>
              <a:rPr lang="en-GB" dirty="0" err="1"/>
              <a:t>M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→mm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`</a:t>
            </a:r>
            <a:r>
              <a:rPr lang="en-GB" dirty="0"/>
              <a:t>)</a:t>
            </a:r>
            <a:endParaRPr lang="en-GB" baseline="-25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107504" y="6021288"/>
            <a:ext cx="9144000" cy="558914"/>
            <a:chOff x="42194" y="1460"/>
            <a:chExt cx="6223298" cy="1281906"/>
          </a:xfrm>
        </p:grpSpPr>
        <p:sp>
          <p:nvSpPr>
            <p:cNvPr id="15" name="Rounded Rectangle 14"/>
            <p:cNvSpPr/>
            <p:nvPr/>
          </p:nvSpPr>
          <p:spPr>
            <a:xfrm>
              <a:off x="265353" y="1460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16" name="Rounded Rectangle 4"/>
            <p:cNvSpPr/>
            <p:nvPr/>
          </p:nvSpPr>
          <p:spPr>
            <a:xfrm>
              <a:off x="42194" y="268700"/>
              <a:ext cx="6223298" cy="747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Is the SM prediction under control? 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11</a:t>
            </a:fld>
            <a:endParaRPr lang="de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1623F9-5B3A-AA45-2355-D6A8B51E190C}"/>
              </a:ext>
            </a:extLst>
          </p:cNvPr>
          <p:cNvSpPr txBox="1"/>
          <p:nvPr/>
        </p:nvSpPr>
        <p:spPr>
          <a:xfrm>
            <a:off x="5292080" y="5631048"/>
            <a:ext cx="46248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dirty="0">
                <a:solidFill>
                  <a:srgbClr val="004986"/>
                </a:solidFill>
              </a:rPr>
              <a:t>2103.10332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A157-C026-DCF9-CDEB-E3E9CB740F21}"/>
              </a:ext>
            </a:extLst>
          </p:cNvPr>
          <p:cNvSpPr txBox="1"/>
          <p:nvPr/>
        </p:nvSpPr>
        <p:spPr>
          <a:xfrm>
            <a:off x="2915816" y="4653136"/>
            <a:ext cx="49579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dirty="0">
                <a:solidFill>
                  <a:srgbClr val="004986"/>
                </a:solidFill>
              </a:rPr>
              <a:t>1202.2866</a:t>
            </a:r>
          </a:p>
        </p:txBody>
      </p:sp>
    </p:spTree>
    <p:extLst>
      <p:ext uri="{BB962C8B-B14F-4D97-AF65-F5344CB8AC3E}">
        <p14:creationId xmlns:p14="http://schemas.microsoft.com/office/powerpoint/2010/main" val="161411750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CC93AD-3836-D5BD-0019-6E0ABC731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98" b="-4176"/>
          <a:stretch/>
        </p:blipFill>
        <p:spPr>
          <a:xfrm>
            <a:off x="4851890" y="892015"/>
            <a:ext cx="4292110" cy="266940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268" name="Text Box 34"/>
          <p:cNvSpPr txBox="1">
            <a:spLocks noChangeArrowheads="1"/>
          </p:cNvSpPr>
          <p:nvPr/>
        </p:nvSpPr>
        <p:spPr bwMode="auto">
          <a:xfrm>
            <a:off x="1076325" y="5634038"/>
            <a:ext cx="82438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31827" name="Rectangle 51"/>
          <p:cNvSpPr>
            <a:spLocks noChangeArrowheads="1"/>
          </p:cNvSpPr>
          <p:nvPr/>
        </p:nvSpPr>
        <p:spPr bwMode="auto">
          <a:xfrm>
            <a:off x="355969" y="1076745"/>
            <a:ext cx="82296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Tree-level decays in the SM</a:t>
            </a:r>
            <a:endParaRPr lang="en-US" altLang="en-US" sz="26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defRPr/>
            </a:pPr>
            <a:endParaRPr lang="en-US" altLang="en-US" sz="26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defRPr/>
            </a:pPr>
            <a:endParaRPr lang="en-US" altLang="en-US" sz="26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12</a:t>
            </a:fld>
            <a:endParaRPr lang="de-DE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5965985"/>
            <a:ext cx="9144000" cy="602224"/>
            <a:chOff x="42194" y="1460"/>
            <a:chExt cx="6223298" cy="1281906"/>
          </a:xfrm>
        </p:grpSpPr>
        <p:sp>
          <p:nvSpPr>
            <p:cNvPr id="17" name="Rounded Rectangle 16"/>
            <p:cNvSpPr/>
            <p:nvPr/>
          </p:nvSpPr>
          <p:spPr>
            <a:xfrm>
              <a:off x="265353" y="1460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18" name="Rounded Rectangle 4"/>
            <p:cNvSpPr/>
            <p:nvPr/>
          </p:nvSpPr>
          <p:spPr>
            <a:xfrm>
              <a:off x="42194" y="268700"/>
              <a:ext cx="6223298" cy="747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&gt;3</a:t>
              </a:r>
              <a:r>
                <a:rPr lang="el-GR" sz="3200" dirty="0"/>
                <a:t>σ</a:t>
              </a:r>
              <a:r>
                <a:rPr lang="en-US" sz="3200" dirty="0"/>
                <a:t>, l</a:t>
              </a:r>
              <a:r>
                <a:rPr lang="en-GB" sz="3200" dirty="0" err="1"/>
                <a:t>arge</a:t>
              </a:r>
              <a:r>
                <a:rPr lang="en-GB" sz="3200" dirty="0"/>
                <a:t> NP effects needed</a:t>
              </a:r>
            </a:p>
          </p:txBody>
        </p:sp>
      </p:grpSp>
      <p:sp>
        <p:nvSpPr>
          <p:cNvPr id="12" name="Rechteck 11"/>
          <p:cNvSpPr/>
          <p:nvPr/>
        </p:nvSpPr>
        <p:spPr bwMode="auto">
          <a:xfrm>
            <a:off x="6516216" y="116632"/>
            <a:ext cx="2520280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7" name="Picture 158">
            <a:extLst>
              <a:ext uri="{FF2B5EF4-FFF2-40B4-BE49-F238E27FC236}">
                <a16:creationId xmlns:a16="http://schemas.microsoft.com/office/drawing/2014/main" id="{78B7E8D6-A75B-B716-AC36-4D56F78DE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19" y="1707220"/>
            <a:ext cx="6124289" cy="370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R(D</a:t>
            </a:r>
            <a:r>
              <a:rPr lang="en-GB" baseline="30000" dirty="0"/>
              <a:t> (</a:t>
            </a:r>
            <a:r>
              <a:rPr lang="en-GB" dirty="0"/>
              <a:t>*</a:t>
            </a:r>
            <a:r>
              <a:rPr lang="en-GB" baseline="30000" dirty="0"/>
              <a:t>)</a:t>
            </a:r>
            <a:r>
              <a:rPr lang="en-GB" dirty="0"/>
              <a:t>)=Br[B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GB" dirty="0"/>
              <a:t>D</a:t>
            </a:r>
            <a:r>
              <a:rPr lang="en-GB" baseline="30000" dirty="0"/>
              <a:t> (</a:t>
            </a:r>
            <a:r>
              <a:rPr lang="en-GB" dirty="0"/>
              <a:t>*</a:t>
            </a:r>
            <a:r>
              <a:rPr lang="en-GB" baseline="30000" dirty="0"/>
              <a:t>)</a:t>
            </a:r>
            <a:r>
              <a:rPr lang="el-GR" dirty="0"/>
              <a:t>τν</a:t>
            </a:r>
            <a:r>
              <a:rPr lang="en-US" dirty="0"/>
              <a:t>]/Br[</a:t>
            </a:r>
            <a:r>
              <a:rPr lang="en-GB" dirty="0"/>
              <a:t>B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GB" dirty="0"/>
              <a:t>D</a:t>
            </a:r>
            <a:r>
              <a:rPr lang="en-GB" baseline="30000" dirty="0"/>
              <a:t> (</a:t>
            </a:r>
            <a:r>
              <a:rPr lang="en-GB" dirty="0"/>
              <a:t>*</a:t>
            </a:r>
            <a:r>
              <a:rPr lang="en-GB" baseline="30000" dirty="0"/>
              <a:t>)</a:t>
            </a:r>
            <a:r>
              <a:rPr lang="en-US" dirty="0"/>
              <a:t>l</a:t>
            </a:r>
            <a:r>
              <a:rPr lang="el-GR" dirty="0"/>
              <a:t>ν</a:t>
            </a:r>
            <a:r>
              <a:rPr lang="en-US" dirty="0"/>
              <a:t>]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B83C4A-A0E0-528E-211B-35C25D4DD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49" y="5312740"/>
            <a:ext cx="84963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n-lt"/>
              </a:rPr>
              <a:t>Explanations: H</a:t>
            </a:r>
            <a:r>
              <a:rPr lang="en-US" altLang="en-US" baseline="30000" dirty="0">
                <a:latin typeface="+mn-lt"/>
              </a:rPr>
              <a:t>+ </a:t>
            </a:r>
            <a:r>
              <a:rPr lang="en-US" altLang="en-US" dirty="0">
                <a:latin typeface="+mn-lt"/>
              </a:rPr>
              <a:t>or Leptoquark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+mn-lt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+mn-lt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+mn-lt"/>
            </a:endParaRPr>
          </a:p>
          <a:p>
            <a:pPr marL="0" indent="0">
              <a:buClr>
                <a:schemeClr val="tx1"/>
              </a:buClr>
              <a:buNone/>
              <a:defRPr/>
            </a:pPr>
            <a:endParaRPr lang="en-US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120402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88" y="3228273"/>
            <a:ext cx="4188523" cy="26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13</a:t>
            </a:fld>
            <a:endParaRPr lang="de-DE" dirty="0"/>
          </a:p>
        </p:txBody>
      </p:sp>
      <p:sp>
        <p:nvSpPr>
          <p:cNvPr id="5" name="Inhaltsplatzhalter 1"/>
          <p:cNvSpPr>
            <a:spLocks noGrp="1"/>
          </p:cNvSpPr>
          <p:nvPr>
            <p:ph sz="quarter" idx="13"/>
          </p:nvPr>
        </p:nvSpPr>
        <p:spPr>
          <a:xfrm>
            <a:off x="619944" y="980728"/>
            <a:ext cx="8214043" cy="4464496"/>
          </a:xfrm>
        </p:spPr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en-GB" sz="2800" dirty="0"/>
              <a:t>4</a:t>
            </a:r>
            <a:r>
              <a:rPr lang="el-GR" sz="2800" dirty="0"/>
              <a:t>σ</a:t>
            </a:r>
            <a:r>
              <a:rPr lang="en-US" sz="2800" dirty="0"/>
              <a:t> deficit in the Br </a:t>
            </a:r>
            <a:br>
              <a:rPr lang="en-US" sz="2800" dirty="0"/>
            </a:br>
            <a:r>
              <a:rPr lang="en-US" sz="2800" dirty="0"/>
              <a:t>using lattice QCD and LCSR</a:t>
            </a:r>
          </a:p>
          <a:p>
            <a:r>
              <a:rPr lang="en-US" sz="2800" dirty="0"/>
              <a:t>Signs for NP in angular </a:t>
            </a:r>
            <a:br>
              <a:rPr lang="en-US" sz="2800" dirty="0"/>
            </a:br>
            <a:r>
              <a:rPr lang="en-US" sz="2800" dirty="0"/>
              <a:t>observables</a:t>
            </a:r>
            <a:endParaRPr lang="el-GR" sz="2800" dirty="0"/>
          </a:p>
        </p:txBody>
      </p:sp>
      <p:sp>
        <p:nvSpPr>
          <p:cNvPr id="21" name="Foliennummernplatzhalter 13"/>
          <p:cNvSpPr txBox="1">
            <a:spLocks/>
          </p:cNvSpPr>
          <p:nvPr/>
        </p:nvSpPr>
        <p:spPr>
          <a:xfrm>
            <a:off x="-440626" y="6656298"/>
            <a:ext cx="1604500" cy="21602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r>
              <a:rPr lang="de-DE" dirty="0"/>
              <a:t>Andreas </a:t>
            </a:r>
            <a:r>
              <a:rPr lang="de-DE" dirty="0" err="1"/>
              <a:t>Crivellin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7039557" y="3525895"/>
            <a:ext cx="17908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writescience.wordpress.com</a:t>
            </a:r>
          </a:p>
        </p:txBody>
      </p:sp>
      <p:grpSp>
        <p:nvGrpSpPr>
          <p:cNvPr id="18" name="Group 12"/>
          <p:cNvGrpSpPr/>
          <p:nvPr/>
        </p:nvGrpSpPr>
        <p:grpSpPr>
          <a:xfrm>
            <a:off x="0" y="5880396"/>
            <a:ext cx="9144000" cy="637071"/>
            <a:chOff x="42194" y="1460"/>
            <a:chExt cx="6223298" cy="1281906"/>
          </a:xfrm>
        </p:grpSpPr>
        <p:sp>
          <p:nvSpPr>
            <p:cNvPr id="22" name="Rounded Rectangle 13"/>
            <p:cNvSpPr/>
            <p:nvPr/>
          </p:nvSpPr>
          <p:spPr>
            <a:xfrm>
              <a:off x="265353" y="1460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25" name="Rounded Rectangle 4"/>
            <p:cNvSpPr/>
            <p:nvPr/>
          </p:nvSpPr>
          <p:spPr>
            <a:xfrm>
              <a:off x="42194" y="268700"/>
              <a:ext cx="6223298" cy="747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Br’s≈20% below SM expectations, combined &gt;5</a:t>
              </a:r>
              <a:r>
                <a:rPr lang="el-GR" sz="3200" dirty="0"/>
                <a:t>σ</a:t>
              </a:r>
              <a:endParaRPr lang="en-GB" sz="3200" dirty="0"/>
            </a:p>
          </p:txBody>
        </p:sp>
      </p:grpSp>
      <p:sp>
        <p:nvSpPr>
          <p:cNvPr id="16" name="Rechteck 15"/>
          <p:cNvSpPr/>
          <p:nvPr/>
        </p:nvSpPr>
        <p:spPr bwMode="auto">
          <a:xfrm>
            <a:off x="6516216" y="116632"/>
            <a:ext cx="2520280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82" y="2996952"/>
            <a:ext cx="4118565" cy="27526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DD3B26-2739-CBA0-7FBA-B9EAEB7B9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244" y="846426"/>
            <a:ext cx="3390245" cy="24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C495DC10-358F-91ED-B170-43D2F1E9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3862"/>
            <a:ext cx="7738768" cy="508500"/>
          </a:xfrm>
        </p:spPr>
        <p:txBody>
          <a:bodyPr/>
          <a:lstStyle/>
          <a:p>
            <a:r>
              <a:rPr lang="en-GB" dirty="0" err="1"/>
              <a:t>b→s</a:t>
            </a:r>
            <a:r>
              <a:rPr lang="el-GR" dirty="0"/>
              <a:t>μ</a:t>
            </a:r>
            <a:r>
              <a:rPr lang="en-GB" baseline="30000" dirty="0"/>
              <a:t>+</a:t>
            </a:r>
            <a:r>
              <a:rPr lang="el-GR" dirty="0"/>
              <a:t>μ</a:t>
            </a:r>
            <a:r>
              <a:rPr lang="en-GB" baseline="30000" dirty="0"/>
              <a:t>- </a:t>
            </a:r>
            <a:r>
              <a:rPr lang="en-GB" dirty="0"/>
              <a:t>Processes</a:t>
            </a:r>
          </a:p>
        </p:txBody>
      </p:sp>
    </p:spTree>
    <p:extLst>
      <p:ext uri="{BB962C8B-B14F-4D97-AF65-F5344CB8AC3E}">
        <p14:creationId xmlns:p14="http://schemas.microsoft.com/office/powerpoint/2010/main" val="167235732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F2DCEC-85D3-CC24-573F-434873137B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70"/>
          <a:stretch/>
        </p:blipFill>
        <p:spPr>
          <a:xfrm>
            <a:off x="468313" y="2225009"/>
            <a:ext cx="4115233" cy="3588200"/>
          </a:xfrm>
          <a:prstGeom prst="rect">
            <a:avLst/>
          </a:prstGeom>
        </p:spPr>
      </p:pic>
      <p:sp>
        <p:nvSpPr>
          <p:cNvPr id="18435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600" dirty="0" err="1"/>
              <a:t>b→s</a:t>
            </a:r>
            <a:r>
              <a:rPr lang="en-US" altLang="en-US" sz="3600" dirty="0"/>
              <a:t>µ</a:t>
            </a:r>
            <a:r>
              <a:rPr lang="en-US" altLang="en-US" sz="3600" baseline="30000" dirty="0"/>
              <a:t>+</a:t>
            </a:r>
            <a:r>
              <a:rPr lang="en-US" altLang="en-US" sz="3600" dirty="0"/>
              <a:t>µ</a:t>
            </a:r>
            <a:r>
              <a:rPr lang="en-US" altLang="en-US" sz="3600" baseline="30000" dirty="0"/>
              <a:t>- </a:t>
            </a:r>
            <a:r>
              <a:rPr lang="en-US" altLang="en-US" sz="3600" dirty="0"/>
              <a:t>explanations</a:t>
            </a:r>
            <a:endParaRPr lang="en-US" altLang="en-US" sz="3600" dirty="0"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14</a:t>
            </a:fld>
            <a:endParaRPr lang="de-DE" dirty="0"/>
          </a:p>
        </p:txBody>
      </p:sp>
      <p:grpSp>
        <p:nvGrpSpPr>
          <p:cNvPr id="52" name="Group 51"/>
          <p:cNvGrpSpPr/>
          <p:nvPr/>
        </p:nvGrpSpPr>
        <p:grpSpPr>
          <a:xfrm>
            <a:off x="432976" y="5615657"/>
            <a:ext cx="8278048" cy="1143918"/>
            <a:chOff x="2249" y="-1597616"/>
            <a:chExt cx="6091500" cy="3600400"/>
          </a:xfrm>
        </p:grpSpPr>
        <p:sp>
          <p:nvSpPr>
            <p:cNvPr id="53" name="Rounded Rectangle 52"/>
            <p:cNvSpPr/>
            <p:nvPr/>
          </p:nvSpPr>
          <p:spPr>
            <a:xfrm>
              <a:off x="2249" y="-869755"/>
              <a:ext cx="6091500" cy="2153121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54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3200" dirty="0">
                  <a:latin typeface="Calibri" panose="020F0502020204030204" pitchFamily="34" charset="0"/>
                </a:rPr>
                <a:t>Possible </a:t>
              </a:r>
              <a:r>
                <a:rPr lang="de-CH" sz="3200" dirty="0" err="1">
                  <a:latin typeface="Calibri" panose="020F0502020204030204" pitchFamily="34" charset="0"/>
                </a:rPr>
                <a:t>connection</a:t>
              </a:r>
              <a:r>
                <a:rPr lang="de-CH" sz="3200" dirty="0">
                  <a:latin typeface="Calibri" panose="020F0502020204030204" pitchFamily="34" charset="0"/>
                </a:rPr>
                <a:t> </a:t>
              </a:r>
              <a:r>
                <a:rPr lang="de-CH" sz="3200" dirty="0" err="1">
                  <a:latin typeface="Calibri" panose="020F0502020204030204" pitchFamily="34" charset="0"/>
                </a:rPr>
                <a:t>to</a:t>
              </a:r>
              <a:r>
                <a:rPr lang="de-CH" sz="3200" dirty="0">
                  <a:latin typeface="Calibri" panose="020F0502020204030204" pitchFamily="34" charset="0"/>
                </a:rPr>
                <a:t> R(D) &amp; R(D*)    </a:t>
              </a:r>
              <a:endParaRPr lang="en-GB" sz="3200" kern="1200" dirty="0"/>
            </a:p>
          </p:txBody>
        </p:sp>
      </p:grpSp>
      <p:sp>
        <p:nvSpPr>
          <p:cNvPr id="30" name="Rechteck 29"/>
          <p:cNvSpPr/>
          <p:nvPr/>
        </p:nvSpPr>
        <p:spPr bwMode="auto">
          <a:xfrm>
            <a:off x="6516216" y="116632"/>
            <a:ext cx="2520280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D533E79-FED1-F464-05F6-C2DB97FCBEC6}"/>
              </a:ext>
            </a:extLst>
          </p:cNvPr>
          <p:cNvSpPr/>
          <p:nvPr/>
        </p:nvSpPr>
        <p:spPr>
          <a:xfrm>
            <a:off x="2915816" y="3789040"/>
            <a:ext cx="13652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4986"/>
                </a:solidFill>
              </a:rPr>
              <a:t>AC, C. </a:t>
            </a:r>
            <a:r>
              <a:rPr lang="en-GB" dirty="0" err="1">
                <a:solidFill>
                  <a:srgbClr val="004986"/>
                </a:solidFill>
              </a:rPr>
              <a:t>Greub</a:t>
            </a:r>
            <a:r>
              <a:rPr lang="en-GB" dirty="0">
                <a:solidFill>
                  <a:srgbClr val="004986"/>
                </a:solidFill>
              </a:rPr>
              <a:t>, D. Müller, </a:t>
            </a:r>
            <a:br>
              <a:rPr lang="en-GB" dirty="0">
                <a:solidFill>
                  <a:srgbClr val="004986"/>
                </a:solidFill>
              </a:rPr>
            </a:br>
            <a:r>
              <a:rPr lang="en-GB" dirty="0">
                <a:solidFill>
                  <a:srgbClr val="004986"/>
                </a:solidFill>
              </a:rPr>
              <a:t>F. </a:t>
            </a:r>
            <a:r>
              <a:rPr lang="en-GB" dirty="0" err="1">
                <a:solidFill>
                  <a:srgbClr val="004986"/>
                </a:solidFill>
              </a:rPr>
              <a:t>Saturnino</a:t>
            </a:r>
            <a:r>
              <a:rPr lang="en-GB" dirty="0">
                <a:solidFill>
                  <a:srgbClr val="004986"/>
                </a:solidFill>
              </a:rPr>
              <a:t>, PRL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62BF01-0332-4276-544D-342D33550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063" y="1586609"/>
            <a:ext cx="4661157" cy="4209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AD1B4E-DFC9-085F-DC6E-6AC2536DB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959" y="2998362"/>
            <a:ext cx="295277" cy="323852"/>
          </a:xfrm>
          <a:prstGeom prst="rect">
            <a:avLst/>
          </a:prstGeom>
        </p:spPr>
      </p:pic>
      <p:sp>
        <p:nvSpPr>
          <p:cNvPr id="57" name="Rectangle 3"/>
          <p:cNvSpPr>
            <a:spLocks noChangeArrowheads="1"/>
          </p:cNvSpPr>
          <p:nvPr/>
        </p:nvSpPr>
        <p:spPr bwMode="auto">
          <a:xfrm>
            <a:off x="468313" y="1125539"/>
            <a:ext cx="8496300" cy="446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</a:rPr>
              <a:t>Leptoquarks with tau-loops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</a:rPr>
              <a:t>Di-quarks (tau loops)</a:t>
            </a:r>
          </a:p>
          <a:p>
            <a: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</a:rPr>
              <a:t>Z’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endParaRPr lang="en-US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870584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35"/>
          <a:stretch/>
        </p:blipFill>
        <p:spPr bwMode="auto">
          <a:xfrm>
            <a:off x="3779912" y="889737"/>
            <a:ext cx="5021364" cy="496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0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2" t="17354" r="2049" b="21042"/>
          <a:stretch/>
        </p:blipFill>
        <p:spPr bwMode="auto">
          <a:xfrm>
            <a:off x="6516216" y="3433639"/>
            <a:ext cx="2037659" cy="171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 </a:t>
            </a:r>
            <a:r>
              <a:rPr lang="de-DE" dirty="0" err="1"/>
              <a:t>mass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15</a:t>
            </a:fld>
            <a:endParaRPr lang="de-DE" dirty="0"/>
          </a:p>
        </p:txBody>
      </p:sp>
      <p:grpSp>
        <p:nvGrpSpPr>
          <p:cNvPr id="9" name="Group 9"/>
          <p:cNvGrpSpPr/>
          <p:nvPr/>
        </p:nvGrpSpPr>
        <p:grpSpPr>
          <a:xfrm>
            <a:off x="44155" y="5949280"/>
            <a:ext cx="9144000" cy="554764"/>
            <a:chOff x="42194" y="1460"/>
            <a:chExt cx="6223298" cy="1281906"/>
          </a:xfrm>
        </p:grpSpPr>
        <p:sp>
          <p:nvSpPr>
            <p:cNvPr id="10" name="Rounded Rectangle 10"/>
            <p:cNvSpPr/>
            <p:nvPr/>
          </p:nvSpPr>
          <p:spPr>
            <a:xfrm>
              <a:off x="265353" y="1460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  <a:ln>
              <a:solidFill>
                <a:srgbClr val="00498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11" name="Rounded Rectangle 4"/>
            <p:cNvSpPr/>
            <p:nvPr/>
          </p:nvSpPr>
          <p:spPr>
            <a:xfrm>
              <a:off x="42194" y="268700"/>
              <a:ext cx="6223298" cy="747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3200" dirty="0">
                  <a:latin typeface="Calibri" panose="020F0502020204030204" pitchFamily="34" charset="0"/>
                </a:rPr>
                <a:t>3.7</a:t>
              </a:r>
              <a:r>
                <a:rPr lang="el-GR" sz="3200" dirty="0">
                  <a:latin typeface="Calibri" panose="020F0502020204030204" pitchFamily="34" charset="0"/>
                </a:rPr>
                <a:t>σ</a:t>
              </a:r>
              <a:r>
                <a:rPr lang="en-US" sz="3200" dirty="0">
                  <a:latin typeface="Calibri" panose="020F0502020204030204" pitchFamily="34" charset="0"/>
                </a:rPr>
                <a:t>, p</a:t>
              </a:r>
              <a:r>
                <a:rPr lang="de-DE" sz="3200" dirty="0" err="1"/>
                <a:t>ossible</a:t>
              </a:r>
              <a:r>
                <a:rPr lang="de-DE" sz="3200" dirty="0"/>
                <a:t> </a:t>
              </a:r>
              <a:r>
                <a:rPr lang="de-DE" sz="3200" dirty="0" err="1"/>
                <a:t>relation</a:t>
              </a:r>
              <a:r>
                <a:rPr lang="de-DE" sz="3200" dirty="0"/>
                <a:t> </a:t>
              </a:r>
              <a:r>
                <a:rPr lang="de-DE" sz="3200" dirty="0" err="1"/>
                <a:t>to</a:t>
              </a:r>
              <a:r>
                <a:rPr lang="de-DE" sz="3200" dirty="0"/>
                <a:t> </a:t>
              </a:r>
              <a:r>
                <a:rPr lang="de-DE" sz="3200" dirty="0" err="1"/>
                <a:t>t</a:t>
              </a:r>
              <a:r>
                <a:rPr lang="de-DE" sz="3200" dirty="0" err="1">
                  <a:cs typeface="Times New Roman"/>
                </a:rPr>
                <a:t>→cZ</a:t>
              </a:r>
              <a:endParaRPr lang="en-GB" sz="3200" dirty="0"/>
            </a:p>
          </p:txBody>
        </p:sp>
      </p:grpSp>
      <p:sp>
        <p:nvSpPr>
          <p:cNvPr id="38" name="Rechteck 37"/>
          <p:cNvSpPr/>
          <p:nvPr/>
        </p:nvSpPr>
        <p:spPr bwMode="auto">
          <a:xfrm>
            <a:off x="6516216" y="116632"/>
            <a:ext cx="2520280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62729" y="918956"/>
            <a:ext cx="84963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Loop effects of 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fermions or scalars 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with sizable Higgs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couplings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Z-Z’ mixing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C00000"/>
                </a:solidFill>
                <a:latin typeface="+mn-lt"/>
              </a:rPr>
              <a:t>SU(2) triplet scalar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Leptoquarks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2HDM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76371" y="5527446"/>
            <a:ext cx="5192896" cy="40647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A.C., M. Kirk, T. </a:t>
            </a:r>
            <a:r>
              <a:rPr kumimoji="0" lang="de-D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Kitahara</a:t>
            </a:r>
            <a:r>
              <a:rPr lang="de-DE" dirty="0">
                <a:latin typeface="SFMono-Regular"/>
                <a:cs typeface="Arial" pitchFamily="34" charset="0"/>
              </a:rPr>
              <a:t>,</a:t>
            </a:r>
            <a:r>
              <a:rPr kumimoji="0" 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 F.</a:t>
            </a:r>
            <a:r>
              <a:rPr kumimoji="0" lang="de-DE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 </a:t>
            </a:r>
            <a:r>
              <a:rPr kumimoji="0" lang="de-D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Mescia</a:t>
            </a:r>
            <a:r>
              <a:rPr kumimoji="0" 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, arXiv:2204.05962 </a:t>
            </a:r>
            <a:endParaRPr kumimoji="0" lang="de-D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50397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1FECF4-0681-C9B4-3B41-A3ABDC3DD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614" y="2424825"/>
            <a:ext cx="5685916" cy="40647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H" altLang="en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</a:rPr>
              <a:t>S.</a:t>
            </a:r>
            <a:r>
              <a:rPr kumimoji="0" lang="en-US" altLang="en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</a:rPr>
              <a:t> </a:t>
            </a:r>
            <a:r>
              <a:rPr kumimoji="0" lang="en-CH" altLang="en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</a:rPr>
              <a:t>Bhattacharya, G.</a:t>
            </a:r>
            <a:r>
              <a:rPr kumimoji="0" lang="en-US" altLang="en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</a:rPr>
              <a:t> </a:t>
            </a:r>
            <a:r>
              <a:rPr kumimoji="0" lang="en-CH" altLang="en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</a:rPr>
              <a:t>Coloretti, A.</a:t>
            </a:r>
            <a:r>
              <a:rPr lang="en-US" altLang="en-CH" dirty="0">
                <a:latin typeface="SFMono-Regular"/>
              </a:rPr>
              <a:t> </a:t>
            </a:r>
            <a:r>
              <a:rPr kumimoji="0" lang="en-CH" altLang="en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</a:rPr>
              <a:t>Crivellin, </a:t>
            </a:r>
            <a:r>
              <a:rPr kumimoji="0" lang="en-US" altLang="en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</a:rPr>
              <a:t>et al. </a:t>
            </a:r>
            <a:r>
              <a:rPr kumimoji="0" lang="en-CH" altLang="en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</a:rPr>
              <a:t>arXiv:2306.17209</a:t>
            </a:r>
            <a:r>
              <a:rPr kumimoji="0" lang="en-CH" altLang="en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CH" altLang="en-C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0419" y="183862"/>
            <a:ext cx="8496944" cy="508500"/>
          </a:xfrm>
          <a:solidFill>
            <a:schemeClr val="bg1"/>
          </a:solidFill>
        </p:spPr>
        <p:txBody>
          <a:bodyPr/>
          <a:lstStyle/>
          <a:p>
            <a:r>
              <a:rPr lang="en-GB" dirty="0">
                <a:solidFill>
                  <a:srgbClr val="A50021"/>
                </a:solidFill>
              </a:rPr>
              <a:t>Hints for new Scalars at 95 </a:t>
            </a:r>
            <a:r>
              <a:rPr lang="en-GB" dirty="0" err="1">
                <a:solidFill>
                  <a:srgbClr val="A50021"/>
                </a:solidFill>
              </a:rPr>
              <a:t>GeV</a:t>
            </a:r>
            <a:r>
              <a:rPr lang="en-GB" dirty="0">
                <a:solidFill>
                  <a:srgbClr val="A50021"/>
                </a:solidFill>
              </a:rPr>
              <a:t> &amp; 151.5 </a:t>
            </a:r>
            <a:r>
              <a:rPr lang="en-GB" dirty="0" err="1">
                <a:solidFill>
                  <a:srgbClr val="A50021"/>
                </a:solidFill>
              </a:rPr>
              <a:t>GeV</a:t>
            </a:r>
            <a:endParaRPr lang="en-GB" dirty="0">
              <a:solidFill>
                <a:srgbClr val="A5002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6093296"/>
            <a:ext cx="9144000" cy="586574"/>
            <a:chOff x="42194" y="-37789"/>
            <a:chExt cx="6223298" cy="1281906"/>
          </a:xfrm>
        </p:grpSpPr>
        <p:sp>
          <p:nvSpPr>
            <p:cNvPr id="21" name="Rounded Rectangle 20"/>
            <p:cNvSpPr/>
            <p:nvPr/>
          </p:nvSpPr>
          <p:spPr>
            <a:xfrm>
              <a:off x="278406" y="-37789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22" name="Rounded Rectangle 4"/>
            <p:cNvSpPr/>
            <p:nvPr/>
          </p:nvSpPr>
          <p:spPr>
            <a:xfrm>
              <a:off x="42194" y="290103"/>
              <a:ext cx="6223298" cy="854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3.8</a:t>
              </a:r>
              <a:r>
                <a:rPr lang="el-GR" sz="3200" dirty="0"/>
                <a:t>σ</a:t>
              </a:r>
              <a:r>
                <a:rPr lang="en-US" sz="3200" dirty="0"/>
                <a:t> &amp; </a:t>
              </a:r>
              <a:r>
                <a:rPr lang="en-GB" sz="3200" dirty="0"/>
                <a:t>4.7</a:t>
              </a:r>
              <a:r>
                <a:rPr lang="el-GR" sz="3200" dirty="0"/>
                <a:t>σ</a:t>
              </a:r>
              <a:r>
                <a:rPr lang="en-GB" sz="3200" dirty="0"/>
                <a:t> global significance</a:t>
              </a:r>
            </a:p>
          </p:txBody>
        </p:sp>
      </p:grpSp>
      <p:sp>
        <p:nvSpPr>
          <p:cNvPr id="7" name="Inhaltsplatzhalter 1"/>
          <p:cNvSpPr>
            <a:spLocks noGrp="1"/>
          </p:cNvSpPr>
          <p:nvPr>
            <p:ph sz="quarter" idx="13"/>
          </p:nvPr>
        </p:nvSpPr>
        <p:spPr>
          <a:xfrm>
            <a:off x="483568" y="980728"/>
            <a:ext cx="8176861" cy="4853679"/>
          </a:xfrm>
        </p:spPr>
        <p:txBody>
          <a:bodyPr/>
          <a:lstStyle/>
          <a:p>
            <a:r>
              <a:rPr lang="en-US" altLang="en-US" sz="3000" dirty="0"/>
              <a:t>95 </a:t>
            </a:r>
            <a:r>
              <a:rPr lang="en-US" altLang="en-US" sz="3000" dirty="0" err="1"/>
              <a:t>GeV</a:t>
            </a:r>
            <a:r>
              <a:rPr lang="en-US" altLang="en-US" sz="3000" dirty="0"/>
              <a:t>: Only inclusive searches at LHC</a:t>
            </a:r>
          </a:p>
          <a:p>
            <a:pPr>
              <a:lnSpc>
                <a:spcPct val="100000"/>
              </a:lnSpc>
            </a:pPr>
            <a:r>
              <a:rPr lang="en-US" altLang="en-US" sz="3000" dirty="0"/>
              <a:t>151.5 </a:t>
            </a:r>
            <a:r>
              <a:rPr lang="en-US" altLang="en-US" sz="3000" dirty="0" err="1"/>
              <a:t>GeV</a:t>
            </a:r>
            <a:r>
              <a:rPr lang="en-US" altLang="en-US" sz="3000" dirty="0"/>
              <a:t>: SM Higgs </a:t>
            </a:r>
            <a:r>
              <a:rPr lang="el-GR" altLang="en-US" sz="3000" dirty="0"/>
              <a:t>γγ</a:t>
            </a:r>
            <a:r>
              <a:rPr lang="en-US" altLang="en-US" sz="3000" dirty="0"/>
              <a:t> and Z</a:t>
            </a:r>
            <a:r>
              <a:rPr lang="el-GR" altLang="en-US" sz="3000" dirty="0"/>
              <a:t>γ</a:t>
            </a:r>
            <a:r>
              <a:rPr lang="en-US" altLang="en-US" sz="3000" dirty="0"/>
              <a:t> side-bands in associated production channels (no sign in ZZ) </a:t>
            </a: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74" y="2624234"/>
            <a:ext cx="8629670" cy="337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3E431B-DDD6-5721-6701-3AEA6AA5301C}"/>
              </a:ext>
            </a:extLst>
          </p:cNvPr>
          <p:cNvSpPr txBox="1"/>
          <p:nvPr/>
        </p:nvSpPr>
        <p:spPr>
          <a:xfrm>
            <a:off x="347070" y="1012987"/>
            <a:ext cx="9073008" cy="16345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4000" kern="1000" spc="30" dirty="0">
                <a:solidFill>
                  <a:srgbClr val="A50021"/>
                </a:solidFill>
                <a:latin typeface="+mn-lt"/>
                <a:cs typeface="Franklin Gothic Book"/>
              </a:rPr>
              <a:t>Details in </a:t>
            </a:r>
            <a:r>
              <a:rPr lang="de-CH" sz="4000" kern="1000" spc="30" dirty="0" err="1">
                <a:solidFill>
                  <a:srgbClr val="A50021"/>
                </a:solidFill>
                <a:latin typeface="+mn-lt"/>
                <a:cs typeface="Franklin Gothic Book"/>
              </a:rPr>
              <a:t>my</a:t>
            </a:r>
            <a:r>
              <a:rPr lang="de-CH" sz="4000" kern="1000" spc="30" dirty="0">
                <a:solidFill>
                  <a:srgbClr val="A50021"/>
                </a:solidFill>
                <a:latin typeface="+mn-lt"/>
                <a:cs typeface="Franklin Gothic Book"/>
              </a:rPr>
              <a:t> </a:t>
            </a:r>
            <a:r>
              <a:rPr lang="de-CH" sz="4000" kern="1000" spc="30" dirty="0" err="1">
                <a:solidFill>
                  <a:srgbClr val="A50021"/>
                </a:solidFill>
                <a:latin typeface="+mn-lt"/>
                <a:cs typeface="Franklin Gothic Book"/>
              </a:rPr>
              <a:t>talk</a:t>
            </a:r>
            <a:r>
              <a:rPr lang="de-CH" sz="4000" kern="1000" spc="30" dirty="0">
                <a:solidFill>
                  <a:srgbClr val="A50021"/>
                </a:solidFill>
                <a:latin typeface="+mn-lt"/>
                <a:cs typeface="Franklin Gothic Book"/>
              </a:rPr>
              <a:t> </a:t>
            </a:r>
            <a:r>
              <a:rPr lang="de-CH" sz="4000" kern="1000" spc="30" dirty="0" err="1">
                <a:solidFill>
                  <a:srgbClr val="A50021"/>
                </a:solidFill>
                <a:latin typeface="+mn-lt"/>
                <a:cs typeface="Franklin Gothic Book"/>
              </a:rPr>
              <a:t>tomorrow</a:t>
            </a:r>
            <a:r>
              <a:rPr lang="de-CH" sz="4000" kern="1000" spc="30" dirty="0">
                <a:solidFill>
                  <a:srgbClr val="A50021"/>
                </a:solidFill>
                <a:latin typeface="+mn-lt"/>
                <a:cs typeface="Franklin Gothic Book"/>
              </a:rPr>
              <a:t> at 12:20!!! </a:t>
            </a:r>
            <a:endParaRPr lang="en-CH" sz="4000" kern="1000" spc="30" dirty="0" err="1">
              <a:solidFill>
                <a:srgbClr val="A50021"/>
              </a:solidFill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0809283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500" dirty="0"/>
              <a:t>Multi-</a:t>
            </a:r>
            <a:r>
              <a:rPr lang="de-CH" sz="3500" dirty="0" err="1"/>
              <a:t>lepton</a:t>
            </a:r>
            <a:r>
              <a:rPr lang="de-CH" sz="3500" dirty="0"/>
              <a:t> </a:t>
            </a:r>
            <a:r>
              <a:rPr lang="de-CH" sz="3500" dirty="0" err="1"/>
              <a:t>Anomalies</a:t>
            </a:r>
            <a:r>
              <a:rPr lang="de-CH" sz="3500" dirty="0"/>
              <a:t> (eµ(+b))</a:t>
            </a:r>
            <a:endParaRPr lang="en-GB" sz="3500" dirty="0"/>
          </a:p>
        </p:txBody>
      </p:sp>
      <p:sp>
        <p:nvSpPr>
          <p:cNvPr id="8" name="Inhaltsplatzhalter 1"/>
          <p:cNvSpPr txBox="1">
            <a:spLocks/>
          </p:cNvSpPr>
          <p:nvPr/>
        </p:nvSpPr>
        <p:spPr>
          <a:xfrm>
            <a:off x="450377" y="941333"/>
            <a:ext cx="8586120" cy="49359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73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dirty="0"/>
              <a:t>Deviations from the SM predictions in LHC processes involving two or more leptons, with and without (b-)jets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1000" dirty="0"/>
          </a:p>
          <a:p>
            <a:r>
              <a:rPr lang="en-US" sz="2800" dirty="0"/>
              <a:t>1711.07874 found </a:t>
            </a:r>
            <a:r>
              <a:rPr lang="en-US" sz="2800" dirty="0" err="1"/>
              <a:t>m</a:t>
            </a:r>
            <a:r>
              <a:rPr lang="en-US" sz="2800" baseline="-25000" dirty="0" err="1"/>
              <a:t>S</a:t>
            </a:r>
            <a:r>
              <a:rPr lang="en-US" sz="2800" dirty="0"/>
              <a:t>=150±5GeV</a:t>
            </a:r>
          </a:p>
          <a:p>
            <a:r>
              <a:rPr lang="en-US" sz="2800" dirty="0"/>
              <a:t>Here focus on: </a:t>
            </a:r>
          </a:p>
          <a:p>
            <a:pPr lvl="1"/>
            <a:r>
              <a:rPr lang="en-US" sz="2600" dirty="0"/>
              <a:t> WW </a:t>
            </a:r>
            <a:r>
              <a:rPr lang="en-US" sz="2600"/>
              <a:t>(eµ</a:t>
            </a:r>
            <a:r>
              <a:rPr lang="en-US" sz="2600" dirty="0"/>
              <a:t>+MET+0j)</a:t>
            </a:r>
          </a:p>
          <a:p>
            <a:pPr lvl="1"/>
            <a:r>
              <a:rPr lang="en-US" sz="2600" dirty="0"/>
              <a:t> Top-quark differential distributions (eµ+MET+&gt;1b)</a:t>
            </a:r>
          </a:p>
          <a:p>
            <a:pPr lvl="1"/>
            <a:endParaRPr lang="en-US" sz="2600" dirty="0"/>
          </a:p>
          <a:p>
            <a:endParaRPr lang="en-US" sz="2800" dirty="0"/>
          </a:p>
        </p:txBody>
      </p:sp>
      <p:sp>
        <p:nvSpPr>
          <p:cNvPr id="14" name="Foliennummernplatzhalter 3"/>
          <p:cNvSpPr>
            <a:spLocks noGrp="1"/>
          </p:cNvSpPr>
          <p:nvPr>
            <p:ph type="sldNum" sz="quarter" idx="16"/>
          </p:nvPr>
        </p:nvSpPr>
        <p:spPr>
          <a:xfrm>
            <a:off x="8206312" y="6661150"/>
            <a:ext cx="575742" cy="196850"/>
          </a:xfrm>
        </p:spPr>
        <p:txBody>
          <a:bodyPr/>
          <a:lstStyle/>
          <a:p>
            <a:pPr algn="r">
              <a:defRPr/>
            </a:pPr>
            <a:r>
              <a:rPr lang="de-DE" dirty="0"/>
              <a:t>Page 14</a:t>
            </a:r>
          </a:p>
        </p:txBody>
      </p:sp>
      <p:sp>
        <p:nvSpPr>
          <p:cNvPr id="15" name="Foliennummernplatzhalter 13"/>
          <p:cNvSpPr txBox="1">
            <a:spLocks/>
          </p:cNvSpPr>
          <p:nvPr/>
        </p:nvSpPr>
        <p:spPr>
          <a:xfrm>
            <a:off x="-440626" y="6656298"/>
            <a:ext cx="1604500" cy="21602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r>
              <a:rPr lang="de-DE" dirty="0"/>
              <a:t>Andreas </a:t>
            </a:r>
            <a:r>
              <a:rPr lang="de-DE" dirty="0" err="1"/>
              <a:t>Crivellin</a:t>
            </a:r>
            <a:endParaRPr lang="de-DE" dirty="0"/>
          </a:p>
        </p:txBody>
      </p:sp>
      <p:sp>
        <p:nvSpPr>
          <p:cNvPr id="16" name="Foliennummernplatzhalter 13"/>
          <p:cNvSpPr txBox="1">
            <a:spLocks/>
          </p:cNvSpPr>
          <p:nvPr/>
        </p:nvSpPr>
        <p:spPr>
          <a:xfrm>
            <a:off x="2771800" y="6656298"/>
            <a:ext cx="3024336" cy="21602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r>
              <a:rPr lang="de-DE" dirty="0"/>
              <a:t>B Meson </a:t>
            </a:r>
            <a:r>
              <a:rPr lang="de-DE" dirty="0" err="1"/>
              <a:t>Decays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Lepton</a:t>
            </a:r>
            <a:r>
              <a:rPr lang="de-DE" dirty="0"/>
              <a:t> </a:t>
            </a:r>
            <a:r>
              <a:rPr lang="de-DE" dirty="0" err="1"/>
              <a:t>Flavour</a:t>
            </a:r>
            <a:r>
              <a:rPr lang="de-DE" dirty="0"/>
              <a:t> </a:t>
            </a:r>
            <a:r>
              <a:rPr lang="de-DE" dirty="0" err="1"/>
              <a:t>Universality</a:t>
            </a:r>
            <a:r>
              <a:rPr lang="de-DE" dirty="0"/>
              <a:t> Violation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23854" y="5745945"/>
            <a:ext cx="8485324" cy="1033334"/>
            <a:chOff x="2250" y="-1597616"/>
            <a:chExt cx="6091499" cy="3600400"/>
          </a:xfrm>
        </p:grpSpPr>
        <p:sp>
          <p:nvSpPr>
            <p:cNvPr id="21" name="Rounded Rectangle 20"/>
            <p:cNvSpPr/>
            <p:nvPr/>
          </p:nvSpPr>
          <p:spPr>
            <a:xfrm>
              <a:off x="2250" y="-869755"/>
              <a:ext cx="6091499" cy="2153121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22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dirty="0"/>
                <a:t>Statistically significant, motivate new EW scale scalars</a:t>
              </a:r>
            </a:p>
          </p:txBody>
        </p:sp>
      </p:grp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4" y="1889707"/>
            <a:ext cx="8458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5508104" y="3708556"/>
            <a:ext cx="33890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A.C., B. </a:t>
            </a:r>
            <a:r>
              <a:rPr lang="en-US" dirty="0" err="1"/>
              <a:t>Mellado</a:t>
            </a:r>
            <a:r>
              <a:rPr lang="en-US" dirty="0"/>
              <a:t>, arXiv:2309.03870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99826" y="4062213"/>
            <a:ext cx="3644009" cy="6526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>
              <a:spcBef>
                <a:spcPct val="0"/>
              </a:spcBef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Buddenbrock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 et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 </a:t>
            </a:r>
            <a:r>
              <a:rPr lang="en-US" dirty="0">
                <a:latin typeface="SFMono-Regular"/>
                <a:cs typeface="Arial" pitchFamily="34" charset="0"/>
              </a:rPr>
              <a:t>a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l. arXiv:1901.05300</a:t>
            </a:r>
            <a:b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</a:b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O. Fischer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 et al.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arXiv</a:t>
            </a:r>
            <a:r>
              <a:rPr lang="en-US" dirty="0">
                <a:latin typeface="Arial" pitchFamily="34" charset="0"/>
                <a:cs typeface="Arial" pitchFamily="34" charset="0"/>
              </a:rPr>
              <a:t>: 2109.06065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llipse 3"/>
          <p:cNvSpPr/>
          <p:nvPr/>
        </p:nvSpPr>
        <p:spPr bwMode="auto">
          <a:xfrm>
            <a:off x="611560" y="2132856"/>
            <a:ext cx="2304256" cy="72008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006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Differential Top-Quark Distributions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6093296"/>
            <a:ext cx="9144000" cy="586574"/>
            <a:chOff x="42194" y="-37789"/>
            <a:chExt cx="6223298" cy="1281906"/>
          </a:xfrm>
        </p:grpSpPr>
        <p:sp>
          <p:nvSpPr>
            <p:cNvPr id="21" name="Rounded Rectangle 20"/>
            <p:cNvSpPr/>
            <p:nvPr/>
          </p:nvSpPr>
          <p:spPr>
            <a:xfrm>
              <a:off x="278406" y="-37789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22" name="Rounded Rectangle 4"/>
            <p:cNvSpPr/>
            <p:nvPr/>
          </p:nvSpPr>
          <p:spPr>
            <a:xfrm>
              <a:off x="42194" y="290103"/>
              <a:ext cx="6223298" cy="854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New Physics pollution of this SM measurement?</a:t>
              </a:r>
            </a:p>
          </p:txBody>
        </p:sp>
      </p:grpSp>
      <p:pic>
        <p:nvPicPr>
          <p:cNvPr id="7" name="Picture 25">
            <a:extLst>
              <a:ext uri="{FF2B5EF4-FFF2-40B4-BE49-F238E27FC236}">
                <a16:creationId xmlns:a16="http://schemas.microsoft.com/office/drawing/2014/main" id="{2D6AF1FB-1C5C-5204-BB66-DD9151ADF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980728"/>
            <a:ext cx="4608512" cy="4394909"/>
          </a:xfrm>
          <a:prstGeom prst="rect">
            <a:avLst/>
          </a:prstGeom>
        </p:spPr>
      </p:pic>
      <p:pic>
        <p:nvPicPr>
          <p:cNvPr id="757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0" b="6782"/>
          <a:stretch/>
        </p:blipFill>
        <p:spPr bwMode="auto">
          <a:xfrm>
            <a:off x="641722" y="1037236"/>
            <a:ext cx="262597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4763645" y="4437112"/>
            <a:ext cx="504056" cy="50405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5" name="Gerade Verbindung 4"/>
          <p:cNvCxnSpPr/>
          <p:nvPr/>
        </p:nvCxnSpPr>
        <p:spPr bwMode="auto">
          <a:xfrm flipH="1" flipV="1">
            <a:off x="3225850" y="1052736"/>
            <a:ext cx="2041851" cy="338437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 Verbindung 10"/>
          <p:cNvCxnSpPr/>
          <p:nvPr/>
        </p:nvCxnSpPr>
        <p:spPr bwMode="auto">
          <a:xfrm>
            <a:off x="683568" y="3501008"/>
            <a:ext cx="4080077" cy="144016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hteck 13"/>
          <p:cNvSpPr/>
          <p:nvPr/>
        </p:nvSpPr>
        <p:spPr bwMode="auto">
          <a:xfrm>
            <a:off x="683568" y="1052736"/>
            <a:ext cx="2542282" cy="244827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004048" y="3619763"/>
            <a:ext cx="12666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2303.15340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39059" y="3933056"/>
            <a:ext cx="8496300" cy="380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n-lt"/>
              </a:rPr>
              <a:t>ATLAS: 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“No model can 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describe all measured 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distributions within their uncertainties.”</a:t>
            </a:r>
          </a:p>
        </p:txBody>
      </p:sp>
    </p:spTree>
    <p:extLst>
      <p:ext uri="{BB962C8B-B14F-4D97-AF65-F5344CB8AC3E}">
        <p14:creationId xmlns:p14="http://schemas.microsoft.com/office/powerpoint/2010/main" val="266374510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7596336" y="116632"/>
            <a:ext cx="1368152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Physics in Top-Quark Distributions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6093296"/>
            <a:ext cx="9144000" cy="586574"/>
            <a:chOff x="42194" y="-37789"/>
            <a:chExt cx="6223298" cy="1281906"/>
          </a:xfrm>
        </p:grpSpPr>
        <p:sp>
          <p:nvSpPr>
            <p:cNvPr id="21" name="Rounded Rectangle 20"/>
            <p:cNvSpPr/>
            <p:nvPr/>
          </p:nvSpPr>
          <p:spPr>
            <a:xfrm>
              <a:off x="278406" y="-37789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22" name="Rounded Rectangle 4"/>
            <p:cNvSpPr/>
            <p:nvPr/>
          </p:nvSpPr>
          <p:spPr>
            <a:xfrm>
              <a:off x="42194" y="290103"/>
              <a:ext cx="6223298" cy="854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Related to the 95GeV and 152GeV hints?</a:t>
              </a:r>
            </a:p>
          </p:txBody>
        </p:sp>
      </p:grpSp>
      <p:pic>
        <p:nvPicPr>
          <p:cNvPr id="808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44" b="1379"/>
          <a:stretch/>
        </p:blipFill>
        <p:spPr bwMode="auto">
          <a:xfrm>
            <a:off x="4860032" y="998162"/>
            <a:ext cx="3787363" cy="250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A81054-E6BC-481C-0923-CDDA983D7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249283"/>
            <a:ext cx="6029467" cy="27983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71B871-A03B-B522-6781-2FCC19F35B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37" b="50684"/>
          <a:stretch/>
        </p:blipFill>
        <p:spPr>
          <a:xfrm>
            <a:off x="683568" y="883691"/>
            <a:ext cx="3785944" cy="23762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213562-9263-3AA5-9D56-3049ED3A45EE}"/>
              </a:ext>
            </a:extLst>
          </p:cNvPr>
          <p:cNvSpPr txBox="1"/>
          <p:nvPr/>
        </p:nvSpPr>
        <p:spPr>
          <a:xfrm>
            <a:off x="2051720" y="270892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1800" kern="1000" spc="30" dirty="0">
                <a:latin typeface="+mn-lt"/>
                <a:cs typeface="Franklin Gothic Book"/>
              </a:rPr>
              <a:t>SM</a:t>
            </a:r>
            <a:endParaRPr lang="en-CH" sz="1800" kern="1000" spc="30" dirty="0" err="1">
              <a:latin typeface="+mn-lt"/>
              <a:cs typeface="Franklin Gothic Book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4977A-7C82-C425-C0FE-3BB0C8EE3310}"/>
              </a:ext>
            </a:extLst>
          </p:cNvPr>
          <p:cNvSpPr txBox="1"/>
          <p:nvPr/>
        </p:nvSpPr>
        <p:spPr>
          <a:xfrm>
            <a:off x="6363424" y="269944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1800" kern="1000" spc="30" dirty="0">
                <a:latin typeface="+mn-lt"/>
                <a:cs typeface="Franklin Gothic Book"/>
              </a:rPr>
              <a:t>NP</a:t>
            </a:r>
            <a:endParaRPr lang="en-CH" sz="1800" kern="1000" spc="30" dirty="0" err="1"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55745328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42284" y="212715"/>
            <a:ext cx="7272808" cy="508500"/>
          </a:xfrm>
        </p:spPr>
        <p:txBody>
          <a:bodyPr/>
          <a:lstStyle/>
          <a:p>
            <a:r>
              <a:rPr lang="de-CH" sz="3600" dirty="0"/>
              <a:t>Outline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</a:t>
            </a:fld>
            <a:endParaRPr lang="de-DE" dirty="0"/>
          </a:p>
        </p:txBody>
      </p:sp>
      <p:sp>
        <p:nvSpPr>
          <p:cNvPr id="5" name="Inhaltsplatzhalter 1"/>
          <p:cNvSpPr>
            <a:spLocks noGrp="1"/>
          </p:cNvSpPr>
          <p:nvPr>
            <p:ph sz="quarter" idx="13"/>
          </p:nvPr>
        </p:nvSpPr>
        <p:spPr>
          <a:xfrm>
            <a:off x="539552" y="908720"/>
            <a:ext cx="8242502" cy="5448449"/>
          </a:xfrm>
        </p:spPr>
        <p:txBody>
          <a:bodyPr/>
          <a:lstStyle/>
          <a:p>
            <a:r>
              <a:rPr lang="en-US" sz="2800" dirty="0"/>
              <a:t>Introduction</a:t>
            </a:r>
          </a:p>
          <a:p>
            <a:r>
              <a:rPr lang="en-US" sz="2800" dirty="0"/>
              <a:t>Status and explanations of the Anomalies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004986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a</a:t>
            </a:r>
            <a:r>
              <a:rPr lang="en-US" sz="2800" baseline="-25000" dirty="0">
                <a:solidFill>
                  <a:srgbClr val="C00000"/>
                </a:solidFill>
              </a:rPr>
              <a:t>µ</a:t>
            </a:r>
            <a:r>
              <a:rPr lang="en-US" sz="2800" dirty="0">
                <a:solidFill>
                  <a:srgbClr val="004986"/>
                </a:solidFill>
              </a:rPr>
              <a:t>: Anomalous magnetic moment of the muon: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004986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X17</a:t>
            </a:r>
            <a:r>
              <a:rPr lang="en-US" sz="2800" dirty="0">
                <a:solidFill>
                  <a:srgbClr val="004986"/>
                </a:solidFill>
              </a:rPr>
              <a:t>: 17 MeV anomaly in excited nuclei decays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004986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β</a:t>
            </a:r>
            <a:r>
              <a:rPr lang="en-US" sz="2800" dirty="0">
                <a:solidFill>
                  <a:srgbClr val="004986"/>
                </a:solidFill>
              </a:rPr>
              <a:t>: Anomalies related to β decays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004986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ν</a:t>
            </a:r>
            <a:r>
              <a:rPr lang="en-US" sz="2800" baseline="-25000" dirty="0" err="1">
                <a:solidFill>
                  <a:srgbClr val="C00000"/>
                </a:solidFill>
              </a:rPr>
              <a:t>e</a:t>
            </a:r>
            <a:r>
              <a:rPr lang="en-US" sz="2800" dirty="0">
                <a:solidFill>
                  <a:srgbClr val="004986"/>
                </a:solidFill>
              </a:rPr>
              <a:t>: Electron neutrino anomalies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004986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b</a:t>
            </a:r>
            <a:r>
              <a:rPr lang="en-US" sz="2800" dirty="0" err="1">
                <a:solidFill>
                  <a:srgbClr val="C00000"/>
                </a:solidFill>
                <a:latin typeface="Calibri"/>
                <a:cs typeface="Calibri"/>
              </a:rPr>
              <a:t>→s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µµ</a:t>
            </a:r>
            <a:r>
              <a:rPr lang="en-US" sz="2800" dirty="0">
                <a:solidFill>
                  <a:srgbClr val="C00000"/>
                </a:solidFill>
              </a:rPr>
              <a:t> &amp; </a:t>
            </a:r>
            <a:r>
              <a:rPr lang="en-US" sz="2800" dirty="0" err="1">
                <a:solidFill>
                  <a:srgbClr val="C00000"/>
                </a:solidFill>
              </a:rPr>
              <a:t>b</a:t>
            </a:r>
            <a:r>
              <a:rPr lang="en-US" sz="2800" dirty="0" err="1">
                <a:solidFill>
                  <a:srgbClr val="C00000"/>
                </a:solidFill>
                <a:latin typeface="Calibri"/>
                <a:cs typeface="Calibri"/>
              </a:rPr>
              <a:t>→c</a:t>
            </a:r>
            <a:r>
              <a:rPr lang="el-GR" sz="2800" dirty="0">
                <a:solidFill>
                  <a:srgbClr val="C00000"/>
                </a:solidFill>
                <a:latin typeface="Calibri"/>
                <a:cs typeface="Calibri"/>
              </a:rPr>
              <a:t>τν</a:t>
            </a:r>
            <a:r>
              <a:rPr lang="en-US" sz="2800" dirty="0">
                <a:solidFill>
                  <a:srgbClr val="004986"/>
                </a:solidFill>
                <a:latin typeface="Calibri"/>
                <a:cs typeface="Calibri"/>
              </a:rPr>
              <a:t>: </a:t>
            </a:r>
            <a:r>
              <a:rPr lang="en-US" sz="2800" dirty="0">
                <a:solidFill>
                  <a:srgbClr val="004986"/>
                </a:solidFill>
              </a:rPr>
              <a:t>Semi-lepton B meson decays</a:t>
            </a:r>
            <a:endParaRPr lang="en-US" sz="2800" dirty="0">
              <a:solidFill>
                <a:srgbClr val="004986"/>
              </a:solidFill>
              <a:latin typeface="Calibri"/>
              <a:cs typeface="Calibri"/>
            </a:endParaRP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004986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lang="en-US" sz="2800" baseline="-25000" dirty="0" err="1">
                <a:solidFill>
                  <a:srgbClr val="C00000"/>
                </a:solidFill>
                <a:latin typeface="Calibri"/>
                <a:cs typeface="Calibri"/>
              </a:rPr>
              <a:t>W</a:t>
            </a:r>
            <a:r>
              <a:rPr lang="en-US" sz="2800" dirty="0">
                <a:solidFill>
                  <a:srgbClr val="004986"/>
                </a:solidFill>
                <a:latin typeface="Calibri"/>
                <a:cs typeface="Calibri"/>
              </a:rPr>
              <a:t>: W mass</a:t>
            </a:r>
            <a:endParaRPr lang="en-US" sz="2800" dirty="0">
              <a:solidFill>
                <a:srgbClr val="004986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004986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eµ(+b)</a:t>
            </a:r>
            <a:r>
              <a:rPr lang="en-US" sz="2800" dirty="0">
                <a:solidFill>
                  <a:srgbClr val="004986"/>
                </a:solidFill>
              </a:rPr>
              <a:t>: Multi-lepton anomalies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004986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YY</a:t>
            </a:r>
            <a:r>
              <a:rPr lang="en-US" sz="2800" dirty="0">
                <a:solidFill>
                  <a:srgbClr val="004986"/>
                </a:solidFill>
              </a:rPr>
              <a:t>: New resonances at 95GeV, 152GeV and 650GeV 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004986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jj</a:t>
            </a:r>
            <a:r>
              <a:rPr lang="en-US" sz="2800" dirty="0">
                <a:solidFill>
                  <a:srgbClr val="C00000"/>
                </a:solidFill>
              </a:rPr>
              <a:t>(-</a:t>
            </a:r>
            <a:r>
              <a:rPr lang="en-US" sz="2800" dirty="0" err="1">
                <a:solidFill>
                  <a:srgbClr val="C00000"/>
                </a:solidFill>
              </a:rPr>
              <a:t>jj</a:t>
            </a:r>
            <a:r>
              <a:rPr lang="en-US" sz="2800" dirty="0">
                <a:solidFill>
                  <a:srgbClr val="C00000"/>
                </a:solidFill>
              </a:rPr>
              <a:t>)</a:t>
            </a:r>
            <a:r>
              <a:rPr lang="en-US" sz="2800" dirty="0">
                <a:solidFill>
                  <a:srgbClr val="004986"/>
                </a:solidFill>
              </a:rPr>
              <a:t>: Di-di-jets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004986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pp→ee</a:t>
            </a:r>
            <a:r>
              <a:rPr lang="en-US" sz="2800" dirty="0">
                <a:solidFill>
                  <a:srgbClr val="004986"/>
                </a:solidFill>
              </a:rPr>
              <a:t>: non-resonant di-electrons</a:t>
            </a:r>
            <a:endParaRPr lang="en-US" sz="2800" dirty="0"/>
          </a:p>
          <a:p>
            <a:r>
              <a:rPr lang="en-US" sz="2800" dirty="0"/>
              <a:t>Conclusions &amp; Outlook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1" name="Foliennummernplatzhalter 13"/>
          <p:cNvSpPr txBox="1">
            <a:spLocks/>
          </p:cNvSpPr>
          <p:nvPr/>
        </p:nvSpPr>
        <p:spPr>
          <a:xfrm>
            <a:off x="-440626" y="6656298"/>
            <a:ext cx="1604500" cy="21602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r>
              <a:rPr lang="de-DE" dirty="0"/>
              <a:t>Andreas </a:t>
            </a:r>
            <a:r>
              <a:rPr lang="de-DE" dirty="0" err="1"/>
              <a:t>Crivellin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 bwMode="auto">
          <a:xfrm>
            <a:off x="6516216" y="98252"/>
            <a:ext cx="2520280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8BE7E7-C19E-44AB-FE33-93A0902099D9}"/>
              </a:ext>
            </a:extLst>
          </p:cNvPr>
          <p:cNvSpPr txBox="1"/>
          <p:nvPr/>
        </p:nvSpPr>
        <p:spPr>
          <a:xfrm>
            <a:off x="2457710" y="398580"/>
            <a:ext cx="6480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Based on the Nature Physics Review </a:t>
            </a:r>
            <a:r>
              <a:rPr lang="en-US" sz="2000" dirty="0" err="1"/>
              <a:t>arXiv</a:t>
            </a:r>
            <a:r>
              <a:rPr lang="en-US" sz="2000" dirty="0"/>
              <a:t>:</a:t>
            </a:r>
            <a:r>
              <a:rPr lang="en-CH" sz="2000" dirty="0"/>
              <a:t>2309.03870</a:t>
            </a:r>
          </a:p>
        </p:txBody>
      </p:sp>
    </p:spTree>
    <p:extLst>
      <p:ext uri="{BB962C8B-B14F-4D97-AF65-F5344CB8AC3E}">
        <p14:creationId xmlns:p14="http://schemas.microsoft.com/office/powerpoint/2010/main" val="104063077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E24E761-5D28-555D-FD7F-6832310CB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808" y="955124"/>
            <a:ext cx="5020608" cy="326668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Non-Resonant Di-</a:t>
            </a:r>
            <a:r>
              <a:rPr lang="de-DE" dirty="0" err="1"/>
              <a:t>Leptons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20</a:t>
            </a:fld>
            <a:endParaRPr lang="de-DE" dirty="0"/>
          </a:p>
        </p:txBody>
      </p:sp>
      <p:grpSp>
        <p:nvGrpSpPr>
          <p:cNvPr id="9" name="Group 9"/>
          <p:cNvGrpSpPr/>
          <p:nvPr/>
        </p:nvGrpSpPr>
        <p:grpSpPr>
          <a:xfrm>
            <a:off x="44155" y="5949280"/>
            <a:ext cx="9144000" cy="554764"/>
            <a:chOff x="42194" y="1460"/>
            <a:chExt cx="6223298" cy="1281906"/>
          </a:xfrm>
        </p:grpSpPr>
        <p:sp>
          <p:nvSpPr>
            <p:cNvPr id="10" name="Rounded Rectangle 10"/>
            <p:cNvSpPr/>
            <p:nvPr/>
          </p:nvSpPr>
          <p:spPr>
            <a:xfrm>
              <a:off x="265353" y="1460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  <a:ln>
              <a:solidFill>
                <a:srgbClr val="00498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11" name="Rounded Rectangle 4"/>
            <p:cNvSpPr/>
            <p:nvPr/>
          </p:nvSpPr>
          <p:spPr>
            <a:xfrm>
              <a:off x="42194" y="268700"/>
              <a:ext cx="6223298" cy="747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≈3</a:t>
              </a:r>
              <a:r>
                <a:rPr lang="el-GR" sz="3200" dirty="0"/>
                <a:t>σ</a:t>
              </a:r>
              <a:r>
                <a:rPr lang="de-DE" sz="3200" dirty="0"/>
                <a:t> </a:t>
              </a:r>
              <a:r>
                <a:rPr lang="de-DE" sz="3200" dirty="0" err="1"/>
                <a:t>hint</a:t>
              </a:r>
              <a:r>
                <a:rPr lang="de-DE" sz="3200" dirty="0"/>
                <a:t> </a:t>
              </a:r>
              <a:r>
                <a:rPr lang="de-DE" sz="3200" dirty="0" err="1"/>
                <a:t>for</a:t>
              </a:r>
              <a:r>
                <a:rPr lang="de-DE" sz="3200" dirty="0"/>
                <a:t> LFUV</a:t>
              </a:r>
              <a:endParaRPr lang="en-GB" sz="3200" dirty="0"/>
            </a:p>
          </p:txBody>
        </p:sp>
      </p:grpSp>
      <p:sp>
        <p:nvSpPr>
          <p:cNvPr id="12" name="Inhaltsplatzhalter 1"/>
          <p:cNvSpPr>
            <a:spLocks noGrp="1"/>
          </p:cNvSpPr>
          <p:nvPr>
            <p:ph sz="quarter" idx="13"/>
          </p:nvPr>
        </p:nvSpPr>
        <p:spPr>
          <a:xfrm>
            <a:off x="461338" y="1211835"/>
            <a:ext cx="8032845" cy="3009972"/>
          </a:xfrm>
        </p:spPr>
        <p:txBody>
          <a:bodyPr/>
          <a:lstStyle/>
          <a:p>
            <a:r>
              <a:rPr lang="de-DE" altLang="en-US" sz="2800" dirty="0" err="1"/>
              <a:t>Excess</a:t>
            </a:r>
            <a:r>
              <a:rPr lang="de-DE" altLang="en-US" sz="2800" dirty="0"/>
              <a:t> in </a:t>
            </a:r>
            <a:br>
              <a:rPr lang="de-DE" altLang="en-US" sz="2800" dirty="0"/>
            </a:br>
            <a:r>
              <a:rPr lang="de-DE" altLang="en-US" sz="2800" dirty="0"/>
              <a:t>di-</a:t>
            </a:r>
            <a:r>
              <a:rPr lang="de-DE" altLang="en-US" sz="2800" dirty="0" err="1"/>
              <a:t>electrons</a:t>
            </a:r>
            <a:r>
              <a:rPr lang="de-DE" altLang="en-US" sz="2800" dirty="0"/>
              <a:t> at</a:t>
            </a:r>
            <a:br>
              <a:rPr lang="de-DE" altLang="en-US" sz="2800" dirty="0"/>
            </a:br>
            <a:r>
              <a:rPr lang="de-DE" altLang="en-US" sz="2800" dirty="0" err="1"/>
              <a:t>m</a:t>
            </a:r>
            <a:r>
              <a:rPr lang="de-DE" altLang="en-US" sz="2800" baseline="-25000" dirty="0" err="1"/>
              <a:t>ee</a:t>
            </a:r>
            <a:r>
              <a:rPr lang="de-DE" altLang="en-US" sz="2800" dirty="0"/>
              <a:t>&gt;1800GeV</a:t>
            </a:r>
          </a:p>
          <a:p>
            <a:r>
              <a:rPr lang="de-DE" sz="2800" dirty="0" err="1"/>
              <a:t>Observed</a:t>
            </a:r>
            <a:r>
              <a:rPr lang="de-DE" sz="2800" dirty="0"/>
              <a:t> 44 </a:t>
            </a:r>
            <a:br>
              <a:rPr lang="de-DE" sz="2800" dirty="0"/>
            </a:br>
            <a:r>
              <a:rPr lang="de-DE" sz="2800" dirty="0" err="1"/>
              <a:t>events</a:t>
            </a:r>
            <a:r>
              <a:rPr lang="de-DE" sz="2800" dirty="0"/>
              <a:t>, </a:t>
            </a:r>
            <a:r>
              <a:rPr lang="de-DE" sz="2800" dirty="0" err="1"/>
              <a:t>expected</a:t>
            </a:r>
            <a:br>
              <a:rPr lang="de-DE" sz="2800" dirty="0"/>
            </a:br>
            <a:r>
              <a:rPr lang="de-DE" sz="2800" dirty="0"/>
              <a:t>29.2 ± 3.6 </a:t>
            </a:r>
            <a:r>
              <a:rPr lang="de-DE" sz="2800" dirty="0" err="1"/>
              <a:t>events</a:t>
            </a:r>
            <a:endParaRPr lang="de-DE" sz="2800" dirty="0"/>
          </a:p>
          <a:p>
            <a:r>
              <a:rPr lang="de-DE" altLang="en-US" sz="2800" dirty="0"/>
              <a:t>Also ATLAS (2006.12946) </a:t>
            </a:r>
            <a:r>
              <a:rPr lang="de-DE" altLang="en-US" sz="2800" dirty="0" err="1"/>
              <a:t>and</a:t>
            </a:r>
            <a:r>
              <a:rPr lang="de-DE" altLang="en-US" sz="2800" dirty="0"/>
              <a:t> HERA (1902.03048) </a:t>
            </a:r>
            <a:r>
              <a:rPr lang="de-DE" altLang="en-US" sz="2800" dirty="0" err="1"/>
              <a:t>observe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slightly</a:t>
            </a:r>
            <a:r>
              <a:rPr lang="de-DE" altLang="en-US" sz="2800" dirty="0"/>
              <a:t> </a:t>
            </a:r>
            <a:r>
              <a:rPr lang="de-DE" altLang="en-US" sz="2800" dirty="0" err="1"/>
              <a:t>more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electrons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than</a:t>
            </a:r>
            <a:r>
              <a:rPr lang="de-DE" altLang="en-US" sz="2800" dirty="0"/>
              <a:t> </a:t>
            </a:r>
            <a:r>
              <a:rPr lang="de-DE" altLang="en-US" sz="2800" dirty="0" err="1"/>
              <a:t>expected</a:t>
            </a:r>
            <a:r>
              <a:rPr lang="de-DE" altLang="en-US" sz="2800" dirty="0"/>
              <a:t>. </a:t>
            </a:r>
          </a:p>
          <a:p>
            <a:r>
              <a:rPr lang="de-DE" sz="2800" dirty="0" err="1"/>
              <a:t>No</a:t>
            </a:r>
            <a:r>
              <a:rPr lang="de-DE" sz="2800" dirty="0"/>
              <a:t> </a:t>
            </a:r>
            <a:r>
              <a:rPr lang="de-DE" sz="2800" dirty="0" err="1"/>
              <a:t>excess</a:t>
            </a:r>
            <a:r>
              <a:rPr lang="de-DE" sz="2800" dirty="0"/>
              <a:t> in </a:t>
            </a:r>
            <a:r>
              <a:rPr lang="de-DE" sz="2800" dirty="0" err="1"/>
              <a:t>muon</a:t>
            </a:r>
            <a:r>
              <a:rPr lang="de-DE" sz="2800" dirty="0"/>
              <a:t> </a:t>
            </a:r>
            <a:r>
              <a:rPr lang="de-DE" sz="2800" dirty="0" err="1"/>
              <a:t>data</a:t>
            </a:r>
            <a:endParaRPr lang="de-DE" sz="2800" dirty="0"/>
          </a:p>
          <a:p>
            <a:r>
              <a:rPr lang="de-DE" sz="2800" dirty="0" err="1"/>
              <a:t>Explanations</a:t>
            </a:r>
            <a:r>
              <a:rPr lang="de-DE" sz="2800" dirty="0"/>
              <a:t>: Leptoquarks, Z‘</a:t>
            </a:r>
            <a:br>
              <a:rPr lang="de-DE" sz="2800" dirty="0"/>
            </a:br>
            <a:r>
              <a:rPr lang="de-DE" sz="2800" dirty="0"/>
              <a:t> </a:t>
            </a:r>
            <a:endParaRPr lang="de-DE" altLang="en-US" sz="2800" dirty="0">
              <a:latin typeface="Calibri"/>
            </a:endParaRPr>
          </a:p>
        </p:txBody>
      </p:sp>
      <p:sp>
        <p:nvSpPr>
          <p:cNvPr id="38" name="Rechteck 37"/>
          <p:cNvSpPr/>
          <p:nvPr/>
        </p:nvSpPr>
        <p:spPr bwMode="auto">
          <a:xfrm>
            <a:off x="6516216" y="116632"/>
            <a:ext cx="2520280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6444208" y="1119918"/>
            <a:ext cx="2592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CMS: arXiv:2103.02708</a:t>
            </a:r>
          </a:p>
        </p:txBody>
      </p:sp>
    </p:spTree>
    <p:extLst>
      <p:ext uri="{BB962C8B-B14F-4D97-AF65-F5344CB8AC3E}">
        <p14:creationId xmlns:p14="http://schemas.microsoft.com/office/powerpoint/2010/main" val="318387262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Di-(Di-)Jets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6093296"/>
            <a:ext cx="9144000" cy="586574"/>
            <a:chOff x="42194" y="-37789"/>
            <a:chExt cx="6223298" cy="1281906"/>
          </a:xfrm>
        </p:grpSpPr>
        <p:sp>
          <p:nvSpPr>
            <p:cNvPr id="21" name="Rounded Rectangle 20"/>
            <p:cNvSpPr/>
            <p:nvPr/>
          </p:nvSpPr>
          <p:spPr>
            <a:xfrm>
              <a:off x="278406" y="-37789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22" name="Rounded Rectangle 4"/>
            <p:cNvSpPr/>
            <p:nvPr/>
          </p:nvSpPr>
          <p:spPr>
            <a:xfrm>
              <a:off x="42194" y="290103"/>
              <a:ext cx="6223298" cy="854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Di-quarks, new heavy gluons?</a:t>
              </a:r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1988554" y="2420888"/>
            <a:ext cx="3664034" cy="2933021"/>
            <a:chOff x="5940152" y="3429000"/>
            <a:chExt cx="2652985" cy="2428965"/>
          </a:xfrm>
        </p:grpSpPr>
        <p:pic>
          <p:nvPicPr>
            <p:cNvPr id="9011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3429000"/>
              <a:ext cx="2605087" cy="2381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11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424" y="5581740"/>
              <a:ext cx="2652713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4" t="3436" b="2855"/>
          <a:stretch/>
        </p:blipFill>
        <p:spPr bwMode="auto">
          <a:xfrm>
            <a:off x="5652120" y="3075703"/>
            <a:ext cx="3287598" cy="297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4" r="48867"/>
          <a:stretch/>
        </p:blipFill>
        <p:spPr bwMode="auto">
          <a:xfrm>
            <a:off x="5652588" y="908720"/>
            <a:ext cx="3202282" cy="236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427587" y="951585"/>
            <a:ext cx="8176861" cy="4768267"/>
          </a:xfrm>
        </p:spPr>
        <p:txBody>
          <a:bodyPr/>
          <a:lstStyle/>
          <a:p>
            <a:r>
              <a:rPr lang="en-US" altLang="en-US" sz="3000" dirty="0"/>
              <a:t> ATLAS excess in di-jets searches</a:t>
            </a:r>
          </a:p>
          <a:p>
            <a:r>
              <a:rPr lang="en-US" altLang="en-US" sz="3000" dirty="0"/>
              <a:t> Agrees with the di-jet mass </a:t>
            </a:r>
            <a:br>
              <a:rPr lang="en-US" altLang="en-US" sz="3000" dirty="0"/>
            </a:br>
            <a:r>
              <a:rPr lang="en-US" altLang="en-US" sz="3000" dirty="0"/>
              <a:t>of the CMS analysis</a:t>
            </a:r>
          </a:p>
          <a:p>
            <a:r>
              <a:rPr lang="en-US" altLang="en-US" sz="3000" dirty="0"/>
              <a:t>Y</a:t>
            </a:r>
            <a:r>
              <a:rPr lang="en-US" altLang="en-US" sz="3000" dirty="0">
                <a:cs typeface="Times New Roman"/>
              </a:rPr>
              <a:t>→XX</a:t>
            </a:r>
          </a:p>
          <a:p>
            <a:r>
              <a:rPr lang="en-US" altLang="en-US" sz="3000" dirty="0">
                <a:cs typeface="Times New Roman"/>
              </a:rPr>
              <a:t>Global</a:t>
            </a:r>
            <a:br>
              <a:rPr lang="en-US" altLang="en-US" sz="3000" dirty="0">
                <a:cs typeface="Times New Roman"/>
              </a:rPr>
            </a:br>
            <a:r>
              <a:rPr lang="en-US" altLang="en-US" sz="3000" dirty="0" err="1">
                <a:cs typeface="Times New Roman"/>
              </a:rPr>
              <a:t>signifi</a:t>
            </a:r>
            <a:r>
              <a:rPr lang="en-US" altLang="en-US" sz="3000" dirty="0">
                <a:cs typeface="Times New Roman"/>
              </a:rPr>
              <a:t>-</a:t>
            </a:r>
            <a:br>
              <a:rPr lang="en-US" altLang="en-US" sz="3000" dirty="0">
                <a:cs typeface="Times New Roman"/>
              </a:rPr>
            </a:br>
            <a:r>
              <a:rPr lang="en-US" altLang="en-US" sz="3000" dirty="0" err="1">
                <a:cs typeface="Times New Roman"/>
              </a:rPr>
              <a:t>cance</a:t>
            </a:r>
            <a:br>
              <a:rPr lang="en-US" altLang="en-US" sz="3000" dirty="0"/>
            </a:br>
            <a:r>
              <a:rPr lang="en-US" altLang="en-US" sz="3000" dirty="0"/>
              <a:t>3.6</a:t>
            </a:r>
            <a:r>
              <a:rPr lang="el-GR" altLang="en-US" sz="3000" dirty="0"/>
              <a:t>σ</a:t>
            </a:r>
            <a:endParaRPr lang="en-US" altLang="en-US" sz="3000" dirty="0"/>
          </a:p>
          <a:p>
            <a:r>
              <a:rPr lang="en-US" altLang="en-US" sz="3000" dirty="0">
                <a:cs typeface="Times New Roman"/>
              </a:rPr>
              <a:t>New</a:t>
            </a:r>
            <a:br>
              <a:rPr lang="en-US" altLang="en-US" sz="3000" dirty="0">
                <a:cs typeface="Times New Roman"/>
              </a:rPr>
            </a:br>
            <a:r>
              <a:rPr lang="en-US" altLang="en-US" sz="3000" dirty="0">
                <a:cs typeface="Times New Roman"/>
              </a:rPr>
              <a:t>2.4TeV particle in RS setup</a:t>
            </a:r>
          </a:p>
        </p:txBody>
      </p:sp>
    </p:spTree>
    <p:extLst>
      <p:ext uri="{BB962C8B-B14F-4D97-AF65-F5344CB8AC3E}">
        <p14:creationId xmlns:p14="http://schemas.microsoft.com/office/powerpoint/2010/main" val="312041822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22</a:t>
            </a:fld>
            <a:endParaRPr lang="de-DE" dirty="0"/>
          </a:p>
        </p:txBody>
      </p:sp>
      <p:sp>
        <p:nvSpPr>
          <p:cNvPr id="21" name="Rechteck 20"/>
          <p:cNvSpPr/>
          <p:nvPr/>
        </p:nvSpPr>
        <p:spPr bwMode="auto">
          <a:xfrm>
            <a:off x="7596336" y="183862"/>
            <a:ext cx="1296144" cy="5808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 bwMode="auto">
          <a:xfrm>
            <a:off x="505640" y="237867"/>
            <a:ext cx="7738768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kern="1000" spc="0" baseline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GB" sz="3200" dirty="0">
                <a:solidFill>
                  <a:srgbClr val="A50021"/>
                </a:solidFill>
              </a:rPr>
              <a:t>Summary</a:t>
            </a:r>
            <a:endParaRPr lang="en-GB" dirty="0">
              <a:solidFill>
                <a:srgbClr val="A50021"/>
              </a:solidFill>
            </a:endParaRPr>
          </a:p>
        </p:txBody>
      </p:sp>
      <p:grpSp>
        <p:nvGrpSpPr>
          <p:cNvPr id="22" name="Group 17"/>
          <p:cNvGrpSpPr/>
          <p:nvPr/>
        </p:nvGrpSpPr>
        <p:grpSpPr>
          <a:xfrm>
            <a:off x="357279" y="5682802"/>
            <a:ext cx="8496300" cy="1067341"/>
            <a:chOff x="2250" y="-1597616"/>
            <a:chExt cx="6091499" cy="3600400"/>
          </a:xfrm>
        </p:grpSpPr>
        <p:sp>
          <p:nvSpPr>
            <p:cNvPr id="23" name="Rounded Rectangle 18"/>
            <p:cNvSpPr/>
            <p:nvPr/>
          </p:nvSpPr>
          <p:spPr>
            <a:xfrm>
              <a:off x="2250" y="-869755"/>
              <a:ext cx="6091499" cy="2153121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24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/>
                <a:t>Hints with different strength and weaknesses</a:t>
              </a:r>
              <a:endParaRPr lang="en-GB" sz="3200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F33F215-2B78-D72C-AAF0-3437AB19B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90" y="1268760"/>
            <a:ext cx="8050552" cy="3336386"/>
          </a:xfrm>
          <a:prstGeom prst="rect">
            <a:avLst/>
          </a:prstGeom>
        </p:spPr>
      </p:pic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6E405DA5-B8E7-56D6-5782-692CB8E281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1900" y="4725144"/>
            <a:ext cx="8176861" cy="4768267"/>
          </a:xfrm>
        </p:spPr>
        <p:txBody>
          <a:bodyPr/>
          <a:lstStyle/>
          <a:p>
            <a:r>
              <a:rPr lang="en-US" altLang="en-US" sz="3000" dirty="0"/>
              <a:t> </a:t>
            </a:r>
            <a:r>
              <a:rPr lang="en-GB" altLang="en-US" sz="2600" dirty="0"/>
              <a:t>My favourite: narrow resonance at 152 GeV </a:t>
            </a:r>
            <a:br>
              <a:rPr lang="en-GB" altLang="en-US" sz="2600" dirty="0"/>
            </a:br>
            <a:r>
              <a:rPr lang="en-GB" altLang="en-US" sz="2600" dirty="0"/>
              <a:t>(parallel talk tomorrow at 12:20)</a:t>
            </a:r>
            <a:endParaRPr lang="en-GB" altLang="en-US" sz="26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069467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23</a:t>
            </a:fld>
            <a:endParaRPr lang="de-DE" dirty="0"/>
          </a:p>
        </p:txBody>
      </p:sp>
      <p:sp>
        <p:nvSpPr>
          <p:cNvPr id="21" name="Rechteck 20"/>
          <p:cNvSpPr/>
          <p:nvPr/>
        </p:nvSpPr>
        <p:spPr bwMode="auto">
          <a:xfrm>
            <a:off x="7596336" y="183862"/>
            <a:ext cx="1296144" cy="5808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 bwMode="auto">
          <a:xfrm>
            <a:off x="505640" y="237867"/>
            <a:ext cx="7738768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kern="1000" spc="0" baseline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GB" sz="3200" dirty="0">
                <a:solidFill>
                  <a:srgbClr val="A50021"/>
                </a:solidFill>
              </a:rPr>
              <a:t>Conclusions</a:t>
            </a:r>
            <a:endParaRPr lang="en-GB" dirty="0">
              <a:solidFill>
                <a:srgbClr val="A50021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35462" y="908720"/>
            <a:ext cx="8496300" cy="380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n-lt"/>
              </a:rPr>
              <a:t>Intriguing 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anomalies 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emerged in 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the last years 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which point 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towards 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new </a:t>
            </a:r>
            <a:br>
              <a:rPr lang="en-US" altLang="en-US" dirty="0">
                <a:latin typeface="+mn-lt"/>
              </a:rPr>
            </a:br>
            <a:r>
              <a:rPr lang="en-US" altLang="en-US" dirty="0" err="1">
                <a:latin typeface="+mn-lt"/>
              </a:rPr>
              <a:t>particlesc</a:t>
            </a:r>
            <a:endParaRPr lang="en-US" altLang="en-US" dirty="0">
              <a:latin typeface="+mn-lt"/>
            </a:endParaRPr>
          </a:p>
        </p:txBody>
      </p:sp>
      <p:grpSp>
        <p:nvGrpSpPr>
          <p:cNvPr id="22" name="Group 17"/>
          <p:cNvGrpSpPr/>
          <p:nvPr/>
        </p:nvGrpSpPr>
        <p:grpSpPr>
          <a:xfrm>
            <a:off x="357279" y="5682802"/>
            <a:ext cx="8496300" cy="1067341"/>
            <a:chOff x="2250" y="-1597616"/>
            <a:chExt cx="6091499" cy="3600400"/>
          </a:xfrm>
        </p:grpSpPr>
        <p:sp>
          <p:nvSpPr>
            <p:cNvPr id="23" name="Rounded Rectangle 18"/>
            <p:cNvSpPr/>
            <p:nvPr/>
          </p:nvSpPr>
          <p:spPr>
            <a:xfrm>
              <a:off x="2250" y="-869755"/>
              <a:ext cx="6091499" cy="2153121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24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/>
                <a:t>The Standard Model is crumbling</a:t>
              </a:r>
              <a:endParaRPr lang="en-GB" sz="3200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F3326FB-A4DF-894F-4E26-DC85E130E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183863"/>
            <a:ext cx="5628325" cy="565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7686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 bwMode="auto">
          <a:xfrm>
            <a:off x="0" y="2276872"/>
            <a:ext cx="9144000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kern="1000" spc="0" baseline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lvl="0" algn="ctr">
              <a:defRPr/>
            </a:pPr>
            <a:r>
              <a:rPr lang="en-GB" sz="6600" dirty="0">
                <a:solidFill>
                  <a:srgbClr val="004986"/>
                </a:solidFill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524725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7596336" y="116632"/>
            <a:ext cx="1368152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3862"/>
            <a:ext cx="8208912" cy="508500"/>
          </a:xfrm>
        </p:spPr>
        <p:txBody>
          <a:bodyPr/>
          <a:lstStyle/>
          <a:p>
            <a:r>
              <a:rPr lang="en-GB" dirty="0"/>
              <a:t>Simplified Model: H</a:t>
            </a:r>
            <a:r>
              <a:rPr lang="en-GB" dirty="0">
                <a:latin typeface="Times New Roman"/>
                <a:cs typeface="Times New Roman"/>
              </a:rPr>
              <a:t>→</a:t>
            </a:r>
            <a:r>
              <a:rPr lang="en-GB" dirty="0"/>
              <a:t>SS</a:t>
            </a:r>
            <a:r>
              <a:rPr lang="en-GB" dirty="0">
                <a:latin typeface="+mn-lt"/>
              </a:rPr>
              <a:t>’</a:t>
            </a:r>
            <a:r>
              <a:rPr lang="en-GB" dirty="0">
                <a:latin typeface="Times New Roman"/>
                <a:cs typeface="Times New Roman"/>
              </a:rPr>
              <a:t> →</a:t>
            </a:r>
            <a:r>
              <a:rPr lang="en-GB" dirty="0" err="1">
                <a:latin typeface="Times New Roman"/>
                <a:cs typeface="Times New Roman"/>
              </a:rPr>
              <a:t>WWbb</a:t>
            </a:r>
            <a:endParaRPr lang="en-GB" dirty="0"/>
          </a:p>
        </p:txBody>
      </p:sp>
      <p:grpSp>
        <p:nvGrpSpPr>
          <p:cNvPr id="20" name="Group 19"/>
          <p:cNvGrpSpPr/>
          <p:nvPr/>
        </p:nvGrpSpPr>
        <p:grpSpPr>
          <a:xfrm>
            <a:off x="0" y="6093296"/>
            <a:ext cx="9144000" cy="586574"/>
            <a:chOff x="42194" y="-37789"/>
            <a:chExt cx="6223298" cy="1281906"/>
          </a:xfrm>
        </p:grpSpPr>
        <p:sp>
          <p:nvSpPr>
            <p:cNvPr id="21" name="Rounded Rectangle 20"/>
            <p:cNvSpPr/>
            <p:nvPr/>
          </p:nvSpPr>
          <p:spPr>
            <a:xfrm>
              <a:off x="278406" y="-37789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22" name="Rounded Rectangle 4"/>
            <p:cNvSpPr/>
            <p:nvPr/>
          </p:nvSpPr>
          <p:spPr>
            <a:xfrm>
              <a:off x="42194" y="290103"/>
              <a:ext cx="6223298" cy="854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Agreement with data significantly improved</a:t>
              </a:r>
            </a:p>
          </p:txBody>
        </p:sp>
      </p:grp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53243"/>
            <a:ext cx="7331251" cy="425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95536" y="889986"/>
            <a:ext cx="8208912" cy="380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Fix </a:t>
            </a:r>
            <a:r>
              <a:rPr lang="en-US" altLang="en-US" sz="2800" dirty="0" err="1">
                <a:latin typeface="+mn-lt"/>
              </a:rPr>
              <a:t>m</a:t>
            </a:r>
            <a:r>
              <a:rPr lang="en-US" altLang="en-US" sz="2800" baseline="-25000" dirty="0" err="1">
                <a:latin typeface="+mn-lt"/>
              </a:rPr>
              <a:t>S</a:t>
            </a:r>
            <a:r>
              <a:rPr lang="en-US" altLang="en-US" sz="2800" dirty="0">
                <a:latin typeface="+mn-lt"/>
              </a:rPr>
              <a:t>=152GeV and </a:t>
            </a:r>
            <a:r>
              <a:rPr lang="en-US" altLang="en-US" sz="2800" dirty="0" err="1">
                <a:latin typeface="+mn-lt"/>
              </a:rPr>
              <a:t>m</a:t>
            </a:r>
            <a:r>
              <a:rPr lang="en-US" altLang="en-US" sz="2800" baseline="-25000" dirty="0" err="1">
                <a:latin typeface="+mn-lt"/>
              </a:rPr>
              <a:t>S’</a:t>
            </a:r>
            <a:r>
              <a:rPr lang="en-US" altLang="en-US" sz="2800" dirty="0">
                <a:latin typeface="+mn-lt"/>
              </a:rPr>
              <a:t>=95GeV by the hints for narrow resonances. Weak </a:t>
            </a:r>
            <a:r>
              <a:rPr lang="en-US" altLang="en-US" sz="2800" dirty="0" err="1">
                <a:latin typeface="+mn-lt"/>
              </a:rPr>
              <a:t>m</a:t>
            </a:r>
            <a:r>
              <a:rPr lang="en-US" altLang="en-US" sz="2800" baseline="-25000" dirty="0" err="1">
                <a:latin typeface="+mn-lt"/>
              </a:rPr>
              <a:t>H</a:t>
            </a:r>
            <a:r>
              <a:rPr lang="en-US" altLang="en-US" sz="2800" baseline="-25000" dirty="0">
                <a:latin typeface="+mn-lt"/>
              </a:rPr>
              <a:t> </a:t>
            </a:r>
            <a:r>
              <a:rPr lang="en-US" altLang="en-US" sz="2800" dirty="0">
                <a:latin typeface="+mn-lt"/>
              </a:rPr>
              <a:t>(270GeV) dependence. 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891216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7596336" y="116632"/>
            <a:ext cx="1368152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3862"/>
            <a:ext cx="8208912" cy="508500"/>
          </a:xfrm>
        </p:spPr>
        <p:txBody>
          <a:bodyPr/>
          <a:lstStyle/>
          <a:p>
            <a:r>
              <a:rPr lang="en-GB" dirty="0" err="1"/>
              <a:t>Singlet+Triplet</a:t>
            </a:r>
            <a:r>
              <a:rPr lang="en-GB" dirty="0"/>
              <a:t> Model and S</a:t>
            </a:r>
            <a:r>
              <a:rPr lang="en-GB" dirty="0">
                <a:latin typeface="+mn-lt"/>
              </a:rPr>
              <a:t>’</a:t>
            </a:r>
            <a:r>
              <a:rPr lang="en-GB" dirty="0"/>
              <a:t>(95)</a:t>
            </a:r>
            <a:r>
              <a:rPr lang="en-GB" dirty="0">
                <a:latin typeface="Times New Roman"/>
                <a:cs typeface="Times New Roman"/>
              </a:rPr>
              <a:t>→</a:t>
            </a:r>
            <a:r>
              <a:rPr lang="el-GR" dirty="0">
                <a:latin typeface="Times New Roman"/>
                <a:cs typeface="Times New Roman"/>
              </a:rPr>
              <a:t>γγ</a:t>
            </a:r>
            <a:endParaRPr lang="en-GB" dirty="0"/>
          </a:p>
        </p:txBody>
      </p:sp>
      <p:grpSp>
        <p:nvGrpSpPr>
          <p:cNvPr id="20" name="Group 19"/>
          <p:cNvGrpSpPr/>
          <p:nvPr/>
        </p:nvGrpSpPr>
        <p:grpSpPr>
          <a:xfrm>
            <a:off x="0" y="6093296"/>
            <a:ext cx="9144000" cy="586574"/>
            <a:chOff x="42194" y="-37789"/>
            <a:chExt cx="6223298" cy="1281906"/>
          </a:xfrm>
        </p:grpSpPr>
        <p:sp>
          <p:nvSpPr>
            <p:cNvPr id="21" name="Rounded Rectangle 20"/>
            <p:cNvSpPr/>
            <p:nvPr/>
          </p:nvSpPr>
          <p:spPr>
            <a:xfrm>
              <a:off x="278406" y="-37789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22" name="Rounded Rectangle 4"/>
            <p:cNvSpPr/>
            <p:nvPr/>
          </p:nvSpPr>
          <p:spPr>
            <a:xfrm>
              <a:off x="42194" y="290103"/>
              <a:ext cx="6223298" cy="854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/>
                <a:t>Independent, but consistent with 152GeV excess</a:t>
              </a:r>
              <a:endParaRPr lang="en-GB" sz="3200" dirty="0"/>
            </a:p>
          </p:txBody>
        </p:sp>
      </p:grp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028" y="1052736"/>
            <a:ext cx="5638043" cy="441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96586" y="969744"/>
            <a:ext cx="7775814" cy="380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n-lt"/>
              </a:rPr>
              <a:t>S’(95): Singlet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decays 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dominantly 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to bb 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n-lt"/>
              </a:rPr>
              <a:t>S(152):Triplet 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with Y=0,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motivated by 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the W mass,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decays dominantly to WW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n-lt"/>
              </a:rPr>
              <a:t>Agreement with 95GeV→γγ signal strength</a:t>
            </a:r>
          </a:p>
        </p:txBody>
      </p:sp>
    </p:spTree>
    <p:extLst>
      <p:ext uri="{BB962C8B-B14F-4D97-AF65-F5344CB8AC3E}">
        <p14:creationId xmlns:p14="http://schemas.microsoft.com/office/powerpoint/2010/main" val="304512749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926566"/>
            <a:ext cx="4766407" cy="43392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27</a:t>
            </a:fld>
            <a:endParaRPr lang="de-DE" dirty="0"/>
          </a:p>
        </p:txBody>
      </p:sp>
      <p:grpSp>
        <p:nvGrpSpPr>
          <p:cNvPr id="9" name="Group 9"/>
          <p:cNvGrpSpPr/>
          <p:nvPr/>
        </p:nvGrpSpPr>
        <p:grpSpPr>
          <a:xfrm>
            <a:off x="44155" y="5949280"/>
            <a:ext cx="9144000" cy="554764"/>
            <a:chOff x="42194" y="1460"/>
            <a:chExt cx="6223298" cy="1281906"/>
          </a:xfrm>
        </p:grpSpPr>
        <p:sp>
          <p:nvSpPr>
            <p:cNvPr id="10" name="Rounded Rectangle 10"/>
            <p:cNvSpPr/>
            <p:nvPr/>
          </p:nvSpPr>
          <p:spPr>
            <a:xfrm>
              <a:off x="265353" y="1460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  <a:ln>
              <a:solidFill>
                <a:srgbClr val="00498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11" name="Rounded Rectangle 4"/>
            <p:cNvSpPr/>
            <p:nvPr/>
          </p:nvSpPr>
          <p:spPr>
            <a:xfrm>
              <a:off x="42194" y="268700"/>
              <a:ext cx="6223298" cy="747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&gt;5σ improvement over SM hypothesis with VLLs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Cabibbo</a:t>
            </a:r>
            <a:r>
              <a:rPr lang="de-DE" dirty="0"/>
              <a:t> Angle </a:t>
            </a:r>
            <a:r>
              <a:rPr lang="de-DE" dirty="0" err="1"/>
              <a:t>Anomaly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EW Fit</a:t>
            </a:r>
            <a:endParaRPr lang="en-GB" dirty="0"/>
          </a:p>
        </p:txBody>
      </p:sp>
      <p:sp>
        <p:nvSpPr>
          <p:cNvPr id="8" name="Rechteck 7"/>
          <p:cNvSpPr/>
          <p:nvPr/>
        </p:nvSpPr>
        <p:spPr>
          <a:xfrm>
            <a:off x="5580112" y="3815462"/>
            <a:ext cx="33472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4986"/>
                </a:solidFill>
              </a:rPr>
              <a:t>                      AC, F. Kirk, C. </a:t>
            </a:r>
            <a:r>
              <a:rPr lang="en-GB" sz="1400" dirty="0" err="1">
                <a:solidFill>
                  <a:srgbClr val="004986"/>
                </a:solidFill>
              </a:rPr>
              <a:t>Manzari</a:t>
            </a:r>
            <a:r>
              <a:rPr lang="en-GB" sz="1400" dirty="0">
                <a:solidFill>
                  <a:srgbClr val="004986"/>
                </a:solidFill>
              </a:rPr>
              <a:t>, </a:t>
            </a:r>
            <a:br>
              <a:rPr lang="en-GB" sz="1400" dirty="0">
                <a:solidFill>
                  <a:srgbClr val="004986"/>
                </a:solidFill>
              </a:rPr>
            </a:br>
            <a:r>
              <a:rPr lang="en-GB" sz="1400" dirty="0">
                <a:solidFill>
                  <a:srgbClr val="004986"/>
                </a:solidFill>
              </a:rPr>
              <a:t>M. </a:t>
            </a:r>
            <a:r>
              <a:rPr lang="en-GB" sz="1400" dirty="0" err="1">
                <a:solidFill>
                  <a:srgbClr val="004986"/>
                </a:solidFill>
              </a:rPr>
              <a:t>Montull</a:t>
            </a:r>
            <a:r>
              <a:rPr lang="en-GB" sz="1400" dirty="0">
                <a:solidFill>
                  <a:srgbClr val="004986"/>
                </a:solidFill>
              </a:rPr>
              <a:t> JHEP, 2008.01113</a:t>
            </a:r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" r="59845" b="55098"/>
          <a:stretch/>
        </p:blipFill>
        <p:spPr bwMode="auto">
          <a:xfrm>
            <a:off x="2585560" y="3392996"/>
            <a:ext cx="159697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19" r="53668"/>
          <a:stretch/>
        </p:blipFill>
        <p:spPr bwMode="auto">
          <a:xfrm>
            <a:off x="2198840" y="2271422"/>
            <a:ext cx="2343738" cy="13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39" t="56793"/>
          <a:stretch/>
        </p:blipFill>
        <p:spPr bwMode="auto">
          <a:xfrm>
            <a:off x="2306852" y="4604798"/>
            <a:ext cx="2235726" cy="131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3" t="3106" r="5073" b="55067"/>
          <a:stretch/>
        </p:blipFill>
        <p:spPr bwMode="auto">
          <a:xfrm>
            <a:off x="2506613" y="857352"/>
            <a:ext cx="1728192" cy="137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Inhaltsplatzhalter 1"/>
          <p:cNvSpPr>
            <a:spLocks noGrp="1"/>
          </p:cNvSpPr>
          <p:nvPr>
            <p:ph sz="quarter" idx="13"/>
          </p:nvPr>
        </p:nvSpPr>
        <p:spPr>
          <a:xfrm>
            <a:off x="427587" y="1195290"/>
            <a:ext cx="4144413" cy="30099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altLang="en-US" sz="2400" dirty="0"/>
              <a:t>LQs </a:t>
            </a:r>
          </a:p>
          <a:p>
            <a:pPr>
              <a:lnSpc>
                <a:spcPct val="100000"/>
              </a:lnSpc>
            </a:pPr>
            <a:r>
              <a:rPr lang="de-DE" altLang="en-US" sz="2400" dirty="0"/>
              <a:t>W‘</a:t>
            </a:r>
          </a:p>
          <a:p>
            <a:pPr>
              <a:lnSpc>
                <a:spcPct val="100000"/>
              </a:lnSpc>
            </a:pPr>
            <a:endParaRPr lang="de-DE" altLang="en-US" sz="2400" dirty="0"/>
          </a:p>
          <a:p>
            <a:pPr>
              <a:lnSpc>
                <a:spcPct val="100000"/>
              </a:lnSpc>
            </a:pPr>
            <a:r>
              <a:rPr lang="de-DE" altLang="en-US" sz="2400" dirty="0"/>
              <a:t>W-W‘ </a:t>
            </a:r>
            <a:r>
              <a:rPr lang="de-DE" altLang="en-US" sz="2400" dirty="0" err="1"/>
              <a:t>mixing</a:t>
            </a:r>
            <a:endParaRPr lang="de-DE" altLang="en-US" sz="2400" dirty="0"/>
          </a:p>
          <a:p>
            <a:pPr>
              <a:lnSpc>
                <a:spcPct val="100000"/>
              </a:lnSpc>
            </a:pPr>
            <a:r>
              <a:rPr lang="de-DE" altLang="en-US" sz="2400" dirty="0" err="1"/>
              <a:t>Vector</a:t>
            </a:r>
            <a:r>
              <a:rPr lang="de-DE" altLang="en-US" sz="2400" dirty="0"/>
              <a:t>-like </a:t>
            </a:r>
            <a:br>
              <a:rPr lang="de-DE" altLang="en-US" sz="2400" dirty="0"/>
            </a:br>
            <a:r>
              <a:rPr lang="de-DE" altLang="en-US" sz="2400" dirty="0" err="1"/>
              <a:t>leptons</a:t>
            </a:r>
            <a:endParaRPr lang="de-DE" altLang="en-US" sz="2400" dirty="0"/>
          </a:p>
          <a:p>
            <a:pPr>
              <a:lnSpc>
                <a:spcPct val="100000"/>
              </a:lnSpc>
            </a:pPr>
            <a:endParaRPr lang="de-DE" altLang="en-US" sz="1000" dirty="0"/>
          </a:p>
          <a:p>
            <a:pPr>
              <a:lnSpc>
                <a:spcPct val="100000"/>
              </a:lnSpc>
            </a:pPr>
            <a:r>
              <a:rPr lang="de-DE" altLang="en-US" sz="2400" dirty="0"/>
              <a:t>Z‘</a:t>
            </a:r>
          </a:p>
          <a:p>
            <a:pPr>
              <a:lnSpc>
                <a:spcPct val="100000"/>
              </a:lnSpc>
            </a:pPr>
            <a:r>
              <a:rPr lang="de-DE" altLang="en-US" sz="2400" dirty="0" err="1"/>
              <a:t>Singly</a:t>
            </a:r>
            <a:r>
              <a:rPr lang="de-DE" altLang="en-US" sz="2400" dirty="0"/>
              <a:t> </a:t>
            </a:r>
            <a:r>
              <a:rPr lang="de-DE" altLang="en-US" sz="2400" dirty="0" err="1"/>
              <a:t>charged</a:t>
            </a:r>
            <a:r>
              <a:rPr lang="de-DE" altLang="en-US" sz="2400" dirty="0"/>
              <a:t> </a:t>
            </a:r>
            <a:br>
              <a:rPr lang="de-DE" altLang="en-US" sz="2400" dirty="0"/>
            </a:br>
            <a:r>
              <a:rPr lang="de-DE" altLang="en-US" sz="2400" dirty="0" err="1"/>
              <a:t>scalar</a:t>
            </a:r>
            <a:endParaRPr lang="de-DE" altLang="en-US" sz="2400" dirty="0"/>
          </a:p>
          <a:p>
            <a:pPr>
              <a:lnSpc>
                <a:spcPct val="100000"/>
              </a:lnSpc>
            </a:pPr>
            <a:endParaRPr lang="de-DE" altLang="en-US" sz="1500" dirty="0"/>
          </a:p>
          <a:p>
            <a:pPr>
              <a:lnSpc>
                <a:spcPct val="100000"/>
              </a:lnSpc>
            </a:pPr>
            <a:r>
              <a:rPr lang="de-DE" altLang="en-US" sz="2400" dirty="0" err="1"/>
              <a:t>Vector</a:t>
            </a:r>
            <a:r>
              <a:rPr lang="de-DE" altLang="en-US" sz="2400" dirty="0"/>
              <a:t>-like </a:t>
            </a:r>
            <a:br>
              <a:rPr lang="de-DE" altLang="en-US" sz="2400" dirty="0"/>
            </a:br>
            <a:r>
              <a:rPr lang="de-DE" altLang="en-US" sz="2400" dirty="0" err="1"/>
              <a:t>quarks</a:t>
            </a:r>
            <a:endParaRPr lang="de-DE" altLang="en-US" sz="2400" dirty="0"/>
          </a:p>
          <a:p>
            <a:pPr marL="0" indent="0">
              <a:buNone/>
            </a:pPr>
            <a:endParaRPr lang="de-DE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8450404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467544" y="926578"/>
            <a:ext cx="84963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600" dirty="0" err="1">
                <a:latin typeface="+mn-lt"/>
              </a:rPr>
              <a:t>Chirally</a:t>
            </a:r>
            <a:r>
              <a:rPr lang="en-US" altLang="en-US" sz="2600" dirty="0">
                <a:latin typeface="+mn-lt"/>
              </a:rPr>
              <a:t> enhanced effects via top-loops</a:t>
            </a:r>
            <a:br>
              <a:rPr lang="en-US" altLang="en-US" sz="2600" dirty="0">
                <a:latin typeface="+mn-lt"/>
              </a:rPr>
            </a:br>
            <a:br>
              <a:rPr lang="en-US" altLang="en-US" sz="2600" dirty="0">
                <a:latin typeface="+mn-lt"/>
              </a:rPr>
            </a:br>
            <a:br>
              <a:rPr lang="en-US" altLang="en-US" sz="2600" dirty="0">
                <a:latin typeface="+mn-lt"/>
              </a:rPr>
            </a:br>
            <a:br>
              <a:rPr lang="en-US" altLang="en-US" sz="2600" dirty="0">
                <a:latin typeface="+mn-lt"/>
              </a:rPr>
            </a:br>
            <a:br>
              <a:rPr lang="en-US" altLang="en-US" sz="2600" dirty="0">
                <a:latin typeface="+mn-lt"/>
              </a:rPr>
            </a:br>
            <a:br>
              <a:rPr lang="en-US" altLang="en-US" sz="2600" dirty="0">
                <a:latin typeface="+mn-lt"/>
              </a:rPr>
            </a:br>
            <a:br>
              <a:rPr lang="en-US" altLang="en-US" sz="2600" dirty="0">
                <a:latin typeface="+mn-lt"/>
              </a:rPr>
            </a:br>
            <a:endParaRPr lang="en-US" altLang="en-US" sz="2600" dirty="0">
              <a:latin typeface="+mn-lt"/>
            </a:endParaRP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latin typeface="+mn-lt"/>
              </a:rPr>
              <a:t>Mt effect in 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latin typeface="+mn-lt"/>
              </a:rPr>
              <a:t> 	     enhanced effect in 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latin typeface="+mn-lt"/>
              </a:rPr>
              <a:t>             enhanced effect in </a:t>
            </a:r>
          </a:p>
        </p:txBody>
      </p:sp>
      <p:sp>
        <p:nvSpPr>
          <p:cNvPr id="14344" name="Slide Number Placeholder 4"/>
          <p:cNvSpPr txBox="1">
            <a:spLocks noGrp="1"/>
          </p:cNvSpPr>
          <p:nvPr/>
        </p:nvSpPr>
        <p:spPr bwMode="auto">
          <a:xfrm>
            <a:off x="6675438" y="60610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2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Leptoquarks</a:t>
            </a:r>
            <a:r>
              <a:rPr lang="en-GB" dirty="0"/>
              <a:t> in a</a:t>
            </a:r>
            <a:r>
              <a:rPr lang="el-GR" baseline="-25000" dirty="0"/>
              <a:t>μ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467544" y="5599571"/>
            <a:ext cx="8278048" cy="1143918"/>
            <a:chOff x="2249" y="-1597616"/>
            <a:chExt cx="6091500" cy="3600400"/>
          </a:xfrm>
        </p:grpSpPr>
        <p:sp>
          <p:nvSpPr>
            <p:cNvPr id="15" name="Rounded Rectangle 14"/>
            <p:cNvSpPr/>
            <p:nvPr/>
          </p:nvSpPr>
          <p:spPr>
            <a:xfrm>
              <a:off x="2249" y="-869755"/>
              <a:ext cx="6091500" cy="2153121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16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Correlations with h</a:t>
              </a:r>
              <a:r>
                <a:rPr lang="en-GB" sz="3200" dirty="0">
                  <a:latin typeface="Calibri" panose="020F0502020204030204" pitchFamily="34" charset="0"/>
                </a:rPr>
                <a:t>→</a:t>
              </a:r>
              <a:r>
                <a:rPr lang="el-GR" sz="3200" dirty="0">
                  <a:latin typeface="Calibri" panose="020F0502020204030204" pitchFamily="34" charset="0"/>
                </a:rPr>
                <a:t>μμ</a:t>
              </a:r>
              <a:r>
                <a:rPr lang="de-DE" sz="3200" dirty="0">
                  <a:latin typeface="Calibri" panose="020F0502020204030204" pitchFamily="34" charset="0"/>
                </a:rPr>
                <a:t> </a:t>
              </a:r>
              <a:r>
                <a:rPr lang="de-DE" sz="3200" dirty="0" err="1">
                  <a:latin typeface="Calibri" panose="020F0502020204030204" pitchFamily="34" charset="0"/>
                </a:rPr>
                <a:t>and</a:t>
              </a:r>
              <a:r>
                <a:rPr lang="de-DE" sz="3200" dirty="0">
                  <a:latin typeface="Calibri" panose="020F0502020204030204" pitchFamily="34" charset="0"/>
                </a:rPr>
                <a:t> </a:t>
              </a:r>
              <a:r>
                <a:rPr lang="en-GB" sz="3200" dirty="0"/>
                <a:t>Z</a:t>
              </a:r>
              <a:r>
                <a:rPr lang="en-GB" sz="3200" dirty="0">
                  <a:latin typeface="Calibri" panose="020F0502020204030204" pitchFamily="34" charset="0"/>
                </a:rPr>
                <a:t>→</a:t>
              </a:r>
              <a:r>
                <a:rPr lang="el-GR" sz="3200" dirty="0">
                  <a:latin typeface="Calibri" panose="020F0502020204030204" pitchFamily="34" charset="0"/>
                </a:rPr>
                <a:t>μμ</a:t>
              </a:r>
              <a:endParaRPr lang="en-GB" sz="3200" kern="1200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28</a:t>
            </a:fld>
            <a:endParaRPr lang="de-DE" dirty="0"/>
          </a:p>
        </p:txBody>
      </p:sp>
      <p:pic>
        <p:nvPicPr>
          <p:cNvPr id="19" name="Picture 2" descr="Bildergebnis für uzh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586" y="27692"/>
            <a:ext cx="1800200" cy="81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hteck 16"/>
          <p:cNvSpPr/>
          <p:nvPr/>
        </p:nvSpPr>
        <p:spPr bwMode="auto">
          <a:xfrm>
            <a:off x="6516216" y="116632"/>
            <a:ext cx="2520280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66" y="1460914"/>
            <a:ext cx="4391025" cy="31242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/>
          <a:srcRect t="11595"/>
          <a:stretch/>
        </p:blipFill>
        <p:spPr>
          <a:xfrm>
            <a:off x="4102393" y="3092560"/>
            <a:ext cx="4352925" cy="1945164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781262" y="4651134"/>
          <a:ext cx="1055926" cy="557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200" imgH="241200" progId="Equation.DSMT4">
                  <p:embed/>
                </p:oleObj>
              </mc:Choice>
              <mc:Fallback>
                <p:oleObj name="Equation" r:id="rId6" imgW="457200" imgH="241200" progId="Equation.DSMT4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1262" y="4651134"/>
                        <a:ext cx="1055926" cy="557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/>
        </p:nvGraphicFramePr>
        <p:xfrm>
          <a:off x="781262" y="5095351"/>
          <a:ext cx="982426" cy="49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82400" imgH="241200" progId="Equation.DSMT4">
                  <p:embed/>
                </p:oleObj>
              </mc:Choice>
              <mc:Fallback>
                <p:oleObj name="Equation" r:id="rId8" imgW="482400" imgH="241200" progId="Equation.DSMT4">
                  <p:embed/>
                  <p:pic>
                    <p:nvPicPr>
                      <p:cNvPr id="18" name="Objekt 1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81262" y="5095351"/>
                        <a:ext cx="982426" cy="49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9"/>
          <p:cNvGraphicFramePr>
            <a:graphicFrameLocks noChangeAspect="1"/>
          </p:cNvGraphicFramePr>
          <p:nvPr/>
        </p:nvGraphicFramePr>
        <p:xfrm>
          <a:off x="4409238" y="4654887"/>
          <a:ext cx="1336619" cy="50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33160" imgH="203040" progId="Equation.DSMT4">
                  <p:embed/>
                </p:oleObj>
              </mc:Choice>
              <mc:Fallback>
                <p:oleObj name="Equation" r:id="rId10" imgW="533160" imgH="203040" progId="Equation.DSMT4">
                  <p:embed/>
                  <p:pic>
                    <p:nvPicPr>
                      <p:cNvPr id="20" name="Objekt 1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09238" y="4654887"/>
                        <a:ext cx="1336619" cy="509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kt 20"/>
          <p:cNvGraphicFramePr>
            <a:graphicFrameLocks noChangeAspect="1"/>
          </p:cNvGraphicFramePr>
          <p:nvPr/>
        </p:nvGraphicFramePr>
        <p:xfrm>
          <a:off x="4391025" y="5126038"/>
          <a:ext cx="1398588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58720" imgH="203040" progId="Equation.DSMT4">
                  <p:embed/>
                </p:oleObj>
              </mc:Choice>
              <mc:Fallback>
                <p:oleObj name="Equation" r:id="rId12" imgW="558720" imgH="203040" progId="Equation.DSMT4">
                  <p:embed/>
                  <p:pic>
                    <p:nvPicPr>
                      <p:cNvPr id="21" name="Objekt 2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91025" y="5126038"/>
                        <a:ext cx="1398588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kt 21"/>
          <p:cNvGraphicFramePr>
            <a:graphicFrameLocks noChangeAspect="1"/>
          </p:cNvGraphicFramePr>
          <p:nvPr/>
        </p:nvGraphicFramePr>
        <p:xfrm>
          <a:off x="7064346" y="3789040"/>
          <a:ext cx="1492250" cy="415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96880" imgH="190440" progId="Equation.DSMT4">
                  <p:embed/>
                </p:oleObj>
              </mc:Choice>
              <mc:Fallback>
                <p:oleObj name="Equation" r:id="rId14" imgW="596880" imgH="190440" progId="Equation.DSMT4">
                  <p:embed/>
                  <p:pic>
                    <p:nvPicPr>
                      <p:cNvPr id="22" name="Objekt 2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064346" y="3789040"/>
                        <a:ext cx="1492250" cy="4159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kt 23"/>
          <p:cNvGraphicFramePr>
            <a:graphicFrameLocks noChangeAspect="1"/>
          </p:cNvGraphicFramePr>
          <p:nvPr/>
        </p:nvGraphicFramePr>
        <p:xfrm>
          <a:off x="2555776" y="1438505"/>
          <a:ext cx="1492250" cy="415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96880" imgH="190440" progId="Equation.DSMT4">
                  <p:embed/>
                </p:oleObj>
              </mc:Choice>
              <mc:Fallback>
                <p:oleObj name="Equation" r:id="rId16" imgW="596880" imgH="190440" progId="Equation.DSMT4">
                  <p:embed/>
                  <p:pic>
                    <p:nvPicPr>
                      <p:cNvPr id="24" name="Objekt 2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555776" y="1438505"/>
                        <a:ext cx="1492250" cy="4159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530876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29</a:t>
            </a:fld>
            <a:endParaRPr lang="de-DE" dirty="0"/>
          </a:p>
        </p:txBody>
      </p:sp>
      <p:sp>
        <p:nvSpPr>
          <p:cNvPr id="21" name="Rechteck 20"/>
          <p:cNvSpPr/>
          <p:nvPr/>
        </p:nvSpPr>
        <p:spPr bwMode="auto">
          <a:xfrm>
            <a:off x="7596336" y="183862"/>
            <a:ext cx="1296144" cy="5808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 bwMode="auto">
          <a:xfrm>
            <a:off x="505640" y="237867"/>
            <a:ext cx="7738768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kern="1000" spc="0" baseline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GB" sz="3200" dirty="0">
                <a:solidFill>
                  <a:srgbClr val="A50021"/>
                </a:solidFill>
              </a:rPr>
              <a:t>Outlook: Multi Lepton Anomalies</a:t>
            </a:r>
            <a:endParaRPr lang="en-GB" dirty="0">
              <a:solidFill>
                <a:srgbClr val="A50021"/>
              </a:solidFill>
            </a:endParaRPr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37" y="836712"/>
            <a:ext cx="8497443" cy="436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827584" y="52292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Talk of Bruce </a:t>
            </a:r>
            <a:r>
              <a:rPr lang="en-US" sz="1800" kern="1000" spc="30" dirty="0" err="1">
                <a:latin typeface="+mn-lt"/>
                <a:cs typeface="Franklin Gothic Book"/>
              </a:rPr>
              <a:t>Mellado</a:t>
            </a:r>
            <a:r>
              <a:rPr lang="en-US" sz="1800" kern="1000" spc="30" dirty="0">
                <a:latin typeface="+mn-lt"/>
                <a:cs typeface="Franklin Gothic Book"/>
              </a:rPr>
              <a:t>, ICNFP 2021, Crete </a:t>
            </a:r>
            <a:endParaRPr lang="de-DE" sz="1800" kern="1000" spc="30" dirty="0" err="1">
              <a:latin typeface="+mn-lt"/>
              <a:cs typeface="Franklin Gothic Book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44155" y="5949280"/>
            <a:ext cx="9144000" cy="554764"/>
            <a:chOff x="42194" y="1460"/>
            <a:chExt cx="6223298" cy="1281906"/>
          </a:xfrm>
        </p:grpSpPr>
        <p:sp>
          <p:nvSpPr>
            <p:cNvPr id="10" name="Rounded Rectangle 10"/>
            <p:cNvSpPr/>
            <p:nvPr/>
          </p:nvSpPr>
          <p:spPr>
            <a:xfrm>
              <a:off x="265353" y="1460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  <a:ln>
              <a:solidFill>
                <a:srgbClr val="00498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11" name="Rounded Rectangle 4"/>
            <p:cNvSpPr/>
            <p:nvPr/>
          </p:nvSpPr>
          <p:spPr>
            <a:xfrm>
              <a:off x="42194" y="268700"/>
              <a:ext cx="6223298" cy="747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200" dirty="0" err="1"/>
                <a:t>Leptons</a:t>
              </a:r>
              <a:r>
                <a:rPr lang="de-DE" sz="3200" dirty="0"/>
                <a:t> + </a:t>
              </a:r>
              <a:r>
                <a:rPr lang="de-DE" sz="3200" dirty="0" err="1"/>
                <a:t>jets</a:t>
              </a:r>
              <a:r>
                <a:rPr lang="de-DE" sz="3200" dirty="0"/>
                <a:t> + </a:t>
              </a:r>
              <a:r>
                <a:rPr lang="de-DE" sz="3200" dirty="0" err="1"/>
                <a:t>missing</a:t>
              </a:r>
              <a:r>
                <a:rPr lang="de-DE" sz="3200" dirty="0"/>
                <a:t> </a:t>
              </a:r>
              <a:r>
                <a:rPr lang="de-DE" sz="3200" dirty="0" err="1"/>
                <a:t>energy</a:t>
              </a:r>
              <a:endParaRPr lang="en-GB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6753432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/>
        </p:nvSpPr>
        <p:spPr bwMode="auto">
          <a:xfrm>
            <a:off x="6516216" y="116632"/>
            <a:ext cx="2520280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3</a:t>
            </a:fld>
            <a:endParaRPr lang="de-DE" dirty="0"/>
          </a:p>
        </p:txBody>
      </p:sp>
      <p:sp>
        <p:nvSpPr>
          <p:cNvPr id="7" name="Inhaltsplatzhalter 1"/>
          <p:cNvSpPr>
            <a:spLocks noGrp="1"/>
          </p:cNvSpPr>
          <p:nvPr>
            <p:ph sz="quarter" idx="13"/>
          </p:nvPr>
        </p:nvSpPr>
        <p:spPr>
          <a:xfrm>
            <a:off x="467544" y="906129"/>
            <a:ext cx="8496944" cy="5448449"/>
          </a:xfrm>
        </p:spPr>
        <p:txBody>
          <a:bodyPr/>
          <a:lstStyle/>
          <a:p>
            <a:r>
              <a:rPr lang="en-US" sz="2800" dirty="0"/>
              <a:t>Searches for resonances in the spectrum</a:t>
            </a:r>
          </a:p>
          <a:p>
            <a:r>
              <a:rPr lang="en-US" sz="2800" dirty="0"/>
              <a:t>Direct information on the mass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188747"/>
            <a:ext cx="7128792" cy="508500"/>
          </a:xfrm>
        </p:spPr>
        <p:txBody>
          <a:bodyPr/>
          <a:lstStyle/>
          <a:p>
            <a:r>
              <a:rPr lang="en-US" sz="3600" dirty="0"/>
              <a:t>Direct Searches for New Physics</a:t>
            </a:r>
          </a:p>
        </p:txBody>
      </p:sp>
      <p:sp>
        <p:nvSpPr>
          <p:cNvPr id="15" name="Foliennummernplatzhalter 13"/>
          <p:cNvSpPr txBox="1">
            <a:spLocks/>
          </p:cNvSpPr>
          <p:nvPr/>
        </p:nvSpPr>
        <p:spPr>
          <a:xfrm>
            <a:off x="-440626" y="6656298"/>
            <a:ext cx="1604500" cy="21602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r>
              <a:rPr lang="de-DE" dirty="0"/>
              <a:t>Andreas </a:t>
            </a:r>
            <a:r>
              <a:rPr lang="de-DE" dirty="0" err="1"/>
              <a:t>Crivellin</a:t>
            </a:r>
            <a:endParaRPr lang="de-DE" dirty="0"/>
          </a:p>
        </p:txBody>
      </p:sp>
      <p:sp>
        <p:nvSpPr>
          <p:cNvPr id="8" name="Rectangle 7"/>
          <p:cNvSpPr/>
          <p:nvPr/>
        </p:nvSpPr>
        <p:spPr bwMode="auto">
          <a:xfrm>
            <a:off x="611560" y="2484121"/>
            <a:ext cx="7594752" cy="7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31771" y="5733256"/>
            <a:ext cx="8342819" cy="1008111"/>
            <a:chOff x="2250" y="-1597616"/>
            <a:chExt cx="6091499" cy="3600400"/>
          </a:xfrm>
        </p:grpSpPr>
        <p:sp>
          <p:nvSpPr>
            <p:cNvPr id="19" name="Rounded Rectangle 18"/>
            <p:cNvSpPr/>
            <p:nvPr/>
          </p:nvSpPr>
          <p:spPr>
            <a:xfrm>
              <a:off x="2250" y="-869755"/>
              <a:ext cx="6091499" cy="2153121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20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Limited by the available energy of the collider</a:t>
              </a:r>
            </a:p>
          </p:txBody>
        </p:sp>
      </p:grpSp>
      <p:pic>
        <p:nvPicPr>
          <p:cNvPr id="149506" name="Picture 2" descr="First ATLAS result with full Run 2 dataset: a search for new heavy  particles | ATLAS Experiment at C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64009"/>
            <a:ext cx="5760640" cy="391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05827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Left Arrow 37"/>
          <p:cNvSpPr/>
          <p:nvPr/>
        </p:nvSpPr>
        <p:spPr>
          <a:xfrm rot="20081315">
            <a:off x="4284473" y="2326667"/>
            <a:ext cx="3373402" cy="484617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DCE6F4"/>
          </a:solidFill>
          <a:ln>
            <a:solidFill>
              <a:srgbClr val="004986"/>
            </a:solidFill>
          </a:ln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CH"/>
          </a:p>
        </p:txBody>
      </p:sp>
      <p:sp>
        <p:nvSpPr>
          <p:cNvPr id="66" name="Left Arrow 37"/>
          <p:cNvSpPr/>
          <p:nvPr/>
        </p:nvSpPr>
        <p:spPr>
          <a:xfrm rot="16200000">
            <a:off x="5013657" y="1659552"/>
            <a:ext cx="1656933" cy="896347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DCE6F4"/>
          </a:solidFill>
          <a:ln>
            <a:solidFill>
              <a:srgbClr val="004986"/>
            </a:solidFill>
          </a:ln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CH"/>
          </a:p>
        </p:txBody>
      </p:sp>
      <p:sp>
        <p:nvSpPr>
          <p:cNvPr id="62" name="Left Arrow 37"/>
          <p:cNvSpPr/>
          <p:nvPr/>
        </p:nvSpPr>
        <p:spPr>
          <a:xfrm rot="16200000">
            <a:off x="7095223" y="1554023"/>
            <a:ext cx="1656933" cy="896347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DCE6F4"/>
          </a:solidFill>
          <a:ln>
            <a:solidFill>
              <a:srgbClr val="004986"/>
            </a:solidFill>
          </a:ln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CH"/>
          </a:p>
        </p:txBody>
      </p:sp>
      <p:sp>
        <p:nvSpPr>
          <p:cNvPr id="59" name="Left Arrow 37"/>
          <p:cNvSpPr/>
          <p:nvPr/>
        </p:nvSpPr>
        <p:spPr>
          <a:xfrm rot="2252398">
            <a:off x="6131655" y="4846797"/>
            <a:ext cx="2089997" cy="659919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DCE6F4"/>
          </a:solidFill>
          <a:ln>
            <a:solidFill>
              <a:srgbClr val="004986"/>
            </a:solidFill>
          </a:ln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CH"/>
          </a:p>
        </p:txBody>
      </p:sp>
      <p:sp>
        <p:nvSpPr>
          <p:cNvPr id="53" name="Left Arrow 37"/>
          <p:cNvSpPr/>
          <p:nvPr/>
        </p:nvSpPr>
        <p:spPr>
          <a:xfrm rot="2252398">
            <a:off x="1940185" y="4956976"/>
            <a:ext cx="2089997" cy="659919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DCE6F4"/>
          </a:solidFill>
          <a:ln>
            <a:solidFill>
              <a:srgbClr val="004986"/>
            </a:solidFill>
          </a:ln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CH"/>
          </a:p>
        </p:txBody>
      </p:sp>
      <p:sp>
        <p:nvSpPr>
          <p:cNvPr id="123" name="Left Arrow 37"/>
          <p:cNvSpPr/>
          <p:nvPr/>
        </p:nvSpPr>
        <p:spPr>
          <a:xfrm rot="13080794">
            <a:off x="3811331" y="1763656"/>
            <a:ext cx="1656933" cy="896347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DCE6F4"/>
          </a:solidFill>
          <a:ln>
            <a:solidFill>
              <a:srgbClr val="004986"/>
            </a:solidFill>
          </a:ln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CH"/>
          </a:p>
        </p:txBody>
      </p:sp>
      <p:sp>
        <p:nvSpPr>
          <p:cNvPr id="122" name="Left Arrow 37"/>
          <p:cNvSpPr/>
          <p:nvPr/>
        </p:nvSpPr>
        <p:spPr>
          <a:xfrm rot="9339843">
            <a:off x="1474567" y="4792862"/>
            <a:ext cx="3865377" cy="647970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DCE6F4"/>
          </a:solidFill>
          <a:ln>
            <a:solidFill>
              <a:srgbClr val="004986"/>
            </a:solidFill>
          </a:ln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CH"/>
          </a:p>
        </p:txBody>
      </p:sp>
      <p:sp>
        <p:nvSpPr>
          <p:cNvPr id="121" name="Left Arrow 37"/>
          <p:cNvSpPr/>
          <p:nvPr/>
        </p:nvSpPr>
        <p:spPr>
          <a:xfrm rot="7908612">
            <a:off x="3861670" y="5062826"/>
            <a:ext cx="1656933" cy="573949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DCE6F4"/>
          </a:solidFill>
          <a:ln>
            <a:solidFill>
              <a:srgbClr val="004986"/>
            </a:solidFill>
          </a:ln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CH"/>
          </a:p>
        </p:txBody>
      </p:sp>
      <p:sp>
        <p:nvSpPr>
          <p:cNvPr id="120" name="Left Arrow 37"/>
          <p:cNvSpPr/>
          <p:nvPr/>
        </p:nvSpPr>
        <p:spPr>
          <a:xfrm rot="5400000">
            <a:off x="7061953" y="5033429"/>
            <a:ext cx="1656933" cy="896347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DCE6F4"/>
          </a:solidFill>
          <a:ln>
            <a:solidFill>
              <a:srgbClr val="004986"/>
            </a:solidFill>
          </a:ln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CH"/>
          </a:p>
        </p:txBody>
      </p:sp>
      <p:sp>
        <p:nvSpPr>
          <p:cNvPr id="116" name="Left Arrow 37"/>
          <p:cNvSpPr/>
          <p:nvPr/>
        </p:nvSpPr>
        <p:spPr>
          <a:xfrm rot="19218985">
            <a:off x="6101602" y="1944011"/>
            <a:ext cx="2062333" cy="705186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DCE6F4"/>
          </a:solidFill>
          <a:ln>
            <a:solidFill>
              <a:srgbClr val="004986"/>
            </a:solidFill>
          </a:ln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CH"/>
          </a:p>
        </p:txBody>
      </p:sp>
      <p:sp>
        <p:nvSpPr>
          <p:cNvPr id="119" name="Left Arrow 37"/>
          <p:cNvSpPr/>
          <p:nvPr/>
        </p:nvSpPr>
        <p:spPr>
          <a:xfrm rot="5400000">
            <a:off x="5029873" y="5084139"/>
            <a:ext cx="1656933" cy="896347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DCE6F4"/>
          </a:solidFill>
          <a:ln>
            <a:solidFill>
              <a:srgbClr val="004986"/>
            </a:solidFill>
          </a:ln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CH"/>
          </a:p>
        </p:txBody>
      </p:sp>
      <p:sp>
        <p:nvSpPr>
          <p:cNvPr id="118" name="Left Arrow 37"/>
          <p:cNvSpPr/>
          <p:nvPr/>
        </p:nvSpPr>
        <p:spPr>
          <a:xfrm rot="5400000">
            <a:off x="2980229" y="5084138"/>
            <a:ext cx="1656933" cy="896347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DCE6F4"/>
          </a:solidFill>
          <a:ln>
            <a:solidFill>
              <a:srgbClr val="004986"/>
            </a:solidFill>
          </a:ln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CH"/>
          </a:p>
        </p:txBody>
      </p:sp>
      <p:sp>
        <p:nvSpPr>
          <p:cNvPr id="115" name="Left Arrow 37"/>
          <p:cNvSpPr/>
          <p:nvPr/>
        </p:nvSpPr>
        <p:spPr>
          <a:xfrm rot="16200000">
            <a:off x="2917591" y="1577044"/>
            <a:ext cx="1656933" cy="896347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DCE6F4"/>
          </a:solidFill>
          <a:ln>
            <a:solidFill>
              <a:srgbClr val="004986"/>
            </a:solidFill>
          </a:ln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CH"/>
          </a:p>
        </p:txBody>
      </p:sp>
      <p:sp>
        <p:nvSpPr>
          <p:cNvPr id="114" name="Left Arrow 37"/>
          <p:cNvSpPr/>
          <p:nvPr/>
        </p:nvSpPr>
        <p:spPr>
          <a:xfrm rot="5400000">
            <a:off x="790031" y="5084139"/>
            <a:ext cx="1656933" cy="896347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DCE6F4"/>
          </a:solidFill>
          <a:ln>
            <a:solidFill>
              <a:srgbClr val="004986"/>
            </a:solidFill>
          </a:ln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CH"/>
          </a:p>
        </p:txBody>
      </p:sp>
      <p:sp>
        <p:nvSpPr>
          <p:cNvPr id="113" name="Left Arrow 37"/>
          <p:cNvSpPr/>
          <p:nvPr/>
        </p:nvSpPr>
        <p:spPr>
          <a:xfrm rot="16200000">
            <a:off x="792315" y="1577045"/>
            <a:ext cx="1656933" cy="896347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DCE6F4"/>
          </a:solidFill>
          <a:ln>
            <a:solidFill>
              <a:srgbClr val="004986"/>
            </a:solidFill>
          </a:ln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C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Implications for FCC-</a:t>
            </a:r>
            <a:r>
              <a:rPr lang="en-GB" sz="3600" dirty="0" err="1"/>
              <a:t>ee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30</a:t>
            </a:fld>
            <a:endParaRPr lang="de-DE" dirty="0"/>
          </a:p>
        </p:txBody>
      </p:sp>
      <p:sp>
        <p:nvSpPr>
          <p:cNvPr id="28" name="Foliennummernplatzhalter 13"/>
          <p:cNvSpPr txBox="1">
            <a:spLocks/>
          </p:cNvSpPr>
          <p:nvPr/>
        </p:nvSpPr>
        <p:spPr>
          <a:xfrm>
            <a:off x="-440626" y="6656298"/>
            <a:ext cx="1604500" cy="21602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r>
              <a:rPr lang="de-DE" dirty="0"/>
              <a:t>Andreas </a:t>
            </a:r>
            <a:r>
              <a:rPr lang="de-DE" dirty="0" err="1"/>
              <a:t>Crivellin</a:t>
            </a:r>
            <a:endParaRPr lang="de-DE" dirty="0"/>
          </a:p>
        </p:txBody>
      </p:sp>
      <p:grpSp>
        <p:nvGrpSpPr>
          <p:cNvPr id="30" name="Gruppieren 29"/>
          <p:cNvGrpSpPr/>
          <p:nvPr/>
        </p:nvGrpSpPr>
        <p:grpSpPr>
          <a:xfrm>
            <a:off x="7059690" y="1057301"/>
            <a:ext cx="1728000" cy="900000"/>
            <a:chOff x="823676" y="195157"/>
            <a:chExt cx="1508368" cy="1206695"/>
          </a:xfrm>
        </p:grpSpPr>
        <p:sp>
          <p:nvSpPr>
            <p:cNvPr id="31" name="Abgerundetes Rechteck 30"/>
            <p:cNvSpPr/>
            <p:nvPr/>
          </p:nvSpPr>
          <p:spPr>
            <a:xfrm>
              <a:off x="823676" y="195157"/>
              <a:ext cx="1508368" cy="1206695"/>
            </a:xfrm>
            <a:prstGeom prst="roundRect">
              <a:avLst>
                <a:gd name="adj" fmla="val 10000"/>
              </a:avLst>
            </a:prstGeom>
            <a:solidFill>
              <a:srgbClr val="DCE6F4"/>
            </a:solidFill>
            <a:ln>
              <a:solidFill>
                <a:srgbClr val="00498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32" name="Abgerundetes Rechteck 4"/>
            <p:cNvSpPr/>
            <p:nvPr/>
          </p:nvSpPr>
          <p:spPr>
            <a:xfrm>
              <a:off x="859019" y="230500"/>
              <a:ext cx="1437682" cy="1136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75" tIns="66675" rIns="66675" bIns="6667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3500" kern="1200" spc="30" dirty="0">
                  <a:solidFill>
                    <a:srgbClr val="004986"/>
                  </a:solidFill>
                  <a:latin typeface="+mn-lt"/>
                  <a:cs typeface="Franklin Gothic Book"/>
                </a:rPr>
                <a:t>R(D</a:t>
              </a:r>
              <a:r>
                <a:rPr lang="de-CH" sz="3500" kern="1200" spc="30" baseline="30000" dirty="0">
                  <a:solidFill>
                    <a:srgbClr val="004986"/>
                  </a:solidFill>
                  <a:latin typeface="+mn-lt"/>
                  <a:cs typeface="Franklin Gothic Book"/>
                </a:rPr>
                <a:t>(</a:t>
              </a:r>
              <a:r>
                <a:rPr lang="de-CH" sz="3500" kern="1200" spc="30" dirty="0">
                  <a:solidFill>
                    <a:srgbClr val="004986"/>
                  </a:solidFill>
                  <a:latin typeface="+mn-lt"/>
                  <a:cs typeface="Franklin Gothic Book"/>
                </a:rPr>
                <a:t>*</a:t>
              </a:r>
              <a:r>
                <a:rPr lang="de-CH" sz="3500" kern="1200" spc="30" baseline="30000" dirty="0">
                  <a:solidFill>
                    <a:srgbClr val="004986"/>
                  </a:solidFill>
                  <a:latin typeface="+mn-lt"/>
                  <a:cs typeface="Franklin Gothic Book"/>
                </a:rPr>
                <a:t>)</a:t>
              </a:r>
              <a:r>
                <a:rPr lang="de-CH" sz="3500" kern="1200" spc="30" dirty="0">
                  <a:solidFill>
                    <a:srgbClr val="004986"/>
                  </a:solidFill>
                  <a:latin typeface="+mn-lt"/>
                  <a:cs typeface="Franklin Gothic Book"/>
                </a:rPr>
                <a:t>)</a:t>
              </a:r>
              <a:endParaRPr lang="en-GB" sz="3500" kern="1200" dirty="0">
                <a:solidFill>
                  <a:srgbClr val="004986"/>
                </a:solidFill>
              </a:endParaRP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2944695" y="5597088"/>
            <a:ext cx="1728000" cy="900000"/>
            <a:chOff x="7589031" y="1385548"/>
            <a:chExt cx="1508393" cy="1206714"/>
          </a:xfrm>
        </p:grpSpPr>
        <p:sp>
          <p:nvSpPr>
            <p:cNvPr id="44" name="Abgerundetes Rechteck 43"/>
            <p:cNvSpPr/>
            <p:nvPr/>
          </p:nvSpPr>
          <p:spPr>
            <a:xfrm>
              <a:off x="7589031" y="1385548"/>
              <a:ext cx="1508393" cy="1206714"/>
            </a:xfrm>
            <a:prstGeom prst="roundRect">
              <a:avLst>
                <a:gd name="adj" fmla="val 10000"/>
              </a:avLst>
            </a:prstGeom>
            <a:solidFill>
              <a:srgbClr val="DCE6F4"/>
            </a:solidFill>
            <a:ln>
              <a:solidFill>
                <a:srgbClr val="00498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45" name="Abgerundetes Rechteck 4"/>
            <p:cNvSpPr/>
            <p:nvPr/>
          </p:nvSpPr>
          <p:spPr>
            <a:xfrm>
              <a:off x="7624374" y="1420891"/>
              <a:ext cx="1437707" cy="1136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400" kern="1200" dirty="0" err="1">
                  <a:solidFill>
                    <a:srgbClr val="004986"/>
                  </a:solidFill>
                </a:rPr>
                <a:t>b</a:t>
              </a:r>
              <a:r>
                <a:rPr lang="en-GB" sz="3400" kern="1200" dirty="0" err="1">
                  <a:solidFill>
                    <a:srgbClr val="004986"/>
                  </a:solidFill>
                  <a:latin typeface="Arial Narrow" panose="020B0606020202030204" pitchFamily="34" charset="0"/>
                </a:rPr>
                <a:t>→</a:t>
              </a:r>
              <a:r>
                <a:rPr lang="en-GB" sz="3400" kern="1200" dirty="0" err="1">
                  <a:solidFill>
                    <a:srgbClr val="004986"/>
                  </a:solidFill>
                  <a:latin typeface="Calibri" panose="020F0502020204030204" pitchFamily="34" charset="0"/>
                </a:rPr>
                <a:t>s</a:t>
              </a:r>
              <a:r>
                <a:rPr lang="el-GR" sz="3400" kern="1200" dirty="0">
                  <a:solidFill>
                    <a:srgbClr val="004986"/>
                  </a:solidFill>
                  <a:latin typeface="Calibri" panose="020F0502020204030204" pitchFamily="34" charset="0"/>
                </a:rPr>
                <a:t>μμ</a:t>
              </a:r>
              <a:endParaRPr lang="en-GB" sz="3400" kern="1200" dirty="0">
                <a:solidFill>
                  <a:srgbClr val="004986"/>
                </a:solidFill>
              </a:endParaRPr>
            </a:p>
          </p:txBody>
        </p:sp>
      </p:grpSp>
      <p:sp>
        <p:nvSpPr>
          <p:cNvPr id="57" name="Rechteck 56"/>
          <p:cNvSpPr/>
          <p:nvPr/>
        </p:nvSpPr>
        <p:spPr bwMode="auto">
          <a:xfrm>
            <a:off x="7596336" y="183862"/>
            <a:ext cx="1296144" cy="5808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pSp>
        <p:nvGrpSpPr>
          <p:cNvPr id="86" name="Group 12"/>
          <p:cNvGrpSpPr/>
          <p:nvPr/>
        </p:nvGrpSpPr>
        <p:grpSpPr>
          <a:xfrm>
            <a:off x="5077389" y="2992554"/>
            <a:ext cx="1620000" cy="1620000"/>
            <a:chOff x="3206506" y="-12996"/>
            <a:chExt cx="1587832" cy="1587832"/>
          </a:xfrm>
        </p:grpSpPr>
        <p:sp>
          <p:nvSpPr>
            <p:cNvPr id="87" name="Oval 13"/>
            <p:cNvSpPr/>
            <p:nvPr/>
          </p:nvSpPr>
          <p:spPr>
            <a:xfrm>
              <a:off x="3206506" y="-12996"/>
              <a:ext cx="1587832" cy="1587832"/>
            </a:xfrm>
            <a:prstGeom prst="ellipse">
              <a:avLst/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88" name="Oval 4"/>
            <p:cNvSpPr/>
            <p:nvPr/>
          </p:nvSpPr>
          <p:spPr>
            <a:xfrm>
              <a:off x="3394673" y="232533"/>
              <a:ext cx="1122766" cy="1122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100" dirty="0"/>
                <a:t>5x10</a:t>
              </a:r>
              <a:r>
                <a:rPr lang="en-GB" sz="3100" baseline="30000" dirty="0"/>
                <a:t>12 </a:t>
              </a:r>
              <a:br>
                <a:rPr lang="en-GB" sz="3100" dirty="0"/>
              </a:br>
              <a:r>
                <a:rPr lang="en-GB" sz="3100" dirty="0"/>
                <a:t>Z</a:t>
              </a:r>
              <a:endParaRPr lang="en-GB" sz="2800" kern="1200" dirty="0"/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7079200" y="2936192"/>
            <a:ext cx="1620000" cy="1620000"/>
            <a:chOff x="3206506" y="-12996"/>
            <a:chExt cx="1587832" cy="1587832"/>
          </a:xfrm>
        </p:grpSpPr>
        <p:sp>
          <p:nvSpPr>
            <p:cNvPr id="90" name="Oval 13"/>
            <p:cNvSpPr/>
            <p:nvPr/>
          </p:nvSpPr>
          <p:spPr>
            <a:xfrm>
              <a:off x="3206506" y="-12996"/>
              <a:ext cx="1587832" cy="1587832"/>
            </a:xfrm>
            <a:prstGeom prst="ellipse">
              <a:avLst/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91" name="Oval 4"/>
            <p:cNvSpPr/>
            <p:nvPr/>
          </p:nvSpPr>
          <p:spPr>
            <a:xfrm>
              <a:off x="3394673" y="232533"/>
              <a:ext cx="1122766" cy="1122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100" dirty="0"/>
                <a:t>3x10</a:t>
              </a:r>
              <a:r>
                <a:rPr lang="en-GB" sz="3100" baseline="30000" dirty="0"/>
                <a:t>11 </a:t>
              </a:r>
              <a:br>
                <a:rPr lang="en-GB" sz="3100" dirty="0"/>
              </a:br>
              <a:r>
                <a:rPr lang="el-GR" sz="3100" dirty="0"/>
                <a:t>τ</a:t>
              </a:r>
              <a:endParaRPr lang="en-GB" sz="2800" kern="1200" dirty="0"/>
            </a:p>
          </p:txBody>
        </p:sp>
      </p:grpSp>
      <p:grpSp>
        <p:nvGrpSpPr>
          <p:cNvPr id="92" name="Group 12"/>
          <p:cNvGrpSpPr/>
          <p:nvPr/>
        </p:nvGrpSpPr>
        <p:grpSpPr>
          <a:xfrm>
            <a:off x="2947334" y="2972608"/>
            <a:ext cx="1620000" cy="1620000"/>
            <a:chOff x="3206506" y="-12996"/>
            <a:chExt cx="1587832" cy="1587832"/>
          </a:xfrm>
        </p:grpSpPr>
        <p:sp>
          <p:nvSpPr>
            <p:cNvPr id="93" name="Oval 13"/>
            <p:cNvSpPr/>
            <p:nvPr/>
          </p:nvSpPr>
          <p:spPr>
            <a:xfrm>
              <a:off x="3206506" y="-12996"/>
              <a:ext cx="1587832" cy="1587832"/>
            </a:xfrm>
            <a:prstGeom prst="ellipse">
              <a:avLst/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94" name="Oval 4"/>
            <p:cNvSpPr/>
            <p:nvPr/>
          </p:nvSpPr>
          <p:spPr>
            <a:xfrm>
              <a:off x="3278514" y="232533"/>
              <a:ext cx="1440159" cy="1122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100" dirty="0"/>
                <a:t>1.5x10</a:t>
              </a:r>
              <a:r>
                <a:rPr lang="en-GB" sz="3100" baseline="30000" dirty="0"/>
                <a:t>12 </a:t>
              </a:r>
              <a:br>
                <a:rPr lang="en-GB" sz="3100" dirty="0"/>
              </a:br>
              <a:r>
                <a:rPr lang="de-DE" sz="3100" dirty="0"/>
                <a:t>b</a:t>
              </a:r>
              <a:endParaRPr lang="en-GB" sz="3100" kern="1200" dirty="0"/>
            </a:p>
          </p:txBody>
        </p:sp>
      </p:grpSp>
      <p:grpSp>
        <p:nvGrpSpPr>
          <p:cNvPr id="95" name="Gruppieren 94"/>
          <p:cNvGrpSpPr/>
          <p:nvPr/>
        </p:nvGrpSpPr>
        <p:grpSpPr>
          <a:xfrm>
            <a:off x="5031341" y="5599421"/>
            <a:ext cx="1728000" cy="900000"/>
            <a:chOff x="5478008" y="918945"/>
            <a:chExt cx="1508368" cy="1206695"/>
          </a:xfrm>
        </p:grpSpPr>
        <p:sp>
          <p:nvSpPr>
            <p:cNvPr id="96" name="Abgerundetes Rechteck 95"/>
            <p:cNvSpPr/>
            <p:nvPr/>
          </p:nvSpPr>
          <p:spPr>
            <a:xfrm>
              <a:off x="5478008" y="918945"/>
              <a:ext cx="1508368" cy="1206695"/>
            </a:xfrm>
            <a:prstGeom prst="roundRect">
              <a:avLst>
                <a:gd name="adj" fmla="val 10000"/>
              </a:avLst>
            </a:prstGeom>
            <a:solidFill>
              <a:srgbClr val="DCE6F4"/>
            </a:solidFill>
            <a:ln>
              <a:solidFill>
                <a:srgbClr val="00498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97" name="Abgerundetes Rechteck 4"/>
            <p:cNvSpPr/>
            <p:nvPr/>
          </p:nvSpPr>
          <p:spPr>
            <a:xfrm>
              <a:off x="5513351" y="954288"/>
              <a:ext cx="1437682" cy="1136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75" tIns="66675" rIns="66675" bIns="6667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000" kern="1200" dirty="0">
                  <a:solidFill>
                    <a:srgbClr val="004986"/>
                  </a:solidFill>
                </a:rPr>
                <a:t>a</a:t>
              </a:r>
              <a:r>
                <a:rPr lang="el-GR" sz="4000" kern="1200" baseline="-25000" dirty="0">
                  <a:solidFill>
                    <a:srgbClr val="004986"/>
                  </a:solidFill>
                </a:rPr>
                <a:t>μ</a:t>
              </a:r>
              <a:endParaRPr lang="en-GB" sz="4000" kern="1200" baseline="-25000" dirty="0">
                <a:solidFill>
                  <a:srgbClr val="004986"/>
                </a:solidFill>
              </a:endParaRPr>
            </a:p>
          </p:txBody>
        </p:sp>
      </p:grpSp>
      <p:grpSp>
        <p:nvGrpSpPr>
          <p:cNvPr id="98" name="Gruppieren 97"/>
          <p:cNvGrpSpPr/>
          <p:nvPr/>
        </p:nvGrpSpPr>
        <p:grpSpPr>
          <a:xfrm>
            <a:off x="754497" y="5581247"/>
            <a:ext cx="1728000" cy="900000"/>
            <a:chOff x="800757" y="1373298"/>
            <a:chExt cx="1508393" cy="1206714"/>
          </a:xfrm>
        </p:grpSpPr>
        <p:sp>
          <p:nvSpPr>
            <p:cNvPr id="99" name="Abgerundetes Rechteck 98"/>
            <p:cNvSpPr/>
            <p:nvPr/>
          </p:nvSpPr>
          <p:spPr>
            <a:xfrm>
              <a:off x="800757" y="1373298"/>
              <a:ext cx="1508393" cy="1206714"/>
            </a:xfrm>
            <a:prstGeom prst="roundRect">
              <a:avLst>
                <a:gd name="adj" fmla="val 10000"/>
              </a:avLst>
            </a:prstGeom>
            <a:solidFill>
              <a:srgbClr val="DCE6F4"/>
            </a:solidFill>
            <a:ln>
              <a:solidFill>
                <a:srgbClr val="00498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100" name="Abgerundetes Rechteck 4"/>
            <p:cNvSpPr/>
            <p:nvPr/>
          </p:nvSpPr>
          <p:spPr>
            <a:xfrm>
              <a:off x="836100" y="1408641"/>
              <a:ext cx="1437707" cy="1136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400" kern="1200" dirty="0">
                  <a:solidFill>
                    <a:srgbClr val="004986"/>
                  </a:solidFill>
                </a:rPr>
                <a:t>CAA</a:t>
              </a:r>
              <a:endParaRPr lang="en-GB" sz="3400" kern="1200" dirty="0">
                <a:solidFill>
                  <a:srgbClr val="004986"/>
                </a:solidFill>
              </a:endParaRPr>
            </a:p>
          </p:txBody>
        </p:sp>
      </p:grpSp>
      <p:grpSp>
        <p:nvGrpSpPr>
          <p:cNvPr id="101" name="Group 12"/>
          <p:cNvGrpSpPr/>
          <p:nvPr/>
        </p:nvGrpSpPr>
        <p:grpSpPr>
          <a:xfrm>
            <a:off x="856047" y="2946090"/>
            <a:ext cx="1620000" cy="1620000"/>
            <a:chOff x="3206506" y="-12996"/>
            <a:chExt cx="1587832" cy="1587832"/>
          </a:xfrm>
        </p:grpSpPr>
        <p:sp>
          <p:nvSpPr>
            <p:cNvPr id="102" name="Oval 13"/>
            <p:cNvSpPr/>
            <p:nvPr/>
          </p:nvSpPr>
          <p:spPr>
            <a:xfrm>
              <a:off x="3206506" y="-12996"/>
              <a:ext cx="1587832" cy="1587832"/>
            </a:xfrm>
            <a:prstGeom prst="ellipse">
              <a:avLst/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103" name="Oval 4"/>
            <p:cNvSpPr/>
            <p:nvPr/>
          </p:nvSpPr>
          <p:spPr>
            <a:xfrm>
              <a:off x="3319764" y="232533"/>
              <a:ext cx="1270407" cy="1122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000" dirty="0" err="1"/>
                <a:t>e</a:t>
              </a:r>
              <a:r>
                <a:rPr lang="en-GB" sz="3000" baseline="30000" dirty="0" err="1"/>
                <a:t>+</a:t>
              </a:r>
              <a:r>
                <a:rPr lang="en-GB" sz="3000" dirty="0" err="1"/>
                <a:t>e</a:t>
              </a:r>
              <a:r>
                <a:rPr lang="en-GB" sz="3000" baseline="30000" dirty="0"/>
                <a:t>-</a:t>
              </a:r>
              <a:r>
                <a:rPr lang="en-GB" sz="3000" dirty="0">
                  <a:latin typeface="Calibri"/>
                  <a:cs typeface="Calibri"/>
                </a:rPr>
                <a:t>→</a:t>
              </a:r>
              <a:r>
                <a:rPr lang="en-GB" sz="3000" dirty="0" err="1">
                  <a:latin typeface="Calibri"/>
                  <a:cs typeface="Calibri"/>
                </a:rPr>
                <a:t>ff</a:t>
              </a:r>
              <a:endParaRPr lang="en-GB" sz="3000" kern="1200" dirty="0"/>
            </a:p>
          </p:txBody>
        </p:sp>
      </p:grpSp>
      <p:grpSp>
        <p:nvGrpSpPr>
          <p:cNvPr id="104" name="Gruppieren 103"/>
          <p:cNvGrpSpPr/>
          <p:nvPr/>
        </p:nvGrpSpPr>
        <p:grpSpPr>
          <a:xfrm>
            <a:off x="7092280" y="5598884"/>
            <a:ext cx="1728000" cy="900000"/>
            <a:chOff x="7589031" y="1385548"/>
            <a:chExt cx="1508393" cy="1206714"/>
          </a:xfrm>
        </p:grpSpPr>
        <p:sp>
          <p:nvSpPr>
            <p:cNvPr id="105" name="Abgerundetes Rechteck 104"/>
            <p:cNvSpPr/>
            <p:nvPr/>
          </p:nvSpPr>
          <p:spPr>
            <a:xfrm>
              <a:off x="7589031" y="1385548"/>
              <a:ext cx="1508393" cy="1206714"/>
            </a:xfrm>
            <a:prstGeom prst="roundRect">
              <a:avLst>
                <a:gd name="adj" fmla="val 10000"/>
              </a:avLst>
            </a:prstGeom>
            <a:solidFill>
              <a:srgbClr val="DCE6F4"/>
            </a:solidFill>
            <a:ln>
              <a:solidFill>
                <a:srgbClr val="00498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106" name="Abgerundetes Rechteck 4"/>
            <p:cNvSpPr/>
            <p:nvPr/>
          </p:nvSpPr>
          <p:spPr>
            <a:xfrm>
              <a:off x="7624374" y="1420891"/>
              <a:ext cx="1437707" cy="1136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3000" kern="1200" dirty="0">
                  <a:solidFill>
                    <a:srgbClr val="004986"/>
                  </a:solidFill>
                  <a:latin typeface="Calibri"/>
                  <a:cs typeface="Calibri"/>
                </a:rPr>
                <a:t>τ</a:t>
              </a:r>
              <a:r>
                <a:rPr lang="en-GB" sz="3000" dirty="0">
                  <a:solidFill>
                    <a:srgbClr val="004986"/>
                  </a:solidFill>
                  <a:cs typeface="Calibri"/>
                </a:rPr>
                <a:t> →µ</a:t>
              </a:r>
              <a:r>
                <a:rPr lang="el-GR" sz="3000" dirty="0">
                  <a:solidFill>
                    <a:srgbClr val="004986"/>
                  </a:solidFill>
                  <a:cs typeface="Calibri"/>
                </a:rPr>
                <a:t>νν</a:t>
              </a:r>
              <a:endParaRPr lang="en-GB" sz="3000" kern="1200" dirty="0">
                <a:solidFill>
                  <a:srgbClr val="004986"/>
                </a:solidFill>
              </a:endParaRPr>
            </a:p>
          </p:txBody>
        </p:sp>
      </p:grpSp>
      <p:grpSp>
        <p:nvGrpSpPr>
          <p:cNvPr id="107" name="Gruppieren 106"/>
          <p:cNvGrpSpPr/>
          <p:nvPr/>
        </p:nvGrpSpPr>
        <p:grpSpPr>
          <a:xfrm>
            <a:off x="2839334" y="1081590"/>
            <a:ext cx="1728000" cy="900000"/>
            <a:chOff x="1086177" y="1408641"/>
            <a:chExt cx="2676098" cy="1381266"/>
          </a:xfrm>
        </p:grpSpPr>
        <p:sp>
          <p:nvSpPr>
            <p:cNvPr id="108" name="Abgerundetes Rechteck 107"/>
            <p:cNvSpPr/>
            <p:nvPr/>
          </p:nvSpPr>
          <p:spPr>
            <a:xfrm>
              <a:off x="1086177" y="1408641"/>
              <a:ext cx="2676098" cy="1381266"/>
            </a:xfrm>
            <a:prstGeom prst="roundRect">
              <a:avLst>
                <a:gd name="adj" fmla="val 10000"/>
              </a:avLst>
            </a:prstGeom>
            <a:solidFill>
              <a:srgbClr val="DCE6F4"/>
            </a:solidFill>
            <a:ln>
              <a:solidFill>
                <a:srgbClr val="00498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109" name="Abgerundetes Rechteck 4"/>
            <p:cNvSpPr/>
            <p:nvPr/>
          </p:nvSpPr>
          <p:spPr>
            <a:xfrm>
              <a:off x="1771539" y="1531259"/>
              <a:ext cx="1437707" cy="1136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3400" dirty="0">
                  <a:solidFill>
                    <a:srgbClr val="004986"/>
                  </a:solidFill>
                </a:rPr>
                <a:t>Δ</a:t>
              </a:r>
              <a:r>
                <a:rPr lang="de-DE" sz="3400" dirty="0">
                  <a:solidFill>
                    <a:srgbClr val="004986"/>
                  </a:solidFill>
                </a:rPr>
                <a:t>A</a:t>
              </a:r>
              <a:r>
                <a:rPr lang="de-DE" sz="3400" baseline="-25000" dirty="0">
                  <a:solidFill>
                    <a:srgbClr val="004986"/>
                  </a:solidFill>
                </a:rPr>
                <a:t>FB</a:t>
              </a:r>
              <a:endParaRPr lang="en-GB" sz="3400" kern="1200" baseline="-25000" dirty="0">
                <a:solidFill>
                  <a:srgbClr val="004986"/>
                </a:solidFill>
              </a:endParaRPr>
            </a:p>
          </p:txBody>
        </p:sp>
      </p:grpSp>
      <p:grpSp>
        <p:nvGrpSpPr>
          <p:cNvPr id="110" name="Gruppieren 109"/>
          <p:cNvGrpSpPr/>
          <p:nvPr/>
        </p:nvGrpSpPr>
        <p:grpSpPr>
          <a:xfrm>
            <a:off x="748047" y="1066881"/>
            <a:ext cx="1728000" cy="900000"/>
            <a:chOff x="800757" y="1373298"/>
            <a:chExt cx="1508393" cy="1206714"/>
          </a:xfrm>
        </p:grpSpPr>
        <p:sp>
          <p:nvSpPr>
            <p:cNvPr id="111" name="Abgerundetes Rechteck 110"/>
            <p:cNvSpPr/>
            <p:nvPr/>
          </p:nvSpPr>
          <p:spPr>
            <a:xfrm>
              <a:off x="800757" y="1373298"/>
              <a:ext cx="1508393" cy="1206714"/>
            </a:xfrm>
            <a:prstGeom prst="roundRect">
              <a:avLst>
                <a:gd name="adj" fmla="val 10000"/>
              </a:avLst>
            </a:prstGeom>
            <a:solidFill>
              <a:srgbClr val="DCE6F4"/>
            </a:solidFill>
            <a:ln>
              <a:solidFill>
                <a:srgbClr val="00498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112" name="Abgerundetes Rechteck 4"/>
            <p:cNvSpPr/>
            <p:nvPr/>
          </p:nvSpPr>
          <p:spPr>
            <a:xfrm>
              <a:off x="836100" y="1408641"/>
              <a:ext cx="1437707" cy="1136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400" dirty="0" err="1">
                  <a:solidFill>
                    <a:srgbClr val="004986"/>
                  </a:solidFill>
                </a:rPr>
                <a:t>pp</a:t>
              </a:r>
              <a:r>
                <a:rPr lang="de-DE" sz="3400" dirty="0" err="1">
                  <a:solidFill>
                    <a:srgbClr val="004986"/>
                  </a:solidFill>
                  <a:latin typeface="Calibri"/>
                  <a:cs typeface="Calibri"/>
                </a:rPr>
                <a:t>→</a:t>
              </a:r>
              <a:r>
                <a:rPr lang="de-DE" sz="3400" dirty="0" err="1">
                  <a:solidFill>
                    <a:srgbClr val="004986"/>
                  </a:solidFill>
                </a:rPr>
                <a:t>e</a:t>
              </a:r>
              <a:r>
                <a:rPr lang="de-DE" sz="3400" kern="1200" baseline="30000" dirty="0" err="1">
                  <a:solidFill>
                    <a:srgbClr val="004986"/>
                  </a:solidFill>
                </a:rPr>
                <a:t>+</a:t>
              </a:r>
              <a:r>
                <a:rPr lang="de-DE" sz="3400" kern="1200" dirty="0" err="1">
                  <a:solidFill>
                    <a:srgbClr val="004986"/>
                  </a:solidFill>
                </a:rPr>
                <a:t>e</a:t>
              </a:r>
              <a:r>
                <a:rPr lang="de-DE" sz="3400" kern="1200" baseline="30000" dirty="0">
                  <a:solidFill>
                    <a:srgbClr val="004986"/>
                  </a:solidFill>
                </a:rPr>
                <a:t>-</a:t>
              </a:r>
              <a:endParaRPr lang="en-GB" sz="3400" kern="1200" baseline="30000" dirty="0">
                <a:solidFill>
                  <a:srgbClr val="004986"/>
                </a:solidFill>
              </a:endParaRP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1475656" y="494116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b="1" kern="1000" spc="30" dirty="0">
                <a:solidFill>
                  <a:srgbClr val="C00000"/>
                </a:solidFill>
                <a:latin typeface="+mn-lt"/>
                <a:cs typeface="Franklin Gothic Book"/>
              </a:rPr>
              <a:t>LQ</a:t>
            </a:r>
            <a:br>
              <a:rPr lang="en-GB" sz="1800" b="1" kern="1000" spc="30" dirty="0">
                <a:solidFill>
                  <a:srgbClr val="C00000"/>
                </a:solidFill>
                <a:latin typeface="+mn-lt"/>
                <a:cs typeface="Franklin Gothic Book"/>
              </a:rPr>
            </a:br>
            <a:r>
              <a:rPr lang="en-GB" sz="1800" b="1" kern="1000" spc="30" dirty="0">
                <a:solidFill>
                  <a:srgbClr val="C00000"/>
                </a:solidFill>
                <a:latin typeface="+mn-lt"/>
                <a:cs typeface="Franklin Gothic Book"/>
              </a:rPr>
              <a:t>W’</a:t>
            </a:r>
          </a:p>
        </p:txBody>
      </p:sp>
      <p:sp>
        <p:nvSpPr>
          <p:cNvPr id="55" name="Textfeld 54"/>
          <p:cNvSpPr txBox="1"/>
          <p:nvPr/>
        </p:nvSpPr>
        <p:spPr>
          <a:xfrm rot="20130636">
            <a:off x="4163233" y="446564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b="1" kern="1000" spc="30" dirty="0">
                <a:solidFill>
                  <a:srgbClr val="C00000"/>
                </a:solidFill>
                <a:latin typeface="+mn-lt"/>
                <a:cs typeface="Franklin Gothic Book"/>
              </a:rPr>
              <a:t>VLQ, VLL</a:t>
            </a:r>
          </a:p>
        </p:txBody>
      </p:sp>
      <p:sp>
        <p:nvSpPr>
          <p:cNvPr id="58" name="Textfeld 57"/>
          <p:cNvSpPr txBox="1"/>
          <p:nvPr/>
        </p:nvSpPr>
        <p:spPr>
          <a:xfrm rot="18757456">
            <a:off x="4625827" y="490037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b="1" kern="1000" spc="30" dirty="0">
                <a:solidFill>
                  <a:srgbClr val="C00000"/>
                </a:solidFill>
                <a:latin typeface="+mn-lt"/>
                <a:cs typeface="Franklin Gothic Book"/>
              </a:rPr>
              <a:t>Z’</a:t>
            </a:r>
          </a:p>
        </p:txBody>
      </p:sp>
      <p:sp>
        <p:nvSpPr>
          <p:cNvPr id="60" name="Textfeld 59"/>
          <p:cNvSpPr txBox="1"/>
          <p:nvPr/>
        </p:nvSpPr>
        <p:spPr>
          <a:xfrm rot="2278358">
            <a:off x="6347136" y="482973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b="1" kern="1000" spc="30" dirty="0">
                <a:solidFill>
                  <a:srgbClr val="C00000"/>
                </a:solidFill>
                <a:latin typeface="+mn-lt"/>
                <a:cs typeface="Franklin Gothic Book"/>
              </a:rPr>
              <a:t>VLL</a:t>
            </a:r>
          </a:p>
        </p:txBody>
      </p:sp>
      <p:grpSp>
        <p:nvGrpSpPr>
          <p:cNvPr id="63" name="Gruppieren 62"/>
          <p:cNvGrpSpPr/>
          <p:nvPr/>
        </p:nvGrpSpPr>
        <p:grpSpPr>
          <a:xfrm>
            <a:off x="4932040" y="1083661"/>
            <a:ext cx="1728000" cy="900000"/>
            <a:chOff x="823676" y="195157"/>
            <a:chExt cx="1508368" cy="1206695"/>
          </a:xfrm>
        </p:grpSpPr>
        <p:sp>
          <p:nvSpPr>
            <p:cNvPr id="64" name="Abgerundetes Rechteck 63"/>
            <p:cNvSpPr/>
            <p:nvPr/>
          </p:nvSpPr>
          <p:spPr>
            <a:xfrm>
              <a:off x="823676" y="195157"/>
              <a:ext cx="1508368" cy="1206695"/>
            </a:xfrm>
            <a:prstGeom prst="roundRect">
              <a:avLst>
                <a:gd name="adj" fmla="val 10000"/>
              </a:avLst>
            </a:prstGeom>
            <a:solidFill>
              <a:srgbClr val="DCE6F4"/>
            </a:solidFill>
            <a:ln>
              <a:solidFill>
                <a:srgbClr val="00498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65" name="Abgerundetes Rechteck 4"/>
            <p:cNvSpPr/>
            <p:nvPr/>
          </p:nvSpPr>
          <p:spPr>
            <a:xfrm>
              <a:off x="859019" y="230500"/>
              <a:ext cx="1437682" cy="1136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75" tIns="66675" rIns="66675" bIns="6667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3500" kern="1200" spc="30" dirty="0" err="1">
                  <a:solidFill>
                    <a:srgbClr val="004986"/>
                  </a:solidFill>
                  <a:latin typeface="+mn-lt"/>
                  <a:cs typeface="Franklin Gothic Book"/>
                </a:rPr>
                <a:t>Z</a:t>
              </a:r>
              <a:r>
                <a:rPr lang="de-CH" sz="3500" kern="1200" spc="30" dirty="0" err="1">
                  <a:solidFill>
                    <a:srgbClr val="004986"/>
                  </a:solidFill>
                  <a:latin typeface="Calibri"/>
                  <a:cs typeface="Calibri"/>
                </a:rPr>
                <a:t>→bb</a:t>
              </a:r>
              <a:endParaRPr lang="en-GB" sz="3500" kern="1200" dirty="0">
                <a:solidFill>
                  <a:srgbClr val="00498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4747732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056" y="1744956"/>
            <a:ext cx="4987652" cy="464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344" name="Slide Number Placeholder 4"/>
          <p:cNvSpPr txBox="1">
            <a:spLocks noGrp="1"/>
          </p:cNvSpPr>
          <p:nvPr/>
        </p:nvSpPr>
        <p:spPr bwMode="auto">
          <a:xfrm>
            <a:off x="6675438" y="60610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2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31</a:t>
            </a:fld>
            <a:endParaRPr lang="de-DE" dirty="0"/>
          </a:p>
        </p:txBody>
      </p:sp>
      <p:sp>
        <p:nvSpPr>
          <p:cNvPr id="21" name="Rechteck 20"/>
          <p:cNvSpPr/>
          <p:nvPr/>
        </p:nvSpPr>
        <p:spPr bwMode="auto">
          <a:xfrm>
            <a:off x="7596336" y="183862"/>
            <a:ext cx="1296144" cy="5808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 bwMode="auto">
          <a:xfrm>
            <a:off x="505640" y="237867"/>
            <a:ext cx="7738768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kern="1000" spc="0" baseline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GB" sz="3200" dirty="0" err="1">
                <a:solidFill>
                  <a:srgbClr val="A50021"/>
                </a:solidFill>
              </a:rPr>
              <a:t>b</a:t>
            </a:r>
            <a:r>
              <a:rPr lang="en-GB" sz="3200" i="1" dirty="0" err="1">
                <a:solidFill>
                  <a:srgbClr val="A50021"/>
                </a:solidFill>
              </a:rPr>
              <a:t>→</a:t>
            </a:r>
            <a:r>
              <a:rPr lang="en-GB" sz="3200" dirty="0" err="1">
                <a:solidFill>
                  <a:srgbClr val="A50021"/>
                </a:solidFill>
              </a:rPr>
              <a:t>s</a:t>
            </a:r>
            <a:r>
              <a:rPr lang="en-GB" sz="3200" dirty="0">
                <a:solidFill>
                  <a:srgbClr val="A50021"/>
                </a:solidFill>
              </a:rPr>
              <a:t>ℓℓ, W mass and Z’ mixing</a:t>
            </a:r>
            <a:endParaRPr lang="en-GB" dirty="0">
              <a:solidFill>
                <a:srgbClr val="A50021"/>
              </a:solidFill>
            </a:endParaRPr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467544" y="995181"/>
            <a:ext cx="8496300" cy="380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Z-Z’ mixing can leads to a shift in the predictions of 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the W mass and 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can explain the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tension in 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the EW fit</a:t>
            </a:r>
            <a:br>
              <a:rPr lang="en-US" altLang="en-US" sz="2800" dirty="0">
                <a:latin typeface="+mn-lt"/>
              </a:rPr>
            </a:br>
            <a:r>
              <a:rPr lang="en-GB" altLang="en-US" sz="2800" dirty="0">
                <a:latin typeface="+mn-lt"/>
              </a:rPr>
              <a:t>         LFU effect </a:t>
            </a:r>
            <a:br>
              <a:rPr lang="en-GB" altLang="en-US" sz="2800" dirty="0">
                <a:latin typeface="+mn-lt"/>
              </a:rPr>
            </a:br>
            <a:r>
              <a:rPr lang="en-GB" altLang="en-US" sz="2800" dirty="0">
                <a:latin typeface="+mn-lt"/>
              </a:rPr>
              <a:t>in </a:t>
            </a:r>
            <a:r>
              <a:rPr lang="en-GB" altLang="en-US" sz="2800" dirty="0" err="1">
                <a:latin typeface="+mn-lt"/>
              </a:rPr>
              <a:t>b→s</a:t>
            </a:r>
            <a:r>
              <a:rPr lang="en-GB" altLang="en-US" sz="2800" dirty="0">
                <a:latin typeface="+mn-lt"/>
              </a:rPr>
              <a:t>ℓℓ</a:t>
            </a:r>
            <a:endParaRPr lang="en-US" altLang="en-US" sz="2800" dirty="0">
              <a:latin typeface="+mn-lt"/>
            </a:endParaRPr>
          </a:p>
        </p:txBody>
      </p:sp>
      <p:sp>
        <p:nvSpPr>
          <p:cNvPr id="15" name="Left Arrow 15"/>
          <p:cNvSpPr/>
          <p:nvPr/>
        </p:nvSpPr>
        <p:spPr>
          <a:xfrm flipH="1">
            <a:off x="936277" y="3232080"/>
            <a:ext cx="576064" cy="360040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DCE6F4"/>
          </a:solidFill>
          <a:ln>
            <a:solidFill>
              <a:srgbClr val="004986"/>
            </a:solidFill>
          </a:ln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CH"/>
          </a:p>
        </p:txBody>
      </p:sp>
      <p:grpSp>
        <p:nvGrpSpPr>
          <p:cNvPr id="17" name="Group 17"/>
          <p:cNvGrpSpPr/>
          <p:nvPr/>
        </p:nvGrpSpPr>
        <p:grpSpPr>
          <a:xfrm>
            <a:off x="495247" y="3468596"/>
            <a:ext cx="3096344" cy="3684389"/>
            <a:chOff x="2250" y="-1597616"/>
            <a:chExt cx="6091499" cy="3600400"/>
          </a:xfrm>
        </p:grpSpPr>
        <p:sp>
          <p:nvSpPr>
            <p:cNvPr id="19" name="Rounded Rectangle 18"/>
            <p:cNvSpPr/>
            <p:nvPr/>
          </p:nvSpPr>
          <p:spPr>
            <a:xfrm>
              <a:off x="2250" y="-869755"/>
              <a:ext cx="6091499" cy="2153121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20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Interesting correlations between </a:t>
              </a:r>
              <a:r>
                <a:rPr lang="en-GB" altLang="en-US" sz="3200" dirty="0" err="1"/>
                <a:t>b→s</a:t>
              </a:r>
              <a:r>
                <a:rPr lang="en-GB" altLang="en-US" sz="3200" dirty="0"/>
                <a:t>ℓℓ</a:t>
              </a:r>
              <a:r>
                <a:rPr lang="en-US" altLang="en-US" sz="3200" dirty="0"/>
                <a:t> and the EW fit</a:t>
              </a:r>
              <a:r>
                <a:rPr lang="en-GB" sz="3200" dirty="0"/>
                <a:t> </a:t>
              </a:r>
            </a:p>
          </p:txBody>
        </p:sp>
      </p:grpSp>
      <p:sp>
        <p:nvSpPr>
          <p:cNvPr id="4" name="Rechteck 3"/>
          <p:cNvSpPr/>
          <p:nvPr/>
        </p:nvSpPr>
        <p:spPr>
          <a:xfrm>
            <a:off x="7020272" y="1772816"/>
            <a:ext cx="168014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AC, M. </a:t>
            </a:r>
            <a:r>
              <a:rPr lang="de-DE" dirty="0" err="1"/>
              <a:t>Alguero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C.A. </a:t>
            </a:r>
            <a:r>
              <a:rPr lang="de-DE" dirty="0" err="1"/>
              <a:t>Manzari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J. Matias </a:t>
            </a:r>
            <a:br>
              <a:rPr lang="de-DE" dirty="0"/>
            </a:br>
            <a:r>
              <a:rPr lang="de-DE" dirty="0"/>
              <a:t>2201.08170</a:t>
            </a:r>
          </a:p>
        </p:txBody>
      </p:sp>
    </p:spTree>
    <p:extLst>
      <p:ext uri="{BB962C8B-B14F-4D97-AF65-F5344CB8AC3E}">
        <p14:creationId xmlns:p14="http://schemas.microsoft.com/office/powerpoint/2010/main" val="1788496189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7596336" y="183862"/>
            <a:ext cx="1296144" cy="5808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555" y="2447748"/>
            <a:ext cx="3319981" cy="312849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4986"/>
                </a:solidFill>
              </a:rPr>
              <a:t>Outlook: Physics at Future Colliders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206312" y="6681466"/>
            <a:ext cx="499063" cy="176534"/>
          </a:xfrm>
        </p:spPr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32</a:t>
            </a:fld>
            <a:endParaRPr lang="de-DE" dirty="0"/>
          </a:p>
        </p:txBody>
      </p:sp>
      <p:sp>
        <p:nvSpPr>
          <p:cNvPr id="28" name="Foliennummernplatzhalter 13"/>
          <p:cNvSpPr txBox="1">
            <a:spLocks/>
          </p:cNvSpPr>
          <p:nvPr/>
        </p:nvSpPr>
        <p:spPr>
          <a:xfrm>
            <a:off x="-440626" y="6656298"/>
            <a:ext cx="1604500" cy="21602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r>
              <a:rPr lang="de-DE" dirty="0"/>
              <a:t>Andreas </a:t>
            </a:r>
            <a:r>
              <a:rPr lang="de-DE" dirty="0" err="1"/>
              <a:t>Crivellin</a:t>
            </a:r>
            <a:endParaRPr lang="de-DE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67544" y="995181"/>
            <a:ext cx="8496300" cy="380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latin typeface="+mn-lt"/>
              </a:rPr>
              <a:t>Flavour Anomalies require NP at the </a:t>
            </a:r>
            <a:r>
              <a:rPr lang="en-GB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TeV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scale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endParaRPr lang="en-GB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latin typeface="+mn-lt"/>
              </a:rPr>
              <a:t>This new particles in general also affect EW precision observables</a:t>
            </a:r>
          </a:p>
          <a:p>
            <a:pPr marL="0" indent="0">
              <a:buSzPct val="100000"/>
              <a:buNone/>
              <a:defRPr/>
            </a:pPr>
            <a:endParaRPr lang="en-GB" altLang="en-US" sz="2800" dirty="0">
              <a:latin typeface="+mn-lt"/>
            </a:endParaRP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endParaRPr lang="en-GB" altLang="en-US" sz="2800" dirty="0">
              <a:latin typeface="+mn-lt"/>
            </a:endParaRP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latin typeface="+mn-lt"/>
              </a:rPr>
              <a:t>Flavour is directly linked </a:t>
            </a:r>
            <a:br>
              <a:rPr lang="en-GB" altLang="en-US" sz="2800" dirty="0">
                <a:latin typeface="+mn-lt"/>
              </a:rPr>
            </a:br>
            <a:r>
              <a:rPr lang="en-GB" altLang="en-US" sz="2800" dirty="0">
                <a:latin typeface="+mn-lt"/>
              </a:rPr>
              <a:t>to the Higgs boson</a:t>
            </a:r>
          </a:p>
        </p:txBody>
      </p:sp>
      <p:grpSp>
        <p:nvGrpSpPr>
          <p:cNvPr id="10" name="Group 17"/>
          <p:cNvGrpSpPr/>
          <p:nvPr/>
        </p:nvGrpSpPr>
        <p:grpSpPr>
          <a:xfrm>
            <a:off x="409575" y="5269411"/>
            <a:ext cx="8554913" cy="1588590"/>
            <a:chOff x="2250" y="-1597616"/>
            <a:chExt cx="6091499" cy="3600400"/>
          </a:xfrm>
        </p:grpSpPr>
        <p:sp>
          <p:nvSpPr>
            <p:cNvPr id="11" name="Rounded Rectangle 18"/>
            <p:cNvSpPr/>
            <p:nvPr/>
          </p:nvSpPr>
          <p:spPr>
            <a:xfrm>
              <a:off x="2250" y="-869755"/>
              <a:ext cx="6091499" cy="2153121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12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Flavour Anomalies (if confirmed) strengthen the physics case for future colliders significantly</a:t>
              </a:r>
            </a:p>
          </p:txBody>
        </p:sp>
      </p:grpSp>
      <p:sp>
        <p:nvSpPr>
          <p:cNvPr id="13" name="Left Arrow 37"/>
          <p:cNvSpPr/>
          <p:nvPr/>
        </p:nvSpPr>
        <p:spPr>
          <a:xfrm rot="10800000">
            <a:off x="899592" y="1561357"/>
            <a:ext cx="631061" cy="355476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DCE6F4"/>
          </a:solidFill>
          <a:ln>
            <a:solidFill>
              <a:srgbClr val="004986"/>
            </a:solidFill>
          </a:ln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CH"/>
          </a:p>
        </p:txBody>
      </p:sp>
      <p:sp>
        <p:nvSpPr>
          <p:cNvPr id="14" name="Rectangle 40"/>
          <p:cNvSpPr>
            <a:spLocks noChangeArrowheads="1"/>
          </p:cNvSpPr>
          <p:nvPr/>
        </p:nvSpPr>
        <p:spPr bwMode="auto">
          <a:xfrm>
            <a:off x="1550046" y="1492873"/>
            <a:ext cx="700704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600" b="0" i="0" u="none" strike="noStrike" cap="none" normalizeH="0" baseline="0" dirty="0" err="1">
                <a:ln>
                  <a:noFill/>
                </a:ln>
                <a:solidFill>
                  <a:srgbClr val="004986"/>
                </a:solidFill>
                <a:effectLst/>
                <a:latin typeface="Arial Unicode MS" panose="020B0604020202020204" pitchFamily="34" charset="-128"/>
              </a:rPr>
              <a:t>Direct</a:t>
            </a:r>
            <a:r>
              <a:rPr kumimoji="0" lang="de-DE" altLang="de-DE" sz="2600" b="0" i="0" u="none" strike="noStrike" cap="none" normalizeH="0" baseline="0" dirty="0">
                <a:ln>
                  <a:noFill/>
                </a:ln>
                <a:solidFill>
                  <a:srgbClr val="004986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de-DE" altLang="de-DE" sz="2600" b="0" i="0" u="none" strike="noStrike" cap="none" normalizeH="0" baseline="0" dirty="0" err="1">
                <a:ln>
                  <a:noFill/>
                </a:ln>
                <a:solidFill>
                  <a:srgbClr val="004986"/>
                </a:solidFill>
                <a:effectLst/>
                <a:latin typeface="Arial Unicode MS" panose="020B0604020202020204" pitchFamily="34" charset="-128"/>
              </a:rPr>
              <a:t>Searches</a:t>
            </a:r>
            <a:r>
              <a:rPr kumimoji="0" lang="de-DE" altLang="de-DE" sz="2600" b="0" i="0" u="none" strike="noStrike" cap="none" normalizeH="0" baseline="0" dirty="0">
                <a:ln>
                  <a:noFill/>
                </a:ln>
                <a:solidFill>
                  <a:srgbClr val="004986"/>
                </a:solidFill>
                <a:effectLst/>
                <a:latin typeface="Arial Unicode MS" panose="020B0604020202020204" pitchFamily="34" charset="-128"/>
              </a:rPr>
              <a:t> at HL-LHC,</a:t>
            </a:r>
            <a:r>
              <a:rPr kumimoji="0" lang="de-DE" altLang="de-DE" sz="2600" b="0" i="0" u="none" strike="noStrike" cap="none" normalizeH="0" dirty="0">
                <a:ln>
                  <a:noFill/>
                </a:ln>
                <a:solidFill>
                  <a:srgbClr val="004986"/>
                </a:solidFill>
                <a:effectLst/>
                <a:latin typeface="Arial Unicode MS" panose="020B0604020202020204" pitchFamily="34" charset="-128"/>
              </a:rPr>
              <a:t> HE-LHC, FCC-pp</a:t>
            </a:r>
            <a:endParaRPr kumimoji="0" lang="de-DE" altLang="de-DE" sz="2600" b="0" i="0" u="none" strike="noStrike" cap="none" normalizeH="0" baseline="-25000" dirty="0">
              <a:ln>
                <a:noFill/>
              </a:ln>
              <a:solidFill>
                <a:srgbClr val="00498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Left Arrow 37"/>
          <p:cNvSpPr/>
          <p:nvPr/>
        </p:nvSpPr>
        <p:spPr>
          <a:xfrm rot="10800000">
            <a:off x="918985" y="3001517"/>
            <a:ext cx="631061" cy="355476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DCE6F4"/>
          </a:solidFill>
          <a:ln>
            <a:solidFill>
              <a:srgbClr val="004986"/>
            </a:solidFill>
          </a:ln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CH"/>
          </a:p>
        </p:txBody>
      </p:sp>
      <p:sp>
        <p:nvSpPr>
          <p:cNvPr id="16" name="Rectangle 40"/>
          <p:cNvSpPr>
            <a:spLocks noChangeArrowheads="1"/>
          </p:cNvSpPr>
          <p:nvPr/>
        </p:nvSpPr>
        <p:spPr bwMode="auto">
          <a:xfrm>
            <a:off x="1575312" y="2928300"/>
            <a:ext cx="285687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600" b="0" i="0" u="none" strike="noStrike" cap="none" normalizeH="0" baseline="0" dirty="0">
                <a:ln>
                  <a:noFill/>
                </a:ln>
                <a:solidFill>
                  <a:srgbClr val="004986"/>
                </a:solidFill>
                <a:effectLst/>
                <a:latin typeface="Arial Unicode MS" panose="020B0604020202020204" pitchFamily="34" charset="-128"/>
              </a:rPr>
              <a:t>Z </a:t>
            </a:r>
            <a:r>
              <a:rPr kumimoji="0" lang="de-DE" altLang="de-DE" sz="2600" b="0" i="0" u="none" strike="noStrike" cap="none" normalizeH="0" baseline="0" dirty="0" err="1">
                <a:ln>
                  <a:noFill/>
                </a:ln>
                <a:solidFill>
                  <a:srgbClr val="004986"/>
                </a:solidFill>
                <a:effectLst/>
                <a:latin typeface="Arial Unicode MS" panose="020B0604020202020204" pitchFamily="34" charset="-128"/>
              </a:rPr>
              <a:t>decays</a:t>
            </a:r>
            <a:r>
              <a:rPr kumimoji="0" lang="de-DE" altLang="de-DE" sz="2600" b="0" i="0" u="none" strike="noStrike" cap="none" normalizeH="0" baseline="0" dirty="0">
                <a:ln>
                  <a:noFill/>
                </a:ln>
                <a:solidFill>
                  <a:srgbClr val="004986"/>
                </a:solidFill>
                <a:effectLst/>
                <a:latin typeface="Arial Unicode MS" panose="020B0604020202020204" pitchFamily="34" charset="-128"/>
              </a:rPr>
              <a:t> at CLIC</a:t>
            </a:r>
            <a:r>
              <a:rPr kumimoji="0" lang="de-DE" altLang="de-DE" sz="2600" b="0" i="0" u="none" strike="noStrike" cap="none" normalizeH="0" dirty="0">
                <a:ln>
                  <a:noFill/>
                </a:ln>
                <a:solidFill>
                  <a:srgbClr val="004986"/>
                </a:solidFill>
                <a:effectLst/>
                <a:latin typeface="Arial Unicode MS" panose="020B0604020202020204" pitchFamily="34" charset="-128"/>
              </a:rPr>
              <a:t> </a:t>
            </a:r>
            <a:br>
              <a:rPr kumimoji="0" lang="de-DE" altLang="de-DE" sz="2600" b="0" i="0" u="none" strike="noStrike" cap="none" normalizeH="0" dirty="0">
                <a:ln>
                  <a:noFill/>
                </a:ln>
                <a:solidFill>
                  <a:srgbClr val="004986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de-DE" altLang="de-DE" sz="2600" b="0" i="0" u="none" strike="noStrike" cap="none" normalizeH="0" dirty="0" err="1">
                <a:ln>
                  <a:noFill/>
                </a:ln>
                <a:solidFill>
                  <a:srgbClr val="004986"/>
                </a:solidFill>
                <a:effectLst/>
                <a:latin typeface="Arial Unicode MS" panose="020B0604020202020204" pitchFamily="34" charset="-128"/>
              </a:rPr>
              <a:t>and</a:t>
            </a:r>
            <a:r>
              <a:rPr kumimoji="0" lang="de-DE" altLang="de-DE" sz="2600" b="0" i="0" u="none" strike="noStrike" cap="none" normalizeH="0" dirty="0">
                <a:ln>
                  <a:noFill/>
                </a:ln>
                <a:solidFill>
                  <a:srgbClr val="004986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de-DE" altLang="de-DE" sz="2600" b="0" i="0" u="none" strike="noStrike" cap="none" normalizeH="0" baseline="0" dirty="0">
                <a:ln>
                  <a:noFill/>
                </a:ln>
                <a:solidFill>
                  <a:srgbClr val="004986"/>
                </a:solidFill>
                <a:effectLst/>
                <a:latin typeface="Arial Unicode MS" panose="020B0604020202020204" pitchFamily="34" charset="-128"/>
              </a:rPr>
              <a:t>FCC-</a:t>
            </a:r>
            <a:r>
              <a:rPr kumimoji="0" lang="de-DE" altLang="de-DE" sz="2600" b="0" i="0" u="none" strike="noStrike" cap="none" normalizeH="0" baseline="0" dirty="0" err="1">
                <a:ln>
                  <a:noFill/>
                </a:ln>
                <a:solidFill>
                  <a:srgbClr val="004986"/>
                </a:solidFill>
                <a:effectLst/>
                <a:latin typeface="Arial Unicode MS" panose="020B0604020202020204" pitchFamily="34" charset="-128"/>
              </a:rPr>
              <a:t>ee</a:t>
            </a:r>
            <a:endParaRPr kumimoji="0" lang="de-DE" altLang="de-DE" sz="2600" b="0" i="0" u="none" strike="noStrike" cap="none" normalizeH="0" baseline="-25000" dirty="0">
              <a:ln>
                <a:noFill/>
              </a:ln>
              <a:solidFill>
                <a:srgbClr val="00498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Left Arrow 37"/>
          <p:cNvSpPr/>
          <p:nvPr/>
        </p:nvSpPr>
        <p:spPr>
          <a:xfrm rot="10800000">
            <a:off x="899592" y="4957727"/>
            <a:ext cx="631061" cy="355476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DCE6F4"/>
          </a:solidFill>
          <a:ln>
            <a:solidFill>
              <a:srgbClr val="004986"/>
            </a:solidFill>
          </a:ln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CH"/>
          </a:p>
        </p:txBody>
      </p:sp>
      <p:sp>
        <p:nvSpPr>
          <p:cNvPr id="18" name="Rectangle 40"/>
          <p:cNvSpPr>
            <a:spLocks noChangeArrowheads="1"/>
          </p:cNvSpPr>
          <p:nvPr/>
        </p:nvSpPr>
        <p:spPr bwMode="auto">
          <a:xfrm>
            <a:off x="1580298" y="4861989"/>
            <a:ext cx="181492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600" b="0" i="0" u="none" strike="noStrike" cap="none" normalizeH="0" baseline="0" dirty="0">
                <a:ln>
                  <a:noFill/>
                </a:ln>
                <a:solidFill>
                  <a:srgbClr val="004986"/>
                </a:solidFill>
                <a:effectLst/>
                <a:latin typeface="Arial Unicode MS" panose="020B0604020202020204" pitchFamily="34" charset="-128"/>
              </a:rPr>
              <a:t>CLIC, FCC</a:t>
            </a:r>
            <a:endParaRPr kumimoji="0" lang="de-DE" altLang="de-DE" sz="2600" b="0" i="0" u="none" strike="noStrike" cap="none" normalizeH="0" baseline="-25000" dirty="0">
              <a:ln>
                <a:noFill/>
              </a:ln>
              <a:solidFill>
                <a:srgbClr val="004986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r="61768" b="57290"/>
          <a:stretch/>
        </p:blipFill>
        <p:spPr>
          <a:xfrm>
            <a:off x="4725029" y="3479529"/>
            <a:ext cx="720080" cy="847535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3"/>
          <a:srcRect t="42743" r="34158" b="20046"/>
          <a:stretch/>
        </p:blipFill>
        <p:spPr>
          <a:xfrm>
            <a:off x="4725029" y="4257930"/>
            <a:ext cx="1240082" cy="738424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3"/>
          <a:srcRect t="83240" r="15889"/>
          <a:stretch/>
        </p:blipFill>
        <p:spPr>
          <a:xfrm>
            <a:off x="4696849" y="5079228"/>
            <a:ext cx="1584176" cy="332607"/>
          </a:xfrm>
          <a:prstGeom prst="rect">
            <a:avLst/>
          </a:prstGeom>
        </p:spPr>
      </p:pic>
      <p:sp>
        <p:nvSpPr>
          <p:cNvPr id="21" name="Rectangle 40"/>
          <p:cNvSpPr>
            <a:spLocks noChangeArrowheads="1"/>
          </p:cNvSpPr>
          <p:nvPr/>
        </p:nvSpPr>
        <p:spPr bwMode="auto">
          <a:xfrm>
            <a:off x="6299581" y="4579132"/>
            <a:ext cx="24080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4986"/>
                </a:solidFill>
                <a:effectLst/>
                <a:latin typeface="Arial Unicode MS" panose="020B0604020202020204" pitchFamily="34" charset="-128"/>
              </a:rPr>
              <a:t>LQ in</a:t>
            </a:r>
            <a:r>
              <a:rPr kumimoji="0" lang="de-DE" altLang="de-DE" sz="2000" b="0" i="0" u="none" strike="noStrike" cap="none" normalizeH="0" dirty="0">
                <a:ln>
                  <a:noFill/>
                </a:ln>
                <a:solidFill>
                  <a:srgbClr val="004986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de-DE" altLang="de-DE" sz="2000" b="0" i="0" u="none" strike="noStrike" cap="none" normalizeH="0" dirty="0" err="1">
                <a:ln>
                  <a:noFill/>
                </a:ln>
                <a:solidFill>
                  <a:srgbClr val="004986"/>
                </a:solidFill>
                <a:effectLst/>
                <a:latin typeface="Arial Unicode MS" panose="020B0604020202020204" pitchFamily="34" charset="-128"/>
              </a:rPr>
              <a:t>Higgs</a:t>
            </a:r>
            <a:r>
              <a:rPr kumimoji="0" lang="de-DE" altLang="de-DE" sz="2000" b="0" i="0" u="none" strike="noStrike" cap="none" normalizeH="0" dirty="0">
                <a:ln>
                  <a:noFill/>
                </a:ln>
                <a:solidFill>
                  <a:srgbClr val="004986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de-DE" altLang="de-DE" sz="2000" b="0" i="0" u="none" strike="noStrike" cap="none" normalizeH="0" dirty="0" err="1">
                <a:ln>
                  <a:noFill/>
                </a:ln>
                <a:solidFill>
                  <a:srgbClr val="004986"/>
                </a:solidFill>
                <a:effectLst/>
                <a:latin typeface="Arial Unicode MS" panose="020B0604020202020204" pitchFamily="34" charset="-128"/>
              </a:rPr>
              <a:t>decays</a:t>
            </a:r>
            <a:endParaRPr kumimoji="0" lang="de-DE" altLang="de-DE" sz="2000" b="0" i="0" u="none" strike="noStrike" cap="none" normalizeH="0" baseline="-25000" dirty="0">
              <a:ln>
                <a:noFill/>
              </a:ln>
              <a:solidFill>
                <a:srgbClr val="00498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647564" y="256294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4986"/>
                </a:solidFill>
              </a:rPr>
              <a:t>2006.10758</a:t>
            </a:r>
            <a:endParaRPr lang="en-GB" sz="1400" dirty="0">
              <a:solidFill>
                <a:srgbClr val="0049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09654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4986"/>
                </a:solidFill>
              </a:rPr>
              <a:t>Correlations the neutron EDM with S1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09575" y="5736383"/>
            <a:ext cx="8554913" cy="1066588"/>
            <a:chOff x="2250" y="-1597616"/>
            <a:chExt cx="6091499" cy="3600400"/>
          </a:xfrm>
        </p:grpSpPr>
        <p:sp>
          <p:nvSpPr>
            <p:cNvPr id="19" name="Rounded Rectangle 18"/>
            <p:cNvSpPr/>
            <p:nvPr/>
          </p:nvSpPr>
          <p:spPr>
            <a:xfrm>
              <a:off x="2250" y="-869755"/>
              <a:ext cx="6091499" cy="2153121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20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Effect in B predicts measurable </a:t>
              </a:r>
              <a:r>
                <a:rPr lang="en-GB" sz="3200" dirty="0" err="1"/>
                <a:t>nEDM</a:t>
              </a:r>
              <a:r>
                <a:rPr lang="en-GB" sz="3200" dirty="0"/>
                <a:t> effect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33</a:t>
            </a:fld>
            <a:endParaRPr lang="de-DE" dirty="0"/>
          </a:p>
        </p:txBody>
      </p:sp>
      <p:sp>
        <p:nvSpPr>
          <p:cNvPr id="6" name="Rectangle 5"/>
          <p:cNvSpPr/>
          <p:nvPr/>
        </p:nvSpPr>
        <p:spPr bwMode="auto">
          <a:xfrm>
            <a:off x="7925586" y="1876043"/>
            <a:ext cx="151336" cy="40046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007476" y="5854193"/>
            <a:ext cx="4304940" cy="1034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28906" y="547901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4986"/>
                </a:solidFill>
              </a:rPr>
              <a:t>J. </a:t>
            </a:r>
            <a:r>
              <a:rPr lang="en-US" sz="1800" dirty="0" err="1">
                <a:solidFill>
                  <a:srgbClr val="004986"/>
                </a:solidFill>
              </a:rPr>
              <a:t>Aebischer</a:t>
            </a:r>
            <a:r>
              <a:rPr lang="en-US" sz="1800" dirty="0">
                <a:solidFill>
                  <a:srgbClr val="004986"/>
                </a:solidFill>
              </a:rPr>
              <a:t>, AC, F. </a:t>
            </a:r>
            <a:r>
              <a:rPr lang="en-US" sz="1800" dirty="0" err="1">
                <a:solidFill>
                  <a:srgbClr val="004986"/>
                </a:solidFill>
              </a:rPr>
              <a:t>Saturnino</a:t>
            </a:r>
            <a:r>
              <a:rPr lang="en-US" sz="1800" dirty="0">
                <a:solidFill>
                  <a:srgbClr val="004986"/>
                </a:solidFill>
              </a:rPr>
              <a:t>, 1905.xxx</a:t>
            </a:r>
            <a:endParaRPr lang="de-CH" sz="1800" dirty="0">
              <a:solidFill>
                <a:srgbClr val="004986"/>
              </a:solidFill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8" y="1158539"/>
            <a:ext cx="7832465" cy="463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724128" y="948384"/>
            <a:ext cx="31641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rgbClr val="004986"/>
                </a:solidFill>
                <a:latin typeface="+mn-lt"/>
              </a:rPr>
              <a:t>W. </a:t>
            </a:r>
            <a:r>
              <a:rPr lang="en-GB" altLang="en-US" sz="1800" dirty="0" err="1">
                <a:solidFill>
                  <a:srgbClr val="004986"/>
                </a:solidFill>
                <a:latin typeface="+mn-lt"/>
              </a:rPr>
              <a:t>Dekens</a:t>
            </a:r>
            <a:r>
              <a:rPr lang="en-GB" altLang="en-US" sz="1800" dirty="0">
                <a:solidFill>
                  <a:srgbClr val="004986"/>
                </a:solidFill>
                <a:latin typeface="+mn-lt"/>
              </a:rPr>
              <a:t>, J. de </a:t>
            </a:r>
            <a:r>
              <a:rPr lang="en-GB" altLang="en-US" sz="1800" dirty="0" err="1">
                <a:solidFill>
                  <a:srgbClr val="004986"/>
                </a:solidFill>
                <a:latin typeface="+mn-lt"/>
              </a:rPr>
              <a:t>Vries</a:t>
            </a:r>
            <a:r>
              <a:rPr lang="en-GB" altLang="en-US" sz="1800" dirty="0">
                <a:solidFill>
                  <a:srgbClr val="004986"/>
                </a:solidFill>
                <a:latin typeface="+mn-lt"/>
              </a:rPr>
              <a:t>, M. Jung, </a:t>
            </a:r>
            <a:br>
              <a:rPr lang="en-GB" altLang="en-US" sz="1800" dirty="0">
                <a:solidFill>
                  <a:srgbClr val="004986"/>
                </a:solidFill>
                <a:latin typeface="+mn-lt"/>
              </a:rPr>
            </a:br>
            <a:r>
              <a:rPr lang="en-GB" altLang="en-US" sz="1800" dirty="0">
                <a:solidFill>
                  <a:srgbClr val="004986"/>
                </a:solidFill>
                <a:latin typeface="+mn-lt"/>
              </a:rPr>
              <a:t>K. K. </a:t>
            </a:r>
            <a:r>
              <a:rPr lang="en-GB" altLang="en-US" sz="1800" dirty="0" err="1">
                <a:solidFill>
                  <a:srgbClr val="004986"/>
                </a:solidFill>
                <a:latin typeface="+mn-lt"/>
              </a:rPr>
              <a:t>Vos</a:t>
            </a:r>
            <a:r>
              <a:rPr lang="en-GB" altLang="en-US" sz="1800" dirty="0">
                <a:solidFill>
                  <a:srgbClr val="004986"/>
                </a:solidFill>
                <a:latin typeface="+mn-lt"/>
              </a:rPr>
              <a:t>, arXiv:1809.09114 </a:t>
            </a:r>
            <a:br>
              <a:rPr lang="en-GB" altLang="en-US" sz="1800" dirty="0">
                <a:solidFill>
                  <a:srgbClr val="004986"/>
                </a:solidFill>
                <a:latin typeface="+mn-lt"/>
              </a:rPr>
            </a:br>
            <a:r>
              <a:rPr lang="en-GB" altLang="en-US" sz="1800" dirty="0">
                <a:solidFill>
                  <a:srgbClr val="004986"/>
                </a:solidFill>
                <a:latin typeface="+mn-lt"/>
              </a:rPr>
              <a:t>AC, F. </a:t>
            </a:r>
            <a:r>
              <a:rPr lang="en-GB" altLang="en-US" sz="1800" dirty="0" err="1">
                <a:solidFill>
                  <a:srgbClr val="004986"/>
                </a:solidFill>
                <a:latin typeface="+mn-lt"/>
              </a:rPr>
              <a:t>Saturnino</a:t>
            </a:r>
            <a:br>
              <a:rPr lang="en-GB" altLang="en-US" sz="1800" dirty="0">
                <a:solidFill>
                  <a:srgbClr val="004986"/>
                </a:solidFill>
                <a:latin typeface="+mn-lt"/>
              </a:rPr>
            </a:br>
            <a:r>
              <a:rPr lang="en-GB" altLang="en-US" sz="1800" dirty="0">
                <a:solidFill>
                  <a:srgbClr val="004986"/>
                </a:solidFill>
                <a:latin typeface="+mn-lt"/>
              </a:rPr>
              <a:t>arxiv:1905:08257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563888" y="4581128"/>
            <a:ext cx="1300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rgbClr val="004986"/>
                </a:solidFill>
                <a:latin typeface="+mn-lt"/>
              </a:rPr>
              <a:t>1905:08257</a:t>
            </a:r>
          </a:p>
        </p:txBody>
      </p:sp>
    </p:spTree>
    <p:extLst>
      <p:ext uri="{BB962C8B-B14F-4D97-AF65-F5344CB8AC3E}">
        <p14:creationId xmlns:p14="http://schemas.microsoft.com/office/powerpoint/2010/main" val="2220753771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4986"/>
                </a:solidFill>
              </a:rPr>
              <a:t>Important Loop-Effects</a:t>
            </a:r>
          </a:p>
        </p:txBody>
      </p:sp>
      <p:sp>
        <p:nvSpPr>
          <p:cNvPr id="10" name="Inhaltsplatzhalter 1"/>
          <p:cNvSpPr>
            <a:spLocks noGrp="1"/>
          </p:cNvSpPr>
          <p:nvPr>
            <p:ph sz="quarter" idx="13"/>
          </p:nvPr>
        </p:nvSpPr>
        <p:spPr>
          <a:xfrm>
            <a:off x="427587" y="951585"/>
            <a:ext cx="8350514" cy="5616624"/>
          </a:xfrm>
        </p:spPr>
        <p:txBody>
          <a:bodyPr/>
          <a:lstStyle/>
          <a:p>
            <a:r>
              <a:rPr lang="en-US" altLang="en-US" sz="3200" dirty="0"/>
              <a:t> Explanation of </a:t>
            </a:r>
            <a:r>
              <a:rPr lang="en-US" altLang="en-US" sz="3200" dirty="0" err="1"/>
              <a:t>b</a:t>
            </a:r>
            <a:r>
              <a:rPr lang="en-US" altLang="en-US" sz="3200" dirty="0" err="1">
                <a:latin typeface="Calibri" panose="020F0502020204030204" pitchFamily="34" charset="0"/>
              </a:rPr>
              <a:t>→c</a:t>
            </a:r>
            <a:r>
              <a:rPr lang="el-GR" altLang="en-US" sz="3200" dirty="0">
                <a:latin typeface="Calibri" panose="020F0502020204030204" pitchFamily="34" charset="0"/>
              </a:rPr>
              <a:t>τν</a:t>
            </a:r>
            <a:r>
              <a:rPr lang="en-GB" altLang="en-US" sz="3200" dirty="0">
                <a:latin typeface="Calibri" panose="020F0502020204030204" pitchFamily="34" charset="0"/>
              </a:rPr>
              <a:t> requires large b</a:t>
            </a:r>
            <a:r>
              <a:rPr lang="el-GR" altLang="en-US" sz="3200" dirty="0">
                <a:latin typeface="Calibri" panose="020F0502020204030204" pitchFamily="34" charset="0"/>
              </a:rPr>
              <a:t>τ</a:t>
            </a:r>
            <a:r>
              <a:rPr lang="en-GB" altLang="en-US" sz="3200" dirty="0">
                <a:latin typeface="Calibri" panose="020F0502020204030204" pitchFamily="34" charset="0"/>
              </a:rPr>
              <a:t> and s</a:t>
            </a:r>
            <a:r>
              <a:rPr lang="el-GR" altLang="en-US" sz="3200" dirty="0">
                <a:latin typeface="Calibri" panose="020F0502020204030204" pitchFamily="34" charset="0"/>
              </a:rPr>
              <a:t>τ</a:t>
            </a:r>
            <a:r>
              <a:rPr lang="en-GB" altLang="en-US" sz="3200" dirty="0">
                <a:latin typeface="Calibri" panose="020F0502020204030204" pitchFamily="34" charset="0"/>
              </a:rPr>
              <a:t> couplings (follows from SU(2) invariance)</a:t>
            </a:r>
            <a:endParaRPr lang="en-US" altLang="en-US" sz="3200" baseline="-25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0" y="5949280"/>
            <a:ext cx="9144000" cy="717920"/>
            <a:chOff x="42194" y="1460"/>
            <a:chExt cx="6223298" cy="1281906"/>
          </a:xfrm>
        </p:grpSpPr>
        <p:sp>
          <p:nvSpPr>
            <p:cNvPr id="20" name="Rounded Rectangle 19"/>
            <p:cNvSpPr/>
            <p:nvPr/>
          </p:nvSpPr>
          <p:spPr>
            <a:xfrm>
              <a:off x="265353" y="1460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21" name="Rounded Rectangle 4"/>
            <p:cNvSpPr/>
            <p:nvPr/>
          </p:nvSpPr>
          <p:spPr>
            <a:xfrm>
              <a:off x="42194" y="268701"/>
              <a:ext cx="6223298" cy="747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Large loop effects in </a:t>
              </a:r>
              <a:r>
                <a:rPr lang="en-US" altLang="en-US" sz="3200" dirty="0" err="1"/>
                <a:t>b</a:t>
              </a:r>
              <a:r>
                <a:rPr lang="en-US" altLang="en-US" sz="3200" dirty="0" err="1">
                  <a:latin typeface="Calibri" panose="020F0502020204030204" pitchFamily="34" charset="0"/>
                </a:rPr>
                <a:t>→s</a:t>
              </a:r>
              <a:r>
                <a:rPr lang="el-GR" altLang="en-US" sz="3200" dirty="0">
                  <a:latin typeface="Calibri" panose="020F0502020204030204" pitchFamily="34" charset="0"/>
                </a:rPr>
                <a:t>μμ</a:t>
              </a:r>
              <a:r>
                <a:rPr lang="en-GB" sz="3200" dirty="0"/>
                <a:t> </a:t>
              </a:r>
            </a:p>
          </p:txBody>
        </p:sp>
      </p:grpSp>
      <p:sp>
        <p:nvSpPr>
          <p:cNvPr id="12" name="Rectangle 8"/>
          <p:cNvSpPr/>
          <p:nvPr/>
        </p:nvSpPr>
        <p:spPr>
          <a:xfrm>
            <a:off x="6392895" y="5356038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4986"/>
                </a:solidFill>
              </a:rPr>
              <a:t>AC, C. </a:t>
            </a:r>
            <a:r>
              <a:rPr lang="en-GB" dirty="0" err="1">
                <a:solidFill>
                  <a:srgbClr val="004986"/>
                </a:solidFill>
              </a:rPr>
              <a:t>Greub</a:t>
            </a:r>
            <a:r>
              <a:rPr lang="en-GB" dirty="0">
                <a:solidFill>
                  <a:srgbClr val="004986"/>
                </a:solidFill>
              </a:rPr>
              <a:t>, D. Müller, </a:t>
            </a:r>
            <a:br>
              <a:rPr lang="en-GB" dirty="0">
                <a:solidFill>
                  <a:srgbClr val="004986"/>
                </a:solidFill>
              </a:rPr>
            </a:br>
            <a:r>
              <a:rPr lang="en-GB" dirty="0">
                <a:solidFill>
                  <a:srgbClr val="004986"/>
                </a:solidFill>
              </a:rPr>
              <a:t>F. </a:t>
            </a:r>
            <a:r>
              <a:rPr lang="en-GB" dirty="0" err="1">
                <a:solidFill>
                  <a:srgbClr val="004986"/>
                </a:solidFill>
              </a:rPr>
              <a:t>Saturnino</a:t>
            </a:r>
            <a:r>
              <a:rPr lang="en-GB" dirty="0">
                <a:solidFill>
                  <a:srgbClr val="004986"/>
                </a:solidFill>
              </a:rPr>
              <a:t>, PRL 2018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22" y="2420888"/>
            <a:ext cx="8116556" cy="282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Bildergebnis für uzh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586" y="27692"/>
            <a:ext cx="1800200" cy="81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/>
        </p:nvSpPr>
        <p:spPr bwMode="auto">
          <a:xfrm>
            <a:off x="6516216" y="116632"/>
            <a:ext cx="2520280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368197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4986"/>
                </a:solidFill>
              </a:rPr>
              <a:t>R(D</a:t>
            </a:r>
            <a:r>
              <a:rPr lang="en-GB" baseline="30000" dirty="0">
                <a:solidFill>
                  <a:srgbClr val="004986"/>
                </a:solidFill>
              </a:rPr>
              <a:t>(</a:t>
            </a:r>
            <a:r>
              <a:rPr lang="en-GB" dirty="0">
                <a:solidFill>
                  <a:srgbClr val="004986"/>
                </a:solidFill>
              </a:rPr>
              <a:t>*</a:t>
            </a:r>
            <a:r>
              <a:rPr lang="en-GB" baseline="30000" dirty="0">
                <a:solidFill>
                  <a:srgbClr val="004986"/>
                </a:solidFill>
              </a:rPr>
              <a:t>)</a:t>
            </a:r>
            <a:r>
              <a:rPr lang="en-GB" dirty="0">
                <a:solidFill>
                  <a:srgbClr val="004986"/>
                </a:solidFill>
              </a:rPr>
              <a:t>) and </a:t>
            </a:r>
            <a:r>
              <a:rPr lang="en-GB" dirty="0" err="1">
                <a:solidFill>
                  <a:srgbClr val="004986"/>
                </a:solidFill>
              </a:rPr>
              <a:t>b→s</a:t>
            </a:r>
            <a:r>
              <a:rPr lang="el-GR" dirty="0">
                <a:solidFill>
                  <a:srgbClr val="004986"/>
                </a:solidFill>
              </a:rPr>
              <a:t>ττ</a:t>
            </a:r>
            <a:endParaRPr lang="en-GB" sz="3000" dirty="0">
              <a:solidFill>
                <a:srgbClr val="004986"/>
              </a:solidFill>
            </a:endParaRPr>
          </a:p>
        </p:txBody>
      </p:sp>
      <p:sp>
        <p:nvSpPr>
          <p:cNvPr id="5" name="Inhaltsplatzhalter 1"/>
          <p:cNvSpPr>
            <a:spLocks noGrp="1"/>
          </p:cNvSpPr>
          <p:nvPr>
            <p:ph sz="quarter" idx="13"/>
          </p:nvPr>
        </p:nvSpPr>
        <p:spPr>
          <a:xfrm>
            <a:off x="427587" y="951585"/>
            <a:ext cx="8350514" cy="5616624"/>
          </a:xfrm>
        </p:spPr>
        <p:txBody>
          <a:bodyPr/>
          <a:lstStyle/>
          <a:p>
            <a:r>
              <a:rPr lang="en-US" altLang="en-US" sz="3000" dirty="0"/>
              <a:t> Large couplings to the second generation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762285" y="1459300"/>
            <a:ext cx="2094280" cy="4843818"/>
            <a:chOff x="2250" y="-1597616"/>
            <a:chExt cx="6091499" cy="3600400"/>
          </a:xfrm>
        </p:grpSpPr>
        <p:sp>
          <p:nvSpPr>
            <p:cNvPr id="7" name="Rounded Rectangle 6"/>
            <p:cNvSpPr/>
            <p:nvPr/>
          </p:nvSpPr>
          <p:spPr>
            <a:xfrm>
              <a:off x="2250" y="-869755"/>
              <a:ext cx="6091499" cy="2153121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8" name="Rounded Rectangle 4"/>
            <p:cNvSpPr/>
            <p:nvPr/>
          </p:nvSpPr>
          <p:spPr>
            <a:xfrm>
              <a:off x="21024" y="-1597616"/>
              <a:ext cx="6053951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 err="1"/>
                <a:t>b→s</a:t>
              </a:r>
              <a:r>
                <a:rPr lang="el-GR" sz="3200" dirty="0"/>
                <a:t>ττ</a:t>
              </a:r>
              <a:endParaRPr lang="en-GB" sz="3200" dirty="0"/>
            </a:p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v</a:t>
              </a:r>
              <a:r>
                <a:rPr lang="en-GB" sz="3200" kern="1200" dirty="0"/>
                <a:t>ery strongly enhanced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35</a:t>
            </a:fld>
            <a:endParaRPr lang="de-DE" dirty="0"/>
          </a:p>
        </p:txBody>
      </p:sp>
      <p:sp>
        <p:nvSpPr>
          <p:cNvPr id="9" name="Rectangle 8"/>
          <p:cNvSpPr/>
          <p:nvPr/>
        </p:nvSpPr>
        <p:spPr>
          <a:xfrm>
            <a:off x="5148064" y="6076375"/>
            <a:ext cx="3995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4986"/>
                </a:solidFill>
              </a:rPr>
              <a:t>B. </a:t>
            </a:r>
            <a:r>
              <a:rPr lang="en-GB" dirty="0" err="1">
                <a:solidFill>
                  <a:srgbClr val="004986"/>
                </a:solidFill>
              </a:rPr>
              <a:t>Capdevila</a:t>
            </a:r>
            <a:r>
              <a:rPr lang="en-GB" dirty="0">
                <a:solidFill>
                  <a:srgbClr val="004986"/>
                </a:solidFill>
              </a:rPr>
              <a:t>, AC, S. </a:t>
            </a:r>
            <a:r>
              <a:rPr lang="en-GB" dirty="0" err="1">
                <a:solidFill>
                  <a:srgbClr val="004986"/>
                </a:solidFill>
              </a:rPr>
              <a:t>Descotes-Genon</a:t>
            </a:r>
            <a:r>
              <a:rPr lang="en-GB" dirty="0">
                <a:solidFill>
                  <a:srgbClr val="004986"/>
                </a:solidFill>
              </a:rPr>
              <a:t>, L. Hofer and J. Matias, PRL.120.181802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0" y="1668716"/>
            <a:ext cx="5770503" cy="438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Bildergebnis für uzh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586" y="19226"/>
            <a:ext cx="1800200" cy="81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 bwMode="auto">
          <a:xfrm>
            <a:off x="6516216" y="116632"/>
            <a:ext cx="2520280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914718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4986"/>
                </a:solidFill>
              </a:rPr>
              <a:t>Important Loop-Effects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0" y="5661248"/>
            <a:ext cx="9144000" cy="1005952"/>
            <a:chOff x="42194" y="1460"/>
            <a:chExt cx="6223298" cy="1281906"/>
          </a:xfrm>
        </p:grpSpPr>
        <p:sp>
          <p:nvSpPr>
            <p:cNvPr id="20" name="Rounded Rectangle 19"/>
            <p:cNvSpPr/>
            <p:nvPr/>
          </p:nvSpPr>
          <p:spPr>
            <a:xfrm>
              <a:off x="265353" y="1460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21" name="Rounded Rectangle 4"/>
            <p:cNvSpPr/>
            <p:nvPr/>
          </p:nvSpPr>
          <p:spPr>
            <a:xfrm>
              <a:off x="42194" y="268701"/>
              <a:ext cx="6223298" cy="747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Explanation of </a:t>
              </a:r>
              <a:r>
                <a:rPr lang="en-GB" sz="3200" dirty="0" err="1"/>
                <a:t>b→c</a:t>
              </a:r>
              <a:r>
                <a:rPr lang="el-GR" sz="3200" dirty="0"/>
                <a:t>τν </a:t>
              </a:r>
              <a:r>
                <a:rPr lang="de-DE" sz="3200" dirty="0" err="1"/>
                <a:t>leads</a:t>
              </a:r>
              <a:r>
                <a:rPr lang="de-DE" sz="3200" dirty="0"/>
                <a:t> </a:t>
              </a:r>
              <a:r>
                <a:rPr lang="de-DE" sz="3200" dirty="0" err="1"/>
                <a:t>to</a:t>
              </a:r>
              <a:r>
                <a:rPr lang="de-DE" sz="3200" dirty="0"/>
                <a:t> </a:t>
              </a:r>
              <a:br>
                <a:rPr lang="de-DE" sz="3200" dirty="0"/>
              </a:br>
              <a:r>
                <a:rPr lang="de-DE" sz="3200" dirty="0"/>
                <a:t>l</a:t>
              </a:r>
              <a:r>
                <a:rPr lang="en-GB" sz="3200" dirty="0" err="1"/>
                <a:t>oop</a:t>
              </a:r>
              <a:r>
                <a:rPr lang="en-GB" sz="3200" dirty="0"/>
                <a:t> effects in </a:t>
              </a:r>
              <a:r>
                <a:rPr lang="en-US" altLang="en-US" sz="3200" dirty="0" err="1"/>
                <a:t>b</a:t>
              </a:r>
              <a:r>
                <a:rPr lang="en-US" altLang="en-US" sz="3200" dirty="0" err="1">
                  <a:latin typeface="Calibri" panose="020F0502020204030204" pitchFamily="34" charset="0"/>
                </a:rPr>
                <a:t>→s</a:t>
              </a:r>
              <a:r>
                <a:rPr lang="el-GR" altLang="en-US" sz="3200" dirty="0">
                  <a:latin typeface="Calibri" panose="020F0502020204030204" pitchFamily="34" charset="0"/>
                </a:rPr>
                <a:t>μμ</a:t>
              </a:r>
              <a:r>
                <a:rPr lang="en-GB" sz="3200" dirty="0"/>
                <a:t> 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2270"/>
          <a:stretch/>
        </p:blipFill>
        <p:spPr>
          <a:xfrm>
            <a:off x="4973530" y="1813411"/>
            <a:ext cx="4062966" cy="3542627"/>
          </a:xfrm>
          <a:prstGeom prst="rect">
            <a:avLst/>
          </a:prstGeom>
        </p:spPr>
      </p:pic>
      <p:sp>
        <p:nvSpPr>
          <p:cNvPr id="12" name="Rectangle 8"/>
          <p:cNvSpPr/>
          <p:nvPr/>
        </p:nvSpPr>
        <p:spPr>
          <a:xfrm>
            <a:off x="7450228" y="3467730"/>
            <a:ext cx="15121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4986"/>
                </a:solidFill>
              </a:rPr>
              <a:t>AC, C. </a:t>
            </a:r>
            <a:r>
              <a:rPr lang="en-GB" dirty="0" err="1">
                <a:solidFill>
                  <a:srgbClr val="004986"/>
                </a:solidFill>
              </a:rPr>
              <a:t>Greub</a:t>
            </a:r>
            <a:r>
              <a:rPr lang="en-GB" dirty="0">
                <a:solidFill>
                  <a:srgbClr val="004986"/>
                </a:solidFill>
              </a:rPr>
              <a:t>, D. Müller, </a:t>
            </a:r>
            <a:br>
              <a:rPr lang="en-GB" dirty="0">
                <a:solidFill>
                  <a:srgbClr val="004986"/>
                </a:solidFill>
              </a:rPr>
            </a:br>
            <a:r>
              <a:rPr lang="en-GB" dirty="0">
                <a:solidFill>
                  <a:srgbClr val="004986"/>
                </a:solidFill>
              </a:rPr>
              <a:t>F. </a:t>
            </a:r>
            <a:r>
              <a:rPr lang="en-GB" dirty="0" err="1">
                <a:solidFill>
                  <a:srgbClr val="004986"/>
                </a:solidFill>
              </a:rPr>
              <a:t>Saturnino</a:t>
            </a:r>
            <a:r>
              <a:rPr lang="en-GB" dirty="0">
                <a:solidFill>
                  <a:srgbClr val="004986"/>
                </a:solidFill>
              </a:rPr>
              <a:t>, PRL 2018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6516216" y="116632"/>
            <a:ext cx="2520280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Inhaltsplatzhalter 1"/>
          <p:cNvSpPr>
            <a:spLocks noGrp="1"/>
          </p:cNvSpPr>
          <p:nvPr>
            <p:ph sz="quarter" idx="13"/>
          </p:nvPr>
        </p:nvSpPr>
        <p:spPr>
          <a:xfrm>
            <a:off x="427587" y="1050576"/>
            <a:ext cx="8350514" cy="2234408"/>
          </a:xfrm>
        </p:spPr>
        <p:txBody>
          <a:bodyPr/>
          <a:lstStyle/>
          <a:p>
            <a:r>
              <a:rPr lang="en-US" altLang="en-US" sz="3200" dirty="0"/>
              <a:t> Explanation of </a:t>
            </a:r>
            <a:r>
              <a:rPr lang="en-US" altLang="en-US" sz="3200" dirty="0" err="1"/>
              <a:t>b</a:t>
            </a:r>
            <a:r>
              <a:rPr lang="en-US" altLang="en-US" sz="3200" dirty="0" err="1">
                <a:latin typeface="Calibri" panose="020F0502020204030204" pitchFamily="34" charset="0"/>
              </a:rPr>
              <a:t>→c</a:t>
            </a:r>
            <a:r>
              <a:rPr lang="el-GR" altLang="en-US" sz="3200" dirty="0">
                <a:latin typeface="Calibri" panose="020F0502020204030204" pitchFamily="34" charset="0"/>
              </a:rPr>
              <a:t>τν</a:t>
            </a:r>
            <a:r>
              <a:rPr lang="en-GB" altLang="en-US" sz="3200" dirty="0">
                <a:latin typeface="Calibri" panose="020F0502020204030204" pitchFamily="34" charset="0"/>
              </a:rPr>
              <a:t> requires large LQ-b</a:t>
            </a:r>
            <a:r>
              <a:rPr lang="el-GR" altLang="en-US" sz="3200" dirty="0">
                <a:latin typeface="Calibri" panose="020F0502020204030204" pitchFamily="34" charset="0"/>
              </a:rPr>
              <a:t>τ</a:t>
            </a:r>
            <a:r>
              <a:rPr lang="de-DE" altLang="en-US" sz="3200" dirty="0">
                <a:latin typeface="Calibri" panose="020F0502020204030204" pitchFamily="34" charset="0"/>
              </a:rPr>
              <a:t> </a:t>
            </a:r>
            <a:r>
              <a:rPr lang="de-DE" altLang="en-US" sz="3200" dirty="0" err="1">
                <a:latin typeface="Calibri" panose="020F0502020204030204" pitchFamily="34" charset="0"/>
              </a:rPr>
              <a:t>and</a:t>
            </a:r>
            <a:r>
              <a:rPr lang="en-GB" altLang="en-US" sz="3200" dirty="0">
                <a:latin typeface="Calibri" panose="020F0502020204030204" pitchFamily="34" charset="0"/>
              </a:rPr>
              <a:t> LQ-c-</a:t>
            </a:r>
            <a:r>
              <a:rPr lang="el-GR" altLang="en-US" sz="3200" dirty="0">
                <a:latin typeface="Calibri" panose="020F0502020204030204" pitchFamily="34" charset="0"/>
              </a:rPr>
              <a:t>ν</a:t>
            </a:r>
            <a:r>
              <a:rPr lang="el-GR" altLang="en-US" sz="3200" baseline="-25000" dirty="0">
                <a:latin typeface="Calibri" panose="020F0502020204030204" pitchFamily="34" charset="0"/>
              </a:rPr>
              <a:t>τ</a:t>
            </a:r>
            <a:r>
              <a:rPr lang="de-DE" altLang="en-US" sz="3200" dirty="0">
                <a:latin typeface="Calibri" panose="020F0502020204030204" pitchFamily="34" charset="0"/>
              </a:rPr>
              <a:t> </a:t>
            </a:r>
            <a:r>
              <a:rPr lang="de-DE" altLang="en-US" sz="3200" dirty="0" err="1">
                <a:latin typeface="Calibri" panose="020F0502020204030204" pitchFamily="34" charset="0"/>
              </a:rPr>
              <a:t>couplings</a:t>
            </a:r>
            <a:endParaRPr lang="de-DE" altLang="en-US" sz="3200" dirty="0">
              <a:latin typeface="Calibri" panose="020F0502020204030204" pitchFamily="34" charset="0"/>
            </a:endParaRPr>
          </a:p>
          <a:p>
            <a:r>
              <a:rPr lang="en-GB" altLang="en-US" sz="3200" dirty="0">
                <a:latin typeface="Calibri" panose="020F0502020204030204" pitchFamily="34" charset="0"/>
              </a:rPr>
              <a:t> Via SU(2) invariance this </a:t>
            </a:r>
            <a:br>
              <a:rPr lang="en-GB" altLang="en-US" sz="3200" dirty="0">
                <a:latin typeface="Calibri" panose="020F0502020204030204" pitchFamily="34" charset="0"/>
              </a:rPr>
            </a:br>
            <a:r>
              <a:rPr lang="en-GB" altLang="en-US" sz="3200" dirty="0">
                <a:latin typeface="Calibri" panose="020F0502020204030204" pitchFamily="34" charset="0"/>
              </a:rPr>
              <a:t>leads to large effects in </a:t>
            </a:r>
            <a:br>
              <a:rPr lang="en-GB" altLang="en-US" sz="3200" dirty="0">
                <a:latin typeface="Calibri" panose="020F0502020204030204" pitchFamily="34" charset="0"/>
              </a:rPr>
            </a:br>
            <a:r>
              <a:rPr lang="en-GB" altLang="en-US" sz="3200" dirty="0" err="1">
                <a:latin typeface="Calibri" panose="020F0502020204030204" pitchFamily="34" charset="0"/>
              </a:rPr>
              <a:t>b</a:t>
            </a:r>
            <a:r>
              <a:rPr lang="en-GB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→s</a:t>
            </a:r>
            <a:r>
              <a:rPr lang="el-GR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ττ</a:t>
            </a:r>
            <a:r>
              <a:rPr lang="de-DE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  <a:r>
              <a:rPr lang="en-GB" altLang="en-US" sz="3200" dirty="0">
                <a:latin typeface="Calibri" panose="020F0502020204030204" pitchFamily="34" charset="0"/>
              </a:rPr>
              <a:t> </a:t>
            </a:r>
          </a:p>
          <a:p>
            <a:r>
              <a:rPr lang="en-GB" altLang="en-US" sz="3200" dirty="0">
                <a:latin typeface="Calibri" panose="020F0502020204030204" pitchFamily="34" charset="0"/>
              </a:rPr>
              <a:t>Closing the tau-loop gives a LFU</a:t>
            </a:r>
            <a:br>
              <a:rPr lang="en-GB" altLang="en-US" sz="3200" dirty="0">
                <a:latin typeface="Calibri" panose="020F0502020204030204" pitchFamily="34" charset="0"/>
              </a:rPr>
            </a:br>
            <a:r>
              <a:rPr lang="en-GB" altLang="en-US" sz="3200" dirty="0">
                <a:latin typeface="Calibri" panose="020F0502020204030204" pitchFamily="34" charset="0"/>
              </a:rPr>
              <a:t>effect in </a:t>
            </a:r>
            <a:r>
              <a:rPr lang="en-GB" altLang="en-US" sz="3200" dirty="0" err="1">
                <a:latin typeface="Calibri" panose="020F0502020204030204" pitchFamily="34" charset="0"/>
              </a:rPr>
              <a:t>b</a:t>
            </a:r>
            <a:r>
              <a:rPr lang="en-GB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→sll</a:t>
            </a:r>
            <a:endParaRPr lang="en-GB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Effect goes in the right direction</a:t>
            </a:r>
            <a:br>
              <a:rPr lang="en-GB" altLang="en-US" sz="3200" dirty="0">
                <a:latin typeface="Calibri" panose="020F0502020204030204" pitchFamily="34" charset="0"/>
              </a:rPr>
            </a:br>
            <a:endParaRPr lang="en-GB" altLang="en-US" sz="3200" dirty="0">
              <a:latin typeface="Calibri" panose="020F050202020403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59832" y="4365104"/>
            <a:ext cx="2699792" cy="4680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004986"/>
                </a:solidFill>
                <a:effectLst/>
                <a:latin typeface="SFMono-Regular"/>
              </a:rPr>
              <a:t>M.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004986"/>
                </a:solidFill>
                <a:effectLst/>
                <a:latin typeface="SFMono-Regular"/>
              </a:rPr>
              <a:t>Algueró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004986"/>
                </a:solidFill>
                <a:effectLst/>
                <a:latin typeface="SFMono-Regular"/>
              </a:rPr>
              <a:t>, B. Capdevila, S.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004986"/>
                </a:solidFill>
                <a:effectLst/>
                <a:latin typeface="SFMono-Regular"/>
              </a:rPr>
              <a:t>Descotes-Genon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004986"/>
                </a:solidFill>
                <a:effectLst/>
                <a:latin typeface="SFMono-Regular"/>
              </a:rPr>
              <a:t>, P.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004986"/>
                </a:solidFill>
                <a:effectLst/>
                <a:latin typeface="SFMono-Regular"/>
              </a:rPr>
              <a:t>Masjuan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004986"/>
                </a:solidFill>
                <a:effectLst/>
                <a:latin typeface="SFMono-Regular"/>
              </a:rPr>
              <a:t>, J. Matias, PRD,</a:t>
            </a:r>
            <a:r>
              <a:rPr kumimoji="0" lang="de-DE" altLang="de-DE" sz="1000" b="0" i="0" u="none" strike="noStrike" cap="none" normalizeH="0" dirty="0">
                <a:ln>
                  <a:noFill/>
                </a:ln>
                <a:solidFill>
                  <a:srgbClr val="004986"/>
                </a:solidFill>
                <a:effectLst/>
                <a:latin typeface="SFMono-Regular"/>
              </a:rPr>
              <a:t> 2019</a:t>
            </a:r>
            <a:r>
              <a:rPr kumimoji="0" lang="de-DE" altLang="de-DE" sz="400" b="0" i="0" u="none" strike="noStrike" cap="none" normalizeH="0" baseline="0" dirty="0">
                <a:ln>
                  <a:noFill/>
                </a:ln>
                <a:solidFill>
                  <a:srgbClr val="004986"/>
                </a:solidFill>
                <a:effectLst/>
              </a:rPr>
              <a:t> 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rgbClr val="004986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051757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4986"/>
                </a:solidFill>
              </a:rPr>
              <a:t>Vector LQ Phenomenology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6015662"/>
            <a:ext cx="9144000" cy="664208"/>
            <a:chOff x="42194" y="-37789"/>
            <a:chExt cx="6223298" cy="1281906"/>
          </a:xfrm>
        </p:grpSpPr>
        <p:sp>
          <p:nvSpPr>
            <p:cNvPr id="21" name="Rounded Rectangle 20"/>
            <p:cNvSpPr/>
            <p:nvPr/>
          </p:nvSpPr>
          <p:spPr>
            <a:xfrm>
              <a:off x="278406" y="-37789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22" name="Rounded Rectangle 4"/>
            <p:cNvSpPr/>
            <p:nvPr/>
          </p:nvSpPr>
          <p:spPr>
            <a:xfrm>
              <a:off x="42194" y="290103"/>
              <a:ext cx="6223298" cy="854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Compatible with constraints for generic couplings</a:t>
              </a:r>
            </a:p>
          </p:txBody>
        </p:sp>
      </p:grp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854973" cy="493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 bwMode="auto">
          <a:xfrm>
            <a:off x="6516216" y="116632"/>
            <a:ext cx="2520280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619208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4986"/>
                </a:solidFill>
              </a:rPr>
              <a:t>Possible UV completions</a:t>
            </a:r>
          </a:p>
        </p:txBody>
      </p:sp>
      <p:sp>
        <p:nvSpPr>
          <p:cNvPr id="10" name="Inhaltsplatzhalter 1"/>
          <p:cNvSpPr>
            <a:spLocks noGrp="1"/>
          </p:cNvSpPr>
          <p:nvPr>
            <p:ph sz="quarter" idx="13"/>
          </p:nvPr>
        </p:nvSpPr>
        <p:spPr>
          <a:xfrm>
            <a:off x="427587" y="980728"/>
            <a:ext cx="8350514" cy="5616624"/>
          </a:xfrm>
        </p:spPr>
        <p:txBody>
          <a:bodyPr/>
          <a:lstStyle/>
          <a:p>
            <a:r>
              <a:rPr lang="en-US" altLang="en-US" sz="2600" dirty="0"/>
              <a:t> </a:t>
            </a:r>
            <a:r>
              <a:rPr lang="de-CH" altLang="en-US" sz="2600" dirty="0"/>
              <a:t>SU(4)×SU(3)’×SU(2)</a:t>
            </a:r>
            <a:r>
              <a:rPr lang="de-CH" altLang="en-US" sz="2600" baseline="-25000" dirty="0"/>
              <a:t>L</a:t>
            </a:r>
            <a:r>
              <a:rPr lang="de-CH" altLang="en-US" sz="2600" dirty="0"/>
              <a:t>×U(1)</a:t>
            </a:r>
            <a:r>
              <a:rPr lang="de-CH" altLang="en-US" sz="2600" baseline="-25000" dirty="0"/>
              <a:t>Y</a:t>
            </a:r>
            <a:r>
              <a:rPr lang="de-CH" altLang="en-US" sz="2600" dirty="0"/>
              <a:t> + </a:t>
            </a:r>
            <a:r>
              <a:rPr lang="de-CH" altLang="en-US" sz="2600" dirty="0" err="1"/>
              <a:t>Vector</a:t>
            </a:r>
            <a:r>
              <a:rPr lang="de-CH" altLang="en-US" sz="2600" dirty="0"/>
              <a:t>-like </a:t>
            </a:r>
            <a:r>
              <a:rPr lang="de-CH" altLang="en-US" sz="2600" dirty="0" err="1"/>
              <a:t>fermions</a:t>
            </a:r>
            <a:br>
              <a:rPr lang="de-CH" altLang="en-US" sz="2600" dirty="0"/>
            </a:br>
            <a:r>
              <a:rPr lang="it-IT" dirty="0">
                <a:solidFill>
                  <a:srgbClr val="004986"/>
                </a:solidFill>
              </a:rPr>
              <a:t>L. Di Luzio, A. </a:t>
            </a:r>
            <a:r>
              <a:rPr lang="it-IT" dirty="0" err="1">
                <a:solidFill>
                  <a:srgbClr val="004986"/>
                </a:solidFill>
              </a:rPr>
              <a:t>Greljo</a:t>
            </a:r>
            <a:r>
              <a:rPr lang="it-IT" dirty="0">
                <a:solidFill>
                  <a:srgbClr val="004986"/>
                </a:solidFill>
              </a:rPr>
              <a:t>, M. </a:t>
            </a:r>
            <a:r>
              <a:rPr lang="it-IT" dirty="0" err="1">
                <a:solidFill>
                  <a:srgbClr val="004986"/>
                </a:solidFill>
              </a:rPr>
              <a:t>Nardecchia</a:t>
            </a:r>
            <a:r>
              <a:rPr lang="it-IT" dirty="0">
                <a:solidFill>
                  <a:srgbClr val="004986"/>
                </a:solidFill>
              </a:rPr>
              <a:t>, arXiv:1708.08450 </a:t>
            </a:r>
            <a:endParaRPr lang="de-CH" dirty="0">
              <a:solidFill>
                <a:srgbClr val="004986"/>
              </a:solidFill>
            </a:endParaRPr>
          </a:p>
          <a:p>
            <a:r>
              <a:rPr lang="en-US" altLang="en-US" sz="2600" dirty="0"/>
              <a:t> </a:t>
            </a:r>
            <a:r>
              <a:rPr lang="de-CH" altLang="en-US" sz="2600" dirty="0"/>
              <a:t>SU(4)×U(2)</a:t>
            </a:r>
            <a:r>
              <a:rPr lang="de-CH" altLang="en-US" sz="2600" baseline="-25000" dirty="0"/>
              <a:t>L</a:t>
            </a:r>
            <a:r>
              <a:rPr lang="de-CH" altLang="en-US" sz="2600" dirty="0"/>
              <a:t>×SU(2)</a:t>
            </a:r>
            <a:r>
              <a:rPr lang="de-CH" altLang="en-US" sz="2600" baseline="-25000" dirty="0"/>
              <a:t>R</a:t>
            </a:r>
            <a:r>
              <a:rPr lang="de-CH" altLang="en-US" sz="2600" dirty="0"/>
              <a:t> + </a:t>
            </a:r>
            <a:r>
              <a:rPr lang="de-CH" altLang="en-US" sz="2600" dirty="0" err="1"/>
              <a:t>Vector</a:t>
            </a:r>
            <a:r>
              <a:rPr lang="de-CH" altLang="en-US" sz="2600" dirty="0"/>
              <a:t>-like </a:t>
            </a:r>
            <a:r>
              <a:rPr lang="de-CH" altLang="en-US" sz="2600" dirty="0" err="1"/>
              <a:t>fermions</a:t>
            </a:r>
            <a:br>
              <a:rPr lang="de-CH" altLang="en-US" sz="2600" dirty="0"/>
            </a:br>
            <a:r>
              <a:rPr lang="it-IT" dirty="0">
                <a:solidFill>
                  <a:srgbClr val="004986"/>
                </a:solidFill>
              </a:rPr>
              <a:t>L. </a:t>
            </a:r>
            <a:r>
              <a:rPr lang="it-IT" dirty="0" err="1">
                <a:solidFill>
                  <a:srgbClr val="004986"/>
                </a:solidFill>
              </a:rPr>
              <a:t>Calibbi</a:t>
            </a:r>
            <a:r>
              <a:rPr lang="it-IT" dirty="0">
                <a:solidFill>
                  <a:srgbClr val="004986"/>
                </a:solidFill>
              </a:rPr>
              <a:t>, AC, T. Li, arXiv:1709.00692</a:t>
            </a:r>
            <a:r>
              <a:rPr lang="en-US" altLang="en-US" dirty="0"/>
              <a:t> </a:t>
            </a:r>
          </a:p>
          <a:p>
            <a:r>
              <a:rPr lang="en-US" altLang="en-US" sz="2600" dirty="0"/>
              <a:t> SU(4)</a:t>
            </a:r>
            <a:r>
              <a:rPr lang="de-CH" altLang="en-US" sz="2600" dirty="0"/>
              <a:t>×</a:t>
            </a:r>
            <a:r>
              <a:rPr lang="en-US" altLang="en-US" sz="2600" dirty="0"/>
              <a:t>SU(4)</a:t>
            </a:r>
            <a:r>
              <a:rPr lang="de-CH" altLang="en-US" sz="2600" dirty="0"/>
              <a:t>×</a:t>
            </a:r>
            <a:r>
              <a:rPr lang="en-US" altLang="en-US" sz="2600" dirty="0"/>
              <a:t>SU(4)</a:t>
            </a:r>
            <a:br>
              <a:rPr lang="en-US" altLang="en-US" sz="2600" dirty="0"/>
            </a:br>
            <a:r>
              <a:rPr lang="it-IT" altLang="en-US" dirty="0">
                <a:solidFill>
                  <a:srgbClr val="004986"/>
                </a:solidFill>
              </a:rPr>
              <a:t>M. Bordone, C. </a:t>
            </a:r>
            <a:r>
              <a:rPr lang="it-IT" altLang="en-US" dirty="0" err="1">
                <a:solidFill>
                  <a:srgbClr val="004986"/>
                </a:solidFill>
              </a:rPr>
              <a:t>Cornella</a:t>
            </a:r>
            <a:r>
              <a:rPr lang="it-IT" altLang="en-US" dirty="0">
                <a:solidFill>
                  <a:srgbClr val="004986"/>
                </a:solidFill>
              </a:rPr>
              <a:t>, J. </a:t>
            </a:r>
            <a:r>
              <a:rPr lang="it-IT" altLang="en-US" dirty="0" err="1">
                <a:solidFill>
                  <a:srgbClr val="004986"/>
                </a:solidFill>
              </a:rPr>
              <a:t>Fuentes</a:t>
            </a:r>
            <a:r>
              <a:rPr lang="it-IT" altLang="en-US" dirty="0">
                <a:solidFill>
                  <a:srgbClr val="004986"/>
                </a:solidFill>
              </a:rPr>
              <a:t>-Martin, G. </a:t>
            </a:r>
            <a:r>
              <a:rPr lang="it-IT" altLang="en-US" dirty="0" err="1">
                <a:solidFill>
                  <a:srgbClr val="004986"/>
                </a:solidFill>
              </a:rPr>
              <a:t>Isidori</a:t>
            </a:r>
            <a:r>
              <a:rPr lang="it-IT" altLang="en-US" dirty="0">
                <a:solidFill>
                  <a:srgbClr val="004986"/>
                </a:solidFill>
              </a:rPr>
              <a:t>, arXiv:1712.01368</a:t>
            </a:r>
            <a:endParaRPr lang="en-US" altLang="en-US" dirty="0">
              <a:solidFill>
                <a:srgbClr val="004986"/>
              </a:solidFill>
            </a:endParaRPr>
          </a:p>
          <a:p>
            <a:r>
              <a:rPr lang="de-CH" altLang="en-US" sz="2600" dirty="0"/>
              <a:t> </a:t>
            </a:r>
            <a:r>
              <a:rPr lang="de-CH" altLang="en-US" sz="2600"/>
              <a:t>SU(4)×SU(2)</a:t>
            </a:r>
            <a:r>
              <a:rPr lang="de-CH" altLang="en-US" sz="2600" baseline="-25000"/>
              <a:t>L</a:t>
            </a:r>
            <a:r>
              <a:rPr lang="de-CH" altLang="en-US" sz="2600"/>
              <a:t>×SU(2)</a:t>
            </a:r>
            <a:r>
              <a:rPr lang="de-CH" altLang="en-US" sz="2600" baseline="-25000"/>
              <a:t>R</a:t>
            </a:r>
            <a:r>
              <a:rPr lang="de-CH" altLang="en-US" sz="2600"/>
              <a:t> </a:t>
            </a:r>
            <a:r>
              <a:rPr lang="de-CH" altLang="en-US" sz="2600" dirty="0" err="1"/>
              <a:t>including</a:t>
            </a:r>
            <a:r>
              <a:rPr lang="de-CH" altLang="en-US" sz="2600" dirty="0"/>
              <a:t> </a:t>
            </a:r>
            <a:r>
              <a:rPr lang="de-CH" altLang="en-US" sz="2600" dirty="0" err="1"/>
              <a:t>scalar</a:t>
            </a:r>
            <a:r>
              <a:rPr lang="de-CH" altLang="en-US" sz="2600" dirty="0"/>
              <a:t> LQs </a:t>
            </a:r>
            <a:r>
              <a:rPr lang="de-CH" altLang="en-US" sz="2600" dirty="0" err="1"/>
              <a:t>and</a:t>
            </a:r>
            <a:r>
              <a:rPr lang="de-CH" altLang="en-US" sz="2600" dirty="0"/>
              <a:t> </a:t>
            </a:r>
            <a:br>
              <a:rPr lang="de-CH" altLang="en-US" sz="2600" dirty="0"/>
            </a:br>
            <a:r>
              <a:rPr lang="de-CH" altLang="en-US" sz="2600" dirty="0"/>
              <a:t> light </a:t>
            </a:r>
            <a:r>
              <a:rPr lang="de-CH" altLang="en-US" sz="2600" dirty="0" err="1"/>
              <a:t>right-handed</a:t>
            </a:r>
            <a:r>
              <a:rPr lang="de-CH" altLang="en-US" sz="2600" dirty="0"/>
              <a:t> </a:t>
            </a:r>
            <a:r>
              <a:rPr lang="de-CH" altLang="en-US" sz="2600" dirty="0" err="1"/>
              <a:t>neutrinos</a:t>
            </a:r>
            <a:br>
              <a:rPr lang="de-CH" altLang="en-US" sz="2600" dirty="0"/>
            </a:br>
            <a:r>
              <a:rPr lang="de-CH" altLang="en-US" dirty="0">
                <a:solidFill>
                  <a:srgbClr val="004986"/>
                </a:solidFill>
              </a:rPr>
              <a:t>J. </a:t>
            </a:r>
            <a:r>
              <a:rPr lang="de-CH" altLang="en-US" dirty="0" err="1">
                <a:solidFill>
                  <a:srgbClr val="004986"/>
                </a:solidFill>
              </a:rPr>
              <a:t>Heeck</a:t>
            </a:r>
            <a:r>
              <a:rPr lang="de-CH" altLang="en-US" dirty="0">
                <a:solidFill>
                  <a:srgbClr val="004986"/>
                </a:solidFill>
              </a:rPr>
              <a:t>, D. </a:t>
            </a:r>
            <a:r>
              <a:rPr lang="de-CH" altLang="en-US" dirty="0" err="1">
                <a:solidFill>
                  <a:srgbClr val="004986"/>
                </a:solidFill>
              </a:rPr>
              <a:t>Teresi</a:t>
            </a:r>
            <a:r>
              <a:rPr lang="de-CH" altLang="en-US" dirty="0">
                <a:solidFill>
                  <a:srgbClr val="004986"/>
                </a:solidFill>
              </a:rPr>
              <a:t>, </a:t>
            </a:r>
            <a:r>
              <a:rPr lang="it-IT" dirty="0" err="1">
                <a:solidFill>
                  <a:srgbClr val="004986"/>
                </a:solidFill>
              </a:rPr>
              <a:t>arXiv</a:t>
            </a:r>
            <a:r>
              <a:rPr lang="it-IT" dirty="0">
                <a:solidFill>
                  <a:srgbClr val="004986"/>
                </a:solidFill>
              </a:rPr>
              <a:t>:</a:t>
            </a:r>
            <a:r>
              <a:rPr lang="de-CH" altLang="en-US" dirty="0">
                <a:solidFill>
                  <a:srgbClr val="004986"/>
                </a:solidFill>
              </a:rPr>
              <a:t>1808.07492 </a:t>
            </a:r>
            <a:endParaRPr lang="en-US" altLang="en-US" dirty="0">
              <a:solidFill>
                <a:srgbClr val="004986"/>
              </a:solidFill>
            </a:endParaRPr>
          </a:p>
          <a:p>
            <a:r>
              <a:rPr lang="en-US" altLang="en-US" sz="2600" dirty="0"/>
              <a:t> SU(8) might even explain ɛ’/ɛ</a:t>
            </a:r>
            <a:br>
              <a:rPr lang="en-US" altLang="en-US" sz="2600" dirty="0"/>
            </a:br>
            <a:r>
              <a:rPr lang="en-US" altLang="en-US" dirty="0">
                <a:solidFill>
                  <a:srgbClr val="004986"/>
                </a:solidFill>
              </a:rPr>
              <a:t>S. </a:t>
            </a:r>
            <a:r>
              <a:rPr lang="en-US" altLang="en-US" dirty="0" err="1">
                <a:solidFill>
                  <a:srgbClr val="004986"/>
                </a:solidFill>
              </a:rPr>
              <a:t>Matsuzaki</a:t>
            </a:r>
            <a:r>
              <a:rPr lang="en-US" altLang="en-US" dirty="0">
                <a:solidFill>
                  <a:srgbClr val="004986"/>
                </a:solidFill>
              </a:rPr>
              <a:t>, K. </a:t>
            </a:r>
            <a:r>
              <a:rPr lang="en-US" altLang="en-US" dirty="0" err="1">
                <a:solidFill>
                  <a:srgbClr val="004986"/>
                </a:solidFill>
              </a:rPr>
              <a:t>Nishiwaki</a:t>
            </a:r>
            <a:r>
              <a:rPr lang="en-US" altLang="en-US" dirty="0">
                <a:solidFill>
                  <a:srgbClr val="004986"/>
                </a:solidFill>
              </a:rPr>
              <a:t> and K. Yamamoto, </a:t>
            </a:r>
            <a:r>
              <a:rPr lang="it-IT" dirty="0" err="1">
                <a:solidFill>
                  <a:srgbClr val="004986"/>
                </a:solidFill>
              </a:rPr>
              <a:t>arXiv</a:t>
            </a:r>
            <a:r>
              <a:rPr lang="it-IT" dirty="0">
                <a:solidFill>
                  <a:srgbClr val="004986"/>
                </a:solidFill>
              </a:rPr>
              <a:t>:</a:t>
            </a:r>
            <a:r>
              <a:rPr lang="en-US" altLang="en-US" dirty="0">
                <a:solidFill>
                  <a:srgbClr val="004986"/>
                </a:solidFill>
              </a:rPr>
              <a:t>1806.02312</a:t>
            </a:r>
          </a:p>
          <a:p>
            <a:r>
              <a:rPr lang="en-US" altLang="en-US" sz="2600" dirty="0"/>
              <a:t> </a:t>
            </a:r>
            <a:r>
              <a:rPr lang="de-CH" altLang="en-US" sz="2600" dirty="0"/>
              <a:t>SU(4)×SU(2)</a:t>
            </a:r>
            <a:r>
              <a:rPr lang="de-CH" altLang="en-US" sz="2600" baseline="-25000" dirty="0"/>
              <a:t>L</a:t>
            </a:r>
            <a:r>
              <a:rPr lang="de-CH" altLang="en-US" sz="2600" dirty="0"/>
              <a:t>×SU(2)</a:t>
            </a:r>
            <a:r>
              <a:rPr lang="de-CH" altLang="en-US" sz="2600" baseline="-25000" dirty="0"/>
              <a:t>R</a:t>
            </a:r>
            <a:r>
              <a:rPr lang="de-CH" altLang="en-US" sz="2600" dirty="0"/>
              <a:t> in RS </a:t>
            </a:r>
            <a:r>
              <a:rPr lang="de-CH" altLang="en-US" sz="2600" dirty="0" err="1"/>
              <a:t>background</a:t>
            </a:r>
            <a:br>
              <a:rPr lang="de-CH" altLang="en-US" sz="2600" dirty="0"/>
            </a:br>
            <a:r>
              <a:rPr lang="de-CH" altLang="en-US" dirty="0">
                <a:solidFill>
                  <a:srgbClr val="004986"/>
                </a:solidFill>
              </a:rPr>
              <a:t>M. Blanke, AC, </a:t>
            </a:r>
            <a:r>
              <a:rPr lang="it-IT" dirty="0" err="1">
                <a:solidFill>
                  <a:srgbClr val="004986"/>
                </a:solidFill>
              </a:rPr>
              <a:t>arXiv</a:t>
            </a:r>
            <a:r>
              <a:rPr lang="it-IT" dirty="0">
                <a:solidFill>
                  <a:srgbClr val="004986"/>
                </a:solidFill>
              </a:rPr>
              <a:t>:</a:t>
            </a:r>
            <a:r>
              <a:rPr lang="de-CH" dirty="0">
                <a:solidFill>
                  <a:srgbClr val="004986"/>
                </a:solidFill>
              </a:rPr>
              <a:t>1801.07256</a:t>
            </a:r>
            <a:endParaRPr lang="de-CH" altLang="en-US" dirty="0">
              <a:solidFill>
                <a:srgbClr val="004986"/>
              </a:solidFill>
            </a:endParaRPr>
          </a:p>
          <a:p>
            <a:endParaRPr lang="de-CH" altLang="en-US" sz="2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0" y="5949280"/>
            <a:ext cx="9144000" cy="717920"/>
            <a:chOff x="42194" y="1460"/>
            <a:chExt cx="6223298" cy="1281906"/>
          </a:xfrm>
        </p:grpSpPr>
        <p:sp>
          <p:nvSpPr>
            <p:cNvPr id="20" name="Rounded Rectangle 19"/>
            <p:cNvSpPr/>
            <p:nvPr/>
          </p:nvSpPr>
          <p:spPr>
            <a:xfrm>
              <a:off x="265353" y="1460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21" name="Rounded Rectangle 4"/>
            <p:cNvSpPr/>
            <p:nvPr/>
          </p:nvSpPr>
          <p:spPr>
            <a:xfrm>
              <a:off x="42194" y="268701"/>
              <a:ext cx="6223298" cy="747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Good solution, but challenging UV completion</a:t>
              </a:r>
            </a:p>
          </p:txBody>
        </p:sp>
      </p:grpSp>
      <p:pic>
        <p:nvPicPr>
          <p:cNvPr id="7" name="Picture 2" descr="Bildergebnis für uzh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586" y="27692"/>
            <a:ext cx="1800200" cy="81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 bwMode="auto">
          <a:xfrm>
            <a:off x="7164288" y="183862"/>
            <a:ext cx="1944216" cy="5808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846106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D7F8E0-D048-B3FC-5D38-C174C5701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924" y="2676428"/>
            <a:ext cx="3616893" cy="328405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416246" y="911149"/>
            <a:ext cx="84963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n-lt"/>
              </a:rPr>
              <a:t>H</a:t>
            </a:r>
            <a:r>
              <a:rPr lang="en-US" altLang="en-US" baseline="30000" dirty="0">
                <a:latin typeface="+mn-lt"/>
              </a:rPr>
              <a:t>+</a:t>
            </a:r>
            <a:r>
              <a:rPr lang="en-US" altLang="en-US" dirty="0">
                <a:latin typeface="+mn-lt"/>
              </a:rPr>
              <a:t>: Only small region in parameter space left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n-lt"/>
              </a:rPr>
              <a:t>W’: Strong constraints from direct LHC searches</a:t>
            </a:r>
            <a:endParaRPr lang="en-US" altLang="en-US" sz="1500" dirty="0">
              <a:latin typeface="+mn-lt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 err="1">
                <a:latin typeface="+mn-lt"/>
              </a:rPr>
              <a:t>Leptoquark</a:t>
            </a:r>
            <a:r>
              <a:rPr lang="en-US" altLang="en-US" dirty="0">
                <a:latin typeface="+mn-lt"/>
              </a:rPr>
              <a:t>: Strong signals in </a:t>
            </a:r>
            <a:r>
              <a:rPr lang="en-US" altLang="en-US" dirty="0" err="1">
                <a:latin typeface="+mn-lt"/>
              </a:rPr>
              <a:t>qq</a:t>
            </a:r>
            <a:r>
              <a:rPr lang="en-US" altLang="en-US" dirty="0">
                <a:latin typeface="Calibri" panose="020F0502020204030204" pitchFamily="34" charset="0"/>
              </a:rPr>
              <a:t>→</a:t>
            </a:r>
            <a:r>
              <a:rPr lang="el-GR" altLang="en-US" dirty="0">
                <a:latin typeface="Calibri" panose="020F0502020204030204" pitchFamily="34" charset="0"/>
              </a:rPr>
              <a:t>ττ</a:t>
            </a:r>
            <a:r>
              <a:rPr lang="en-US" altLang="en-US" dirty="0">
                <a:latin typeface="+mn-lt"/>
              </a:rPr>
              <a:t> searches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+mn-lt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+mn-lt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+mn-lt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+mn-lt"/>
            </a:endParaRPr>
          </a:p>
          <a:p>
            <a:pPr marL="0" indent="0">
              <a:buClr>
                <a:schemeClr val="tx1"/>
              </a:buClr>
              <a:buNone/>
              <a:defRPr/>
            </a:pPr>
            <a:endParaRPr lang="en-US" altLang="en-US" sz="2000" dirty="0">
              <a:latin typeface="+mn-lt"/>
            </a:endParaRPr>
          </a:p>
        </p:txBody>
      </p:sp>
      <p:sp>
        <p:nvSpPr>
          <p:cNvPr id="14344" name="Slide Number Placeholder 4"/>
          <p:cNvSpPr txBox="1">
            <a:spLocks noGrp="1"/>
          </p:cNvSpPr>
          <p:nvPr/>
        </p:nvSpPr>
        <p:spPr bwMode="auto">
          <a:xfrm>
            <a:off x="6675438" y="60610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2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R(D) &amp; R(D*)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67544" y="5661248"/>
            <a:ext cx="8278048" cy="1082241"/>
            <a:chOff x="2249" y="-1597616"/>
            <a:chExt cx="6091500" cy="3600400"/>
          </a:xfrm>
        </p:grpSpPr>
        <p:sp>
          <p:nvSpPr>
            <p:cNvPr id="15" name="Rounded Rectangle 14"/>
            <p:cNvSpPr/>
            <p:nvPr/>
          </p:nvSpPr>
          <p:spPr>
            <a:xfrm>
              <a:off x="2249" y="-869755"/>
              <a:ext cx="6091500" cy="2153121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16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3200" dirty="0">
                  <a:latin typeface="+mn-lt"/>
                </a:rPr>
                <a:t>Possibly related to </a:t>
              </a:r>
              <a:r>
                <a:rPr lang="en-US" altLang="en-US" sz="3200" dirty="0" err="1">
                  <a:latin typeface="+mn-lt"/>
                </a:rPr>
                <a:t>b→sll</a:t>
              </a:r>
              <a:r>
                <a:rPr lang="en-GB" sz="3000" dirty="0"/>
                <a:t> </a:t>
              </a:r>
              <a:endParaRPr lang="en-GB" sz="3000" kern="1200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39</a:t>
            </a:fld>
            <a:endParaRPr lang="de-DE" dirty="0"/>
          </a:p>
        </p:txBody>
      </p:sp>
      <p:sp>
        <p:nvSpPr>
          <p:cNvPr id="38" name="Rechteck 37"/>
          <p:cNvSpPr/>
          <p:nvPr/>
        </p:nvSpPr>
        <p:spPr bwMode="auto">
          <a:xfrm>
            <a:off x="6516216" y="116632"/>
            <a:ext cx="2520280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DA2C35-60CD-56F9-27D6-3C5F47092CD4}"/>
              </a:ext>
            </a:extLst>
          </p:cNvPr>
          <p:cNvSpPr txBox="1"/>
          <p:nvPr/>
        </p:nvSpPr>
        <p:spPr>
          <a:xfrm>
            <a:off x="6012160" y="4731427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dirty="0">
                <a:solidFill>
                  <a:srgbClr val="004986"/>
                </a:solidFill>
              </a:rPr>
              <a:t>2311.03430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8B6444C-99C6-647A-E820-6C6A87414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92" y="2712231"/>
            <a:ext cx="4301397" cy="309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92136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/>
        </p:nvSpPr>
        <p:spPr bwMode="auto">
          <a:xfrm>
            <a:off x="6516216" y="116632"/>
            <a:ext cx="2520280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4</a:t>
            </a:fld>
            <a:endParaRPr lang="de-DE" dirty="0"/>
          </a:p>
        </p:txBody>
      </p:sp>
      <p:sp>
        <p:nvSpPr>
          <p:cNvPr id="7" name="Inhaltsplatzhalter 1"/>
          <p:cNvSpPr>
            <a:spLocks noGrp="1"/>
          </p:cNvSpPr>
          <p:nvPr>
            <p:ph sz="quarter" idx="13"/>
          </p:nvPr>
        </p:nvSpPr>
        <p:spPr>
          <a:xfrm>
            <a:off x="467544" y="906129"/>
            <a:ext cx="8496944" cy="5448449"/>
          </a:xfrm>
        </p:spPr>
        <p:txBody>
          <a:bodyPr/>
          <a:lstStyle/>
          <a:p>
            <a:r>
              <a:rPr lang="en-US" sz="2800" dirty="0"/>
              <a:t>Perform high-statistics measurements to search for the quantum effects of new particles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188747"/>
            <a:ext cx="7128792" cy="508500"/>
          </a:xfrm>
        </p:spPr>
        <p:txBody>
          <a:bodyPr/>
          <a:lstStyle/>
          <a:p>
            <a:r>
              <a:rPr lang="en-US" sz="3600" dirty="0"/>
              <a:t>Indirect Searches for New Physics</a:t>
            </a:r>
          </a:p>
        </p:txBody>
      </p:sp>
      <p:sp>
        <p:nvSpPr>
          <p:cNvPr id="15" name="Foliennummernplatzhalter 13"/>
          <p:cNvSpPr txBox="1">
            <a:spLocks/>
          </p:cNvSpPr>
          <p:nvPr/>
        </p:nvSpPr>
        <p:spPr>
          <a:xfrm>
            <a:off x="-440626" y="6656298"/>
            <a:ext cx="1604500" cy="21602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r>
              <a:rPr lang="de-DE" dirty="0"/>
              <a:t>Andreas </a:t>
            </a:r>
            <a:r>
              <a:rPr lang="de-DE" dirty="0" err="1"/>
              <a:t>Crivellin</a:t>
            </a:r>
            <a:endParaRPr lang="de-DE" dirty="0"/>
          </a:p>
        </p:txBody>
      </p:sp>
      <p:sp>
        <p:nvSpPr>
          <p:cNvPr id="8" name="Rectangle 7"/>
          <p:cNvSpPr/>
          <p:nvPr/>
        </p:nvSpPr>
        <p:spPr bwMode="auto">
          <a:xfrm>
            <a:off x="611560" y="2484121"/>
            <a:ext cx="7594752" cy="7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39234" y="5393470"/>
            <a:ext cx="8342819" cy="1525934"/>
            <a:chOff x="2250" y="-1597616"/>
            <a:chExt cx="6091499" cy="3600400"/>
          </a:xfrm>
        </p:grpSpPr>
        <p:sp>
          <p:nvSpPr>
            <p:cNvPr id="19" name="Rounded Rectangle 18"/>
            <p:cNvSpPr/>
            <p:nvPr/>
          </p:nvSpPr>
          <p:spPr>
            <a:xfrm>
              <a:off x="2250" y="-869755"/>
              <a:ext cx="6091499" cy="2153121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20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Flavour observables can be sensitive to higher energy scales than collider searches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7544" y="1959634"/>
            <a:ext cx="3359612" cy="613182"/>
            <a:chOff x="3206506" y="-12996"/>
            <a:chExt cx="1587832" cy="1587832"/>
          </a:xfrm>
        </p:grpSpPr>
        <p:sp>
          <p:nvSpPr>
            <p:cNvPr id="22" name="Oval 21"/>
            <p:cNvSpPr/>
            <p:nvPr/>
          </p:nvSpPr>
          <p:spPr>
            <a:xfrm>
              <a:off x="3206506" y="-12996"/>
              <a:ext cx="1587832" cy="1587832"/>
            </a:xfrm>
            <a:prstGeom prst="ellipse">
              <a:avLst/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23" name="Oval 4"/>
            <p:cNvSpPr/>
            <p:nvPr/>
          </p:nvSpPr>
          <p:spPr>
            <a:xfrm>
              <a:off x="3394673" y="232533"/>
              <a:ext cx="1122766" cy="1122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kern="1200" dirty="0"/>
                <a:t>Experiment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7544" y="3449642"/>
            <a:ext cx="3359612" cy="586993"/>
            <a:chOff x="3206506" y="-12996"/>
            <a:chExt cx="1587832" cy="1587832"/>
          </a:xfrm>
        </p:grpSpPr>
        <p:sp>
          <p:nvSpPr>
            <p:cNvPr id="25" name="Oval 24"/>
            <p:cNvSpPr/>
            <p:nvPr/>
          </p:nvSpPr>
          <p:spPr>
            <a:xfrm>
              <a:off x="3206506" y="-12996"/>
              <a:ext cx="1587832" cy="1587832"/>
            </a:xfrm>
            <a:prstGeom prst="ellipse">
              <a:avLst/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26" name="Oval 4"/>
            <p:cNvSpPr/>
            <p:nvPr/>
          </p:nvSpPr>
          <p:spPr>
            <a:xfrm>
              <a:off x="3394673" y="232533"/>
              <a:ext cx="1122766" cy="1122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kern="1200" dirty="0"/>
                <a:t>Standard Model</a:t>
              </a:r>
            </a:p>
          </p:txBody>
        </p:sp>
      </p:grpSp>
      <p:sp>
        <p:nvSpPr>
          <p:cNvPr id="27" name="Not Equal 26"/>
          <p:cNvSpPr/>
          <p:nvPr/>
        </p:nvSpPr>
        <p:spPr bwMode="auto">
          <a:xfrm>
            <a:off x="1718987" y="2661226"/>
            <a:ext cx="829265" cy="666946"/>
          </a:xfrm>
          <a:prstGeom prst="mathNotEqual">
            <a:avLst/>
          </a:prstGeom>
          <a:solidFill>
            <a:srgbClr val="DCE6F4"/>
          </a:solidFill>
          <a:ln w="19050" cap="flat" cmpd="sng" algn="ctr">
            <a:solidFill>
              <a:srgbClr val="0049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EACBCC"/>
              </a:solidFill>
              <a:effectLst/>
              <a:latin typeface="Times" charset="0"/>
            </a:endParaRPr>
          </a:p>
        </p:txBody>
      </p:sp>
      <p:sp>
        <p:nvSpPr>
          <p:cNvPr id="28" name="Up Arrow 27"/>
          <p:cNvSpPr/>
          <p:nvPr/>
        </p:nvSpPr>
        <p:spPr bwMode="auto">
          <a:xfrm flipV="1">
            <a:off x="1690531" y="4167676"/>
            <a:ext cx="886178" cy="503119"/>
          </a:xfrm>
          <a:prstGeom prst="upArrow">
            <a:avLst>
              <a:gd name="adj1" fmla="val 50000"/>
              <a:gd name="adj2" fmla="val 48285"/>
            </a:avLst>
          </a:prstGeom>
          <a:solidFill>
            <a:srgbClr val="DCE6F4"/>
          </a:solidFill>
          <a:ln w="19050" cap="flat" cmpd="sng" algn="ctr">
            <a:solidFill>
              <a:srgbClr val="0049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67544" y="4728940"/>
            <a:ext cx="3359612" cy="586993"/>
            <a:chOff x="3206506" y="-12996"/>
            <a:chExt cx="1587832" cy="1587832"/>
          </a:xfrm>
        </p:grpSpPr>
        <p:sp>
          <p:nvSpPr>
            <p:cNvPr id="30" name="Oval 29"/>
            <p:cNvSpPr/>
            <p:nvPr/>
          </p:nvSpPr>
          <p:spPr>
            <a:xfrm>
              <a:off x="3206506" y="-12996"/>
              <a:ext cx="1587832" cy="1587832"/>
            </a:xfrm>
            <a:prstGeom prst="ellipse">
              <a:avLst/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31" name="Oval 4"/>
            <p:cNvSpPr/>
            <p:nvPr/>
          </p:nvSpPr>
          <p:spPr>
            <a:xfrm>
              <a:off x="3394673" y="232533"/>
              <a:ext cx="1122766" cy="1122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kern="1200" dirty="0"/>
                <a:t>New Physics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885210" y="1979911"/>
            <a:ext cx="4896844" cy="3503086"/>
            <a:chOff x="1187324" y="1069341"/>
            <a:chExt cx="7042438" cy="4393379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3"/>
            <a:stretch/>
          </p:blipFill>
          <p:spPr bwMode="auto">
            <a:xfrm>
              <a:off x="1187324" y="1069341"/>
              <a:ext cx="7042438" cy="4393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" name="Group 36"/>
            <p:cNvGrpSpPr/>
            <p:nvPr/>
          </p:nvGrpSpPr>
          <p:grpSpPr>
            <a:xfrm>
              <a:off x="2255763" y="1951330"/>
              <a:ext cx="4168175" cy="2931776"/>
              <a:chOff x="2320003" y="2531226"/>
              <a:chExt cx="3865768" cy="2808312"/>
            </a:xfrm>
          </p:grpSpPr>
          <p:sp>
            <p:nvSpPr>
              <p:cNvPr id="40" name="TextBox 39"/>
              <p:cNvSpPr txBox="1"/>
              <p:nvPr/>
            </p:nvSpPr>
            <p:spPr>
              <a:xfrm rot="19214600">
                <a:off x="2970713" y="3145738"/>
                <a:ext cx="3215058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GB" sz="3200" kern="1000" spc="50" dirty="0">
                    <a:solidFill>
                      <a:srgbClr val="004986"/>
                    </a:solidFill>
                    <a:latin typeface="+mn-lt"/>
                    <a:cs typeface="Franklin Gothic Book"/>
                  </a:rPr>
                  <a:t>Flavour observables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16200000">
                <a:off x="1373047" y="3478182"/>
                <a:ext cx="2808312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GB" sz="3000" kern="1000" spc="30" dirty="0">
                    <a:latin typeface="+mn-lt"/>
                    <a:cs typeface="Franklin Gothic Book"/>
                  </a:rPr>
                  <a:t>Direct searches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640141" y="4720270"/>
              <a:ext cx="707578" cy="4817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endParaRPr lang="en-GB" sz="3200" b="1" kern="1000" spc="30" dirty="0">
                <a:solidFill>
                  <a:schemeClr val="bg1"/>
                </a:solidFill>
                <a:latin typeface="+mn-lt"/>
                <a:cs typeface="Franklin Gothic Book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839997" y="4736491"/>
              <a:ext cx="1066369" cy="47664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endParaRPr lang="en-GB" sz="3200" b="1" kern="1000" spc="30" dirty="0">
                <a:solidFill>
                  <a:schemeClr val="bg1"/>
                </a:solidFill>
                <a:latin typeface="+mn-lt"/>
                <a:cs typeface="Franklin Gothic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5022538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467544" y="926578"/>
            <a:ext cx="84963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dirty="0" err="1">
                <a:latin typeface="+mn-lt"/>
              </a:rPr>
              <a:t>Chirally</a:t>
            </a:r>
            <a:r>
              <a:rPr lang="en-US" altLang="en-US" dirty="0">
                <a:latin typeface="+mn-lt"/>
              </a:rPr>
              <a:t> enhanced effects via top-loops</a:t>
            </a:r>
            <a:endParaRPr lang="en-US" altLang="en-US" sz="2000" dirty="0">
              <a:latin typeface="+mn-lt"/>
            </a:endParaRPr>
          </a:p>
        </p:txBody>
      </p:sp>
      <p:sp>
        <p:nvSpPr>
          <p:cNvPr id="14344" name="Slide Number Placeholder 4"/>
          <p:cNvSpPr txBox="1">
            <a:spLocks noGrp="1"/>
          </p:cNvSpPr>
          <p:nvPr/>
        </p:nvSpPr>
        <p:spPr bwMode="auto">
          <a:xfrm>
            <a:off x="6675438" y="60610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2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l-GR" baseline="-25000" dirty="0"/>
              <a:t>μ</a:t>
            </a:r>
            <a:r>
              <a:rPr lang="en-GB" dirty="0"/>
              <a:t> vs Z→</a:t>
            </a:r>
            <a:r>
              <a:rPr lang="el-GR" dirty="0"/>
              <a:t>μμ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467544" y="5599571"/>
            <a:ext cx="8278048" cy="1143918"/>
            <a:chOff x="2249" y="-1597616"/>
            <a:chExt cx="6091500" cy="3600400"/>
          </a:xfrm>
        </p:grpSpPr>
        <p:sp>
          <p:nvSpPr>
            <p:cNvPr id="15" name="Rounded Rectangle 14"/>
            <p:cNvSpPr/>
            <p:nvPr/>
          </p:nvSpPr>
          <p:spPr>
            <a:xfrm>
              <a:off x="2249" y="-869755"/>
              <a:ext cx="6091500" cy="2153121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16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Z</a:t>
              </a:r>
              <a:r>
                <a:rPr lang="en-GB" sz="3200" dirty="0">
                  <a:latin typeface="Calibri" panose="020F0502020204030204" pitchFamily="34" charset="0"/>
                </a:rPr>
                <a:t>→</a:t>
              </a:r>
              <a:r>
                <a:rPr lang="el-GR" sz="3200" dirty="0">
                  <a:latin typeface="Calibri" panose="020F0502020204030204" pitchFamily="34" charset="0"/>
                </a:rPr>
                <a:t>μμ</a:t>
              </a:r>
              <a:r>
                <a:rPr lang="en-GB" sz="3200" dirty="0">
                  <a:latin typeface="Calibri" panose="020F0502020204030204" pitchFamily="34" charset="0"/>
                </a:rPr>
                <a:t> at future colliders</a:t>
              </a:r>
              <a:endParaRPr lang="en-GB" sz="3200" kern="1200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40</a:t>
            </a:fld>
            <a:endParaRPr lang="de-DE" dirty="0"/>
          </a:p>
        </p:txBody>
      </p:sp>
      <p:pic>
        <p:nvPicPr>
          <p:cNvPr id="19" name="Picture 2" descr="Bildergebnis für uzh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586" y="27692"/>
            <a:ext cx="1800200" cy="81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hteck 16"/>
          <p:cNvSpPr/>
          <p:nvPr/>
        </p:nvSpPr>
        <p:spPr bwMode="auto">
          <a:xfrm>
            <a:off x="6516216" y="116632"/>
            <a:ext cx="2520280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1" y="1494637"/>
            <a:ext cx="8875818" cy="349631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937232" y="4947084"/>
            <a:ext cx="2448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4986"/>
                </a:solidFill>
                <a:latin typeface="+mn-lt"/>
              </a:rPr>
              <a:t>Left-, right-</a:t>
            </a:r>
            <a:r>
              <a:rPr lang="it-IT" sz="2000" dirty="0" err="1">
                <a:solidFill>
                  <a:srgbClr val="004986"/>
                </a:solidFill>
                <a:latin typeface="+mn-lt"/>
              </a:rPr>
              <a:t>handed</a:t>
            </a:r>
            <a:r>
              <a:rPr lang="it-IT" sz="2000" dirty="0">
                <a:solidFill>
                  <a:srgbClr val="004986"/>
                </a:solidFill>
                <a:latin typeface="+mn-lt"/>
              </a:rPr>
              <a:t> </a:t>
            </a:r>
            <a:r>
              <a:rPr lang="it-IT" sz="2000" dirty="0" err="1">
                <a:solidFill>
                  <a:srgbClr val="004986"/>
                </a:solidFill>
                <a:latin typeface="+mn-lt"/>
              </a:rPr>
              <a:t>muon</a:t>
            </a:r>
            <a:r>
              <a:rPr lang="it-IT" sz="2000" dirty="0">
                <a:solidFill>
                  <a:srgbClr val="004986"/>
                </a:solidFill>
                <a:latin typeface="+mn-lt"/>
              </a:rPr>
              <a:t>-top c</a:t>
            </a:r>
            <a:r>
              <a:rPr lang="en-GB" sz="2000" dirty="0" err="1">
                <a:solidFill>
                  <a:srgbClr val="004986"/>
                </a:solidFill>
                <a:latin typeface="+mn-lt"/>
              </a:rPr>
              <a:t>oupling</a:t>
            </a:r>
            <a:endParaRPr lang="it-IT" sz="2000" dirty="0">
              <a:solidFill>
                <a:srgbClr val="004986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27198" y="4919774"/>
            <a:ext cx="28147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4986"/>
                </a:solidFill>
                <a:latin typeface="+mn-lt"/>
              </a:rPr>
              <a:t>E. Leskow, A.C., G. D'Ambrosio, </a:t>
            </a:r>
            <a:br>
              <a:rPr lang="it-IT" sz="1400" dirty="0">
                <a:solidFill>
                  <a:srgbClr val="004986"/>
                </a:solidFill>
                <a:latin typeface="+mn-lt"/>
              </a:rPr>
            </a:br>
            <a:r>
              <a:rPr lang="it-IT" sz="1400" dirty="0">
                <a:solidFill>
                  <a:srgbClr val="004986"/>
                </a:solidFill>
                <a:latin typeface="+mn-lt"/>
              </a:rPr>
              <a:t>D. Müller 1612.06858</a:t>
            </a:r>
            <a:br>
              <a:rPr lang="it-IT" sz="1400" dirty="0">
                <a:solidFill>
                  <a:srgbClr val="004986"/>
                </a:solidFill>
                <a:latin typeface="+mn-lt"/>
              </a:rPr>
            </a:br>
            <a:r>
              <a:rPr lang="it-IT" sz="1400" dirty="0">
                <a:solidFill>
                  <a:srgbClr val="004986"/>
                </a:solidFill>
                <a:latin typeface="+mn-lt"/>
              </a:rPr>
              <a:t>A.C, C. </a:t>
            </a:r>
            <a:r>
              <a:rPr lang="it-IT" sz="1400" dirty="0" err="1">
                <a:solidFill>
                  <a:srgbClr val="004986"/>
                </a:solidFill>
                <a:latin typeface="+mn-lt"/>
              </a:rPr>
              <a:t>Greub</a:t>
            </a:r>
            <a:r>
              <a:rPr lang="it-IT" sz="1400" dirty="0">
                <a:solidFill>
                  <a:srgbClr val="004986"/>
                </a:solidFill>
                <a:latin typeface="+mn-lt"/>
              </a:rPr>
              <a:t>, D. Müller, </a:t>
            </a:r>
            <a:r>
              <a:rPr lang="it-IT" sz="1400" dirty="0" err="1">
                <a:solidFill>
                  <a:srgbClr val="004986"/>
                </a:solidFill>
                <a:latin typeface="+mn-lt"/>
              </a:rPr>
              <a:t>F.Saturnino</a:t>
            </a:r>
            <a:r>
              <a:rPr lang="it-IT" sz="1400" dirty="0">
                <a:solidFill>
                  <a:srgbClr val="004986"/>
                </a:solidFill>
                <a:latin typeface="+mn-lt"/>
              </a:rPr>
              <a:t>, </a:t>
            </a:r>
            <a:r>
              <a:rPr lang="en-GB" sz="1400" dirty="0">
                <a:solidFill>
                  <a:srgbClr val="004986"/>
                </a:solidFill>
                <a:latin typeface="+mn-lt"/>
              </a:rPr>
              <a:t>2010.06593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155516"/>
              </p:ext>
            </p:extLst>
          </p:nvPr>
        </p:nvGraphicFramePr>
        <p:xfrm>
          <a:off x="860205" y="5003823"/>
          <a:ext cx="683569" cy="594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1960" imgH="253800" progId="Equation.DSMT4">
                  <p:embed/>
                </p:oleObj>
              </mc:Choice>
              <mc:Fallback>
                <p:oleObj name="Equation" r:id="rId5" imgW="291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0205" y="5003823"/>
                        <a:ext cx="683569" cy="594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8980081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41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188747"/>
            <a:ext cx="7128792" cy="508500"/>
          </a:xfrm>
        </p:spPr>
        <p:txBody>
          <a:bodyPr/>
          <a:lstStyle/>
          <a:p>
            <a:r>
              <a:rPr lang="en-US" sz="3600" dirty="0"/>
              <a:t>Global Fit to the CKM Matrix</a:t>
            </a:r>
          </a:p>
        </p:txBody>
      </p:sp>
      <p:sp>
        <p:nvSpPr>
          <p:cNvPr id="15" name="Foliennummernplatzhalter 13"/>
          <p:cNvSpPr txBox="1">
            <a:spLocks/>
          </p:cNvSpPr>
          <p:nvPr/>
        </p:nvSpPr>
        <p:spPr>
          <a:xfrm>
            <a:off x="-440626" y="6656298"/>
            <a:ext cx="1604500" cy="21602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r>
              <a:rPr lang="de-DE" dirty="0"/>
              <a:t>Andreas </a:t>
            </a:r>
            <a:r>
              <a:rPr lang="de-DE" dirty="0" err="1"/>
              <a:t>Crivellin</a:t>
            </a:r>
            <a:endParaRPr lang="de-DE" dirty="0"/>
          </a:p>
        </p:txBody>
      </p:sp>
      <p:sp>
        <p:nvSpPr>
          <p:cNvPr id="8" name="Rectangle 7"/>
          <p:cNvSpPr/>
          <p:nvPr/>
        </p:nvSpPr>
        <p:spPr bwMode="auto">
          <a:xfrm>
            <a:off x="611560" y="2484121"/>
            <a:ext cx="7594752" cy="7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90560" y="5699136"/>
            <a:ext cx="8342819" cy="1042132"/>
            <a:chOff x="2250" y="-1597616"/>
            <a:chExt cx="6091499" cy="3600400"/>
          </a:xfrm>
        </p:grpSpPr>
        <p:sp>
          <p:nvSpPr>
            <p:cNvPr id="19" name="Rounded Rectangle 18"/>
            <p:cNvSpPr/>
            <p:nvPr/>
          </p:nvSpPr>
          <p:spPr>
            <a:xfrm>
              <a:off x="2250" y="-869755"/>
              <a:ext cx="6091499" cy="2153121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20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Still room for New Physics effects of O(10%)</a:t>
              </a:r>
            </a:p>
          </p:txBody>
        </p:sp>
      </p:grpSp>
      <p:pic>
        <p:nvPicPr>
          <p:cNvPr id="104450" name="Picture 2" descr="Global fit to the CKM matrix performed by the CKMfitter collaboration [3] shown in the ρ-η plane defined as ρ + iη = − V * ub V ud V * cb V c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872496"/>
            <a:ext cx="4896544" cy="488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1"/>
          <p:cNvSpPr>
            <a:spLocks noGrp="1"/>
          </p:cNvSpPr>
          <p:nvPr>
            <p:ph sz="quarter" idx="13"/>
          </p:nvPr>
        </p:nvSpPr>
        <p:spPr>
          <a:xfrm>
            <a:off x="416271" y="988375"/>
            <a:ext cx="4170196" cy="4574392"/>
          </a:xfrm>
        </p:spPr>
        <p:txBody>
          <a:bodyPr/>
          <a:lstStyle/>
          <a:p>
            <a:r>
              <a:rPr lang="en-US" sz="3200" dirty="0"/>
              <a:t>Tree-level determinations of CKM elements (with light leptons) agree with </a:t>
            </a:r>
            <a:r>
              <a:rPr lang="el-GR" sz="3200" dirty="0"/>
              <a:t>Δ</a:t>
            </a:r>
            <a:r>
              <a:rPr lang="de-DE" sz="3200" dirty="0"/>
              <a:t>F=2 </a:t>
            </a:r>
            <a:r>
              <a:rPr lang="de-DE" sz="3200" dirty="0" err="1"/>
              <a:t>processes</a:t>
            </a:r>
            <a:endParaRPr lang="en-US" sz="3200" dirty="0"/>
          </a:p>
          <a:p>
            <a:r>
              <a:rPr lang="en-US" sz="3200" dirty="0">
                <a:solidFill>
                  <a:srgbClr val="004986"/>
                </a:solidFill>
              </a:rPr>
              <a:t> </a:t>
            </a:r>
            <a:r>
              <a:rPr lang="en-GB" sz="3200" dirty="0"/>
              <a:t>Picture of CKM Flavour violation established, but sub leading NP possible</a:t>
            </a:r>
            <a:endParaRPr lang="en-US" sz="3200" dirty="0">
              <a:solidFill>
                <a:srgbClr val="004986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11" name="Rechteck 10"/>
          <p:cNvSpPr/>
          <p:nvPr/>
        </p:nvSpPr>
        <p:spPr bwMode="auto">
          <a:xfrm>
            <a:off x="6516216" y="116632"/>
            <a:ext cx="2520280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594568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42</a:t>
            </a:fld>
            <a:endParaRPr lang="de-DE" dirty="0"/>
          </a:p>
        </p:txBody>
      </p:sp>
      <p:grpSp>
        <p:nvGrpSpPr>
          <p:cNvPr id="17" name="Group 17"/>
          <p:cNvGrpSpPr/>
          <p:nvPr/>
        </p:nvGrpSpPr>
        <p:grpSpPr>
          <a:xfrm>
            <a:off x="408931" y="5661248"/>
            <a:ext cx="8554913" cy="1066588"/>
            <a:chOff x="2250" y="-1597616"/>
            <a:chExt cx="6091499" cy="3600400"/>
          </a:xfrm>
        </p:grpSpPr>
        <p:sp>
          <p:nvSpPr>
            <p:cNvPr id="19" name="Rounded Rectangle 18"/>
            <p:cNvSpPr/>
            <p:nvPr/>
          </p:nvSpPr>
          <p:spPr>
            <a:xfrm>
              <a:off x="2250" y="-869755"/>
              <a:ext cx="6091499" cy="2153121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20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Simulation validated</a:t>
              </a:r>
            </a:p>
          </p:txBody>
        </p:sp>
      </p:grpSp>
      <p:sp>
        <p:nvSpPr>
          <p:cNvPr id="21" name="Rechteck 20"/>
          <p:cNvSpPr/>
          <p:nvPr/>
        </p:nvSpPr>
        <p:spPr bwMode="auto">
          <a:xfrm>
            <a:off x="7596336" y="183862"/>
            <a:ext cx="1296144" cy="5808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 bwMode="auto">
          <a:xfrm>
            <a:off x="505640" y="237867"/>
            <a:ext cx="7738768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kern="1000" spc="0" baseline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dirty="0">
                <a:solidFill>
                  <a:srgbClr val="A50021"/>
                </a:solidFill>
              </a:rPr>
              <a:t>Simulation and Setup</a:t>
            </a:r>
            <a:endParaRPr lang="en-GB" dirty="0">
              <a:solidFill>
                <a:srgbClr val="A50021"/>
              </a:solidFill>
            </a:endParaRPr>
          </a:p>
        </p:txBody>
      </p:sp>
      <p:sp>
        <p:nvSpPr>
          <p:cNvPr id="16" name="Inhaltsplatzhalter 1"/>
          <p:cNvSpPr txBox="1">
            <a:spLocks/>
          </p:cNvSpPr>
          <p:nvPr/>
        </p:nvSpPr>
        <p:spPr>
          <a:xfrm>
            <a:off x="450377" y="941333"/>
            <a:ext cx="8331677" cy="46479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73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dirty="0"/>
              <a:t>Opposite sign, different </a:t>
            </a:r>
            <a:r>
              <a:rPr lang="en-US" sz="2800" dirty="0" err="1"/>
              <a:t>flavour</a:t>
            </a:r>
            <a:r>
              <a:rPr lang="en-US" sz="2800" dirty="0"/>
              <a:t> leptons with full jet veto</a:t>
            </a:r>
          </a:p>
          <a:p>
            <a:r>
              <a:rPr lang="en-US" sz="2800" dirty="0"/>
              <a:t>New scalar H produced via gluon fusion</a:t>
            </a:r>
          </a:p>
          <a:p>
            <a:r>
              <a:rPr lang="en-US" sz="2800" dirty="0"/>
              <a:t>Correcting for fast simulation by tuning signal vial smearing to the SM Higgs signal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254" y="2794170"/>
            <a:ext cx="4738700" cy="307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03" y="3130065"/>
            <a:ext cx="3604446" cy="263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22396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 bwMode="auto">
          <a:xfrm>
            <a:off x="1331640" y="1475837"/>
            <a:ext cx="6509859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kern="1000" spc="0" baseline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lvl="0" algn="ctr">
              <a:defRPr/>
            </a:pPr>
            <a:r>
              <a:rPr lang="en-GB" sz="6600" dirty="0"/>
              <a:t>Anomalies</a:t>
            </a:r>
          </a:p>
        </p:txBody>
      </p:sp>
      <p:sp>
        <p:nvSpPr>
          <p:cNvPr id="3" name="Rechteck 2"/>
          <p:cNvSpPr/>
          <p:nvPr/>
        </p:nvSpPr>
        <p:spPr bwMode="auto">
          <a:xfrm>
            <a:off x="6516216" y="116632"/>
            <a:ext cx="2520280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BF30FD-B7CD-8C49-307E-37F8DE4D0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022764"/>
            <a:ext cx="7850534" cy="173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42284" y="212715"/>
            <a:ext cx="7272808" cy="508500"/>
          </a:xfrm>
        </p:spPr>
        <p:txBody>
          <a:bodyPr/>
          <a:lstStyle/>
          <a:p>
            <a:r>
              <a:rPr lang="de-CH" sz="3600" dirty="0" err="1"/>
              <a:t>What</a:t>
            </a:r>
            <a:r>
              <a:rPr lang="de-CH" sz="3600" dirty="0"/>
              <a:t> </a:t>
            </a:r>
            <a:r>
              <a:rPr lang="de-CH" sz="3600" dirty="0" err="1"/>
              <a:t>is</a:t>
            </a:r>
            <a:r>
              <a:rPr lang="de-CH" sz="3600" dirty="0"/>
              <a:t> an </a:t>
            </a:r>
            <a:r>
              <a:rPr lang="de-CH" sz="3600" dirty="0" err="1"/>
              <a:t>Anomaly</a:t>
            </a:r>
            <a:r>
              <a:rPr lang="de-CH" sz="3600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6</a:t>
            </a:fld>
            <a:endParaRPr lang="de-DE" dirty="0"/>
          </a:p>
        </p:txBody>
      </p:sp>
      <p:sp>
        <p:nvSpPr>
          <p:cNvPr id="21" name="Foliennummernplatzhalter 13"/>
          <p:cNvSpPr txBox="1">
            <a:spLocks/>
          </p:cNvSpPr>
          <p:nvPr/>
        </p:nvSpPr>
        <p:spPr>
          <a:xfrm>
            <a:off x="-440626" y="6656298"/>
            <a:ext cx="1604500" cy="21602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r>
              <a:rPr lang="de-DE" dirty="0"/>
              <a:t>Andreas </a:t>
            </a:r>
            <a:r>
              <a:rPr lang="de-DE" dirty="0" err="1"/>
              <a:t>Crivellin</a:t>
            </a:r>
            <a:endParaRPr lang="de-DE" dirty="0"/>
          </a:p>
        </p:txBody>
      </p:sp>
      <p:sp>
        <p:nvSpPr>
          <p:cNvPr id="25" name="Inhaltsplatzhalter 1"/>
          <p:cNvSpPr>
            <a:spLocks noGrp="1"/>
          </p:cNvSpPr>
          <p:nvPr>
            <p:ph sz="quarter" idx="13"/>
          </p:nvPr>
        </p:nvSpPr>
        <p:spPr>
          <a:xfrm>
            <a:off x="442284" y="989941"/>
            <a:ext cx="7560840" cy="5448449"/>
          </a:xfrm>
        </p:spPr>
        <p:txBody>
          <a:bodyPr/>
          <a:lstStyle/>
          <a:p>
            <a:r>
              <a:rPr lang="en-US" sz="3200" dirty="0"/>
              <a:t>In general: </a:t>
            </a:r>
            <a:br>
              <a:rPr lang="en-US" sz="3200" dirty="0"/>
            </a:br>
            <a:r>
              <a:rPr lang="en-US" sz="3200" dirty="0"/>
              <a:t>Deviation from an established rule</a:t>
            </a:r>
          </a:p>
          <a:p>
            <a:r>
              <a:rPr lang="en-US" sz="3200" dirty="0"/>
              <a:t>Here: </a:t>
            </a:r>
            <a:br>
              <a:rPr lang="en-US" sz="3200" dirty="0"/>
            </a:br>
            <a:r>
              <a:rPr lang="en-US" sz="3200" dirty="0"/>
              <a:t>Deviation from a SM prediction</a:t>
            </a:r>
          </a:p>
          <a:p>
            <a:r>
              <a:rPr lang="en-US" sz="3200" dirty="0"/>
              <a:t>Our criteria:</a:t>
            </a:r>
          </a:p>
          <a:p>
            <a:pPr lvl="1"/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dirty="0">
                <a:solidFill>
                  <a:srgbClr val="004986"/>
                </a:solidFill>
              </a:rPr>
              <a:t>Combined significance of at least 3</a:t>
            </a:r>
            <a:r>
              <a:rPr lang="el-GR" sz="2800" dirty="0">
                <a:solidFill>
                  <a:srgbClr val="004986"/>
                </a:solidFill>
              </a:rPr>
              <a:t>σ</a:t>
            </a:r>
            <a:r>
              <a:rPr lang="en-US" sz="2800" dirty="0">
                <a:solidFill>
                  <a:srgbClr val="004986"/>
                </a:solidFill>
              </a:rPr>
              <a:t> </a:t>
            </a:r>
            <a:br>
              <a:rPr lang="en-US" sz="2800" dirty="0">
                <a:solidFill>
                  <a:srgbClr val="004986"/>
                </a:solidFill>
              </a:rPr>
            </a:br>
            <a:r>
              <a:rPr lang="en-US" sz="2800" dirty="0">
                <a:solidFill>
                  <a:srgbClr val="004986"/>
                </a:solidFill>
              </a:rPr>
              <a:t>(after trail factors)</a:t>
            </a:r>
          </a:p>
          <a:p>
            <a:pPr lvl="1"/>
            <a:r>
              <a:rPr lang="en-US" sz="2800" dirty="0">
                <a:solidFill>
                  <a:srgbClr val="004986"/>
                </a:solidFill>
              </a:rPr>
              <a:t> Experimental signature should include more than a single channel or be measured or experiment</a:t>
            </a:r>
          </a:p>
          <a:p>
            <a:pPr lvl="1"/>
            <a:r>
              <a:rPr lang="en-US" sz="2800" dirty="0">
                <a:solidFill>
                  <a:srgbClr val="004986"/>
                </a:solidFill>
              </a:rPr>
              <a:t> Be described by a theoretically robust model (without violating other constraints)</a:t>
            </a:r>
            <a:endParaRPr lang="en-US" sz="2800" dirty="0"/>
          </a:p>
        </p:txBody>
      </p:sp>
      <p:pic>
        <p:nvPicPr>
          <p:cNvPr id="39" name="Picture 2" descr="Bildergebnis für uzh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18" y="19226"/>
            <a:ext cx="1800200" cy="81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hteck 41"/>
          <p:cNvSpPr/>
          <p:nvPr/>
        </p:nvSpPr>
        <p:spPr bwMode="auto">
          <a:xfrm>
            <a:off x="6516216" y="116632"/>
            <a:ext cx="2520280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4238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 bwMode="auto">
          <a:xfrm>
            <a:off x="6516216" y="116632"/>
            <a:ext cx="2520280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Rectangle 51"/>
          <p:cNvSpPr>
            <a:spLocks noChangeArrowheads="1"/>
          </p:cNvSpPr>
          <p:nvPr/>
        </p:nvSpPr>
        <p:spPr bwMode="auto">
          <a:xfrm>
            <a:off x="339883" y="981075"/>
            <a:ext cx="8624605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700" dirty="0">
                <a:latin typeface="Arial" panose="020B0604020202020204" pitchFamily="34" charset="0"/>
              </a:rPr>
              <a:t>X17: </a:t>
            </a:r>
            <a:r>
              <a:rPr lang="en-GB" altLang="en-US" sz="2700" dirty="0" err="1">
                <a:latin typeface="Arial" panose="020B0604020202020204" pitchFamily="34" charset="0"/>
              </a:rPr>
              <a:t>e</a:t>
            </a:r>
            <a:r>
              <a:rPr lang="en-GB" altLang="en-US" sz="2700" baseline="30000" dirty="0" err="1">
                <a:latin typeface="Arial" panose="020B0604020202020204" pitchFamily="34" charset="0"/>
              </a:rPr>
              <a:t>+</a:t>
            </a:r>
            <a:r>
              <a:rPr lang="en-GB" altLang="en-US" sz="2700" dirty="0" err="1">
                <a:latin typeface="Arial" panose="020B0604020202020204" pitchFamily="34" charset="0"/>
              </a:rPr>
              <a:t>e</a:t>
            </a:r>
            <a:r>
              <a:rPr lang="en-GB" altLang="en-US" sz="2700" baseline="30000" dirty="0">
                <a:latin typeface="Arial" panose="020B0604020202020204" pitchFamily="34" charset="0"/>
              </a:rPr>
              <a:t>-</a:t>
            </a:r>
            <a:r>
              <a:rPr lang="en-GB" altLang="en-US" sz="2700" dirty="0">
                <a:latin typeface="Arial" panose="020B0604020202020204" pitchFamily="34" charset="0"/>
              </a:rPr>
              <a:t> excess in excited Be, He and C decays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700" dirty="0">
                <a:latin typeface="Arial" panose="020B0604020202020204" pitchFamily="34" charset="0"/>
              </a:rPr>
              <a:t>Consistent with a 17MeV particle (axial, vector) (&gt;6</a:t>
            </a:r>
            <a:r>
              <a:rPr lang="el-GR" altLang="en-US" sz="2700" dirty="0">
                <a:latin typeface="Arial" panose="020B0604020202020204" pitchFamily="34" charset="0"/>
              </a:rPr>
              <a:t>σ</a:t>
            </a:r>
            <a:r>
              <a:rPr lang="en-GB" altLang="en-US" sz="2700" dirty="0">
                <a:latin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latin typeface="Arial" panose="020B0604020202020204" pitchFamily="34" charset="0"/>
              </a:rPr>
              <a:t>Nuclear or detector effect?</a:t>
            </a:r>
          </a:p>
          <a:p>
            <a:pPr marL="0" indent="0" eaLnBrk="1" hangingPunct="1">
              <a:lnSpc>
                <a:spcPct val="105000"/>
              </a:lnSpc>
              <a:spcBef>
                <a:spcPct val="25000"/>
              </a:spcBef>
              <a:buSzPct val="100000"/>
              <a:buNone/>
              <a:defRPr/>
            </a:pPr>
            <a:endParaRPr lang="en-GB" altLang="en-US" sz="27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latin typeface="Arial" panose="020B0604020202020204" pitchFamily="34" charset="0"/>
              </a:rPr>
              <a:t>LSND &amp; </a:t>
            </a:r>
            <a:r>
              <a:rPr lang="en-GB" altLang="en-US" sz="2800" dirty="0" err="1">
                <a:latin typeface="Arial" panose="020B0604020202020204" pitchFamily="34" charset="0"/>
              </a:rPr>
              <a:t>MiniBooNE</a:t>
            </a:r>
            <a:r>
              <a:rPr lang="en-GB" altLang="en-US" sz="2800" dirty="0">
                <a:latin typeface="Arial" panose="020B0604020202020204" pitchFamily="34" charset="0"/>
              </a:rPr>
              <a:t> electron excess (4.8</a:t>
            </a:r>
            <a:r>
              <a:rPr lang="el-GR" altLang="en-US" sz="2800" dirty="0">
                <a:latin typeface="Arial" panose="020B0604020202020204" pitchFamily="34" charset="0"/>
              </a:rPr>
              <a:t>σ</a:t>
            </a:r>
            <a:r>
              <a:rPr lang="en-GB" altLang="en-US" sz="2800" dirty="0">
                <a:latin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latin typeface="Arial" panose="020B0604020202020204" pitchFamily="34" charset="0"/>
              </a:rPr>
              <a:t>Gallium anomaly suggests electron neutrino disappearance (≈5</a:t>
            </a:r>
            <a:r>
              <a:rPr lang="el-GR" altLang="en-US" sz="2800" dirty="0">
                <a:latin typeface="Arial" panose="020B0604020202020204" pitchFamily="34" charset="0"/>
              </a:rPr>
              <a:t>σ</a:t>
            </a:r>
            <a:r>
              <a:rPr lang="en-GB" altLang="en-US" sz="2800" dirty="0">
                <a:latin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latin typeface="Arial" panose="020B0604020202020204" pitchFamily="34" charset="0"/>
              </a:rPr>
              <a:t>Nuclear effects?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latin typeface="Arial" panose="020B0604020202020204" pitchFamily="34" charset="0"/>
              </a:rPr>
              <a:t>No simple NP explanations works when including other constraints  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GB" altLang="en-US" sz="20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X17 and neutrino anomalies</a:t>
            </a:r>
            <a:endParaRPr lang="en-GB" baseline="-25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7</a:t>
            </a:fld>
            <a:endParaRPr lang="de-D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CBC8E1-6B63-B06C-5920-51D064C5EE00}"/>
              </a:ext>
            </a:extLst>
          </p:cNvPr>
          <p:cNvSpPr txBox="1"/>
          <p:nvPr/>
        </p:nvSpPr>
        <p:spPr>
          <a:xfrm>
            <a:off x="5156719" y="2056492"/>
            <a:ext cx="33843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004986"/>
                </a:solidFill>
                <a:effectLst/>
                <a:latin typeface="-apple-system"/>
              </a:rPr>
              <a:t>Shedding light on X17: community report</a:t>
            </a:r>
            <a:r>
              <a:rPr lang="de-DE" b="0" i="1" dirty="0">
                <a:solidFill>
                  <a:srgbClr val="004986"/>
                </a:solidFill>
                <a:effectLst/>
                <a:latin typeface="-apple-system"/>
              </a:rPr>
              <a:t>: </a:t>
            </a:r>
            <a:r>
              <a:rPr lang="de-DE" b="0" i="1" dirty="0" err="1">
                <a:solidFill>
                  <a:srgbClr val="004986"/>
                </a:solidFill>
                <a:effectLst/>
                <a:latin typeface="-apple-system"/>
              </a:rPr>
              <a:t>Eur.Phys.J.C</a:t>
            </a:r>
            <a:r>
              <a:rPr lang="de-DE" b="0" i="0" dirty="0">
                <a:solidFill>
                  <a:srgbClr val="004986"/>
                </a:solidFill>
                <a:effectLst/>
                <a:latin typeface="-apple-system"/>
              </a:rPr>
              <a:t> 83 (2023) 3, 230</a:t>
            </a:r>
            <a:endParaRPr lang="en-CH" dirty="0">
              <a:solidFill>
                <a:srgbClr val="004986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2A68BEE-5C07-96C3-AAF6-E99468E52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3500" y="4856238"/>
            <a:ext cx="1295547" cy="7142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H" altLang="en-CH" sz="1800" b="0" i="0" u="none" strike="noStrike" cap="none" normalizeH="0" baseline="0" dirty="0">
                <a:ln>
                  <a:noFill/>
                </a:ln>
                <a:solidFill>
                  <a:srgbClr val="004986"/>
                </a:solidFill>
                <a:effectLst/>
                <a:latin typeface="+mn-lt"/>
              </a:rPr>
              <a:t>2303.05528</a:t>
            </a:r>
            <a:endParaRPr kumimoji="0" lang="en-US" altLang="en-CH" sz="1800" b="0" i="0" u="none" strike="noStrike" cap="none" normalizeH="0" baseline="0" dirty="0">
              <a:ln>
                <a:noFill/>
              </a:ln>
              <a:solidFill>
                <a:srgbClr val="004986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H" altLang="en-CH" sz="1800" b="0" i="0" u="none" strike="noStrike" cap="none" normalizeH="0" baseline="0" dirty="0">
                <a:ln>
                  <a:noFill/>
                </a:ln>
                <a:solidFill>
                  <a:srgbClr val="004986"/>
                </a:solidFill>
                <a:effectLst/>
                <a:latin typeface="+mn-lt"/>
              </a:rPr>
              <a:t>2109.08157</a:t>
            </a:r>
          </a:p>
        </p:txBody>
      </p:sp>
    </p:spTree>
    <p:extLst>
      <p:ext uri="{BB962C8B-B14F-4D97-AF65-F5344CB8AC3E}">
        <p14:creationId xmlns:p14="http://schemas.microsoft.com/office/powerpoint/2010/main" val="50423436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 bwMode="auto">
          <a:xfrm>
            <a:off x="6516216" y="116632"/>
            <a:ext cx="2520280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09042"/>
            <a:ext cx="6427260" cy="1852328"/>
          </a:xfrm>
          <a:prstGeom prst="rect">
            <a:avLst/>
          </a:prstGeom>
        </p:spPr>
      </p:pic>
      <p:sp>
        <p:nvSpPr>
          <p:cNvPr id="10" name="Rectangle 51"/>
          <p:cNvSpPr>
            <a:spLocks noChangeArrowheads="1"/>
          </p:cNvSpPr>
          <p:nvPr/>
        </p:nvSpPr>
        <p:spPr bwMode="auto">
          <a:xfrm>
            <a:off x="339883" y="981075"/>
            <a:ext cx="8624605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GB" altLang="en-US" sz="27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GB" altLang="en-US" sz="27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GB" altLang="en-US" sz="27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700" dirty="0">
                <a:latin typeface="Arial" panose="020B0604020202020204" pitchFamily="34" charset="0"/>
              </a:rPr>
              <a:t>Theory prediction challenging (</a:t>
            </a:r>
            <a:r>
              <a:rPr lang="en-GB" altLang="en-US" sz="2700" dirty="0" err="1">
                <a:latin typeface="Arial" panose="020B0604020202020204" pitchFamily="34" charset="0"/>
              </a:rPr>
              <a:t>hadronic</a:t>
            </a:r>
            <a:r>
              <a:rPr lang="en-GB" altLang="en-US" sz="2700" dirty="0">
                <a:latin typeface="Arial" panose="020B0604020202020204" pitchFamily="34" charset="0"/>
              </a:rPr>
              <a:t> effects)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GB" altLang="en-US" sz="27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700" dirty="0">
                <a:latin typeface="Arial" panose="020B0604020202020204" pitchFamily="34" charset="0"/>
              </a:rPr>
              <a:t>Need NP of the order of the SM EW contribution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700" dirty="0">
                <a:latin typeface="Arial" panose="020B0604020202020204" pitchFamily="34" charset="0"/>
              </a:rPr>
              <a:t>Lattice closer to the SM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700" dirty="0">
                <a:latin typeface="Arial" panose="020B0604020202020204" pitchFamily="34" charset="0"/>
              </a:rPr>
              <a:t>New measurement from CDM-3 compatible with SM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latin typeface="Arial" panose="020B0604020202020204" pitchFamily="34" charset="0"/>
              </a:rPr>
              <a:t>Electron g-2 requires LFUV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GB" altLang="en-US" sz="2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GB" altLang="en-US" sz="20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3862"/>
            <a:ext cx="8280920" cy="508500"/>
          </a:xfrm>
        </p:spPr>
        <p:txBody>
          <a:bodyPr/>
          <a:lstStyle/>
          <a:p>
            <a:r>
              <a:rPr lang="en-GB" dirty="0"/>
              <a:t>Muon Anomalous Magnetic Moment (a</a:t>
            </a:r>
            <a:r>
              <a:rPr lang="el-GR" baseline="-25000" dirty="0"/>
              <a:t>μ</a:t>
            </a:r>
            <a:r>
              <a:rPr lang="en-GB" dirty="0"/>
              <a:t>)</a:t>
            </a:r>
            <a:endParaRPr lang="en-GB" baseline="-25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107504" y="6021288"/>
            <a:ext cx="9144000" cy="558914"/>
            <a:chOff x="42194" y="1460"/>
            <a:chExt cx="6223298" cy="1281906"/>
          </a:xfrm>
        </p:grpSpPr>
        <p:sp>
          <p:nvSpPr>
            <p:cNvPr id="15" name="Rounded Rectangle 14"/>
            <p:cNvSpPr/>
            <p:nvPr/>
          </p:nvSpPr>
          <p:spPr>
            <a:xfrm>
              <a:off x="265353" y="1460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16" name="Rounded Rectangle 4"/>
            <p:cNvSpPr/>
            <p:nvPr/>
          </p:nvSpPr>
          <p:spPr>
            <a:xfrm>
              <a:off x="42194" y="268700"/>
              <a:ext cx="6223298" cy="747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 err="1"/>
                <a:t>xσ</a:t>
              </a:r>
              <a:r>
                <a:rPr lang="en-GB" sz="3200" dirty="0"/>
                <a:t> deviation from the SM prediction 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8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4205911" y="328301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4986"/>
                </a:solidFill>
              </a:rPr>
              <a:t>T. Aoyama et al., arXiv:2006.04822</a:t>
            </a:r>
            <a:endParaRPr lang="en-GB" dirty="0">
              <a:solidFill>
                <a:srgbClr val="004986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868363" y="3227388"/>
          <a:ext cx="324802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60160" imgH="253800" progId="Equation.DSMT4">
                  <p:embed/>
                </p:oleObj>
              </mc:Choice>
              <mc:Fallback>
                <p:oleObj name="Equation" r:id="rId3" imgW="1460160" imgH="253800" progId="Equation.DSMT4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3227388"/>
                        <a:ext cx="324802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922744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462729" y="918956"/>
            <a:ext cx="84963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MSSM: </a:t>
            </a:r>
            <a:r>
              <a:rPr lang="en-US" altLang="en-US" sz="2600" dirty="0">
                <a:solidFill>
                  <a:srgbClr val="004986"/>
                </a:solidFill>
                <a:latin typeface="+mn-lt"/>
              </a:rPr>
              <a:t>tan(ß) enhanced </a:t>
            </a:r>
            <a:r>
              <a:rPr lang="en-US" altLang="en-US" sz="2600" dirty="0" err="1">
                <a:solidFill>
                  <a:srgbClr val="004986"/>
                </a:solidFill>
                <a:latin typeface="+mn-lt"/>
              </a:rPr>
              <a:t>slepton</a:t>
            </a:r>
            <a:r>
              <a:rPr lang="en-US" altLang="en-US" sz="2600" dirty="0">
                <a:solidFill>
                  <a:srgbClr val="004986"/>
                </a:solidFill>
                <a:latin typeface="+mn-lt"/>
              </a:rPr>
              <a:t> loops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Scalars: </a:t>
            </a:r>
            <a:r>
              <a:rPr lang="en-US" altLang="en-US" sz="2600" dirty="0">
                <a:solidFill>
                  <a:srgbClr val="004986"/>
                </a:solidFill>
                <a:latin typeface="+mn-lt"/>
              </a:rPr>
              <a:t>Light scalar with enhanced muon couplings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Z’: </a:t>
            </a:r>
            <a:r>
              <a:rPr lang="en-US" altLang="en-US" sz="2600" dirty="0">
                <a:solidFill>
                  <a:srgbClr val="004986"/>
                </a:solidFill>
                <a:latin typeface="+mn-lt"/>
              </a:rPr>
              <a:t>Very light with </a:t>
            </a:r>
            <a:r>
              <a:rPr lang="el-GR" altLang="en-US" sz="2600" dirty="0">
                <a:solidFill>
                  <a:srgbClr val="004986"/>
                </a:solidFill>
                <a:latin typeface="+mn-lt"/>
              </a:rPr>
              <a:t>τμ</a:t>
            </a:r>
            <a:r>
              <a:rPr lang="en-GB" altLang="en-US" sz="2600" dirty="0">
                <a:solidFill>
                  <a:srgbClr val="004986"/>
                </a:solidFill>
                <a:latin typeface="+mn-lt"/>
              </a:rPr>
              <a:t> couplings (m</a:t>
            </a:r>
            <a:r>
              <a:rPr lang="el-GR" altLang="en-US" sz="2600" baseline="-25000" dirty="0">
                <a:solidFill>
                  <a:srgbClr val="004986"/>
                </a:solidFill>
                <a:latin typeface="+mn-lt"/>
              </a:rPr>
              <a:t>τ</a:t>
            </a:r>
            <a:r>
              <a:rPr lang="en-GB" altLang="en-US" sz="2600" dirty="0">
                <a:solidFill>
                  <a:srgbClr val="004986"/>
                </a:solidFill>
                <a:latin typeface="+mn-lt"/>
              </a:rPr>
              <a:t> enhancement)</a:t>
            </a:r>
            <a:endParaRPr lang="en-US" altLang="en-US" sz="2600" dirty="0">
              <a:solidFill>
                <a:srgbClr val="004986"/>
              </a:solidFill>
              <a:latin typeface="+mn-lt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Leptoquarks: </a:t>
            </a:r>
            <a:r>
              <a:rPr lang="en-US" altLang="en-US" sz="2600" dirty="0">
                <a:solidFill>
                  <a:srgbClr val="004986"/>
                </a:solidFill>
                <a:latin typeface="+mn-lt"/>
              </a:rPr>
              <a:t>m</a:t>
            </a:r>
            <a:r>
              <a:rPr lang="en-US" altLang="en-US" sz="2600" baseline="-25000" dirty="0">
                <a:solidFill>
                  <a:srgbClr val="004986"/>
                </a:solidFill>
                <a:latin typeface="+mn-lt"/>
              </a:rPr>
              <a:t>t</a:t>
            </a:r>
            <a:r>
              <a:rPr lang="en-US" altLang="en-US" sz="2600" dirty="0">
                <a:solidFill>
                  <a:srgbClr val="004986"/>
                </a:solidFill>
                <a:latin typeface="+mn-lt"/>
              </a:rPr>
              <a:t>/m</a:t>
            </a:r>
            <a:r>
              <a:rPr lang="en-US" altLang="en-US" sz="2600" baseline="-25000" dirty="0">
                <a:solidFill>
                  <a:srgbClr val="004986"/>
                </a:solidFill>
                <a:latin typeface="+mn-lt"/>
              </a:rPr>
              <a:t>µ</a:t>
            </a:r>
            <a:r>
              <a:rPr lang="en-US" altLang="en-US" sz="2600" dirty="0">
                <a:solidFill>
                  <a:srgbClr val="004986"/>
                </a:solidFill>
                <a:latin typeface="+mn-lt"/>
              </a:rPr>
              <a:t> enhanced effects</a:t>
            </a:r>
          </a:p>
        </p:txBody>
      </p:sp>
      <p:sp>
        <p:nvSpPr>
          <p:cNvPr id="14344" name="Slide Number Placeholder 4"/>
          <p:cNvSpPr txBox="1">
            <a:spLocks noGrp="1"/>
          </p:cNvSpPr>
          <p:nvPr/>
        </p:nvSpPr>
        <p:spPr bwMode="auto">
          <a:xfrm>
            <a:off x="6675438" y="60610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2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l-GR" baseline="-25000" dirty="0"/>
              <a:t>μ</a:t>
            </a:r>
            <a:r>
              <a:rPr lang="en-GB" dirty="0"/>
              <a:t> explanations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67544" y="5599571"/>
            <a:ext cx="8278048" cy="1143918"/>
            <a:chOff x="2249" y="-1597616"/>
            <a:chExt cx="6091500" cy="3600400"/>
          </a:xfrm>
        </p:grpSpPr>
        <p:sp>
          <p:nvSpPr>
            <p:cNvPr id="15" name="Rounded Rectangle 14"/>
            <p:cNvSpPr/>
            <p:nvPr/>
          </p:nvSpPr>
          <p:spPr>
            <a:xfrm>
              <a:off x="2249" y="-869755"/>
              <a:ext cx="6091500" cy="2153121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16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Chiral enhancement or very light particles</a:t>
              </a:r>
              <a:endParaRPr lang="en-GB" sz="3200" kern="1200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9</a:t>
            </a:fld>
            <a:endParaRPr lang="de-DE" dirty="0"/>
          </a:p>
        </p:txBody>
      </p:sp>
      <p:sp>
        <p:nvSpPr>
          <p:cNvPr id="10" name="Rechteck 9"/>
          <p:cNvSpPr/>
          <p:nvPr/>
        </p:nvSpPr>
        <p:spPr bwMode="auto">
          <a:xfrm>
            <a:off x="6516216" y="116632"/>
            <a:ext cx="2520280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3" name="Grafik 6">
            <a:extLst>
              <a:ext uri="{FF2B5EF4-FFF2-40B4-BE49-F238E27FC236}">
                <a16:creationId xmlns:a16="http://schemas.microsoft.com/office/drawing/2014/main" id="{9FE7D03C-84AB-4113-B136-B33F36458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926" y="2746465"/>
            <a:ext cx="7568456" cy="306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5902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SI PowerPoint Master english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800" kern="1000" spc="30" dirty="0" err="1" smtClean="0">
            <a:latin typeface="+mn-lt"/>
            <a:cs typeface="Franklin Gothic Book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PSI PowerPoint Master english</Template>
  <TotalTime>471</TotalTime>
  <Words>2302</Words>
  <Application>Microsoft Office PowerPoint</Application>
  <PresentationFormat>On-screen Show (4:3)</PresentationFormat>
  <Paragraphs>334</Paragraphs>
  <Slides>42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9" baseType="lpstr">
      <vt:lpstr>-apple-system</vt:lpstr>
      <vt:lpstr>Arial</vt:lpstr>
      <vt:lpstr>Arial Narrow</vt:lpstr>
      <vt:lpstr>Arial Unicode MS</vt:lpstr>
      <vt:lpstr>Calibri</vt:lpstr>
      <vt:lpstr>Calibri Light</vt:lpstr>
      <vt:lpstr>Georgia</vt:lpstr>
      <vt:lpstr>Rockwell</vt:lpstr>
      <vt:lpstr>SFMono-Regular</vt:lpstr>
      <vt:lpstr>Symbol</vt:lpstr>
      <vt:lpstr>Times</vt:lpstr>
      <vt:lpstr>Times New Roman</vt:lpstr>
      <vt:lpstr>Wingdings</vt:lpstr>
      <vt:lpstr>PSI PowerPoint Master english</vt:lpstr>
      <vt:lpstr>1_Custom Design</vt:lpstr>
      <vt:lpstr>Custom Design</vt:lpstr>
      <vt:lpstr>Equation</vt:lpstr>
      <vt:lpstr>Anomalies in Particle Physics</vt:lpstr>
      <vt:lpstr>Outline</vt:lpstr>
      <vt:lpstr>Direct Searches for New Physics</vt:lpstr>
      <vt:lpstr>Indirect Searches for New Physics</vt:lpstr>
      <vt:lpstr>PowerPoint Presentation</vt:lpstr>
      <vt:lpstr>What is an Anomaly?</vt:lpstr>
      <vt:lpstr>X17 and neutrino anomalies</vt:lpstr>
      <vt:lpstr>Muon Anomalous Magnetic Moment (aμ)</vt:lpstr>
      <vt:lpstr>aμ explanations</vt:lpstr>
      <vt:lpstr>β-decay anomalies (β)</vt:lpstr>
      <vt:lpstr>Hadronic meson decays (M→mm`)</vt:lpstr>
      <vt:lpstr>R(D (*))=Br[B→D (*)τν]/Br[B→D (*)lν]</vt:lpstr>
      <vt:lpstr>b→sμ+μ- Processes</vt:lpstr>
      <vt:lpstr>b→sµ+µ- explanations</vt:lpstr>
      <vt:lpstr>W mass</vt:lpstr>
      <vt:lpstr>Hints for new Scalars at 95 GeV &amp; 151.5 GeV</vt:lpstr>
      <vt:lpstr>Multi-lepton Anomalies (eµ(+b))</vt:lpstr>
      <vt:lpstr>Differential Top-Quark Distributions</vt:lpstr>
      <vt:lpstr>New Physics in Top-Quark Distributions</vt:lpstr>
      <vt:lpstr>Non-Resonant Di-Leptons</vt:lpstr>
      <vt:lpstr>Di-(Di-)Jets</vt:lpstr>
      <vt:lpstr>PowerPoint Presentation</vt:lpstr>
      <vt:lpstr>PowerPoint Presentation</vt:lpstr>
      <vt:lpstr>PowerPoint Presentation</vt:lpstr>
      <vt:lpstr>Simplified Model: H→SS’ →WWbb</vt:lpstr>
      <vt:lpstr>Singlet+Triplet Model and S’(95)→γγ</vt:lpstr>
      <vt:lpstr>Cabibbo Angle Anomaly and EW Fit</vt:lpstr>
      <vt:lpstr>Leptoquarks in aμ</vt:lpstr>
      <vt:lpstr>PowerPoint Presentation</vt:lpstr>
      <vt:lpstr>Implications for FCC-ee</vt:lpstr>
      <vt:lpstr>PowerPoint Presentation</vt:lpstr>
      <vt:lpstr>Outlook: Physics at Future Colliders</vt:lpstr>
      <vt:lpstr>Correlations the neutron EDM with S1</vt:lpstr>
      <vt:lpstr>Important Loop-Effects</vt:lpstr>
      <vt:lpstr>R(D(*)) and b→sττ</vt:lpstr>
      <vt:lpstr>Important Loop-Effects</vt:lpstr>
      <vt:lpstr>Vector LQ Phenomenology</vt:lpstr>
      <vt:lpstr>Possible UV completions</vt:lpstr>
      <vt:lpstr>R(D) &amp; R(D*) </vt:lpstr>
      <vt:lpstr>aμ vs Z→μμ</vt:lpstr>
      <vt:lpstr>Global Fit to the CKM Matrix</vt:lpstr>
      <vt:lpstr>PowerPoint Presentation</vt:lpstr>
    </vt:vector>
  </TitlesOfParts>
  <Company>PSI - Paul Scherrer Institut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the title of your  presentation here</dc:title>
  <dc:creator>Crivellin Andreas</dc:creator>
  <cp:lastModifiedBy>Andreas Crivellin</cp:lastModifiedBy>
  <cp:revision>743</cp:revision>
  <cp:lastPrinted>2021-10-14T12:13:19Z</cp:lastPrinted>
  <dcterms:created xsi:type="dcterms:W3CDTF">2016-11-10T14:03:25Z</dcterms:created>
  <dcterms:modified xsi:type="dcterms:W3CDTF">2024-04-08T09:55:37Z</dcterms:modified>
</cp:coreProperties>
</file>