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778" r:id="rId2"/>
  </p:sldMasterIdLst>
  <p:notesMasterIdLst>
    <p:notesMasterId r:id="rId41"/>
  </p:notesMasterIdLst>
  <p:sldIdLst>
    <p:sldId id="258" r:id="rId3"/>
    <p:sldId id="351" r:id="rId4"/>
    <p:sldId id="427" r:id="rId5"/>
    <p:sldId id="428" r:id="rId6"/>
    <p:sldId id="425" r:id="rId7"/>
    <p:sldId id="270" r:id="rId8"/>
    <p:sldId id="314" r:id="rId9"/>
    <p:sldId id="323" r:id="rId10"/>
    <p:sldId id="394" r:id="rId11"/>
    <p:sldId id="318" r:id="rId12"/>
    <p:sldId id="277" r:id="rId13"/>
    <p:sldId id="321" r:id="rId14"/>
    <p:sldId id="380" r:id="rId15"/>
    <p:sldId id="450" r:id="rId16"/>
    <p:sldId id="451" r:id="rId17"/>
    <p:sldId id="319" r:id="rId18"/>
    <p:sldId id="355" r:id="rId19"/>
    <p:sldId id="459" r:id="rId20"/>
    <p:sldId id="328" r:id="rId21"/>
    <p:sldId id="455" r:id="rId22"/>
    <p:sldId id="461" r:id="rId23"/>
    <p:sldId id="344" r:id="rId24"/>
    <p:sldId id="333" r:id="rId25"/>
    <p:sldId id="402" r:id="rId26"/>
    <p:sldId id="403" r:id="rId27"/>
    <p:sldId id="399" r:id="rId28"/>
    <p:sldId id="453" r:id="rId29"/>
    <p:sldId id="462" r:id="rId30"/>
    <p:sldId id="295" r:id="rId31"/>
    <p:sldId id="435" r:id="rId32"/>
    <p:sldId id="420" r:id="rId33"/>
    <p:sldId id="456" r:id="rId34"/>
    <p:sldId id="350" r:id="rId35"/>
    <p:sldId id="422" r:id="rId36"/>
    <p:sldId id="397" r:id="rId37"/>
    <p:sldId id="437" r:id="rId38"/>
    <p:sldId id="452" r:id="rId39"/>
    <p:sldId id="457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D8377F8-3BCA-9D4E-8CF2-341398DA87CB}">
          <p14:sldIdLst>
            <p14:sldId id="258"/>
            <p14:sldId id="351"/>
            <p14:sldId id="427"/>
            <p14:sldId id="428"/>
            <p14:sldId id="425"/>
            <p14:sldId id="270"/>
            <p14:sldId id="314"/>
            <p14:sldId id="323"/>
            <p14:sldId id="394"/>
            <p14:sldId id="318"/>
            <p14:sldId id="277"/>
            <p14:sldId id="321"/>
            <p14:sldId id="380"/>
            <p14:sldId id="450"/>
            <p14:sldId id="451"/>
            <p14:sldId id="319"/>
            <p14:sldId id="355"/>
            <p14:sldId id="459"/>
            <p14:sldId id="328"/>
            <p14:sldId id="455"/>
            <p14:sldId id="461"/>
            <p14:sldId id="344"/>
            <p14:sldId id="333"/>
            <p14:sldId id="402"/>
            <p14:sldId id="403"/>
            <p14:sldId id="399"/>
            <p14:sldId id="453"/>
            <p14:sldId id="462"/>
            <p14:sldId id="295"/>
            <p14:sldId id="435"/>
            <p14:sldId id="420"/>
            <p14:sldId id="456"/>
            <p14:sldId id="350"/>
            <p14:sldId id="422"/>
            <p14:sldId id="397"/>
            <p14:sldId id="437"/>
            <p14:sldId id="452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36"/>
    <a:srgbClr val="0B1F8F"/>
    <a:srgbClr val="A12B2F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2" autoAdjust="0"/>
    <p:restoredTop sz="93469" autoAdjust="0"/>
  </p:normalViewPr>
  <p:slideViewPr>
    <p:cSldViewPr snapToGrid="0" showGuides="1">
      <p:cViewPr varScale="1">
        <p:scale>
          <a:sx n="159" d="100"/>
          <a:sy n="159" d="100"/>
        </p:scale>
        <p:origin x="424" y="18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HERA Injected by PETRA, collider that discovered the gluon</a:t>
            </a:r>
          </a:p>
          <a:p>
            <a:r>
              <a:rPr lang="en-US" dirty="0"/>
              <a:t>Nature didn’t have new particles in store for HERA, HERA Legacy dominated by contributions to QCD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4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A024-F3F1-4379-BB6B-489172648D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316089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A024-F3F1-4379-BB6B-489172648D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553349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08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4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1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EEE9F-608D-49DA-8DF1-D1CDA6E1AA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52559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9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417D8-84DB-494F-BE4F-FE8E4D2D82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22659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HFS at ~90 degrees = eta = 0, scattered electron in Lar (&gt;2.7 Rad), relatively high energy &gt; 11 GeV to ensure good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5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unreasonable effectiveness of SHERPA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1770C-CA80-4845-9196-BF55B64B1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411166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unreasonable effectiveness of SHERPA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1770C-CA80-4845-9196-BF55B64B1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56883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unreasonable effectiveness of SHERPA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1770C-CA80-4845-9196-BF55B64B1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142959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6AD93-0C12-403A-9C8F-CF447C9B5A82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EEE9F-608D-49DA-8DF1-D1CDA6E1AA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116024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 in a hydrogen bubble chamber | The world's first ne… | Flickr">
            <a:extLst>
              <a:ext uri="{FF2B5EF4-FFF2-40B4-BE49-F238E27FC236}">
                <a16:creationId xmlns:a16="http://schemas.microsoft.com/office/drawing/2014/main" id="{46E5AD0A-955A-43A0-0A2E-70662805D9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1"/>
          <a:stretch/>
        </p:blipFill>
        <p:spPr bwMode="auto">
          <a:xfrm>
            <a:off x="-14291" y="-26362"/>
            <a:ext cx="9244015" cy="5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14" y="92923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6" y="4514135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582801" y="3960177"/>
            <a:ext cx="7868255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582800" y="150019"/>
            <a:ext cx="2796194" cy="51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42488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9BAF-7D99-A249-AFC7-E47DCB504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21080"/>
            <a:ext cx="7543800" cy="79313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3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0100" y="1642596"/>
            <a:ext cx="7543800" cy="1964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copy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r>
              <a:rPr lang="en-US" dirty="0"/>
              <a:t>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ante </a:t>
            </a:r>
            <a:r>
              <a:rPr lang="en-US" dirty="0" err="1"/>
              <a:t>eros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libero id,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dolor.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DF09B3-AAEB-4BFA-9021-C2555CCD153A}"/>
              </a:ext>
            </a:extLst>
          </p:cNvPr>
          <p:cNvSpPr/>
          <p:nvPr userDrawn="1"/>
        </p:nvSpPr>
        <p:spPr>
          <a:xfrm>
            <a:off x="461357" y="4544983"/>
            <a:ext cx="1253144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582801" y="3960177"/>
            <a:ext cx="7868255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582800" y="150019"/>
            <a:ext cx="2796194" cy="51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128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He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22C38A-E007-7044-A3C4-89DAFBD2AF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0100" y="1680696"/>
            <a:ext cx="7543800" cy="1964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177404" indent="-169069"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390525" indent="-213122">
              <a:buFont typeface="Courier New" panose="02070309020205020404" pitchFamily="49" charset="0"/>
              <a:buChar char="o"/>
              <a:tabLst/>
              <a:defRPr sz="135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7660A8-5A24-9242-8993-914FC07FC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21080"/>
            <a:ext cx="7543800" cy="79313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3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4D1BAC-E2C9-4AED-8DB2-2930883762FC}"/>
              </a:ext>
            </a:extLst>
          </p:cNvPr>
          <p:cNvSpPr/>
          <p:nvPr userDrawn="1"/>
        </p:nvSpPr>
        <p:spPr>
          <a:xfrm>
            <a:off x="461357" y="4544983"/>
            <a:ext cx="1253144" cy="584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47675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94F0-1A8B-482F-A4DF-9F3F34D52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40554-2449-5B72-76E5-E1E59B6D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F5011-C022-90A6-03B8-1D2D270CD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5C4E-43E4-69F2-A38C-1103D0F1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8E743-31B6-4888-1199-99701C3C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24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D196-78E9-11A6-F674-15AA17F3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B6EA-EDC5-84DE-A281-3FFEE8931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B9A44-FB27-3B2A-318C-627BA18A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26CF-07B0-2C05-FEF0-8FDA2DA5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FC391-70C9-46C4-EC4D-F9563ADC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83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9242-0D79-364C-8B8B-72476B79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AF3C-D051-1F2C-4EB1-C186CD48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F2475-70BA-E47B-7091-30C3AEA4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F57FE-1180-27A0-0150-D6534B58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9FB8A-DA79-7970-2B1F-2688EC56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65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A868-2F15-FB46-964F-4268DAC7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E3ED-9018-1B5C-5D74-42FF5C623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ED7F2-55BC-195D-7156-867785D92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9238E-0249-90D9-0143-BAA59BA3A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1658B-E0E5-9FF5-3A5E-B4C4E28F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482B1-C60C-A2B2-57C8-8056BEFE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1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C4A7-E6A1-894C-F168-06A6835A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C34FF-83AC-CDEC-2520-8C9961EDE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F790-F4C5-AB43-9982-3F13C9067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F50F2-FF21-A6C7-56EF-0F112F5E7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9AD21-5300-CEA6-35AE-A3DD0614E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48654-B7A1-F61B-BD62-562CD1D7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A8DE8-3652-E600-45E8-F7AB06A5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2E100-8449-9813-36AA-72C495E9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9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7FA4-8769-7A76-48F8-AE81FDAE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ADFA7-6797-DE5C-7E23-5609CE80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EE796-B4D4-C780-B9B2-5F78FE00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D7ECC-F896-BBC4-E198-82126E8E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22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DA06D-B713-C6BA-1F60-AA4676C8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2FC61-99AD-6195-EF18-208EB74E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8B101-E93D-4FB9-55C9-10A61560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1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FBC7-E462-A524-6C64-8ECDF1D4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82D6D-1898-A9DF-A242-AD732D976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B44BE-1F1C-4DF7-E37A-58EA69243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A7E00-1C93-22F2-8795-75C8C744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69F11-784B-5B2C-7721-8CF0511B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3AFAA-4629-8711-BDEF-77293AE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04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0200-FD78-A782-2BEF-4D895A74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03F42-4AA8-AC2E-504E-BD56C4692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D3A8A-6A54-2285-253F-F811CBEC6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9D535-51B1-3F8D-FBAB-5281924D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F43BE-8443-899B-11A5-02F7EABF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1CDC-9236-3209-1888-D98CB937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1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CFC4-E814-EDE7-C89D-E653EC59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DE6F4-34C7-2ABA-B1A2-5552F0E15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56359-B9ED-C29B-CA69-107062C2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9F715-B862-592F-03EF-C9A4B27D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C1052-6C13-9CA7-FB8C-0977B651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66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5CA07-940C-CB1B-3692-AEBFC0029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A0E3B-65CC-D57E-8ACD-8EDC6D03D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63C9F-8689-A640-A5DF-B4C1371A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5E38C-BA21-6DE3-CDEA-D1966190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8C847-C664-18F5-B093-5E3D23D6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6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92" r:id="rId29"/>
    <p:sldLayoutId id="2147483793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CF59C-85E9-3453-30A8-C2B5E987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92ABA-1201-8894-1244-E0783E6CE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0D821-A652-BD87-6CDE-34F4E9045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6C415-FE9F-8C46-BC0F-C90275C124A9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473A1-760C-6E4E-24E4-2719E6CC8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6659-A767-13F7-B5E6-D27ED2F29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369D-090C-EA49-B246-4BC53842D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2.png"/><Relationship Id="rId7" Type="http://schemas.openxmlformats.org/officeDocument/2006/relationships/image" Target="../media/image8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2.png"/><Relationship Id="rId7" Type="http://schemas.openxmlformats.org/officeDocument/2006/relationships/image" Target="../media/image8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2.png"/><Relationship Id="rId7" Type="http://schemas.openxmlformats.org/officeDocument/2006/relationships/image" Target="../media/image8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96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0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0.png"/><Relationship Id="rId5" Type="http://schemas.openxmlformats.org/officeDocument/2006/relationships/image" Target="../media/image75.png"/><Relationship Id="rId4" Type="http://schemas.openxmlformats.org/officeDocument/2006/relationships/image" Target="../media/image4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083" y="1266825"/>
            <a:ext cx="9312166" cy="2029968"/>
          </a:xfrm>
        </p:spPr>
        <p:txBody>
          <a:bodyPr/>
          <a:lstStyle/>
          <a:p>
            <a:r>
              <a:rPr lang="en-US" dirty="0"/>
              <a:t>Measurement of groomed event shapes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-84083" y="1266825"/>
            <a:ext cx="323796" cy="2029968"/>
          </a:xfrm>
        </p:spPr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28" y="2571750"/>
            <a:ext cx="3330823" cy="636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Henry </a:t>
            </a:r>
            <a:r>
              <a:rPr lang="en-US" dirty="0" err="1">
                <a:solidFill>
                  <a:schemeClr val="bg1"/>
                </a:solidFill>
              </a:rPr>
              <a:t>Klest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Argonne national laboratory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104541" y="2816005"/>
            <a:ext cx="2692872" cy="3865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DIS2024</a:t>
            </a:r>
          </a:p>
        </p:txBody>
      </p:sp>
      <p:pic>
        <p:nvPicPr>
          <p:cNvPr id="2050" name="Picture 2" descr="H1 Detector Information">
            <a:extLst>
              <a:ext uri="{FF2B5EF4-FFF2-40B4-BE49-F238E27FC236}">
                <a16:creationId xmlns:a16="http://schemas.microsoft.com/office/drawing/2014/main" id="{4C41711C-0A21-6FA9-4636-690B6B15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6" y="3494891"/>
            <a:ext cx="1048357" cy="76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821B88-BC63-4F9E-933E-02B5B2D11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"/>
          <a:stretch/>
        </p:blipFill>
        <p:spPr>
          <a:xfrm>
            <a:off x="320676" y="626537"/>
            <a:ext cx="8759824" cy="3871108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25E4163-2D56-4E85-9A9B-5725AFC402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208E9-0D53-4350-B6D2-6C00077D8E88}" type="slidenum">
              <a:rPr lang="en-US" smtClean="0"/>
              <a:t>10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4B0763-0911-4151-951D-7AD190B8D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901" y="3207704"/>
            <a:ext cx="435769" cy="1643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8B39-902C-43FB-AB90-7533E3557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399" y="3065092"/>
            <a:ext cx="1249921" cy="4712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9267527-6878-0AE3-13F8-80A5077CB2EE}"/>
              </a:ext>
            </a:extLst>
          </p:cNvPr>
          <p:cNvSpPr txBox="1">
            <a:spLocks/>
          </p:cNvSpPr>
          <p:nvPr/>
        </p:nvSpPr>
        <p:spPr>
          <a:xfrm>
            <a:off x="303364" y="79166"/>
            <a:ext cx="6122836" cy="6175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Breit</a:t>
            </a:r>
            <a:r>
              <a:rPr lang="en-US" dirty="0"/>
              <a:t> Frame event displays</a:t>
            </a:r>
          </a:p>
        </p:txBody>
      </p:sp>
    </p:spTree>
    <p:extLst>
      <p:ext uri="{BB962C8B-B14F-4D97-AF65-F5344CB8AC3E}">
        <p14:creationId xmlns:p14="http://schemas.microsoft.com/office/powerpoint/2010/main" val="68080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F4FF8-9153-468A-606E-B0D90C5D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164" y="2636712"/>
            <a:ext cx="3749623" cy="2064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731" y="-105705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Grooming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4984" y="592543"/>
            <a:ext cx="4711116" cy="3749143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underlying event, why groom?</a:t>
            </a:r>
          </a:p>
          <a:p>
            <a:pPr lvl="1"/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Less affected by lab-frame detector acceptance</a:t>
            </a:r>
          </a:p>
          <a:p>
            <a:pPr lvl="1"/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Mitigate QCD remnant, ISR</a:t>
            </a:r>
          </a:p>
          <a:p>
            <a:pPr lvl="1"/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Removes theoretically challenging non-global effects arising from hard cuts on e.g. </a:t>
            </a:r>
            <a:r>
              <a:rPr lang="en-US" sz="1650" dirty="0" err="1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Tunable knob to study all of the above</a:t>
            </a:r>
          </a:p>
          <a:p>
            <a:pPr lvl="1"/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Ungroomed detector-level shows significant difference from particle-level</a:t>
            </a:r>
          </a:p>
          <a:p>
            <a:pPr lvl="1"/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Detector acceptance, efficiencies</a:t>
            </a:r>
          </a:p>
          <a:p>
            <a:pPr lvl="1"/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Grooming events brings particle-level and detector-level distributions into much better agreement!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42867" y="4796107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D8C89-6BD9-4E03-B034-FD602BFDDAE1}"/>
              </a:ext>
            </a:extLst>
          </p:cNvPr>
          <p:cNvSpPr txBox="1"/>
          <p:nvPr/>
        </p:nvSpPr>
        <p:spPr>
          <a:xfrm>
            <a:off x="8083780" y="2850204"/>
            <a:ext cx="870735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sz="9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cut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= 0.2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B37F1-4248-4127-B72E-2E0E94A21A25}"/>
              </a:ext>
            </a:extLst>
          </p:cNvPr>
          <p:cNvSpPr txBox="1"/>
          <p:nvPr/>
        </p:nvSpPr>
        <p:spPr>
          <a:xfrm>
            <a:off x="6147646" y="2850204"/>
            <a:ext cx="870735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sz="9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cut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= 0.2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5A9D6-2C06-9755-A6DB-B344DA50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41" y="527617"/>
            <a:ext cx="3740226" cy="20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2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878EF-4342-43EB-AD16-26E96259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6"/>
          <a:stretch/>
        </p:blipFill>
        <p:spPr>
          <a:xfrm>
            <a:off x="2467895" y="3350077"/>
            <a:ext cx="2520016" cy="173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132" y="-31983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409232" y="889533"/>
                <a:ext cx="7021582" cy="3749143"/>
              </a:xfrm>
            </p:spPr>
            <p:txBody>
              <a:bodyPr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After grooming procedure, a subset of particles survives</a:t>
                </a:r>
              </a:p>
              <a:p>
                <a:pPr lvl="1"/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Event shape is calculated with these particles</a:t>
                </a:r>
              </a:p>
              <a:p>
                <a:pPr lvl="1"/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Two event shapes studied here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Groomed Invariant Mass (GIM)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Plotted in natural log, normalized by 150 GeV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Groomed 1-Jettiness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(analogous to thrust)</a:t>
                </a:r>
              </a:p>
              <a:p>
                <a:endParaRPr lang="en-US" dirty="0">
                  <a:latin typeface="Georgia Regular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09232" y="889533"/>
                <a:ext cx="7021582" cy="3749143"/>
              </a:xfrm>
              <a:blipFill>
                <a:blip r:embed="rId3"/>
                <a:stretch>
                  <a:fillRect l="-1805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86D3ED4-2ADA-4C1D-9B3C-40AA274A8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5416098" y="2764104"/>
            <a:ext cx="3403943" cy="782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4783D9-1D19-40DD-B2DA-BDB84D28FCDD}"/>
                  </a:ext>
                </a:extLst>
              </p:cNvPr>
              <p:cNvSpPr txBox="1"/>
              <p:nvPr/>
            </p:nvSpPr>
            <p:spPr>
              <a:xfrm>
                <a:off x="6292667" y="3621293"/>
                <a:ext cx="4572000" cy="632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 </m:t>
                    </m:r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𝑥𝑃</m:t>
                    </m:r>
                  </m:oMath>
                </a14:m>
                <a:r>
                  <a:rPr lang="en-US" sz="1650" dirty="0">
                    <a:latin typeface="Georgia Regular"/>
                  </a:rPr>
                  <a:t>,    </a:t>
                </a:r>
              </a:p>
              <a:p>
                <a:r>
                  <a:rPr lang="en-US" sz="1650" dirty="0">
                    <a:ea typeface="Cambria Math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𝑥𝑃</m:t>
                    </m:r>
                  </m:oMath>
                </a14:m>
                <a:r>
                  <a:rPr lang="en-US" sz="1650" dirty="0">
                    <a:latin typeface="Georgia Regular"/>
                  </a:rPr>
                  <a:t>  </a:t>
                </a:r>
                <a:endParaRPr lang="en-US" sz="16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4783D9-1D19-40DD-B2DA-BDB84D28F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667" y="3621293"/>
                <a:ext cx="4572000" cy="632674"/>
              </a:xfrm>
              <a:prstGeom prst="rect">
                <a:avLst/>
              </a:prstGeom>
              <a:blipFill>
                <a:blip r:embed="rId5"/>
                <a:stretch>
                  <a:fillRect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5F5F9EC-6B60-857A-159C-B9F59E0FA992}"/>
              </a:ext>
            </a:extLst>
          </p:cNvPr>
          <p:cNvSpPr txBox="1">
            <a:spLocks/>
          </p:cNvSpPr>
          <p:nvPr/>
        </p:nvSpPr>
        <p:spPr>
          <a:xfrm>
            <a:off x="5664200" y="49314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2E93F-29E6-D9E1-44A8-0DC56F02A2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2" t="9301" r="63589" b="22638"/>
          <a:stretch/>
        </p:blipFill>
        <p:spPr>
          <a:xfrm>
            <a:off x="6914147" y="194555"/>
            <a:ext cx="2088488" cy="1809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7C9D2-F36C-4188-999A-74FD6D0E5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611" y="2428810"/>
            <a:ext cx="2086915" cy="28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10DB7-80B5-4514-BD25-9A79AC00222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772" y="1897990"/>
            <a:ext cx="1484902" cy="5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71" y="-106920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4F5F1-D466-4DCB-A009-5F1B6F0E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56" y="59952"/>
            <a:ext cx="2351978" cy="2489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57D29-C66C-4C45-98FE-C97D2AEF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03" y="2575063"/>
            <a:ext cx="2391558" cy="248957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43979E-5028-42E9-94CF-6EC60F6E6964}"/>
              </a:ext>
            </a:extLst>
          </p:cNvPr>
          <p:cNvCxnSpPr>
            <a:cxnSpLocks/>
          </p:cNvCxnSpPr>
          <p:nvPr/>
        </p:nvCxnSpPr>
        <p:spPr>
          <a:xfrm flipV="1">
            <a:off x="7837454" y="243841"/>
            <a:ext cx="0" cy="1393037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E89DB0-4CD9-413A-A7F1-E3E2DBE06C37}"/>
              </a:ext>
            </a:extLst>
          </p:cNvPr>
          <p:cNvCxnSpPr>
            <a:cxnSpLocks/>
          </p:cNvCxnSpPr>
          <p:nvPr/>
        </p:nvCxnSpPr>
        <p:spPr>
          <a:xfrm flipH="1">
            <a:off x="7566205" y="1228298"/>
            <a:ext cx="19155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7706EE-4332-4A74-BA74-CE111277F09A}"/>
              </a:ext>
            </a:extLst>
          </p:cNvPr>
          <p:cNvSpPr txBox="1"/>
          <p:nvPr/>
        </p:nvSpPr>
        <p:spPr>
          <a:xfrm>
            <a:off x="7436031" y="1286418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F217B-E345-41A3-82EF-DE354B9BF2BF}"/>
              </a:ext>
            </a:extLst>
          </p:cNvPr>
          <p:cNvCxnSpPr>
            <a:cxnSpLocks/>
          </p:cNvCxnSpPr>
          <p:nvPr/>
        </p:nvCxnSpPr>
        <p:spPr>
          <a:xfrm flipV="1">
            <a:off x="7272299" y="2641322"/>
            <a:ext cx="0" cy="155462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465E23-1B68-4232-9C1A-7847CCE5517C}"/>
              </a:ext>
            </a:extLst>
          </p:cNvPr>
          <p:cNvCxnSpPr>
            <a:cxnSpLocks/>
          </p:cNvCxnSpPr>
          <p:nvPr/>
        </p:nvCxnSpPr>
        <p:spPr>
          <a:xfrm flipH="1">
            <a:off x="7070228" y="3133313"/>
            <a:ext cx="1587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A0BE46-4C14-4959-B6A5-414EB6CA21A6}"/>
              </a:ext>
            </a:extLst>
          </p:cNvPr>
          <p:cNvSpPr txBox="1"/>
          <p:nvPr/>
        </p:nvSpPr>
        <p:spPr>
          <a:xfrm>
            <a:off x="6934179" y="2666722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274F86-6A0F-BFE0-77FC-20E69763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308228" y="4378894"/>
            <a:ext cx="2838417" cy="6526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2C5F5D-4BC5-457D-7266-474C1393C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84" y="4438282"/>
            <a:ext cx="1655048" cy="5687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664D6C-3085-4BA1-D445-A08BB6F0D63D}"/>
              </a:ext>
            </a:extLst>
          </p:cNvPr>
          <p:cNvGrpSpPr/>
          <p:nvPr/>
        </p:nvGrpSpPr>
        <p:grpSpPr>
          <a:xfrm>
            <a:off x="343171" y="1098693"/>
            <a:ext cx="5981356" cy="2928306"/>
            <a:chOff x="457561" y="2327951"/>
            <a:chExt cx="7975141" cy="39044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BC5B40-C8D0-E732-ACDF-2F46174E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236"/>
            <a:stretch/>
          </p:blipFill>
          <p:spPr>
            <a:xfrm>
              <a:off x="457561" y="2327951"/>
              <a:ext cx="7975141" cy="3744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/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/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Large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  <a:blipFill>
                  <a:blip r:embed="rId7"/>
                  <a:stretch>
                    <a:fillRect t="-1764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/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Small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  <a:blipFill>
                  <a:blip r:embed="rId8"/>
                  <a:stretch>
                    <a:fillRect l="-4545" t="-26667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B9F7558-252D-376C-B757-99B8AE76C464}"/>
              </a:ext>
            </a:extLst>
          </p:cNvPr>
          <p:cNvSpPr txBox="1">
            <a:spLocks/>
          </p:cNvSpPr>
          <p:nvPr/>
        </p:nvSpPr>
        <p:spPr>
          <a:xfrm>
            <a:off x="5664200" y="49314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7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71" y="-106920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4F5F1-D466-4DCB-A009-5F1B6F0E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56" y="59952"/>
            <a:ext cx="2351978" cy="2489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57D29-C66C-4C45-98FE-C97D2AEF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03" y="2575063"/>
            <a:ext cx="2391558" cy="248957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43979E-5028-42E9-94CF-6EC60F6E6964}"/>
              </a:ext>
            </a:extLst>
          </p:cNvPr>
          <p:cNvCxnSpPr>
            <a:cxnSpLocks/>
          </p:cNvCxnSpPr>
          <p:nvPr/>
        </p:nvCxnSpPr>
        <p:spPr>
          <a:xfrm flipV="1">
            <a:off x="7837454" y="243841"/>
            <a:ext cx="0" cy="1393037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E89DB0-4CD9-413A-A7F1-E3E2DBE06C37}"/>
              </a:ext>
            </a:extLst>
          </p:cNvPr>
          <p:cNvCxnSpPr>
            <a:cxnSpLocks/>
          </p:cNvCxnSpPr>
          <p:nvPr/>
        </p:nvCxnSpPr>
        <p:spPr>
          <a:xfrm flipH="1">
            <a:off x="7566205" y="1228298"/>
            <a:ext cx="19155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7706EE-4332-4A74-BA74-CE111277F09A}"/>
              </a:ext>
            </a:extLst>
          </p:cNvPr>
          <p:cNvSpPr txBox="1"/>
          <p:nvPr/>
        </p:nvSpPr>
        <p:spPr>
          <a:xfrm>
            <a:off x="7436031" y="1286418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F217B-E345-41A3-82EF-DE354B9BF2BF}"/>
              </a:ext>
            </a:extLst>
          </p:cNvPr>
          <p:cNvCxnSpPr>
            <a:cxnSpLocks/>
          </p:cNvCxnSpPr>
          <p:nvPr/>
        </p:nvCxnSpPr>
        <p:spPr>
          <a:xfrm flipV="1">
            <a:off x="7272299" y="2641322"/>
            <a:ext cx="0" cy="155462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465E23-1B68-4232-9C1A-7847CCE5517C}"/>
              </a:ext>
            </a:extLst>
          </p:cNvPr>
          <p:cNvCxnSpPr>
            <a:cxnSpLocks/>
          </p:cNvCxnSpPr>
          <p:nvPr/>
        </p:nvCxnSpPr>
        <p:spPr>
          <a:xfrm flipH="1">
            <a:off x="7070228" y="3133313"/>
            <a:ext cx="1587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A0BE46-4C14-4959-B6A5-414EB6CA21A6}"/>
              </a:ext>
            </a:extLst>
          </p:cNvPr>
          <p:cNvSpPr txBox="1"/>
          <p:nvPr/>
        </p:nvSpPr>
        <p:spPr>
          <a:xfrm>
            <a:off x="6934179" y="2666722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274F86-6A0F-BFE0-77FC-20E69763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308228" y="4378894"/>
            <a:ext cx="2838417" cy="6526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2C5F5D-4BC5-457D-7266-474C1393C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84" y="4438282"/>
            <a:ext cx="1655048" cy="5687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664D6C-3085-4BA1-D445-A08BB6F0D63D}"/>
              </a:ext>
            </a:extLst>
          </p:cNvPr>
          <p:cNvGrpSpPr/>
          <p:nvPr/>
        </p:nvGrpSpPr>
        <p:grpSpPr>
          <a:xfrm>
            <a:off x="343171" y="1098693"/>
            <a:ext cx="5981356" cy="2928306"/>
            <a:chOff x="457561" y="2327951"/>
            <a:chExt cx="7975141" cy="39044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BC5B40-C8D0-E732-ACDF-2F46174E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236"/>
            <a:stretch/>
          </p:blipFill>
          <p:spPr>
            <a:xfrm>
              <a:off x="457561" y="2327951"/>
              <a:ext cx="7975141" cy="3744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/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/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Large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  <a:blipFill>
                  <a:blip r:embed="rId7"/>
                  <a:stretch>
                    <a:fillRect t="-1764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/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Small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  <a:blipFill>
                  <a:blip r:embed="rId8"/>
                  <a:stretch>
                    <a:fillRect l="-4545" t="-26667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4830F1-4656-7624-1DC3-8FDD68BFD210}"/>
              </a:ext>
            </a:extLst>
          </p:cNvPr>
          <p:cNvCxnSpPr/>
          <p:nvPr/>
        </p:nvCxnSpPr>
        <p:spPr>
          <a:xfrm flipV="1">
            <a:off x="6324527" y="1447800"/>
            <a:ext cx="1905344" cy="292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2F9746-5C24-5913-A0A0-2F1939CA950C}"/>
              </a:ext>
            </a:extLst>
          </p:cNvPr>
          <p:cNvCxnSpPr>
            <a:cxnSpLocks/>
          </p:cNvCxnSpPr>
          <p:nvPr/>
        </p:nvCxnSpPr>
        <p:spPr>
          <a:xfrm>
            <a:off x="6324527" y="2133600"/>
            <a:ext cx="1905344" cy="2062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781E7F28-BCAC-8EC4-CB48-CE4D86FC309B}"/>
              </a:ext>
            </a:extLst>
          </p:cNvPr>
          <p:cNvSpPr txBox="1">
            <a:spLocks/>
          </p:cNvSpPr>
          <p:nvPr/>
        </p:nvSpPr>
        <p:spPr>
          <a:xfrm>
            <a:off x="5664200" y="49314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4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64200" y="4931482"/>
            <a:ext cx="457200" cy="13716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71" y="-106920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Observables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4F5F1-D466-4DCB-A009-5F1B6F0E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56" y="59952"/>
            <a:ext cx="2351978" cy="2489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57D29-C66C-4C45-98FE-C97D2AEF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03" y="2575063"/>
            <a:ext cx="2391558" cy="248957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43979E-5028-42E9-94CF-6EC60F6E6964}"/>
              </a:ext>
            </a:extLst>
          </p:cNvPr>
          <p:cNvCxnSpPr>
            <a:cxnSpLocks/>
          </p:cNvCxnSpPr>
          <p:nvPr/>
        </p:nvCxnSpPr>
        <p:spPr>
          <a:xfrm flipV="1">
            <a:off x="7837454" y="243841"/>
            <a:ext cx="0" cy="1393037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E89DB0-4CD9-413A-A7F1-E3E2DBE06C37}"/>
              </a:ext>
            </a:extLst>
          </p:cNvPr>
          <p:cNvCxnSpPr>
            <a:cxnSpLocks/>
          </p:cNvCxnSpPr>
          <p:nvPr/>
        </p:nvCxnSpPr>
        <p:spPr>
          <a:xfrm flipH="1">
            <a:off x="7566205" y="1228298"/>
            <a:ext cx="19155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7706EE-4332-4A74-BA74-CE111277F09A}"/>
              </a:ext>
            </a:extLst>
          </p:cNvPr>
          <p:cNvSpPr txBox="1"/>
          <p:nvPr/>
        </p:nvSpPr>
        <p:spPr>
          <a:xfrm>
            <a:off x="7436031" y="1286418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F217B-E345-41A3-82EF-DE354B9BF2BF}"/>
              </a:ext>
            </a:extLst>
          </p:cNvPr>
          <p:cNvCxnSpPr>
            <a:cxnSpLocks/>
          </p:cNvCxnSpPr>
          <p:nvPr/>
        </p:nvCxnSpPr>
        <p:spPr>
          <a:xfrm flipV="1">
            <a:off x="7272299" y="2641322"/>
            <a:ext cx="0" cy="155462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465E23-1B68-4232-9C1A-7847CCE5517C}"/>
              </a:ext>
            </a:extLst>
          </p:cNvPr>
          <p:cNvCxnSpPr>
            <a:cxnSpLocks/>
          </p:cNvCxnSpPr>
          <p:nvPr/>
        </p:nvCxnSpPr>
        <p:spPr>
          <a:xfrm flipH="1">
            <a:off x="7070228" y="3133313"/>
            <a:ext cx="1587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A0BE46-4C14-4959-B6A5-414EB6CA21A6}"/>
              </a:ext>
            </a:extLst>
          </p:cNvPr>
          <p:cNvSpPr txBox="1"/>
          <p:nvPr/>
        </p:nvSpPr>
        <p:spPr>
          <a:xfrm>
            <a:off x="6934179" y="2666722"/>
            <a:ext cx="440646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b="1" dirty="0">
                <a:solidFill>
                  <a:srgbClr val="C00000"/>
                </a:solidFill>
              </a:rPr>
              <a:t>Non. Pert.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274F86-6A0F-BFE0-77FC-20E697631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308228" y="4378894"/>
            <a:ext cx="2838417" cy="6526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2C5F5D-4BC5-457D-7266-474C1393C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84" y="4438282"/>
            <a:ext cx="1655048" cy="5687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664D6C-3085-4BA1-D445-A08BB6F0D63D}"/>
              </a:ext>
            </a:extLst>
          </p:cNvPr>
          <p:cNvGrpSpPr/>
          <p:nvPr/>
        </p:nvGrpSpPr>
        <p:grpSpPr>
          <a:xfrm>
            <a:off x="343171" y="1098693"/>
            <a:ext cx="5981356" cy="2928306"/>
            <a:chOff x="457561" y="2327951"/>
            <a:chExt cx="7975141" cy="39044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BC5B40-C8D0-E732-ACDF-2F46174E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236"/>
            <a:stretch/>
          </p:blipFill>
          <p:spPr>
            <a:xfrm>
              <a:off x="457561" y="2327951"/>
              <a:ext cx="7975141" cy="3744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/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/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Large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9D43CC-2A5B-E350-4B16-8F3C17EBC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0774" y="5979554"/>
                  <a:ext cx="1479479" cy="252805"/>
                </a:xfrm>
                <a:prstGeom prst="rect">
                  <a:avLst/>
                </a:prstGeom>
                <a:blipFill>
                  <a:blip r:embed="rId7"/>
                  <a:stretch>
                    <a:fillRect t="-1764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/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200" dirty="0"/>
                    <a:t>Small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F982D-8833-3C52-50E4-CACCC9B62C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238" y="5929900"/>
                  <a:ext cx="1479479" cy="252805"/>
                </a:xfrm>
                <a:prstGeom prst="rect">
                  <a:avLst/>
                </a:prstGeom>
                <a:blipFill>
                  <a:blip r:embed="rId8"/>
                  <a:stretch>
                    <a:fillRect l="-4545" t="-26667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B937AC-6716-8B8A-D75F-1F9CB1DB9348}"/>
              </a:ext>
            </a:extLst>
          </p:cNvPr>
          <p:cNvCxnSpPr>
            <a:cxnSpLocks/>
          </p:cNvCxnSpPr>
          <p:nvPr/>
        </p:nvCxnSpPr>
        <p:spPr>
          <a:xfrm>
            <a:off x="3146645" y="2549525"/>
            <a:ext cx="3787534" cy="984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C4A4F1-2C60-84C4-2D2D-747743ACD6F0}"/>
              </a:ext>
            </a:extLst>
          </p:cNvPr>
          <p:cNvCxnSpPr>
            <a:cxnSpLocks/>
          </p:cNvCxnSpPr>
          <p:nvPr/>
        </p:nvCxnSpPr>
        <p:spPr>
          <a:xfrm flipV="1">
            <a:off x="3250177" y="1084114"/>
            <a:ext cx="4121752" cy="980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0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CC786-3399-4279-8D64-29C00468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9" y="1063784"/>
            <a:ext cx="8736881" cy="33658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B7D3C-6C71-4C59-806B-29AD0B871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609A8-1559-43F4-998B-50E84A643C64}"/>
              </a:ext>
            </a:extLst>
          </p:cNvPr>
          <p:cNvSpPr txBox="1"/>
          <p:nvPr/>
        </p:nvSpPr>
        <p:spPr>
          <a:xfrm>
            <a:off x="2505075" y="702654"/>
            <a:ext cx="5190342" cy="30008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950" dirty="0">
                <a:latin typeface="Arial" panose="020B0604020202020204" pitchFamily="34" charset="0"/>
                <a:ea typeface="Verdana Bold" panose="020B0804030504040204" pitchFamily="34" charset="0"/>
                <a:cs typeface="Arial" panose="020B0604020202020204" pitchFamily="34" charset="0"/>
              </a:rPr>
              <a:t>Groomed vs. Ungroomed 1-jettiness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2C4CD-E5AD-49AD-8575-772FEEC4AAF3}"/>
              </a:ext>
            </a:extLst>
          </p:cNvPr>
          <p:cNvSpPr txBox="1"/>
          <p:nvPr/>
        </p:nvSpPr>
        <p:spPr>
          <a:xfrm>
            <a:off x="2238375" y="4463499"/>
            <a:ext cx="5219700" cy="30008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Grooming enables precision measurement!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001E4-02A0-4F8B-9FA7-F90C5749CCD6}"/>
              </a:ext>
            </a:extLst>
          </p:cNvPr>
          <p:cNvSpPr txBox="1"/>
          <p:nvPr/>
        </p:nvSpPr>
        <p:spPr>
          <a:xfrm>
            <a:off x="1714500" y="2156252"/>
            <a:ext cx="1581150" cy="4154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Simulation at EIC energy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31B60C-CDBB-4EF9-BC7E-215DA90EFDBD}"/>
              </a:ext>
            </a:extLst>
          </p:cNvPr>
          <p:cNvCxnSpPr>
            <a:cxnSpLocks/>
          </p:cNvCxnSpPr>
          <p:nvPr/>
        </p:nvCxnSpPr>
        <p:spPr>
          <a:xfrm flipH="1">
            <a:off x="7527425" y="3559996"/>
            <a:ext cx="78020" cy="223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39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D4FAB-1C15-7BD7-F050-4BFF04CB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11" b="43671"/>
          <a:stretch/>
        </p:blipFill>
        <p:spPr>
          <a:xfrm>
            <a:off x="4214207" y="633564"/>
            <a:ext cx="4539791" cy="4010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F7074-05FE-0570-B890-A727E8CA1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54" r="6087" b="43671"/>
          <a:stretch/>
        </p:blipFill>
        <p:spPr>
          <a:xfrm>
            <a:off x="230055" y="633564"/>
            <a:ext cx="4257320" cy="40107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6808E-ECB7-B1C6-2F0D-C3ADBD074D2D}"/>
              </a:ext>
            </a:extLst>
          </p:cNvPr>
          <p:cNvCxnSpPr>
            <a:cxnSpLocks/>
          </p:cNvCxnSpPr>
          <p:nvPr/>
        </p:nvCxnSpPr>
        <p:spPr>
          <a:xfrm flipV="1">
            <a:off x="7012113" y="2551715"/>
            <a:ext cx="1675121" cy="9525"/>
          </a:xfrm>
          <a:prstGeom prst="line">
            <a:avLst/>
          </a:prstGeom>
          <a:ln w="38100">
            <a:solidFill>
              <a:schemeClr val="accent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C95BFC5-FE13-D26B-A749-4E3A39092E61}"/>
              </a:ext>
            </a:extLst>
          </p:cNvPr>
          <p:cNvSpPr/>
          <p:nvPr/>
        </p:nvSpPr>
        <p:spPr>
          <a:xfrm rot="16200000">
            <a:off x="7131718" y="996822"/>
            <a:ext cx="1463867" cy="1671701"/>
          </a:xfrm>
          <a:prstGeom prst="rtTriangle">
            <a:avLst/>
          </a:prstGeom>
          <a:solidFill>
            <a:schemeClr val="accent1">
              <a:alpha val="55137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63E1D0-16F7-39AA-611C-9BFC7D668CD4}"/>
              </a:ext>
            </a:extLst>
          </p:cNvPr>
          <p:cNvSpPr txBox="1">
            <a:spLocks/>
          </p:cNvSpPr>
          <p:nvPr/>
        </p:nvSpPr>
        <p:spPr>
          <a:xfrm>
            <a:off x="369014" y="-104274"/>
            <a:ext cx="7886700" cy="6155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Measurement Phase Space</a:t>
            </a:r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49BF024F-E62C-4BE4-3880-62F9FC047A0D}"/>
              </a:ext>
            </a:extLst>
          </p:cNvPr>
          <p:cNvSpPr/>
          <p:nvPr/>
        </p:nvSpPr>
        <p:spPr>
          <a:xfrm rot="10800000">
            <a:off x="5328745" y="1240632"/>
            <a:ext cx="3366890" cy="2955805"/>
          </a:xfrm>
          <a:prstGeom prst="diagStripe">
            <a:avLst>
              <a:gd name="adj" fmla="val 91137"/>
            </a:avLst>
          </a:prstGeom>
          <a:solidFill>
            <a:schemeClr val="accent5">
              <a:alpha val="72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183CD1-B5ED-5328-6B14-5163941ACEAD}"/>
              </a:ext>
            </a:extLst>
          </p:cNvPr>
          <p:cNvCxnSpPr>
            <a:cxnSpLocks/>
          </p:cNvCxnSpPr>
          <p:nvPr/>
        </p:nvCxnSpPr>
        <p:spPr>
          <a:xfrm flipV="1">
            <a:off x="2750178" y="2556972"/>
            <a:ext cx="1675121" cy="9525"/>
          </a:xfrm>
          <a:prstGeom prst="line">
            <a:avLst/>
          </a:prstGeom>
          <a:ln w="38100">
            <a:solidFill>
              <a:schemeClr val="accent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4357F11-C6EB-79B8-B08D-73F14E88B3FF}"/>
              </a:ext>
            </a:extLst>
          </p:cNvPr>
          <p:cNvSpPr txBox="1"/>
          <p:nvPr/>
        </p:nvSpPr>
        <p:spPr>
          <a:xfrm>
            <a:off x="1233635" y="1417823"/>
            <a:ext cx="2343150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sz="135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350" baseline="30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35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150 GeV</a:t>
            </a:r>
            <a:r>
              <a:rPr lang="en-US" sz="1350" baseline="30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  <a:p>
            <a:pPr algn="l"/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135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35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sz="135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0.2 &lt; y &lt; 0.7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F91CECE0-5A0B-D087-7FFA-9B469435C458}"/>
              </a:ext>
            </a:extLst>
          </p:cNvPr>
          <p:cNvSpPr/>
          <p:nvPr/>
        </p:nvSpPr>
        <p:spPr>
          <a:xfrm rot="16200000">
            <a:off x="2869783" y="1002079"/>
            <a:ext cx="1463867" cy="1671701"/>
          </a:xfrm>
          <a:prstGeom prst="rtTriangle">
            <a:avLst/>
          </a:prstGeom>
          <a:solidFill>
            <a:schemeClr val="accent1">
              <a:alpha val="55137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Diagonal Stripe 17">
            <a:extLst>
              <a:ext uri="{FF2B5EF4-FFF2-40B4-BE49-F238E27FC236}">
                <a16:creationId xmlns:a16="http://schemas.microsoft.com/office/drawing/2014/main" id="{45472A2F-FABE-0BCD-A6AF-9BB7208FCD8A}"/>
              </a:ext>
            </a:extLst>
          </p:cNvPr>
          <p:cNvSpPr/>
          <p:nvPr/>
        </p:nvSpPr>
        <p:spPr>
          <a:xfrm rot="10800000">
            <a:off x="1066810" y="1245889"/>
            <a:ext cx="3366890" cy="2955805"/>
          </a:xfrm>
          <a:prstGeom prst="diagStripe">
            <a:avLst>
              <a:gd name="adj" fmla="val 91137"/>
            </a:avLst>
          </a:prstGeom>
          <a:solidFill>
            <a:schemeClr val="accent5">
              <a:alpha val="72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4A499-4021-B9E9-B374-26869AF7E6AE}"/>
              </a:ext>
            </a:extLst>
          </p:cNvPr>
          <p:cNvSpPr txBox="1"/>
          <p:nvPr/>
        </p:nvSpPr>
        <p:spPr>
          <a:xfrm>
            <a:off x="5565285" y="1419781"/>
            <a:ext cx="2343150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sz="135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350" baseline="30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35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150 GeV</a:t>
            </a:r>
            <a:r>
              <a:rPr lang="en-US" sz="1350" baseline="30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  <a:p>
            <a:pPr algn="l"/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135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35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sz="135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0.2 &lt; y &lt; 0.7</a:t>
            </a:r>
          </a:p>
        </p:txBody>
      </p:sp>
    </p:spTree>
    <p:extLst>
      <p:ext uri="{BB962C8B-B14F-4D97-AF65-F5344CB8AC3E}">
        <p14:creationId xmlns:p14="http://schemas.microsoft.com/office/powerpoint/2010/main" val="738463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731" y="-105705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45731" y="1843764"/>
                <a:ext cx="5130509" cy="2312861"/>
              </a:xfrm>
            </p:spPr>
            <p:txBody>
              <a:bodyPr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Test MCs from the HERA era (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Rapgap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Djangoh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vs. MCs tuned primarily for the LHC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“High Q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” for HERA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But still not so large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not so small)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Q ~ 12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~ 0.17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Expect higher perturbative orders to be important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Sherpa has these included in the most advanced way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Pythia &amp; Herwig ~ LO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F34F29-8E67-4AD3-B09A-510A8D046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45731" y="1843764"/>
                <a:ext cx="5130509" cy="2312861"/>
              </a:xfrm>
              <a:blipFill>
                <a:blip r:embed="rId2"/>
                <a:stretch>
                  <a:fillRect l="-2716" t="-2717" r="-2222" b="-30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42867" y="4796107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58B7F-A108-BAF5-1571-B9C1D4FF2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3" y="548942"/>
            <a:ext cx="8851188" cy="1297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24C6F8-E76C-0977-D084-9E197E9A35F5}"/>
                  </a:ext>
                </a:extLst>
              </p:cNvPr>
              <p:cNvSpPr txBox="1"/>
              <p:nvPr/>
            </p:nvSpPr>
            <p:spPr>
              <a:xfrm>
                <a:off x="5635832" y="2303143"/>
                <a:ext cx="3467528" cy="270073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Pythia – Version 8.3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DIRE -  Dipole shower + </a:t>
                </a:r>
                <a:r>
                  <a:rPr lang="en-US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multijet</a:t>
                </a: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merging</a:t>
                </a:r>
              </a:p>
              <a:p>
                <a:pPr marL="1000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POWHEG + Pythia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NLO Parton shower interfaced to Pythia for hadronization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Sherpa (MEPS@NLO)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AHADIC++ - Cluster Fragmentation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Lund – String Fragmentation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NNLO</a:t>
                </a:r>
                <a:r>
                  <a:rPr lang="en-US" sz="105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NLL</a:t>
                </a:r>
                <a:r>
                  <a:rPr lang="en-US" sz="105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Had. – (See previous talk!)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Updated version – Sherpa3!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Herwig – Version 7.2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NLO</a:t>
                </a:r>
                <a:r>
                  <a:rPr lang="en-US" sz="105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PS – AO Shower, subtractive matching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Merging -  Dipole shower + </a:t>
                </a:r>
                <a:r>
                  <a:rPr lang="en-US" sz="10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multijet</a:t>
                </a: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 merging</a:t>
                </a:r>
              </a:p>
              <a:p>
                <a:pPr marL="100013" indent="-214313">
                  <a:buFont typeface="Arial" panose="020B0604020202020204" pitchFamily="34" charset="0"/>
                  <a:buChar char="•"/>
                </a:pP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0013" indent="-214313">
                  <a:buFont typeface="Arial" panose="020B0604020202020204" pitchFamily="34" charset="0"/>
                  <a:buChar char="•"/>
                </a:pP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24C6F8-E76C-0977-D084-9E197E9A3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32" y="2303143"/>
                <a:ext cx="3467528" cy="2700739"/>
              </a:xfrm>
              <a:prstGeom prst="rect">
                <a:avLst/>
              </a:prstGeom>
              <a:blipFill>
                <a:blip r:embed="rId4"/>
                <a:stretch>
                  <a:fillRect l="-3297" t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29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25374" y="2571750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0E5D0-C5B4-4082-ABED-EB75E65AD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4"/>
          <a:stretch/>
        </p:blipFill>
        <p:spPr>
          <a:xfrm>
            <a:off x="6914046" y="67237"/>
            <a:ext cx="1937141" cy="445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22E9A-2AF0-800D-5579-92C8C3E4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" y="36526"/>
            <a:ext cx="8387891" cy="5070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F326A-E48F-FDC3-9276-D724AAFF6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19" t="12316" r="1572" b="8857"/>
          <a:stretch/>
        </p:blipFill>
        <p:spPr>
          <a:xfrm>
            <a:off x="4108704" y="226444"/>
            <a:ext cx="1937141" cy="499727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7364FBA-3CA3-411F-43BD-E4FAEFF768BA}"/>
              </a:ext>
            </a:extLst>
          </p:cNvPr>
          <p:cNvSpPr txBox="1">
            <a:spLocks/>
          </p:cNvSpPr>
          <p:nvPr/>
        </p:nvSpPr>
        <p:spPr>
          <a:xfrm>
            <a:off x="6289961" y="2571750"/>
            <a:ext cx="1828283" cy="2468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7F4FA0-93DC-1AC4-8CC3-89A70F5F0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9" t="12316" r="46511" b="8857"/>
          <a:stretch/>
        </p:blipFill>
        <p:spPr>
          <a:xfrm>
            <a:off x="1208314" y="222931"/>
            <a:ext cx="2166258" cy="4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7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50E1-0473-4DCB-9979-0A3692DEE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B2072-4F60-4E5F-A5F6-8C515A5DBD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3673" y="682162"/>
            <a:ext cx="4415774" cy="4296768"/>
          </a:xfrm>
          <a:prstGeom prst="rect">
            <a:avLst/>
          </a:prstGeo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Electron + proton collider at DESY</a:t>
            </a:r>
          </a:p>
          <a:p>
            <a:pPr marL="600075" lvl="1" indent="-2571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27.6 GeV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-,+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920 GeV protons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Ran from 1992-2007</a:t>
            </a:r>
          </a:p>
          <a:p>
            <a:pPr marL="600075" lvl="1" indent="-2571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Delivered ~800 pb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mostly to the two general purpose experiments, H1 and ZEUS</a:t>
            </a:r>
          </a:p>
          <a:p>
            <a:pPr marL="600075" lvl="1" indent="-257175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413" indent="-257175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H1 Detector</a:t>
            </a:r>
          </a:p>
          <a:p>
            <a:pPr marL="600075" lvl="1" indent="-257175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Hermetic general-purpose detector</a:t>
            </a:r>
          </a:p>
          <a:p>
            <a:pPr marL="600075" lvl="1" indent="-257175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Drift chamber + silicon tracking </a:t>
            </a:r>
          </a:p>
          <a:p>
            <a:pPr marL="600075" lvl="1" indent="-257175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High-resolution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calorimeter</a:t>
            </a:r>
          </a:p>
          <a:p>
            <a:pPr marL="252413" indent="-257175"/>
            <a:r>
              <a:rPr lang="en-US" sz="2100" dirty="0">
                <a:solidFill>
                  <a:schemeClr val="tx1">
                    <a:lumMod val="50000"/>
                  </a:schemeClr>
                </a:solidFill>
              </a:rPr>
              <a:t>Ideal detector for jet studies! </a:t>
            </a:r>
          </a:p>
          <a:p>
            <a:pPr marL="252413" indent="-257175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/>
            <a:endParaRPr lang="en-US" dirty="0">
              <a:latin typeface="Georgia Regular" panose="02040502050405020303"/>
            </a:endParaRPr>
          </a:p>
          <a:p>
            <a:pPr marL="600075" lvl="1" indent="-257175"/>
            <a:endParaRPr lang="en-US" dirty="0">
              <a:latin typeface="Georgia Regular" panose="02040502050405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CCACF0-6AD9-4CA5-A093-17F94F4C7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242" y="-246742"/>
            <a:ext cx="7543800" cy="79295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HERA &amp; H1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C94FCB-8E78-22C3-5322-C30849F3C309}"/>
              </a:ext>
            </a:extLst>
          </p:cNvPr>
          <p:cNvGrpSpPr/>
          <p:nvPr/>
        </p:nvGrpSpPr>
        <p:grpSpPr>
          <a:xfrm>
            <a:off x="5309937" y="50446"/>
            <a:ext cx="3696802" cy="2131543"/>
            <a:chOff x="4807608" y="52374"/>
            <a:chExt cx="3980828" cy="2521304"/>
          </a:xfrm>
        </p:grpSpPr>
        <p:pic>
          <p:nvPicPr>
            <p:cNvPr id="8" name="Picture 7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2906B0A0-8A0B-BA44-C762-BC4673A6D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608" y="52374"/>
              <a:ext cx="3980828" cy="2521304"/>
            </a:xfrm>
            <a:prstGeom prst="rect">
              <a:avLst/>
            </a:prstGeom>
          </p:spPr>
        </p:pic>
        <p:pic>
          <p:nvPicPr>
            <p:cNvPr id="9" name="Picture 6" descr="KEK ZEUS group home page">
              <a:extLst>
                <a:ext uri="{FF2B5EF4-FFF2-40B4-BE49-F238E27FC236}">
                  <a16:creationId xmlns:a16="http://schemas.microsoft.com/office/drawing/2014/main" id="{585D2A45-3060-30F5-C2F8-A9A1B231B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27" y="404438"/>
              <a:ext cx="508431" cy="50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ermes Multiplicities">
              <a:extLst>
                <a:ext uri="{FF2B5EF4-FFF2-40B4-BE49-F238E27FC236}">
                  <a16:creationId xmlns:a16="http://schemas.microsoft.com/office/drawing/2014/main" id="{2452CEDE-3101-A6F1-817A-D107DB8CE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806" y="156261"/>
              <a:ext cx="508431" cy="38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Welcome to HERA-B">
              <a:extLst>
                <a:ext uri="{FF2B5EF4-FFF2-40B4-BE49-F238E27FC236}">
                  <a16:creationId xmlns:a16="http://schemas.microsoft.com/office/drawing/2014/main" id="{1C069935-4F84-BEB3-343C-D92ABDACB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389" y="1564241"/>
              <a:ext cx="453286" cy="33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C8A7BF-A67D-4A3C-F9BD-720C1C982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684" y="2271347"/>
            <a:ext cx="3793055" cy="2821708"/>
          </a:xfrm>
          <a:prstGeom prst="rect">
            <a:avLst/>
          </a:prstGeom>
        </p:spPr>
      </p:pic>
      <p:pic>
        <p:nvPicPr>
          <p:cNvPr id="7" name="Picture 2" descr="H1 Detector Information">
            <a:extLst>
              <a:ext uri="{FF2B5EF4-FFF2-40B4-BE49-F238E27FC236}">
                <a16:creationId xmlns:a16="http://schemas.microsoft.com/office/drawing/2014/main" id="{11D1721B-09A0-96D2-8794-47482E15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37" y="2343989"/>
            <a:ext cx="668030" cy="48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24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B5D5E0-0988-499E-9C1B-7E8172F1E6CC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292813" y="-148587"/>
                <a:ext cx="7886700" cy="61555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2850" dirty="0">
                    <a:latin typeface="Verdana Bold" panose="020B0804030504040204" pitchFamily="34" charset="0"/>
                    <a:ea typeface="Verdana Bold" panose="020B0804030504040204" pitchFamily="34" charset="0"/>
                  </a:rPr>
                  <a:t>Results – Groomed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5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85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85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</m:oMath>
                </a14:m>
                <a:endParaRPr lang="en-US" sz="2850" dirty="0">
                  <a:latin typeface="Verdana Bold" panose="020B0804030504040204" pitchFamily="34" charset="0"/>
                  <a:ea typeface="Verdana Bold" panose="020B080403050404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B5D5E0-0988-499E-9C1B-7E8172F1E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292813" y="-148587"/>
                <a:ext cx="7886700" cy="615554"/>
              </a:xfrm>
              <a:prstGeom prst="rect">
                <a:avLst/>
              </a:prstGeom>
              <a:blipFill>
                <a:blip r:embed="rId4"/>
                <a:stretch>
                  <a:fillRect l="-289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25374" y="2571750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A8660F-1636-4CEF-B481-16965C20ACD7}"/>
                  </a:ext>
                </a:extLst>
              </p:cNvPr>
              <p:cNvSpPr txBox="1"/>
              <p:nvPr/>
            </p:nvSpPr>
            <p:spPr>
              <a:xfrm>
                <a:off x="408397" y="3698954"/>
                <a:ext cx="3467528" cy="530915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Georgia Regular" panose="02040502050405020303"/>
                  </a:rPr>
                  <a:t>Herwig – Version 7.2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Georgia Regular" panose="02040502050405020303"/>
                  </a:rPr>
                  <a:t>NLO</a:t>
                </a:r>
                <a:r>
                  <a:rPr lang="en-US" sz="1050" dirty="0">
                    <a:latin typeface="Georgia Regular" panose="02040502050405020303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050" dirty="0">
                    <a:latin typeface="Georgia Regular" panose="02040502050405020303"/>
                  </a:rPr>
                  <a:t>PS – AO Shower, subtractive matching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50" dirty="0">
                    <a:latin typeface="Georgia Regular" panose="02040502050405020303"/>
                  </a:rPr>
                  <a:t>Merging -  Dipole shower + </a:t>
                </a:r>
                <a:r>
                  <a:rPr lang="en-US" sz="1050" dirty="0" err="1">
                    <a:latin typeface="Georgia Regular" panose="02040502050405020303"/>
                  </a:rPr>
                  <a:t>multijet</a:t>
                </a:r>
                <a:r>
                  <a:rPr lang="en-US" sz="1050" dirty="0">
                    <a:latin typeface="Georgia Regular" panose="02040502050405020303"/>
                  </a:rPr>
                  <a:t> merging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A8660F-1636-4CEF-B481-16965C20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97" y="3698954"/>
                <a:ext cx="3467528" cy="530915"/>
              </a:xfrm>
              <a:prstGeom prst="rect">
                <a:avLst/>
              </a:prstGeom>
              <a:blipFill>
                <a:blip r:embed="rId8"/>
                <a:stretch>
                  <a:fillRect l="-2920" t="-930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1E6D98C-1385-46CC-9341-CA8C36B96AFE}"/>
              </a:ext>
            </a:extLst>
          </p:cNvPr>
          <p:cNvSpPr txBox="1"/>
          <p:nvPr/>
        </p:nvSpPr>
        <p:spPr>
          <a:xfrm>
            <a:off x="408397" y="3098268"/>
            <a:ext cx="3467528" cy="53091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Georgia Regular" panose="02040502050405020303"/>
              </a:rPr>
              <a:t>PYTHIA – Version 8.3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Georgia Regular" panose="02040502050405020303"/>
              </a:rPr>
              <a:t>VINCIA – Antenna Shower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Georgia Regular" panose="02040502050405020303"/>
              </a:rPr>
              <a:t>DIRE -  Dipole shower + </a:t>
            </a:r>
            <a:r>
              <a:rPr lang="en-US" sz="1050" dirty="0" err="1">
                <a:latin typeface="Georgia Regular" panose="02040502050405020303"/>
              </a:rPr>
              <a:t>multijet</a:t>
            </a:r>
            <a:r>
              <a:rPr lang="en-US" sz="1050" dirty="0">
                <a:latin typeface="Georgia Regular" panose="02040502050405020303"/>
              </a:rPr>
              <a:t> merging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0E5D0-C5B4-4082-ABED-EB75E65ADF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454"/>
          <a:stretch/>
        </p:blipFill>
        <p:spPr>
          <a:xfrm>
            <a:off x="6914046" y="67237"/>
            <a:ext cx="1937141" cy="44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F326A-E48F-FDC3-9276-D724AAFF6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13" y="548942"/>
            <a:ext cx="8851188" cy="1297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855A6-9177-94BE-C2A2-83F09345B5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785"/>
          <a:stretch/>
        </p:blipFill>
        <p:spPr>
          <a:xfrm>
            <a:off x="227859" y="2201710"/>
            <a:ext cx="8926970" cy="2655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7FD7C-9E0B-EDC8-7476-AFC3A03F0868}"/>
              </a:ext>
            </a:extLst>
          </p:cNvPr>
          <p:cNvSpPr txBox="1"/>
          <p:nvPr/>
        </p:nvSpPr>
        <p:spPr>
          <a:xfrm>
            <a:off x="1448798" y="1751803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64DF5-F851-5F3F-8800-97B7D4234915}"/>
              </a:ext>
            </a:extLst>
          </p:cNvPr>
          <p:cNvSpPr txBox="1"/>
          <p:nvPr/>
        </p:nvSpPr>
        <p:spPr>
          <a:xfrm>
            <a:off x="4098863" y="1751803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13112-5AF7-62BC-D8E7-1198565AA950}"/>
              </a:ext>
            </a:extLst>
          </p:cNvPr>
          <p:cNvSpPr txBox="1"/>
          <p:nvPr/>
        </p:nvSpPr>
        <p:spPr>
          <a:xfrm>
            <a:off x="7189253" y="1781671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0.2</a:t>
            </a:r>
          </a:p>
        </p:txBody>
      </p:sp>
    </p:spTree>
    <p:extLst>
      <p:ext uri="{BB962C8B-B14F-4D97-AF65-F5344CB8AC3E}">
        <p14:creationId xmlns:p14="http://schemas.microsoft.com/office/powerpoint/2010/main" val="2057890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B5D5E0-0988-499E-9C1B-7E8172F1E6CC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292813" y="-148587"/>
                <a:ext cx="7886700" cy="61555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2850" dirty="0">
                    <a:latin typeface="Verdana Bold" panose="020B0804030504040204" pitchFamily="34" charset="0"/>
                    <a:ea typeface="Verdana Bold" panose="020B0804030504040204" pitchFamily="34" charset="0"/>
                  </a:rPr>
                  <a:t>Results – Groomed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5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85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85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</m:oMath>
                </a14:m>
                <a:endParaRPr lang="en-US" sz="2850" dirty="0">
                  <a:latin typeface="Verdana Bold" panose="020B0804030504040204" pitchFamily="34" charset="0"/>
                  <a:ea typeface="Verdana Bold" panose="020B080403050404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B5D5E0-0988-499E-9C1B-7E8172F1E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292813" y="-148587"/>
                <a:ext cx="7886700" cy="615554"/>
              </a:xfrm>
              <a:prstGeom prst="rect">
                <a:avLst/>
              </a:prstGeom>
              <a:blipFill>
                <a:blip r:embed="rId4"/>
                <a:stretch>
                  <a:fillRect l="-289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25374" y="2571750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0E5D0-C5B4-4082-ABED-EB75E65AD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54"/>
          <a:stretch/>
        </p:blipFill>
        <p:spPr>
          <a:xfrm>
            <a:off x="6914046" y="67237"/>
            <a:ext cx="1937141" cy="44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F326A-E48F-FDC3-9276-D724AAFF6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13" y="548942"/>
            <a:ext cx="8851188" cy="1297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855A6-9177-94BE-C2A2-83F09345B5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785"/>
          <a:stretch/>
        </p:blipFill>
        <p:spPr>
          <a:xfrm>
            <a:off x="2382556" y="2377950"/>
            <a:ext cx="6761444" cy="2011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7FD7C-9E0B-EDC8-7476-AFC3A03F0868}"/>
              </a:ext>
            </a:extLst>
          </p:cNvPr>
          <p:cNvSpPr txBox="1"/>
          <p:nvPr/>
        </p:nvSpPr>
        <p:spPr>
          <a:xfrm>
            <a:off x="3299366" y="1919069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64DF5-F851-5F3F-8800-97B7D4234915}"/>
              </a:ext>
            </a:extLst>
          </p:cNvPr>
          <p:cNvSpPr txBox="1"/>
          <p:nvPr/>
        </p:nvSpPr>
        <p:spPr>
          <a:xfrm>
            <a:off x="5350721" y="1924183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13112-5AF7-62BC-D8E7-1198565AA950}"/>
              </a:ext>
            </a:extLst>
          </p:cNvPr>
          <p:cNvSpPr txBox="1"/>
          <p:nvPr/>
        </p:nvSpPr>
        <p:spPr>
          <a:xfrm>
            <a:off x="7539515" y="1923093"/>
            <a:ext cx="13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cut</a:t>
            </a:r>
            <a:r>
              <a:rPr lang="en-US" dirty="0"/>
              <a:t> = 0.2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8C41D3-E97A-4151-362B-F66637F675A6}"/>
              </a:ext>
            </a:extLst>
          </p:cNvPr>
          <p:cNvSpPr txBox="1">
            <a:spLocks/>
          </p:cNvSpPr>
          <p:nvPr/>
        </p:nvSpPr>
        <p:spPr>
          <a:xfrm>
            <a:off x="366728" y="1780416"/>
            <a:ext cx="1959383" cy="16033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Rapgap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Djangoh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do reasonably well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Herwig, Pythia fail in the tail region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Missing higher orders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 + Pythia does very well in the peak region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Sherpa3 completely agrees with the data within the uncertainties</a:t>
            </a:r>
          </a:p>
          <a:p>
            <a:pPr lvl="1"/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50" dirty="0">
              <a:latin typeface="Georgi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7213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724AB1-67D3-324B-EF85-F54B02233573}"/>
              </a:ext>
            </a:extLst>
          </p:cNvPr>
          <p:cNvSpPr/>
          <p:nvPr/>
        </p:nvSpPr>
        <p:spPr>
          <a:xfrm>
            <a:off x="402771" y="4596294"/>
            <a:ext cx="8667159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D30EA-2A3F-4F8C-B5A9-A25C8FA9B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960" y="161472"/>
            <a:ext cx="1359970" cy="467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0F13B7-A404-23AF-71CC-DE85976C87F8}"/>
              </a:ext>
            </a:extLst>
          </p:cNvPr>
          <p:cNvGrpSpPr/>
          <p:nvPr/>
        </p:nvGrpSpPr>
        <p:grpSpPr>
          <a:xfrm>
            <a:off x="557301" y="17273"/>
            <a:ext cx="8512629" cy="5108953"/>
            <a:chOff x="241548" y="-2423974"/>
            <a:chExt cx="8353950" cy="52179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E40D80-6CFB-841C-0249-553AB4064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83"/>
            <a:stretch/>
          </p:blipFill>
          <p:spPr>
            <a:xfrm>
              <a:off x="241548" y="-2423974"/>
              <a:ext cx="8353950" cy="47592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D9AFFA-0B99-C316-6532-6F768EF73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491" y="2345777"/>
              <a:ext cx="7837321" cy="448234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94075" y="2674620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7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853" y="-56651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Results - SCET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516C4-8D88-4DDA-A2D6-3333C372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28" y="2781578"/>
            <a:ext cx="2162211" cy="427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58ABF4-1D93-4112-BBCB-2A33D585F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9" y="2457545"/>
            <a:ext cx="2314611" cy="2929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D2969-27B7-41BB-90F8-DC1CDE8F8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80294" y="4754329"/>
            <a:ext cx="2300486" cy="298961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4F29-8E67-4AD3-B09A-510A8D0462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4959" y="715401"/>
            <a:ext cx="2469307" cy="138107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Analytic - SCET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Evaluated at two values of </a:t>
            </a: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fixed-order calculation incorporated</a:t>
            </a: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Georgia Regular" panose="020405020504050203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5C11-0F3B-DEC4-27DB-72DBF19C4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056" y="673768"/>
            <a:ext cx="6367734" cy="31121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164338-ECFE-19EA-EA15-7DB7B86DEC37}"/>
              </a:ext>
            </a:extLst>
          </p:cNvPr>
          <p:cNvSpPr txBox="1">
            <a:spLocks/>
          </p:cNvSpPr>
          <p:nvPr/>
        </p:nvSpPr>
        <p:spPr>
          <a:xfrm>
            <a:off x="3683045" y="3904368"/>
            <a:ext cx="4896707" cy="333503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Agreement improves with increasing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Non-perturbative effects are significant!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Factorization expected to hold for higher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Georgia Regular" panose="02040502050405020303"/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latin typeface="Georgia Regular" panose="02040502050405020303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D5B617-E863-6356-A8E1-5F65B3C18C32}"/>
              </a:ext>
            </a:extLst>
          </p:cNvPr>
          <p:cNvSpPr txBox="1">
            <a:spLocks/>
          </p:cNvSpPr>
          <p:nvPr/>
        </p:nvSpPr>
        <p:spPr>
          <a:xfrm>
            <a:off x="324853" y="2849314"/>
            <a:ext cx="2973518" cy="138107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Prediction heavily overpredicts low masses</a:t>
            </a:r>
          </a:p>
          <a:p>
            <a:pPr lvl="1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Without fixed order, no gluon jets</a:t>
            </a:r>
          </a:p>
          <a:p>
            <a:pPr lvl="1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Gluon jets will have higher masses</a:t>
            </a:r>
          </a:p>
          <a:p>
            <a:endParaRPr lang="en-US" dirty="0">
              <a:latin typeface="Georgia Regular" panose="02040502050405020303"/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latin typeface="Georgia Regular" panose="02040502050405020303"/>
            </a:endParaRPr>
          </a:p>
        </p:txBody>
      </p:sp>
    </p:spTree>
    <p:extLst>
      <p:ext uri="{BB962C8B-B14F-4D97-AF65-F5344CB8AC3E}">
        <p14:creationId xmlns:p14="http://schemas.microsoft.com/office/powerpoint/2010/main" val="567063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01A529B-491F-44E9-8F3C-8038A357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6" y="3455368"/>
            <a:ext cx="7315202" cy="114246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5BBBAD8-0F74-4195-ACBD-996603837C4C}"/>
              </a:ext>
            </a:extLst>
          </p:cNvPr>
          <p:cNvSpPr/>
          <p:nvPr/>
        </p:nvSpPr>
        <p:spPr>
          <a:xfrm>
            <a:off x="7280629" y="3540816"/>
            <a:ext cx="863246" cy="46543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9FBBD1-AAE5-4E78-A1C1-E51A343CA9E7}"/>
              </a:ext>
            </a:extLst>
          </p:cNvPr>
          <p:cNvSpPr/>
          <p:nvPr/>
        </p:nvSpPr>
        <p:spPr>
          <a:xfrm>
            <a:off x="6677526" y="3543364"/>
            <a:ext cx="593621" cy="462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A1E480-4A9E-41DB-80EF-FC2B58122A37}"/>
              </a:ext>
            </a:extLst>
          </p:cNvPr>
          <p:cNvSpPr/>
          <p:nvPr/>
        </p:nvSpPr>
        <p:spPr>
          <a:xfrm>
            <a:off x="3505200" y="3639138"/>
            <a:ext cx="1345933" cy="440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7A0BAD-B790-471F-B377-115377A979BF}"/>
              </a:ext>
            </a:extLst>
          </p:cNvPr>
          <p:cNvSpPr/>
          <p:nvPr/>
        </p:nvSpPr>
        <p:spPr>
          <a:xfrm>
            <a:off x="2793733" y="3636043"/>
            <a:ext cx="701942" cy="4401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462ABC-5A8C-45CB-9502-5079D717153C}"/>
              </a:ext>
            </a:extLst>
          </p:cNvPr>
          <p:cNvCxnSpPr>
            <a:cxnSpLocks/>
          </p:cNvCxnSpPr>
          <p:nvPr/>
        </p:nvCxnSpPr>
        <p:spPr>
          <a:xfrm flipH="1" flipV="1">
            <a:off x="4106465" y="2372304"/>
            <a:ext cx="284561" cy="5211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8914B1-B365-4C8C-8067-BFB274874F3D}"/>
              </a:ext>
            </a:extLst>
          </p:cNvPr>
          <p:cNvCxnSpPr>
            <a:cxnSpLocks/>
          </p:cNvCxnSpPr>
          <p:nvPr/>
        </p:nvCxnSpPr>
        <p:spPr>
          <a:xfrm>
            <a:off x="4376738" y="2885018"/>
            <a:ext cx="280989" cy="37994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E1FCB7-C1BB-4B35-8D7A-DB357E722538}"/>
              </a:ext>
            </a:extLst>
          </p:cNvPr>
          <p:cNvCxnSpPr>
            <a:cxnSpLocks/>
          </p:cNvCxnSpPr>
          <p:nvPr/>
        </p:nvCxnSpPr>
        <p:spPr>
          <a:xfrm flipH="1" flipV="1">
            <a:off x="3785789" y="2479356"/>
            <a:ext cx="584598" cy="414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477CC8-67C3-4A3B-B952-BE13A7E3A7A0}"/>
              </a:ext>
            </a:extLst>
          </p:cNvPr>
          <p:cNvCxnSpPr>
            <a:cxnSpLocks/>
          </p:cNvCxnSpPr>
          <p:nvPr/>
        </p:nvCxnSpPr>
        <p:spPr>
          <a:xfrm flipH="1">
            <a:off x="3606105" y="2894544"/>
            <a:ext cx="716758" cy="199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11F9D4B-BB10-4889-863E-3962BAF7652B}"/>
              </a:ext>
            </a:extLst>
          </p:cNvPr>
          <p:cNvCxnSpPr>
            <a:cxnSpLocks/>
          </p:cNvCxnSpPr>
          <p:nvPr/>
        </p:nvCxnSpPr>
        <p:spPr>
          <a:xfrm flipH="1" flipV="1">
            <a:off x="3749275" y="2638006"/>
            <a:ext cx="627461" cy="256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3C2635-7275-43C9-9E4F-0862C44E1578}"/>
              </a:ext>
            </a:extLst>
          </p:cNvPr>
          <p:cNvCxnSpPr>
            <a:cxnSpLocks/>
          </p:cNvCxnSpPr>
          <p:nvPr/>
        </p:nvCxnSpPr>
        <p:spPr>
          <a:xfrm flipH="1">
            <a:off x="1171575" y="2886075"/>
            <a:ext cx="32099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E3993-DDDF-45C6-A360-77DD66934DFC}"/>
                  </a:ext>
                </a:extLst>
              </p:cNvPr>
              <p:cNvSpPr txBox="1"/>
              <p:nvPr/>
            </p:nvSpPr>
            <p:spPr>
              <a:xfrm>
                <a:off x="390527" y="1320663"/>
                <a:ext cx="4267200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chemeClr val="accent1"/>
                    </a:solidFill>
                  </a:rPr>
                  <a:t>Jet Direction (</a:t>
                </a:r>
                <a:r>
                  <a:rPr lang="en-US" sz="1350" dirty="0" err="1">
                    <a:solidFill>
                      <a:schemeClr val="accent1"/>
                    </a:solidFill>
                  </a:rPr>
                  <a:t>Breit</a:t>
                </a:r>
                <a:r>
                  <a:rPr lang="en-US" sz="1350" dirty="0">
                    <a:solidFill>
                      <a:schemeClr val="accent1"/>
                    </a:solidFill>
                  </a:rPr>
                  <a:t> </a:t>
                </a:r>
                <a:r>
                  <a:rPr lang="el-GR" sz="1350" dirty="0">
                    <a:solidFill>
                      <a:schemeClr val="accent1"/>
                    </a:solidFill>
                  </a:rPr>
                  <a:t>η</a:t>
                </a:r>
                <a:r>
                  <a:rPr lang="en-US" sz="1350" dirty="0">
                    <a:solidFill>
                      <a:schemeClr val="accent1"/>
                    </a:solidFill>
                  </a:rPr>
                  <a:t>=-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350" dirty="0">
                    <a:solidFill>
                      <a:schemeClr val="accent1"/>
                    </a:solidFill>
                  </a:rPr>
                  <a:t>)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1350" dirty="0">
                    <a:solidFill>
                      <a:schemeClr val="accent1"/>
                    </a:solidFill>
                  </a:rPr>
                  <a:t>-collinear direction</a:t>
                </a:r>
              </a:p>
              <a:p>
                <a:r>
                  <a:rPr lang="en-US" sz="1350" dirty="0">
                    <a:solidFill>
                      <a:srgbClr val="FF0000"/>
                    </a:solidFill>
                  </a:rPr>
                  <a:t>Beam Direction (</a:t>
                </a:r>
                <a:r>
                  <a:rPr lang="en-US" sz="1350" dirty="0" err="1">
                    <a:solidFill>
                      <a:srgbClr val="FF0000"/>
                    </a:solidFill>
                  </a:rPr>
                  <a:t>Breit</a:t>
                </a:r>
                <a:r>
                  <a:rPr lang="en-US" sz="1350" dirty="0">
                    <a:solidFill>
                      <a:srgbClr val="FF0000"/>
                    </a:solidFill>
                  </a:rPr>
                  <a:t> </a:t>
                </a:r>
                <a:r>
                  <a:rPr lang="el-GR" sz="1350" dirty="0">
                    <a:solidFill>
                      <a:srgbClr val="FF0000"/>
                    </a:solidFill>
                  </a:rPr>
                  <a:t>η</a:t>
                </a:r>
                <a:r>
                  <a:rPr lang="en-US" sz="1350" dirty="0">
                    <a:solidFill>
                      <a:srgbClr val="FF0000"/>
                    </a:solidFill>
                  </a:rPr>
                  <a:t>=-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350" dirty="0">
                    <a:solidFill>
                      <a:srgbClr val="FF0000"/>
                    </a:solidFill>
                  </a:rPr>
                  <a:t>) = n-collinear direction  </a:t>
                </a:r>
              </a:p>
              <a:p>
                <a:r>
                  <a:rPr lang="en-US" sz="1350" dirty="0">
                    <a:solidFill>
                      <a:srgbClr val="FFC000"/>
                    </a:solidFill>
                  </a:rPr>
                  <a:t>Soft Radiation (Isotropic)</a:t>
                </a:r>
              </a:p>
              <a:p>
                <a:r>
                  <a:rPr lang="en-US" sz="1350" dirty="0">
                    <a:solidFill>
                      <a:schemeClr val="accent2"/>
                    </a:solidFill>
                  </a:rPr>
                  <a:t>Collinear-soft radiation, wide-angle soft radiation mostly along jet direction</a:t>
                </a: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E3993-DDDF-45C6-A360-77DD66934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7" y="1320663"/>
                <a:ext cx="4267200" cy="1754326"/>
              </a:xfrm>
              <a:prstGeom prst="rect">
                <a:avLst/>
              </a:prstGeom>
              <a:blipFill>
                <a:blip r:embed="rId3"/>
                <a:stretch>
                  <a:fillRect l="-297" t="-7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DFDC29C-B3D0-4BEF-AE0E-47BA2EEAC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01" y="590932"/>
            <a:ext cx="3714750" cy="1603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4133D-82E8-4CA1-8AE7-86F948630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437" y="-5842"/>
            <a:ext cx="1143000" cy="678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70611-D2FF-42DB-8027-35C25AFA7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60"/>
          <a:stretch/>
        </p:blipFill>
        <p:spPr>
          <a:xfrm>
            <a:off x="6785174" y="150019"/>
            <a:ext cx="1970683" cy="2189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B22985-6FEC-4B7D-A283-144EE5E3F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70" y="820696"/>
            <a:ext cx="3948461" cy="49875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037704-B724-46DA-AF2F-A69B51560FA8}"/>
              </a:ext>
            </a:extLst>
          </p:cNvPr>
          <p:cNvCxnSpPr/>
          <p:nvPr/>
        </p:nvCxnSpPr>
        <p:spPr>
          <a:xfrm flipH="1" flipV="1">
            <a:off x="1600200" y="2714625"/>
            <a:ext cx="2752725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E0B64A-CDC6-43E6-B87A-B0469C6E49B0}"/>
              </a:ext>
            </a:extLst>
          </p:cNvPr>
          <p:cNvCxnSpPr>
            <a:cxnSpLocks/>
          </p:cNvCxnSpPr>
          <p:nvPr/>
        </p:nvCxnSpPr>
        <p:spPr>
          <a:xfrm flipH="1">
            <a:off x="1352550" y="2876550"/>
            <a:ext cx="3000375" cy="36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1CC8F7-4AAC-4B0D-AE9B-A349741E166F}"/>
              </a:ext>
            </a:extLst>
          </p:cNvPr>
          <p:cNvCxnSpPr>
            <a:cxnSpLocks/>
          </p:cNvCxnSpPr>
          <p:nvPr/>
        </p:nvCxnSpPr>
        <p:spPr>
          <a:xfrm flipV="1">
            <a:off x="4395787" y="2709862"/>
            <a:ext cx="71438" cy="1762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71DC8E-EC6E-4177-8D34-CBE83456AF87}"/>
              </a:ext>
            </a:extLst>
          </p:cNvPr>
          <p:cNvCxnSpPr>
            <a:cxnSpLocks/>
          </p:cNvCxnSpPr>
          <p:nvPr/>
        </p:nvCxnSpPr>
        <p:spPr>
          <a:xfrm flipH="1">
            <a:off x="4276726" y="2885549"/>
            <a:ext cx="114300" cy="3429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B08A2C-69AD-460E-8BC6-FDAB91814B60}"/>
              </a:ext>
            </a:extLst>
          </p:cNvPr>
          <p:cNvCxnSpPr>
            <a:cxnSpLocks/>
          </p:cNvCxnSpPr>
          <p:nvPr/>
        </p:nvCxnSpPr>
        <p:spPr>
          <a:xfrm>
            <a:off x="4418410" y="2886075"/>
            <a:ext cx="4058840" cy="176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03720E-DFA0-44B3-844C-DB2A4608368F}"/>
              </a:ext>
            </a:extLst>
          </p:cNvPr>
          <p:cNvCxnSpPr>
            <a:cxnSpLocks/>
          </p:cNvCxnSpPr>
          <p:nvPr/>
        </p:nvCxnSpPr>
        <p:spPr>
          <a:xfrm flipV="1">
            <a:off x="4381500" y="2753347"/>
            <a:ext cx="3714750" cy="123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C0D20-8807-42F6-A0BE-CD78D14F4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E6DEE-2AA7-456C-8D75-DDA40D551E49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t>24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00A519-442E-43DF-B1B7-10BA17F40B56}"/>
              </a:ext>
            </a:extLst>
          </p:cNvPr>
          <p:cNvCxnSpPr>
            <a:cxnSpLocks/>
          </p:cNvCxnSpPr>
          <p:nvPr/>
        </p:nvCxnSpPr>
        <p:spPr>
          <a:xfrm>
            <a:off x="4381497" y="2886075"/>
            <a:ext cx="39719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0AEC66A-AAD5-C830-653A-635895DF918D}"/>
              </a:ext>
            </a:extLst>
          </p:cNvPr>
          <p:cNvSpPr txBox="1">
            <a:spLocks/>
          </p:cNvSpPr>
          <p:nvPr/>
        </p:nvSpPr>
        <p:spPr>
          <a:xfrm>
            <a:off x="324853" y="-56651"/>
            <a:ext cx="7886700" cy="6155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SCET factorization</a:t>
            </a:r>
          </a:p>
        </p:txBody>
      </p:sp>
    </p:spTree>
    <p:extLst>
      <p:ext uri="{BB962C8B-B14F-4D97-AF65-F5344CB8AC3E}">
        <p14:creationId xmlns:p14="http://schemas.microsoft.com/office/powerpoint/2010/main" val="114709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E3993-DDDF-45C6-A360-77DD66934DFC}"/>
                  </a:ext>
                </a:extLst>
              </p:cNvPr>
              <p:cNvSpPr txBox="1"/>
              <p:nvPr/>
            </p:nvSpPr>
            <p:spPr>
              <a:xfrm>
                <a:off x="366713" y="585445"/>
                <a:ext cx="4267200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chemeClr val="accent1"/>
                    </a:solidFill>
                  </a:rPr>
                  <a:t>Jet Direction (</a:t>
                </a:r>
                <a:r>
                  <a:rPr lang="en-US" sz="1350" dirty="0" err="1">
                    <a:solidFill>
                      <a:schemeClr val="accent1"/>
                    </a:solidFill>
                  </a:rPr>
                  <a:t>Breit</a:t>
                </a:r>
                <a:r>
                  <a:rPr lang="en-US" sz="1350" dirty="0">
                    <a:solidFill>
                      <a:schemeClr val="accent1"/>
                    </a:solidFill>
                  </a:rPr>
                  <a:t> </a:t>
                </a:r>
                <a:r>
                  <a:rPr lang="el-GR" sz="1350" dirty="0">
                    <a:solidFill>
                      <a:schemeClr val="accent1"/>
                    </a:solidFill>
                  </a:rPr>
                  <a:t>η</a:t>
                </a:r>
                <a:r>
                  <a:rPr lang="en-US" sz="1350" dirty="0">
                    <a:solidFill>
                      <a:schemeClr val="accent1"/>
                    </a:solidFill>
                  </a:rPr>
                  <a:t>=-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350" dirty="0">
                    <a:solidFill>
                      <a:schemeClr val="accent1"/>
                    </a:solidFill>
                  </a:rPr>
                  <a:t>)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1350" dirty="0">
                    <a:solidFill>
                      <a:schemeClr val="accent1"/>
                    </a:solidFill>
                  </a:rPr>
                  <a:t>-collinear direction</a:t>
                </a:r>
              </a:p>
              <a:p>
                <a:r>
                  <a:rPr lang="en-US" sz="1350" dirty="0">
                    <a:solidFill>
                      <a:srgbClr val="FF0000"/>
                    </a:solidFill>
                  </a:rPr>
                  <a:t>Beam Direction (</a:t>
                </a:r>
                <a:r>
                  <a:rPr lang="en-US" sz="1350" dirty="0" err="1">
                    <a:solidFill>
                      <a:srgbClr val="FF0000"/>
                    </a:solidFill>
                  </a:rPr>
                  <a:t>Breit</a:t>
                </a:r>
                <a:r>
                  <a:rPr lang="en-US" sz="1350" dirty="0">
                    <a:solidFill>
                      <a:srgbClr val="FF0000"/>
                    </a:solidFill>
                  </a:rPr>
                  <a:t> </a:t>
                </a:r>
                <a:r>
                  <a:rPr lang="el-GR" sz="1350" dirty="0">
                    <a:solidFill>
                      <a:srgbClr val="FF0000"/>
                    </a:solidFill>
                  </a:rPr>
                  <a:t>η</a:t>
                </a:r>
                <a:r>
                  <a:rPr lang="en-US" sz="1350" dirty="0">
                    <a:solidFill>
                      <a:srgbClr val="FF0000"/>
                    </a:solidFill>
                  </a:rPr>
                  <a:t>=-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350" dirty="0">
                    <a:solidFill>
                      <a:srgbClr val="FF0000"/>
                    </a:solidFill>
                  </a:rPr>
                  <a:t>) = n-collinear direction  </a:t>
                </a:r>
              </a:p>
              <a:p>
                <a:r>
                  <a:rPr lang="en-US" sz="1350" dirty="0">
                    <a:solidFill>
                      <a:srgbClr val="FFC000"/>
                    </a:solidFill>
                  </a:rPr>
                  <a:t>Soft Radiation (Isotropic)</a:t>
                </a:r>
              </a:p>
              <a:p>
                <a:r>
                  <a:rPr lang="en-US" sz="1350" dirty="0">
                    <a:solidFill>
                      <a:schemeClr val="accent2"/>
                    </a:solidFill>
                  </a:rPr>
                  <a:t>Collinear-soft radiation, wide-angle soft radiation mostly along jet direction</a:t>
                </a: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  <a:p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E3993-DDDF-45C6-A360-77DD66934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3" y="585445"/>
                <a:ext cx="4267200" cy="1754326"/>
              </a:xfrm>
              <a:prstGeom prst="rect">
                <a:avLst/>
              </a:prstGeom>
              <a:blipFill>
                <a:blip r:embed="rId2"/>
                <a:stretch>
                  <a:fillRect l="-297" t="-7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DFDC29C-B3D0-4BEF-AE0E-47BA2EEA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01" y="595903"/>
            <a:ext cx="3703239" cy="1598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70611-D2FF-42DB-8027-35C25AFA7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60"/>
          <a:stretch/>
        </p:blipFill>
        <p:spPr>
          <a:xfrm>
            <a:off x="6785174" y="150019"/>
            <a:ext cx="1970683" cy="2189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16BF58-586E-483C-B00D-DCA837254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6" y="3455368"/>
            <a:ext cx="7315202" cy="11424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DB048A-0E7A-4FF3-B907-90502FC987B2}"/>
              </a:ext>
            </a:extLst>
          </p:cNvPr>
          <p:cNvSpPr txBox="1"/>
          <p:nvPr/>
        </p:nvSpPr>
        <p:spPr>
          <a:xfrm>
            <a:off x="419298" y="4099123"/>
            <a:ext cx="36587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 Region 1, shape of distribution depends only on jet and collinear-soft functions, which are independent of Q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4085B4-078B-44D4-AF1B-B75BAF0EB3AB}"/>
              </a:ext>
            </a:extLst>
          </p:cNvPr>
          <p:cNvSpPr/>
          <p:nvPr/>
        </p:nvSpPr>
        <p:spPr>
          <a:xfrm>
            <a:off x="7280629" y="3540816"/>
            <a:ext cx="863246" cy="46543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3C72A8-AAB8-462F-91B1-05F80D9CAB1C}"/>
              </a:ext>
            </a:extLst>
          </p:cNvPr>
          <p:cNvSpPr/>
          <p:nvPr/>
        </p:nvSpPr>
        <p:spPr>
          <a:xfrm>
            <a:off x="6677526" y="3543364"/>
            <a:ext cx="593621" cy="462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4958C6-7338-46D8-9708-1E5C3672F984}"/>
              </a:ext>
            </a:extLst>
          </p:cNvPr>
          <p:cNvSpPr/>
          <p:nvPr/>
        </p:nvSpPr>
        <p:spPr>
          <a:xfrm>
            <a:off x="3505200" y="3639138"/>
            <a:ext cx="1345933" cy="440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1B3F69-F427-4E7E-8EB5-EF723812BFA9}"/>
              </a:ext>
            </a:extLst>
          </p:cNvPr>
          <p:cNvSpPr/>
          <p:nvPr/>
        </p:nvSpPr>
        <p:spPr>
          <a:xfrm>
            <a:off x="2793733" y="3636043"/>
            <a:ext cx="701942" cy="4401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7FB7-87AB-409D-86CF-BB92339BF4F9}"/>
              </a:ext>
            </a:extLst>
          </p:cNvPr>
          <p:cNvSpPr txBox="1"/>
          <p:nvPr/>
        </p:nvSpPr>
        <p:spPr>
          <a:xfrm>
            <a:off x="732472" y="1702311"/>
            <a:ext cx="3768090" cy="7155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Grooming causes only Jet and Collinear-soft radiation to contribute to shape of distribution in the single-jet (low invariant mass) limit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56D9B-B166-469E-BB3E-977D4AE9B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E6DEE-2AA7-456C-8D75-DDA40D551E49}" type="slidenum">
              <a:rPr lang="en-US" smtClean="0"/>
              <a:t>25</a:t>
            </a:fld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418602-668D-42A8-83FC-0625FD27A98A}"/>
              </a:ext>
            </a:extLst>
          </p:cNvPr>
          <p:cNvCxnSpPr>
            <a:cxnSpLocks/>
          </p:cNvCxnSpPr>
          <p:nvPr/>
        </p:nvCxnSpPr>
        <p:spPr>
          <a:xfrm flipH="1" flipV="1">
            <a:off x="4252913" y="2638007"/>
            <a:ext cx="138113" cy="255479"/>
          </a:xfrm>
          <a:prstGeom prst="straightConnector1">
            <a:avLst/>
          </a:prstGeom>
          <a:ln>
            <a:solidFill>
              <a:srgbClr val="FFC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D31FAC-31AB-4D14-B398-6D25CF6EE989}"/>
              </a:ext>
            </a:extLst>
          </p:cNvPr>
          <p:cNvCxnSpPr>
            <a:cxnSpLocks/>
          </p:cNvCxnSpPr>
          <p:nvPr/>
        </p:nvCxnSpPr>
        <p:spPr>
          <a:xfrm>
            <a:off x="4376738" y="2885018"/>
            <a:ext cx="280989" cy="379943"/>
          </a:xfrm>
          <a:prstGeom prst="straightConnector1">
            <a:avLst/>
          </a:prstGeom>
          <a:ln>
            <a:solidFill>
              <a:srgbClr val="FFC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394813-C2A1-4345-9B8B-E1AB03C73344}"/>
              </a:ext>
            </a:extLst>
          </p:cNvPr>
          <p:cNvCxnSpPr>
            <a:cxnSpLocks/>
          </p:cNvCxnSpPr>
          <p:nvPr/>
        </p:nvCxnSpPr>
        <p:spPr>
          <a:xfrm flipH="1" flipV="1">
            <a:off x="3785789" y="2479356"/>
            <a:ext cx="584598" cy="414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EDA550-06AD-42E1-96F4-6CDC87F2DE82}"/>
              </a:ext>
            </a:extLst>
          </p:cNvPr>
          <p:cNvCxnSpPr>
            <a:cxnSpLocks/>
          </p:cNvCxnSpPr>
          <p:nvPr/>
        </p:nvCxnSpPr>
        <p:spPr>
          <a:xfrm flipH="1">
            <a:off x="3606105" y="2894544"/>
            <a:ext cx="716758" cy="199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0AE2D8-1C19-4A97-8D59-C81F0CC2E36F}"/>
              </a:ext>
            </a:extLst>
          </p:cNvPr>
          <p:cNvCxnSpPr>
            <a:cxnSpLocks/>
          </p:cNvCxnSpPr>
          <p:nvPr/>
        </p:nvCxnSpPr>
        <p:spPr>
          <a:xfrm flipH="1" flipV="1">
            <a:off x="3749275" y="2638006"/>
            <a:ext cx="627461" cy="256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0F15719-1397-4271-8DA8-B3A9C36201AF}"/>
              </a:ext>
            </a:extLst>
          </p:cNvPr>
          <p:cNvCxnSpPr>
            <a:cxnSpLocks/>
          </p:cNvCxnSpPr>
          <p:nvPr/>
        </p:nvCxnSpPr>
        <p:spPr>
          <a:xfrm flipH="1">
            <a:off x="1171575" y="2886075"/>
            <a:ext cx="32099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48DC03-C980-4772-93F6-7BDBB2A576D6}"/>
              </a:ext>
            </a:extLst>
          </p:cNvPr>
          <p:cNvCxnSpPr/>
          <p:nvPr/>
        </p:nvCxnSpPr>
        <p:spPr>
          <a:xfrm flipH="1" flipV="1">
            <a:off x="1600200" y="2714625"/>
            <a:ext cx="2752725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B18762-A43F-43F4-AEE6-D1006E899CE4}"/>
              </a:ext>
            </a:extLst>
          </p:cNvPr>
          <p:cNvCxnSpPr>
            <a:cxnSpLocks/>
          </p:cNvCxnSpPr>
          <p:nvPr/>
        </p:nvCxnSpPr>
        <p:spPr>
          <a:xfrm flipH="1">
            <a:off x="1352550" y="2876550"/>
            <a:ext cx="3000375" cy="36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2D600D5-DB91-4547-BE6B-E6690FDA52BC}"/>
              </a:ext>
            </a:extLst>
          </p:cNvPr>
          <p:cNvCxnSpPr>
            <a:cxnSpLocks/>
          </p:cNvCxnSpPr>
          <p:nvPr/>
        </p:nvCxnSpPr>
        <p:spPr>
          <a:xfrm flipV="1">
            <a:off x="4395787" y="2709862"/>
            <a:ext cx="71438" cy="176213"/>
          </a:xfrm>
          <a:prstGeom prst="straightConnector1">
            <a:avLst/>
          </a:prstGeom>
          <a:ln>
            <a:solidFill>
              <a:srgbClr val="FFC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83318FD-BF8A-4B90-A7AE-26A4CA3276C8}"/>
              </a:ext>
            </a:extLst>
          </p:cNvPr>
          <p:cNvCxnSpPr>
            <a:cxnSpLocks/>
          </p:cNvCxnSpPr>
          <p:nvPr/>
        </p:nvCxnSpPr>
        <p:spPr>
          <a:xfrm flipH="1">
            <a:off x="4276726" y="2885549"/>
            <a:ext cx="114300" cy="342900"/>
          </a:xfrm>
          <a:prstGeom prst="straightConnector1">
            <a:avLst/>
          </a:prstGeom>
          <a:ln>
            <a:solidFill>
              <a:srgbClr val="FFC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6FEAD08-31D4-4E82-BAAF-7FA469D79589}"/>
              </a:ext>
            </a:extLst>
          </p:cNvPr>
          <p:cNvCxnSpPr>
            <a:cxnSpLocks/>
          </p:cNvCxnSpPr>
          <p:nvPr/>
        </p:nvCxnSpPr>
        <p:spPr>
          <a:xfrm>
            <a:off x="4418410" y="2886075"/>
            <a:ext cx="4058840" cy="176213"/>
          </a:xfrm>
          <a:prstGeom prst="straightConnector1">
            <a:avLst/>
          </a:prstGeom>
          <a:ln>
            <a:solidFill>
              <a:srgbClr val="C00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2E2FB47-729F-4867-9000-9E6D72C61179}"/>
              </a:ext>
            </a:extLst>
          </p:cNvPr>
          <p:cNvCxnSpPr>
            <a:cxnSpLocks/>
          </p:cNvCxnSpPr>
          <p:nvPr/>
        </p:nvCxnSpPr>
        <p:spPr>
          <a:xfrm flipV="1">
            <a:off x="4381500" y="2753347"/>
            <a:ext cx="3714750" cy="123203"/>
          </a:xfrm>
          <a:prstGeom prst="straightConnector1">
            <a:avLst/>
          </a:prstGeom>
          <a:ln>
            <a:solidFill>
              <a:srgbClr val="C00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49B278B-F0FB-418B-B96A-9D048300010F}"/>
              </a:ext>
            </a:extLst>
          </p:cNvPr>
          <p:cNvCxnSpPr>
            <a:cxnSpLocks/>
          </p:cNvCxnSpPr>
          <p:nvPr/>
        </p:nvCxnSpPr>
        <p:spPr>
          <a:xfrm>
            <a:off x="4381497" y="2886075"/>
            <a:ext cx="3971925" cy="0"/>
          </a:xfrm>
          <a:prstGeom prst="straightConnector1">
            <a:avLst/>
          </a:prstGeom>
          <a:ln w="38100">
            <a:solidFill>
              <a:srgbClr val="C00000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F6C74BA-CB78-A5AB-1FEB-5D8278770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437" y="-5842"/>
            <a:ext cx="1143000" cy="678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CE91B-F5B0-A8F0-B930-9442F034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3" y="37099"/>
            <a:ext cx="3948461" cy="4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604" y="-127106"/>
            <a:ext cx="7886700" cy="615554"/>
          </a:xfrm>
          <a:prstGeom prst="rect">
            <a:avLst/>
          </a:prstGeom>
        </p:spPr>
        <p:txBody>
          <a:bodyPr/>
          <a:lstStyle/>
          <a:p>
            <a:r>
              <a:rPr lang="en-US" sz="2700" dirty="0">
                <a:latin typeface="Verdana Bold" panose="020B0804030504040204" pitchFamily="34" charset="0"/>
                <a:ea typeface="Verdana Bold" panose="020B0804030504040204" pitchFamily="34" charset="0"/>
              </a:rPr>
              <a:t>SCET Prediction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F8B20F-8808-138A-5992-F6DB446C0F9E}"/>
              </a:ext>
            </a:extLst>
          </p:cNvPr>
          <p:cNvSpPr txBox="1">
            <a:spLocks/>
          </p:cNvSpPr>
          <p:nvPr/>
        </p:nvSpPr>
        <p:spPr>
          <a:xfrm>
            <a:off x="229214" y="546878"/>
            <a:ext cx="3788481" cy="445766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77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from SCET is that the shape of the spectrum in region 1 should be independent of Q</a:t>
            </a:r>
            <a:r>
              <a:rPr lang="en-US" sz="18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Font typeface="Wingdings" pitchFamily="2" charset="77"/>
              <a:buChar char="§"/>
            </a:pPr>
            <a:endParaRPr lang="en-US" sz="1350" baseline="30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endParaRPr lang="en-US" sz="1350" baseline="30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Hadronization and soft gluon emission should factorize from the hard scattering in this region</a:t>
            </a:r>
          </a:p>
          <a:p>
            <a:pPr lvl="1">
              <a:buFont typeface="Wingdings" pitchFamily="2" charset="77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Intra-jet dynamics doesn’t “see” the hard scale</a:t>
            </a:r>
          </a:p>
          <a:p>
            <a:pPr>
              <a:buFont typeface="Wingdings" pitchFamily="2" charset="77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radiation and beam radiation are functions of Q</a:t>
            </a:r>
            <a:r>
              <a:rPr lang="en-US" sz="21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should be groomed away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58CFC8-949B-2C80-0326-8EF02B5B3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270"/>
          <a:stretch/>
        </p:blipFill>
        <p:spPr>
          <a:xfrm>
            <a:off x="518604" y="1465219"/>
            <a:ext cx="2653728" cy="39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B559E7-EF35-5ADB-DAFC-BEF34F34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25" y="1660877"/>
            <a:ext cx="992981" cy="597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EA3C7A-A8E4-417E-E56F-E2419C19B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961" y="454555"/>
            <a:ext cx="4986338" cy="461486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9430" y="4844170"/>
            <a:ext cx="1828283" cy="25385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5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7D41C-A33D-F1FB-7AE0-90CDAB2D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71" y="126536"/>
            <a:ext cx="6128629" cy="4819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D5E0-0988-499E-9C1B-7E8172F1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235" y="197089"/>
            <a:ext cx="2577136" cy="615554"/>
          </a:xfrm>
          <a:prstGeom prst="rect">
            <a:avLst/>
          </a:prstGeom>
        </p:spPr>
        <p:txBody>
          <a:bodyPr/>
          <a:lstStyle/>
          <a:p>
            <a:r>
              <a:rPr lang="en-US" sz="2700" dirty="0">
                <a:latin typeface="Verdana Bold" panose="020B0804030504040204" pitchFamily="34" charset="0"/>
                <a:ea typeface="Verdana Bold" panose="020B0804030504040204" pitchFamily="34" charset="0"/>
              </a:rPr>
              <a:t>Results - SCET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98F8B20F-8808-138A-5992-F6DB446C0F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87" y="1041285"/>
                <a:ext cx="3013690" cy="4457669"/>
              </a:xfr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77"/>
                  <a:buChar char="§"/>
                </a:pP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Distributions are normalized to unity in the region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𝐺𝑟</m:t>
                        </m:r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≲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20 GeV</a:t>
                </a:r>
                <a:r>
                  <a:rPr lang="en-US" sz="1800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>
                  <a:buFont typeface="Wingdings" pitchFamily="2" charset="77"/>
                  <a:buChar char="§"/>
                </a:pP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Plotted for five bins in Q</a:t>
                </a:r>
                <a:r>
                  <a:rPr lang="en-US" sz="1800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8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98F8B20F-8808-138A-5992-F6DB446C0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7" y="1041285"/>
                <a:ext cx="3013690" cy="445766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9430" y="4844170"/>
            <a:ext cx="1828283" cy="25385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A459B4-C0F3-C890-7422-A2EECC6FD015}"/>
              </a:ext>
            </a:extLst>
          </p:cNvPr>
          <p:cNvSpPr txBox="1">
            <a:spLocks/>
          </p:cNvSpPr>
          <p:nvPr/>
        </p:nvSpPr>
        <p:spPr>
          <a:xfrm>
            <a:off x="246494" y="2273338"/>
            <a:ext cx="3256870" cy="445766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77"/>
              <a:buChar char="§"/>
            </a:pPr>
            <a:endParaRPr lang="en-US" sz="21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Distributions indeed do not depend strongly on Q</a:t>
            </a:r>
            <a:r>
              <a:rPr lang="en-US" sz="2100" b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100" b="1" baseline="30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Additionally, implicitly rules out a strong dependence on x </a:t>
            </a:r>
          </a:p>
        </p:txBody>
      </p:sp>
    </p:spTree>
    <p:extLst>
      <p:ext uri="{BB962C8B-B14F-4D97-AF65-F5344CB8AC3E}">
        <p14:creationId xmlns:p14="http://schemas.microsoft.com/office/powerpoint/2010/main" val="2657625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F4C4DC-4FF9-865B-0B23-96FC8DE01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F3F26F-531C-F45E-B3AF-EBBACF93DDCC}"/>
              </a:ext>
            </a:extLst>
          </p:cNvPr>
          <p:cNvSpPr txBox="1">
            <a:spLocks/>
          </p:cNvSpPr>
          <p:nvPr/>
        </p:nvSpPr>
        <p:spPr>
          <a:xfrm>
            <a:off x="438235" y="0"/>
            <a:ext cx="8040018" cy="6155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latin typeface="Verdana Bold" panose="020B0804030504040204" pitchFamily="34" charset="0"/>
                <a:ea typeface="Verdana Bold" panose="020B0804030504040204" pitchFamily="34" charset="0"/>
              </a:rPr>
              <a:t>Results – Double-differential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94A9C-BEEF-DA1D-75A8-A0DA41BF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58" y="850232"/>
            <a:ext cx="3247055" cy="42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18830-9BE9-5981-0DC3-8008874F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13" y="850232"/>
            <a:ext cx="3247055" cy="4293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4F98667-5171-9222-0C8B-109E9BC0DE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172" y="685831"/>
                <a:ext cx="2586175" cy="4457669"/>
              </a:xfr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77"/>
                  <a:buChar char="§"/>
                </a:pP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 results double-differential in Q</a:t>
                </a:r>
                <a:r>
                  <a:rPr lang="en-US" sz="1800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>
                  <a:buFont typeface="Wingdings" pitchFamily="2" charset="77"/>
                  <a:buChar char="§"/>
                </a:pP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general, theory predictions compare the same at all the Q</a:t>
                </a:r>
                <a:r>
                  <a:rPr lang="en-US" sz="1800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considered here</a:t>
                </a:r>
              </a:p>
              <a:p>
                <a:pPr lvl="1">
                  <a:buFont typeface="Wingdings" pitchFamily="2" charset="77"/>
                  <a:buChar char="§"/>
                </a:pPr>
                <a:r>
                  <a:rPr lang="en-US" sz="17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 cross section well described in MCs</a:t>
                </a:r>
              </a:p>
              <a:p>
                <a:pPr lvl="2">
                  <a:buFont typeface="Wingdings" pitchFamily="2" charset="77"/>
                  <a:buChar char="§"/>
                </a:pPr>
                <a:r>
                  <a:rPr lang="en-US" sz="13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HERA data in PDFs!</a:t>
                </a:r>
              </a:p>
              <a:p>
                <a:pPr lvl="1">
                  <a:buFont typeface="Wingdings" pitchFamily="2" charset="77"/>
                  <a:buChar char="§"/>
                </a:pPr>
                <a:endParaRPr lang="en-US" sz="17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77"/>
                  <a:buChar char="§"/>
                </a:pPr>
                <a:r>
                  <a:rPr lang="en-US" sz="21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Could be used for a fit of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1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1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4F98667-5171-9222-0C8B-109E9BC0D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72" y="685831"/>
                <a:ext cx="2586175" cy="445766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8955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B4B55-4C24-49D3-9553-6D7B44A11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29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D18F7-4D3D-4C7D-A5E2-3D12218C5B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5600" y="627304"/>
            <a:ext cx="5372538" cy="3888891"/>
          </a:xfrm>
          <a:prstGeom prst="rect">
            <a:avLst/>
          </a:prstGeom>
        </p:spPr>
        <p:txBody>
          <a:bodyPr/>
          <a:lstStyle/>
          <a:p>
            <a:pPr marL="252413" indent="-2571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H1 collaboration has performed the first measurement of groomed DIS event shapes</a:t>
            </a:r>
          </a:p>
          <a:p>
            <a:pPr marL="252413" indent="-2571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Grooming alleviates some of the experimental and theoretical challenges associated with event shape observables</a:t>
            </a:r>
          </a:p>
          <a:p>
            <a:pPr marL="600075" lvl="1" indent="-2571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challenges still remain in the theoretical description of the data</a:t>
            </a:r>
          </a:p>
          <a:p>
            <a:pPr marL="252413" indent="-257175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Improvement of DIS MC models will be vital to the success of future DIS experiments!</a:t>
            </a:r>
          </a:p>
          <a:p>
            <a:pPr marL="600075" lvl="1" indent="-257175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EIC,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22, LHEC, FCC-eh</a:t>
            </a:r>
          </a:p>
          <a:p>
            <a:pPr marL="600075" lvl="1" indent="-25717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HERA data provides the most leverage for tuning at high energies</a:t>
            </a:r>
          </a:p>
          <a:p>
            <a:pPr marL="257175" indent="-257175"/>
            <a:endParaRPr lang="en-US" dirty="0">
              <a:latin typeface="Georgia Regular" panose="02040502050405020303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686CA-9AAD-4818-8E8E-7969484E9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-245420"/>
            <a:ext cx="7543800" cy="79295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Conclusion</a:t>
            </a:r>
          </a:p>
        </p:txBody>
      </p:sp>
      <p:pic>
        <p:nvPicPr>
          <p:cNvPr id="5" name="Picture 4" descr="A person holding a sign in front of a stone building&#10;&#10;Description automatically generated with low confidence">
            <a:extLst>
              <a:ext uri="{FF2B5EF4-FFF2-40B4-BE49-F238E27FC236}">
                <a16:creationId xmlns:a16="http://schemas.microsoft.com/office/drawing/2014/main" id="{B7FFCA4B-D403-D35B-E3B8-A7B8EECB6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25" y="509654"/>
            <a:ext cx="3093144" cy="4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C4566E-4248-2C28-CBDB-527EA964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08" y="844464"/>
            <a:ext cx="4248450" cy="345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3978FE-C8C4-A3A5-9F9E-590D92CCCDE6}"/>
              </a:ext>
            </a:extLst>
          </p:cNvPr>
          <p:cNvSpPr txBox="1">
            <a:spLocks/>
          </p:cNvSpPr>
          <p:nvPr/>
        </p:nvSpPr>
        <p:spPr>
          <a:xfrm>
            <a:off x="223046" y="1000454"/>
            <a:ext cx="4701113" cy="361025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77"/>
              <a:buChar char="§"/>
            </a:pPr>
            <a:endParaRPr lang="en-US" sz="2025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3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direction and energy of struck </a:t>
            </a:r>
            <a:r>
              <a:rPr lang="en-US" sz="2325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23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known from scattered electron (to leading order)</a:t>
            </a:r>
          </a:p>
          <a:p>
            <a:pPr lvl="1">
              <a:buFont typeface="Wingdings" pitchFamily="2" charset="77"/>
              <a:buChar char="§"/>
            </a:pPr>
            <a:endParaRPr lang="en-US" sz="1925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3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detailed information unavailable in </a:t>
            </a:r>
            <a:r>
              <a:rPr lang="en-US" sz="2325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p+p</a:t>
            </a:r>
            <a:r>
              <a:rPr lang="en-US" sz="23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even </a:t>
            </a:r>
            <a:r>
              <a:rPr lang="en-US" sz="2325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325" baseline="30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325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325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325" baseline="-25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77"/>
              <a:buChar char="§"/>
            </a:pPr>
            <a:endParaRPr lang="en-US" sz="2025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4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access to TMDs, soft gluon emission, hadronization effects</a:t>
            </a:r>
          </a:p>
          <a:p>
            <a:pPr>
              <a:buFont typeface="Wingdings" pitchFamily="2" charset="77"/>
              <a:buChar char="§"/>
            </a:pPr>
            <a:endParaRPr lang="en-US" sz="2325" dirty="0">
              <a:latin typeface="Georgia Regular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1F26CC7-E8D9-40FB-6C4A-7049CE00D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42867" y="4714891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3449C-2D22-1463-745D-F38FF468440B}"/>
              </a:ext>
            </a:extLst>
          </p:cNvPr>
          <p:cNvSpPr txBox="1"/>
          <p:nvPr/>
        </p:nvSpPr>
        <p:spPr>
          <a:xfrm>
            <a:off x="5890419" y="1659770"/>
            <a:ext cx="716623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Georgia" panose="02040502050405020303" pitchFamily="18" charset="0"/>
              </a:rPr>
              <a:t>Q</a:t>
            </a:r>
            <a:r>
              <a:rPr lang="en-US" sz="1350" baseline="30000" dirty="0">
                <a:latin typeface="Georgia" panose="02040502050405020303" pitchFamily="18" charset="0"/>
              </a:rPr>
              <a:t>2</a:t>
            </a:r>
            <a:endParaRPr lang="en-US" sz="1350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9CBA5-9788-1C37-F49A-A9B5C38E532A}"/>
              </a:ext>
            </a:extLst>
          </p:cNvPr>
          <p:cNvSpPr txBox="1"/>
          <p:nvPr/>
        </p:nvSpPr>
        <p:spPr>
          <a:xfrm>
            <a:off x="5193305" y="2127563"/>
            <a:ext cx="716623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Georgia" panose="02040502050405020303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3">
                <a:extLst>
                  <a:ext uri="{FF2B5EF4-FFF2-40B4-BE49-F238E27FC236}">
                    <a16:creationId xmlns:a16="http://schemas.microsoft.com/office/drawing/2014/main" id="{9FC636F3-F26B-7964-2173-B7606FD5E6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678" y="-175527"/>
                <a:ext cx="7543800" cy="792956"/>
              </a:xfrm>
              <a:prstGeom prst="rect">
                <a:avLst/>
              </a:prstGeom>
            </p:spPr>
            <p:txBody>
              <a:bodyPr vert="horz" lIns="0" tIns="0" rIns="0" bIns="0" rtlCol="0" anchor="b">
                <a:noAutofit/>
              </a:bodyPr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latin typeface="Verdana Bold" panose="020B0804030504040204" pitchFamily="34" charset="0"/>
                    <a:ea typeface="Verdana Bold" panose="020B0804030504040204" pitchFamily="34" charset="0"/>
                  </a:rPr>
                  <a:t>Jets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𝒑</m:t>
                    </m:r>
                  </m:oMath>
                </a14:m>
                <a:endParaRPr lang="en-US" dirty="0">
                  <a:latin typeface="Verdana Bold" panose="020B0804030504040204" pitchFamily="34" charset="0"/>
                  <a:ea typeface="Verdana Bold" panose="020B0804030504040204" pitchFamily="34" charset="0"/>
                </a:endParaRPr>
              </a:p>
            </p:txBody>
          </p:sp>
        </mc:Choice>
        <mc:Fallback xmlns="">
          <p:sp>
            <p:nvSpPr>
              <p:cNvPr id="8" name="Title 3">
                <a:extLst>
                  <a:ext uri="{FF2B5EF4-FFF2-40B4-BE49-F238E27FC236}">
                    <a16:creationId xmlns:a16="http://schemas.microsoft.com/office/drawing/2014/main" id="{9FC636F3-F26B-7964-2173-B7606FD5E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78" y="-175527"/>
                <a:ext cx="7543800" cy="792956"/>
              </a:xfrm>
              <a:prstGeom prst="rect">
                <a:avLst/>
              </a:prstGeom>
              <a:blipFill>
                <a:blip r:embed="rId4"/>
                <a:stretch>
                  <a:fillRect l="-2857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022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A2FB9-C5B6-F944-7A5A-3B9981BF3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39088-55D8-B740-AF66-334F781B8E12}"/>
              </a:ext>
            </a:extLst>
          </p:cNvPr>
          <p:cNvSpPr txBox="1"/>
          <p:nvPr/>
        </p:nvSpPr>
        <p:spPr>
          <a:xfrm>
            <a:off x="3624464" y="2101362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05537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868AF-C2EB-4481-A8FC-173DBCAC6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4921751"/>
            <a:ext cx="457200" cy="137160"/>
          </a:xfrm>
        </p:spPr>
        <p:txBody>
          <a:bodyPr/>
          <a:lstStyle/>
          <a:p>
            <a:fld id="{221FCDEE-4AD7-499F-B3D4-521AFF0B2F42}" type="slidenum">
              <a:rPr lang="en-US" smtClean="0"/>
              <a:t>31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8EB4B-28E7-4CC7-8685-D71FB52689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351" y="-427735"/>
            <a:ext cx="3611335" cy="994172"/>
          </a:xfrm>
          <a:prstGeom prst="rect">
            <a:avLst/>
          </a:prstGeom>
        </p:spPr>
        <p:txBody>
          <a:bodyPr/>
          <a:lstStyle/>
          <a:p>
            <a:r>
              <a:rPr lang="en-US" sz="2850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Globalness</a:t>
            </a:r>
            <a:endParaRPr lang="en-US" sz="2850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81AB9-8FD5-451E-96A0-96FE8A01CBAE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88868" y="760316"/>
                <a:ext cx="7248632" cy="255959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Early attempts to reach higher theoretical precision on event shapes in DIS encountered some difficulties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Complication compared to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proton beam remnant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Radiation associated with remnant can enter the current hemisphere and contribute to the measurement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 from “out-of-bounds” radiation spoils the ability to make analytic predictions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large non-global logarithms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Want observables with no hard boundaries!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Event grooming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81AB9-8FD5-451E-96A0-96FE8A01C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88868" y="760316"/>
                <a:ext cx="7248632" cy="2559598"/>
              </a:xfrm>
              <a:blipFill>
                <a:blip r:embed="rId3"/>
                <a:stretch>
                  <a:fillRect l="-1751" t="-2970" r="-175" b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AE0B8A7-80D0-1A70-97E6-8D614EA5E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1" y="3243752"/>
            <a:ext cx="6934200" cy="167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1A3C9-3AE1-3A68-8CE2-AED7129B2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967" y="69351"/>
            <a:ext cx="3305157" cy="690965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CC026253-E792-3AB6-0D3A-8D802C714238}"/>
              </a:ext>
            </a:extLst>
          </p:cNvPr>
          <p:cNvSpPr/>
          <p:nvPr/>
        </p:nvSpPr>
        <p:spPr>
          <a:xfrm>
            <a:off x="7271546" y="3767825"/>
            <a:ext cx="508000" cy="2159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C6A37-0840-0A5C-5336-E4074A3A5727}"/>
              </a:ext>
            </a:extLst>
          </p:cNvPr>
          <p:cNvSpPr txBox="1"/>
          <p:nvPr/>
        </p:nvSpPr>
        <p:spPr>
          <a:xfrm>
            <a:off x="7765265" y="3767824"/>
            <a:ext cx="1092984" cy="4154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Georgia" panose="02040502050405020303" pitchFamily="18" charset="0"/>
              </a:rPr>
              <a:t>= Contributes to observable</a:t>
            </a:r>
          </a:p>
        </p:txBody>
      </p:sp>
    </p:spTree>
    <p:extLst>
      <p:ext uri="{BB962C8B-B14F-4D97-AF65-F5344CB8AC3E}">
        <p14:creationId xmlns:p14="http://schemas.microsoft.com/office/powerpoint/2010/main" val="3657095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57328-89AF-7486-E450-833F0CA61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63E1D0-16F7-39AA-611C-9BFC7D668CD4}"/>
              </a:ext>
            </a:extLst>
          </p:cNvPr>
          <p:cNvSpPr txBox="1">
            <a:spLocks/>
          </p:cNvSpPr>
          <p:nvPr/>
        </p:nvSpPr>
        <p:spPr>
          <a:xfrm>
            <a:off x="369014" y="-104274"/>
            <a:ext cx="7886700" cy="6155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Measurement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E8BE5-F9B7-0CBB-383E-0B830E5456F0}"/>
              </a:ext>
            </a:extLst>
          </p:cNvPr>
          <p:cNvSpPr txBox="1">
            <a:spLocks/>
          </p:cNvSpPr>
          <p:nvPr/>
        </p:nvSpPr>
        <p:spPr>
          <a:xfrm>
            <a:off x="369014" y="697178"/>
            <a:ext cx="3934168" cy="374914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the data, the fraction of accepted events that pass the grooming cut is: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99.3%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0.05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98.4%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0.1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92.7%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189,106 events total after cuts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cut removes 10-15%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Corrected back by QED correction &amp; unfolding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Magnitude of QED correction mostly due to E-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C562D-7577-22FB-A12C-A92B428A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904" y="834338"/>
            <a:ext cx="4484287" cy="33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2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868AF-C2EB-4481-A8FC-173DBCAC6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FCDEE-4AD7-499F-B3D4-521AFF0B2F42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8EB4B-28E7-4CC7-8685-D71FB52689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8329" y="-383865"/>
            <a:ext cx="5468872" cy="994172"/>
          </a:xfrm>
          <a:prstGeom prst="rect">
            <a:avLst/>
          </a:prstGeom>
        </p:spPr>
        <p:txBody>
          <a:bodyPr/>
          <a:lstStyle/>
          <a:p>
            <a:r>
              <a:rPr lang="en-US" sz="2850" dirty="0">
                <a:latin typeface="Verdana Bold" panose="020B0804030504040204" pitchFamily="34" charset="0"/>
                <a:ea typeface="Verdana Bold" panose="020B0804030504040204" pitchFamily="34" charset="0"/>
              </a:rPr>
              <a:t>Grooming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81AB9-8FD5-451E-96A0-96FE8A01CBAE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90418" y="796983"/>
                <a:ext cx="7088527" cy="406360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Cluster whole event using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Centauro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jet algorithm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Equivalent to setting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81AB9-8FD5-451E-96A0-96FE8A01C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90418" y="796983"/>
                <a:ext cx="7088527" cy="4063604"/>
              </a:xfrm>
              <a:blipFill>
                <a:blip r:embed="rId3"/>
                <a:stretch>
                  <a:fillRect l="-1789" t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C53FEB5-88F1-7319-D57D-035945B0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18" y="1417802"/>
            <a:ext cx="6529604" cy="3165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79AC565-2895-7717-7469-0F709DDCB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69122" y="2892859"/>
                <a:ext cx="2723161" cy="4063604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Particles close to boson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clustered first</a:t>
                </a:r>
              </a:p>
              <a:p>
                <a:pPr marL="0" indent="0"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Particles in remnant hemisphere clustered last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79AC565-2895-7717-7469-0F709DDCB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122" y="2892859"/>
                <a:ext cx="2723161" cy="4063604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00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DE20960-E6B0-B81F-CE84-E0AFC5A1C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7" b="28489"/>
          <a:stretch/>
        </p:blipFill>
        <p:spPr>
          <a:xfrm>
            <a:off x="5557770" y="1303857"/>
            <a:ext cx="3337961" cy="2508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8EB4B-28E7-4CC7-8685-D71FB52689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207" y="-523955"/>
            <a:ext cx="3894878" cy="994172"/>
          </a:xfrm>
          <a:prstGeom prst="rect">
            <a:avLst/>
          </a:prstGeom>
        </p:spPr>
        <p:txBody>
          <a:bodyPr/>
          <a:lstStyle/>
          <a:p>
            <a:r>
              <a:rPr lang="en-US" sz="2850" dirty="0">
                <a:latin typeface="Verdana Bold" panose="020B0804030504040204" pitchFamily="34" charset="0"/>
                <a:ea typeface="Verdana Bold" panose="020B0804030504040204" pitchFamily="34" charset="0"/>
              </a:rPr>
              <a:t>The </a:t>
            </a:r>
            <a:r>
              <a:rPr lang="en-US" sz="2850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Breit</a:t>
            </a:r>
            <a:r>
              <a:rPr lang="en-US" sz="2850" dirty="0">
                <a:latin typeface="Verdana Bold" panose="020B0804030504040204" pitchFamily="34" charset="0"/>
                <a:ea typeface="Verdana Bold" panose="020B0804030504040204" pitchFamily="34" charset="0"/>
              </a:rPr>
              <a:t> Frame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612D477-83E5-4AB5-9904-0EA72F110E2D}"/>
              </a:ext>
            </a:extLst>
          </p:cNvPr>
          <p:cNvSpPr txBox="1">
            <a:spLocks/>
          </p:cNvSpPr>
          <p:nvPr/>
        </p:nvSpPr>
        <p:spPr>
          <a:xfrm>
            <a:off x="6342867" y="471252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tx1">
                    <a:tint val="75000"/>
                  </a:schemeClr>
                </a:solidFill>
                <a:latin typeface="Georgia Bold" panose="020405020504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1FCDEE-4AD7-499F-B3D4-521AFF0B2F42}" type="slidenum">
              <a:rPr lang="en-US" sz="750"/>
              <a:pPr/>
              <a:t>34</a:t>
            </a:fld>
            <a:endParaRPr lang="en-US" sz="7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18B2C-C69A-C34B-02F8-C25503BAD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96" b="28489"/>
          <a:stretch/>
        </p:blipFill>
        <p:spPr>
          <a:xfrm>
            <a:off x="1143670" y="1054299"/>
            <a:ext cx="3428330" cy="2508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36FCF7-68B7-4DAF-B5A5-845DF844B220}"/>
                  </a:ext>
                </a:extLst>
              </p:cNvPr>
              <p:cNvSpPr txBox="1"/>
              <p:nvPr/>
            </p:nvSpPr>
            <p:spPr>
              <a:xfrm>
                <a:off x="663286" y="3662438"/>
                <a:ext cx="19030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Current Hemisphere: Struck </a:t>
                </a:r>
                <a:r>
                  <a:rPr lang="en-US" sz="12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parton</a:t>
                </a:r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=−∞</m:t>
                    </m:r>
                  </m:oMath>
                </a14:m>
                <a:endParaRPr lang="en-US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36FCF7-68B7-4DAF-B5A5-845DF844B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86" y="3662438"/>
                <a:ext cx="1903073" cy="461665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3DEA209-AE16-97C2-E047-190BB6C877F3}"/>
              </a:ext>
            </a:extLst>
          </p:cNvPr>
          <p:cNvGrpSpPr/>
          <p:nvPr/>
        </p:nvGrpSpPr>
        <p:grpSpPr>
          <a:xfrm>
            <a:off x="1327240" y="2079739"/>
            <a:ext cx="2428748" cy="310724"/>
            <a:chOff x="1769655" y="3001823"/>
            <a:chExt cx="2414990" cy="2743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19EC7C-4505-6BE7-20C5-EA7F5C024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655" y="3001826"/>
              <a:ext cx="1297395" cy="2743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0C3407-D1D5-37B4-91C5-A0E3C5B8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695"/>
            <a:stretch/>
          </p:blipFill>
          <p:spPr>
            <a:xfrm>
              <a:off x="3064931" y="3001823"/>
              <a:ext cx="1119714" cy="27436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30B259-0273-44AD-8081-1FF7A332EBF2}"/>
                  </a:ext>
                </a:extLst>
              </p:cNvPr>
              <p:cNvSpPr txBox="1"/>
              <p:nvPr/>
            </p:nvSpPr>
            <p:spPr>
              <a:xfrm>
                <a:off x="3121073" y="3641327"/>
                <a:ext cx="19348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Beam Hemisphere: Proton remnant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endParaRPr lang="en-US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30B259-0273-44AD-8081-1FF7A332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73" y="3641327"/>
                <a:ext cx="193484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923916-A5CC-DF9F-2CD5-213C33717368}"/>
              </a:ext>
            </a:extLst>
          </p:cNvPr>
          <p:cNvCxnSpPr>
            <a:cxnSpLocks/>
          </p:cNvCxnSpPr>
          <p:nvPr/>
        </p:nvCxnSpPr>
        <p:spPr>
          <a:xfrm>
            <a:off x="2876550" y="1695766"/>
            <a:ext cx="0" cy="239998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9CA7C68-4168-5346-3FDE-B29799FE1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81" r="82311"/>
          <a:stretch/>
        </p:blipFill>
        <p:spPr>
          <a:xfrm>
            <a:off x="7580241" y="3347818"/>
            <a:ext cx="1210379" cy="11229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5121408-DD25-04E5-F21A-074D2816628B}"/>
              </a:ext>
            </a:extLst>
          </p:cNvPr>
          <p:cNvSpPr/>
          <p:nvPr/>
        </p:nvSpPr>
        <p:spPr>
          <a:xfrm>
            <a:off x="1143670" y="1054299"/>
            <a:ext cx="942305" cy="53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C54EDB-E92C-6888-FF4C-B467424650C5}"/>
              </a:ext>
            </a:extLst>
          </p:cNvPr>
          <p:cNvSpPr/>
          <p:nvPr/>
        </p:nvSpPr>
        <p:spPr>
          <a:xfrm>
            <a:off x="5540882" y="1372765"/>
            <a:ext cx="942305" cy="53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ACC733-4590-BC7C-9F9E-513FBC27A2EB}"/>
              </a:ext>
            </a:extLst>
          </p:cNvPr>
          <p:cNvSpPr txBox="1"/>
          <p:nvPr/>
        </p:nvSpPr>
        <p:spPr>
          <a:xfrm>
            <a:off x="1625807" y="950514"/>
            <a:ext cx="2438400" cy="6232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50" dirty="0"/>
              <a:t>Born-level DIS in the </a:t>
            </a:r>
            <a:r>
              <a:rPr lang="en-US" sz="1350" dirty="0" err="1"/>
              <a:t>Breit</a:t>
            </a:r>
            <a:r>
              <a:rPr lang="en-US" sz="1350" dirty="0"/>
              <a:t> Frame</a:t>
            </a:r>
          </a:p>
          <a:p>
            <a:pPr algn="ctr"/>
            <a:r>
              <a:rPr lang="en-US" sz="1350" dirty="0"/>
              <a:t>Event </a:t>
            </a:r>
            <a:r>
              <a:rPr lang="en-US" sz="1350" dirty="0" err="1"/>
              <a:t>p</a:t>
            </a:r>
            <a:r>
              <a:rPr lang="en-US" sz="1350" baseline="-25000" dirty="0" err="1"/>
              <a:t>T</a:t>
            </a:r>
            <a:r>
              <a:rPr lang="en-US" sz="1350" dirty="0"/>
              <a:t> 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362713-B0BF-8C57-B40F-B93616BFD709}"/>
              </a:ext>
            </a:extLst>
          </p:cNvPr>
          <p:cNvSpPr txBox="1"/>
          <p:nvPr/>
        </p:nvSpPr>
        <p:spPr>
          <a:xfrm>
            <a:off x="6059567" y="950514"/>
            <a:ext cx="2438400" cy="4154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50" dirty="0"/>
              <a:t>DIS </a:t>
            </a:r>
            <a:r>
              <a:rPr lang="en-US" sz="1350" dirty="0" err="1"/>
              <a:t>Dijets</a:t>
            </a:r>
            <a:r>
              <a:rPr lang="en-US" sz="1350" dirty="0"/>
              <a:t> in the </a:t>
            </a:r>
            <a:r>
              <a:rPr lang="en-US" sz="1350" dirty="0" err="1"/>
              <a:t>Breit</a:t>
            </a:r>
            <a:r>
              <a:rPr lang="en-US" sz="1350" dirty="0"/>
              <a:t> Frame</a:t>
            </a:r>
          </a:p>
          <a:p>
            <a:pPr algn="ctr"/>
            <a:r>
              <a:rPr lang="en-US" sz="1350" dirty="0"/>
              <a:t>Event </a:t>
            </a:r>
            <a:r>
              <a:rPr lang="en-US" sz="1350" dirty="0" err="1"/>
              <a:t>p</a:t>
            </a:r>
            <a:r>
              <a:rPr lang="en-US" sz="1350" baseline="-25000" dirty="0" err="1"/>
              <a:t>T</a:t>
            </a:r>
            <a:r>
              <a:rPr lang="en-US" sz="1350" dirty="0"/>
              <a:t> &gt;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C5DB2-06E3-E846-6D97-CA77C96AE1AC}"/>
              </a:ext>
            </a:extLst>
          </p:cNvPr>
          <p:cNvSpPr txBox="1"/>
          <p:nvPr/>
        </p:nvSpPr>
        <p:spPr>
          <a:xfrm>
            <a:off x="4572001" y="145851"/>
            <a:ext cx="4009946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To first order (neglecting hadronization and intrinsic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Breit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frame is only generated by initial- or final-state emission off the struck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350" dirty="0">
              <a:latin typeface="Georgia Regular" panose="02040502050405020303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36E1FD-F584-3E87-074F-33862EB35D63}"/>
              </a:ext>
            </a:extLst>
          </p:cNvPr>
          <p:cNvSpPr txBox="1"/>
          <p:nvPr/>
        </p:nvSpPr>
        <p:spPr>
          <a:xfrm>
            <a:off x="600667" y="4261697"/>
            <a:ext cx="4291288" cy="5078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Hadron collider Anti-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clusters using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thus it fails to cluster the LO process in the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Breit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Frame!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55204-A529-3A33-5DB8-5DF27E9D23EF}"/>
              </a:ext>
            </a:extLst>
          </p:cNvPr>
          <p:cNvSpPr txBox="1"/>
          <p:nvPr/>
        </p:nvSpPr>
        <p:spPr>
          <a:xfrm>
            <a:off x="1021502" y="2478973"/>
            <a:ext cx="2392288" cy="1615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Incoming </a:t>
            </a:r>
            <a:r>
              <a:rPr lang="en-US" sz="1050" dirty="0" err="1">
                <a:latin typeface="Helvetica" panose="020B0604020202020204" pitchFamily="34" charset="0"/>
                <a:cs typeface="Helvetica" panose="020B0604020202020204" pitchFamily="34" charset="0"/>
              </a:rPr>
              <a:t>parton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050" dirty="0" err="1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105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 = Q/2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29A1ED-936A-FCA9-05D1-829F2F7D0046}"/>
              </a:ext>
            </a:extLst>
          </p:cNvPr>
          <p:cNvSpPr txBox="1"/>
          <p:nvPr/>
        </p:nvSpPr>
        <p:spPr>
          <a:xfrm>
            <a:off x="7364485" y="2661068"/>
            <a:ext cx="1247775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Incoming boson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B694F5-0963-4E75-6454-C1CE29BA3DD5}"/>
              </a:ext>
            </a:extLst>
          </p:cNvPr>
          <p:cNvSpPr txBox="1"/>
          <p:nvPr/>
        </p:nvSpPr>
        <p:spPr>
          <a:xfrm>
            <a:off x="3001154" y="2859484"/>
            <a:ext cx="1247775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Incoming boson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574B98-7A8A-AC29-7BBF-1D6062DF2278}"/>
              </a:ext>
            </a:extLst>
          </p:cNvPr>
          <p:cNvSpPr txBox="1"/>
          <p:nvPr/>
        </p:nvSpPr>
        <p:spPr>
          <a:xfrm>
            <a:off x="5464951" y="2372553"/>
            <a:ext cx="1247775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Incoming </a:t>
            </a:r>
            <a:r>
              <a:rPr lang="en-US" sz="1350" dirty="0" err="1">
                <a:latin typeface="Helvetica" panose="020B0604020202020204" pitchFamily="34" charset="0"/>
                <a:cs typeface="Helvetica" panose="020B0604020202020204" pitchFamily="34" charset="0"/>
              </a:rPr>
              <a:t>parton</a:t>
            </a: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9AED88-C693-DFEE-1A15-6FBE7BCEC4EB}"/>
              </a:ext>
            </a:extLst>
          </p:cNvPr>
          <p:cNvSpPr txBox="1"/>
          <p:nvPr/>
        </p:nvSpPr>
        <p:spPr>
          <a:xfrm>
            <a:off x="1029087" y="3080992"/>
            <a:ext cx="4009946" cy="1615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Outgoing </a:t>
            </a:r>
            <a:r>
              <a:rPr lang="en-US" sz="1050" dirty="0" err="1">
                <a:latin typeface="Helvetica" panose="020B0604020202020204" pitchFamily="34" charset="0"/>
                <a:cs typeface="Helvetica" panose="020B0604020202020204" pitchFamily="34" charset="0"/>
              </a:rPr>
              <a:t>parton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050" dirty="0" err="1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105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 = -Q/2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0534DD-DAF8-C9DF-DF1F-EFB2909BB8C8}"/>
              </a:ext>
            </a:extLst>
          </p:cNvPr>
          <p:cNvCxnSpPr>
            <a:cxnSpLocks/>
          </p:cNvCxnSpPr>
          <p:nvPr/>
        </p:nvCxnSpPr>
        <p:spPr>
          <a:xfrm>
            <a:off x="5039033" y="1054299"/>
            <a:ext cx="0" cy="35730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7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7303D-0EB6-4B61-8506-7CB796F6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C95AC0-56E9-423E-B7A8-2707FBFD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5" y="264822"/>
            <a:ext cx="4210664" cy="793138"/>
          </a:xfrm>
          <a:solidFill>
            <a:schemeClr val="bg1"/>
          </a:solidFill>
        </p:spPr>
        <p:txBody>
          <a:bodyPr/>
          <a:lstStyle/>
          <a:p>
            <a:r>
              <a:rPr lang="en-US" dirty="0" err="1"/>
              <a:t>Centauro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FEBA65-98EE-48D6-B0A8-B8D91CE44E8B}"/>
              </a:ext>
            </a:extLst>
          </p:cNvPr>
          <p:cNvGrpSpPr/>
          <p:nvPr/>
        </p:nvGrpSpPr>
        <p:grpSpPr>
          <a:xfrm>
            <a:off x="254115" y="264822"/>
            <a:ext cx="8880871" cy="4720909"/>
            <a:chOff x="2820270" y="515848"/>
            <a:chExt cx="9371730" cy="4393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FA31B1-62BF-4C04-B5C0-E56F4118A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18" b="28294"/>
            <a:stretch/>
          </p:blipFill>
          <p:spPr>
            <a:xfrm>
              <a:off x="2820270" y="1396048"/>
              <a:ext cx="9371730" cy="31711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C1F659-2523-4D61-93DA-C807ABEB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0447" y="515848"/>
              <a:ext cx="2245360" cy="9072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FD0DD8-8E8B-4DD9-8387-32929A3D0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1177" y="909157"/>
              <a:ext cx="2705100" cy="3435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CAFEC-DE4B-4149-85EE-966BB63E23B0}"/>
                </a:ext>
              </a:extLst>
            </p:cNvPr>
            <p:cNvSpPr txBox="1"/>
            <p:nvPr/>
          </p:nvSpPr>
          <p:spPr>
            <a:xfrm>
              <a:off x="5820886" y="928348"/>
              <a:ext cx="626089" cy="369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D53324-3615-45C9-B5B8-53810CE75B8E}"/>
                </a:ext>
              </a:extLst>
            </p:cNvPr>
            <p:cNvSpPr txBox="1"/>
            <p:nvPr/>
          </p:nvSpPr>
          <p:spPr>
            <a:xfrm>
              <a:off x="5302960" y="2080155"/>
              <a:ext cx="1392765" cy="322201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Cluster at π has low P</a:t>
              </a:r>
              <a:r>
                <a:rPr lang="en-US" sz="825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Breit</a:t>
              </a:r>
              <a:r>
                <a:rPr lang="en-US" sz="8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frame, smaller </a:t>
              </a:r>
              <a:r>
                <a:rPr lang="en-US" sz="82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825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endParaRPr lang="en-US" sz="82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E62B0E-287D-4085-8759-A2DA2524D24C}"/>
                </a:ext>
              </a:extLst>
            </p:cNvPr>
            <p:cNvSpPr txBox="1"/>
            <p:nvPr/>
          </p:nvSpPr>
          <p:spPr>
            <a:xfrm>
              <a:off x="8668841" y="857783"/>
              <a:ext cx="626089" cy="369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vs.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F7192-7B0D-4962-B05A-0CCDBFA2E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0" y="608788"/>
              <a:ext cx="2716123" cy="3491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CCAB9C-DC0C-4DF7-9E47-B66A5EFC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1986" y="1075438"/>
              <a:ext cx="2245360" cy="1876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A218C4-998A-4716-B97A-CF0BF1CD03AB}"/>
                </a:ext>
              </a:extLst>
            </p:cNvPr>
            <p:cNvSpPr txBox="1"/>
            <p:nvPr/>
          </p:nvSpPr>
          <p:spPr>
            <a:xfrm>
              <a:off x="9576133" y="4511047"/>
              <a:ext cx="2022293" cy="25776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 longitudinally invariant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26CD91-B0E4-4760-B687-130AAD3D3158}"/>
                </a:ext>
              </a:extLst>
            </p:cNvPr>
            <p:cNvSpPr txBox="1"/>
            <p:nvPr/>
          </p:nvSpPr>
          <p:spPr>
            <a:xfrm>
              <a:off x="3002935" y="4651118"/>
              <a:ext cx="3103514" cy="2577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Doesn’t preferentially capture struck quark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F50322-F1C5-8877-860E-12022B8D699D}"/>
              </a:ext>
            </a:extLst>
          </p:cNvPr>
          <p:cNvSpPr txBox="1"/>
          <p:nvPr/>
        </p:nvSpPr>
        <p:spPr>
          <a:xfrm>
            <a:off x="3338084" y="2147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arXiv:2006.10751 – M. Arratia, et al.</a:t>
            </a:r>
            <a:endParaRPr lang="en-US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32EC53-F79E-2E2E-7895-E4DFD23A11B6}"/>
              </a:ext>
            </a:extLst>
          </p:cNvPr>
          <p:cNvCxnSpPr>
            <a:cxnSpLocks/>
          </p:cNvCxnSpPr>
          <p:nvPr/>
        </p:nvCxnSpPr>
        <p:spPr>
          <a:xfrm>
            <a:off x="3266678" y="2382314"/>
            <a:ext cx="127539" cy="45292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E72784-6E22-4862-B836-E046AF29A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683" y="1355994"/>
            <a:ext cx="1250021" cy="34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A0081-139B-5CB3-1F54-8DA725A76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723" y="1392506"/>
            <a:ext cx="1224122" cy="343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B58A9E-21F8-9BA6-351F-CF58117C4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5479" y="1316997"/>
            <a:ext cx="1452479" cy="4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5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8B0A1-C359-9344-DBB8-EDC01D652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25467" y="4723574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36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8125E-94E8-F7EA-4102-4CD84CEE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6" y="90877"/>
            <a:ext cx="2572940" cy="5048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B86C9-5140-C98D-EEE8-B602193F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757" y="1917917"/>
            <a:ext cx="4162783" cy="17009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194BA5-BE56-F045-0C3C-839C2AC191D8}"/>
              </a:ext>
            </a:extLst>
          </p:cNvPr>
          <p:cNvSpPr txBox="1">
            <a:spLocks/>
          </p:cNvSpPr>
          <p:nvPr/>
        </p:nvSpPr>
        <p:spPr>
          <a:xfrm>
            <a:off x="7162878" y="102413"/>
            <a:ext cx="5878672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50" dirty="0">
                <a:solidFill>
                  <a:schemeClr val="tx1">
                    <a:lumMod val="50000"/>
                  </a:schemeClr>
                </a:solidFill>
                <a:latin typeface="Verdana Bold" panose="020B0804030504040204" pitchFamily="34" charset="0"/>
                <a:ea typeface="Verdana Bold" panose="020B0804030504040204" pitchFamily="34" charset="0"/>
              </a:rPr>
              <a:t>1992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9B672-2588-C507-AEED-B1023AB8D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1" y="599499"/>
            <a:ext cx="6286897" cy="12168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5EDA91-649F-0CDC-F462-D2857F9D88FB}"/>
              </a:ext>
            </a:extLst>
          </p:cNvPr>
          <p:cNvSpPr/>
          <p:nvPr/>
        </p:nvSpPr>
        <p:spPr>
          <a:xfrm>
            <a:off x="3487756" y="3022600"/>
            <a:ext cx="4227494" cy="63408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DF7FBD5E-A1C0-5660-9CA4-4AC8C46CA177}"/>
              </a:ext>
            </a:extLst>
          </p:cNvPr>
          <p:cNvSpPr/>
          <p:nvPr/>
        </p:nvSpPr>
        <p:spPr>
          <a:xfrm>
            <a:off x="2489261" y="2171700"/>
            <a:ext cx="755650" cy="400050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444CE2-9A2E-F569-EEEA-1CF21D98CFC5}"/>
              </a:ext>
            </a:extLst>
          </p:cNvPr>
          <p:cNvSpPr txBox="1">
            <a:spLocks/>
          </p:cNvSpPr>
          <p:nvPr/>
        </p:nvSpPr>
        <p:spPr>
          <a:xfrm>
            <a:off x="3303429" y="4554104"/>
            <a:ext cx="5173823" cy="508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50" dirty="0">
                <a:solidFill>
                  <a:schemeClr val="tx1">
                    <a:lumMod val="50000"/>
                  </a:schemeClr>
                </a:solidFill>
                <a:latin typeface="Verdana Bold" panose="020B0804030504040204" pitchFamily="34" charset="0"/>
                <a:ea typeface="Verdana Bold" panose="020B0804030504040204" pitchFamily="34" charset="0"/>
              </a:rPr>
              <a:t>Are we better off today?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435E47-7382-3257-E45B-6AE46E417853}"/>
              </a:ext>
            </a:extLst>
          </p:cNvPr>
          <p:cNvSpPr txBox="1">
            <a:spLocks/>
          </p:cNvSpPr>
          <p:nvPr/>
        </p:nvSpPr>
        <p:spPr>
          <a:xfrm>
            <a:off x="3595707" y="4298551"/>
            <a:ext cx="4767244" cy="255553"/>
          </a:xfr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eorgia Regular" panose="02040502050405020303"/>
              </a:rPr>
              <a:t>MCs at the beginning of the HERA era</a:t>
            </a:r>
          </a:p>
        </p:txBody>
      </p:sp>
    </p:spTree>
    <p:extLst>
      <p:ext uri="{BB962C8B-B14F-4D97-AF65-F5344CB8AC3E}">
        <p14:creationId xmlns:p14="http://schemas.microsoft.com/office/powerpoint/2010/main" val="1178646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C485-0B4D-4ED8-9902-DA20079C3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9961" y="2571750"/>
            <a:ext cx="1828283" cy="2468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B8B04-B129-574A-6CA9-06944E266C43}"/>
              </a:ext>
            </a:extLst>
          </p:cNvPr>
          <p:cNvSpPr txBox="1"/>
          <p:nvPr/>
        </p:nvSpPr>
        <p:spPr>
          <a:xfrm>
            <a:off x="603339" y="734357"/>
            <a:ext cx="3405884" cy="166199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 – Version 2.2.12 (MEPS@NLO)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AHADIC++ - Cluster Fragmentation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 – String Fragmentation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07286F-4D77-E5BB-A537-297031217976}"/>
                  </a:ext>
                </a:extLst>
              </p:cNvPr>
              <p:cNvSpPr txBox="1"/>
              <p:nvPr/>
            </p:nvSpPr>
            <p:spPr>
              <a:xfrm>
                <a:off x="5470338" y="3044292"/>
                <a:ext cx="3467528" cy="1384995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Wingdings" pitchFamily="2" charset="77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Herwig – Version 7.2</a:t>
                </a:r>
              </a:p>
              <a:p>
                <a:pPr marL="557213" lvl="1" indent="-214313">
                  <a:buFont typeface="Wingdings" pitchFamily="2" charset="77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NLO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 – AO Shower, subtractive matching</a:t>
                </a:r>
              </a:p>
              <a:p>
                <a:pPr marL="557213" lvl="1" indent="-214313">
                  <a:buFont typeface="Wingdings" pitchFamily="2" charset="77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Merging – Dipole shower +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multijet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merging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07286F-4D77-E5BB-A537-297031217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338" y="3044292"/>
                <a:ext cx="3467528" cy="1384995"/>
              </a:xfrm>
              <a:prstGeom prst="rect">
                <a:avLst/>
              </a:prstGeom>
              <a:blipFill>
                <a:blip r:embed="rId3"/>
                <a:stretch>
                  <a:fillRect l="-3650" t="-5455" r="-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36214D8-6D86-B99D-7B34-4BDD446F0378}"/>
              </a:ext>
            </a:extLst>
          </p:cNvPr>
          <p:cNvSpPr txBox="1"/>
          <p:nvPr/>
        </p:nvSpPr>
        <p:spPr>
          <a:xfrm>
            <a:off x="5470338" y="1700025"/>
            <a:ext cx="3467528" cy="11079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PYTHIA – Version 8.3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POWHEG – NLO + PS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 – Dipole shower +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multijet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B9634-F02D-EE14-19C3-35C120F4CE77}"/>
              </a:ext>
            </a:extLst>
          </p:cNvPr>
          <p:cNvSpPr txBox="1"/>
          <p:nvPr/>
        </p:nvSpPr>
        <p:spPr>
          <a:xfrm>
            <a:off x="603339" y="2491039"/>
            <a:ext cx="4336523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 – Version 3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Hadronization model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NLO from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OpenLoops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 dipole shower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baseline="-25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013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NNLO+NLL’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CAESAR Formalism + Sherpa</a:t>
            </a:r>
          </a:p>
          <a:p>
            <a:pPr marL="557213" lvl="1" indent="-214313">
              <a:buFont typeface="Wingdings" pitchFamily="2" charset="77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talk by Daniel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Reichelt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0E9C07-2305-4E01-FBAD-FD2BF8B44811}"/>
              </a:ext>
            </a:extLst>
          </p:cNvPr>
          <p:cNvSpPr txBox="1">
            <a:spLocks/>
          </p:cNvSpPr>
          <p:nvPr/>
        </p:nvSpPr>
        <p:spPr>
          <a:xfrm>
            <a:off x="324853" y="-56651"/>
            <a:ext cx="7886700" cy="6155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1210239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B7282-EB9B-AEF7-8687-5CB341D7B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2FCC7-E9AE-EFBE-AB22-4C31DD4F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42" y="606115"/>
            <a:ext cx="4685087" cy="3403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0E802-C30E-3EA9-B79D-A232C74B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665" y="21237"/>
            <a:ext cx="3388243" cy="239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E1657-2DDC-5847-BC12-489BBBDCF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2"/>
          <a:stretch/>
        </p:blipFill>
        <p:spPr>
          <a:xfrm>
            <a:off x="5560475" y="2378927"/>
            <a:ext cx="3418247" cy="23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C4566E-4248-2C28-CBDB-527EA964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86" y="726022"/>
            <a:ext cx="4777409" cy="38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3978FE-C8C4-A3A5-9F9E-590D92CCCDE6}"/>
              </a:ext>
            </a:extLst>
          </p:cNvPr>
          <p:cNvSpPr txBox="1">
            <a:spLocks/>
          </p:cNvSpPr>
          <p:nvPr/>
        </p:nvSpPr>
        <p:spPr>
          <a:xfrm>
            <a:off x="405225" y="1000454"/>
            <a:ext cx="3776661" cy="36102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77"/>
              <a:buChar char="§"/>
            </a:pPr>
            <a:r>
              <a:rPr lang="en-US" sz="23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theory progress in both jets and hadron structure since HERA shutdown in 2007</a:t>
            </a:r>
          </a:p>
          <a:p>
            <a:pPr lvl="1">
              <a:buFont typeface="Wingdings" pitchFamily="2" charset="77"/>
              <a:buChar char="§"/>
            </a:pPr>
            <a:r>
              <a:rPr lang="en-US" sz="19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 heard in the previous talk!</a:t>
            </a:r>
          </a:p>
          <a:p>
            <a:pPr>
              <a:buFont typeface="Wingdings" pitchFamily="2" charset="77"/>
              <a:buChar char="§"/>
            </a:pPr>
            <a:endParaRPr lang="en-US" sz="2325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77"/>
              <a:buChar char="§"/>
            </a:pPr>
            <a:r>
              <a:rPr lang="en-US" sz="2425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Worthwhile to revisit HERA data!</a:t>
            </a:r>
          </a:p>
          <a:p>
            <a:pPr lvl="1"/>
            <a:endParaRPr lang="en-US" sz="2025" dirty="0">
              <a:latin typeface="Georgia Regular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1F26CC7-E8D9-40FB-6C4A-7049CE00D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42867" y="4714891"/>
            <a:ext cx="2057400" cy="273844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3449C-2D22-1463-745D-F38FF468440B}"/>
              </a:ext>
            </a:extLst>
          </p:cNvPr>
          <p:cNvSpPr txBox="1"/>
          <p:nvPr/>
        </p:nvSpPr>
        <p:spPr>
          <a:xfrm>
            <a:off x="5686746" y="1556535"/>
            <a:ext cx="716623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Georgia" panose="02040502050405020303" pitchFamily="18" charset="0"/>
              </a:rPr>
              <a:t>Q</a:t>
            </a:r>
            <a:r>
              <a:rPr lang="en-US" sz="1350" baseline="30000" dirty="0">
                <a:latin typeface="Georgia" panose="02040502050405020303" pitchFamily="18" charset="0"/>
              </a:rPr>
              <a:t>2</a:t>
            </a:r>
            <a:endParaRPr lang="en-US" sz="1350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9CBA5-9788-1C37-F49A-A9B5C38E532A}"/>
              </a:ext>
            </a:extLst>
          </p:cNvPr>
          <p:cNvSpPr txBox="1"/>
          <p:nvPr/>
        </p:nvSpPr>
        <p:spPr>
          <a:xfrm>
            <a:off x="4688808" y="2148584"/>
            <a:ext cx="716623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Georgia" panose="02040502050405020303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3">
                <a:extLst>
                  <a:ext uri="{FF2B5EF4-FFF2-40B4-BE49-F238E27FC236}">
                    <a16:creationId xmlns:a16="http://schemas.microsoft.com/office/drawing/2014/main" id="{98C1C65E-BF0C-144F-ECEC-B5E48D83B5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678" y="-175527"/>
                <a:ext cx="7543800" cy="792956"/>
              </a:xfrm>
              <a:prstGeom prst="rect">
                <a:avLst/>
              </a:prstGeom>
            </p:spPr>
            <p:txBody>
              <a:bodyPr vert="horz" lIns="0" tIns="0" rIns="0" bIns="0" rtlCol="0" anchor="b">
                <a:noAutofit/>
              </a:bodyPr>
              <a:lstStyle>
                <a:lvl1pPr algn="l" defTabSz="4572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latin typeface="Verdana Bold" panose="020B0804030504040204" pitchFamily="34" charset="0"/>
                    <a:ea typeface="Verdana Bold" panose="020B0804030504040204" pitchFamily="34" charset="0"/>
                  </a:rPr>
                  <a:t>Jets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Verdana Bold" panose="020B0804030504040204" pitchFamily="34" charset="0"/>
                      </a:rPr>
                      <m:t>𝒑</m:t>
                    </m:r>
                  </m:oMath>
                </a14:m>
                <a:endParaRPr lang="en-US" dirty="0">
                  <a:latin typeface="Verdana Bold" panose="020B0804030504040204" pitchFamily="34" charset="0"/>
                  <a:ea typeface="Verdana Bold" panose="020B0804030504040204" pitchFamily="34" charset="0"/>
                </a:endParaRPr>
              </a:p>
            </p:txBody>
          </p:sp>
        </mc:Choice>
        <mc:Fallback xmlns="">
          <p:sp>
            <p:nvSpPr>
              <p:cNvPr id="9" name="Title 3">
                <a:extLst>
                  <a:ext uri="{FF2B5EF4-FFF2-40B4-BE49-F238E27FC236}">
                    <a16:creationId xmlns:a16="http://schemas.microsoft.com/office/drawing/2014/main" id="{98C1C65E-BF0C-144F-ECEC-B5E48D83B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78" y="-175527"/>
                <a:ext cx="7543800" cy="792956"/>
              </a:xfrm>
              <a:prstGeom prst="rect">
                <a:avLst/>
              </a:prstGeom>
              <a:blipFill>
                <a:blip r:embed="rId4"/>
                <a:stretch>
                  <a:fillRect l="-2857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491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CF961-DB56-9A82-7B77-F8CC1D009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06"/>
          <a:stretch/>
        </p:blipFill>
        <p:spPr>
          <a:xfrm>
            <a:off x="3964126" y="109258"/>
            <a:ext cx="3461802" cy="22429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78F10-E3EB-5637-E799-16EFBFD5D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5B4370-C8C0-C22A-0E05-A67DEDB9D2FE}"/>
              </a:ext>
            </a:extLst>
          </p:cNvPr>
          <p:cNvSpPr txBox="1">
            <a:spLocks/>
          </p:cNvSpPr>
          <p:nvPr/>
        </p:nvSpPr>
        <p:spPr>
          <a:xfrm>
            <a:off x="2932387" y="1847057"/>
            <a:ext cx="6201103" cy="2512859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exchanged boson 4-vector known, can Lorentz boost to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Breit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is divided into two “hemispheres”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hemisphere </a:t>
            </a:r>
            <a:r>
              <a:rPr lang="en-US" sz="2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1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0)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mostly radiation associated with struck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Remnant hemisphere </a:t>
            </a:r>
            <a:r>
              <a:rPr lang="en-US" sz="2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i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0)</a:t>
            </a:r>
            <a:endParaRPr lang="en-US" sz="2100" i="1" baseline="-25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mostly radiation associated with proton remnant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FA9836-6E11-55E6-6F3B-62D187F29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01"/>
          <a:stretch/>
        </p:blipFill>
        <p:spPr>
          <a:xfrm>
            <a:off x="255972" y="933635"/>
            <a:ext cx="2909225" cy="4087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CD5D3A-34FD-2F80-D838-6EE73CD8B908}"/>
              </a:ext>
            </a:extLst>
          </p:cNvPr>
          <p:cNvSpPr txBox="1"/>
          <p:nvPr/>
        </p:nvSpPr>
        <p:spPr>
          <a:xfrm>
            <a:off x="6627476" y="57150"/>
            <a:ext cx="2091074" cy="4154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latin typeface="Georgia" panose="02040502050405020303" pitchFamily="18" charset="0"/>
              </a:rPr>
              <a:t>Figures from Y. Makris</a:t>
            </a:r>
          </a:p>
          <a:p>
            <a:pPr algn="l"/>
            <a:r>
              <a:rPr lang="en-US" sz="900" i="1" dirty="0">
                <a:latin typeface="Georgia" panose="02040502050405020303" pitchFamily="18" charset="0"/>
              </a:rPr>
              <a:t>Revisiting the Role of Grooming in DIS </a:t>
            </a:r>
            <a:r>
              <a:rPr lang="en-US" sz="900" dirty="0" err="1">
                <a:latin typeface="Georgia" panose="02040502050405020303" pitchFamily="18" charset="0"/>
              </a:rPr>
              <a:t>ArXiv</a:t>
            </a:r>
            <a:r>
              <a:rPr lang="en-US" sz="900" dirty="0">
                <a:latin typeface="Georgia" panose="02040502050405020303" pitchFamily="18" charset="0"/>
              </a:rPr>
              <a:t>: 2101.02708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45D04-BBB4-6FB2-A6B0-61388D775D8B}"/>
              </a:ext>
            </a:extLst>
          </p:cNvPr>
          <p:cNvSpPr txBox="1">
            <a:spLocks/>
          </p:cNvSpPr>
          <p:nvPr/>
        </p:nvSpPr>
        <p:spPr>
          <a:xfrm>
            <a:off x="400050" y="57150"/>
            <a:ext cx="7886700" cy="99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Breit</a:t>
            </a:r>
            <a:r>
              <a:rPr lang="en-US" dirty="0"/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367995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50E1-0473-4DCB-9979-0A3692DEE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27B2072-4F60-4E5F-A5F6-8C515A5DBD3F}"/>
                  </a:ext>
                </a:extLst>
              </p:cNvPr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14353" y="846733"/>
                <a:ext cx="4798607" cy="3289697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Inclusive observables where all particles contribute</a:t>
                </a:r>
              </a:p>
              <a:p>
                <a:pPr marL="463154" lvl="1" indent="-285750"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E.g. Thrust – measures degree of collimation along an axis</a:t>
                </a:r>
              </a:p>
              <a:p>
                <a:pPr marL="120254" indent="-285750">
                  <a:buFont typeface="Wingdings" pitchFamily="2" charset="77"/>
                  <a:buChar char="§"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Sensitive to QCD across scales</a:t>
                </a:r>
              </a:p>
              <a:p>
                <a:pPr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Calculable to high precision in perturbation theory</a:t>
                </a:r>
              </a:p>
              <a:p>
                <a:pPr marL="463154" lvl="1" indent="-285750"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Fixed-order QCD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tail of thrust distribution</a:t>
                </a:r>
              </a:p>
              <a:p>
                <a:pPr marL="463154" lvl="1" indent="-285750"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Soft-collinear effective theory (SCET) calculations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peak of thrust distribution</a:t>
                </a:r>
              </a:p>
              <a:p>
                <a:pPr marL="120254" indent="-285750"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Measured extensively in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e+p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67916" lvl="1" indent="-285750">
                  <a:buFont typeface="Wingdings" pitchFamily="2" charset="77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Used for tuning MCs &amp; 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27B2072-4F60-4E5F-A5F6-8C515A5DBD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14353" y="846733"/>
                <a:ext cx="4798607" cy="3289697"/>
              </a:xfrm>
              <a:prstGeom prst="rect">
                <a:avLst/>
              </a:prstGeom>
              <a:blipFill>
                <a:blip r:embed="rId2"/>
                <a:stretch>
                  <a:fillRect l="-2639" t="-2308" b="-1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CCCACF0-6AD9-4CA5-A093-17F94F4C7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353" y="-133509"/>
            <a:ext cx="7543800" cy="79295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Event Shapes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20282-E7AD-4B4F-9298-A60D4343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221" y="1493994"/>
            <a:ext cx="1267333" cy="1759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EC52E8-4193-43FF-BC17-179A079BE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960" y="1493994"/>
            <a:ext cx="2453261" cy="3289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5A5A23-3F7B-4895-A8E0-796EDB5B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659" y="510975"/>
            <a:ext cx="3328988" cy="671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9B844-7368-4034-AAA9-E4900DBC6F24}"/>
              </a:ext>
            </a:extLst>
          </p:cNvPr>
          <p:cNvSpPr txBox="1"/>
          <p:nvPr/>
        </p:nvSpPr>
        <p:spPr>
          <a:xfrm>
            <a:off x="6114267" y="482295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/0512014v1</a:t>
            </a:r>
          </a:p>
        </p:txBody>
      </p:sp>
    </p:spTree>
    <p:extLst>
      <p:ext uri="{BB962C8B-B14F-4D97-AF65-F5344CB8AC3E}">
        <p14:creationId xmlns:p14="http://schemas.microsoft.com/office/powerpoint/2010/main" val="408358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09DF-8721-4B2F-BA22-9D87E2F1E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83236" y="4781766"/>
            <a:ext cx="2057400" cy="273844"/>
          </a:xfrm>
        </p:spPr>
        <p:txBody>
          <a:bodyPr/>
          <a:lstStyle/>
          <a:p>
            <a:fld id="{0D8208E9-0D53-4350-B6D2-6C00077D8E88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9AAA-A135-4B56-9DF9-A12BA230BA77}"/>
                  </a:ext>
                </a:extLst>
              </p:cNvPr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303364" y="1053511"/>
                <a:ext cx="3543300" cy="361025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Jet algorithm with asymmetric clustering distance measure</a:t>
                </a:r>
              </a:p>
              <a:p>
                <a:pPr lvl="1"/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Suited for clustering Born-level DIS in the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Breit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frame</a:t>
                </a:r>
              </a:p>
              <a:p>
                <a:pPr lvl="1"/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Isolates struck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parton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high efficiency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application to TMDs</a:t>
                </a:r>
              </a:p>
              <a:p>
                <a:pPr lvl="1"/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Centauro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used to produce a clustering tree for the full event</a:t>
                </a:r>
              </a:p>
              <a:p>
                <a:pPr lvl="1"/>
                <a:endParaRPr lang="en-US" dirty="0">
                  <a:latin typeface="Georgia Regular"/>
                </a:endParaRPr>
              </a:p>
              <a:p>
                <a:endParaRPr lang="en-US" dirty="0">
                  <a:latin typeface="Georgia Regular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9AAA-A135-4B56-9DF9-A12BA230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364" y="1053511"/>
                <a:ext cx="3543300" cy="3610256"/>
              </a:xfrm>
              <a:prstGeom prst="rect">
                <a:avLst/>
              </a:prstGeom>
              <a:blipFill>
                <a:blip r:embed="rId2"/>
                <a:stretch>
                  <a:fillRect l="-3943" t="-2105" r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CA033EF6-4173-437E-B424-57E26693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012" y="261659"/>
            <a:ext cx="4956624" cy="240255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364840C-CE62-4317-A9AF-E533FB68381D}"/>
              </a:ext>
            </a:extLst>
          </p:cNvPr>
          <p:cNvGrpSpPr/>
          <p:nvPr/>
        </p:nvGrpSpPr>
        <p:grpSpPr>
          <a:xfrm>
            <a:off x="4302089" y="2656246"/>
            <a:ext cx="3779498" cy="2302650"/>
            <a:chOff x="6322031" y="3679397"/>
            <a:chExt cx="4218969" cy="25339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7640D47-7FA9-4B5D-8F50-A6C25A95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2031" y="3698708"/>
              <a:ext cx="3924300" cy="25146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D5C161-5791-4A46-9DAF-2A92C7D097F1}"/>
                </a:ext>
              </a:extLst>
            </p:cNvPr>
            <p:cNvSpPr txBox="1"/>
            <p:nvPr/>
          </p:nvSpPr>
          <p:spPr>
            <a:xfrm rot="16200000">
              <a:off x="5468026" y="4597268"/>
              <a:ext cx="2144950" cy="309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 Constituents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34417D-C5C1-40DE-8B3F-B427F0246A92}"/>
                </a:ext>
              </a:extLst>
            </p:cNvPr>
            <p:cNvSpPr txBox="1"/>
            <p:nvPr/>
          </p:nvSpPr>
          <p:spPr>
            <a:xfrm>
              <a:off x="8980815" y="4159774"/>
              <a:ext cx="1560185" cy="4572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3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Fully Clustered Event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0336BF-8D5D-9F20-EEAE-EAE3EB304869}"/>
              </a:ext>
            </a:extLst>
          </p:cNvPr>
          <p:cNvSpPr txBox="1"/>
          <p:nvPr/>
        </p:nvSpPr>
        <p:spPr>
          <a:xfrm>
            <a:off x="6783237" y="21474"/>
            <a:ext cx="2057399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Figures courtesy of Y. Makris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3FB76-229F-EF11-4C38-D390B9F0E92D}"/>
              </a:ext>
            </a:extLst>
          </p:cNvPr>
          <p:cNvSpPr txBox="1"/>
          <p:nvPr/>
        </p:nvSpPr>
        <p:spPr>
          <a:xfrm>
            <a:off x="3338084" y="2147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arXiv:2006.10751 – M. Arratia, et al.</a:t>
            </a:r>
            <a:endParaRPr lang="en-US" sz="135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0177FF9-AC61-51CA-A44E-FC0A5B419E28}"/>
              </a:ext>
            </a:extLst>
          </p:cNvPr>
          <p:cNvSpPr txBox="1">
            <a:spLocks/>
          </p:cNvSpPr>
          <p:nvPr/>
        </p:nvSpPr>
        <p:spPr>
          <a:xfrm>
            <a:off x="414353" y="-133509"/>
            <a:ext cx="7543800" cy="7929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Centauro</a:t>
            </a:r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9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09DF-8721-4B2F-BA22-9D87E2F1E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83236" y="4781766"/>
            <a:ext cx="2057400" cy="273844"/>
          </a:xfrm>
        </p:spPr>
        <p:txBody>
          <a:bodyPr/>
          <a:lstStyle/>
          <a:p>
            <a:fld id="{0D8208E9-0D53-4350-B6D2-6C00077D8E88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3AB375-87AB-4D01-8B0C-862BE5FEA8AD}"/>
              </a:ext>
            </a:extLst>
          </p:cNvPr>
          <p:cNvGrpSpPr/>
          <p:nvPr/>
        </p:nvGrpSpPr>
        <p:grpSpPr>
          <a:xfrm>
            <a:off x="2053616" y="1325320"/>
            <a:ext cx="5482478" cy="2920476"/>
            <a:chOff x="5435029" y="-99865"/>
            <a:chExt cx="5542695" cy="27918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AB7CC5-96F9-4C74-8DE0-2D220B13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5029" y="5633"/>
              <a:ext cx="5542695" cy="26863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21670C-40DF-4565-A4EF-DFE3C8F6FF2D}"/>
                </a:ext>
              </a:extLst>
            </p:cNvPr>
            <p:cNvSpPr txBox="1"/>
            <p:nvPr/>
          </p:nvSpPr>
          <p:spPr>
            <a:xfrm>
              <a:off x="6782747" y="1761061"/>
              <a:ext cx="780836" cy="2059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event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0FECD-3B09-485E-9691-E26D7FDDCDEE}"/>
                </a:ext>
              </a:extLst>
            </p:cNvPr>
            <p:cNvSpPr txBox="1"/>
            <p:nvPr/>
          </p:nvSpPr>
          <p:spPr>
            <a:xfrm>
              <a:off x="8514135" y="148570"/>
              <a:ext cx="791635" cy="1577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2BD09-8E80-4A36-82E0-7ACB65A7A137}"/>
                </a:ext>
              </a:extLst>
            </p:cNvPr>
            <p:cNvSpPr txBox="1"/>
            <p:nvPr/>
          </p:nvSpPr>
          <p:spPr>
            <a:xfrm>
              <a:off x="8637418" y="-99865"/>
              <a:ext cx="1383030" cy="2059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Groomed event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A0B1F4-8364-4173-AB97-DDDCEF08823C}"/>
                </a:ext>
              </a:extLst>
            </p:cNvPr>
            <p:cNvSpPr/>
            <p:nvPr/>
          </p:nvSpPr>
          <p:spPr>
            <a:xfrm>
              <a:off x="9328933" y="260257"/>
              <a:ext cx="102739" cy="254625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596D052-BD63-C7C2-1E12-217090032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64" y="4172162"/>
            <a:ext cx="2991639" cy="844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FF7E3C-F866-A0DE-C7AA-48B160427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487" y="768080"/>
            <a:ext cx="2379374" cy="817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A7D847-29AB-8B1C-C006-A27C0DC39659}"/>
              </a:ext>
            </a:extLst>
          </p:cNvPr>
          <p:cNvSpPr txBox="1"/>
          <p:nvPr/>
        </p:nvSpPr>
        <p:spPr>
          <a:xfrm>
            <a:off x="6859462" y="4409906"/>
            <a:ext cx="2057399" cy="2077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Figures courtesy of Y. Makris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9468BE6-8257-0005-6358-176ADB3585A5}"/>
              </a:ext>
            </a:extLst>
          </p:cNvPr>
          <p:cNvSpPr txBox="1">
            <a:spLocks/>
          </p:cNvSpPr>
          <p:nvPr/>
        </p:nvSpPr>
        <p:spPr>
          <a:xfrm>
            <a:off x="303364" y="104566"/>
            <a:ext cx="4795906" cy="7931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grooming in DIS</a:t>
            </a:r>
          </a:p>
        </p:txBody>
      </p:sp>
    </p:spTree>
    <p:extLst>
      <p:ext uri="{BB962C8B-B14F-4D97-AF65-F5344CB8AC3E}">
        <p14:creationId xmlns:p14="http://schemas.microsoft.com/office/powerpoint/2010/main" val="73574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09DF-8721-4B2F-BA22-9D87E2F1E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365837" y="4781765"/>
            <a:ext cx="2057400" cy="273844"/>
          </a:xfrm>
        </p:spPr>
        <p:txBody>
          <a:bodyPr/>
          <a:lstStyle/>
          <a:p>
            <a:fld id="{0D8208E9-0D53-4350-B6D2-6C00077D8E88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9AAA-A135-4B56-9DF9-A12BA230BA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7274" y="939724"/>
            <a:ext cx="4025146" cy="191145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Iteratively de-cluster until grooming condition is passed</a:t>
            </a:r>
          </a:p>
          <a:p>
            <a:pPr lvl="1"/>
            <a:r>
              <a:rPr lang="en-US" sz="2025" dirty="0">
                <a:latin typeface="Arial" panose="020B0604020202020204" pitchFamily="34" charset="0"/>
                <a:cs typeface="Arial" panose="020B0604020202020204" pitchFamily="34" charset="0"/>
              </a:rPr>
              <a:t>Analogous to Soft Drop in </a:t>
            </a:r>
            <a:r>
              <a:rPr lang="en-US" sz="2025" dirty="0" err="1">
                <a:latin typeface="Arial" panose="020B0604020202020204" pitchFamily="34" charset="0"/>
                <a:cs typeface="Arial" panose="020B0604020202020204" pitchFamily="34" charset="0"/>
              </a:rPr>
              <a:t>p+p</a:t>
            </a:r>
            <a:endParaRPr lang="en-US" sz="20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25" dirty="0">
                <a:latin typeface="Arial" panose="020B0604020202020204" pitchFamily="34" charset="0"/>
                <a:cs typeface="Arial" panose="020B0604020202020204" pitchFamily="34" charset="0"/>
              </a:rPr>
              <a:t>Require both branches to share z somewhat equally </a:t>
            </a:r>
          </a:p>
          <a:p>
            <a:pPr lvl="1"/>
            <a:endParaRPr lang="en-US" dirty="0">
              <a:latin typeface="Georgia Regular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00056-2F61-4815-AE57-D2D5CA136231}"/>
              </a:ext>
            </a:extLst>
          </p:cNvPr>
          <p:cNvGrpSpPr/>
          <p:nvPr/>
        </p:nvGrpSpPr>
        <p:grpSpPr>
          <a:xfrm>
            <a:off x="4214586" y="757879"/>
            <a:ext cx="4612323" cy="3835146"/>
            <a:chOff x="5218269" y="-190819"/>
            <a:chExt cx="6149763" cy="43193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CA94DE-E609-42B8-8CF8-7FED7E9D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8269" y="2864486"/>
              <a:ext cx="2530309" cy="6601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BCBDE8-52A5-4EDE-8C6F-CD4E18B6DF73}"/>
                </a:ext>
              </a:extLst>
            </p:cNvPr>
            <p:cNvSpPr txBox="1"/>
            <p:nvPr/>
          </p:nvSpPr>
          <p:spPr>
            <a:xfrm>
              <a:off x="5400424" y="3556608"/>
              <a:ext cx="2101830" cy="57195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50" dirty="0" err="1">
                  <a:solidFill>
                    <a:schemeClr val="tx1">
                      <a:lumMod val="50000"/>
                    </a:schemeClr>
                  </a:solidFill>
                </a:rPr>
                <a:t>p+p</a:t>
              </a:r>
              <a:r>
                <a:rPr lang="en-US" sz="1650" dirty="0">
                  <a:solidFill>
                    <a:schemeClr val="tx1">
                      <a:lumMod val="50000"/>
                    </a:schemeClr>
                  </a:solidFill>
                </a:rPr>
                <a:t> Soft Drop condition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9A3E0F-1980-445A-B493-9656B75F90FF}"/>
                </a:ext>
              </a:extLst>
            </p:cNvPr>
            <p:cNvSpPr txBox="1"/>
            <p:nvPr/>
          </p:nvSpPr>
          <p:spPr>
            <a:xfrm>
              <a:off x="8837723" y="3556608"/>
              <a:ext cx="2530309" cy="57195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50" dirty="0">
                  <a:solidFill>
                    <a:schemeClr val="tx1">
                      <a:lumMod val="50000"/>
                    </a:schemeClr>
                  </a:solidFill>
                </a:rPr>
                <a:t>DIS grooming condition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DCFB0-EA85-43BD-8CF3-113F6B676D56}"/>
                </a:ext>
              </a:extLst>
            </p:cNvPr>
            <p:cNvCxnSpPr>
              <a:cxnSpLocks/>
            </p:cNvCxnSpPr>
            <p:nvPr/>
          </p:nvCxnSpPr>
          <p:spPr>
            <a:xfrm>
              <a:off x="7813620" y="3222046"/>
              <a:ext cx="918055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0DE057C-F21A-8D10-7B07-7DA6F705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1411" y="-190819"/>
              <a:ext cx="4814913" cy="7244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5E36A5-8EE1-A732-9DE0-DE1BF8318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6177" y="2846836"/>
              <a:ext cx="2219486" cy="72993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15B5C-965D-4DF2-9FC4-F959B729C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1" r="6261"/>
          <a:stretch/>
        </p:blipFill>
        <p:spPr>
          <a:xfrm>
            <a:off x="4472439" y="1639488"/>
            <a:ext cx="4150193" cy="158200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729A20F-5634-385B-0544-4E6CB0D0CE1D}"/>
              </a:ext>
            </a:extLst>
          </p:cNvPr>
          <p:cNvSpPr txBox="1">
            <a:spLocks/>
          </p:cNvSpPr>
          <p:nvPr/>
        </p:nvSpPr>
        <p:spPr>
          <a:xfrm>
            <a:off x="303364" y="79166"/>
            <a:ext cx="4795906" cy="6175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grooming in DIS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54FC2-AAA5-05D5-AC96-E93B49FA4F55}"/>
              </a:ext>
            </a:extLst>
          </p:cNvPr>
          <p:cNvSpPr/>
          <p:nvPr/>
        </p:nvSpPr>
        <p:spPr>
          <a:xfrm>
            <a:off x="4214586" y="3312713"/>
            <a:ext cx="1897732" cy="1363562"/>
          </a:xfrm>
          <a:prstGeom prst="rect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3EF8C-7130-E65C-3611-B71B3FACFB7A}"/>
              </a:ext>
            </a:extLst>
          </p:cNvPr>
          <p:cNvSpPr/>
          <p:nvPr/>
        </p:nvSpPr>
        <p:spPr>
          <a:xfrm>
            <a:off x="6938448" y="3304798"/>
            <a:ext cx="1897732" cy="1363562"/>
          </a:xfrm>
          <a:prstGeom prst="rect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DA5FD3-BDD5-192B-05B1-4945C208FFB8}"/>
              </a:ext>
            </a:extLst>
          </p:cNvPr>
          <p:cNvSpPr txBox="1">
            <a:spLocks/>
          </p:cNvSpPr>
          <p:nvPr/>
        </p:nvSpPr>
        <p:spPr>
          <a:xfrm>
            <a:off x="401054" y="2851179"/>
            <a:ext cx="3537084" cy="3290969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3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25" b="1" dirty="0">
                <a:latin typeface="Arial" panose="020B0604020202020204" pitchFamily="34" charset="0"/>
                <a:cs typeface="Arial" panose="020B0604020202020204" pitchFamily="34" charset="0"/>
              </a:rPr>
              <a:t>Groomed DIS events are similar to groomed jets!</a:t>
            </a:r>
            <a:endParaRPr lang="en-US" sz="262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Georgi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7841555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21612</TotalTime>
  <Words>1858</Words>
  <Application>Microsoft Macintosh PowerPoint</Application>
  <PresentationFormat>On-screen Show (16:9)</PresentationFormat>
  <Paragraphs>370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Courier New</vt:lpstr>
      <vt:lpstr>Georgia</vt:lpstr>
      <vt:lpstr>Georgia Regular</vt:lpstr>
      <vt:lpstr>Helvetica</vt:lpstr>
      <vt:lpstr>Times New Roman</vt:lpstr>
      <vt:lpstr>Verdana Bold</vt:lpstr>
      <vt:lpstr>Wingdings</vt:lpstr>
      <vt:lpstr>presentation_16x9</vt:lpstr>
      <vt:lpstr>Custom Design</vt:lpstr>
      <vt:lpstr>Measurement of groomed event shapes</vt:lpstr>
      <vt:lpstr>HERA &amp; H1</vt:lpstr>
      <vt:lpstr>PowerPoint Presentation</vt:lpstr>
      <vt:lpstr>PowerPoint Presentation</vt:lpstr>
      <vt:lpstr>PowerPoint Presentation</vt:lpstr>
      <vt:lpstr>Event Shapes</vt:lpstr>
      <vt:lpstr>PowerPoint Presentation</vt:lpstr>
      <vt:lpstr>PowerPoint Presentation</vt:lpstr>
      <vt:lpstr>PowerPoint Presentation</vt:lpstr>
      <vt:lpstr>PowerPoint Presentation</vt:lpstr>
      <vt:lpstr>Grooming Benefits</vt:lpstr>
      <vt:lpstr>Observables</vt:lpstr>
      <vt:lpstr>Observables</vt:lpstr>
      <vt:lpstr>Observables</vt:lpstr>
      <vt:lpstr>Observables</vt:lpstr>
      <vt:lpstr>PowerPoint Presentation</vt:lpstr>
      <vt:lpstr>PowerPoint Presentation</vt:lpstr>
      <vt:lpstr>Theory predictions</vt:lpstr>
      <vt:lpstr>PowerPoint Presentation</vt:lpstr>
      <vt:lpstr>Results – Groomed τ_1^b</vt:lpstr>
      <vt:lpstr>Results – Groomed τ_1^b</vt:lpstr>
      <vt:lpstr>PowerPoint Presentation</vt:lpstr>
      <vt:lpstr>Results - SCET</vt:lpstr>
      <vt:lpstr>PowerPoint Presentation</vt:lpstr>
      <vt:lpstr>PowerPoint Presentation</vt:lpstr>
      <vt:lpstr>SCET Prediction</vt:lpstr>
      <vt:lpstr>Results - SCET</vt:lpstr>
      <vt:lpstr>PowerPoint Presentation</vt:lpstr>
      <vt:lpstr>Conclusion</vt:lpstr>
      <vt:lpstr>PowerPoint Presentation</vt:lpstr>
      <vt:lpstr>Globalness</vt:lpstr>
      <vt:lpstr>PowerPoint Presentation</vt:lpstr>
      <vt:lpstr>Grooming Procedure</vt:lpstr>
      <vt:lpstr>The Breit Frame</vt:lpstr>
      <vt:lpstr>Centauro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Klest, Henry</cp:lastModifiedBy>
  <cp:revision>24</cp:revision>
  <cp:lastPrinted>2015-09-08T15:35:42Z</cp:lastPrinted>
  <dcterms:created xsi:type="dcterms:W3CDTF">2018-07-03T17:34:09Z</dcterms:created>
  <dcterms:modified xsi:type="dcterms:W3CDTF">2024-04-10T06:30:45Z</dcterms:modified>
</cp:coreProperties>
</file>