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  <p:sldMasterId id="2147483994" r:id="rId2"/>
    <p:sldMasterId id="2147483981" r:id="rId3"/>
  </p:sldMasterIdLst>
  <p:notesMasterIdLst>
    <p:notesMasterId r:id="rId25"/>
  </p:notesMasterIdLst>
  <p:handoutMasterIdLst>
    <p:handoutMasterId r:id="rId26"/>
  </p:handoutMasterIdLst>
  <p:sldIdLst>
    <p:sldId id="331" r:id="rId4"/>
    <p:sldId id="580" r:id="rId5"/>
    <p:sldId id="585" r:id="rId6"/>
    <p:sldId id="586" r:id="rId7"/>
    <p:sldId id="591" r:id="rId8"/>
    <p:sldId id="581" r:id="rId9"/>
    <p:sldId id="582" r:id="rId10"/>
    <p:sldId id="583" r:id="rId11"/>
    <p:sldId id="588" r:id="rId12"/>
    <p:sldId id="584" r:id="rId13"/>
    <p:sldId id="587" r:id="rId14"/>
    <p:sldId id="515" r:id="rId15"/>
    <p:sldId id="593" r:id="rId16"/>
    <p:sldId id="565" r:id="rId17"/>
    <p:sldId id="566" r:id="rId18"/>
    <p:sldId id="567" r:id="rId19"/>
    <p:sldId id="568" r:id="rId20"/>
    <p:sldId id="569" r:id="rId21"/>
    <p:sldId id="570" r:id="rId22"/>
    <p:sldId id="575" r:id="rId23"/>
    <p:sldId id="578" r:id="rId24"/>
  </p:sldIdLst>
  <p:sldSz cx="9144000" cy="6858000" type="screen4x3"/>
  <p:notesSz cx="7099300" cy="10234613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31"/>
            <p14:sldId id="580"/>
            <p14:sldId id="585"/>
            <p14:sldId id="586"/>
            <p14:sldId id="591"/>
            <p14:sldId id="581"/>
            <p14:sldId id="582"/>
            <p14:sldId id="583"/>
            <p14:sldId id="588"/>
            <p14:sldId id="584"/>
            <p14:sldId id="587"/>
            <p14:sldId id="515"/>
            <p14:sldId id="593"/>
            <p14:sldId id="565"/>
            <p14:sldId id="566"/>
            <p14:sldId id="567"/>
            <p14:sldId id="568"/>
            <p14:sldId id="569"/>
            <p14:sldId id="570"/>
            <p14:sldId id="575"/>
            <p14:sldId id="5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187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>
          <p15:clr>
            <a:srgbClr val="A4A3A4"/>
          </p15:clr>
        </p15:guide>
        <p15:guide id="9" pos="657">
          <p15:clr>
            <a:srgbClr val="A4A3A4"/>
          </p15:clr>
        </p15:guide>
        <p15:guide id="10" pos="5534">
          <p15:clr>
            <a:srgbClr val="A4A3A4"/>
          </p15:clr>
        </p15:guide>
        <p15:guide id="11" pos="521">
          <p15:clr>
            <a:srgbClr val="A4A3A4"/>
          </p15:clr>
        </p15:guide>
        <p15:guide id="12" pos="453">
          <p15:clr>
            <a:srgbClr val="A4A3A4"/>
          </p15:clr>
        </p15:guide>
        <p15:guide id="13" pos="1315">
          <p15:clr>
            <a:srgbClr val="A4A3A4"/>
          </p15:clr>
        </p15:guide>
        <p15:guide id="14" pos="3039">
          <p15:clr>
            <a:srgbClr val="A4A3A4"/>
          </p15:clr>
        </p15:guide>
        <p15:guide id="15" pos="3152">
          <p15:clr>
            <a:srgbClr val="A4A3A4"/>
          </p15:clr>
        </p15:guide>
        <p15:guide id="16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86"/>
    <a:srgbClr val="C50006"/>
    <a:srgbClr val="DCE6F4"/>
    <a:srgbClr val="EACBCC"/>
    <a:srgbClr val="DFAAAA"/>
    <a:srgbClr val="EFD9DA"/>
    <a:srgbClr val="CC0000"/>
    <a:srgbClr val="E6B7B9"/>
    <a:srgbClr val="3A0001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7754" autoAdjust="0"/>
  </p:normalViewPr>
  <p:slideViewPr>
    <p:cSldViewPr snapToObjects="1">
      <p:cViewPr varScale="1">
        <p:scale>
          <a:sx n="128" d="100"/>
          <a:sy n="128" d="100"/>
        </p:scale>
        <p:origin x="870" y="45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defTabSz="99022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92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algn="r" defTabSz="99022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defTabSz="99022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92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algn="r" defTabSz="990228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defTabSz="99022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92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algn="r" defTabSz="99022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9688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03" y="4862120"/>
            <a:ext cx="5204695" cy="460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defTabSz="99022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92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algn="r" defTabSz="990228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49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66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96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20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24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8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23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116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79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6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67544" y="183862"/>
            <a:ext cx="7738768" cy="508500"/>
          </a:xfrm>
        </p:spPr>
        <p:txBody>
          <a:bodyPr/>
          <a:lstStyle>
            <a:lvl1pPr>
              <a:defRPr sz="3400" baseline="0">
                <a:solidFill>
                  <a:srgbClr val="C00000"/>
                </a:solidFill>
                <a:effectLst/>
              </a:defRPr>
            </a:lvl1pPr>
          </a:lstStyle>
          <a:p>
            <a:r>
              <a:rPr lang="de-DE" noProof="0" dirty="0"/>
              <a:t>Titelmasterformat 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9883" y="6661150"/>
            <a:ext cx="991757" cy="19685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Andreas </a:t>
            </a:r>
            <a:r>
              <a:rPr lang="en-US" dirty="0" err="1"/>
              <a:t>Crivellin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464373" y="836712"/>
            <a:ext cx="8317681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00498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97624" y="6652684"/>
            <a:ext cx="2495541" cy="213783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New Physics in the </a:t>
            </a:r>
            <a:r>
              <a:rPr lang="en-US" dirty="0" err="1"/>
              <a:t>Flavour</a:t>
            </a:r>
            <a:r>
              <a:rPr lang="en-US" dirty="0"/>
              <a:t> Sector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84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586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608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02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21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98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643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759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22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15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84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4" name="Titel 9"/>
          <p:cNvSpPr>
            <a:spLocks noGrp="1"/>
          </p:cNvSpPr>
          <p:nvPr>
            <p:ph type="title" hasCustomPrompt="1"/>
          </p:nvPr>
        </p:nvSpPr>
        <p:spPr>
          <a:xfrm>
            <a:off x="467544" y="183862"/>
            <a:ext cx="7738768" cy="508500"/>
          </a:xfrm>
        </p:spPr>
        <p:txBody>
          <a:bodyPr/>
          <a:lstStyle>
            <a:lvl1pPr>
              <a:defRPr sz="3400" baseline="0">
                <a:solidFill>
                  <a:srgbClr val="C00000"/>
                </a:solidFill>
                <a:effectLst/>
              </a:defRPr>
            </a:lvl1pPr>
          </a:lstStyle>
          <a:p>
            <a:r>
              <a:rPr lang="de-DE" noProof="0" dirty="0"/>
              <a:t>Titelmasterformat bearbeiten</a:t>
            </a:r>
            <a:endParaRPr lang="en-GB" noProof="0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64373" y="836712"/>
            <a:ext cx="8317681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97624" y="6652684"/>
            <a:ext cx="2495541" cy="213783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New Physics in the </a:t>
            </a:r>
            <a:r>
              <a:rPr lang="en-US" dirty="0" err="1"/>
              <a:t>Flavour</a:t>
            </a:r>
            <a:r>
              <a:rPr lang="en-US" dirty="0"/>
              <a:t> Sector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9883" y="6661150"/>
            <a:ext cx="991757" cy="19685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Andreas </a:t>
            </a:r>
            <a:r>
              <a:rPr lang="en-US" dirty="0" err="1"/>
              <a:t>Crivellin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360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054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464373" y="836712"/>
            <a:ext cx="8317681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1BC5-3E16-4BCE-8396-4E3CE6EF450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451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Folientitel</a:t>
            </a:r>
            <a:r>
              <a:rPr lang="en-GB" noProof="0" dirty="0"/>
              <a:t> </a:t>
            </a:r>
            <a:r>
              <a:rPr lang="en-GB" noProof="0" dirty="0" err="1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67544" y="1341438"/>
            <a:ext cx="8317681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225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  <p:sldLayoutId id="2147484006" r:id="rId9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0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2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2206.09466" TargetMode="External"/><Relationship Id="rId4" Type="http://schemas.openxmlformats.org/officeDocument/2006/relationships/hyperlink" Target="https://arxiv.org/abs/2207.0033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ildergebnis für uzh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2" y="1196752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ogo SN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1498166" cy="84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4"/>
          <p:cNvSpPr>
            <a:spLocks noGrp="1"/>
          </p:cNvSpPr>
          <p:nvPr>
            <p:ph type="title"/>
          </p:nvPr>
        </p:nvSpPr>
        <p:spPr>
          <a:xfrm>
            <a:off x="789512" y="4775468"/>
            <a:ext cx="7969249" cy="1090800"/>
          </a:xfrm>
          <a:effectLst/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</a:rPr>
              <a:t>New Higgses at the Electroweak Scale and</a:t>
            </a:r>
            <a:br>
              <a:rPr lang="en-GB" sz="3200" dirty="0">
                <a:solidFill>
                  <a:srgbClr val="C00000"/>
                </a:solidFill>
              </a:rPr>
            </a:br>
            <a:r>
              <a:rPr lang="en-GB" sz="3200" dirty="0">
                <a:solidFill>
                  <a:srgbClr val="C00000"/>
                </a:solidFill>
              </a:rPr>
              <a:t>Differential Top-Quark Distributions</a:t>
            </a:r>
            <a:endParaRPr lang="de-DE" sz="3200" dirty="0">
              <a:solidFill>
                <a:srgbClr val="C00000"/>
              </a:solidFill>
            </a:endParaRPr>
          </a:p>
        </p:txBody>
      </p:sp>
      <p:sp>
        <p:nvSpPr>
          <p:cNvPr id="17" name="Untertitel 5"/>
          <p:cNvSpPr>
            <a:spLocks noGrp="1"/>
          </p:cNvSpPr>
          <p:nvPr>
            <p:ph type="subTitle" sz="quarter" idx="1"/>
          </p:nvPr>
        </p:nvSpPr>
        <p:spPr>
          <a:xfrm>
            <a:off x="810986" y="3808992"/>
            <a:ext cx="7969249" cy="1348199"/>
          </a:xfrm>
        </p:spPr>
        <p:txBody>
          <a:bodyPr/>
          <a:lstStyle/>
          <a:p>
            <a:r>
              <a:rPr lang="en-GB" sz="3200" dirty="0">
                <a:solidFill>
                  <a:srgbClr val="004986"/>
                </a:solidFill>
              </a:rPr>
              <a:t>Andreas </a:t>
            </a:r>
            <a:r>
              <a:rPr lang="en-GB" sz="3200" dirty="0" err="1">
                <a:solidFill>
                  <a:srgbClr val="004986"/>
                </a:solidFill>
              </a:rPr>
              <a:t>Crivellin</a:t>
            </a:r>
            <a:endParaRPr lang="en-GB" sz="3200" dirty="0">
              <a:solidFill>
                <a:srgbClr val="004986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PSI &amp; UZH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07251" y="5760328"/>
            <a:ext cx="7862069" cy="7379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>
                <a:latin typeface="+mn-lt"/>
              </a:rPr>
              <a:t>DIS, Grenoble,</a:t>
            </a:r>
            <a:r>
              <a:rPr lang="en-GB" sz="2000" b="1" dirty="0">
                <a:latin typeface="+mn-lt"/>
              </a:rPr>
              <a:t> 09.04.2024</a:t>
            </a:r>
            <a:endParaRPr lang="en-GB" sz="2000" b="1" kern="1000" spc="30" dirty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5951994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7596336" y="116632"/>
            <a:ext cx="136815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36512" y="5589240"/>
            <a:ext cx="9144000" cy="110376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Consistent with 95 </a:t>
              </a:r>
              <a:r>
                <a:rPr lang="en-US" sz="3200" dirty="0" err="1"/>
                <a:t>GeV</a:t>
              </a:r>
              <a:r>
                <a:rPr lang="en-US" sz="3200" dirty="0"/>
                <a:t> </a:t>
              </a:r>
              <a:r>
                <a:rPr lang="el-GR" sz="3200" dirty="0"/>
                <a:t>γγ</a:t>
              </a:r>
              <a:r>
                <a:rPr lang="en-US" sz="3200" dirty="0"/>
                <a:t> signal strength &amp;</a:t>
              </a:r>
            </a:p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a mass of S with 151.5 GeV</a:t>
              </a:r>
              <a:endParaRPr lang="en-GB" sz="3200" dirty="0"/>
            </a:p>
          </p:txBody>
        </p:sp>
      </p:grp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27438"/>
            <a:ext cx="5828247" cy="456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6586" y="1259304"/>
            <a:ext cx="7775814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S</a:t>
            </a:r>
            <a:r>
              <a:rPr lang="en-GB" dirty="0">
                <a:latin typeface="+mn-lt"/>
              </a:rPr>
              <a:t>’</a:t>
            </a:r>
            <a:r>
              <a:rPr lang="en-US" altLang="en-US" dirty="0">
                <a:latin typeface="+mn-lt"/>
              </a:rPr>
              <a:t>(95): Singlet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decays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dominantly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to bb 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S(151.5):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decays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dominantly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to WW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3" y="183862"/>
            <a:ext cx="8348527" cy="508500"/>
          </a:xfrm>
        </p:spPr>
        <p:txBody>
          <a:bodyPr/>
          <a:lstStyle/>
          <a:p>
            <a:r>
              <a:rPr lang="en-GB" dirty="0"/>
              <a:t>Is 95 </a:t>
            </a:r>
            <a:r>
              <a:rPr lang="en-GB" dirty="0" err="1"/>
              <a:t>GeV</a:t>
            </a:r>
            <a:r>
              <a:rPr lang="en-GB" dirty="0"/>
              <a:t> a singlet? Relation to 151.5 </a:t>
            </a:r>
            <a:r>
              <a:rPr lang="en-GB" dirty="0" err="1"/>
              <a:t>GeV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68707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69609" y="1052736"/>
            <a:ext cx="4406847" cy="4064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G.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Coloretti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, A.C.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and B.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Mellado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, 2312.17314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3862"/>
            <a:ext cx="8496944" cy="508500"/>
          </a:xfrm>
          <a:solidFill>
            <a:schemeClr val="bg1"/>
          </a:solidFill>
        </p:spPr>
        <p:txBody>
          <a:bodyPr/>
          <a:lstStyle/>
          <a:p>
            <a:r>
              <a:rPr lang="el-GR" dirty="0">
                <a:latin typeface="Times New Roman"/>
                <a:cs typeface="Times New Roman"/>
              </a:rPr>
              <a:t>Δ</a:t>
            </a:r>
            <a:r>
              <a:rPr lang="en-US" dirty="0">
                <a:latin typeface="Times New Roman"/>
                <a:cs typeface="Times New Roman"/>
              </a:rPr>
              <a:t>2HDMS and top-quark production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Combined explanation possible</a:t>
              </a:r>
              <a:endParaRPr lang="en-GB" sz="3200" dirty="0"/>
            </a:p>
          </p:txBody>
        </p:sp>
      </p:grpSp>
      <p:pic>
        <p:nvPicPr>
          <p:cNvPr id="829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37"/>
          <a:stretch/>
        </p:blipFill>
        <p:spPr bwMode="auto">
          <a:xfrm>
            <a:off x="539552" y="1052736"/>
            <a:ext cx="3222861" cy="165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51" y="1340768"/>
            <a:ext cx="4758778" cy="4729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4C6A7AB-9B38-F326-FC3F-D9966D4CD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4" y="2996952"/>
            <a:ext cx="835292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  <a:defRPr/>
            </a:pPr>
            <a:r>
              <a:rPr lang="en-US" altLang="en-US" sz="2800" dirty="0">
                <a:latin typeface="+mn-lt"/>
              </a:rPr>
              <a:t>Explains:</a:t>
            </a:r>
          </a:p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Top-quark differential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distributions</a:t>
            </a:r>
          </a:p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Di-photon excesses</a:t>
            </a:r>
          </a:p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Resonant top-quark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production Elevated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4-top cross section</a:t>
            </a:r>
          </a:p>
        </p:txBody>
      </p:sp>
      <p:cxnSp>
        <p:nvCxnSpPr>
          <p:cNvPr id="5" name="Gerade Verbindung 4"/>
          <p:cNvCxnSpPr/>
          <p:nvPr/>
        </p:nvCxnSpPr>
        <p:spPr bwMode="auto">
          <a:xfrm flipV="1">
            <a:off x="4716016" y="2834866"/>
            <a:ext cx="3960440" cy="7200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57988"/>
              </p:ext>
            </p:extLst>
          </p:nvPr>
        </p:nvGraphicFramePr>
        <p:xfrm>
          <a:off x="4788024" y="2670245"/>
          <a:ext cx="1117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203040" progId="Equation.DSMT4">
                  <p:embed/>
                </p:oleObj>
              </mc:Choice>
              <mc:Fallback>
                <p:oleObj name="Equation" r:id="rId4" imgW="1117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8024" y="2670245"/>
                        <a:ext cx="1117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9326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p:sp>
        <p:nvSpPr>
          <p:cNvPr id="21" name="Rechteck 20"/>
          <p:cNvSpPr/>
          <p:nvPr/>
        </p:nvSpPr>
        <p:spPr bwMode="auto">
          <a:xfrm>
            <a:off x="7596336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505640" y="237867"/>
            <a:ext cx="773876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GB" sz="3200" dirty="0">
                <a:solidFill>
                  <a:srgbClr val="A50021"/>
                </a:solidFill>
              </a:rPr>
              <a:t>Conclusions and Outlook</a:t>
            </a:r>
            <a:endParaRPr lang="en-GB" dirty="0">
              <a:solidFill>
                <a:srgbClr val="A5002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7922" y="908720"/>
            <a:ext cx="8352928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Hints for narrow resonances at 95 </a:t>
            </a:r>
            <a:r>
              <a:rPr lang="en-US" altLang="en-US" sz="2800" dirty="0" err="1">
                <a:latin typeface="+mn-lt"/>
              </a:rPr>
              <a:t>GeV</a:t>
            </a:r>
            <a:r>
              <a:rPr lang="en-US" altLang="en-US" sz="2800" dirty="0">
                <a:latin typeface="+mn-lt"/>
              </a:rPr>
              <a:t> &amp; 151.5 </a:t>
            </a:r>
            <a:r>
              <a:rPr lang="en-US" altLang="en-US" sz="2800" dirty="0" err="1">
                <a:latin typeface="+mn-lt"/>
              </a:rPr>
              <a:t>GeV</a:t>
            </a:r>
            <a:endParaRPr lang="en-US" altLang="en-US" sz="2800" dirty="0">
              <a:latin typeface="+mn-lt"/>
            </a:endParaRPr>
          </a:p>
          <a:p>
            <a:pPr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Significant tensions in top quark differential distributions (&gt;5</a:t>
            </a:r>
            <a:r>
              <a:rPr lang="el-GR" altLang="en-US" sz="2800" dirty="0">
                <a:latin typeface="+mn-lt"/>
              </a:rPr>
              <a:t>σ</a:t>
            </a:r>
            <a:r>
              <a:rPr lang="en-US" altLang="en-US" sz="2800" dirty="0">
                <a:latin typeface="+mn-lt"/>
              </a:rPr>
              <a:t>) </a:t>
            </a:r>
          </a:p>
          <a:p>
            <a:pPr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Can be explained via </a:t>
            </a:r>
            <a:r>
              <a:rPr lang="en-US" altLang="en-US" sz="2800" dirty="0" err="1">
                <a:latin typeface="+mn-lt"/>
              </a:rPr>
              <a:t>pp</a:t>
            </a:r>
            <a:r>
              <a:rPr lang="en-US" altLang="en-US" sz="2800" dirty="0" err="1">
                <a:latin typeface="+mn-lt"/>
                <a:cs typeface="Times New Roman"/>
              </a:rPr>
              <a:t>→</a:t>
            </a:r>
            <a:r>
              <a:rPr lang="en-US" altLang="en-US" sz="2800" dirty="0" err="1">
                <a:latin typeface="+mn-lt"/>
              </a:rPr>
              <a:t>H</a:t>
            </a:r>
            <a:r>
              <a:rPr lang="en-US" altLang="en-US" sz="2800" dirty="0" err="1">
                <a:latin typeface="+mn-lt"/>
                <a:cs typeface="Times New Roman"/>
              </a:rPr>
              <a:t>→SS</a:t>
            </a:r>
            <a:r>
              <a:rPr lang="en-US" altLang="en-US" sz="2800" dirty="0">
                <a:latin typeface="+mn-lt"/>
                <a:cs typeface="Times New Roman"/>
              </a:rPr>
              <a:t>’ with masses consistent with the narrow resonances</a:t>
            </a:r>
          </a:p>
          <a:p>
            <a:pPr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  <a:cs typeface="Times New Roman"/>
              </a:rPr>
              <a:t>95 </a:t>
            </a:r>
            <a:r>
              <a:rPr lang="en-US" altLang="en-US" sz="2800" dirty="0" err="1">
                <a:latin typeface="+mn-lt"/>
                <a:cs typeface="Times New Roman"/>
              </a:rPr>
              <a:t>GeV</a:t>
            </a:r>
            <a:r>
              <a:rPr lang="en-US" altLang="en-US" sz="2800" dirty="0">
                <a:latin typeface="+mn-lt"/>
                <a:cs typeface="Times New Roman"/>
              </a:rPr>
              <a:t> decays to dominantly to bb           singlet?</a:t>
            </a:r>
          </a:p>
          <a:p>
            <a:pPr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  <a:cs typeface="Times New Roman"/>
              </a:rPr>
              <a:t>151.5 </a:t>
            </a:r>
            <a:r>
              <a:rPr lang="en-US" altLang="en-US" sz="2800" dirty="0" err="1">
                <a:latin typeface="+mn-lt"/>
                <a:cs typeface="Times New Roman"/>
              </a:rPr>
              <a:t>GeV</a:t>
            </a:r>
            <a:r>
              <a:rPr lang="en-US" altLang="en-US" sz="2800" dirty="0">
                <a:latin typeface="+mn-lt"/>
                <a:cs typeface="Times New Roman"/>
              </a:rPr>
              <a:t> decays dominantly to WW          triplet?</a:t>
            </a:r>
          </a:p>
          <a:p>
            <a:pPr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l-GR" altLang="en-US" sz="2800" dirty="0">
                <a:latin typeface="+mn-lt"/>
                <a:cs typeface="Times New Roman"/>
              </a:rPr>
              <a:t>γγ</a:t>
            </a:r>
            <a:r>
              <a:rPr lang="en-US" altLang="en-US" sz="2800" dirty="0">
                <a:latin typeface="+mn-lt"/>
                <a:cs typeface="Times New Roman"/>
              </a:rPr>
              <a:t>+X excesses consistent with DY production of triplet</a:t>
            </a:r>
          </a:p>
          <a:p>
            <a:pPr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  <a:cs typeface="Times New Roman"/>
              </a:rPr>
              <a:t>New CMS excess in </a:t>
            </a:r>
            <a:r>
              <a:rPr lang="en-US" altLang="en-US" sz="2800" dirty="0" err="1">
                <a:latin typeface="+mn-lt"/>
                <a:cs typeface="Times New Roman"/>
              </a:rPr>
              <a:t>ttZ</a:t>
            </a:r>
            <a:r>
              <a:rPr lang="en-US" altLang="en-US" sz="2800" dirty="0">
                <a:latin typeface="+mn-lt"/>
                <a:cs typeface="Times New Roman"/>
              </a:rPr>
              <a:t> explained</a:t>
            </a:r>
            <a:endParaRPr lang="en-US" altLang="en-US" dirty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</p:txBody>
      </p:sp>
      <p:grpSp>
        <p:nvGrpSpPr>
          <p:cNvPr id="7" name="Group 19"/>
          <p:cNvGrpSpPr/>
          <p:nvPr/>
        </p:nvGrpSpPr>
        <p:grpSpPr>
          <a:xfrm>
            <a:off x="-1" y="5891607"/>
            <a:ext cx="9144000" cy="637624"/>
            <a:chOff x="42194" y="-145803"/>
            <a:chExt cx="6223298" cy="1389918"/>
          </a:xfrm>
        </p:grpSpPr>
        <p:sp>
          <p:nvSpPr>
            <p:cNvPr id="8" name="Rounded Rectangle 20"/>
            <p:cNvSpPr/>
            <p:nvPr/>
          </p:nvSpPr>
          <p:spPr>
            <a:xfrm>
              <a:off x="288553" y="-145803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2194" y="119578"/>
              <a:ext cx="6223298" cy="1124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Most significant hints for new particles at the LHC</a:t>
              </a:r>
              <a:endParaRPr lang="en-GB" sz="3200" dirty="0"/>
            </a:p>
          </p:txBody>
        </p:sp>
      </p:grpSp>
      <p:sp>
        <p:nvSpPr>
          <p:cNvPr id="3" name="Pfeil nach rechts 2"/>
          <p:cNvSpPr/>
          <p:nvPr/>
        </p:nvSpPr>
        <p:spPr bwMode="auto">
          <a:xfrm>
            <a:off x="5987134" y="3637796"/>
            <a:ext cx="576064" cy="360040"/>
          </a:xfrm>
          <a:prstGeom prst="rightArrow">
            <a:avLst/>
          </a:prstGeom>
          <a:solidFill>
            <a:srgbClr val="0049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>
            <a:off x="6297171" y="4184948"/>
            <a:ext cx="576064" cy="360040"/>
          </a:xfrm>
          <a:prstGeom prst="rightArrow">
            <a:avLst/>
          </a:prstGeom>
          <a:solidFill>
            <a:srgbClr val="0049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5563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 bwMode="auto">
          <a:xfrm>
            <a:off x="7596336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505640" y="237867"/>
            <a:ext cx="773876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GB" sz="3200" dirty="0">
                <a:solidFill>
                  <a:srgbClr val="A50021"/>
                </a:solidFill>
              </a:rPr>
              <a:t>Backup</a:t>
            </a:r>
            <a:endParaRPr lang="en-GB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7177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Multi-leptons history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7034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39552" y="623731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Talk of Bruce </a:t>
            </a:r>
            <a:r>
              <a:rPr lang="en-US" sz="1800" kern="1000" spc="30" dirty="0" err="1">
                <a:latin typeface="+mn-lt"/>
                <a:cs typeface="Franklin Gothic Book"/>
              </a:rPr>
              <a:t>Mellado</a:t>
            </a:r>
            <a:r>
              <a:rPr lang="en-US" sz="1800" kern="1000" spc="30" dirty="0">
                <a:latin typeface="+mn-lt"/>
                <a:cs typeface="Franklin Gothic Book"/>
              </a:rPr>
              <a:t> at ZPW 2023</a:t>
            </a:r>
          </a:p>
        </p:txBody>
      </p:sp>
    </p:spTree>
    <p:extLst>
      <p:ext uri="{BB962C8B-B14F-4D97-AF65-F5344CB8AC3E}">
        <p14:creationId xmlns:p14="http://schemas.microsoft.com/office/powerpoint/2010/main" val="44606613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500" dirty="0" err="1"/>
              <a:t>Higgs</a:t>
            </a:r>
            <a:r>
              <a:rPr lang="de-CH" sz="3500" dirty="0"/>
              <a:t> </a:t>
            </a:r>
            <a:r>
              <a:rPr lang="de-CH" sz="3500" dirty="0" err="1"/>
              <a:t>Sector</a:t>
            </a:r>
            <a:r>
              <a:rPr lang="de-CH" sz="3500" dirty="0"/>
              <a:t> </a:t>
            </a:r>
            <a:r>
              <a:rPr lang="de-CH" sz="3500" dirty="0" err="1"/>
              <a:t>of</a:t>
            </a:r>
            <a:r>
              <a:rPr lang="de-CH" sz="3500" dirty="0"/>
              <a:t> </a:t>
            </a:r>
            <a:r>
              <a:rPr lang="de-CH" sz="3500" dirty="0" err="1"/>
              <a:t>the</a:t>
            </a:r>
            <a:r>
              <a:rPr lang="de-CH" sz="3500" dirty="0"/>
              <a:t> SM</a:t>
            </a:r>
            <a:endParaRPr lang="en-GB" sz="3500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467544" y="2276872"/>
            <a:ext cx="8586120" cy="49359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/>
              <a:t>Custodial symmetry</a:t>
            </a:r>
          </a:p>
          <a:p>
            <a:r>
              <a:rPr lang="en-US" sz="2800" dirty="0"/>
              <a:t>Single Higgs gives rise to all fermion masses</a:t>
            </a:r>
          </a:p>
          <a:p>
            <a:r>
              <a:rPr lang="en-US" sz="2800" dirty="0"/>
              <a:t>Is the Higgs sector really minimal?</a:t>
            </a:r>
          </a:p>
          <a:p>
            <a:r>
              <a:rPr lang="en-US" sz="2800" dirty="0"/>
              <a:t>Extensions possible if the effect on the </a:t>
            </a:r>
            <a:r>
              <a:rPr lang="el-GR" sz="2800" dirty="0"/>
              <a:t>ρ</a:t>
            </a:r>
            <a:r>
              <a:rPr lang="en-US" sz="2800" dirty="0"/>
              <a:t> parameter SM-Higgs signal strength is small</a:t>
            </a:r>
          </a:p>
          <a:p>
            <a:r>
              <a:rPr lang="en-US" sz="2800" dirty="0"/>
              <a:t>Scalars decaying to W bosons and/or produced in associate production weakly constrained</a:t>
            </a: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8206312" y="6661150"/>
            <a:ext cx="575742" cy="196850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Page 14</a:t>
            </a:r>
          </a:p>
        </p:txBody>
      </p:sp>
      <p:sp>
        <p:nvSpPr>
          <p:cNvPr id="15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Andreas </a:t>
            </a:r>
            <a:r>
              <a:rPr lang="de-DE" dirty="0" err="1"/>
              <a:t>Crivellin</a:t>
            </a:r>
            <a:endParaRPr lang="de-DE" dirty="0"/>
          </a:p>
        </p:txBody>
      </p:sp>
      <p:sp>
        <p:nvSpPr>
          <p:cNvPr id="16" name="Foliennummernplatzhalter 13"/>
          <p:cNvSpPr txBox="1">
            <a:spLocks/>
          </p:cNvSpPr>
          <p:nvPr/>
        </p:nvSpPr>
        <p:spPr>
          <a:xfrm>
            <a:off x="2771800" y="6656298"/>
            <a:ext cx="3024336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B Meson </a:t>
            </a:r>
            <a:r>
              <a:rPr lang="de-DE" dirty="0" err="1"/>
              <a:t>Decays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Lepton</a:t>
            </a:r>
            <a:r>
              <a:rPr lang="de-DE" dirty="0"/>
              <a:t> </a:t>
            </a:r>
            <a:r>
              <a:rPr lang="de-DE" dirty="0" err="1"/>
              <a:t>Flavour</a:t>
            </a:r>
            <a:r>
              <a:rPr lang="de-DE" dirty="0"/>
              <a:t> </a:t>
            </a:r>
            <a:r>
              <a:rPr lang="de-DE" dirty="0" err="1"/>
              <a:t>Universality</a:t>
            </a:r>
            <a:r>
              <a:rPr lang="de-DE" dirty="0"/>
              <a:t> Violation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7544" y="5745945"/>
            <a:ext cx="8341634" cy="1033334"/>
            <a:chOff x="2250" y="-1597616"/>
            <a:chExt cx="6091499" cy="3600400"/>
          </a:xfrm>
        </p:grpSpPr>
        <p:sp>
          <p:nvSpPr>
            <p:cNvPr id="21" name="Rounded Rectangle 20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dirty="0"/>
                <a:t>EW scale extension of the SM Higgs sector possible</a:t>
              </a:r>
            </a:p>
          </p:txBody>
        </p:sp>
      </p:grp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561548"/>
              </p:ext>
            </p:extLst>
          </p:nvPr>
        </p:nvGraphicFramePr>
        <p:xfrm>
          <a:off x="467543" y="980728"/>
          <a:ext cx="4104457" cy="120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8920" imgH="634680" progId="Equation.DSMT4">
                  <p:embed/>
                </p:oleObj>
              </mc:Choice>
              <mc:Fallback>
                <p:oleObj name="Equation" r:id="rId2" imgW="21589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543" y="980728"/>
                        <a:ext cx="4104457" cy="1207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58379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500" dirty="0"/>
              <a:t>Multi-</a:t>
            </a:r>
            <a:r>
              <a:rPr lang="de-CH" sz="3500" dirty="0" err="1"/>
              <a:t>lepton</a:t>
            </a:r>
            <a:r>
              <a:rPr lang="de-CH" sz="3500" dirty="0"/>
              <a:t> </a:t>
            </a:r>
            <a:r>
              <a:rPr lang="de-CH" sz="3500" dirty="0" err="1"/>
              <a:t>Anomalies</a:t>
            </a:r>
            <a:endParaRPr lang="en-GB" sz="3500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450377" y="941333"/>
            <a:ext cx="8586120" cy="49359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/>
              <a:t>Deviations from the SM predictions in LHC processes involving two or more leptons, with and without (b-)jets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1000" dirty="0"/>
          </a:p>
          <a:p>
            <a:r>
              <a:rPr lang="en-US" sz="2800" dirty="0"/>
              <a:t>1711.07874 found </a:t>
            </a:r>
            <a:r>
              <a:rPr lang="en-US" sz="2800" dirty="0" err="1"/>
              <a:t>m</a:t>
            </a:r>
            <a:r>
              <a:rPr lang="en-US" sz="2800" baseline="-25000" dirty="0" err="1"/>
              <a:t>S</a:t>
            </a:r>
            <a:r>
              <a:rPr lang="en-US" sz="2800" dirty="0"/>
              <a:t>=150±5GeV</a:t>
            </a:r>
          </a:p>
          <a:p>
            <a:r>
              <a:rPr lang="en-US" sz="2800" dirty="0"/>
              <a:t>Here focus on: </a:t>
            </a:r>
          </a:p>
          <a:p>
            <a:pPr lvl="1"/>
            <a:r>
              <a:rPr lang="en-US" sz="2600" dirty="0"/>
              <a:t> WW</a:t>
            </a:r>
          </a:p>
          <a:p>
            <a:pPr lvl="1"/>
            <a:r>
              <a:rPr lang="en-US" sz="2600" dirty="0"/>
              <a:t> Top-quark differential distributions</a:t>
            </a:r>
          </a:p>
          <a:p>
            <a:endParaRPr lang="en-US" sz="2800" dirty="0"/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8206312" y="6661150"/>
            <a:ext cx="575742" cy="196850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Page 14</a:t>
            </a:r>
          </a:p>
        </p:txBody>
      </p:sp>
      <p:sp>
        <p:nvSpPr>
          <p:cNvPr id="15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Andreas </a:t>
            </a:r>
            <a:r>
              <a:rPr lang="de-DE" dirty="0" err="1"/>
              <a:t>Crivellin</a:t>
            </a:r>
            <a:endParaRPr lang="de-DE" dirty="0"/>
          </a:p>
        </p:txBody>
      </p:sp>
      <p:sp>
        <p:nvSpPr>
          <p:cNvPr id="16" name="Foliennummernplatzhalter 13"/>
          <p:cNvSpPr txBox="1">
            <a:spLocks/>
          </p:cNvSpPr>
          <p:nvPr/>
        </p:nvSpPr>
        <p:spPr>
          <a:xfrm>
            <a:off x="2771800" y="6656298"/>
            <a:ext cx="3024336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B Meson </a:t>
            </a:r>
            <a:r>
              <a:rPr lang="de-DE" dirty="0" err="1"/>
              <a:t>Decays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Lepton</a:t>
            </a:r>
            <a:r>
              <a:rPr lang="de-DE" dirty="0"/>
              <a:t> </a:t>
            </a:r>
            <a:r>
              <a:rPr lang="de-DE" dirty="0" err="1"/>
              <a:t>Flavour</a:t>
            </a:r>
            <a:r>
              <a:rPr lang="de-DE" dirty="0"/>
              <a:t> </a:t>
            </a:r>
            <a:r>
              <a:rPr lang="de-DE" dirty="0" err="1"/>
              <a:t>Universality</a:t>
            </a:r>
            <a:r>
              <a:rPr lang="de-DE" dirty="0"/>
              <a:t> Violation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3854" y="5745945"/>
            <a:ext cx="8485324" cy="1033334"/>
            <a:chOff x="2250" y="-1597616"/>
            <a:chExt cx="6091499" cy="3600400"/>
          </a:xfrm>
        </p:grpSpPr>
        <p:sp>
          <p:nvSpPr>
            <p:cNvPr id="21" name="Rounded Rectangle 20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dirty="0"/>
                <a:t>Statistically significant, motivate new EW scale scalars</a:t>
              </a:r>
            </a:p>
          </p:txBody>
        </p:sp>
      </p:grp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4" y="1889707"/>
            <a:ext cx="8458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5508104" y="3708556"/>
            <a:ext cx="3389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A.C., B. </a:t>
            </a:r>
            <a:r>
              <a:rPr lang="en-US" dirty="0" err="1"/>
              <a:t>Mellado</a:t>
            </a:r>
            <a:r>
              <a:rPr lang="en-US" dirty="0"/>
              <a:t>, arXiv:2309.03870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99826" y="4062213"/>
            <a:ext cx="3644009" cy="6526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spcBef>
                <a:spcPct val="0"/>
              </a:spcBef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Buddenbrock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 et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 </a:t>
            </a:r>
            <a:r>
              <a:rPr lang="en-US" dirty="0">
                <a:latin typeface="SFMono-Regular"/>
                <a:cs typeface="Arial" pitchFamily="34" charset="0"/>
              </a:rPr>
              <a:t>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l. arXiv:1901.05300</a:t>
            </a:r>
            <a:b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</a:b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O. Fischer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 et al.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arXiv</a:t>
            </a:r>
            <a:r>
              <a:rPr lang="en-US" dirty="0">
                <a:latin typeface="Arial" pitchFamily="34" charset="0"/>
                <a:cs typeface="Arial" pitchFamily="34" charset="0"/>
              </a:rPr>
              <a:t>: 2109.06065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lipse 3"/>
          <p:cNvSpPr/>
          <p:nvPr/>
        </p:nvSpPr>
        <p:spPr bwMode="auto">
          <a:xfrm>
            <a:off x="611560" y="2132856"/>
            <a:ext cx="2304256" cy="72008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66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500" dirty="0"/>
              <a:t>Low mass WW </a:t>
            </a:r>
            <a:r>
              <a:rPr lang="de-CH" sz="3500" dirty="0" err="1"/>
              <a:t>seraches</a:t>
            </a:r>
            <a:endParaRPr lang="en-GB" sz="3500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450377" y="941333"/>
            <a:ext cx="8586120" cy="49359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/>
              <a:t>No dedicated low-mass </a:t>
            </a:r>
            <a:br>
              <a:rPr lang="en-US" sz="2800" dirty="0"/>
            </a:br>
            <a:r>
              <a:rPr lang="en-US" sz="2800" dirty="0"/>
              <a:t>WW search</a:t>
            </a:r>
          </a:p>
          <a:p>
            <a:r>
              <a:rPr lang="en-US" sz="2800" dirty="0"/>
              <a:t>Recast SM Higgs analyses</a:t>
            </a: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8206312" y="6661150"/>
            <a:ext cx="575742" cy="196850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Page 14</a:t>
            </a:r>
          </a:p>
        </p:txBody>
      </p:sp>
      <p:sp>
        <p:nvSpPr>
          <p:cNvPr id="15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Andreas </a:t>
            </a:r>
            <a:r>
              <a:rPr lang="de-DE" dirty="0" err="1"/>
              <a:t>Crivellin</a:t>
            </a:r>
            <a:endParaRPr lang="de-DE" dirty="0"/>
          </a:p>
        </p:txBody>
      </p:sp>
      <p:sp>
        <p:nvSpPr>
          <p:cNvPr id="16" name="Foliennummernplatzhalter 13"/>
          <p:cNvSpPr txBox="1">
            <a:spLocks/>
          </p:cNvSpPr>
          <p:nvPr/>
        </p:nvSpPr>
        <p:spPr>
          <a:xfrm>
            <a:off x="2771800" y="6656298"/>
            <a:ext cx="3024336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B Meson </a:t>
            </a:r>
            <a:r>
              <a:rPr lang="de-DE" dirty="0" err="1"/>
              <a:t>Decays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Lepton</a:t>
            </a:r>
            <a:r>
              <a:rPr lang="de-DE" dirty="0"/>
              <a:t> </a:t>
            </a:r>
            <a:r>
              <a:rPr lang="de-DE" dirty="0" err="1"/>
              <a:t>Flavour</a:t>
            </a:r>
            <a:r>
              <a:rPr lang="de-DE" dirty="0"/>
              <a:t> </a:t>
            </a:r>
            <a:r>
              <a:rPr lang="de-DE" dirty="0" err="1"/>
              <a:t>Universality</a:t>
            </a:r>
            <a:r>
              <a:rPr lang="de-DE" dirty="0"/>
              <a:t> Violation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7544" y="5745945"/>
            <a:ext cx="8341634" cy="1033334"/>
            <a:chOff x="2250" y="-1597616"/>
            <a:chExt cx="6091499" cy="3600400"/>
          </a:xfrm>
        </p:grpSpPr>
        <p:sp>
          <p:nvSpPr>
            <p:cNvPr id="21" name="Rounded Rectangle 20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dirty="0"/>
                <a:t>Room for NP</a:t>
              </a:r>
            </a:p>
          </p:txBody>
        </p:sp>
      </p:grp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99159"/>
            <a:ext cx="3418287" cy="478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357364" cy="335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276975" y="5630804"/>
            <a:ext cx="3733122" cy="83127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kern="1000" spc="30" dirty="0">
                <a:solidFill>
                  <a:srgbClr val="C00000"/>
                </a:solidFill>
                <a:latin typeface="+mn-lt"/>
                <a:cs typeface="Franklin Gothic Book"/>
              </a:rPr>
              <a:t>SM Higgs rescaled by 1.16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91680" y="5568430"/>
            <a:ext cx="3733122" cy="83127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kern="1000" spc="30" dirty="0">
                <a:solidFill>
                  <a:srgbClr val="C00000"/>
                </a:solidFill>
                <a:latin typeface="+mn-lt"/>
                <a:cs typeface="Franklin Gothic Book"/>
              </a:rPr>
              <a:t>Background fitted</a:t>
            </a:r>
          </a:p>
        </p:txBody>
      </p:sp>
      <p:sp>
        <p:nvSpPr>
          <p:cNvPr id="4" name="Rechteck 3"/>
          <p:cNvSpPr/>
          <p:nvPr/>
        </p:nvSpPr>
        <p:spPr>
          <a:xfrm>
            <a:off x="6732240" y="2060848"/>
            <a:ext cx="1266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2207.00338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648056" y="3409302"/>
            <a:ext cx="1266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2206.09466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449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18</a:t>
            </a:fld>
            <a:endParaRPr lang="de-DE" dirty="0"/>
          </a:p>
        </p:txBody>
      </p:sp>
      <p:grpSp>
        <p:nvGrpSpPr>
          <p:cNvPr id="17" name="Group 17"/>
          <p:cNvGrpSpPr/>
          <p:nvPr/>
        </p:nvGrpSpPr>
        <p:grpSpPr>
          <a:xfrm>
            <a:off x="408931" y="5661248"/>
            <a:ext cx="8554913" cy="1066588"/>
            <a:chOff x="2250" y="-1597616"/>
            <a:chExt cx="6091499" cy="3600400"/>
          </a:xfrm>
        </p:grpSpPr>
        <p:sp>
          <p:nvSpPr>
            <p:cNvPr id="19" name="Rounded Rectangle 18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Simulation validated</a:t>
              </a:r>
            </a:p>
          </p:txBody>
        </p:sp>
      </p:grpSp>
      <p:sp>
        <p:nvSpPr>
          <p:cNvPr id="21" name="Rechteck 20"/>
          <p:cNvSpPr/>
          <p:nvPr/>
        </p:nvSpPr>
        <p:spPr bwMode="auto">
          <a:xfrm>
            <a:off x="7596336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505640" y="237867"/>
            <a:ext cx="773876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>
                <a:solidFill>
                  <a:srgbClr val="A50021"/>
                </a:solidFill>
              </a:rPr>
              <a:t>Simulation and Setup</a:t>
            </a:r>
            <a:endParaRPr lang="en-GB" dirty="0">
              <a:solidFill>
                <a:srgbClr val="A50021"/>
              </a:solidFill>
            </a:endParaRPr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450377" y="941333"/>
            <a:ext cx="8331677" cy="46479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/>
              <a:t>Opposite sign, different </a:t>
            </a:r>
            <a:r>
              <a:rPr lang="en-US" sz="2800" dirty="0" err="1"/>
              <a:t>flavour</a:t>
            </a:r>
            <a:r>
              <a:rPr lang="en-US" sz="2800" dirty="0"/>
              <a:t> leptons with full jet veto</a:t>
            </a:r>
          </a:p>
          <a:p>
            <a:r>
              <a:rPr lang="en-US" sz="2800" dirty="0"/>
              <a:t>New scalar H produced via gluon fusion</a:t>
            </a:r>
          </a:p>
          <a:p>
            <a:r>
              <a:rPr lang="en-US" sz="2800" dirty="0"/>
              <a:t>Correcting for fast simulation by tuning signal vial smearing to the SM Higgs signal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54" y="2794170"/>
            <a:ext cx="4738700" cy="307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3" y="3130065"/>
            <a:ext cx="3604446" cy="263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97614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19</a:t>
            </a:fld>
            <a:endParaRPr lang="de-DE" dirty="0"/>
          </a:p>
        </p:txBody>
      </p:sp>
      <p:grpSp>
        <p:nvGrpSpPr>
          <p:cNvPr id="17" name="Group 17"/>
          <p:cNvGrpSpPr/>
          <p:nvPr/>
        </p:nvGrpSpPr>
        <p:grpSpPr>
          <a:xfrm>
            <a:off x="408931" y="5661248"/>
            <a:ext cx="8554913" cy="1066588"/>
            <a:chOff x="2250" y="-1597616"/>
            <a:chExt cx="6091499" cy="3600400"/>
          </a:xfrm>
        </p:grpSpPr>
        <p:sp>
          <p:nvSpPr>
            <p:cNvPr id="19" name="Rounded Rectangle 18"/>
            <p:cNvSpPr/>
            <p:nvPr/>
          </p:nvSpPr>
          <p:spPr>
            <a:xfrm>
              <a:off x="2250" y="-869755"/>
              <a:ext cx="6091499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Related to 95GeV and 151GeV?</a:t>
              </a:r>
            </a:p>
          </p:txBody>
        </p:sp>
      </p:grpSp>
      <p:sp>
        <p:nvSpPr>
          <p:cNvPr id="21" name="Rechteck 20"/>
          <p:cNvSpPr/>
          <p:nvPr/>
        </p:nvSpPr>
        <p:spPr bwMode="auto">
          <a:xfrm>
            <a:off x="7596336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505640" y="237867"/>
            <a:ext cx="773876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dirty="0">
                <a:solidFill>
                  <a:srgbClr val="A50021"/>
                </a:solidFill>
              </a:rPr>
              <a:t>Low mass WW resonances searches</a:t>
            </a:r>
            <a:endParaRPr lang="en-GB" dirty="0">
              <a:solidFill>
                <a:srgbClr val="A5002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594065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2620623" y="1844824"/>
            <a:ext cx="3302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0"/>
              </a:spcBef>
            </a:pPr>
            <a:r>
              <a:rPr lang="de-DE" dirty="0">
                <a:solidFill>
                  <a:srgbClr val="004986"/>
                </a:solidFill>
                <a:latin typeface="SFMono-Regular"/>
                <a:cs typeface="Arial" pitchFamily="34" charset="0"/>
              </a:rPr>
              <a:t>G. </a:t>
            </a:r>
            <a:r>
              <a:rPr lang="de-DE" dirty="0" err="1">
                <a:solidFill>
                  <a:srgbClr val="004986"/>
                </a:solidFill>
                <a:latin typeface="SFMono-Regular"/>
                <a:cs typeface="Arial" pitchFamily="34" charset="0"/>
              </a:rPr>
              <a:t>Coloretti</a:t>
            </a:r>
            <a:r>
              <a:rPr lang="de-DE" dirty="0">
                <a:solidFill>
                  <a:srgbClr val="004986"/>
                </a:solidFill>
                <a:latin typeface="SFMono-Regular"/>
                <a:cs typeface="Arial" pitchFamily="34" charset="0"/>
              </a:rPr>
              <a:t>, AC, S. Bhattacharya, </a:t>
            </a:r>
            <a:br>
              <a:rPr lang="de-DE" dirty="0">
                <a:solidFill>
                  <a:srgbClr val="004986"/>
                </a:solidFill>
                <a:latin typeface="SFMono-Regular"/>
                <a:cs typeface="Arial" pitchFamily="34" charset="0"/>
              </a:rPr>
            </a:br>
            <a:r>
              <a:rPr lang="de-DE" dirty="0">
                <a:solidFill>
                  <a:srgbClr val="004986"/>
                </a:solidFill>
                <a:latin typeface="SFMono-Regular"/>
                <a:cs typeface="Arial" pitchFamily="34" charset="0"/>
              </a:rPr>
              <a:t>B. </a:t>
            </a:r>
            <a:r>
              <a:rPr lang="de-DE" dirty="0" err="1">
                <a:solidFill>
                  <a:srgbClr val="004986"/>
                </a:solidFill>
                <a:latin typeface="SFMono-Regular"/>
                <a:cs typeface="Arial" pitchFamily="34" charset="0"/>
              </a:rPr>
              <a:t>Mellado</a:t>
            </a:r>
            <a:r>
              <a:rPr lang="de-DE" dirty="0">
                <a:solidFill>
                  <a:srgbClr val="004986"/>
                </a:solidFill>
                <a:latin typeface="SFMono-Regular"/>
                <a:cs typeface="Arial" pitchFamily="34" charset="0"/>
              </a:rPr>
              <a:t>,</a:t>
            </a:r>
            <a:r>
              <a:rPr lang="de-DE" dirty="0">
                <a:solidFill>
                  <a:srgbClr val="00498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solidFill>
                  <a:srgbClr val="004986"/>
                </a:solidFill>
              </a:rPr>
              <a:t>2302.07276</a:t>
            </a:r>
            <a:endParaRPr lang="de-DE" dirty="0">
              <a:solidFill>
                <a:srgbClr val="0049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158944" y="2220561"/>
            <a:ext cx="1728192" cy="20882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Transverse mass </a:t>
            </a:r>
            <a:br>
              <a:rPr lang="en-US" sz="1800" kern="1000" spc="30" dirty="0">
                <a:latin typeface="+mn-lt"/>
                <a:cs typeface="Franklin Gothic Book"/>
              </a:rPr>
            </a:br>
            <a:r>
              <a:rPr lang="en-US" sz="1800" kern="1000" spc="30" dirty="0">
                <a:latin typeface="+mn-lt"/>
                <a:cs typeface="Franklin Gothic Book"/>
              </a:rPr>
              <a:t>sensitive to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additional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missing energy </a:t>
            </a:r>
            <a:br>
              <a:rPr lang="en-US" sz="1800" kern="1000" spc="30" dirty="0">
                <a:latin typeface="+mn-lt"/>
                <a:cs typeface="Franklin Gothic Book"/>
              </a:rPr>
            </a:br>
            <a:r>
              <a:rPr lang="en-US" sz="1800" kern="1000" spc="30" dirty="0">
                <a:latin typeface="+mn-lt"/>
                <a:cs typeface="Franklin Gothic Book"/>
              </a:rPr>
              <a:t>from associated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production</a:t>
            </a:r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450377" y="941333"/>
            <a:ext cx="7866039" cy="49359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/>
              <a:t>ATLAS and CMS combination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4000" dirty="0"/>
          </a:p>
          <a:p>
            <a:endParaRPr lang="en-US" sz="2800" dirty="0"/>
          </a:p>
          <a:p>
            <a:r>
              <a:rPr lang="en-US" sz="2800" dirty="0"/>
              <a:t>New physics effect preferred over the whole range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215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1FECF4-0681-C9B4-3B41-A3ABDC3D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614" y="2424825"/>
            <a:ext cx="5685916" cy="4064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S.</a:t>
            </a:r>
            <a:r>
              <a:rPr kumimoji="0" lang="en-US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 </a:t>
            </a: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Bhattacharya, G.</a:t>
            </a:r>
            <a:r>
              <a:rPr kumimoji="0" lang="en-US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 </a:t>
            </a: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Coloretti, A.</a:t>
            </a:r>
            <a:r>
              <a:rPr lang="en-US" altLang="en-CH" dirty="0">
                <a:latin typeface="SFMono-Regular"/>
              </a:rPr>
              <a:t> </a:t>
            </a: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Crivellin, </a:t>
            </a:r>
            <a:r>
              <a:rPr kumimoji="0" lang="en-US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et al. </a:t>
            </a: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arXiv:2306.17209</a:t>
            </a: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CH" altLang="en-C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419" y="183862"/>
            <a:ext cx="8496944" cy="508500"/>
          </a:xfrm>
          <a:solidFill>
            <a:schemeClr val="bg1"/>
          </a:solidFill>
        </p:spPr>
        <p:txBody>
          <a:bodyPr/>
          <a:lstStyle/>
          <a:p>
            <a:r>
              <a:rPr lang="en-GB" dirty="0">
                <a:solidFill>
                  <a:srgbClr val="A50021"/>
                </a:solidFill>
              </a:rPr>
              <a:t>Hints for new Scalars at 95 </a:t>
            </a:r>
            <a:r>
              <a:rPr lang="en-GB" dirty="0" err="1">
                <a:solidFill>
                  <a:srgbClr val="A50021"/>
                </a:solidFill>
              </a:rPr>
              <a:t>GeV</a:t>
            </a:r>
            <a:r>
              <a:rPr lang="en-GB" dirty="0">
                <a:solidFill>
                  <a:srgbClr val="A50021"/>
                </a:solidFill>
              </a:rPr>
              <a:t> &amp; 151.5 </a:t>
            </a:r>
            <a:r>
              <a:rPr lang="en-GB" dirty="0" err="1">
                <a:solidFill>
                  <a:srgbClr val="A50021"/>
                </a:solidFill>
              </a:rPr>
              <a:t>GeV</a:t>
            </a:r>
            <a:endParaRPr lang="en-GB" dirty="0">
              <a:solidFill>
                <a:srgbClr val="A5002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3.8</a:t>
              </a:r>
              <a:r>
                <a:rPr lang="el-GR" sz="3200" dirty="0"/>
                <a:t>σ</a:t>
              </a:r>
              <a:r>
                <a:rPr lang="en-US" sz="3200" dirty="0"/>
                <a:t> &amp; </a:t>
              </a:r>
              <a:r>
                <a:rPr lang="en-GB" sz="3200" dirty="0"/>
                <a:t>4.7</a:t>
              </a:r>
              <a:r>
                <a:rPr lang="el-GR" sz="3200" dirty="0"/>
                <a:t>σ</a:t>
              </a:r>
              <a:r>
                <a:rPr lang="en-GB" sz="3200" dirty="0"/>
                <a:t> global significance</a:t>
              </a:r>
            </a:p>
          </p:txBody>
        </p:sp>
      </p:grpSp>
      <p:sp>
        <p:nvSpPr>
          <p:cNvPr id="7" name="Inhaltsplatzhalter 1"/>
          <p:cNvSpPr>
            <a:spLocks noGrp="1"/>
          </p:cNvSpPr>
          <p:nvPr>
            <p:ph sz="quarter" idx="13"/>
          </p:nvPr>
        </p:nvSpPr>
        <p:spPr>
          <a:xfrm>
            <a:off x="483568" y="980728"/>
            <a:ext cx="8176861" cy="4853679"/>
          </a:xfrm>
        </p:spPr>
        <p:txBody>
          <a:bodyPr/>
          <a:lstStyle/>
          <a:p>
            <a:r>
              <a:rPr lang="en-US" altLang="en-US" sz="3000" dirty="0"/>
              <a:t>95 </a:t>
            </a:r>
            <a:r>
              <a:rPr lang="en-US" altLang="en-US" sz="3000" dirty="0" err="1"/>
              <a:t>GeV</a:t>
            </a:r>
            <a:r>
              <a:rPr lang="en-US" altLang="en-US" sz="3000" dirty="0"/>
              <a:t>: Only inclusive searches at LHC</a:t>
            </a:r>
          </a:p>
          <a:p>
            <a:pPr>
              <a:lnSpc>
                <a:spcPct val="100000"/>
              </a:lnSpc>
            </a:pPr>
            <a:r>
              <a:rPr lang="en-US" altLang="en-US" sz="3000" dirty="0"/>
              <a:t>151.5 </a:t>
            </a:r>
            <a:r>
              <a:rPr lang="en-US" altLang="en-US" sz="3000" dirty="0" err="1"/>
              <a:t>GeV</a:t>
            </a:r>
            <a:r>
              <a:rPr lang="en-US" altLang="en-US" sz="3000" dirty="0"/>
              <a:t>: SM Higgs </a:t>
            </a:r>
            <a:r>
              <a:rPr lang="el-GR" altLang="en-US" sz="3000" dirty="0"/>
              <a:t>γγ</a:t>
            </a:r>
            <a:r>
              <a:rPr lang="en-US" altLang="en-US" sz="3000" dirty="0"/>
              <a:t> and Z</a:t>
            </a:r>
            <a:r>
              <a:rPr lang="el-GR" altLang="en-US" sz="3000" dirty="0"/>
              <a:t>γ</a:t>
            </a:r>
            <a:r>
              <a:rPr lang="en-US" altLang="en-US" sz="3000" dirty="0"/>
              <a:t> side-bands in associated production channels (no sign in ZZ) 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4" y="2624234"/>
            <a:ext cx="8629670" cy="337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92830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Hints for a 152 </a:t>
            </a:r>
            <a:r>
              <a:rPr lang="en-GB" dirty="0" err="1"/>
              <a:t>GeV</a:t>
            </a:r>
            <a:r>
              <a:rPr lang="en-GB" dirty="0"/>
              <a:t> scalar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New Scalar (Higgs) boson? Relation to DM?</a:t>
              </a:r>
            </a:p>
          </p:txBody>
        </p:sp>
      </p:grpSp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402907" y="5438268"/>
            <a:ext cx="8176861" cy="4853679"/>
          </a:xfrm>
        </p:spPr>
        <p:txBody>
          <a:bodyPr/>
          <a:lstStyle/>
          <a:p>
            <a:r>
              <a:rPr lang="en-US" altLang="en-US" sz="3000" dirty="0"/>
              <a:t>Hints for a resonance decaying to photons and Z</a:t>
            </a:r>
            <a:r>
              <a:rPr lang="el-GR" altLang="en-US" sz="3000" dirty="0"/>
              <a:t>γ</a:t>
            </a:r>
            <a:endParaRPr lang="en-US" altLang="en-US" sz="30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 b="4391"/>
          <a:stretch/>
        </p:blipFill>
        <p:spPr bwMode="auto">
          <a:xfrm>
            <a:off x="379856" y="1916832"/>
            <a:ext cx="7899400" cy="356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 rot="5400000">
            <a:off x="7334446" y="2970810"/>
            <a:ext cx="2014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ATLAS: 2301.10486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466921" y="980728"/>
            <a:ext cx="8176861" cy="4853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3000" dirty="0"/>
              <a:t>Motivated by the mass range of </a:t>
            </a:r>
            <a:r>
              <a:rPr lang="en-US" sz="3200" dirty="0"/>
              <a:t>1711.07874 </a:t>
            </a:r>
            <a:br>
              <a:rPr lang="en-US" sz="3200" dirty="0"/>
            </a:br>
            <a:r>
              <a:rPr lang="en-US" sz="3200" dirty="0"/>
              <a:t>(not included)</a:t>
            </a:r>
            <a:r>
              <a:rPr lang="en-US" altLang="en-US" sz="3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3527319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Differential Top-Quark Distributions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New Physics pollution of this SM measurement?</a:t>
              </a:r>
            </a:p>
          </p:txBody>
        </p:sp>
      </p:grpSp>
      <p:pic>
        <p:nvPicPr>
          <p:cNvPr id="7" name="Picture 25">
            <a:extLst>
              <a:ext uri="{FF2B5EF4-FFF2-40B4-BE49-F238E27FC236}">
                <a16:creationId xmlns:a16="http://schemas.microsoft.com/office/drawing/2014/main" id="{2D6AF1FB-1C5C-5204-BB66-DD9151AD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980728"/>
            <a:ext cx="4608512" cy="4394909"/>
          </a:xfrm>
          <a:prstGeom prst="rect">
            <a:avLst/>
          </a:prstGeom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b="6782"/>
          <a:stretch/>
        </p:blipFill>
        <p:spPr bwMode="auto">
          <a:xfrm>
            <a:off x="641722" y="1037236"/>
            <a:ext cx="26259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4763645" y="4437112"/>
            <a:ext cx="504056" cy="50405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 flipH="1" flipV="1">
            <a:off x="3225850" y="1052736"/>
            <a:ext cx="2041851" cy="33843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683568" y="3501008"/>
            <a:ext cx="4080077" cy="14401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hteck 13"/>
          <p:cNvSpPr/>
          <p:nvPr/>
        </p:nvSpPr>
        <p:spPr bwMode="auto">
          <a:xfrm>
            <a:off x="683568" y="1052736"/>
            <a:ext cx="2542282" cy="244827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04048" y="3619763"/>
            <a:ext cx="1266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2303.15340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39059" y="3933056"/>
            <a:ext cx="8496300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ATLAS: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“No model can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describe all measured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distributions within their uncertainties.”</a:t>
            </a:r>
          </a:p>
        </p:txBody>
      </p:sp>
    </p:spTree>
    <p:extLst>
      <p:ext uri="{BB962C8B-B14F-4D97-AF65-F5344CB8AC3E}">
        <p14:creationId xmlns:p14="http://schemas.microsoft.com/office/powerpoint/2010/main" val="29498218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9" b="5374"/>
          <a:stretch/>
        </p:blipFill>
        <p:spPr bwMode="auto">
          <a:xfrm>
            <a:off x="5580928" y="923748"/>
            <a:ext cx="3293754" cy="227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the 151.5 </a:t>
            </a:r>
            <a:r>
              <a:rPr lang="en-GB" dirty="0" err="1"/>
              <a:t>GeV</a:t>
            </a:r>
            <a:r>
              <a:rPr lang="en-GB" dirty="0"/>
              <a:t> Higgs a Triplet (</a:t>
            </a:r>
            <a:r>
              <a:rPr lang="el-GR" dirty="0"/>
              <a:t>Δ</a:t>
            </a:r>
            <a:r>
              <a:rPr lang="en-GB" dirty="0"/>
              <a:t>)?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94572"/>
            <a:ext cx="7860571" cy="324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6586" y="969744"/>
            <a:ext cx="7775814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l-GR" sz="2800" dirty="0"/>
              <a:t>Δ</a:t>
            </a:r>
            <a:r>
              <a:rPr lang="en-US" sz="2800" baseline="30000" dirty="0"/>
              <a:t>0</a:t>
            </a:r>
            <a:r>
              <a:rPr lang="el-GR" sz="2800" dirty="0"/>
              <a:t> </a:t>
            </a:r>
            <a:r>
              <a:rPr lang="en-US" sz="2800" dirty="0">
                <a:latin typeface="+mn-lt"/>
              </a:rPr>
              <a:t>d</a:t>
            </a:r>
            <a:r>
              <a:rPr lang="en-US" altLang="en-US" sz="2800" dirty="0">
                <a:latin typeface="+mn-lt"/>
              </a:rPr>
              <a:t>ecays dominantly to WW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and only suppressed to ZZ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Positive shift in the W mass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as preferred by the EW fit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7465F0-B55C-ECF2-C1EE-592CF1181981}"/>
              </a:ext>
            </a:extLst>
          </p:cNvPr>
          <p:cNvSpPr/>
          <p:nvPr/>
        </p:nvSpPr>
        <p:spPr bwMode="auto">
          <a:xfrm>
            <a:off x="7252291" y="116632"/>
            <a:ext cx="1784205" cy="638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90F3B-99D4-153E-41B3-157B4E72F6D8}"/>
              </a:ext>
            </a:extLst>
          </p:cNvPr>
          <p:cNvSpPr/>
          <p:nvPr/>
        </p:nvSpPr>
        <p:spPr bwMode="auto">
          <a:xfrm>
            <a:off x="7164288" y="64799"/>
            <a:ext cx="1784205" cy="638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err="1"/>
                <a:t>Drell</a:t>
              </a:r>
              <a:r>
                <a:rPr lang="en-GB" sz="3200" dirty="0"/>
                <a:t>-Yan production at the LHC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25984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4" y="843940"/>
            <a:ext cx="7001458" cy="26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/>
          <a:stretch/>
        </p:blipFill>
        <p:spPr bwMode="auto">
          <a:xfrm>
            <a:off x="5148064" y="3065915"/>
            <a:ext cx="3684250" cy="295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/>
                <a:cs typeface="Times New Roman"/>
              </a:rPr>
              <a:t>h→</a:t>
            </a:r>
            <a:r>
              <a:rPr lang="el-GR" dirty="0">
                <a:latin typeface="Times New Roman"/>
                <a:cs typeface="Times New Roman"/>
              </a:rPr>
              <a:t>γγ</a:t>
            </a:r>
            <a:r>
              <a:rPr lang="en-US" dirty="0">
                <a:latin typeface="Times New Roman"/>
                <a:cs typeface="Times New Roman"/>
              </a:rPr>
              <a:t>+X from ATLAS 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Triplet consistently explains h→</a:t>
              </a:r>
              <a:r>
                <a:rPr lang="el-GR" sz="3200" dirty="0"/>
                <a:t>γγ+</a:t>
              </a:r>
              <a:r>
                <a:rPr lang="en-GB" sz="3200" dirty="0"/>
                <a:t>X excesses </a:t>
              </a: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4014" y="3395585"/>
            <a:ext cx="835292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Analysis of h</a:t>
            </a:r>
            <a:r>
              <a:rPr lang="en-US" altLang="en-US" sz="2800" dirty="0">
                <a:latin typeface="Arial" panose="020B0604020202020204" pitchFamily="34" charset="0"/>
              </a:rPr>
              <a:t>→</a:t>
            </a:r>
            <a:r>
              <a:rPr lang="el-GR" altLang="en-US" sz="2800" dirty="0">
                <a:latin typeface="+mn-lt"/>
              </a:rPr>
              <a:t>γγ</a:t>
            </a:r>
            <a:r>
              <a:rPr lang="en-US" altLang="en-US" sz="2800" dirty="0">
                <a:latin typeface="+mn-lt"/>
              </a:rPr>
              <a:t>+X</a:t>
            </a:r>
          </a:p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22 channels (X=l,MET,4j,…)</a:t>
            </a:r>
          </a:p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10 relevant for the triplet</a:t>
            </a:r>
          </a:p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8 of them show excesses</a:t>
            </a:r>
          </a:p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Only mass and Br(</a:t>
            </a:r>
            <a:r>
              <a:rPr lang="el-GR" altLang="en-US" sz="2800" dirty="0">
                <a:latin typeface="+mn-lt"/>
              </a:rPr>
              <a:t>Δ</a:t>
            </a:r>
            <a:r>
              <a:rPr lang="en-US" altLang="en-US" sz="2800" baseline="30000" dirty="0">
                <a:latin typeface="+mn-lt"/>
              </a:rPr>
              <a:t>0</a:t>
            </a:r>
            <a:r>
              <a:rPr lang="el-GR" altLang="en-US" sz="2800" dirty="0">
                <a:latin typeface="Times New Roman"/>
                <a:cs typeface="Times New Roman"/>
              </a:rPr>
              <a:t>→γγ</a:t>
            </a:r>
            <a:r>
              <a:rPr lang="en-US" altLang="en-US" sz="2800" dirty="0">
                <a:latin typeface="+mn-lt"/>
              </a:rPr>
              <a:t>)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are relevant free parameters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1C41D6-C08A-386B-865D-AB743E0C6A62}"/>
              </a:ext>
            </a:extLst>
          </p:cNvPr>
          <p:cNvSpPr/>
          <p:nvPr/>
        </p:nvSpPr>
        <p:spPr bwMode="auto">
          <a:xfrm>
            <a:off x="7252291" y="116632"/>
            <a:ext cx="1784205" cy="638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006612" y="353808"/>
            <a:ext cx="2042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JHEP</a:t>
            </a:r>
            <a:r>
              <a:rPr lang="en-US" dirty="0"/>
              <a:t> 07 (2023) 176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77802" y="1027186"/>
            <a:ext cx="3118292" cy="806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S.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Ashanujjaman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, S.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Banik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, G.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Coloretti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, A.C. S.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P.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Maharathy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,</a:t>
            </a:r>
            <a:b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</a:b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B.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Mellado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  <a:cs typeface="Arial" pitchFamily="34" charset="0"/>
              </a:rPr>
              <a:t>, 2402.00101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254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/>
                <a:cs typeface="Times New Roman"/>
              </a:rPr>
              <a:t>Moriond</a:t>
            </a:r>
            <a:r>
              <a:rPr lang="en-US" dirty="0">
                <a:latin typeface="Times New Roman"/>
                <a:cs typeface="Times New Roman"/>
              </a:rPr>
              <a:t> EW Update (ATLAS)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Compatible with the triplet</a:t>
              </a:r>
              <a:endParaRPr lang="en-GB" sz="32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91C41D6-C08A-386B-865D-AB743E0C6A62}"/>
              </a:ext>
            </a:extLst>
          </p:cNvPr>
          <p:cNvSpPr/>
          <p:nvPr/>
        </p:nvSpPr>
        <p:spPr bwMode="auto">
          <a:xfrm>
            <a:off x="7252291" y="116632"/>
            <a:ext cx="1784205" cy="638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6E795F-7BC7-ACD2-CF81-70922275B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066" y="1340768"/>
            <a:ext cx="4300954" cy="417646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3B0AB9E-A2D7-D154-5355-3EBF9CD778D2}"/>
              </a:ext>
            </a:extLst>
          </p:cNvPr>
          <p:cNvSpPr/>
          <p:nvPr/>
        </p:nvSpPr>
        <p:spPr bwMode="auto">
          <a:xfrm>
            <a:off x="7810268" y="3356992"/>
            <a:ext cx="792088" cy="8518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307133" y="306827"/>
            <a:ext cx="2400785" cy="450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ATLAS-CONF-2024-005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6846" y="1196752"/>
            <a:ext cx="835292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1800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New excess in </a:t>
            </a:r>
            <a:r>
              <a:rPr lang="el-GR" altLang="en-US" sz="2800" dirty="0">
                <a:latin typeface="+mn-lt"/>
              </a:rPr>
              <a:t>γγ</a:t>
            </a:r>
            <a:r>
              <a:rPr lang="en-US" altLang="en-US" sz="2800" dirty="0">
                <a:latin typeface="+mn-lt"/>
              </a:rPr>
              <a:t>+</a:t>
            </a:r>
            <a:r>
              <a:rPr lang="el-GR" altLang="en-US" sz="2800" dirty="0">
                <a:latin typeface="+mn-lt"/>
              </a:rPr>
              <a:t>τ</a:t>
            </a:r>
            <a:endParaRPr lang="en-US" altLang="en-US" sz="2800" dirty="0">
              <a:latin typeface="+mn-lt"/>
            </a:endParaRPr>
          </a:p>
          <a:p>
            <a:pPr marL="1800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Background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refitting further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increases significance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91BE2D-145B-6F57-8398-F0D7062B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13" y="3047223"/>
            <a:ext cx="3792882" cy="30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676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3862"/>
            <a:ext cx="8496944" cy="50850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Differential Top-Quark Distributions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6079119"/>
            <a:ext cx="9144000" cy="600751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New Physics pollution of this SM measurement?</a:t>
              </a:r>
            </a:p>
          </p:txBody>
        </p:sp>
      </p:grpSp>
      <p:sp>
        <p:nvSpPr>
          <p:cNvPr id="2" name="Rechteck 1"/>
          <p:cNvSpPr/>
          <p:nvPr/>
        </p:nvSpPr>
        <p:spPr bwMode="auto">
          <a:xfrm>
            <a:off x="4763645" y="4437112"/>
            <a:ext cx="504056" cy="50405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04048" y="3619763"/>
            <a:ext cx="1266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2303.15340</a:t>
            </a:r>
          </a:p>
        </p:txBody>
      </p:sp>
      <p:pic>
        <p:nvPicPr>
          <p:cNvPr id="80898" name="Picture 2" descr="C:\Users\andre\AppData\Local\Packages\Microsoft.Windows.Photos_8wekyb3d8bbwe\TempState\ShareServiceTempFolder\image_2024_02_28T15_11_06_203Z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9" y="951672"/>
            <a:ext cx="9001000" cy="45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249686" y="1035024"/>
            <a:ext cx="4002834" cy="21422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ATLAS: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“No model can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describe all measured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distributions within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their uncertainties.”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D1BE970-0ADD-BF90-C96A-BB74230A85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400" y="5518997"/>
          <a:ext cx="720080" cy="480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720" imgH="228600" progId="Equation.DSMT4">
                  <p:embed/>
                </p:oleObj>
              </mc:Choice>
              <mc:Fallback>
                <p:oleObj name="Equation" r:id="rId3" imgW="34272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D1BE970-0ADD-BF90-C96A-BB74230A85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400" y="5518997"/>
                        <a:ext cx="720080" cy="480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2A56659B-2E3C-0D82-29A4-C71C56F2B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06" y="5445224"/>
            <a:ext cx="9260346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      angle between the leptons from the W decays</a:t>
            </a:r>
          </a:p>
        </p:txBody>
      </p:sp>
      <p:sp>
        <p:nvSpPr>
          <p:cNvPr id="6" name="Rechteck 5"/>
          <p:cNvSpPr/>
          <p:nvPr/>
        </p:nvSpPr>
        <p:spPr>
          <a:xfrm>
            <a:off x="6622500" y="11720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r>
              <a:rPr lang="en-US" i="1" dirty="0"/>
              <a:t>JHEP</a:t>
            </a:r>
            <a:r>
              <a:rPr lang="en-US" dirty="0"/>
              <a:t> 07 (2023) 141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647642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7596336" y="116632"/>
            <a:ext cx="136815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Physics in Top-Quark Distributions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434312"/>
              <a:ext cx="6223298" cy="709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Related to the 95 </a:t>
              </a:r>
              <a:r>
                <a:rPr lang="en-GB" sz="3200" dirty="0" err="1"/>
                <a:t>GeV</a:t>
              </a:r>
              <a:r>
                <a:rPr lang="en-GB" sz="3200" dirty="0"/>
                <a:t> and 151.5 </a:t>
              </a:r>
              <a:r>
                <a:rPr lang="en-GB" sz="3200" dirty="0" err="1"/>
                <a:t>GeV</a:t>
              </a:r>
              <a:r>
                <a:rPr lang="en-GB" sz="3200" dirty="0"/>
                <a:t> hints?</a:t>
              </a:r>
            </a:p>
          </p:txBody>
        </p:sp>
      </p:grpSp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" b="1379"/>
          <a:stretch/>
        </p:blipFill>
        <p:spPr bwMode="auto">
          <a:xfrm>
            <a:off x="5076056" y="916992"/>
            <a:ext cx="3787363" cy="508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95536" y="1052736"/>
            <a:ext cx="4968552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ATLAS analysis normalized to the total cross section</a:t>
            </a:r>
          </a:p>
          <a:p>
            <a:pPr marL="360000"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only sensitive to the shape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of NP</a:t>
            </a:r>
          </a:p>
          <a:p>
            <a:pPr marL="360000" lvl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NP at small angels can explain deficit at large angles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Associated production of new scalars decaying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to WW and bb has a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top-like signature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BC88046-DCD1-87B5-1CCF-E5031BEFCC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2400" y="4581525"/>
          <a:ext cx="5349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800" imgH="177480" progId="Equation.DSMT4">
                  <p:embed/>
                </p:oleObj>
              </mc:Choice>
              <mc:Fallback>
                <p:oleObj name="Equation" r:id="rId3" imgW="253800" imgH="177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BC88046-DCD1-87B5-1CCF-E5031BEFC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2400" y="4581525"/>
                        <a:ext cx="534988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B9382B6-405F-1BB9-C875-239F4312AD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5875" y="2060575"/>
          <a:ext cx="5603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6400" imgH="177480" progId="Equation.DSMT4">
                  <p:embed/>
                </p:oleObj>
              </mc:Choice>
              <mc:Fallback>
                <p:oleObj name="Equation" r:id="rId5" imgW="26640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B9382B6-405F-1BB9-C875-239F4312AD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75" y="2060575"/>
                        <a:ext cx="560388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6728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7596336" y="116632"/>
            <a:ext cx="136815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3862"/>
            <a:ext cx="8208912" cy="508500"/>
          </a:xfrm>
        </p:spPr>
        <p:txBody>
          <a:bodyPr/>
          <a:lstStyle/>
          <a:p>
            <a:r>
              <a:rPr lang="en-GB" dirty="0"/>
              <a:t>Simplified Model: H</a:t>
            </a:r>
            <a:r>
              <a:rPr lang="en-GB" dirty="0">
                <a:latin typeface="Times New Roman"/>
                <a:cs typeface="Times New Roman"/>
              </a:rPr>
              <a:t>→</a:t>
            </a:r>
            <a:r>
              <a:rPr lang="en-GB" dirty="0"/>
              <a:t>SS</a:t>
            </a:r>
            <a:r>
              <a:rPr lang="en-GB" dirty="0">
                <a:latin typeface="+mn-lt"/>
              </a:rPr>
              <a:t>’</a:t>
            </a:r>
            <a:r>
              <a:rPr lang="en-GB" dirty="0">
                <a:latin typeface="Times New Roman"/>
                <a:cs typeface="Times New Roman"/>
              </a:rPr>
              <a:t>→</a:t>
            </a:r>
            <a:r>
              <a:rPr lang="en-GB" dirty="0" err="1">
                <a:latin typeface="Times New Roman"/>
                <a:cs typeface="Times New Roman"/>
              </a:rPr>
              <a:t>WWbb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Also deficit at large </a:t>
              </a:r>
              <a:r>
                <a:rPr lang="el-GR" sz="3200" dirty="0"/>
                <a:t>Δφ</a:t>
              </a:r>
              <a:r>
                <a:rPr lang="en-US" sz="3200" baseline="30000" dirty="0"/>
                <a:t>eµ</a:t>
              </a:r>
              <a:r>
                <a:rPr lang="en-US" sz="3200" dirty="0"/>
                <a:t> &amp; m</a:t>
              </a:r>
              <a:r>
                <a:rPr lang="en-US" sz="3200" baseline="30000" dirty="0"/>
                <a:t>eµ</a:t>
              </a:r>
              <a:r>
                <a:rPr lang="en-US" sz="3200" dirty="0"/>
                <a:t> explained</a:t>
              </a:r>
              <a:endParaRPr lang="en-GB" sz="3200" dirty="0"/>
            </a:p>
          </p:txBody>
        </p:sp>
      </p:grp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53243"/>
            <a:ext cx="7331251" cy="425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5536" y="889986"/>
            <a:ext cx="8208912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Fix </a:t>
            </a:r>
            <a:r>
              <a:rPr lang="en-US" altLang="en-US" sz="2800" dirty="0" err="1">
                <a:latin typeface="+mn-lt"/>
              </a:rPr>
              <a:t>m</a:t>
            </a:r>
            <a:r>
              <a:rPr lang="en-US" altLang="en-US" sz="2800" baseline="-25000" dirty="0" err="1">
                <a:latin typeface="+mn-lt"/>
              </a:rPr>
              <a:t>S</a:t>
            </a:r>
            <a:r>
              <a:rPr lang="en-US" altLang="en-US" sz="2800" dirty="0">
                <a:latin typeface="+mn-lt"/>
              </a:rPr>
              <a:t>=151.5GeV and </a:t>
            </a:r>
            <a:r>
              <a:rPr lang="en-US" altLang="en-US" sz="2800" dirty="0" err="1">
                <a:latin typeface="+mn-lt"/>
              </a:rPr>
              <a:t>m</a:t>
            </a:r>
            <a:r>
              <a:rPr lang="en-US" altLang="en-US" sz="2800" baseline="-25000" dirty="0" err="1">
                <a:latin typeface="+mn-lt"/>
              </a:rPr>
              <a:t>S’</a:t>
            </a:r>
            <a:r>
              <a:rPr lang="en-US" altLang="en-US" sz="2800" dirty="0">
                <a:latin typeface="+mn-lt"/>
              </a:rPr>
              <a:t>=95GeV by the hints for narrow resonances. Weak </a:t>
            </a:r>
            <a:r>
              <a:rPr lang="en-US" altLang="en-US" sz="2800" dirty="0" err="1">
                <a:latin typeface="+mn-lt"/>
              </a:rPr>
              <a:t>m</a:t>
            </a:r>
            <a:r>
              <a:rPr lang="en-US" altLang="en-US" sz="2800" baseline="-25000" dirty="0" err="1">
                <a:latin typeface="+mn-lt"/>
              </a:rPr>
              <a:t>H</a:t>
            </a:r>
            <a:r>
              <a:rPr lang="en-US" altLang="en-US" sz="2800" baseline="-25000" dirty="0"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(270GeV) dependence. 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5747A8-C5FD-3B5C-E4C7-29261DB4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4" y="362617"/>
            <a:ext cx="1560632" cy="4372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2308.07953</a:t>
            </a:r>
            <a:r>
              <a:rPr kumimoji="0" lang="en-CH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CH" altLang="en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4119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7596336" y="116632"/>
            <a:ext cx="136815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3862"/>
            <a:ext cx="8208912" cy="508500"/>
          </a:xfrm>
        </p:spPr>
        <p:txBody>
          <a:bodyPr/>
          <a:lstStyle/>
          <a:p>
            <a:r>
              <a:rPr lang="en-GB" dirty="0"/>
              <a:t>Simplified Model: H</a:t>
            </a:r>
            <a:r>
              <a:rPr lang="en-GB" dirty="0">
                <a:latin typeface="Times New Roman"/>
                <a:cs typeface="Times New Roman"/>
              </a:rPr>
              <a:t>→</a:t>
            </a:r>
            <a:r>
              <a:rPr lang="en-GB" dirty="0"/>
              <a:t>SS</a:t>
            </a:r>
            <a:r>
              <a:rPr lang="en-GB" dirty="0">
                <a:latin typeface="+mn-lt"/>
              </a:rPr>
              <a:t>’</a:t>
            </a:r>
            <a:r>
              <a:rPr lang="en-GB" dirty="0">
                <a:latin typeface="Times New Roman"/>
                <a:cs typeface="Times New Roman"/>
              </a:rPr>
              <a:t>→</a:t>
            </a:r>
            <a:r>
              <a:rPr lang="en-GB" dirty="0" err="1">
                <a:latin typeface="Times New Roman"/>
                <a:cs typeface="Times New Roman"/>
              </a:rPr>
              <a:t>WWbb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6020111"/>
            <a:ext cx="9144000" cy="659759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Agreement with data significantly improved (&gt;5</a:t>
              </a:r>
              <a:r>
                <a:rPr lang="el-GR" sz="3200" dirty="0"/>
                <a:t>σ</a:t>
              </a:r>
              <a:r>
                <a:rPr lang="en-GB" sz="3200" dirty="0"/>
                <a:t>)</a:t>
              </a: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9494"/>
            <a:ext cx="882402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5747A8-C5FD-3B5C-E4C7-29261DB4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4" y="362617"/>
            <a:ext cx="1560632" cy="4372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2308.07953</a:t>
            </a:r>
            <a:r>
              <a:rPr kumimoji="0" lang="en-CH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CH" altLang="en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5362166-43B8-023B-0CE1-ABF7D93EF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30" y="5301208"/>
            <a:ext cx="8680006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Improvement of SM prediction imperative!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5893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4</TotalTime>
  <Words>953</Words>
  <Application>Microsoft Office PowerPoint</Application>
  <PresentationFormat>On-screen Show (4:3)</PresentationFormat>
  <Paragraphs>152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Garamond</vt:lpstr>
      <vt:lpstr>Georgia</vt:lpstr>
      <vt:lpstr>Rockwell</vt:lpstr>
      <vt:lpstr>SFMono-Regular</vt:lpstr>
      <vt:lpstr>Symbol</vt:lpstr>
      <vt:lpstr>Times</vt:lpstr>
      <vt:lpstr>Times New Roman</vt:lpstr>
      <vt:lpstr>Wingdings</vt:lpstr>
      <vt:lpstr>PSI PowerPoint Master english</vt:lpstr>
      <vt:lpstr>1_Custom Design</vt:lpstr>
      <vt:lpstr>Custom Design</vt:lpstr>
      <vt:lpstr>Equation</vt:lpstr>
      <vt:lpstr>New Higgses at the Electroweak Scale and Differential Top-Quark Distributions</vt:lpstr>
      <vt:lpstr>Hints for new Scalars at 95 GeV &amp; 151.5 GeV</vt:lpstr>
      <vt:lpstr>Is the 151.5 GeV Higgs a Triplet (Δ)?</vt:lpstr>
      <vt:lpstr>h→γγ+X from ATLAS </vt:lpstr>
      <vt:lpstr>Moriond EW Update (ATLAS)</vt:lpstr>
      <vt:lpstr>Differential Top-Quark Distributions</vt:lpstr>
      <vt:lpstr>New Physics in Top-Quark Distributions</vt:lpstr>
      <vt:lpstr>Simplified Model: H→SS’→WWbb</vt:lpstr>
      <vt:lpstr>Simplified Model: H→SS’→WWbb</vt:lpstr>
      <vt:lpstr>Is 95 GeV a singlet? Relation to 151.5 GeV?</vt:lpstr>
      <vt:lpstr>Δ2HDMS and top-quark production</vt:lpstr>
      <vt:lpstr>PowerPoint Presentation</vt:lpstr>
      <vt:lpstr>PowerPoint Presentation</vt:lpstr>
      <vt:lpstr>Multi-leptons history</vt:lpstr>
      <vt:lpstr>Higgs Sector of the SM</vt:lpstr>
      <vt:lpstr>Multi-lepton Anomalies</vt:lpstr>
      <vt:lpstr>Low mass WW seraches</vt:lpstr>
      <vt:lpstr>PowerPoint Presentation</vt:lpstr>
      <vt:lpstr>PowerPoint Presentation</vt:lpstr>
      <vt:lpstr>Hints for a 152 GeV scalar</vt:lpstr>
      <vt:lpstr>Differential Top-Quark Distributions</vt:lpstr>
    </vt:vector>
  </TitlesOfParts>
  <Company>PSI - Paul Scherrer Institut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 presentation here</dc:title>
  <dc:creator>Crivellin Andreas</dc:creator>
  <cp:lastModifiedBy>Crivellin Andreas</cp:lastModifiedBy>
  <cp:revision>630</cp:revision>
  <cp:lastPrinted>2018-03-01T20:24:14Z</cp:lastPrinted>
  <dcterms:created xsi:type="dcterms:W3CDTF">2016-11-10T14:03:25Z</dcterms:created>
  <dcterms:modified xsi:type="dcterms:W3CDTF">2024-04-09T05:44:54Z</dcterms:modified>
</cp:coreProperties>
</file>