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6" r:id="rId1"/>
  </p:sldMasterIdLst>
  <p:notesMasterIdLst>
    <p:notesMasterId r:id="rId44"/>
  </p:notesMasterIdLst>
  <p:handoutMasterIdLst>
    <p:handoutMasterId r:id="rId45"/>
  </p:handoutMasterIdLst>
  <p:sldIdLst>
    <p:sldId id="457" r:id="rId2"/>
    <p:sldId id="1376" r:id="rId3"/>
    <p:sldId id="1377" r:id="rId4"/>
    <p:sldId id="1378" r:id="rId5"/>
    <p:sldId id="1379" r:id="rId6"/>
    <p:sldId id="1380" r:id="rId7"/>
    <p:sldId id="1381" r:id="rId8"/>
    <p:sldId id="1328" r:id="rId9"/>
    <p:sldId id="1329" r:id="rId10"/>
    <p:sldId id="1340" r:id="rId11"/>
    <p:sldId id="1342" r:id="rId12"/>
    <p:sldId id="1365" r:id="rId13"/>
    <p:sldId id="1335" r:id="rId14"/>
    <p:sldId id="1337" r:id="rId15"/>
    <p:sldId id="1338" r:id="rId16"/>
    <p:sldId id="1343" r:id="rId17"/>
    <p:sldId id="1344" r:id="rId18"/>
    <p:sldId id="1366" r:id="rId19"/>
    <p:sldId id="1345" r:id="rId20"/>
    <p:sldId id="1347" r:id="rId21"/>
    <p:sldId id="1346" r:id="rId22"/>
    <p:sldId id="1354" r:id="rId23"/>
    <p:sldId id="1356" r:id="rId24"/>
    <p:sldId id="1349" r:id="rId25"/>
    <p:sldId id="1367" r:id="rId26"/>
    <p:sldId id="1353" r:id="rId27"/>
    <p:sldId id="1361" r:id="rId28"/>
    <p:sldId id="1357" r:id="rId29"/>
    <p:sldId id="1359" r:id="rId30"/>
    <p:sldId id="1360" r:id="rId31"/>
    <p:sldId id="1363" r:id="rId32"/>
    <p:sldId id="450" r:id="rId33"/>
    <p:sldId id="273" r:id="rId34"/>
    <p:sldId id="1341" r:id="rId35"/>
    <p:sldId id="1339" r:id="rId36"/>
    <p:sldId id="1348" r:id="rId37"/>
    <p:sldId id="1362" r:id="rId38"/>
    <p:sldId id="1316" r:id="rId39"/>
    <p:sldId id="1317" r:id="rId40"/>
    <p:sldId id="1309" r:id="rId41"/>
    <p:sldId id="1315" r:id="rId42"/>
    <p:sldId id="352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00000"/>
    <a:srgbClr val="66FFFF"/>
    <a:srgbClr val="0000FF"/>
    <a:srgbClr val="0D1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4" autoAdjust="0"/>
    <p:restoredTop sz="91771" autoAdjust="0"/>
  </p:normalViewPr>
  <p:slideViewPr>
    <p:cSldViewPr snapToGrid="0">
      <p:cViewPr varScale="1">
        <p:scale>
          <a:sx n="70" d="100"/>
          <a:sy n="70" d="100"/>
        </p:scale>
        <p:origin x="192" y="11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3004FB-DF2B-4D9C-B6A5-08E3A9F05B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034A90-D1E5-4902-AEFF-97ED8889FA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7F134-EB86-401C-93B2-BFB6CD2B0E5F}" type="datetimeFigureOut">
              <a:rPr lang="en-US" smtClean="0"/>
              <a:t>4/21/24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048FD6-0358-464D-9AB8-B066206111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Henry Klest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C8187-0743-4C39-8D91-6D2DB69B77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CD24F-0BD8-491D-85AB-F40F8FF7D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5780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AD1E6-4F01-4607-9761-B2FFF91ACAAE}" type="datetimeFigureOut">
              <a:rPr lang="en-US" smtClean="0"/>
              <a:t>4/21/24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Henry Klest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6AD93-0C12-403A-9C8F-CF447C9B5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6379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39" y="6083300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12192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5475819"/>
            <a:ext cx="5486400" cy="915835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8" y="5475819"/>
            <a:ext cx="5463447" cy="915835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423411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3" y="1889396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675246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07" y="1888617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674467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3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806613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5" y="3806613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8875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5" y="18875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8" y="3809112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890093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1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3" y="4896695"/>
            <a:ext cx="11246069" cy="1448440"/>
          </a:xfrm>
          <a:noFill/>
        </p:spPr>
        <p:txBody>
          <a:bodyPr lIns="0" tIns="91440"/>
          <a:lstStyle>
            <a:lvl1pPr>
              <a:defRPr sz="2667">
                <a:solidFill>
                  <a:srgbClr val="000000"/>
                </a:solidFill>
              </a:defRPr>
            </a:lvl1pPr>
            <a:lvl2pPr>
              <a:defRPr sz="2667">
                <a:solidFill>
                  <a:srgbClr val="000000"/>
                </a:solidFill>
              </a:defRPr>
            </a:lvl2pPr>
            <a:lvl3pPr>
              <a:defRPr sz="2667">
                <a:solidFill>
                  <a:srgbClr val="000000"/>
                </a:solidFill>
              </a:defRPr>
            </a:lvl3pPr>
            <a:lvl4pPr>
              <a:defRPr sz="2667">
                <a:solidFill>
                  <a:srgbClr val="000000"/>
                </a:solidFill>
              </a:defRPr>
            </a:lvl4pPr>
            <a:lvl5pPr>
              <a:defRPr sz="2667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733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4169561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4" y="4169561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0" y="4169561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7" y="4169561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43692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50"/>
            <a:ext cx="11163868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16" y="1894418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763178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09" y="1894418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763178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16" y="4130201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6003566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09" y="4130201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6007357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35431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90105"/>
            <a:ext cx="11163868" cy="402985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91431" y="5943817"/>
            <a:ext cx="4948052" cy="320995"/>
          </a:xfrm>
        </p:spPr>
        <p:txBody>
          <a:bodyPr bIns="0" anchor="t" anchorCtr="0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3540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39" y="6083300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321339" y="-2421176"/>
            <a:ext cx="5042667" cy="21034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Suggested</a:t>
            </a:r>
            <a:r>
              <a:rPr lang="en-US" sz="1867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867" b="1" baseline="0" dirty="0">
              <a:solidFill>
                <a:schemeClr val="bg1"/>
              </a:solidFill>
            </a:endParaRPr>
          </a:p>
          <a:p>
            <a:pPr lvl="0"/>
            <a:r>
              <a:rPr lang="en-US" sz="1867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600"/>
              </a:spcAft>
            </a:pPr>
            <a:r>
              <a:rPr lang="en-US" sz="1867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867" b="1" dirty="0">
                <a:solidFill>
                  <a:schemeClr val="bg1"/>
                </a:solidFill>
              </a:rPr>
              <a:t>DO YOU HAVE ANY BIG QUESTIONS?</a:t>
            </a:r>
            <a:endParaRPr lang="en-US" sz="1867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3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515940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87009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18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25061" y="766261"/>
            <a:ext cx="7580467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2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752" y="544589"/>
            <a:ext cx="2382461" cy="858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358552" y="-1972722"/>
            <a:ext cx="4670533" cy="13236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Suggested</a:t>
            </a:r>
            <a:r>
              <a:rPr lang="en-US" sz="1867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867" b="1" baseline="0" dirty="0">
              <a:solidFill>
                <a:schemeClr val="bg1"/>
              </a:solidFill>
            </a:endParaRPr>
          </a:p>
          <a:p>
            <a:r>
              <a:rPr lang="en-US" sz="1867" b="1" baseline="0" dirty="0">
                <a:solidFill>
                  <a:schemeClr val="bg1"/>
                </a:solidFill>
              </a:rPr>
              <a:t>WE START WITH YES.</a:t>
            </a:r>
            <a:endParaRPr lang="en-US" sz="1867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777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32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utrino in a hydrogen bubble chamber | The world's first ne… | Flickr">
            <a:extLst>
              <a:ext uri="{FF2B5EF4-FFF2-40B4-BE49-F238E27FC236}">
                <a16:creationId xmlns:a16="http://schemas.microsoft.com/office/drawing/2014/main" id="{46E5AD0A-955A-43A0-0A2E-70662805D9F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71"/>
          <a:stretch/>
        </p:blipFill>
        <p:spPr bwMode="auto">
          <a:xfrm>
            <a:off x="-19054" y="-35149"/>
            <a:ext cx="12325353" cy="693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25061" y="766261"/>
            <a:ext cx="7580467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2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952" y="123898"/>
            <a:ext cx="2382461" cy="85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1" y="6018847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4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69" y="6060003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7020"/>
            <a:ext cx="12192000" cy="6011939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12192000" cy="6011939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3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7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69" y="109775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75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67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3733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3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3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7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899573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4" y="401282"/>
            <a:ext cx="7979531" cy="441436"/>
          </a:xfrm>
        </p:spPr>
        <p:txBody>
          <a:bodyPr/>
          <a:lstStyle>
            <a:lvl1pPr marL="0" indent="0">
              <a:buNone/>
              <a:defRPr sz="1333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333" b="0" cap="all" dirty="0">
                <a:solidFill>
                  <a:srgbClr val="000000"/>
                </a:solidFill>
              </a:rPr>
              <a:t>Type in Name of </a:t>
            </a:r>
            <a:r>
              <a:rPr lang="en-US" sz="1333" b="0" cap="all" dirty="0" err="1">
                <a:solidFill>
                  <a:srgbClr val="000000"/>
                </a:solidFill>
              </a:rPr>
              <a:t>fACILITY</a:t>
            </a:r>
            <a:r>
              <a:rPr lang="en-US" sz="1333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333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2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69" y="227511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59068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07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110360"/>
            <a:ext cx="9034837" cy="1119235"/>
          </a:xfrm>
        </p:spPr>
        <p:txBody>
          <a:bodyPr lIns="0" rIns="91440" anchor="b">
            <a:normAutofit/>
          </a:bodyPr>
          <a:lstStyle>
            <a:lvl1pPr>
              <a:defRPr sz="3733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3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3" y="4959068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4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681605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2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7" y="9304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5"/>
            <a:ext cx="11094720" cy="1373592"/>
          </a:xfrm>
        </p:spPr>
        <p:txBody>
          <a:bodyPr lIns="0" anchor="t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3" y="51915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7" y="-1"/>
            <a:ext cx="11901164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3733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"/>
            <a:ext cx="5974080" cy="3663951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1"/>
            <a:ext cx="5974080" cy="3663951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40684"/>
            <a:ext cx="11565467" cy="787099"/>
          </a:xfrm>
        </p:spPr>
        <p:txBody>
          <a:bodyPr lIns="0"/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3" y="51788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0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0"/>
            <a:ext cx="3986784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0"/>
            <a:ext cx="3986784" cy="367364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0"/>
            <a:ext cx="3943851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3" y="51915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3" y="46454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4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0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7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5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Line Hed &amp;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AAA66-D45D-F344-B196-AC141CC3F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42000" y="6453659"/>
            <a:ext cx="609600" cy="182880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6E8240-4FFC-4BBF-A30C-F33A68786BBA}"/>
              </a:ext>
            </a:extLst>
          </p:cNvPr>
          <p:cNvSpPr/>
          <p:nvPr userDrawn="1"/>
        </p:nvSpPr>
        <p:spPr>
          <a:xfrm>
            <a:off x="777067" y="5280236"/>
            <a:ext cx="10491007" cy="77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6AB5A2-F209-43C6-868D-C22A5BA6CB22}"/>
              </a:ext>
            </a:extLst>
          </p:cNvPr>
          <p:cNvSpPr/>
          <p:nvPr userDrawn="1"/>
        </p:nvSpPr>
        <p:spPr>
          <a:xfrm>
            <a:off x="777067" y="200025"/>
            <a:ext cx="3728258" cy="690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F249740-310B-4DD3-9F74-8E7FE3BC3F98}"/>
              </a:ext>
            </a:extLst>
          </p:cNvPr>
          <p:cNvSpPr txBox="1">
            <a:spLocks/>
          </p:cNvSpPr>
          <p:nvPr userDrawn="1"/>
        </p:nvSpPr>
        <p:spPr>
          <a:xfrm>
            <a:off x="4805179" y="65450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b="1" i="0" kern="1200">
                <a:solidFill>
                  <a:schemeClr val="tx1">
                    <a:tint val="75000"/>
                  </a:schemeClr>
                </a:solidFill>
                <a:latin typeface="Georgia Bold" panose="020405020504050203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Henry Klest, DIS2024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B2D4AAE-E1FA-C8E3-BC58-F37E769A1D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175" y="36356"/>
            <a:ext cx="1160510" cy="83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35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7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-Line Hed &amp;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9BAF-7D99-A249-AFC7-E47DCB504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6320" y="1361440"/>
            <a:ext cx="10058400" cy="1057517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70000"/>
              </a:lnSpc>
              <a:defRPr sz="4000" b="1" i="0">
                <a:latin typeface="Verdana Bold"/>
              </a:defRPr>
            </a:lvl1pPr>
          </a:lstStyle>
          <a:p>
            <a:r>
              <a:rPr lang="en-US" dirty="0"/>
              <a:t>1-Line Headline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B719A-F0E0-FD49-8262-6EEBC0D595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6800" y="2190127"/>
            <a:ext cx="10058400" cy="26188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Type copy here.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  <a:p>
            <a:r>
              <a:rPr lang="en-US" dirty="0"/>
              <a:t>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Integer ante </a:t>
            </a:r>
            <a:r>
              <a:rPr lang="en-US" dirty="0" err="1"/>
              <a:t>eros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libero id,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dolor.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AAA66-D45D-F344-B196-AC141CC3F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DF09B3-AAEB-4BFA-9021-C2555CCD153A}"/>
              </a:ext>
            </a:extLst>
          </p:cNvPr>
          <p:cNvSpPr/>
          <p:nvPr userDrawn="1"/>
        </p:nvSpPr>
        <p:spPr>
          <a:xfrm>
            <a:off x="615143" y="6059978"/>
            <a:ext cx="1670858" cy="77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6E8240-4FFC-4BBF-A30C-F33A68786BBA}"/>
              </a:ext>
            </a:extLst>
          </p:cNvPr>
          <p:cNvSpPr/>
          <p:nvPr userDrawn="1"/>
        </p:nvSpPr>
        <p:spPr>
          <a:xfrm>
            <a:off x="777067" y="5280236"/>
            <a:ext cx="10491007" cy="77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6AB5A2-F209-43C6-868D-C22A5BA6CB22}"/>
              </a:ext>
            </a:extLst>
          </p:cNvPr>
          <p:cNvSpPr/>
          <p:nvPr userDrawn="1"/>
        </p:nvSpPr>
        <p:spPr>
          <a:xfrm>
            <a:off x="777067" y="200025"/>
            <a:ext cx="3728258" cy="690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0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7371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904965"/>
            <a:ext cx="5364480" cy="4422775"/>
          </a:xfrm>
        </p:spPr>
        <p:txBody>
          <a:bodyPr/>
          <a:lstStyle>
            <a:lvl1pPr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890677"/>
            <a:ext cx="5364480" cy="4422775"/>
          </a:xfrm>
        </p:spPr>
        <p:txBody>
          <a:bodyPr/>
          <a:lstStyle>
            <a:lvl1pPr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55443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454269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2400"/>
            </a:lvl1pPr>
            <a:lvl2pPr marL="609585" indent="-230712"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454269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2400"/>
            </a:lvl1pPr>
            <a:lvl2pPr marL="609585" indent="-230712"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0" y="1874730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  <a:lvl2pPr marL="609585" indent="-230712">
              <a:defRPr sz="2133"/>
            </a:lvl2pPr>
            <a:lvl3pPr marL="836063" indent="-171446">
              <a:defRPr sz="1867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4527" y="1874730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  <a:lvl2pPr marL="609585" indent="-230712">
              <a:defRPr sz="2133"/>
            </a:lvl2pPr>
            <a:lvl3pPr marL="836063" indent="-171446">
              <a:defRPr sz="1867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92463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7" y="1890496"/>
            <a:ext cx="5759667" cy="2054443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7" y="1890495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7" y="4271088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7" y="4257459"/>
            <a:ext cx="5759667" cy="2054443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2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2" y="1934727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5" y="1923614"/>
            <a:ext cx="2698328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54" y="3493608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719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2" y="3507968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3" y="5076181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2" y="5059321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52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4188849"/>
            <a:ext cx="5486400" cy="2129163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8" y="4188849"/>
            <a:ext cx="5463447" cy="2129163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04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04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2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5853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77796"/>
            <a:ext cx="5486400" cy="1717079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877796"/>
            <a:ext cx="5486400" cy="1717079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2" y="5912892"/>
            <a:ext cx="5327631" cy="47876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21" y="5925592"/>
            <a:ext cx="5327631" cy="47876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168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320" y="6399990"/>
            <a:ext cx="1034357" cy="372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477838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858435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3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8AEDF26-E5C1-7243-A0E0-6304CF8365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6436112"/>
            <a:ext cx="1891671" cy="24058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A037B4-B70E-D9B0-3748-A5CFEC6E5388}"/>
              </a:ext>
            </a:extLst>
          </p:cNvPr>
          <p:cNvCxnSpPr/>
          <p:nvPr userDrawn="1"/>
        </p:nvCxnSpPr>
        <p:spPr>
          <a:xfrm>
            <a:off x="1066800" y="5999967"/>
            <a:ext cx="10058400" cy="0"/>
          </a:xfrm>
          <a:prstGeom prst="line">
            <a:avLst/>
          </a:prstGeom>
          <a:ln w="25400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88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47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5" r:id="rId29"/>
    <p:sldLayoutId id="2147483746" r:id="rId3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609585" rtl="0" eaLnBrk="1" latinLnBrk="0" hangingPunct="1">
        <a:lnSpc>
          <a:spcPct val="95000"/>
        </a:lnSpc>
        <a:spcBef>
          <a:spcPct val="0"/>
        </a:spcBef>
        <a:buNone/>
        <a:defRPr sz="3733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0712" indent="-230712" algn="l" defTabSz="609585" rtl="0" eaLnBrk="1" latinLnBrk="0" hangingPunct="1">
        <a:spcBef>
          <a:spcPts val="800"/>
        </a:spcBef>
        <a:spcAft>
          <a:spcPts val="0"/>
        </a:spcAft>
        <a:buFont typeface="Wingdings" pitchFamily="2" charset="2"/>
        <a:buChar char="§"/>
        <a:defRPr sz="24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94249" indent="-315376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071007" indent="-249760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449881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828754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7" Type="http://schemas.openxmlformats.org/officeDocument/2006/relationships/image" Target="../media/image20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png"/><Relationship Id="rId4" Type="http://schemas.openxmlformats.org/officeDocument/2006/relationships/image" Target="../media/image2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0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6BEDFF-20F0-CD3E-CC02-10D7A21F0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689100"/>
            <a:ext cx="12386928" cy="27066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1D7E89-D416-80DC-912D-D4AB97957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3EE763-4932-302B-1002-EC8B7136E9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535" y="4456016"/>
            <a:ext cx="3590495" cy="393700"/>
          </a:xfrm>
        </p:spPr>
        <p:txBody>
          <a:bodyPr/>
          <a:lstStyle/>
          <a:p>
            <a:r>
              <a:rPr lang="en-US" dirty="0"/>
              <a:t>Henry </a:t>
            </a:r>
            <a:r>
              <a:rPr lang="en-US" dirty="0" err="1"/>
              <a:t>Klest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AC5A55-9C4B-E7DD-4DAD-5972B6BD157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535" y="5091010"/>
            <a:ext cx="3590495" cy="914400"/>
          </a:xfrm>
        </p:spPr>
        <p:txBody>
          <a:bodyPr/>
          <a:lstStyle/>
          <a:p>
            <a:r>
              <a:rPr lang="en-US" dirty="0"/>
              <a:t>Argonne National Laboratory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ED093D-E408-51D2-7E93-CC40AF121A3F}"/>
              </a:ext>
            </a:extLst>
          </p:cNvPr>
          <p:cNvSpPr txBox="1"/>
          <p:nvPr/>
        </p:nvSpPr>
        <p:spPr>
          <a:xfrm>
            <a:off x="429741" y="2630694"/>
            <a:ext cx="1176225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chemeClr val="bg1"/>
                </a:solidFill>
                <a:latin typeface="+mj-lt"/>
              </a:rPr>
              <a:t>CALORIMETRY FOR THE </a:t>
            </a:r>
            <a:r>
              <a:rPr lang="en-US" sz="4267" b="1" dirty="0" err="1">
                <a:solidFill>
                  <a:schemeClr val="bg1"/>
                </a:solidFill>
                <a:latin typeface="+mj-lt"/>
              </a:rPr>
              <a:t>ePIC</a:t>
            </a:r>
            <a:r>
              <a:rPr lang="en-US" sz="4267" b="1" dirty="0">
                <a:solidFill>
                  <a:schemeClr val="bg1"/>
                </a:solidFill>
                <a:latin typeface="+mj-lt"/>
              </a:rPr>
              <a:t> EXPERIMENT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49A7AFB-7760-EC1E-43AC-3B09395AA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657" y="35924"/>
            <a:ext cx="1491687" cy="107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0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A25E07-A4CB-7CE8-F624-44BA888A2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DBD225F-8E52-D0D6-B76B-00EF91992E9D}"/>
              </a:ext>
            </a:extLst>
          </p:cNvPr>
          <p:cNvSpPr txBox="1">
            <a:spLocks/>
          </p:cNvSpPr>
          <p:nvPr/>
        </p:nvSpPr>
        <p:spPr>
          <a:xfrm>
            <a:off x="628502" y="-3694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3E72385-C72F-1E3B-58F7-07BC47ED997D}"/>
              </a:ext>
            </a:extLst>
          </p:cNvPr>
          <p:cNvSpPr txBox="1">
            <a:spLocks/>
          </p:cNvSpPr>
          <p:nvPr/>
        </p:nvSpPr>
        <p:spPr>
          <a:xfrm>
            <a:off x="780902" y="-2170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Calorimetry at the </a:t>
            </a:r>
            <a:r>
              <a:rPr lang="en-US" dirty="0" err="1">
                <a:latin typeface="Verdana Bold" panose="020B0804030504040204" pitchFamily="34" charset="0"/>
                <a:ea typeface="Verdana Bold" panose="020B0804030504040204" pitchFamily="34" charset="0"/>
              </a:rPr>
              <a:t>Eic</a:t>
            </a:r>
            <a:endParaRPr lang="en-US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B89693-DC8C-56D0-5664-B9DA449598DF}"/>
              </a:ext>
            </a:extLst>
          </p:cNvPr>
          <p:cNvSpPr txBox="1">
            <a:spLocks/>
          </p:cNvSpPr>
          <p:nvPr/>
        </p:nvSpPr>
        <p:spPr>
          <a:xfrm>
            <a:off x="50071" y="988021"/>
            <a:ext cx="7815682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BC9D7A-7529-068D-1AB8-4626163C5B79}"/>
              </a:ext>
            </a:extLst>
          </p:cNvPr>
          <p:cNvGrpSpPr/>
          <p:nvPr/>
        </p:nvGrpSpPr>
        <p:grpSpPr>
          <a:xfrm>
            <a:off x="1927948" y="887720"/>
            <a:ext cx="9293897" cy="5378896"/>
            <a:chOff x="1615086" y="988020"/>
            <a:chExt cx="9585270" cy="527859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10CBD3-8BD4-0FC3-FD31-5CC7F1DB03FA}"/>
                </a:ext>
              </a:extLst>
            </p:cNvPr>
            <p:cNvSpPr txBox="1"/>
            <p:nvPr/>
          </p:nvSpPr>
          <p:spPr>
            <a:xfrm>
              <a:off x="10701867" y="5989617"/>
              <a:ext cx="498489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US" dirty="0"/>
            </a:p>
          </p:txBody>
        </p:sp>
        <p:pic>
          <p:nvPicPr>
            <p:cNvPr id="12" name="Picture 11" descr="A blue and red cylinder with red and white stripes&#10;&#10;Description automatically generated with medium confidence">
              <a:extLst>
                <a:ext uri="{FF2B5EF4-FFF2-40B4-BE49-F238E27FC236}">
                  <a16:creationId xmlns:a16="http://schemas.microsoft.com/office/drawing/2014/main" id="{018FA2C1-DB8D-C16A-1C1D-AF72B217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5086" y="988020"/>
              <a:ext cx="9315169" cy="5278595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D021B95-3CBC-4C7D-E6E6-10E1C41AA56D}"/>
              </a:ext>
            </a:extLst>
          </p:cNvPr>
          <p:cNvSpPr txBox="1"/>
          <p:nvPr/>
        </p:nvSpPr>
        <p:spPr>
          <a:xfrm>
            <a:off x="10472329" y="1879112"/>
            <a:ext cx="1578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“Forward”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6F7813-F75D-3929-C7E7-683B7117B391}"/>
              </a:ext>
            </a:extLst>
          </p:cNvPr>
          <p:cNvSpPr txBox="1"/>
          <p:nvPr/>
        </p:nvSpPr>
        <p:spPr>
          <a:xfrm>
            <a:off x="808981" y="2966523"/>
            <a:ext cx="1758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“Backward”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84C51E-F273-36E0-783F-4535F62B0290}"/>
              </a:ext>
            </a:extLst>
          </p:cNvPr>
          <p:cNvCxnSpPr>
            <a:cxnSpLocks/>
          </p:cNvCxnSpPr>
          <p:nvPr/>
        </p:nvCxnSpPr>
        <p:spPr>
          <a:xfrm flipH="1" flipV="1">
            <a:off x="4782617" y="3238113"/>
            <a:ext cx="1253498" cy="38015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1F8A99D-8188-178A-31B2-55C354830599}"/>
              </a:ext>
            </a:extLst>
          </p:cNvPr>
          <p:cNvCxnSpPr>
            <a:cxnSpLocks/>
          </p:cNvCxnSpPr>
          <p:nvPr/>
        </p:nvCxnSpPr>
        <p:spPr>
          <a:xfrm>
            <a:off x="5979929" y="3618263"/>
            <a:ext cx="1150336" cy="244820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93650A1-50A3-6861-0591-A6C35436D4F9}"/>
              </a:ext>
            </a:extLst>
          </p:cNvPr>
          <p:cNvSpPr txBox="1"/>
          <p:nvPr/>
        </p:nvSpPr>
        <p:spPr>
          <a:xfrm>
            <a:off x="5979929" y="4163284"/>
            <a:ext cx="1414486" cy="707886"/>
          </a:xfrm>
          <a:prstGeom prst="rect">
            <a:avLst/>
          </a:prstGeom>
          <a:solidFill>
            <a:srgbClr val="FFFFFF">
              <a:alpha val="7254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Hadronic final state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44EFF3-2C42-F694-6622-AD1BE4006CD1}"/>
              </a:ext>
            </a:extLst>
          </p:cNvPr>
          <p:cNvSpPr txBox="1"/>
          <p:nvPr/>
        </p:nvSpPr>
        <p:spPr>
          <a:xfrm>
            <a:off x="5287221" y="2317021"/>
            <a:ext cx="1414486" cy="707886"/>
          </a:xfrm>
          <a:prstGeom prst="rect">
            <a:avLst/>
          </a:prstGeom>
          <a:solidFill>
            <a:srgbClr val="FFFFFF">
              <a:alpha val="7254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Scattered electron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F6E008-056E-C65B-AA07-FCC34D2AD2AF}"/>
              </a:ext>
            </a:extLst>
          </p:cNvPr>
          <p:cNvCxnSpPr>
            <a:cxnSpLocks/>
          </p:cNvCxnSpPr>
          <p:nvPr/>
        </p:nvCxnSpPr>
        <p:spPr>
          <a:xfrm>
            <a:off x="10536891" y="3699467"/>
            <a:ext cx="1026607" cy="0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2B6AD38-2C4E-A3FC-A39F-A69602267314}"/>
              </a:ext>
            </a:extLst>
          </p:cNvPr>
          <p:cNvSpPr txBox="1"/>
          <p:nvPr/>
        </p:nvSpPr>
        <p:spPr>
          <a:xfrm>
            <a:off x="10457695" y="2684028"/>
            <a:ext cx="1310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Hadron beam remnant</a:t>
            </a:r>
          </a:p>
        </p:txBody>
      </p:sp>
    </p:spTree>
    <p:extLst>
      <p:ext uri="{BB962C8B-B14F-4D97-AF65-F5344CB8AC3E}">
        <p14:creationId xmlns:p14="http://schemas.microsoft.com/office/powerpoint/2010/main" val="286379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machine with red and black lights&#10;&#10;Description automatically generated with medium confidence">
            <a:extLst>
              <a:ext uri="{FF2B5EF4-FFF2-40B4-BE49-F238E27FC236}">
                <a16:creationId xmlns:a16="http://schemas.microsoft.com/office/drawing/2014/main" id="{544BB0BE-9F7B-9349-8D94-591CF6CFD5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48" y="876465"/>
            <a:ext cx="9032008" cy="53788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A25E07-A4CB-7CE8-F624-44BA888A2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DBD225F-8E52-D0D6-B76B-00EF91992E9D}"/>
              </a:ext>
            </a:extLst>
          </p:cNvPr>
          <p:cNvSpPr txBox="1">
            <a:spLocks/>
          </p:cNvSpPr>
          <p:nvPr/>
        </p:nvSpPr>
        <p:spPr>
          <a:xfrm>
            <a:off x="628502" y="-3694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3E72385-C72F-1E3B-58F7-07BC47ED997D}"/>
              </a:ext>
            </a:extLst>
          </p:cNvPr>
          <p:cNvSpPr txBox="1">
            <a:spLocks/>
          </p:cNvSpPr>
          <p:nvPr/>
        </p:nvSpPr>
        <p:spPr>
          <a:xfrm>
            <a:off x="780902" y="-2170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Backward calorimeters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B89693-DC8C-56D0-5664-B9DA449598DF}"/>
              </a:ext>
            </a:extLst>
          </p:cNvPr>
          <p:cNvSpPr txBox="1">
            <a:spLocks/>
          </p:cNvSpPr>
          <p:nvPr/>
        </p:nvSpPr>
        <p:spPr>
          <a:xfrm>
            <a:off x="50071" y="988021"/>
            <a:ext cx="7815682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10CBD3-8BD4-0FC3-FD31-5CC7F1DB03FA}"/>
              </a:ext>
            </a:extLst>
          </p:cNvPr>
          <p:cNvSpPr txBox="1"/>
          <p:nvPr/>
        </p:nvSpPr>
        <p:spPr>
          <a:xfrm>
            <a:off x="10738509" y="5984354"/>
            <a:ext cx="483336" cy="28226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C151CA-648F-AFF4-6624-849BD0F2B00E}"/>
              </a:ext>
            </a:extLst>
          </p:cNvPr>
          <p:cNvCxnSpPr>
            <a:cxnSpLocks/>
          </p:cNvCxnSpPr>
          <p:nvPr/>
        </p:nvCxnSpPr>
        <p:spPr>
          <a:xfrm flipH="1" flipV="1">
            <a:off x="4772967" y="3429000"/>
            <a:ext cx="1323033" cy="17835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B87A02-7BBA-383F-A9F5-525BB0C63C0C}"/>
              </a:ext>
            </a:extLst>
          </p:cNvPr>
          <p:cNvCxnSpPr>
            <a:cxnSpLocks/>
          </p:cNvCxnSpPr>
          <p:nvPr/>
        </p:nvCxnSpPr>
        <p:spPr>
          <a:xfrm flipH="1">
            <a:off x="5014127" y="3607358"/>
            <a:ext cx="1081873" cy="300201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934507F-EE33-AC5A-7E9B-B0A127882295}"/>
              </a:ext>
            </a:extLst>
          </p:cNvPr>
          <p:cNvSpPr txBox="1"/>
          <p:nvPr/>
        </p:nvSpPr>
        <p:spPr>
          <a:xfrm>
            <a:off x="5134757" y="4273695"/>
            <a:ext cx="1414486" cy="707886"/>
          </a:xfrm>
          <a:prstGeom prst="rect">
            <a:avLst/>
          </a:prstGeom>
          <a:solidFill>
            <a:srgbClr val="FFFFFF">
              <a:alpha val="7254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Hadronic final state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59014D-E6AF-4375-2762-ECE972913809}"/>
              </a:ext>
            </a:extLst>
          </p:cNvPr>
          <p:cNvSpPr txBox="1"/>
          <p:nvPr/>
        </p:nvSpPr>
        <p:spPr>
          <a:xfrm>
            <a:off x="5287221" y="2317021"/>
            <a:ext cx="1414486" cy="707886"/>
          </a:xfrm>
          <a:prstGeom prst="rect">
            <a:avLst/>
          </a:prstGeom>
          <a:solidFill>
            <a:srgbClr val="FFFFFF">
              <a:alpha val="7254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Scattered electron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41E17A-5E68-9056-2351-C4E682F7D4BC}"/>
              </a:ext>
            </a:extLst>
          </p:cNvPr>
          <p:cNvSpPr txBox="1"/>
          <p:nvPr/>
        </p:nvSpPr>
        <p:spPr>
          <a:xfrm>
            <a:off x="424256" y="1454056"/>
            <a:ext cx="23908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Physics: </a:t>
            </a:r>
          </a:p>
          <a:p>
            <a:r>
              <a:rPr lang="en-US" dirty="0"/>
              <a:t>gluon saturation, nuclear terra incognita</a:t>
            </a:r>
          </a:p>
          <a:p>
            <a:endParaRPr lang="en-US" dirty="0"/>
          </a:p>
          <a:p>
            <a:r>
              <a:rPr lang="en-US" dirty="0"/>
              <a:t>Challenge: </a:t>
            </a:r>
          </a:p>
          <a:p>
            <a:r>
              <a:rPr lang="en-US" dirty="0"/>
              <a:t>Measure the electron with high precision at small scattering angles</a:t>
            </a:r>
          </a:p>
          <a:p>
            <a:endParaRPr lang="en-US" dirty="0"/>
          </a:p>
          <a:p>
            <a:r>
              <a:rPr lang="en-US" dirty="0"/>
              <a:t>Separate the scattered electron from the nearby hadrons</a:t>
            </a:r>
          </a:p>
          <a:p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861E38D-FD72-ACC4-B912-86C12E23F66C}"/>
              </a:ext>
            </a:extLst>
          </p:cNvPr>
          <p:cNvCxnSpPr>
            <a:cxnSpLocks/>
          </p:cNvCxnSpPr>
          <p:nvPr/>
        </p:nvCxnSpPr>
        <p:spPr>
          <a:xfrm>
            <a:off x="10536891" y="3699467"/>
            <a:ext cx="1026607" cy="0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EB57E01-1E6B-0A53-7BDE-47969DD63AD1}"/>
              </a:ext>
            </a:extLst>
          </p:cNvPr>
          <p:cNvSpPr txBox="1"/>
          <p:nvPr/>
        </p:nvSpPr>
        <p:spPr>
          <a:xfrm>
            <a:off x="10457695" y="2684028"/>
            <a:ext cx="1310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Hadron beam remnant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5C4806-7199-70F7-94F8-93CE2C136312}"/>
              </a:ext>
            </a:extLst>
          </p:cNvPr>
          <p:cNvSpPr txBox="1"/>
          <p:nvPr/>
        </p:nvSpPr>
        <p:spPr>
          <a:xfrm>
            <a:off x="344603" y="1317157"/>
            <a:ext cx="6099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Low </a:t>
            </a:r>
            <a:r>
              <a:rPr lang="en-US" b="1" dirty="0">
                <a:solidFill>
                  <a:schemeClr val="accent1"/>
                </a:solidFill>
              </a:rPr>
              <a:t>Q</a:t>
            </a:r>
            <a:r>
              <a:rPr lang="en-US" b="1" baseline="30000" dirty="0">
                <a:solidFill>
                  <a:schemeClr val="accent1"/>
                </a:solidFill>
              </a:rPr>
              <a:t>2</a:t>
            </a:r>
            <a:r>
              <a:rPr lang="en-US" b="1" dirty="0"/>
              <a:t>, low </a:t>
            </a:r>
            <a:r>
              <a:rPr lang="en-US" b="1" dirty="0">
                <a:solidFill>
                  <a:srgbClr val="C00000"/>
                </a:solidFill>
              </a:rPr>
              <a:t>x</a:t>
            </a:r>
          </a:p>
        </p:txBody>
      </p:sp>
      <p:pic>
        <p:nvPicPr>
          <p:cNvPr id="14" name="Picture 13" descr="A drawing of a machine&#10;&#10;Description automatically generated">
            <a:extLst>
              <a:ext uri="{FF2B5EF4-FFF2-40B4-BE49-F238E27FC236}">
                <a16:creationId xmlns:a16="http://schemas.microsoft.com/office/drawing/2014/main" id="{969A6682-8079-6A06-38DC-08400E489F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4"/>
          <a:stretch/>
        </p:blipFill>
        <p:spPr>
          <a:xfrm>
            <a:off x="1927947" y="876454"/>
            <a:ext cx="2037231" cy="53789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051421-192B-283B-EA72-C1504878FAFC}"/>
                  </a:ext>
                </a:extLst>
              </p:cNvPr>
              <p:cNvSpPr txBox="1"/>
              <p:nvPr/>
            </p:nvSpPr>
            <p:spPr>
              <a:xfrm>
                <a:off x="235528" y="892395"/>
                <a:ext cx="21377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&lt; 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&lt;−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051421-192B-283B-EA72-C1504878F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28" y="892395"/>
                <a:ext cx="2137794" cy="369332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0621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machine with red and black lights&#10;&#10;Description automatically generated with medium confidence">
            <a:extLst>
              <a:ext uri="{FF2B5EF4-FFF2-40B4-BE49-F238E27FC236}">
                <a16:creationId xmlns:a16="http://schemas.microsoft.com/office/drawing/2014/main" id="{544BB0BE-9F7B-9349-8D94-591CF6CFD5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48" y="876465"/>
            <a:ext cx="9032008" cy="53788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A25E07-A4CB-7CE8-F624-44BA888A2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DBD225F-8E52-D0D6-B76B-00EF91992E9D}"/>
              </a:ext>
            </a:extLst>
          </p:cNvPr>
          <p:cNvSpPr txBox="1">
            <a:spLocks/>
          </p:cNvSpPr>
          <p:nvPr/>
        </p:nvSpPr>
        <p:spPr>
          <a:xfrm>
            <a:off x="628502" y="-3694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3E72385-C72F-1E3B-58F7-07BC47ED997D}"/>
              </a:ext>
            </a:extLst>
          </p:cNvPr>
          <p:cNvSpPr txBox="1">
            <a:spLocks/>
          </p:cNvSpPr>
          <p:nvPr/>
        </p:nvSpPr>
        <p:spPr>
          <a:xfrm>
            <a:off x="780902" y="-2170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Backward calorimeters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B89693-DC8C-56D0-5664-B9DA449598DF}"/>
              </a:ext>
            </a:extLst>
          </p:cNvPr>
          <p:cNvSpPr txBox="1">
            <a:spLocks/>
          </p:cNvSpPr>
          <p:nvPr/>
        </p:nvSpPr>
        <p:spPr>
          <a:xfrm>
            <a:off x="50071" y="988021"/>
            <a:ext cx="7815682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10CBD3-8BD4-0FC3-FD31-5CC7F1DB03FA}"/>
              </a:ext>
            </a:extLst>
          </p:cNvPr>
          <p:cNvSpPr txBox="1"/>
          <p:nvPr/>
        </p:nvSpPr>
        <p:spPr>
          <a:xfrm>
            <a:off x="10738509" y="5984354"/>
            <a:ext cx="483336" cy="28226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C151CA-648F-AFF4-6624-849BD0F2B00E}"/>
              </a:ext>
            </a:extLst>
          </p:cNvPr>
          <p:cNvCxnSpPr>
            <a:cxnSpLocks/>
          </p:cNvCxnSpPr>
          <p:nvPr/>
        </p:nvCxnSpPr>
        <p:spPr>
          <a:xfrm flipH="1" flipV="1">
            <a:off x="4772967" y="3429000"/>
            <a:ext cx="1323033" cy="17835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B87A02-7BBA-383F-A9F5-525BB0C63C0C}"/>
              </a:ext>
            </a:extLst>
          </p:cNvPr>
          <p:cNvCxnSpPr>
            <a:cxnSpLocks/>
          </p:cNvCxnSpPr>
          <p:nvPr/>
        </p:nvCxnSpPr>
        <p:spPr>
          <a:xfrm flipH="1">
            <a:off x="5014127" y="3607358"/>
            <a:ext cx="1081873" cy="300201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934507F-EE33-AC5A-7E9B-B0A127882295}"/>
              </a:ext>
            </a:extLst>
          </p:cNvPr>
          <p:cNvSpPr txBox="1"/>
          <p:nvPr/>
        </p:nvSpPr>
        <p:spPr>
          <a:xfrm>
            <a:off x="5134757" y="4273695"/>
            <a:ext cx="1414486" cy="707886"/>
          </a:xfrm>
          <a:prstGeom prst="rect">
            <a:avLst/>
          </a:prstGeom>
          <a:solidFill>
            <a:srgbClr val="FFFFFF">
              <a:alpha val="7254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Hadronic final state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59014D-E6AF-4375-2762-ECE972913809}"/>
              </a:ext>
            </a:extLst>
          </p:cNvPr>
          <p:cNvSpPr txBox="1"/>
          <p:nvPr/>
        </p:nvSpPr>
        <p:spPr>
          <a:xfrm>
            <a:off x="5287221" y="2317021"/>
            <a:ext cx="1414486" cy="707886"/>
          </a:xfrm>
          <a:prstGeom prst="rect">
            <a:avLst/>
          </a:prstGeom>
          <a:solidFill>
            <a:srgbClr val="FFFFFF">
              <a:alpha val="7254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Scattered electron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41E17A-5E68-9056-2351-C4E682F7D4BC}"/>
                  </a:ext>
                </a:extLst>
              </p:cNvPr>
              <p:cNvSpPr txBox="1"/>
              <p:nvPr/>
            </p:nvSpPr>
            <p:spPr>
              <a:xfrm>
                <a:off x="424256" y="1454056"/>
                <a:ext cx="2390864" cy="3139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r>
                  <a:rPr lang="en-US" dirty="0"/>
                  <a:t>Resolution requirements: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 err="1"/>
                  <a:t>EMCal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2−3%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1−2%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  <a:p>
                <a:r>
                  <a:rPr lang="en-US" dirty="0" err="1"/>
                  <a:t>HCal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10%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41E17A-5E68-9056-2351-C4E682F7D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56" y="1454056"/>
                <a:ext cx="2390864" cy="3139577"/>
              </a:xfrm>
              <a:prstGeom prst="rect">
                <a:avLst/>
              </a:prstGeom>
              <a:blipFill>
                <a:blip r:embed="rId3"/>
                <a:stretch>
                  <a:fillRect l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861E38D-FD72-ACC4-B912-86C12E23F66C}"/>
              </a:ext>
            </a:extLst>
          </p:cNvPr>
          <p:cNvCxnSpPr>
            <a:cxnSpLocks/>
          </p:cNvCxnSpPr>
          <p:nvPr/>
        </p:nvCxnSpPr>
        <p:spPr>
          <a:xfrm>
            <a:off x="10536891" y="3699467"/>
            <a:ext cx="1026607" cy="0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EB57E01-1E6B-0A53-7BDE-47969DD63AD1}"/>
              </a:ext>
            </a:extLst>
          </p:cNvPr>
          <p:cNvSpPr txBox="1"/>
          <p:nvPr/>
        </p:nvSpPr>
        <p:spPr>
          <a:xfrm>
            <a:off x="10457695" y="2684028"/>
            <a:ext cx="1310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Hadron beam remnant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5C4806-7199-70F7-94F8-93CE2C136312}"/>
              </a:ext>
            </a:extLst>
          </p:cNvPr>
          <p:cNvSpPr txBox="1"/>
          <p:nvPr/>
        </p:nvSpPr>
        <p:spPr>
          <a:xfrm>
            <a:off x="344603" y="1317157"/>
            <a:ext cx="6099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Low </a:t>
            </a:r>
            <a:r>
              <a:rPr lang="en-US" b="1" dirty="0">
                <a:solidFill>
                  <a:schemeClr val="accent1"/>
                </a:solidFill>
              </a:rPr>
              <a:t>Q</a:t>
            </a:r>
            <a:r>
              <a:rPr lang="en-US" b="1" baseline="30000" dirty="0">
                <a:solidFill>
                  <a:schemeClr val="accent1"/>
                </a:solidFill>
              </a:rPr>
              <a:t>2</a:t>
            </a:r>
            <a:r>
              <a:rPr lang="en-US" b="1" dirty="0"/>
              <a:t>, low </a:t>
            </a:r>
            <a:r>
              <a:rPr lang="en-US" b="1" dirty="0">
                <a:solidFill>
                  <a:srgbClr val="C00000"/>
                </a:solidFill>
              </a:rPr>
              <a:t>x</a:t>
            </a:r>
          </a:p>
        </p:txBody>
      </p:sp>
      <p:pic>
        <p:nvPicPr>
          <p:cNvPr id="14" name="Picture 13" descr="A drawing of a machine&#10;&#10;Description automatically generated">
            <a:extLst>
              <a:ext uri="{FF2B5EF4-FFF2-40B4-BE49-F238E27FC236}">
                <a16:creationId xmlns:a16="http://schemas.microsoft.com/office/drawing/2014/main" id="{969A6682-8079-6A06-38DC-08400E489F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44"/>
          <a:stretch/>
        </p:blipFill>
        <p:spPr>
          <a:xfrm>
            <a:off x="1927947" y="876454"/>
            <a:ext cx="2037231" cy="53789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051421-192B-283B-EA72-C1504878FAFC}"/>
                  </a:ext>
                </a:extLst>
              </p:cNvPr>
              <p:cNvSpPr txBox="1"/>
              <p:nvPr/>
            </p:nvSpPr>
            <p:spPr>
              <a:xfrm>
                <a:off x="235528" y="892395"/>
                <a:ext cx="21377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&lt; 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&lt;−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051421-192B-283B-EA72-C1504878F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28" y="892395"/>
                <a:ext cx="2137794" cy="36933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9940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A25E07-A4CB-7CE8-F624-44BA888A2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DBD225F-8E52-D0D6-B76B-00EF91992E9D}"/>
              </a:ext>
            </a:extLst>
          </p:cNvPr>
          <p:cNvSpPr txBox="1">
            <a:spLocks/>
          </p:cNvSpPr>
          <p:nvPr/>
        </p:nvSpPr>
        <p:spPr>
          <a:xfrm>
            <a:off x="628502" y="-3694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3E72385-C72F-1E3B-58F7-07BC47ED997D}"/>
              </a:ext>
            </a:extLst>
          </p:cNvPr>
          <p:cNvSpPr txBox="1">
            <a:spLocks/>
          </p:cNvSpPr>
          <p:nvPr/>
        </p:nvSpPr>
        <p:spPr>
          <a:xfrm>
            <a:off x="740709" y="92677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Backward electromagnetic calorimeter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B89693-DC8C-56D0-5664-B9DA449598DF}"/>
              </a:ext>
            </a:extLst>
          </p:cNvPr>
          <p:cNvSpPr txBox="1">
            <a:spLocks/>
          </p:cNvSpPr>
          <p:nvPr/>
        </p:nvSpPr>
        <p:spPr>
          <a:xfrm>
            <a:off x="50071" y="988021"/>
            <a:ext cx="7815682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E8DCC795-656E-6AE4-9A44-28AD821B6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25535" y="1210032"/>
            <a:ext cx="4832167" cy="49741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9B30AB0-E182-4536-8AF5-AE0E47810F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22014" y="940521"/>
                <a:ext cx="6819916" cy="5418138"/>
              </a:xfr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Largest cross section for small electron scattering angles 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Captures vast majority of scattered electrons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Often better resolution than tracker in this region</a:t>
                </a:r>
              </a:p>
              <a:p>
                <a:pPr lvl="2">
                  <a:buFont typeface="Wingdings" pitchFamily="2" charset="2"/>
                  <a:buChar char="§"/>
                </a:pPr>
                <a:endParaRPr lang="en-US" sz="10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Required energy resolution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nary>
                      <m:naryPr>
                        <m:chr m:val="⨂"/>
                        <m:limLoc m:val="undOvr"/>
                        <m:subHide m:val="on"/>
                        <m:supHide m:val="on"/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1−3%</m:t>
                        </m:r>
                      </m:e>
                    </m:nary>
                  </m:oMath>
                </a14:m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most electrons, dominated by constant term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Need precise mechanical construction &amp; calibration techniques</a:t>
                </a:r>
              </a:p>
              <a:p>
                <a:pPr lvl="1">
                  <a:buFont typeface="Wingdings" pitchFamily="2" charset="2"/>
                  <a:buChar char="§"/>
                </a:pPr>
                <a:endParaRPr lang="en-US" sz="10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in 10</a:t>
                </a:r>
                <a:r>
                  <a:rPr lang="en-US" baseline="300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pion suppression</a:t>
                </a:r>
              </a:p>
              <a:p>
                <a:pPr lvl="1">
                  <a:buFont typeface="Wingdings" pitchFamily="2" charset="2"/>
                  <a:buChar char="§"/>
                </a:pPr>
                <a:endParaRPr lang="en-US" sz="10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Detection of photons above 50 MeV</a:t>
                </a:r>
              </a:p>
              <a:p>
                <a:pPr lvl="1">
                  <a:buFont typeface="Wingdings" pitchFamily="2" charset="2"/>
                  <a:buChar char="§"/>
                </a:pPr>
                <a:endParaRPr lang="en-US" sz="10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Radiation hardness</a:t>
                </a:r>
              </a:p>
              <a:p>
                <a:pPr lvl="1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9B30AB0-E182-4536-8AF5-AE0E47810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014" y="940521"/>
                <a:ext cx="6819916" cy="541813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3742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A25E07-A4CB-7CE8-F624-44BA888A2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DBD225F-8E52-D0D6-B76B-00EF91992E9D}"/>
              </a:ext>
            </a:extLst>
          </p:cNvPr>
          <p:cNvSpPr txBox="1">
            <a:spLocks/>
          </p:cNvSpPr>
          <p:nvPr/>
        </p:nvSpPr>
        <p:spPr>
          <a:xfrm>
            <a:off x="628502" y="-3694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3E72385-C72F-1E3B-58F7-07BC47ED997D}"/>
              </a:ext>
            </a:extLst>
          </p:cNvPr>
          <p:cNvSpPr txBox="1">
            <a:spLocks/>
          </p:cNvSpPr>
          <p:nvPr/>
        </p:nvSpPr>
        <p:spPr>
          <a:xfrm>
            <a:off x="740709" y="92677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Backward electromagnetic calorimeter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B89693-DC8C-56D0-5664-B9DA449598DF}"/>
              </a:ext>
            </a:extLst>
          </p:cNvPr>
          <p:cNvSpPr txBox="1">
            <a:spLocks/>
          </p:cNvSpPr>
          <p:nvPr/>
        </p:nvSpPr>
        <p:spPr>
          <a:xfrm>
            <a:off x="50071" y="988021"/>
            <a:ext cx="7815682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E8DCC795-656E-6AE4-9A44-28AD821B6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25535" y="1210032"/>
            <a:ext cx="4832167" cy="497411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B30AB0-E182-4536-8AF5-AE0E47810F76}"/>
              </a:ext>
            </a:extLst>
          </p:cNvPr>
          <p:cNvSpPr txBox="1">
            <a:spLocks/>
          </p:cNvSpPr>
          <p:nvPr/>
        </p:nvSpPr>
        <p:spPr>
          <a:xfrm>
            <a:off x="5322013" y="621314"/>
            <a:ext cx="6819916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realistic option to meet all of these requirements is PbWO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density (small Molière radius), high scintillation light yield, fast scintillation, rad hard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Readout via HPK S14160-3010PS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8F7E48-3F78-FF77-BFC1-79839BD718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89" t="6361" r="4840"/>
          <a:stretch/>
        </p:blipFill>
        <p:spPr bwMode="auto">
          <a:xfrm>
            <a:off x="6337288" y="3190080"/>
            <a:ext cx="5406113" cy="289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38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A25E07-A4CB-7CE8-F624-44BA888A2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DBD225F-8E52-D0D6-B76B-00EF91992E9D}"/>
              </a:ext>
            </a:extLst>
          </p:cNvPr>
          <p:cNvSpPr txBox="1">
            <a:spLocks/>
          </p:cNvSpPr>
          <p:nvPr/>
        </p:nvSpPr>
        <p:spPr>
          <a:xfrm>
            <a:off x="628502" y="-3694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3E72385-C72F-1E3B-58F7-07BC47ED997D}"/>
              </a:ext>
            </a:extLst>
          </p:cNvPr>
          <p:cNvSpPr txBox="1">
            <a:spLocks/>
          </p:cNvSpPr>
          <p:nvPr/>
        </p:nvSpPr>
        <p:spPr>
          <a:xfrm>
            <a:off x="740709" y="92677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Backward electromagnetic calorimeter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B89693-DC8C-56D0-5664-B9DA449598DF}"/>
              </a:ext>
            </a:extLst>
          </p:cNvPr>
          <p:cNvSpPr txBox="1">
            <a:spLocks/>
          </p:cNvSpPr>
          <p:nvPr/>
        </p:nvSpPr>
        <p:spPr>
          <a:xfrm>
            <a:off x="50071" y="988021"/>
            <a:ext cx="7815682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B30AB0-E182-4536-8AF5-AE0E47810F76}"/>
              </a:ext>
            </a:extLst>
          </p:cNvPr>
          <p:cNvSpPr txBox="1">
            <a:spLocks/>
          </p:cNvSpPr>
          <p:nvPr/>
        </p:nvSpPr>
        <p:spPr>
          <a:xfrm>
            <a:off x="5132342" y="606855"/>
            <a:ext cx="6848098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PbWO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light yield is a strong function of temperature, ~2% per C°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integration challenge,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pfRICH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electronics sits nearby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temperature stability &amp; monitoring to reach resolution goals</a:t>
            </a: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Non-trivial interplay between achieving  temperature stability and reducing dead material between the crystals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Crystals held by two 0.5 mm thick carbon fiber frames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in front 2 cm of a block, one in back 2 cm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gap in-between</a:t>
            </a: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AD48A1-3AF3-5146-0A6E-9375A4623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00765" y="1355705"/>
            <a:ext cx="4563036" cy="2877248"/>
          </a:xfrm>
          <a:prstGeom prst="rect">
            <a:avLst/>
          </a:prstGeom>
        </p:spPr>
      </p:pic>
      <p:pic>
        <p:nvPicPr>
          <p:cNvPr id="8" name="Image 9">
            <a:extLst>
              <a:ext uri="{FF2B5EF4-FFF2-40B4-BE49-F238E27FC236}">
                <a16:creationId xmlns:a16="http://schemas.microsoft.com/office/drawing/2014/main" id="{0D8AC6B9-44D9-9796-6FBF-CAD832A818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584"/>
          <a:stretch/>
        </p:blipFill>
        <p:spPr bwMode="auto">
          <a:xfrm>
            <a:off x="1276802" y="4318310"/>
            <a:ext cx="2999414" cy="20789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574D2-0853-98CE-2048-26A28649EA54}"/>
              </a:ext>
            </a:extLst>
          </p:cNvPr>
          <p:cNvSpPr/>
          <p:nvPr/>
        </p:nvSpPr>
        <p:spPr bwMode="auto">
          <a:xfrm>
            <a:off x="4967557" y="3697090"/>
            <a:ext cx="931634" cy="495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69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2D4EE-C076-DEBC-C1D4-2135C540D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51553D7-173A-1DD6-668C-39042AE09497}"/>
              </a:ext>
            </a:extLst>
          </p:cNvPr>
          <p:cNvSpPr txBox="1">
            <a:spLocks/>
          </p:cNvSpPr>
          <p:nvPr/>
        </p:nvSpPr>
        <p:spPr>
          <a:xfrm>
            <a:off x="375947" y="-307177"/>
            <a:ext cx="11075344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Backward hadronic calorimeter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A87FC0-9799-9923-C1E4-372F4E067F80}"/>
              </a:ext>
            </a:extLst>
          </p:cNvPr>
          <p:cNvSpPr txBox="1">
            <a:spLocks/>
          </p:cNvSpPr>
          <p:nvPr/>
        </p:nvSpPr>
        <p:spPr>
          <a:xfrm>
            <a:off x="4277032" y="575927"/>
            <a:ext cx="7539021" cy="5743953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 from H1 &amp; ZEUS, backward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useful for improving e/h separation at low-x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&amp; hadrons go in the same direction, substantial overlap in the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EMCal</a:t>
            </a: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Low-x hadronic final state important for studying gluon saturation, typically backward-going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 energies are low, serves in part as a tail-catcher for the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EMCal</a:t>
            </a: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resolution requirements not stringent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resolution should be good enough to match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clusters to energy deposits in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Emcal</a:t>
            </a: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Exact design still in progress, some combination of steel + large scintillator tiles &amp;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readout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to BELLE KLM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40ACB9-A1A6-EE25-16DE-C3C37CCC4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76" y="1851121"/>
            <a:ext cx="3662956" cy="397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06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51553D7-173A-1DD6-668C-39042AE09497}"/>
              </a:ext>
            </a:extLst>
          </p:cNvPr>
          <p:cNvSpPr txBox="1">
            <a:spLocks/>
          </p:cNvSpPr>
          <p:nvPr/>
        </p:nvSpPr>
        <p:spPr>
          <a:xfrm>
            <a:off x="740709" y="-241948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Barrel calorimeters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DD38F4-C753-7D4C-7AB7-DC21F97D06C8}"/>
              </a:ext>
            </a:extLst>
          </p:cNvPr>
          <p:cNvCxnSpPr>
            <a:cxnSpLocks/>
          </p:cNvCxnSpPr>
          <p:nvPr/>
        </p:nvCxnSpPr>
        <p:spPr>
          <a:xfrm flipH="1" flipV="1">
            <a:off x="6503535" y="3200726"/>
            <a:ext cx="119121" cy="51385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BF425D0-5E9B-E6C6-2216-CCC2596ABA5F}"/>
              </a:ext>
            </a:extLst>
          </p:cNvPr>
          <p:cNvSpPr txBox="1"/>
          <p:nvPr/>
        </p:nvSpPr>
        <p:spPr>
          <a:xfrm>
            <a:off x="463747" y="1263394"/>
            <a:ext cx="6099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High </a:t>
            </a:r>
            <a:r>
              <a:rPr lang="en-US" b="1" dirty="0">
                <a:solidFill>
                  <a:schemeClr val="accent1"/>
                </a:solidFill>
              </a:rPr>
              <a:t>Q</a:t>
            </a:r>
            <a:r>
              <a:rPr lang="en-US" b="1" baseline="30000" dirty="0">
                <a:solidFill>
                  <a:schemeClr val="accent1"/>
                </a:solidFill>
              </a:rPr>
              <a:t>2</a:t>
            </a:r>
            <a:r>
              <a:rPr lang="en-US" b="1" dirty="0"/>
              <a:t>, Mid </a:t>
            </a:r>
            <a:r>
              <a:rPr lang="en-US" b="1" dirty="0">
                <a:solidFill>
                  <a:srgbClr val="C00000"/>
                </a:solidFill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F11B29-BAAD-634D-9E51-D2BD952E1281}"/>
                  </a:ext>
                </a:extLst>
              </p:cNvPr>
              <p:cNvSpPr txBox="1"/>
              <p:nvPr/>
            </p:nvSpPr>
            <p:spPr>
              <a:xfrm>
                <a:off x="235528" y="892395"/>
                <a:ext cx="21377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&lt; 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F11B29-BAAD-634D-9E51-D2BD952E1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28" y="892395"/>
                <a:ext cx="2137794" cy="36933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F8218E2-074E-3110-A215-566CBD7C86EB}"/>
              </a:ext>
            </a:extLst>
          </p:cNvPr>
          <p:cNvSpPr txBox="1">
            <a:spLocks/>
          </p:cNvSpPr>
          <p:nvPr/>
        </p:nvSpPr>
        <p:spPr>
          <a:xfrm>
            <a:off x="5953495" y="6494229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457200" rtl="0" eaLnBrk="1" latinLnBrk="0" hangingPunct="1">
              <a:defRPr sz="1333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AEDF26-E5C1-7243-A0E0-6304CF8365AC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EA821B-5CC9-D5E2-31F7-D96729C9EB7F}"/>
              </a:ext>
            </a:extLst>
          </p:cNvPr>
          <p:cNvGrpSpPr/>
          <p:nvPr/>
        </p:nvGrpSpPr>
        <p:grpSpPr>
          <a:xfrm>
            <a:off x="2525723" y="1066800"/>
            <a:ext cx="9195370" cy="5445303"/>
            <a:chOff x="2209800" y="1226314"/>
            <a:chExt cx="7772400" cy="441094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68F742-0720-06AC-7897-1C18DF731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00" y="1226314"/>
              <a:ext cx="7772400" cy="4405371"/>
            </a:xfrm>
            <a:prstGeom prst="rect">
              <a:avLst/>
            </a:prstGeom>
          </p:spPr>
        </p:pic>
        <p:pic>
          <p:nvPicPr>
            <p:cNvPr id="16" name="Picture 15" descr="A blue and white machine&#10;&#10;Description automatically generated">
              <a:extLst>
                <a:ext uri="{FF2B5EF4-FFF2-40B4-BE49-F238E27FC236}">
                  <a16:creationId xmlns:a16="http://schemas.microsoft.com/office/drawing/2014/main" id="{767C10D9-552D-3AE6-B4CE-3E1DCED5A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949"/>
            <a:stretch/>
          </p:blipFill>
          <p:spPr>
            <a:xfrm>
              <a:off x="2210148" y="4181582"/>
              <a:ext cx="7769529" cy="1455677"/>
            </a:xfrm>
            <a:prstGeom prst="rect">
              <a:avLst/>
            </a:prstGeom>
          </p:spPr>
        </p:pic>
        <p:pic>
          <p:nvPicPr>
            <p:cNvPr id="17" name="Picture 16" descr="A blue and white machine&#10;&#10;Description automatically generated">
              <a:extLst>
                <a:ext uri="{FF2B5EF4-FFF2-40B4-BE49-F238E27FC236}">
                  <a16:creationId xmlns:a16="http://schemas.microsoft.com/office/drawing/2014/main" id="{D8D06B29-78C9-8896-8822-64C7A2EF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226"/>
            <a:stretch/>
          </p:blipFill>
          <p:spPr>
            <a:xfrm>
              <a:off x="2212888" y="1232901"/>
              <a:ext cx="7766791" cy="1443518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6628E14-DF52-C7D5-EFA9-77D3EB94259C}"/>
                </a:ext>
              </a:extLst>
            </p:cNvPr>
            <p:cNvCxnSpPr>
              <a:cxnSpLocks/>
            </p:cNvCxnSpPr>
            <p:nvPr/>
          </p:nvCxnSpPr>
          <p:spPr>
            <a:xfrm>
              <a:off x="5801555" y="3501604"/>
              <a:ext cx="318567" cy="276481"/>
            </a:xfrm>
            <a:prstGeom prst="straightConnector1">
              <a:avLst/>
            </a:prstGeom>
            <a:ln w="76200"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018FCC-A403-22D0-13E4-32F181A5C671}"/>
                </a:ext>
              </a:extLst>
            </p:cNvPr>
            <p:cNvSpPr txBox="1"/>
            <p:nvPr/>
          </p:nvSpPr>
          <p:spPr>
            <a:xfrm>
              <a:off x="5394170" y="4023081"/>
              <a:ext cx="1451904" cy="573420"/>
            </a:xfrm>
            <a:prstGeom prst="rect">
              <a:avLst/>
            </a:prstGeom>
            <a:solidFill>
              <a:srgbClr val="FFFFFF">
                <a:alpha val="72549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Hadronic final state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2B154F-D40B-57C3-1B86-3AA1B459D486}"/>
                </a:ext>
              </a:extLst>
            </p:cNvPr>
            <p:cNvSpPr txBox="1"/>
            <p:nvPr/>
          </p:nvSpPr>
          <p:spPr>
            <a:xfrm>
              <a:off x="5287221" y="2317021"/>
              <a:ext cx="1414486" cy="707886"/>
            </a:xfrm>
            <a:prstGeom prst="rect">
              <a:avLst/>
            </a:prstGeom>
            <a:solidFill>
              <a:srgbClr val="FFFFFF">
                <a:alpha val="72549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</a:rPr>
                <a:t>Scattered electron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AC09F1-C52A-2D39-465F-F09AB29D7604}"/>
              </a:ext>
            </a:extLst>
          </p:cNvPr>
          <p:cNvCxnSpPr>
            <a:cxnSpLocks/>
          </p:cNvCxnSpPr>
          <p:nvPr/>
        </p:nvCxnSpPr>
        <p:spPr>
          <a:xfrm flipH="1" flipV="1">
            <a:off x="6655935" y="3353126"/>
            <a:ext cx="119121" cy="51385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C3AFF4-5465-B694-950B-5AFAC59A07B0}"/>
                  </a:ext>
                </a:extLst>
              </p:cNvPr>
              <p:cNvSpPr txBox="1"/>
              <p:nvPr/>
            </p:nvSpPr>
            <p:spPr>
              <a:xfrm>
                <a:off x="451714" y="1448060"/>
                <a:ext cx="2538066" cy="5355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r>
                  <a:rPr lang="en-US" dirty="0"/>
                  <a:t>Example Physics: DVCS, DVMP</a:t>
                </a:r>
              </a:p>
              <a:p>
                <a:endParaRPr lang="en-US" dirty="0"/>
              </a:p>
              <a:p>
                <a:r>
                  <a:rPr lang="en-US" dirty="0"/>
                  <a:t>Challenges: </a:t>
                </a:r>
              </a:p>
              <a:p>
                <a:r>
                  <a:rPr lang="en-US" dirty="0"/>
                  <a:t>Identify components of hadronic final state, e.g. separate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from </a:t>
                </a:r>
                <a:r>
                  <a:rPr lang="en-US" dirty="0" err="1"/>
                  <a:t>ɣ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Identify low energy e</a:t>
                </a:r>
                <a:r>
                  <a:rPr lang="en-US" baseline="30000" dirty="0"/>
                  <a:t>-</a:t>
                </a:r>
                <a:r>
                  <a:rPr lang="en-US" dirty="0"/>
                  <a:t> from high </a:t>
                </a:r>
                <a:r>
                  <a:rPr lang="en-US" i="1" dirty="0"/>
                  <a:t>y</a:t>
                </a:r>
                <a:r>
                  <a:rPr lang="en-US" dirty="0"/>
                  <a:t> DIS </a:t>
                </a:r>
              </a:p>
              <a:p>
                <a:endParaRPr lang="en-US" dirty="0"/>
              </a:p>
              <a:p>
                <a:r>
                  <a:rPr lang="en-US" dirty="0"/>
                  <a:t>Contain 30+ GeV energy e</a:t>
                </a:r>
                <a:r>
                  <a:rPr lang="en-US" baseline="30000" dirty="0"/>
                  <a:t>-</a:t>
                </a:r>
                <a:r>
                  <a:rPr lang="en-US" baseline="-25000" dirty="0"/>
                  <a:t>  </a:t>
                </a:r>
                <a:r>
                  <a:rPr lang="en-US" dirty="0"/>
                  <a:t>from high Q</a:t>
                </a:r>
                <a:r>
                  <a:rPr lang="en-US" baseline="30000" dirty="0"/>
                  <a:t>2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Measure low energy </a:t>
                </a:r>
                <a:r>
                  <a:rPr lang="en-US" dirty="0" err="1"/>
                  <a:t>ɣ</a:t>
                </a:r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C3AFF4-5465-B694-950B-5AFAC59A0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14" y="1448060"/>
                <a:ext cx="2538066" cy="5355312"/>
              </a:xfrm>
              <a:prstGeom prst="rect">
                <a:avLst/>
              </a:prstGeom>
              <a:blipFill>
                <a:blip r:embed="rId8"/>
                <a:stretch>
                  <a:fillRect l="-1990" r="-2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0490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2D4EE-C076-DEBC-C1D4-2135C540D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51553D7-173A-1DD6-668C-39042AE09497}"/>
              </a:ext>
            </a:extLst>
          </p:cNvPr>
          <p:cNvSpPr txBox="1">
            <a:spLocks/>
          </p:cNvSpPr>
          <p:nvPr/>
        </p:nvSpPr>
        <p:spPr>
          <a:xfrm>
            <a:off x="740709" y="-241948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Barrel calorimeters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89786A-2EE2-00E6-5397-B96BA26E85B3}"/>
              </a:ext>
            </a:extLst>
          </p:cNvPr>
          <p:cNvGrpSpPr/>
          <p:nvPr/>
        </p:nvGrpSpPr>
        <p:grpSpPr>
          <a:xfrm>
            <a:off x="2366927" y="914400"/>
            <a:ext cx="9201766" cy="5445303"/>
            <a:chOff x="2204394" y="1226314"/>
            <a:chExt cx="7777806" cy="44109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79A6FA-9649-8015-8C47-ED89920F0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1226314"/>
              <a:ext cx="7772400" cy="4405371"/>
            </a:xfrm>
            <a:prstGeom prst="rect">
              <a:avLst/>
            </a:prstGeom>
          </p:spPr>
        </p:pic>
        <p:pic>
          <p:nvPicPr>
            <p:cNvPr id="7" name="Picture 6" descr="A blue and white machine&#10;&#10;Description automatically generated">
              <a:extLst>
                <a:ext uri="{FF2B5EF4-FFF2-40B4-BE49-F238E27FC236}">
                  <a16:creationId xmlns:a16="http://schemas.microsoft.com/office/drawing/2014/main" id="{AEDC947C-E433-3D76-C7F0-74EAE636A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949"/>
            <a:stretch/>
          </p:blipFill>
          <p:spPr>
            <a:xfrm>
              <a:off x="2205832" y="4181582"/>
              <a:ext cx="7769529" cy="1455677"/>
            </a:xfrm>
            <a:prstGeom prst="rect">
              <a:avLst/>
            </a:prstGeom>
          </p:spPr>
        </p:pic>
        <p:pic>
          <p:nvPicPr>
            <p:cNvPr id="8" name="Picture 7" descr="A blue and white machine&#10;&#10;Description automatically generated">
              <a:extLst>
                <a:ext uri="{FF2B5EF4-FFF2-40B4-BE49-F238E27FC236}">
                  <a16:creationId xmlns:a16="http://schemas.microsoft.com/office/drawing/2014/main" id="{50BD32F5-9D63-CB53-239A-894CCF1E2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226"/>
            <a:stretch/>
          </p:blipFill>
          <p:spPr>
            <a:xfrm>
              <a:off x="2204394" y="1232901"/>
              <a:ext cx="7777805" cy="1443518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89B4903-37DC-9D6F-2234-6D75869BFFCB}"/>
                </a:ext>
              </a:extLst>
            </p:cNvPr>
            <p:cNvCxnSpPr>
              <a:cxnSpLocks/>
            </p:cNvCxnSpPr>
            <p:nvPr/>
          </p:nvCxnSpPr>
          <p:spPr>
            <a:xfrm>
              <a:off x="5801555" y="3501604"/>
              <a:ext cx="318567" cy="276481"/>
            </a:xfrm>
            <a:prstGeom prst="straightConnector1">
              <a:avLst/>
            </a:prstGeom>
            <a:ln w="76200"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A05A5F-29BA-9C23-12C1-C607BEF93A6B}"/>
                </a:ext>
              </a:extLst>
            </p:cNvPr>
            <p:cNvSpPr txBox="1"/>
            <p:nvPr/>
          </p:nvSpPr>
          <p:spPr>
            <a:xfrm>
              <a:off x="5394170" y="4023081"/>
              <a:ext cx="1451904" cy="573420"/>
            </a:xfrm>
            <a:prstGeom prst="rect">
              <a:avLst/>
            </a:prstGeom>
            <a:solidFill>
              <a:srgbClr val="FFFFFF">
                <a:alpha val="72549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</a:rPr>
                <a:t>Hadronic final state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CC5FD4-9D56-CDC5-B8E9-FA9392BC0B13}"/>
                </a:ext>
              </a:extLst>
            </p:cNvPr>
            <p:cNvSpPr txBox="1"/>
            <p:nvPr/>
          </p:nvSpPr>
          <p:spPr>
            <a:xfrm>
              <a:off x="5287221" y="2317021"/>
              <a:ext cx="1414486" cy="707886"/>
            </a:xfrm>
            <a:prstGeom prst="rect">
              <a:avLst/>
            </a:prstGeom>
            <a:solidFill>
              <a:srgbClr val="FFFFFF">
                <a:alpha val="72549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</a:rPr>
                <a:t>Scattered electron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DD38F4-C753-7D4C-7AB7-DC21F97D06C8}"/>
              </a:ext>
            </a:extLst>
          </p:cNvPr>
          <p:cNvCxnSpPr>
            <a:cxnSpLocks/>
          </p:cNvCxnSpPr>
          <p:nvPr/>
        </p:nvCxnSpPr>
        <p:spPr>
          <a:xfrm flipH="1" flipV="1">
            <a:off x="6503535" y="3200726"/>
            <a:ext cx="119121" cy="51385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BF425D0-5E9B-E6C6-2216-CCC2596ABA5F}"/>
              </a:ext>
            </a:extLst>
          </p:cNvPr>
          <p:cNvSpPr txBox="1"/>
          <p:nvPr/>
        </p:nvSpPr>
        <p:spPr>
          <a:xfrm>
            <a:off x="463747" y="1263394"/>
            <a:ext cx="6099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High </a:t>
            </a:r>
            <a:r>
              <a:rPr lang="en-US" b="1" dirty="0">
                <a:solidFill>
                  <a:schemeClr val="accent1"/>
                </a:solidFill>
              </a:rPr>
              <a:t>Q</a:t>
            </a:r>
            <a:r>
              <a:rPr lang="en-US" b="1" baseline="30000" dirty="0">
                <a:solidFill>
                  <a:schemeClr val="accent1"/>
                </a:solidFill>
              </a:rPr>
              <a:t>2</a:t>
            </a:r>
            <a:r>
              <a:rPr lang="en-US" b="1" dirty="0"/>
              <a:t>, Mid </a:t>
            </a:r>
            <a:r>
              <a:rPr lang="en-US" b="1" dirty="0">
                <a:solidFill>
                  <a:srgbClr val="C00000"/>
                </a:solidFill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F11B29-BAAD-634D-9E51-D2BD952E1281}"/>
                  </a:ext>
                </a:extLst>
              </p:cNvPr>
              <p:cNvSpPr txBox="1"/>
              <p:nvPr/>
            </p:nvSpPr>
            <p:spPr>
              <a:xfrm>
                <a:off x="235528" y="892395"/>
                <a:ext cx="21377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&lt; 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F11B29-BAAD-634D-9E51-D2BD952E1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28" y="892395"/>
                <a:ext cx="2137794" cy="36933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DF87E3-2EF4-D018-B125-471F5C3F3665}"/>
                  </a:ext>
                </a:extLst>
              </p:cNvPr>
              <p:cNvSpPr txBox="1"/>
              <p:nvPr/>
            </p:nvSpPr>
            <p:spPr>
              <a:xfrm>
                <a:off x="424256" y="1454056"/>
                <a:ext cx="2390864" cy="3452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r>
                  <a:rPr lang="en-US" dirty="0"/>
                  <a:t>Resolution requirements: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 err="1"/>
                  <a:t>EMCal</a:t>
                </a:r>
                <a:r>
                  <a:rPr lang="en-US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10%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2−3%</m:t>
                      </m:r>
                    </m:oMath>
                  </m:oMathPara>
                </a14:m>
                <a:endParaRPr lang="en-US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  <a:p>
                <a:r>
                  <a:rPr lang="en-US" dirty="0" err="1"/>
                  <a:t>HCal</a:t>
                </a:r>
                <a:r>
                  <a:rPr lang="en-US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100%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10%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DF87E3-2EF4-D018-B125-471F5C3F3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56" y="1454056"/>
                <a:ext cx="2390864" cy="3452868"/>
              </a:xfrm>
              <a:prstGeom prst="rect">
                <a:avLst/>
              </a:prstGeom>
              <a:blipFill>
                <a:blip r:embed="rId6"/>
                <a:stretch>
                  <a:fillRect l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987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6AF729A-ADC2-DF88-9655-13E6647AED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9175" y="484486"/>
            <a:ext cx="4202664" cy="36863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2D4EE-C076-DEBC-C1D4-2135C540D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51553D7-173A-1DD6-668C-39042AE09497}"/>
              </a:ext>
            </a:extLst>
          </p:cNvPr>
          <p:cNvSpPr txBox="1">
            <a:spLocks/>
          </p:cNvSpPr>
          <p:nvPr/>
        </p:nvSpPr>
        <p:spPr>
          <a:xfrm>
            <a:off x="720161" y="127922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Barrel electromagnetic calorimeter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CEEB945-16DB-B7CB-E1B4-D0D3C4E1B3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955376"/>
                <a:ext cx="7264602" cy="5418138"/>
              </a:xfr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Hybrid sampling Pb/</a:t>
                </a:r>
                <a:r>
                  <a:rPr lang="en-US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SciFi</a:t>
                </a: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Silicon pixel sensor</a:t>
                </a:r>
              </a:p>
              <a:p>
                <a:pPr lvl="1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4.4 m long scintillating fibers, </a:t>
                </a:r>
                <a:r>
                  <a:rPr lang="en-US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SiPM</a:t>
                </a: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readout on both ends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Longitudinally segmented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Similar to KLOE &amp; </a:t>
                </a:r>
                <a:r>
                  <a:rPr lang="en-US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GlueX</a:t>
                </a: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“Time-Projection” calorimeter -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HGCROC for front-end electronics</a:t>
                </a:r>
              </a:p>
              <a:p>
                <a:pPr lvl="2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Interleaved with layers of </a:t>
                </a:r>
                <a:r>
                  <a:rPr lang="en-US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AstroPix</a:t>
                </a: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MAPS silicon pixel sensors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Very low power consumption (few </a:t>
                </a:r>
                <a:r>
                  <a:rPr lang="en-US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mW</a:t>
                </a: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/cm</a:t>
                </a:r>
                <a:r>
                  <a:rPr lang="en-US" baseline="300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500 </a:t>
                </a:r>
                <a:r>
                  <a:rPr lang="en-US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μm</a:t>
                </a: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“cube” pixels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Good resolution (~7%) on energy deposited in pixel</a:t>
                </a:r>
              </a:p>
              <a:p>
                <a:pPr lvl="2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CEEB945-16DB-B7CB-E1B4-D0D3C4E1B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55376"/>
                <a:ext cx="7264602" cy="541813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46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D36CEB18-1260-04B1-2E31-77F8845C6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4" r="18775"/>
          <a:stretch/>
        </p:blipFill>
        <p:spPr bwMode="auto">
          <a:xfrm>
            <a:off x="8136610" y="3696838"/>
            <a:ext cx="4055390" cy="334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552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A25E07-A4CB-7CE8-F624-44BA888A2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10CBD3-8BD4-0FC3-FD31-5CC7F1DB03FA}"/>
              </a:ext>
            </a:extLst>
          </p:cNvPr>
          <p:cNvSpPr txBox="1"/>
          <p:nvPr/>
        </p:nvSpPr>
        <p:spPr>
          <a:xfrm>
            <a:off x="10701867" y="5989617"/>
            <a:ext cx="498489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DBD225F-8E52-D0D6-B76B-00EF91992E9D}"/>
              </a:ext>
            </a:extLst>
          </p:cNvPr>
          <p:cNvSpPr txBox="1">
            <a:spLocks/>
          </p:cNvSpPr>
          <p:nvPr/>
        </p:nvSpPr>
        <p:spPr>
          <a:xfrm>
            <a:off x="628502" y="-3694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3E72385-C72F-1E3B-58F7-07BC47ED997D}"/>
              </a:ext>
            </a:extLst>
          </p:cNvPr>
          <p:cNvSpPr txBox="1">
            <a:spLocks/>
          </p:cNvSpPr>
          <p:nvPr/>
        </p:nvSpPr>
        <p:spPr>
          <a:xfrm>
            <a:off x="780902" y="-2170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Epic at the EIC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B89693-DC8C-56D0-5664-B9DA449598DF}"/>
              </a:ext>
            </a:extLst>
          </p:cNvPr>
          <p:cNvSpPr txBox="1">
            <a:spLocks/>
          </p:cNvSpPr>
          <p:nvPr/>
        </p:nvSpPr>
        <p:spPr>
          <a:xfrm>
            <a:off x="50071" y="988021"/>
            <a:ext cx="7815682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32144E-748E-6200-CAC6-AE576B8DF56D}"/>
              </a:ext>
            </a:extLst>
          </p:cNvPr>
          <p:cNvSpPr txBox="1">
            <a:spLocks/>
          </p:cNvSpPr>
          <p:nvPr/>
        </p:nvSpPr>
        <p:spPr>
          <a:xfrm>
            <a:off x="50071" y="940521"/>
            <a:ext cx="7335467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 is a high luminosity machine, enabling precise measurements 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Shujie’s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talk)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of the EIC physics lives in percent-level effects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precision in:</a:t>
            </a: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blue and red cylinder with red and white stripes&#10;&#10;Description automatically generated with medium confidence">
            <a:extLst>
              <a:ext uri="{FF2B5EF4-FFF2-40B4-BE49-F238E27FC236}">
                <a16:creationId xmlns:a16="http://schemas.microsoft.com/office/drawing/2014/main" id="{018FA2C1-DB8D-C16A-1C1D-AF72B217D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6" y="4242526"/>
            <a:ext cx="4615543" cy="2615474"/>
          </a:xfrm>
          <a:prstGeom prst="rect">
            <a:avLst/>
          </a:prstGeom>
        </p:spPr>
      </p:pic>
      <p:pic>
        <p:nvPicPr>
          <p:cNvPr id="14" name="Picture 13" descr="A diagram of a wire&#10;&#10;Description automatically generated">
            <a:extLst>
              <a:ext uri="{FF2B5EF4-FFF2-40B4-BE49-F238E27FC236}">
                <a16:creationId xmlns:a16="http://schemas.microsoft.com/office/drawing/2014/main" id="{33FA4431-47BD-CA3D-E07A-A94EEC84D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56" y="824027"/>
            <a:ext cx="6400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99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2D4EE-C076-DEBC-C1D4-2135C540D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51553D7-173A-1DD6-668C-39042AE09497}"/>
              </a:ext>
            </a:extLst>
          </p:cNvPr>
          <p:cNvSpPr txBox="1">
            <a:spLocks/>
          </p:cNvSpPr>
          <p:nvPr/>
        </p:nvSpPr>
        <p:spPr>
          <a:xfrm>
            <a:off x="720161" y="127922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Barrel electromagnetic calorimeter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EEB945-16DB-B7CB-E1B4-D0D3C4E1B30E}"/>
              </a:ext>
            </a:extLst>
          </p:cNvPr>
          <p:cNvSpPr txBox="1">
            <a:spLocks/>
          </p:cNvSpPr>
          <p:nvPr/>
        </p:nvSpPr>
        <p:spPr>
          <a:xfrm>
            <a:off x="1450611" y="1293576"/>
            <a:ext cx="7264602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6" name="Picture 2" descr="Chart&#10;&#10;Description automatically generated with low confidence">
            <a:extLst>
              <a:ext uri="{FF2B5EF4-FFF2-40B4-BE49-F238E27FC236}">
                <a16:creationId xmlns:a16="http://schemas.microsoft.com/office/drawing/2014/main" id="{D36CEB18-1260-04B1-2E31-77F8845C6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4" r="18775"/>
          <a:stretch/>
        </p:blipFill>
        <p:spPr bwMode="auto">
          <a:xfrm>
            <a:off x="258468" y="823835"/>
            <a:ext cx="6318141" cy="52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07F5BA0-03F1-0430-164B-6434F857E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9" t="20995" r="29345" b="13519"/>
          <a:stretch/>
        </p:blipFill>
        <p:spPr bwMode="auto">
          <a:xfrm>
            <a:off x="6941148" y="1108973"/>
            <a:ext cx="2312659" cy="421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97B809F-BBCB-FC25-16B4-7EE90B35AB45}"/>
              </a:ext>
            </a:extLst>
          </p:cNvPr>
          <p:cNvGrpSpPr/>
          <p:nvPr/>
        </p:nvGrpSpPr>
        <p:grpSpPr>
          <a:xfrm>
            <a:off x="9361784" y="3200399"/>
            <a:ext cx="2552841" cy="3329459"/>
            <a:chOff x="3408220" y="3429000"/>
            <a:chExt cx="1750304" cy="26718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C1E46D-92BB-B835-6A31-9C43F2DF1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0005" y="3429000"/>
              <a:ext cx="1618519" cy="2658020"/>
            </a:xfrm>
            <a:prstGeom prst="rect">
              <a:avLst/>
            </a:prstGeom>
          </p:spPr>
        </p:pic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310C3342-BD36-44A9-1881-D162286D3A78}"/>
                </a:ext>
              </a:extLst>
            </p:cNvPr>
            <p:cNvSpPr/>
            <p:nvPr/>
          </p:nvSpPr>
          <p:spPr>
            <a:xfrm rot="220816">
              <a:off x="3408220" y="3429000"/>
              <a:ext cx="429490" cy="2671875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rapezoid 7">
            <a:extLst>
              <a:ext uri="{FF2B5EF4-FFF2-40B4-BE49-F238E27FC236}">
                <a16:creationId xmlns:a16="http://schemas.microsoft.com/office/drawing/2014/main" id="{0B77ED7A-834D-8F3E-21E1-E0DFF8DC3AFB}"/>
              </a:ext>
            </a:extLst>
          </p:cNvPr>
          <p:cNvSpPr/>
          <p:nvPr/>
        </p:nvSpPr>
        <p:spPr>
          <a:xfrm rot="10800000">
            <a:off x="7329045" y="3061855"/>
            <a:ext cx="1496528" cy="2105887"/>
          </a:xfrm>
          <a:prstGeom prst="trapezoid">
            <a:avLst>
              <a:gd name="adj" fmla="val 10188"/>
            </a:avLst>
          </a:prstGeom>
          <a:noFill/>
          <a:ln w="381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811EFA-9934-B383-DC28-550A5E920E67}"/>
              </a:ext>
            </a:extLst>
          </p:cNvPr>
          <p:cNvCxnSpPr>
            <a:cxnSpLocks/>
          </p:cNvCxnSpPr>
          <p:nvPr/>
        </p:nvCxnSpPr>
        <p:spPr>
          <a:xfrm>
            <a:off x="8825573" y="3061493"/>
            <a:ext cx="3089052" cy="138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92067E-6A35-3C31-1DF2-7173D8F0F547}"/>
              </a:ext>
            </a:extLst>
          </p:cNvPr>
          <p:cNvCxnSpPr>
            <a:cxnSpLocks/>
          </p:cNvCxnSpPr>
          <p:nvPr/>
        </p:nvCxnSpPr>
        <p:spPr>
          <a:xfrm>
            <a:off x="7449215" y="5167742"/>
            <a:ext cx="2445580" cy="12859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53AF09-1C8A-5ADE-9467-321A15FEF7C2}"/>
              </a:ext>
            </a:extLst>
          </p:cNvPr>
          <p:cNvCxnSpPr/>
          <p:nvPr/>
        </p:nvCxnSpPr>
        <p:spPr>
          <a:xfrm>
            <a:off x="609600" y="2729345"/>
            <a:ext cx="1717964" cy="193964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C32B1D-F01D-7B51-34B1-768C7D140792}"/>
              </a:ext>
            </a:extLst>
          </p:cNvPr>
          <p:cNvCxnSpPr>
            <a:cxnSpLocks/>
          </p:cNvCxnSpPr>
          <p:nvPr/>
        </p:nvCxnSpPr>
        <p:spPr>
          <a:xfrm flipV="1">
            <a:off x="2175164" y="2923309"/>
            <a:ext cx="152400" cy="2770909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D177157-8443-2876-313C-9404B15E5709}"/>
              </a:ext>
            </a:extLst>
          </p:cNvPr>
          <p:cNvCxnSpPr>
            <a:cxnSpLocks/>
          </p:cNvCxnSpPr>
          <p:nvPr/>
        </p:nvCxnSpPr>
        <p:spPr>
          <a:xfrm flipH="1" flipV="1">
            <a:off x="1066800" y="5430982"/>
            <a:ext cx="1108364" cy="263236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1C6443-C795-3721-AE4D-2727EE7CA40C}"/>
              </a:ext>
            </a:extLst>
          </p:cNvPr>
          <p:cNvCxnSpPr>
            <a:cxnSpLocks/>
          </p:cNvCxnSpPr>
          <p:nvPr/>
        </p:nvCxnSpPr>
        <p:spPr>
          <a:xfrm flipH="1" flipV="1">
            <a:off x="587442" y="2729345"/>
            <a:ext cx="479358" cy="2701637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E1726CA-B865-8A22-4C79-C6573B9C442B}"/>
              </a:ext>
            </a:extLst>
          </p:cNvPr>
          <p:cNvSpPr txBox="1"/>
          <p:nvPr/>
        </p:nvSpPr>
        <p:spPr>
          <a:xfrm>
            <a:off x="6621348" y="617822"/>
            <a:ext cx="410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SiPM</a:t>
            </a:r>
            <a:r>
              <a:rPr lang="en-US" dirty="0"/>
              <a:t> Readout Scheme</a:t>
            </a:r>
          </a:p>
          <a:p>
            <a:r>
              <a:rPr lang="en-US" dirty="0"/>
              <a:t>Light guides to 1.2x1.2 cm </a:t>
            </a:r>
            <a:r>
              <a:rPr lang="en-US" dirty="0" err="1"/>
              <a:t>SiPMs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3FDC69-B066-FA33-2D95-5AC522B537EA}"/>
              </a:ext>
            </a:extLst>
          </p:cNvPr>
          <p:cNvSpPr txBox="1"/>
          <p:nvPr/>
        </p:nvSpPr>
        <p:spPr>
          <a:xfrm>
            <a:off x="9674992" y="2499159"/>
            <a:ext cx="267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AstroPix</a:t>
            </a:r>
            <a:r>
              <a:rPr lang="en-US" dirty="0"/>
              <a:t> Tiling Options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E14992E-4E93-E839-33D0-C54F53F43C55}"/>
              </a:ext>
            </a:extLst>
          </p:cNvPr>
          <p:cNvCxnSpPr>
            <a:cxnSpLocks/>
          </p:cNvCxnSpPr>
          <p:nvPr/>
        </p:nvCxnSpPr>
        <p:spPr>
          <a:xfrm flipV="1">
            <a:off x="2493818" y="2729345"/>
            <a:ext cx="4511542" cy="983673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0628999-E0F3-3CB9-3D0F-767641381E79}"/>
              </a:ext>
            </a:extLst>
          </p:cNvPr>
          <p:cNvCxnSpPr/>
          <p:nvPr/>
        </p:nvCxnSpPr>
        <p:spPr>
          <a:xfrm>
            <a:off x="1066800" y="5562600"/>
            <a:ext cx="1011382" cy="2481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2FD3CE6-597B-1512-FECD-B8C589FF06AC}"/>
              </a:ext>
            </a:extLst>
          </p:cNvPr>
          <p:cNvSpPr txBox="1"/>
          <p:nvPr/>
        </p:nvSpPr>
        <p:spPr>
          <a:xfrm rot="859378">
            <a:off x="1060135" y="5727482"/>
            <a:ext cx="114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~10 cm</a:t>
            </a:r>
          </a:p>
        </p:txBody>
      </p:sp>
    </p:spTree>
    <p:extLst>
      <p:ext uri="{BB962C8B-B14F-4D97-AF65-F5344CB8AC3E}">
        <p14:creationId xmlns:p14="http://schemas.microsoft.com/office/powerpoint/2010/main" val="3656736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9C48F6-7247-E82A-27A7-16AED9CED4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EEF0AB-BC70-1FEF-919F-BC630C8BB75C}"/>
              </a:ext>
            </a:extLst>
          </p:cNvPr>
          <p:cNvSpPr/>
          <p:nvPr/>
        </p:nvSpPr>
        <p:spPr>
          <a:xfrm rot="19780382">
            <a:off x="2668454" y="3912525"/>
            <a:ext cx="2475177" cy="262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487094-797F-9318-A28D-241F8A0E3D30}"/>
              </a:ext>
            </a:extLst>
          </p:cNvPr>
          <p:cNvSpPr/>
          <p:nvPr/>
        </p:nvSpPr>
        <p:spPr>
          <a:xfrm>
            <a:off x="8339557" y="5952626"/>
            <a:ext cx="978713" cy="592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9927121-CD94-E0F4-5BCF-59C983EE74A5}"/>
                  </a:ext>
                </a:extLst>
              </p:cNvPr>
              <p:cNvSpPr txBox="1"/>
              <p:nvPr/>
            </p:nvSpPr>
            <p:spPr>
              <a:xfrm>
                <a:off x="334375" y="3984509"/>
                <a:ext cx="600565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sz="2400" dirty="0">
                    <a:solidFill>
                      <a:schemeClr val="tx1">
                        <a:lumMod val="50000"/>
                      </a:schemeClr>
                    </a:solidFill>
                  </a:rPr>
                  <a:t>Interleaving of </a:t>
                </a:r>
                <a:r>
                  <a:rPr lang="en-US" sz="2400" dirty="0" err="1">
                    <a:solidFill>
                      <a:schemeClr val="tx1">
                        <a:lumMod val="50000"/>
                      </a:schemeClr>
                    </a:solidFill>
                  </a:rPr>
                  <a:t>AstroPix</a:t>
                </a:r>
                <a:r>
                  <a:rPr lang="en-US" sz="2400" dirty="0">
                    <a:solidFill>
                      <a:schemeClr val="tx1">
                        <a:lumMod val="50000"/>
                      </a:schemeClr>
                    </a:solidFill>
                  </a:rPr>
                  <a:t> sensors allow for excellent position resolution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</a:rPr>
                  <a:t>Angular resolution on the order of 0.1 degree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Separate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from </a:t>
                </a:r>
                <a:r>
                  <a:rPr lang="en-US" sz="2000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ɣ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beyond 30 GeV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 do vertexing on photons!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9927121-CD94-E0F4-5BCF-59C983EE7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75" y="3984509"/>
                <a:ext cx="6005653" cy="2031325"/>
              </a:xfrm>
              <a:prstGeom prst="rect">
                <a:avLst/>
              </a:prstGeom>
              <a:blipFill>
                <a:blip r:embed="rId2"/>
                <a:stretch>
                  <a:fillRect l="-1477" t="-1863" r="-2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85560A4-BC83-59BB-79EC-3C8EB6537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66" y="589007"/>
            <a:ext cx="7306545" cy="3019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5D7266-DD10-13B9-4E8F-F01D321BEF74}"/>
                  </a:ext>
                </a:extLst>
              </p:cNvPr>
              <p:cNvSpPr txBox="1"/>
              <p:nvPr/>
            </p:nvSpPr>
            <p:spPr>
              <a:xfrm>
                <a:off x="9244567" y="582060"/>
                <a:ext cx="10432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200" dirty="0"/>
                  <a:t> separation factor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5D7266-DD10-13B9-4E8F-F01D321BE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4567" y="582060"/>
                <a:ext cx="1043238" cy="646331"/>
              </a:xfrm>
              <a:prstGeom prst="rect">
                <a:avLst/>
              </a:prstGeom>
              <a:blipFill>
                <a:blip r:embed="rId4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90F5F0A-120B-CE46-93F5-A27800777F72}"/>
              </a:ext>
            </a:extLst>
          </p:cNvPr>
          <p:cNvSpPr txBox="1"/>
          <p:nvPr/>
        </p:nvSpPr>
        <p:spPr>
          <a:xfrm>
            <a:off x="6360097" y="3987151"/>
            <a:ext cx="57689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effective separation of electrons from hadrons based on shower shape discrimination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 quite effective at ~1 GeV &amp; below</a:t>
            </a:r>
          </a:p>
          <a:p>
            <a:endParaRPr lang="en-US" dirty="0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63082D5F-842F-D3BD-BAC5-10A4049C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557" y="68989"/>
            <a:ext cx="3799347" cy="3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478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5B63D6-19B4-3ABF-8989-9874D6AA2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051" y="4533900"/>
            <a:ext cx="5422900" cy="232410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A51553D7-173A-1DD6-668C-39042AE09497}"/>
              </a:ext>
            </a:extLst>
          </p:cNvPr>
          <p:cNvSpPr txBox="1">
            <a:spLocks/>
          </p:cNvSpPr>
          <p:nvPr/>
        </p:nvSpPr>
        <p:spPr>
          <a:xfrm>
            <a:off x="609325" y="-337344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Barrel Hadronic calorimeter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CEEB945-16DB-B7CB-E1B4-D0D3C4E1B3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43055" y="936086"/>
                <a:ext cx="6858706" cy="3912735"/>
              </a:xfr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Modest requirements on energy resolution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 100%/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</m:rad>
                  </m:oMath>
                </a14:m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Hadrons in barrel typically low energy (&lt;5 GeV), better measured by tracking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Tag jets with large neutral hadron component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 muons from e.g.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𝜓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𝜇𝜇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Reuse from </a:t>
                </a:r>
                <a:r>
                  <a:rPr lang="en-US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sPHENIX</a:t>
                </a: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CEEB945-16DB-B7CB-E1B4-D0D3C4E1B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055" y="936086"/>
                <a:ext cx="6858706" cy="391273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sPHENIX Detector Upgrade Clears Assembly Milestone | BNL Newsroom">
            <a:extLst>
              <a:ext uri="{FF2B5EF4-FFF2-40B4-BE49-F238E27FC236}">
                <a16:creationId xmlns:a16="http://schemas.microsoft.com/office/drawing/2014/main" id="{F9957D0F-2DF0-7D85-35EC-90C2AF97D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r="11667"/>
          <a:stretch/>
        </p:blipFill>
        <p:spPr bwMode="auto">
          <a:xfrm>
            <a:off x="832253" y="936086"/>
            <a:ext cx="447474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2CCDD73-26AB-D9D0-8CAE-ABB970AB6AAC}"/>
              </a:ext>
            </a:extLst>
          </p:cNvPr>
          <p:cNvSpPr txBox="1">
            <a:spLocks/>
          </p:cNvSpPr>
          <p:nvPr/>
        </p:nvSpPr>
        <p:spPr>
          <a:xfrm>
            <a:off x="5791200" y="6592602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457200" rtl="0" eaLnBrk="1" latinLnBrk="0" hangingPunct="1">
              <a:defRPr sz="1333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AEDF26-E5C1-7243-A0E0-6304CF8365A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636D0D-90FD-3444-CC2A-AADFFFC60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1216" y="4566633"/>
            <a:ext cx="2326431" cy="220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67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2D4EE-C076-DEBC-C1D4-2135C540D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900992" y="6453659"/>
            <a:ext cx="609600" cy="182880"/>
          </a:xfrm>
        </p:spPr>
        <p:txBody>
          <a:bodyPr/>
          <a:lstStyle/>
          <a:p>
            <a:fld id="{88AEDF26-E5C1-7243-A0E0-6304CF8365A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51553D7-173A-1DD6-668C-39042AE09497}"/>
              </a:ext>
            </a:extLst>
          </p:cNvPr>
          <p:cNvSpPr txBox="1">
            <a:spLocks/>
          </p:cNvSpPr>
          <p:nvPr/>
        </p:nvSpPr>
        <p:spPr>
          <a:xfrm>
            <a:off x="609325" y="-337344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Barrel Hadronic calorimeter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EEB945-16DB-B7CB-E1B4-D0D3C4E1B30E}"/>
              </a:ext>
            </a:extLst>
          </p:cNvPr>
          <p:cNvSpPr txBox="1">
            <a:spLocks/>
          </p:cNvSpPr>
          <p:nvPr/>
        </p:nvSpPr>
        <p:spPr>
          <a:xfrm>
            <a:off x="5043758" y="753206"/>
            <a:ext cx="7148242" cy="391273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Steel/Scintillator design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 plates tiled at an angle to prevent channeling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Straight tracks have a sizable path length through scintillator, good for MIP detection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Readout via HPK S12572 series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Refurbish for EIC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 minor radiation damage from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can replace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HPK S14 series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electronics to HGCROC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segmentation by reading out each tile individually</a:t>
            </a: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22FC6-ADA6-607B-FB78-0C81A4ECE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051" y="4533900"/>
            <a:ext cx="5422900" cy="2324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451E81-BF77-D51B-5195-6532ABECC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216" y="4566633"/>
            <a:ext cx="2326431" cy="2208849"/>
          </a:xfrm>
          <a:prstGeom prst="rect">
            <a:avLst/>
          </a:prstGeom>
        </p:spPr>
      </p:pic>
      <p:pic>
        <p:nvPicPr>
          <p:cNvPr id="4098" name="Picture 2" descr="sPHENIX Detector Upgrade Clears Assembly Milestone | BNL Newsroom">
            <a:extLst>
              <a:ext uri="{FF2B5EF4-FFF2-40B4-BE49-F238E27FC236}">
                <a16:creationId xmlns:a16="http://schemas.microsoft.com/office/drawing/2014/main" id="{F9957D0F-2DF0-7D85-35EC-90C2AF97D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r="11667"/>
          <a:stretch/>
        </p:blipFill>
        <p:spPr bwMode="auto">
          <a:xfrm>
            <a:off x="832253" y="936086"/>
            <a:ext cx="447474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03C3D4F-A07C-7B6A-BE3E-472A2061D146}"/>
              </a:ext>
            </a:extLst>
          </p:cNvPr>
          <p:cNvSpPr txBox="1">
            <a:spLocks/>
          </p:cNvSpPr>
          <p:nvPr/>
        </p:nvSpPr>
        <p:spPr>
          <a:xfrm>
            <a:off x="5791200" y="6592602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457200" rtl="0" eaLnBrk="1" latinLnBrk="0" hangingPunct="1">
              <a:defRPr sz="1333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AEDF26-E5C1-7243-A0E0-6304CF8365A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79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white machine&#10;&#10;Description automatically generated">
            <a:extLst>
              <a:ext uri="{FF2B5EF4-FFF2-40B4-BE49-F238E27FC236}">
                <a16:creationId xmlns:a16="http://schemas.microsoft.com/office/drawing/2014/main" id="{DC243B8B-EC32-6AB5-2FB8-710350F147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321" y="914400"/>
            <a:ext cx="9242050" cy="5438422"/>
          </a:xfrm>
          <a:prstGeom prst="rect">
            <a:avLst/>
          </a:prstGeom>
        </p:spPr>
      </p:pic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840C9118-6E65-1F1E-D818-C5243C17A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585858"/>
              </a:clrFrom>
              <a:clrTo>
                <a:srgbClr val="58585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9" r="21226" b="21281"/>
          <a:stretch/>
        </p:blipFill>
        <p:spPr>
          <a:xfrm>
            <a:off x="2373323" y="2260876"/>
            <a:ext cx="7269441" cy="29345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2D4EE-C076-DEBC-C1D4-2135C540D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51553D7-173A-1DD6-668C-39042AE09497}"/>
              </a:ext>
            </a:extLst>
          </p:cNvPr>
          <p:cNvSpPr txBox="1">
            <a:spLocks/>
          </p:cNvSpPr>
          <p:nvPr/>
        </p:nvSpPr>
        <p:spPr>
          <a:xfrm>
            <a:off x="740709" y="-241948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Forward calorimeters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9B4903-37DC-9D6F-2234-6D75869BFFCB}"/>
              </a:ext>
            </a:extLst>
          </p:cNvPr>
          <p:cNvCxnSpPr>
            <a:cxnSpLocks/>
          </p:cNvCxnSpPr>
          <p:nvPr/>
        </p:nvCxnSpPr>
        <p:spPr>
          <a:xfrm>
            <a:off x="6622657" y="3723241"/>
            <a:ext cx="2812288" cy="253014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7A05A5F-29BA-9C23-12C1-C607BEF93A6B}"/>
              </a:ext>
            </a:extLst>
          </p:cNvPr>
          <p:cNvSpPr txBox="1"/>
          <p:nvPr/>
        </p:nvSpPr>
        <p:spPr>
          <a:xfrm>
            <a:off x="6140687" y="4367003"/>
            <a:ext cx="1717719" cy="707886"/>
          </a:xfrm>
          <a:prstGeom prst="rect">
            <a:avLst/>
          </a:prstGeom>
          <a:solidFill>
            <a:srgbClr val="FFFFFF">
              <a:alpha val="7254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Hadronic final state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CC5FD4-9D56-CDC5-B8E9-FA9392BC0B13}"/>
              </a:ext>
            </a:extLst>
          </p:cNvPr>
          <p:cNvSpPr txBox="1"/>
          <p:nvPr/>
        </p:nvSpPr>
        <p:spPr>
          <a:xfrm>
            <a:off x="6014158" y="2260876"/>
            <a:ext cx="1673450" cy="873884"/>
          </a:xfrm>
          <a:prstGeom prst="rect">
            <a:avLst/>
          </a:prstGeom>
          <a:solidFill>
            <a:srgbClr val="FFFFFF">
              <a:alpha val="7254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Scattered electron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DD38F4-C753-7D4C-7AB7-DC21F97D06C8}"/>
              </a:ext>
            </a:extLst>
          </p:cNvPr>
          <p:cNvCxnSpPr>
            <a:cxnSpLocks/>
          </p:cNvCxnSpPr>
          <p:nvPr/>
        </p:nvCxnSpPr>
        <p:spPr>
          <a:xfrm flipH="1" flipV="1">
            <a:off x="6503535" y="3200726"/>
            <a:ext cx="119121" cy="51385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2C3AFF4-5465-B694-950B-5AFAC59A07B0}"/>
              </a:ext>
            </a:extLst>
          </p:cNvPr>
          <p:cNvSpPr txBox="1"/>
          <p:nvPr/>
        </p:nvSpPr>
        <p:spPr>
          <a:xfrm>
            <a:off x="451714" y="1448060"/>
            <a:ext cx="253806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Example Physics: TMDs, Jets, SIDIS</a:t>
            </a:r>
          </a:p>
          <a:p>
            <a:endParaRPr lang="en-US" dirty="0"/>
          </a:p>
          <a:p>
            <a:r>
              <a:rPr lang="en-US" dirty="0"/>
              <a:t>Challenges: </a:t>
            </a:r>
          </a:p>
          <a:p>
            <a:r>
              <a:rPr lang="en-US" dirty="0"/>
              <a:t>Contain the highly energetic hadronic final state</a:t>
            </a:r>
          </a:p>
          <a:p>
            <a:endParaRPr lang="en-US" dirty="0"/>
          </a:p>
          <a:p>
            <a:r>
              <a:rPr lang="en-US" dirty="0"/>
              <a:t>Separate clusters in a dense hadronic environment</a:t>
            </a:r>
          </a:p>
          <a:p>
            <a:endParaRPr lang="en-US" dirty="0"/>
          </a:p>
          <a:p>
            <a:r>
              <a:rPr lang="en-US" dirty="0"/>
              <a:t>Highest radiation load near hadron beam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F425D0-5E9B-E6C6-2216-CCC2596ABA5F}"/>
              </a:ext>
            </a:extLst>
          </p:cNvPr>
          <p:cNvSpPr txBox="1"/>
          <p:nvPr/>
        </p:nvSpPr>
        <p:spPr>
          <a:xfrm>
            <a:off x="463747" y="1263394"/>
            <a:ext cx="6099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High </a:t>
            </a:r>
            <a:r>
              <a:rPr lang="en-US" b="1" dirty="0">
                <a:solidFill>
                  <a:schemeClr val="accent1"/>
                </a:solidFill>
              </a:rPr>
              <a:t>Q</a:t>
            </a:r>
            <a:r>
              <a:rPr lang="en-US" b="1" baseline="30000" dirty="0">
                <a:solidFill>
                  <a:schemeClr val="accent1"/>
                </a:solidFill>
              </a:rPr>
              <a:t>2</a:t>
            </a:r>
            <a:r>
              <a:rPr lang="en-US" b="1" dirty="0"/>
              <a:t>, High </a:t>
            </a:r>
            <a:r>
              <a:rPr lang="en-US" b="1" dirty="0">
                <a:solidFill>
                  <a:srgbClr val="C00000"/>
                </a:solidFill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82AF84-8CEC-97D6-1B05-B3B55B8B9D6B}"/>
                  </a:ext>
                </a:extLst>
              </p:cNvPr>
              <p:cNvSpPr txBox="1"/>
              <p:nvPr/>
            </p:nvSpPr>
            <p:spPr>
              <a:xfrm>
                <a:off x="523308" y="892395"/>
                <a:ext cx="185001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&lt; 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82AF84-8CEC-97D6-1B05-B3B55B8B9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08" y="892395"/>
                <a:ext cx="1850013" cy="369332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9123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white machine&#10;&#10;Description automatically generated">
            <a:extLst>
              <a:ext uri="{FF2B5EF4-FFF2-40B4-BE49-F238E27FC236}">
                <a16:creationId xmlns:a16="http://schemas.microsoft.com/office/drawing/2014/main" id="{DC243B8B-EC32-6AB5-2FB8-710350F147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321" y="914400"/>
            <a:ext cx="9242050" cy="5438422"/>
          </a:xfrm>
          <a:prstGeom prst="rect">
            <a:avLst/>
          </a:prstGeom>
        </p:spPr>
      </p:pic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840C9118-6E65-1F1E-D818-C5243C17A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585858"/>
              </a:clrFrom>
              <a:clrTo>
                <a:srgbClr val="58585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9" r="21226" b="21281"/>
          <a:stretch/>
        </p:blipFill>
        <p:spPr>
          <a:xfrm>
            <a:off x="2373323" y="2260876"/>
            <a:ext cx="7269441" cy="29345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2D4EE-C076-DEBC-C1D4-2135C540D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51553D7-173A-1DD6-668C-39042AE09497}"/>
              </a:ext>
            </a:extLst>
          </p:cNvPr>
          <p:cNvSpPr txBox="1">
            <a:spLocks/>
          </p:cNvSpPr>
          <p:nvPr/>
        </p:nvSpPr>
        <p:spPr>
          <a:xfrm>
            <a:off x="740709" y="-241948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Forward calorimeters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9B4903-37DC-9D6F-2234-6D75869BFFCB}"/>
              </a:ext>
            </a:extLst>
          </p:cNvPr>
          <p:cNvCxnSpPr>
            <a:cxnSpLocks/>
          </p:cNvCxnSpPr>
          <p:nvPr/>
        </p:nvCxnSpPr>
        <p:spPr>
          <a:xfrm>
            <a:off x="6622657" y="3723241"/>
            <a:ext cx="2812288" cy="253014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7A05A5F-29BA-9C23-12C1-C607BEF93A6B}"/>
              </a:ext>
            </a:extLst>
          </p:cNvPr>
          <p:cNvSpPr txBox="1"/>
          <p:nvPr/>
        </p:nvSpPr>
        <p:spPr>
          <a:xfrm>
            <a:off x="6140687" y="4367003"/>
            <a:ext cx="1717719" cy="707886"/>
          </a:xfrm>
          <a:prstGeom prst="rect">
            <a:avLst/>
          </a:prstGeom>
          <a:solidFill>
            <a:srgbClr val="FFFFFF">
              <a:alpha val="7254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Hadronic final state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CC5FD4-9D56-CDC5-B8E9-FA9392BC0B13}"/>
              </a:ext>
            </a:extLst>
          </p:cNvPr>
          <p:cNvSpPr txBox="1"/>
          <p:nvPr/>
        </p:nvSpPr>
        <p:spPr>
          <a:xfrm>
            <a:off x="6014158" y="2260876"/>
            <a:ext cx="1673450" cy="873884"/>
          </a:xfrm>
          <a:prstGeom prst="rect">
            <a:avLst/>
          </a:prstGeom>
          <a:solidFill>
            <a:srgbClr val="FFFFFF">
              <a:alpha val="7254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Scattered electron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DD38F4-C753-7D4C-7AB7-DC21F97D06C8}"/>
              </a:ext>
            </a:extLst>
          </p:cNvPr>
          <p:cNvCxnSpPr>
            <a:cxnSpLocks/>
          </p:cNvCxnSpPr>
          <p:nvPr/>
        </p:nvCxnSpPr>
        <p:spPr>
          <a:xfrm flipH="1" flipV="1">
            <a:off x="6503535" y="3200726"/>
            <a:ext cx="119121" cy="51385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BF425D0-5E9B-E6C6-2216-CCC2596ABA5F}"/>
              </a:ext>
            </a:extLst>
          </p:cNvPr>
          <p:cNvSpPr txBox="1"/>
          <p:nvPr/>
        </p:nvSpPr>
        <p:spPr>
          <a:xfrm>
            <a:off x="463747" y="1263394"/>
            <a:ext cx="6099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High </a:t>
            </a:r>
            <a:r>
              <a:rPr lang="en-US" b="1" dirty="0">
                <a:solidFill>
                  <a:schemeClr val="accent1"/>
                </a:solidFill>
              </a:rPr>
              <a:t>Q</a:t>
            </a:r>
            <a:r>
              <a:rPr lang="en-US" b="1" baseline="30000" dirty="0">
                <a:solidFill>
                  <a:schemeClr val="accent1"/>
                </a:solidFill>
              </a:rPr>
              <a:t>2</a:t>
            </a:r>
            <a:r>
              <a:rPr lang="en-US" b="1" dirty="0"/>
              <a:t>, High </a:t>
            </a:r>
            <a:r>
              <a:rPr lang="en-US" b="1" dirty="0">
                <a:solidFill>
                  <a:srgbClr val="C00000"/>
                </a:solidFill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82AF84-8CEC-97D6-1B05-B3B55B8B9D6B}"/>
                  </a:ext>
                </a:extLst>
              </p:cNvPr>
              <p:cNvSpPr txBox="1"/>
              <p:nvPr/>
            </p:nvSpPr>
            <p:spPr>
              <a:xfrm>
                <a:off x="523308" y="892395"/>
                <a:ext cx="185001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&lt; 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b="1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b="1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882AF84-8CEC-97D6-1B05-B3B55B8B9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08" y="892395"/>
                <a:ext cx="1850013" cy="369332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5349432-BBF6-BBE1-6928-D7D50D618201}"/>
                  </a:ext>
                </a:extLst>
              </p:cNvPr>
              <p:cNvSpPr txBox="1"/>
              <p:nvPr/>
            </p:nvSpPr>
            <p:spPr>
              <a:xfrm>
                <a:off x="424256" y="1454056"/>
                <a:ext cx="2390864" cy="3458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r>
                  <a:rPr lang="en-US" dirty="0"/>
                  <a:t>Resolution requirements: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 err="1"/>
                  <a:t>EMCal</a:t>
                </a:r>
                <a:r>
                  <a:rPr lang="en-US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10%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2−3%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  <a:p>
                <a:r>
                  <a:rPr lang="en-US" dirty="0" err="1"/>
                  <a:t>HCal</a:t>
                </a:r>
                <a:r>
                  <a:rPr lang="en-US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50%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10%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5349432-BBF6-BBE1-6928-D7D50D618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256" y="1454056"/>
                <a:ext cx="2390864" cy="3458447"/>
              </a:xfrm>
              <a:prstGeom prst="rect">
                <a:avLst/>
              </a:prstGeom>
              <a:blipFill>
                <a:blip r:embed="rId5"/>
                <a:stretch>
                  <a:fillRect l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203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2D4EE-C076-DEBC-C1D4-2135C540D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51553D7-173A-1DD6-668C-39042AE09497}"/>
              </a:ext>
            </a:extLst>
          </p:cNvPr>
          <p:cNvSpPr txBox="1">
            <a:spLocks/>
          </p:cNvSpPr>
          <p:nvPr/>
        </p:nvSpPr>
        <p:spPr>
          <a:xfrm>
            <a:off x="720161" y="127922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Forward electromagnetic calorimeter</a:t>
            </a:r>
          </a:p>
        </p:txBody>
      </p:sp>
      <p:pic>
        <p:nvPicPr>
          <p:cNvPr id="3074" name="Picture 2" descr="High-precision construction of sPHENIX detector components wraps up at NPL  | Illinois Physics Condensate | UIUC">
            <a:extLst>
              <a:ext uri="{FF2B5EF4-FFF2-40B4-BE49-F238E27FC236}">
                <a16:creationId xmlns:a16="http://schemas.microsoft.com/office/drawing/2014/main" id="{F3B82F74-FC74-F008-0280-EF6819FC2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5" t="8889" r="39899" b="36970"/>
          <a:stretch/>
        </p:blipFill>
        <p:spPr bwMode="auto">
          <a:xfrm>
            <a:off x="8783231" y="1185197"/>
            <a:ext cx="2715491" cy="277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A2E891-6E83-4AA9-9B04-552A7B166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612" y="4530435"/>
            <a:ext cx="3473283" cy="1923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CEEB945-16DB-B7CB-E1B4-D0D3C4E1B3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1739" y="1027229"/>
                <a:ext cx="7264602" cy="5418138"/>
              </a:xfrm>
            </p:spPr>
            <p:txBody>
              <a:bodyPr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Tungsten + </a:t>
                </a:r>
                <a:r>
                  <a:rPr lang="en-US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SciFi</a:t>
                </a: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SPACAL design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sz="22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Developed through EIC R&amp;D and applied successfully in </a:t>
                </a:r>
                <a:r>
                  <a:rPr lang="en-US" sz="2200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sPHENIX</a:t>
                </a:r>
                <a:r>
                  <a:rPr lang="en-US" sz="22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EMCal</a:t>
                </a:r>
                <a:endParaRPr lang="en-US" sz="22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sz="22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Tungsten powder mixed with epoxy</a:t>
                </a:r>
              </a:p>
              <a:p>
                <a:pPr lvl="2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Position resolution vital to separate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from </a:t>
                </a:r>
                <a:r>
                  <a:rPr lang="en-US" sz="2400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ɣ</a:t>
                </a:r>
                <a:r>
                  <a:rPr lang="en-US" sz="24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 high energy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sz="22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Dense absorber (~10 g/cm</a:t>
                </a:r>
                <a:r>
                  <a:rPr lang="en-US" sz="2200" baseline="300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22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sz="22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Readout with many </a:t>
                </a:r>
                <a:r>
                  <a:rPr lang="en-US" sz="2200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SiPMs</a:t>
                </a:r>
                <a:r>
                  <a:rPr lang="en-US" sz="22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create a small tower size</a:t>
                </a:r>
              </a:p>
              <a:p>
                <a:pPr lvl="2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Uniformity of construction important to reduce constant term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sz="22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Dominates at high energy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sz="2200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Powder + epoxy enables fine control over spatial distribution of scintillator </a:t>
                </a:r>
              </a:p>
              <a:p>
                <a:pPr lvl="2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CEEB945-16DB-B7CB-E1B4-D0D3C4E1B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39" y="1027229"/>
                <a:ext cx="7264602" cy="5418138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0782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2D4EE-C076-DEBC-C1D4-2135C540D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51553D7-173A-1DD6-668C-39042AE09497}"/>
              </a:ext>
            </a:extLst>
          </p:cNvPr>
          <p:cNvSpPr txBox="1">
            <a:spLocks/>
          </p:cNvSpPr>
          <p:nvPr/>
        </p:nvSpPr>
        <p:spPr>
          <a:xfrm>
            <a:off x="720161" y="127922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Forward electromagnetic calorimeter</a:t>
            </a:r>
          </a:p>
        </p:txBody>
      </p:sp>
      <p:pic>
        <p:nvPicPr>
          <p:cNvPr id="3074" name="Picture 2" descr="High-precision construction of sPHENIX detector components wraps up at NPL  | Illinois Physics Condensate | UIUC">
            <a:extLst>
              <a:ext uri="{FF2B5EF4-FFF2-40B4-BE49-F238E27FC236}">
                <a16:creationId xmlns:a16="http://schemas.microsoft.com/office/drawing/2014/main" id="{F3B82F74-FC74-F008-0280-EF6819FC2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5" t="8889" r="39899" b="36970"/>
          <a:stretch/>
        </p:blipFill>
        <p:spPr bwMode="auto">
          <a:xfrm>
            <a:off x="8755523" y="804712"/>
            <a:ext cx="2175438" cy="222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A2E891-6E83-4AA9-9B04-552A7B166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943" y="4651559"/>
            <a:ext cx="2974010" cy="164676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938DE5E-65E8-51B0-5278-5DF0CA4ABA8A}"/>
              </a:ext>
            </a:extLst>
          </p:cNvPr>
          <p:cNvGrpSpPr/>
          <p:nvPr/>
        </p:nvGrpSpPr>
        <p:grpSpPr>
          <a:xfrm>
            <a:off x="360874" y="1437244"/>
            <a:ext cx="7772400" cy="3210381"/>
            <a:chOff x="623455" y="2692243"/>
            <a:chExt cx="7772400" cy="32103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ADD7DF-8456-D011-6071-553CAE017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455" y="2692243"/>
              <a:ext cx="7772400" cy="296174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F4BF4F-F2C9-6B29-2A39-14B894250AAF}"/>
                </a:ext>
              </a:extLst>
            </p:cNvPr>
            <p:cNvSpPr/>
            <p:nvPr/>
          </p:nvSpPr>
          <p:spPr>
            <a:xfrm>
              <a:off x="4267200" y="4296203"/>
              <a:ext cx="4128655" cy="16064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CEEB945-16DB-B7CB-E1B4-D0D3C4E1B3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77953" y="3282016"/>
                <a:ext cx="7826507" cy="5418138"/>
              </a:xfr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cm x 5 cm x 17 cm blocks of absorber + fibers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Four independent towers per block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US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Each </a:t>
                </a: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2.5 x 2.5 cm tower is readout by four 6x6mm HPK S14 series </a:t>
                </a:r>
                <a:r>
                  <a:rPr lang="en-US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SiPMs</a:t>
                </a: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Expected energy resolution ~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lang="en-US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⊕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1−3%</m:t>
                    </m:r>
                  </m:oMath>
                </a14:m>
                <a:endParaRPr lang="en-US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lvl="2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CEEB945-16DB-B7CB-E1B4-D0D3C4E1B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953" y="3282016"/>
                <a:ext cx="7826507" cy="5418138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3806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2D4EE-C076-DEBC-C1D4-2135C540D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51553D7-173A-1DD6-668C-39042AE09497}"/>
              </a:ext>
            </a:extLst>
          </p:cNvPr>
          <p:cNvSpPr txBox="1">
            <a:spLocks/>
          </p:cNvSpPr>
          <p:nvPr/>
        </p:nvSpPr>
        <p:spPr>
          <a:xfrm>
            <a:off x="553906" y="-307177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Forward hadronic calorimeter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CEEB945-16DB-B7CB-E1B4-D0D3C4E1B3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7071" y="750098"/>
                <a:ext cx="5889071" cy="5418138"/>
              </a:xfrm>
            </p:spPr>
            <p:txBody>
              <a:bodyPr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Steel + Scintillator </a:t>
                </a:r>
                <a:r>
                  <a:rPr lang="en-US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SiPM</a:t>
                </a: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-on-tile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Pioneered by CALICE analog </a:t>
                </a:r>
                <a:r>
                  <a:rPr lang="en-US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HCal</a:t>
                </a: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Ideal for particle-flow measurements!</a:t>
                </a:r>
              </a:p>
              <a:p>
                <a:pPr lvl="2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Highly segmented longitudinally, 65 layers per tower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565,760 </a:t>
                </a:r>
                <a:r>
                  <a:rPr lang="en-US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SiPMs</a:t>
                </a: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65 layers ganged into 7 </a:t>
                </a:r>
                <a:r>
                  <a:rPr lang="en-US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readout channels</a:t>
                </a: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Stackable for “easy” construction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Steel as absorber significantly simplifies design, improves material uniformity</a:t>
                </a: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Achieves ~6.5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Expected resolution ~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45%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lang="en-US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⊕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5%</m:t>
                    </m:r>
                  </m:oMath>
                </a14:m>
                <a:endParaRPr lang="en-US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lvl="2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Exceeds requirements defined by Yellow Report!</a:t>
                </a:r>
              </a:p>
              <a:p>
                <a:pPr lvl="1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endParaRPr lang="en-US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CEEB945-16DB-B7CB-E1B4-D0D3C4E1B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7071" y="750098"/>
                <a:ext cx="5889071" cy="54181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8FF38D8-3037-5BBC-03D3-54EBF8010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582" y="1283109"/>
            <a:ext cx="6391418" cy="373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19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2D4EE-C076-DEBC-C1D4-2135C540D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51553D7-173A-1DD6-668C-39042AE09497}"/>
              </a:ext>
            </a:extLst>
          </p:cNvPr>
          <p:cNvSpPr txBox="1">
            <a:spLocks/>
          </p:cNvSpPr>
          <p:nvPr/>
        </p:nvSpPr>
        <p:spPr>
          <a:xfrm>
            <a:off x="553906" y="-307177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Forward hadronic calorimeter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EEB945-16DB-B7CB-E1B4-D0D3C4E1B30E}"/>
              </a:ext>
            </a:extLst>
          </p:cNvPr>
          <p:cNvSpPr txBox="1">
            <a:spLocks/>
          </p:cNvSpPr>
          <p:nvPr/>
        </p:nvSpPr>
        <p:spPr>
          <a:xfrm>
            <a:off x="-116376" y="700798"/>
            <a:ext cx="8492836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mounted to thin flex PCBs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Signals routed along PCB to periphery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Signals brought to HGCROC at back by a thin flex PCB that runs longitudinally alongside the tower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group of rectangular objects on a black surface&#10;&#10;Description automatically generated">
            <a:extLst>
              <a:ext uri="{FF2B5EF4-FFF2-40B4-BE49-F238E27FC236}">
                <a16:creationId xmlns:a16="http://schemas.microsoft.com/office/drawing/2014/main" id="{FC5BC77E-E04A-6140-7E3F-F6109A32A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70" y="1081194"/>
            <a:ext cx="3278303" cy="3042687"/>
          </a:xfrm>
          <a:prstGeom prst="rect">
            <a:avLst/>
          </a:prstGeom>
        </p:spPr>
      </p:pic>
      <p:pic>
        <p:nvPicPr>
          <p:cNvPr id="11" name="Picture 10" descr="A white and green metal shelf&#10;&#10;Description automatically generated with medium confidence">
            <a:extLst>
              <a:ext uri="{FF2B5EF4-FFF2-40B4-BE49-F238E27FC236}">
                <a16:creationId xmlns:a16="http://schemas.microsoft.com/office/drawing/2014/main" id="{BC89B72C-DDC3-5810-18D2-D480186FA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5" y="2675522"/>
            <a:ext cx="8744629" cy="396101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A4E1D7-FD4B-8851-AAB4-44ECCEDBD380}"/>
              </a:ext>
            </a:extLst>
          </p:cNvPr>
          <p:cNvCxnSpPr/>
          <p:nvPr/>
        </p:nvCxnSpPr>
        <p:spPr>
          <a:xfrm>
            <a:off x="1330036" y="2675522"/>
            <a:ext cx="249658" cy="14483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741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A25E07-A4CB-7CE8-F624-44BA888A2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10CBD3-8BD4-0FC3-FD31-5CC7F1DB03FA}"/>
              </a:ext>
            </a:extLst>
          </p:cNvPr>
          <p:cNvSpPr txBox="1"/>
          <p:nvPr/>
        </p:nvSpPr>
        <p:spPr>
          <a:xfrm>
            <a:off x="10701867" y="5989617"/>
            <a:ext cx="498489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DBD225F-8E52-D0D6-B76B-00EF91992E9D}"/>
              </a:ext>
            </a:extLst>
          </p:cNvPr>
          <p:cNvSpPr txBox="1">
            <a:spLocks/>
          </p:cNvSpPr>
          <p:nvPr/>
        </p:nvSpPr>
        <p:spPr>
          <a:xfrm>
            <a:off x="628502" y="-3694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3E72385-C72F-1E3B-58F7-07BC47ED997D}"/>
              </a:ext>
            </a:extLst>
          </p:cNvPr>
          <p:cNvSpPr txBox="1">
            <a:spLocks/>
          </p:cNvSpPr>
          <p:nvPr/>
        </p:nvSpPr>
        <p:spPr>
          <a:xfrm>
            <a:off x="780902" y="-2170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Epic at the EIC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B89693-DC8C-56D0-5664-B9DA449598DF}"/>
              </a:ext>
            </a:extLst>
          </p:cNvPr>
          <p:cNvSpPr txBox="1">
            <a:spLocks/>
          </p:cNvSpPr>
          <p:nvPr/>
        </p:nvSpPr>
        <p:spPr>
          <a:xfrm>
            <a:off x="50071" y="988021"/>
            <a:ext cx="7815682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32144E-748E-6200-CAC6-AE576B8DF56D}"/>
              </a:ext>
            </a:extLst>
          </p:cNvPr>
          <p:cNvSpPr txBox="1">
            <a:spLocks/>
          </p:cNvSpPr>
          <p:nvPr/>
        </p:nvSpPr>
        <p:spPr>
          <a:xfrm>
            <a:off x="50071" y="940521"/>
            <a:ext cx="7335467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 is a high luminosity machine, enabling precise measurements 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Shujie’s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talk)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of the EIC physics lives in percent-level effects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precision in:</a:t>
            </a: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ID: Chandra’s talk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blue and red cylinder with red and white stripes&#10;&#10;Description automatically generated with medium confidence">
            <a:extLst>
              <a:ext uri="{FF2B5EF4-FFF2-40B4-BE49-F238E27FC236}">
                <a16:creationId xmlns:a16="http://schemas.microsoft.com/office/drawing/2014/main" id="{018FA2C1-DB8D-C16A-1C1D-AF72B217D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6" y="4242526"/>
            <a:ext cx="4615543" cy="2615474"/>
          </a:xfrm>
          <a:prstGeom prst="rect">
            <a:avLst/>
          </a:prstGeom>
        </p:spPr>
      </p:pic>
      <p:pic>
        <p:nvPicPr>
          <p:cNvPr id="14" name="Picture 13" descr="A diagram of a wire&#10;&#10;Description automatically generated">
            <a:extLst>
              <a:ext uri="{FF2B5EF4-FFF2-40B4-BE49-F238E27FC236}">
                <a16:creationId xmlns:a16="http://schemas.microsoft.com/office/drawing/2014/main" id="{33FA4431-47BD-CA3D-E07A-A94EEC84D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56" y="824027"/>
            <a:ext cx="6400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89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2D4EE-C076-DEBC-C1D4-2135C540D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51553D7-173A-1DD6-668C-39042AE09497}"/>
              </a:ext>
            </a:extLst>
          </p:cNvPr>
          <p:cNvSpPr txBox="1">
            <a:spLocks/>
          </p:cNvSpPr>
          <p:nvPr/>
        </p:nvSpPr>
        <p:spPr>
          <a:xfrm>
            <a:off x="553906" y="-307177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Forward insert calorimeter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EEB945-16DB-B7CB-E1B4-D0D3C4E1B30E}"/>
              </a:ext>
            </a:extLst>
          </p:cNvPr>
          <p:cNvSpPr txBox="1">
            <a:spLocks/>
          </p:cNvSpPr>
          <p:nvPr/>
        </p:nvSpPr>
        <p:spPr>
          <a:xfrm>
            <a:off x="-92162" y="826515"/>
            <a:ext cx="5934162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to extend central detector acceptance as much as possible in the forward direction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Crucial for containment of hadronic final state for inclusive kinematic reconstruction and rapidity gap diffractive measurements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&lt;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4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to accommodate complex beam pipe geometry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hexagonal scintillator tiles for better spatial uniformity &amp; increased light yield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radiation load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be serviceable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</a:t>
            </a:r>
            <a:r>
              <a:rPr lang="en-US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neq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/year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5E2066-EAEF-2C6E-BEE5-BE0E632C9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199" y="4218827"/>
            <a:ext cx="3251301" cy="263917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BD9297-8B8A-D89D-E5E1-2D3718F7D772}"/>
              </a:ext>
            </a:extLst>
          </p:cNvPr>
          <p:cNvSpPr txBox="1">
            <a:spLocks/>
          </p:cNvSpPr>
          <p:nvPr/>
        </p:nvSpPr>
        <p:spPr>
          <a:xfrm>
            <a:off x="-92162" y="4931420"/>
            <a:ext cx="5227782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B1522D-5AA1-763A-6526-B68C9EF3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163" y="1164073"/>
            <a:ext cx="5663271" cy="263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3C7EB64-B1F3-3D39-9478-39190DB6C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31" y="3535584"/>
            <a:ext cx="2204729" cy="286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C121091-016A-95A8-DD2B-539B1925F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5EAED"/>
              </a:clrFrom>
              <a:clrTo>
                <a:srgbClr val="E5EA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424" y="4969986"/>
            <a:ext cx="1629842" cy="131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274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2D4EE-C076-DEBC-C1D4-2135C540D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51553D7-173A-1DD6-668C-39042AE09497}"/>
              </a:ext>
            </a:extLst>
          </p:cNvPr>
          <p:cNvSpPr txBox="1">
            <a:spLocks/>
          </p:cNvSpPr>
          <p:nvPr/>
        </p:nvSpPr>
        <p:spPr>
          <a:xfrm>
            <a:off x="553906" y="-307177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Performance projections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BD9297-8B8A-D89D-E5E1-2D3718F7D772}"/>
              </a:ext>
            </a:extLst>
          </p:cNvPr>
          <p:cNvSpPr txBox="1">
            <a:spLocks/>
          </p:cNvSpPr>
          <p:nvPr/>
        </p:nvSpPr>
        <p:spPr>
          <a:xfrm>
            <a:off x="-92162" y="4931420"/>
            <a:ext cx="5227782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radiation load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be serviceable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</a:t>
            </a:r>
            <a:r>
              <a:rPr lang="en-US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neq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/year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62A6F-86F4-A04C-A989-5B5AD9D8B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29" y="1023064"/>
            <a:ext cx="5716071" cy="5083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97E742-89EC-3C92-2F4F-858BD1C7A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644" y="990409"/>
            <a:ext cx="5725607" cy="508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26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9FA8D8-4C26-40CE-AB6B-5395D8410A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57156" y="6489721"/>
            <a:ext cx="2743200" cy="365125"/>
          </a:xfrm>
        </p:spPr>
        <p:txBody>
          <a:bodyPr/>
          <a:lstStyle/>
          <a:p>
            <a:fld id="{88AEDF26-E5C1-7243-A0E0-6304CF8365AC}" type="slidenum">
              <a:rPr lang="en-US" smtClean="0"/>
              <a:t>32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43A0C8-5154-43B7-AC6C-0838A2E413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1814" y="-326906"/>
            <a:ext cx="14557375" cy="105727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Conclusion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141CE89-2D27-8BFC-7FA1-87043F1DF775}"/>
              </a:ext>
            </a:extLst>
          </p:cNvPr>
          <p:cNvSpPr txBox="1">
            <a:spLocks/>
          </p:cNvSpPr>
          <p:nvPr/>
        </p:nvSpPr>
        <p:spPr>
          <a:xfrm>
            <a:off x="391329" y="1129172"/>
            <a:ext cx="7016901" cy="53551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/>
            <a:endParaRPr lang="en-US" sz="2000" dirty="0">
              <a:latin typeface="Georgia Regular" panose="02040502050405020303"/>
            </a:endParaRPr>
          </a:p>
          <a:p>
            <a:pPr marL="342900" indent="-342900"/>
            <a:endParaRPr lang="en-US" sz="2400" dirty="0">
              <a:latin typeface="Georgia Regular" panose="02040502050405020303"/>
            </a:endParaRPr>
          </a:p>
          <a:p>
            <a:pPr marL="800100" lvl="1" indent="-342900"/>
            <a:endParaRPr lang="en-US" sz="1200" dirty="0">
              <a:latin typeface="Georgia Regular" panose="02040502050405020303"/>
            </a:endParaRPr>
          </a:p>
          <a:p>
            <a:pPr marL="342900" indent="-342900"/>
            <a:endParaRPr lang="en-US" sz="2400" dirty="0">
              <a:latin typeface="Georgia Regular" panose="02040502050405020303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1D5345E-7689-8889-2008-E26BB9266F06}"/>
              </a:ext>
            </a:extLst>
          </p:cNvPr>
          <p:cNvSpPr txBox="1">
            <a:spLocks/>
          </p:cNvSpPr>
          <p:nvPr/>
        </p:nvSpPr>
        <p:spPr>
          <a:xfrm>
            <a:off x="489915" y="841764"/>
            <a:ext cx="9058378" cy="53551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Calorimetry is a vital component of the EIC detector package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employs unique calorimetry designs to meet the varied demands of the different detector regions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meet the multifarious challenges &amp; physics of the EIC!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calorimeter designs meet or exceed their performance requirements!</a:t>
            </a:r>
          </a:p>
          <a:p>
            <a:pPr>
              <a:buFont typeface="Wingdings" pitchFamily="2" charset="2"/>
              <a:buChar char="§"/>
            </a:pPr>
            <a:endParaRPr lang="en-US" sz="2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/>
            <a:endParaRPr lang="en-US" sz="1600" dirty="0">
              <a:latin typeface="Georgia Regular" panose="02040502050405020303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8D74E2-81AE-469D-3EF4-40F3B38922DB}"/>
              </a:ext>
            </a:extLst>
          </p:cNvPr>
          <p:cNvGrpSpPr/>
          <p:nvPr/>
        </p:nvGrpSpPr>
        <p:grpSpPr>
          <a:xfrm>
            <a:off x="6441360" y="2897028"/>
            <a:ext cx="5957118" cy="3481852"/>
            <a:chOff x="1615086" y="988020"/>
            <a:chExt cx="9585270" cy="527859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F94906-6334-350A-4A02-3DEA52EDCAC2}"/>
                </a:ext>
              </a:extLst>
            </p:cNvPr>
            <p:cNvSpPr txBox="1"/>
            <p:nvPr/>
          </p:nvSpPr>
          <p:spPr>
            <a:xfrm>
              <a:off x="10701867" y="5989617"/>
              <a:ext cx="498489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US" dirty="0"/>
            </a:p>
          </p:txBody>
        </p:sp>
        <p:pic>
          <p:nvPicPr>
            <p:cNvPr id="9" name="Picture 8" descr="A blue and red cylinder with red and white stripes&#10;&#10;Description automatically generated with medium confidence">
              <a:extLst>
                <a:ext uri="{FF2B5EF4-FFF2-40B4-BE49-F238E27FC236}">
                  <a16:creationId xmlns:a16="http://schemas.microsoft.com/office/drawing/2014/main" id="{15DDDE07-1F11-E763-2996-0B22A1692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5086" y="988020"/>
              <a:ext cx="9315169" cy="527859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665587F-DA05-9FF8-5C11-5C5D3CDFF036}"/>
              </a:ext>
            </a:extLst>
          </p:cNvPr>
          <p:cNvSpPr txBox="1"/>
          <p:nvPr/>
        </p:nvSpPr>
        <p:spPr>
          <a:xfrm>
            <a:off x="9984659" y="1297896"/>
            <a:ext cx="2207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Thanks to everyone who provided the information for this talk!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D99CA32-08DB-E121-AC42-140BB703745D}"/>
              </a:ext>
            </a:extLst>
          </p:cNvPr>
          <p:cNvSpPr txBox="1">
            <a:spLocks/>
          </p:cNvSpPr>
          <p:nvPr/>
        </p:nvSpPr>
        <p:spPr>
          <a:xfrm>
            <a:off x="489915" y="3267367"/>
            <a:ext cx="6270933" cy="53551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 is scheduled to begin running in 2032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CD3 &amp; Construction to begin in earnest in 2025</a:t>
            </a:r>
          </a:p>
          <a:p>
            <a:pPr lvl="1">
              <a:buFont typeface="Wingdings" pitchFamily="2" charset="2"/>
              <a:buChar char="§"/>
            </a:pPr>
            <a:endParaRPr lang="en-US" sz="2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TDR coming soon, stay tuned!</a:t>
            </a:r>
            <a:endParaRPr lang="en-US" sz="2400" b="1" dirty="0">
              <a:latin typeface="Georgia Regular" panose="02040502050405020303"/>
            </a:endParaRPr>
          </a:p>
          <a:p>
            <a:pPr marL="800100" lvl="1" indent="-342900"/>
            <a:endParaRPr lang="en-US" sz="1600" dirty="0">
              <a:latin typeface="Georgia Regular" panose="02040502050405020303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F2B3CC-C737-70F9-A523-D91DA1B16391}"/>
              </a:ext>
            </a:extLst>
          </p:cNvPr>
          <p:cNvSpPr txBox="1"/>
          <p:nvPr/>
        </p:nvSpPr>
        <p:spPr>
          <a:xfrm>
            <a:off x="2397982" y="5243049"/>
            <a:ext cx="2722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68289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B383-E68F-425A-ACC3-9AEF5BD98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DD4E1-B689-48B2-AB1E-74AA7F2B2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D4389-E475-42F6-BDF9-3C71A0A4B9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98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011038-0331-4A38-03FD-ED519F6F96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B44E0-8A8E-5C87-D9E7-74F77FD2D7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7712"/>
          <a:stretch/>
        </p:blipFill>
        <p:spPr bwMode="auto">
          <a:xfrm>
            <a:off x="198907" y="1241181"/>
            <a:ext cx="3908785" cy="51520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BDEBE6-1534-58E6-D1DD-965BD4FD7572}"/>
              </a:ext>
            </a:extLst>
          </p:cNvPr>
          <p:cNvSpPr txBox="1"/>
          <p:nvPr/>
        </p:nvSpPr>
        <p:spPr bwMode="auto">
          <a:xfrm>
            <a:off x="3234084" y="1429276"/>
            <a:ext cx="3112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prstClr val="black"/>
                </a:solidFill>
              </a:rPr>
              <a:t>2x2x20 cm</a:t>
            </a:r>
            <a:r>
              <a:rPr lang="en-US" sz="1800" b="0" i="0" u="none" strike="noStrike" cap="none" spc="0" baseline="30000">
                <a:ln>
                  <a:noFill/>
                </a:ln>
                <a:solidFill>
                  <a:prstClr val="black"/>
                </a:solidFill>
              </a:rPr>
              <a:t>3</a:t>
            </a:r>
            <a:r>
              <a:rPr lang="en-US" sz="1800" b="0" i="0" u="none" strike="noStrike" cap="none" spc="0">
                <a:ln>
                  <a:noFill/>
                </a:ln>
                <a:solidFill>
                  <a:prstClr val="black"/>
                </a:solidFill>
              </a:rPr>
              <a:t> PWO crystals</a:t>
            </a:r>
            <a:endParaRPr/>
          </a:p>
          <a:p>
            <a:pPr marL="285750" marR="0" lvl="0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prstClr val="black"/>
                </a:solidFill>
              </a:rPr>
              <a:t>0.5-mm-thick C-fiber between crystals along 2 cm in the front &amp; back;            0.5 mm of air elsewhere</a:t>
            </a:r>
            <a:endParaRPr/>
          </a:p>
        </p:txBody>
      </p:sp>
      <p:pic>
        <p:nvPicPr>
          <p:cNvPr id="5" name="Image 9">
            <a:extLst>
              <a:ext uri="{FF2B5EF4-FFF2-40B4-BE49-F238E27FC236}">
                <a16:creationId xmlns:a16="http://schemas.microsoft.com/office/drawing/2014/main" id="{3AA607ED-1752-576C-ACB3-3D5023CD9B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584"/>
          <a:stretch/>
        </p:blipFill>
        <p:spPr bwMode="auto">
          <a:xfrm>
            <a:off x="3413385" y="3230110"/>
            <a:ext cx="2559987" cy="17743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4C29F9A-61DB-22EE-0365-1835734CA451}"/>
              </a:ext>
            </a:extLst>
          </p:cNvPr>
          <p:cNvSpPr/>
          <p:nvPr/>
        </p:nvSpPr>
        <p:spPr bwMode="auto">
          <a:xfrm>
            <a:off x="4938419" y="1704346"/>
            <a:ext cx="782782" cy="3592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2D206F-4287-D154-A0F5-9564BF71F4B6}"/>
              </a:ext>
            </a:extLst>
          </p:cNvPr>
          <p:cNvCxnSpPr>
            <a:cxnSpLocks/>
          </p:cNvCxnSpPr>
          <p:nvPr/>
        </p:nvCxnSpPr>
        <p:spPr bwMode="auto">
          <a:xfrm flipV="1">
            <a:off x="5721975" y="1868662"/>
            <a:ext cx="857560" cy="265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500B1E-31AC-59EE-C669-1D41AA3FAC49}"/>
              </a:ext>
            </a:extLst>
          </p:cNvPr>
          <p:cNvCxnSpPr>
            <a:cxnSpLocks/>
          </p:cNvCxnSpPr>
          <p:nvPr/>
        </p:nvCxnSpPr>
        <p:spPr bwMode="auto">
          <a:xfrm flipH="1">
            <a:off x="5873467" y="1870680"/>
            <a:ext cx="705294" cy="134808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B42D557-E6C0-C558-54AF-AF39F893E070}"/>
              </a:ext>
            </a:extLst>
          </p:cNvPr>
          <p:cNvSpPr/>
          <p:nvPr/>
        </p:nvSpPr>
        <p:spPr bwMode="auto">
          <a:xfrm>
            <a:off x="1307073" y="5866241"/>
            <a:ext cx="481263" cy="202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D4222F-B023-EC04-8E48-A1536C2A1691}"/>
              </a:ext>
            </a:extLst>
          </p:cNvPr>
          <p:cNvSpPr txBox="1"/>
          <p:nvPr/>
        </p:nvSpPr>
        <p:spPr bwMode="auto">
          <a:xfrm>
            <a:off x="1242905" y="5778830"/>
            <a:ext cx="15397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>
                <a:latin typeface="Calibri"/>
                <a:cs typeface="Calibri"/>
              </a:rPr>
              <a:t>diameter:</a:t>
            </a:r>
            <a:endParaRPr/>
          </a:p>
        </p:txBody>
      </p:sp>
      <p:grpSp>
        <p:nvGrpSpPr>
          <p:cNvPr id="11" name="Groupe 83">
            <a:extLst>
              <a:ext uri="{FF2B5EF4-FFF2-40B4-BE49-F238E27FC236}">
                <a16:creationId xmlns:a16="http://schemas.microsoft.com/office/drawing/2014/main" id="{D0A1BFDC-5274-2B43-3447-67CF21040A9F}"/>
              </a:ext>
            </a:extLst>
          </p:cNvPr>
          <p:cNvGrpSpPr/>
          <p:nvPr/>
        </p:nvGrpSpPr>
        <p:grpSpPr bwMode="auto">
          <a:xfrm>
            <a:off x="5981967" y="1384337"/>
            <a:ext cx="6317041" cy="4477945"/>
            <a:chOff x="5948233" y="1563192"/>
            <a:chExt cx="6317041" cy="4477945"/>
          </a:xfrm>
        </p:grpSpPr>
        <p:cxnSp>
          <p:nvCxnSpPr>
            <p:cNvPr id="12" name="Connecteur droit 69">
              <a:extLst>
                <a:ext uri="{FF2B5EF4-FFF2-40B4-BE49-F238E27FC236}">
                  <a16:creationId xmlns:a16="http://schemas.microsoft.com/office/drawing/2014/main" id="{57935529-A553-7D3B-3125-1E499A983BD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907327" y="2700910"/>
              <a:ext cx="2617194" cy="903099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e 82">
              <a:extLst>
                <a:ext uri="{FF2B5EF4-FFF2-40B4-BE49-F238E27FC236}">
                  <a16:creationId xmlns:a16="http://schemas.microsoft.com/office/drawing/2014/main" id="{99DD8BB6-7FA6-1FBB-8A6B-98556474A0CC}"/>
                </a:ext>
              </a:extLst>
            </p:cNvPr>
            <p:cNvGrpSpPr/>
            <p:nvPr/>
          </p:nvGrpSpPr>
          <p:grpSpPr bwMode="auto">
            <a:xfrm>
              <a:off x="5948233" y="1563192"/>
              <a:ext cx="6317041" cy="4477945"/>
              <a:chOff x="5948233" y="1563192"/>
              <a:chExt cx="6317041" cy="4477945"/>
            </a:xfrm>
          </p:grpSpPr>
          <p:grpSp>
            <p:nvGrpSpPr>
              <p:cNvPr id="14" name="Groupe 81">
                <a:extLst>
                  <a:ext uri="{FF2B5EF4-FFF2-40B4-BE49-F238E27FC236}">
                    <a16:creationId xmlns:a16="http://schemas.microsoft.com/office/drawing/2014/main" id="{BFC6D35E-1C98-1A90-593C-C781E4077C18}"/>
                  </a:ext>
                </a:extLst>
              </p:cNvPr>
              <p:cNvGrpSpPr/>
              <p:nvPr/>
            </p:nvGrpSpPr>
            <p:grpSpPr bwMode="auto">
              <a:xfrm>
                <a:off x="5948233" y="1563192"/>
                <a:ext cx="6317041" cy="4477945"/>
                <a:chOff x="5948233" y="1563192"/>
                <a:chExt cx="6317041" cy="4477945"/>
              </a:xfrm>
            </p:grpSpPr>
            <p:sp>
              <p:nvSpPr>
                <p:cNvPr id="17" name="ZoneTexte 28">
                  <a:extLst>
                    <a:ext uri="{FF2B5EF4-FFF2-40B4-BE49-F238E27FC236}">
                      <a16:creationId xmlns:a16="http://schemas.microsoft.com/office/drawing/2014/main" id="{B5C85DAB-CA1F-0FE9-4C4C-9AF35EE18904}"/>
                    </a:ext>
                  </a:extLst>
                </p:cNvPr>
                <p:cNvSpPr txBox="1"/>
                <p:nvPr/>
              </p:nvSpPr>
              <p:spPr bwMode="auto">
                <a:xfrm>
                  <a:off x="7861781" y="1563192"/>
                  <a:ext cx="112892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600" b="1"/>
                    <a:t>EMCAL</a:t>
                  </a:r>
                  <a:endParaRPr/>
                </a:p>
              </p:txBody>
            </p:sp>
            <p:grpSp>
              <p:nvGrpSpPr>
                <p:cNvPr id="18" name="Groupe 80">
                  <a:extLst>
                    <a:ext uri="{FF2B5EF4-FFF2-40B4-BE49-F238E27FC236}">
                      <a16:creationId xmlns:a16="http://schemas.microsoft.com/office/drawing/2014/main" id="{9053ED48-D6CA-046A-E5A8-32631982B132}"/>
                    </a:ext>
                  </a:extLst>
                </p:cNvPr>
                <p:cNvGrpSpPr/>
                <p:nvPr/>
              </p:nvGrpSpPr>
              <p:grpSpPr bwMode="auto">
                <a:xfrm>
                  <a:off x="5948233" y="1883201"/>
                  <a:ext cx="6317041" cy="4157936"/>
                  <a:chOff x="5948233" y="1883201"/>
                  <a:chExt cx="6317041" cy="4157936"/>
                </a:xfrm>
              </p:grpSpPr>
              <p:pic>
                <p:nvPicPr>
                  <p:cNvPr id="19" name="Image 5">
                    <a:extLst>
                      <a:ext uri="{FF2B5EF4-FFF2-40B4-BE49-F238E27FC236}">
                        <a16:creationId xmlns:a16="http://schemas.microsoft.com/office/drawing/2014/main" id="{F45CDD2C-418D-FF8C-0A71-118423EC5E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clrChange>
                      <a:clrFrom>
                        <a:srgbClr val="FEFEFE"/>
                      </a:clrFrom>
                      <a:clrTo>
                        <a:srgbClr val="FEFEFE">
                          <a:alpha val="0"/>
                        </a:srgbClr>
                      </a:clrTo>
                    </a:clrChange>
                  </a:blip>
                  <a:stretch/>
                </p:blipFill>
                <p:spPr bwMode="auto">
                  <a:xfrm>
                    <a:off x="5948233" y="1920291"/>
                    <a:ext cx="5982862" cy="3548729"/>
                  </a:xfrm>
                  <a:prstGeom prst="rect">
                    <a:avLst/>
                  </a:prstGeom>
                </p:spPr>
              </p:pic>
              <p:sp>
                <p:nvSpPr>
                  <p:cNvPr id="20" name="ZoneTexte 26">
                    <a:extLst>
                      <a:ext uri="{FF2B5EF4-FFF2-40B4-BE49-F238E27FC236}">
                        <a16:creationId xmlns:a16="http://schemas.microsoft.com/office/drawing/2014/main" id="{7A3F5457-6715-D31F-6052-E2E3492A18E0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7773086" y="5271938"/>
                    <a:ext cx="86213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1600" b="1"/>
                      <a:t>DIRC</a:t>
                    </a:r>
                    <a:endParaRPr/>
                  </a:p>
                </p:txBody>
              </p:sp>
              <p:sp>
                <p:nvSpPr>
                  <p:cNvPr id="21" name="ZoneTexte 29">
                    <a:extLst>
                      <a:ext uri="{FF2B5EF4-FFF2-40B4-BE49-F238E27FC236}">
                        <a16:creationId xmlns:a16="http://schemas.microsoft.com/office/drawing/2014/main" id="{D4190B6F-2267-ED19-A8DA-A22DC8C8525C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0022277" y="5702583"/>
                    <a:ext cx="141458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1600" b="1"/>
                      <a:t>Beam pipe</a:t>
                    </a:r>
                    <a:endParaRPr/>
                  </a:p>
                </p:txBody>
              </p:sp>
              <p:grpSp>
                <p:nvGrpSpPr>
                  <p:cNvPr id="22" name="Groupe 17">
                    <a:extLst>
                      <a:ext uri="{FF2B5EF4-FFF2-40B4-BE49-F238E27FC236}">
                        <a16:creationId xmlns:a16="http://schemas.microsoft.com/office/drawing/2014/main" id="{099CE1B5-F709-8056-10A6-B33B3F4D63D6}"/>
                      </a:ext>
                    </a:extLst>
                  </p:cNvPr>
                  <p:cNvGrpSpPr/>
                  <p:nvPr/>
                </p:nvGrpSpPr>
                <p:grpSpPr bwMode="auto">
                  <a:xfrm>
                    <a:off x="8796208" y="3167778"/>
                    <a:ext cx="2495887" cy="1339639"/>
                    <a:chOff x="8886825" y="2396020"/>
                    <a:chExt cx="2495887" cy="1339639"/>
                  </a:xfrm>
                </p:grpSpPr>
                <p:sp>
                  <p:nvSpPr>
                    <p:cNvPr id="34" name="Organigramme : Données 7">
                      <a:extLst>
                        <a:ext uri="{FF2B5EF4-FFF2-40B4-BE49-F238E27FC236}">
                          <a16:creationId xmlns:a16="http://schemas.microsoft.com/office/drawing/2014/main" id="{5699995E-1F6B-3CBF-02EE-082CDB8E5F91}"/>
                        </a:ext>
                      </a:extLst>
                    </p:cNvPr>
                    <p:cNvSpPr/>
                    <p:nvPr/>
                  </p:nvSpPr>
                  <p:spPr bwMode="auto">
                    <a:xfrm rot="20513129">
                      <a:off x="8886825" y="2802683"/>
                      <a:ext cx="1005595" cy="647700"/>
                    </a:xfrm>
                    <a:prstGeom prst="flowChartInputOutput">
                      <a:avLst/>
                    </a:prstGeom>
                    <a:solidFill>
                      <a:schemeClr val="bg1">
                        <a:alpha val="44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cxnSp>
                  <p:nvCxnSpPr>
                    <p:cNvPr id="35" name="Connecteur droit 9">
                      <a:extLst>
                        <a:ext uri="{FF2B5EF4-FFF2-40B4-BE49-F238E27FC236}">
                          <a16:creationId xmlns:a16="http://schemas.microsoft.com/office/drawing/2014/main" id="{F76913EE-D374-6E8B-6DBF-47AAB1C6287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9389622" y="2520176"/>
                      <a:ext cx="0" cy="1215483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Connecteur droit 32">
                      <a:extLst>
                        <a:ext uri="{FF2B5EF4-FFF2-40B4-BE49-F238E27FC236}">
                          <a16:creationId xmlns:a16="http://schemas.microsoft.com/office/drawing/2014/main" id="{B17C519A-90DC-A1AF-46A4-0A049DBDFB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 flipH="1">
                      <a:off x="8952111" y="2396020"/>
                      <a:ext cx="2430601" cy="894513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" name="Groupe 18">
                    <a:extLst>
                      <a:ext uri="{FF2B5EF4-FFF2-40B4-BE49-F238E27FC236}">
                        <a16:creationId xmlns:a16="http://schemas.microsoft.com/office/drawing/2014/main" id="{89130676-5620-F2E4-2C90-2BC822B2E565}"/>
                      </a:ext>
                    </a:extLst>
                  </p:cNvPr>
                  <p:cNvGrpSpPr/>
                  <p:nvPr/>
                </p:nvGrpSpPr>
                <p:grpSpPr bwMode="auto">
                  <a:xfrm>
                    <a:off x="7358984" y="2779036"/>
                    <a:ext cx="2663293" cy="1348225"/>
                    <a:chOff x="7449601" y="2007278"/>
                    <a:chExt cx="2663293" cy="1348225"/>
                  </a:xfrm>
                </p:grpSpPr>
                <p:sp>
                  <p:nvSpPr>
                    <p:cNvPr id="30" name="Organigramme : Données 39">
                      <a:extLst>
                        <a:ext uri="{FF2B5EF4-FFF2-40B4-BE49-F238E27FC236}">
                          <a16:creationId xmlns:a16="http://schemas.microsoft.com/office/drawing/2014/main" id="{6F1767F2-76E7-929C-222C-56100E9968BA}"/>
                        </a:ext>
                      </a:extLst>
                    </p:cNvPr>
                    <p:cNvSpPr/>
                    <p:nvPr/>
                  </p:nvSpPr>
                  <p:spPr bwMode="auto">
                    <a:xfrm rot="20494021">
                      <a:off x="7449601" y="2432694"/>
                      <a:ext cx="1005595" cy="647700"/>
                    </a:xfrm>
                    <a:prstGeom prst="flowChartInputOutput">
                      <a:avLst/>
                    </a:prstGeom>
                    <a:solidFill>
                      <a:schemeClr val="bg1">
                        <a:alpha val="44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fr-FR"/>
                    </a:p>
                  </p:txBody>
                </p:sp>
                <p:grpSp>
                  <p:nvGrpSpPr>
                    <p:cNvPr id="31" name="Groupe 16">
                      <a:extLst>
                        <a:ext uri="{FF2B5EF4-FFF2-40B4-BE49-F238E27FC236}">
                          <a16:creationId xmlns:a16="http://schemas.microsoft.com/office/drawing/2014/main" id="{B3BA19FB-64F1-CC78-9F55-6D4C4308E590}"/>
                        </a:ext>
                      </a:extLst>
                    </p:cNvPr>
                    <p:cNvGrpSpPr/>
                    <p:nvPr/>
                  </p:nvGrpSpPr>
                  <p:grpSpPr bwMode="auto">
                    <a:xfrm>
                      <a:off x="7495699" y="2007278"/>
                      <a:ext cx="2617194" cy="1348225"/>
                      <a:chOff x="7495699" y="2007278"/>
                      <a:chExt cx="2617194" cy="1348225"/>
                    </a:xfrm>
                  </p:grpSpPr>
                  <p:cxnSp>
                    <p:nvCxnSpPr>
                      <p:cNvPr id="32" name="Connecteur droit 40">
                        <a:extLst>
                          <a:ext uri="{FF2B5EF4-FFF2-40B4-BE49-F238E27FC236}">
                            <a16:creationId xmlns:a16="http://schemas.microsoft.com/office/drawing/2014/main" id="{1F36D12C-19FA-6C41-E0EF-A926873B91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>
                        <a:off x="7933210" y="2140020"/>
                        <a:ext cx="0" cy="1215483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" name="Connecteur droit 42">
                        <a:extLst>
                          <a:ext uri="{FF2B5EF4-FFF2-40B4-BE49-F238E27FC236}">
                            <a16:creationId xmlns:a16="http://schemas.microsoft.com/office/drawing/2014/main" id="{DAE5EC92-ADD4-B31B-6234-640123A8C22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 bwMode="auto">
                      <a:xfrm flipH="1">
                        <a:off x="7495699" y="2007278"/>
                        <a:ext cx="2617194" cy="903099"/>
                      </a:xfrm>
                      <a:prstGeom prst="line">
                        <a:avLst/>
                      </a:prstGeom>
                      <a:ln w="19050">
                        <a:solidFill>
                          <a:srgbClr val="FF0000"/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4" name="ZoneTexte 46">
                    <a:extLst>
                      <a:ext uri="{FF2B5EF4-FFF2-40B4-BE49-F238E27FC236}">
                        <a16:creationId xmlns:a16="http://schemas.microsoft.com/office/drawing/2014/main" id="{874ECFC3-7DB4-E65B-6A00-09A71E86BBDF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0850685" y="2824190"/>
                    <a:ext cx="1414589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1600" b="1">
                        <a:solidFill>
                          <a:srgbClr val="FF0000"/>
                        </a:solidFill>
                      </a:rPr>
                      <a:t>Interaction point</a:t>
                    </a:r>
                    <a:endParaRPr/>
                  </a:p>
                </p:txBody>
              </p:sp>
              <p:cxnSp>
                <p:nvCxnSpPr>
                  <p:cNvPr id="25" name="Connecteur droit avec flèche 51">
                    <a:extLst>
                      <a:ext uri="{FF2B5EF4-FFF2-40B4-BE49-F238E27FC236}">
                        <a16:creationId xmlns:a16="http://schemas.microsoft.com/office/drawing/2014/main" id="{CA97AF28-70CA-CEB6-3A21-48309B3306AA}"/>
                      </a:ext>
                    </a:extLst>
                  </p:cNvPr>
                  <p:cNvCxnSpPr>
                    <a:cxnSpLocks/>
                    <a:stCxn id="21" idx="0"/>
                  </p:cNvCxnSpPr>
                  <p:nvPr/>
                </p:nvCxnSpPr>
                <p:spPr bwMode="auto">
                  <a:xfrm flipH="1" flipV="1">
                    <a:off x="10592251" y="4362419"/>
                    <a:ext cx="137321" cy="1340164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triangle"/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Connecteur droit avec flèche 52">
                    <a:extLst>
                      <a:ext uri="{FF2B5EF4-FFF2-40B4-BE49-F238E27FC236}">
                        <a16:creationId xmlns:a16="http://schemas.microsoft.com/office/drawing/2014/main" id="{3CC2404A-97B0-E897-5E51-8765E592D0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8441183" y="4577970"/>
                    <a:ext cx="279254" cy="767314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triangle"/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Connecteur droit avec flèche 54">
                    <a:extLst>
                      <a:ext uri="{FF2B5EF4-FFF2-40B4-BE49-F238E27FC236}">
                        <a16:creationId xmlns:a16="http://schemas.microsoft.com/office/drawing/2014/main" id="{BD9C9F69-F5B9-2D16-A0E6-64AA08DB92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>
                    <a:off x="7983651" y="1883201"/>
                    <a:ext cx="212042" cy="1093616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tailEnd type="triangle"/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Connecteur droit avec flèche 62">
                    <a:extLst>
                      <a:ext uri="{FF2B5EF4-FFF2-40B4-BE49-F238E27FC236}">
                        <a16:creationId xmlns:a16="http://schemas.microsoft.com/office/drawing/2014/main" id="{6BBE5F3A-996E-0DCC-2E87-6E9AE29A1D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9775330" y="2864267"/>
                    <a:ext cx="1343025" cy="390525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ZoneTexte 66">
                    <a:extLst>
                      <a:ext uri="{FF2B5EF4-FFF2-40B4-BE49-F238E27FC236}">
                        <a16:creationId xmlns:a16="http://schemas.microsoft.com/office/drawing/2014/main" id="{36435CA1-DF7F-ED44-F3FC-EE2A1D60DC2D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0139246" y="2709074"/>
                    <a:ext cx="862139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1600" b="1"/>
                      <a:t>174 cm</a:t>
                    </a:r>
                    <a:endParaRPr/>
                  </a:p>
                </p:txBody>
              </p:sp>
            </p:grpSp>
          </p:grpSp>
          <p:sp>
            <p:nvSpPr>
              <p:cNvPr id="15" name="ZoneTexte 70">
                <a:extLst>
                  <a:ext uri="{FF2B5EF4-FFF2-40B4-BE49-F238E27FC236}">
                    <a16:creationId xmlns:a16="http://schemas.microsoft.com/office/drawing/2014/main" id="{AAAC184C-1ECC-DA4F-3FA0-4FD4F3D955A6}"/>
                  </a:ext>
                </a:extLst>
              </p:cNvPr>
              <p:cNvSpPr txBox="1"/>
              <p:nvPr/>
            </p:nvSpPr>
            <p:spPr bwMode="auto">
              <a:xfrm rot="20358505">
                <a:off x="9645137" y="2471194"/>
                <a:ext cx="14145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fr-FR" sz="1600">
                    <a:highlight>
                      <a:srgbClr val="FFFF00"/>
                    </a:highlight>
                  </a:rPr>
                  <a:t>FRONT</a:t>
                </a:r>
                <a:endParaRPr/>
              </a:p>
            </p:txBody>
          </p:sp>
          <p:sp>
            <p:nvSpPr>
              <p:cNvPr id="16" name="ZoneTexte 71">
                <a:extLst>
                  <a:ext uri="{FF2B5EF4-FFF2-40B4-BE49-F238E27FC236}">
                    <a16:creationId xmlns:a16="http://schemas.microsoft.com/office/drawing/2014/main" id="{BF7F9231-5C2F-172B-0E88-5AC6B0A961AA}"/>
                  </a:ext>
                </a:extLst>
              </p:cNvPr>
              <p:cNvSpPr txBox="1"/>
              <p:nvPr/>
            </p:nvSpPr>
            <p:spPr bwMode="auto">
              <a:xfrm rot="20358505">
                <a:off x="9092517" y="2427241"/>
                <a:ext cx="14145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fr-FR" sz="1600"/>
                  <a:t>BACK</a:t>
                </a: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1982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8727C-6731-B880-860C-7EF94948A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08D6D-2B5E-B68A-1BA8-778CF45A8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94214" y="1266523"/>
            <a:ext cx="6858957" cy="4324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916D18-CF2C-9C40-FFBB-D290268B7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53171" y="1126893"/>
            <a:ext cx="4794335" cy="46042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2DE55E-AE7C-4EA6-FC63-CAD0AC96731D}"/>
              </a:ext>
            </a:extLst>
          </p:cNvPr>
          <p:cNvSpPr/>
          <p:nvPr/>
        </p:nvSpPr>
        <p:spPr bwMode="auto">
          <a:xfrm>
            <a:off x="6785760" y="4736387"/>
            <a:ext cx="1066800" cy="733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23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A6D2FD-5B23-0198-3E20-8BAE8D85D0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A5D3AE54-BBD2-0571-7243-79300FEAB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81" y="649519"/>
            <a:ext cx="6716474" cy="506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3B007BA-2F4A-8157-5963-4BEAA7AC5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805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FA1FD8-BA31-B158-4E89-1F57E780B1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FB1BD3-23E9-75A3-C503-D0F70B9BF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81" y="730064"/>
            <a:ext cx="10654437" cy="539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10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C46D5-A009-E9C4-4769-020B45B69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77C2D-D7AA-8B3C-443A-770601F7B8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3E763-5194-464F-7F81-82C4DCC84E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37036B-2237-2905-5041-324CE3D84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12" y="787486"/>
            <a:ext cx="8884509" cy="607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60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C46D5-A009-E9C4-4769-020B45B69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77C2D-D7AA-8B3C-443A-770601F7B8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3E763-5194-464F-7F81-82C4DCC84E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429EA5-2F51-E0B6-F39D-1C84381C3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76" y="385025"/>
            <a:ext cx="10247870" cy="647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43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A25E07-A4CB-7CE8-F624-44BA888A2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10CBD3-8BD4-0FC3-FD31-5CC7F1DB03FA}"/>
              </a:ext>
            </a:extLst>
          </p:cNvPr>
          <p:cNvSpPr txBox="1"/>
          <p:nvPr/>
        </p:nvSpPr>
        <p:spPr>
          <a:xfrm>
            <a:off x="10701867" y="5989617"/>
            <a:ext cx="498489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DBD225F-8E52-D0D6-B76B-00EF91992E9D}"/>
              </a:ext>
            </a:extLst>
          </p:cNvPr>
          <p:cNvSpPr txBox="1">
            <a:spLocks/>
          </p:cNvSpPr>
          <p:nvPr/>
        </p:nvSpPr>
        <p:spPr>
          <a:xfrm>
            <a:off x="628502" y="-3694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3E72385-C72F-1E3B-58F7-07BC47ED997D}"/>
              </a:ext>
            </a:extLst>
          </p:cNvPr>
          <p:cNvSpPr txBox="1">
            <a:spLocks/>
          </p:cNvSpPr>
          <p:nvPr/>
        </p:nvSpPr>
        <p:spPr>
          <a:xfrm>
            <a:off x="780902" y="-2170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Epic at the EIC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B89693-DC8C-56D0-5664-B9DA449598DF}"/>
              </a:ext>
            </a:extLst>
          </p:cNvPr>
          <p:cNvSpPr txBox="1">
            <a:spLocks/>
          </p:cNvSpPr>
          <p:nvPr/>
        </p:nvSpPr>
        <p:spPr>
          <a:xfrm>
            <a:off x="50071" y="988021"/>
            <a:ext cx="7815682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32144E-748E-6200-CAC6-AE576B8DF56D}"/>
              </a:ext>
            </a:extLst>
          </p:cNvPr>
          <p:cNvSpPr txBox="1">
            <a:spLocks/>
          </p:cNvSpPr>
          <p:nvPr/>
        </p:nvSpPr>
        <p:spPr>
          <a:xfrm>
            <a:off x="50071" y="940521"/>
            <a:ext cx="7335467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 is a high luminosity machine, enabling precise measurements 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Shujie’s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talk)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of the EIC physics lives in percent-level effects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precision in:</a:t>
            </a: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ID: Chandra’s talk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&amp; Vertexing: Gian Michele’s talk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blue and red cylinder with red and white stripes&#10;&#10;Description automatically generated with medium confidence">
            <a:extLst>
              <a:ext uri="{FF2B5EF4-FFF2-40B4-BE49-F238E27FC236}">
                <a16:creationId xmlns:a16="http://schemas.microsoft.com/office/drawing/2014/main" id="{018FA2C1-DB8D-C16A-1C1D-AF72B217D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6" y="4242526"/>
            <a:ext cx="4615543" cy="2615474"/>
          </a:xfrm>
          <a:prstGeom prst="rect">
            <a:avLst/>
          </a:prstGeom>
        </p:spPr>
      </p:pic>
      <p:pic>
        <p:nvPicPr>
          <p:cNvPr id="14" name="Picture 13" descr="A diagram of a wire&#10;&#10;Description automatically generated">
            <a:extLst>
              <a:ext uri="{FF2B5EF4-FFF2-40B4-BE49-F238E27FC236}">
                <a16:creationId xmlns:a16="http://schemas.microsoft.com/office/drawing/2014/main" id="{33FA4431-47BD-CA3D-E07A-A94EEC84D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56" y="824027"/>
            <a:ext cx="6400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56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B383-E68F-425A-ACC3-9AEF5BD98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DD4E1-B689-48B2-AB1E-74AA7F2B2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D4389-E475-42F6-BDF9-3C71A0A4B9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C17534-1495-5930-F84A-1FDF6162C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8" y="145943"/>
            <a:ext cx="10436152" cy="663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60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ED3E-01C3-E5D9-FA60-B69271C43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55F35-5C59-A2D6-35F6-5B89DA7B4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87A9B-A7F5-C06A-8164-8312DD0169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7085C3-F0E2-E158-11BF-25605C16B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06" y="347225"/>
            <a:ext cx="11778367" cy="621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708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F450E1-0473-4DCB-9979-0A3692DEEC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t>42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B2072-4F60-4E5F-A5F6-8C515A5DBD3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128713"/>
            <a:ext cx="4019550" cy="5729287"/>
          </a:xfrm>
          <a:prstGeom prst="rect">
            <a:avLst/>
          </a:prstGeom>
        </p:spPr>
        <p:txBody>
          <a:bodyPr/>
          <a:lstStyle/>
          <a:p>
            <a:pPr marL="800100" lvl="1" indent="-342900"/>
            <a:endParaRPr lang="en-US" dirty="0">
              <a:latin typeface="Georgia Regular" panose="02040502050405020303"/>
            </a:endParaRPr>
          </a:p>
          <a:p>
            <a:pPr marL="800100" lvl="1" indent="-342900"/>
            <a:endParaRPr lang="en-US" dirty="0">
              <a:latin typeface="Georgia Regular" panose="02040502050405020303"/>
            </a:endParaRPr>
          </a:p>
        </p:txBody>
      </p:sp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B4C11B74-DB6F-0C37-8FC0-8AA6E3469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6" y="179840"/>
            <a:ext cx="11673324" cy="601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51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A25E07-A4CB-7CE8-F624-44BA888A2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10CBD3-8BD4-0FC3-FD31-5CC7F1DB03FA}"/>
              </a:ext>
            </a:extLst>
          </p:cNvPr>
          <p:cNvSpPr txBox="1"/>
          <p:nvPr/>
        </p:nvSpPr>
        <p:spPr>
          <a:xfrm>
            <a:off x="10701867" y="5989617"/>
            <a:ext cx="498489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DBD225F-8E52-D0D6-B76B-00EF91992E9D}"/>
              </a:ext>
            </a:extLst>
          </p:cNvPr>
          <p:cNvSpPr txBox="1">
            <a:spLocks/>
          </p:cNvSpPr>
          <p:nvPr/>
        </p:nvSpPr>
        <p:spPr>
          <a:xfrm>
            <a:off x="628502" y="-3694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3E72385-C72F-1E3B-58F7-07BC47ED997D}"/>
              </a:ext>
            </a:extLst>
          </p:cNvPr>
          <p:cNvSpPr txBox="1">
            <a:spLocks/>
          </p:cNvSpPr>
          <p:nvPr/>
        </p:nvSpPr>
        <p:spPr>
          <a:xfrm>
            <a:off x="780902" y="-2170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Epic at the EIC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B89693-DC8C-56D0-5664-B9DA449598DF}"/>
              </a:ext>
            </a:extLst>
          </p:cNvPr>
          <p:cNvSpPr txBox="1">
            <a:spLocks/>
          </p:cNvSpPr>
          <p:nvPr/>
        </p:nvSpPr>
        <p:spPr>
          <a:xfrm>
            <a:off x="50071" y="988021"/>
            <a:ext cx="7815682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32144E-748E-6200-CAC6-AE576B8DF56D}"/>
              </a:ext>
            </a:extLst>
          </p:cNvPr>
          <p:cNvSpPr txBox="1">
            <a:spLocks/>
          </p:cNvSpPr>
          <p:nvPr/>
        </p:nvSpPr>
        <p:spPr>
          <a:xfrm>
            <a:off x="50071" y="940521"/>
            <a:ext cx="7335467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 is a high luminosity machine, enabling precise measurements 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Shujie’s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talk)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of the EIC physics lives in percent-level effects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precision in:</a:t>
            </a: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ID: Chandra’s talk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&amp; Vertexing: Gian Michele’s talk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Far-forward detectors: Michael’s talk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blue and red cylinder with red and white stripes&#10;&#10;Description automatically generated with medium confidence">
            <a:extLst>
              <a:ext uri="{FF2B5EF4-FFF2-40B4-BE49-F238E27FC236}">
                <a16:creationId xmlns:a16="http://schemas.microsoft.com/office/drawing/2014/main" id="{018FA2C1-DB8D-C16A-1C1D-AF72B217D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6" y="4242526"/>
            <a:ext cx="4615543" cy="2615474"/>
          </a:xfrm>
          <a:prstGeom prst="rect">
            <a:avLst/>
          </a:prstGeom>
        </p:spPr>
      </p:pic>
      <p:pic>
        <p:nvPicPr>
          <p:cNvPr id="14" name="Picture 13" descr="A diagram of a wire&#10;&#10;Description automatically generated">
            <a:extLst>
              <a:ext uri="{FF2B5EF4-FFF2-40B4-BE49-F238E27FC236}">
                <a16:creationId xmlns:a16="http://schemas.microsoft.com/office/drawing/2014/main" id="{33FA4431-47BD-CA3D-E07A-A94EEC84D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56" y="824027"/>
            <a:ext cx="6400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38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A25E07-A4CB-7CE8-F624-44BA888A2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10CBD3-8BD4-0FC3-FD31-5CC7F1DB03FA}"/>
              </a:ext>
            </a:extLst>
          </p:cNvPr>
          <p:cNvSpPr txBox="1"/>
          <p:nvPr/>
        </p:nvSpPr>
        <p:spPr>
          <a:xfrm>
            <a:off x="10701867" y="5989617"/>
            <a:ext cx="498489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DBD225F-8E52-D0D6-B76B-00EF91992E9D}"/>
              </a:ext>
            </a:extLst>
          </p:cNvPr>
          <p:cNvSpPr txBox="1">
            <a:spLocks/>
          </p:cNvSpPr>
          <p:nvPr/>
        </p:nvSpPr>
        <p:spPr>
          <a:xfrm>
            <a:off x="628502" y="-3694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3E72385-C72F-1E3B-58F7-07BC47ED997D}"/>
              </a:ext>
            </a:extLst>
          </p:cNvPr>
          <p:cNvSpPr txBox="1">
            <a:spLocks/>
          </p:cNvSpPr>
          <p:nvPr/>
        </p:nvSpPr>
        <p:spPr>
          <a:xfrm>
            <a:off x="780902" y="-2170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Epic at the EIC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B89693-DC8C-56D0-5664-B9DA449598DF}"/>
              </a:ext>
            </a:extLst>
          </p:cNvPr>
          <p:cNvSpPr txBox="1">
            <a:spLocks/>
          </p:cNvSpPr>
          <p:nvPr/>
        </p:nvSpPr>
        <p:spPr>
          <a:xfrm>
            <a:off x="50071" y="988021"/>
            <a:ext cx="7815682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32144E-748E-6200-CAC6-AE576B8DF56D}"/>
              </a:ext>
            </a:extLst>
          </p:cNvPr>
          <p:cNvSpPr txBox="1">
            <a:spLocks/>
          </p:cNvSpPr>
          <p:nvPr/>
        </p:nvSpPr>
        <p:spPr>
          <a:xfrm>
            <a:off x="50071" y="940521"/>
            <a:ext cx="7335467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 is a high luminosity machine, enabling precise measurements 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Shujie’s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talk)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of the EIC physics lives in percent-level effects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precision in:</a:t>
            </a: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ID: Chandra’s talk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&amp; Vertexing: Gian Michele’s talk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Far-forward detectors: Michael’s talk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Calorimetry: this talk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blue and red cylinder with red and white stripes&#10;&#10;Description automatically generated with medium confidence">
            <a:extLst>
              <a:ext uri="{FF2B5EF4-FFF2-40B4-BE49-F238E27FC236}">
                <a16:creationId xmlns:a16="http://schemas.microsoft.com/office/drawing/2014/main" id="{018FA2C1-DB8D-C16A-1C1D-AF72B217D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6" y="4242526"/>
            <a:ext cx="4615543" cy="2615474"/>
          </a:xfrm>
          <a:prstGeom prst="rect">
            <a:avLst/>
          </a:prstGeom>
        </p:spPr>
      </p:pic>
      <p:pic>
        <p:nvPicPr>
          <p:cNvPr id="14" name="Picture 13" descr="A diagram of a wire&#10;&#10;Description automatically generated">
            <a:extLst>
              <a:ext uri="{FF2B5EF4-FFF2-40B4-BE49-F238E27FC236}">
                <a16:creationId xmlns:a16="http://schemas.microsoft.com/office/drawing/2014/main" id="{33FA4431-47BD-CA3D-E07A-A94EEC84D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56" y="824027"/>
            <a:ext cx="6400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18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A25E07-A4CB-7CE8-F624-44BA888A2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10CBD3-8BD4-0FC3-FD31-5CC7F1DB03FA}"/>
              </a:ext>
            </a:extLst>
          </p:cNvPr>
          <p:cNvSpPr txBox="1"/>
          <p:nvPr/>
        </p:nvSpPr>
        <p:spPr>
          <a:xfrm>
            <a:off x="10701867" y="5989617"/>
            <a:ext cx="498489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DBD225F-8E52-D0D6-B76B-00EF91992E9D}"/>
              </a:ext>
            </a:extLst>
          </p:cNvPr>
          <p:cNvSpPr txBox="1">
            <a:spLocks/>
          </p:cNvSpPr>
          <p:nvPr/>
        </p:nvSpPr>
        <p:spPr>
          <a:xfrm>
            <a:off x="628502" y="-3694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3E72385-C72F-1E3B-58F7-07BC47ED997D}"/>
              </a:ext>
            </a:extLst>
          </p:cNvPr>
          <p:cNvSpPr txBox="1">
            <a:spLocks/>
          </p:cNvSpPr>
          <p:nvPr/>
        </p:nvSpPr>
        <p:spPr>
          <a:xfrm>
            <a:off x="780902" y="-2170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Epic at the EIC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B89693-DC8C-56D0-5664-B9DA449598DF}"/>
              </a:ext>
            </a:extLst>
          </p:cNvPr>
          <p:cNvSpPr txBox="1">
            <a:spLocks/>
          </p:cNvSpPr>
          <p:nvPr/>
        </p:nvSpPr>
        <p:spPr>
          <a:xfrm>
            <a:off x="50071" y="988021"/>
            <a:ext cx="7815682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32144E-748E-6200-CAC6-AE576B8DF56D}"/>
              </a:ext>
            </a:extLst>
          </p:cNvPr>
          <p:cNvSpPr txBox="1">
            <a:spLocks/>
          </p:cNvSpPr>
          <p:nvPr/>
        </p:nvSpPr>
        <p:spPr>
          <a:xfrm>
            <a:off x="50071" y="940521"/>
            <a:ext cx="7335467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 is a high luminosity machine, enabling precise measurements 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Shujie’s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talk)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of the EIC physics lives in percent-level effects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precision in:</a:t>
            </a: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 ID: Chandra’s talk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&amp; Vertexing: Gian Michele’s talk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Far-forward detectors: Michael’s talk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Calorimetry: this talk</a:t>
            </a:r>
          </a:p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Cross-check! – Pawel’s talk</a:t>
            </a: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blue and red cylinder with red and white stripes&#10;&#10;Description automatically generated with medium confidence">
            <a:extLst>
              <a:ext uri="{FF2B5EF4-FFF2-40B4-BE49-F238E27FC236}">
                <a16:creationId xmlns:a16="http://schemas.microsoft.com/office/drawing/2014/main" id="{018FA2C1-DB8D-C16A-1C1D-AF72B217D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6" y="4242526"/>
            <a:ext cx="4615543" cy="2615474"/>
          </a:xfrm>
          <a:prstGeom prst="rect">
            <a:avLst/>
          </a:prstGeom>
        </p:spPr>
      </p:pic>
      <p:pic>
        <p:nvPicPr>
          <p:cNvPr id="14" name="Picture 13" descr="A diagram of a wire&#10;&#10;Description automatically generated">
            <a:extLst>
              <a:ext uri="{FF2B5EF4-FFF2-40B4-BE49-F238E27FC236}">
                <a16:creationId xmlns:a16="http://schemas.microsoft.com/office/drawing/2014/main" id="{33FA4431-47BD-CA3D-E07A-A94EEC84D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56" y="824027"/>
            <a:ext cx="6400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87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A25E07-A4CB-7CE8-F624-44BA888A2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10CBD3-8BD4-0FC3-FD31-5CC7F1DB03FA}"/>
              </a:ext>
            </a:extLst>
          </p:cNvPr>
          <p:cNvSpPr txBox="1"/>
          <p:nvPr/>
        </p:nvSpPr>
        <p:spPr>
          <a:xfrm>
            <a:off x="10701867" y="5989617"/>
            <a:ext cx="498489" cy="27699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DBD225F-8E52-D0D6-B76B-00EF91992E9D}"/>
              </a:ext>
            </a:extLst>
          </p:cNvPr>
          <p:cNvSpPr txBox="1">
            <a:spLocks/>
          </p:cNvSpPr>
          <p:nvPr/>
        </p:nvSpPr>
        <p:spPr>
          <a:xfrm>
            <a:off x="628502" y="-3694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3E72385-C72F-1E3B-58F7-07BC47ED997D}"/>
              </a:ext>
            </a:extLst>
          </p:cNvPr>
          <p:cNvSpPr txBox="1">
            <a:spLocks/>
          </p:cNvSpPr>
          <p:nvPr/>
        </p:nvSpPr>
        <p:spPr>
          <a:xfrm>
            <a:off x="780902" y="-386987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Calorimetry at the </a:t>
            </a:r>
            <a:r>
              <a:rPr lang="en-US" dirty="0" err="1">
                <a:latin typeface="Verdana Bold" panose="020B0804030504040204" pitchFamily="34" charset="0"/>
                <a:ea typeface="Verdana Bold" panose="020B0804030504040204" pitchFamily="34" charset="0"/>
              </a:rPr>
              <a:t>Eic</a:t>
            </a:r>
            <a:endParaRPr lang="en-US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B89693-DC8C-56D0-5664-B9DA449598DF}"/>
              </a:ext>
            </a:extLst>
          </p:cNvPr>
          <p:cNvSpPr txBox="1">
            <a:spLocks/>
          </p:cNvSpPr>
          <p:nvPr/>
        </p:nvSpPr>
        <p:spPr>
          <a:xfrm>
            <a:off x="50071" y="988021"/>
            <a:ext cx="7815682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blue and red cylinder with red and white stripes&#10;&#10;Description automatically generated with medium confidence">
            <a:extLst>
              <a:ext uri="{FF2B5EF4-FFF2-40B4-BE49-F238E27FC236}">
                <a16:creationId xmlns:a16="http://schemas.microsoft.com/office/drawing/2014/main" id="{018FA2C1-DB8D-C16A-1C1D-AF72B217D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33" y="2724572"/>
            <a:ext cx="6250667" cy="354204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01FC10-FC5E-18D5-5E47-D6653AA01A5D}"/>
              </a:ext>
            </a:extLst>
          </p:cNvPr>
          <p:cNvSpPr txBox="1">
            <a:spLocks/>
          </p:cNvSpPr>
          <p:nvPr/>
        </p:nvSpPr>
        <p:spPr>
          <a:xfrm>
            <a:off x="50070" y="831975"/>
            <a:ext cx="10636831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Calorimetry at the EIC has some unique challenges: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variety in CM energy, 5 GeV e</a:t>
            </a:r>
            <a:r>
              <a:rPr lang="en-US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41 GeV p/A to 18 GeV e</a:t>
            </a:r>
            <a:r>
              <a:rPr lang="en-US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275 GeV p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 physics lives at all scales!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dynamic range required, hundreds of GeV to tens of MeV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challenging constraint is not always simply measuring energy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6706F5-CD9C-C3E1-F21B-D92439AF02DE}"/>
              </a:ext>
            </a:extLst>
          </p:cNvPr>
          <p:cNvSpPr txBox="1">
            <a:spLocks/>
          </p:cNvSpPr>
          <p:nvPr/>
        </p:nvSpPr>
        <p:spPr>
          <a:xfrm>
            <a:off x="1" y="2732750"/>
            <a:ext cx="6250668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identification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Very stringent requirements on e/h separation to identify DIS events from the much larger photoproduction background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1-in-10000 rejection of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few GeV range!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Streaming readout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with PID &amp; tracking detectors</a:t>
            </a:r>
          </a:p>
          <a:p>
            <a:pPr marL="914400" lvl="2" indent="0">
              <a:buNone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324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A25E07-A4CB-7CE8-F624-44BA888A2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EDF26-E5C1-7243-A0E0-6304CF8365A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DBD225F-8E52-D0D6-B76B-00EF91992E9D}"/>
              </a:ext>
            </a:extLst>
          </p:cNvPr>
          <p:cNvSpPr txBox="1">
            <a:spLocks/>
          </p:cNvSpPr>
          <p:nvPr/>
        </p:nvSpPr>
        <p:spPr>
          <a:xfrm>
            <a:off x="628502" y="-3694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3E72385-C72F-1E3B-58F7-07BC47ED997D}"/>
              </a:ext>
            </a:extLst>
          </p:cNvPr>
          <p:cNvSpPr txBox="1">
            <a:spLocks/>
          </p:cNvSpPr>
          <p:nvPr/>
        </p:nvSpPr>
        <p:spPr>
          <a:xfrm>
            <a:off x="780902" y="-217055"/>
            <a:ext cx="10058400" cy="10572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733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erdana Bold" panose="020B0804030504040204" pitchFamily="34" charset="0"/>
                <a:ea typeface="Verdana Bold" panose="020B0804030504040204" pitchFamily="34" charset="0"/>
              </a:rPr>
              <a:t>Calorimetry at the </a:t>
            </a:r>
            <a:r>
              <a:rPr lang="en-US" dirty="0" err="1">
                <a:latin typeface="Verdana Bold" panose="020B0804030504040204" pitchFamily="34" charset="0"/>
                <a:ea typeface="Verdana Bold" panose="020B0804030504040204" pitchFamily="34" charset="0"/>
              </a:rPr>
              <a:t>Eic</a:t>
            </a:r>
            <a:endParaRPr lang="en-US" dirty="0">
              <a:latin typeface="Verdana Bold" panose="020B0804030504040204" pitchFamily="34" charset="0"/>
              <a:ea typeface="Verdana Bold" panose="020B080403050404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B89693-DC8C-56D0-5664-B9DA449598DF}"/>
              </a:ext>
            </a:extLst>
          </p:cNvPr>
          <p:cNvSpPr txBox="1">
            <a:spLocks/>
          </p:cNvSpPr>
          <p:nvPr/>
        </p:nvSpPr>
        <p:spPr>
          <a:xfrm>
            <a:off x="50071" y="988021"/>
            <a:ext cx="7815682" cy="541813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BC9D7A-7529-068D-1AB8-4626163C5B79}"/>
              </a:ext>
            </a:extLst>
          </p:cNvPr>
          <p:cNvGrpSpPr/>
          <p:nvPr/>
        </p:nvGrpSpPr>
        <p:grpSpPr>
          <a:xfrm>
            <a:off x="780902" y="887720"/>
            <a:ext cx="11126396" cy="5378896"/>
            <a:chOff x="432079" y="988020"/>
            <a:chExt cx="11475219" cy="527859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10CBD3-8BD4-0FC3-FD31-5CC7F1DB03FA}"/>
                </a:ext>
              </a:extLst>
            </p:cNvPr>
            <p:cNvSpPr txBox="1"/>
            <p:nvPr/>
          </p:nvSpPr>
          <p:spPr>
            <a:xfrm>
              <a:off x="10701867" y="5989617"/>
              <a:ext cx="498489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US" dirty="0"/>
            </a:p>
          </p:txBody>
        </p:sp>
        <p:pic>
          <p:nvPicPr>
            <p:cNvPr id="12" name="Picture 11" descr="A blue and red cylinder with red and white stripes&#10;&#10;Description automatically generated with medium confidence">
              <a:extLst>
                <a:ext uri="{FF2B5EF4-FFF2-40B4-BE49-F238E27FC236}">
                  <a16:creationId xmlns:a16="http://schemas.microsoft.com/office/drawing/2014/main" id="{018FA2C1-DB8D-C16A-1C1D-AF72B217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5086" y="988020"/>
              <a:ext cx="9315169" cy="5278595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3FABE8A-9466-3AAD-DE1A-9B2C5AFB159D}"/>
                </a:ext>
              </a:extLst>
            </p:cNvPr>
            <p:cNvCxnSpPr/>
            <p:nvPr/>
          </p:nvCxnSpPr>
          <p:spPr>
            <a:xfrm>
              <a:off x="432079" y="3667647"/>
              <a:ext cx="5419969" cy="0"/>
            </a:xfrm>
            <a:prstGeom prst="straightConnector1">
              <a:avLst/>
            </a:prstGeom>
            <a:ln w="76200"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1C151CA-648F-AFF4-6624-849BD0F2B0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93917" y="3669322"/>
              <a:ext cx="6013381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2F3731-022B-60E7-899B-C78F84FBC847}"/>
                </a:ext>
              </a:extLst>
            </p:cNvPr>
            <p:cNvSpPr txBox="1"/>
            <p:nvPr/>
          </p:nvSpPr>
          <p:spPr>
            <a:xfrm>
              <a:off x="608491" y="3176792"/>
              <a:ext cx="83018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p/A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1DF36A-6E0C-63AE-0460-325BD03EE26C}"/>
                </a:ext>
              </a:extLst>
            </p:cNvPr>
            <p:cNvSpPr txBox="1"/>
            <p:nvPr/>
          </p:nvSpPr>
          <p:spPr>
            <a:xfrm>
              <a:off x="11042622" y="3188678"/>
              <a:ext cx="830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e</a:t>
              </a:r>
              <a:r>
                <a:rPr lang="en-US" baseline="30000" dirty="0">
                  <a:solidFill>
                    <a:schemeClr val="accent1"/>
                  </a:solidFill>
                </a:rPr>
                <a:t>-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65199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rgonne presentation_16x9" id="{C84903B6-9798-DD4E-9585-C60C2B241224}" vid="{55FC5C52-12DD-824C-A6AF-E03C763546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89501</TotalTime>
  <Words>1728</Words>
  <Application>Microsoft Macintosh PowerPoint</Application>
  <PresentationFormat>Widescreen</PresentationFormat>
  <Paragraphs>407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Cambria Math</vt:lpstr>
      <vt:lpstr>Georgia Regular</vt:lpstr>
      <vt:lpstr>Verdana Bold</vt:lpstr>
      <vt:lpstr>Wingdings</vt:lpstr>
      <vt:lpstr>presentation_16x9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Calorimetry Klest</dc:title>
  <dc:subject/>
  <dc:creator>Henry T Klest</dc:creator>
  <cp:keywords/>
  <dc:description/>
  <cp:lastModifiedBy>Klest, Henry</cp:lastModifiedBy>
  <cp:revision>115</cp:revision>
  <dcterms:created xsi:type="dcterms:W3CDTF">2022-01-29T06:51:39Z</dcterms:created>
  <dcterms:modified xsi:type="dcterms:W3CDTF">2024-04-21T16:50:58Z</dcterms:modified>
  <cp:category/>
</cp:coreProperties>
</file>