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5735" r:id="rId2"/>
    <p:sldId id="5966" r:id="rId3"/>
    <p:sldId id="5945" r:id="rId4"/>
    <p:sldId id="5734" r:id="rId5"/>
    <p:sldId id="5848" r:id="rId6"/>
    <p:sldId id="5828" r:id="rId7"/>
    <p:sldId id="5962" r:id="rId8"/>
    <p:sldId id="5967" r:id="rId9"/>
    <p:sldId id="5975" r:id="rId10"/>
    <p:sldId id="5776" r:id="rId11"/>
    <p:sldId id="5952" r:id="rId12"/>
    <p:sldId id="5832" r:id="rId13"/>
    <p:sldId id="5774" r:id="rId14"/>
    <p:sldId id="5773" r:id="rId15"/>
    <p:sldId id="5717" r:id="rId16"/>
    <p:sldId id="5946" r:id="rId17"/>
    <p:sldId id="5947" r:id="rId18"/>
    <p:sldId id="5972" r:id="rId19"/>
    <p:sldId id="5721" r:id="rId20"/>
    <p:sldId id="5954" r:id="rId21"/>
    <p:sldId id="5779" r:id="rId22"/>
    <p:sldId id="1470" r:id="rId23"/>
    <p:sldId id="5728" r:id="rId24"/>
    <p:sldId id="5769" r:id="rId25"/>
    <p:sldId id="57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/>
    <p:restoredTop sz="94367"/>
  </p:normalViewPr>
  <p:slideViewPr>
    <p:cSldViewPr snapToGrid="0" snapToObjects="1">
      <p:cViewPr varScale="1">
        <p:scale>
          <a:sx n="105" d="100"/>
          <a:sy n="105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8C6E6-708F-4C43-9240-E29B5BF3252E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A83B-94F2-E044-A11C-DD40E4DA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88EA-EC2F-5D42-B802-DC02B36CF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ABFA1-FCAD-8141-A9E3-AE908C76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B349D-1258-064A-B4EA-14DEEA9C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9A36-A052-424D-AAD8-FF44C3893A4F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C0DE-E83A-C942-9915-C8D6776C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DAF0-5401-8E45-9931-D84E5C6E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3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5EA0-FBA2-B048-B7CE-502EF9A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25EF6-76A8-5147-BC31-EEC3AF55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5DB2-C5E0-B040-B0EC-924E1C5D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C79D-2D70-E54B-BC57-75D3C426AE9F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B389D-B179-554E-A8AD-409E958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35B1-5548-564A-A6C1-DEB57D1B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A0E4A-C1FE-214E-AA11-35AC8A131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867CC-50E0-A54B-B63D-030EC09FA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B9BE-797D-0147-B9F1-0FC83D3A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186-0D0E-2B40-BDA5-5C5D7847191A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251-30D2-224F-95A5-B0B8A782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8915-529E-EA41-98D3-3DC7D088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5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A0EF-4740-8D48-9781-54A18D09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35F7-5C3F-8A41-A97F-F199C5CE2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1D278-691C-8549-BEAB-E3926870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A3B7-1273-0F49-9723-155DA4CA37E9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4C867-5B56-F040-ADAB-8A0A2461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2247-F79F-4444-B6B9-0BDA604A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FD4F-1E70-7147-8166-E702805A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007DC-8D3A-4541-A6C0-CACA07F3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1FAE-C710-7148-800F-0DCCC17A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951-8F18-1242-B601-90F1F4F2D71B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D7AE-E096-2242-A081-53BAA8AF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6711-CF83-E04B-889C-9C8CDAAD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2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9C80-1ECE-B34F-8543-28A14E23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46FD-19FF-D74B-9B2D-9B142903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E7B70-9F1B-AC45-BC46-C5E1B6A50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66EB6-7B30-F64D-A11D-7DE61C47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9341-5EB2-4848-9F07-67E452C89DC4}" type="datetime1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74433-1360-E243-8BFD-A9FCC6D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30C2C-FC8F-3E43-A540-E4C20823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4A9B-9B88-CF45-B06A-9F6ECEFA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9A67A-2571-0C4C-83CF-9A88CB29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0D2E8-3AE8-8948-A540-421FDC22A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DA79A-61CE-C94F-9201-E26D9816A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139CD-1478-9947-B0DA-097EB4F83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2D6B6-0C32-CB41-98F0-156804DD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ED5E-BFC4-9E4C-A950-1376DA0F611E}" type="datetime1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03CF1-FF17-134B-879E-72B6A5D1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ECCB8-A9EE-9748-995D-BCF0FD8D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0A3B-31E1-BB47-9DEB-D41A90EA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615B3-1C6D-504B-8722-8ACD414D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A3C2-AC53-EB4C-BDB0-122C0979973D}" type="datetime1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C58D0-7229-9B45-8B62-EE4CF806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6C556-7842-6C44-9C37-B8840DA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0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224E7-0607-704F-8714-04038038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604B-1D0E-5240-8E74-D1A20CAABE09}" type="datetime1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408BB-3D4A-BE4C-8F12-C3977570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5D0E5-BE26-DD48-95BD-9D21D438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AF64-72D2-9245-8B30-12CDD814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0A2-3ECB-8546-AD2A-5073FC2C3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89E5-0340-B545-9B3B-6D2A89EFB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A7173-F93B-9B42-986F-526354C3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C91F9-F354-E14D-B30B-27CCAFBDAB81}" type="datetime1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E4E35-404A-234F-9000-3CAA3358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4424B-0448-244B-8123-0959F05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7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CC78-4E36-9144-A36E-3C1004B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04355-AB3E-E04A-9BEC-1C0C2AF90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F222-CB5E-7848-8FB6-BE0A0B8E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1E0A-C8DC-214F-8BE9-C08D7849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3462-0D5E-E340-92AC-355645D42DA4}" type="datetime1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1A5B6-B675-9040-B505-73613498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3DEF5-BA79-3249-BDEC-0271DD03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7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0148D-102E-EE46-9340-E0C550DC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37A9D-B02E-5F43-B79C-469D9DD6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133B1-BD40-6347-9E65-60C16D07F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6366-3870-0946-A106-FA6209B37640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7BDAE-4622-0C44-9753-9F86720AD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945-2105-D74B-AE6A-499C049B6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jlab.org/research/eic_rd_prg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100.png"/><Relationship Id="rId7" Type="http://schemas.openxmlformats.org/officeDocument/2006/relationships/image" Target="../media/image17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>
            <a:extLst>
              <a:ext uri="{FF2B5EF4-FFF2-40B4-BE49-F238E27FC236}">
                <a16:creationId xmlns:a16="http://schemas.microsoft.com/office/drawing/2014/main" id="{9FB58417-D7DB-6C46-BA73-A55E722BC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87" y="777110"/>
            <a:ext cx="10796115" cy="81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A 2</a:t>
            </a:r>
            <a:r>
              <a:rPr lang="en-US" sz="3600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detector for the Electron-Ion Collider (EIC)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B528777-FB69-DC41-A4FE-77CB905E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20" y="2316217"/>
            <a:ext cx="4954566" cy="104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Pawel Nadel-Turonski</a:t>
            </a:r>
          </a:p>
          <a:p>
            <a:pPr algn="ctr">
              <a:spcBef>
                <a:spcPts val="700"/>
              </a:spcBef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CFNS Stony Brook University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0799C6FA-3FAD-FD4B-A83F-20CD8CC34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536" y="5698565"/>
            <a:ext cx="4644608" cy="61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XXXI International Workshop on Deep Inelastic Scattering and Related Subjects, April 8-12,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3DB24-8519-D1AC-2508-C80718B2E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69" r="45769" b="37735"/>
          <a:stretch/>
        </p:blipFill>
        <p:spPr>
          <a:xfrm>
            <a:off x="7154782" y="2486735"/>
            <a:ext cx="3793237" cy="3447288"/>
          </a:xfrm>
          <a:prstGeom prst="rect">
            <a:avLst/>
          </a:prstGeom>
        </p:spPr>
      </p:pic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A897302C-DCC7-0324-805B-A45009130BE6}"/>
              </a:ext>
            </a:extLst>
          </p:cNvPr>
          <p:cNvSpPr/>
          <p:nvPr/>
        </p:nvSpPr>
        <p:spPr>
          <a:xfrm>
            <a:off x="5654845" y="4085083"/>
            <a:ext cx="2038810" cy="555993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E2F3BA2-B907-360B-5413-671708DA8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172" y="4127376"/>
            <a:ext cx="3224463" cy="61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2</a:t>
            </a:r>
            <a:r>
              <a:rPr lang="en-US" sz="24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nd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Detector @ IP8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91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374349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DVCS on nuclei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6F88A0-C45A-974F-ACF4-0974F2724253}"/>
              </a:ext>
            </a:extLst>
          </p:cNvPr>
          <p:cNvSpPr txBox="1">
            <a:spLocks/>
          </p:cNvSpPr>
          <p:nvPr/>
        </p:nvSpPr>
        <p:spPr bwMode="auto">
          <a:xfrm>
            <a:off x="580259" y="2919912"/>
            <a:ext cx="4790027" cy="17568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In DVCS on the </a:t>
            </a:r>
            <a:r>
              <a:rPr lang="en-US" sz="1800" i="1" dirty="0">
                <a:latin typeface="Arial" charset="0"/>
                <a:cs typeface="Arial" charset="0"/>
              </a:rPr>
              <a:t>nuclei</a:t>
            </a:r>
            <a:r>
              <a:rPr lang="en-US" sz="1800" dirty="0">
                <a:latin typeface="Arial" charset="0"/>
                <a:cs typeface="Arial" charset="0"/>
              </a:rPr>
              <a:t>, the nucleus has to be detected or the breakup vetoed to ensured coherence and exclusivity.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charset="0"/>
                <a:cs typeface="Arial" charset="0"/>
              </a:rPr>
              <a:t>t</a:t>
            </a:r>
            <a:r>
              <a:rPr lang="en-US" sz="1600" dirty="0">
                <a:latin typeface="Arial" charset="0"/>
                <a:cs typeface="Arial" charset="0"/>
              </a:rPr>
              <a:t> is determined from the </a:t>
            </a:r>
            <a:r>
              <a:rPr lang="en-US" sz="1600" b="1" i="1" dirty="0">
                <a:latin typeface="Arial" charset="0"/>
                <a:cs typeface="Arial" charset="0"/>
              </a:rPr>
              <a:t>photon</a:t>
            </a:r>
          </a:p>
          <a:p>
            <a:pPr marL="457200" lvl="1" indent="0">
              <a:spcBef>
                <a:spcPct val="20000"/>
              </a:spcBef>
            </a:pPr>
            <a:r>
              <a:rPr lang="en-US" sz="1600" dirty="0">
                <a:latin typeface="Arial" charset="0"/>
                <a:cs typeface="Arial" charset="0"/>
              </a:rPr>
              <a:t> (</a:t>
            </a:r>
            <a:r>
              <a:rPr lang="en-US" sz="1600" i="1" dirty="0">
                <a:latin typeface="Arial" charset="0"/>
                <a:cs typeface="Arial" charset="0"/>
              </a:rPr>
              <a:t>cf.</a:t>
            </a:r>
            <a:r>
              <a:rPr lang="en-US" sz="1600" dirty="0">
                <a:latin typeface="Arial" charset="0"/>
                <a:cs typeface="Arial" charset="0"/>
              </a:rPr>
              <a:t> coherent VM production on nuclei)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7ADEA2-961C-E040-BCB9-7FA219A29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414" y="1326241"/>
            <a:ext cx="6324600" cy="4902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90A869-8063-AD45-A0DC-8CB2F0DE11AC}"/>
              </a:ext>
            </a:extLst>
          </p:cNvPr>
          <p:cNvSpPr/>
          <p:nvPr/>
        </p:nvSpPr>
        <p:spPr>
          <a:xfrm>
            <a:off x="7486131" y="2070794"/>
            <a:ext cx="29351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DVCS photon distribution</a:t>
            </a:r>
          </a:p>
          <a:p>
            <a:endParaRPr lang="en-US" sz="800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10x137.5 [GeV/A] </a:t>
            </a:r>
            <a:r>
              <a:rPr lang="en-US" baseline="30000" dirty="0">
                <a:latin typeface="Helvetica" pitchFamily="2" charset="0"/>
              </a:rPr>
              <a:t>4</a:t>
            </a:r>
            <a:r>
              <a:rPr lang="en-US" dirty="0">
                <a:latin typeface="Helvetica" pitchFamily="2" charset="0"/>
              </a:rPr>
              <a:t>He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01636-12A0-614D-947D-AFEA072D6239}"/>
              </a:ext>
            </a:extLst>
          </p:cNvPr>
          <p:cNvSpPr/>
          <p:nvPr/>
        </p:nvSpPr>
        <p:spPr>
          <a:xfrm>
            <a:off x="8302171" y="3178627"/>
            <a:ext cx="2336800" cy="2220687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C9D29F-4F08-2646-AB89-D243A130F6EB}"/>
              </a:ext>
            </a:extLst>
          </p:cNvPr>
          <p:cNvSpPr/>
          <p:nvPr/>
        </p:nvSpPr>
        <p:spPr>
          <a:xfrm>
            <a:off x="6749142" y="3178628"/>
            <a:ext cx="1531257" cy="221343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BFC820-FBAC-AB45-AF98-B483DBEC0ABA}"/>
              </a:ext>
            </a:extLst>
          </p:cNvPr>
          <p:cNvSpPr/>
          <p:nvPr/>
        </p:nvSpPr>
        <p:spPr>
          <a:xfrm>
            <a:off x="7101501" y="3514966"/>
            <a:ext cx="96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endcap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294052-6151-E546-BDDC-065CC689955B}"/>
              </a:ext>
            </a:extLst>
          </p:cNvPr>
          <p:cNvSpPr/>
          <p:nvPr/>
        </p:nvSpPr>
        <p:spPr>
          <a:xfrm>
            <a:off x="8487615" y="3536738"/>
            <a:ext cx="96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barrel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366CEF5-4CC1-D948-8909-FFFCBAE18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2" y="5427506"/>
            <a:ext cx="707570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C. Hyde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5FB1E63-2054-3541-A997-7364FEF9183A}"/>
              </a:ext>
            </a:extLst>
          </p:cNvPr>
          <p:cNvSpPr txBox="1">
            <a:spLocks/>
          </p:cNvSpPr>
          <p:nvPr/>
        </p:nvSpPr>
        <p:spPr bwMode="auto">
          <a:xfrm>
            <a:off x="587517" y="1501627"/>
            <a:ext cx="4891625" cy="11182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In DVCS on the </a:t>
            </a:r>
            <a:r>
              <a:rPr lang="en-US" sz="1800" i="1" dirty="0">
                <a:latin typeface="Arial" charset="0"/>
                <a:cs typeface="Arial" charset="0"/>
              </a:rPr>
              <a:t>proton</a:t>
            </a:r>
            <a:r>
              <a:rPr lang="en-US" sz="1800" dirty="0">
                <a:latin typeface="Arial" charset="0"/>
                <a:cs typeface="Arial" charset="0"/>
              </a:rPr>
              <a:t>, both the photon and proton are detected for exclusivity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charset="0"/>
                <a:cs typeface="Arial" charset="0"/>
              </a:rPr>
              <a:t>t</a:t>
            </a:r>
            <a:r>
              <a:rPr lang="en-US" sz="1600" dirty="0">
                <a:latin typeface="Arial" charset="0"/>
                <a:cs typeface="Arial" charset="0"/>
              </a:rPr>
              <a:t> can be determined from the </a:t>
            </a:r>
            <a:r>
              <a:rPr lang="en-US" sz="1600" b="1" i="1" dirty="0">
                <a:latin typeface="Arial" charset="0"/>
                <a:cs typeface="Arial" charset="0"/>
              </a:rPr>
              <a:t>proton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BF4EF920-93E4-3542-9301-59FFED0891A0}"/>
              </a:ext>
            </a:extLst>
          </p:cNvPr>
          <p:cNvSpPr txBox="1">
            <a:spLocks/>
          </p:cNvSpPr>
          <p:nvPr/>
        </p:nvSpPr>
        <p:spPr bwMode="auto">
          <a:xfrm>
            <a:off x="616546" y="4875221"/>
            <a:ext cx="5247225" cy="13278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For the best measurement of DVCS on nuclei, the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EIC detector should have: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low-t acceptance </a:t>
            </a:r>
            <a:r>
              <a:rPr lang="en-US" sz="1600" dirty="0">
                <a:latin typeface="Arial" charset="0"/>
                <a:cs typeface="Arial" charset="0"/>
              </a:rPr>
              <a:t>(provided by the 2nd focus)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high-resolution </a:t>
            </a:r>
            <a:r>
              <a:rPr lang="en-US" sz="1600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EMcal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cs typeface="Arial" charset="0"/>
              </a:rPr>
              <a:t>coverage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cs typeface="Arial" charset="0"/>
              </a:rPr>
              <a:t>in the barrel</a:t>
            </a:r>
          </a:p>
        </p:txBody>
      </p:sp>
    </p:spTree>
    <p:extLst>
      <p:ext uri="{BB962C8B-B14F-4D97-AF65-F5344CB8AC3E}">
        <p14:creationId xmlns:p14="http://schemas.microsoft.com/office/powerpoint/2010/main" val="12397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7ADEA2-961C-E040-BCB9-7FA219A2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414" y="1326241"/>
            <a:ext cx="6324600" cy="4902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90A869-8063-AD45-A0DC-8CB2F0DE11AC}"/>
              </a:ext>
            </a:extLst>
          </p:cNvPr>
          <p:cNvSpPr/>
          <p:nvPr/>
        </p:nvSpPr>
        <p:spPr>
          <a:xfrm>
            <a:off x="7486131" y="2070794"/>
            <a:ext cx="29351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DVCS photon distribution</a:t>
            </a:r>
          </a:p>
          <a:p>
            <a:endParaRPr lang="en-US" sz="800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10x137.5 [GeV/A] </a:t>
            </a:r>
            <a:r>
              <a:rPr lang="en-US" baseline="30000" dirty="0">
                <a:latin typeface="Helvetica" pitchFamily="2" charset="0"/>
              </a:rPr>
              <a:t>4</a:t>
            </a:r>
            <a:r>
              <a:rPr lang="en-US" dirty="0">
                <a:latin typeface="Helvetica" pitchFamily="2" charset="0"/>
              </a:rPr>
              <a:t>He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01636-12A0-614D-947D-AFEA072D6239}"/>
              </a:ext>
            </a:extLst>
          </p:cNvPr>
          <p:cNvSpPr/>
          <p:nvPr/>
        </p:nvSpPr>
        <p:spPr>
          <a:xfrm>
            <a:off x="8302171" y="3178627"/>
            <a:ext cx="2336800" cy="2220687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C9D29F-4F08-2646-AB89-D243A130F6EB}"/>
              </a:ext>
            </a:extLst>
          </p:cNvPr>
          <p:cNvSpPr/>
          <p:nvPr/>
        </p:nvSpPr>
        <p:spPr>
          <a:xfrm>
            <a:off x="6749142" y="3178628"/>
            <a:ext cx="1531257" cy="221343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BFC820-FBAC-AB45-AF98-B483DBEC0ABA}"/>
              </a:ext>
            </a:extLst>
          </p:cNvPr>
          <p:cNvSpPr/>
          <p:nvPr/>
        </p:nvSpPr>
        <p:spPr>
          <a:xfrm>
            <a:off x="7101501" y="3514966"/>
            <a:ext cx="96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endcap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294052-6151-E546-BDDC-065CC689955B}"/>
              </a:ext>
            </a:extLst>
          </p:cNvPr>
          <p:cNvSpPr/>
          <p:nvPr/>
        </p:nvSpPr>
        <p:spPr>
          <a:xfrm>
            <a:off x="8487615" y="3536738"/>
            <a:ext cx="96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barrel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366CEF5-4CC1-D948-8909-FFFCBAE18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2" y="5427506"/>
            <a:ext cx="707570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C. Hyde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40B4D-C685-83A9-C8E3-3FAFFF51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0" y="1190733"/>
            <a:ext cx="4610100" cy="375920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5CE8962-3ABF-3398-C4ED-06C012AB2FAA}"/>
              </a:ext>
            </a:extLst>
          </p:cNvPr>
          <p:cNvSpPr txBox="1">
            <a:spLocks/>
          </p:cNvSpPr>
          <p:nvPr/>
        </p:nvSpPr>
        <p:spPr bwMode="auto">
          <a:xfrm>
            <a:off x="611669" y="5090847"/>
            <a:ext cx="5218198" cy="1256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A high-resolution </a:t>
            </a:r>
            <a:r>
              <a:rPr lang="en-US" sz="1800" dirty="0" err="1">
                <a:latin typeface="Arial" charset="0"/>
                <a:cs typeface="Arial" charset="0"/>
              </a:rPr>
              <a:t>EMcal</a:t>
            </a:r>
            <a:r>
              <a:rPr lang="en-US" sz="1800" dirty="0">
                <a:latin typeface="Arial" charset="0"/>
                <a:cs typeface="Arial" charset="0"/>
              </a:rPr>
              <a:t> like the one built for PANDA would be ideal for the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detector.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DVCS on nuclei (extends coverage)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Spectroscopy (as in PANDA)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958C7670-9B79-7436-04AB-DC2B17117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1" y="374349"/>
            <a:ext cx="10796729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 of a high-resolution EM calorimeter for the barrel</a:t>
            </a:r>
          </a:p>
        </p:txBody>
      </p:sp>
    </p:spTree>
    <p:extLst>
      <p:ext uri="{BB962C8B-B14F-4D97-AF65-F5344CB8AC3E}">
        <p14:creationId xmlns:p14="http://schemas.microsoft.com/office/powerpoint/2010/main" val="104656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15B02EA-1B7C-6B49-A2F4-90754A702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9663810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Muon and neutral hadron detection for a 2</a:t>
            </a:r>
            <a:r>
              <a:rPr lang="en-US" sz="2800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EIC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E2BB1-7148-5345-859C-C7269248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885" y="1143985"/>
            <a:ext cx="54102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A8ADA-2BA2-C04C-8458-C3990963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90" y="3751939"/>
            <a:ext cx="4051300" cy="284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9A7A6-CA14-C843-AE2D-B7006E34456D}"/>
              </a:ext>
            </a:extLst>
          </p:cNvPr>
          <p:cNvSpPr/>
          <p:nvPr/>
        </p:nvSpPr>
        <p:spPr>
          <a:xfrm>
            <a:off x="8233228" y="4567249"/>
            <a:ext cx="1657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Simulation of EIC-KLM from Generic EIC detector R&amp;D</a:t>
            </a:r>
            <a:endParaRPr lang="en-US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8A4C9B-0BC4-2943-8A15-0003FBFAC622}"/>
              </a:ext>
            </a:extLst>
          </p:cNvPr>
          <p:cNvSpPr txBox="1">
            <a:spLocks/>
          </p:cNvSpPr>
          <p:nvPr/>
        </p:nvSpPr>
        <p:spPr bwMode="auto">
          <a:xfrm>
            <a:off x="413347" y="1327458"/>
            <a:ext cx="5566540" cy="14012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A position-sensitive, radially segmented muon ID system like the KLM from Belle II would be ideal for the barrel and (outgoing) electron endcap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An </a:t>
            </a:r>
            <a:r>
              <a:rPr lang="en-US" sz="1600" dirty="0" err="1">
                <a:latin typeface="Arial" charset="0"/>
                <a:cs typeface="Arial" charset="0"/>
              </a:rPr>
              <a:t>Hcal</a:t>
            </a:r>
            <a:r>
              <a:rPr lang="en-US" sz="1600" dirty="0">
                <a:latin typeface="Arial" charset="0"/>
                <a:cs typeface="Arial" charset="0"/>
              </a:rPr>
              <a:t> is needed in the hadron endcap.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4D7535C-F677-5646-8044-92A36A0F4271}"/>
              </a:ext>
            </a:extLst>
          </p:cNvPr>
          <p:cNvSpPr txBox="1">
            <a:spLocks/>
          </p:cNvSpPr>
          <p:nvPr/>
        </p:nvSpPr>
        <p:spPr bwMode="auto">
          <a:xfrm>
            <a:off x="362544" y="2916772"/>
            <a:ext cx="5820542" cy="1212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Most muons will traverse most layers, while </a:t>
            </a:r>
            <a:r>
              <a:rPr lang="en-US" sz="1800" dirty="0" err="1">
                <a:latin typeface="Arial" charset="0"/>
                <a:cs typeface="Arial" charset="0"/>
              </a:rPr>
              <a:t>pions</a:t>
            </a:r>
            <a:r>
              <a:rPr lang="en-US" sz="1800" dirty="0">
                <a:latin typeface="Arial" charset="0"/>
                <a:cs typeface="Arial" charset="0"/>
              </a:rPr>
              <a:t> will stop early: high purity, low mis-ID</a:t>
            </a:r>
            <a:r>
              <a:rPr lang="en-US" sz="1600" dirty="0">
                <a:latin typeface="Arial" charset="0"/>
                <a:cs typeface="Arial" charset="0"/>
              </a:rPr>
              <a:t>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Each layer with crossing strip is read out individually.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Works well for low muon momenta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D09C7E-5C98-6246-8B91-A0DB7CDBA823}"/>
              </a:ext>
            </a:extLst>
          </p:cNvPr>
          <p:cNvSpPr txBox="1">
            <a:spLocks/>
          </p:cNvSpPr>
          <p:nvPr/>
        </p:nvSpPr>
        <p:spPr bwMode="auto">
          <a:xfrm>
            <a:off x="384319" y="4506089"/>
            <a:ext cx="6523771" cy="19237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The KLM also measures neutral hadrons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In the EIC, jets are best reconstructed from tracking and PID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1/3 of jets contains neutral hadrons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A KLM can provide the hit position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Energy and </a:t>
            </a:r>
            <a:r>
              <a:rPr lang="en-US" sz="1600" dirty="0" err="1">
                <a:latin typeface="Arial" charset="0"/>
                <a:cs typeface="Arial" charset="0"/>
              </a:rPr>
              <a:t>ToF</a:t>
            </a:r>
            <a:r>
              <a:rPr lang="en-US" sz="1600" dirty="0">
                <a:latin typeface="Arial" charset="0"/>
                <a:cs typeface="Arial" charset="0"/>
              </a:rPr>
              <a:t> capabilities are part of ongoing R&amp;D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Complementary to </a:t>
            </a:r>
            <a:r>
              <a:rPr lang="en-US" sz="1600" dirty="0" err="1">
                <a:latin typeface="Arial" charset="0"/>
                <a:cs typeface="Arial" charset="0"/>
              </a:rPr>
              <a:t>ePIC</a:t>
            </a:r>
            <a:r>
              <a:rPr lang="en-US" sz="1600" dirty="0">
                <a:latin typeface="Arial" charset="0"/>
                <a:cs typeface="Arial" charset="0"/>
              </a:rPr>
              <a:t> (</a:t>
            </a:r>
            <a:r>
              <a:rPr lang="en-US" sz="1600" dirty="0" err="1">
                <a:latin typeface="Arial" charset="0"/>
                <a:cs typeface="Arial" charset="0"/>
              </a:rPr>
              <a:t>sPHENIX</a:t>
            </a:r>
            <a:r>
              <a:rPr lang="en-US" sz="1600" dirty="0">
                <a:latin typeface="Arial" charset="0"/>
                <a:cs typeface="Arial" charset="0"/>
              </a:rPr>
              <a:t>) barrel </a:t>
            </a:r>
            <a:r>
              <a:rPr lang="en-US" sz="1600" dirty="0" err="1">
                <a:latin typeface="Arial" charset="0"/>
                <a:cs typeface="Arial" charset="0"/>
              </a:rPr>
              <a:t>Hcal</a:t>
            </a:r>
            <a:r>
              <a:rPr lang="en-US" sz="1600" dirty="0">
                <a:latin typeface="Arial" charset="0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569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13</a:t>
            </a:fld>
            <a:endParaRPr lang="en-US" dirty="0"/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2D19CDC-07F1-F04B-B034-C0699AF2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Generic EIC detector R&amp;D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847A0-1A89-7741-BBDC-0430E790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157185"/>
            <a:ext cx="5181600" cy="35306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0DAB5D-C2AD-BA4B-91B9-E4E3CE2E82BB}"/>
              </a:ext>
            </a:extLst>
          </p:cNvPr>
          <p:cNvSpPr txBox="1">
            <a:spLocks/>
          </p:cNvSpPr>
          <p:nvPr/>
        </p:nvSpPr>
        <p:spPr bwMode="auto">
          <a:xfrm>
            <a:off x="7206348" y="2254069"/>
            <a:ext cx="3868053" cy="3609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b="1" dirty="0">
                <a:latin typeface="Arial" charset="0"/>
                <a:cs typeface="Arial" charset="0"/>
              </a:rPr>
              <a:t>Aimed at Detector 2</a:t>
            </a:r>
            <a:r>
              <a:rPr lang="en-US" sz="1800" dirty="0">
                <a:latin typeface="Arial" charset="0"/>
                <a:cs typeface="Arial" charset="0"/>
              </a:rPr>
              <a:t>, or upgrades of Detector 1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Proposals accepted from across the world from universities, laboratories, and companies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Features of a proposal that add value: reduce risk, cost effective, increase physics scope, innovative, </a:t>
            </a:r>
            <a:r>
              <a:rPr lang="en-US" sz="1800" i="1" dirty="0">
                <a:latin typeface="Arial" charset="0"/>
                <a:cs typeface="Arial" charset="0"/>
              </a:rPr>
              <a:t>etc</a:t>
            </a:r>
            <a:r>
              <a:rPr lang="en-US" sz="1800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BE45544-D369-7E40-B3FE-3A6A388152A8}"/>
              </a:ext>
            </a:extLst>
          </p:cNvPr>
          <p:cNvSpPr txBox="1">
            <a:spLocks/>
          </p:cNvSpPr>
          <p:nvPr/>
        </p:nvSpPr>
        <p:spPr bwMode="auto">
          <a:xfrm>
            <a:off x="878118" y="1121958"/>
            <a:ext cx="10762338" cy="4165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It is expected to be funded at an annual level of $2M, subject to availability of funds from DOE NP.</a:t>
            </a:r>
            <a:endParaRPr lang="en-US" sz="1800" i="1" dirty="0"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91B7E2-E02D-AD40-9A1F-3BECD66B5897}"/>
              </a:ext>
            </a:extLst>
          </p:cNvPr>
          <p:cNvSpPr/>
          <p:nvPr/>
        </p:nvSpPr>
        <p:spPr>
          <a:xfrm>
            <a:off x="1551058" y="5943992"/>
            <a:ext cx="432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https://www.jlab.org/research/eic_rd_prgm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698EF-1930-9C46-A1ED-746B174A9CFD}"/>
              </a:ext>
            </a:extLst>
          </p:cNvPr>
          <p:cNvSpPr/>
          <p:nvPr/>
        </p:nvSpPr>
        <p:spPr>
          <a:xfrm>
            <a:off x="1161143" y="1758738"/>
            <a:ext cx="6792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2023 submissions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510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A83933F-072E-8143-B430-70FDF59E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772" y="3951518"/>
            <a:ext cx="5669279" cy="2834640"/>
          </a:xfrm>
          <a:prstGeom prst="rect">
            <a:avLst/>
          </a:prstGeom>
        </p:spPr>
      </p:pic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70683DE8-8DE9-724C-95A3-FB8635B1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14</a:t>
            </a:fld>
            <a:endParaRPr lang="en-US" dirty="0"/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id="{DEAAD539-0A29-B34D-900C-57ED9426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43721"/>
            <a:ext cx="1185817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Optics for a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EIC detector were inspired by the CELSIUS ring in Uppsala </a:t>
            </a:r>
          </a:p>
        </p:txBody>
      </p:sp>
      <p:pic>
        <p:nvPicPr>
          <p:cNvPr id="16" name="Picture 15" descr="beam_size">
            <a:extLst>
              <a:ext uri="{FF2B5EF4-FFF2-40B4-BE49-F238E27FC236}">
                <a16:creationId xmlns:a16="http://schemas.microsoft.com/office/drawing/2014/main" id="{F758882A-A350-DF44-9DA4-82B5B461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2" y="1030929"/>
            <a:ext cx="53086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0C07F2-8923-9B4F-BF6A-7E79F35B1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7" y="996948"/>
            <a:ext cx="5398949" cy="56784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A5B59D3-DCEF-EA4A-8CAC-BEFB38209808}"/>
              </a:ext>
            </a:extLst>
          </p:cNvPr>
          <p:cNvSpPr/>
          <p:nvPr/>
        </p:nvSpPr>
        <p:spPr>
          <a:xfrm>
            <a:off x="687588" y="6007673"/>
            <a:ext cx="749328" cy="34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ZDC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87C79E-A735-164A-B8EE-875D3B5CA226}"/>
              </a:ext>
            </a:extLst>
          </p:cNvPr>
          <p:cNvSpPr/>
          <p:nvPr/>
        </p:nvSpPr>
        <p:spPr>
          <a:xfrm>
            <a:off x="1580217" y="4766702"/>
            <a:ext cx="872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dipoles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A34270-E626-5E46-98EF-5A142E500877}"/>
              </a:ext>
            </a:extLst>
          </p:cNvPr>
          <p:cNvSpPr/>
          <p:nvPr/>
        </p:nvSpPr>
        <p:spPr>
          <a:xfrm>
            <a:off x="3329187" y="5659330"/>
            <a:ext cx="872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quads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55E1F-EAAD-BF4B-8573-175A9256B3D9}"/>
              </a:ext>
            </a:extLst>
          </p:cNvPr>
          <p:cNvSpPr/>
          <p:nvPr/>
        </p:nvSpPr>
        <p:spPr>
          <a:xfrm>
            <a:off x="4229074" y="2219445"/>
            <a:ext cx="1533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  <a:latin typeface="Helvetica" pitchFamily="2" charset="0"/>
              </a:rPr>
              <a:t>nd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Roman pot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DE424D-694D-B34B-B56D-C7614ED9CC56}"/>
              </a:ext>
            </a:extLst>
          </p:cNvPr>
          <p:cNvSpPr/>
          <p:nvPr/>
        </p:nvSpPr>
        <p:spPr>
          <a:xfrm>
            <a:off x="1870503" y="2850816"/>
            <a:ext cx="1533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Z-tagger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4A01F6-2E7D-C845-B6B9-F2C217C6819F}"/>
              </a:ext>
            </a:extLst>
          </p:cNvPr>
          <p:cNvSpPr/>
          <p:nvPr/>
        </p:nvSpPr>
        <p:spPr>
          <a:xfrm>
            <a:off x="2734104" y="2292015"/>
            <a:ext cx="1533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trackers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24C387-9305-E545-B16E-165DB3652615}"/>
              </a:ext>
            </a:extLst>
          </p:cNvPr>
          <p:cNvSpPr/>
          <p:nvPr/>
        </p:nvSpPr>
        <p:spPr>
          <a:xfrm>
            <a:off x="4250847" y="3562015"/>
            <a:ext cx="1533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bellows</a:t>
            </a:r>
            <a:endParaRPr lang="en-US" sz="1600" dirty="0">
              <a:solidFill>
                <a:srgbClr val="0070C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A4E68B-97AF-104A-8FD7-744141AC18E8}"/>
              </a:ext>
            </a:extLst>
          </p:cNvPr>
          <p:cNvCxnSpPr>
            <a:cxnSpLocks/>
          </p:cNvCxnSpPr>
          <p:nvPr/>
        </p:nvCxnSpPr>
        <p:spPr>
          <a:xfrm>
            <a:off x="9666514" y="2351314"/>
            <a:ext cx="1001486" cy="158205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C85E459B-08DA-C846-8CB5-90B90E601F84}"/>
              </a:ext>
            </a:extLst>
          </p:cNvPr>
          <p:cNvSpPr txBox="1">
            <a:spLocks/>
          </p:cNvSpPr>
          <p:nvPr/>
        </p:nvSpPr>
        <p:spPr bwMode="auto">
          <a:xfrm>
            <a:off x="2403076" y="4205385"/>
            <a:ext cx="3112353" cy="104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1800" dirty="0">
                <a:latin typeface="Arial" charset="0"/>
                <a:cs typeface="Arial" charset="0"/>
              </a:rPr>
              <a:t>Roman pots at 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focus in the fixed-target CELSIUS ring at TSL.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90E3303D-3AAE-8D48-9F99-A6D9919D46BF}"/>
              </a:ext>
            </a:extLst>
          </p:cNvPr>
          <p:cNvSpPr txBox="1">
            <a:spLocks/>
          </p:cNvSpPr>
          <p:nvPr/>
        </p:nvSpPr>
        <p:spPr bwMode="auto">
          <a:xfrm>
            <a:off x="5777644" y="3820756"/>
            <a:ext cx="4309785" cy="111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1800" dirty="0">
                <a:latin typeface="Arial" charset="0"/>
                <a:cs typeface="Arial" charset="0"/>
              </a:rPr>
              <a:t>The idea of 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focus was adapted (PNT, V. Morozov) for a collider and is now intended for use in IR8.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677A52-9E90-E245-AC65-3CB52A2530ED}"/>
              </a:ext>
            </a:extLst>
          </p:cNvPr>
          <p:cNvGrpSpPr/>
          <p:nvPr/>
        </p:nvGrpSpPr>
        <p:grpSpPr>
          <a:xfrm>
            <a:off x="7424439" y="4457522"/>
            <a:ext cx="3954336" cy="2107316"/>
            <a:chOff x="3592948" y="4262697"/>
            <a:chExt cx="3954336" cy="210731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297EEA-F03B-9A44-A319-CEE878477267}"/>
                </a:ext>
              </a:extLst>
            </p:cNvPr>
            <p:cNvCxnSpPr/>
            <p:nvPr/>
          </p:nvCxnSpPr>
          <p:spPr>
            <a:xfrm>
              <a:off x="4193311" y="4355061"/>
              <a:ext cx="0" cy="1542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05819F-D12F-064D-BFD9-1CED0D290D62}"/>
                </a:ext>
              </a:extLst>
            </p:cNvPr>
            <p:cNvCxnSpPr/>
            <p:nvPr/>
          </p:nvCxnSpPr>
          <p:spPr>
            <a:xfrm flipH="1">
              <a:off x="4193311" y="5897534"/>
              <a:ext cx="31218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5838D3-0B30-B442-A723-C81CD80EC03E}"/>
                    </a:ext>
                  </a:extLst>
                </p:cNvPr>
                <p:cNvSpPr txBox="1"/>
                <p:nvPr/>
              </p:nvSpPr>
              <p:spPr>
                <a:xfrm>
                  <a:off x="3592948" y="4262697"/>
                  <a:ext cx="486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5838D3-0B30-B442-A723-C81CD80EC0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948" y="4262697"/>
                  <a:ext cx="486672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499FD73-9884-F045-B4D8-48EBD9A18CBA}"/>
                    </a:ext>
                  </a:extLst>
                </p:cNvPr>
                <p:cNvSpPr txBox="1"/>
                <p:nvPr/>
              </p:nvSpPr>
              <p:spPr>
                <a:xfrm>
                  <a:off x="7083118" y="5963269"/>
                  <a:ext cx="4641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499FD73-9884-F045-B4D8-48EBD9A18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3118" y="5963269"/>
                  <a:ext cx="46416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259D4E-7D3E-DF46-BD18-77251576CCC6}"/>
                </a:ext>
              </a:extLst>
            </p:cNvPr>
            <p:cNvSpPr txBox="1"/>
            <p:nvPr/>
          </p:nvSpPr>
          <p:spPr>
            <a:xfrm>
              <a:off x="6581755" y="5963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B603CA2-67D7-C84F-B007-E56A750FDCBA}"/>
                </a:ext>
              </a:extLst>
            </p:cNvPr>
            <p:cNvSpPr/>
            <p:nvPr/>
          </p:nvSpPr>
          <p:spPr>
            <a:xfrm>
              <a:off x="4193311" y="4632029"/>
              <a:ext cx="2539288" cy="1265503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alpha val="50000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01F68AD-8EF2-9446-93E6-E985C512A3AA}"/>
                </a:ext>
              </a:extLst>
            </p:cNvPr>
            <p:cNvCxnSpPr/>
            <p:nvPr/>
          </p:nvCxnSpPr>
          <p:spPr>
            <a:xfrm flipH="1">
              <a:off x="4193311" y="5380300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ie 33">
              <a:extLst>
                <a:ext uri="{FF2B5EF4-FFF2-40B4-BE49-F238E27FC236}">
                  <a16:creationId xmlns:a16="http://schemas.microsoft.com/office/drawing/2014/main" id="{50331527-2EEE-CE45-A9E5-9E6A12B49CC3}"/>
                </a:ext>
              </a:extLst>
            </p:cNvPr>
            <p:cNvSpPr/>
            <p:nvPr/>
          </p:nvSpPr>
          <p:spPr>
            <a:xfrm>
              <a:off x="6246483" y="5400198"/>
              <a:ext cx="940201" cy="969815"/>
            </a:xfrm>
            <a:prstGeom prst="pie">
              <a:avLst>
                <a:gd name="adj1" fmla="val 10799994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E9A941-C7D7-4648-94B9-E3E92C6DAFAC}"/>
                </a:ext>
              </a:extLst>
            </p:cNvPr>
            <p:cNvCxnSpPr/>
            <p:nvPr/>
          </p:nvCxnSpPr>
          <p:spPr>
            <a:xfrm rot="5400000" flipH="1">
              <a:off x="6151420" y="5815125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E82FF45-AE34-3B41-A834-9C92E832CC14}"/>
                </a:ext>
              </a:extLst>
            </p:cNvPr>
            <p:cNvCxnSpPr/>
            <p:nvPr/>
          </p:nvCxnSpPr>
          <p:spPr>
            <a:xfrm rot="5400000" flipH="1">
              <a:off x="6636330" y="5810501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D6A097-12EE-5841-94E4-FBBA106050EA}"/>
                </a:ext>
              </a:extLst>
            </p:cNvPr>
            <p:cNvSpPr txBox="1"/>
            <p:nvPr/>
          </p:nvSpPr>
          <p:spPr>
            <a:xfrm>
              <a:off x="4042468" y="59823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89B32E-57F9-0247-8123-5A6BE0861BCC}"/>
              </a:ext>
            </a:extLst>
          </p:cNvPr>
          <p:cNvGrpSpPr/>
          <p:nvPr/>
        </p:nvGrpSpPr>
        <p:grpSpPr>
          <a:xfrm>
            <a:off x="7406853" y="1290980"/>
            <a:ext cx="4247982" cy="2132171"/>
            <a:chOff x="3557779" y="1606110"/>
            <a:chExt cx="4247982" cy="213217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125F90E-B88B-BF42-9208-6F9513FFD2AE}"/>
                </a:ext>
              </a:extLst>
            </p:cNvPr>
            <p:cNvCxnSpPr/>
            <p:nvPr/>
          </p:nvCxnSpPr>
          <p:spPr>
            <a:xfrm>
              <a:off x="4158142" y="1698474"/>
              <a:ext cx="0" cy="1542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24235D-57E0-8746-BD6F-C45A0B7A537C}"/>
                </a:ext>
              </a:extLst>
            </p:cNvPr>
            <p:cNvCxnSpPr/>
            <p:nvPr/>
          </p:nvCxnSpPr>
          <p:spPr>
            <a:xfrm flipH="1">
              <a:off x="4158142" y="3240947"/>
              <a:ext cx="31218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1A89C9A-7FA3-E041-BF7A-4D56CD48F0E9}"/>
                    </a:ext>
                  </a:extLst>
                </p:cNvPr>
                <p:cNvSpPr txBox="1"/>
                <p:nvPr/>
              </p:nvSpPr>
              <p:spPr>
                <a:xfrm>
                  <a:off x="3557779" y="1606110"/>
                  <a:ext cx="486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1A89C9A-7FA3-E041-BF7A-4D56CD48F0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779" y="1606110"/>
                  <a:ext cx="48667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1017F49-0689-974C-8FA1-705C1A03059F}"/>
                    </a:ext>
                  </a:extLst>
                </p:cNvPr>
                <p:cNvSpPr txBox="1"/>
                <p:nvPr/>
              </p:nvSpPr>
              <p:spPr>
                <a:xfrm>
                  <a:off x="7047949" y="3306682"/>
                  <a:ext cx="4641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1017F49-0689-974C-8FA1-705C1A030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949" y="3306682"/>
                  <a:ext cx="46416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6ED5A0-8AE1-A64C-B86C-1883090F648E}"/>
                </a:ext>
              </a:extLst>
            </p:cNvPr>
            <p:cNvSpPr txBox="1"/>
            <p:nvPr/>
          </p:nvSpPr>
          <p:spPr>
            <a:xfrm>
              <a:off x="6546586" y="330668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FF3B4AE-0B20-2F46-B76D-77DD2F66C52C}"/>
                </a:ext>
              </a:extLst>
            </p:cNvPr>
            <p:cNvSpPr/>
            <p:nvPr/>
          </p:nvSpPr>
          <p:spPr>
            <a:xfrm>
              <a:off x="4158142" y="1975442"/>
              <a:ext cx="2539288" cy="1265503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alpha val="50000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B079A1F-AD74-1543-8AE1-0B2A6D308AD5}"/>
                </a:ext>
              </a:extLst>
            </p:cNvPr>
            <p:cNvCxnSpPr/>
            <p:nvPr/>
          </p:nvCxnSpPr>
          <p:spPr>
            <a:xfrm flipH="1">
              <a:off x="4158142" y="2723713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Pie 48">
              <a:extLst>
                <a:ext uri="{FF2B5EF4-FFF2-40B4-BE49-F238E27FC236}">
                  <a16:creationId xmlns:a16="http://schemas.microsoft.com/office/drawing/2014/main" id="{85B18ADA-7154-1043-A2CE-E150D199ABA9}"/>
                </a:ext>
              </a:extLst>
            </p:cNvPr>
            <p:cNvSpPr/>
            <p:nvPr/>
          </p:nvSpPr>
          <p:spPr>
            <a:xfrm>
              <a:off x="5589101" y="2743611"/>
              <a:ext cx="2216660" cy="994670"/>
            </a:xfrm>
            <a:prstGeom prst="pie">
              <a:avLst>
                <a:gd name="adj1" fmla="val 10799994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1C6A9F7-3CBF-4A4A-8068-EC7A5EB45A9F}"/>
                </a:ext>
              </a:extLst>
            </p:cNvPr>
            <p:cNvCxnSpPr/>
            <p:nvPr/>
          </p:nvCxnSpPr>
          <p:spPr>
            <a:xfrm rot="5400000" flipH="1">
              <a:off x="5502067" y="3158538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CD3BB2D-5BE6-3046-9AA6-2CDEC7A07E8A}"/>
                </a:ext>
              </a:extLst>
            </p:cNvPr>
            <p:cNvCxnSpPr/>
            <p:nvPr/>
          </p:nvCxnSpPr>
          <p:spPr>
            <a:xfrm rot="5400000" flipH="1">
              <a:off x="6601161" y="3153914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0D43AF-B2E2-F847-9A72-41FCBF4EA8E4}"/>
                </a:ext>
              </a:extLst>
            </p:cNvPr>
            <p:cNvSpPr txBox="1"/>
            <p:nvPr/>
          </p:nvSpPr>
          <p:spPr>
            <a:xfrm>
              <a:off x="4007299" y="33257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6" name="Text Box 1">
            <a:extLst>
              <a:ext uri="{FF2B5EF4-FFF2-40B4-BE49-F238E27FC236}">
                <a16:creationId xmlns:a16="http://schemas.microsoft.com/office/drawing/2014/main" id="{9237C00F-E887-3A4E-B160-1047D65B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10568229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EIC far-forward acceptance with and without a 2</a:t>
            </a:r>
            <a:r>
              <a:rPr lang="en-US" sz="2800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focus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B25DF3-C27A-A748-8AFC-FC43FA955B2D}"/>
              </a:ext>
            </a:extLst>
          </p:cNvPr>
          <p:cNvCxnSpPr>
            <a:cxnSpLocks/>
          </p:cNvCxnSpPr>
          <p:nvPr/>
        </p:nvCxnSpPr>
        <p:spPr>
          <a:xfrm flipH="1" flipV="1">
            <a:off x="10548814" y="2445656"/>
            <a:ext cx="307516" cy="10147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EBAFA13-7E48-434B-AD49-568728C797B9}"/>
              </a:ext>
            </a:extLst>
          </p:cNvPr>
          <p:cNvCxnSpPr>
            <a:cxnSpLocks/>
          </p:cNvCxnSpPr>
          <p:nvPr/>
        </p:nvCxnSpPr>
        <p:spPr>
          <a:xfrm flipH="1">
            <a:off x="10633306" y="4239286"/>
            <a:ext cx="319954" cy="122834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0241C03-5C97-AC45-8E5F-ADD422911254}"/>
              </a:ext>
            </a:extLst>
          </p:cNvPr>
          <p:cNvSpPr/>
          <p:nvPr/>
        </p:nvSpPr>
        <p:spPr>
          <a:xfrm>
            <a:off x="9799344" y="3571069"/>
            <a:ext cx="2115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Limited by angular acceptance (</a:t>
            </a:r>
            <a:r>
              <a:rPr lang="en-US" sz="1600" dirty="0">
                <a:latin typeface="Symbol" pitchFamily="2" charset="2"/>
                <a:cs typeface="Arial" charset="0"/>
              </a:rPr>
              <a:t>b</a:t>
            </a:r>
            <a:r>
              <a:rPr lang="en-US" sz="1600" baseline="30000" dirty="0">
                <a:latin typeface="Arial" charset="0"/>
                <a:cs typeface="Arial" charset="0"/>
              </a:rPr>
              <a:t>*</a:t>
            </a:r>
            <a:r>
              <a:rPr lang="en-US" sz="1600" dirty="0">
                <a:latin typeface="Helvetica" pitchFamily="2" charset="0"/>
              </a:rPr>
              <a:t>)</a:t>
            </a:r>
            <a:endParaRPr lang="en-US" sz="16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9348470-7813-F749-A124-B581130C8A5E}"/>
              </a:ext>
            </a:extLst>
          </p:cNvPr>
          <p:cNvSpPr/>
          <p:nvPr/>
        </p:nvSpPr>
        <p:spPr>
          <a:xfrm>
            <a:off x="7636578" y="3670715"/>
            <a:ext cx="1786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Limited by D and 2</a:t>
            </a:r>
            <a:r>
              <a:rPr lang="en-US" sz="1600" baseline="30000" dirty="0">
                <a:latin typeface="Helvetica" pitchFamily="2" charset="0"/>
              </a:rPr>
              <a:t>nd</a:t>
            </a:r>
            <a:r>
              <a:rPr lang="en-US" sz="1600" dirty="0">
                <a:latin typeface="Helvetica" pitchFamily="2" charset="0"/>
              </a:rPr>
              <a:t> focus (</a:t>
            </a:r>
            <a:r>
              <a:rPr lang="en-US" sz="1600" dirty="0">
                <a:latin typeface="Symbol" pitchFamily="2" charset="2"/>
                <a:cs typeface="Arial" charset="0"/>
              </a:rPr>
              <a:t>b</a:t>
            </a:r>
            <a:r>
              <a:rPr lang="en-US" sz="1600" baseline="-25000" dirty="0">
                <a:latin typeface="Arial" charset="0"/>
                <a:cs typeface="Arial" charset="0"/>
              </a:rPr>
              <a:t>2</a:t>
            </a:r>
            <a:r>
              <a:rPr lang="en-US" sz="1600" dirty="0">
                <a:latin typeface="Helvetica" pitchFamily="2" charset="0"/>
              </a:rPr>
              <a:t>) </a:t>
            </a:r>
            <a:endParaRPr lang="en-US" sz="1600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1066B85-A665-F24A-87EC-04822580E996}"/>
              </a:ext>
            </a:extLst>
          </p:cNvPr>
          <p:cNvCxnSpPr>
            <a:cxnSpLocks/>
          </p:cNvCxnSpPr>
          <p:nvPr/>
        </p:nvCxnSpPr>
        <p:spPr>
          <a:xfrm flipV="1">
            <a:off x="8573530" y="3048001"/>
            <a:ext cx="715610" cy="5936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C09B514-0D8A-0F4A-A7C9-F8211841A3FA}"/>
              </a:ext>
            </a:extLst>
          </p:cNvPr>
          <p:cNvCxnSpPr>
            <a:cxnSpLocks/>
          </p:cNvCxnSpPr>
          <p:nvPr/>
        </p:nvCxnSpPr>
        <p:spPr>
          <a:xfrm>
            <a:off x="8592455" y="4325255"/>
            <a:ext cx="1393651" cy="16373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296159F-A9CE-1941-ADCA-B4FC6F2FF521}"/>
              </a:ext>
            </a:extLst>
          </p:cNvPr>
          <p:cNvSpPr/>
          <p:nvPr/>
        </p:nvSpPr>
        <p:spPr>
          <a:xfrm>
            <a:off x="5109030" y="1461441"/>
            <a:ext cx="2249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Without 2</a:t>
            </a:r>
            <a:r>
              <a:rPr lang="en-US" sz="2000" baseline="30000" dirty="0">
                <a:latin typeface="Helvetica" pitchFamily="2" charset="0"/>
              </a:rPr>
              <a:t>nd</a:t>
            </a:r>
            <a:r>
              <a:rPr lang="en-US" sz="2000" dirty="0">
                <a:latin typeface="Helvetica" pitchFamily="2" charset="0"/>
              </a:rPr>
              <a:t> focus: (EPIC @IR6</a:t>
            </a:r>
            <a:r>
              <a:rPr lang="en-US" sz="1600" dirty="0">
                <a:latin typeface="Helvetica" pitchFamily="2" charset="0"/>
              </a:rPr>
              <a:t>)</a:t>
            </a:r>
            <a:endParaRPr lang="en-US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35F186-1A89-344A-87FB-622D5CD04AA0}"/>
              </a:ext>
            </a:extLst>
          </p:cNvPr>
          <p:cNvSpPr txBox="1"/>
          <p:nvPr/>
        </p:nvSpPr>
        <p:spPr>
          <a:xfrm>
            <a:off x="8322734" y="1974870"/>
            <a:ext cx="1237037" cy="369138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4901B1-A0C5-D84A-982B-4C302A14D6B9}"/>
              </a:ext>
            </a:extLst>
          </p:cNvPr>
          <p:cNvSpPr txBox="1"/>
          <p:nvPr/>
        </p:nvSpPr>
        <p:spPr>
          <a:xfrm>
            <a:off x="8404798" y="5468348"/>
            <a:ext cx="1237037" cy="369138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A68A319-FD98-BD46-A8AD-71221393A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18" y="1464119"/>
            <a:ext cx="4355262" cy="24719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E671763-5E23-5242-949A-9C1769B4A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87" y="3977877"/>
            <a:ext cx="4355261" cy="247190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3C8ABF9-F6AF-3B4C-AA51-5CA498B3037A}"/>
              </a:ext>
            </a:extLst>
          </p:cNvPr>
          <p:cNvSpPr txBox="1"/>
          <p:nvPr/>
        </p:nvSpPr>
        <p:spPr>
          <a:xfrm>
            <a:off x="1555994" y="1518602"/>
            <a:ext cx="102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Excluded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65A7BC-24A8-D34C-9E40-87D7328A65E6}"/>
              </a:ext>
            </a:extLst>
          </p:cNvPr>
          <p:cNvSpPr txBox="1"/>
          <p:nvPr/>
        </p:nvSpPr>
        <p:spPr>
          <a:xfrm rot="16200000">
            <a:off x="705127" y="2325986"/>
            <a:ext cx="109285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Detected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182C43-4845-9047-B2BB-DDED2F22DD00}"/>
              </a:ext>
            </a:extLst>
          </p:cNvPr>
          <p:cNvCxnSpPr/>
          <p:nvPr/>
        </p:nvCxnSpPr>
        <p:spPr>
          <a:xfrm flipH="1">
            <a:off x="2761355" y="3642205"/>
            <a:ext cx="1098371" cy="4027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EAFC48F-75A6-2848-8209-9E83950D5561}"/>
              </a:ext>
            </a:extLst>
          </p:cNvPr>
          <p:cNvCxnSpPr>
            <a:cxnSpLocks/>
          </p:cNvCxnSpPr>
          <p:nvPr/>
        </p:nvCxnSpPr>
        <p:spPr>
          <a:xfrm>
            <a:off x="1584602" y="3642205"/>
            <a:ext cx="1059454" cy="4027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DC4C515-D452-EC47-89C8-58CF10D581BD}"/>
              </a:ext>
            </a:extLst>
          </p:cNvPr>
          <p:cNvSpPr txBox="1"/>
          <p:nvPr/>
        </p:nvSpPr>
        <p:spPr>
          <a:xfrm>
            <a:off x="9291654" y="289450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DE48B5C-8A86-764E-931A-D919DF3E4257}"/>
              </a:ext>
            </a:extLst>
          </p:cNvPr>
          <p:cNvSpPr txBox="1"/>
          <p:nvPr/>
        </p:nvSpPr>
        <p:spPr>
          <a:xfrm>
            <a:off x="9763369" y="610942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ACE7488-C31D-394B-BABF-C32AE598B91B}"/>
              </a:ext>
            </a:extLst>
          </p:cNvPr>
          <p:cNvSpPr txBox="1"/>
          <p:nvPr/>
        </p:nvSpPr>
        <p:spPr>
          <a:xfrm>
            <a:off x="9462105" y="2591727"/>
            <a:ext cx="1237037" cy="276805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A761418-AA4C-F64E-A834-A15787FD6C36}"/>
              </a:ext>
            </a:extLst>
          </p:cNvPr>
          <p:cNvSpPr txBox="1"/>
          <p:nvPr/>
        </p:nvSpPr>
        <p:spPr>
          <a:xfrm>
            <a:off x="10020905" y="5734071"/>
            <a:ext cx="1155093" cy="274842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57B4BA-6A5C-8F4D-B519-F6889FCD863A}"/>
              </a:ext>
            </a:extLst>
          </p:cNvPr>
          <p:cNvSpPr txBox="1"/>
          <p:nvPr/>
        </p:nvSpPr>
        <p:spPr>
          <a:xfrm rot="16200000">
            <a:off x="3644270" y="2318732"/>
            <a:ext cx="109285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70B6498-9F55-E549-8EAB-197AD0DA12FC}"/>
              </a:ext>
            </a:extLst>
          </p:cNvPr>
          <p:cNvSpPr/>
          <p:nvPr/>
        </p:nvSpPr>
        <p:spPr>
          <a:xfrm>
            <a:off x="5090589" y="4449421"/>
            <a:ext cx="236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With 2</a:t>
            </a:r>
            <a:r>
              <a:rPr lang="en-US" sz="2000" baseline="30000" dirty="0">
                <a:latin typeface="Helvetica" pitchFamily="2" charset="0"/>
              </a:rPr>
              <a:t>nd</a:t>
            </a:r>
            <a:r>
              <a:rPr lang="en-US" sz="2000" dirty="0">
                <a:latin typeface="Helvetica" pitchFamily="2" charset="0"/>
              </a:rPr>
              <a:t> focus: (Detector 2 @ IR8)</a:t>
            </a:r>
            <a:endParaRPr lang="en-US" sz="20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0BA64AE-F934-6D42-B521-A4949696AD3F}"/>
              </a:ext>
            </a:extLst>
          </p:cNvPr>
          <p:cNvSpPr/>
          <p:nvPr/>
        </p:nvSpPr>
        <p:spPr>
          <a:xfrm>
            <a:off x="1295790" y="1003991"/>
            <a:ext cx="2913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Ion fragments from </a:t>
            </a:r>
            <a:r>
              <a:rPr lang="en-US" baseline="30000" dirty="0">
                <a:latin typeface="Helvetica" pitchFamily="2" charset="0"/>
              </a:rPr>
              <a:t>238</a:t>
            </a:r>
            <a:r>
              <a:rPr lang="en-US" dirty="0">
                <a:latin typeface="Helvetica" pitchFamily="2" charset="0"/>
              </a:rPr>
              <a:t>U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29D74C5-6CB2-B846-BBB1-4366B7EC0D05}"/>
              </a:ext>
            </a:extLst>
          </p:cNvPr>
          <p:cNvSpPr/>
          <p:nvPr/>
        </p:nvSpPr>
        <p:spPr>
          <a:xfrm>
            <a:off x="8327961" y="880623"/>
            <a:ext cx="2913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Exclusive protons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727302D-6A0C-BD4A-BD09-55038EB1E0A1}"/>
              </a:ext>
            </a:extLst>
          </p:cNvPr>
          <p:cNvSpPr/>
          <p:nvPr/>
        </p:nvSpPr>
        <p:spPr>
          <a:xfrm>
            <a:off x="8306191" y="1207192"/>
            <a:ext cx="2913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(</a:t>
            </a:r>
            <a:r>
              <a:rPr lang="en-US" dirty="0" err="1">
                <a:latin typeface="Helvetica" pitchFamily="2" charset="0"/>
              </a:rPr>
              <a:t>x</a:t>
            </a:r>
            <a:r>
              <a:rPr lang="en-US" baseline="-25000" dirty="0" err="1">
                <a:latin typeface="Helvetica" pitchFamily="2" charset="0"/>
              </a:rPr>
              <a:t>L</a:t>
            </a:r>
            <a:r>
              <a:rPr lang="en-US" dirty="0">
                <a:latin typeface="Helvetica" pitchFamily="2" charset="0"/>
              </a:rPr>
              <a:t> = p’ / </a:t>
            </a:r>
            <a:r>
              <a:rPr lang="en-US" dirty="0" err="1">
                <a:latin typeface="Helvetica" pitchFamily="2" charset="0"/>
              </a:rPr>
              <a:t>p</a:t>
            </a:r>
            <a:r>
              <a:rPr lang="en-US" baseline="-25000" dirty="0" err="1">
                <a:latin typeface="Helvetica" pitchFamily="2" charset="0"/>
              </a:rPr>
              <a:t>beam</a:t>
            </a:r>
            <a:r>
              <a:rPr lang="en-US" dirty="0">
                <a:latin typeface="Helvetica" pitchFamily="2" charset="0"/>
              </a:rPr>
              <a:t> ~ 1 – x)</a:t>
            </a:r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7510A97-C3DC-204A-8651-1D31EB946729}"/>
              </a:ext>
            </a:extLst>
          </p:cNvPr>
          <p:cNvSpPr/>
          <p:nvPr/>
        </p:nvSpPr>
        <p:spPr>
          <a:xfrm>
            <a:off x="5979886" y="2422380"/>
            <a:ext cx="595086" cy="17126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B87630-D066-BD4E-856C-0CB2BC429801}"/>
              </a:ext>
            </a:extLst>
          </p:cNvPr>
          <p:cNvSpPr txBox="1"/>
          <p:nvPr/>
        </p:nvSpPr>
        <p:spPr>
          <a:xfrm>
            <a:off x="4770695" y="2880110"/>
            <a:ext cx="169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 </a:t>
            </a:r>
            <a:r>
              <a:rPr lang="en-US" dirty="0"/>
              <a:t>Z’ vs </a:t>
            </a:r>
            <a:r>
              <a:rPr lang="en-US" dirty="0" err="1"/>
              <a:t>x</a:t>
            </a:r>
            <a:r>
              <a:rPr lang="en-US" baseline="-25000" dirty="0" err="1"/>
              <a:t>RP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08A9CD1-3E46-E042-8719-37F9F179EB7D}"/>
                  </a:ext>
                </a:extLst>
              </p:cNvPr>
              <p:cNvSpPr txBox="1"/>
              <p:nvPr/>
            </p:nvSpPr>
            <p:spPr>
              <a:xfrm>
                <a:off x="6631025" y="2895876"/>
                <a:ext cx="1535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i="1" dirty="0"/>
                  <a:t>vs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L</a:t>
                </a:r>
                <a:r>
                  <a:rPr lang="en-US" i="1" dirty="0">
                    <a:sym typeface="Wingdings" pitchFamily="2" charset="2"/>
                  </a:rPr>
                  <a:t>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baseline="-2500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/>
                      <m:sub/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08A9CD1-3E46-E042-8719-37F9F179E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025" y="2895876"/>
                <a:ext cx="1535512" cy="369332"/>
              </a:xfrm>
              <a:prstGeom prst="rect">
                <a:avLst/>
              </a:prstGeom>
              <a:blipFill>
                <a:blip r:embed="rId8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F548527C-0C26-9A44-A596-5E21AB6565F7}"/>
              </a:ext>
            </a:extLst>
          </p:cNvPr>
          <p:cNvSpPr/>
          <p:nvPr/>
        </p:nvSpPr>
        <p:spPr>
          <a:xfrm>
            <a:off x="5106543" y="5368540"/>
            <a:ext cx="2397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Order-of-magnitude improvement in forward acceptance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9A2FBFD-F503-7142-90E5-49ED5D126E54}"/>
              </a:ext>
            </a:extLst>
          </p:cNvPr>
          <p:cNvSpPr/>
          <p:nvPr/>
        </p:nvSpPr>
        <p:spPr>
          <a:xfrm>
            <a:off x="2123104" y="6432337"/>
            <a:ext cx="1244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x position ~ A/Z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038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A65CE9-EC13-2745-B2D5-2A0DF41CA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47" y="2574475"/>
            <a:ext cx="5819775" cy="3781425"/>
          </a:xfrm>
          <a:prstGeom prst="rect">
            <a:avLst/>
          </a:prstGeom>
        </p:spPr>
      </p:pic>
      <p:sp>
        <p:nvSpPr>
          <p:cNvPr id="16" name="Text Box 16">
            <a:extLst>
              <a:ext uri="{FF2B5EF4-FFF2-40B4-BE49-F238E27FC236}">
                <a16:creationId xmlns:a16="http://schemas.microsoft.com/office/drawing/2014/main" id="{73D69AAD-0BA4-CB44-9FFE-0384E1B9E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545" y="3296256"/>
            <a:ext cx="1617781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r>
              <a:rPr lang="en-US" sz="1200" i="1" dirty="0">
                <a:solidFill>
                  <a:srgbClr val="147806"/>
                </a:solidFill>
                <a:latin typeface="+mn-lt"/>
              </a:rPr>
              <a:t> et 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93D19-6C50-A24F-BABC-C8F1B2D5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6" y="1518368"/>
            <a:ext cx="4267200" cy="4790440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9237C00F-E887-3A4E-B160-1047D65B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7628365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exclusive coherent scattering on nuclei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1B565-2A4D-9F48-8C0E-3F03B3C38D33}"/>
              </a:ext>
            </a:extLst>
          </p:cNvPr>
          <p:cNvSpPr/>
          <p:nvPr/>
        </p:nvSpPr>
        <p:spPr>
          <a:xfrm>
            <a:off x="1383092" y="1813289"/>
            <a:ext cx="1548793" cy="64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B6D6B-7886-3A4C-8FB1-5575619B4E16}"/>
              </a:ext>
            </a:extLst>
          </p:cNvPr>
          <p:cNvSpPr txBox="1"/>
          <p:nvPr/>
        </p:nvSpPr>
        <p:spPr>
          <a:xfrm>
            <a:off x="2296271" y="4781549"/>
            <a:ext cx="1883841" cy="953913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fm</a:t>
            </a:r>
            <a:r>
              <a:rPr lang="en-US" sz="1400" i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 GeV</a:t>
            </a:r>
            <a:endParaRPr lang="en-US" sz="1400" i="1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6246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fm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 GeV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defTabSz="456246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fm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 GeV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defTabSz="456246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fm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0.8 GeV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99DDE-E6F9-0046-AC33-9B3D519F8176}"/>
              </a:ext>
            </a:extLst>
          </p:cNvPr>
          <p:cNvSpPr txBox="1"/>
          <p:nvPr/>
        </p:nvSpPr>
        <p:spPr>
          <a:xfrm>
            <a:off x="828895" y="3798207"/>
            <a:ext cx="1006882" cy="461471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158CB3B0-1684-2448-B4AC-5BFC3B50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16</a:t>
            </a:fld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DC81BA4-6688-B04D-8F2F-F9FA55F860DA}"/>
              </a:ext>
            </a:extLst>
          </p:cNvPr>
          <p:cNvSpPr txBox="1">
            <a:spLocks/>
          </p:cNvSpPr>
          <p:nvPr/>
        </p:nvSpPr>
        <p:spPr bwMode="auto">
          <a:xfrm>
            <a:off x="1184279" y="1183460"/>
            <a:ext cx="4475115" cy="16232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For light nuclei, the 2</a:t>
            </a:r>
            <a:r>
              <a:rPr lang="en-US" sz="2000" baseline="30000" dirty="0">
                <a:latin typeface="Arial" charset="0"/>
                <a:cs typeface="Arial" charset="0"/>
              </a:rPr>
              <a:t>nd</a:t>
            </a:r>
            <a:r>
              <a:rPr lang="en-US" sz="2000" dirty="0">
                <a:latin typeface="Arial" charset="0"/>
                <a:cs typeface="Arial" charset="0"/>
              </a:rPr>
              <a:t> focus enables </a:t>
            </a:r>
            <a:r>
              <a:rPr lang="en-US" sz="2000" i="1" dirty="0">
                <a:latin typeface="Arial" charset="0"/>
                <a:cs typeface="Arial" charset="0"/>
              </a:rPr>
              <a:t>detection</a:t>
            </a:r>
            <a:r>
              <a:rPr lang="en-US" sz="2000" dirty="0">
                <a:latin typeface="Arial" charset="0"/>
                <a:cs typeface="Arial" charset="0"/>
              </a:rPr>
              <a:t> with close to 100% acceptance down to </a:t>
            </a:r>
            <a:r>
              <a:rPr lang="en-US" sz="2000" dirty="0" err="1">
                <a:latin typeface="Arial" charset="0"/>
                <a:cs typeface="Arial" charset="0"/>
              </a:rPr>
              <a:t>p</a:t>
            </a:r>
            <a:r>
              <a:rPr lang="en-US" sz="2000" baseline="-25000" dirty="0" err="1">
                <a:latin typeface="Arial" charset="0"/>
                <a:cs typeface="Arial" charset="0"/>
              </a:rPr>
              <a:t>T</a:t>
            </a:r>
            <a:r>
              <a:rPr lang="en-US" sz="2000" dirty="0">
                <a:latin typeface="Arial" charset="0"/>
                <a:cs typeface="Arial" charset="0"/>
              </a:rPr>
              <a:t> = 0.</a:t>
            </a:r>
            <a:endParaRPr lang="en-US" sz="18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Clean measurement of 3D structure.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F689FAB-85C0-1242-AF2D-8399A74F4AAD}"/>
              </a:ext>
            </a:extLst>
          </p:cNvPr>
          <p:cNvSpPr txBox="1">
            <a:spLocks/>
          </p:cNvSpPr>
          <p:nvPr/>
        </p:nvSpPr>
        <p:spPr bwMode="auto">
          <a:xfrm>
            <a:off x="6013491" y="1183713"/>
            <a:ext cx="5878286" cy="14035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For heavier nuclei, incoherent events can be suppressed with a high efficiency by detecting the fragments (including neutrons and photons) from the breakup.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6E6434-8EA8-6E42-895E-A8BC07556509}"/>
              </a:ext>
            </a:extLst>
          </p:cNvPr>
          <p:cNvSpPr/>
          <p:nvPr/>
        </p:nvSpPr>
        <p:spPr>
          <a:xfrm>
            <a:off x="8879502" y="5150171"/>
            <a:ext cx="2514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Fragments produced in scattering on </a:t>
            </a:r>
            <a:r>
              <a:rPr lang="en-US" baseline="30000" dirty="0">
                <a:latin typeface="Helvetica" pitchFamily="2" charset="0"/>
              </a:rPr>
              <a:t>238</a:t>
            </a:r>
            <a:r>
              <a:rPr lang="en-US" dirty="0">
                <a:latin typeface="Helvetica" pitchFamily="2" charset="0"/>
              </a:rPr>
              <a:t>U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A4E20-3C65-994A-98C8-EF42C1903AC6}"/>
              </a:ext>
            </a:extLst>
          </p:cNvPr>
          <p:cNvSpPr/>
          <p:nvPr/>
        </p:nvSpPr>
        <p:spPr>
          <a:xfrm>
            <a:off x="8756131" y="4576857"/>
            <a:ext cx="1142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Fission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F49DA2-A7D8-0A4B-82E7-A7910E944DBA}"/>
              </a:ext>
            </a:extLst>
          </p:cNvPr>
          <p:cNvSpPr/>
          <p:nvPr/>
        </p:nvSpPr>
        <p:spPr>
          <a:xfrm>
            <a:off x="10058400" y="3495544"/>
            <a:ext cx="1458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Evaporation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018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17</a:t>
            </a:fld>
            <a:endParaRPr lang="en-US" dirty="0"/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2D19CDC-07F1-F04B-B034-C0699AF2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A-1 tagging with a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focus using a 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90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Zr beam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1CFAE-C567-F94B-9AD8-613D1935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36" y="1406978"/>
            <a:ext cx="5118100" cy="471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978D6-0993-4A43-89C9-DCA53161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78" y="1392465"/>
            <a:ext cx="5118100" cy="4711700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107380D-DDCB-F446-89BD-4663FA85B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104" y="937721"/>
            <a:ext cx="2411126" cy="4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dirty="0"/>
              <a:t>arxiv:2208.14575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EFDCD70-E03F-B34B-9F4B-B07E192EC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61" y="6199150"/>
            <a:ext cx="2411126" cy="4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dirty="0"/>
              <a:t>generated </a:t>
            </a:r>
            <a:r>
              <a:rPr lang="en-US" sz="1600" dirty="0"/>
              <a:t>(</a:t>
            </a:r>
            <a:r>
              <a:rPr lang="en-US" sz="1600" dirty="0" err="1"/>
              <a:t>BeAGLE</a:t>
            </a:r>
            <a:r>
              <a:rPr lang="en-US" sz="1600" dirty="0"/>
              <a:t>)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3B7DEDB-1AB4-1741-AB0C-FD852C1B8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1961" y="6220921"/>
            <a:ext cx="2411126" cy="4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dirty="0"/>
              <a:t>detected </a:t>
            </a:r>
            <a:r>
              <a:rPr lang="en-US" sz="1600" dirty="0"/>
              <a:t>(</a:t>
            </a:r>
            <a:r>
              <a:rPr lang="en-US" sz="1600" dirty="0" err="1"/>
              <a:t>Geant</a:t>
            </a:r>
            <a:r>
              <a:rPr lang="en-US" sz="1600" dirty="0"/>
              <a:t>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185D4C0-4C32-784D-8F1B-2EB5809D2CFB}"/>
              </a:ext>
            </a:extLst>
          </p:cNvPr>
          <p:cNvSpPr/>
          <p:nvPr/>
        </p:nvSpPr>
        <p:spPr>
          <a:xfrm>
            <a:off x="5907314" y="3512457"/>
            <a:ext cx="783772" cy="624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19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18</a:t>
            </a:fld>
            <a:endParaRPr lang="en-US" dirty="0"/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2D19CDC-07F1-F04B-B034-C0699AF2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vetoing breakup in coherent using a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focus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F04BB6-3BEF-70E9-F10D-EDD001A66ED6}"/>
              </a:ext>
            </a:extLst>
          </p:cNvPr>
          <p:cNvSpPr/>
          <p:nvPr/>
        </p:nvSpPr>
        <p:spPr>
          <a:xfrm>
            <a:off x="1076127" y="1282239"/>
            <a:ext cx="4036823" cy="47495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CF704883-88C1-7EAD-9589-924F6750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49" y="1679446"/>
            <a:ext cx="3751861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763A8-D7B2-50D0-CBCF-6F9DF8A5B0BD}"/>
              </a:ext>
            </a:extLst>
          </p:cNvPr>
          <p:cNvSpPr txBox="1"/>
          <p:nvPr/>
        </p:nvSpPr>
        <p:spPr>
          <a:xfrm>
            <a:off x="1391471" y="1383203"/>
            <a:ext cx="3413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Reference from EIC YR p.352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DBEDF-ACF8-B7E2-35AA-4B69D21E6B60}"/>
              </a:ext>
            </a:extLst>
          </p:cNvPr>
          <p:cNvSpPr txBox="1"/>
          <p:nvPr/>
        </p:nvSpPr>
        <p:spPr>
          <a:xfrm>
            <a:off x="3641583" y="2349194"/>
            <a:ext cx="130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Coherent</a:t>
            </a:r>
          </a:p>
          <a:p>
            <a:r>
              <a:rPr lang="en-US" sz="1400" dirty="0">
                <a:solidFill>
                  <a:srgbClr val="002060"/>
                </a:solidFill>
              </a:rPr>
              <a:t>Incoherent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F8529-11B4-B4B6-A76F-030BDF69E45B}"/>
              </a:ext>
            </a:extLst>
          </p:cNvPr>
          <p:cNvSpPr txBox="1"/>
          <p:nvPr/>
        </p:nvSpPr>
        <p:spPr>
          <a:xfrm>
            <a:off x="1215749" y="5158002"/>
            <a:ext cx="3751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the third diffractive minimum, a rejection factor for incoherent event better than 400:1 (0.0025% inefficiency) must be achieved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F0ADB-D4BB-A74A-C65E-BEEA12806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708" y="1787371"/>
            <a:ext cx="3446141" cy="3547872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76871AA1-B67A-30AE-2BCE-495EE31BD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952" y="677070"/>
            <a:ext cx="1573023" cy="4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 i="1" dirty="0" err="1">
                <a:solidFill>
                  <a:srgbClr val="00B050"/>
                </a:solidFill>
              </a:rPr>
              <a:t>Jihee</a:t>
            </a:r>
            <a:r>
              <a:rPr lang="en-US" sz="1600" i="1" dirty="0">
                <a:solidFill>
                  <a:srgbClr val="00B050"/>
                </a:solidFill>
              </a:rPr>
              <a:t> Kim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41B65-88F9-2C25-0FD2-92F67C37F02D}"/>
              </a:ext>
            </a:extLst>
          </p:cNvPr>
          <p:cNvSpPr txBox="1"/>
          <p:nvPr/>
        </p:nvSpPr>
        <p:spPr>
          <a:xfrm>
            <a:off x="6731708" y="1282239"/>
            <a:ext cx="4116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Veto inefficiency for incoherent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82D3B-CDBD-71DD-24A4-DE74A6689B2D}"/>
              </a:ext>
            </a:extLst>
          </p:cNvPr>
          <p:cNvSpPr txBox="1"/>
          <p:nvPr/>
        </p:nvSpPr>
        <p:spPr>
          <a:xfrm>
            <a:off x="5541842" y="5615380"/>
            <a:ext cx="613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Fragment detection using the Roman pots at the 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focus provides a stronger veto at larger values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AB1BB0-823C-1667-B9E1-6918CED65E71}"/>
              </a:ext>
            </a:extLst>
          </p:cNvPr>
          <p:cNvSpPr/>
          <p:nvPr/>
        </p:nvSpPr>
        <p:spPr>
          <a:xfrm>
            <a:off x="7589492" y="2236408"/>
            <a:ext cx="2358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No veto: all events (100%)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95FB67-F07E-23AE-3191-581D7C5B2369}"/>
              </a:ext>
            </a:extLst>
          </p:cNvPr>
          <p:cNvSpPr/>
          <p:nvPr/>
        </p:nvSpPr>
        <p:spPr>
          <a:xfrm>
            <a:off x="8181946" y="2867835"/>
            <a:ext cx="2339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Neutron veto: 5.7%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500019-3B9A-8456-0AE5-FAA8C280F9AA}"/>
              </a:ext>
            </a:extLst>
          </p:cNvPr>
          <p:cNvSpPr/>
          <p:nvPr/>
        </p:nvSpPr>
        <p:spPr>
          <a:xfrm>
            <a:off x="7741214" y="3952386"/>
            <a:ext cx="232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All detectors: 0.00055%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253E42-6403-E112-7613-03B39162E64C}"/>
              </a:ext>
            </a:extLst>
          </p:cNvPr>
          <p:cNvSpPr/>
          <p:nvPr/>
        </p:nvSpPr>
        <p:spPr>
          <a:xfrm>
            <a:off x="7562285" y="3547487"/>
            <a:ext cx="26379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n + Roman pots: 0.0097%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318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EIC UG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detector working group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94AFAE-271C-D446-8EFB-5503DE0DA158}"/>
              </a:ext>
            </a:extLst>
          </p:cNvPr>
          <p:cNvSpPr txBox="1">
            <a:spLocks/>
          </p:cNvSpPr>
          <p:nvPr/>
        </p:nvSpPr>
        <p:spPr bwMode="auto">
          <a:xfrm>
            <a:off x="595089" y="1328531"/>
            <a:ext cx="9463314" cy="119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December 2021 – DPAP review of EIC detector proposals</a:t>
            </a:r>
            <a:endParaRPr lang="en-US" sz="18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call included 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detector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While the DPAP did not make a selection of 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detector, it endorsed the idea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0E05331-6910-934B-8108-6FC538D1E193}"/>
              </a:ext>
            </a:extLst>
          </p:cNvPr>
          <p:cNvSpPr txBox="1">
            <a:spLocks/>
          </p:cNvSpPr>
          <p:nvPr/>
        </p:nvSpPr>
        <p:spPr bwMode="auto">
          <a:xfrm>
            <a:off x="595089" y="2866898"/>
            <a:ext cx="10336327" cy="166146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July 2022 – the </a:t>
            </a:r>
            <a:r>
              <a:rPr lang="en-US" sz="2000" dirty="0" err="1">
                <a:latin typeface="Arial" charset="0"/>
                <a:cs typeface="Arial" charset="0"/>
              </a:rPr>
              <a:t>Det</a:t>
            </a:r>
            <a:r>
              <a:rPr lang="en-US" sz="2000" dirty="0">
                <a:latin typeface="Arial" charset="0"/>
                <a:cs typeface="Arial" charset="0"/>
              </a:rPr>
              <a:t> II / IP8 WG was formed. </a:t>
            </a:r>
            <a:r>
              <a:rPr lang="en-US" sz="2000" b="1" dirty="0">
                <a:solidFill>
                  <a:srgbClr val="0070C0"/>
                </a:solidFill>
                <a:latin typeface="Arial" charset="0"/>
                <a:cs typeface="Arial" charset="0"/>
              </a:rPr>
              <a:t>Everyone is welcome to join!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Regular public meetings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Conveners:</a:t>
            </a:r>
          </a:p>
          <a:p>
            <a:pPr marL="457200" lvl="1" indent="0">
              <a:spcBef>
                <a:spcPct val="20000"/>
              </a:spcBef>
            </a:pPr>
            <a:r>
              <a:rPr lang="en-US" sz="1600" dirty="0">
                <a:latin typeface="Arial" charset="0"/>
                <a:cs typeface="Arial" charset="0"/>
              </a:rPr>
              <a:t>Charles Hyde (ODU), </a:t>
            </a:r>
            <a:r>
              <a:rPr lang="en-US" sz="1600" dirty="0" err="1">
                <a:latin typeface="Arial" charset="0"/>
                <a:cs typeface="Arial" charset="0"/>
              </a:rPr>
              <a:t>Sangbaek</a:t>
            </a:r>
            <a:r>
              <a:rPr lang="en-US" sz="1600" dirty="0">
                <a:latin typeface="Arial" charset="0"/>
                <a:cs typeface="Arial" charset="0"/>
              </a:rPr>
              <a:t> Lee (ANL), Simonetta Liuti (UVA), Pawel Nadel-Turonski (CFNS/SBU), </a:t>
            </a:r>
            <a:r>
              <a:rPr lang="en-US" sz="1600" dirty="0" err="1">
                <a:latin typeface="Arial" charset="0"/>
                <a:cs typeface="Arial" charset="0"/>
              </a:rPr>
              <a:t>Bjoern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cs typeface="Arial" charset="0"/>
              </a:rPr>
              <a:t>Schenke</a:t>
            </a:r>
            <a:r>
              <a:rPr lang="en-US" sz="1600" dirty="0">
                <a:latin typeface="Arial" charset="0"/>
                <a:cs typeface="Arial" charset="0"/>
              </a:rPr>
              <a:t> (BNL), Ernst </a:t>
            </a:r>
            <a:r>
              <a:rPr lang="en-US" sz="1600" dirty="0" err="1">
                <a:latin typeface="Arial" charset="0"/>
                <a:cs typeface="Arial" charset="0"/>
              </a:rPr>
              <a:t>Sichtermann</a:t>
            </a:r>
            <a:r>
              <a:rPr lang="en-US" sz="1600" dirty="0">
                <a:latin typeface="Arial" charset="0"/>
                <a:cs typeface="Arial" charset="0"/>
              </a:rPr>
              <a:t> (LBL), Thomas Ullrich (BNL), Anselm </a:t>
            </a:r>
            <a:r>
              <a:rPr lang="en-US" sz="1600" dirty="0" err="1">
                <a:latin typeface="Arial" charset="0"/>
                <a:cs typeface="Arial" charset="0"/>
              </a:rPr>
              <a:t>Vossen</a:t>
            </a:r>
            <a:r>
              <a:rPr lang="en-US" sz="1600" dirty="0">
                <a:latin typeface="Arial" charset="0"/>
                <a:cs typeface="Arial" charset="0"/>
              </a:rPr>
              <a:t> (Duke/</a:t>
            </a:r>
            <a:r>
              <a:rPr lang="en-US" sz="1600" dirty="0" err="1">
                <a:latin typeface="Arial" charset="0"/>
                <a:cs typeface="Arial" charset="0"/>
              </a:rPr>
              <a:t>JLab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2B0E015-B239-1F4F-BE76-3408EDBBAD63}"/>
              </a:ext>
            </a:extLst>
          </p:cNvPr>
          <p:cNvSpPr txBox="1">
            <a:spLocks/>
          </p:cNvSpPr>
          <p:nvPr/>
        </p:nvSpPr>
        <p:spPr bwMode="auto">
          <a:xfrm>
            <a:off x="595089" y="4881887"/>
            <a:ext cx="11255827" cy="14860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Several workshops have also already been organized by the WG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December 2022: first in a series of CFNS workshops at Stony Brook U. (98 participants)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May 2023: 1</a:t>
            </a:r>
            <a:r>
              <a:rPr lang="en-US" sz="1800" baseline="30000" dirty="0">
                <a:latin typeface="Arial" charset="0"/>
                <a:cs typeface="Arial" charset="0"/>
              </a:rPr>
              <a:t>st</a:t>
            </a:r>
            <a:r>
              <a:rPr lang="en-US" sz="1800" dirty="0">
                <a:latin typeface="Arial" charset="0"/>
                <a:cs typeface="Arial" charset="0"/>
              </a:rPr>
              <a:t> International workshop on Detector II at Temple U. (115 participants)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July 2023: Detector II workshop as part of the EIC UG meeting in Warsaw, Poland</a:t>
            </a:r>
          </a:p>
        </p:txBody>
      </p:sp>
    </p:spTree>
    <p:extLst>
      <p:ext uri="{BB962C8B-B14F-4D97-AF65-F5344CB8AC3E}">
        <p14:creationId xmlns:p14="http://schemas.microsoft.com/office/powerpoint/2010/main" val="335097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2</a:t>
            </a:fld>
            <a:endParaRPr lang="en-US" dirty="0"/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2D19CDC-07F1-F04B-B034-C0699AF2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Motivation for two detectors – a HEP perspective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0287A5-8AD3-1D46-9F3E-FD311FE83921}"/>
              </a:ext>
            </a:extLst>
          </p:cNvPr>
          <p:cNvCxnSpPr>
            <a:cxnSpLocks/>
          </p:cNvCxnSpPr>
          <p:nvPr/>
        </p:nvCxnSpPr>
        <p:spPr>
          <a:xfrm flipH="1">
            <a:off x="8534400" y="3431700"/>
            <a:ext cx="740229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C3781333-B8E3-1233-C281-2E27606D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4" y="1038934"/>
            <a:ext cx="7546976" cy="241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20D84-C1C8-D9CD-82A8-F4F2473732E3}"/>
              </a:ext>
            </a:extLst>
          </p:cNvPr>
          <p:cNvSpPr txBox="1"/>
          <p:nvPr/>
        </p:nvSpPr>
        <p:spPr>
          <a:xfrm>
            <a:off x="10539321" y="926795"/>
            <a:ext cx="1652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2303.08228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74CD4A1-2CFB-6EBA-1F63-F48996FDB528}"/>
              </a:ext>
            </a:extLst>
          </p:cNvPr>
          <p:cNvSpPr txBox="1">
            <a:spLocks/>
          </p:cNvSpPr>
          <p:nvPr/>
        </p:nvSpPr>
        <p:spPr bwMode="auto">
          <a:xfrm>
            <a:off x="571486" y="1751796"/>
            <a:ext cx="3357963" cy="14238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 dirty="0">
                <a:latin typeface="Arial" charset="0"/>
                <a:cs typeface="Arial" charset="0"/>
              </a:rPr>
              <a:t>Inspired by their talk at the first EIC 2</a:t>
            </a:r>
            <a:r>
              <a:rPr lang="en-US" sz="1600" baseline="30000" dirty="0">
                <a:latin typeface="Arial" charset="0"/>
                <a:cs typeface="Arial" charset="0"/>
              </a:rPr>
              <a:t>nd</a:t>
            </a:r>
            <a:r>
              <a:rPr lang="en-US" sz="1600" dirty="0">
                <a:latin typeface="Arial" charset="0"/>
                <a:cs typeface="Arial" charset="0"/>
              </a:rPr>
              <a:t> detector workshop, Mont and Grannis wrote a paper on the benefits of two detectors in particle physics.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6505295-4C49-7EB4-A011-49A256F46088}"/>
              </a:ext>
            </a:extLst>
          </p:cNvPr>
          <p:cNvSpPr txBox="1">
            <a:spLocks/>
          </p:cNvSpPr>
          <p:nvPr/>
        </p:nvSpPr>
        <p:spPr bwMode="auto">
          <a:xfrm>
            <a:off x="738246" y="5249362"/>
            <a:ext cx="5023313" cy="1102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Discoveries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Discovery of Higgs boson: ATLAS and CMS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Quark-gluon plasma: RHIC experiments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93AB571-93CF-8AD5-01BD-70DCEBB06845}"/>
              </a:ext>
            </a:extLst>
          </p:cNvPr>
          <p:cNvSpPr txBox="1">
            <a:spLocks/>
          </p:cNvSpPr>
          <p:nvPr/>
        </p:nvSpPr>
        <p:spPr bwMode="auto">
          <a:xfrm>
            <a:off x="6693146" y="5249363"/>
            <a:ext cx="4660654" cy="100033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Mistakes or misinterpretations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Cold Fusion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Pentaquarks from the 2000’s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BA3575-C60F-E051-8A98-5210566E32A7}"/>
              </a:ext>
            </a:extLst>
          </p:cNvPr>
          <p:cNvSpPr/>
          <p:nvPr/>
        </p:nvSpPr>
        <p:spPr>
          <a:xfrm>
            <a:off x="3784709" y="4725523"/>
            <a:ext cx="3953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other examples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A563F58-C8AD-4AAA-DBF5-EEB98DAAC5E5}"/>
              </a:ext>
            </a:extLst>
          </p:cNvPr>
          <p:cNvSpPr txBox="1">
            <a:spLocks/>
          </p:cNvSpPr>
          <p:nvPr/>
        </p:nvSpPr>
        <p:spPr bwMode="auto">
          <a:xfrm>
            <a:off x="596200" y="3330197"/>
            <a:ext cx="3357963" cy="8989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 dirty="0">
                <a:latin typeface="Arial" charset="0"/>
                <a:cs typeface="Arial" charset="0"/>
              </a:rPr>
              <a:t>Example from the Tevatron: Discovery of the top quark (CDF and D0)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81A6FAB-ED1E-09C7-9858-F272229164A3}"/>
              </a:ext>
            </a:extLst>
          </p:cNvPr>
          <p:cNvSpPr txBox="1">
            <a:spLocks/>
          </p:cNvSpPr>
          <p:nvPr/>
        </p:nvSpPr>
        <p:spPr bwMode="auto">
          <a:xfrm>
            <a:off x="4645024" y="3501610"/>
            <a:ext cx="6950776" cy="8989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 dirty="0">
                <a:latin typeface="Arial" charset="0"/>
                <a:cs typeface="Arial" charset="0"/>
              </a:rPr>
              <a:t>The authors also note that although D0 was built 5 years after CDF, both detectors had comparable contributions to the Tevatron physics.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1ABF1-940B-8C97-D1CD-27C4EB426A56}"/>
              </a:ext>
            </a:extLst>
          </p:cNvPr>
          <p:cNvSpPr/>
          <p:nvPr/>
        </p:nvSpPr>
        <p:spPr>
          <a:xfrm>
            <a:off x="4583239" y="1519883"/>
            <a:ext cx="6708776" cy="1655807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71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15B02EA-1B7C-6B49-A2F4-90754A702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10008034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Summary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498DCCC-FB54-204C-B9DF-021B6E64996C}"/>
              </a:ext>
            </a:extLst>
          </p:cNvPr>
          <p:cNvSpPr txBox="1">
            <a:spLocks/>
          </p:cNvSpPr>
          <p:nvPr/>
        </p:nvSpPr>
        <p:spPr bwMode="auto">
          <a:xfrm>
            <a:off x="777513" y="1493190"/>
            <a:ext cx="10092689" cy="80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Having two detectors at the EIC would provide the necessary cross checks of discoveries and potentially reduce the systematic uncertainties (</a:t>
            </a:r>
            <a:r>
              <a:rPr lang="en-US" sz="2000" i="1" dirty="0">
                <a:latin typeface="Arial" charset="0"/>
                <a:cs typeface="Arial" charset="0"/>
              </a:rPr>
              <a:t>cf.</a:t>
            </a:r>
            <a:r>
              <a:rPr lang="en-US" sz="2000" dirty="0">
                <a:latin typeface="Arial" charset="0"/>
                <a:cs typeface="Arial" charset="0"/>
              </a:rPr>
              <a:t> H1 and ZEUS)</a:t>
            </a: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37313A7-14D3-CB4F-96DD-2F8F39C024DF}"/>
              </a:ext>
            </a:extLst>
          </p:cNvPr>
          <p:cNvSpPr txBox="1">
            <a:spLocks/>
          </p:cNvSpPr>
          <p:nvPr/>
        </p:nvSpPr>
        <p:spPr bwMode="auto">
          <a:xfrm>
            <a:off x="777513" y="5351338"/>
            <a:ext cx="10636974" cy="63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EIC UG 2</a:t>
            </a:r>
            <a:r>
              <a:rPr lang="en-US" sz="2000" baseline="30000" dirty="0">
                <a:latin typeface="Arial" charset="0"/>
                <a:cs typeface="Arial" charset="0"/>
              </a:rPr>
              <a:t>nd</a:t>
            </a:r>
            <a:r>
              <a:rPr lang="en-US" sz="2000" dirty="0">
                <a:latin typeface="Arial" charset="0"/>
                <a:cs typeface="Arial" charset="0"/>
              </a:rPr>
              <a:t> detector WG is pursuing and coordinating ongoing activities.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1B032AA-D191-3B4B-B2BC-A66950C76920}"/>
              </a:ext>
            </a:extLst>
          </p:cNvPr>
          <p:cNvSpPr txBox="1">
            <a:spLocks/>
          </p:cNvSpPr>
          <p:nvPr/>
        </p:nvSpPr>
        <p:spPr bwMode="auto">
          <a:xfrm>
            <a:off x="777513" y="4168419"/>
            <a:ext cx="9308918" cy="7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 generic detector R&amp;D program is already in place.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99121A-D8D5-92A6-3226-8B0B0C350859}"/>
              </a:ext>
            </a:extLst>
          </p:cNvPr>
          <p:cNvSpPr txBox="1">
            <a:spLocks/>
          </p:cNvSpPr>
          <p:nvPr/>
        </p:nvSpPr>
        <p:spPr bwMode="auto">
          <a:xfrm>
            <a:off x="777512" y="2975896"/>
            <a:ext cx="10092689" cy="51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 2</a:t>
            </a:r>
            <a:r>
              <a:rPr lang="en-US" sz="2000" baseline="30000" dirty="0">
                <a:latin typeface="Arial" charset="0"/>
                <a:cs typeface="Arial" charset="0"/>
              </a:rPr>
              <a:t>nd</a:t>
            </a:r>
            <a:r>
              <a:rPr lang="en-US" sz="2000" dirty="0">
                <a:latin typeface="Arial" charset="0"/>
                <a:cs typeface="Arial" charset="0"/>
              </a:rPr>
              <a:t> detector could also provide expanded and unique capabilities</a:t>
            </a: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27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9237C00F-E887-3A4E-B160-1047D65B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766" y="2944280"/>
            <a:ext cx="2344491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32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Thank you!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88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So what is a 2nd focus and what does it do?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CBB9A5-5B0D-1D48-BAA6-0D393D9F43B4}"/>
                  </a:ext>
                </a:extLst>
              </p:cNvPr>
              <p:cNvSpPr txBox="1"/>
              <p:nvPr/>
            </p:nvSpPr>
            <p:spPr>
              <a:xfrm>
                <a:off x="9733082" y="318194"/>
                <a:ext cx="2010870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CBB9A5-5B0D-1D48-BAA6-0D393D9F4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082" y="318194"/>
                <a:ext cx="2010870" cy="8183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EA7B304-01AB-E448-BF19-99EF8A9CC6F9}"/>
              </a:ext>
            </a:extLst>
          </p:cNvPr>
          <p:cNvSpPr txBox="1">
            <a:spLocks/>
          </p:cNvSpPr>
          <p:nvPr/>
        </p:nvSpPr>
        <p:spPr bwMode="auto">
          <a:xfrm>
            <a:off x="352498" y="3443961"/>
            <a:ext cx="11476644" cy="11860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b="1" dirty="0">
                <a:latin typeface="Arial" charset="0"/>
                <a:cs typeface="Arial" charset="0"/>
              </a:rPr>
              <a:t>Dispersion</a:t>
            </a:r>
            <a:r>
              <a:rPr lang="en-US" sz="2000" dirty="0">
                <a:latin typeface="Arial" charset="0"/>
                <a:cs typeface="Arial" charset="0"/>
              </a:rPr>
              <a:t> (D) translates a longitudinal momentum loss into a transverse displacement</a:t>
            </a:r>
            <a:endParaRPr lang="en-US" sz="18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dx = D </a:t>
            </a:r>
            <a:r>
              <a:rPr lang="en-US" sz="1800" dirty="0" err="1">
                <a:latin typeface="Arial" charset="0"/>
                <a:cs typeface="Arial" charset="0"/>
              </a:rPr>
              <a:t>dp</a:t>
            </a:r>
            <a:r>
              <a:rPr lang="en-US" sz="1800" dirty="0">
                <a:latin typeface="Arial" charset="0"/>
                <a:cs typeface="Arial" charset="0"/>
              </a:rPr>
              <a:t>/p , where dx is the transverse displacement at </a:t>
            </a:r>
            <a:r>
              <a:rPr lang="en-US" sz="1800" dirty="0" err="1">
                <a:latin typeface="Arial" charset="0"/>
                <a:cs typeface="Arial" charset="0"/>
              </a:rPr>
              <a:t>p</a:t>
            </a:r>
            <a:r>
              <a:rPr lang="en-US" sz="1800" baseline="-25000" dirty="0" err="1">
                <a:latin typeface="Arial" charset="0"/>
                <a:cs typeface="Arial" charset="0"/>
              </a:rPr>
              <a:t>T</a:t>
            </a:r>
            <a:r>
              <a:rPr lang="en-US" sz="1800" dirty="0">
                <a:latin typeface="Arial" charset="0"/>
                <a:cs typeface="Arial" charset="0"/>
              </a:rPr>
              <a:t> = 0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With D = 0.4 m, </a:t>
            </a:r>
            <a:r>
              <a:rPr lang="en-US" sz="1800" dirty="0" err="1">
                <a:latin typeface="Arial" charset="0"/>
                <a:cs typeface="Arial" charset="0"/>
              </a:rPr>
              <a:t>dp</a:t>
            </a:r>
            <a:r>
              <a:rPr lang="en-US" sz="1800" dirty="0">
                <a:latin typeface="Arial" charset="0"/>
                <a:cs typeface="Arial" charset="0"/>
              </a:rPr>
              <a:t>/p = 0.01, and </a:t>
            </a:r>
            <a:r>
              <a:rPr lang="en-US" sz="1800" dirty="0" err="1">
                <a:latin typeface="Arial" charset="0"/>
                <a:cs typeface="Arial" charset="0"/>
              </a:rPr>
              <a:t>p</a:t>
            </a:r>
            <a:r>
              <a:rPr lang="en-US" sz="1800" baseline="-25000" dirty="0" err="1">
                <a:latin typeface="Arial" charset="0"/>
                <a:cs typeface="Arial" charset="0"/>
              </a:rPr>
              <a:t>T</a:t>
            </a:r>
            <a:r>
              <a:rPr lang="en-US" sz="1800" baseline="-25000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= 0, the transverse displacement for would be </a:t>
            </a:r>
            <a:r>
              <a:rPr lang="en-US" sz="1800" b="1" dirty="0">
                <a:latin typeface="Arial" charset="0"/>
                <a:cs typeface="Arial" charset="0"/>
              </a:rPr>
              <a:t>0.4 cm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A0AE035-1242-0E44-ABD5-A1BE82A084DF}"/>
              </a:ext>
            </a:extLst>
          </p:cNvPr>
          <p:cNvSpPr txBox="1">
            <a:spLocks/>
          </p:cNvSpPr>
          <p:nvPr/>
        </p:nvSpPr>
        <p:spPr bwMode="auto">
          <a:xfrm>
            <a:off x="377370" y="4989731"/>
            <a:ext cx="11524343" cy="15271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b="1" dirty="0">
                <a:latin typeface="Arial" charset="0"/>
                <a:cs typeface="Arial" charset="0"/>
              </a:rPr>
              <a:t>A 2</a:t>
            </a:r>
            <a:r>
              <a:rPr lang="en-US" sz="2000" b="1" baseline="30000" dirty="0">
                <a:latin typeface="Arial" charset="0"/>
                <a:cs typeface="Arial" charset="0"/>
              </a:rPr>
              <a:t>nd</a:t>
            </a:r>
            <a:r>
              <a:rPr lang="en-US" sz="2000" b="1" dirty="0">
                <a:latin typeface="Arial" charset="0"/>
                <a:cs typeface="Arial" charset="0"/>
              </a:rPr>
              <a:t> focus</a:t>
            </a:r>
            <a:r>
              <a:rPr lang="en-US" sz="2000" dirty="0">
                <a:latin typeface="Arial" charset="0"/>
                <a:cs typeface="Arial" charset="0"/>
              </a:rPr>
              <a:t> can reduce the (10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) beam size at the detection point</a:t>
            </a:r>
            <a:endParaRPr lang="en-US" sz="18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Enables detectors to be placed closer to the beam – very effective in combination with dispersion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Without 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focus (IR6): </a:t>
            </a:r>
            <a:r>
              <a:rPr lang="en-US" sz="1800" b="1" dirty="0">
                <a:latin typeface="Arial" charset="0"/>
                <a:cs typeface="Arial" charset="0"/>
              </a:rPr>
              <a:t>4 cm </a:t>
            </a:r>
            <a:r>
              <a:rPr lang="en-US" sz="1800" dirty="0">
                <a:latin typeface="Arial" charset="0"/>
                <a:cs typeface="Arial" charset="0"/>
              </a:rPr>
              <a:t>(high luminosity / divergence), </a:t>
            </a:r>
            <a:r>
              <a:rPr lang="en-US" sz="1800" b="1" dirty="0">
                <a:latin typeface="Arial" charset="0"/>
                <a:cs typeface="Arial" charset="0"/>
              </a:rPr>
              <a:t>2 cm </a:t>
            </a:r>
            <a:r>
              <a:rPr lang="en-US" sz="1800" dirty="0">
                <a:latin typeface="Arial" charset="0"/>
                <a:cs typeface="Arial" charset="0"/>
              </a:rPr>
              <a:t>(low luminosity / divergence)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With 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focus (IR8): </a:t>
            </a:r>
            <a:r>
              <a:rPr lang="en-US" sz="1800" b="1" dirty="0">
                <a:latin typeface="Arial" charset="0"/>
                <a:cs typeface="Arial" charset="0"/>
              </a:rPr>
              <a:t>0.2 cm </a:t>
            </a:r>
            <a:r>
              <a:rPr lang="en-US" sz="1800" dirty="0">
                <a:latin typeface="Arial" charset="0"/>
                <a:cs typeface="Arial" charset="0"/>
              </a:rPr>
              <a:t>(high luminosity  / divergence)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D2616-AD09-244D-96E5-F61ED33FF2B4}"/>
              </a:ext>
            </a:extLst>
          </p:cNvPr>
          <p:cNvSpPr/>
          <p:nvPr/>
        </p:nvSpPr>
        <p:spPr>
          <a:xfrm>
            <a:off x="764003" y="1116100"/>
            <a:ext cx="9337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Helvetica" pitchFamily="2" charset="0"/>
              </a:rPr>
              <a:t>Three are mutually supportive strategies for detecting forward particles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DBC5A85-1F9C-6C4F-85DB-15F9C00F1F1A}"/>
              </a:ext>
            </a:extLst>
          </p:cNvPr>
          <p:cNvSpPr txBox="1">
            <a:spLocks/>
          </p:cNvSpPr>
          <p:nvPr/>
        </p:nvSpPr>
        <p:spPr bwMode="auto">
          <a:xfrm>
            <a:off x="337989" y="1774823"/>
            <a:ext cx="11447611" cy="14038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b="1" dirty="0">
                <a:latin typeface="Arial" charset="0"/>
                <a:cs typeface="Arial" charset="0"/>
              </a:rPr>
              <a:t>Drift</a:t>
            </a:r>
            <a:endParaRPr lang="en-US" sz="1800" b="1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 particle scattered at a small angle will eventually leave the beam (which could be far away).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When using </a:t>
            </a:r>
            <a:r>
              <a:rPr lang="en-US" sz="1800" i="1" dirty="0">
                <a:latin typeface="Arial" charset="0"/>
                <a:cs typeface="Arial" charset="0"/>
              </a:rPr>
              <a:t>only</a:t>
            </a:r>
            <a:r>
              <a:rPr lang="en-US" sz="1800" dirty="0">
                <a:latin typeface="Arial" charset="0"/>
                <a:cs typeface="Arial" charset="0"/>
              </a:rPr>
              <a:t> this method, the scattering angle has to be larger than the angular spread (divergence) of the beam, which is determined by the strength of the focus at the collision point (</a:t>
            </a:r>
            <a:r>
              <a:rPr lang="en-US" sz="1800" dirty="0">
                <a:latin typeface="Symbol" pitchFamily="2" charset="2"/>
                <a:cs typeface="Arial" charset="0"/>
              </a:rPr>
              <a:t>b</a:t>
            </a:r>
            <a:r>
              <a:rPr lang="en-US" sz="1800" dirty="0">
                <a:latin typeface="Arial" charset="0"/>
                <a:cs typeface="Arial" charset="0"/>
              </a:rPr>
              <a:t>*).</a:t>
            </a:r>
          </a:p>
        </p:txBody>
      </p:sp>
    </p:spTree>
    <p:extLst>
      <p:ext uri="{BB962C8B-B14F-4D97-AF65-F5344CB8AC3E}">
        <p14:creationId xmlns:p14="http://schemas.microsoft.com/office/powerpoint/2010/main" val="561536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eam_size">
            <a:extLst>
              <a:ext uri="{FF2B5EF4-FFF2-40B4-BE49-F238E27FC236}">
                <a16:creationId xmlns:a16="http://schemas.microsoft.com/office/drawing/2014/main" id="{9E4956F1-F123-7748-BC72-051B228FF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0" y="3556415"/>
            <a:ext cx="6204817" cy="328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208DF-0D22-7648-8196-6A868A8A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741384"/>
            <a:ext cx="4533900" cy="4102100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5862C7BA-862A-6749-BA6F-C1F1EC2C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10568229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Beam optics and the actual trajectory of a </a:t>
            </a:r>
            <a:r>
              <a:rPr lang="en-US" sz="28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p</a:t>
            </a:r>
            <a:r>
              <a:rPr lang="en-US" sz="2800" baseline="-250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T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= 0 particle (blue)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35E49F1-B21A-554A-92A2-F6CA1DBEE040}"/>
              </a:ext>
            </a:extLst>
          </p:cNvPr>
          <p:cNvSpPr txBox="1">
            <a:spLocks/>
          </p:cNvSpPr>
          <p:nvPr/>
        </p:nvSpPr>
        <p:spPr bwMode="auto">
          <a:xfrm>
            <a:off x="664558" y="1078413"/>
            <a:ext cx="4618642" cy="16502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For optimal detection, the (2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) focus has to coincide in x and y at the point of maximum dispersion (green line below).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Symbol" pitchFamily="2" charset="2"/>
                <a:cs typeface="Arial" charset="0"/>
              </a:rPr>
              <a:t>s</a:t>
            </a:r>
            <a:r>
              <a:rPr lang="en-US" sz="1600" baseline="-25000" dirty="0" err="1">
                <a:latin typeface="Arial" charset="0"/>
                <a:cs typeface="Arial" charset="0"/>
              </a:rPr>
              <a:t>x</a:t>
            </a:r>
            <a:r>
              <a:rPr lang="en-US" sz="1600" dirty="0">
                <a:latin typeface="Arial" charset="0"/>
                <a:cs typeface="Arial" charset="0"/>
              </a:rPr>
              <a:t> and </a:t>
            </a:r>
            <a:r>
              <a:rPr lang="en-US" sz="1600" dirty="0" err="1">
                <a:latin typeface="Symbol" pitchFamily="2" charset="2"/>
                <a:cs typeface="Arial" charset="0"/>
              </a:rPr>
              <a:t>s</a:t>
            </a:r>
            <a:r>
              <a:rPr lang="en-US" sz="1600" baseline="-25000" dirty="0" err="1">
                <a:latin typeface="Arial" charset="0"/>
                <a:cs typeface="Arial" charset="0"/>
              </a:rPr>
              <a:t>y</a:t>
            </a:r>
            <a:r>
              <a:rPr lang="en-US" sz="1600" dirty="0">
                <a:latin typeface="Arial" charset="0"/>
                <a:cs typeface="Arial" charset="0"/>
              </a:rPr>
              <a:t> should be comparable at the 2</a:t>
            </a:r>
            <a:r>
              <a:rPr lang="en-US" sz="1600" baseline="30000" dirty="0">
                <a:latin typeface="Arial" charset="0"/>
                <a:cs typeface="Arial" charset="0"/>
              </a:rPr>
              <a:t>nd</a:t>
            </a:r>
            <a:r>
              <a:rPr lang="en-US" sz="1600" dirty="0">
                <a:latin typeface="Arial" charset="0"/>
                <a:cs typeface="Arial" charset="0"/>
              </a:rPr>
              <a:t> focus (and thus </a:t>
            </a:r>
            <a:r>
              <a:rPr lang="en-US" sz="1600" dirty="0" err="1">
                <a:latin typeface="Symbol" pitchFamily="2" charset="2"/>
                <a:cs typeface="Arial" charset="0"/>
              </a:rPr>
              <a:t>b</a:t>
            </a:r>
            <a:r>
              <a:rPr lang="en-US" sz="1600" baseline="-25000" dirty="0" err="1">
                <a:latin typeface="Arial" charset="0"/>
                <a:cs typeface="Arial" charset="0"/>
              </a:rPr>
              <a:t>x</a:t>
            </a:r>
            <a:r>
              <a:rPr lang="en-US" sz="1600" dirty="0">
                <a:latin typeface="Arial" charset="0"/>
                <a:cs typeface="Arial" charset="0"/>
              </a:rPr>
              <a:t> &lt; </a:t>
            </a:r>
            <a:r>
              <a:rPr lang="en-US" sz="1600" dirty="0">
                <a:latin typeface="Symbol" pitchFamily="2" charset="2"/>
                <a:cs typeface="Arial" charset="0"/>
              </a:rPr>
              <a:t>b</a:t>
            </a:r>
            <a:r>
              <a:rPr lang="en-US" sz="1600" baseline="-25000" dirty="0">
                <a:latin typeface="Arial" charset="0"/>
                <a:cs typeface="Arial" charset="0"/>
              </a:rPr>
              <a:t>y</a:t>
            </a:r>
            <a:r>
              <a:rPr lang="en-US" sz="1600" dirty="0">
                <a:latin typeface="Arial" charset="0"/>
                <a:cs typeface="Arial" charset="0"/>
              </a:rPr>
              <a:t> since </a:t>
            </a:r>
            <a:r>
              <a:rPr lang="en-US" sz="1600" dirty="0">
                <a:latin typeface="Symbol" pitchFamily="2" charset="2"/>
                <a:cs typeface="Arial" charset="0"/>
              </a:rPr>
              <a:t>e</a:t>
            </a:r>
            <a:r>
              <a:rPr lang="en-US" sz="1600" baseline="-25000" dirty="0">
                <a:latin typeface="Arial" charset="0"/>
                <a:cs typeface="Arial" charset="0"/>
              </a:rPr>
              <a:t>x</a:t>
            </a:r>
            <a:r>
              <a:rPr lang="en-US" sz="1600" dirty="0">
                <a:latin typeface="Arial" charset="0"/>
                <a:cs typeface="Arial" charset="0"/>
              </a:rPr>
              <a:t> &gt; </a:t>
            </a:r>
            <a:r>
              <a:rPr lang="en-US" sz="1600" dirty="0" err="1">
                <a:latin typeface="Symbol" pitchFamily="2" charset="2"/>
                <a:cs typeface="Arial" charset="0"/>
              </a:rPr>
              <a:t>e</a:t>
            </a:r>
            <a:r>
              <a:rPr lang="en-US" sz="1600" baseline="-25000" dirty="0" err="1">
                <a:latin typeface="Arial" charset="0"/>
                <a:cs typeface="Arial" charset="0"/>
              </a:rPr>
              <a:t>y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B7EDAA-1938-9A44-8C9E-5DA5FB32A367}"/>
              </a:ext>
            </a:extLst>
          </p:cNvPr>
          <p:cNvSpPr txBox="1">
            <a:spLocks/>
          </p:cNvSpPr>
          <p:nvPr/>
        </p:nvSpPr>
        <p:spPr bwMode="auto">
          <a:xfrm>
            <a:off x="5592155" y="1129212"/>
            <a:ext cx="6454701" cy="1243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A zero degree particle (blue) briefly emerges from the beam at the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focus about 40 m downstream of the IP where it can be detected 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Particles with a non-zero angle emerge earlier .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5AC24EB-2196-064C-9746-F3E1F7F4DEA9}"/>
              </a:ext>
            </a:extLst>
          </p:cNvPr>
          <p:cNvSpPr txBox="1">
            <a:spLocks/>
          </p:cNvSpPr>
          <p:nvPr/>
        </p:nvSpPr>
        <p:spPr bwMode="auto">
          <a:xfrm>
            <a:off x="5570383" y="2602414"/>
            <a:ext cx="5852359" cy="8374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The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focus refers to the </a:t>
            </a:r>
            <a:r>
              <a:rPr lang="en-US" sz="1800" i="1" dirty="0">
                <a:latin typeface="Arial" charset="0"/>
                <a:cs typeface="Arial" charset="0"/>
              </a:rPr>
              <a:t>beam</a:t>
            </a:r>
            <a:r>
              <a:rPr lang="en-US" sz="1800" dirty="0">
                <a:latin typeface="Arial" charset="0"/>
                <a:cs typeface="Arial" charset="0"/>
              </a:rPr>
              <a:t>. Scattered particles have their </a:t>
            </a:r>
            <a:r>
              <a:rPr lang="en-US" sz="1800" i="1" dirty="0">
                <a:latin typeface="Arial" charset="0"/>
                <a:cs typeface="Arial" charset="0"/>
              </a:rPr>
              <a:t>maximum</a:t>
            </a:r>
            <a:r>
              <a:rPr lang="en-US" sz="1800" dirty="0">
                <a:latin typeface="Arial" charset="0"/>
                <a:cs typeface="Arial" charset="0"/>
              </a:rPr>
              <a:t> transverse displacement here.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6123D074-E519-2948-9F78-127041F3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317" y="5688765"/>
            <a:ext cx="1617781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V. Morozov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D7F152-4185-CD44-923B-4ABFCBE83987}"/>
              </a:ext>
            </a:extLst>
          </p:cNvPr>
          <p:cNvSpPr/>
          <p:nvPr/>
        </p:nvSpPr>
        <p:spPr>
          <a:xfrm>
            <a:off x="1774979" y="3062513"/>
            <a:ext cx="924678" cy="18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2DF52F-0B96-4145-8565-107A4FF460B7}"/>
                  </a:ext>
                </a:extLst>
              </p:cNvPr>
              <p:cNvSpPr txBox="1"/>
              <p:nvPr/>
            </p:nvSpPr>
            <p:spPr>
              <a:xfrm>
                <a:off x="3404852" y="2654992"/>
                <a:ext cx="2010870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2DF52F-0B96-4145-8565-107A4FF46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852" y="2654992"/>
                <a:ext cx="2010870" cy="818366"/>
              </a:xfrm>
              <a:prstGeom prst="rect">
                <a:avLst/>
              </a:prstGeom>
              <a:blipFill>
                <a:blip r:embed="rId5"/>
                <a:stretch>
                  <a:fillRect l="-629" r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CA50E2A0-0625-FC40-AD1B-A5220035A775}"/>
              </a:ext>
            </a:extLst>
          </p:cNvPr>
          <p:cNvSpPr/>
          <p:nvPr/>
        </p:nvSpPr>
        <p:spPr>
          <a:xfrm>
            <a:off x="6821716" y="5692108"/>
            <a:ext cx="2873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Helvetica" pitchFamily="2" charset="0"/>
              </a:rPr>
              <a:t>Trajectory in the dispersive (x) plane</a:t>
            </a:r>
            <a:endParaRPr lang="en-US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46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0AA6BB7-6240-2A4D-9497-8D653E9A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47" y="2920471"/>
            <a:ext cx="5819775" cy="3781425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9237C00F-E887-3A4E-B160-1047D65B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7628365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tagging of heavy spectators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1B565-2A4D-9F48-8C0E-3F03B3C38D33}"/>
              </a:ext>
            </a:extLst>
          </p:cNvPr>
          <p:cNvSpPr/>
          <p:nvPr/>
        </p:nvSpPr>
        <p:spPr>
          <a:xfrm>
            <a:off x="1325036" y="2362481"/>
            <a:ext cx="1548793" cy="64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158CB3B0-1684-2448-B4AC-5BFC3B50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24</a:t>
            </a:fld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DC81BA4-6688-B04D-8F2F-F9FA55F860DA}"/>
              </a:ext>
            </a:extLst>
          </p:cNvPr>
          <p:cNvSpPr txBox="1">
            <a:spLocks/>
          </p:cNvSpPr>
          <p:nvPr/>
        </p:nvSpPr>
        <p:spPr bwMode="auto">
          <a:xfrm>
            <a:off x="769252" y="1158241"/>
            <a:ext cx="4325262" cy="19768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Both IR6 and IR8 support tagging of spectator protons from light ions (d, He)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These spectators have magnetic rigidities that are very different from that of the beam ions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F689FAB-85C0-1242-AF2D-8399A74F4AAD}"/>
              </a:ext>
            </a:extLst>
          </p:cNvPr>
          <p:cNvSpPr txBox="1">
            <a:spLocks/>
          </p:cNvSpPr>
          <p:nvPr/>
        </p:nvSpPr>
        <p:spPr bwMode="auto">
          <a:xfrm>
            <a:off x="5820229" y="1136467"/>
            <a:ext cx="5689600" cy="1693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fragments will also contain rare isotopes</a:t>
            </a:r>
            <a:endParaRPr lang="en-US" sz="18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Gamma spectroscopy possible by measuring boosted forward-going photons in coincidence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Interest from the FRIB community</a:t>
            </a:r>
          </a:p>
          <a:p>
            <a:pPr marL="120015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Proton rich Z=89-94 nuclei, </a:t>
            </a:r>
            <a:r>
              <a:rPr lang="en-US" sz="1600" dirty="0" err="1">
                <a:latin typeface="Arial" charset="0"/>
                <a:cs typeface="Arial" charset="0"/>
              </a:rPr>
              <a:t>etc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49FF46F-3ED1-924F-A3E5-2F2CE91974D1}"/>
              </a:ext>
            </a:extLst>
          </p:cNvPr>
          <p:cNvSpPr txBox="1">
            <a:spLocks/>
          </p:cNvSpPr>
          <p:nvPr/>
        </p:nvSpPr>
        <p:spPr bwMode="auto">
          <a:xfrm>
            <a:off x="820052" y="3444240"/>
            <a:ext cx="4245434" cy="1534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2</a:t>
            </a:r>
            <a:r>
              <a:rPr lang="en-US" sz="2000" baseline="30000" dirty="0">
                <a:latin typeface="Arial" charset="0"/>
                <a:cs typeface="Arial" charset="0"/>
              </a:rPr>
              <a:t>nd</a:t>
            </a:r>
            <a:r>
              <a:rPr lang="en-US" sz="2000" dirty="0">
                <a:latin typeface="Arial" charset="0"/>
                <a:cs typeface="Arial" charset="0"/>
              </a:rPr>
              <a:t> focus will allow tagging of heavy spectators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A-1 nuclei up to at least Zr-90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A-2, </a:t>
            </a:r>
            <a:r>
              <a:rPr lang="en-US" sz="1800" i="1" dirty="0" err="1">
                <a:latin typeface="Arial" charset="0"/>
                <a:cs typeface="Arial" charset="0"/>
              </a:rPr>
              <a:t>etc</a:t>
            </a:r>
            <a:r>
              <a:rPr lang="en-US" sz="1800" dirty="0">
                <a:latin typeface="Arial" charset="0"/>
                <a:cs typeface="Arial" charset="0"/>
              </a:rPr>
              <a:t>, for almost any nucleus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E644937-BF2D-B648-827F-A5789CA8C472}"/>
              </a:ext>
            </a:extLst>
          </p:cNvPr>
          <p:cNvSpPr txBox="1">
            <a:spLocks/>
          </p:cNvSpPr>
          <p:nvPr/>
        </p:nvSpPr>
        <p:spPr bwMode="auto">
          <a:xfrm>
            <a:off x="899881" y="5222239"/>
            <a:ext cx="4542976" cy="11785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Tagging of heavy A-1 spectators enables measurements of reactions on a bound nucleon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D63C47FA-680E-884D-BDC9-EBF78A31F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545" y="3642252"/>
            <a:ext cx="1617781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r>
              <a:rPr lang="en-US" sz="1200" i="1" dirty="0">
                <a:solidFill>
                  <a:srgbClr val="147806"/>
                </a:solidFill>
                <a:latin typeface="+mn-lt"/>
              </a:rPr>
              <a:t> et al.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316BE-28B8-374D-88FF-ACB9F0C96A61}"/>
              </a:ext>
            </a:extLst>
          </p:cNvPr>
          <p:cNvSpPr/>
          <p:nvPr/>
        </p:nvSpPr>
        <p:spPr>
          <a:xfrm>
            <a:off x="8879502" y="5496167"/>
            <a:ext cx="2514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Fragments produced in scattering on </a:t>
            </a:r>
            <a:r>
              <a:rPr lang="en-US" baseline="30000" dirty="0">
                <a:latin typeface="Helvetica" pitchFamily="2" charset="0"/>
              </a:rPr>
              <a:t>238</a:t>
            </a:r>
            <a:r>
              <a:rPr lang="en-US" dirty="0">
                <a:latin typeface="Helvetica" pitchFamily="2" charset="0"/>
              </a:rPr>
              <a:t>U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AB7D46-9B69-224D-A67E-DBBDC84A7ABF}"/>
              </a:ext>
            </a:extLst>
          </p:cNvPr>
          <p:cNvSpPr/>
          <p:nvPr/>
        </p:nvSpPr>
        <p:spPr>
          <a:xfrm>
            <a:off x="8756131" y="4922853"/>
            <a:ext cx="1142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Fission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08AC19-E1A9-8141-9BCE-BEA6A6005970}"/>
              </a:ext>
            </a:extLst>
          </p:cNvPr>
          <p:cNvSpPr/>
          <p:nvPr/>
        </p:nvSpPr>
        <p:spPr>
          <a:xfrm>
            <a:off x="10058400" y="3841540"/>
            <a:ext cx="1458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Evaporation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7105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A83933F-072E-8143-B430-70FDF59E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6"/>
            <a:ext cx="12192000" cy="60960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B22817E-BC2E-1148-BA8A-46CC49F87070}"/>
              </a:ext>
            </a:extLst>
          </p:cNvPr>
          <p:cNvSpPr txBox="1">
            <a:spLocks/>
          </p:cNvSpPr>
          <p:nvPr/>
        </p:nvSpPr>
        <p:spPr bwMode="auto">
          <a:xfrm>
            <a:off x="483972" y="1370670"/>
            <a:ext cx="3333285" cy="21563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0B050"/>
                </a:solidFill>
              </a:rPr>
              <a:t>Green</a:t>
            </a:r>
            <a:r>
              <a:rPr lang="en-US" sz="2000" dirty="0"/>
              <a:t> dipole magnets change </a:t>
            </a:r>
            <a:r>
              <a:rPr lang="en-US" sz="2000" b="1" dirty="0"/>
              <a:t>dispersion</a:t>
            </a:r>
            <a:endParaRPr lang="en-US" sz="1800" b="1" dirty="0"/>
          </a:p>
          <a:p>
            <a:pPr>
              <a:spcBef>
                <a:spcPct val="20000"/>
              </a:spcBef>
              <a:buBlip>
                <a:blip r:embed="rId3"/>
              </a:buBlip>
            </a:pPr>
            <a:endParaRPr lang="en-US" sz="800" dirty="0"/>
          </a:p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0070C0"/>
                </a:solidFill>
              </a:rPr>
              <a:t>Blue</a:t>
            </a:r>
            <a:r>
              <a:rPr lang="en-US" sz="2000" dirty="0"/>
              <a:t> quadrupole magnets focus the beam, changing its </a:t>
            </a:r>
            <a:r>
              <a:rPr lang="en-US" sz="2000" b="1" dirty="0"/>
              <a:t>size</a:t>
            </a:r>
            <a:r>
              <a:rPr lang="en-US" sz="2000" dirty="0"/>
              <a:t>, expressed through the beta functions (x and y)</a:t>
            </a:r>
            <a:endParaRPr lang="en-US" sz="1800" dirty="0"/>
          </a:p>
          <a:p>
            <a:pPr marL="0" indent="0">
              <a:spcBef>
                <a:spcPct val="20000"/>
              </a:spcBef>
            </a:pPr>
            <a:endParaRPr lang="en-US" sz="800" dirty="0"/>
          </a:p>
          <a:p>
            <a:pPr marL="0" indent="0">
              <a:spcBef>
                <a:spcPct val="20000"/>
              </a:spcBef>
            </a:pPr>
            <a:endParaRPr lang="en-US" sz="1800" dirty="0"/>
          </a:p>
          <a:p>
            <a:pPr marL="457200" lvl="1" indent="0">
              <a:spcBef>
                <a:spcPct val="20000"/>
              </a:spcBef>
            </a:pPr>
            <a:endParaRPr lang="en-US" sz="1800" dirty="0"/>
          </a:p>
          <a:p>
            <a:pPr>
              <a:spcBef>
                <a:spcPct val="20000"/>
              </a:spcBef>
              <a:buBlip>
                <a:blip r:embed="rId3"/>
              </a:buBlip>
            </a:pPr>
            <a:endParaRPr lang="en-US" sz="800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11E2A4D-CDF8-B34B-B75D-2207AB5596F1}"/>
              </a:ext>
            </a:extLst>
          </p:cNvPr>
          <p:cNvSpPr/>
          <p:nvPr/>
        </p:nvSpPr>
        <p:spPr>
          <a:xfrm rot="15622637">
            <a:off x="10337800" y="1157521"/>
            <a:ext cx="377371" cy="3098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3006CF-6169-6449-8E75-E9B9F3832F18}"/>
              </a:ext>
            </a:extLst>
          </p:cNvPr>
          <p:cNvSpPr/>
          <p:nvPr/>
        </p:nvSpPr>
        <p:spPr>
          <a:xfrm>
            <a:off x="7653265" y="3686633"/>
            <a:ext cx="2782506" cy="5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DFA1FC-AFD4-2D4A-9E85-2E49DA6670E1}"/>
              </a:ext>
            </a:extLst>
          </p:cNvPr>
          <p:cNvSpPr/>
          <p:nvPr/>
        </p:nvSpPr>
        <p:spPr>
          <a:xfrm>
            <a:off x="8023379" y="2939146"/>
            <a:ext cx="772278" cy="84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AAA196-872D-E44D-9D48-78AEC610F70E}"/>
              </a:ext>
            </a:extLst>
          </p:cNvPr>
          <p:cNvSpPr/>
          <p:nvPr/>
        </p:nvSpPr>
        <p:spPr>
          <a:xfrm>
            <a:off x="7101502" y="4139088"/>
            <a:ext cx="5090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Main dipole - generates most of the dispersion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1130A34A-B085-0C49-9B89-9E4193515DD1}"/>
              </a:ext>
            </a:extLst>
          </p:cNvPr>
          <p:cNvSpPr/>
          <p:nvPr/>
        </p:nvSpPr>
        <p:spPr>
          <a:xfrm rot="14459211">
            <a:off x="5179839" y="4074221"/>
            <a:ext cx="377371" cy="280432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B2166876-EC89-6048-8C46-BF76D10EE042}"/>
              </a:ext>
            </a:extLst>
          </p:cNvPr>
          <p:cNvSpPr/>
          <p:nvPr/>
        </p:nvSpPr>
        <p:spPr>
          <a:xfrm rot="10800000">
            <a:off x="6711094" y="4151093"/>
            <a:ext cx="183192" cy="3628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F63AFE-B567-5445-B635-99884CBBBE35}"/>
              </a:ext>
            </a:extLst>
          </p:cNvPr>
          <p:cNvSpPr/>
          <p:nvPr/>
        </p:nvSpPr>
        <p:spPr>
          <a:xfrm>
            <a:off x="5773446" y="5423600"/>
            <a:ext cx="5170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Focusing section crating both focuses (IP &amp; 2</a:t>
            </a:r>
            <a:r>
              <a:rPr lang="en-US" baseline="30000" dirty="0">
                <a:latin typeface="Helvetica" pitchFamily="2" charset="0"/>
              </a:rPr>
              <a:t>nd</a:t>
            </a:r>
            <a:r>
              <a:rPr lang="en-US" dirty="0">
                <a:latin typeface="Helvetica" pitchFamily="2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92F030-D131-6246-A54F-FB0E404254BC}"/>
              </a:ext>
            </a:extLst>
          </p:cNvPr>
          <p:cNvSpPr/>
          <p:nvPr/>
        </p:nvSpPr>
        <p:spPr>
          <a:xfrm>
            <a:off x="8476341" y="3101314"/>
            <a:ext cx="36430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Dispersion </a:t>
            </a:r>
            <a:r>
              <a:rPr lang="en-US" i="1" dirty="0">
                <a:latin typeface="Helvetica" pitchFamily="2" charset="0"/>
              </a:rPr>
              <a:t>slope</a:t>
            </a:r>
            <a:r>
              <a:rPr lang="en-US" dirty="0">
                <a:latin typeface="Helvetica" pitchFamily="2" charset="0"/>
              </a:rPr>
              <a:t> control section</a:t>
            </a:r>
          </a:p>
          <a:p>
            <a:r>
              <a:rPr lang="en-US" sz="1600" dirty="0">
                <a:latin typeface="Helvetica" pitchFamily="2" charset="0"/>
              </a:rPr>
              <a:t>(D’ = 0 at 2</a:t>
            </a:r>
            <a:r>
              <a:rPr lang="en-US" sz="1600" baseline="30000" dirty="0">
                <a:latin typeface="Helvetica" pitchFamily="2" charset="0"/>
              </a:rPr>
              <a:t>nd</a:t>
            </a:r>
            <a:r>
              <a:rPr lang="en-US" sz="1600" dirty="0">
                <a:latin typeface="Helvetica" pitchFamily="2" charset="0"/>
              </a:rPr>
              <a:t> focus preserves angle)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FF1736-244E-7947-871A-2C8DDA536183}"/>
              </a:ext>
            </a:extLst>
          </p:cNvPr>
          <p:cNvSpPr/>
          <p:nvPr/>
        </p:nvSpPr>
        <p:spPr>
          <a:xfrm>
            <a:off x="587828" y="6329014"/>
            <a:ext cx="8599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Small dipole covering the range between the endcap and Roman pots</a:t>
            </a:r>
            <a:endParaRPr lang="en-US" sz="1600" dirty="0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AA187DD4-215A-4F47-8324-5C5921B051FC}"/>
              </a:ext>
            </a:extLst>
          </p:cNvPr>
          <p:cNvSpPr/>
          <p:nvPr/>
        </p:nvSpPr>
        <p:spPr>
          <a:xfrm rot="16200000">
            <a:off x="1766234" y="5191608"/>
            <a:ext cx="352854" cy="20074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70683DE8-8DE9-724C-95A3-FB8635B1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25</a:t>
            </a:fld>
            <a:endParaRPr lang="en-US" dirty="0"/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id="{DEAAD539-0A29-B34D-900C-57ED9426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6469117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IR magnet layout showing the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focus </a:t>
            </a:r>
          </a:p>
        </p:txBody>
      </p:sp>
    </p:spTree>
    <p:extLst>
      <p:ext uri="{BB962C8B-B14F-4D97-AF65-F5344CB8AC3E}">
        <p14:creationId xmlns:p14="http://schemas.microsoft.com/office/powerpoint/2010/main" val="29382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Motivation for a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EIC detector and IR with a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focus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94AFAE-271C-D446-8EFB-5503DE0DA158}"/>
              </a:ext>
            </a:extLst>
          </p:cNvPr>
          <p:cNvSpPr txBox="1">
            <a:spLocks/>
          </p:cNvSpPr>
          <p:nvPr/>
        </p:nvSpPr>
        <p:spPr bwMode="auto">
          <a:xfrm>
            <a:off x="870860" y="1260862"/>
            <a:ext cx="9463314" cy="119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Needed to unlock the full discovery potential of the EIC</a:t>
            </a:r>
            <a:endParaRPr lang="en-US" sz="18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Cross checks of key results are essential!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Requires a general-purpose collider detector able to support the full EIC program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D279D92-F944-2B45-99E4-43C9B8344395}"/>
              </a:ext>
            </a:extLst>
          </p:cNvPr>
          <p:cNvSpPr txBox="1">
            <a:spLocks/>
          </p:cNvSpPr>
          <p:nvPr/>
        </p:nvSpPr>
        <p:spPr bwMode="auto">
          <a:xfrm>
            <a:off x="870860" y="2791635"/>
            <a:ext cx="10014855" cy="18568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New physics opportunities </a:t>
            </a:r>
            <a:endParaRPr lang="en-US" sz="2000" i="1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Take advantage of much-improved near-beam hadron detection enabled by a </a:t>
            </a:r>
            <a:r>
              <a:rPr lang="en-US" sz="1800" b="1" dirty="0">
                <a:latin typeface="Arial" charset="0"/>
                <a:cs typeface="Arial" charset="0"/>
              </a:rPr>
              <a:t>2</a:t>
            </a:r>
            <a:r>
              <a:rPr lang="en-US" sz="1800" b="1" baseline="30000" dirty="0">
                <a:latin typeface="Arial" charset="0"/>
                <a:cs typeface="Arial" charset="0"/>
              </a:rPr>
              <a:t>nd</a:t>
            </a:r>
            <a:r>
              <a:rPr lang="en-US" sz="1800" b="1" dirty="0">
                <a:latin typeface="Arial" charset="0"/>
                <a:cs typeface="Arial" charset="0"/>
              </a:rPr>
              <a:t> focus</a:t>
            </a:r>
            <a:r>
              <a:rPr lang="en-US" sz="1800" dirty="0">
                <a:latin typeface="Arial" charset="0"/>
                <a:cs typeface="Arial" charset="0"/>
              </a:rPr>
              <a:t>,</a:t>
            </a:r>
          </a:p>
          <a:p>
            <a:pPr marL="120015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charset="0"/>
                <a:cs typeface="Arial" charset="0"/>
              </a:rPr>
              <a:t>exclusive / diffractive, recoiling nuclei </a:t>
            </a:r>
            <a:r>
              <a:rPr lang="en-US" sz="1600" dirty="0">
                <a:latin typeface="Arial" charset="0"/>
                <a:cs typeface="Arial" charset="0"/>
              </a:rPr>
              <a:t>and</a:t>
            </a:r>
            <a:r>
              <a:rPr lang="en-US" sz="1600" i="1" dirty="0">
                <a:latin typeface="Arial" charset="0"/>
                <a:cs typeface="Arial" charset="0"/>
              </a:rPr>
              <a:t> fragments from nuclear breakup, </a:t>
            </a:r>
            <a:r>
              <a:rPr lang="en-US" sz="1600" i="1" dirty="0" err="1">
                <a:latin typeface="Arial" charset="0"/>
                <a:cs typeface="Arial" charset="0"/>
              </a:rPr>
              <a:t>etc</a:t>
            </a:r>
            <a:endParaRPr lang="en-US" sz="1600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Other capabilities for pursuing ideas beyond the White Paper / Yellow Report</a:t>
            </a:r>
          </a:p>
          <a:p>
            <a:pPr marL="120015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charset="0"/>
                <a:cs typeface="Arial" charset="0"/>
              </a:rPr>
              <a:t>muons, spectroscopy, BSM, ... - Your input is essential!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60C3337-1FE6-6B4E-A8EE-3E764ED56BEE}"/>
              </a:ext>
            </a:extLst>
          </p:cNvPr>
          <p:cNvSpPr txBox="1">
            <a:spLocks/>
          </p:cNvSpPr>
          <p:nvPr/>
        </p:nvSpPr>
        <p:spPr bwMode="auto">
          <a:xfrm>
            <a:off x="870860" y="4825007"/>
            <a:ext cx="9076329" cy="14470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Complementary with </a:t>
            </a:r>
            <a:r>
              <a:rPr lang="en-US" sz="2000" dirty="0" err="1">
                <a:latin typeface="Arial" charset="0"/>
                <a:cs typeface="Arial" charset="0"/>
              </a:rPr>
              <a:t>ePIC</a:t>
            </a:r>
            <a:endParaRPr lang="en-US" sz="2000" i="1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Possible to reduce combined systematics (as for H1 and ZEUS)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Particularly important for the EIC where high statistics mean that uncertainties for a large fraction of the envisioned measurements will be </a:t>
            </a:r>
            <a:r>
              <a:rPr lang="en-US" sz="1800" b="1" dirty="0">
                <a:latin typeface="Arial" charset="0"/>
                <a:cs typeface="Arial" charset="0"/>
              </a:rPr>
              <a:t>systematics limited</a:t>
            </a:r>
          </a:p>
        </p:txBody>
      </p:sp>
    </p:spTree>
    <p:extLst>
      <p:ext uri="{BB962C8B-B14F-4D97-AF65-F5344CB8AC3E}">
        <p14:creationId xmlns:p14="http://schemas.microsoft.com/office/powerpoint/2010/main" val="185711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4</a:t>
            </a:fld>
            <a:endParaRPr lang="en-US" dirty="0"/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2D19CDC-07F1-F04B-B034-C0699AF2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Luminosity, acceptance, and systematics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BF9F0-84E8-2646-822C-987E6A1C1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00" y="1318204"/>
            <a:ext cx="6187440" cy="402336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D74689E-1F28-154F-8B9A-1304D61CCD8B}"/>
              </a:ext>
            </a:extLst>
          </p:cNvPr>
          <p:cNvSpPr txBox="1">
            <a:spLocks/>
          </p:cNvSpPr>
          <p:nvPr/>
        </p:nvSpPr>
        <p:spPr bwMode="auto">
          <a:xfrm>
            <a:off x="7395033" y="1920243"/>
            <a:ext cx="4027710" cy="10406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Tomography / imaging requires a high </a:t>
            </a:r>
            <a:r>
              <a:rPr lang="en-US" sz="1800" b="1" dirty="0">
                <a:latin typeface="Arial" charset="0"/>
                <a:cs typeface="Arial" charset="0"/>
              </a:rPr>
              <a:t>luminosity</a:t>
            </a:r>
            <a:r>
              <a:rPr lang="en-US" sz="1800" dirty="0">
                <a:latin typeface="Arial" charset="0"/>
                <a:cs typeface="Arial" charset="0"/>
              </a:rPr>
              <a:t> – but also excellent far-forward </a:t>
            </a:r>
            <a:r>
              <a:rPr lang="en-US" sz="1800" b="1" dirty="0">
                <a:latin typeface="Arial" charset="0"/>
                <a:cs typeface="Arial" charset="0"/>
              </a:rPr>
              <a:t>acceptance</a:t>
            </a:r>
            <a:endParaRPr lang="en-US" sz="1800" b="1" i="1" dirty="0">
              <a:latin typeface="Arial" charset="0"/>
              <a:cs typeface="Arial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EBEA2BE-3F7D-7A41-A26C-4AD79DA79B2C}"/>
              </a:ext>
            </a:extLst>
          </p:cNvPr>
          <p:cNvSpPr txBox="1">
            <a:spLocks/>
          </p:cNvSpPr>
          <p:nvPr/>
        </p:nvSpPr>
        <p:spPr bwMode="auto">
          <a:xfrm>
            <a:off x="7445832" y="3132187"/>
            <a:ext cx="3976911" cy="15849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When the EIC reaches its design luminosity, many measurements in these categories will become </a:t>
            </a:r>
            <a:r>
              <a:rPr lang="en-US" sz="1800" b="1" dirty="0">
                <a:latin typeface="Arial" charset="0"/>
                <a:cs typeface="Arial" charset="0"/>
              </a:rPr>
              <a:t>systematics</a:t>
            </a:r>
            <a:r>
              <a:rPr lang="en-US" sz="1800" dirty="0">
                <a:latin typeface="Arial" charset="0"/>
                <a:cs typeface="Arial" charset="0"/>
              </a:rPr>
              <a:t> limited, greatly benefitting from two detectors. </a:t>
            </a:r>
            <a:endParaRPr lang="en-US" sz="1800" i="1" dirty="0"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B096E29-09A3-9B42-A148-EED25FA04E34}"/>
              </a:ext>
            </a:extLst>
          </p:cNvPr>
          <p:cNvSpPr/>
          <p:nvPr/>
        </p:nvSpPr>
        <p:spPr>
          <a:xfrm>
            <a:off x="6995887" y="3222167"/>
            <a:ext cx="232227" cy="1190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223AA3A-33F0-194D-83E4-C412B42609BF}"/>
              </a:ext>
            </a:extLst>
          </p:cNvPr>
          <p:cNvSpPr/>
          <p:nvPr/>
        </p:nvSpPr>
        <p:spPr>
          <a:xfrm>
            <a:off x="6988629" y="1973941"/>
            <a:ext cx="224971" cy="9869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3BD70-8660-D841-832C-164E2FC3EEDB}"/>
              </a:ext>
            </a:extLst>
          </p:cNvPr>
          <p:cNvSpPr/>
          <p:nvPr/>
        </p:nvSpPr>
        <p:spPr>
          <a:xfrm>
            <a:off x="3472931" y="5648573"/>
            <a:ext cx="630969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2</a:t>
            </a:r>
            <a:r>
              <a:rPr lang="en-US" baseline="30000" dirty="0">
                <a:latin typeface="Helvetica" pitchFamily="2" charset="0"/>
              </a:rPr>
              <a:t>nd</a:t>
            </a:r>
            <a:r>
              <a:rPr lang="en-US" dirty="0">
                <a:latin typeface="Helvetica" pitchFamily="2" charset="0"/>
              </a:rPr>
              <a:t> detector with improved forward acceptance will have a large impact on all aspects of the EIC physics program.</a:t>
            </a:r>
          </a:p>
        </p:txBody>
      </p:sp>
    </p:spTree>
    <p:extLst>
      <p:ext uri="{BB962C8B-B14F-4D97-AF65-F5344CB8AC3E}">
        <p14:creationId xmlns:p14="http://schemas.microsoft.com/office/powerpoint/2010/main" val="279764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Reference schedule including a 2</a:t>
            </a:r>
            <a:r>
              <a:rPr lang="en-US" sz="2963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IR and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D7144-5AC9-1E4E-89A9-452E2FFB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5" y="844926"/>
            <a:ext cx="8305329" cy="5898974"/>
          </a:xfrm>
          <a:prstGeom prst="rect">
            <a:avLst/>
          </a:prstGeom>
        </p:spPr>
      </p:pic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830F471C-550C-D845-879F-99B3B88490C1}"/>
              </a:ext>
            </a:extLst>
          </p:cNvPr>
          <p:cNvSpPr/>
          <p:nvPr/>
        </p:nvSpPr>
        <p:spPr>
          <a:xfrm rot="10800000">
            <a:off x="9536542" y="5719782"/>
            <a:ext cx="1711036" cy="555993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F3C8C-A528-F24B-B178-BB4591594D28}"/>
              </a:ext>
            </a:extLst>
          </p:cNvPr>
          <p:cNvSpPr/>
          <p:nvPr/>
        </p:nvSpPr>
        <p:spPr>
          <a:xfrm>
            <a:off x="8908533" y="619366"/>
            <a:ext cx="2731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Helvetica" pitchFamily="2" charset="0"/>
              </a:rPr>
              <a:t>Jim </a:t>
            </a:r>
            <a:r>
              <a:rPr lang="en-US" sz="1400" i="1" dirty="0" err="1">
                <a:solidFill>
                  <a:schemeClr val="accent1"/>
                </a:solidFill>
                <a:latin typeface="Helvetica" pitchFamily="2" charset="0"/>
              </a:rPr>
              <a:t>Yeck</a:t>
            </a:r>
            <a:r>
              <a:rPr lang="en-US" sz="1400" i="1" dirty="0">
                <a:solidFill>
                  <a:schemeClr val="accent1"/>
                </a:solidFill>
                <a:latin typeface="Helvetica" pitchFamily="2" charset="0"/>
              </a:rPr>
              <a:t>, EIC 2</a:t>
            </a:r>
            <a:r>
              <a:rPr lang="en-US" sz="1400" i="1" baseline="30000" dirty="0">
                <a:solidFill>
                  <a:schemeClr val="accent1"/>
                </a:solidFill>
                <a:latin typeface="Helvetica" pitchFamily="2" charset="0"/>
              </a:rPr>
              <a:t>nd</a:t>
            </a:r>
            <a:r>
              <a:rPr lang="en-US" sz="1400" i="1" dirty="0">
                <a:solidFill>
                  <a:schemeClr val="accent1"/>
                </a:solidFill>
                <a:latin typeface="Helvetica" pitchFamily="2" charset="0"/>
              </a:rPr>
              <a:t> detector WS, May 2023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37F02-364E-2240-B22C-39500D2CBFCF}"/>
              </a:ext>
            </a:extLst>
          </p:cNvPr>
          <p:cNvSpPr/>
          <p:nvPr/>
        </p:nvSpPr>
        <p:spPr>
          <a:xfrm>
            <a:off x="9518133" y="5263936"/>
            <a:ext cx="2078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detector</a:t>
            </a:r>
          </a:p>
        </p:txBody>
      </p:sp>
    </p:spTree>
    <p:extLst>
      <p:ext uri="{BB962C8B-B14F-4D97-AF65-F5344CB8AC3E}">
        <p14:creationId xmlns:p14="http://schemas.microsoft.com/office/powerpoint/2010/main" val="62941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15B02EA-1B7C-6B49-A2F4-90754A702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10008034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DOE review by NSAC of new or upgraded facilities for 2024-2034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F4B4631-4235-744B-9D9E-6041FCC53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1" y="888207"/>
            <a:ext cx="3585027" cy="32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7140" tIns="40113" rIns="77140" bIns="40113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>
              <a:spcBef>
                <a:spcPts val="536"/>
              </a:spcBef>
            </a:pPr>
            <a:r>
              <a:rPr lang="en-US" altLang="en-US" sz="1600" dirty="0">
                <a:latin typeface="Times New Roman" charset="0"/>
              </a:rPr>
              <a:t>https://</a:t>
            </a:r>
            <a:r>
              <a:rPr lang="en-US" altLang="en-US" sz="1600" dirty="0" err="1">
                <a:latin typeface="Times New Roman" charset="0"/>
              </a:rPr>
              <a:t>science.osti.gov</a:t>
            </a:r>
            <a:r>
              <a:rPr lang="en-US" altLang="en-US" sz="1600" dirty="0">
                <a:latin typeface="Times New Roman" charset="0"/>
              </a:rPr>
              <a:t>/np/</a:t>
            </a:r>
            <a:r>
              <a:rPr lang="en-US" altLang="en-US" sz="1600" dirty="0" err="1">
                <a:latin typeface="Times New Roman" charset="0"/>
              </a:rPr>
              <a:t>nsac</a:t>
            </a:r>
            <a:r>
              <a:rPr lang="en-US" altLang="en-US" sz="1600" dirty="0">
                <a:latin typeface="Times New Roman" charset="0"/>
              </a:rPr>
              <a:t>/Reports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3731F6F-8BC5-6548-9BE8-8DEFDCBB31CC}"/>
              </a:ext>
            </a:extLst>
          </p:cNvPr>
          <p:cNvSpPr txBox="1">
            <a:spLocks/>
          </p:cNvSpPr>
          <p:nvPr/>
        </p:nvSpPr>
        <p:spPr bwMode="auto">
          <a:xfrm>
            <a:off x="985856" y="3654872"/>
            <a:ext cx="7069573" cy="24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b="1" dirty="0">
                <a:solidFill>
                  <a:srgbClr val="C00000"/>
                </a:solidFill>
                <a:latin typeface="Arial" charset="0"/>
                <a:cs typeface="Arial" charset="0"/>
              </a:rPr>
              <a:t>Electron-Ion Collider (EIC)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High-Rigidity Spectrometer (HRS) at FRIB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Ton-Scale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Neutrinoless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Double-beta Decay (TS-NLDBD)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Project 8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Facility for Rare Isotope Beams Energy Upgrade (FRIB400)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b="1" dirty="0">
                <a:solidFill>
                  <a:srgbClr val="0070C0"/>
                </a:solidFill>
                <a:latin typeface="Arial" charset="0"/>
                <a:cs typeface="Arial" charset="0"/>
              </a:rPr>
              <a:t>Solenoid Large Intensity Device (</a:t>
            </a:r>
            <a:r>
              <a:rPr lang="en-US" sz="18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SoLID</a:t>
            </a:r>
            <a:r>
              <a:rPr lang="en-US" sz="1800" b="1" dirty="0">
                <a:solidFill>
                  <a:srgbClr val="0070C0"/>
                </a:solidFill>
                <a:latin typeface="Arial" charset="0"/>
                <a:cs typeface="Arial" charset="0"/>
              </a:rPr>
              <a:t>) at </a:t>
            </a:r>
            <a:r>
              <a:rPr lang="en-US" sz="18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JLab</a:t>
            </a:r>
            <a:endParaRPr lang="en-US" sz="18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b="1" dirty="0">
                <a:solidFill>
                  <a:srgbClr val="C00000"/>
                </a:solidFill>
                <a:latin typeface="Arial" charset="0"/>
                <a:cs typeface="Arial" charset="0"/>
              </a:rPr>
              <a:t>Electron-Ion Collider (EIC) Detector II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FAA5E26-8416-8C4B-AF0B-389A4914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229" y="3145174"/>
            <a:ext cx="5333999" cy="38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7140" tIns="40113" rIns="77140" bIns="40113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>
              <a:spcBef>
                <a:spcPts val="536"/>
              </a:spcBef>
            </a:pPr>
            <a:r>
              <a:rPr lang="en-US" altLang="en-US" sz="2000" u="sng" dirty="0">
                <a:latin typeface="Times New Roman" charset="0"/>
              </a:rPr>
              <a:t>Facilities or upgrades included in the review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3A4FF5C-28A6-D24A-A85D-05D3F6674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1766318"/>
            <a:ext cx="9398000" cy="97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7140" tIns="40113" rIns="77140" bIns="40113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>
              <a:spcBef>
                <a:spcPts val="536"/>
              </a:spcBef>
            </a:pPr>
            <a:r>
              <a:rPr lang="en-US" altLang="en-US" i="1" dirty="0">
                <a:latin typeface="Times New Roman" charset="0"/>
              </a:rPr>
              <a:t>“… I am asking the SC advisory committees to look toward the scientific horizon and identify what new or upgraded facilities will best serve our needs in the next ten years (2024-2034).”</a:t>
            </a:r>
          </a:p>
          <a:p>
            <a:pPr eaLnBrk="0">
              <a:spcBef>
                <a:spcPts val="536"/>
              </a:spcBef>
            </a:pPr>
            <a:r>
              <a:rPr lang="en-US" altLang="en-US" i="1" dirty="0">
                <a:latin typeface="Times New Roman" charset="0"/>
              </a:rPr>
              <a:t>	</a:t>
            </a:r>
            <a:r>
              <a:rPr lang="en-US" altLang="en-US" dirty="0">
                <a:latin typeface="Times New Roman" charset="0"/>
              </a:rPr>
              <a:t>From DOE charge to NSAC</a:t>
            </a:r>
          </a:p>
        </p:txBody>
      </p:sp>
    </p:spTree>
    <p:extLst>
      <p:ext uri="{BB962C8B-B14F-4D97-AF65-F5344CB8AC3E}">
        <p14:creationId xmlns:p14="http://schemas.microsoft.com/office/powerpoint/2010/main" val="135827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7A3C5-3E52-6A4D-854C-E7B60527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354" y="1488507"/>
            <a:ext cx="4962525" cy="379095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0D840-ADDF-2542-BFFD-D4B2F06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7</a:t>
            </a:fld>
            <a:endParaRPr lang="en-US" dirty="0"/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2D19CDC-07F1-F04B-B034-C0699AF2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722588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Integration of the central detector with the interaction region (IR8)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0287A5-8AD3-1D46-9F3E-FD311FE83921}"/>
              </a:ext>
            </a:extLst>
          </p:cNvPr>
          <p:cNvCxnSpPr/>
          <p:nvPr/>
        </p:nvCxnSpPr>
        <p:spPr>
          <a:xfrm flipH="1">
            <a:off x="8250194" y="2755656"/>
            <a:ext cx="740229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">
            <a:extLst>
              <a:ext uri="{FF2B5EF4-FFF2-40B4-BE49-F238E27FC236}">
                <a16:creationId xmlns:a16="http://schemas.microsoft.com/office/drawing/2014/main" id="{59D53EBE-DBCE-B344-9524-9100BB9C7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668" y="2774830"/>
            <a:ext cx="951722" cy="5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3 m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0ADAADC4-0553-3441-8977-C78AC8D21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6537" y="5577124"/>
            <a:ext cx="3172408" cy="5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RCS line (left) in IR8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485B3A2-6F01-4F99-9DB5-7E28A6830ADE}"/>
              </a:ext>
            </a:extLst>
          </p:cNvPr>
          <p:cNvSpPr txBox="1">
            <a:spLocks/>
          </p:cNvSpPr>
          <p:nvPr/>
        </p:nvSpPr>
        <p:spPr bwMode="auto">
          <a:xfrm>
            <a:off x="562328" y="5136334"/>
            <a:ext cx="5755609" cy="11481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IR8 will have a far-forward spectrometer with a 2</a:t>
            </a:r>
            <a:r>
              <a:rPr lang="en-US" sz="2000" baseline="30000" dirty="0">
                <a:latin typeface="Arial" charset="0"/>
                <a:cs typeface="Arial" charset="0"/>
              </a:rPr>
              <a:t>nd</a:t>
            </a:r>
            <a:r>
              <a:rPr lang="en-US" sz="2000" dirty="0">
                <a:latin typeface="Arial" charset="0"/>
                <a:cs typeface="Arial" charset="0"/>
              </a:rPr>
              <a:t> focus on the (outgoing) hadron side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Natural synergies with central detector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DA67691-8C6E-1687-6FC2-65881D025A2E}"/>
              </a:ext>
            </a:extLst>
          </p:cNvPr>
          <p:cNvSpPr txBox="1">
            <a:spLocks/>
          </p:cNvSpPr>
          <p:nvPr/>
        </p:nvSpPr>
        <p:spPr bwMode="auto">
          <a:xfrm>
            <a:off x="562329" y="1420307"/>
            <a:ext cx="5543447" cy="15125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Detector space (outer size):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Longitudinal: +/- 4.5 m around the IP (original BNL spec)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Transverse: 3 m radius (limited by RCS line)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CA526C5-5D74-BC0F-8EC0-1A08498EB5A7}"/>
              </a:ext>
            </a:extLst>
          </p:cNvPr>
          <p:cNvSpPr txBox="1">
            <a:spLocks/>
          </p:cNvSpPr>
          <p:nvPr/>
        </p:nvSpPr>
        <p:spPr bwMode="auto">
          <a:xfrm>
            <a:off x="562329" y="3205985"/>
            <a:ext cx="5755608" cy="15125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Solenoid size: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Longitudinal: can be shorter than in </a:t>
            </a:r>
            <a:r>
              <a:rPr lang="en-US" sz="1800" dirty="0" err="1">
                <a:latin typeface="Arial" charset="0"/>
                <a:cs typeface="Arial" charset="0"/>
              </a:rPr>
              <a:t>ePIC</a:t>
            </a:r>
            <a:r>
              <a:rPr lang="en-US" sz="1800" dirty="0">
                <a:latin typeface="Arial" charset="0"/>
                <a:cs typeface="Arial" charset="0"/>
              </a:rPr>
              <a:t>, still providing more internal space (2.5-3.0 m coil)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Transverse: Inner radius will depend of B-field</a:t>
            </a:r>
          </a:p>
        </p:txBody>
      </p:sp>
    </p:spTree>
    <p:extLst>
      <p:ext uri="{BB962C8B-B14F-4D97-AF65-F5344CB8AC3E}">
        <p14:creationId xmlns:p14="http://schemas.microsoft.com/office/powerpoint/2010/main" val="696102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15B02EA-1B7C-6B49-A2F4-90754A702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7628365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A 2</a:t>
            </a:r>
            <a:r>
              <a:rPr lang="en-US" sz="2800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detector for the EIC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DC44BD5-1209-CF48-BDC4-420C403EB06C}"/>
              </a:ext>
            </a:extLst>
          </p:cNvPr>
          <p:cNvSpPr txBox="1">
            <a:spLocks/>
          </p:cNvSpPr>
          <p:nvPr/>
        </p:nvSpPr>
        <p:spPr bwMode="auto">
          <a:xfrm>
            <a:off x="538074" y="953846"/>
            <a:ext cx="9001342" cy="117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General-purpose detector able to carry out the full EIC physics program.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Cross checks of discoveries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Reduced systematic uncertainties from combined data with </a:t>
            </a:r>
            <a:r>
              <a:rPr lang="en-US" sz="1600" dirty="0" err="1">
                <a:latin typeface="Arial" charset="0"/>
                <a:cs typeface="Arial" charset="0"/>
              </a:rPr>
              <a:t>ePIC</a:t>
            </a:r>
            <a:r>
              <a:rPr lang="en-US" sz="1600" dirty="0">
                <a:latin typeface="Arial" charset="0"/>
                <a:cs typeface="Arial" charset="0"/>
              </a:rPr>
              <a:t> (</a:t>
            </a:r>
            <a:r>
              <a:rPr lang="en-US" sz="1600" i="1" dirty="0">
                <a:latin typeface="Arial" charset="0"/>
                <a:cs typeface="Arial" charset="0"/>
              </a:rPr>
              <a:t>c.f</a:t>
            </a:r>
            <a:r>
              <a:rPr lang="en-US" sz="1600" dirty="0">
                <a:latin typeface="Arial" charset="0"/>
                <a:cs typeface="Arial" charset="0"/>
              </a:rPr>
              <a:t>. H1 and ZEUS)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B84D9C1-ABE0-634C-ACE3-F40ADE5A8E5E}"/>
              </a:ext>
            </a:extLst>
          </p:cNvPr>
          <p:cNvSpPr txBox="1">
            <a:spLocks/>
          </p:cNvSpPr>
          <p:nvPr/>
        </p:nvSpPr>
        <p:spPr bwMode="auto">
          <a:xfrm>
            <a:off x="538074" y="2244089"/>
            <a:ext cx="10928996" cy="340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Capabilities would / could include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Forward recoil / fragment detection with a </a:t>
            </a:r>
            <a:r>
              <a:rPr lang="en-US" sz="1600" b="1" dirty="0">
                <a:latin typeface="Arial" charset="0"/>
                <a:cs typeface="Arial" charset="0"/>
              </a:rPr>
              <a:t>2</a:t>
            </a:r>
            <a:r>
              <a:rPr lang="en-US" sz="1600" b="1" baseline="30000" dirty="0">
                <a:latin typeface="Arial" charset="0"/>
                <a:cs typeface="Arial" charset="0"/>
              </a:rPr>
              <a:t>nd</a:t>
            </a:r>
            <a:r>
              <a:rPr lang="en-US" sz="1600" b="1" dirty="0">
                <a:latin typeface="Arial" charset="0"/>
                <a:cs typeface="Arial" charset="0"/>
              </a:rPr>
              <a:t> focus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Improves acceptance for low-</a:t>
            </a:r>
            <a:r>
              <a:rPr lang="en-US" sz="1600" dirty="0" err="1">
                <a:latin typeface="Arial" charset="0"/>
                <a:cs typeface="Arial" charset="0"/>
              </a:rPr>
              <a:t>p</a:t>
            </a:r>
            <a:r>
              <a:rPr lang="en-US" sz="1600" baseline="-25000" dirty="0" err="1">
                <a:latin typeface="Arial" charset="0"/>
                <a:cs typeface="Arial" charset="0"/>
              </a:rPr>
              <a:t>T</a:t>
            </a:r>
            <a:r>
              <a:rPr lang="en-US" sz="1600" dirty="0">
                <a:latin typeface="Arial" charset="0"/>
                <a:cs typeface="Arial" charset="0"/>
              </a:rPr>
              <a:t> / low-x protons from exclusive reactions.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Allows tagging of nearly all ion fragments (or vetoing breakup of nuclei)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Enables detection of rare isotopes (</a:t>
            </a:r>
            <a:r>
              <a:rPr lang="en-US" sz="1600" i="1" dirty="0">
                <a:latin typeface="Arial" charset="0"/>
                <a:cs typeface="Arial" charset="0"/>
              </a:rPr>
              <a:t>e.g.</a:t>
            </a:r>
            <a:r>
              <a:rPr lang="en-US" sz="1600" dirty="0">
                <a:latin typeface="Arial" charset="0"/>
                <a:cs typeface="Arial" charset="0"/>
              </a:rPr>
              <a:t>, Z=89-94 not well covered by FRIB)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High </a:t>
            </a:r>
            <a:r>
              <a:rPr lang="en-US" sz="1600" b="1" dirty="0">
                <a:latin typeface="Arial" charset="0"/>
                <a:cs typeface="Arial" charset="0"/>
              </a:rPr>
              <a:t>resolution</a:t>
            </a:r>
            <a:r>
              <a:rPr lang="en-US" sz="1600" dirty="0">
                <a:latin typeface="Arial" charset="0"/>
                <a:cs typeface="Arial" charset="0"/>
              </a:rPr>
              <a:t>, </a:t>
            </a:r>
            <a:r>
              <a:rPr lang="en-US" sz="1600" i="1" dirty="0">
                <a:latin typeface="Arial" charset="0"/>
                <a:cs typeface="Arial" charset="0"/>
              </a:rPr>
              <a:t>e.g.</a:t>
            </a:r>
            <a:r>
              <a:rPr lang="en-US" sz="1600" dirty="0">
                <a:latin typeface="Arial" charset="0"/>
                <a:cs typeface="Arial" charset="0"/>
              </a:rPr>
              <a:t>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B-field up to 3 T (vs 1.7 T in </a:t>
            </a:r>
            <a:r>
              <a:rPr lang="en-US" sz="1600" dirty="0" err="1">
                <a:latin typeface="Arial" charset="0"/>
                <a:cs typeface="Arial" charset="0"/>
              </a:rPr>
              <a:t>ePIC</a:t>
            </a:r>
            <a:r>
              <a:rPr lang="en-US" sz="1600" dirty="0">
                <a:latin typeface="Arial" charset="0"/>
                <a:cs typeface="Arial" charset="0"/>
              </a:rPr>
              <a:t>) for charged particles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Precision EM calorimetry could be extended into barrel (</a:t>
            </a:r>
            <a:r>
              <a:rPr lang="en-US" sz="1600" i="1" dirty="0">
                <a:latin typeface="Arial" charset="0"/>
                <a:cs typeface="Arial" charset="0"/>
              </a:rPr>
              <a:t>e.g.</a:t>
            </a:r>
            <a:r>
              <a:rPr lang="en-US" sz="1600" dirty="0">
                <a:latin typeface="Arial" charset="0"/>
                <a:cs typeface="Arial" charset="0"/>
              </a:rPr>
              <a:t>, DVCS on nuclei and spectrometry)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Much-improved </a:t>
            </a:r>
            <a:r>
              <a:rPr lang="en-US" sz="1600" b="1" dirty="0">
                <a:latin typeface="Arial" charset="0"/>
                <a:cs typeface="Arial" charset="0"/>
              </a:rPr>
              <a:t>muon </a:t>
            </a:r>
            <a:r>
              <a:rPr lang="en-US" sz="1600" dirty="0">
                <a:latin typeface="Arial" charset="0"/>
                <a:cs typeface="Arial" charset="0"/>
              </a:rPr>
              <a:t>detection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Unambiguous identification of scattered electron from decay leptons in dilepton production (</a:t>
            </a:r>
            <a:r>
              <a:rPr lang="en-US" sz="1600" i="1" dirty="0">
                <a:latin typeface="Arial" charset="0"/>
                <a:cs typeface="Arial" charset="0"/>
              </a:rPr>
              <a:t>e.g</a:t>
            </a:r>
            <a:r>
              <a:rPr lang="en-US" sz="1600" dirty="0">
                <a:latin typeface="Arial" charset="0"/>
                <a:cs typeface="Arial" charset="0"/>
              </a:rPr>
              <a:t>., DDVCS)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Improved coverage for 0.1 &lt; </a:t>
            </a:r>
            <a:r>
              <a:rPr lang="en-US" sz="1600" b="1" dirty="0">
                <a:latin typeface="Arial" charset="0"/>
                <a:cs typeface="Arial" charset="0"/>
              </a:rPr>
              <a:t>Q</a:t>
            </a:r>
            <a:r>
              <a:rPr lang="en-US" sz="1600" b="1" baseline="30000" dirty="0">
                <a:latin typeface="Arial" charset="0"/>
                <a:cs typeface="Arial" charset="0"/>
              </a:rPr>
              <a:t>2</a:t>
            </a:r>
            <a:r>
              <a:rPr lang="en-US" sz="1600" dirty="0">
                <a:latin typeface="Arial" charset="0"/>
                <a:cs typeface="Arial" charset="0"/>
              </a:rPr>
              <a:t> &lt; 1 GeV</a:t>
            </a:r>
            <a:r>
              <a:rPr lang="en-US" sz="1600" baseline="30000" dirty="0">
                <a:latin typeface="Arial" charset="0"/>
                <a:cs typeface="Arial" charset="0"/>
              </a:rPr>
              <a:t>2</a:t>
            </a:r>
            <a:r>
              <a:rPr lang="en-US" sz="1600" dirty="0">
                <a:latin typeface="Arial" charset="0"/>
                <a:cs typeface="Arial" charset="0"/>
              </a:rPr>
              <a:t> (gap between endcap and low-Q</a:t>
            </a:r>
            <a:r>
              <a:rPr lang="en-US" sz="1600" baseline="30000" dirty="0">
                <a:latin typeface="Arial" charset="0"/>
                <a:cs typeface="Arial" charset="0"/>
              </a:rPr>
              <a:t>2</a:t>
            </a:r>
            <a:r>
              <a:rPr lang="en-US" sz="1600" dirty="0">
                <a:latin typeface="Arial" charset="0"/>
                <a:cs typeface="Arial" charset="0"/>
              </a:rPr>
              <a:t> tagger)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077DEFE-2712-E266-40C8-5A7C976A6293}"/>
              </a:ext>
            </a:extLst>
          </p:cNvPr>
          <p:cNvSpPr txBox="1">
            <a:spLocks/>
          </p:cNvSpPr>
          <p:nvPr/>
        </p:nvSpPr>
        <p:spPr bwMode="auto">
          <a:xfrm>
            <a:off x="538073" y="5874831"/>
            <a:ext cx="9767461" cy="6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Generic EIC detector R&amp;D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Example: extended momentum coverage for PID in the barrel from further DIRC development</a:t>
            </a:r>
          </a:p>
        </p:txBody>
      </p:sp>
    </p:spTree>
    <p:extLst>
      <p:ext uri="{BB962C8B-B14F-4D97-AF65-F5344CB8AC3E}">
        <p14:creationId xmlns:p14="http://schemas.microsoft.com/office/powerpoint/2010/main" val="163008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374349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double-DVCS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ED48B5D-00B5-7A49-A13F-4B28807D8E4A}"/>
              </a:ext>
            </a:extLst>
          </p:cNvPr>
          <p:cNvSpPr txBox="1">
            <a:spLocks/>
          </p:cNvSpPr>
          <p:nvPr/>
        </p:nvSpPr>
        <p:spPr bwMode="auto">
          <a:xfrm>
            <a:off x="500433" y="1443572"/>
            <a:ext cx="5856826" cy="10819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Double DVCS makes it possible to probe GPDs outside of the </a:t>
            </a:r>
            <a:r>
              <a:rPr lang="en-US" sz="1800" i="1" dirty="0">
                <a:latin typeface="Arial" charset="0"/>
                <a:cs typeface="Arial" charset="0"/>
              </a:rPr>
              <a:t>x = </a:t>
            </a:r>
            <a:r>
              <a:rPr lang="en-US" sz="1800" i="1" dirty="0">
                <a:latin typeface="Symbol" pitchFamily="2" charset="2"/>
                <a:cs typeface="Arial" charset="0"/>
              </a:rPr>
              <a:t>x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line.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Measure </a:t>
            </a:r>
            <a:r>
              <a:rPr lang="en-US" sz="1600" i="1" dirty="0">
                <a:latin typeface="Symbol" pitchFamily="2" charset="2"/>
                <a:cs typeface="Arial" charset="0"/>
              </a:rPr>
              <a:t>x</a:t>
            </a:r>
            <a:r>
              <a:rPr lang="en-US" sz="1600" dirty="0">
                <a:latin typeface="Arial" charset="0"/>
                <a:cs typeface="Arial" charset="0"/>
              </a:rPr>
              <a:t> dependence at low </a:t>
            </a:r>
            <a:r>
              <a:rPr lang="en-US" sz="1600" i="1" dirty="0">
                <a:latin typeface="Arial" charset="0"/>
                <a:cs typeface="Arial" charset="0"/>
              </a:rPr>
              <a:t>t</a:t>
            </a:r>
            <a:r>
              <a:rPr lang="en-US" sz="1600" dirty="0">
                <a:latin typeface="Arial" charset="0"/>
                <a:cs typeface="Arial" charset="0"/>
              </a:rPr>
              <a:t> and moderate </a:t>
            </a:r>
            <a:r>
              <a:rPr lang="en-US" sz="1600" i="1" dirty="0">
                <a:latin typeface="Arial" charset="0"/>
                <a:cs typeface="Arial" charset="0"/>
              </a:rPr>
              <a:t>Q</a:t>
            </a:r>
            <a:r>
              <a:rPr lang="en-US" sz="1600" i="1" baseline="30000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FAD3573-83D1-2D43-AD84-69AA9DB18CCC}"/>
              </a:ext>
            </a:extLst>
          </p:cNvPr>
          <p:cNvSpPr txBox="1">
            <a:spLocks/>
          </p:cNvSpPr>
          <p:nvPr/>
        </p:nvSpPr>
        <p:spPr bwMode="auto">
          <a:xfrm>
            <a:off x="500431" y="4371646"/>
            <a:ext cx="6045511" cy="18982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A 2</a:t>
            </a:r>
            <a:r>
              <a:rPr lang="en-US" sz="1800" baseline="30000" dirty="0">
                <a:latin typeface="Arial" charset="0"/>
                <a:cs typeface="Arial" charset="0"/>
              </a:rPr>
              <a:t>nd</a:t>
            </a:r>
            <a:r>
              <a:rPr lang="en-US" sz="1800" dirty="0">
                <a:latin typeface="Arial" charset="0"/>
                <a:cs typeface="Arial" charset="0"/>
              </a:rPr>
              <a:t> EIC detector could provide a better DDVCS measurement than </a:t>
            </a:r>
            <a:r>
              <a:rPr lang="en-US" sz="1800" dirty="0" err="1">
                <a:latin typeface="Arial" charset="0"/>
                <a:cs typeface="Arial" charset="0"/>
              </a:rPr>
              <a:t>ePIC</a:t>
            </a:r>
            <a:r>
              <a:rPr lang="en-US" sz="1800" dirty="0">
                <a:latin typeface="Arial" charset="0"/>
                <a:cs typeface="Arial" charset="0"/>
              </a:rPr>
              <a:t> or </a:t>
            </a:r>
            <a:r>
              <a:rPr lang="en-US" sz="1800" dirty="0" err="1">
                <a:latin typeface="Arial" charset="0"/>
                <a:cs typeface="Arial" charset="0"/>
              </a:rPr>
              <a:t>JLab</a:t>
            </a:r>
            <a:r>
              <a:rPr lang="en-US" sz="1800" dirty="0">
                <a:latin typeface="Arial" charset="0"/>
                <a:cs typeface="Arial" charset="0"/>
              </a:rPr>
              <a:t> (fixed-target)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muon ID</a:t>
            </a:r>
            <a:r>
              <a:rPr lang="en-US" sz="1600" dirty="0">
                <a:latin typeface="Arial" charset="0"/>
                <a:cs typeface="Arial" charset="0"/>
              </a:rPr>
              <a:t> is </a:t>
            </a:r>
            <a:r>
              <a:rPr lang="en-US" sz="1600" i="1" dirty="0">
                <a:latin typeface="Arial" charset="0"/>
                <a:cs typeface="Arial" charset="0"/>
              </a:rPr>
              <a:t>necessary</a:t>
            </a:r>
            <a:r>
              <a:rPr lang="en-US" sz="1600" dirty="0">
                <a:latin typeface="Arial" charset="0"/>
                <a:cs typeface="Arial" charset="0"/>
              </a:rPr>
              <a:t> in order to distinguish the scattered electron from the DDVCS decay leptons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low-t acceptance </a:t>
            </a:r>
            <a:r>
              <a:rPr lang="en-US" sz="1600" dirty="0">
                <a:latin typeface="Arial" charset="0"/>
                <a:cs typeface="Arial" charset="0"/>
              </a:rPr>
              <a:t>for the recoil proton (2nd focus)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0.1 &lt; Q</a:t>
            </a:r>
            <a:r>
              <a:rPr lang="en-US" sz="1600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 &lt; 1 GeV</a:t>
            </a:r>
            <a:r>
              <a:rPr lang="en-US" sz="1600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en-US" sz="1600" dirty="0">
                <a:latin typeface="Arial" charset="0"/>
                <a:cs typeface="Arial" charset="0"/>
              </a:rPr>
              <a:t> coverage for the scattered electron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A24EB41-E8C3-CE4B-A1EC-6D37B063FF84}"/>
              </a:ext>
            </a:extLst>
          </p:cNvPr>
          <p:cNvSpPr txBox="1">
            <a:spLocks/>
          </p:cNvSpPr>
          <p:nvPr/>
        </p:nvSpPr>
        <p:spPr bwMode="auto">
          <a:xfrm>
            <a:off x="500431" y="2840083"/>
            <a:ext cx="5624597" cy="10383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cs typeface="Arial" charset="0"/>
              </a:rPr>
              <a:t>Experimentally, DDVCS is challenging because counting rates are lower than for DVCS or TCS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Cross section larger in EIC kinematics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00D7E8-AD21-DB43-A085-4DD84A3D20B0}"/>
              </a:ext>
            </a:extLst>
          </p:cNvPr>
          <p:cNvGrpSpPr/>
          <p:nvPr/>
        </p:nvGrpSpPr>
        <p:grpSpPr>
          <a:xfrm>
            <a:off x="7723416" y="862689"/>
            <a:ext cx="3276600" cy="2578100"/>
            <a:chOff x="7621814" y="1196520"/>
            <a:chExt cx="3276600" cy="25781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C013598-AFDE-CC49-83E2-277940992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1814" y="1196520"/>
              <a:ext cx="3276600" cy="25781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DADB5A-087E-734B-953E-F3071134F2D0}"/>
                </a:ext>
              </a:extLst>
            </p:cNvPr>
            <p:cNvSpPr/>
            <p:nvPr/>
          </p:nvSpPr>
          <p:spPr>
            <a:xfrm>
              <a:off x="8211845" y="1432164"/>
              <a:ext cx="5838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Q</a:t>
              </a:r>
              <a:r>
                <a:rPr lang="en-US" sz="1600" baseline="30000" dirty="0">
                  <a:latin typeface="Helvetica" pitchFamily="2" charset="0"/>
                </a:rPr>
                <a:t>2</a:t>
              </a:r>
              <a:endParaRPr lang="en-US" sz="1600" baseline="300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5B77-BD99-704D-9614-C6F73304A133}"/>
                </a:ext>
              </a:extLst>
            </p:cNvPr>
            <p:cNvSpPr/>
            <p:nvPr/>
          </p:nvSpPr>
          <p:spPr>
            <a:xfrm>
              <a:off x="9597961" y="1424907"/>
              <a:ext cx="5475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Q’</a:t>
              </a:r>
              <a:r>
                <a:rPr lang="en-US" sz="1600" baseline="30000" dirty="0">
                  <a:latin typeface="Helvetica" pitchFamily="2" charset="0"/>
                </a:rPr>
                <a:t>2</a:t>
              </a:r>
              <a:endParaRPr lang="en-US" sz="1600" baseline="30000" dirty="0"/>
            </a:p>
          </p:txBody>
        </p:sp>
      </p:grpSp>
      <p:sp>
        <p:nvSpPr>
          <p:cNvPr id="14" name="Text Box 3">
            <a:extLst>
              <a:ext uri="{FF2B5EF4-FFF2-40B4-BE49-F238E27FC236}">
                <a16:creationId xmlns:a16="http://schemas.microsoft.com/office/drawing/2014/main" id="{06DC6F5C-9553-E049-8A82-6EFCD6CB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411" y="3796137"/>
            <a:ext cx="4611114" cy="132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Q’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has to be in a mass region without meson resonances decaying into </a:t>
            </a:r>
            <a:r>
              <a:rPr lang="en-US" i="1" dirty="0" err="1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l</a:t>
            </a:r>
            <a:r>
              <a:rPr lang="en-US" i="1" baseline="30000" dirty="0" err="1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+</a:t>
            </a:r>
            <a:r>
              <a:rPr lang="en-US" i="1" dirty="0" err="1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l</a:t>
            </a:r>
            <a:r>
              <a:rPr lang="en-US" i="1" baseline="300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-</a:t>
            </a:r>
          </a:p>
          <a:p>
            <a:pPr algn="ctr">
              <a:spcBef>
                <a:spcPts val="700"/>
              </a:spcBef>
            </a:pPr>
            <a:r>
              <a:rPr lang="en-US" sz="1600" i="1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(e.g., 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in-between the 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" charset="2"/>
                <a:cs typeface="Arial" charset="0"/>
              </a:rPr>
              <a:t>f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(or 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" charset="2"/>
                <a:cs typeface="Arial" charset="0"/>
              </a:rPr>
              <a:t>r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‘) and the J/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2" charset="2"/>
                <a:cs typeface="Arial" charset="0"/>
              </a:rPr>
              <a:t>y)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6CD909ED-1FC7-BA42-87BD-23ADEBD8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790" y="5219075"/>
            <a:ext cx="4267202" cy="9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1600" i="1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Note: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TCS (Q</a:t>
            </a:r>
            <a:r>
              <a:rPr lang="en-US" sz="1600" baseline="300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= 0) is also an important EIC measurement, but the experimental constraints are a subset of DDVCS</a:t>
            </a:r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  <a:latin typeface="Symbol" pitchFamily="2" charset="2"/>
              <a:cs typeface="Arial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47E0DE4-6552-1344-9A24-076596C7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789" y="3246778"/>
            <a:ext cx="353268" cy="309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77140" tIns="40113" rIns="77140" bIns="40113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>
              <a:spcBef>
                <a:spcPts val="536"/>
              </a:spcBef>
            </a:pPr>
            <a:endParaRPr lang="en-US" altLang="en-US" sz="1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14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103698</TotalTime>
  <Words>2504</Words>
  <Application>Microsoft Macintosh PowerPoint</Application>
  <PresentationFormat>Widescreen</PresentationFormat>
  <Paragraphs>295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Pawel Nadel-Turonski</dc:creator>
  <cp:lastModifiedBy>Pawel Nadel-Turonski</cp:lastModifiedBy>
  <cp:revision>2000</cp:revision>
  <cp:lastPrinted>2022-11-16T01:57:10Z</cp:lastPrinted>
  <dcterms:created xsi:type="dcterms:W3CDTF">2018-08-11T17:18:14Z</dcterms:created>
  <dcterms:modified xsi:type="dcterms:W3CDTF">2024-04-10T07:44:57Z</dcterms:modified>
</cp:coreProperties>
</file>