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36"/>
  </p:notesMasterIdLst>
  <p:sldIdLst>
    <p:sldId id="3900" r:id="rId3"/>
    <p:sldId id="5425" r:id="rId4"/>
    <p:sldId id="1579" r:id="rId5"/>
    <p:sldId id="297" r:id="rId6"/>
    <p:sldId id="298" r:id="rId7"/>
    <p:sldId id="4136" r:id="rId8"/>
    <p:sldId id="5509" r:id="rId9"/>
    <p:sldId id="4001" r:id="rId10"/>
    <p:sldId id="5507" r:id="rId11"/>
    <p:sldId id="5510" r:id="rId12"/>
    <p:sldId id="5498" r:id="rId13"/>
    <p:sldId id="5487" r:id="rId14"/>
    <p:sldId id="5873" r:id="rId15"/>
    <p:sldId id="5514" r:id="rId16"/>
    <p:sldId id="5501" r:id="rId17"/>
    <p:sldId id="5517" r:id="rId18"/>
    <p:sldId id="3992" r:id="rId19"/>
    <p:sldId id="5475" r:id="rId20"/>
    <p:sldId id="5511" r:id="rId21"/>
    <p:sldId id="5469" r:id="rId22"/>
    <p:sldId id="5477" r:id="rId23"/>
    <p:sldId id="5416" r:id="rId24"/>
    <p:sldId id="5421" r:id="rId25"/>
    <p:sldId id="5454" r:id="rId26"/>
    <p:sldId id="5518" r:id="rId27"/>
    <p:sldId id="454" r:id="rId28"/>
    <p:sldId id="1363" r:id="rId29"/>
    <p:sldId id="5409" r:id="rId30"/>
    <p:sldId id="4190" r:id="rId31"/>
    <p:sldId id="5515" r:id="rId32"/>
    <p:sldId id="5512" r:id="rId33"/>
    <p:sldId id="5486" r:id="rId34"/>
    <p:sldId id="33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68F3"/>
    <a:srgbClr val="152BF4"/>
    <a:srgbClr val="1C6EFF"/>
    <a:srgbClr val="0D36B6"/>
    <a:srgbClr val="FF2AF7"/>
    <a:srgbClr val="2D6FFF"/>
    <a:srgbClr val="016BDA"/>
    <a:srgbClr val="01FFFF"/>
    <a:srgbClr val="FBD44F"/>
    <a:srgbClr val="316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08" autoAdjust="0"/>
    <p:restoredTop sz="91805" autoAdjust="0"/>
  </p:normalViewPr>
  <p:slideViewPr>
    <p:cSldViewPr snapToGrid="0" snapToObjects="1">
      <p:cViewPr varScale="1">
        <p:scale>
          <a:sx n="105" d="100"/>
          <a:sy n="105" d="100"/>
        </p:scale>
        <p:origin x="10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6B486-E18D-8C49-8AB8-D9329548D07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93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359">
              <a:defRPr/>
            </a:pPr>
            <a:fld id="{AA4E3B59-01CF-4943-BD82-DBFDC4E6B89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5359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091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6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8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April 11, 2024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April 11, 2024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defTabSz="685800">
              <a:defRPr/>
            </a:pPr>
            <a:r>
              <a:rPr lang="en-US" sz="825">
                <a:solidFill>
                  <a:srgbClr val="000000"/>
                </a:solidFill>
                <a:latin typeface="Arial" charset="0"/>
                <a:cs typeface="+mn-cs"/>
              </a:rPr>
              <a:t>Physics Colloquium ODU 4 October 2022</a:t>
            </a:r>
            <a:endParaRPr lang="en-US" sz="825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9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72" y="161927"/>
            <a:ext cx="8568927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73" y="1508760"/>
            <a:ext cx="8529578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2044" indent="-166688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60" y="310209"/>
            <a:ext cx="862867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47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0" y="1"/>
            <a:ext cx="9144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54321" y="6343230"/>
            <a:ext cx="2020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4320" y="610558"/>
            <a:ext cx="8670778" cy="386773"/>
          </a:xfrm>
        </p:spPr>
        <p:txBody>
          <a:bodyPr/>
          <a:lstStyle>
            <a:lvl1pPr algn="l">
              <a:defRPr sz="2251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54320" y="4070981"/>
            <a:ext cx="8365543" cy="1246977"/>
          </a:xfrm>
        </p:spPr>
        <p:txBody>
          <a:bodyPr/>
          <a:lstStyle>
            <a:lvl1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9" y="6341580"/>
            <a:ext cx="1319496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9124265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9144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18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61" y="310208"/>
            <a:ext cx="8628678" cy="386773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6245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62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April 11,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97" r:id="rId12"/>
    <p:sldLayoutId id="214748369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4994" y="289937"/>
            <a:ext cx="8533574" cy="38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0672" y="1508761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745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29813">
              <a:lnSpc>
                <a:spcPct val="90000"/>
              </a:lnSpc>
              <a:tabLst>
                <a:tab pos="172687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29813">
                <a:lnSpc>
                  <a:spcPct val="90000"/>
                </a:lnSpc>
                <a:tabLst>
                  <a:tab pos="172687" algn="l"/>
                </a:tabLst>
                <a:defRPr/>
              </a:pPr>
              <a:t>‹#›</a:t>
            </a:fld>
            <a:endParaRPr lang="en-US" sz="75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74994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75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282232" y="6510173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8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2022 QCD Town Meeting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9" y="6341580"/>
            <a:ext cx="1319496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7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9" r:id="rId3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5pPr>
      <a:lvl6pPr marL="34299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6pPr>
      <a:lvl7pPr marL="6859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7pPr>
      <a:lvl8pPr marL="102897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8pPr>
      <a:lvl9pPr marL="13719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9pPr>
    </p:titleStyle>
    <p:bodyStyle>
      <a:lvl1pPr marL="172687" indent="-172687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2"/>
        </a:buClr>
        <a:buFont typeface="Arial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469231" indent="-209606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indent="-172687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58670" indent="-1298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12340" indent="-166732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2"/>
        </a:buClr>
        <a:buFont typeface="Arial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Quark_structure_charmonium.svg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4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emf"/><Relationship Id="rId3" Type="http://schemas.openxmlformats.org/officeDocument/2006/relationships/image" Target="../media/image63.emf"/><Relationship Id="rId7" Type="http://schemas.openxmlformats.org/officeDocument/2006/relationships/image" Target="../media/image65.png"/><Relationship Id="rId12" Type="http://schemas.openxmlformats.org/officeDocument/2006/relationships/image" Target="../media/image6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9.png"/><Relationship Id="rId4" Type="http://schemas.openxmlformats.org/officeDocument/2006/relationships/image" Target="../media/image64.emf"/><Relationship Id="rId9" Type="http://schemas.openxmlformats.org/officeDocument/2006/relationships/image" Target="../media/image67.png"/><Relationship Id="rId1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jpeg"/><Relationship Id="rId7" Type="http://schemas.openxmlformats.org/officeDocument/2006/relationships/image" Target="../media/image85.emf"/><Relationship Id="rId12" Type="http://schemas.openxmlformats.org/officeDocument/2006/relationships/image" Target="../media/image90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emf"/><Relationship Id="rId5" Type="http://schemas.microsoft.com/office/2007/relationships/hdphoto" Target="../media/hdphoto1.wdp"/><Relationship Id="rId10" Type="http://schemas.openxmlformats.org/officeDocument/2006/relationships/image" Target="../media/image88.emf"/><Relationship Id="rId4" Type="http://schemas.openxmlformats.org/officeDocument/2006/relationships/image" Target="../media/image83.png"/><Relationship Id="rId9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nspirehep.net/literature/1981751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6.09360v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873D2-A0D9-374A-BC26-4051383C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026" b="3450"/>
          <a:stretch/>
        </p:blipFill>
        <p:spPr>
          <a:xfrm>
            <a:off x="-50773" y="1267969"/>
            <a:ext cx="9194773" cy="491337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74000">
                <a:schemeClr val="bg1">
                  <a:lumMod val="95000"/>
                </a:schemeClr>
              </a:gs>
              <a:gs pos="90000">
                <a:schemeClr val="bg1">
                  <a:lumMod val="85000"/>
                  <a:alpha val="40582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35395"/>
              </a:srgbClr>
            </a:outerShdw>
          </a:effec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F29690-236C-4E73-2952-2B1FD86DA6A5}"/>
              </a:ext>
            </a:extLst>
          </p:cNvPr>
          <p:cNvSpPr txBox="1">
            <a:spLocks/>
          </p:cNvSpPr>
          <p:nvPr/>
        </p:nvSpPr>
        <p:spPr>
          <a:xfrm>
            <a:off x="109726" y="4061594"/>
            <a:ext cx="3694176" cy="42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Cynthia Keppel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6C329F-9EA5-FE40-B5B6-B7F84F7DD9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262" y="4692548"/>
            <a:ext cx="7644386" cy="83513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Deep Inelastic Scattering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April 8-12, 2024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Maison MINATEC, Grenoble, France</a:t>
            </a: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E729C-E64C-9CF9-D82B-9A9F4A00B30B}"/>
              </a:ext>
            </a:extLst>
          </p:cNvPr>
          <p:cNvSpPr txBox="1"/>
          <p:nvPr/>
        </p:nvSpPr>
        <p:spPr>
          <a:xfrm>
            <a:off x="-25387" y="116728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Strong Interaction Physics at the Luminosity Frontier with 22 GeV Electrons at Jefferson Lab </a:t>
            </a:r>
            <a:endParaRPr lang="en-US" sz="2800" b="1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3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9A8CD-B6EE-0246-B9D1-0B6697E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" y="2440015"/>
            <a:ext cx="5491117" cy="41105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785" y="646791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z="1200" smtClean="0"/>
              <a:pPr/>
              <a:t>10</a:t>
            </a:fld>
            <a:endParaRPr lang="en-US" sz="1200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Spectroscopy of Exotic States with charm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93AE-9184-F8EF-98B5-D8A1AD0AAB04}"/>
              </a:ext>
            </a:extLst>
          </p:cNvPr>
          <p:cNvSpPr txBox="1"/>
          <p:nvPr/>
        </p:nvSpPr>
        <p:spPr>
          <a:xfrm>
            <a:off x="0" y="82974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Photoproduction of hadrons with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charm quarks:  </a:t>
            </a:r>
            <a:r>
              <a:rPr lang="en-US" b="1" dirty="0">
                <a:latin typeface="Century Gothic" panose="020B0502020202020204" pitchFamily="34" charset="0"/>
              </a:rPr>
              <a:t>a </a:t>
            </a:r>
            <a:r>
              <a:rPr lang="en-US" b="1" u="sng" dirty="0">
                <a:latin typeface="Century Gothic" panose="020B0502020202020204" pitchFamily="34" charset="0"/>
              </a:rPr>
              <a:t>new tool for discovery in QCD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83685-2E76-C8C1-C506-7210A17CCB53}"/>
              </a:ext>
            </a:extLst>
          </p:cNvPr>
          <p:cNvGrpSpPr/>
          <p:nvPr/>
        </p:nvGrpSpPr>
        <p:grpSpPr>
          <a:xfrm>
            <a:off x="5602501" y="5087688"/>
            <a:ext cx="1846665" cy="1616520"/>
            <a:chOff x="6828312" y="3857105"/>
            <a:chExt cx="1962989" cy="15701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2BD72E-654C-DE73-6331-57D705F640A8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060EF8-23D1-EE01-9E3A-CC1D802A0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3BEBDA-2742-6426-B7D3-4FBBBD7C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F9B9-9BD3-3B51-7026-4172A4D8330B}"/>
              </a:ext>
            </a:extLst>
          </p:cNvPr>
          <p:cNvSpPr txBox="1"/>
          <p:nvPr/>
        </p:nvSpPr>
        <p:spPr>
          <a:xfrm>
            <a:off x="7493041" y="4950128"/>
            <a:ext cx="16388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D36B6"/>
                </a:solidFill>
                <a:latin typeface="Century Gothic" panose="020B0502020202020204" pitchFamily="34" charset="0"/>
              </a:rPr>
              <a:t>Initial simulations demonstrate the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capabilities of the existing detectors to measure these reactions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559C7-043F-07C1-D6DF-C693B320B640}"/>
              </a:ext>
            </a:extLst>
          </p:cNvPr>
          <p:cNvSpPr txBox="1"/>
          <p:nvPr/>
        </p:nvSpPr>
        <p:spPr>
          <a:xfrm>
            <a:off x="224433" y="1291847"/>
            <a:ext cx="603920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66688"/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➜ a unique method to probe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gluonic structure of the proton</a:t>
            </a:r>
          </a:p>
          <a:p>
            <a:pPr>
              <a:defRPr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➜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potentially decisive information about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nature of some 5-quark and 4-quark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candidates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5BE04-5C09-E7C9-93BD-F00925E5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596" y="3380824"/>
            <a:ext cx="1692404" cy="138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Direct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(photon) </a:t>
                </a: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probe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+mn-lt"/>
                    <a:cs typeface="+mn-cs"/>
                  </a:rPr>
                  <a:t> </a:t>
                </a:r>
                <a:r>
                  <a:rPr lang="en-US" sz="1400" noProof="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coupling without </a:t>
                </a:r>
                <a:r>
                  <a:rPr lang="en-US" sz="1400" dirty="0" err="1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rescattering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effects provides </a:t>
                </a:r>
                <a:r>
                  <a:rPr lang="en-US" sz="1400" u="sng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unique complementary data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data.</a:t>
                </a:r>
                <a:endParaRPr sz="1400" dirty="0">
                  <a:solidFill>
                    <a:srgbClr val="0D36B6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blipFill>
                <a:blip r:embed="rId7"/>
                <a:stretch>
                  <a:fillRect l="-4094" t="-709" r="-5263" b="-35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Quark structure charmonium.svg">
            <a:hlinkClick r:id="rId8"/>
            <a:extLst>
              <a:ext uri="{FF2B5EF4-FFF2-40B4-BE49-F238E27FC236}">
                <a16:creationId xmlns:a16="http://schemas.microsoft.com/office/drawing/2014/main" id="{0A37F970-52A9-9448-85D9-28B933E6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99" y="-51774"/>
            <a:ext cx="817104" cy="8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7867-A8BB-264D-873B-285CA2BC0594}"/>
              </a:ext>
            </a:extLst>
          </p:cNvPr>
          <p:cNvSpPr txBox="1"/>
          <p:nvPr/>
        </p:nvSpPr>
        <p:spPr>
          <a:xfrm>
            <a:off x="5981700" y="1275153"/>
            <a:ext cx="315020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Tetraquark candidates, </a:t>
            </a:r>
            <a:r>
              <a:rPr lang="en-US" sz="16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XYZ states</a:t>
            </a:r>
            <a:r>
              <a:rPr lang="en-US" sz="1400" dirty="0">
                <a:latin typeface="Century Gothic" panose="020B0502020202020204" pitchFamily="34" charset="0"/>
              </a:rPr>
              <a:t>, observed in B decays, 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 err="1">
                <a:latin typeface="Century Gothic" panose="020B0502020202020204" pitchFamily="34" charset="0"/>
              </a:rPr>
              <a:t>+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>
                <a:latin typeface="Century Gothic" panose="020B0502020202020204" pitchFamily="34" charset="0"/>
              </a:rPr>
              <a:t>-</a:t>
            </a:r>
            <a:r>
              <a:rPr lang="en-US" sz="1400" dirty="0">
                <a:latin typeface="Century Gothic" panose="020B0502020202020204" pitchFamily="34" charset="0"/>
              </a:rPr>
              <a:t> colliders but their internal structure is </a:t>
            </a:r>
            <a:r>
              <a:rPr lang="en-US" sz="1400" b="1" i="1" u="sng" dirty="0">
                <a:latin typeface="Century Gothic" panose="020B0502020202020204" pitchFamily="34" charset="0"/>
              </a:rPr>
              <a:t>not yet understood</a:t>
            </a:r>
          </a:p>
          <a:p>
            <a:pPr marL="173038" indent="-173038">
              <a:buFont typeface="System Font Regular"/>
              <a:buChar char="-"/>
            </a:pPr>
            <a:endParaRPr lang="en-US" sz="9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pPr marL="173038" indent="-173038">
              <a:buFont typeface="System Font Regular"/>
              <a:buChar char="-"/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Never </a:t>
            </a:r>
            <a:r>
              <a:rPr lang="en-US" sz="1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direcly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produced </a:t>
            </a:r>
            <a:r>
              <a:rPr lang="en-US" sz="1400" dirty="0">
                <a:latin typeface="Century Gothic" panose="020B0502020202020204" pitchFamily="34" charset="0"/>
              </a:rPr>
              <a:t>using </a:t>
            </a:r>
            <a:r>
              <a:rPr lang="en-US" sz="1400" dirty="0">
                <a:latin typeface="Symbol" pitchFamily="2" charset="2"/>
              </a:rPr>
              <a:t>g</a:t>
            </a:r>
            <a:r>
              <a:rPr lang="en-US" sz="1400" dirty="0">
                <a:latin typeface="Century Gothic" panose="020B0502020202020204" pitchFamily="34" charset="0"/>
              </a:rPr>
              <a:t>/lepton beams ➞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photoproduction</a:t>
            </a:r>
            <a:r>
              <a:rPr lang="en-US" sz="14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alternative mechanism to study such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0D552-A3A6-5443-A31E-7CFCE77D2304}"/>
              </a:ext>
            </a:extLst>
          </p:cNvPr>
          <p:cNvSpPr txBox="1"/>
          <p:nvPr/>
        </p:nvSpPr>
        <p:spPr>
          <a:xfrm>
            <a:off x="-11893" y="6365900"/>
            <a:ext cx="560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Thresholds crossed and t range opens up at higher energy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E7E8C6-DEB1-3F43-8C7F-D2CE5561C8F6}"/>
              </a:ext>
            </a:extLst>
          </p:cNvPr>
          <p:cNvCxnSpPr/>
          <p:nvPr/>
        </p:nvCxnSpPr>
        <p:spPr>
          <a:xfrm>
            <a:off x="1830558" y="6365900"/>
            <a:ext cx="252767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8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109728" y="2189"/>
            <a:ext cx="9338445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J/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Symbol" pitchFamily="2" charset="2"/>
                <a:ea typeface="+mj-ea"/>
                <a:cs typeface="Arial" panose="020B0604020202020204" pitchFamily="34" charset="0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 photoproduction near threshold  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4088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8154F-EB0A-D23D-F7D8-AA48357F8D1D}"/>
              </a:ext>
            </a:extLst>
          </p:cNvPr>
          <p:cNvSpPr txBox="1"/>
          <p:nvPr/>
        </p:nvSpPr>
        <p:spPr>
          <a:xfrm>
            <a:off x="108987" y="794032"/>
            <a:ext cx="9000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Used to study important aspects of the gluon structure of the proton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gluon GPD, gravitational FF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mass radius of the proton,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anomalous contribution to the proton mass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0DC05-DE27-DCC3-33FC-925A8E706DB3}"/>
              </a:ext>
            </a:extLst>
          </p:cNvPr>
          <p:cNvGrpSpPr/>
          <p:nvPr/>
        </p:nvGrpSpPr>
        <p:grpSpPr>
          <a:xfrm>
            <a:off x="521270" y="2131606"/>
            <a:ext cx="3674199" cy="3165797"/>
            <a:chOff x="3097889" y="2482202"/>
            <a:chExt cx="2778774" cy="2367846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A30A1243-77AF-1480-6AAE-EF35FD2A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8" t="4367" r="52630" b="40619"/>
            <a:stretch/>
          </p:blipFill>
          <p:spPr>
            <a:xfrm>
              <a:off x="3097889" y="2482202"/>
              <a:ext cx="2778774" cy="20022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/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Possible structure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l-GR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𝜦</m:t>
                          </m:r>
                        </m:e>
                        <m:sub>
                          <m: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kumimoji="0" lang="ar-AE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6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barPr>
                            <m:e>
                              <m:r>
                                <a:rPr kumimoji="0" lang="ar-AE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6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𝑫</m:t>
                              </m:r>
                            </m:e>
                          </m:bar>
                        </m:e>
                        <m:sup>
                          <m: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(∗)</m:t>
                          </m:r>
                        </m:sup>
                      </m:sSup>
                    </m:oMath>
                  </a14:m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threshold 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Symbol" pitchFamily="2" charset="2"/>
                      <a:ea typeface="+mn-ea"/>
                      <a:cs typeface="+mn-cs"/>
                    </a:rPr>
                    <a:t>s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(8.6-9.6) GeV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7B51E-1316-C629-FF8D-801807067B75}"/>
              </a:ext>
            </a:extLst>
          </p:cNvPr>
          <p:cNvGrpSpPr/>
          <p:nvPr/>
        </p:nvGrpSpPr>
        <p:grpSpPr>
          <a:xfrm>
            <a:off x="4419343" y="2469228"/>
            <a:ext cx="4104826" cy="3230007"/>
            <a:chOff x="5927880" y="2713494"/>
            <a:chExt cx="3142060" cy="2600200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AA7051F1-11F2-A558-A90E-5D6E47A5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16" r="739" b="40788"/>
            <a:stretch/>
          </p:blipFill>
          <p:spPr>
            <a:xfrm>
              <a:off x="5927880" y="2713494"/>
              <a:ext cx="3142060" cy="21550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94999-7ACA-902E-B132-03A0891E1209}"/>
                </a:ext>
              </a:extLst>
            </p:cNvPr>
            <p:cNvSpPr txBox="1"/>
            <p:nvPr/>
          </p:nvSpPr>
          <p:spPr>
            <a:xfrm>
              <a:off x="6212464" y="4842942"/>
              <a:ext cx="2518617" cy="4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Enhancement of 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/dt at high t for the lowest energy slice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33F916-622A-9EA2-732A-ACD85247E390}"/>
              </a:ext>
            </a:extLst>
          </p:cNvPr>
          <p:cNvSpPr txBox="1"/>
          <p:nvPr/>
        </p:nvSpPr>
        <p:spPr>
          <a:xfrm>
            <a:off x="4121200" y="1102970"/>
            <a:ext cx="309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..based on some assumptions (mainly 2-g exchange)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7BC4C-A25D-87A6-275F-D299AB48BD08}"/>
              </a:ext>
            </a:extLst>
          </p:cNvPr>
          <p:cNvSpPr txBox="1"/>
          <p:nvPr/>
        </p:nvSpPr>
        <p:spPr>
          <a:xfrm>
            <a:off x="4918114" y="5792627"/>
            <a:ext cx="4028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we interpret this as a possible evidence for a s-channel resonance (?)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/>
              <p:nvPr/>
            </p:nvSpPr>
            <p:spPr>
              <a:xfrm>
                <a:off x="406883" y="5123624"/>
                <a:ext cx="2600349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 charset="2"/>
                  <a:buChar char="§"/>
                  <a:tabLst/>
                  <a:defRPr sz="1400"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CANNOT  be explained by t-channel (GLUON EXCHANGE) alone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 charset="2"/>
                  <a:buChar char="§"/>
                  <a:tabLst/>
                  <a:defRPr sz="1400"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 have contribution from open-charm exchange to both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𝑑𝑡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at high t</a:t>
                </a:r>
              </a:p>
            </p:txBody>
          </p:sp>
        </mc:Choice>
        <mc:Fallback xmlns="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83" y="5123624"/>
                <a:ext cx="2600349" cy="1200329"/>
              </a:xfrm>
              <a:prstGeom prst="rect">
                <a:avLst/>
              </a:prstGeom>
              <a:blipFill>
                <a:blip r:embed="rId4"/>
                <a:stretch>
                  <a:fillRect l="-1456" r="-1456" b="-3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B4F8399-CA1A-9FD1-77B3-6AB92D1FD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97" y="1088202"/>
            <a:ext cx="1664194" cy="1255995"/>
          </a:xfrm>
          <a:prstGeom prst="rect">
            <a:avLst/>
          </a:prstGeom>
        </p:spPr>
      </p:pic>
      <p:pic>
        <p:nvPicPr>
          <p:cNvPr id="12" name="openc_diagram.jpg" descr="openc_diagram.jpg">
            <a:extLst>
              <a:ext uri="{FF2B5EF4-FFF2-40B4-BE49-F238E27FC236}">
                <a16:creationId xmlns:a16="http://schemas.microsoft.com/office/drawing/2014/main" id="{96BF8B04-0AAA-BD1B-F38F-77035C8678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97" t="2473" r="10252" b="24062"/>
          <a:stretch/>
        </p:blipFill>
        <p:spPr>
          <a:xfrm>
            <a:off x="3140869" y="5196968"/>
            <a:ext cx="1528353" cy="105364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62C308-4765-94E0-3149-01C4326620CE}"/>
              </a:ext>
            </a:extLst>
          </p:cNvPr>
          <p:cNvSpPr txBox="1"/>
          <p:nvPr/>
        </p:nvSpPr>
        <p:spPr>
          <a:xfrm>
            <a:off x="233569" y="6485125"/>
            <a:ext cx="321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Phys. Rev. C</a:t>
            </a:r>
            <a:r>
              <a:rPr lang="en-US" sz="1200" dirty="0"/>
              <a:t> 108 (2023) 2, 025201</a:t>
            </a:r>
          </a:p>
        </p:txBody>
      </p:sp>
    </p:spTree>
    <p:extLst>
      <p:ext uri="{BB962C8B-B14F-4D97-AF65-F5344CB8AC3E}">
        <p14:creationId xmlns:p14="http://schemas.microsoft.com/office/powerpoint/2010/main" val="362889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F02D16-3FDE-C1A5-4A61-6E32E52F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9" t="16721"/>
          <a:stretch/>
        </p:blipFill>
        <p:spPr>
          <a:xfrm>
            <a:off x="110908" y="1453494"/>
            <a:ext cx="6815428" cy="3782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7B9298-5529-04E6-2100-33ADDAA71E18}"/>
              </a:ext>
            </a:extLst>
          </p:cNvPr>
          <p:cNvSpPr txBox="1"/>
          <p:nvPr/>
        </p:nvSpPr>
        <p:spPr>
          <a:xfrm>
            <a:off x="5291166" y="940313"/>
            <a:ext cx="376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System Font Regular"/>
              <a:buChar char="-"/>
            </a:pPr>
            <a:r>
              <a:rPr lang="en-US" dirty="0">
                <a:effectLst/>
                <a:latin typeface="Century Gothic" panose="020B0502020202020204" pitchFamily="34" charset="0"/>
              </a:rPr>
              <a:t>Separation of SFs highly non-trivial</a:t>
            </a:r>
            <a:r>
              <a:rPr lang="en-US" sz="1600" dirty="0">
                <a:latin typeface="Century Gothic" panose="020B0502020202020204" pitchFamily="34" charset="0"/>
              </a:rPr>
              <a:t>!</a:t>
            </a:r>
            <a:endParaRPr lang="en-US" sz="1600" dirty="0"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E1054-75F3-75ED-D7EC-F3FF4A3C2DCD}"/>
              </a:ext>
            </a:extLst>
          </p:cNvPr>
          <p:cNvGrpSpPr/>
          <p:nvPr/>
        </p:nvGrpSpPr>
        <p:grpSpPr>
          <a:xfrm>
            <a:off x="5196050" y="1650166"/>
            <a:ext cx="3859618" cy="2617808"/>
            <a:chOff x="5131764" y="825609"/>
            <a:chExt cx="3120233" cy="21119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C7FDE6-AAAD-7445-C7C3-4A04C474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1764" y="825609"/>
              <a:ext cx="3084022" cy="21119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FB604-6DAE-365A-8B6A-1EA5753E2053}"/>
                </a:ext>
              </a:extLst>
            </p:cNvPr>
            <p:cNvSpPr txBox="1"/>
            <p:nvPr/>
          </p:nvSpPr>
          <p:spPr>
            <a:xfrm>
              <a:off x="7391782" y="944710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X=0.3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C97F9-D06C-807B-C589-9A6F25DD0DEC}"/>
                </a:ext>
              </a:extLst>
            </p:cNvPr>
            <p:cNvSpPr txBox="1"/>
            <p:nvPr/>
          </p:nvSpPr>
          <p:spPr>
            <a:xfrm>
              <a:off x="7285748" y="173116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5x41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B204B-BEED-AC07-E84D-57728E434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8190" y="1369434"/>
              <a:ext cx="1434732" cy="2571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6CB820-F715-1751-E848-1A40A2CA3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8190" y="1109715"/>
              <a:ext cx="421660" cy="2178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D875DE-3854-8B9D-2778-DC5EE7C874D6}"/>
                </a:ext>
              </a:extLst>
            </p:cNvPr>
            <p:cNvSpPr txBox="1"/>
            <p:nvPr/>
          </p:nvSpPr>
          <p:spPr>
            <a:xfrm>
              <a:off x="7255001" y="2375234"/>
              <a:ext cx="9969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18x275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FB605F-26BE-61A5-16AC-7C54E49A4FD8}"/>
                </a:ext>
              </a:extLst>
            </p:cNvPr>
            <p:cNvSpPr txBox="1"/>
            <p:nvPr/>
          </p:nvSpPr>
          <p:spPr>
            <a:xfrm>
              <a:off x="5479212" y="873503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CLAS12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F4F6AA-7E3B-56E0-89FE-2F7402555995}"/>
                </a:ext>
              </a:extLst>
            </p:cNvPr>
            <p:cNvSpPr txBox="1"/>
            <p:nvPr/>
          </p:nvSpPr>
          <p:spPr>
            <a:xfrm>
              <a:off x="5888428" y="102481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CLAS24</a:t>
              </a:r>
            </a:p>
          </p:txBody>
        </p:sp>
      </p:grpSp>
      <p:sp>
        <p:nvSpPr>
          <p:cNvPr id="28" name="Title 12">
            <a:extLst>
              <a:ext uri="{FF2B5EF4-FFF2-40B4-BE49-F238E27FC236}">
                <a16:creationId xmlns:a16="http://schemas.microsoft.com/office/drawing/2014/main" id="{7CC6207A-36AD-A02F-4B1A-6C9964EC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37" y="145199"/>
            <a:ext cx="9144000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Nucleon Structure in 3D</a:t>
            </a:r>
            <a:endParaRPr lang="en-US" sz="4400" b="0" dirty="0">
              <a:solidFill>
                <a:schemeClr val="accent1"/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E5808-8174-50C5-FCC2-9DCB21D7EC0C}"/>
              </a:ext>
            </a:extLst>
          </p:cNvPr>
          <p:cNvSpPr txBox="1"/>
          <p:nvPr/>
        </p:nvSpPr>
        <p:spPr>
          <a:xfrm>
            <a:off x="172991" y="5453292"/>
            <a:ext cx="883788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will increase our ability to measure a variety of SIDIS SFs across an enhanced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multidimensional phase space 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– the only way to test and validate our understanding and interpretation of SIDIS reactions.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D44EA-E888-EB4B-3057-EAB2A3895C5A}"/>
              </a:ext>
            </a:extLst>
          </p:cNvPr>
          <p:cNvSpPr txBox="1"/>
          <p:nvPr/>
        </p:nvSpPr>
        <p:spPr>
          <a:xfrm>
            <a:off x="2358654" y="5235662"/>
            <a:ext cx="8556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entury Gothic" panose="020B0502020202020204" pitchFamily="34" charset="0"/>
              </a:rPr>
              <a:t>A combined 11, 22 GeV and EIC SIDIS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8E15F-EDCD-03DD-BD32-6D0F92A41677}"/>
              </a:ext>
            </a:extLst>
          </p:cNvPr>
          <p:cNvSpPr txBox="1"/>
          <p:nvPr/>
        </p:nvSpPr>
        <p:spPr>
          <a:xfrm>
            <a:off x="386037" y="926289"/>
            <a:ext cx="3074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SIDIS cross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0ED74-8885-5449-839F-65A3BF3FDC40}"/>
              </a:ext>
            </a:extLst>
          </p:cNvPr>
          <p:cNvSpPr txBox="1"/>
          <p:nvPr/>
        </p:nvSpPr>
        <p:spPr>
          <a:xfrm>
            <a:off x="2635730" y="1379266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00B050"/>
                </a:solidFill>
              </a:rPr>
              <a:t> = f ( x , Q</a:t>
            </a:r>
            <a:r>
              <a:rPr lang="en-US" sz="2000" b="1" baseline="30000" dirty="0">
                <a:solidFill>
                  <a:srgbClr val="00B050"/>
                </a:solidFill>
              </a:rPr>
              <a:t>2</a:t>
            </a:r>
            <a:r>
              <a:rPr lang="en-US" sz="2000" b="1" dirty="0">
                <a:solidFill>
                  <a:srgbClr val="00B050"/>
                </a:solidFill>
              </a:rPr>
              <a:t> , z , P</a:t>
            </a:r>
            <a:r>
              <a:rPr lang="en-US" sz="2000" b="1" baseline="-25000" dirty="0">
                <a:solidFill>
                  <a:srgbClr val="00B050"/>
                </a:solidFill>
              </a:rPr>
              <a:t>T</a:t>
            </a:r>
            <a:r>
              <a:rPr lang="en-US" sz="2000" b="1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069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96" y="198674"/>
            <a:ext cx="9144000" cy="365618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latin typeface="+mn-lt"/>
              </a:rPr>
              <a:t>TMDs</a:t>
            </a:r>
            <a:r>
              <a:rPr lang="en-US" sz="3000" b="0" dirty="0">
                <a:latin typeface="+mn-lt"/>
              </a:rPr>
              <a:t>: </a:t>
            </a:r>
            <a:r>
              <a:rPr lang="en-US" sz="3000" dirty="0">
                <a:latin typeface="+mn-lt"/>
              </a:rPr>
              <a:t>High Statistics Crucial!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0028DB-012C-115E-981D-21656887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03"/>
          <a:stretch/>
        </p:blipFill>
        <p:spPr>
          <a:xfrm>
            <a:off x="4759720" y="2863976"/>
            <a:ext cx="2826167" cy="3212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35AFF1-DC4C-C344-E767-3FAB55833B90}"/>
              </a:ext>
            </a:extLst>
          </p:cNvPr>
          <p:cNvSpPr txBox="1"/>
          <p:nvPr/>
        </p:nvSpPr>
        <p:spPr>
          <a:xfrm>
            <a:off x="6283401" y="4844382"/>
            <a:ext cx="250661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5022" indent="-164306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QCD predicts </a:t>
            </a:r>
            <a:r>
              <a:rPr lang="en-US" sz="1500" u="sng" dirty="0">
                <a:solidFill>
                  <a:srgbClr val="00B050"/>
                </a:solidFill>
                <a:latin typeface="American Typewriter" panose="02090604020004020304" pitchFamily="18" charset="77"/>
              </a:rPr>
              <a:t>only</a:t>
            </a: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 the Q</a:t>
            </a:r>
            <a:r>
              <a:rPr lang="en-US" sz="1500" baseline="300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2 </a:t>
            </a: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dependence </a:t>
            </a:r>
          </a:p>
          <a:p>
            <a:pPr marL="175022" indent="-164306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  <a:p>
            <a:pPr marL="175022" indent="-164306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Studies of  the Q</a:t>
            </a:r>
            <a:r>
              <a:rPr lang="en-US" sz="1500" baseline="300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2</a:t>
            </a: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 behavior requires high precision and multi-dimensional analysis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C3D9EC-976E-83BA-9A34-A4DA5A35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303" r="39661" b="4790"/>
          <a:stretch/>
        </p:blipFill>
        <p:spPr>
          <a:xfrm>
            <a:off x="237547" y="3499177"/>
            <a:ext cx="4522173" cy="25410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E906AD-DA6A-1040-8126-784DDC9D6146}"/>
              </a:ext>
            </a:extLst>
          </p:cNvPr>
          <p:cNvGrpSpPr/>
          <p:nvPr/>
        </p:nvGrpSpPr>
        <p:grpSpPr>
          <a:xfrm>
            <a:off x="164504" y="916924"/>
            <a:ext cx="4386400" cy="2534614"/>
            <a:chOff x="40112" y="1428652"/>
            <a:chExt cx="4133007" cy="1881531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8809B259-364D-DE41-BDD9-2D7C8D4B2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84" y="1829188"/>
              <a:ext cx="1858469" cy="121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86BB25-5CF0-C344-B22A-44A0F436168F}"/>
                </a:ext>
              </a:extLst>
            </p:cNvPr>
            <p:cNvGrpSpPr/>
            <p:nvPr/>
          </p:nvGrpSpPr>
          <p:grpSpPr>
            <a:xfrm>
              <a:off x="40112" y="1428652"/>
              <a:ext cx="4133007" cy="1685074"/>
              <a:chOff x="40112" y="1428652"/>
              <a:chExt cx="4133007" cy="168507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C3FD91-8A12-6F36-B83F-858B0DEF8E2C}"/>
                  </a:ext>
                </a:extLst>
              </p:cNvPr>
              <p:cNvSpPr txBox="1"/>
              <p:nvPr/>
            </p:nvSpPr>
            <p:spPr>
              <a:xfrm>
                <a:off x="304217" y="1573552"/>
                <a:ext cx="1888731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50" b="1" dirty="0"/>
                  <a:t>HERMES </a:t>
                </a:r>
                <a:r>
                  <a:rPr lang="en-US" sz="1350" dirty="0"/>
                  <a:t>- </a:t>
                </a:r>
                <a:r>
                  <a:rPr lang="en-US" sz="1350" b="1" dirty="0">
                    <a:solidFill>
                      <a:srgbClr val="FF0000"/>
                    </a:solidFill>
                  </a:rPr>
                  <a:t>1996-2000 </a:t>
                </a:r>
              </a:p>
            </p:txBody>
          </p:sp>
          <p:pic>
            <p:nvPicPr>
              <p:cNvPr id="11" name="Picture 10" descr="A graph of mathematical equations&#10;&#10;Description automatically generated">
                <a:extLst>
                  <a:ext uri="{FF2B5EF4-FFF2-40B4-BE49-F238E27FC236}">
                    <a16:creationId xmlns:a16="http://schemas.microsoft.com/office/drawing/2014/main" id="{F3E0A416-CBF1-DDAB-E88D-20100628A8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460"/>
              <a:stretch/>
            </p:blipFill>
            <p:spPr>
              <a:xfrm>
                <a:off x="148074" y="1837629"/>
                <a:ext cx="1812073" cy="1276097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470126-C056-D5F2-E0C7-7F1E74C085AD}"/>
                  </a:ext>
                </a:extLst>
              </p:cNvPr>
              <p:cNvSpPr txBox="1"/>
              <p:nvPr/>
            </p:nvSpPr>
            <p:spPr>
              <a:xfrm>
                <a:off x="2284388" y="1552576"/>
                <a:ext cx="1888731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50" b="1" dirty="0" err="1"/>
                  <a:t>JLab</a:t>
                </a:r>
                <a:r>
                  <a:rPr lang="en-US" sz="1350" b="1" dirty="0"/>
                  <a:t> – CLAS12 </a:t>
                </a:r>
                <a:r>
                  <a:rPr lang="en-US" sz="1350" b="1" dirty="0">
                    <a:solidFill>
                      <a:srgbClr val="FF0000"/>
                    </a:solidFill>
                  </a:rPr>
                  <a:t>1 day  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A93AEB-0FEA-50A5-D04B-9E4076CA37F9}"/>
                  </a:ext>
                </a:extLst>
              </p:cNvPr>
              <p:cNvSpPr/>
              <p:nvPr/>
            </p:nvSpPr>
            <p:spPr>
              <a:xfrm>
                <a:off x="40112" y="1428652"/>
                <a:ext cx="4008321" cy="1682016"/>
              </a:xfrm>
              <a:prstGeom prst="rect">
                <a:avLst/>
              </a:pr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71BD80-7E4E-30FB-2C9D-EACE01708E89}"/>
                </a:ext>
              </a:extLst>
            </p:cNvPr>
            <p:cNvSpPr txBox="1"/>
            <p:nvPr/>
          </p:nvSpPr>
          <p:spPr>
            <a:xfrm>
              <a:off x="401943" y="2940851"/>
              <a:ext cx="15165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Phys.Lett.B648:164-170,2007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61DDF7-C30A-8E44-BB3F-D7379B5B6309}"/>
              </a:ext>
            </a:extLst>
          </p:cNvPr>
          <p:cNvGrpSpPr/>
          <p:nvPr/>
        </p:nvGrpSpPr>
        <p:grpSpPr>
          <a:xfrm>
            <a:off x="4478047" y="991399"/>
            <a:ext cx="3442460" cy="1689012"/>
            <a:chOff x="4478047" y="1448701"/>
            <a:chExt cx="2646569" cy="12317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566A3A-1DD9-A202-0BBE-4BF8D143EF8D}"/>
                </a:ext>
              </a:extLst>
            </p:cNvPr>
            <p:cNvSpPr txBox="1"/>
            <p:nvPr/>
          </p:nvSpPr>
          <p:spPr>
            <a:xfrm>
              <a:off x="4550903" y="1448701"/>
              <a:ext cx="233274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Phys. Rev. Lett. 128, 062005 (2022). (2022)</a:t>
              </a:r>
            </a:p>
          </p:txBody>
        </p:sp>
        <p:pic>
          <p:nvPicPr>
            <p:cNvPr id="19" name="Picture 18" descr="A graph of a graph with numbers&#10;&#10;Description automatically generated with medium confidence">
              <a:extLst>
                <a:ext uri="{FF2B5EF4-FFF2-40B4-BE49-F238E27FC236}">
                  <a16:creationId xmlns:a16="http://schemas.microsoft.com/office/drawing/2014/main" id="{97407E6F-5B69-B968-9AD2-8931110D9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8047" y="1644796"/>
              <a:ext cx="2646569" cy="103561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C17010-C326-9C20-9B2F-973EBDB54A7E}"/>
              </a:ext>
            </a:extLst>
          </p:cNvPr>
          <p:cNvSpPr txBox="1"/>
          <p:nvPr/>
        </p:nvSpPr>
        <p:spPr>
          <a:xfrm>
            <a:off x="6823257" y="833192"/>
            <a:ext cx="1426906" cy="369332"/>
          </a:xfrm>
          <a:prstGeom prst="rect">
            <a:avLst/>
          </a:prstGeom>
          <a:noFill/>
          <a:effectLst>
            <a:outerShdw blurRad="50800" dist="50800" dir="5400000" sx="69893" sy="69893" algn="ctr" rotWithShape="0">
              <a:srgbClr val="000000">
                <a:alpha val="6275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/>
              <a:t>ep→e’</a:t>
            </a:r>
            <a:r>
              <a:rPr lang="en-US" b="1" dirty="0" err="1">
                <a:latin typeface="Symbol" pitchFamily="2" charset="2"/>
              </a:rPr>
              <a:t>p</a:t>
            </a:r>
            <a:r>
              <a:rPr lang="en-US" b="1" dirty="0"/>
              <a:t>+ 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F1006-5AC2-7292-06EA-9162433C100C}"/>
              </a:ext>
            </a:extLst>
          </p:cNvPr>
          <p:cNvSpPr txBox="1"/>
          <p:nvPr/>
        </p:nvSpPr>
        <p:spPr>
          <a:xfrm>
            <a:off x="7818367" y="1260299"/>
            <a:ext cx="133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dvOT483a8203"/>
              </a:rPr>
              <a:t>F</a:t>
            </a:r>
            <a:r>
              <a:rPr lang="en-US" sz="1600" baseline="-25000" dirty="0">
                <a:latin typeface="AdvOT483a8203"/>
              </a:rPr>
              <a:t>LU  </a:t>
            </a:r>
            <a:r>
              <a:rPr lang="en-US" sz="1600" dirty="0">
                <a:latin typeface="AdvOT483a8203"/>
              </a:rPr>
              <a:t>contains information on quark- gluon correlations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578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2C26A-8AB8-674B-8C86-4814D8EB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A056A-A803-2042-8B66-8191B9B9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5" name="Picture 1" descr="page36image61045584">
            <a:extLst>
              <a:ext uri="{FF2B5EF4-FFF2-40B4-BE49-F238E27FC236}">
                <a16:creationId xmlns:a16="http://schemas.microsoft.com/office/drawing/2014/main" id="{79766C0E-9223-9D45-98D3-FAE499865B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" y="906870"/>
            <a:ext cx="5751072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9B895-C90A-A245-ACD8-11E30CD900B5}"/>
              </a:ext>
            </a:extLst>
          </p:cNvPr>
          <p:cNvSpPr txBox="1"/>
          <p:nvPr/>
        </p:nvSpPr>
        <p:spPr>
          <a:xfrm>
            <a:off x="6346960" y="1944154"/>
            <a:ext cx="26296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Significantly increase the kinematic range to validate/test the theory/phenomenology </a:t>
            </a:r>
          </a:p>
          <a:p>
            <a:endParaRPr lang="en-US" dirty="0"/>
          </a:p>
          <a:p>
            <a:r>
              <a:rPr lang="en-US" dirty="0"/>
              <a:t>Multi-dimensional coverage of P</a:t>
            </a:r>
            <a:r>
              <a:rPr lang="en-US" baseline="-25000" dirty="0"/>
              <a:t>T</a:t>
            </a:r>
            <a:r>
              <a:rPr lang="en-US" dirty="0"/>
              <a:t> gives access to fine binning of all observables </a:t>
            </a:r>
          </a:p>
          <a:p>
            <a:endParaRPr lang="en-US" dirty="0"/>
          </a:p>
          <a:p>
            <a:r>
              <a:rPr lang="en-US" dirty="0"/>
              <a:t>Projections using the existing CLAS12 simulation/reconstruction chain for 100 days of running with </a:t>
            </a:r>
            <a:r>
              <a:rPr lang="en-US" dirty="0">
                <a:latin typeface="Lucida Blackletter" pitchFamily="2" charset="77"/>
              </a:rPr>
              <a:t>L</a:t>
            </a:r>
            <a:r>
              <a:rPr lang="en-US" dirty="0"/>
              <a:t>= 10</a:t>
            </a:r>
            <a:r>
              <a:rPr lang="en-US" baseline="30000" dirty="0"/>
              <a:t>35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r>
              <a:rPr lang="en-US" dirty="0"/>
              <a:t>s</a:t>
            </a:r>
            <a:r>
              <a:rPr lang="en-US" baseline="30000" dirty="0"/>
              <a:t>−1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F657B7-188C-7D42-8CF7-76B21A3E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27464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venir Roman" panose="02000503020000020003" pitchFamily="2" charset="0"/>
              </a:rPr>
              <a:t>SIDIS Phase Space at 22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7FCB3-39AD-8A44-864F-57E4E7D87861}"/>
              </a:ext>
            </a:extLst>
          </p:cNvPr>
          <p:cNvSpPr txBox="1"/>
          <p:nvPr/>
        </p:nvSpPr>
        <p:spPr>
          <a:xfrm>
            <a:off x="418648" y="5712440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1FEEF-501C-B44E-A971-12045E3037D8}"/>
              </a:ext>
            </a:extLst>
          </p:cNvPr>
          <p:cNvSpPr txBox="1"/>
          <p:nvPr/>
        </p:nvSpPr>
        <p:spPr>
          <a:xfrm>
            <a:off x="331053" y="862359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5050E-A0AE-9241-9D6A-6A10ED0882EA}"/>
              </a:ext>
            </a:extLst>
          </p:cNvPr>
          <p:cNvSpPr txBox="1"/>
          <p:nvPr/>
        </p:nvSpPr>
        <p:spPr>
          <a:xfrm rot="16200000">
            <a:off x="-324199" y="2734969"/>
            <a:ext cx="140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(GeV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93FA4-7791-944B-AA81-6B6B6A615F1B}"/>
              </a:ext>
            </a:extLst>
          </p:cNvPr>
          <p:cNvSpPr txBox="1"/>
          <p:nvPr/>
        </p:nvSpPr>
        <p:spPr>
          <a:xfrm>
            <a:off x="3609652" y="6165081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031C8-4CB7-8144-A22F-B93FFE76B2E5}"/>
              </a:ext>
            </a:extLst>
          </p:cNvPr>
          <p:cNvSpPr txBox="1"/>
          <p:nvPr/>
        </p:nvSpPr>
        <p:spPr>
          <a:xfrm>
            <a:off x="6057163" y="965094"/>
            <a:ext cx="28856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Expected uncertainties for SIDIS cross sections in 4D bins 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BF99E4-47CA-664F-B593-32F7F0235908}"/>
              </a:ext>
            </a:extLst>
          </p:cNvPr>
          <p:cNvCxnSpPr>
            <a:cxnSpLocks/>
          </p:cNvCxnSpPr>
          <p:nvPr/>
        </p:nvCxnSpPr>
        <p:spPr>
          <a:xfrm flipH="1">
            <a:off x="5986273" y="1451292"/>
            <a:ext cx="588026" cy="8773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AF3E78-218D-6A43-8CE1-5DFC96C13353}"/>
              </a:ext>
            </a:extLst>
          </p:cNvPr>
          <p:cNvSpPr txBox="1"/>
          <p:nvPr/>
        </p:nvSpPr>
        <p:spPr>
          <a:xfrm rot="16200000">
            <a:off x="750019" y="1871804"/>
            <a:ext cx="58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</a:t>
            </a:r>
            <a:r>
              <a:rPr lang="en-US" sz="2000" baseline="-25000" dirty="0" err="1"/>
              <a:t>hT</a:t>
            </a:r>
            <a:endParaRPr lang="en-US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3442A-0493-4244-B982-2D88AB283DB6}"/>
              </a:ext>
            </a:extLst>
          </p:cNvPr>
          <p:cNvSpPr txBox="1"/>
          <p:nvPr/>
        </p:nvSpPr>
        <p:spPr>
          <a:xfrm>
            <a:off x="1819494" y="2647689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sz="2000" baseline="-25000" dirty="0" err="1"/>
              <a:t>h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2AF84A-20E6-0647-8B34-C50F6BD999C9}"/>
              </a:ext>
            </a:extLst>
          </p:cNvPr>
          <p:cNvSpPr txBox="1"/>
          <p:nvPr/>
        </p:nvSpPr>
        <p:spPr>
          <a:xfrm>
            <a:off x="5843474" y="5980415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BF117D-F715-0847-A172-27DCD13FA82F}"/>
              </a:ext>
            </a:extLst>
          </p:cNvPr>
          <p:cNvSpPr txBox="1"/>
          <p:nvPr/>
        </p:nvSpPr>
        <p:spPr>
          <a:xfrm>
            <a:off x="761697" y="6022525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C21EE-9420-5A43-A2C5-B22B70C4FAFB}"/>
              </a:ext>
            </a:extLst>
          </p:cNvPr>
          <p:cNvSpPr txBox="1"/>
          <p:nvPr/>
        </p:nvSpPr>
        <p:spPr>
          <a:xfrm>
            <a:off x="5871702" y="2258274"/>
            <a:ext cx="63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5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84" y="134601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Gravitational FFs (GFFs)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</a:t>
            </a:r>
            <a:r>
              <a:rPr lang="en-US" sz="1400" b="1" dirty="0">
                <a:solidFill>
                  <a:srgbClr val="152BF4"/>
                </a:solidFill>
                <a:latin typeface="Century Gothic" panose="020B0502020202020204" pitchFamily="34" charset="0"/>
              </a:rPr>
              <a:t>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094856" y="4797498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182863" y="2696789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D57FA-54A2-DC4C-AD8A-10DB76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29" y="2673329"/>
            <a:ext cx="3148838" cy="2116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2275D2-4A36-2D41-8E04-A5058DBC570D}"/>
              </a:ext>
            </a:extLst>
          </p:cNvPr>
          <p:cNvCxnSpPr>
            <a:cxnSpLocks/>
          </p:cNvCxnSpPr>
          <p:nvPr/>
        </p:nvCxnSpPr>
        <p:spPr>
          <a:xfrm>
            <a:off x="5500512" y="2757762"/>
            <a:ext cx="875514" cy="487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D47BA7-3428-D04A-B13C-61F8CA59554E}"/>
              </a:ext>
            </a:extLst>
          </p:cNvPr>
          <p:cNvSpPr txBox="1"/>
          <p:nvPr/>
        </p:nvSpPr>
        <p:spPr>
          <a:xfrm>
            <a:off x="7634688" y="5009204"/>
            <a:ext cx="9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22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</p:spTree>
    <p:extLst>
      <p:ext uri="{BB962C8B-B14F-4D97-AF65-F5344CB8AC3E}">
        <p14:creationId xmlns:p14="http://schemas.microsoft.com/office/powerpoint/2010/main" val="208167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84" y="134601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Gravitational FFs (GFFs)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</a:t>
            </a:r>
            <a:r>
              <a:rPr lang="en-US" sz="1400" b="1" dirty="0">
                <a:solidFill>
                  <a:srgbClr val="152BF4"/>
                </a:solidFill>
                <a:latin typeface="Century Gothic" panose="020B0502020202020204" pitchFamily="34" charset="0"/>
              </a:rPr>
              <a:t>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094856" y="4797498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182863" y="2696789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D57FA-54A2-DC4C-AD8A-10DB76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29" y="2673329"/>
            <a:ext cx="3148838" cy="2116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2275D2-4A36-2D41-8E04-A5058DBC570D}"/>
              </a:ext>
            </a:extLst>
          </p:cNvPr>
          <p:cNvCxnSpPr>
            <a:cxnSpLocks/>
          </p:cNvCxnSpPr>
          <p:nvPr/>
        </p:nvCxnSpPr>
        <p:spPr>
          <a:xfrm>
            <a:off x="5500512" y="2757762"/>
            <a:ext cx="875514" cy="487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D47BA7-3428-D04A-B13C-61F8CA59554E}"/>
              </a:ext>
            </a:extLst>
          </p:cNvPr>
          <p:cNvSpPr txBox="1"/>
          <p:nvPr/>
        </p:nvSpPr>
        <p:spPr>
          <a:xfrm>
            <a:off x="7634688" y="5009204"/>
            <a:ext cx="9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22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A4FCEE-752E-044E-B110-32BCF9D9D27E}"/>
              </a:ext>
            </a:extLst>
          </p:cNvPr>
          <p:cNvSpPr txBox="1"/>
          <p:nvPr/>
        </p:nvSpPr>
        <p:spPr>
          <a:xfrm>
            <a:off x="395255" y="3813853"/>
            <a:ext cx="554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ouble 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DVCS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DDVCS</a:t>
            </a:r>
            <a:r>
              <a:rPr lang="en-US" sz="1800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): </a:t>
            </a:r>
            <a:r>
              <a:rPr lang="en-US" dirty="0" err="1"/>
              <a:t>e+p→e</a:t>
            </a:r>
            <a:r>
              <a:rPr lang="en-US" dirty="0"/>
              <a:t>′ +(</a:t>
            </a:r>
            <a:r>
              <a:rPr lang="en-US" dirty="0" err="1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l+l</a:t>
            </a:r>
            <a:r>
              <a:rPr lang="en-US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−</a:t>
            </a:r>
            <a:r>
              <a:rPr lang="en-US" dirty="0"/>
              <a:t>)+p, </a:t>
            </a:r>
            <a:r>
              <a:rPr lang="en-US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</a:t>
            </a:r>
            <a:r>
              <a:rPr lang="en-US" dirty="0"/>
              <a:t>=e or </a:t>
            </a:r>
            <a:r>
              <a:rPr lang="el-GR" dirty="0"/>
              <a:t>μ </a:t>
            </a:r>
          </a:p>
          <a:p>
            <a:endParaRPr lang="en-US" sz="1800" u="sng" dirty="0">
              <a:solidFill>
                <a:srgbClr val="021FFB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C2E16D-36B8-7F4F-A490-3D9DCD84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0" y="4390208"/>
            <a:ext cx="2769601" cy="18656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B10C53-BD2A-FF47-83F6-9E14F90C6DDC}"/>
              </a:ext>
            </a:extLst>
          </p:cNvPr>
          <p:cNvSpPr txBox="1"/>
          <p:nvPr/>
        </p:nvSpPr>
        <p:spPr>
          <a:xfrm>
            <a:off x="3207261" y="4183185"/>
            <a:ext cx="27310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NEVER been measured (very small cross section).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➜ JLAB with high luminosity </a:t>
            </a:r>
            <a:r>
              <a:rPr lang="en-US" b="1" dirty="0">
                <a:latin typeface="Century Gothic" panose="020B0502020202020204" pitchFamily="34" charset="0"/>
              </a:rPr>
              <a:t>will be the only place to measure this reaction.</a:t>
            </a:r>
            <a:r>
              <a:rPr lang="en-US" sz="1400" b="1" dirty="0"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19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DE2F6353-B515-9E46-91D4-4797954F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66" y="3898412"/>
            <a:ext cx="3475393" cy="295696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36576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Unambiguous Access to Strange Quarks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B31358-2046-2A05-B0F9-06D650291495}"/>
              </a:ext>
            </a:extLst>
          </p:cNvPr>
          <p:cNvCxnSpPr/>
          <p:nvPr/>
        </p:nvCxnSpPr>
        <p:spPr>
          <a:xfrm>
            <a:off x="4609657" y="1253201"/>
            <a:ext cx="0" cy="5604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2A632FA-520F-9A57-FD6F-DF26DB323E33}"/>
              </a:ext>
            </a:extLst>
          </p:cNvPr>
          <p:cNvGrpSpPr/>
          <p:nvPr/>
        </p:nvGrpSpPr>
        <p:grpSpPr>
          <a:xfrm>
            <a:off x="4575366" y="893095"/>
            <a:ext cx="4617720" cy="5153775"/>
            <a:chOff x="4575366" y="893095"/>
            <a:chExt cx="4617720" cy="51537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32360-8318-1028-E6E1-98A42F6124A0}"/>
                </a:ext>
              </a:extLst>
            </p:cNvPr>
            <p:cNvSpPr txBox="1"/>
            <p:nvPr/>
          </p:nvSpPr>
          <p:spPr>
            <a:xfrm>
              <a:off x="7772950" y="4230988"/>
              <a:ext cx="13199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/>
              <a:r>
                <a:rPr lang="en-US" sz="1400" dirty="0">
                  <a:latin typeface="Century Gothic" panose="020B0502020202020204" pitchFamily="34" charset="0"/>
                </a:rPr>
                <a:t>~100 days, 40 </a:t>
              </a:r>
              <a:r>
                <a:rPr lang="el-GR" sz="1400" dirty="0">
                  <a:latin typeface="Century Gothic" panose="020B0502020202020204" pitchFamily="34" charset="0"/>
                </a:rPr>
                <a:t>μ</a:t>
              </a:r>
              <a:r>
                <a:rPr lang="en-US" sz="1400" dirty="0">
                  <a:latin typeface="Century Gothic" panose="020B0502020202020204" pitchFamily="34" charset="0"/>
                </a:rPr>
                <a:t>A beam split between 40 cm D and H targets</a:t>
              </a:r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77F564-1733-4EEA-8E76-40D376C56AEB}"/>
                </a:ext>
              </a:extLst>
            </p:cNvPr>
            <p:cNvSpPr txBox="1"/>
            <p:nvPr/>
          </p:nvSpPr>
          <p:spPr>
            <a:xfrm>
              <a:off x="4607862" y="1407680"/>
              <a:ext cx="4569775" cy="287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Parity-violating DIS allows strange contribution to be isolated from combined with </a:t>
              </a:r>
              <a:r>
                <a:rPr lang="en-US" sz="1600" b="1" dirty="0" err="1">
                  <a:solidFill>
                    <a:srgbClr val="0D36B6"/>
                  </a:solidFill>
                  <a:latin typeface="Century Gothic" panose="020B0502020202020204" pitchFamily="34" charset="0"/>
                </a:rPr>
                <a:t>p,n</a:t>
              </a: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Valence regime provides </a:t>
              </a:r>
              <a:r>
                <a:rPr lang="en-US" sz="1600" b="1" u="sng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strength and shape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Substantial improvement </a:t>
              </a:r>
              <a:r>
                <a:rPr lang="en-US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with a reduction in the uncertainty that can reach </a:t>
              </a:r>
              <a:r>
                <a:rPr lang="en-US" sz="1400" b="1" i="1" u="sng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more than a factor two at large-x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B040C5-E1AA-8EA9-451A-CC10D81EA51A}"/>
                </a:ext>
              </a:extLst>
            </p:cNvPr>
            <p:cNvSpPr txBox="1"/>
            <p:nvPr/>
          </p:nvSpPr>
          <p:spPr>
            <a:xfrm>
              <a:off x="4628498" y="893095"/>
              <a:ext cx="4549139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Parity-violating DIS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8B3D93-B0DB-22D2-468E-0005BA769AAC}"/>
                </a:ext>
              </a:extLst>
            </p:cNvPr>
            <p:cNvSpPr txBox="1"/>
            <p:nvPr/>
          </p:nvSpPr>
          <p:spPr>
            <a:xfrm>
              <a:off x="4575366" y="2241989"/>
              <a:ext cx="46177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4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FCC9D0-F828-5E4C-9A9E-0658E463AB7B}"/>
              </a:ext>
            </a:extLst>
          </p:cNvPr>
          <p:cNvSpPr txBox="1"/>
          <p:nvPr/>
        </p:nvSpPr>
        <p:spPr>
          <a:xfrm>
            <a:off x="0" y="898878"/>
            <a:ext cx="4607863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Current Situation</a:t>
            </a:r>
          </a:p>
        </p:txBody>
      </p:sp>
      <p:pic>
        <p:nvPicPr>
          <p:cNvPr id="33" name="s.pdf" descr="s.pdf">
            <a:extLst>
              <a:ext uri="{FF2B5EF4-FFF2-40B4-BE49-F238E27FC236}">
                <a16:creationId xmlns:a16="http://schemas.microsoft.com/office/drawing/2014/main" id="{DC20D5B1-7B8D-554B-A04C-DBBEDEC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8" y="3630707"/>
            <a:ext cx="4096082" cy="30720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2F09A7-8063-5243-B73D-8CF10E55A66E}"/>
              </a:ext>
            </a:extLst>
          </p:cNvPr>
          <p:cNvSpPr txBox="1"/>
          <p:nvPr/>
        </p:nvSpPr>
        <p:spPr>
          <a:xfrm rot="20942341">
            <a:off x="2613504" y="5277485"/>
            <a:ext cx="211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Order of magnitude differences!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8D7FD5A-EBDC-134E-9647-CC304E2E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3349" y="1438998"/>
            <a:ext cx="4449826" cy="4351338"/>
          </a:xfrm>
        </p:spPr>
        <p:txBody>
          <a:bodyPr>
            <a:normAutofit/>
          </a:bodyPr>
          <a:lstStyle/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di-muon production in neutrino-nucleus scattering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– nuclear corrections introduce significant uncertainty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 and Z rapidity distributions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W+c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production                                  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Semi-inclusive K production: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choice of fragmentation function negates inclusion                                       in global fits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JLab12 Q</a:t>
            </a:r>
            <a:r>
              <a:rPr lang="en-US" sz="1400" b="1" i="1" baseline="30000" dirty="0">
                <a:solidFill>
                  <a:srgbClr val="0D36B6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 too low for PDF analysis</a:t>
            </a: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AE800555-825F-1F49-98D4-DC2619614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308" y="2267568"/>
            <a:ext cx="2742960" cy="2566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8EA79-3926-1247-82E9-58C0548DAB5D}"/>
              </a:ext>
            </a:extLst>
          </p:cNvPr>
          <p:cNvSpPr txBox="1"/>
          <p:nvPr/>
        </p:nvSpPr>
        <p:spPr>
          <a:xfrm>
            <a:off x="8225030" y="2116902"/>
            <a:ext cx="43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145E5F-8547-B143-816D-143B91BC5A46}"/>
              </a:ext>
            </a:extLst>
          </p:cNvPr>
          <p:cNvSpPr txBox="1"/>
          <p:nvPr/>
        </p:nvSpPr>
        <p:spPr>
          <a:xfrm>
            <a:off x="2421180" y="6448157"/>
            <a:ext cx="4195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488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3" y="170925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Partonic Structure of Mesons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62477F-73BD-150F-2441-5C2489A6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86" y="2996540"/>
            <a:ext cx="4529667" cy="3447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DF74C-D8FE-8B55-495F-30194FCFEAF2}"/>
              </a:ext>
            </a:extLst>
          </p:cNvPr>
          <p:cNvSpPr txBox="1"/>
          <p:nvPr/>
        </p:nvSpPr>
        <p:spPr>
          <a:xfrm>
            <a:off x="5892" y="1183086"/>
            <a:ext cx="51273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Tagged deep inelastic scattering  (TDIS) provides a mechanism to access the meson structure via the Sullivan process 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cut of W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 &gt; 1.04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 avoid contributions from resonances in a pion analysis,) eliminates most of the data at 11 GeV.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DD5D3-0EEC-1D73-ECE6-A0BC6952DA9E}"/>
              </a:ext>
            </a:extLst>
          </p:cNvPr>
          <p:cNvSpPr txBox="1"/>
          <p:nvPr/>
        </p:nvSpPr>
        <p:spPr>
          <a:xfrm>
            <a:off x="248856" y="835991"/>
            <a:ext cx="4641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Meson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7E34-B9EF-AAD1-9374-626B3652224C}"/>
              </a:ext>
            </a:extLst>
          </p:cNvPr>
          <p:cNvSpPr txBox="1"/>
          <p:nvPr/>
        </p:nvSpPr>
        <p:spPr>
          <a:xfrm>
            <a:off x="248856" y="3196450"/>
            <a:ext cx="443503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Available phase space significantly increased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large improvement in the determination of the valence structure of the pion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 kin. coverage to smaller x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 to probe the sea content of mesons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Overlap the existing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induced DY data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 the universality of PDFs in the mid to large x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pion PDF predicted to be broader than the proton PDF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2F3DE-E450-3E70-219D-D0E328797982}"/>
              </a:ext>
            </a:extLst>
          </p:cNvPr>
          <p:cNvSpPr txBox="1"/>
          <p:nvPr/>
        </p:nvSpPr>
        <p:spPr>
          <a:xfrm>
            <a:off x="511619" y="2828836"/>
            <a:ext cx="2612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 22 GeV: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BCF83-4920-86E4-946D-DBD0B07EB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8" t="54779" r="4290"/>
          <a:stretch/>
        </p:blipFill>
        <p:spPr>
          <a:xfrm>
            <a:off x="5398268" y="924816"/>
            <a:ext cx="2722901" cy="19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87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8399423" y="6460300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59" y="123386"/>
            <a:ext cx="9063116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Anti-shadowing: solving a multi-decade puzzle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34DCE-73CD-4CA8-9413-1CB969BC77A9}"/>
              </a:ext>
            </a:extLst>
          </p:cNvPr>
          <p:cNvSpPr txBox="1"/>
          <p:nvPr/>
        </p:nvSpPr>
        <p:spPr>
          <a:xfrm>
            <a:off x="4042510" y="900492"/>
            <a:ext cx="5010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With a 22 GeV e- beam </a:t>
            </a:r>
            <a:r>
              <a:rPr lang="en-US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JLab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can access the anti-shadowing region (x~0.1-0.3) at moderate Q</a:t>
            </a:r>
            <a:r>
              <a:rPr lang="en-US" b="1" baseline="30000" dirty="0">
                <a:solidFill>
                  <a:srgbClr val="00B050"/>
                </a:solidFill>
                <a:latin typeface="Century Gothic" panose="020B0502020202020204" pitchFamily="34" charset="0"/>
              </a:rPr>
              <a:t>2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CCE55-4895-E604-E7EF-1A9678247DCA}"/>
              </a:ext>
            </a:extLst>
          </p:cNvPr>
          <p:cNvSpPr txBox="1"/>
          <p:nvPr/>
        </p:nvSpPr>
        <p:spPr>
          <a:xfrm>
            <a:off x="4105751" y="1996834"/>
            <a:ext cx="4803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Region extremely interesting, near-equally dominated by valence quarks, sea-quarks, and gluons → many many models!!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28063-3E82-EE54-4BBD-AF5ED083A33E}"/>
              </a:ext>
            </a:extLst>
          </p:cNvPr>
          <p:cNvSpPr txBox="1"/>
          <p:nvPr/>
        </p:nvSpPr>
        <p:spPr>
          <a:xfrm>
            <a:off x="4116131" y="3172870"/>
            <a:ext cx="493643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Anti-Shadowing is the </a:t>
            </a:r>
            <a:r>
              <a:rPr lang="en-US" sz="1600" i="1" u="sng" dirty="0">
                <a:latin typeface="Century Gothic" panose="020B0502020202020204" pitchFamily="34" charset="0"/>
              </a:rPr>
              <a:t>least studied </a:t>
            </a:r>
            <a:r>
              <a:rPr lang="en-US" sz="1600" dirty="0">
                <a:latin typeface="Century Gothic" panose="020B0502020202020204" pitchFamily="34" charset="0"/>
              </a:rPr>
              <a:t>nuclear structure function effect experimentally – </a:t>
            </a:r>
            <a:r>
              <a:rPr lang="en-US" sz="16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small effect requiring precision and high luminosity 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flavor dependence essentially uncharted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spin dependence essentially uncharted (~50% differences in predictions)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no tagged measurements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no L/T separations</a:t>
            </a:r>
            <a:endParaRPr lang="en-US" sz="16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D36B6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78F01-6B8F-D5A6-2154-510516175D54}"/>
              </a:ext>
            </a:extLst>
          </p:cNvPr>
          <p:cNvSpPr txBox="1"/>
          <p:nvPr/>
        </p:nvSpPr>
        <p:spPr>
          <a:xfrm>
            <a:off x="4556145" y="5629303"/>
            <a:ext cx="362801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latin typeface="Century Gothic" panose="020B0502020202020204" pitchFamily="34" charset="0"/>
              </a:rPr>
              <a:t>A rigorous testing ground between shadowing, EMC regimes – models and theory must describe </a:t>
            </a:r>
            <a:r>
              <a:rPr lang="en-US" sz="1600" b="1" dirty="0">
                <a:latin typeface="Century Gothic" panose="020B0502020202020204" pitchFamily="34" charset="0"/>
              </a:rPr>
              <a:t>ALL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DE787-1FD5-804F-8784-9E05A569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" y="2383286"/>
            <a:ext cx="3725251" cy="2471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23DE2-9787-9A43-9D31-AD0F49B72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1"/>
          <a:stretch/>
        </p:blipFill>
        <p:spPr>
          <a:xfrm>
            <a:off x="54507" y="4469605"/>
            <a:ext cx="3988003" cy="2359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ADCDE-9F4D-9049-9648-E7550E05FA59}"/>
              </a:ext>
            </a:extLst>
          </p:cNvPr>
          <p:cNvSpPr txBox="1"/>
          <p:nvPr/>
        </p:nvSpPr>
        <p:spPr>
          <a:xfrm rot="21217788">
            <a:off x="60926" y="4114166"/>
            <a:ext cx="395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Theory predictions for polarized structure function A/D ratios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F4ABB7-569C-2449-B1F9-1A4C48329C94}"/>
              </a:ext>
            </a:extLst>
          </p:cNvPr>
          <p:cNvGrpSpPr/>
          <p:nvPr/>
        </p:nvGrpSpPr>
        <p:grpSpPr>
          <a:xfrm>
            <a:off x="5620" y="836023"/>
            <a:ext cx="3764770" cy="1547263"/>
            <a:chOff x="5050429" y="711015"/>
            <a:chExt cx="4030481" cy="15810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1EC60A-5050-044C-AF08-19976D50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9374" y="738581"/>
              <a:ext cx="3711536" cy="155351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D5F819-95AB-1541-9449-F1DA99540B93}"/>
                </a:ext>
              </a:extLst>
            </p:cNvPr>
            <p:cNvSpPr/>
            <p:nvPr/>
          </p:nvSpPr>
          <p:spPr>
            <a:xfrm>
              <a:off x="5340096" y="1174714"/>
              <a:ext cx="487680" cy="213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63A8EB-A51B-0043-B5C1-8192AE6CDADF}"/>
                </a:ext>
              </a:extLst>
            </p:cNvPr>
            <p:cNvSpPr txBox="1"/>
            <p:nvPr/>
          </p:nvSpPr>
          <p:spPr>
            <a:xfrm rot="20876654">
              <a:off x="5050429" y="803804"/>
              <a:ext cx="890016" cy="377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Small!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F587D1-69FB-1942-908D-2D059B964F1A}"/>
                </a:ext>
              </a:extLst>
            </p:cNvPr>
            <p:cNvSpPr/>
            <p:nvPr/>
          </p:nvSpPr>
          <p:spPr>
            <a:xfrm>
              <a:off x="5971922" y="711015"/>
              <a:ext cx="1077709" cy="1532313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FD9485-CCF2-7E4D-A21B-DD088C12819A}"/>
              </a:ext>
            </a:extLst>
          </p:cNvPr>
          <p:cNvCxnSpPr>
            <a:cxnSpLocks/>
          </p:cNvCxnSpPr>
          <p:nvPr/>
        </p:nvCxnSpPr>
        <p:spPr>
          <a:xfrm flipH="1" flipV="1">
            <a:off x="3770390" y="3783330"/>
            <a:ext cx="687310" cy="686275"/>
          </a:xfrm>
          <a:prstGeom prst="straightConnector1">
            <a:avLst/>
          </a:prstGeom>
          <a:ln w="38100">
            <a:solidFill>
              <a:srgbClr val="016B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D096F1D-45EF-6E44-8293-CC34D41D8CB8}"/>
              </a:ext>
            </a:extLst>
          </p:cNvPr>
          <p:cNvSpPr/>
          <p:nvPr/>
        </p:nvSpPr>
        <p:spPr>
          <a:xfrm>
            <a:off x="449047" y="5629303"/>
            <a:ext cx="1116863" cy="998123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9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89C2-720D-F615-3C6F-200C8D1A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32" y="1073523"/>
            <a:ext cx="8628678" cy="383182"/>
          </a:xfrm>
        </p:spPr>
        <p:txBody>
          <a:bodyPr>
            <a:noAutofit/>
          </a:bodyPr>
          <a:lstStyle/>
          <a:p>
            <a:r>
              <a:rPr lang="en-US" sz="2100" b="0" dirty="0">
                <a:solidFill>
                  <a:srgbClr val="152BF4"/>
                </a:solidFill>
              </a:rPr>
              <a:t>22 GeV is a rather new opportunity at Jefferson Lab….</a:t>
            </a:r>
            <a:br>
              <a:rPr lang="en-US" sz="2100" b="0" dirty="0">
                <a:solidFill>
                  <a:srgbClr val="152BF4"/>
                </a:solidFill>
              </a:rPr>
            </a:br>
            <a:br>
              <a:rPr lang="en-US" sz="2100" b="0" dirty="0">
                <a:solidFill>
                  <a:srgbClr val="152BF4"/>
                </a:solidFill>
              </a:rPr>
            </a:br>
            <a:r>
              <a:rPr lang="en-US" sz="2100" b="0" dirty="0">
                <a:solidFill>
                  <a:srgbClr val="002060"/>
                </a:solidFill>
              </a:rPr>
              <a:t>The community did a lot of work (science workshops, accelerator studies, cost estimating, profile development,…) to quickly prepare for the NSAC Long Range Plan</a:t>
            </a:r>
            <a:br>
              <a:rPr lang="en-US" sz="2100" b="0" dirty="0">
                <a:solidFill>
                  <a:srgbClr val="002060"/>
                </a:solidFill>
              </a:rPr>
            </a:br>
            <a:r>
              <a:rPr lang="en-US" sz="2100" b="0" i="1" u="sng" dirty="0">
                <a:solidFill>
                  <a:schemeClr val="tx1"/>
                </a:solidFill>
              </a:rPr>
              <a:t>- </a:t>
            </a:r>
            <a:r>
              <a:rPr lang="en-US" sz="2100" b="0" i="1" u="sng" dirty="0">
                <a:solidFill>
                  <a:srgbClr val="7030A0"/>
                </a:solidFill>
              </a:rPr>
              <a:t>Critical just to be mentioned favorably!</a:t>
            </a:r>
            <a:br>
              <a:rPr lang="en-US" sz="2400" b="0" i="1" u="sng" dirty="0">
                <a:solidFill>
                  <a:srgbClr val="002060"/>
                </a:solidFill>
              </a:rPr>
            </a:br>
            <a:endParaRPr lang="en-US" sz="2400" b="0" i="1" u="sng" dirty="0">
              <a:solidFill>
                <a:srgbClr val="002060"/>
              </a:solidFill>
            </a:endParaRPr>
          </a:p>
        </p:txBody>
      </p:sp>
      <p:pic>
        <p:nvPicPr>
          <p:cNvPr id="23" name="Picture 2" descr="https://nuclearsciencefuture.org/wp-content/uploads/2023/10/nsac-webpage-top-banner-center-1.jpg">
            <a:extLst>
              <a:ext uri="{FF2B5EF4-FFF2-40B4-BE49-F238E27FC236}">
                <a16:creationId xmlns:a16="http://schemas.microsoft.com/office/drawing/2014/main" id="{E7C932F6-F5FF-B24D-864B-2E06F914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2" y="2273431"/>
            <a:ext cx="5643267" cy="202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6E65D-57E6-4C4E-BDF2-E1561912F76F}"/>
              </a:ext>
            </a:extLst>
          </p:cNvPr>
          <p:cNvSpPr txBox="1"/>
          <p:nvPr/>
        </p:nvSpPr>
        <p:spPr>
          <a:xfrm>
            <a:off x="6059424" y="1845551"/>
            <a:ext cx="2962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“To investigate the other XYZP states, higher beam energy is required; the tetraquark candidate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dirty="0"/>
              <a:t> states would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dirty="0"/>
              <a:t> be copiously produced at a high-luminosity, fixed-target electron machine operating above 20 GeV.”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A6695-4A76-9B48-B459-B0CEA2D75E80}"/>
              </a:ext>
            </a:extLst>
          </p:cNvPr>
          <p:cNvSpPr txBox="1"/>
          <p:nvPr/>
        </p:nvSpPr>
        <p:spPr>
          <a:xfrm>
            <a:off x="411478" y="4577178"/>
            <a:ext cx="8330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staged upgrade plan for CEBAF foresees...[]…an energy upgrade of CEBAF to more than 20 GeV. Recently, the Cornell Brookhaven Electron Test Accelerator (CBETA) facility demonstrated eight-pass recirculation of an electron beam with energy recovery employing arcs of fixed-field alternating gradient magnets. This exciting new technology could enable a cost-effective method to double the energy of CEBAF, allowing wider kinematic reach for nucleon </a:t>
            </a:r>
            <a:r>
              <a:rPr lang="en-US" dirty="0" err="1"/>
              <a:t>femtography</a:t>
            </a:r>
            <a:r>
              <a:rPr lang="en-US" dirty="0"/>
              <a:t> studies in the existing tunnels and with no new cryomodules required.”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2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905072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QCD Confinement and Fundamental Symmetries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BBA09-4220-6B1F-10B2-3C1D39AC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65" y="1647412"/>
            <a:ext cx="2928063" cy="2609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324BB6-F0DC-7106-DEEF-959E1D558C7E}"/>
              </a:ext>
            </a:extLst>
          </p:cNvPr>
          <p:cNvSpPr txBox="1"/>
          <p:nvPr/>
        </p:nvSpPr>
        <p:spPr>
          <a:xfrm>
            <a:off x="2551577" y="846140"/>
            <a:ext cx="6107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ymbol" pitchFamily="2" charset="2"/>
                <a:cs typeface="Avenir Black"/>
              </a:rPr>
              <a:t>p</a:t>
            </a:r>
            <a:r>
              <a:rPr lang="en-US" sz="2000" b="1" baseline="30000" dirty="0">
                <a:latin typeface="Century Gothic" panose="020B0502020202020204" pitchFamily="34" charset="0"/>
                <a:cs typeface="Avenir Black"/>
              </a:rPr>
              <a:t>0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  <a:cs typeface="Avenir Black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production off an electron target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D130A0-016E-7483-AC0A-863DD492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4910" r="6302"/>
          <a:stretch/>
        </p:blipFill>
        <p:spPr>
          <a:xfrm>
            <a:off x="450554" y="778950"/>
            <a:ext cx="1659766" cy="14304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73322-FF25-2AA4-B8F9-9DF70443C63F}"/>
              </a:ext>
            </a:extLst>
          </p:cNvPr>
          <p:cNvSpPr txBox="1"/>
          <p:nvPr/>
        </p:nvSpPr>
        <p:spPr>
          <a:xfrm>
            <a:off x="6206255" y="1263344"/>
            <a:ext cx="2713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Γ(π</a:t>
            </a:r>
            <a:r>
              <a:rPr lang="el-GR" sz="1200" baseline="30000" dirty="0">
                <a:solidFill>
                  <a:srgbClr val="00B050"/>
                </a:solidFill>
                <a:effectLst/>
                <a:latin typeface="Helvetica" pitchFamily="2" charset="0"/>
              </a:rPr>
              <a:t>0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 → </a:t>
            </a:r>
            <a:r>
              <a:rPr lang="el-GR" sz="1200" dirty="0" err="1">
                <a:solidFill>
                  <a:srgbClr val="00B050"/>
                </a:solidFill>
                <a:effectLst/>
                <a:latin typeface="Helvetica" pitchFamily="2" charset="0"/>
              </a:rPr>
              <a:t>γγ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)</a:t>
            </a:r>
            <a:r>
              <a:rPr lang="en-US" sz="1200" dirty="0">
                <a:solidFill>
                  <a:srgbClr val="00B050"/>
                </a:solidFill>
                <a:effectLst/>
                <a:latin typeface="Helvetica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can be predicted at ≈ 1% precision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0515B0-0032-AC30-BADD-4E2BA6F9B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76" t="13904" r="17506" b="30239"/>
          <a:stretch/>
        </p:blipFill>
        <p:spPr>
          <a:xfrm>
            <a:off x="3545177" y="1394236"/>
            <a:ext cx="2345067" cy="2151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A27332-304B-9314-9405-07744DCA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5" y="2267841"/>
            <a:ext cx="2527119" cy="2334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E976FB-F226-4D49-6D55-60C2D1D4E677}"/>
              </a:ext>
            </a:extLst>
          </p:cNvPr>
          <p:cNvSpPr txBox="1"/>
          <p:nvPr/>
        </p:nvSpPr>
        <p:spPr>
          <a:xfrm>
            <a:off x="126039" y="4602277"/>
            <a:ext cx="5659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</a:rPr>
              <a:t> production off nuclear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19ED9-2290-400C-4A8F-D1C391DB60CE}"/>
              </a:ext>
            </a:extLst>
          </p:cNvPr>
          <p:cNvSpPr txBox="1"/>
          <p:nvPr/>
        </p:nvSpPr>
        <p:spPr>
          <a:xfrm>
            <a:off x="986712" y="5036670"/>
            <a:ext cx="8209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A 22 GeV upgrade will greatly enhance the </a:t>
            </a:r>
            <a:r>
              <a:rPr lang="en-US" sz="1600" dirty="0" err="1"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experiments for more massive mesons off nuclear target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first 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Γ(η′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with ∼3.5% precision to study the U(1)A anomaly coupling to the gluon field,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improve the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to a 2% accuracy to determine the light-quark mass ratio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20ECF62-686A-0F15-A162-CCCCEE7C43F2}"/>
              </a:ext>
            </a:extLst>
          </p:cNvPr>
          <p:cNvSpPr/>
          <p:nvPr/>
        </p:nvSpPr>
        <p:spPr>
          <a:xfrm>
            <a:off x="500311" y="5534369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56B6F8A-F506-F3EA-353A-9E8AEEAE226D}"/>
              </a:ext>
            </a:extLst>
          </p:cNvPr>
          <p:cNvSpPr/>
          <p:nvPr/>
        </p:nvSpPr>
        <p:spPr>
          <a:xfrm>
            <a:off x="516774" y="6066351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DE3B7-C0AB-0B4A-A372-BEC7045DF403}"/>
              </a:ext>
            </a:extLst>
          </p:cNvPr>
          <p:cNvSpPr txBox="1"/>
          <p:nvPr/>
        </p:nvSpPr>
        <p:spPr>
          <a:xfrm>
            <a:off x="2226137" y="2628895"/>
            <a:ext cx="146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Higher energy will allow for </a:t>
            </a:r>
            <a:r>
              <a:rPr lang="en-US" dirty="0">
                <a:solidFill>
                  <a:srgbClr val="0D36B6"/>
                </a:solidFill>
                <a:latin typeface="Symbol" pitchFamily="2" charset="2"/>
              </a:rPr>
              <a:t>h</a:t>
            </a:r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’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47989-D579-CE4D-8821-0475A68772CF}"/>
              </a:ext>
            </a:extLst>
          </p:cNvPr>
          <p:cNvSpPr txBox="1"/>
          <p:nvPr/>
        </p:nvSpPr>
        <p:spPr>
          <a:xfrm>
            <a:off x="3220066" y="3668708"/>
            <a:ext cx="298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The threshold for photo- or electroproduction of </a:t>
            </a:r>
            <a:r>
              <a:rPr lang="el-GR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π</a:t>
            </a:r>
            <a:r>
              <a:rPr lang="el-GR" sz="1600" baseline="30000" dirty="0">
                <a:solidFill>
                  <a:srgbClr val="152BF4"/>
                </a:solidFill>
                <a:latin typeface="Century Gothic" panose="020B0502020202020204" pitchFamily="34" charset="0"/>
              </a:rPr>
              <a:t>0</a:t>
            </a:r>
            <a:r>
              <a:rPr lang="el-GR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off an electron target is 18 GeV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D10ED-14B4-DD4F-97B7-68ED68DDA97B}"/>
              </a:ext>
            </a:extLst>
          </p:cNvPr>
          <p:cNvSpPr txBox="1"/>
          <p:nvPr/>
        </p:nvSpPr>
        <p:spPr>
          <a:xfrm>
            <a:off x="6446942" y="4304585"/>
            <a:ext cx="221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Stringent test of low-energy QCD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51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4" y="193902"/>
            <a:ext cx="8464378" cy="48749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Science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AC8A-E429-D929-06FD-C512F211B531}"/>
              </a:ext>
            </a:extLst>
          </p:cNvPr>
          <p:cNvSpPr txBox="1"/>
          <p:nvPr/>
        </p:nvSpPr>
        <p:spPr>
          <a:xfrm>
            <a:off x="224774" y="994483"/>
            <a:ext cx="854022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Understanding the strong interaction dynamics of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and ``how'' </a:t>
            </a:r>
            <a:r>
              <a:rPr lang="en-US" sz="1700" dirty="0">
                <a:latin typeface="Century Gothic" panose="020B0502020202020204" pitchFamily="34" charset="0"/>
              </a:rPr>
              <a:t>hadrons/nuclei emerge from fundamental QCD principles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, is a complex problem 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American Typewriter" panose="02090604020004020304" pitchFamily="18" charset="77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This complexity requires observation of the chromodynamic fields ``at work’’ through multiple observables using different approaches and measurements 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American Typewriter" panose="02090604020004020304" pitchFamily="18" charset="77"/>
            </a:endParaRPr>
          </a:p>
          <a:p>
            <a:pPr marL="285750" indent="-285750" rtl="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With CEBAF at higher energy  some important thresholds would be crossed and an energy window which sits between </a:t>
            </a:r>
            <a:r>
              <a:rPr lang="en-US" sz="1700" dirty="0" err="1">
                <a:latin typeface="Century Gothic" panose="020B0502020202020204" pitchFamily="34" charset="0"/>
              </a:rPr>
              <a:t>JLab</a:t>
            </a:r>
            <a:r>
              <a:rPr lang="en-US" sz="1700" dirty="0">
                <a:latin typeface="Century Gothic" panose="020B0502020202020204" pitchFamily="34" charset="0"/>
              </a:rPr>
              <a:t> @ 12 GeV and the EIC would be available. This, together with CEBAF uniqueness to run electron scattering experiments at the luminosity frontier, can provide powerful insight into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dynamics. </a:t>
            </a:r>
          </a:p>
          <a:p>
            <a:pPr marL="285750" indent="-285750" rtl="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A very strong science case for such an upgrade is emerging – join us at 22 GeV workshop at Frascati December 9-13, 2024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47881-44BB-F745-B762-1FC0FC26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24" y="5208816"/>
            <a:ext cx="2201483" cy="1410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12B93-20E0-4F42-9238-0ABBF4C4B6E2}"/>
              </a:ext>
            </a:extLst>
          </p:cNvPr>
          <p:cNvSpPr txBox="1"/>
          <p:nvPr/>
        </p:nvSpPr>
        <p:spPr>
          <a:xfrm>
            <a:off x="4456963" y="5143897"/>
            <a:ext cx="3820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Polarized gluon distribution, longitudinal/transverse separations, hadron formation in nuclei, meson form factors, probing the light quark sea,……. and more!</a:t>
            </a:r>
          </a:p>
        </p:txBody>
      </p:sp>
    </p:spTree>
    <p:extLst>
      <p:ext uri="{BB962C8B-B14F-4D97-AF65-F5344CB8AC3E}">
        <p14:creationId xmlns:p14="http://schemas.microsoft.com/office/powerpoint/2010/main" val="2182503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4" y="227838"/>
            <a:ext cx="8464378" cy="365618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Near Term Strategy (next 3 years)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109472"/>
            <a:ext cx="8346568" cy="5547360"/>
          </a:xfrm>
        </p:spPr>
        <p:txBody>
          <a:bodyPr>
            <a:noAutofit/>
          </a:bodyPr>
          <a:lstStyle/>
          <a:p>
            <a:r>
              <a:rPr lang="en-US" sz="2000" dirty="0"/>
              <a:t>Design focus for energy upgrade the next few years will be on: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Developing a pre-conceptual design for additional FFA racetrack in the existing CEBAF tunnel to reach the top energy of about 22 GeV (current baseline), more specifically: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Complete optics design for a pair of FFA arcs, including merger transitions to linacs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TOF Splitters design for NE and SW arc ends, including momentum compaction compensation and beta matching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Extraction system design capable of delivering all FFA passes (1-5) to A,B,C (same energy) and one pass above to D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Finalize multi-pass linac optics based on strongly focusing triplets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650 MeV recirculating injector design (in the LERF vault)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Carry out S2E simulation including errors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Implement a robust correction system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Complete emittance dilution budget (longitudinal and transverse) via tracking studies   </a:t>
            </a:r>
          </a:p>
        </p:txBody>
      </p:sp>
    </p:spTree>
    <p:extLst>
      <p:ext uri="{BB962C8B-B14F-4D97-AF65-F5344CB8AC3E}">
        <p14:creationId xmlns:p14="http://schemas.microsoft.com/office/powerpoint/2010/main" val="2912636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030"/>
            <a:ext cx="8464378" cy="365618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Near Term Strategy (next 3 years) – cont.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2" y="959999"/>
            <a:ext cx="8896041" cy="5623681"/>
          </a:xfrm>
        </p:spPr>
        <p:txBody>
          <a:bodyPr>
            <a:noAutofit/>
          </a:bodyPr>
          <a:lstStyle/>
          <a:p>
            <a:r>
              <a:rPr lang="en-US" dirty="0"/>
              <a:t>Design focus for energy upgrade the next few years will be on: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Testing resilience of permanent magnets in CEBAF beam environment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Developing a prototype FFA FODO cell and testing its performance with multi GeV beams at CEBAF, more specifically: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Orbit mapping for different energies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Beam based optics measurement and validation 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Validating effectiveness of orbit correction system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Designing and prototyping special magnets, more specifically: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Compact Splitter magnets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Vertical septa for extraction system 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RF separator multi cell cavities</a:t>
            </a:r>
          </a:p>
          <a:p>
            <a:pPr marL="513159" lvl="2" indent="0">
              <a:lnSpc>
                <a:spcPct val="15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2264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Thank you!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C8E0-87BA-FC4A-BAC4-EDA3C602D5F5}"/>
              </a:ext>
            </a:extLst>
          </p:cNvPr>
          <p:cNvSpPr txBox="1"/>
          <p:nvPr/>
        </p:nvSpPr>
        <p:spPr>
          <a:xfrm>
            <a:off x="402336" y="1023235"/>
            <a:ext cx="874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 you for listening, and thanks also to the scientific community working on developing this exciting science case</a:t>
            </a:r>
          </a:p>
        </p:txBody>
      </p:sp>
    </p:spTree>
    <p:extLst>
      <p:ext uri="{BB962C8B-B14F-4D97-AF65-F5344CB8AC3E}">
        <p14:creationId xmlns:p14="http://schemas.microsoft.com/office/powerpoint/2010/main" val="306921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More info!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21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7440"/>
            <a:ext cx="8464378" cy="365618"/>
          </a:xfrm>
        </p:spPr>
        <p:txBody>
          <a:bodyPr>
            <a:normAutofit fontScale="90000"/>
          </a:bodyPr>
          <a:lstStyle/>
          <a:p>
            <a:r>
              <a:rPr lang="en-US" sz="2100" dirty="0">
                <a:latin typeface="Arial" panose="020B0604020202020204" pitchFamily="34" charset="0"/>
              </a:rPr>
              <a:t>Prototype Magnet</a:t>
            </a:r>
            <a:endParaRPr lang="en-US" sz="21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524148"/>
                <a:ext cx="8586603" cy="4170970"/>
              </a:xfrm>
            </p:spPr>
            <p:txBody>
              <a:bodyPr>
                <a:noAutofit/>
              </a:bodyPr>
              <a:lstStyle/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Prototype open-midplane BF magnet successfully built and evaluated for mechanical integrity </a:t>
                </a: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&gt;1.5 Tesla measured in good field region</a:t>
                </a: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1500" dirty="0">
                  <a:solidFill>
                    <a:srgbClr val="002060"/>
                  </a:solidFill>
                </a:endParaRP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Test of radiation resilience at CEBAF - LDRD project started Oct. 1, 2023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524148"/>
                <a:ext cx="8586603" cy="4170970"/>
              </a:xfrm>
              <a:blipFill>
                <a:blip r:embed="rId2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54561" y="5715361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40DD1B-88B4-40F3-C4BF-34A891462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8" y="3138096"/>
            <a:ext cx="4577378" cy="2288689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14E72-68C9-2D60-DF4C-E64CDFE2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944" y="3107219"/>
            <a:ext cx="2771489" cy="23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2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4" y="922725"/>
            <a:ext cx="882538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100" b="1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650 MeV Recirculating Injector based on LERF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679302" y="1768926"/>
            <a:ext cx="2655276" cy="1611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sz="13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707281" y="3653898"/>
            <a:ext cx="2468779" cy="1749217"/>
            <a:chOff x="676625" y="2873190"/>
            <a:chExt cx="4388940" cy="310971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311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18" tIns="25718" rIns="25718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59" y="2527058"/>
            <a:ext cx="5615303" cy="1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8C36F4-C72B-4329-8EA3-CC6174B3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971550"/>
            <a:ext cx="8286750" cy="365618"/>
          </a:xfrm>
        </p:spPr>
        <p:txBody>
          <a:bodyPr>
            <a:noAutofit/>
          </a:bodyPr>
          <a:lstStyle/>
          <a:p>
            <a:r>
              <a:rPr lang="en-US" altLang="en-US" sz="2100" dirty="0"/>
              <a:t>Energy loss, Emittance dilution and Energy spread</a:t>
            </a:r>
            <a:endParaRPr lang="en-US" sz="21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02989-99F0-4612-B0A8-F6E167F8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89" y="1692247"/>
            <a:ext cx="1962759" cy="1337633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F2BF8-B836-4FA2-B031-C3AC12CAD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424" y="2599762"/>
            <a:ext cx="1021710" cy="383141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AB86252-49E3-4473-A726-C3296D337A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75872" y="2286403"/>
          <a:ext cx="1909763" cy="24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8AB86252-49E3-4473-A726-C3296D337A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872" y="2286403"/>
                        <a:ext cx="1909763" cy="244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0656912-F983-427D-AC7C-77D7A689DB3D}"/>
              </a:ext>
            </a:extLst>
          </p:cNvPr>
          <p:cNvSpPr txBox="1">
            <a:spLocks/>
          </p:cNvSpPr>
          <p:nvPr/>
        </p:nvSpPr>
        <p:spPr bwMode="auto">
          <a:xfrm>
            <a:off x="26773" y="1347189"/>
            <a:ext cx="2909309" cy="414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099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099"/>
              </a:lnSpc>
              <a:spcBef>
                <a:spcPts val="18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B7789B-3311-437F-AE12-4A2C1EDC61F3}"/>
              </a:ext>
            </a:extLst>
          </p:cNvPr>
          <p:cNvSpPr txBox="1">
            <a:spLocks/>
          </p:cNvSpPr>
          <p:nvPr/>
        </p:nvSpPr>
        <p:spPr>
          <a:xfrm>
            <a:off x="3073004" y="1650181"/>
            <a:ext cx="1818653" cy="1568027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5643F72-9413-4792-86F2-56A23E09ECDE}"/>
              </a:ext>
            </a:extLst>
          </p:cNvPr>
          <p:cNvSpPr txBox="1">
            <a:spLocks/>
          </p:cNvSpPr>
          <p:nvPr/>
        </p:nvSpPr>
        <p:spPr bwMode="auto">
          <a:xfrm>
            <a:off x="2678596" y="3075420"/>
            <a:ext cx="6559826" cy="5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(4 CEBAF +  6 FFA passes)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DA48A9-F190-4258-B39B-CF4978694468}"/>
              </a:ext>
            </a:extLst>
          </p:cNvPr>
          <p:cNvGrpSpPr/>
          <p:nvPr/>
        </p:nvGrpSpPr>
        <p:grpSpPr>
          <a:xfrm>
            <a:off x="3546283" y="5187711"/>
            <a:ext cx="2324675" cy="219291"/>
            <a:chOff x="5947806" y="5837433"/>
            <a:chExt cx="3099567" cy="292388"/>
          </a:xfrm>
        </p:grpSpPr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F98D64C-0D8D-45BA-83C1-0E4DD9973FB1}"/>
                </a:ext>
              </a:extLst>
            </p:cNvPr>
            <p:cNvSpPr/>
            <p:nvPr/>
          </p:nvSpPr>
          <p:spPr>
            <a:xfrm>
              <a:off x="5947806" y="5903256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BD850C-A12B-4656-A50B-22674D9A3F06}"/>
                </a:ext>
              </a:extLst>
            </p:cNvPr>
            <p:cNvSpPr txBox="1"/>
            <p:nvPr/>
          </p:nvSpPr>
          <p:spPr>
            <a:xfrm>
              <a:off x="5947806" y="5837433"/>
              <a:ext cx="309956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Projected value from the </a:t>
              </a:r>
              <a:r>
                <a:rPr lang="en-US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/Rec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ABCD09-0B01-4062-B929-ACFDAC5BAB12}"/>
                  </a:ext>
                </a:extLst>
              </p:cNvPr>
              <p:cNvSpPr txBox="1"/>
              <p:nvPr/>
            </p:nvSpPr>
            <p:spPr>
              <a:xfrm>
                <a:off x="7058664" y="1790170"/>
                <a:ext cx="17879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200" dirty="0"/>
                  <a:t>,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200" i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ABCD09-0B01-4062-B929-ACFDAC5BA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664" y="1790170"/>
                <a:ext cx="1787925" cy="276999"/>
              </a:xfrm>
              <a:prstGeom prst="rect">
                <a:avLst/>
              </a:prstGeom>
              <a:blipFill>
                <a:blip r:embed="rId10"/>
                <a:stretch>
                  <a:fillRect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A4FD55E-DB33-4859-8B32-F16084E7BF9C}"/>
              </a:ext>
            </a:extLst>
          </p:cNvPr>
          <p:cNvGrpSpPr/>
          <p:nvPr/>
        </p:nvGrpSpPr>
        <p:grpSpPr>
          <a:xfrm>
            <a:off x="3546282" y="3800151"/>
            <a:ext cx="2238467" cy="1285468"/>
            <a:chOff x="5635743" y="3725752"/>
            <a:chExt cx="2984622" cy="171395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5CD169-A8AC-4AAE-9D52-52A9A4E44FAE}"/>
                </a:ext>
              </a:extLst>
            </p:cNvPr>
            <p:cNvGrpSpPr/>
            <p:nvPr/>
          </p:nvGrpSpPr>
          <p:grpSpPr>
            <a:xfrm>
              <a:off x="5635743" y="3725752"/>
              <a:ext cx="2984622" cy="1713957"/>
              <a:chOff x="5635743" y="3725752"/>
              <a:chExt cx="2984622" cy="17139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3A521FF-175B-427E-A134-8BF0B1A70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843" y="3725752"/>
                <a:ext cx="2243522" cy="30425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3CF86C0-73D6-47EE-921E-F9B8D0879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5743" y="3725752"/>
                <a:ext cx="742950" cy="171395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2F0F3E7-1DB3-4C01-A215-9800FC5BD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2067" y="3999413"/>
                <a:ext cx="2243522" cy="1440296"/>
              </a:xfrm>
              <a:prstGeom prst="rect">
                <a:avLst/>
              </a:prstGeom>
            </p:spPr>
          </p:pic>
        </p:grp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2230F9EA-3A92-4E3B-848E-5BE3D0DF6E2B}"/>
                </a:ext>
              </a:extLst>
            </p:cNvPr>
            <p:cNvSpPr/>
            <p:nvPr/>
          </p:nvSpPr>
          <p:spPr>
            <a:xfrm>
              <a:off x="6254611" y="4909815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613EBC8-9B5F-42CC-89B8-9F4652820A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9122" y="4180783"/>
            <a:ext cx="2576513" cy="581025"/>
          </a:xfrm>
          <a:prstGeom prst="rect">
            <a:avLst/>
          </a:prstGeom>
        </p:spPr>
      </p:pic>
      <p:sp>
        <p:nvSpPr>
          <p:cNvPr id="26" name="Rounded Rectangle 134">
            <a:extLst>
              <a:ext uri="{FF2B5EF4-FFF2-40B4-BE49-F238E27FC236}">
                <a16:creationId xmlns:a16="http://schemas.microsoft.com/office/drawing/2014/main" id="{CE3C3BC7-414F-4DDC-B2B7-FD38E70AAB72}"/>
              </a:ext>
            </a:extLst>
          </p:cNvPr>
          <p:cNvSpPr/>
          <p:nvPr/>
        </p:nvSpPr>
        <p:spPr bwMode="auto">
          <a:xfrm>
            <a:off x="8344997" y="4180783"/>
            <a:ext cx="535669" cy="188956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48" tIns="33329" rIns="67848" bIns="33329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4DCF88-604C-4B6F-BD63-8662E483192D}"/>
              </a:ext>
            </a:extLst>
          </p:cNvPr>
          <p:cNvGrpSpPr/>
          <p:nvPr/>
        </p:nvGrpSpPr>
        <p:grpSpPr>
          <a:xfrm>
            <a:off x="4081490" y="4875657"/>
            <a:ext cx="1699677" cy="189565"/>
            <a:chOff x="5441986" y="5357876"/>
            <a:chExt cx="2266236" cy="252753"/>
          </a:xfrm>
        </p:grpSpPr>
        <p:sp>
          <p:nvSpPr>
            <p:cNvPr id="28" name="Rounded Rectangle 134">
              <a:extLst>
                <a:ext uri="{FF2B5EF4-FFF2-40B4-BE49-F238E27FC236}">
                  <a16:creationId xmlns:a16="http://schemas.microsoft.com/office/drawing/2014/main" id="{21C12EE5-964E-42D5-A7FE-BFBB7F83CFEC}"/>
                </a:ext>
              </a:extLst>
            </p:cNvPr>
            <p:cNvSpPr/>
            <p:nvPr/>
          </p:nvSpPr>
          <p:spPr bwMode="auto">
            <a:xfrm>
              <a:off x="6844381" y="5358688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9" name="Rounded Rectangle 134">
              <a:extLst>
                <a:ext uri="{FF2B5EF4-FFF2-40B4-BE49-F238E27FC236}">
                  <a16:creationId xmlns:a16="http://schemas.microsoft.com/office/drawing/2014/main" id="{B7F1E931-6428-4C9E-9C69-38F97148BEB8}"/>
                </a:ext>
              </a:extLst>
            </p:cNvPr>
            <p:cNvSpPr/>
            <p:nvPr/>
          </p:nvSpPr>
          <p:spPr bwMode="auto">
            <a:xfrm>
              <a:off x="5441986" y="5357876"/>
              <a:ext cx="736324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660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60" y="942324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F7A77-9DFE-F247-A6CA-6EC247092100}"/>
              </a:ext>
            </a:extLst>
          </p:cNvPr>
          <p:cNvGrpSpPr/>
          <p:nvPr/>
        </p:nvGrpSpPr>
        <p:grpSpPr>
          <a:xfrm>
            <a:off x="284536" y="3183645"/>
            <a:ext cx="8622497" cy="3564606"/>
            <a:chOff x="0" y="774892"/>
            <a:chExt cx="12189216" cy="48265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6776B4-A63E-FC4B-93BC-E8EFCA75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74892"/>
              <a:ext cx="12189216" cy="48265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F3754A-7020-3E47-A8DF-D240E9B2668A}"/>
                </a:ext>
              </a:extLst>
            </p:cNvPr>
            <p:cNvSpPr txBox="1"/>
            <p:nvPr/>
          </p:nvSpPr>
          <p:spPr>
            <a:xfrm>
              <a:off x="2288308" y="897449"/>
              <a:ext cx="2910914" cy="3750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123  MeV  e</a:t>
              </a:r>
              <a:r>
                <a:rPr lang="en-US" sz="1400" b="1" spc="-1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 650  MeV  e</a:t>
              </a:r>
              <a:r>
                <a:rPr lang="en-US" sz="1400" b="1" spc="-15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536" y="811886"/>
            <a:ext cx="8654998" cy="25774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A staged upgrade program at the luminosity frontier (up to 10</a:t>
            </a:r>
            <a:r>
              <a:rPr lang="en-US" sz="2900" baseline="30000" dirty="0"/>
              <a:t>39</a:t>
            </a:r>
            <a:r>
              <a:rPr lang="en-US" sz="2900" dirty="0"/>
              <a:t> e-N /cm</a:t>
            </a:r>
            <a:r>
              <a:rPr lang="en-US" sz="2900" baseline="30000" dirty="0"/>
              <a:t>2</a:t>
            </a:r>
            <a:r>
              <a:rPr lang="en-US" sz="2900" dirty="0"/>
              <a:t>/ s), capitalizing on novel accelerator science and technology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Phase 1: Polarized positrons in a former FEL (“LERF”) with transport to CEBAF (proposed 12 GeV science program)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Phase 2: Recirculating injector energy upgrade to 650 MeV electrons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>
                <a:solidFill>
                  <a:srgbClr val="0070C0"/>
                </a:solidFill>
              </a:rPr>
              <a:t>Replace one set of arcs on each side with new FFA permanent magnet arcs to upgrade to 22 GeV – </a:t>
            </a:r>
            <a:r>
              <a:rPr lang="en-US" sz="2900" b="1" i="1" u="sng" dirty="0">
                <a:solidFill>
                  <a:srgbClr val="0070C0"/>
                </a:solidFill>
              </a:rPr>
              <a:t>no new RF needed! No new cryomodules needed!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673" y="185926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5742921"/>
            <a:ext cx="536158" cy="227523"/>
          </a:xfrm>
        </p:spPr>
        <p:txBody>
          <a:bodyPr/>
          <a:lstStyle/>
          <a:p>
            <a:pPr defTabSz="685800"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C83801-380C-634D-A066-139C64A512C4}"/>
              </a:ext>
            </a:extLst>
          </p:cNvPr>
          <p:cNvSpPr txBox="1">
            <a:spLocks/>
          </p:cNvSpPr>
          <p:nvPr/>
        </p:nvSpPr>
        <p:spPr>
          <a:xfrm>
            <a:off x="308920" y="114194"/>
            <a:ext cx="8788464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Jefferson Lab Accelerator PHASED Upgrade</a:t>
            </a:r>
          </a:p>
        </p:txBody>
      </p:sp>
    </p:spTree>
    <p:extLst>
      <p:ext uri="{BB962C8B-B14F-4D97-AF65-F5344CB8AC3E}">
        <p14:creationId xmlns:p14="http://schemas.microsoft.com/office/powerpoint/2010/main" val="3695282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8BF5-4168-CA42-87B4-6995D4B7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40762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Structure Functions and </a:t>
            </a:r>
            <a:r>
              <a:rPr lang="en-US" sz="2800" b="0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en-US" sz="2800" b="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F48D38-A1EB-B240-8A75-206929C1C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451" y="3618724"/>
            <a:ext cx="8749093" cy="300029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2BEB1-1C68-1E4E-80B3-DE9A8DF6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D72CE-F12B-3549-9202-85F9A265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B5866-AAB5-6A49-A5AA-45DD255FB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97" y="718974"/>
            <a:ext cx="3963463" cy="2999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39206-91BA-364D-BE51-B6832A1FFFD1}"/>
              </a:ext>
            </a:extLst>
          </p:cNvPr>
          <p:cNvSpPr txBox="1"/>
          <p:nvPr/>
        </p:nvSpPr>
        <p:spPr>
          <a:xfrm>
            <a:off x="106419" y="1402475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baseline="-25000" dirty="0"/>
              <a:t>1</a:t>
            </a:r>
            <a:r>
              <a:rPr lang="en-US" sz="2000" baseline="30000" dirty="0"/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4D14D-9F50-2C41-A95D-369C40CF0BE9}"/>
              </a:ext>
            </a:extLst>
          </p:cNvPr>
          <p:cNvSpPr txBox="1"/>
          <p:nvPr/>
        </p:nvSpPr>
        <p:spPr>
          <a:xfrm>
            <a:off x="4128981" y="4096512"/>
            <a:ext cx="6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en-US" sz="280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4A566-6A94-6C49-9F23-A5C7671A8482}"/>
              </a:ext>
            </a:extLst>
          </p:cNvPr>
          <p:cNvSpPr txBox="1"/>
          <p:nvPr/>
        </p:nvSpPr>
        <p:spPr>
          <a:xfrm>
            <a:off x="1902104" y="62826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55087-FC55-604D-BCCB-47661A48BDCF}"/>
              </a:ext>
            </a:extLst>
          </p:cNvPr>
          <p:cNvSpPr txBox="1"/>
          <p:nvPr/>
        </p:nvSpPr>
        <p:spPr>
          <a:xfrm>
            <a:off x="6112234" y="6213016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endParaRPr lang="en-US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875AA-0BD8-FE4C-ADA1-C064FF38EF1F}"/>
              </a:ext>
            </a:extLst>
          </p:cNvPr>
          <p:cNvSpPr txBox="1"/>
          <p:nvPr/>
        </p:nvSpPr>
        <p:spPr>
          <a:xfrm>
            <a:off x="6551146" y="61081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D85F2-8685-BD4F-9B5B-A87738291F31}"/>
              </a:ext>
            </a:extLst>
          </p:cNvPr>
          <p:cNvSpPr txBox="1"/>
          <p:nvPr/>
        </p:nvSpPr>
        <p:spPr>
          <a:xfrm>
            <a:off x="4128981" y="2021094"/>
            <a:ext cx="4795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strong coupling constant is a key parameter of the Standard Model</a:t>
            </a:r>
          </a:p>
          <a:p>
            <a:endParaRPr lang="en-US" dirty="0"/>
          </a:p>
          <a:p>
            <a:r>
              <a:rPr lang="en-US" dirty="0"/>
              <a:t> Its current uncertainty is the least precise among all fundamental couplings 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DF110F-C347-C849-8942-B015E6381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78" y="1696208"/>
            <a:ext cx="3237298" cy="2566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D4D390-C5D5-0849-AA4B-6904D70EB75A}"/>
              </a:ext>
            </a:extLst>
          </p:cNvPr>
          <p:cNvSpPr txBox="1"/>
          <p:nvPr/>
        </p:nvSpPr>
        <p:spPr>
          <a:xfrm>
            <a:off x="4128981" y="791922"/>
            <a:ext cx="4837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 the precision and kinematic reach of polarized structure functions</a:t>
            </a:r>
          </a:p>
          <a:p>
            <a:endParaRPr lang="en-US" dirty="0"/>
          </a:p>
          <a:p>
            <a:r>
              <a:rPr lang="en-US" dirty="0" err="1"/>
              <a:t>Bjorken</a:t>
            </a:r>
            <a:r>
              <a:rPr lang="en-US" dirty="0"/>
              <a:t> Sum Rule</a:t>
            </a:r>
          </a:p>
        </p:txBody>
      </p:sp>
    </p:spTree>
    <p:extLst>
      <p:ext uri="{BB962C8B-B14F-4D97-AF65-F5344CB8AC3E}">
        <p14:creationId xmlns:p14="http://schemas.microsoft.com/office/powerpoint/2010/main" val="1700655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A196FA-A872-F6A5-3D9A-188F22D84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9" b="8534"/>
          <a:stretch/>
        </p:blipFill>
        <p:spPr>
          <a:xfrm>
            <a:off x="392444" y="4239790"/>
            <a:ext cx="2835938" cy="26411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4" y="87300"/>
            <a:ext cx="9063116" cy="63033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Nuclear Dynamics at Extreme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D0CFD-34AB-DC49-F4C3-12229E2A19BA}"/>
              </a:ext>
            </a:extLst>
          </p:cNvPr>
          <p:cNvSpPr txBox="1"/>
          <p:nvPr/>
        </p:nvSpPr>
        <p:spPr>
          <a:xfrm>
            <a:off x="392444" y="2126280"/>
            <a:ext cx="4903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 22 GeV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upgrade will provide reach to the nuclear forces dominated by nuclear repulsion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D6AAC-F5DC-C392-3DE5-4DA5DDFB251D}"/>
              </a:ext>
            </a:extLst>
          </p:cNvPr>
          <p:cNvSpPr txBox="1"/>
          <p:nvPr/>
        </p:nvSpPr>
        <p:spPr>
          <a:xfrm>
            <a:off x="80884" y="1318297"/>
            <a:ext cx="5526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T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he dynamics of the nuclear repulsive core </a:t>
            </a:r>
            <a:r>
              <a:rPr lang="en-US" sz="1600" b="1" dirty="0">
                <a:latin typeface="Century Gothic" panose="020B0502020202020204" pitchFamily="34" charset="0"/>
              </a:rPr>
              <a:t>is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still poorly understood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0F115A-6674-948E-8641-2EAE8B76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94" b="6350"/>
          <a:stretch/>
        </p:blipFill>
        <p:spPr>
          <a:xfrm>
            <a:off x="5544715" y="843302"/>
            <a:ext cx="2974337" cy="2582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B6227D-F169-0FD7-C05F-4AFE524446CB}"/>
              </a:ext>
            </a:extLst>
          </p:cNvPr>
          <p:cNvSpPr txBox="1"/>
          <p:nvPr/>
        </p:nvSpPr>
        <p:spPr>
          <a:xfrm>
            <a:off x="4762965" y="3631257"/>
            <a:ext cx="4596384" cy="80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Century Gothic" panose="020B0502020202020204" pitchFamily="34" charset="0"/>
              </a:rPr>
              <a:t>Exploring Deuteron at Very Large Internal Momenta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(&gt; 800 MeV/c – non-nucleonic &amp; hidden color components)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EA1E6-89B9-7732-E75F-AB0B47C1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937" y="4445622"/>
            <a:ext cx="3217556" cy="2379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A9635-85A2-4FCB-49DB-BB8271652E16}"/>
              </a:ext>
            </a:extLst>
          </p:cNvPr>
          <p:cNvSpPr txBox="1"/>
          <p:nvPr/>
        </p:nvSpPr>
        <p:spPr>
          <a:xfrm>
            <a:off x="7206261" y="4510032"/>
            <a:ext cx="1937739" cy="182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2AF7"/>
                </a:solidFill>
                <a:latin typeface="Century Gothic" panose="020B0502020202020204" pitchFamily="34" charset="0"/>
              </a:rPr>
              <a:t>non-relativistic theory reproduces data up to pm ∼ 0.7 GeV/c </a:t>
            </a:r>
          </a:p>
          <a:p>
            <a:endParaRPr lang="en-US" sz="4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>
                <a:latin typeface="Century Gothic" panose="020B0502020202020204" pitchFamily="34" charset="0"/>
              </a:rPr>
              <a:t>no model </a:t>
            </a:r>
            <a:r>
              <a:rPr lang="en-US" sz="1200" dirty="0">
                <a:latin typeface="Century Gothic" panose="020B0502020202020204" pitchFamily="34" charset="0"/>
              </a:rPr>
              <a:t>reproduces data (non-nucleonic degrees of freedom?, quarks?) pm &gt; 0.7 GeV/c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A371E8-A72C-B348-0FF6-E411C81DC2DA}"/>
              </a:ext>
            </a:extLst>
          </p:cNvPr>
          <p:cNvSpPr txBox="1"/>
          <p:nvPr/>
        </p:nvSpPr>
        <p:spPr>
          <a:xfrm>
            <a:off x="0" y="3039461"/>
            <a:ext cx="4823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Superfast Quarks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900" indent="-52388"/>
            <a:r>
              <a:rPr lang="en-US" sz="1400" dirty="0">
                <a:effectLst/>
                <a:latin typeface="Century Gothic" panose="020B0502020202020204" pitchFamily="34" charset="0"/>
              </a:rPr>
              <a:t>The high Q</a:t>
            </a:r>
            <a:r>
              <a:rPr lang="en-US" sz="14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reach will allow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suppression of quasi-elastic contributions, 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635000" lvl="1" indent="-2921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first-ever study of nuclear DIS structure function at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Bjorken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x &gt; 1.2  (r∼ 0.5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fm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,)</a:t>
            </a:r>
          </a:p>
        </p:txBody>
      </p:sp>
    </p:spTree>
    <p:extLst>
      <p:ext uri="{BB962C8B-B14F-4D97-AF65-F5344CB8AC3E}">
        <p14:creationId xmlns:p14="http://schemas.microsoft.com/office/powerpoint/2010/main" val="3989601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Bound 3 Quark Structure of N</a:t>
            </a:r>
            <a:r>
              <a:rPr lang="en-US" b="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∗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 and Emergence of Mass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1EEF5-A9C1-E3C0-94C6-09C42D88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9" y="846557"/>
            <a:ext cx="4290431" cy="344805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25ED142-3697-B7B1-453A-E42FFF8F343D}"/>
              </a:ext>
            </a:extLst>
          </p:cNvPr>
          <p:cNvSpPr txBox="1">
            <a:spLocks/>
          </p:cNvSpPr>
          <p:nvPr/>
        </p:nvSpPr>
        <p:spPr>
          <a:xfrm>
            <a:off x="310268" y="4508900"/>
            <a:ext cx="4233032" cy="1071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Q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evolution of the 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vpN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* electrocouplings could offer an insight into hadron mass generation and the emergence of the N* structure from QCD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8C97-E480-505B-9697-A268DCDD0C08}"/>
              </a:ext>
            </a:extLst>
          </p:cNvPr>
          <p:cNvSpPr txBox="1"/>
          <p:nvPr/>
        </p:nvSpPr>
        <p:spPr>
          <a:xfrm>
            <a:off x="5241954" y="919982"/>
            <a:ext cx="339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Continuum Schwinger Method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76105-5ACE-DE40-53B4-9C88014F3B44}"/>
              </a:ext>
            </a:extLst>
          </p:cNvPr>
          <p:cNvSpPr txBox="1"/>
          <p:nvPr/>
        </p:nvSpPr>
        <p:spPr>
          <a:xfrm>
            <a:off x="4514601" y="1292989"/>
            <a:ext cx="4798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/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QCD equations of motion for q/g fields reveal existence of dressed q/g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momentum-dependent masses.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673B1C-32E8-A514-E6F5-2492835CC7C4}"/>
              </a:ext>
            </a:extLst>
          </p:cNvPr>
          <p:cNvSpPr txBox="1">
            <a:spLocks/>
          </p:cNvSpPr>
          <p:nvPr/>
        </p:nvSpPr>
        <p:spPr>
          <a:xfrm>
            <a:off x="281569" y="5732539"/>
            <a:ext cx="4233032" cy="88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Simulations indicate JLab22 is the only foreseeable facility to extend these measurements up to 30 GeV</a:t>
            </a:r>
            <a:r>
              <a:rPr lang="en-US" sz="1400" b="1" baseline="30000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2 </a:t>
            </a:r>
            <a:endParaRPr lang="en-US" sz="1400" b="1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77A535-EBC7-3E50-DB91-C0560B71A2EA}"/>
              </a:ext>
            </a:extLst>
          </p:cNvPr>
          <p:cNvGrpSpPr/>
          <p:nvPr/>
        </p:nvGrpSpPr>
        <p:grpSpPr>
          <a:xfrm>
            <a:off x="5008778" y="2222197"/>
            <a:ext cx="3665520" cy="2914257"/>
            <a:chOff x="341692" y="1670872"/>
            <a:chExt cx="5193695" cy="39474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63903D-BF36-9368-99F7-8CDB4EB786BF}"/>
                </a:ext>
              </a:extLst>
            </p:cNvPr>
            <p:cNvGrpSpPr/>
            <p:nvPr/>
          </p:nvGrpSpPr>
          <p:grpSpPr>
            <a:xfrm>
              <a:off x="341692" y="1670872"/>
              <a:ext cx="5193695" cy="3274058"/>
              <a:chOff x="74698" y="1423138"/>
              <a:chExt cx="3808802" cy="2345989"/>
            </a:xfrm>
          </p:grpSpPr>
          <p:pic>
            <p:nvPicPr>
              <p:cNvPr id="20" name="Picture 19" descr="Chart, histogram&#10;&#10;Description automatically generated">
                <a:extLst>
                  <a:ext uri="{FF2B5EF4-FFF2-40B4-BE49-F238E27FC236}">
                    <a16:creationId xmlns:a16="http://schemas.microsoft.com/office/drawing/2014/main" id="{7FA5A95C-BA0C-4B43-78A1-4EC4ADFA8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3" t="8940" r="2823" b="13289"/>
              <a:stretch/>
            </p:blipFill>
            <p:spPr>
              <a:xfrm>
                <a:off x="74698" y="1423138"/>
                <a:ext cx="3808802" cy="206170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E5DC3-BFB2-D36A-F232-26DB590237B0}"/>
                  </a:ext>
                </a:extLst>
              </p:cNvPr>
              <p:cNvSpPr txBox="1"/>
              <p:nvPr/>
            </p:nvSpPr>
            <p:spPr>
              <a:xfrm>
                <a:off x="2330616" y="2437069"/>
                <a:ext cx="1277953" cy="1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00CC"/>
                    </a:solidFill>
                    <a:latin typeface="+mj-lt"/>
                  </a:rPr>
                  <a:t>Dressed gluons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56EA9D-FA40-FB2B-373B-740F6738A947}"/>
                  </a:ext>
                </a:extLst>
              </p:cNvPr>
              <p:cNvSpPr txBox="1"/>
              <p:nvPr/>
            </p:nvSpPr>
            <p:spPr>
              <a:xfrm>
                <a:off x="2335455" y="2972790"/>
                <a:ext cx="1379877" cy="168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B050"/>
                    </a:solidFill>
                    <a:latin typeface="+mj-lt"/>
                  </a:rPr>
                  <a:t>Dressed quarks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9DDD75B-2BD3-1AD6-28EE-185434570F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14028" y="1467340"/>
                <a:ext cx="11538" cy="181598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FCF338-3631-DC99-51FA-955A85C6E2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24366" y="1459702"/>
                <a:ext cx="5018" cy="182391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4D61FA1-4D9C-8BAF-6658-C651267F65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91517" y="1459702"/>
                <a:ext cx="11149" cy="18236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5F54D9-B8B6-5F75-9268-3E4BC11C1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7203" y="2055899"/>
                <a:ext cx="731520" cy="182880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B30D8D8-9A0D-C226-8097-C11CF18A18EC}"/>
                  </a:ext>
                </a:extLst>
              </p:cNvPr>
              <p:cNvCxnSpPr/>
              <p:nvPr/>
            </p:nvCxnSpPr>
            <p:spPr bwMode="auto">
              <a:xfrm>
                <a:off x="707812" y="3194108"/>
                <a:ext cx="3099224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8131BA9-1761-78D5-14F2-E1E05DC28CA7}"/>
                  </a:ext>
                </a:extLst>
              </p:cNvPr>
              <p:cNvSpPr txBox="1"/>
              <p:nvPr/>
            </p:nvSpPr>
            <p:spPr>
              <a:xfrm>
                <a:off x="2526274" y="3470409"/>
                <a:ext cx="1284559" cy="298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panose="020B0502020202020204" pitchFamily="34" charset="0"/>
                  </a:rPr>
                  <a:t>p</a:t>
                </a:r>
                <a:r>
                  <a:rPr lang="en-US" sz="1400" baseline="-25000" dirty="0">
                    <a:latin typeface="Century Gothic" panose="020B0502020202020204" pitchFamily="34" charset="0"/>
                  </a:rPr>
                  <a:t> quark </a:t>
                </a:r>
                <a:r>
                  <a:rPr lang="en-US" sz="1400" dirty="0">
                    <a:latin typeface="Century Gothic" panose="020B0502020202020204" pitchFamily="34" charset="0"/>
                  </a:rPr>
                  <a:t>(GeV)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368058-56CA-FE9E-BDC9-71F2D773C2AC}"/>
                  </a:ext>
                </a:extLst>
              </p:cNvPr>
              <p:cNvSpPr/>
              <p:nvPr/>
            </p:nvSpPr>
            <p:spPr>
              <a:xfrm>
                <a:off x="718322" y="1467340"/>
                <a:ext cx="585216" cy="1808348"/>
              </a:xfrm>
              <a:prstGeom prst="rect">
                <a:avLst/>
              </a:prstGeom>
              <a:solidFill>
                <a:srgbClr val="FFFC98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C8ED53F-18D8-099A-4935-3B4F985BA275}"/>
                  </a:ext>
                </a:extLst>
              </p:cNvPr>
              <p:cNvSpPr/>
              <p:nvPr/>
            </p:nvSpPr>
            <p:spPr>
              <a:xfrm>
                <a:off x="1301838" y="1459702"/>
                <a:ext cx="300549" cy="1815984"/>
              </a:xfrm>
              <a:prstGeom prst="rect">
                <a:avLst/>
              </a:prstGeom>
              <a:solidFill>
                <a:srgbClr val="C9C9C9">
                  <a:alpha val="3073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F34ED5-EE2C-F1E5-9598-37989400794B}"/>
                  </a:ext>
                </a:extLst>
              </p:cNvPr>
              <p:cNvSpPr/>
              <p:nvPr/>
            </p:nvSpPr>
            <p:spPr>
              <a:xfrm>
                <a:off x="1629384" y="1459702"/>
                <a:ext cx="562133" cy="1815984"/>
              </a:xfrm>
              <a:prstGeom prst="rect">
                <a:avLst/>
              </a:prstGeom>
              <a:solidFill>
                <a:srgbClr val="A6E1BF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510E15C-7B61-EE59-6D1E-C6ACF9AA2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8448" y="4256284"/>
              <a:ext cx="184732" cy="9039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ED55E8-4833-452D-AFA5-9C57780CA954}"/>
                </a:ext>
              </a:extLst>
            </p:cNvPr>
            <p:cNvCxnSpPr>
              <a:cxnSpLocks/>
            </p:cNvCxnSpPr>
            <p:nvPr/>
          </p:nvCxnSpPr>
          <p:spPr>
            <a:xfrm>
              <a:off x="2429008" y="4237916"/>
              <a:ext cx="15288" cy="9708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694764-ACB3-3078-7D00-E4FCD246DAEF}"/>
                </a:ext>
              </a:extLst>
            </p:cNvPr>
            <p:cNvCxnSpPr>
              <a:cxnSpLocks/>
            </p:cNvCxnSpPr>
            <p:nvPr/>
          </p:nvCxnSpPr>
          <p:spPr>
            <a:xfrm>
              <a:off x="3251392" y="4207708"/>
              <a:ext cx="330330" cy="9936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48FF9-6004-24D3-9225-4331E45C0B8D}"/>
                </a:ext>
              </a:extLst>
            </p:cNvPr>
            <p:cNvSpPr txBox="1"/>
            <p:nvPr/>
          </p:nvSpPr>
          <p:spPr>
            <a:xfrm>
              <a:off x="757540" y="5160239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15-20%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56F8E-FFBE-3AC5-AC17-C1E59BF9D298}"/>
                </a:ext>
              </a:extLst>
            </p:cNvPr>
            <p:cNvSpPr txBox="1"/>
            <p:nvPr/>
          </p:nvSpPr>
          <p:spPr>
            <a:xfrm>
              <a:off x="2107594" y="5201401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40-50%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D35FCD-8278-E1F5-206A-B12281B876B3}"/>
                </a:ext>
              </a:extLst>
            </p:cNvPr>
            <p:cNvSpPr txBox="1"/>
            <p:nvPr/>
          </p:nvSpPr>
          <p:spPr>
            <a:xfrm>
              <a:off x="3400118" y="5176333"/>
              <a:ext cx="918061" cy="4168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&gt;80%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A2EA57-E763-EFEC-ECD3-ECF15248B6EE}"/>
              </a:ext>
            </a:extLst>
          </p:cNvPr>
          <p:cNvSpPr txBox="1"/>
          <p:nvPr/>
        </p:nvSpPr>
        <p:spPr>
          <a:xfrm>
            <a:off x="6161591" y="518097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12 GeV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95F2AA-F9C1-409F-8642-A3AFC03EFB45}"/>
              </a:ext>
            </a:extLst>
          </p:cNvPr>
          <p:cNvSpPr txBox="1"/>
          <p:nvPr/>
        </p:nvSpPr>
        <p:spPr>
          <a:xfrm>
            <a:off x="7143980" y="518097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22 GeV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FC326-38E9-6460-D926-3BA3E9CCE7C8}"/>
              </a:ext>
            </a:extLst>
          </p:cNvPr>
          <p:cNvSpPr txBox="1"/>
          <p:nvPr/>
        </p:nvSpPr>
        <p:spPr>
          <a:xfrm>
            <a:off x="5208049" y="5722614"/>
            <a:ext cx="39417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Q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range(&lt;35 GeV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) where the dominant portion of hadron mass is expected to be generated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F0E773-06BF-4942-95D7-80FA3D8F15DF}"/>
              </a:ext>
            </a:extLst>
          </p:cNvPr>
          <p:cNvSpPr txBox="1"/>
          <p:nvPr/>
        </p:nvSpPr>
        <p:spPr>
          <a:xfrm>
            <a:off x="5317702" y="517639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6 GeV</a:t>
            </a:r>
          </a:p>
        </p:txBody>
      </p:sp>
    </p:spTree>
    <p:extLst>
      <p:ext uri="{BB962C8B-B14F-4D97-AF65-F5344CB8AC3E}">
        <p14:creationId xmlns:p14="http://schemas.microsoft.com/office/powerpoint/2010/main" val="2023474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58BC-810A-4DDB-8576-BE933D12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45" y="165014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venir Roman" panose="02000503020000020003" pitchFamily="2" charset="0"/>
              </a:rPr>
              <a:t>Transport and Upgrade CEBAF to 22 GeV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34665-0F9F-4D9A-82BF-51A098C0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68D6F6-CD67-40C1-8B0F-271EA1105F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06" y="971977"/>
            <a:ext cx="4302281" cy="32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1290D-6EA2-40B6-89EC-2A0D704D63D5}"/>
              </a:ext>
            </a:extLst>
          </p:cNvPr>
          <p:cNvSpPr txBox="1"/>
          <p:nvPr/>
        </p:nvSpPr>
        <p:spPr>
          <a:xfrm>
            <a:off x="192606" y="4283741"/>
            <a:ext cx="4302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Remove top pass of Dipoles and Quad girders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passes of Dipoles and Quad girders move up one level for FFA arc installation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245D2-5671-024D-9D9D-D7DFD1E85435}"/>
              </a:ext>
            </a:extLst>
          </p:cNvPr>
          <p:cNvGrpSpPr/>
          <p:nvPr/>
        </p:nvGrpSpPr>
        <p:grpSpPr>
          <a:xfrm>
            <a:off x="1912076" y="1020248"/>
            <a:ext cx="2187411" cy="3123544"/>
            <a:chOff x="2771775" y="1767747"/>
            <a:chExt cx="2514600" cy="346147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383DEF-E35B-4437-B24C-A658E6E0B69B}"/>
                </a:ext>
              </a:extLst>
            </p:cNvPr>
            <p:cNvSpPr/>
            <p:nvPr/>
          </p:nvSpPr>
          <p:spPr>
            <a:xfrm>
              <a:off x="4064794" y="2850356"/>
              <a:ext cx="1221581" cy="1757363"/>
            </a:xfrm>
            <a:custGeom>
              <a:avLst/>
              <a:gdLst>
                <a:gd name="connsiteX0" fmla="*/ 1390650 w 1628775"/>
                <a:gd name="connsiteY0" fmla="*/ 504825 h 2343150"/>
                <a:gd name="connsiteX1" fmla="*/ 314325 w 1628775"/>
                <a:gd name="connsiteY1" fmla="*/ 0 h 2343150"/>
                <a:gd name="connsiteX2" fmla="*/ 114300 w 1628775"/>
                <a:gd name="connsiteY2" fmla="*/ 819150 h 2343150"/>
                <a:gd name="connsiteX3" fmla="*/ 0 w 1628775"/>
                <a:gd name="connsiteY3" fmla="*/ 2343150 h 2343150"/>
                <a:gd name="connsiteX4" fmla="*/ 1628775 w 1628775"/>
                <a:gd name="connsiteY4" fmla="*/ 1714500 h 2343150"/>
                <a:gd name="connsiteX5" fmla="*/ 1390650 w 1628775"/>
                <a:gd name="connsiteY5" fmla="*/ 504825 h 234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5" h="2343150">
                  <a:moveTo>
                    <a:pt x="1390650" y="504825"/>
                  </a:moveTo>
                  <a:lnTo>
                    <a:pt x="314325" y="0"/>
                  </a:lnTo>
                  <a:lnTo>
                    <a:pt x="114300" y="819150"/>
                  </a:lnTo>
                  <a:lnTo>
                    <a:pt x="0" y="2343150"/>
                  </a:lnTo>
                  <a:lnTo>
                    <a:pt x="1628775" y="1714500"/>
                  </a:lnTo>
                  <a:lnTo>
                    <a:pt x="1390650" y="504825"/>
                  </a:lnTo>
                  <a:close/>
                </a:path>
              </a:pathLst>
            </a:custGeom>
            <a:solidFill>
              <a:srgbClr val="FFFF00">
                <a:alpha val="35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76BF72D-DB2D-46DA-8100-9A23770B9DF1}"/>
                </a:ext>
              </a:extLst>
            </p:cNvPr>
            <p:cNvSpPr/>
            <p:nvPr/>
          </p:nvSpPr>
          <p:spPr>
            <a:xfrm>
              <a:off x="2771775" y="1843087"/>
              <a:ext cx="1357313" cy="3386138"/>
            </a:xfrm>
            <a:custGeom>
              <a:avLst/>
              <a:gdLst>
                <a:gd name="connsiteX0" fmla="*/ 1809750 w 1809750"/>
                <a:gd name="connsiteY0" fmla="*/ 1085850 h 4514850"/>
                <a:gd name="connsiteX1" fmla="*/ 1809750 w 1809750"/>
                <a:gd name="connsiteY1" fmla="*/ 1085850 h 4514850"/>
                <a:gd name="connsiteX2" fmla="*/ 9525 w 1809750"/>
                <a:gd name="connsiteY2" fmla="*/ 0 h 4514850"/>
                <a:gd name="connsiteX3" fmla="*/ 0 w 1809750"/>
                <a:gd name="connsiteY3" fmla="*/ 4514850 h 4514850"/>
                <a:gd name="connsiteX4" fmla="*/ 1771650 w 1809750"/>
                <a:gd name="connsiteY4" fmla="*/ 4095750 h 4514850"/>
                <a:gd name="connsiteX5" fmla="*/ 1809750 w 1809750"/>
                <a:gd name="connsiteY5" fmla="*/ 1085850 h 451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0" h="4514850">
                  <a:moveTo>
                    <a:pt x="1809750" y="1085850"/>
                  </a:moveTo>
                  <a:lnTo>
                    <a:pt x="1809750" y="1085850"/>
                  </a:lnTo>
                  <a:lnTo>
                    <a:pt x="9525" y="0"/>
                  </a:lnTo>
                  <a:lnTo>
                    <a:pt x="0" y="4514850"/>
                  </a:lnTo>
                  <a:lnTo>
                    <a:pt x="1771650" y="4095750"/>
                  </a:lnTo>
                  <a:lnTo>
                    <a:pt x="1809750" y="1085850"/>
                  </a:lnTo>
                  <a:close/>
                </a:path>
              </a:pathLst>
            </a:custGeom>
            <a:solidFill>
              <a:srgbClr val="00B0F0">
                <a:alpha val="38000"/>
              </a:srgb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9C1E15-CDDE-4D67-9E98-A09E9ECC522F}"/>
                </a:ext>
              </a:extLst>
            </p:cNvPr>
            <p:cNvCxnSpPr/>
            <p:nvPr/>
          </p:nvCxnSpPr>
          <p:spPr>
            <a:xfrm>
              <a:off x="2771775" y="1767747"/>
              <a:ext cx="1244069" cy="93030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D4BE49-7D79-43F0-80C6-85B8613ADFD6}"/>
                </a:ext>
              </a:extLst>
            </p:cNvPr>
            <p:cNvCxnSpPr>
              <a:cxnSpLocks/>
            </p:cNvCxnSpPr>
            <p:nvPr/>
          </p:nvCxnSpPr>
          <p:spPr>
            <a:xfrm>
              <a:off x="2898251" y="2280273"/>
              <a:ext cx="1230837" cy="6644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6B8147-6D9E-45FC-BF9C-97B2B5C70D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2040" y="2783907"/>
              <a:ext cx="41809" cy="2339572"/>
            </a:xfrm>
            <a:prstGeom prst="line">
              <a:avLst/>
            </a:prstGeom>
            <a:ln w="762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D11D1D-3E76-4D95-ABF6-CB39D52A0B7A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>
              <a:off x="4300538" y="2850356"/>
              <a:ext cx="792273" cy="46981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5EFEBE-D52E-4EE3-8537-1AFF43AB6D71}"/>
                </a:ext>
              </a:extLst>
            </p:cNvPr>
            <p:cNvCxnSpPr>
              <a:cxnSpLocks/>
            </p:cNvCxnSpPr>
            <p:nvPr/>
          </p:nvCxnSpPr>
          <p:spPr>
            <a:xfrm>
              <a:off x="4226808" y="3117139"/>
              <a:ext cx="829911" cy="18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327B5D-9A30-4E7F-8868-C8CFA0C8E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6073" y="3189556"/>
              <a:ext cx="1" cy="1205084"/>
            </a:xfrm>
            <a:prstGeom prst="line">
              <a:avLst/>
            </a:prstGeom>
            <a:ln w="762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B5FD944A-ECD8-E344-986B-12F9D3B2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518" y="991360"/>
            <a:ext cx="4273525" cy="320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3199A1-A30A-D845-B3F0-56C6FB1B8E83}"/>
              </a:ext>
            </a:extLst>
          </p:cNvPr>
          <p:cNvSpPr txBox="1"/>
          <p:nvPr/>
        </p:nvSpPr>
        <p:spPr>
          <a:xfrm>
            <a:off x="4994439" y="4243025"/>
            <a:ext cx="3784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Running girder transport line at aisle side corner of tunnel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to use a “sit-in” style girder for smaller profile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536B8A-E3AB-BF4B-8B4F-D3915A364206}"/>
              </a:ext>
            </a:extLst>
          </p:cNvPr>
          <p:cNvGrpSpPr/>
          <p:nvPr/>
        </p:nvGrpSpPr>
        <p:grpSpPr>
          <a:xfrm>
            <a:off x="7070340" y="1011999"/>
            <a:ext cx="1279464" cy="1638213"/>
            <a:chOff x="3471862" y="1758682"/>
            <a:chExt cx="1550195" cy="180659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F903B3-48A9-604D-BAFF-998B00307295}"/>
                </a:ext>
              </a:extLst>
            </p:cNvPr>
            <p:cNvSpPr/>
            <p:nvPr/>
          </p:nvSpPr>
          <p:spPr>
            <a:xfrm>
              <a:off x="4121944" y="1758682"/>
              <a:ext cx="900113" cy="75009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493E438-0389-0C42-AB4A-13D454CFA9D4}"/>
                </a:ext>
              </a:extLst>
            </p:cNvPr>
            <p:cNvSpPr/>
            <p:nvPr/>
          </p:nvSpPr>
          <p:spPr>
            <a:xfrm>
              <a:off x="3471862" y="3312254"/>
              <a:ext cx="235744" cy="23349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809B079-7076-3841-A7DB-B02032DC6A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1862" y="2508776"/>
              <a:ext cx="650082" cy="10369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1BD514-BB38-8844-962A-A1033C2C9E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1862" y="1758682"/>
              <a:ext cx="650082" cy="1553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9DE3F6-9C39-0E4C-B1D5-018AE97ECB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7606" y="2502807"/>
              <a:ext cx="1314450" cy="1062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07684-B6FB-984D-85B9-0C532CC263FB}"/>
              </a:ext>
            </a:extLst>
          </p:cNvPr>
          <p:cNvGrpSpPr/>
          <p:nvPr/>
        </p:nvGrpSpPr>
        <p:grpSpPr>
          <a:xfrm>
            <a:off x="7070340" y="808383"/>
            <a:ext cx="1626583" cy="1762184"/>
            <a:chOff x="3464719" y="1474029"/>
            <a:chExt cx="1999028" cy="2069271"/>
          </a:xfrm>
        </p:grpSpPr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C630EDE0-E262-EF4B-8822-A29C40806FCB}"/>
                </a:ext>
              </a:extLst>
            </p:cNvPr>
            <p:cNvSpPr/>
            <p:nvPr/>
          </p:nvSpPr>
          <p:spPr>
            <a:xfrm>
              <a:off x="3493294" y="2493169"/>
              <a:ext cx="1521619" cy="1050131"/>
            </a:xfrm>
            <a:custGeom>
              <a:avLst/>
              <a:gdLst>
                <a:gd name="connsiteX0" fmla="*/ 2028825 w 2028825"/>
                <a:gd name="connsiteY0" fmla="*/ 19050 h 1400175"/>
                <a:gd name="connsiteX1" fmla="*/ 847725 w 2028825"/>
                <a:gd name="connsiteY1" fmla="*/ 0 h 1400175"/>
                <a:gd name="connsiteX2" fmla="*/ 0 w 2028825"/>
                <a:gd name="connsiteY2" fmla="*/ 1381125 h 1400175"/>
                <a:gd name="connsiteX3" fmla="*/ 276225 w 2028825"/>
                <a:gd name="connsiteY3" fmla="*/ 1400175 h 1400175"/>
                <a:gd name="connsiteX4" fmla="*/ 2028825 w 2028825"/>
                <a:gd name="connsiteY4" fmla="*/ 1905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825" h="1400175">
                  <a:moveTo>
                    <a:pt x="2028825" y="19050"/>
                  </a:moveTo>
                  <a:lnTo>
                    <a:pt x="847725" y="0"/>
                  </a:lnTo>
                  <a:lnTo>
                    <a:pt x="0" y="1381125"/>
                  </a:lnTo>
                  <a:lnTo>
                    <a:pt x="276225" y="1400175"/>
                  </a:lnTo>
                  <a:lnTo>
                    <a:pt x="2028825" y="19050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544252-2D26-1C41-90D5-9A8661157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3501" y1="36381" x2="43501" y2="36381"/>
                          <a14:foregroundMark x1="47613" y1="36007" x2="47613" y2="36007"/>
                          <a14:foregroundMark x1="40981" y1="44403" x2="40981" y2="44403"/>
                          <a14:foregroundMark x1="46817" y1="37127" x2="46817" y2="37127"/>
                          <a14:foregroundMark x1="54111" y1="43470" x2="54111" y2="43470"/>
                          <a14:foregroundMark x1="51724" y1="57276" x2="51724" y2="57276"/>
                          <a14:foregroundMark x1="34218" y1="60821" x2="34218" y2="60821"/>
                          <a14:foregroundMark x1="40584" y1="71455" x2="40584" y2="71455"/>
                          <a14:foregroundMark x1="63793" y1="49067" x2="63793" y2="49067"/>
                          <a14:foregroundMark x1="71618" y1="63246" x2="71618" y2="63246"/>
                          <a14:foregroundMark x1="24801" y1="58582" x2="24801" y2="58582"/>
                          <a14:foregroundMark x1="25199" y1="58209" x2="25199" y2="58209"/>
                          <a14:foregroundMark x1="25066" y1="51679" x2="25066" y2="51679"/>
                          <a14:foregroundMark x1="20955" y1="63060" x2="20955" y2="63060"/>
                          <a14:backgroundMark x1="34085" y1="65299" x2="34085" y2="65299"/>
                          <a14:backgroundMark x1="37135" y1="71642" x2="37135" y2="71642"/>
                          <a14:backgroundMark x1="56101" y1="63806" x2="56101" y2="63806"/>
                          <a14:backgroundMark x1="56631" y1="66791" x2="56631" y2="66791"/>
                          <a14:backgroundMark x1="29841" y1="58955" x2="29841" y2="589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539" y="1474029"/>
              <a:ext cx="1636208" cy="1163140"/>
            </a:xfrm>
            <a:prstGeom prst="rect">
              <a:avLst/>
            </a:prstGeom>
            <a:noFill/>
          </p:spPr>
        </p:pic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AF3BD045-20B5-B740-B180-CF5D9255A54E}"/>
                </a:ext>
              </a:extLst>
            </p:cNvPr>
            <p:cNvSpPr/>
            <p:nvPr/>
          </p:nvSpPr>
          <p:spPr>
            <a:xfrm>
              <a:off x="3464719" y="1771650"/>
              <a:ext cx="671513" cy="1750219"/>
            </a:xfrm>
            <a:custGeom>
              <a:avLst/>
              <a:gdLst>
                <a:gd name="connsiteX0" fmla="*/ 895350 w 895350"/>
                <a:gd name="connsiteY0" fmla="*/ 0 h 2333625"/>
                <a:gd name="connsiteX1" fmla="*/ 895350 w 895350"/>
                <a:gd name="connsiteY1" fmla="*/ 962025 h 2333625"/>
                <a:gd name="connsiteX2" fmla="*/ 9525 w 895350"/>
                <a:gd name="connsiteY2" fmla="*/ 2333625 h 2333625"/>
                <a:gd name="connsiteX3" fmla="*/ 0 w 895350"/>
                <a:gd name="connsiteY3" fmla="*/ 2066925 h 2333625"/>
                <a:gd name="connsiteX4" fmla="*/ 895350 w 895350"/>
                <a:gd name="connsiteY4" fmla="*/ 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50" h="2333625">
                  <a:moveTo>
                    <a:pt x="895350" y="0"/>
                  </a:moveTo>
                  <a:lnTo>
                    <a:pt x="895350" y="962025"/>
                  </a:lnTo>
                  <a:lnTo>
                    <a:pt x="9525" y="2333625"/>
                  </a:lnTo>
                  <a:lnTo>
                    <a:pt x="0" y="2066925"/>
                  </a:lnTo>
                  <a:lnTo>
                    <a:pt x="895350" y="0"/>
                  </a:lnTo>
                  <a:close/>
                </a:path>
              </a:pathLst>
            </a:custGeom>
            <a:solidFill>
              <a:srgbClr val="0070C0">
                <a:alpha val="29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ACCB875-5D09-FF48-93B8-30E6CF77B2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397" y="5357428"/>
            <a:ext cx="2453921" cy="6278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FF3D3E2-612A-FC41-95D0-FD2FA254BC7C}"/>
              </a:ext>
            </a:extLst>
          </p:cNvPr>
          <p:cNvGrpSpPr/>
          <p:nvPr/>
        </p:nvGrpSpPr>
        <p:grpSpPr>
          <a:xfrm>
            <a:off x="4536" y="5360958"/>
            <a:ext cx="6855060" cy="1404458"/>
            <a:chOff x="3217436" y="3300998"/>
            <a:chExt cx="6558658" cy="108435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8C4218-9E0C-B747-9A46-FE80A6DF541D}"/>
                </a:ext>
              </a:extLst>
            </p:cNvPr>
            <p:cNvGrpSpPr/>
            <p:nvPr/>
          </p:nvGrpSpPr>
          <p:grpSpPr>
            <a:xfrm>
              <a:off x="4746916" y="3300998"/>
              <a:ext cx="4189029" cy="278681"/>
              <a:chOff x="1579093" y="1291318"/>
              <a:chExt cx="5583918" cy="37147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88CDCCB-8C56-BC49-AF8F-8FD8FAB93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9093" y="1291320"/>
                <a:ext cx="1362075" cy="37147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8F12EB0-D647-594F-9350-F70242136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2070" y="1291321"/>
                <a:ext cx="2047875" cy="37147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03FCCD-3294-6B4E-A9FC-6D2965266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1834" y="1291319"/>
                <a:ext cx="1343025" cy="37147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CC9279B-A054-5544-AFB5-C8D982755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05761" y="1291318"/>
                <a:ext cx="857250" cy="371475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1C9C61E-7761-DB49-9448-508246B8FE7F}"/>
                </a:ext>
              </a:extLst>
            </p:cNvPr>
            <p:cNvSpPr txBox="1"/>
            <p:nvPr/>
          </p:nvSpPr>
          <p:spPr>
            <a:xfrm>
              <a:off x="3217436" y="3575399"/>
              <a:ext cx="1524399" cy="23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9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after 6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FFA passes →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1099394-E3A4-BD4B-A276-0D47051F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0151" y="3577813"/>
              <a:ext cx="4194058" cy="18355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3FA9657-ED2B-214D-8DFC-10A477BA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7854" y="3864163"/>
              <a:ext cx="2218240" cy="521192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740D9CD-299E-0D47-902B-60528223CF47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6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0BEE-3F24-4A74-A15A-3DB4BDF4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7" y="253882"/>
            <a:ext cx="8628678" cy="472694"/>
          </a:xfrm>
        </p:spPr>
        <p:txBody>
          <a:bodyPr/>
          <a:lstStyle/>
          <a:p>
            <a:r>
              <a:rPr lang="en-US" sz="2800" b="0" dirty="0">
                <a:latin typeface="Avenir Roman" panose="02000503020000020003" pitchFamily="2" charset="0"/>
              </a:rPr>
              <a:t>Compact FFA Cell – How Does it Work?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4746C0-FD0B-4F2C-B6EE-634F0F94B5F0}"/>
              </a:ext>
            </a:extLst>
          </p:cNvPr>
          <p:cNvSpPr txBox="1">
            <a:spLocks/>
          </p:cNvSpPr>
          <p:nvPr/>
        </p:nvSpPr>
        <p:spPr>
          <a:xfrm>
            <a:off x="398288" y="735741"/>
            <a:ext cx="7883629" cy="134675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momentum acceptance FFA (Fixed Field, Alternating Gradient) cell is configured with combined function permanent magnets capable of transporting multiple energy beams through the same string of magnets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(six beams with energies spanning a factor of two)</a:t>
            </a:r>
          </a:p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49810-180A-4181-845C-62E05673DD94}"/>
              </a:ext>
            </a:extLst>
          </p:cNvPr>
          <p:cNvSpPr txBox="1"/>
          <p:nvPr/>
        </p:nvSpPr>
        <p:spPr>
          <a:xfrm>
            <a:off x="6632347" y="3500276"/>
            <a:ext cx="6627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T</a:t>
            </a:r>
          </a:p>
          <a:p>
            <a:pPr marL="0" marR="0" lvl="0" indent="0" algn="r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50 T/m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093A2D-DA8B-40C8-A1F1-F66C363F5F8B}"/>
              </a:ext>
            </a:extLst>
          </p:cNvPr>
          <p:cNvGrpSpPr/>
          <p:nvPr/>
        </p:nvGrpSpPr>
        <p:grpSpPr>
          <a:xfrm>
            <a:off x="21052" y="2226051"/>
            <a:ext cx="4210043" cy="4226886"/>
            <a:chOff x="323617" y="2130201"/>
            <a:chExt cx="4521272" cy="46657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1B8FCD-F919-4A5F-8E12-1E32304BBE96}"/>
                </a:ext>
              </a:extLst>
            </p:cNvPr>
            <p:cNvGrpSpPr/>
            <p:nvPr/>
          </p:nvGrpSpPr>
          <p:grpSpPr>
            <a:xfrm>
              <a:off x="323617" y="2130201"/>
              <a:ext cx="4521272" cy="4665757"/>
              <a:chOff x="4683355" y="2156098"/>
              <a:chExt cx="4039081" cy="42003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0DBBC9A-58B6-4EE2-87E3-D4AF032E6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83355" y="2156098"/>
                <a:ext cx="4039081" cy="41775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53E652-A626-4974-A300-BDBDE5262474}"/>
                  </a:ext>
                </a:extLst>
              </p:cNvPr>
              <p:cNvSpPr txBox="1"/>
              <p:nvPr/>
            </p:nvSpPr>
            <p:spPr>
              <a:xfrm>
                <a:off x="5325239" y="286493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2230647-97AE-42F5-95B0-72D27711296B}"/>
                  </a:ext>
                </a:extLst>
              </p:cNvPr>
              <p:cNvSpPr/>
              <p:nvPr/>
            </p:nvSpPr>
            <p:spPr>
              <a:xfrm>
                <a:off x="7585353" y="2391287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0FE549-BB6C-4E49-96BA-3ED3ED328CCC}"/>
                  </a:ext>
                </a:extLst>
              </p:cNvPr>
              <p:cNvSpPr/>
              <p:nvPr/>
            </p:nvSpPr>
            <p:spPr>
              <a:xfrm>
                <a:off x="5206873" y="2378459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347B0B-858E-440C-9271-C70F2029A333}"/>
                  </a:ext>
                </a:extLst>
              </p:cNvPr>
              <p:cNvSpPr/>
              <p:nvPr/>
            </p:nvSpPr>
            <p:spPr>
              <a:xfrm>
                <a:off x="5964496" y="2269208"/>
                <a:ext cx="1518045" cy="163940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4E208D-C883-4622-BE8D-4FD654593F66}"/>
                  </a:ext>
                </a:extLst>
              </p:cNvPr>
              <p:cNvSpPr txBox="1"/>
              <p:nvPr/>
            </p:nvSpPr>
            <p:spPr>
              <a:xfrm>
                <a:off x="6606380" y="2878839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548B2A-9FE7-41E9-8A4B-D9943E9D4205}"/>
                  </a:ext>
                </a:extLst>
              </p:cNvPr>
              <p:cNvSpPr txBox="1"/>
              <p:nvPr/>
            </p:nvSpPr>
            <p:spPr>
              <a:xfrm>
                <a:off x="7781569" y="2875072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9E0080-EB52-41D2-94D7-C788DE12C9A6}"/>
                  </a:ext>
                </a:extLst>
              </p:cNvPr>
              <p:cNvSpPr txBox="1"/>
              <p:nvPr/>
            </p:nvSpPr>
            <p:spPr>
              <a:xfrm>
                <a:off x="6532600" y="6079351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36D19B-A490-486E-8CC6-C47E9E4003F2}"/>
                  </a:ext>
                </a:extLst>
              </p:cNvPr>
              <p:cNvSpPr txBox="1"/>
              <p:nvPr/>
            </p:nvSpPr>
            <p:spPr>
              <a:xfrm>
                <a:off x="7754372" y="606801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2DB0A3-262D-44B1-A2A3-76B43AC31222}"/>
                  </a:ext>
                </a:extLst>
              </p:cNvPr>
              <p:cNvSpPr txBox="1"/>
              <p:nvPr/>
            </p:nvSpPr>
            <p:spPr>
              <a:xfrm>
                <a:off x="5339819" y="6079350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297377-DD60-441B-8734-449834A14716}"/>
                  </a:ext>
                </a:extLst>
              </p:cNvPr>
              <p:cNvSpPr/>
              <p:nvPr/>
            </p:nvSpPr>
            <p:spPr>
              <a:xfrm>
                <a:off x="5192292" y="6018791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FB7C21-3D5E-4D9B-8571-B9A7FAD02816}"/>
                  </a:ext>
                </a:extLst>
              </p:cNvPr>
              <p:cNvSpPr/>
              <p:nvPr/>
            </p:nvSpPr>
            <p:spPr>
              <a:xfrm>
                <a:off x="5967235" y="6018791"/>
                <a:ext cx="1515306" cy="760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38FBC3-3AB8-4626-836E-90542645EA6E}"/>
                  </a:ext>
                </a:extLst>
              </p:cNvPr>
              <p:cNvSpPr/>
              <p:nvPr/>
            </p:nvSpPr>
            <p:spPr>
              <a:xfrm>
                <a:off x="7585353" y="6019917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E8F0FE-CB67-4703-84EE-297EA4521C67}"/>
                </a:ext>
              </a:extLst>
            </p:cNvPr>
            <p:cNvSpPr/>
            <p:nvPr/>
          </p:nvSpPr>
          <p:spPr>
            <a:xfrm>
              <a:off x="4315058" y="2130201"/>
              <a:ext cx="512320" cy="4480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9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3800BD6-F5B9-485F-9C02-C85D3A8D7B6A}"/>
              </a:ext>
            </a:extLst>
          </p:cNvPr>
          <p:cNvSpPr txBox="1">
            <a:spLocks/>
          </p:cNvSpPr>
          <p:nvPr/>
        </p:nvSpPr>
        <p:spPr>
          <a:xfrm>
            <a:off x="3873140" y="4871954"/>
            <a:ext cx="5260448" cy="1702866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Closely spaced orbits for all six beams (~ 1 cm)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Extremally low dispersion (a few mm) in a combined function lattice – virtue of FFA technology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 similar beta functions for different energy beams</a:t>
            </a:r>
          </a:p>
          <a:p>
            <a:pPr marL="172687" indent="-172687" defTabSz="685983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3FAF3E-FA0C-6446-89BC-0E0DD23E18CB}"/>
              </a:ext>
            </a:extLst>
          </p:cNvPr>
          <p:cNvGrpSpPr/>
          <p:nvPr/>
        </p:nvGrpSpPr>
        <p:grpSpPr>
          <a:xfrm>
            <a:off x="3976132" y="2226051"/>
            <a:ext cx="2641024" cy="2635360"/>
            <a:chOff x="2757951" y="3344511"/>
            <a:chExt cx="3108387" cy="290080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A592A23-31EC-B64C-9C13-0C826CCBC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102" y="3365990"/>
              <a:ext cx="0" cy="253969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1C468A-77FF-D243-9B9F-D0E5BFF8EB4D}"/>
                </a:ext>
              </a:extLst>
            </p:cNvPr>
            <p:cNvCxnSpPr>
              <a:cxnSpLocks/>
            </p:cNvCxnSpPr>
            <p:nvPr/>
          </p:nvCxnSpPr>
          <p:spPr>
            <a:xfrm>
              <a:off x="3177521" y="6174539"/>
              <a:ext cx="2635722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BDD1BF-E3E4-5147-BBE7-3AFD858058DF}"/>
                </a:ext>
              </a:extLst>
            </p:cNvPr>
            <p:cNvSpPr txBox="1"/>
            <p:nvPr/>
          </p:nvSpPr>
          <p:spPr>
            <a:xfrm>
              <a:off x="4206222" y="5945230"/>
              <a:ext cx="6110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13 cm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A36917-8C51-F344-8470-620E86EBFD29}"/>
                </a:ext>
              </a:extLst>
            </p:cNvPr>
            <p:cNvSpPr txBox="1"/>
            <p:nvPr/>
          </p:nvSpPr>
          <p:spPr>
            <a:xfrm rot="16200000">
              <a:off x="2602459" y="4571413"/>
              <a:ext cx="6110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12 cm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8BE0B1-5E5F-254D-966B-FC84A325F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9627" y="3344511"/>
              <a:ext cx="2786711" cy="260072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29E42C8-1ABC-614B-BF17-78F87D41D27D}"/>
              </a:ext>
            </a:extLst>
          </p:cNvPr>
          <p:cNvSpPr txBox="1"/>
          <p:nvPr/>
        </p:nvSpPr>
        <p:spPr>
          <a:xfrm>
            <a:off x="6863819" y="2812476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</p:spTree>
    <p:extLst>
      <p:ext uri="{BB962C8B-B14F-4D97-AF65-F5344CB8AC3E}">
        <p14:creationId xmlns:p14="http://schemas.microsoft.com/office/powerpoint/2010/main" val="36617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3E7E-958E-4136-89AB-D6F6BF2A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1" y="284164"/>
            <a:ext cx="8628678" cy="472694"/>
          </a:xfrm>
        </p:spPr>
        <p:txBody>
          <a:bodyPr/>
          <a:lstStyle/>
          <a:p>
            <a:r>
              <a:rPr lang="en-US" sz="2800" b="0" dirty="0">
                <a:latin typeface="Avenir Roman" panose="02000503020000020003" pitchFamily="2" charset="0"/>
                <a:cs typeface="Arial" panose="020B0604020202020204" pitchFamily="34" charset="0"/>
              </a:rPr>
              <a:t>Multi-Energy Beam Dynamics in FFA Arc</a:t>
            </a:r>
            <a:endParaRPr lang="en-US" sz="2800" b="0" dirty="0">
              <a:latin typeface="Avenir Roman" panose="02000503020000020003" pitchFamily="2" charset="0"/>
            </a:endParaRPr>
          </a:p>
        </p:txBody>
      </p:sp>
      <p:pic>
        <p:nvPicPr>
          <p:cNvPr id="3" name="Picture 2" descr="Logo_RR6.jpeg">
            <a:extLst>
              <a:ext uri="{FF2B5EF4-FFF2-40B4-BE49-F238E27FC236}">
                <a16:creationId xmlns:a16="http://schemas.microsoft.com/office/drawing/2014/main" id="{56DDD966-F3E8-4B18-9074-19F81965B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5" y="855044"/>
            <a:ext cx="948613" cy="255154"/>
          </a:xfrm>
          <a:prstGeom prst="rect">
            <a:avLst/>
          </a:prstGeom>
        </p:spPr>
      </p:pic>
      <p:pic>
        <p:nvPicPr>
          <p:cNvPr id="4" name="Picture 3" descr="cbeta_arc_fieldmap_5e-3norm.gif">
            <a:extLst>
              <a:ext uri="{FF2B5EF4-FFF2-40B4-BE49-F238E27FC236}">
                <a16:creationId xmlns:a16="http://schemas.microsoft.com/office/drawing/2014/main" id="{3706CAFA-2CBA-45DE-B0AC-5CF78EC3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1" y="1248635"/>
            <a:ext cx="4418031" cy="266277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4E9ABB6-F438-4414-9D05-A0D7BB8816C5}"/>
              </a:ext>
            </a:extLst>
          </p:cNvPr>
          <p:cNvSpPr txBox="1">
            <a:spLocks noChangeArrowheads="1"/>
          </p:cNvSpPr>
          <p:nvPr/>
        </p:nvSpPr>
        <p:spPr>
          <a:xfrm>
            <a:off x="-409192" y="3925495"/>
            <a:ext cx="2619566" cy="50561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91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Stephen Brooks, BNL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F69DB-D5E1-C54B-8204-26682B339CDC}"/>
              </a:ext>
            </a:extLst>
          </p:cNvPr>
          <p:cNvSpPr txBox="1"/>
          <p:nvPr/>
        </p:nvSpPr>
        <p:spPr>
          <a:xfrm>
            <a:off x="1067657" y="840440"/>
            <a:ext cx="67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36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2019-2022 </a:t>
            </a:r>
            <a:r>
              <a:rPr lang="en-US" sz="2000" dirty="0"/>
              <a:t>the first multi-turn SRF ERL (150 MeV)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D36B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9D4FE51-994C-7943-A53B-93B739718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65" y="1783703"/>
            <a:ext cx="4255423" cy="2127711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4C4112-998B-D748-8D87-18B01A90DDD3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89DA2-61FD-454B-B441-576460019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" y="4376153"/>
            <a:ext cx="4309821" cy="2516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937F15-2D0B-9145-9178-59ED25A5B326}"/>
              </a:ext>
            </a:extLst>
          </p:cNvPr>
          <p:cNvSpPr txBox="1"/>
          <p:nvPr/>
        </p:nvSpPr>
        <p:spPr>
          <a:xfrm>
            <a:off x="4453556" y="1341457"/>
            <a:ext cx="403229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Scaling to higher energy at </a:t>
            </a:r>
            <a:r>
              <a:rPr lang="en-US" dirty="0" err="1"/>
              <a:t>Jlab</a:t>
            </a:r>
            <a:r>
              <a:rPr lang="en-US" dirty="0"/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777DAC-02EE-7045-B63E-2F772C760552}"/>
              </a:ext>
            </a:extLst>
          </p:cNvPr>
          <p:cNvSpPr/>
          <p:nvPr/>
        </p:nvSpPr>
        <p:spPr>
          <a:xfrm rot="10800000" flipV="1">
            <a:off x="4209913" y="4049851"/>
            <a:ext cx="4799975" cy="226857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 prototype open midplane BF magnet was built and evaluated for mechanical integrity. Magnetic measurement confirmed a robust design with &gt;1.5 Tesla in good field region, 10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field accuracy.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JLab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LDRD for radiation resilience tests in CEBAF began October 2023.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42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7" y="139928"/>
            <a:ext cx="8464378" cy="48749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Why CEBAF @ 22 GeV?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EDC00-8D08-7157-F34C-39A5539666F5}"/>
              </a:ext>
            </a:extLst>
          </p:cNvPr>
          <p:cNvSpPr txBox="1"/>
          <p:nvPr/>
        </p:nvSpPr>
        <p:spPr>
          <a:xfrm>
            <a:off x="4226807" y="1071611"/>
            <a:ext cx="46221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“The ability to reduce everything to simple fundamental laws does not imply the ability to start from those laws and reconstruct the universe.”  -- </a:t>
            </a:r>
            <a:r>
              <a:rPr lang="en-US" sz="20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More is Different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, P. W. Anderson [Science 177, 393 (1972)]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3" y="1340402"/>
            <a:ext cx="3691599" cy="4413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7310D-5D64-CD44-AAA2-5274C3BE8753}"/>
              </a:ext>
            </a:extLst>
          </p:cNvPr>
          <p:cNvSpPr txBox="1"/>
          <p:nvPr/>
        </p:nvSpPr>
        <p:spPr>
          <a:xfrm>
            <a:off x="4295771" y="3292420"/>
            <a:ext cx="44842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Need to understand strong interaction dynamics from asymptotically free fundamental quark and gluon constituents to the structure of bound nucleons to nucleon-nucleon interactions and the nuclear medium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Complex non-</a:t>
            </a:r>
            <a:r>
              <a:rPr lang="en-US" dirty="0" err="1">
                <a:latin typeface="Century Gothic" panose="020B0502020202020204" pitchFamily="34" charset="0"/>
              </a:rPr>
              <a:t>pQCD</a:t>
            </a:r>
            <a:r>
              <a:rPr lang="en-US" dirty="0">
                <a:latin typeface="Century Gothic" panose="020B0502020202020204" pitchFamily="34" charset="0"/>
              </a:rPr>
              <a:t> problem which demands different approaches and measurements to access multiple observables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69422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a 22 GeV Upgrade Brings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EC0CD-E84E-0C9F-5B58-F9757738DBB0}"/>
              </a:ext>
            </a:extLst>
          </p:cNvPr>
          <p:cNvSpPr txBox="1"/>
          <p:nvPr/>
        </p:nvSpPr>
        <p:spPr>
          <a:xfrm>
            <a:off x="4226807" y="1242852"/>
            <a:ext cx="474649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NEW territory to explore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cross the critical threshold into the region where cc states can be produced in large quantities, and with additional light quark degrees of freedom</a:t>
            </a:r>
          </a:p>
          <a:p>
            <a:endParaRPr lang="en-US" sz="20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BETTER insight into our current program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enhancement of the phase space</a:t>
            </a:r>
          </a:p>
          <a:p>
            <a:endParaRPr lang="en-US" sz="20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BRIDGE between </a:t>
            </a:r>
            <a:r>
              <a:rPr lang="en-US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@ 12 GeV and EIC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testing and validation of QCD from lower to higher energy, through multiple phenomena, and with high precision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45" y="1242852"/>
            <a:ext cx="3691599" cy="44139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0B00C9-A508-5644-A851-D1B2E6AEB5D1}"/>
              </a:ext>
            </a:extLst>
          </p:cNvPr>
          <p:cNvCxnSpPr>
            <a:cxnSpLocks/>
          </p:cNvCxnSpPr>
          <p:nvPr/>
        </p:nvCxnSpPr>
        <p:spPr>
          <a:xfrm>
            <a:off x="5327904" y="1962912"/>
            <a:ext cx="134112" cy="0"/>
          </a:xfrm>
          <a:prstGeom prst="line">
            <a:avLst/>
          </a:prstGeom>
          <a:ln w="19050">
            <a:solidFill>
              <a:srgbClr val="1C6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7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860-ABE0-75E3-D323-BD44FA6B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0" y="177702"/>
            <a:ext cx="8626431" cy="363561"/>
          </a:xfrm>
        </p:spPr>
        <p:txBody>
          <a:bodyPr>
            <a:noAutofit/>
          </a:bodyPr>
          <a:lstStyle/>
          <a:p>
            <a:r>
              <a:rPr lang="en-US" sz="2400" b="0" dirty="0" err="1">
                <a:solidFill>
                  <a:srgbClr val="C00000"/>
                </a:solidFill>
                <a:latin typeface="Avenir Roman" panose="02000503020000020003" pitchFamily="2" charset="0"/>
              </a:rPr>
              <a:t>JLab</a:t>
            </a:r>
            <a:r>
              <a:rPr lang="en-US" sz="2400" b="0" dirty="0">
                <a:solidFill>
                  <a:srgbClr val="C00000"/>
                </a:solidFill>
                <a:latin typeface="Avenir Roman" panose="02000503020000020003" pitchFamily="2" charset="0"/>
              </a:rPr>
              <a:t> 12 to 22 GeV: </a:t>
            </a:r>
            <a:br>
              <a:rPr lang="en-US" sz="2400" b="0" dirty="0">
                <a:solidFill>
                  <a:srgbClr val="C00000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rgbClr val="C00000"/>
                </a:solidFill>
                <a:latin typeface="Avenir Roman" panose="02000503020000020003" pitchFamily="2" charset="0"/>
              </a:rPr>
              <a:t>Probing Nucleon Valence Structure at High Luminosity</a:t>
            </a:r>
            <a:endParaRPr lang="en-US" sz="2400" u="sng" dirty="0">
              <a:solidFill>
                <a:srgbClr val="C00000"/>
              </a:solidFill>
              <a:latin typeface="Avenir Roman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450B2-9938-DD33-915B-1E1FFA2C9317}"/>
              </a:ext>
            </a:extLst>
          </p:cNvPr>
          <p:cNvSpPr txBox="1"/>
          <p:nvPr/>
        </p:nvSpPr>
        <p:spPr>
          <a:xfrm>
            <a:off x="4573192" y="4304441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2030s-2040s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33F76B-C105-F933-10EC-C82E230795CD}"/>
              </a:ext>
            </a:extLst>
          </p:cNvPr>
          <p:cNvSpPr/>
          <p:nvPr/>
        </p:nvSpPr>
        <p:spPr>
          <a:xfrm>
            <a:off x="6023012" y="4987163"/>
            <a:ext cx="184731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6D873-1A05-BD81-C7BA-2860360F68A1}"/>
              </a:ext>
            </a:extLst>
          </p:cNvPr>
          <p:cNvSpPr/>
          <p:nvPr/>
        </p:nvSpPr>
        <p:spPr>
          <a:xfrm>
            <a:off x="3890401" y="1837681"/>
            <a:ext cx="369326" cy="157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 Probability Distribution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E5219E-8C68-1073-07CC-5E3390E74B64}"/>
              </a:ext>
            </a:extLst>
          </p:cNvPr>
          <p:cNvSpPr/>
          <p:nvPr/>
        </p:nvSpPr>
        <p:spPr>
          <a:xfrm rot="16200000">
            <a:off x="3306592" y="2611076"/>
            <a:ext cx="1571264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Probability Distribution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F5C3CD-049E-65F8-65D0-6F12DCDFCD87}"/>
              </a:ext>
            </a:extLst>
          </p:cNvPr>
          <p:cNvSpPr/>
          <p:nvPr/>
        </p:nvSpPr>
        <p:spPr>
          <a:xfrm>
            <a:off x="4058490" y="3674852"/>
            <a:ext cx="131789" cy="9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CCAF7-9739-61B0-F28E-DAFAA8F9EBAC}"/>
              </a:ext>
            </a:extLst>
          </p:cNvPr>
          <p:cNvSpPr/>
          <p:nvPr/>
        </p:nvSpPr>
        <p:spPr>
          <a:xfrm rot="16200000">
            <a:off x="3371534" y="4006018"/>
            <a:ext cx="1441380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Luminosity (cm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1FE86-3BB3-E945-9200-BC910B01D270}"/>
              </a:ext>
            </a:extLst>
          </p:cNvPr>
          <p:cNvGrpSpPr/>
          <p:nvPr/>
        </p:nvGrpSpPr>
        <p:grpSpPr>
          <a:xfrm>
            <a:off x="44660" y="1037959"/>
            <a:ext cx="5519129" cy="4353248"/>
            <a:chOff x="5316804" y="1307241"/>
            <a:chExt cx="6248315" cy="46555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5941A9-B0C2-DB11-9121-8F3E5CFF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6804" y="1307241"/>
              <a:ext cx="6248315" cy="46525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16D10F-CAE8-0228-4693-2FDAC08F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487" y="2599088"/>
              <a:ext cx="726271" cy="695529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17EF7-F2F8-071F-CA9F-ABC12777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717" y="2971176"/>
              <a:ext cx="778804" cy="686896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78D65E-41AE-7844-EBAF-96FA66CB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870" y="1770778"/>
              <a:ext cx="778804" cy="686895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F2D1DB-142B-0F92-0870-D8FFE08F5EDA}"/>
                </a:ext>
              </a:extLst>
            </p:cNvPr>
            <p:cNvSpPr txBox="1"/>
            <p:nvPr/>
          </p:nvSpPr>
          <p:spPr>
            <a:xfrm>
              <a:off x="7080084" y="5671712"/>
              <a:ext cx="2287860" cy="29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Fraction of nucleon momentum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71610A0-3739-0E4E-AF2A-B1BDACA24F0F}"/>
              </a:ext>
            </a:extLst>
          </p:cNvPr>
          <p:cNvSpPr txBox="1"/>
          <p:nvPr/>
        </p:nvSpPr>
        <p:spPr>
          <a:xfrm>
            <a:off x="259976" y="5548404"/>
            <a:ext cx="65628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Physics with CEBAF at 12 GeV and Future Opportunities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US" sz="1600" i="1" dirty="0"/>
              <a:t>Prog. Part. </a:t>
            </a:r>
            <a:r>
              <a:rPr lang="en-US" sz="1600" i="1" dirty="0" err="1"/>
              <a:t>Nucl</a:t>
            </a:r>
            <a:r>
              <a:rPr lang="en-US" sz="1600" i="1" dirty="0"/>
              <a:t>. Phys.</a:t>
            </a:r>
            <a:r>
              <a:rPr lang="en-US" sz="1600" dirty="0"/>
              <a:t> 127 (2022) 103985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66315B-2880-E64B-BE56-560A5754D603}"/>
              </a:ext>
            </a:extLst>
          </p:cNvPr>
          <p:cNvSpPr txBox="1"/>
          <p:nvPr/>
        </p:nvSpPr>
        <p:spPr>
          <a:xfrm>
            <a:off x="5094362" y="950976"/>
            <a:ext cx="38638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D36B6"/>
                </a:solidFill>
                <a:latin typeface="+mj-lt"/>
              </a:rPr>
              <a:t>Partonic structure in the valence region </a:t>
            </a:r>
            <a:r>
              <a:rPr lang="en-US" sz="2000" b="1" i="1" u="sng" dirty="0">
                <a:solidFill>
                  <a:srgbClr val="0D36B6"/>
                </a:solidFill>
                <a:latin typeface="+mj-lt"/>
              </a:rPr>
              <a:t>defines</a:t>
            </a:r>
            <a:r>
              <a:rPr lang="en-US" sz="2000" b="1" dirty="0">
                <a:solidFill>
                  <a:srgbClr val="0D36B6"/>
                </a:solidFill>
                <a:latin typeface="+mj-lt"/>
              </a:rPr>
              <a:t> the hadron  </a:t>
            </a:r>
          </a:p>
          <a:p>
            <a:endParaRPr lang="en-US" sz="2000" b="1" dirty="0">
              <a:solidFill>
                <a:srgbClr val="0D36B6"/>
              </a:solidFill>
              <a:latin typeface="+mj-lt"/>
            </a:endParaRPr>
          </a:p>
          <a:p>
            <a:pPr>
              <a:buFont typeface=".AppleSystemUIFont" charset="-120"/>
              <a:buChar char="-"/>
            </a:pPr>
            <a:r>
              <a:rPr lang="en-US" sz="2000" dirty="0">
                <a:latin typeface="+mj-lt"/>
              </a:rPr>
              <a:t> Baryon number, charge, flavor   content, total spin, …</a:t>
            </a:r>
          </a:p>
          <a:p>
            <a:pPr>
              <a:buFont typeface=".AppleSystemUIFont" charset="-120"/>
              <a:buChar char="-"/>
            </a:pPr>
            <a:endParaRPr lang="en-US" sz="2000" dirty="0">
              <a:latin typeface="+mj-lt"/>
            </a:endParaRPr>
          </a:p>
          <a:p>
            <a:pPr>
              <a:buFont typeface=".AppleSystemUIFont" charset="-120"/>
              <a:buChar char="-"/>
            </a:pPr>
            <a:r>
              <a:rPr lang="en-US" sz="2000" dirty="0">
                <a:latin typeface="+mj-lt"/>
              </a:rPr>
              <a:t> Large x, low Q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evolves to low x, high Q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via </a:t>
            </a:r>
            <a:r>
              <a:rPr lang="en-US" sz="2000" dirty="0" err="1">
                <a:latin typeface="+mj-lt"/>
              </a:rPr>
              <a:t>pQCD</a:t>
            </a:r>
            <a:r>
              <a:rPr lang="en-US" sz="2000" dirty="0">
                <a:latin typeface="+mj-lt"/>
              </a:rPr>
              <a:t>, extract shape and strength </a:t>
            </a:r>
            <a:r>
              <a:rPr lang="en-US" sz="2000" b="1" i="1" u="sng" dirty="0">
                <a:latin typeface="+mj-lt"/>
              </a:rPr>
              <a:t>from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Precision measurements (2D,3D) in the valence regime requiring high luminosity are the purview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providing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overlap with EIC</a:t>
            </a:r>
            <a:b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into the low x region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521B19-B52B-BA43-AECB-684D6023537B}"/>
              </a:ext>
            </a:extLst>
          </p:cNvPr>
          <p:cNvSpPr/>
          <p:nvPr/>
        </p:nvSpPr>
        <p:spPr>
          <a:xfrm>
            <a:off x="2315217" y="3107084"/>
            <a:ext cx="469492" cy="1018573"/>
          </a:xfrm>
          <a:prstGeom prst="roundRect">
            <a:avLst/>
          </a:prstGeom>
          <a:solidFill>
            <a:srgbClr val="E2C5F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9E76D-62CC-D440-9409-E44798A0E419}"/>
              </a:ext>
            </a:extLst>
          </p:cNvPr>
          <p:cNvSpPr txBox="1"/>
          <p:nvPr/>
        </p:nvSpPr>
        <p:spPr>
          <a:xfrm rot="20626127">
            <a:off x="1718187" y="3344747"/>
            <a:ext cx="12682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JLab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CC260-E363-A54B-9F7F-9043717C8656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DB0AE0-1F25-2646-ABA1-DA88D07982CA}"/>
              </a:ext>
            </a:extLst>
          </p:cNvPr>
          <p:cNvSpPr/>
          <p:nvPr/>
        </p:nvSpPr>
        <p:spPr>
          <a:xfrm>
            <a:off x="1853184" y="4682978"/>
            <a:ext cx="1314706" cy="534795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DB9C05-2C6D-1442-B86D-7879CFEFCDFC}"/>
              </a:ext>
            </a:extLst>
          </p:cNvPr>
          <p:cNvCxnSpPr/>
          <p:nvPr/>
        </p:nvCxnSpPr>
        <p:spPr>
          <a:xfrm>
            <a:off x="2682240" y="3674852"/>
            <a:ext cx="1890952" cy="0"/>
          </a:xfrm>
          <a:prstGeom prst="straightConnector1">
            <a:avLst/>
          </a:prstGeom>
          <a:ln w="38100">
            <a:solidFill>
              <a:srgbClr val="C468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46E4A48-503C-6F46-BB22-37835E465521}"/>
              </a:ext>
            </a:extLst>
          </p:cNvPr>
          <p:cNvSpPr/>
          <p:nvPr/>
        </p:nvSpPr>
        <p:spPr>
          <a:xfrm>
            <a:off x="162440" y="3019097"/>
            <a:ext cx="651749" cy="1106560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A5AA-1026-994B-A347-2130C912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111"/>
            <a:ext cx="9547902" cy="487490"/>
          </a:xfrm>
        </p:spPr>
        <p:txBody>
          <a:bodyPr>
            <a:noAutofit/>
          </a:bodyPr>
          <a:lstStyle/>
          <a:p>
            <a:r>
              <a:rPr lang="en-US" sz="1800" b="0" dirty="0">
                <a:latin typeface="Century Gothic" panose="020B0502020202020204" pitchFamily="34" charset="0"/>
              </a:rPr>
              <a:t>Strong Interaction Physics at the Luminosity Frontier with 22 GeV Electrons at </a:t>
            </a:r>
            <a:r>
              <a:rPr lang="en-US" sz="1800" b="0" dirty="0" err="1">
                <a:latin typeface="Century Gothic" panose="020B0502020202020204" pitchFamily="34" charset="0"/>
              </a:rPr>
              <a:t>JLab</a:t>
            </a:r>
            <a:endParaRPr lang="en-US" sz="1800" b="0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5EA71-3244-CC43-AFDF-44F5F994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B4658-A5F9-9C47-8CAF-9ED48CDD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88"/>
            <a:ext cx="9144000" cy="4499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9B921-42BF-1D49-8CCC-3A108C436833}"/>
              </a:ext>
            </a:extLst>
          </p:cNvPr>
          <p:cNvSpPr txBox="1"/>
          <p:nvPr/>
        </p:nvSpPr>
        <p:spPr>
          <a:xfrm>
            <a:off x="306151" y="5850849"/>
            <a:ext cx="8377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140+ pages, ~450 authors with many powerful experiments </a:t>
            </a:r>
            <a:r>
              <a:rPr lang="en-US" sz="2400" b="1" i="1" u="sng" dirty="0">
                <a:solidFill>
                  <a:srgbClr val="7030A0"/>
                </a:solidFill>
              </a:rPr>
              <a:t>using existing or planned equipment </a:t>
            </a:r>
            <a:r>
              <a:rPr lang="en-US" sz="2400" b="1" dirty="0">
                <a:solidFill>
                  <a:srgbClr val="7030A0"/>
                </a:solidFill>
              </a:rPr>
              <a:t>- just a few examples….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1136B-A948-1944-B872-B7298B0EB2D9}"/>
              </a:ext>
            </a:extLst>
          </p:cNvPr>
          <p:cNvSpPr txBox="1"/>
          <p:nvPr/>
        </p:nvSpPr>
        <p:spPr>
          <a:xfrm>
            <a:off x="195072" y="805551"/>
            <a:ext cx="521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arXiv:2306.09360v2</a:t>
            </a:r>
            <a:r>
              <a:rPr lang="en-US" dirty="0"/>
              <a:t> [</a:t>
            </a:r>
            <a:r>
              <a:rPr lang="en-US" dirty="0" err="1"/>
              <a:t>nucl</a:t>
            </a:r>
            <a:r>
              <a:rPr lang="en-US" dirty="0"/>
              <a:t>-ex], accepted to EPJA </a:t>
            </a:r>
          </a:p>
        </p:txBody>
      </p:sp>
    </p:spTree>
    <p:extLst>
      <p:ext uri="{BB962C8B-B14F-4D97-AF65-F5344CB8AC3E}">
        <p14:creationId xmlns:p14="http://schemas.microsoft.com/office/powerpoint/2010/main" val="140326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107841</TotalTime>
  <Words>3156</Words>
  <Application>Microsoft Macintosh PowerPoint</Application>
  <PresentationFormat>On-screen Show (4:3)</PresentationFormat>
  <Paragraphs>367</Paragraphs>
  <Slides>33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Arial Unicode MS</vt:lpstr>
      <vt:lpstr>MS PGothic</vt:lpstr>
      <vt:lpstr>PingFangSC-Regular</vt:lpstr>
      <vt:lpstr>.AppleSystemUIFont</vt:lpstr>
      <vt:lpstr>.PingFangSC-Regular</vt:lpstr>
      <vt:lpstr>AdvOT483a8203</vt:lpstr>
      <vt:lpstr>American Typewriter</vt:lpstr>
      <vt:lpstr>Apple Chancery</vt:lpstr>
      <vt:lpstr>Arial</vt:lpstr>
      <vt:lpstr>Arial Black</vt:lpstr>
      <vt:lpstr>Avenir</vt:lpstr>
      <vt:lpstr>Avenir Black</vt:lpstr>
      <vt:lpstr>Avenir Roman</vt:lpstr>
      <vt:lpstr>Calibri</vt:lpstr>
      <vt:lpstr>Calibri Light</vt:lpstr>
      <vt:lpstr>Cambria Math</vt:lpstr>
      <vt:lpstr>Century Gothic</vt:lpstr>
      <vt:lpstr>Helvetica</vt:lpstr>
      <vt:lpstr>Lucida Blackletter</vt:lpstr>
      <vt:lpstr>Symbol</vt:lpstr>
      <vt:lpstr>System Font Regular</vt:lpstr>
      <vt:lpstr>Times New Roman</vt:lpstr>
      <vt:lpstr>Wingdings</vt:lpstr>
      <vt:lpstr>Office Theme</vt:lpstr>
      <vt:lpstr>1_Presentations (Wide Screen)</vt:lpstr>
      <vt:lpstr>Equation</vt:lpstr>
      <vt:lpstr>PowerPoint Presentation</vt:lpstr>
      <vt:lpstr>22 GeV is a rather new opportunity at Jefferson Lab….  The community did a lot of work (science workshops, accelerator studies, cost estimating, profile development,…) to quickly prepare for the NSAC Long Range Plan - Critical just to be mentioned favorably! </vt:lpstr>
      <vt:lpstr>PowerPoint Presentation</vt:lpstr>
      <vt:lpstr>Compact FFA Cell – How Does it Work?</vt:lpstr>
      <vt:lpstr>Multi-Energy Beam Dynamics in FFA Arc</vt:lpstr>
      <vt:lpstr>Why CEBAF @ 22 GeV?</vt:lpstr>
      <vt:lpstr>What a 22 GeV Upgrade Brings</vt:lpstr>
      <vt:lpstr>JLab 12 to 22 GeV:  Probing Nucleon Valence Structure at High Luminosity</vt:lpstr>
      <vt:lpstr>Strong Interaction Physics at the Luminosity Frontier with 22 GeV Electrons at JLab</vt:lpstr>
      <vt:lpstr>Spectroscopy of Exotic States with charm</vt:lpstr>
      <vt:lpstr>PowerPoint Presentation</vt:lpstr>
      <vt:lpstr>Nucleon Structure in 3D</vt:lpstr>
      <vt:lpstr>TMDs: High Statistics Crucial! </vt:lpstr>
      <vt:lpstr>SIDIS Phase Space at 22 GeV</vt:lpstr>
      <vt:lpstr>Spacial Structure &amp; Mechanical Properties of the Proton</vt:lpstr>
      <vt:lpstr>Spacial Structure &amp; Mechanical Properties of the Proton</vt:lpstr>
      <vt:lpstr>Unambiguous Access to Strange Quarks</vt:lpstr>
      <vt:lpstr>Partonic Structure of Mesons</vt:lpstr>
      <vt:lpstr>Anti-shadowing: solving a multi-decade puzzle</vt:lpstr>
      <vt:lpstr>QCD Confinement and Fundamental Symmetries</vt:lpstr>
      <vt:lpstr>Science Outlook</vt:lpstr>
      <vt:lpstr>Near Term Strategy (next 3 years)</vt:lpstr>
      <vt:lpstr>Near Term Strategy (next 3 years) – cont.</vt:lpstr>
      <vt:lpstr>Thank you!</vt:lpstr>
      <vt:lpstr>More info!</vt:lpstr>
      <vt:lpstr>Prototype Magnet</vt:lpstr>
      <vt:lpstr>PowerPoint Presentation</vt:lpstr>
      <vt:lpstr>Energy loss, Emittance dilution and Energy spread</vt:lpstr>
      <vt:lpstr>Notional CEBAF &amp; upgrade schedule (FY24 – FY42)</vt:lpstr>
      <vt:lpstr>Polarized Structure Functions and as</vt:lpstr>
      <vt:lpstr>Nuclear Dynamics at Extreme Conditions</vt:lpstr>
      <vt:lpstr>Bound 3 Quark Structure of N∗s and Emergence of Mass</vt:lpstr>
      <vt:lpstr>Transport and Upgrade CEBAF to 22 GeV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Microsoft Office User</cp:lastModifiedBy>
  <cp:revision>2708</cp:revision>
  <cp:lastPrinted>2023-09-29T15:26:53Z</cp:lastPrinted>
  <dcterms:created xsi:type="dcterms:W3CDTF">2019-07-21T14:59:33Z</dcterms:created>
  <dcterms:modified xsi:type="dcterms:W3CDTF">2024-04-11T05:42:57Z</dcterms:modified>
</cp:coreProperties>
</file>