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823" r:id="rId2"/>
    <p:sldId id="1093" r:id="rId3"/>
    <p:sldId id="1100" r:id="rId4"/>
    <p:sldId id="1140" r:id="rId5"/>
    <p:sldId id="1142" r:id="rId6"/>
    <p:sldId id="1106" r:id="rId7"/>
    <p:sldId id="1107" r:id="rId8"/>
    <p:sldId id="1108" r:id="rId9"/>
    <p:sldId id="1109" r:id="rId10"/>
    <p:sldId id="1110" r:id="rId11"/>
    <p:sldId id="1123" r:id="rId12"/>
    <p:sldId id="1124" r:id="rId13"/>
    <p:sldId id="1125" r:id="rId14"/>
    <p:sldId id="1126" r:id="rId15"/>
    <p:sldId id="1127" r:id="rId16"/>
    <p:sldId id="1111" r:id="rId17"/>
    <p:sldId id="1135" r:id="rId18"/>
    <p:sldId id="1112" r:id="rId19"/>
    <p:sldId id="1104" r:id="rId20"/>
    <p:sldId id="1113" r:id="rId21"/>
    <p:sldId id="1118" r:id="rId22"/>
    <p:sldId id="1114" r:id="rId23"/>
    <p:sldId id="1119" r:id="rId24"/>
    <p:sldId id="1117" r:id="rId25"/>
    <p:sldId id="1116" r:id="rId26"/>
    <p:sldId id="1115" r:id="rId27"/>
    <p:sldId id="1145" r:id="rId28"/>
    <p:sldId id="1120" r:id="rId29"/>
    <p:sldId id="1146" r:id="rId30"/>
    <p:sldId id="1147" r:id="rId31"/>
    <p:sldId id="1121" r:id="rId32"/>
    <p:sldId id="1130" r:id="rId33"/>
    <p:sldId id="1133" r:id="rId34"/>
    <p:sldId id="1134" r:id="rId35"/>
    <p:sldId id="829" r:id="rId36"/>
    <p:sldId id="983" r:id="rId37"/>
    <p:sldId id="1122" r:id="rId38"/>
    <p:sldId id="10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1F497D"/>
    <a:srgbClr val="AB5961"/>
    <a:srgbClr val="3C9281"/>
    <a:srgbClr val="AB663F"/>
    <a:srgbClr val="FFFFFF"/>
    <a:srgbClr val="FF0000"/>
    <a:srgbClr val="5B9BD5"/>
    <a:srgbClr val="669900"/>
    <a:srgbClr val="CC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388" autoAdjust="0"/>
  </p:normalViewPr>
  <p:slideViewPr>
    <p:cSldViewPr>
      <p:cViewPr varScale="1">
        <p:scale>
          <a:sx n="59" d="100"/>
          <a:sy n="59" d="100"/>
        </p:scale>
        <p:origin x="3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66C09-62AB-43BF-A72B-E18AF734ABB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514E1-25FD-4721-880C-6150CC73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0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07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0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5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4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54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4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4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5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98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2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3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95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6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9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91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45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4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94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01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7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34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63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293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19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248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76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15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5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51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65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4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1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8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514E1-25FD-4721-880C-6150CC73EF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3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8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0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0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10 April 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0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H"/>
              <a:t>10 April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M. Pitt @ DIS2024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A511-340B-4817-838B-E4A4572AD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5.0207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nl.gov/eic/epic.php" TargetMode="External"/><Relationship Id="rId4" Type="http://schemas.openxmlformats.org/officeDocument/2006/relationships/hyperlink" Target="https://lpsc-indico.in2p3.fr/event/3268/contributions/7417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psc-indico.in2p3.fr/event/3268/contributions/743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psc-indico.in2p3.fr/event/3268/contributions/7433/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arxiv.org/pdf/2308.06939.pdf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s://inspirehep.net/literature/1202512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pirehep.net/literature/1898848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inspirehep.net/literature/1202512" TargetMode="External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hyperlink" Target="https://inspirehep.net/literature/2689739" TargetMode="Externa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ehep.net/literature/1851258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psc-indico.in2p3.fr/event/3268/contributions/7433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arxiv.org/pdf/2308.06939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psc-indico.in2p3.fr/event/3268/contributions/7216/" TargetMode="External"/><Relationship Id="rId7" Type="http://schemas.openxmlformats.org/officeDocument/2006/relationships/hyperlink" Target="https://lpsc-indico.in2p3.fr/event/3268/contributions/7439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psc-indico.in2p3.fr/event/3268/contributions/7433/" TargetMode="External"/><Relationship Id="rId5" Type="http://schemas.openxmlformats.org/officeDocument/2006/relationships/hyperlink" Target="https://lpsc-indico.in2p3.fr/event/3268/contributions/7571/" TargetMode="External"/><Relationship Id="rId4" Type="http://schemas.openxmlformats.org/officeDocument/2006/relationships/hyperlink" Target="https://lpsc-indico.in2p3.fr/event/3268/contributions/7417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679303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April 2023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B98AD3-AEFB-420B-8057-FFE7B2FEE385}"/>
              </a:ext>
            </a:extLst>
          </p:cNvPr>
          <p:cNvSpPr txBox="1">
            <a:spLocks/>
          </p:cNvSpPr>
          <p:nvPr/>
        </p:nvSpPr>
        <p:spPr>
          <a:xfrm>
            <a:off x="547936" y="116632"/>
            <a:ext cx="10876656" cy="43204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ffectLst>
            <a:softEdge rad="12700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10253F"/>
                </a:solidFill>
                <a:latin typeface="Calligraph421 BT" panose="03060702050402020204" pitchFamily="66" charset="0"/>
                <a:cs typeface="Arial" panose="020B0604020202020204" pitchFamily="34" charset="0"/>
              </a:rPr>
              <a:t>The XXXI International Workshop on Deep Inelastic Scattering (DIS2024)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3754C41-2B26-2AA3-6F54-2A57FF25D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52736"/>
            <a:ext cx="12191999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n w="17780" cmpd="sng">
                  <a:noFill/>
                  <a:prstDash val="solid"/>
                  <a:miter lim="800000"/>
                </a:ln>
                <a:solidFill>
                  <a:srgbClr val="10253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Physics Perspectives with the ePIC Far-Forward and Far-Backward detectors</a:t>
            </a:r>
            <a:endParaRPr lang="en-CH" sz="4900" b="1" dirty="0">
              <a:ln w="17780" cmpd="sng">
                <a:noFill/>
                <a:prstDash val="solid"/>
                <a:miter lim="800000"/>
              </a:ln>
              <a:solidFill>
                <a:srgbClr val="10253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5EA18-69FC-C1D7-FA64-960F81FCC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662" y="6000535"/>
            <a:ext cx="2731010" cy="7419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7E6C04-E023-7E15-ED17-5DEBE81E4601}"/>
              </a:ext>
            </a:extLst>
          </p:cNvPr>
          <p:cNvSpPr/>
          <p:nvPr/>
        </p:nvSpPr>
        <p:spPr>
          <a:xfrm>
            <a:off x="0" y="2924944"/>
            <a:ext cx="12191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 Pitt</a:t>
            </a:r>
            <a:r>
              <a:rPr lang="en-US" sz="3600" b="1" baseline="300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</a:p>
          <a:p>
            <a:pPr algn="ctr"/>
            <a:r>
              <a:rPr lang="en-US" sz="2400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Kansas</a:t>
            </a:r>
          </a:p>
          <a:p>
            <a:pPr algn="ctr"/>
            <a:r>
              <a:rPr lang="en-US" sz="2400" i="1" baseline="300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with the Ben Gurion University of the Negev</a:t>
            </a:r>
            <a:endParaRPr lang="en-US" sz="2400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CF745-325A-4265-39C9-E0ABA873BEB3}"/>
              </a:ext>
            </a:extLst>
          </p:cNvPr>
          <p:cNvSpPr txBox="1"/>
          <p:nvPr/>
        </p:nvSpPr>
        <p:spPr>
          <a:xfrm>
            <a:off x="-1" y="6146140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the ePIC Collaboration</a:t>
            </a:r>
            <a:endParaRPr lang="pt-BR" sz="2800" i="1" dirty="0">
              <a:solidFill>
                <a:srgbClr val="1025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71BDE0-E1A2-FA99-0E62-DBC67411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68" y="4826362"/>
            <a:ext cx="1728192" cy="12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236D9-E464-8C11-A47B-92BD6766A46A}"/>
              </a:ext>
            </a:extLst>
          </p:cNvPr>
          <p:cNvSpPr txBox="1"/>
          <p:nvPr/>
        </p:nvSpPr>
        <p:spPr>
          <a:xfrm>
            <a:off x="10050597" y="6505599"/>
            <a:ext cx="2064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dirty="0"/>
              <a:t>Grant DE-SC0023908</a:t>
            </a:r>
            <a:endParaRPr lang="en-IL" sz="1400" b="1" dirty="0"/>
          </a:p>
        </p:txBody>
      </p:sp>
    </p:spTree>
    <p:extLst>
      <p:ext uri="{BB962C8B-B14F-4D97-AF65-F5344CB8AC3E}">
        <p14:creationId xmlns:p14="http://schemas.microsoft.com/office/powerpoint/2010/main" val="45404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1D1C72AF-A04B-442F-D739-33C577DCE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03" y="1412776"/>
            <a:ext cx="5311870" cy="4176464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DBC1D5-53A7-09F7-85E0-C0FE4F3D2EBC}"/>
              </a:ext>
            </a:extLst>
          </p:cNvPr>
          <p:cNvCxnSpPr>
            <a:cxnSpLocks/>
          </p:cNvCxnSpPr>
          <p:nvPr/>
        </p:nvCxnSpPr>
        <p:spPr>
          <a:xfrm flipH="1">
            <a:off x="7536160" y="1844824"/>
            <a:ext cx="3672408" cy="3438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967FF43-3CFF-B005-D219-A3A954999D32}"/>
              </a:ext>
            </a:extLst>
          </p:cNvPr>
          <p:cNvCxnSpPr>
            <a:cxnSpLocks/>
          </p:cNvCxnSpPr>
          <p:nvPr/>
        </p:nvCxnSpPr>
        <p:spPr>
          <a:xfrm flipH="1">
            <a:off x="7320136" y="2060848"/>
            <a:ext cx="3672408" cy="3068420"/>
          </a:xfrm>
          <a:prstGeom prst="straightConnector1">
            <a:avLst/>
          </a:prstGeom>
          <a:ln>
            <a:solidFill>
              <a:srgbClr val="AB5961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0B82861-31E3-4E90-9400-7E905FD321D3}"/>
              </a:ext>
            </a:extLst>
          </p:cNvPr>
          <p:cNvSpPr txBox="1"/>
          <p:nvPr/>
        </p:nvSpPr>
        <p:spPr>
          <a:xfrm>
            <a:off x="9096015" y="381890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EF9656A-D183-0A4A-95B1-CC97D7C41FA6}"/>
              </a:ext>
            </a:extLst>
          </p:cNvPr>
          <p:cNvSpPr txBox="1"/>
          <p:nvPr/>
        </p:nvSpPr>
        <p:spPr>
          <a:xfrm>
            <a:off x="7360927" y="3665016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sz="1400" b="1" i="1" dirty="0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photons</a:t>
            </a:r>
            <a:endParaRPr lang="en-CH" sz="1400" b="1" i="1" dirty="0">
              <a:solidFill>
                <a:srgbClr val="AB66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Luminosity monitor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/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Precise luminosity determination (&lt;1%), from Bremsstrahlung processes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  <a:blipFill>
                <a:blip r:embed="rId4"/>
                <a:stretch>
                  <a:fillRect l="-703" b="-2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B80BDB71-20B2-A453-1F1B-D7518517E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168" y="5661248"/>
            <a:ext cx="3434956" cy="100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319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6CF03-3A4E-3AA4-47F3-6725FB650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03" y="1412776"/>
            <a:ext cx="5311870" cy="41764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F886A-8481-E50F-4D77-8A1D1B530CE1}"/>
              </a:ext>
            </a:extLst>
          </p:cNvPr>
          <p:cNvCxnSpPr>
            <a:cxnSpLocks/>
          </p:cNvCxnSpPr>
          <p:nvPr/>
        </p:nvCxnSpPr>
        <p:spPr>
          <a:xfrm flipH="1">
            <a:off x="7536160" y="1844824"/>
            <a:ext cx="3672408" cy="3438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6A3F7A-97B9-5103-3B92-EE206258DEAD}"/>
              </a:ext>
            </a:extLst>
          </p:cNvPr>
          <p:cNvCxnSpPr>
            <a:cxnSpLocks/>
          </p:cNvCxnSpPr>
          <p:nvPr/>
        </p:nvCxnSpPr>
        <p:spPr>
          <a:xfrm flipH="1">
            <a:off x="7320136" y="2060848"/>
            <a:ext cx="3672408" cy="3068420"/>
          </a:xfrm>
          <a:prstGeom prst="straightConnector1">
            <a:avLst/>
          </a:prstGeom>
          <a:ln>
            <a:solidFill>
              <a:srgbClr val="AB5961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029F6E-41C1-207C-C602-1725166DAEBD}"/>
              </a:ext>
            </a:extLst>
          </p:cNvPr>
          <p:cNvSpPr txBox="1"/>
          <p:nvPr/>
        </p:nvSpPr>
        <p:spPr>
          <a:xfrm>
            <a:off x="9096015" y="381890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BAC50-6E71-2DD0-DE5A-56A9CA791A08}"/>
              </a:ext>
            </a:extLst>
          </p:cNvPr>
          <p:cNvSpPr txBox="1"/>
          <p:nvPr/>
        </p:nvSpPr>
        <p:spPr>
          <a:xfrm>
            <a:off x="7360927" y="3665016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sz="1400" b="1" i="1" dirty="0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photons</a:t>
            </a:r>
            <a:endParaRPr lang="en-CH" sz="1400" b="1" i="1" dirty="0">
              <a:solidFill>
                <a:srgbClr val="AB66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0BEEB7-22B2-C2C7-A0D5-0FE9273E770D}"/>
              </a:ext>
            </a:extLst>
          </p:cNvPr>
          <p:cNvSpPr txBox="1"/>
          <p:nvPr/>
        </p:nvSpPr>
        <p:spPr>
          <a:xfrm>
            <a:off x="263352" y="1584082"/>
            <a:ext cx="972108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Exit window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uniform thickness and well-known composition</a:t>
            </a:r>
            <a:endParaRPr lang="en-US" sz="1800" u="sng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H" baseline="-25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5DDEC8E-86EC-D74F-378A-24FBA437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1" y="4283230"/>
            <a:ext cx="5366505" cy="2458138"/>
          </a:xfrm>
          <a:prstGeom prst="rect">
            <a:avLst/>
          </a:prstGeom>
        </p:spPr>
      </p:pic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Luminosity monitor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/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Precise luminosity determination (&lt;1%), from Bremsstrahlung processes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  <a:blipFill>
                <a:blip r:embed="rId5"/>
                <a:stretch>
                  <a:fillRect l="-703" b="-2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B80BDB71-20B2-A453-1F1B-D7518517E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5661248"/>
            <a:ext cx="3434956" cy="100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1CA43B-668A-E59B-1D54-4DCED118CD45}"/>
              </a:ext>
            </a:extLst>
          </p:cNvPr>
          <p:cNvSpPr/>
          <p:nvPr/>
        </p:nvSpPr>
        <p:spPr>
          <a:xfrm>
            <a:off x="2423592" y="4283230"/>
            <a:ext cx="4409211" cy="2073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FED8E2-8FB9-2D78-9E44-C5306FD4F59A}"/>
              </a:ext>
            </a:extLst>
          </p:cNvPr>
          <p:cNvSpPr/>
          <p:nvPr/>
        </p:nvSpPr>
        <p:spPr>
          <a:xfrm>
            <a:off x="2999656" y="6093296"/>
            <a:ext cx="22958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03011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43771-7CE3-CF32-D5A9-0622C9DE5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03" y="1412776"/>
            <a:ext cx="5311870" cy="41764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8340BF-6989-F52B-5640-292FB5D27F4D}"/>
              </a:ext>
            </a:extLst>
          </p:cNvPr>
          <p:cNvCxnSpPr>
            <a:cxnSpLocks/>
          </p:cNvCxnSpPr>
          <p:nvPr/>
        </p:nvCxnSpPr>
        <p:spPr>
          <a:xfrm flipH="1">
            <a:off x="7536160" y="1844824"/>
            <a:ext cx="3672408" cy="3438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34366C-ECB9-3258-B2ED-1580880E49DD}"/>
              </a:ext>
            </a:extLst>
          </p:cNvPr>
          <p:cNvCxnSpPr>
            <a:cxnSpLocks/>
          </p:cNvCxnSpPr>
          <p:nvPr/>
        </p:nvCxnSpPr>
        <p:spPr>
          <a:xfrm flipH="1">
            <a:off x="7320136" y="2060848"/>
            <a:ext cx="3672408" cy="3068420"/>
          </a:xfrm>
          <a:prstGeom prst="straightConnector1">
            <a:avLst/>
          </a:prstGeom>
          <a:ln>
            <a:solidFill>
              <a:srgbClr val="AB5961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C5F3A3D-5A47-188A-F6E1-1AFDF093C856}"/>
              </a:ext>
            </a:extLst>
          </p:cNvPr>
          <p:cNvSpPr txBox="1"/>
          <p:nvPr/>
        </p:nvSpPr>
        <p:spPr>
          <a:xfrm>
            <a:off x="9096015" y="381890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35108-FEB8-5CFC-7781-F87181FC8B57}"/>
              </a:ext>
            </a:extLst>
          </p:cNvPr>
          <p:cNvSpPr txBox="1"/>
          <p:nvPr/>
        </p:nvSpPr>
        <p:spPr>
          <a:xfrm>
            <a:off x="7360927" y="3665016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sz="1400" b="1" i="1" dirty="0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photons</a:t>
            </a:r>
            <a:endParaRPr lang="en-CH" sz="1400" b="1" i="1" dirty="0">
              <a:solidFill>
                <a:srgbClr val="AB66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0BEEB7-22B2-C2C7-A0D5-0FE9273E770D}"/>
              </a:ext>
            </a:extLst>
          </p:cNvPr>
          <p:cNvSpPr txBox="1"/>
          <p:nvPr/>
        </p:nvSpPr>
        <p:spPr>
          <a:xfrm>
            <a:off x="263352" y="1584082"/>
            <a:ext cx="972108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Exit window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uniform thickness and well-known composition</a:t>
            </a:r>
            <a:endParaRPr lang="en-US" sz="1800" u="sng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Sweeper magnet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remove pair conversions from the thick exit window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5DDEC8E-86EC-D74F-378A-24FBA437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1" y="4283230"/>
            <a:ext cx="5366505" cy="245813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Luminosity monitor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/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Precise luminosity determination (&lt;1%), from Bremsstrahlung processes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  <a:blipFill>
                <a:blip r:embed="rId5"/>
                <a:stretch>
                  <a:fillRect l="-703" b="-2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B80BDB71-20B2-A453-1F1B-D7518517E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5661248"/>
            <a:ext cx="3434956" cy="100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D125D8-0175-A5EE-7827-6F55E2668222}"/>
              </a:ext>
            </a:extLst>
          </p:cNvPr>
          <p:cNvSpPr/>
          <p:nvPr/>
        </p:nvSpPr>
        <p:spPr>
          <a:xfrm>
            <a:off x="3791744" y="4221088"/>
            <a:ext cx="3041059" cy="21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CA079-AE81-9683-101A-C4550B0F7D29}"/>
              </a:ext>
            </a:extLst>
          </p:cNvPr>
          <p:cNvSpPr/>
          <p:nvPr/>
        </p:nvSpPr>
        <p:spPr>
          <a:xfrm>
            <a:off x="3431704" y="5195292"/>
            <a:ext cx="1669491" cy="85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713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345B7-3060-7BE6-1CC3-A3A0E5B2D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03" y="1412776"/>
            <a:ext cx="5311870" cy="417646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A62BA0-C696-075A-A02E-B1B6F07DE8B2}"/>
              </a:ext>
            </a:extLst>
          </p:cNvPr>
          <p:cNvCxnSpPr>
            <a:cxnSpLocks/>
          </p:cNvCxnSpPr>
          <p:nvPr/>
        </p:nvCxnSpPr>
        <p:spPr>
          <a:xfrm flipH="1">
            <a:off x="7536160" y="1844824"/>
            <a:ext cx="3672408" cy="3438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FD4888-9F2B-2BF3-3CCC-6195CE3A16CC}"/>
              </a:ext>
            </a:extLst>
          </p:cNvPr>
          <p:cNvCxnSpPr>
            <a:cxnSpLocks/>
          </p:cNvCxnSpPr>
          <p:nvPr/>
        </p:nvCxnSpPr>
        <p:spPr>
          <a:xfrm flipH="1">
            <a:off x="7320136" y="2060848"/>
            <a:ext cx="3672408" cy="3068420"/>
          </a:xfrm>
          <a:prstGeom prst="straightConnector1">
            <a:avLst/>
          </a:prstGeom>
          <a:ln>
            <a:solidFill>
              <a:srgbClr val="AB5961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607F476-AE03-CC5A-09B2-809B85D6B07C}"/>
              </a:ext>
            </a:extLst>
          </p:cNvPr>
          <p:cNvSpPr txBox="1"/>
          <p:nvPr/>
        </p:nvSpPr>
        <p:spPr>
          <a:xfrm>
            <a:off x="9096015" y="381890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7D47F-6433-83F2-FBE3-D5EE5456181E}"/>
              </a:ext>
            </a:extLst>
          </p:cNvPr>
          <p:cNvSpPr txBox="1"/>
          <p:nvPr/>
        </p:nvSpPr>
        <p:spPr>
          <a:xfrm>
            <a:off x="7360927" y="3665016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sz="1400" b="1" i="1" dirty="0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photons</a:t>
            </a:r>
            <a:endParaRPr lang="en-CH" sz="1400" b="1" i="1" dirty="0">
              <a:solidFill>
                <a:srgbClr val="AB66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0BEEB7-22B2-C2C7-A0D5-0FE9273E770D}"/>
              </a:ext>
            </a:extLst>
          </p:cNvPr>
          <p:cNvSpPr txBox="1"/>
          <p:nvPr/>
        </p:nvSpPr>
        <p:spPr>
          <a:xfrm>
            <a:off x="263352" y="1584082"/>
            <a:ext cx="972108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Exit window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uniform thickness and well-known composition</a:t>
            </a:r>
            <a:endParaRPr lang="en-US" sz="1800" u="sng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Sweeper magnet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remove pair conversions from the thick exit window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Conversion foil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Al 1mm thin → 1% conversion</a:t>
            </a:r>
            <a:endParaRPr lang="en-US" sz="18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H" baseline="-25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5DDEC8E-86EC-D74F-378A-24FBA437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1" y="4283230"/>
            <a:ext cx="5366505" cy="245813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Luminosity monitor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/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Precise luminosity determination (&lt;1%), from Bremsstrahlung processes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  <a:blipFill>
                <a:blip r:embed="rId5"/>
                <a:stretch>
                  <a:fillRect l="-703" b="-2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B80BDB71-20B2-A453-1F1B-D7518517E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5661248"/>
            <a:ext cx="3434956" cy="100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154E2F-CD2B-DC23-3FBB-82BD22B00966}"/>
              </a:ext>
            </a:extLst>
          </p:cNvPr>
          <p:cNvSpPr/>
          <p:nvPr/>
        </p:nvSpPr>
        <p:spPr>
          <a:xfrm>
            <a:off x="4511824" y="4221088"/>
            <a:ext cx="2320979" cy="2135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4532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422A2-F9D5-4EA9-C952-916A35BF1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03" y="1412776"/>
            <a:ext cx="5311870" cy="417646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22A5C6-7B33-B1C8-E818-52B0D1FC77B3}"/>
              </a:ext>
            </a:extLst>
          </p:cNvPr>
          <p:cNvCxnSpPr>
            <a:cxnSpLocks/>
          </p:cNvCxnSpPr>
          <p:nvPr/>
        </p:nvCxnSpPr>
        <p:spPr>
          <a:xfrm flipH="1">
            <a:off x="7536160" y="1844824"/>
            <a:ext cx="3672408" cy="3438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2EEF2B-8D91-CB54-3F59-780AEE57DEFF}"/>
              </a:ext>
            </a:extLst>
          </p:cNvPr>
          <p:cNvCxnSpPr>
            <a:cxnSpLocks/>
          </p:cNvCxnSpPr>
          <p:nvPr/>
        </p:nvCxnSpPr>
        <p:spPr>
          <a:xfrm flipH="1">
            <a:off x="7320136" y="2060848"/>
            <a:ext cx="3672408" cy="3068420"/>
          </a:xfrm>
          <a:prstGeom prst="straightConnector1">
            <a:avLst/>
          </a:prstGeom>
          <a:ln>
            <a:solidFill>
              <a:srgbClr val="AB5961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B4A352-EE72-086F-5107-9BBCA1D078AE}"/>
              </a:ext>
            </a:extLst>
          </p:cNvPr>
          <p:cNvSpPr txBox="1"/>
          <p:nvPr/>
        </p:nvSpPr>
        <p:spPr>
          <a:xfrm>
            <a:off x="9096015" y="381890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84E32-26FA-89AA-45F9-E9D75DDD832C}"/>
              </a:ext>
            </a:extLst>
          </p:cNvPr>
          <p:cNvSpPr txBox="1"/>
          <p:nvPr/>
        </p:nvSpPr>
        <p:spPr>
          <a:xfrm>
            <a:off x="7360927" y="3665016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sz="1400" b="1" i="1" dirty="0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photons</a:t>
            </a:r>
            <a:endParaRPr lang="en-CH" sz="1400" b="1" i="1" dirty="0">
              <a:solidFill>
                <a:srgbClr val="AB66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0BEEB7-22B2-C2C7-A0D5-0FE9273E770D}"/>
              </a:ext>
            </a:extLst>
          </p:cNvPr>
          <p:cNvSpPr txBox="1"/>
          <p:nvPr/>
        </p:nvSpPr>
        <p:spPr>
          <a:xfrm>
            <a:off x="263352" y="1584082"/>
            <a:ext cx="972108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Exit window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uniform thickness and well-known composition</a:t>
            </a:r>
            <a:endParaRPr lang="en-US" sz="1800" u="sng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Sweeper magnet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remove pair conversions from the thick exit window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Conversion foil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Al 1mm thin → 1% conversion</a:t>
            </a:r>
            <a:endParaRPr lang="en-US" sz="18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Spectrometer magnet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Adjustable magnet (</a:t>
            </a:r>
            <a:r>
              <a:rPr lang="en-US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Bdl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~ 1 Tm)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5DDEC8E-86EC-D74F-378A-24FBA437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1" y="4283230"/>
            <a:ext cx="5366505" cy="245813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Luminosity monitor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/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Precise luminosity determination (&lt;1%), from Bremsstrahlung processes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  <a:blipFill>
                <a:blip r:embed="rId5"/>
                <a:stretch>
                  <a:fillRect l="-703" b="-2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B80BDB71-20B2-A453-1F1B-D7518517E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5661248"/>
            <a:ext cx="3434956" cy="100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815CED-51A3-0603-286E-8838ACBB448E}"/>
              </a:ext>
            </a:extLst>
          </p:cNvPr>
          <p:cNvSpPr/>
          <p:nvPr/>
        </p:nvSpPr>
        <p:spPr>
          <a:xfrm>
            <a:off x="5231904" y="4509120"/>
            <a:ext cx="1600899" cy="1847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9841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37B0F-519D-A687-D08C-8D6174F8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2803" y="1412776"/>
            <a:ext cx="5311870" cy="417646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ADBA2F-4298-A0D2-510A-50276F176DA2}"/>
              </a:ext>
            </a:extLst>
          </p:cNvPr>
          <p:cNvCxnSpPr>
            <a:cxnSpLocks/>
          </p:cNvCxnSpPr>
          <p:nvPr/>
        </p:nvCxnSpPr>
        <p:spPr>
          <a:xfrm flipH="1">
            <a:off x="7536160" y="1844824"/>
            <a:ext cx="3672408" cy="34383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06213DF-F997-9C3E-CC11-49D456C05A63}"/>
              </a:ext>
            </a:extLst>
          </p:cNvPr>
          <p:cNvCxnSpPr>
            <a:cxnSpLocks/>
          </p:cNvCxnSpPr>
          <p:nvPr/>
        </p:nvCxnSpPr>
        <p:spPr>
          <a:xfrm flipH="1">
            <a:off x="7320136" y="2060848"/>
            <a:ext cx="3672408" cy="3068420"/>
          </a:xfrm>
          <a:prstGeom prst="straightConnector1">
            <a:avLst/>
          </a:prstGeom>
          <a:ln>
            <a:solidFill>
              <a:srgbClr val="AB5961"/>
            </a:solidFill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90E593E-C3BB-A733-741E-426D473ACFF4}"/>
              </a:ext>
            </a:extLst>
          </p:cNvPr>
          <p:cNvSpPr txBox="1"/>
          <p:nvPr/>
        </p:nvSpPr>
        <p:spPr>
          <a:xfrm>
            <a:off x="9096015" y="381890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3B85B-18B0-074D-E9A7-19A4C9AE56CF}"/>
              </a:ext>
            </a:extLst>
          </p:cNvPr>
          <p:cNvSpPr txBox="1"/>
          <p:nvPr/>
        </p:nvSpPr>
        <p:spPr>
          <a:xfrm>
            <a:off x="7360927" y="3665016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Brem</a:t>
            </a:r>
            <a:r>
              <a:rPr lang="en-US" sz="1400" b="1" i="1" dirty="0">
                <a:solidFill>
                  <a:srgbClr val="AB66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photons</a:t>
            </a:r>
            <a:endParaRPr lang="en-CH" sz="1400" b="1" i="1" dirty="0">
              <a:solidFill>
                <a:srgbClr val="AB66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0BEEB7-22B2-C2C7-A0D5-0FE9273E770D}"/>
              </a:ext>
            </a:extLst>
          </p:cNvPr>
          <p:cNvSpPr txBox="1"/>
          <p:nvPr/>
        </p:nvSpPr>
        <p:spPr>
          <a:xfrm>
            <a:off x="263352" y="1584082"/>
            <a:ext cx="972108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Exit window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uniform thickness and well-known composition</a:t>
            </a:r>
            <a:endParaRPr lang="en-US" sz="1800" u="sng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Sweeper magnet</a:t>
            </a:r>
            <a:r>
              <a:rPr lang="en-US" sz="18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remove pair conversions from the thick exit window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Conversion foil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Al 1mm thin → 1% conversion</a:t>
            </a:r>
            <a:endParaRPr lang="en-US" sz="18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Spectrometer magnet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Adjustable magnet (</a:t>
            </a:r>
            <a:r>
              <a:rPr lang="en-US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Bdl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~ 1 Tm)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Pair spectrometer</a:t>
            </a: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Tracker: AC-LGAD strips with 20um resolution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Calorimeter: Scintillating Fiber, 23X</a:t>
            </a:r>
            <a:r>
              <a:rPr lang="en-US" baseline="-25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CH" baseline="-250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5DDEC8E-86EC-D74F-378A-24FBA4370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511" y="4283230"/>
            <a:ext cx="5366505" cy="245813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Luminosity monitor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/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Precise luminosity determination (&lt;1%), from Bremsstrahlung processes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n w="17780" cmpd="sng">
                    <a:noFill/>
                    <a:prstDash val="solid"/>
                    <a:miter lim="800000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B4144C9-594F-15AD-4814-7A5FCC511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897197"/>
                <a:ext cx="12144672" cy="577850"/>
              </a:xfrm>
              <a:prstGeom prst="rect">
                <a:avLst/>
              </a:prstGeom>
              <a:blipFill>
                <a:blip r:embed="rId5"/>
                <a:stretch>
                  <a:fillRect l="-703" b="-2421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" name="Picture 72">
            <a:extLst>
              <a:ext uri="{FF2B5EF4-FFF2-40B4-BE49-F238E27FC236}">
                <a16:creationId xmlns:a16="http://schemas.microsoft.com/office/drawing/2014/main" id="{B80BDB71-20B2-A453-1F1B-D7518517E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5661248"/>
            <a:ext cx="3434956" cy="1008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949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607CA8-F474-6A12-30D4-5A3D2F5B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972" y="1584176"/>
            <a:ext cx="5081252" cy="494116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Low Q</a:t>
            </a:r>
            <a:r>
              <a:rPr lang="en-US" sz="3600" b="1" baseline="300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electron tagger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144C9-594F-15AD-4814-7A5FCC511F9C}"/>
              </a:ext>
            </a:extLst>
          </p:cNvPr>
          <p:cNvSpPr/>
          <p:nvPr/>
        </p:nvSpPr>
        <p:spPr>
          <a:xfrm>
            <a:off x="47328" y="897197"/>
            <a:ext cx="1214467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Photon virtuality (Q</a:t>
            </a:r>
            <a:r>
              <a:rPr lang="en-US" sz="2400" baseline="30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 is reflected in the scattering angle of the outgoing electron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79E738-9731-7366-448A-F11D33B9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9" y="1772816"/>
            <a:ext cx="4221671" cy="2590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EAB80-C77F-6D7A-ECD4-D96460FC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7488" y="4506798"/>
            <a:ext cx="2497471" cy="16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0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607CA8-F474-6A12-30D4-5A3D2F5BB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1972" y="1584176"/>
            <a:ext cx="5081252" cy="4941167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Low Q</a:t>
            </a:r>
            <a:r>
              <a:rPr lang="en-US" sz="3600" b="1" baseline="300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electron tagger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144C9-594F-15AD-4814-7A5FCC511F9C}"/>
              </a:ext>
            </a:extLst>
          </p:cNvPr>
          <p:cNvSpPr/>
          <p:nvPr/>
        </p:nvSpPr>
        <p:spPr>
          <a:xfrm>
            <a:off x="47328" y="897197"/>
            <a:ext cx="1214467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Central detector acceptance: Q</a:t>
            </a:r>
            <a:r>
              <a:rPr lang="en-US" sz="2400" baseline="30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&gt; 0.1 GeV</a:t>
            </a:r>
            <a:r>
              <a:rPr lang="en-US" sz="2400" baseline="30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outgoing electrons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79E738-9731-7366-448A-F11D33B90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9" y="1772816"/>
            <a:ext cx="4221671" cy="25905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EAB80-C77F-6D7A-ECD4-D96460FCE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87488" y="4506798"/>
            <a:ext cx="2497471" cy="166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E3F0CA-D85A-F483-949F-D8C132D2FBEC}"/>
              </a:ext>
            </a:extLst>
          </p:cNvPr>
          <p:cNvSpPr/>
          <p:nvPr/>
        </p:nvSpPr>
        <p:spPr>
          <a:xfrm>
            <a:off x="8640663" y="4536504"/>
            <a:ext cx="17511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rgbClr val="95B3D7"/>
                  </a:solidFill>
                  <a:prstDash val="solid"/>
                </a:ln>
                <a:solidFill>
                  <a:srgbClr val="1F497D"/>
                </a:solidFill>
              </a:rPr>
              <a:t>Acceptance of </a:t>
            </a:r>
          </a:p>
          <a:p>
            <a:pPr algn="ctr"/>
            <a:r>
              <a:rPr lang="en-US" b="1" cap="none" spc="0" dirty="0">
                <a:ln w="22225">
                  <a:solidFill>
                    <a:srgbClr val="95B3D7"/>
                  </a:solidFill>
                  <a:prstDash val="solid"/>
                </a:ln>
                <a:solidFill>
                  <a:srgbClr val="1F497D"/>
                </a:solidFill>
                <a:effectLst/>
              </a:rPr>
              <a:t>Central detector (Barrel)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AA7A12-791D-464A-9C30-3C8D1B395DDC}"/>
              </a:ext>
            </a:extLst>
          </p:cNvPr>
          <p:cNvSpPr/>
          <p:nvPr/>
        </p:nvSpPr>
        <p:spPr>
          <a:xfrm>
            <a:off x="7003649" y="2156740"/>
            <a:ext cx="1786227" cy="3895317"/>
          </a:xfrm>
          <a:prstGeom prst="rect">
            <a:avLst/>
          </a:prstGeom>
          <a:solidFill>
            <a:srgbClr val="AB596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8FF560-5C88-F9D6-A35D-163C7EB4B8AF}"/>
              </a:ext>
            </a:extLst>
          </p:cNvPr>
          <p:cNvSpPr/>
          <p:nvPr/>
        </p:nvSpPr>
        <p:spPr>
          <a:xfrm>
            <a:off x="6432942" y="2586408"/>
            <a:ext cx="19175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B5961"/>
                </a:solidFill>
              </a:rPr>
              <a:t>Acceptance of </a:t>
            </a:r>
          </a:p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B5961"/>
                </a:solidFill>
              </a:rPr>
              <a:t>Low-Q taggers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AB596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26B4B-5FF6-53FC-5308-F1B153FEEB5C}"/>
              </a:ext>
            </a:extLst>
          </p:cNvPr>
          <p:cNvSpPr/>
          <p:nvPr/>
        </p:nvSpPr>
        <p:spPr>
          <a:xfrm>
            <a:off x="9144719" y="1864517"/>
            <a:ext cx="1417447" cy="4187541"/>
          </a:xfrm>
          <a:prstGeom prst="rect">
            <a:avLst/>
          </a:prstGeom>
          <a:solidFill>
            <a:srgbClr val="1F49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5E8B10-EFC1-D34C-BF62-B65B970C8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476" y="1776438"/>
            <a:ext cx="424355" cy="1143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BB9251-DD43-CFE7-1ACA-5BA3DC0E4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5826" y="6226131"/>
            <a:ext cx="167663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0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8B0BEEB7-22B2-C2C7-A0D5-0FE9273E770D}"/>
              </a:ext>
            </a:extLst>
          </p:cNvPr>
          <p:cNvSpPr txBox="1"/>
          <p:nvPr/>
        </p:nvSpPr>
        <p:spPr>
          <a:xfrm>
            <a:off x="263352" y="2096479"/>
            <a:ext cx="698477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2 taggers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Pixel-based 4 trackers (Timepix4), with rate capability of &gt; 10 tracks per bunch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Calorimeters (for calibration)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u="sng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: high, non-uniform </a:t>
            </a:r>
            <a:r>
              <a:rPr lang="en-US" sz="2000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Brem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. background</a:t>
            </a:r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Low Q</a:t>
            </a:r>
            <a:r>
              <a:rPr lang="en-US" sz="3600" b="1" baseline="3000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electron tagger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144C9-594F-15AD-4814-7A5FCC511F9C}"/>
              </a:ext>
            </a:extLst>
          </p:cNvPr>
          <p:cNvSpPr/>
          <p:nvPr/>
        </p:nvSpPr>
        <p:spPr>
          <a:xfrm>
            <a:off x="47328" y="897197"/>
            <a:ext cx="1214467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Central detector acceptance: Q</a:t>
            </a:r>
            <a:r>
              <a:rPr lang="en-US" sz="2400" baseline="30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&gt; 0.1 GeV</a:t>
            </a:r>
            <a:r>
              <a:rPr lang="en-US" sz="2400" baseline="30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outgoing electrons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Allow quasi real (Q&lt;&lt;1)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C932F-711D-0636-0F06-B005072ED678}"/>
              </a:ext>
            </a:extLst>
          </p:cNvPr>
          <p:cNvSpPr txBox="1"/>
          <p:nvPr/>
        </p:nvSpPr>
        <p:spPr>
          <a:xfrm>
            <a:off x="7912395" y="6305130"/>
            <a:ext cx="343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>
                <a:solidFill>
                  <a:srgbClr val="1F49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https://arxiv.org/abs/2305.02079</a:t>
            </a:r>
            <a:r>
              <a:rPr lang="en-US" dirty="0">
                <a:solidFill>
                  <a:srgbClr val="1F497D"/>
                </a:solidFill>
              </a:rPr>
              <a:t> </a:t>
            </a:r>
            <a:endParaRPr lang="en-CH" dirty="0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ED51A-12D5-D253-C07D-0336F5680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256" y="1484784"/>
            <a:ext cx="3791744" cy="24620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F8961-F890-61C8-EF0F-7E16A3753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464" y="4167496"/>
            <a:ext cx="9721080" cy="21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AB716B-0D82-FAA7-438B-01C93573D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r="1452"/>
          <a:stretch/>
        </p:blipFill>
        <p:spPr>
          <a:xfrm>
            <a:off x="0" y="727150"/>
            <a:ext cx="11086809" cy="61363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D8DFF14-E2D7-4D04-08AC-022D439CC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80" y="2883540"/>
            <a:ext cx="4417120" cy="387983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EBE8661-FFD2-BB9D-F9C5-15D09C52DE98}"/>
              </a:ext>
            </a:extLst>
          </p:cNvPr>
          <p:cNvSpPr txBox="1"/>
          <p:nvPr/>
        </p:nvSpPr>
        <p:spPr>
          <a:xfrm>
            <a:off x="8112224" y="4276452"/>
            <a:ext cx="13604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/>
              <a:t>Off-momentum Detectors (OMD)</a:t>
            </a:r>
            <a:endParaRPr lang="en-US" sz="12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111;p20">
            <a:extLst>
              <a:ext uri="{FF2B5EF4-FFF2-40B4-BE49-F238E27FC236}">
                <a16:creationId xmlns:a16="http://schemas.microsoft.com/office/drawing/2014/main" id="{04A15C6D-9C9A-7238-9F20-D92F2FB561FD}"/>
              </a:ext>
            </a:extLst>
          </p:cNvPr>
          <p:cNvSpPr txBox="1"/>
          <p:nvPr/>
        </p:nvSpPr>
        <p:spPr>
          <a:xfrm>
            <a:off x="7003905" y="2353699"/>
            <a:ext cx="711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B1apf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1;p20">
            <a:extLst>
              <a:ext uri="{FF2B5EF4-FFF2-40B4-BE49-F238E27FC236}">
                <a16:creationId xmlns:a16="http://schemas.microsoft.com/office/drawing/2014/main" id="{9F76C4A7-B507-C2B8-A78F-0457FC83CF33}"/>
              </a:ext>
            </a:extLst>
          </p:cNvPr>
          <p:cNvSpPr txBox="1"/>
          <p:nvPr/>
        </p:nvSpPr>
        <p:spPr>
          <a:xfrm>
            <a:off x="10723578" y="1377340"/>
            <a:ext cx="711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11;p20">
            <a:extLst>
              <a:ext uri="{FF2B5EF4-FFF2-40B4-BE49-F238E27FC236}">
                <a16:creationId xmlns:a16="http://schemas.microsoft.com/office/drawing/2014/main" id="{13201975-720C-FDDD-1BE3-C0E6BC581DC0}"/>
              </a:ext>
            </a:extLst>
          </p:cNvPr>
          <p:cNvSpPr txBox="1"/>
          <p:nvPr/>
        </p:nvSpPr>
        <p:spPr>
          <a:xfrm>
            <a:off x="1645687" y="5733256"/>
            <a:ext cx="149798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B0pf combined function magnet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11;p20">
            <a:extLst>
              <a:ext uri="{FF2B5EF4-FFF2-40B4-BE49-F238E27FC236}">
                <a16:creationId xmlns:a16="http://schemas.microsoft.com/office/drawing/2014/main" id="{D51E2F3A-E5C4-9BB2-AC45-3981A5D42195}"/>
              </a:ext>
            </a:extLst>
          </p:cNvPr>
          <p:cNvSpPr txBox="1"/>
          <p:nvPr/>
        </p:nvSpPr>
        <p:spPr>
          <a:xfrm>
            <a:off x="5158283" y="4342631"/>
            <a:ext cx="1729805" cy="23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ocusing quadrupoles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28A917-E460-D932-1475-DF690E8A25AD}"/>
              </a:ext>
            </a:extLst>
          </p:cNvPr>
          <p:cNvCxnSpPr>
            <a:cxnSpLocks/>
          </p:cNvCxnSpPr>
          <p:nvPr/>
        </p:nvCxnSpPr>
        <p:spPr>
          <a:xfrm flipH="1">
            <a:off x="7750935" y="1047587"/>
            <a:ext cx="3587461" cy="1625630"/>
          </a:xfrm>
          <a:prstGeom prst="straightConnector1">
            <a:avLst/>
          </a:prstGeom>
          <a:ln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534DE8-1AB8-360A-3E8D-09B8086AF71D}"/>
              </a:ext>
            </a:extLst>
          </p:cNvPr>
          <p:cNvSpPr txBox="1"/>
          <p:nvPr/>
        </p:nvSpPr>
        <p:spPr>
          <a:xfrm>
            <a:off x="10906744" y="744959"/>
            <a:ext cx="12379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beam</a:t>
            </a:r>
            <a:endParaRPr lang="en-CH" sz="1400" b="1" i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153BFC-D836-D0EB-EBDD-E1F0151B53FE}"/>
              </a:ext>
            </a:extLst>
          </p:cNvPr>
          <p:cNvCxnSpPr>
            <a:cxnSpLocks/>
          </p:cNvCxnSpPr>
          <p:nvPr/>
        </p:nvCxnSpPr>
        <p:spPr>
          <a:xfrm flipH="1">
            <a:off x="2684659" y="2673217"/>
            <a:ext cx="5066276" cy="2385945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D4649B-DEF4-5A6A-E4F5-50FF11C6BC43}"/>
              </a:ext>
            </a:extLst>
          </p:cNvPr>
          <p:cNvCxnSpPr>
            <a:cxnSpLocks/>
          </p:cNvCxnSpPr>
          <p:nvPr/>
        </p:nvCxnSpPr>
        <p:spPr>
          <a:xfrm flipH="1">
            <a:off x="1746363" y="5041359"/>
            <a:ext cx="938296" cy="443027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10A6E37-E618-F23A-B48E-9B1BE1A15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87" y="910395"/>
            <a:ext cx="3756181" cy="28786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3E6420E6-7C39-2324-1A82-5C383D782681}"/>
              </a:ext>
            </a:extLst>
          </p:cNvPr>
          <p:cNvSpPr/>
          <p:nvPr/>
        </p:nvSpPr>
        <p:spPr>
          <a:xfrm>
            <a:off x="1605017" y="4696946"/>
            <a:ext cx="1180188" cy="1025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C3D8D5-EEC0-02BE-79B6-BD44D21BDF8C}"/>
              </a:ext>
            </a:extLst>
          </p:cNvPr>
          <p:cNvCxnSpPr>
            <a:cxnSpLocks/>
          </p:cNvCxnSpPr>
          <p:nvPr/>
        </p:nvCxnSpPr>
        <p:spPr>
          <a:xfrm>
            <a:off x="10040802" y="1722000"/>
            <a:ext cx="1689124" cy="116943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46F030D-327E-47F7-68DE-D869488BB3AE}"/>
              </a:ext>
            </a:extLst>
          </p:cNvPr>
          <p:cNvCxnSpPr>
            <a:cxnSpLocks/>
          </p:cNvCxnSpPr>
          <p:nvPr/>
        </p:nvCxnSpPr>
        <p:spPr>
          <a:xfrm>
            <a:off x="7828409" y="2752832"/>
            <a:ext cx="778041" cy="356162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DFD956E-3072-CA5A-8E01-D4717B2B0DE6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2041542" y="3799649"/>
            <a:ext cx="153569" cy="89729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3BD561F-97FA-00DD-EDDD-742A03D8A9D5}"/>
              </a:ext>
            </a:extLst>
          </p:cNvPr>
          <p:cNvCxnSpPr>
            <a:cxnSpLocks/>
          </p:cNvCxnSpPr>
          <p:nvPr/>
        </p:nvCxnSpPr>
        <p:spPr>
          <a:xfrm flipH="1">
            <a:off x="8492736" y="2628041"/>
            <a:ext cx="3600145" cy="4135332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Google Shape;116;p20">
            <a:extLst>
              <a:ext uri="{FF2B5EF4-FFF2-40B4-BE49-F238E27FC236}">
                <a16:creationId xmlns:a16="http://schemas.microsoft.com/office/drawing/2014/main" id="{0FE856E1-6C19-71C2-6237-6126143C3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654743"/>
              </p:ext>
            </p:extLst>
          </p:nvPr>
        </p:nvGraphicFramePr>
        <p:xfrm>
          <a:off x="2989952" y="5201163"/>
          <a:ext cx="4474200" cy="150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1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bg1"/>
                          </a:solidFill>
                        </a:rPr>
                        <a:t>Detector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u="none" strike="noStrike" cap="none" dirty="0">
                          <a:solidFill>
                            <a:schemeClr val="bg1"/>
                          </a:solidFill>
                        </a:rPr>
                        <a:t>Acceptance</a:t>
                      </a:r>
                      <a:endParaRPr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600" marR="68600" marT="34300" marB="34300" anchor="ctr"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/>
                        <a:t>Zero-Degree Calorimeter (ZDC)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𝜽 &lt; 5.5 mrad (𝜂 &gt; 6)</a:t>
                      </a:r>
                      <a:endParaRPr sz="110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Roman Pots (2 stations)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strike="noStrike" cap="none" dirty="0">
                          <a:solidFill>
                            <a:schemeClr val="tx1"/>
                          </a:solidFill>
                        </a:rPr>
                        <a:t>0.0* </a:t>
                      </a:r>
                      <a:r>
                        <a:rPr lang="en" sz="1200" u="none" strike="noStrike" cap="none" dirty="0"/>
                        <a:t>&lt; 𝜽 &lt; 5.0 mrad (𝜂 &gt; 6)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Off-Momentum Detectors (2 stations)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 dirty="0"/>
                        <a:t>0.0 &lt; 𝜽 &lt; 5.0 mrad (𝜂 &gt; 6)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B0 Detector</a:t>
                      </a:r>
                      <a:endParaRPr sz="1100"/>
                    </a:p>
                  </a:txBody>
                  <a:tcPr marL="68600" marR="68600" marT="34300" marB="343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strike="noStrike" cap="none" dirty="0"/>
                        <a:t>5.5 &lt; 𝜽 &lt; 20 mrad </a:t>
                      </a:r>
                      <a:endParaRPr sz="11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" sz="1200" u="none" strike="noStrike" cap="none" dirty="0"/>
                        <a:t>(4.6 &lt; 𝜂 &lt; 5.9)</a:t>
                      </a:r>
                      <a:endParaRPr sz="1100" dirty="0"/>
                    </a:p>
                  </a:txBody>
                  <a:tcPr marL="68600" marR="68600" marT="34300" marB="343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CA7F7BE-D6E3-955C-A522-BF0AFBDCAE1D}"/>
              </a:ext>
            </a:extLst>
          </p:cNvPr>
          <p:cNvSpPr txBox="1"/>
          <p:nvPr/>
        </p:nvSpPr>
        <p:spPr>
          <a:xfrm>
            <a:off x="1343472" y="1024005"/>
            <a:ext cx="1110099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B0 detector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223BF-4ECC-2283-B2AC-6ADFDC178281}"/>
              </a:ext>
            </a:extLst>
          </p:cNvPr>
          <p:cNvSpPr txBox="1"/>
          <p:nvPr/>
        </p:nvSpPr>
        <p:spPr>
          <a:xfrm>
            <a:off x="10308136" y="4961166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F5804-7C17-91A7-B963-A41614D3AE71}"/>
              </a:ext>
            </a:extLst>
          </p:cNvPr>
          <p:cNvSpPr txBox="1"/>
          <p:nvPr/>
        </p:nvSpPr>
        <p:spPr>
          <a:xfrm>
            <a:off x="9443018" y="989155"/>
            <a:ext cx="707074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ZDC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AE307D9-5F42-C469-065A-B35971F817F0}"/>
              </a:ext>
            </a:extLst>
          </p:cNvPr>
          <p:cNvSpPr/>
          <p:nvPr/>
        </p:nvSpPr>
        <p:spPr>
          <a:xfrm rot="3837964">
            <a:off x="5608385" y="1672383"/>
            <a:ext cx="418560" cy="4582327"/>
          </a:xfrm>
          <a:prstGeom prst="rightBrace">
            <a:avLst>
              <a:gd name="adj1" fmla="val 0"/>
              <a:gd name="adj2" fmla="val 5132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2EE1B77-B7CE-24F6-AB90-7A92F29915F2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8792454" y="5015116"/>
            <a:ext cx="327882" cy="111573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090E749-FACB-033D-42F7-08DABC5BA531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8792454" y="5015116"/>
            <a:ext cx="1047962" cy="18604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2BA5D19-E272-040C-269D-5B4FD7456804}"/>
              </a:ext>
            </a:extLst>
          </p:cNvPr>
          <p:cNvSpPr txBox="1"/>
          <p:nvPr/>
        </p:nvSpPr>
        <p:spPr>
          <a:xfrm>
            <a:off x="11402404" y="4293924"/>
            <a:ext cx="70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Roman Pots</a:t>
            </a:r>
            <a:endParaRPr lang="en-US" sz="1200" b="1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D5DA59E-242D-1D6C-4E64-6C0626B6208F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11592077" y="3305242"/>
            <a:ext cx="162697" cy="98868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781CED7-2014-147C-D131-5E07C41FE09A}"/>
              </a:ext>
            </a:extLst>
          </p:cNvPr>
          <p:cNvCxnSpPr>
            <a:cxnSpLocks/>
          </p:cNvCxnSpPr>
          <p:nvPr/>
        </p:nvCxnSpPr>
        <p:spPr>
          <a:xfrm flipV="1">
            <a:off x="11822655" y="3072170"/>
            <a:ext cx="95237" cy="122175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27DB196-B5E6-FDDE-6F61-8AA43B90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46" grpId="0" animBg="1"/>
      <p:bldP spid="2" grpId="0" animBg="1"/>
      <p:bldP spid="3" grpId="0" animBg="1"/>
      <p:bldP spid="4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Introduction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70EB1-DCAC-05B9-6313-3F866349EAEF}"/>
              </a:ext>
            </a:extLst>
          </p:cNvPr>
          <p:cNvSpPr/>
          <p:nvPr/>
        </p:nvSpPr>
        <p:spPr>
          <a:xfrm>
            <a:off x="47328" y="897197"/>
            <a:ext cx="1214467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A181E-926D-4264-8FE1-1F4D9A9E68AB}"/>
              </a:ext>
            </a:extLst>
          </p:cNvPr>
          <p:cNvSpPr/>
          <p:nvPr/>
        </p:nvSpPr>
        <p:spPr>
          <a:xfrm>
            <a:off x="7536160" y="4293096"/>
            <a:ext cx="490240" cy="43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122E16-E4A8-5ADB-A151-EEBD1FD8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276872"/>
            <a:ext cx="51898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6190D4-4D40-9232-C02A-CDAF2A15289C}"/>
              </a:ext>
            </a:extLst>
          </p:cNvPr>
          <p:cNvSpPr/>
          <p:nvPr/>
        </p:nvSpPr>
        <p:spPr>
          <a:xfrm>
            <a:off x="6528048" y="4797152"/>
            <a:ext cx="4778713" cy="615553"/>
          </a:xfrm>
          <a:prstGeom prst="rect">
            <a:avLst/>
          </a:prstGeom>
          <a:solidFill>
            <a:srgbClr val="3C928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about ePIC in </a:t>
            </a:r>
            <a:r>
              <a:rPr lang="en-US" sz="2000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Shujie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talk:</a:t>
            </a:r>
          </a:p>
          <a:p>
            <a:pPr algn="ctr"/>
            <a:r>
              <a:rPr lang="en-US" sz="1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https://lpsc-indico.in2p3.fr/event/3268/contributions/7417/</a:t>
            </a:r>
            <a:r>
              <a:rPr lang="en-US" sz="1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9A6F26-B5F2-E341-0539-89BA40AF78B7}"/>
              </a:ext>
            </a:extLst>
          </p:cNvPr>
          <p:cNvSpPr txBox="1"/>
          <p:nvPr/>
        </p:nvSpPr>
        <p:spPr>
          <a:xfrm>
            <a:off x="263352" y="1988840"/>
            <a:ext cx="2838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https://www.bnl.gov/eic/epic.php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2ADCBF-4BD6-2F14-B02B-8025071144C5}"/>
              </a:ext>
            </a:extLst>
          </p:cNvPr>
          <p:cNvSpPr/>
          <p:nvPr/>
        </p:nvSpPr>
        <p:spPr>
          <a:xfrm>
            <a:off x="5807968" y="2204864"/>
            <a:ext cx="61926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ePIC experiment, scheduled to start in the early 2030s with the main goal to understand the visible matter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It comprises: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 10-meter-long cylindrical barrel detector</a:t>
            </a:r>
          </a:p>
        </p:txBody>
      </p:sp>
    </p:spTree>
    <p:extLst>
      <p:ext uri="{BB962C8B-B14F-4D97-AF65-F5344CB8AC3E}">
        <p14:creationId xmlns:p14="http://schemas.microsoft.com/office/powerpoint/2010/main" val="167931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5503BC9-A271-3E40-6F7C-B6D41498A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54592" r="63449"/>
          <a:stretch/>
        </p:blipFill>
        <p:spPr>
          <a:xfrm>
            <a:off x="0" y="4077072"/>
            <a:ext cx="4007767" cy="2786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87EB2B-C359-AB6E-D84A-195CA1CD8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87" y="910395"/>
            <a:ext cx="3756181" cy="28786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08CD60-375B-3606-5E12-AECC90D0F819}"/>
              </a:ext>
            </a:extLst>
          </p:cNvPr>
          <p:cNvCxnSpPr>
            <a:cxnSpLocks/>
          </p:cNvCxnSpPr>
          <p:nvPr/>
        </p:nvCxnSpPr>
        <p:spPr>
          <a:xfrm>
            <a:off x="2041542" y="3799649"/>
            <a:ext cx="153569" cy="897297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A26B97F-FB56-BB1D-067D-89FA4C6A4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3" name="Google Shape;203;p26">
            <a:extLst>
              <a:ext uri="{FF2B5EF4-FFF2-40B4-BE49-F238E27FC236}">
                <a16:creationId xmlns:a16="http://schemas.microsoft.com/office/drawing/2014/main" id="{3EBEC293-AAFB-EB26-ECEE-C1E10DE3F233}"/>
              </a:ext>
            </a:extLst>
          </p:cNvPr>
          <p:cNvSpPr txBox="1"/>
          <p:nvPr/>
        </p:nvSpPr>
        <p:spPr>
          <a:xfrm>
            <a:off x="4176638" y="1049543"/>
            <a:ext cx="5848200" cy="176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Acceptance 5.5 &lt; </a:t>
            </a: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𝜃 &lt; 20 mrad </a:t>
            </a: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Very low material budget in 5 &lt; η &lt; 5.5</a:t>
            </a:r>
          </a:p>
          <a:p>
            <a:pPr marL="914400" lvl="1" indent="-342900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 Tracker: 4 Layer of AC-LGAD</a:t>
            </a:r>
          </a:p>
          <a:p>
            <a:pPr marL="914400" lvl="1" indent="-342900">
              <a:lnSpc>
                <a:spcPct val="150000"/>
              </a:lnSpc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en" sz="20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EM Calorimeter: 20 cm LYSO crystals</a:t>
            </a:r>
          </a:p>
        </p:txBody>
      </p:sp>
      <p:sp>
        <p:nvSpPr>
          <p:cNvPr id="4" name="Google Shape;204;p26">
            <a:extLst>
              <a:ext uri="{FF2B5EF4-FFF2-40B4-BE49-F238E27FC236}">
                <a16:creationId xmlns:a16="http://schemas.microsoft.com/office/drawing/2014/main" id="{C78B74C1-D6B9-24D1-5E7A-9F1B88B6088F}"/>
              </a:ext>
            </a:extLst>
          </p:cNvPr>
          <p:cNvSpPr txBox="1"/>
          <p:nvPr/>
        </p:nvSpPr>
        <p:spPr>
          <a:xfrm>
            <a:off x="4320654" y="2937019"/>
            <a:ext cx="7535986" cy="351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Photons:</a:t>
            </a:r>
            <a:endParaRPr sz="24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High acceptance in a broad energy range (&gt; 50 MeV), including ~MeV de-excitation photons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Energy resolution of 6-7%</a:t>
            </a:r>
            <a:endParaRPr sz="18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Position resolution of ~3 mm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Protons:</a:t>
            </a: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Momentum resolution (</a:t>
            </a:r>
            <a:r>
              <a:rPr lang="en-US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dp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/p) of ~ 2-4%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Neutrons:</a:t>
            </a:r>
          </a:p>
          <a:p>
            <a:pPr marL="4572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➢"/>
            </a:pPr>
            <a:r>
              <a:rPr lang="en-US" sz="18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50% detection efficiency (λ is almost 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E9529-1506-8569-9DA6-641DE7951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846711"/>
            <a:ext cx="2626685" cy="24382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976543-6878-B70F-EB16-8A14377311A6}"/>
              </a:ext>
            </a:extLst>
          </p:cNvPr>
          <p:cNvSpPr/>
          <p:nvPr/>
        </p:nvSpPr>
        <p:spPr>
          <a:xfrm>
            <a:off x="1605017" y="4696946"/>
            <a:ext cx="1180188" cy="10257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4762B-30AF-1633-A589-11C87DAB51C9}"/>
              </a:ext>
            </a:extLst>
          </p:cNvPr>
          <p:cNvSpPr txBox="1"/>
          <p:nvPr/>
        </p:nvSpPr>
        <p:spPr>
          <a:xfrm>
            <a:off x="1343472" y="1024005"/>
            <a:ext cx="1110099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B0 detector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CE53EDC-F92A-930B-91B4-5F16CF78B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7801">
            <a:off x="1476367" y="770050"/>
            <a:ext cx="9516492" cy="5480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03E56-C901-C900-0671-8AF8702B5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80" y="2883540"/>
            <a:ext cx="4417120" cy="3879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D8C87-212D-B807-F460-210AE112893F}"/>
              </a:ext>
            </a:extLst>
          </p:cNvPr>
          <p:cNvSpPr txBox="1"/>
          <p:nvPr/>
        </p:nvSpPr>
        <p:spPr>
          <a:xfrm>
            <a:off x="10308136" y="4961166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189C0F-0225-FDAF-4982-F7DBD0E953D8}"/>
              </a:ext>
            </a:extLst>
          </p:cNvPr>
          <p:cNvCxnSpPr>
            <a:cxnSpLocks/>
          </p:cNvCxnSpPr>
          <p:nvPr/>
        </p:nvCxnSpPr>
        <p:spPr>
          <a:xfrm flipH="1">
            <a:off x="8492736" y="2628041"/>
            <a:ext cx="3600145" cy="4135332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279;p30">
            <a:extLst>
              <a:ext uri="{FF2B5EF4-FFF2-40B4-BE49-F238E27FC236}">
                <a16:creationId xmlns:a16="http://schemas.microsoft.com/office/drawing/2014/main" id="{27A20BCD-7129-EBD9-EDFD-D33E01277622}"/>
              </a:ext>
            </a:extLst>
          </p:cNvPr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/>
          </a:p>
        </p:txBody>
      </p:sp>
      <p:sp>
        <p:nvSpPr>
          <p:cNvPr id="15" name="Google Shape;283;p30">
            <a:extLst>
              <a:ext uri="{FF2B5EF4-FFF2-40B4-BE49-F238E27FC236}">
                <a16:creationId xmlns:a16="http://schemas.microsoft.com/office/drawing/2014/main" id="{48E57A56-E33B-B96B-0E4F-0F23C1B6AE6A}"/>
              </a:ext>
            </a:extLst>
          </p:cNvPr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F6464F-6A96-4F3C-032C-532F594C18D5}"/>
              </a:ext>
            </a:extLst>
          </p:cNvPr>
          <p:cNvSpPr/>
          <p:nvPr/>
        </p:nvSpPr>
        <p:spPr>
          <a:xfrm>
            <a:off x="47329" y="921004"/>
            <a:ext cx="667055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tracker and calorimeter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C4B52F-1141-62DF-BA50-846F7904E481}"/>
              </a:ext>
            </a:extLst>
          </p:cNvPr>
          <p:cNvSpPr txBox="1"/>
          <p:nvPr/>
        </p:nvSpPr>
        <p:spPr>
          <a:xfrm>
            <a:off x="11402404" y="4293924"/>
            <a:ext cx="70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Roman Pots</a:t>
            </a:r>
            <a:endParaRPr lang="en-US" sz="1200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ED8DBE-A9E3-74D3-8252-C291285FD3D8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11592077" y="3305242"/>
            <a:ext cx="162697" cy="98868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51611B6-2FBC-DC3E-2303-634876B29761}"/>
              </a:ext>
            </a:extLst>
          </p:cNvPr>
          <p:cNvCxnSpPr>
            <a:cxnSpLocks/>
          </p:cNvCxnSpPr>
          <p:nvPr/>
        </p:nvCxnSpPr>
        <p:spPr>
          <a:xfrm flipV="1">
            <a:off x="11822655" y="3072170"/>
            <a:ext cx="95237" cy="122175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DED974D-926E-5185-1AC8-F852FAD31753}"/>
              </a:ext>
            </a:extLst>
          </p:cNvPr>
          <p:cNvSpPr txBox="1"/>
          <p:nvPr/>
        </p:nvSpPr>
        <p:spPr>
          <a:xfrm>
            <a:off x="8120166" y="4276452"/>
            <a:ext cx="1339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Off-momentum Detectors (OMD)</a:t>
            </a:r>
            <a:endParaRPr lang="en-US" sz="1200" b="1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8C318C-B133-406A-6AF1-C0FF75D923A1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789879" y="5015116"/>
            <a:ext cx="320884" cy="107454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016A53C-8BEA-93A0-7F6A-7F8FAE010D90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789879" y="5015116"/>
            <a:ext cx="1125340" cy="18297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E8405B-20CA-66ED-DABF-9E69B192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C85DF-12CC-306E-BD3E-188948533657}"/>
              </a:ext>
            </a:extLst>
          </p:cNvPr>
          <p:cNvSpPr txBox="1"/>
          <p:nvPr/>
        </p:nvSpPr>
        <p:spPr>
          <a:xfrm>
            <a:off x="7420729" y="1753071"/>
            <a:ext cx="707074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ZDC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19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279" name="Google Shape;279;p30"/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/>
          </a:p>
        </p:txBody>
      </p:sp>
      <p:sp>
        <p:nvSpPr>
          <p:cNvPr id="280" name="Google Shape;280;p30"/>
          <p:cNvSpPr/>
          <p:nvPr/>
        </p:nvSpPr>
        <p:spPr>
          <a:xfrm rot="-1663932">
            <a:off x="2349120" y="4215304"/>
            <a:ext cx="4801655" cy="392107"/>
          </a:xfrm>
          <a:prstGeom prst="rect">
            <a:avLst/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 dirty="0"/>
          </a:p>
        </p:txBody>
      </p:sp>
      <p:sp>
        <p:nvSpPr>
          <p:cNvPr id="284" name="Google Shape;284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96" name="Google Shape;296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99" name="Google Shape;299;p30"/>
          <p:cNvSpPr txBox="1"/>
          <p:nvPr/>
        </p:nvSpPr>
        <p:spPr>
          <a:xfrm>
            <a:off x="8572474" y="161426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34" name="Google Shape;278;p30">
            <a:extLst>
              <a:ext uri="{FF2B5EF4-FFF2-40B4-BE49-F238E27FC236}">
                <a16:creationId xmlns:a16="http://schemas.microsoft.com/office/drawing/2014/main" id="{4CE2053F-23E2-B883-8FC9-CDF37E3C2A54}"/>
              </a:ext>
            </a:extLst>
          </p:cNvPr>
          <p:cNvSpPr/>
          <p:nvPr/>
        </p:nvSpPr>
        <p:spPr>
          <a:xfrm rot="-1663578">
            <a:off x="1704643" y="5518068"/>
            <a:ext cx="937460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13DCC4-C694-5DBC-86FA-411C6673FD06}"/>
              </a:ext>
            </a:extLst>
          </p:cNvPr>
          <p:cNvSpPr/>
          <p:nvPr/>
        </p:nvSpPr>
        <p:spPr>
          <a:xfrm>
            <a:off x="47329" y="921004"/>
            <a:ext cx="667055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tracker and calorimeter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8C93E41-BEDF-1182-CF5E-CEFCE5A0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80" y="2883540"/>
            <a:ext cx="4417120" cy="3879833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C53BFEB-A381-7255-C3B4-3F3C514229FB}"/>
              </a:ext>
            </a:extLst>
          </p:cNvPr>
          <p:cNvCxnSpPr>
            <a:cxnSpLocks/>
          </p:cNvCxnSpPr>
          <p:nvPr/>
        </p:nvCxnSpPr>
        <p:spPr>
          <a:xfrm flipH="1">
            <a:off x="8492736" y="2628041"/>
            <a:ext cx="3600145" cy="4135332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62E22B1-FE0C-BE66-8B23-C325BBF72874}"/>
              </a:ext>
            </a:extLst>
          </p:cNvPr>
          <p:cNvSpPr txBox="1"/>
          <p:nvPr/>
        </p:nvSpPr>
        <p:spPr>
          <a:xfrm>
            <a:off x="8120166" y="4276452"/>
            <a:ext cx="1339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Off-momentum Detectors (OMD)</a:t>
            </a:r>
            <a:endParaRPr lang="en-US" sz="1200" b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98B33EB-D2C4-DAB8-8619-D3909A856BC3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8789879" y="5015116"/>
            <a:ext cx="320884" cy="107454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1EFF35A-FB6F-373D-79EB-2AB6870CC272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8789879" y="5015116"/>
            <a:ext cx="1125340" cy="18297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5B5F35E-3893-E81F-9482-A12BB74F65EE}"/>
              </a:ext>
            </a:extLst>
          </p:cNvPr>
          <p:cNvSpPr txBox="1"/>
          <p:nvPr/>
        </p:nvSpPr>
        <p:spPr>
          <a:xfrm>
            <a:off x="11402404" y="4293924"/>
            <a:ext cx="70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Roman Pots</a:t>
            </a:r>
            <a:endParaRPr lang="en-US" sz="1200" b="1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6159E1-6B54-D9FA-3CDB-AEFBCDCCC02B}"/>
              </a:ext>
            </a:extLst>
          </p:cNvPr>
          <p:cNvCxnSpPr>
            <a:cxnSpLocks/>
            <a:stCxn id="57" idx="0"/>
          </p:cNvCxnSpPr>
          <p:nvPr/>
        </p:nvCxnSpPr>
        <p:spPr>
          <a:xfrm flipH="1" flipV="1">
            <a:off x="11592077" y="3305242"/>
            <a:ext cx="162697" cy="98868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02973E-EAC9-5094-8670-26076D6DF46D}"/>
              </a:ext>
            </a:extLst>
          </p:cNvPr>
          <p:cNvCxnSpPr>
            <a:cxnSpLocks/>
          </p:cNvCxnSpPr>
          <p:nvPr/>
        </p:nvCxnSpPr>
        <p:spPr>
          <a:xfrm flipV="1">
            <a:off x="11822655" y="3072170"/>
            <a:ext cx="95237" cy="122175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5" name="Google Shape;275;p30"/>
          <p:cNvSpPr/>
          <p:nvPr/>
        </p:nvSpPr>
        <p:spPr>
          <a:xfrm rot="3730048">
            <a:off x="8231421" y="704680"/>
            <a:ext cx="400309" cy="3518252"/>
          </a:xfrm>
          <a:prstGeom prst="triangle">
            <a:avLst>
              <a:gd name="adj" fmla="val 50000"/>
            </a:avLst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A0164-DB4D-7453-7EB1-2EE63085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09CC1-FF52-34FE-E4A5-37FCE6482688}"/>
              </a:ext>
            </a:extLst>
          </p:cNvPr>
          <p:cNvSpPr txBox="1"/>
          <p:nvPr/>
        </p:nvSpPr>
        <p:spPr>
          <a:xfrm>
            <a:off x="10308136" y="4961166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1" name="Google Shape;281;p30"/>
          <p:cNvSpPr/>
          <p:nvPr/>
        </p:nvSpPr>
        <p:spPr>
          <a:xfrm rot="-1663055">
            <a:off x="9314651" y="1353167"/>
            <a:ext cx="1407398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506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1334E0-B916-92CE-75FF-2C70255EB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80" y="2883540"/>
            <a:ext cx="4417120" cy="38798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AEDA9D1-F3FE-8AFD-569D-76AFA0A5C756}"/>
              </a:ext>
            </a:extLst>
          </p:cNvPr>
          <p:cNvCxnSpPr>
            <a:cxnSpLocks/>
          </p:cNvCxnSpPr>
          <p:nvPr/>
        </p:nvCxnSpPr>
        <p:spPr>
          <a:xfrm flipH="1">
            <a:off x="8492736" y="2628041"/>
            <a:ext cx="3600145" cy="4135332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275" name="Google Shape;275;p30"/>
          <p:cNvSpPr/>
          <p:nvPr/>
        </p:nvSpPr>
        <p:spPr>
          <a:xfrm rot="3730048">
            <a:off x="8231421" y="704680"/>
            <a:ext cx="400309" cy="3518252"/>
          </a:xfrm>
          <a:prstGeom prst="triangle">
            <a:avLst>
              <a:gd name="adj" fmla="val 50000"/>
            </a:avLst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/>
          </a:p>
        </p:txBody>
      </p:sp>
      <p:sp>
        <p:nvSpPr>
          <p:cNvPr id="280" name="Google Shape;280;p30"/>
          <p:cNvSpPr/>
          <p:nvPr/>
        </p:nvSpPr>
        <p:spPr>
          <a:xfrm rot="-1663932">
            <a:off x="2349120" y="4215304"/>
            <a:ext cx="4801655" cy="392107"/>
          </a:xfrm>
          <a:prstGeom prst="rect">
            <a:avLst/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"/>
          <p:cNvSpPr/>
          <p:nvPr/>
        </p:nvSpPr>
        <p:spPr>
          <a:xfrm rot="-1663055">
            <a:off x="9314651" y="1353167"/>
            <a:ext cx="1407398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6263697" y="3746627"/>
            <a:ext cx="74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</a:t>
            </a:r>
            <a:endParaRPr sz="1100"/>
          </a:p>
        </p:txBody>
      </p:sp>
      <p:sp>
        <p:nvSpPr>
          <p:cNvPr id="283" name="Google Shape;283;p30"/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/>
          </a:p>
        </p:txBody>
      </p:sp>
      <p:sp>
        <p:nvSpPr>
          <p:cNvPr id="284" name="Google Shape;284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85" name="Google Shape;285;p30"/>
          <p:cNvSpPr/>
          <p:nvPr/>
        </p:nvSpPr>
        <p:spPr>
          <a:xfrm rot="-6691434">
            <a:off x="4218908" y="2214863"/>
            <a:ext cx="517595" cy="5311541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 rot="-983415">
            <a:off x="4692100" y="4592965"/>
            <a:ext cx="2765275" cy="7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~35-50%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cxnSp>
        <p:nvCxnSpPr>
          <p:cNvPr id="287" name="Google Shape;287;p30"/>
          <p:cNvCxnSpPr/>
          <p:nvPr/>
        </p:nvCxnSpPr>
        <p:spPr>
          <a:xfrm>
            <a:off x="3110669" y="5262939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30"/>
          <p:cNvCxnSpPr/>
          <p:nvPr/>
        </p:nvCxnSpPr>
        <p:spPr>
          <a:xfrm>
            <a:off x="3383362" y="5118066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30"/>
          <p:cNvSpPr/>
          <p:nvPr/>
        </p:nvSpPr>
        <p:spPr>
          <a:xfrm rot="-6926425">
            <a:off x="5170668" y="517590"/>
            <a:ext cx="225573" cy="7626993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 rot="-1301510">
            <a:off x="7190530" y="3350801"/>
            <a:ext cx="1572991" cy="93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~50-60%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99" name="Google Shape;299;p30"/>
          <p:cNvSpPr txBox="1"/>
          <p:nvPr/>
        </p:nvSpPr>
        <p:spPr>
          <a:xfrm>
            <a:off x="8572474" y="161426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300" name="Google Shape;300;p30"/>
          <p:cNvSpPr txBox="1"/>
          <p:nvPr/>
        </p:nvSpPr>
        <p:spPr>
          <a:xfrm>
            <a:off x="3406843" y="5585439"/>
            <a:ext cx="568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OMD</a:t>
            </a:r>
            <a:endParaRPr sz="11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71EACC-1E91-2605-A268-16D35721B1C5}"/>
              </a:ext>
            </a:extLst>
          </p:cNvPr>
          <p:cNvSpPr/>
          <p:nvPr/>
        </p:nvSpPr>
        <p:spPr>
          <a:xfrm>
            <a:off x="47329" y="921004"/>
            <a:ext cx="6670558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and calorimeter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Off-momentum protons → smaller magnetic rigidity → </a:t>
            </a:r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greater bending in dipole fields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Important for any measurement with nuclear breakup!</a:t>
            </a:r>
          </a:p>
        </p:txBody>
      </p:sp>
      <p:sp>
        <p:nvSpPr>
          <p:cNvPr id="14" name="Google Shape;278;p30">
            <a:extLst>
              <a:ext uri="{FF2B5EF4-FFF2-40B4-BE49-F238E27FC236}">
                <a16:creationId xmlns:a16="http://schemas.microsoft.com/office/drawing/2014/main" id="{914DFA57-3BED-AE01-4DED-022E3FBCECE2}"/>
              </a:ext>
            </a:extLst>
          </p:cNvPr>
          <p:cNvSpPr/>
          <p:nvPr/>
        </p:nvSpPr>
        <p:spPr>
          <a:xfrm rot="-1663578">
            <a:off x="1704643" y="5518068"/>
            <a:ext cx="937460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6030E1-F5B3-A2E1-A022-744AC273854E}"/>
              </a:ext>
            </a:extLst>
          </p:cNvPr>
          <p:cNvSpPr txBox="1"/>
          <p:nvPr/>
        </p:nvSpPr>
        <p:spPr>
          <a:xfrm>
            <a:off x="8120166" y="4276452"/>
            <a:ext cx="1339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Off-momentum Detectors (OMD)</a:t>
            </a:r>
            <a:endParaRPr lang="en-US" sz="12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87A113-D508-2486-B50F-FBCE5C4830AE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89879" y="5015116"/>
            <a:ext cx="320884" cy="107454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09664C9-3165-9B6A-11CE-111F3E4DCF3C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89879" y="5015116"/>
            <a:ext cx="1125340" cy="18297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CB6D812-666C-CA70-27BF-7ECA0B8CCE57}"/>
              </a:ext>
            </a:extLst>
          </p:cNvPr>
          <p:cNvSpPr txBox="1"/>
          <p:nvPr/>
        </p:nvSpPr>
        <p:spPr>
          <a:xfrm>
            <a:off x="11402404" y="4293924"/>
            <a:ext cx="70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Roman Pots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C886A2-C92F-DBF6-F1DF-5430FFAFF266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11592077" y="3305242"/>
            <a:ext cx="162697" cy="98868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7880B2-C7E5-F449-3FF1-3F1B48F56B66}"/>
              </a:ext>
            </a:extLst>
          </p:cNvPr>
          <p:cNvCxnSpPr>
            <a:cxnSpLocks/>
          </p:cNvCxnSpPr>
          <p:nvPr/>
        </p:nvCxnSpPr>
        <p:spPr>
          <a:xfrm flipV="1">
            <a:off x="11822655" y="3072170"/>
            <a:ext cx="95237" cy="122175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999CBA-DEBC-DF87-E701-6602CAEB0491}"/>
              </a:ext>
            </a:extLst>
          </p:cNvPr>
          <p:cNvSpPr txBox="1"/>
          <p:nvPr/>
        </p:nvSpPr>
        <p:spPr>
          <a:xfrm>
            <a:off x="10308136" y="4961166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4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2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4DE681-F25F-9D98-80FA-65B631880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80" y="2883540"/>
            <a:ext cx="4417120" cy="38798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275" name="Google Shape;275;p30"/>
          <p:cNvSpPr/>
          <p:nvPr/>
        </p:nvSpPr>
        <p:spPr>
          <a:xfrm rot="3730048">
            <a:off x="8231421" y="704680"/>
            <a:ext cx="400309" cy="3518252"/>
          </a:xfrm>
          <a:prstGeom prst="triangle">
            <a:avLst>
              <a:gd name="adj" fmla="val 50000"/>
            </a:avLst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/>
          </a:p>
        </p:txBody>
      </p:sp>
      <p:sp>
        <p:nvSpPr>
          <p:cNvPr id="280" name="Google Shape;280;p30"/>
          <p:cNvSpPr/>
          <p:nvPr/>
        </p:nvSpPr>
        <p:spPr>
          <a:xfrm rot="-1663932">
            <a:off x="2349120" y="4215304"/>
            <a:ext cx="4801655" cy="392107"/>
          </a:xfrm>
          <a:prstGeom prst="rect">
            <a:avLst/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"/>
          <p:cNvSpPr/>
          <p:nvPr/>
        </p:nvSpPr>
        <p:spPr>
          <a:xfrm rot="-1663055">
            <a:off x="9314651" y="1353167"/>
            <a:ext cx="1407398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6263697" y="3746627"/>
            <a:ext cx="74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</a:t>
            </a:r>
            <a:endParaRPr sz="1100"/>
          </a:p>
        </p:txBody>
      </p:sp>
      <p:sp>
        <p:nvSpPr>
          <p:cNvPr id="283" name="Google Shape;283;p30"/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/>
          </a:p>
        </p:txBody>
      </p:sp>
      <p:sp>
        <p:nvSpPr>
          <p:cNvPr id="284" name="Google Shape;284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85" name="Google Shape;285;p30"/>
          <p:cNvSpPr/>
          <p:nvPr/>
        </p:nvSpPr>
        <p:spPr>
          <a:xfrm rot="-6691434">
            <a:off x="4218908" y="2214863"/>
            <a:ext cx="517595" cy="5311541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 rot="-983415">
            <a:off x="4692100" y="4592965"/>
            <a:ext cx="2765275" cy="7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~35-50%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cxnSp>
        <p:nvCxnSpPr>
          <p:cNvPr id="287" name="Google Shape;287;p30"/>
          <p:cNvCxnSpPr/>
          <p:nvPr/>
        </p:nvCxnSpPr>
        <p:spPr>
          <a:xfrm>
            <a:off x="3110669" y="5262939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30"/>
          <p:cNvCxnSpPr/>
          <p:nvPr/>
        </p:nvCxnSpPr>
        <p:spPr>
          <a:xfrm>
            <a:off x="3383362" y="5118066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30"/>
          <p:cNvSpPr/>
          <p:nvPr/>
        </p:nvSpPr>
        <p:spPr>
          <a:xfrm rot="-6926425">
            <a:off x="5170668" y="517590"/>
            <a:ext cx="225573" cy="7626993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 rot="-1301510">
            <a:off x="7190530" y="3350801"/>
            <a:ext cx="1572991" cy="93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~50-60%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99" name="Google Shape;299;p30"/>
          <p:cNvSpPr txBox="1"/>
          <p:nvPr/>
        </p:nvSpPr>
        <p:spPr>
          <a:xfrm>
            <a:off x="8572474" y="161426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300" name="Google Shape;300;p30"/>
          <p:cNvSpPr txBox="1"/>
          <p:nvPr/>
        </p:nvSpPr>
        <p:spPr>
          <a:xfrm>
            <a:off x="3406843" y="5585439"/>
            <a:ext cx="568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OMD</a:t>
            </a:r>
            <a:endParaRPr sz="11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B6755-1ACE-7A4D-2AF1-F24CA4E9ECB0}"/>
              </a:ext>
            </a:extLst>
          </p:cNvPr>
          <p:cNvSpPr/>
          <p:nvPr/>
        </p:nvSpPr>
        <p:spPr>
          <a:xfrm>
            <a:off x="47329" y="921004"/>
            <a:ext cx="6670558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and calorimeter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Off-momentum protons → smaller magnetic rigidity → </a:t>
            </a:r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greater bending in dipole fields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Important for any measurement with nuclear breakup!</a:t>
            </a:r>
          </a:p>
        </p:txBody>
      </p:sp>
      <p:sp>
        <p:nvSpPr>
          <p:cNvPr id="16" name="Google Shape;278;p30">
            <a:extLst>
              <a:ext uri="{FF2B5EF4-FFF2-40B4-BE49-F238E27FC236}">
                <a16:creationId xmlns:a16="http://schemas.microsoft.com/office/drawing/2014/main" id="{E2729763-F904-3104-7909-C0F7CD075FF0}"/>
              </a:ext>
            </a:extLst>
          </p:cNvPr>
          <p:cNvSpPr/>
          <p:nvPr/>
        </p:nvSpPr>
        <p:spPr>
          <a:xfrm rot="-1663578">
            <a:off x="1704643" y="5518068"/>
            <a:ext cx="937460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DD5446-4416-E170-F659-8484D91EAEAA}"/>
              </a:ext>
            </a:extLst>
          </p:cNvPr>
          <p:cNvCxnSpPr>
            <a:cxnSpLocks/>
          </p:cNvCxnSpPr>
          <p:nvPr/>
        </p:nvCxnSpPr>
        <p:spPr>
          <a:xfrm flipH="1">
            <a:off x="8492736" y="2628041"/>
            <a:ext cx="3600145" cy="4135332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6879A97-E813-70FF-6DD1-FC607CEB575C}"/>
              </a:ext>
            </a:extLst>
          </p:cNvPr>
          <p:cNvSpPr txBox="1"/>
          <p:nvPr/>
        </p:nvSpPr>
        <p:spPr>
          <a:xfrm>
            <a:off x="8120166" y="4276452"/>
            <a:ext cx="1339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Off-momentum Detectors (OMD)</a:t>
            </a:r>
            <a:endParaRPr lang="en-US" sz="12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B67923-0337-B40A-DEEE-EB3C68D0AC69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789879" y="5015116"/>
            <a:ext cx="320884" cy="107454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57048D-CFB6-6C34-40BD-ADC940D7588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8789879" y="5015116"/>
            <a:ext cx="1125340" cy="18297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EFBD65-5C86-AF60-7E80-9D45CE74F9C2}"/>
              </a:ext>
            </a:extLst>
          </p:cNvPr>
          <p:cNvSpPr txBox="1"/>
          <p:nvPr/>
        </p:nvSpPr>
        <p:spPr>
          <a:xfrm>
            <a:off x="11402404" y="4293924"/>
            <a:ext cx="70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Roman Pots</a:t>
            </a:r>
            <a:endParaRPr lang="en-US" sz="1200" b="1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B151F3-1AD3-27D4-354B-B775780AB8C3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11592077" y="3305242"/>
            <a:ext cx="162697" cy="98868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3F32DE-05A4-77FD-B55C-07982391D6BE}"/>
              </a:ext>
            </a:extLst>
          </p:cNvPr>
          <p:cNvCxnSpPr>
            <a:cxnSpLocks/>
          </p:cNvCxnSpPr>
          <p:nvPr/>
        </p:nvCxnSpPr>
        <p:spPr>
          <a:xfrm flipV="1">
            <a:off x="11822655" y="3072170"/>
            <a:ext cx="95237" cy="122175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D8AF88-C949-A690-C4C6-5DEA92DB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4B938-DCD7-7688-837F-A01539E2C2FC}"/>
              </a:ext>
            </a:extLst>
          </p:cNvPr>
          <p:cNvSpPr txBox="1"/>
          <p:nvPr/>
        </p:nvSpPr>
        <p:spPr>
          <a:xfrm>
            <a:off x="10308136" y="4961166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178F1-B499-422D-C05B-E5D535CAE8D9}"/>
                  </a:ext>
                </a:extLst>
              </p:cNvPr>
              <p:cNvSpPr txBox="1"/>
              <p:nvPr/>
            </p:nvSpPr>
            <p:spPr>
              <a:xfrm>
                <a:off x="719018" y="3429000"/>
                <a:ext cx="3936822" cy="918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B596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Longitudinal momentum fraction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AB596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AB596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AB596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AB596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AB596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𝑝𝑟𝑜𝑡𝑜𝑛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AB5961"/>
                                  </a:solidFill>
                                  <a:latin typeface="Cambria Math" panose="02040503050406030204" pitchFamily="18" charset="0"/>
                                </a:rPr>
                                <m:t>𝑏𝑒𝑎𝑚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H" dirty="0">
                  <a:solidFill>
                    <a:srgbClr val="AB596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F178F1-B499-422D-C05B-E5D535CAE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18" y="3429000"/>
                <a:ext cx="3936822" cy="918778"/>
              </a:xfrm>
              <a:prstGeom prst="rect">
                <a:avLst/>
              </a:prstGeom>
              <a:blipFill>
                <a:blip r:embed="rId4"/>
                <a:stretch>
                  <a:fillRect t="-400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148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42A2E0-2622-595D-86AE-B76DFC94F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4880" y="2883540"/>
            <a:ext cx="4417120" cy="387983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EE4E32-7942-E265-2853-28F549EAE5D3}"/>
              </a:ext>
            </a:extLst>
          </p:cNvPr>
          <p:cNvCxnSpPr>
            <a:cxnSpLocks/>
          </p:cNvCxnSpPr>
          <p:nvPr/>
        </p:nvCxnSpPr>
        <p:spPr>
          <a:xfrm flipH="1">
            <a:off x="8492736" y="2628041"/>
            <a:ext cx="3600145" cy="4135332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275" name="Google Shape;275;p30"/>
          <p:cNvSpPr/>
          <p:nvPr/>
        </p:nvSpPr>
        <p:spPr>
          <a:xfrm rot="3730048">
            <a:off x="8231421" y="704680"/>
            <a:ext cx="400309" cy="3518252"/>
          </a:xfrm>
          <a:prstGeom prst="triangle">
            <a:avLst>
              <a:gd name="adj" fmla="val 50000"/>
            </a:avLst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/>
          </a:p>
        </p:txBody>
      </p:sp>
      <p:sp>
        <p:nvSpPr>
          <p:cNvPr id="280" name="Google Shape;280;p30"/>
          <p:cNvSpPr/>
          <p:nvPr/>
        </p:nvSpPr>
        <p:spPr>
          <a:xfrm rot="-1663932">
            <a:off x="2349120" y="4215304"/>
            <a:ext cx="4801655" cy="392107"/>
          </a:xfrm>
          <a:prstGeom prst="rect">
            <a:avLst/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"/>
          <p:cNvSpPr/>
          <p:nvPr/>
        </p:nvSpPr>
        <p:spPr>
          <a:xfrm rot="-1663055">
            <a:off x="9314651" y="1353167"/>
            <a:ext cx="1407398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6263697" y="3746627"/>
            <a:ext cx="74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</a:t>
            </a:r>
            <a:endParaRPr sz="1100"/>
          </a:p>
        </p:txBody>
      </p:sp>
      <p:sp>
        <p:nvSpPr>
          <p:cNvPr id="283" name="Google Shape;283;p30"/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/>
          </a:p>
        </p:txBody>
      </p:sp>
      <p:sp>
        <p:nvSpPr>
          <p:cNvPr id="284" name="Google Shape;284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85" name="Google Shape;285;p30"/>
          <p:cNvSpPr/>
          <p:nvPr/>
        </p:nvSpPr>
        <p:spPr>
          <a:xfrm rot="-6691434">
            <a:off x="4218908" y="2214863"/>
            <a:ext cx="517595" cy="5311541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 rot="-983415">
            <a:off x="4692100" y="4592965"/>
            <a:ext cx="2765275" cy="7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~35-50%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cxnSp>
        <p:nvCxnSpPr>
          <p:cNvPr id="287" name="Google Shape;287;p30"/>
          <p:cNvCxnSpPr/>
          <p:nvPr/>
        </p:nvCxnSpPr>
        <p:spPr>
          <a:xfrm>
            <a:off x="3110669" y="5262939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30"/>
          <p:cNvCxnSpPr/>
          <p:nvPr/>
        </p:nvCxnSpPr>
        <p:spPr>
          <a:xfrm>
            <a:off x="3383362" y="5118066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30"/>
          <p:cNvSpPr/>
          <p:nvPr/>
        </p:nvSpPr>
        <p:spPr>
          <a:xfrm rot="-6926425">
            <a:off x="5170668" y="517590"/>
            <a:ext cx="225573" cy="7626993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 rot="-1301510">
            <a:off x="7190530" y="3350801"/>
            <a:ext cx="1572991" cy="93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~50-60%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sp>
        <p:nvSpPr>
          <p:cNvPr id="291" name="Google Shape;291;p30"/>
          <p:cNvSpPr/>
          <p:nvPr/>
        </p:nvSpPr>
        <p:spPr>
          <a:xfrm rot="-7096720">
            <a:off x="5805368" y="5996"/>
            <a:ext cx="210866" cy="7667990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 rot="-1301659">
            <a:off x="8879792" y="1944639"/>
            <a:ext cx="1937214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</a:t>
            </a:r>
            <a:r>
              <a:rPr lang="en" dirty="0">
                <a:solidFill>
                  <a:srgbClr val="3C9281"/>
                </a:solidFill>
              </a:rPr>
              <a:t>&gt; 60% of the beam momentum can be reconstructed by the Roman pots.</a:t>
            </a:r>
            <a:endParaRPr sz="1100" dirty="0">
              <a:solidFill>
                <a:srgbClr val="3C9281"/>
              </a:solidFill>
            </a:endParaRPr>
          </a:p>
        </p:txBody>
      </p:sp>
      <p:cxnSp>
        <p:nvCxnSpPr>
          <p:cNvPr id="293" name="Google Shape;293;p30"/>
          <p:cNvCxnSpPr/>
          <p:nvPr/>
        </p:nvCxnSpPr>
        <p:spPr>
          <a:xfrm>
            <a:off x="6205716" y="3462211"/>
            <a:ext cx="159000" cy="2844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30"/>
          <p:cNvCxnSpPr/>
          <p:nvPr/>
        </p:nvCxnSpPr>
        <p:spPr>
          <a:xfrm>
            <a:off x="6558886" y="3262981"/>
            <a:ext cx="159000" cy="2844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99" name="Google Shape;299;p30"/>
          <p:cNvSpPr txBox="1"/>
          <p:nvPr/>
        </p:nvSpPr>
        <p:spPr>
          <a:xfrm>
            <a:off x="8572474" y="161426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300" name="Google Shape;300;p30"/>
          <p:cNvSpPr txBox="1"/>
          <p:nvPr/>
        </p:nvSpPr>
        <p:spPr>
          <a:xfrm>
            <a:off x="3406843" y="5585439"/>
            <a:ext cx="568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OMD</a:t>
            </a:r>
            <a:endParaRPr sz="1100"/>
          </a:p>
        </p:txBody>
      </p:sp>
      <p:sp>
        <p:nvSpPr>
          <p:cNvPr id="301" name="Google Shape;301;p30"/>
          <p:cNvSpPr txBox="1"/>
          <p:nvPr/>
        </p:nvSpPr>
        <p:spPr>
          <a:xfrm>
            <a:off x="5925668" y="3054489"/>
            <a:ext cx="568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RP</a:t>
            </a:r>
            <a:endParaRPr sz="11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178709-677E-71B8-F175-341762E4CF97}"/>
              </a:ext>
            </a:extLst>
          </p:cNvPr>
          <p:cNvSpPr/>
          <p:nvPr/>
        </p:nvSpPr>
        <p:spPr>
          <a:xfrm>
            <a:off x="47329" y="921004"/>
            <a:ext cx="6670558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tracker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and calorimeter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Off-momentum protons → smaller magnetic rigidity → </a:t>
            </a:r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greater bending in dipole fields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Important for any measurement with nuclear breakup!</a:t>
            </a:r>
          </a:p>
        </p:txBody>
      </p:sp>
      <p:sp>
        <p:nvSpPr>
          <p:cNvPr id="15" name="Google Shape;278;p30">
            <a:extLst>
              <a:ext uri="{FF2B5EF4-FFF2-40B4-BE49-F238E27FC236}">
                <a16:creationId xmlns:a16="http://schemas.microsoft.com/office/drawing/2014/main" id="{812065BB-453E-D41E-A0C6-FA33BB03E4EE}"/>
              </a:ext>
            </a:extLst>
          </p:cNvPr>
          <p:cNvSpPr/>
          <p:nvPr/>
        </p:nvSpPr>
        <p:spPr>
          <a:xfrm rot="-1663578">
            <a:off x="1704643" y="5518068"/>
            <a:ext cx="937460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10D917-8694-3243-109E-1918C7BD1D3C}"/>
              </a:ext>
            </a:extLst>
          </p:cNvPr>
          <p:cNvSpPr txBox="1"/>
          <p:nvPr/>
        </p:nvSpPr>
        <p:spPr>
          <a:xfrm>
            <a:off x="8120166" y="4276452"/>
            <a:ext cx="13394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Off-momentum Detectors (OMD)</a:t>
            </a:r>
            <a:endParaRPr lang="en-US" sz="1200" b="1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E364A3-3062-D839-D64F-D636C3FDD54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89879" y="5015116"/>
            <a:ext cx="320884" cy="1074547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F91D97-1AB2-46CF-1F4F-D0489A818E3B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789879" y="5015116"/>
            <a:ext cx="1125340" cy="18297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EB86CE3-D4D3-9EDD-4151-E62E4822A87E}"/>
              </a:ext>
            </a:extLst>
          </p:cNvPr>
          <p:cNvSpPr txBox="1"/>
          <p:nvPr/>
        </p:nvSpPr>
        <p:spPr>
          <a:xfrm>
            <a:off x="11402404" y="4293924"/>
            <a:ext cx="704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none" strike="noStrike" cap="none" dirty="0"/>
              <a:t>Roman Pots</a:t>
            </a:r>
            <a:endParaRPr lang="en-US" sz="12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9AE3FCD-E30F-0CF6-A2AF-49552A8B06F8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11592077" y="3305242"/>
            <a:ext cx="162697" cy="988682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1A4B42-33B4-588A-260B-77ADFDEFAEF8}"/>
              </a:ext>
            </a:extLst>
          </p:cNvPr>
          <p:cNvCxnSpPr>
            <a:cxnSpLocks/>
          </p:cNvCxnSpPr>
          <p:nvPr/>
        </p:nvCxnSpPr>
        <p:spPr>
          <a:xfrm flipV="1">
            <a:off x="11822655" y="3072170"/>
            <a:ext cx="95237" cy="1221754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005ADB-4414-E6F1-161A-8C29EEB4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A00D9-C091-44A9-0A19-197F9B2635CD}"/>
              </a:ext>
            </a:extLst>
          </p:cNvPr>
          <p:cNvSpPr txBox="1"/>
          <p:nvPr/>
        </p:nvSpPr>
        <p:spPr>
          <a:xfrm>
            <a:off x="10308136" y="4961166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61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275" name="Google Shape;275;p30"/>
          <p:cNvSpPr/>
          <p:nvPr/>
        </p:nvSpPr>
        <p:spPr>
          <a:xfrm rot="3730048">
            <a:off x="8231421" y="704680"/>
            <a:ext cx="400309" cy="3518252"/>
          </a:xfrm>
          <a:prstGeom prst="triangle">
            <a:avLst>
              <a:gd name="adj" fmla="val 50000"/>
            </a:avLst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 dirty="0"/>
          </a:p>
        </p:txBody>
      </p:sp>
      <p:sp>
        <p:nvSpPr>
          <p:cNvPr id="280" name="Google Shape;280;p30"/>
          <p:cNvSpPr/>
          <p:nvPr/>
        </p:nvSpPr>
        <p:spPr>
          <a:xfrm rot="-1663932">
            <a:off x="2349120" y="4215304"/>
            <a:ext cx="4801655" cy="392107"/>
          </a:xfrm>
          <a:prstGeom prst="rect">
            <a:avLst/>
          </a:prstGeom>
          <a:solidFill>
            <a:srgbClr val="757070">
              <a:alpha val="60780"/>
            </a:srgbClr>
          </a:solidFill>
          <a:ln w="12700" cap="flat" cmpd="sng">
            <a:solidFill>
              <a:srgbClr val="75707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"/>
          <p:cNvSpPr/>
          <p:nvPr/>
        </p:nvSpPr>
        <p:spPr>
          <a:xfrm rot="-1663055">
            <a:off x="9314651" y="1353167"/>
            <a:ext cx="1407398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0"/>
          <p:cNvSpPr txBox="1"/>
          <p:nvPr/>
        </p:nvSpPr>
        <p:spPr>
          <a:xfrm>
            <a:off x="6263697" y="3746627"/>
            <a:ext cx="749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RP</a:t>
            </a:r>
            <a:endParaRPr sz="1100"/>
          </a:p>
        </p:txBody>
      </p:sp>
      <p:sp>
        <p:nvSpPr>
          <p:cNvPr id="283" name="Google Shape;283;p30"/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/>
          </a:p>
        </p:txBody>
      </p:sp>
      <p:sp>
        <p:nvSpPr>
          <p:cNvPr id="284" name="Google Shape;284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85" name="Google Shape;285;p30"/>
          <p:cNvSpPr/>
          <p:nvPr/>
        </p:nvSpPr>
        <p:spPr>
          <a:xfrm rot="-6691434">
            <a:off x="4218908" y="2214863"/>
            <a:ext cx="517595" cy="5311541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 rot="-983415">
            <a:off x="4692100" y="4592965"/>
            <a:ext cx="2765275" cy="7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~35-50%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cxnSp>
        <p:nvCxnSpPr>
          <p:cNvPr id="287" name="Google Shape;287;p30"/>
          <p:cNvCxnSpPr/>
          <p:nvPr/>
        </p:nvCxnSpPr>
        <p:spPr>
          <a:xfrm>
            <a:off x="3110669" y="5262939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30"/>
          <p:cNvCxnSpPr/>
          <p:nvPr/>
        </p:nvCxnSpPr>
        <p:spPr>
          <a:xfrm>
            <a:off x="3383362" y="5118066"/>
            <a:ext cx="159000" cy="2844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9" name="Google Shape;289;p30"/>
          <p:cNvSpPr/>
          <p:nvPr/>
        </p:nvSpPr>
        <p:spPr>
          <a:xfrm rot="-6926425">
            <a:off x="5170668" y="517590"/>
            <a:ext cx="225573" cy="7626993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0"/>
          <p:cNvSpPr txBox="1"/>
          <p:nvPr/>
        </p:nvSpPr>
        <p:spPr>
          <a:xfrm rot="-1301510">
            <a:off x="7190530" y="3350801"/>
            <a:ext cx="1572991" cy="93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~50-60% momentum w.r.t. steering magnets.</a:t>
            </a:r>
            <a:endParaRPr sz="1100" dirty="0">
              <a:solidFill>
                <a:srgbClr val="3C9281"/>
              </a:solidFill>
            </a:endParaRPr>
          </a:p>
        </p:txBody>
      </p:sp>
      <p:sp>
        <p:nvSpPr>
          <p:cNvPr id="291" name="Google Shape;291;p30"/>
          <p:cNvSpPr/>
          <p:nvPr/>
        </p:nvSpPr>
        <p:spPr>
          <a:xfrm rot="-7096720">
            <a:off x="5805368" y="5996"/>
            <a:ext cx="210866" cy="7667990"/>
          </a:xfrm>
          <a:prstGeom prst="triangle">
            <a:avLst>
              <a:gd name="adj" fmla="val 50359"/>
            </a:avLst>
          </a:prstGeom>
          <a:solidFill>
            <a:srgbClr val="3C928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 rot="-1301659">
            <a:off x="8879792" y="1944639"/>
            <a:ext cx="1937214" cy="145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3C9281"/>
                </a:solidFill>
                <a:latin typeface="Arial"/>
                <a:ea typeface="Arial"/>
                <a:cs typeface="Arial"/>
                <a:sym typeface="Arial"/>
              </a:rPr>
              <a:t>Protons with </a:t>
            </a:r>
            <a:r>
              <a:rPr lang="en" dirty="0">
                <a:solidFill>
                  <a:srgbClr val="3C9281"/>
                </a:solidFill>
              </a:rPr>
              <a:t>&gt; 60% of the beam momentum can be reconstructed by the Roman pots.</a:t>
            </a:r>
            <a:endParaRPr sz="1100" dirty="0">
              <a:solidFill>
                <a:srgbClr val="3C9281"/>
              </a:solidFill>
            </a:endParaRPr>
          </a:p>
        </p:txBody>
      </p:sp>
      <p:cxnSp>
        <p:nvCxnSpPr>
          <p:cNvPr id="293" name="Google Shape;293;p30"/>
          <p:cNvCxnSpPr/>
          <p:nvPr/>
        </p:nvCxnSpPr>
        <p:spPr>
          <a:xfrm>
            <a:off x="6205716" y="3462211"/>
            <a:ext cx="159000" cy="2844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30"/>
          <p:cNvCxnSpPr/>
          <p:nvPr/>
        </p:nvCxnSpPr>
        <p:spPr>
          <a:xfrm>
            <a:off x="6558886" y="3262981"/>
            <a:ext cx="159000" cy="284400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30"/>
          <p:cNvSpPr/>
          <p:nvPr/>
        </p:nvSpPr>
        <p:spPr>
          <a:xfrm rot="-7264265">
            <a:off x="5035273" y="166434"/>
            <a:ext cx="329587" cy="7668005"/>
          </a:xfrm>
          <a:prstGeom prst="triangle">
            <a:avLst>
              <a:gd name="adj" fmla="val 50359"/>
            </a:avLst>
          </a:prstGeom>
          <a:solidFill>
            <a:srgbClr val="AB5961"/>
          </a:solidFill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8572474" y="164953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297" name="Google Shape;297;p30"/>
          <p:cNvSpPr txBox="1"/>
          <p:nvPr/>
        </p:nvSpPr>
        <p:spPr>
          <a:xfrm rot="-1516434">
            <a:off x="6646524" y="1990490"/>
            <a:ext cx="1810065" cy="500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AB5961"/>
                </a:solidFill>
                <a:latin typeface="Arial"/>
                <a:ea typeface="Arial"/>
                <a:cs typeface="Arial"/>
                <a:sym typeface="Arial"/>
              </a:rPr>
              <a:t>neutrons and photons</a:t>
            </a:r>
            <a:endParaRPr sz="1100" dirty="0">
              <a:solidFill>
                <a:srgbClr val="AB5961"/>
              </a:solidFill>
            </a:endParaRPr>
          </a:p>
        </p:txBody>
      </p:sp>
      <p:sp>
        <p:nvSpPr>
          <p:cNvPr id="298" name="Google Shape;298;p30"/>
          <p:cNvSpPr/>
          <p:nvPr/>
        </p:nvSpPr>
        <p:spPr>
          <a:xfrm rot="-1883416">
            <a:off x="8444828" y="1477021"/>
            <a:ext cx="746451" cy="534268"/>
          </a:xfrm>
          <a:prstGeom prst="rect">
            <a:avLst/>
          </a:prstGeom>
          <a:solidFill>
            <a:srgbClr val="10253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8572474" y="1614265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ZDC</a:t>
            </a:r>
            <a:endParaRPr sz="1100"/>
          </a:p>
        </p:txBody>
      </p:sp>
      <p:sp>
        <p:nvSpPr>
          <p:cNvPr id="300" name="Google Shape;300;p30"/>
          <p:cNvSpPr txBox="1"/>
          <p:nvPr/>
        </p:nvSpPr>
        <p:spPr>
          <a:xfrm>
            <a:off x="3406843" y="5585439"/>
            <a:ext cx="568500" cy="28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OMD</a:t>
            </a:r>
            <a:endParaRPr sz="1100"/>
          </a:p>
        </p:txBody>
      </p:sp>
      <p:sp>
        <p:nvSpPr>
          <p:cNvPr id="301" name="Google Shape;301;p30"/>
          <p:cNvSpPr txBox="1"/>
          <p:nvPr/>
        </p:nvSpPr>
        <p:spPr>
          <a:xfrm>
            <a:off x="5925668" y="3054489"/>
            <a:ext cx="568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RP</a:t>
            </a:r>
            <a:endParaRPr sz="1100"/>
          </a:p>
        </p:txBody>
      </p:sp>
      <p:sp>
        <p:nvSpPr>
          <p:cNvPr id="278" name="Google Shape;278;p30"/>
          <p:cNvSpPr/>
          <p:nvPr/>
        </p:nvSpPr>
        <p:spPr>
          <a:xfrm rot="-1663578">
            <a:off x="1704643" y="5518068"/>
            <a:ext cx="937460" cy="468327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EDCAD-D1FE-6DF9-6F24-AE8795453FCF}"/>
              </a:ext>
            </a:extLst>
          </p:cNvPr>
          <p:cNvSpPr/>
          <p:nvPr/>
        </p:nvSpPr>
        <p:spPr>
          <a:xfrm>
            <a:off x="47329" y="921004"/>
            <a:ext cx="6670558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tracker and 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calorimeter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Neutral particles follows a straight line through an exit window to a dedicated Zero Degree Calorimeter (ZDC)	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52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B5E84-B409-6BCB-CAFF-93005B3B6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7801">
            <a:off x="1476367" y="770050"/>
            <a:ext cx="9516492" cy="5480620"/>
          </a:xfrm>
          <a:prstGeom prst="rect">
            <a:avLst/>
          </a:prstGeom>
        </p:spPr>
      </p:pic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EDCAD-D1FE-6DF9-6F24-AE8795453FCF}"/>
              </a:ext>
            </a:extLst>
          </p:cNvPr>
          <p:cNvSpPr/>
          <p:nvPr/>
        </p:nvSpPr>
        <p:spPr>
          <a:xfrm>
            <a:off x="47329" y="921004"/>
            <a:ext cx="6670558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Very Forward tracker and 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calorimeter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Neutral particles follow a straight line through an exit window to a dedicated Zero Degree Calorimeter (ZDC)	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3A93E-C6D6-8FCE-1FD7-E0A242C7E4B7}"/>
                  </a:ext>
                </a:extLst>
              </p:cNvPr>
              <p:cNvSpPr txBox="1"/>
              <p:nvPr/>
            </p:nvSpPr>
            <p:spPr>
              <a:xfrm>
                <a:off x="5879976" y="3358131"/>
                <a:ext cx="6114472" cy="2857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u="sng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Requirements:</a:t>
                </a:r>
              </a:p>
              <a:p>
                <a:pPr marL="8001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Neutrons:</a:t>
                </a:r>
              </a:p>
              <a:p>
                <a:pPr marL="125730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50%/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rad>
                    <m:r>
                      <a:rPr lang="en-US" sz="200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+5% </m:t>
                    </m:r>
                  </m:oMath>
                </a14:m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energy resolution</a:t>
                </a:r>
              </a:p>
              <a:p>
                <a:pPr marL="125730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3 </m:t>
                    </m:r>
                    <m:r>
                      <a:rPr lang="en-US" sz="2000" i="1" dirty="0" err="1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𝑚𝑟𝑎𝑑</m:t>
                    </m:r>
                    <m:r>
                      <a:rPr lang="en-US" sz="2000" i="1" dirty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rad>
                    <m:r>
                      <a:rPr lang="en-US" sz="2000" i="1" dirty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position resolution</a:t>
                </a:r>
              </a:p>
              <a:p>
                <a:pPr marL="800100" lvl="1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Photons:</a:t>
                </a:r>
              </a:p>
              <a:p>
                <a:pPr marL="125730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5%/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rad>
                    <m:r>
                      <a:rPr lang="en-US" sz="200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000" b="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000" i="1" dirty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 </m:t>
                    </m:r>
                  </m:oMath>
                </a14:m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energy resolution</a:t>
                </a:r>
              </a:p>
              <a:p>
                <a:pPr marL="125730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0.5-1mm position resolution</a:t>
                </a:r>
                <a:endParaRPr lang="en-C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63A93E-C6D6-8FCE-1FD7-E0A242C7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3358131"/>
                <a:ext cx="6114472" cy="2857129"/>
              </a:xfrm>
              <a:prstGeom prst="rect">
                <a:avLst/>
              </a:prstGeom>
              <a:blipFill>
                <a:blip r:embed="rId4"/>
                <a:stretch>
                  <a:fillRect t="-1493" b="-255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79;p30">
            <a:extLst>
              <a:ext uri="{FF2B5EF4-FFF2-40B4-BE49-F238E27FC236}">
                <a16:creationId xmlns:a16="http://schemas.microsoft.com/office/drawing/2014/main" id="{82068E4F-DBB4-0AE2-7014-AE83720E4B71}"/>
              </a:ext>
            </a:extLst>
          </p:cNvPr>
          <p:cNvSpPr txBox="1"/>
          <p:nvPr/>
        </p:nvSpPr>
        <p:spPr>
          <a:xfrm>
            <a:off x="1906389" y="5001403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B1apf</a:t>
            </a:r>
            <a:endParaRPr sz="1100" dirty="0"/>
          </a:p>
        </p:txBody>
      </p:sp>
      <p:sp>
        <p:nvSpPr>
          <p:cNvPr id="10" name="Google Shape;283;p30">
            <a:extLst>
              <a:ext uri="{FF2B5EF4-FFF2-40B4-BE49-F238E27FC236}">
                <a16:creationId xmlns:a16="http://schemas.microsoft.com/office/drawing/2014/main" id="{5E13CB37-A171-7E17-DB9B-906C3505C832}"/>
              </a:ext>
            </a:extLst>
          </p:cNvPr>
          <p:cNvSpPr txBox="1"/>
          <p:nvPr/>
        </p:nvSpPr>
        <p:spPr>
          <a:xfrm>
            <a:off x="9245311" y="1188257"/>
            <a:ext cx="711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B2apf</a:t>
            </a:r>
            <a:endParaRPr sz="11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5FDA3F-7AB3-611E-3E1C-AF44CD25AE74}"/>
              </a:ext>
            </a:extLst>
          </p:cNvPr>
          <p:cNvCxnSpPr>
            <a:cxnSpLocks/>
          </p:cNvCxnSpPr>
          <p:nvPr/>
        </p:nvCxnSpPr>
        <p:spPr>
          <a:xfrm flipH="1">
            <a:off x="2351584" y="2075109"/>
            <a:ext cx="6696744" cy="3442123"/>
          </a:xfrm>
          <a:prstGeom prst="straightConnector1">
            <a:avLst/>
          </a:prstGeom>
          <a:ln w="38100"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3F2EE0-5831-B628-43E4-A80F5EF407FD}"/>
              </a:ext>
            </a:extLst>
          </p:cNvPr>
          <p:cNvCxnSpPr>
            <a:cxnSpLocks/>
          </p:cNvCxnSpPr>
          <p:nvPr/>
        </p:nvCxnSpPr>
        <p:spPr>
          <a:xfrm flipH="1">
            <a:off x="2351584" y="2492896"/>
            <a:ext cx="5544616" cy="3024336"/>
          </a:xfrm>
          <a:prstGeom prst="straightConnector1">
            <a:avLst/>
          </a:prstGeom>
          <a:ln w="38100">
            <a:solidFill>
              <a:srgbClr val="AB596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07B2D2-95AE-0C7D-0BCA-01591BDD3249}"/>
              </a:ext>
            </a:extLst>
          </p:cNvPr>
          <p:cNvSpPr txBox="1"/>
          <p:nvPr/>
        </p:nvSpPr>
        <p:spPr>
          <a:xfrm>
            <a:off x="7420729" y="1753071"/>
            <a:ext cx="707074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ZDC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4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CF346-EA0A-7B0D-6FA5-26372F13C2C4}"/>
              </a:ext>
            </a:extLst>
          </p:cNvPr>
          <p:cNvSpPr/>
          <p:nvPr/>
        </p:nvSpPr>
        <p:spPr>
          <a:xfrm>
            <a:off x="47328" y="921004"/>
            <a:ext cx="8352928" cy="15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Zero Degree Calorimeter (ZDC)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EM section – 20 cm long LYSO or PbWO</a:t>
            </a:r>
            <a:r>
              <a:rPr lang="en-US" sz="2000" baseline="-25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crystals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9B415105-EA66-0D32-5CA4-059FF5479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280" y="792088"/>
            <a:ext cx="3453614" cy="242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88D1102-1D4B-A2A4-2431-12E4E71DE99D}"/>
              </a:ext>
            </a:extLst>
          </p:cNvPr>
          <p:cNvSpPr txBox="1"/>
          <p:nvPr/>
        </p:nvSpPr>
        <p:spPr>
          <a:xfrm>
            <a:off x="8328248" y="1077168"/>
            <a:ext cx="1061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/>
              <a:t>LYSO or PbWO</a:t>
            </a:r>
            <a:r>
              <a:rPr lang="en-US" sz="900" b="1" baseline="-25000" dirty="0"/>
              <a:t>4 </a:t>
            </a:r>
            <a:endParaRPr lang="en-US" sz="900" b="1" dirty="0"/>
          </a:p>
          <a:p>
            <a:r>
              <a:rPr lang="en-US" sz="900" b="1" dirty="0"/>
              <a:t>2cm x 2cm x 20cm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1D5E4-EEB7-B3D2-65DA-654C5AA6B16B}"/>
              </a:ext>
            </a:extLst>
          </p:cNvPr>
          <p:cNvSpPr/>
          <p:nvPr/>
        </p:nvSpPr>
        <p:spPr>
          <a:xfrm>
            <a:off x="9048328" y="285293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0463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9B415105-EA66-0D32-5CA4-059FF5479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6280" y="792088"/>
            <a:ext cx="3453614" cy="242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88D1102-1D4B-A2A4-2431-12E4E71DE99D}"/>
              </a:ext>
            </a:extLst>
          </p:cNvPr>
          <p:cNvSpPr txBox="1"/>
          <p:nvPr/>
        </p:nvSpPr>
        <p:spPr>
          <a:xfrm>
            <a:off x="8328248" y="1077168"/>
            <a:ext cx="1061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/>
              <a:t>LYSO or PbWO</a:t>
            </a:r>
            <a:r>
              <a:rPr lang="en-US" sz="900" b="1" baseline="-25000" dirty="0"/>
              <a:t>4 </a:t>
            </a:r>
            <a:endParaRPr lang="en-US" sz="900" b="1" dirty="0"/>
          </a:p>
          <a:p>
            <a:r>
              <a:rPr lang="en-US" sz="900" b="1" dirty="0"/>
              <a:t>2cm x 2cm x 20cm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1D5E4-EEB7-B3D2-65DA-654C5AA6B16B}"/>
              </a:ext>
            </a:extLst>
          </p:cNvPr>
          <p:cNvSpPr/>
          <p:nvPr/>
        </p:nvSpPr>
        <p:spPr>
          <a:xfrm>
            <a:off x="9048328" y="285293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A6801-9FA9-4B64-8B36-718A794E9125}"/>
              </a:ext>
            </a:extLst>
          </p:cNvPr>
          <p:cNvSpPr/>
          <p:nvPr/>
        </p:nvSpPr>
        <p:spPr>
          <a:xfrm>
            <a:off x="47328" y="921004"/>
            <a:ext cx="8690272" cy="197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Zero Degree Calorimeter (ZDC)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EM section – 20 cm long LYSO or PbWO</a:t>
            </a:r>
            <a:r>
              <a:rPr lang="en-US" sz="2000" baseline="-25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crystals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Hadronic section – similar to forward hadron calorimeter (see more on ePIC calorimeters in Henry </a:t>
            </a:r>
            <a:r>
              <a:rPr lang="en-US" sz="2000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Klest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059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9A69FD-685A-CF72-8D7A-A95DFA813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776" y="2210608"/>
            <a:ext cx="6286871" cy="3378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97414A-17A9-BF3F-9213-7CE65A1435E0}"/>
              </a:ext>
            </a:extLst>
          </p:cNvPr>
          <p:cNvSpPr/>
          <p:nvPr/>
        </p:nvSpPr>
        <p:spPr>
          <a:xfrm>
            <a:off x="5607934" y="1968918"/>
            <a:ext cx="4088466" cy="383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Introduction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70EB1-DCAC-05B9-6313-3F866349EAEF}"/>
              </a:ext>
            </a:extLst>
          </p:cNvPr>
          <p:cNvSpPr/>
          <p:nvPr/>
        </p:nvSpPr>
        <p:spPr>
          <a:xfrm>
            <a:off x="47328" y="897197"/>
            <a:ext cx="1214467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A181E-926D-4264-8FE1-1F4D9A9E68AB}"/>
              </a:ext>
            </a:extLst>
          </p:cNvPr>
          <p:cNvSpPr/>
          <p:nvPr/>
        </p:nvSpPr>
        <p:spPr>
          <a:xfrm>
            <a:off x="7536160" y="4293096"/>
            <a:ext cx="490240" cy="43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5BB29-508B-AD96-A332-E212DC28987A}"/>
              </a:ext>
            </a:extLst>
          </p:cNvPr>
          <p:cNvSpPr/>
          <p:nvPr/>
        </p:nvSpPr>
        <p:spPr>
          <a:xfrm>
            <a:off x="9767187" y="2430851"/>
            <a:ext cx="1955691" cy="264691"/>
          </a:xfrm>
          <a:prstGeom prst="rect">
            <a:avLst/>
          </a:prstGeom>
          <a:solidFill>
            <a:srgbClr val="3C9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 meter</a:t>
            </a:r>
            <a:endParaRPr lang="en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70F0F-DC25-19CF-CE4D-FE11CA930CE5}"/>
              </a:ext>
            </a:extLst>
          </p:cNvPr>
          <p:cNvSpPr/>
          <p:nvPr/>
        </p:nvSpPr>
        <p:spPr>
          <a:xfrm>
            <a:off x="11925544" y="3314213"/>
            <a:ext cx="229512" cy="1225568"/>
          </a:xfrm>
          <a:prstGeom prst="rect">
            <a:avLst/>
          </a:prstGeom>
          <a:solidFill>
            <a:srgbClr val="3C9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~6.5 meter</a:t>
            </a:r>
            <a:endParaRPr lang="en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9A0D78-B508-1C53-C4F4-99F5D4037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2560264"/>
            <a:ext cx="3410606" cy="20928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CD6D65-03A5-02D2-993D-D4BF31560D44}"/>
              </a:ext>
            </a:extLst>
          </p:cNvPr>
          <p:cNvSpPr/>
          <p:nvPr/>
        </p:nvSpPr>
        <p:spPr>
          <a:xfrm>
            <a:off x="47328" y="2425238"/>
            <a:ext cx="547260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ePIC experiment, scheduled to start in the early 2030s with the main goal of understanding the visible matter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It comprises: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 10-meter-long cylindrical barrel detector, covering rapidity range from </a:t>
            </a:r>
            <a:r>
              <a:rPr lang="el-GR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=-4 to 4</a:t>
            </a:r>
          </a:p>
        </p:txBody>
      </p:sp>
    </p:spTree>
    <p:extLst>
      <p:ext uri="{BB962C8B-B14F-4D97-AF65-F5344CB8AC3E}">
        <p14:creationId xmlns:p14="http://schemas.microsoft.com/office/powerpoint/2010/main" val="1890355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CF346-EA0A-7B0D-6FA5-26372F13C2C4}"/>
              </a:ext>
            </a:extLst>
          </p:cNvPr>
          <p:cNvSpPr/>
          <p:nvPr/>
        </p:nvSpPr>
        <p:spPr>
          <a:xfrm>
            <a:off x="47328" y="921004"/>
            <a:ext cx="8690272" cy="243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Zero Degree Calorimeter (ZDC)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EM section – 20 cm long LYSO or PbWO</a:t>
            </a:r>
            <a:r>
              <a:rPr lang="en-US" sz="2000" baseline="-25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crystals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Hadronic section – similar to forward hadron calorimeter (see more on ePIC calorimeters in Henry </a:t>
            </a:r>
            <a:r>
              <a:rPr lang="en-US" sz="2000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Klest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ML based reconstruction using the HEXPLIT algorithm (</a:t>
            </a:r>
            <a:r>
              <a:rPr lang="en-US" sz="2000" dirty="0">
                <a:solidFill>
                  <a:srgbClr val="1F497D"/>
                </a:solidFill>
                <a:effectLst/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2308.06939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9B415105-EA66-0D32-5CA4-059FF547933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6280" y="792088"/>
            <a:ext cx="3453614" cy="242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88D1102-1D4B-A2A4-2431-12E4E71DE99D}"/>
              </a:ext>
            </a:extLst>
          </p:cNvPr>
          <p:cNvSpPr txBox="1"/>
          <p:nvPr/>
        </p:nvSpPr>
        <p:spPr>
          <a:xfrm>
            <a:off x="8328248" y="1077168"/>
            <a:ext cx="1061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/>
              <a:t>LYSO or PbWO</a:t>
            </a:r>
            <a:r>
              <a:rPr lang="en-US" sz="900" b="1" baseline="-25000" dirty="0"/>
              <a:t>4 </a:t>
            </a:r>
            <a:endParaRPr lang="en-US" sz="900" b="1" dirty="0"/>
          </a:p>
          <a:p>
            <a:r>
              <a:rPr lang="en-US" sz="900" b="1" dirty="0"/>
              <a:t>2cm x 2cm x 20cm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71D5E4-EEB7-B3D2-65DA-654C5AA6B16B}"/>
              </a:ext>
            </a:extLst>
          </p:cNvPr>
          <p:cNvSpPr/>
          <p:nvPr/>
        </p:nvSpPr>
        <p:spPr>
          <a:xfrm>
            <a:off x="9048328" y="2852936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1" name="Google Shape;201;p26">
            <a:extLst>
              <a:ext uri="{FF2B5EF4-FFF2-40B4-BE49-F238E27FC236}">
                <a16:creationId xmlns:a16="http://schemas.microsoft.com/office/drawing/2014/main" id="{BF89AD9B-4878-00BF-A2E7-FC782E0AA16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7192" r="49619"/>
          <a:stretch/>
        </p:blipFill>
        <p:spPr>
          <a:xfrm>
            <a:off x="7034874" y="3494155"/>
            <a:ext cx="3453614" cy="288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02;p26">
            <a:extLst>
              <a:ext uri="{FF2B5EF4-FFF2-40B4-BE49-F238E27FC236}">
                <a16:creationId xmlns:a16="http://schemas.microsoft.com/office/drawing/2014/main" id="{60C20CA4-5AA7-4CB6-32F4-6D1AD5BEAE6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1410" t="4148" r="1409" b="-394"/>
          <a:stretch/>
        </p:blipFill>
        <p:spPr>
          <a:xfrm>
            <a:off x="1949598" y="3555869"/>
            <a:ext cx="4536504" cy="27867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CC37478C-16F4-7DFB-C380-AC3719D57079}"/>
              </a:ext>
            </a:extLst>
          </p:cNvPr>
          <p:cNvSpPr txBox="1"/>
          <p:nvPr/>
        </p:nvSpPr>
        <p:spPr>
          <a:xfrm rot="16200000">
            <a:off x="1225242" y="4667974"/>
            <a:ext cx="18734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Resolution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DCE729D-BDF2-783D-320C-0C26AADEFD22}"/>
              </a:ext>
            </a:extLst>
          </p:cNvPr>
          <p:cNvSpPr txBox="1"/>
          <p:nvPr/>
        </p:nvSpPr>
        <p:spPr>
          <a:xfrm rot="16200000">
            <a:off x="6139966" y="4746456"/>
            <a:ext cx="17632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Angular Resolution</a:t>
            </a:r>
          </a:p>
        </p:txBody>
      </p:sp>
    </p:spTree>
    <p:extLst>
      <p:ext uri="{BB962C8B-B14F-4D97-AF65-F5344CB8AC3E}">
        <p14:creationId xmlns:p14="http://schemas.microsoft.com/office/powerpoint/2010/main" val="296016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Physics perspectives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CF346-EA0A-7B0D-6FA5-26372F13C2C4}"/>
              </a:ext>
            </a:extLst>
          </p:cNvPr>
          <p:cNvSpPr/>
          <p:nvPr/>
        </p:nvSpPr>
        <p:spPr>
          <a:xfrm>
            <a:off x="47328" y="921004"/>
            <a:ext cx="11593288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Far-Forward and Far-Backward detectors also enable a broader physics program than was initially envisioned, enhancing the EIC's research potential:</a:t>
            </a:r>
            <a:endParaRPr lang="en-US" sz="20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42C74-4E5E-30EC-7B2F-7D6E3687CA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1581" y="2836296"/>
            <a:ext cx="1751939" cy="903631"/>
          </a:xfrm>
          <a:prstGeom prst="rect">
            <a:avLst/>
          </a:prstGeom>
        </p:spPr>
      </p:pic>
      <p:pic>
        <p:nvPicPr>
          <p:cNvPr id="6" name="Google Shape;528;p45">
            <a:extLst>
              <a:ext uri="{FF2B5EF4-FFF2-40B4-BE49-F238E27FC236}">
                <a16:creationId xmlns:a16="http://schemas.microsoft.com/office/drawing/2014/main" id="{543294BD-7148-6714-6597-E789078CD6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2556" y="2597968"/>
            <a:ext cx="1837342" cy="137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29;p45">
            <a:extLst>
              <a:ext uri="{FF2B5EF4-FFF2-40B4-BE49-F238E27FC236}">
                <a16:creationId xmlns:a16="http://schemas.microsoft.com/office/drawing/2014/main" id="{88C07FA8-565F-58EA-A758-C0CB918CF9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746" y="2471258"/>
            <a:ext cx="1703985" cy="1312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30;p45">
            <a:extLst>
              <a:ext uri="{FF2B5EF4-FFF2-40B4-BE49-F238E27FC236}">
                <a16:creationId xmlns:a16="http://schemas.microsoft.com/office/drawing/2014/main" id="{97952ACA-34C6-0461-CA04-237A80E9CA31}"/>
              </a:ext>
            </a:extLst>
          </p:cNvPr>
          <p:cNvSpPr/>
          <p:nvPr/>
        </p:nvSpPr>
        <p:spPr>
          <a:xfrm>
            <a:off x="449206" y="2286593"/>
            <a:ext cx="21953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e+p</a:t>
            </a:r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DVCS</a:t>
            </a:r>
            <a:endParaRPr sz="1200" dirty="0">
              <a:latin typeface="+mj-lt"/>
            </a:endParaRPr>
          </a:p>
        </p:txBody>
      </p:sp>
      <p:grpSp>
        <p:nvGrpSpPr>
          <p:cNvPr id="9" name="Google Shape;531;p45">
            <a:extLst>
              <a:ext uri="{FF2B5EF4-FFF2-40B4-BE49-F238E27FC236}">
                <a16:creationId xmlns:a16="http://schemas.microsoft.com/office/drawing/2014/main" id="{B811F7C4-4A9D-741E-92D1-90890309267C}"/>
              </a:ext>
            </a:extLst>
          </p:cNvPr>
          <p:cNvGrpSpPr/>
          <p:nvPr/>
        </p:nvGrpSpPr>
        <p:grpSpPr>
          <a:xfrm>
            <a:off x="7518859" y="2607803"/>
            <a:ext cx="1943285" cy="1297819"/>
            <a:chOff x="312737" y="1733550"/>
            <a:chExt cx="2354263" cy="1238535"/>
          </a:xfrm>
        </p:grpSpPr>
        <p:pic>
          <p:nvPicPr>
            <p:cNvPr id="10" name="Google Shape;532;p45">
              <a:extLst>
                <a:ext uri="{FF2B5EF4-FFF2-40B4-BE49-F238E27FC236}">
                  <a16:creationId xmlns:a16="http://schemas.microsoft.com/office/drawing/2014/main" id="{517F81E7-01A0-0614-A157-34E73CC5102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54979" t="19098" b="18323"/>
            <a:stretch/>
          </p:blipFill>
          <p:spPr>
            <a:xfrm>
              <a:off x="312737" y="1733550"/>
              <a:ext cx="2068408" cy="1238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533;p45">
              <a:extLst>
                <a:ext uri="{FF2B5EF4-FFF2-40B4-BE49-F238E27FC236}">
                  <a16:creationId xmlns:a16="http://schemas.microsoft.com/office/drawing/2014/main" id="{85DE88FB-9417-FF9E-2AA8-D6021EE26992}"/>
                </a:ext>
              </a:extLst>
            </p:cNvPr>
            <p:cNvSpPr/>
            <p:nvPr/>
          </p:nvSpPr>
          <p:spPr>
            <a:xfrm>
              <a:off x="2395537" y="1828800"/>
              <a:ext cx="271463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34;p45">
              <a:extLst>
                <a:ext uri="{FF2B5EF4-FFF2-40B4-BE49-F238E27FC236}">
                  <a16:creationId xmlns:a16="http://schemas.microsoft.com/office/drawing/2014/main" id="{61CD4493-2567-78C3-418A-D1585BB496F1}"/>
                </a:ext>
              </a:extLst>
            </p:cNvPr>
            <p:cNvSpPr txBox="1"/>
            <p:nvPr/>
          </p:nvSpPr>
          <p:spPr>
            <a:xfrm>
              <a:off x="2107684" y="1828800"/>
              <a:ext cx="476400" cy="24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" sz="1067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VM</a:t>
              </a:r>
              <a:endParaRPr sz="10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536;p45">
            <a:extLst>
              <a:ext uri="{FF2B5EF4-FFF2-40B4-BE49-F238E27FC236}">
                <a16:creationId xmlns:a16="http://schemas.microsoft.com/office/drawing/2014/main" id="{F07A4BC2-1AAB-FA4B-2B45-321B7DAF4FE2}"/>
              </a:ext>
            </a:extLst>
          </p:cNvPr>
          <p:cNvSpPr/>
          <p:nvPr/>
        </p:nvSpPr>
        <p:spPr>
          <a:xfrm>
            <a:off x="416994" y="2252290"/>
            <a:ext cx="1853182" cy="1739057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537;p45">
            <a:extLst>
              <a:ext uri="{FF2B5EF4-FFF2-40B4-BE49-F238E27FC236}">
                <a16:creationId xmlns:a16="http://schemas.microsoft.com/office/drawing/2014/main" id="{A19815DF-5A1B-E878-F3B6-DF2FFBE81631}"/>
              </a:ext>
            </a:extLst>
          </p:cNvPr>
          <p:cNvSpPr/>
          <p:nvPr/>
        </p:nvSpPr>
        <p:spPr>
          <a:xfrm>
            <a:off x="616823" y="4237620"/>
            <a:ext cx="2189031" cy="1743087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10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538;p45">
            <a:extLst>
              <a:ext uri="{FF2B5EF4-FFF2-40B4-BE49-F238E27FC236}">
                <a16:creationId xmlns:a16="http://schemas.microsoft.com/office/drawing/2014/main" id="{2891B743-84D6-DC56-58FA-E1799FB7A949}"/>
              </a:ext>
            </a:extLst>
          </p:cNvPr>
          <p:cNvSpPr/>
          <p:nvPr/>
        </p:nvSpPr>
        <p:spPr>
          <a:xfrm>
            <a:off x="7495050" y="2270018"/>
            <a:ext cx="1998666" cy="1714185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539;p45">
            <a:extLst>
              <a:ext uri="{FF2B5EF4-FFF2-40B4-BE49-F238E27FC236}">
                <a16:creationId xmlns:a16="http://schemas.microsoft.com/office/drawing/2014/main" id="{EE396ED6-0358-FF75-A4CB-5B9E80BC5D05}"/>
              </a:ext>
            </a:extLst>
          </p:cNvPr>
          <p:cNvSpPr/>
          <p:nvPr/>
        </p:nvSpPr>
        <p:spPr>
          <a:xfrm>
            <a:off x="4998206" y="2284264"/>
            <a:ext cx="2228856" cy="1699939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10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540;p45">
            <a:extLst>
              <a:ext uri="{FF2B5EF4-FFF2-40B4-BE49-F238E27FC236}">
                <a16:creationId xmlns:a16="http://schemas.microsoft.com/office/drawing/2014/main" id="{F6C04958-2AB7-702A-B781-53ABE6B5FA9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4666" y="2510007"/>
            <a:ext cx="1844364" cy="138132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541;p45">
            <a:extLst>
              <a:ext uri="{FF2B5EF4-FFF2-40B4-BE49-F238E27FC236}">
                <a16:creationId xmlns:a16="http://schemas.microsoft.com/office/drawing/2014/main" id="{66721BA4-CABB-C7CB-65A1-45BE47E81A6D}"/>
              </a:ext>
            </a:extLst>
          </p:cNvPr>
          <p:cNvSpPr/>
          <p:nvPr/>
        </p:nvSpPr>
        <p:spPr>
          <a:xfrm>
            <a:off x="2925242" y="2297385"/>
            <a:ext cx="1566640" cy="50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2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e+d</a:t>
            </a:r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exclusive J/Psi </a:t>
            </a:r>
          </a:p>
          <a:p>
            <a:pPr algn="ctr"/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with </a:t>
            </a:r>
            <a:r>
              <a:rPr lang="en" sz="1200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p/n</a:t>
            </a:r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tagging</a:t>
            </a:r>
            <a:endParaRPr sz="1200" dirty="0">
              <a:latin typeface="+mj-lt"/>
            </a:endParaRPr>
          </a:p>
        </p:txBody>
      </p:sp>
      <p:sp>
        <p:nvSpPr>
          <p:cNvPr id="21" name="Google Shape;542;p45">
            <a:extLst>
              <a:ext uri="{FF2B5EF4-FFF2-40B4-BE49-F238E27FC236}">
                <a16:creationId xmlns:a16="http://schemas.microsoft.com/office/drawing/2014/main" id="{44B8E78C-F0AA-31CC-545E-5151204726AB}"/>
              </a:ext>
            </a:extLst>
          </p:cNvPr>
          <p:cNvSpPr/>
          <p:nvPr/>
        </p:nvSpPr>
        <p:spPr>
          <a:xfrm>
            <a:off x="2514738" y="2234257"/>
            <a:ext cx="2212887" cy="1842815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10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44;p45">
            <a:extLst>
              <a:ext uri="{FF2B5EF4-FFF2-40B4-BE49-F238E27FC236}">
                <a16:creationId xmlns:a16="http://schemas.microsoft.com/office/drawing/2014/main" id="{2A5FEDF3-7D4A-9040-F4D5-FC500DF6E5DB}"/>
              </a:ext>
            </a:extLst>
          </p:cNvPr>
          <p:cNvSpPr/>
          <p:nvPr/>
        </p:nvSpPr>
        <p:spPr>
          <a:xfrm>
            <a:off x="4987693" y="2365174"/>
            <a:ext cx="2282227" cy="30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spectator tagging in light nuclei</a:t>
            </a:r>
            <a:endParaRPr sz="1200" dirty="0">
              <a:latin typeface="+mj-lt"/>
            </a:endParaRPr>
          </a:p>
        </p:txBody>
      </p:sp>
      <p:pic>
        <p:nvPicPr>
          <p:cNvPr id="23" name="Google Shape;545;p45">
            <a:extLst>
              <a:ext uri="{FF2B5EF4-FFF2-40B4-BE49-F238E27FC236}">
                <a16:creationId xmlns:a16="http://schemas.microsoft.com/office/drawing/2014/main" id="{2884D02B-70A5-1161-338B-811C7302635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04754" y="4527564"/>
            <a:ext cx="1758525" cy="141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546;p45">
            <a:extLst>
              <a:ext uri="{FF2B5EF4-FFF2-40B4-BE49-F238E27FC236}">
                <a16:creationId xmlns:a16="http://schemas.microsoft.com/office/drawing/2014/main" id="{714AF116-4F63-3F9D-834F-94C689B3BF1C}"/>
              </a:ext>
            </a:extLst>
          </p:cNvPr>
          <p:cNvSpPr/>
          <p:nvPr/>
        </p:nvSpPr>
        <p:spPr>
          <a:xfrm>
            <a:off x="3007557" y="4282998"/>
            <a:ext cx="2427197" cy="1669134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10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547;p45">
            <a:extLst>
              <a:ext uri="{FF2B5EF4-FFF2-40B4-BE49-F238E27FC236}">
                <a16:creationId xmlns:a16="http://schemas.microsoft.com/office/drawing/2014/main" id="{3FBFD255-2E11-DF7A-8BA1-A8FD26FBB648}"/>
              </a:ext>
            </a:extLst>
          </p:cNvPr>
          <p:cNvSpPr/>
          <p:nvPr/>
        </p:nvSpPr>
        <p:spPr>
          <a:xfrm>
            <a:off x="3052947" y="4289779"/>
            <a:ext cx="2374664" cy="29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Quasi-elastic electron scattering</a:t>
            </a:r>
            <a:endParaRPr sz="1200" dirty="0">
              <a:latin typeface="+mj-lt"/>
            </a:endParaRPr>
          </a:p>
        </p:txBody>
      </p:sp>
      <p:pic>
        <p:nvPicPr>
          <p:cNvPr id="26" name="Google Shape;548;p45">
            <a:extLst>
              <a:ext uri="{FF2B5EF4-FFF2-40B4-BE49-F238E27FC236}">
                <a16:creationId xmlns:a16="http://schemas.microsoft.com/office/drawing/2014/main" id="{2C0B0B99-E1C5-EBCC-1414-600CB18FFB5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61025" y="4726962"/>
            <a:ext cx="1395398" cy="156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549;p45">
            <a:extLst>
              <a:ext uri="{FF2B5EF4-FFF2-40B4-BE49-F238E27FC236}">
                <a16:creationId xmlns:a16="http://schemas.microsoft.com/office/drawing/2014/main" id="{23D86A2D-B20F-E9AC-35B2-0599485D7301}"/>
              </a:ext>
            </a:extLst>
          </p:cNvPr>
          <p:cNvSpPr/>
          <p:nvPr/>
        </p:nvSpPr>
        <p:spPr>
          <a:xfrm>
            <a:off x="5736737" y="4228855"/>
            <a:ext cx="2226906" cy="2080465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1025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550;p45">
            <a:extLst>
              <a:ext uri="{FF2B5EF4-FFF2-40B4-BE49-F238E27FC236}">
                <a16:creationId xmlns:a16="http://schemas.microsoft.com/office/drawing/2014/main" id="{39D64FFF-55C8-10BE-8A0B-EE2E293152F7}"/>
              </a:ext>
            </a:extLst>
          </p:cNvPr>
          <p:cNvSpPr/>
          <p:nvPr/>
        </p:nvSpPr>
        <p:spPr>
          <a:xfrm>
            <a:off x="5768028" y="4272689"/>
            <a:ext cx="2209901" cy="48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algn="ctr"/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u-channel backward exclusive electroproduction</a:t>
            </a:r>
            <a:endParaRPr sz="1200" dirty="0">
              <a:latin typeface="+mj-lt"/>
            </a:endParaRPr>
          </a:p>
        </p:txBody>
      </p:sp>
      <p:pic>
        <p:nvPicPr>
          <p:cNvPr id="29" name="Google Shape;553;p45">
            <a:extLst>
              <a:ext uri="{FF2B5EF4-FFF2-40B4-BE49-F238E27FC236}">
                <a16:creationId xmlns:a16="http://schemas.microsoft.com/office/drawing/2014/main" id="{FD67A23E-4177-E74D-EAA8-0C25C9ADAA6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422" y="4634373"/>
            <a:ext cx="1928125" cy="125346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554;p45">
            <a:extLst>
              <a:ext uri="{FF2B5EF4-FFF2-40B4-BE49-F238E27FC236}">
                <a16:creationId xmlns:a16="http://schemas.microsoft.com/office/drawing/2014/main" id="{52775C73-7BEB-0683-2535-7140CFD021AD}"/>
              </a:ext>
            </a:extLst>
          </p:cNvPr>
          <p:cNvSpPr/>
          <p:nvPr/>
        </p:nvSpPr>
        <p:spPr>
          <a:xfrm>
            <a:off x="972450" y="4299113"/>
            <a:ext cx="14619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r>
              <a:rPr lang="en" sz="12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Sullivan process</a:t>
            </a:r>
            <a:endParaRPr sz="12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C291C1-AAE4-A03C-E08F-9B5D95161DAC}"/>
              </a:ext>
            </a:extLst>
          </p:cNvPr>
          <p:cNvSpPr txBox="1"/>
          <p:nvPr/>
        </p:nvSpPr>
        <p:spPr>
          <a:xfrm>
            <a:off x="7807790" y="2262559"/>
            <a:ext cx="14702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latin typeface="+mj-lt"/>
              </a:rPr>
              <a:t>coherent/incoherent</a:t>
            </a:r>
          </a:p>
          <a:p>
            <a:pPr algn="l"/>
            <a:r>
              <a:rPr lang="en-US" sz="1100" dirty="0">
                <a:latin typeface="+mj-lt"/>
              </a:rPr>
              <a:t>VM production in </a:t>
            </a:r>
            <a:r>
              <a:rPr lang="en-US" sz="1100" dirty="0" err="1">
                <a:latin typeface="+mj-lt"/>
              </a:rPr>
              <a:t>eA</a:t>
            </a:r>
            <a:endParaRPr lang="en-US" sz="1100" dirty="0">
              <a:latin typeface="+mj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F4A37DE-2703-0455-541A-EC32E8EAF1C8}"/>
              </a:ext>
            </a:extLst>
          </p:cNvPr>
          <p:cNvGrpSpPr/>
          <p:nvPr/>
        </p:nvGrpSpPr>
        <p:grpSpPr>
          <a:xfrm>
            <a:off x="8365637" y="4289779"/>
            <a:ext cx="2626907" cy="1855471"/>
            <a:chOff x="5756371" y="3805396"/>
            <a:chExt cx="3175972" cy="248698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7A78634-0D4B-7542-36F3-8EE7CD3A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6371" y="3805396"/>
              <a:ext cx="2363758" cy="2486988"/>
            </a:xfrm>
            <a:prstGeom prst="rect">
              <a:avLst/>
            </a:prstGeom>
          </p:spPr>
        </p:pic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B5A15E1-6DB8-0B85-73E2-EDAC424183F2}"/>
                </a:ext>
              </a:extLst>
            </p:cNvPr>
            <p:cNvSpPr/>
            <p:nvPr/>
          </p:nvSpPr>
          <p:spPr>
            <a:xfrm flipV="1">
              <a:off x="8029977" y="5157678"/>
              <a:ext cx="193183" cy="856756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690328-045A-E3C2-F128-2D41E3674FCD}"/>
                </a:ext>
              </a:extLst>
            </p:cNvPr>
            <p:cNvSpPr txBox="1"/>
            <p:nvPr/>
          </p:nvSpPr>
          <p:spPr>
            <a:xfrm>
              <a:off x="8271078" y="5370612"/>
              <a:ext cx="661265" cy="464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25" dirty="0"/>
                <a:t>Rapidity</a:t>
              </a:r>
            </a:p>
            <a:p>
              <a:r>
                <a:rPr lang="en-US" sz="825" dirty="0"/>
                <a:t>gap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61E33042-55A4-9EF7-D2F8-C8A1270C4B6F}"/>
              </a:ext>
            </a:extLst>
          </p:cNvPr>
          <p:cNvSpPr/>
          <p:nvPr/>
        </p:nvSpPr>
        <p:spPr>
          <a:xfrm>
            <a:off x="9076533" y="4194143"/>
            <a:ext cx="1200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Diffraction</a:t>
            </a:r>
            <a:r>
              <a:rPr lang="en-US" sz="1350" dirty="0">
                <a:latin typeface="+mj-lt"/>
              </a:rPr>
              <a:t> </a:t>
            </a:r>
          </a:p>
        </p:txBody>
      </p:sp>
      <p:sp>
        <p:nvSpPr>
          <p:cNvPr id="37" name="Google Shape;586;p46">
            <a:extLst>
              <a:ext uri="{FF2B5EF4-FFF2-40B4-BE49-F238E27FC236}">
                <a16:creationId xmlns:a16="http://schemas.microsoft.com/office/drawing/2014/main" id="{F4CA044B-D8F5-7E8B-8B6E-66E626D4E660}"/>
              </a:ext>
            </a:extLst>
          </p:cNvPr>
          <p:cNvSpPr txBox="1"/>
          <p:nvPr/>
        </p:nvSpPr>
        <p:spPr>
          <a:xfrm rot="-1895422">
            <a:off x="7662700" y="2816278"/>
            <a:ext cx="1654769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Saturation</a:t>
            </a:r>
            <a:endParaRPr sz="1200" b="1" dirty="0">
              <a:solidFill>
                <a:srgbClr val="10253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587;p46">
            <a:extLst>
              <a:ext uri="{FF2B5EF4-FFF2-40B4-BE49-F238E27FC236}">
                <a16:creationId xmlns:a16="http://schemas.microsoft.com/office/drawing/2014/main" id="{6BDA6055-E007-2B41-77DA-6A11784EC7D1}"/>
              </a:ext>
            </a:extLst>
          </p:cNvPr>
          <p:cNvSpPr txBox="1"/>
          <p:nvPr/>
        </p:nvSpPr>
        <p:spPr>
          <a:xfrm rot="-1681697">
            <a:off x="367481" y="2927266"/>
            <a:ext cx="1987985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Proton spin: orbital angular momentum; imaging</a:t>
            </a:r>
            <a:endParaRPr sz="1200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39" name="Google Shape;588;p46">
            <a:extLst>
              <a:ext uri="{FF2B5EF4-FFF2-40B4-BE49-F238E27FC236}">
                <a16:creationId xmlns:a16="http://schemas.microsoft.com/office/drawing/2014/main" id="{29EB5592-9517-B117-3F61-5CB446F61CA3}"/>
              </a:ext>
            </a:extLst>
          </p:cNvPr>
          <p:cNvSpPr txBox="1"/>
          <p:nvPr/>
        </p:nvSpPr>
        <p:spPr>
          <a:xfrm rot="-1480456">
            <a:off x="2883661" y="2798106"/>
            <a:ext cx="1476171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Short-Range Correlations</a:t>
            </a:r>
            <a:endParaRPr sz="1200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40" name="Google Shape;589;p46">
            <a:extLst>
              <a:ext uri="{FF2B5EF4-FFF2-40B4-BE49-F238E27FC236}">
                <a16:creationId xmlns:a16="http://schemas.microsoft.com/office/drawing/2014/main" id="{40BE50E9-FA1D-B16C-284C-A1409C28B85A}"/>
              </a:ext>
            </a:extLst>
          </p:cNvPr>
          <p:cNvSpPr txBox="1"/>
          <p:nvPr/>
        </p:nvSpPr>
        <p:spPr>
          <a:xfrm rot="-1480456">
            <a:off x="5094877" y="2916704"/>
            <a:ext cx="2007796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Free neutron structure, EMC effect, etc.</a:t>
            </a:r>
            <a:endParaRPr sz="1200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41" name="Google Shape;590;p46">
            <a:extLst>
              <a:ext uri="{FF2B5EF4-FFF2-40B4-BE49-F238E27FC236}">
                <a16:creationId xmlns:a16="http://schemas.microsoft.com/office/drawing/2014/main" id="{C9E4657E-31E5-282E-C381-6BA4DA71DB3C}"/>
              </a:ext>
            </a:extLst>
          </p:cNvPr>
          <p:cNvSpPr txBox="1"/>
          <p:nvPr/>
        </p:nvSpPr>
        <p:spPr>
          <a:xfrm rot="-1480456">
            <a:off x="3056048" y="4964310"/>
            <a:ext cx="2164851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Short-Range Correlations</a:t>
            </a:r>
            <a:endParaRPr sz="1200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42" name="Google Shape;592;p46">
            <a:extLst>
              <a:ext uri="{FF2B5EF4-FFF2-40B4-BE49-F238E27FC236}">
                <a16:creationId xmlns:a16="http://schemas.microsoft.com/office/drawing/2014/main" id="{EA4CEC8F-F315-58EF-E95D-22CA7A7A6FE0}"/>
              </a:ext>
            </a:extLst>
          </p:cNvPr>
          <p:cNvSpPr txBox="1"/>
          <p:nvPr/>
        </p:nvSpPr>
        <p:spPr>
          <a:xfrm rot="-1480456">
            <a:off x="5839850" y="4977456"/>
            <a:ext cx="1971179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Backward-angle colinear factorization</a:t>
            </a:r>
            <a:endParaRPr sz="1200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44" name="Google Shape;593;p46">
            <a:extLst>
              <a:ext uri="{FF2B5EF4-FFF2-40B4-BE49-F238E27FC236}">
                <a16:creationId xmlns:a16="http://schemas.microsoft.com/office/drawing/2014/main" id="{84718C59-78CA-52F9-A414-F86115E40610}"/>
              </a:ext>
            </a:extLst>
          </p:cNvPr>
          <p:cNvSpPr txBox="1"/>
          <p:nvPr/>
        </p:nvSpPr>
        <p:spPr>
          <a:xfrm rot="-1480456">
            <a:off x="721353" y="4820112"/>
            <a:ext cx="1894708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𝜋/K form factors and structure functions</a:t>
            </a:r>
            <a:endParaRPr sz="1200" dirty="0">
              <a:solidFill>
                <a:srgbClr val="10253F"/>
              </a:solidFill>
              <a:latin typeface="+mj-lt"/>
            </a:endParaRPr>
          </a:p>
        </p:txBody>
      </p:sp>
      <p:sp>
        <p:nvSpPr>
          <p:cNvPr id="45" name="Google Shape;586;p46">
            <a:extLst>
              <a:ext uri="{FF2B5EF4-FFF2-40B4-BE49-F238E27FC236}">
                <a16:creationId xmlns:a16="http://schemas.microsoft.com/office/drawing/2014/main" id="{953E3EAE-8D85-70AC-E1CF-9D458002F79F}"/>
              </a:ext>
            </a:extLst>
          </p:cNvPr>
          <p:cNvSpPr txBox="1"/>
          <p:nvPr/>
        </p:nvSpPr>
        <p:spPr>
          <a:xfrm rot="-1895422">
            <a:off x="8430418" y="4986703"/>
            <a:ext cx="2090485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Saturation</a:t>
            </a:r>
          </a:p>
          <a:p>
            <a:pPr algn="ctr"/>
            <a:r>
              <a:rPr lang="en-US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Nucleon/Nuclei Structure</a:t>
            </a:r>
            <a:endParaRPr sz="1200" b="1" dirty="0">
              <a:solidFill>
                <a:srgbClr val="10253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6" name="Rounded Rectangle 66">
            <a:extLst>
              <a:ext uri="{FF2B5EF4-FFF2-40B4-BE49-F238E27FC236}">
                <a16:creationId xmlns:a16="http://schemas.microsoft.com/office/drawing/2014/main" id="{0C90277A-65A6-50DF-272A-B8A2B4A1703D}"/>
              </a:ext>
            </a:extLst>
          </p:cNvPr>
          <p:cNvSpPr/>
          <p:nvPr/>
        </p:nvSpPr>
        <p:spPr>
          <a:xfrm>
            <a:off x="8379923" y="4209670"/>
            <a:ext cx="2598475" cy="1943666"/>
          </a:xfrm>
          <a:prstGeom prst="roundRect">
            <a:avLst>
              <a:gd name="adj" fmla="val 7271"/>
            </a:avLst>
          </a:prstGeom>
          <a:noFill/>
          <a:ln w="38100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Google Shape;538;p45">
            <a:extLst>
              <a:ext uri="{FF2B5EF4-FFF2-40B4-BE49-F238E27FC236}">
                <a16:creationId xmlns:a16="http://schemas.microsoft.com/office/drawing/2014/main" id="{EA51C73B-7C96-EC1B-CDE9-970E62334287}"/>
              </a:ext>
            </a:extLst>
          </p:cNvPr>
          <p:cNvSpPr/>
          <p:nvPr/>
        </p:nvSpPr>
        <p:spPr>
          <a:xfrm>
            <a:off x="9785966" y="2271330"/>
            <a:ext cx="1998666" cy="1714185"/>
          </a:xfrm>
          <a:prstGeom prst="roundRect">
            <a:avLst>
              <a:gd name="adj" fmla="val 7271"/>
            </a:avLst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658067-CE63-76B0-3F82-CC48F43DDF7C}"/>
              </a:ext>
            </a:extLst>
          </p:cNvPr>
          <p:cNvSpPr txBox="1"/>
          <p:nvPr/>
        </p:nvSpPr>
        <p:spPr>
          <a:xfrm>
            <a:off x="10098707" y="2263871"/>
            <a:ext cx="1536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latin typeface="+mj-lt"/>
              </a:rPr>
              <a:t>Ion-</a:t>
            </a:r>
            <a:r>
              <a:rPr lang="en-US" sz="1100" dirty="0" err="1">
                <a:latin typeface="+mj-lt"/>
              </a:rPr>
              <a:t>deexitation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eA</a:t>
            </a:r>
            <a:r>
              <a:rPr lang="en-US" sz="1100" dirty="0">
                <a:latin typeface="+mj-lt"/>
              </a:rPr>
              <a:t> collisions</a:t>
            </a:r>
          </a:p>
        </p:txBody>
      </p:sp>
      <p:sp>
        <p:nvSpPr>
          <p:cNvPr id="50" name="Google Shape;586;p46">
            <a:extLst>
              <a:ext uri="{FF2B5EF4-FFF2-40B4-BE49-F238E27FC236}">
                <a16:creationId xmlns:a16="http://schemas.microsoft.com/office/drawing/2014/main" id="{F11FBFCD-992C-C3F4-E83A-FB241F988E17}"/>
              </a:ext>
            </a:extLst>
          </p:cNvPr>
          <p:cNvSpPr txBox="1"/>
          <p:nvPr/>
        </p:nvSpPr>
        <p:spPr>
          <a:xfrm rot="-1895422">
            <a:off x="9953616" y="2978061"/>
            <a:ext cx="1654769" cy="2769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1200" b="1" dirty="0">
                <a:solidFill>
                  <a:srgbClr val="10253F"/>
                </a:solidFill>
                <a:latin typeface="+mj-lt"/>
                <a:ea typeface="Calibri"/>
                <a:cs typeface="Calibri"/>
                <a:sym typeface="Calibri"/>
              </a:rPr>
              <a:t>Nuclear fluorescece</a:t>
            </a:r>
            <a:endParaRPr sz="1200" b="1" dirty="0">
              <a:solidFill>
                <a:srgbClr val="10253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87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Physics perspectives (examples)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37721-474F-C855-8941-67CE8B9EF37A}"/>
              </a:ext>
            </a:extLst>
          </p:cNvPr>
          <p:cNvSpPr/>
          <p:nvPr/>
        </p:nvSpPr>
        <p:spPr>
          <a:xfrm>
            <a:off x="47328" y="921004"/>
            <a:ext cx="11593288" cy="105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Coherent VM production (Saturation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Challenge: Large backgrounds (incoherent production processes)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EFBCD-1415-EFAE-EFC4-C59DE9E2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4" y="2492896"/>
            <a:ext cx="3269596" cy="31683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4EE7D65-AD82-9D0B-C032-17F40076771A}"/>
              </a:ext>
            </a:extLst>
          </p:cNvPr>
          <p:cNvSpPr txBox="1"/>
          <p:nvPr/>
        </p:nvSpPr>
        <p:spPr>
          <a:xfrm>
            <a:off x="695400" y="5723964"/>
            <a:ext cx="267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497D"/>
                </a:solidFill>
                <a:effectLst/>
                <a:latin typeface="Lucida Grand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</a:t>
            </a:r>
            <a:r>
              <a:rPr lang="en-US" b="1" i="0" dirty="0">
                <a:solidFill>
                  <a:srgbClr val="1F497D"/>
                </a:solidFill>
                <a:effectLst/>
                <a:latin typeface="Lucida Grand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87</a:t>
            </a:r>
            <a:r>
              <a:rPr lang="en-US" b="0" i="0" dirty="0">
                <a:solidFill>
                  <a:srgbClr val="1F497D"/>
                </a:solidFill>
                <a:effectLst/>
                <a:latin typeface="Lucida Grand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(2013) 2, 024913</a:t>
            </a:r>
            <a:endParaRPr lang="en-CH" dirty="0">
              <a:solidFill>
                <a:srgbClr val="1F497D"/>
              </a:solidFill>
            </a:endParaRPr>
          </a:p>
        </p:txBody>
      </p:sp>
      <p:grpSp>
        <p:nvGrpSpPr>
          <p:cNvPr id="66" name="Google Shape;531;p45">
            <a:extLst>
              <a:ext uri="{FF2B5EF4-FFF2-40B4-BE49-F238E27FC236}">
                <a16:creationId xmlns:a16="http://schemas.microsoft.com/office/drawing/2014/main" id="{4245D42F-3148-C91A-CC01-AC96C2290E7F}"/>
              </a:ext>
            </a:extLst>
          </p:cNvPr>
          <p:cNvGrpSpPr/>
          <p:nvPr/>
        </p:nvGrpSpPr>
        <p:grpSpPr>
          <a:xfrm>
            <a:off x="9336360" y="910101"/>
            <a:ext cx="1943285" cy="1297819"/>
            <a:chOff x="312737" y="1733550"/>
            <a:chExt cx="2354263" cy="1238535"/>
          </a:xfrm>
        </p:grpSpPr>
        <p:pic>
          <p:nvPicPr>
            <p:cNvPr id="67" name="Google Shape;532;p45">
              <a:extLst>
                <a:ext uri="{FF2B5EF4-FFF2-40B4-BE49-F238E27FC236}">
                  <a16:creationId xmlns:a16="http://schemas.microsoft.com/office/drawing/2014/main" id="{4A7DFA7F-0495-B7E0-42EA-561D8E0FED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54979" t="19098" b="18323"/>
            <a:stretch/>
          </p:blipFill>
          <p:spPr>
            <a:xfrm>
              <a:off x="312737" y="1733550"/>
              <a:ext cx="2068408" cy="1238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533;p45">
              <a:extLst>
                <a:ext uri="{FF2B5EF4-FFF2-40B4-BE49-F238E27FC236}">
                  <a16:creationId xmlns:a16="http://schemas.microsoft.com/office/drawing/2014/main" id="{C9BF9516-F9CB-1253-45E5-5CA901186AD9}"/>
                </a:ext>
              </a:extLst>
            </p:cNvPr>
            <p:cNvSpPr/>
            <p:nvPr/>
          </p:nvSpPr>
          <p:spPr>
            <a:xfrm>
              <a:off x="2395537" y="1828800"/>
              <a:ext cx="271463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34;p45">
              <a:extLst>
                <a:ext uri="{FF2B5EF4-FFF2-40B4-BE49-F238E27FC236}">
                  <a16:creationId xmlns:a16="http://schemas.microsoft.com/office/drawing/2014/main" id="{1AD5CAB9-BC22-0543-509E-D01A528EB94C}"/>
                </a:ext>
              </a:extLst>
            </p:cNvPr>
            <p:cNvSpPr txBox="1"/>
            <p:nvPr/>
          </p:nvSpPr>
          <p:spPr>
            <a:xfrm>
              <a:off x="2107684" y="1828800"/>
              <a:ext cx="476400" cy="24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" sz="1067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VM</a:t>
              </a:r>
              <a:endParaRPr sz="10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592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Physics perspectives (examples)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E37721-474F-C855-8941-67CE8B9EF37A}"/>
              </a:ext>
            </a:extLst>
          </p:cNvPr>
          <p:cNvSpPr/>
          <p:nvPr/>
        </p:nvSpPr>
        <p:spPr>
          <a:xfrm>
            <a:off x="47328" y="921004"/>
            <a:ext cx="11593288" cy="15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Coherent VM production in </a:t>
            </a:r>
            <a:r>
              <a:rPr lang="en-US" sz="2400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collisions</a:t>
            </a:r>
            <a:endParaRPr lang="en-US" sz="20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Challenge: Large backgrounds (incoherent production processes)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forward detectors array allows strong background rejection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5EFBCD-1415-EFAE-EFC4-C59DE9E2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24" y="2492896"/>
            <a:ext cx="3269596" cy="316835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4EE7D65-AD82-9D0B-C032-17F40076771A}"/>
              </a:ext>
            </a:extLst>
          </p:cNvPr>
          <p:cNvSpPr txBox="1"/>
          <p:nvPr/>
        </p:nvSpPr>
        <p:spPr>
          <a:xfrm>
            <a:off x="695400" y="5723964"/>
            <a:ext cx="267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497D"/>
                </a:solidFill>
                <a:effectLst/>
                <a:latin typeface="Lucida Grand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</a:t>
            </a:r>
            <a:r>
              <a:rPr lang="en-US" b="1" i="0" dirty="0">
                <a:solidFill>
                  <a:srgbClr val="1F497D"/>
                </a:solidFill>
                <a:effectLst/>
                <a:latin typeface="Lucida Grand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87</a:t>
            </a:r>
            <a:r>
              <a:rPr lang="en-US" b="0" i="0" dirty="0">
                <a:solidFill>
                  <a:srgbClr val="1F497D"/>
                </a:solidFill>
                <a:effectLst/>
                <a:latin typeface="Lucida Grand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(2013) 2, 024913</a:t>
            </a:r>
            <a:endParaRPr lang="en-CH" dirty="0">
              <a:solidFill>
                <a:srgbClr val="1F497D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3E59FEE-7258-8F03-D5B9-9BFB8A94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2420888"/>
            <a:ext cx="3147901" cy="377372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4EC0939-9D47-A653-C1C9-7B5DDCA1D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160" y="2564904"/>
            <a:ext cx="2834992" cy="140262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AB47EDA-4350-2E2C-C012-079E4681D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8522" y="4101561"/>
            <a:ext cx="3619686" cy="227976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EF1C5F4-ED7C-BE76-2945-C1DA2010D6B0}"/>
              </a:ext>
            </a:extLst>
          </p:cNvPr>
          <p:cNvSpPr txBox="1"/>
          <p:nvPr/>
        </p:nvSpPr>
        <p:spPr>
          <a:xfrm>
            <a:off x="3648098" y="3285000"/>
            <a:ext cx="8637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CH" sz="6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8158485-2F4A-5CCB-F4C6-9A4369D2FC1A}"/>
              </a:ext>
            </a:extLst>
          </p:cNvPr>
          <p:cNvSpPr txBox="1"/>
          <p:nvPr/>
        </p:nvSpPr>
        <p:spPr>
          <a:xfrm>
            <a:off x="7680176" y="3279997"/>
            <a:ext cx="8637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CH" sz="66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9384FC-C5A9-64C5-8F90-C83F970BBD56}"/>
              </a:ext>
            </a:extLst>
          </p:cNvPr>
          <p:cNvSpPr txBox="1"/>
          <p:nvPr/>
        </p:nvSpPr>
        <p:spPr>
          <a:xfrm>
            <a:off x="8904312" y="6084004"/>
            <a:ext cx="3104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PRD </a:t>
            </a:r>
            <a:r>
              <a:rPr lang="en-US" b="1" dirty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104</a:t>
            </a:r>
            <a:r>
              <a:rPr lang="en-US" b="0" dirty="0"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(2021) 11, 114030</a:t>
            </a:r>
            <a:endParaRPr lang="en-CH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oogle Shape;531;p45">
            <a:extLst>
              <a:ext uri="{FF2B5EF4-FFF2-40B4-BE49-F238E27FC236}">
                <a16:creationId xmlns:a16="http://schemas.microsoft.com/office/drawing/2014/main" id="{4245D42F-3148-C91A-CC01-AC96C2290E7F}"/>
              </a:ext>
            </a:extLst>
          </p:cNvPr>
          <p:cNvGrpSpPr/>
          <p:nvPr/>
        </p:nvGrpSpPr>
        <p:grpSpPr>
          <a:xfrm>
            <a:off x="9336360" y="910101"/>
            <a:ext cx="1943285" cy="1297819"/>
            <a:chOff x="312737" y="1733550"/>
            <a:chExt cx="2354263" cy="1238535"/>
          </a:xfrm>
        </p:grpSpPr>
        <p:pic>
          <p:nvPicPr>
            <p:cNvPr id="67" name="Google Shape;532;p45">
              <a:extLst>
                <a:ext uri="{FF2B5EF4-FFF2-40B4-BE49-F238E27FC236}">
                  <a16:creationId xmlns:a16="http://schemas.microsoft.com/office/drawing/2014/main" id="{4A7DFA7F-0495-B7E0-42EA-561D8E0FEDA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 l="54979" t="19098" b="18323"/>
            <a:stretch/>
          </p:blipFill>
          <p:spPr>
            <a:xfrm>
              <a:off x="312737" y="1733550"/>
              <a:ext cx="2068408" cy="12385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533;p45">
              <a:extLst>
                <a:ext uri="{FF2B5EF4-FFF2-40B4-BE49-F238E27FC236}">
                  <a16:creationId xmlns:a16="http://schemas.microsoft.com/office/drawing/2014/main" id="{C9BF9516-F9CB-1253-45E5-5CA901186AD9}"/>
                </a:ext>
              </a:extLst>
            </p:cNvPr>
            <p:cNvSpPr/>
            <p:nvPr/>
          </p:nvSpPr>
          <p:spPr>
            <a:xfrm>
              <a:off x="2395537" y="1828800"/>
              <a:ext cx="271463" cy="228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534;p45">
              <a:extLst>
                <a:ext uri="{FF2B5EF4-FFF2-40B4-BE49-F238E27FC236}">
                  <a16:creationId xmlns:a16="http://schemas.microsoft.com/office/drawing/2014/main" id="{1AD5CAB9-BC22-0543-509E-D01A528EB94C}"/>
                </a:ext>
              </a:extLst>
            </p:cNvPr>
            <p:cNvSpPr txBox="1"/>
            <p:nvPr/>
          </p:nvSpPr>
          <p:spPr>
            <a:xfrm>
              <a:off x="2107684" y="1828800"/>
              <a:ext cx="476400" cy="244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r>
                <a:rPr lang="en" sz="1067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VM</a:t>
              </a:r>
              <a:endParaRPr sz="10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026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Physics perspectives (examples)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E37721-474F-C855-8941-67CE8B9EF37A}"/>
                  </a:ext>
                </a:extLst>
              </p:cNvPr>
              <p:cNvSpPr/>
              <p:nvPr/>
            </p:nvSpPr>
            <p:spPr>
              <a:xfrm>
                <a:off x="47328" y="921004"/>
                <a:ext cx="11593288" cy="1512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Virtual Compton scattering (u-channel)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Challenge: Large backgrounds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sz="200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 production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Background rejection – well-segmented ZDC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p>
                      <m:sSupPr>
                        <m:ctrlP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𝛾𝛾</m:t>
                        </m:r>
                      </m:sup>
                    </m:sSup>
                    <m:r>
                      <a:rPr lang="en-US" sz="20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≈70⋅</m:t>
                    </m:r>
                    <m:sSub>
                      <m:sSubPr>
                        <m:ctrlP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sz="2000" b="0" i="1" smtClean="0">
                        <a:ln w="17780" cmpd="sng">
                          <a:noFill/>
                          <a:prstDash val="solid"/>
                          <a:miter lim="800000"/>
                        </a:ln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n w="17780" cmpd="sng">
                              <a:noFill/>
                              <a:prstDash val="solid"/>
                              <a:miter lim="800000"/>
                            </a:ln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𝑏𝑒𝑎𝑚</m:t>
                        </m:r>
                      </m:sub>
                    </m:sSub>
                  </m:oMath>
                </a14:m>
                <a:r>
                  <a:rPr lang="en-US" sz="2000" dirty="0">
                    <a:ln w="17780" cmpd="sng">
                      <a:noFill/>
                      <a:prstDash val="solid"/>
                      <a:miter lim="800000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 [meter])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DE37721-474F-C855-8941-67CE8B9EF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921004"/>
                <a:ext cx="11593288" cy="1512658"/>
              </a:xfrm>
              <a:prstGeom prst="rect">
                <a:avLst/>
              </a:prstGeom>
              <a:blipFill>
                <a:blip r:embed="rId3"/>
                <a:stretch>
                  <a:fillRect l="-736" b="-645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25EFBCD-1415-EFAE-EFC4-C59DE9E29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2711941"/>
            <a:ext cx="3528392" cy="330934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4EE7D65-AD82-9D0B-C032-17F40076771A}"/>
              </a:ext>
            </a:extLst>
          </p:cNvPr>
          <p:cNvSpPr txBox="1"/>
          <p:nvPr/>
        </p:nvSpPr>
        <p:spPr>
          <a:xfrm>
            <a:off x="911424" y="5867980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497D"/>
                </a:solidFill>
                <a:effectLst/>
                <a:latin typeface="Lucida Gran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 </a:t>
            </a:r>
            <a:r>
              <a:rPr lang="en-US" b="1" i="0" dirty="0">
                <a:solidFill>
                  <a:srgbClr val="1F497D"/>
                </a:solidFill>
                <a:effectLst/>
                <a:latin typeface="Lucida Gran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108</a:t>
            </a:r>
            <a:r>
              <a:rPr lang="en-US" b="0" i="0" dirty="0">
                <a:solidFill>
                  <a:srgbClr val="1F497D"/>
                </a:solidFill>
                <a:effectLst/>
                <a:latin typeface="Lucida Grand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(2023) 5, 055205</a:t>
            </a:r>
            <a:endParaRPr lang="en-CH" dirty="0">
              <a:solidFill>
                <a:srgbClr val="1F49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74D47-FA54-A1B1-CCFB-78E4EB81C3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42" t="8176"/>
          <a:stretch/>
        </p:blipFill>
        <p:spPr>
          <a:xfrm>
            <a:off x="9332032" y="836712"/>
            <a:ext cx="2740632" cy="1872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CEE04-5509-0A6F-ECE1-DD8C35BB2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824" y="2609799"/>
            <a:ext cx="5688632" cy="37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3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7A6853-6CC6-4F22-9580-E3971C11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Summary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7E320-6695-E62B-A267-FC53495F1EF2}"/>
              </a:ext>
            </a:extLst>
          </p:cNvPr>
          <p:cNvSpPr/>
          <p:nvPr/>
        </p:nvSpPr>
        <p:spPr>
          <a:xfrm>
            <a:off x="623392" y="1196752"/>
            <a:ext cx="10382944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All Far-Forward and Far-Backward detector acceptances and detector performance are well-understood with currently available information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There is an impressive extension of the nominal physics program</a:t>
            </a:r>
            <a:r>
              <a:rPr lang="en-US" sz="2400" baseline="30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foreseen with the current detectors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 large focus has been placed now on simulation studies of various processes in preparation for the ePIC Technical Design Report (TDR)</a:t>
            </a:r>
            <a:endParaRPr lang="en-US" sz="28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242064-F68F-C703-48EB-738EB1728735}"/>
              </a:ext>
            </a:extLst>
          </p:cNvPr>
          <p:cNvSpPr txBox="1"/>
          <p:nvPr/>
        </p:nvSpPr>
        <p:spPr>
          <a:xfrm>
            <a:off x="479376" y="6084004"/>
            <a:ext cx="6135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/>
              <a:t>EIC Yellow report (</a:t>
            </a:r>
            <a:r>
              <a:rPr lang="en-US" sz="1400" b="0" i="0" dirty="0">
                <a:solidFill>
                  <a:srgbClr val="1F497D"/>
                </a:solidFill>
                <a:effectLst/>
                <a:latin typeface="Lucida Grand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Nucl. Phys. A 1026 (2022) 122447</a:t>
            </a:r>
            <a:r>
              <a:rPr lang="en-US" sz="1400" dirty="0"/>
              <a:t>) </a:t>
            </a:r>
            <a:endParaRPr lang="en-IL" sz="1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015B4F-1CDE-E537-5644-1318E34A683F}"/>
              </a:ext>
            </a:extLst>
          </p:cNvPr>
          <p:cNvCxnSpPr>
            <a:cxnSpLocks/>
          </p:cNvCxnSpPr>
          <p:nvPr/>
        </p:nvCxnSpPr>
        <p:spPr>
          <a:xfrm>
            <a:off x="47328" y="6084004"/>
            <a:ext cx="7560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F26FBF0-C84D-11D1-B0EA-5E2CA31CC757}"/>
              </a:ext>
            </a:extLst>
          </p:cNvPr>
          <p:cNvSpPr txBox="1"/>
          <p:nvPr/>
        </p:nvSpPr>
        <p:spPr>
          <a:xfrm>
            <a:off x="1661386" y="5302369"/>
            <a:ext cx="9329140" cy="430887"/>
          </a:xfrm>
          <a:prstGeom prst="rect">
            <a:avLst/>
          </a:prstGeom>
          <a:solidFill>
            <a:srgbClr val="10253F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Coming soon</a:t>
            </a:r>
            <a:r>
              <a:rPr lang="en-US" sz="2200" baseline="300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the full list of the physics projections for the ePIC detector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73F25-4463-1EEE-E564-73037F5A2E60}"/>
              </a:ext>
            </a:extLst>
          </p:cNvPr>
          <p:cNvSpPr txBox="1"/>
          <p:nvPr/>
        </p:nvSpPr>
        <p:spPr>
          <a:xfrm>
            <a:off x="468490" y="6302636"/>
            <a:ext cx="6135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2 </a:t>
            </a:r>
            <a:r>
              <a:rPr lang="en-US" sz="1400" dirty="0"/>
              <a:t>Early 2025</a:t>
            </a:r>
            <a:endParaRPr lang="en-IL" sz="1400" dirty="0"/>
          </a:p>
        </p:txBody>
      </p:sp>
    </p:spTree>
    <p:extLst>
      <p:ext uri="{BB962C8B-B14F-4D97-AF65-F5344CB8AC3E}">
        <p14:creationId xmlns:p14="http://schemas.microsoft.com/office/powerpoint/2010/main" val="2088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9B26F-BDD5-45DA-9FB0-37D48FA0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D8BB0-6B97-4D72-A5FA-8E476385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04791-0236-F3B0-829B-E8F6432AA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2896"/>
            <a:ext cx="12192000" cy="1368152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80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Backup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4896D2-4A0F-025A-A059-45D19EF54F78}"/>
              </a:ext>
            </a:extLst>
          </p:cNvPr>
          <p:cNvSpPr/>
          <p:nvPr/>
        </p:nvSpPr>
        <p:spPr>
          <a:xfrm>
            <a:off x="911424" y="6525344"/>
            <a:ext cx="216024" cy="216024"/>
          </a:xfrm>
          <a:prstGeom prst="ellipse">
            <a:avLst/>
          </a:prstGeom>
          <a:solidFill>
            <a:srgbClr val="3C9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B34350-CD35-3A0D-BDC6-C13A21F09326}"/>
              </a:ext>
            </a:extLst>
          </p:cNvPr>
          <p:cNvSpPr/>
          <p:nvPr/>
        </p:nvSpPr>
        <p:spPr>
          <a:xfrm>
            <a:off x="551384" y="6525344"/>
            <a:ext cx="216024" cy="216024"/>
          </a:xfrm>
          <a:prstGeom prst="ellipse">
            <a:avLst/>
          </a:prstGeom>
          <a:solidFill>
            <a:srgbClr val="AB6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highlight>
                <a:srgbClr val="AB663F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9B0EE9-2A97-C572-2E33-2E4AAEFAF313}"/>
              </a:ext>
            </a:extLst>
          </p:cNvPr>
          <p:cNvSpPr/>
          <p:nvPr/>
        </p:nvSpPr>
        <p:spPr>
          <a:xfrm>
            <a:off x="191344" y="6525344"/>
            <a:ext cx="216024" cy="216024"/>
          </a:xfrm>
          <a:prstGeom prst="ellipse">
            <a:avLst/>
          </a:prstGeom>
          <a:solidFill>
            <a:srgbClr val="AB5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>
              <a:highlight>
                <a:srgbClr val="AB663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28521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The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6A4D168-1F0A-5CDF-4288-D15C17A8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CF346-EA0A-7B0D-6FA5-26372F13C2C4}"/>
              </a:ext>
            </a:extLst>
          </p:cNvPr>
          <p:cNvSpPr/>
          <p:nvPr/>
        </p:nvSpPr>
        <p:spPr>
          <a:xfrm>
            <a:off x="47328" y="921004"/>
            <a:ext cx="11593288" cy="151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Zero Degree Calorimeter (ZDC)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Hadronic section – similar to forward hadron calorimeter (see more in Henry </a:t>
            </a:r>
            <a:r>
              <a:rPr lang="en-US" sz="2000" dirty="0" err="1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Klest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talk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ML based reconstruction using the HEXPLIT algorithm (</a:t>
            </a:r>
            <a:r>
              <a:rPr lang="en-US" sz="2000" dirty="0">
                <a:solidFill>
                  <a:srgbClr val="4286F5"/>
                </a:solidFill>
                <a:effectLst/>
                <a:latin typeface="Helvetica" pitchFamily="2" charset="0"/>
                <a:hlinkClick r:id="rId4"/>
              </a:rPr>
              <a:t>2308.06939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4052A048-A4CF-5FD5-70AE-E40A5E37535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79"/>
          <a:stretch/>
        </p:blipFill>
        <p:spPr>
          <a:xfrm>
            <a:off x="407368" y="2751170"/>
            <a:ext cx="6812187" cy="357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BC690C-E6D8-6538-1ABE-9DC330504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284" y="2492896"/>
            <a:ext cx="3483252" cy="40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1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Other DIS talks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70EB1-DCAC-05B9-6313-3F866349EAEF}"/>
              </a:ext>
            </a:extLst>
          </p:cNvPr>
          <p:cNvSpPr/>
          <p:nvPr/>
        </p:nvSpPr>
        <p:spPr>
          <a:xfrm>
            <a:off x="47328" y="897197"/>
            <a:ext cx="12144672" cy="5563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EIC, HL-LHC, Forward physics (Mon 14:40)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https://lpsc-indico.in2p3.fr/event/3268/contributions/7216/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Overview of the ePIC Detector (Wed 10:20)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https://lpsc-indico.in2p3.fr/event/3268/contributions/7417/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Particle Identification with the ePIC detector at the EIC (Wed 11:00)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https://lpsc-indico.in2p3.fr/event/3268/contributions/7571/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CB6D04"/>
                </a:solidFill>
                <a:latin typeface="Roboto Light" panose="02000000000000000000" pitchFamily="2" charset="0"/>
                <a:cs typeface="Arial" panose="020B0604020202020204" pitchFamily="34" charset="0"/>
              </a:rPr>
              <a:t> </a:t>
            </a:r>
            <a:endParaRPr lang="en-US" sz="24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Calorimetry for the ePIC Experiment (Wed 12:00)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https://lpsc-indico.in2p3.fr/event/3268/contributions/7433/</a:t>
            </a:r>
            <a:r>
              <a:rPr lang="en-US" sz="2400" b="1" dirty="0">
                <a:ln w="17780" cmpd="sng">
                  <a:noFill/>
                  <a:prstDash val="solid"/>
                  <a:miter lim="800000"/>
                </a:ln>
                <a:solidFill>
                  <a:srgbClr val="CB6D04"/>
                </a:solidFill>
                <a:latin typeface="Roboto Light" panose="02000000000000000000" pitchFamily="2" charset="0"/>
                <a:cs typeface="Arial" panose="020B0604020202020204" pitchFamily="34" charset="0"/>
              </a:rPr>
              <a:t> </a:t>
            </a:r>
            <a:endParaRPr lang="en-US" sz="24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A 2nd Detector for the Electron-Ion Collider</a:t>
            </a:r>
            <a:r>
              <a:rPr lang="en-US" sz="2400" b="1" i="0" dirty="0">
                <a:ln w="17780" cmpd="sng">
                  <a:noFill/>
                  <a:prstDash val="solid"/>
                  <a:miter lim="800000"/>
                </a:ln>
                <a:solidFill>
                  <a:srgbClr val="CB6D0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solidFill>
                  <a:srgbClr val="CB6D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 12:20)</a:t>
            </a:r>
            <a:endParaRPr lang="en-US" sz="2400" dirty="0">
              <a:ln w="17780" cmpd="sng">
                <a:noFill/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https://lpsc-indico.in2p3.fr/event/3268/contributions/7439/</a:t>
            </a: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F887A-8C4D-608A-4B27-E71F7B02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Pitt @ DIS2024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22E04-285D-45B3-FD5E-93684C7F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FA511-340B-4817-838B-E4A4572AD63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1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E52174-6618-2671-38E3-6F6155123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775" y="2210608"/>
            <a:ext cx="6286873" cy="3378631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Introduction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A70EB1-DCAC-05B9-6313-3F866349EAEF}"/>
              </a:ext>
            </a:extLst>
          </p:cNvPr>
          <p:cNvSpPr/>
          <p:nvPr/>
        </p:nvSpPr>
        <p:spPr>
          <a:xfrm>
            <a:off x="47328" y="897197"/>
            <a:ext cx="1214467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A181E-926D-4264-8FE1-1F4D9A9E68AB}"/>
              </a:ext>
            </a:extLst>
          </p:cNvPr>
          <p:cNvSpPr/>
          <p:nvPr/>
        </p:nvSpPr>
        <p:spPr>
          <a:xfrm>
            <a:off x="7536160" y="4293096"/>
            <a:ext cx="490240" cy="43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995E91-DE0D-2C48-3704-B73973845B4B}"/>
              </a:ext>
            </a:extLst>
          </p:cNvPr>
          <p:cNvSpPr/>
          <p:nvPr/>
        </p:nvSpPr>
        <p:spPr>
          <a:xfrm>
            <a:off x="6191957" y="5661248"/>
            <a:ext cx="5112568" cy="264691"/>
          </a:xfrm>
          <a:prstGeom prst="rect">
            <a:avLst/>
          </a:prstGeom>
          <a:solidFill>
            <a:srgbClr val="3C9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~100 meter</a:t>
            </a:r>
            <a:endParaRPr lang="en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633336-D166-64FF-597A-F4AD5E228576}"/>
              </a:ext>
            </a:extLst>
          </p:cNvPr>
          <p:cNvSpPr/>
          <p:nvPr/>
        </p:nvSpPr>
        <p:spPr>
          <a:xfrm>
            <a:off x="11962488" y="3645025"/>
            <a:ext cx="229512" cy="576064"/>
          </a:xfrm>
          <a:prstGeom prst="rect">
            <a:avLst/>
          </a:prstGeom>
          <a:solidFill>
            <a:srgbClr val="3C9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~6.5 meter</a:t>
            </a:r>
            <a:endParaRPr lang="en-CH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576DA0-91C7-8DD5-4A54-0696B7CD4E33}"/>
              </a:ext>
            </a:extLst>
          </p:cNvPr>
          <p:cNvSpPr/>
          <p:nvPr/>
        </p:nvSpPr>
        <p:spPr>
          <a:xfrm>
            <a:off x="47328" y="2425238"/>
            <a:ext cx="54726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ePIC experiment, scheduled to start in the early 2030s with the main goal of understanding the visible matter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It comprises: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 10-meter-long cylindrical barrel detector, covering rapidity range from </a:t>
            </a:r>
            <a:r>
              <a:rPr lang="el-GR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=-4 to 4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An additional detector array that extends ~50m in each direction aiming for a full coverage </a:t>
            </a:r>
          </a:p>
        </p:txBody>
      </p:sp>
    </p:spTree>
    <p:extLst>
      <p:ext uri="{BB962C8B-B14F-4D97-AF65-F5344CB8AC3E}">
        <p14:creationId xmlns:p14="http://schemas.microsoft.com/office/powerpoint/2010/main" val="725766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E52174-6618-2671-38E3-6F6155123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1776" y="2210608"/>
            <a:ext cx="6286871" cy="3378631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Introduction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EA181E-926D-4264-8FE1-1F4D9A9E68AB}"/>
              </a:ext>
            </a:extLst>
          </p:cNvPr>
          <p:cNvSpPr/>
          <p:nvPr/>
        </p:nvSpPr>
        <p:spPr>
          <a:xfrm>
            <a:off x="7536160" y="4293096"/>
            <a:ext cx="490240" cy="43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549C3-F0DB-7F9E-B22F-132196F7777E}"/>
              </a:ext>
            </a:extLst>
          </p:cNvPr>
          <p:cNvSpPr/>
          <p:nvPr/>
        </p:nvSpPr>
        <p:spPr>
          <a:xfrm>
            <a:off x="47328" y="897197"/>
            <a:ext cx="12144672" cy="13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solidFill>
                  <a:srgbClr val="AB5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extended detector’s array required to enable primary physics objectives: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07185F-3D9E-30CF-9458-8DACDD70E0EF}"/>
              </a:ext>
            </a:extLst>
          </p:cNvPr>
          <p:cNvSpPr/>
          <p:nvPr/>
        </p:nvSpPr>
        <p:spPr>
          <a:xfrm>
            <a:off x="47328" y="2425238"/>
            <a:ext cx="547260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ePIC experiment, scheduled to start in the early 2030s with the main goal of understanding the visible matter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It comprises: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 10-meter-long cylindrical barrel detector, covering rapidity range from </a:t>
            </a:r>
            <a:r>
              <a:rPr lang="el-GR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=-4 to 4</a:t>
            </a:r>
          </a:p>
          <a:p>
            <a:pPr marL="800100" lvl="1" indent="-342900">
              <a:spcBef>
                <a:spcPts val="600"/>
              </a:spcBef>
              <a:buFontTx/>
              <a:buChar char="-"/>
            </a:pPr>
            <a:r>
              <a:rPr lang="en-US" sz="20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An additional detector array that extends ~50m in each direction aiming for a full coverage </a:t>
            </a:r>
          </a:p>
        </p:txBody>
      </p:sp>
    </p:spTree>
    <p:extLst>
      <p:ext uri="{BB962C8B-B14F-4D97-AF65-F5344CB8AC3E}">
        <p14:creationId xmlns:p14="http://schemas.microsoft.com/office/powerpoint/2010/main" val="51771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2294E0-A5C4-1F97-3EE0-6414E35E2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3" y="2244712"/>
            <a:ext cx="8424933" cy="452764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Introduction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F6213-4CE3-3144-6D4F-149CCE942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276872"/>
            <a:ext cx="1934940" cy="1293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D1E69-32B4-CC18-F131-6EB2DF0D0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0" y="2238757"/>
            <a:ext cx="1992052" cy="1431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A61A5-D24A-A278-7F2A-B02833061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875" y="2276873"/>
            <a:ext cx="2055481" cy="129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D9DF05-1FBF-E5B8-82EC-51FF0EF21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360" y="2132856"/>
            <a:ext cx="2101851" cy="1546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71ACAC-A694-D422-8607-53AA387634B3}"/>
              </a:ext>
            </a:extLst>
          </p:cNvPr>
          <p:cNvSpPr txBox="1"/>
          <p:nvPr/>
        </p:nvSpPr>
        <p:spPr>
          <a:xfrm>
            <a:off x="804790" y="3777087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NC+CC Inclusive DIS (~1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ACC53-6CEB-F08A-06BD-5A5EF0CD3154}"/>
              </a:ext>
            </a:extLst>
          </p:cNvPr>
          <p:cNvSpPr txBox="1"/>
          <p:nvPr/>
        </p:nvSpPr>
        <p:spPr>
          <a:xfrm>
            <a:off x="5037189" y="3780372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Semi-Inclusive DIS (~10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099D4-C376-A171-EE89-81284BA1F96C}"/>
              </a:ext>
            </a:extLst>
          </p:cNvPr>
          <p:cNvSpPr txBox="1"/>
          <p:nvPr/>
        </p:nvSpPr>
        <p:spPr>
          <a:xfrm>
            <a:off x="9141644" y="3775785"/>
            <a:ext cx="2859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 DIS (~100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E731C3-1D84-DDD2-9684-999E62FE7C18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12568" cy="167831"/>
          </a:xfrm>
          <a:prstGeom prst="straightConnector1">
            <a:avLst/>
          </a:prstGeom>
          <a:ln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B18CF8-382A-0B92-4385-A4693C3E3251}"/>
              </a:ext>
            </a:extLst>
          </p:cNvPr>
          <p:cNvCxnSpPr>
            <a:cxnSpLocks/>
          </p:cNvCxnSpPr>
          <p:nvPr/>
        </p:nvCxnSpPr>
        <p:spPr>
          <a:xfrm flipH="1" flipV="1">
            <a:off x="47328" y="4437112"/>
            <a:ext cx="6984776" cy="72008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A1006A-EF24-2C0C-971D-772F41E4E8C5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59896" cy="7356"/>
          </a:xfrm>
          <a:prstGeom prst="straightConnector1">
            <a:avLst/>
          </a:prstGeom>
          <a:ln>
            <a:solidFill>
              <a:srgbClr val="AB59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898EBE-33EC-2A3E-AF17-66CA908BE3C9}"/>
              </a:ext>
            </a:extLst>
          </p:cNvPr>
          <p:cNvCxnSpPr>
            <a:cxnSpLocks/>
          </p:cNvCxnSpPr>
          <p:nvPr/>
        </p:nvCxnSpPr>
        <p:spPr>
          <a:xfrm flipH="1">
            <a:off x="191344" y="4509120"/>
            <a:ext cx="6840760" cy="83225"/>
          </a:xfrm>
          <a:prstGeom prst="straightConnector1">
            <a:avLst/>
          </a:prstGeom>
          <a:ln>
            <a:solidFill>
              <a:srgbClr val="AB5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1A3579-FFA2-ADA9-7550-BD54A4C81B4B}"/>
              </a:ext>
            </a:extLst>
          </p:cNvPr>
          <p:cNvSpPr txBox="1"/>
          <p:nvPr/>
        </p:nvSpPr>
        <p:spPr>
          <a:xfrm>
            <a:off x="10704511" y="4647014"/>
            <a:ext cx="1237928" cy="30777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beam</a:t>
            </a:r>
            <a:endParaRPr lang="en-CH" sz="1400" b="1" i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820B8E-DB18-0BBF-CCFC-745E1837D59A}"/>
              </a:ext>
            </a:extLst>
          </p:cNvPr>
          <p:cNvSpPr txBox="1"/>
          <p:nvPr/>
        </p:nvSpPr>
        <p:spPr>
          <a:xfrm>
            <a:off x="249560" y="4592345"/>
            <a:ext cx="1453952" cy="307777"/>
          </a:xfrm>
          <a:prstGeom prst="rect">
            <a:avLst/>
          </a:prstGeom>
          <a:noFill/>
          <a:ln>
            <a:solidFill>
              <a:srgbClr val="AB596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9B832-939D-8A36-51DE-6EC7CC0D95FA}"/>
              </a:ext>
            </a:extLst>
          </p:cNvPr>
          <p:cNvSpPr/>
          <p:nvPr/>
        </p:nvSpPr>
        <p:spPr>
          <a:xfrm>
            <a:off x="47328" y="897197"/>
            <a:ext cx="12144672" cy="13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extended detector’s array required to enable primary physics objectives:</a:t>
            </a:r>
          </a:p>
        </p:txBody>
      </p:sp>
    </p:spTree>
    <p:extLst>
      <p:ext uri="{BB962C8B-B14F-4D97-AF65-F5344CB8AC3E}">
        <p14:creationId xmlns:p14="http://schemas.microsoft.com/office/powerpoint/2010/main" val="2071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CDF2330-11CF-CA9E-8269-2E4608157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3" y="2244712"/>
            <a:ext cx="8424933" cy="4527648"/>
          </a:xfrm>
          <a:prstGeom prst="rect">
            <a:avLst/>
          </a:prstGeom>
        </p:spPr>
      </p:pic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Far-Backward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144C9-594F-15AD-4814-7A5FCC511F9C}"/>
              </a:ext>
            </a:extLst>
          </p:cNvPr>
          <p:cNvSpPr/>
          <p:nvPr/>
        </p:nvSpPr>
        <p:spPr>
          <a:xfrm>
            <a:off x="47328" y="897197"/>
            <a:ext cx="12144672" cy="13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extended detector’s array required to enable primary physics objectives: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F6213-4CE3-3144-6D4F-149CCE942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276872"/>
            <a:ext cx="1934940" cy="1293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D1E69-32B4-CC18-F131-6EB2DF0D0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0" y="2238757"/>
            <a:ext cx="1992052" cy="1431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A61A5-D24A-A278-7F2A-B02833061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875" y="2276873"/>
            <a:ext cx="2055481" cy="129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D9DF05-1FBF-E5B8-82EC-51FF0EF21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360" y="2132856"/>
            <a:ext cx="2101851" cy="1546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71ACAC-A694-D422-8607-53AA387634B3}"/>
              </a:ext>
            </a:extLst>
          </p:cNvPr>
          <p:cNvSpPr txBox="1"/>
          <p:nvPr/>
        </p:nvSpPr>
        <p:spPr>
          <a:xfrm>
            <a:off x="804790" y="3777087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NC+CC Inclusive DIS (~1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ACC53-6CEB-F08A-06BD-5A5EF0CD3154}"/>
              </a:ext>
            </a:extLst>
          </p:cNvPr>
          <p:cNvSpPr txBox="1"/>
          <p:nvPr/>
        </p:nvSpPr>
        <p:spPr>
          <a:xfrm>
            <a:off x="5037189" y="3780372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Semi-Inclusive DIS (~10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099D4-C376-A171-EE89-81284BA1F96C}"/>
              </a:ext>
            </a:extLst>
          </p:cNvPr>
          <p:cNvSpPr txBox="1"/>
          <p:nvPr/>
        </p:nvSpPr>
        <p:spPr>
          <a:xfrm>
            <a:off x="9141644" y="3775785"/>
            <a:ext cx="2859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 DIS (~100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F5A2C-7761-89C6-01A4-DDF932C89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600" y="5085184"/>
            <a:ext cx="2786064" cy="9702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02493-5C38-64AD-0F16-52325BF9F5F3}"/>
              </a:ext>
            </a:extLst>
          </p:cNvPr>
          <p:cNvSpPr txBox="1"/>
          <p:nvPr/>
        </p:nvSpPr>
        <p:spPr>
          <a:xfrm>
            <a:off x="757910" y="6217567"/>
            <a:ext cx="1787143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Luminosity monitor</a:t>
            </a:r>
            <a:endParaRPr lang="en-CH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561130-7DCE-055A-E4D6-1B28257639B9}"/>
              </a:ext>
            </a:extLst>
          </p:cNvPr>
          <p:cNvSpPr/>
          <p:nvPr/>
        </p:nvSpPr>
        <p:spPr>
          <a:xfrm>
            <a:off x="7064752" y="3752152"/>
            <a:ext cx="1124121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5FF830-AD62-9241-F911-D76BA7EC861C}"/>
              </a:ext>
            </a:extLst>
          </p:cNvPr>
          <p:cNvSpPr/>
          <p:nvPr/>
        </p:nvSpPr>
        <p:spPr>
          <a:xfrm>
            <a:off x="3143672" y="3789040"/>
            <a:ext cx="929025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6106A0-88AE-21B0-6138-3CE2387D512A}"/>
              </a:ext>
            </a:extLst>
          </p:cNvPr>
          <p:cNvSpPr/>
          <p:nvPr/>
        </p:nvSpPr>
        <p:spPr>
          <a:xfrm>
            <a:off x="10592505" y="3780805"/>
            <a:ext cx="1360186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6A0F33-3B3D-DA8C-2341-0406A2A6821B}"/>
              </a:ext>
            </a:extLst>
          </p:cNvPr>
          <p:cNvSpPr/>
          <p:nvPr/>
        </p:nvSpPr>
        <p:spPr>
          <a:xfrm>
            <a:off x="2486324" y="4371555"/>
            <a:ext cx="1017388" cy="2723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F76F05-803C-348C-C3B1-487F722996EF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12568" cy="167831"/>
          </a:xfrm>
          <a:prstGeom prst="straightConnector1">
            <a:avLst/>
          </a:prstGeom>
          <a:ln>
            <a:solidFill>
              <a:srgbClr val="1F497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A25B4A-C44D-E450-A042-FD6FFAEA8FCC}"/>
              </a:ext>
            </a:extLst>
          </p:cNvPr>
          <p:cNvCxnSpPr>
            <a:cxnSpLocks/>
          </p:cNvCxnSpPr>
          <p:nvPr/>
        </p:nvCxnSpPr>
        <p:spPr>
          <a:xfrm flipH="1" flipV="1">
            <a:off x="47328" y="4437112"/>
            <a:ext cx="6984776" cy="72008"/>
          </a:xfrm>
          <a:prstGeom prst="straightConnector1">
            <a:avLst/>
          </a:prstGeom>
          <a:ln>
            <a:solidFill>
              <a:srgbClr val="1F497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2C5B63-1A64-D5EA-9777-0852AB42DE1C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59896" cy="7356"/>
          </a:xfrm>
          <a:prstGeom prst="straightConnector1">
            <a:avLst/>
          </a:prstGeom>
          <a:ln>
            <a:solidFill>
              <a:srgbClr val="AB59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96B555-48FF-E74F-BECA-63EAEF5A5AB0}"/>
              </a:ext>
            </a:extLst>
          </p:cNvPr>
          <p:cNvCxnSpPr>
            <a:cxnSpLocks/>
          </p:cNvCxnSpPr>
          <p:nvPr/>
        </p:nvCxnSpPr>
        <p:spPr>
          <a:xfrm flipH="1">
            <a:off x="191344" y="4509120"/>
            <a:ext cx="6840760" cy="83225"/>
          </a:xfrm>
          <a:prstGeom prst="straightConnector1">
            <a:avLst/>
          </a:prstGeom>
          <a:ln>
            <a:solidFill>
              <a:srgbClr val="AB59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9CFAD8B-EB35-14BC-1A74-4BBA11427B89}"/>
              </a:ext>
            </a:extLst>
          </p:cNvPr>
          <p:cNvSpPr txBox="1"/>
          <p:nvPr/>
        </p:nvSpPr>
        <p:spPr>
          <a:xfrm>
            <a:off x="10704511" y="4647014"/>
            <a:ext cx="1237928" cy="307777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beam</a:t>
            </a:r>
            <a:endParaRPr lang="en-CH" sz="1400" b="1" i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C859FB-A20C-1E2B-421A-6C6147EFA8E1}"/>
              </a:ext>
            </a:extLst>
          </p:cNvPr>
          <p:cNvSpPr txBox="1"/>
          <p:nvPr/>
        </p:nvSpPr>
        <p:spPr>
          <a:xfrm>
            <a:off x="249560" y="4592345"/>
            <a:ext cx="1453952" cy="307777"/>
          </a:xfrm>
          <a:prstGeom prst="rect">
            <a:avLst/>
          </a:prstGeom>
          <a:noFill/>
          <a:ln>
            <a:solidFill>
              <a:srgbClr val="AB596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AB59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AB59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6F246EC-5B0F-9860-D106-07524350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3" y="2244712"/>
            <a:ext cx="8424933" cy="452764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A62C45-4D3D-1373-5507-1405DBAEC87D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12568" cy="167831"/>
          </a:xfrm>
          <a:prstGeom prst="straightConnector1">
            <a:avLst/>
          </a:prstGeom>
          <a:ln>
            <a:solidFill>
              <a:srgbClr val="1C43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986243-F9CF-FB10-F64A-9651BE22E34E}"/>
              </a:ext>
            </a:extLst>
          </p:cNvPr>
          <p:cNvCxnSpPr>
            <a:cxnSpLocks/>
          </p:cNvCxnSpPr>
          <p:nvPr/>
        </p:nvCxnSpPr>
        <p:spPr>
          <a:xfrm flipH="1" flipV="1">
            <a:off x="47328" y="4437112"/>
            <a:ext cx="6984776" cy="72008"/>
          </a:xfrm>
          <a:prstGeom prst="straightConnector1">
            <a:avLst/>
          </a:prstGeom>
          <a:ln>
            <a:solidFill>
              <a:srgbClr val="1C4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3EC7A5-C154-2AEA-780E-1789E417F7ED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59896" cy="735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7E0D11D-1762-0F3E-7A9B-82FDE5681B14}"/>
              </a:ext>
            </a:extLst>
          </p:cNvPr>
          <p:cNvCxnSpPr>
            <a:cxnSpLocks/>
          </p:cNvCxnSpPr>
          <p:nvPr/>
        </p:nvCxnSpPr>
        <p:spPr>
          <a:xfrm flipH="1">
            <a:off x="191344" y="4509120"/>
            <a:ext cx="6840760" cy="83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AA0626-7C52-68DE-14F5-11512E85FE73}"/>
              </a:ext>
            </a:extLst>
          </p:cNvPr>
          <p:cNvSpPr txBox="1"/>
          <p:nvPr/>
        </p:nvSpPr>
        <p:spPr>
          <a:xfrm>
            <a:off x="10704511" y="4647014"/>
            <a:ext cx="123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C4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beam</a:t>
            </a:r>
            <a:endParaRPr lang="en-CH" sz="1400" b="1" i="1" dirty="0">
              <a:solidFill>
                <a:srgbClr val="1C4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563A1F-122C-83ED-D113-27F6D7B26A51}"/>
              </a:ext>
            </a:extLst>
          </p:cNvPr>
          <p:cNvSpPr txBox="1"/>
          <p:nvPr/>
        </p:nvSpPr>
        <p:spPr>
          <a:xfrm>
            <a:off x="249560" y="459234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9D4F912-FF6F-6431-C6B1-6E7E8E2DBB77}"/>
              </a:ext>
            </a:extLst>
          </p:cNvPr>
          <p:cNvSpPr/>
          <p:nvPr/>
        </p:nvSpPr>
        <p:spPr>
          <a:xfrm>
            <a:off x="2486324" y="4371555"/>
            <a:ext cx="1017388" cy="2723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Far-Backward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144C9-594F-15AD-4814-7A5FCC511F9C}"/>
              </a:ext>
            </a:extLst>
          </p:cNvPr>
          <p:cNvSpPr/>
          <p:nvPr/>
        </p:nvSpPr>
        <p:spPr>
          <a:xfrm>
            <a:off x="47328" y="897197"/>
            <a:ext cx="12144672" cy="13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extended detector’s array required to enable primary physics objectives: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F6213-4CE3-3144-6D4F-149CCE942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276872"/>
            <a:ext cx="1934940" cy="1293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D1E69-32B4-CC18-F131-6EB2DF0D0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0" y="2238757"/>
            <a:ext cx="1992052" cy="1431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A61A5-D24A-A278-7F2A-B02833061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875" y="2276873"/>
            <a:ext cx="2055481" cy="129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D9DF05-1FBF-E5B8-82EC-51FF0EF21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360" y="2132856"/>
            <a:ext cx="2101851" cy="1546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71ACAC-A694-D422-8607-53AA387634B3}"/>
              </a:ext>
            </a:extLst>
          </p:cNvPr>
          <p:cNvSpPr txBox="1"/>
          <p:nvPr/>
        </p:nvSpPr>
        <p:spPr>
          <a:xfrm>
            <a:off x="804790" y="3777087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NC+CC Inclusive DIS (~1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ACC53-6CEB-F08A-06BD-5A5EF0CD3154}"/>
              </a:ext>
            </a:extLst>
          </p:cNvPr>
          <p:cNvSpPr txBox="1"/>
          <p:nvPr/>
        </p:nvSpPr>
        <p:spPr>
          <a:xfrm>
            <a:off x="5037189" y="3780372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Semi-Inclusive DIS (~10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099D4-C376-A171-EE89-81284BA1F96C}"/>
              </a:ext>
            </a:extLst>
          </p:cNvPr>
          <p:cNvSpPr txBox="1"/>
          <p:nvPr/>
        </p:nvSpPr>
        <p:spPr>
          <a:xfrm>
            <a:off x="9141644" y="3775785"/>
            <a:ext cx="2859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 DIS (~100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F5A2C-7761-89C6-01A4-DDF932C89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600" y="5085184"/>
            <a:ext cx="2786064" cy="9702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561130-7DCE-055A-E4D6-1B28257639B9}"/>
              </a:ext>
            </a:extLst>
          </p:cNvPr>
          <p:cNvSpPr/>
          <p:nvPr/>
        </p:nvSpPr>
        <p:spPr>
          <a:xfrm>
            <a:off x="7064752" y="3752152"/>
            <a:ext cx="1124121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5FF830-AD62-9241-F911-D76BA7EC861C}"/>
              </a:ext>
            </a:extLst>
          </p:cNvPr>
          <p:cNvSpPr/>
          <p:nvPr/>
        </p:nvSpPr>
        <p:spPr>
          <a:xfrm>
            <a:off x="3143672" y="3789040"/>
            <a:ext cx="929025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6106A0-88AE-21B0-6138-3CE2387D512A}"/>
              </a:ext>
            </a:extLst>
          </p:cNvPr>
          <p:cNvSpPr/>
          <p:nvPr/>
        </p:nvSpPr>
        <p:spPr>
          <a:xfrm>
            <a:off x="10592505" y="3780805"/>
            <a:ext cx="1360186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58F78E-505F-2260-C6ED-2A33F1CC7C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07" y="4755374"/>
            <a:ext cx="1777909" cy="14644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D74253C-26F6-3384-2126-FC2E9D1DDE53}"/>
              </a:ext>
            </a:extLst>
          </p:cNvPr>
          <p:cNvSpPr txBox="1"/>
          <p:nvPr/>
        </p:nvSpPr>
        <p:spPr>
          <a:xfrm>
            <a:off x="3898378" y="6335755"/>
            <a:ext cx="1477542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Low Q</a:t>
            </a:r>
            <a:r>
              <a:rPr lang="en-US" sz="1400" b="1" i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taggers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8310B58-06D0-6E44-175B-B0753BFD60AA}"/>
              </a:ext>
            </a:extLst>
          </p:cNvPr>
          <p:cNvSpPr/>
          <p:nvPr/>
        </p:nvSpPr>
        <p:spPr>
          <a:xfrm>
            <a:off x="1607531" y="2279023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BD5A03-9228-0205-88F6-0C2ADF55500A}"/>
              </a:ext>
            </a:extLst>
          </p:cNvPr>
          <p:cNvSpPr/>
          <p:nvPr/>
        </p:nvSpPr>
        <p:spPr>
          <a:xfrm>
            <a:off x="6748615" y="2276872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87534D-A7B9-DA1C-ED58-AA90D81DFAD1}"/>
              </a:ext>
            </a:extLst>
          </p:cNvPr>
          <p:cNvSpPr/>
          <p:nvPr/>
        </p:nvSpPr>
        <p:spPr>
          <a:xfrm>
            <a:off x="10387285" y="2163743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AB95D-D47A-4DD6-FA30-158DA75EB39D}"/>
              </a:ext>
            </a:extLst>
          </p:cNvPr>
          <p:cNvSpPr/>
          <p:nvPr/>
        </p:nvSpPr>
        <p:spPr>
          <a:xfrm>
            <a:off x="4139950" y="4463518"/>
            <a:ext cx="1839741" cy="140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E33DD0-FE29-C116-4713-49339275561A}"/>
              </a:ext>
            </a:extLst>
          </p:cNvPr>
          <p:cNvSpPr txBox="1"/>
          <p:nvPr/>
        </p:nvSpPr>
        <p:spPr>
          <a:xfrm>
            <a:off x="757910" y="6217567"/>
            <a:ext cx="1787143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Luminosity monitor</a:t>
            </a:r>
            <a:endParaRPr lang="en-CH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F70803C-73BA-4B0D-5FA7-31C188A30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3553" y="2244712"/>
            <a:ext cx="8424933" cy="4527648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C731527-C66B-8DF9-97D7-A620663DC770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12568" cy="167831"/>
          </a:xfrm>
          <a:prstGeom prst="straightConnector1">
            <a:avLst/>
          </a:prstGeom>
          <a:ln>
            <a:solidFill>
              <a:srgbClr val="1C43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B424359-EE7D-9A0D-F38E-05AF700A277E}"/>
              </a:ext>
            </a:extLst>
          </p:cNvPr>
          <p:cNvCxnSpPr>
            <a:cxnSpLocks/>
          </p:cNvCxnSpPr>
          <p:nvPr/>
        </p:nvCxnSpPr>
        <p:spPr>
          <a:xfrm flipH="1" flipV="1">
            <a:off x="47328" y="4437112"/>
            <a:ext cx="6984776" cy="72008"/>
          </a:xfrm>
          <a:prstGeom prst="straightConnector1">
            <a:avLst/>
          </a:prstGeom>
          <a:ln>
            <a:solidFill>
              <a:srgbClr val="1C43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7387506-292C-E703-5DA8-B25986F791F4}"/>
              </a:ext>
            </a:extLst>
          </p:cNvPr>
          <p:cNvCxnSpPr>
            <a:cxnSpLocks/>
          </p:cNvCxnSpPr>
          <p:nvPr/>
        </p:nvCxnSpPr>
        <p:spPr>
          <a:xfrm flipH="1" flipV="1">
            <a:off x="7032104" y="4509120"/>
            <a:ext cx="5159896" cy="7356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3B51F81-88A7-392B-7AF3-EEE4A84A09E6}"/>
              </a:ext>
            </a:extLst>
          </p:cNvPr>
          <p:cNvCxnSpPr>
            <a:cxnSpLocks/>
          </p:cNvCxnSpPr>
          <p:nvPr/>
        </p:nvCxnSpPr>
        <p:spPr>
          <a:xfrm flipH="1">
            <a:off x="191344" y="4509120"/>
            <a:ext cx="6840760" cy="832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1B6CE36-32C1-F808-D6E2-380E4C9B6C3F}"/>
              </a:ext>
            </a:extLst>
          </p:cNvPr>
          <p:cNvSpPr txBox="1"/>
          <p:nvPr/>
        </p:nvSpPr>
        <p:spPr>
          <a:xfrm>
            <a:off x="10704511" y="4647014"/>
            <a:ext cx="123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1C4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beam</a:t>
            </a:r>
            <a:endParaRPr lang="en-CH" sz="1400" b="1" i="1" dirty="0">
              <a:solidFill>
                <a:srgbClr val="1C4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AF4F7B-467A-4BC3-9027-0E658A821304}"/>
              </a:ext>
            </a:extLst>
          </p:cNvPr>
          <p:cNvSpPr txBox="1"/>
          <p:nvPr/>
        </p:nvSpPr>
        <p:spPr>
          <a:xfrm>
            <a:off x="249560" y="4592345"/>
            <a:ext cx="145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beam</a:t>
            </a:r>
            <a:endParaRPr lang="en-CH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B6DE381-5ECE-F049-580A-B95D72F9C965}"/>
              </a:ext>
            </a:extLst>
          </p:cNvPr>
          <p:cNvSpPr/>
          <p:nvPr/>
        </p:nvSpPr>
        <p:spPr>
          <a:xfrm>
            <a:off x="2486324" y="4371555"/>
            <a:ext cx="1017388" cy="2723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4" name="Footer Placeholder 2">
            <a:extLst>
              <a:ext uri="{FF2B5EF4-FFF2-40B4-BE49-F238E27FC236}">
                <a16:creationId xmlns:a16="http://schemas.microsoft.com/office/drawing/2014/main" id="{899DE100-4538-7C0D-406D-7DE98F36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Pitt @ DIS2024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67819265-3490-73EF-02F9-5C8AFC96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236FA511-340B-4817-838B-E4A4572AD63D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6E40A6-6732-9165-CD44-B9EDDCAF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88"/>
          </a:xfrm>
          <a:solidFill>
            <a:schemeClr val="tx2">
              <a:lumMod val="5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	Far-Backward and Far-Forward detectors</a:t>
            </a:r>
            <a:endParaRPr lang="en-US" sz="36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4144C9-594F-15AD-4814-7A5FCC511F9C}"/>
              </a:ext>
            </a:extLst>
          </p:cNvPr>
          <p:cNvSpPr/>
          <p:nvPr/>
        </p:nvSpPr>
        <p:spPr>
          <a:xfrm>
            <a:off x="47328" y="897197"/>
            <a:ext cx="12144672" cy="131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ePIC detector at the Electron-Ion collider (EIC)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17780" cmpd="sng">
                  <a:noFill/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The extended detector’s array required to enable primary physics objectives: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F6213-4CE3-3144-6D4F-149CCE942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276872"/>
            <a:ext cx="1934940" cy="1293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D1E69-32B4-CC18-F131-6EB2DF0D0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0340" y="2238757"/>
            <a:ext cx="1992052" cy="1431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CA61A5-D24A-A278-7F2A-B028330613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875" y="2276873"/>
            <a:ext cx="2055481" cy="129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D9DF05-1FBF-E5B8-82EC-51FF0EF21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360" y="2132856"/>
            <a:ext cx="2101851" cy="15461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71ACAC-A694-D422-8607-53AA387634B3}"/>
              </a:ext>
            </a:extLst>
          </p:cNvPr>
          <p:cNvSpPr txBox="1"/>
          <p:nvPr/>
        </p:nvSpPr>
        <p:spPr>
          <a:xfrm>
            <a:off x="804790" y="3777087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NC+CC Inclusive DIS (~1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CACC53-6CEB-F08A-06BD-5A5EF0CD3154}"/>
              </a:ext>
            </a:extLst>
          </p:cNvPr>
          <p:cNvSpPr txBox="1"/>
          <p:nvPr/>
        </p:nvSpPr>
        <p:spPr>
          <a:xfrm>
            <a:off x="5037189" y="3780372"/>
            <a:ext cx="33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Semi-Inclusive DIS (~10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099D4-C376-A171-EE89-81284BA1F96C}"/>
              </a:ext>
            </a:extLst>
          </p:cNvPr>
          <p:cNvSpPr txBox="1"/>
          <p:nvPr/>
        </p:nvSpPr>
        <p:spPr>
          <a:xfrm>
            <a:off x="9141644" y="3775785"/>
            <a:ext cx="2859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Exclusive DIS (~100 fb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F5A2C-7761-89C6-01A4-DDF932C89E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600" y="5085184"/>
            <a:ext cx="2786064" cy="9702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561130-7DCE-055A-E4D6-1B28257639B9}"/>
              </a:ext>
            </a:extLst>
          </p:cNvPr>
          <p:cNvSpPr/>
          <p:nvPr/>
        </p:nvSpPr>
        <p:spPr>
          <a:xfrm>
            <a:off x="7064752" y="3752152"/>
            <a:ext cx="1124121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5FF830-AD62-9241-F911-D76BA7EC861C}"/>
              </a:ext>
            </a:extLst>
          </p:cNvPr>
          <p:cNvSpPr/>
          <p:nvPr/>
        </p:nvSpPr>
        <p:spPr>
          <a:xfrm>
            <a:off x="3143672" y="3789040"/>
            <a:ext cx="929025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6106A0-88AE-21B0-6138-3CE2387D512A}"/>
              </a:ext>
            </a:extLst>
          </p:cNvPr>
          <p:cNvSpPr/>
          <p:nvPr/>
        </p:nvSpPr>
        <p:spPr>
          <a:xfrm>
            <a:off x="10592505" y="3780805"/>
            <a:ext cx="1360186" cy="416598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58F78E-505F-2260-C6ED-2A33F1CC7C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3807" y="4755374"/>
            <a:ext cx="1777909" cy="14644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8310B58-06D0-6E44-175B-B0753BFD60AA}"/>
              </a:ext>
            </a:extLst>
          </p:cNvPr>
          <p:cNvSpPr/>
          <p:nvPr/>
        </p:nvSpPr>
        <p:spPr>
          <a:xfrm>
            <a:off x="1607531" y="2279023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2BD5A03-9228-0205-88F6-0C2ADF55500A}"/>
              </a:ext>
            </a:extLst>
          </p:cNvPr>
          <p:cNvSpPr/>
          <p:nvPr/>
        </p:nvSpPr>
        <p:spPr>
          <a:xfrm>
            <a:off x="6748615" y="2276872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87534D-A7B9-DA1C-ED58-AA90D81DFAD1}"/>
              </a:ext>
            </a:extLst>
          </p:cNvPr>
          <p:cNvSpPr/>
          <p:nvPr/>
        </p:nvSpPr>
        <p:spPr>
          <a:xfrm>
            <a:off x="10387285" y="2163743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7AB95D-D47A-4DD6-FA30-158DA75EB39D}"/>
              </a:ext>
            </a:extLst>
          </p:cNvPr>
          <p:cNvSpPr/>
          <p:nvPr/>
        </p:nvSpPr>
        <p:spPr>
          <a:xfrm>
            <a:off x="4139950" y="4463518"/>
            <a:ext cx="1839741" cy="140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5DB797-3041-8622-C57B-B81E24A44A5C}"/>
              </a:ext>
            </a:extLst>
          </p:cNvPr>
          <p:cNvSpPr/>
          <p:nvPr/>
        </p:nvSpPr>
        <p:spPr>
          <a:xfrm>
            <a:off x="2145922" y="3168602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3BC3F8A-13C4-BC08-B40F-29B3E70FC099}"/>
              </a:ext>
            </a:extLst>
          </p:cNvPr>
          <p:cNvSpPr/>
          <p:nvPr/>
        </p:nvSpPr>
        <p:spPr>
          <a:xfrm>
            <a:off x="7281557" y="3223676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5676C56-A181-4F95-0A55-C10712E9996D}"/>
              </a:ext>
            </a:extLst>
          </p:cNvPr>
          <p:cNvSpPr/>
          <p:nvPr/>
        </p:nvSpPr>
        <p:spPr>
          <a:xfrm>
            <a:off x="10953793" y="3303456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7506801-11FE-9B3E-6D30-899E03264E3D}"/>
              </a:ext>
            </a:extLst>
          </p:cNvPr>
          <p:cNvSpPr/>
          <p:nvPr/>
        </p:nvSpPr>
        <p:spPr>
          <a:xfrm>
            <a:off x="4297506" y="3142668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1E439A1-4FCD-27E4-3251-A6262E2CA111}"/>
              </a:ext>
            </a:extLst>
          </p:cNvPr>
          <p:cNvSpPr/>
          <p:nvPr/>
        </p:nvSpPr>
        <p:spPr>
          <a:xfrm>
            <a:off x="7392144" y="4439540"/>
            <a:ext cx="180463" cy="169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39F8FC-D806-1A05-89B7-13CF22E814DA}"/>
              </a:ext>
            </a:extLst>
          </p:cNvPr>
          <p:cNvSpPr txBox="1"/>
          <p:nvPr/>
        </p:nvSpPr>
        <p:spPr>
          <a:xfrm>
            <a:off x="6023992" y="6117851"/>
            <a:ext cx="1110099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B0 detector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ECDAEE8-6B1E-5F04-0D3A-7E6542931188}"/>
              </a:ext>
            </a:extLst>
          </p:cNvPr>
          <p:cNvSpPr txBox="1"/>
          <p:nvPr/>
        </p:nvSpPr>
        <p:spPr>
          <a:xfrm>
            <a:off x="7949907" y="6073551"/>
            <a:ext cx="1629795" cy="523220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Forward beamline trackers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3942C95-72B3-1E34-A922-F65888E6EEC7}"/>
              </a:ext>
            </a:extLst>
          </p:cNvPr>
          <p:cNvSpPr txBox="1"/>
          <p:nvPr/>
        </p:nvSpPr>
        <p:spPr>
          <a:xfrm>
            <a:off x="10340189" y="6075187"/>
            <a:ext cx="707074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ZDC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5050770-907A-4E83-7C61-F5BCEA7185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0" y="4841511"/>
            <a:ext cx="1777909" cy="11896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42464BE-A706-E04A-CE95-92354219A65F}"/>
              </a:ext>
            </a:extLst>
          </p:cNvPr>
          <p:cNvSpPr/>
          <p:nvPr/>
        </p:nvSpPr>
        <p:spPr>
          <a:xfrm>
            <a:off x="8505761" y="4476824"/>
            <a:ext cx="854690" cy="164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ADB7A5-A392-5C34-7B18-A0F009520FC3}"/>
              </a:ext>
            </a:extLst>
          </p:cNvPr>
          <p:cNvSpPr/>
          <p:nvPr/>
        </p:nvSpPr>
        <p:spPr>
          <a:xfrm>
            <a:off x="9428527" y="4482491"/>
            <a:ext cx="233421" cy="1627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F628F76-E8B3-B741-636D-CBA2362146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8543" y="4763619"/>
            <a:ext cx="1431833" cy="12576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198BE8-F28C-D4BC-CA97-D2A990137D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579" y="5012917"/>
            <a:ext cx="1777909" cy="9926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9E5BB3DA-55B0-7990-9CB8-0BE97D038206}"/>
              </a:ext>
            </a:extLst>
          </p:cNvPr>
          <p:cNvSpPr/>
          <p:nvPr/>
        </p:nvSpPr>
        <p:spPr>
          <a:xfrm>
            <a:off x="10978220" y="2811849"/>
            <a:ext cx="345255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12D4CE-6131-0BD1-63DA-F9C9A2538EAF}"/>
              </a:ext>
            </a:extLst>
          </p:cNvPr>
          <p:cNvSpPr/>
          <p:nvPr/>
        </p:nvSpPr>
        <p:spPr>
          <a:xfrm>
            <a:off x="7248252" y="2873434"/>
            <a:ext cx="516711" cy="287656"/>
          </a:xfrm>
          <a:prstGeom prst="ellipse">
            <a:avLst/>
          </a:prstGeom>
          <a:noFill/>
          <a:ln>
            <a:solidFill>
              <a:srgbClr val="AB59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88A5C4-F814-DB30-EACD-EF93D51C9B0B}"/>
              </a:ext>
            </a:extLst>
          </p:cNvPr>
          <p:cNvSpPr txBox="1"/>
          <p:nvPr/>
        </p:nvSpPr>
        <p:spPr>
          <a:xfrm>
            <a:off x="3898378" y="6335755"/>
            <a:ext cx="1477542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Low Q</a:t>
            </a:r>
            <a:r>
              <a:rPr lang="en-US" sz="1400" b="1" i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1400" b="1" i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taggers</a:t>
            </a:r>
            <a:endParaRPr lang="en-CH" sz="1400" b="1" i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75C570-AEAA-6AE4-230D-1B6F7E807306}"/>
              </a:ext>
            </a:extLst>
          </p:cNvPr>
          <p:cNvSpPr txBox="1"/>
          <p:nvPr/>
        </p:nvSpPr>
        <p:spPr>
          <a:xfrm>
            <a:off x="757910" y="6217567"/>
            <a:ext cx="1787143" cy="307777"/>
          </a:xfrm>
          <a:prstGeom prst="rect">
            <a:avLst/>
          </a:prstGeom>
          <a:solidFill>
            <a:srgbClr val="AB59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Luminosity monitor</a:t>
            </a:r>
            <a:endParaRPr lang="en-CH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78925</TotalTime>
  <Words>2456</Words>
  <Application>Microsoft Office PowerPoint</Application>
  <PresentationFormat>Widescreen</PresentationFormat>
  <Paragraphs>466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Narrow</vt:lpstr>
      <vt:lpstr>Calibri</vt:lpstr>
      <vt:lpstr>Calligraph421 BT</vt:lpstr>
      <vt:lpstr>Cambria Math</vt:lpstr>
      <vt:lpstr>Comic Sans MS</vt:lpstr>
      <vt:lpstr>Helvetica</vt:lpstr>
      <vt:lpstr>Lucida Grande</vt:lpstr>
      <vt:lpstr>Roboto Light</vt:lpstr>
      <vt:lpstr>Times New Roman</vt:lpstr>
      <vt:lpstr>Wingdings</vt:lpstr>
      <vt:lpstr>Office Theme</vt:lpstr>
      <vt:lpstr>Physics Perspectives with the ePIC Far-Forward and Far-Backward detectors</vt:lpstr>
      <vt:lpstr> Introduction</vt:lpstr>
      <vt:lpstr> Introduction</vt:lpstr>
      <vt:lpstr> Introduction</vt:lpstr>
      <vt:lpstr> Introduction</vt:lpstr>
      <vt:lpstr> Introduction</vt:lpstr>
      <vt:lpstr> Far-Backward detectors</vt:lpstr>
      <vt:lpstr> Far-Backward detectors</vt:lpstr>
      <vt:lpstr> Far-Backward and Far-Forward detectors</vt:lpstr>
      <vt:lpstr> Luminosity monitor</vt:lpstr>
      <vt:lpstr> Luminosity monitor</vt:lpstr>
      <vt:lpstr> Luminosity monitor</vt:lpstr>
      <vt:lpstr> Luminosity monitor</vt:lpstr>
      <vt:lpstr> Luminosity monitor</vt:lpstr>
      <vt:lpstr> Luminosity monitor</vt:lpstr>
      <vt:lpstr> Low Q2 electron tagger</vt:lpstr>
      <vt:lpstr> Low Q2 electron tagger</vt:lpstr>
      <vt:lpstr> Low Q2 electron tagger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The Far-Forward detectors</vt:lpstr>
      <vt:lpstr> Physics perspectives</vt:lpstr>
      <vt:lpstr> Physics perspectives (examples)</vt:lpstr>
      <vt:lpstr> Physics perspectives (examples)</vt:lpstr>
      <vt:lpstr> Physics perspectives (examples)</vt:lpstr>
      <vt:lpstr> Summary</vt:lpstr>
      <vt:lpstr>Backup</vt:lpstr>
      <vt:lpstr> The Far-Forward detectors</vt:lpstr>
      <vt:lpstr> Other DIS talks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physics - M. Pitt</dc:title>
  <dc:creator>Pitt</dc:creator>
  <cp:lastModifiedBy>Michael Pitt</cp:lastModifiedBy>
  <cp:revision>1179</cp:revision>
  <dcterms:created xsi:type="dcterms:W3CDTF">2014-12-12T12:32:31Z</dcterms:created>
  <dcterms:modified xsi:type="dcterms:W3CDTF">2024-04-10T06:26:40Z</dcterms:modified>
</cp:coreProperties>
</file>