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58" r:id="rId5"/>
    <p:sldId id="259" r:id="rId6"/>
    <p:sldId id="341" r:id="rId7"/>
    <p:sldId id="345" r:id="rId8"/>
    <p:sldId id="260" r:id="rId9"/>
    <p:sldId id="347" r:id="rId10"/>
    <p:sldId id="346" r:id="rId11"/>
    <p:sldId id="326" r:id="rId12"/>
    <p:sldId id="315" r:id="rId13"/>
    <p:sldId id="352" r:id="rId14"/>
    <p:sldId id="331" r:id="rId15"/>
    <p:sldId id="333" r:id="rId16"/>
    <p:sldId id="348" r:id="rId17"/>
    <p:sldId id="328" r:id="rId18"/>
    <p:sldId id="340" r:id="rId19"/>
    <p:sldId id="349" r:id="rId20"/>
    <p:sldId id="342" r:id="rId21"/>
    <p:sldId id="350" r:id="rId22"/>
    <p:sldId id="343" r:id="rId23"/>
    <p:sldId id="327" r:id="rId24"/>
    <p:sldId id="344" r:id="rId25"/>
    <p:sldId id="338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Bes" initials="AB" lastIdx="9" clrIdx="0">
    <p:extLst>
      <p:ext uri="{19B8F6BF-5375-455C-9EA6-DF929625EA0E}">
        <p15:presenceInfo xmlns:p15="http://schemas.microsoft.com/office/powerpoint/2012/main" userId="S-1-5-21-1757981266-1123561945-839522115-2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360" autoAdjust="0"/>
  </p:normalViewPr>
  <p:slideViewPr>
    <p:cSldViewPr snapToGrid="0">
      <p:cViewPr varScale="1">
        <p:scale>
          <a:sx n="103" d="100"/>
          <a:sy n="103" d="100"/>
        </p:scale>
        <p:origin x="7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0F94E-3F65-428B-9446-76F2394144B0}" type="datetimeFigureOut">
              <a:rPr lang="fr-FR" smtClean="0"/>
              <a:t>17/03/2024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D47EA-E039-4154-BC49-92BD4DDEE65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28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07FEB-0D0B-47CB-A210-E172A1D7A3A9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447D-64B2-403B-993C-6C643CB0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9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447D-64B2-403B-993C-6C643CB01D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8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447D-64B2-403B-993C-6C643CB01D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26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4ECA1-F552-49B8-9534-C6767889AC19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482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4ECA1-F552-49B8-9534-C6767889AC19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6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447D-64B2-403B-993C-6C643CB01D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64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4ECA1-F552-49B8-9534-C6767889AC1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3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447D-64B2-403B-993C-6C643CB01D4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99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4ECA1-F552-49B8-9534-C6767889AC1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41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4ECA1-F552-49B8-9534-C6767889AC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4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305"/>
            <a:ext cx="12192000" cy="332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525001"/>
            <a:ext cx="12192000" cy="332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448800" y="6525001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9B07DF4E-1D3E-4B34-8A77-8DB3EC2896C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7235" y="6508937"/>
            <a:ext cx="2743200" cy="365125"/>
          </a:xfrm>
        </p:spPr>
        <p:txBody>
          <a:bodyPr/>
          <a:lstStyle/>
          <a:p>
            <a:fld id="{D88A96C9-1192-44E9-9792-F1E1DC067BA6}" type="datetime1">
              <a:rPr lang="fr-FR" smtClean="0"/>
              <a:t>17/03/2024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33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237CA-2DAF-4B1E-AD20-3C234D63511D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05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0D01-1E35-427E-A294-A8078B9E483B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304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191291-9859-46B1-BAE1-070CC032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F5FE-A338-40D1-AA74-A7D87AECBF10}" type="datetime1">
              <a:rPr lang="fr-FR" smtClean="0"/>
              <a:t>17/03/2024</a:t>
            </a:fld>
            <a:endParaRPr lang="fr-M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0C25B3-68C9-4772-8F30-15732C9C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672D5C-A3A0-4668-972E-8E859A8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28E43-0E0A-4FC7-9870-4322C6B8B1A4}" type="slidenum">
              <a:rPr lang="fr-MA" smtClean="0"/>
              <a:t>‹#›</a:t>
            </a:fld>
            <a:endParaRPr lang="fr-M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F4E474-A22A-4EFF-B3F0-E1FEC7CBD915}"/>
              </a:ext>
            </a:extLst>
          </p:cNvPr>
          <p:cNvSpPr/>
          <p:nvPr userDrawn="1"/>
        </p:nvSpPr>
        <p:spPr>
          <a:xfrm>
            <a:off x="0" y="482138"/>
            <a:ext cx="8065477" cy="1298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F1A4A-9DD2-48FB-8E51-A86D8E01BC0E}"/>
              </a:ext>
            </a:extLst>
          </p:cNvPr>
          <p:cNvSpPr/>
          <p:nvPr userDrawn="1"/>
        </p:nvSpPr>
        <p:spPr>
          <a:xfrm>
            <a:off x="9120552" y="54707"/>
            <a:ext cx="3048000" cy="1078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0D35D-80D7-4041-959C-CA4455F11A65}"/>
              </a:ext>
            </a:extLst>
          </p:cNvPr>
          <p:cNvSpPr/>
          <p:nvPr userDrawn="1"/>
        </p:nvSpPr>
        <p:spPr>
          <a:xfrm>
            <a:off x="3" y="410310"/>
            <a:ext cx="8393720" cy="53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10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D8B8-B5B7-45FE-88C0-866F443DCDE9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765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DF53-0B90-4DE1-B0F9-2313185A03B9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364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6FF0-12CE-4278-AEFB-13ADC3E5B43D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95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77-3B0F-456C-A2F0-2D13DD86A1B9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35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A147-789D-49B0-9248-8C7D17E84C33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09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6EAF-6F6F-4754-B353-5FE37575E79D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63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8099-58B0-4188-B26D-A5D010BF40C3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1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EFFD-AB56-4A0F-BD44-86FEF0A354BC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741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8BAF-FD08-45F4-8412-F3720BA3D663}" type="datetime1">
              <a:rPr lang="fr-FR" smtClean="0"/>
              <a:t>17/03/2024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DF4E-1D3E-4B34-8A77-8DB3EC2896C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305"/>
            <a:ext cx="12192000" cy="3329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525001"/>
            <a:ext cx="12192000" cy="332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29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17378-9CBF-40F6-9C8E-6FE523BF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BBC516-FF55-4642-9EEB-D099DFFC3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9B4EA3-2FB1-492A-BAF0-74F240F63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718D6-8581-4FA8-91FF-F1B1CC4DA861}" type="datetime1">
              <a:rPr lang="fr-FR" smtClean="0"/>
              <a:t>17/03/2024</a:t>
            </a:fld>
            <a:endParaRPr lang="fr-M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7EC1EE-744A-412E-BA28-8C2D6EC06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8E3E3-5881-407F-8175-A63CFA5CD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28E43-0E0A-4FC7-9870-4322C6B8B1A4}" type="slidenum">
              <a:rPr lang="fr-MA" smtClean="0"/>
              <a:t>‹#›</a:t>
            </a:fld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E8AD34-827F-472D-8E3F-BF106D2DBE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mp"/><Relationship Id="rId5" Type="http://schemas.openxmlformats.org/officeDocument/2006/relationships/image" Target="../media/image18.gi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2.tm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-org.in2p3.bib.cnrs.fr/10.1016/j.matt.2021.09.02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2993" y="1859340"/>
            <a:ext cx="90060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 hybrid technology for thin film deposition of transparent conductive oxides -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photovoltaic applications</a:t>
            </a:r>
            <a:endParaRPr lang="fr-FR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F76A885-9DC3-4767-A1D9-9F11F1B8BD9E}"/>
              </a:ext>
            </a:extLst>
          </p:cNvPr>
          <p:cNvGrpSpPr/>
          <p:nvPr/>
        </p:nvGrpSpPr>
        <p:grpSpPr>
          <a:xfrm>
            <a:off x="8862470" y="448451"/>
            <a:ext cx="3258840" cy="720000"/>
            <a:chOff x="231848" y="5900449"/>
            <a:chExt cx="3258840" cy="79270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81E9F57-E2BC-4A9B-B439-E63BF9B23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678" y="5972449"/>
              <a:ext cx="1110658" cy="681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34516E2-BECB-47AC-98DD-DCC5A9ABC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48" y="5900449"/>
              <a:ext cx="1175481" cy="77400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BD1B49A-B340-49CE-B3CA-3EC959A9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685" y="5919150"/>
              <a:ext cx="774003" cy="774003"/>
            </a:xfrm>
            <a:prstGeom prst="rect">
              <a:avLst/>
            </a:prstGeom>
          </p:spPr>
        </p:pic>
      </p:grp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CCC63403-CD5A-4C0F-AD6E-DF4000E60E4F}"/>
              </a:ext>
            </a:extLst>
          </p:cNvPr>
          <p:cNvSpPr txBox="1">
            <a:spLocks/>
          </p:cNvSpPr>
          <p:nvPr/>
        </p:nvSpPr>
        <p:spPr>
          <a:xfrm>
            <a:off x="5417891" y="6507988"/>
            <a:ext cx="1727261" cy="368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2F2F2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93740" y="1384137"/>
            <a:ext cx="260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Zakariae EN-NAJI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66E8B-59AB-4479-B82A-215D08FAF6FA}"/>
              </a:ext>
            </a:extLst>
          </p:cNvPr>
          <p:cNvSpPr txBox="1"/>
          <p:nvPr/>
        </p:nvSpPr>
        <p:spPr>
          <a:xfrm>
            <a:off x="5366756" y="3737676"/>
            <a:ext cx="1458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18/03/2024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425BF-0C51-4A69-A8DB-ECE1964B8E08}"/>
              </a:ext>
            </a:extLst>
          </p:cNvPr>
          <p:cNvSpPr txBox="1"/>
          <p:nvPr/>
        </p:nvSpPr>
        <p:spPr>
          <a:xfrm>
            <a:off x="4465586" y="4076230"/>
            <a:ext cx="4396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Supervised by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Ana LACOSTE (Thesis director, LPSC)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Alexandre BES (Co-supervisor, LPSC)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Perrine CARROY (Co-supervisor, </a:t>
            </a:r>
            <a:r>
              <a:rPr lang="en-GB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Cea</a:t>
            </a:r>
            <a:r>
              <a:rPr lang="en-GB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Liten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96D50-D4BC-402F-9A8E-BB9569B3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104C9-E060-408E-AF98-AC68A24BEDFE}"/>
              </a:ext>
            </a:extLst>
          </p:cNvPr>
          <p:cNvSpPr txBox="1"/>
          <p:nvPr/>
        </p:nvSpPr>
        <p:spPr>
          <a:xfrm>
            <a:off x="3625288" y="5800678"/>
            <a:ext cx="561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Plasmas-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Matériaux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-Nanostructures team (CRMPN)</a:t>
            </a:r>
          </a:p>
        </p:txBody>
      </p:sp>
    </p:spTree>
    <p:extLst>
      <p:ext uri="{BB962C8B-B14F-4D97-AF65-F5344CB8AC3E}">
        <p14:creationId xmlns:p14="http://schemas.microsoft.com/office/powerpoint/2010/main" val="9276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82BFD3-04D2-45B4-A402-FA0B88C0F89E}"/>
              </a:ext>
            </a:extLst>
          </p:cNvPr>
          <p:cNvSpPr txBox="1"/>
          <p:nvPr/>
        </p:nvSpPr>
        <p:spPr>
          <a:xfrm>
            <a:off x="-27131" y="-277589"/>
            <a:ext cx="9946987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simulation: Current Microwave applicator configuration (2,45 GHz)</a:t>
            </a:r>
          </a:p>
        </p:txBody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C2ABB30-FE15-4F2C-B2F0-4A30C51B69E8}"/>
              </a:ext>
            </a:extLst>
          </p:cNvPr>
          <p:cNvGrpSpPr/>
          <p:nvPr/>
        </p:nvGrpSpPr>
        <p:grpSpPr>
          <a:xfrm>
            <a:off x="2768734" y="1197983"/>
            <a:ext cx="3350419" cy="1629848"/>
            <a:chOff x="4451299" y="835559"/>
            <a:chExt cx="3350419" cy="162984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4E1F8E8D-2709-4B80-805C-1AD8227E9A58}"/>
                </a:ext>
              </a:extLst>
            </p:cNvPr>
            <p:cNvGrpSpPr/>
            <p:nvPr/>
          </p:nvGrpSpPr>
          <p:grpSpPr>
            <a:xfrm>
              <a:off x="4491550" y="835559"/>
              <a:ext cx="3269919" cy="1378008"/>
              <a:chOff x="4016241" y="1155642"/>
              <a:chExt cx="3870459" cy="1666185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9C3ED8D5-CA18-4AF0-AE1E-F575BF778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6241" y="1155642"/>
                <a:ext cx="3870459" cy="1666185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40752FF-F0CB-4F21-A6DF-7065EC11CAB6}"/>
                  </a:ext>
                </a:extLst>
              </p:cNvPr>
              <p:cNvSpPr/>
              <p:nvPr/>
            </p:nvSpPr>
            <p:spPr>
              <a:xfrm>
                <a:off x="4410075" y="1752600"/>
                <a:ext cx="438150" cy="20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744437F-BEEF-4CA1-AB7C-989488246FE8}"/>
                  </a:ext>
                </a:extLst>
              </p:cNvPr>
              <p:cNvSpPr/>
              <p:nvPr/>
            </p:nvSpPr>
            <p:spPr>
              <a:xfrm>
                <a:off x="7429500" y="1743075"/>
                <a:ext cx="438150" cy="20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6B86FC5-6E70-4EC7-B7CC-1F28565FEBEA}"/>
                </a:ext>
              </a:extLst>
            </p:cNvPr>
            <p:cNvSpPr txBox="1"/>
            <p:nvPr/>
          </p:nvSpPr>
          <p:spPr>
            <a:xfrm>
              <a:off x="4451299" y="2157630"/>
              <a:ext cx="33504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Principle of the 2-port model.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7D046B0-9732-463B-A848-2772556B44A0}"/>
              </a:ext>
            </a:extLst>
          </p:cNvPr>
          <p:cNvSpPr txBox="1"/>
          <p:nvPr/>
        </p:nvSpPr>
        <p:spPr>
          <a:xfrm>
            <a:off x="1015801" y="480237"/>
            <a:ext cx="9616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Geometry/material definition → Simulation using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omsol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multiphysics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→ Data processing</a:t>
            </a:r>
            <a:r>
              <a:rPr lang="en-US" sz="2000" dirty="0"/>
              <a:t>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FA43CA4-BB52-4532-A082-A4FC66444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239795"/>
              </p:ext>
            </p:extLst>
          </p:nvPr>
        </p:nvGraphicFramePr>
        <p:xfrm>
          <a:off x="2166633" y="2924373"/>
          <a:ext cx="4468538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2171990">
                  <a:extLst>
                    <a:ext uri="{9D8B030D-6E8A-4147-A177-3AD203B41FA5}">
                      <a16:colId xmlns:a16="http://schemas.microsoft.com/office/drawing/2014/main" val="3141876599"/>
                    </a:ext>
                  </a:extLst>
                </a:gridCol>
                <a:gridCol w="2296548">
                  <a:extLst>
                    <a:ext uri="{9D8B030D-6E8A-4147-A177-3AD203B41FA5}">
                      <a16:colId xmlns:a16="http://schemas.microsoft.com/office/drawing/2014/main" val="13463750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noProof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configuration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64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400" kern="1200" baseline="-250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60mm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551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400" kern="1200" baseline="-250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 mm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644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 defTabSz="914400" rtl="0" eaLnBrk="1" latinLnBrk="0" hangingPunct="1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Connector position (z)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b="1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 mm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92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Applicator length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 mm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488736"/>
                  </a:ext>
                </a:extLst>
              </a:tr>
              <a:tr h="109387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Connecteur D</a:t>
                      </a:r>
                      <a:r>
                        <a:rPr lang="en-US" sz="1400" kern="1200" baseline="-250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10,5 mm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748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Connecteur D</a:t>
                      </a:r>
                      <a:r>
                        <a:rPr lang="en-US" sz="1400" kern="1200" baseline="-2500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endParaRPr lang="en-US" sz="20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4,85 mm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711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noProof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Propagation medium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125095" algn="ctr"/>
                      <a:r>
                        <a:rPr lang="en-US" sz="1400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Air</a:t>
                      </a:r>
                      <a:endParaRPr lang="en-US" sz="20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378192"/>
                  </a:ext>
                </a:extLst>
              </a:tr>
            </a:tbl>
          </a:graphicData>
        </a:graphic>
      </p:graphicFrame>
      <p:sp>
        <p:nvSpPr>
          <p:cNvPr id="40" name="ZoneTexte 39">
            <a:extLst>
              <a:ext uri="{FF2B5EF4-FFF2-40B4-BE49-F238E27FC236}">
                <a16:creationId xmlns:a16="http://schemas.microsoft.com/office/drawing/2014/main" id="{00E0820B-CBFD-40AC-8D75-6CE011B56E45}"/>
              </a:ext>
            </a:extLst>
          </p:cNvPr>
          <p:cNvSpPr txBox="1"/>
          <p:nvPr/>
        </p:nvSpPr>
        <p:spPr>
          <a:xfrm>
            <a:off x="2302264" y="4631253"/>
            <a:ext cx="4382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Configuration dimensions: Existing at LPSC.</a:t>
            </a:r>
            <a:endParaRPr lang="en-US" sz="36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76692B-3E84-4C0E-A34E-2325DF36D0C4}"/>
              </a:ext>
            </a:extLst>
          </p:cNvPr>
          <p:cNvGrpSpPr/>
          <p:nvPr/>
        </p:nvGrpSpPr>
        <p:grpSpPr>
          <a:xfrm>
            <a:off x="8171322" y="779036"/>
            <a:ext cx="3989655" cy="5588821"/>
            <a:chOff x="7458896" y="1138751"/>
            <a:chExt cx="3989655" cy="55888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1234117-C8E2-42C6-A088-C33AE9315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10" b="31129"/>
            <a:stretch/>
          </p:blipFill>
          <p:spPr>
            <a:xfrm rot="16200000">
              <a:off x="6765245" y="2649660"/>
              <a:ext cx="5540090" cy="2518272"/>
            </a:xfrm>
            <a:prstGeom prst="rect">
              <a:avLst/>
            </a:prstGeom>
          </p:spPr>
        </p:pic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2CCBCE8-3F32-4184-87D3-02F67781AFD3}"/>
                </a:ext>
              </a:extLst>
            </p:cNvPr>
            <p:cNvSpPr txBox="1"/>
            <p:nvPr/>
          </p:nvSpPr>
          <p:spPr>
            <a:xfrm>
              <a:off x="9533016" y="6450573"/>
              <a:ext cx="1493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</a:t>
              </a:r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connecteur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B79BB03-ED08-4C80-9960-8BAD32ED854D}"/>
                </a:ext>
              </a:extLst>
            </p:cNvPr>
            <p:cNvSpPr/>
            <p:nvPr/>
          </p:nvSpPr>
          <p:spPr>
            <a:xfrm>
              <a:off x="8234091" y="6034225"/>
              <a:ext cx="875154" cy="349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Port 1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A3504A-CD56-4A10-863E-B930196DC9D9}"/>
                </a:ext>
              </a:extLst>
            </p:cNvPr>
            <p:cNvSpPr/>
            <p:nvPr/>
          </p:nvSpPr>
          <p:spPr>
            <a:xfrm>
              <a:off x="7458896" y="1549069"/>
              <a:ext cx="1030549" cy="349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Port 2 </a:t>
              </a: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364E974B-00EE-42A8-A554-085EDA14536F}"/>
                </a:ext>
              </a:extLst>
            </p:cNvPr>
            <p:cNvCxnSpPr>
              <a:cxnSpLocks/>
            </p:cNvCxnSpPr>
            <p:nvPr/>
          </p:nvCxnSpPr>
          <p:spPr>
            <a:xfrm>
              <a:off x="8993614" y="6225139"/>
              <a:ext cx="4442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8E2920D0-22D9-4C23-9DBF-C34A3B0CFAC9}"/>
                </a:ext>
              </a:extLst>
            </p:cNvPr>
            <p:cNvCxnSpPr/>
            <p:nvPr/>
          </p:nvCxnSpPr>
          <p:spPr>
            <a:xfrm>
              <a:off x="8318373" y="1736264"/>
              <a:ext cx="4442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C4C9F29D-542B-4F6F-BA2C-158BCC984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9860" y="1736264"/>
              <a:ext cx="75386" cy="418115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FDA2C457-2CBB-49D8-82C1-11E0CD1CA1E8}"/>
                </a:ext>
              </a:extLst>
            </p:cNvPr>
            <p:cNvSpPr txBox="1"/>
            <p:nvPr/>
          </p:nvSpPr>
          <p:spPr>
            <a:xfrm>
              <a:off x="10134586" y="3560383"/>
              <a:ext cx="909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0922E467-2D9B-4366-BC48-D75AF41E36F4}"/>
                </a:ext>
              </a:extLst>
            </p:cNvPr>
            <p:cNvCxnSpPr/>
            <p:nvPr/>
          </p:nvCxnSpPr>
          <p:spPr>
            <a:xfrm>
              <a:off x="9533409" y="6170372"/>
              <a:ext cx="54000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A5F4369-700C-4E8E-B380-CB2AF993A352}"/>
                </a:ext>
              </a:extLst>
            </p:cNvPr>
            <p:cNvCxnSpPr/>
            <p:nvPr/>
          </p:nvCxnSpPr>
          <p:spPr>
            <a:xfrm>
              <a:off x="9533532" y="6385765"/>
              <a:ext cx="54000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F54A85A0-4598-4DC8-908B-7F168511B3F4}"/>
                </a:ext>
              </a:extLst>
            </p:cNvPr>
            <p:cNvCxnSpPr/>
            <p:nvPr/>
          </p:nvCxnSpPr>
          <p:spPr>
            <a:xfrm>
              <a:off x="9536097" y="6223163"/>
              <a:ext cx="32400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8142E0B-4891-44F6-A586-29FFF83C9E65}"/>
                </a:ext>
              </a:extLst>
            </p:cNvPr>
            <p:cNvCxnSpPr/>
            <p:nvPr/>
          </p:nvCxnSpPr>
          <p:spPr>
            <a:xfrm>
              <a:off x="9533016" y="6329458"/>
              <a:ext cx="32400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84A7CFFD-9C35-4D44-99FC-727AD2BF074C}"/>
                </a:ext>
              </a:extLst>
            </p:cNvPr>
            <p:cNvCxnSpPr>
              <a:cxnSpLocks/>
            </p:cNvCxnSpPr>
            <p:nvPr/>
          </p:nvCxnSpPr>
          <p:spPr>
            <a:xfrm>
              <a:off x="10060850" y="6144383"/>
              <a:ext cx="0" cy="229321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DD7FB601-03C1-431A-A5E4-1480E5EFA0B1}"/>
                </a:ext>
              </a:extLst>
            </p:cNvPr>
            <p:cNvCxnSpPr>
              <a:cxnSpLocks/>
            </p:cNvCxnSpPr>
            <p:nvPr/>
          </p:nvCxnSpPr>
          <p:spPr>
            <a:xfrm>
              <a:off x="9857141" y="6193201"/>
              <a:ext cx="819" cy="14400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842DFB3-403B-4CBB-A5FF-95AA7B16E4E7}"/>
                </a:ext>
              </a:extLst>
            </p:cNvPr>
            <p:cNvSpPr txBox="1"/>
            <p:nvPr/>
          </p:nvSpPr>
          <p:spPr>
            <a:xfrm>
              <a:off x="9955279" y="6102735"/>
              <a:ext cx="1493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</a:t>
              </a:r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connecteur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15FCFA5-1F6A-4F3C-A1C2-BB8183C12A13}"/>
                </a:ext>
              </a:extLst>
            </p:cNvPr>
            <p:cNvSpPr txBox="1"/>
            <p:nvPr/>
          </p:nvSpPr>
          <p:spPr>
            <a:xfrm>
              <a:off x="9001487" y="1712166"/>
              <a:ext cx="1297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</a:t>
              </a:r>
              <a:endParaRPr lang="en-US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255546E0-4548-4E4F-B868-F3E061CFEE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8516" y="1748579"/>
              <a:ext cx="1476000" cy="477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30AE064-01CD-43A6-9FE3-083D4E269DF2}"/>
                </a:ext>
              </a:extLst>
            </p:cNvPr>
            <p:cNvSpPr txBox="1"/>
            <p:nvPr/>
          </p:nvSpPr>
          <p:spPr>
            <a:xfrm>
              <a:off x="8861925" y="1436965"/>
              <a:ext cx="1584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</a:t>
              </a:r>
              <a:endParaRPr lang="en-US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60DDE16E-4228-4CD6-A873-A445FF4455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2594" y="1684703"/>
              <a:ext cx="1597266" cy="153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Espace réservé du numéro de diapositive 2">
            <a:extLst>
              <a:ext uri="{FF2B5EF4-FFF2-40B4-BE49-F238E27FC236}">
                <a16:creationId xmlns:a16="http://schemas.microsoft.com/office/drawing/2014/main" id="{088E03AE-8BB8-41A3-BCDB-9E4284FE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009" y="6492875"/>
            <a:ext cx="2743200" cy="365125"/>
          </a:xfrm>
        </p:spPr>
        <p:txBody>
          <a:bodyPr/>
          <a:lstStyle/>
          <a:p>
            <a:fld id="{47D28E43-0E0A-4FC7-9870-4322C6B8B1A4}" type="slidenum">
              <a:rPr lang="en-US" sz="1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2EA6F-7C2B-48EB-A53C-8F71F1F8216E}"/>
              </a:ext>
            </a:extLst>
          </p:cNvPr>
          <p:cNvSpPr txBox="1"/>
          <p:nvPr/>
        </p:nvSpPr>
        <p:spPr>
          <a:xfrm>
            <a:off x="739376" y="5389077"/>
            <a:ext cx="8072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the COMSOL simulation: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source of the non-uniformity of the electromagnetic field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C751D6A-76FE-49EB-826F-9F67AD186BFB}"/>
              </a:ext>
            </a:extLst>
          </p:cNvPr>
          <p:cNvSpPr/>
          <p:nvPr/>
        </p:nvSpPr>
        <p:spPr>
          <a:xfrm>
            <a:off x="315675" y="5472668"/>
            <a:ext cx="363310" cy="217219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300DDD-57AE-44E2-96F5-1CD6135F8026}"/>
              </a:ext>
            </a:extLst>
          </p:cNvPr>
          <p:cNvSpPr/>
          <p:nvPr/>
        </p:nvSpPr>
        <p:spPr>
          <a:xfrm>
            <a:off x="10640036" y="861858"/>
            <a:ext cx="939886" cy="283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5,71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en-GB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3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383C96-B220-44FD-AA7A-4196590C20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467" y="3336074"/>
            <a:ext cx="3934921" cy="2951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0D849-9E9F-48DB-ABD8-DC85BB295990}"/>
              </a:ext>
            </a:extLst>
          </p:cNvPr>
          <p:cNvGrpSpPr/>
          <p:nvPr/>
        </p:nvGrpSpPr>
        <p:grpSpPr>
          <a:xfrm>
            <a:off x="3246510" y="338805"/>
            <a:ext cx="4167103" cy="3149195"/>
            <a:chOff x="7528525" y="349900"/>
            <a:chExt cx="4167103" cy="314919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3DB4B6A-5E83-465A-A8D0-FBFEA6F1E7CF}"/>
                </a:ext>
              </a:extLst>
            </p:cNvPr>
            <p:cNvGrpSpPr/>
            <p:nvPr/>
          </p:nvGrpSpPr>
          <p:grpSpPr>
            <a:xfrm>
              <a:off x="7528525" y="349900"/>
              <a:ext cx="4167103" cy="3149195"/>
              <a:chOff x="7043645" y="471359"/>
              <a:chExt cx="4451025" cy="3439543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A96A9E4-32A1-4605-8B89-48DEB5156170}"/>
                  </a:ext>
                </a:extLst>
              </p:cNvPr>
              <p:cNvGrpSpPr/>
              <p:nvPr/>
            </p:nvGrpSpPr>
            <p:grpSpPr>
              <a:xfrm>
                <a:off x="7043645" y="471359"/>
                <a:ext cx="4451025" cy="3439543"/>
                <a:chOff x="7567830" y="414119"/>
                <a:chExt cx="4451025" cy="3439543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DF9F904E-B087-4FC8-B9DB-807667E547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513" t="13793" r="12202" b="13103"/>
                <a:stretch/>
              </p:blipFill>
              <p:spPr>
                <a:xfrm>
                  <a:off x="7567830" y="414119"/>
                  <a:ext cx="4451025" cy="3063692"/>
                </a:xfrm>
                <a:prstGeom prst="rect">
                  <a:avLst/>
                </a:prstGeom>
              </p:spPr>
            </p:pic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7782EA0-C4AE-439E-B389-2D5290C74E88}"/>
                    </a:ext>
                  </a:extLst>
                </p:cNvPr>
                <p:cNvSpPr txBox="1"/>
                <p:nvPr/>
              </p:nvSpPr>
              <p:spPr>
                <a:xfrm>
                  <a:off x="7719613" y="3483894"/>
                  <a:ext cx="4286251" cy="3697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S11 reflection as a function of frequency.</a:t>
                  </a:r>
                  <a:endPara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9CCD450-EF3E-4F83-B900-9323B51E79E0}"/>
                  </a:ext>
                </a:extLst>
              </p:cNvPr>
              <p:cNvSpPr txBox="1"/>
              <p:nvPr/>
            </p:nvSpPr>
            <p:spPr>
              <a:xfrm>
                <a:off x="9087657" y="3293398"/>
                <a:ext cx="875278" cy="3025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(GHz)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9F0A9D-C0CE-4C1C-BA64-EAEAAC16BC99}"/>
                </a:ext>
              </a:extLst>
            </p:cNvPr>
            <p:cNvSpPr txBox="1"/>
            <p:nvPr/>
          </p:nvSpPr>
          <p:spPr>
            <a:xfrm>
              <a:off x="9143469" y="2373246"/>
              <a:ext cx="246610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Reflection of -7 dB (20%)</a:t>
              </a:r>
              <a:endParaRPr lang="en-GB" sz="1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92369C-85E9-487C-8DAB-9FC76D0EBC7C}"/>
              </a:ext>
            </a:extLst>
          </p:cNvPr>
          <p:cNvGrpSpPr/>
          <p:nvPr/>
        </p:nvGrpSpPr>
        <p:grpSpPr>
          <a:xfrm>
            <a:off x="8754203" y="3607373"/>
            <a:ext cx="2743201" cy="2589738"/>
            <a:chOff x="8754203" y="3607373"/>
            <a:chExt cx="2743201" cy="258973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D3E923E-4B05-46B9-888E-A6DA5A2AA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4203" y="3607373"/>
              <a:ext cx="2743201" cy="2057401"/>
            </a:xfrm>
            <a:prstGeom prst="rect">
              <a:avLst/>
            </a:prstGeom>
          </p:spPr>
        </p:pic>
        <p:sp>
          <p:nvSpPr>
            <p:cNvPr id="17" name="ZoneTexte 26">
              <a:extLst>
                <a:ext uri="{FF2B5EF4-FFF2-40B4-BE49-F238E27FC236}">
                  <a16:creationId xmlns:a16="http://schemas.microsoft.com/office/drawing/2014/main" id="{0BDB5C73-9D66-4D26-BC3F-033BFDB44F72}"/>
                </a:ext>
              </a:extLst>
            </p:cNvPr>
            <p:cNvSpPr txBox="1"/>
            <p:nvPr/>
          </p:nvSpPr>
          <p:spPr>
            <a:xfrm>
              <a:off x="8985856" y="5827779"/>
              <a:ext cx="2279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Ey component</a:t>
              </a:r>
            </a:p>
          </p:txBody>
        </p:sp>
      </p:grpSp>
      <p:sp>
        <p:nvSpPr>
          <p:cNvPr id="19" name="ZoneTexte 27">
            <a:extLst>
              <a:ext uri="{FF2B5EF4-FFF2-40B4-BE49-F238E27FC236}">
                <a16:creationId xmlns:a16="http://schemas.microsoft.com/office/drawing/2014/main" id="{9184B2F1-D568-4EB9-A822-088EDB68674F}"/>
              </a:ext>
            </a:extLst>
          </p:cNvPr>
          <p:cNvSpPr txBox="1"/>
          <p:nvPr/>
        </p:nvSpPr>
        <p:spPr>
          <a:xfrm>
            <a:off x="4744577" y="5849734"/>
            <a:ext cx="165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component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66827BD0-FA9E-42FD-8102-350BECA5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7FC496-2B34-452A-9EF7-133CC5639BDC}"/>
              </a:ext>
            </a:extLst>
          </p:cNvPr>
          <p:cNvGrpSpPr/>
          <p:nvPr/>
        </p:nvGrpSpPr>
        <p:grpSpPr>
          <a:xfrm>
            <a:off x="8708525" y="787622"/>
            <a:ext cx="2404190" cy="2543705"/>
            <a:chOff x="3946263" y="490563"/>
            <a:chExt cx="2404190" cy="2543705"/>
          </a:xfrm>
        </p:grpSpPr>
        <p:pic>
          <p:nvPicPr>
            <p:cNvPr id="21" name="Image 9">
              <a:extLst>
                <a:ext uri="{FF2B5EF4-FFF2-40B4-BE49-F238E27FC236}">
                  <a16:creationId xmlns:a16="http://schemas.microsoft.com/office/drawing/2014/main" id="{6D8384B0-0A8F-4E1B-9F10-B15EB0717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263" y="490563"/>
              <a:ext cx="2404190" cy="2254987"/>
            </a:xfrm>
            <a:prstGeom prst="rect">
              <a:avLst/>
            </a:prstGeom>
          </p:spPr>
        </p:pic>
        <p:sp>
          <p:nvSpPr>
            <p:cNvPr id="22" name="ZoneTexte 27">
              <a:extLst>
                <a:ext uri="{FF2B5EF4-FFF2-40B4-BE49-F238E27FC236}">
                  <a16:creationId xmlns:a16="http://schemas.microsoft.com/office/drawing/2014/main" id="{28574BBC-780B-423F-A25C-385CBAB3D7F6}"/>
                </a:ext>
              </a:extLst>
            </p:cNvPr>
            <p:cNvSpPr txBox="1"/>
            <p:nvPr/>
          </p:nvSpPr>
          <p:spPr>
            <a:xfrm>
              <a:off x="4323073" y="2664936"/>
              <a:ext cx="165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NormE</a:t>
              </a:r>
              <a:endParaRPr 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D2D607-E9AA-4AEC-BB77-3A09ADE6050B}"/>
              </a:ext>
            </a:extLst>
          </p:cNvPr>
          <p:cNvGrpSpPr/>
          <p:nvPr/>
        </p:nvGrpSpPr>
        <p:grpSpPr>
          <a:xfrm>
            <a:off x="172315" y="766710"/>
            <a:ext cx="3074195" cy="5090770"/>
            <a:chOff x="172315" y="766710"/>
            <a:chExt cx="3074195" cy="50907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DECC9E-06C5-461B-ABD8-F7D3460694C8}"/>
                </a:ext>
              </a:extLst>
            </p:cNvPr>
            <p:cNvSpPr txBox="1"/>
            <p:nvPr/>
          </p:nvSpPr>
          <p:spPr>
            <a:xfrm>
              <a:off x="172315" y="5518926"/>
              <a:ext cx="23388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configuration </a:t>
              </a:r>
              <a:endParaRPr lang="en-GB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A2C52B-2264-4085-9B54-9E6FCBF1D503}"/>
                </a:ext>
              </a:extLst>
            </p:cNvPr>
            <p:cNvGrpSpPr/>
            <p:nvPr/>
          </p:nvGrpSpPr>
          <p:grpSpPr>
            <a:xfrm>
              <a:off x="183897" y="766710"/>
              <a:ext cx="3062613" cy="4770737"/>
              <a:chOff x="188587" y="1204408"/>
              <a:chExt cx="2833234" cy="4610038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E2684770-A244-48F7-B267-73B5A02968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-721399" y="2340329"/>
                <a:ext cx="4384103" cy="2564131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846406-3A83-427C-A698-340921556627}"/>
                  </a:ext>
                </a:extLst>
              </p:cNvPr>
              <p:cNvSpPr txBox="1"/>
              <p:nvPr/>
            </p:nvSpPr>
            <p:spPr>
              <a:xfrm rot="16200000">
                <a:off x="2417798" y="4943840"/>
                <a:ext cx="8694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Port 1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93CDD9-07A9-405D-A796-B2AAAA5C2B3F}"/>
                  </a:ext>
                </a:extLst>
              </p:cNvPr>
              <p:cNvSpPr txBox="1"/>
              <p:nvPr/>
            </p:nvSpPr>
            <p:spPr>
              <a:xfrm>
                <a:off x="793388" y="1204408"/>
                <a:ext cx="8694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Port 2 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639065-FF22-4EEF-829F-9057AA1EF854}"/>
                  </a:ext>
                </a:extLst>
              </p:cNvPr>
              <p:cNvSpPr/>
              <p:nvPr/>
            </p:nvSpPr>
            <p:spPr>
              <a:xfrm>
                <a:off x="2013531" y="5209309"/>
                <a:ext cx="656064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kumimoji="0" lang="el-G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Ω</a:t>
                </a:r>
                <a:endParaRPr lang="en-GB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563A55-1938-44E3-8A3A-97A94915ED80}"/>
                  </a:ext>
                </a:extLst>
              </p:cNvPr>
              <p:cNvSpPr/>
              <p:nvPr/>
            </p:nvSpPr>
            <p:spPr>
              <a:xfrm>
                <a:off x="793388" y="3348565"/>
                <a:ext cx="869492" cy="2738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5,71</a:t>
                </a:r>
                <a:r>
                  <a:rPr kumimoji="0" lang="el-G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Ω</a:t>
                </a:r>
                <a:endParaRPr lang="en-GB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ZoneTexte 2">
            <a:extLst>
              <a:ext uri="{FF2B5EF4-FFF2-40B4-BE49-F238E27FC236}">
                <a16:creationId xmlns:a16="http://schemas.microsoft.com/office/drawing/2014/main" id="{AC6E714E-758F-41C1-B48C-FED5597EB7FB}"/>
              </a:ext>
            </a:extLst>
          </p:cNvPr>
          <p:cNvSpPr txBox="1"/>
          <p:nvPr/>
        </p:nvSpPr>
        <p:spPr>
          <a:xfrm>
            <a:off x="-36367" y="-275939"/>
            <a:ext cx="9946987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simulation: Current Microwave applicator configuration (2,45 GHz)</a:t>
            </a:r>
          </a:p>
        </p:txBody>
      </p:sp>
    </p:spTree>
    <p:extLst>
      <p:ext uri="{BB962C8B-B14F-4D97-AF65-F5344CB8AC3E}">
        <p14:creationId xmlns:p14="http://schemas.microsoft.com/office/powerpoint/2010/main" val="40577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72BEEFCA-36CD-4699-9E9B-7681E6714CBC}"/>
              </a:ext>
            </a:extLst>
          </p:cNvPr>
          <p:cNvGrpSpPr/>
          <p:nvPr/>
        </p:nvGrpSpPr>
        <p:grpSpPr>
          <a:xfrm>
            <a:off x="2427048" y="44148"/>
            <a:ext cx="8966180" cy="5298038"/>
            <a:chOff x="723793" y="82173"/>
            <a:chExt cx="9839984" cy="56750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85D01BC-DB1A-4830-BDBF-C16CFAB12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t="-5583" b="8283"/>
            <a:stretch/>
          </p:blipFill>
          <p:spPr>
            <a:xfrm>
              <a:off x="2108400" y="413318"/>
              <a:ext cx="4956615" cy="372996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2AE8F53-103E-42E8-9B15-D79B937430FC}"/>
                </a:ext>
              </a:extLst>
            </p:cNvPr>
            <p:cNvGrpSpPr/>
            <p:nvPr/>
          </p:nvGrpSpPr>
          <p:grpSpPr>
            <a:xfrm>
              <a:off x="723793" y="82173"/>
              <a:ext cx="8212887" cy="5675092"/>
              <a:chOff x="675922" y="376978"/>
              <a:chExt cx="8212887" cy="5675092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1106768E-141E-46CC-B7C8-12263CA7D61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  <a:lum bright="-20000" contrast="40000"/>
              </a:blip>
              <a:stretch>
                <a:fillRect/>
              </a:stretch>
            </p:blipFill>
            <p:spPr>
              <a:xfrm>
                <a:off x="675922" y="376978"/>
                <a:ext cx="7475644" cy="49320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FD37281-B540-4EB1-9CA7-6A207E221F8C}"/>
                  </a:ext>
                </a:extLst>
              </p:cNvPr>
              <p:cNvGrpSpPr/>
              <p:nvPr/>
            </p:nvGrpSpPr>
            <p:grpSpPr>
              <a:xfrm>
                <a:off x="907945" y="2767017"/>
                <a:ext cx="7980864" cy="3285053"/>
                <a:chOff x="907945" y="2767017"/>
                <a:chExt cx="7980864" cy="3285053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D5970FF-8EFF-4133-9E4B-ACEA7BC70DAD}"/>
                    </a:ext>
                  </a:extLst>
                </p:cNvPr>
                <p:cNvGrpSpPr/>
                <p:nvPr/>
              </p:nvGrpSpPr>
              <p:grpSpPr>
                <a:xfrm>
                  <a:off x="1992162" y="3700644"/>
                  <a:ext cx="5090549" cy="2351426"/>
                  <a:chOff x="2080532" y="2636954"/>
                  <a:chExt cx="5090549" cy="2351426"/>
                </a:xfrm>
              </p:grpSpPr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41F97D42-2CFD-4438-A8B3-AD4BD27FD975}"/>
                      </a:ext>
                    </a:extLst>
                  </p:cNvPr>
                  <p:cNvGrpSpPr/>
                  <p:nvPr/>
                </p:nvGrpSpPr>
                <p:grpSpPr>
                  <a:xfrm>
                    <a:off x="2080532" y="2636954"/>
                    <a:ext cx="5090549" cy="2351426"/>
                    <a:chOff x="2080532" y="2627718"/>
                    <a:chExt cx="5090549" cy="2351426"/>
                  </a:xfrm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0A2AEA1-AE51-4700-968E-8069017E4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0532" y="3372772"/>
                      <a:ext cx="1404000" cy="7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359120DE-3F98-4394-91CE-C30B8E32AA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7081" y="3365783"/>
                      <a:ext cx="1224000" cy="7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52436874-E63E-4094-91F0-D495680CD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4847" y="2633870"/>
                      <a:ext cx="648000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D985CE7A-DC3B-46FA-ABA7-64B4831F1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5731" y="2629751"/>
                      <a:ext cx="648000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B249EAAA-0198-4023-A84F-113F3930A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55" y="2628253"/>
                      <a:ext cx="588975" cy="586240"/>
                    </a:xfrm>
                    <a:prstGeom prst="rect">
                      <a:avLst/>
                    </a:prstGeom>
                    <a:solidFill>
                      <a:srgbClr val="FCF0D8"/>
                    </a:solidFill>
                    <a:ln w="952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D26491FB-EB30-4DBA-9BC7-FF17CAF5C7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347334" y="2641955"/>
                      <a:ext cx="559746" cy="537547"/>
                    </a:xfrm>
                    <a:prstGeom prst="rect">
                      <a:avLst/>
                    </a:prstGeom>
                    <a:solidFill>
                      <a:srgbClr val="70AD47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sz="1200" b="1" ker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TCO</a:t>
                      </a:r>
                    </a:p>
                  </p:txBody>
                </p:sp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AAACA002-3241-454E-9790-6761A6D0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4469" y="2629964"/>
                      <a:ext cx="54000" cy="2016000"/>
                    </a:xfrm>
                    <a:prstGeom prst="rect">
                      <a:avLst/>
                    </a:prstGeom>
                    <a:solidFill>
                      <a:srgbClr val="ED7D31">
                        <a:lumMod val="75000"/>
                      </a:srgbClr>
                    </a:solidFill>
                    <a:ln w="317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CD0A40C0-0372-43E1-A131-6EA1FD401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2835" y="2629930"/>
                      <a:ext cx="54000" cy="2016000"/>
                    </a:xfrm>
                    <a:prstGeom prst="rect">
                      <a:avLst/>
                    </a:prstGeom>
                    <a:solidFill>
                      <a:srgbClr val="ED7D31">
                        <a:lumMod val="75000"/>
                      </a:srgbClr>
                    </a:solidFill>
                    <a:ln w="317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9" name="TextBox 7">
                      <a:extLst>
                        <a:ext uri="{FF2B5EF4-FFF2-40B4-BE49-F238E27FC236}">
                          <a16:creationId xmlns:a16="http://schemas.microsoft.com/office/drawing/2014/main" id="{CB9D440F-EC1E-48F3-855F-F29CFF9FFA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16079" y="4702145"/>
                      <a:ext cx="182716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4400">
                        <a:defRPr/>
                      </a:pPr>
                      <a:r>
                        <a:rPr lang="en-US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Microwave  injection</a:t>
                      </a: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340FA056-256C-4BF1-BEE6-CE9958559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2197" y="2627718"/>
                      <a:ext cx="153155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7A53FFB6-ADC1-4C51-B602-90414E805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9106" y="2628221"/>
                      <a:ext cx="76464" cy="45719"/>
                    </a:xfrm>
                    <a:prstGeom prst="rect">
                      <a:avLst/>
                    </a:prstGeom>
                    <a:solidFill>
                      <a:srgbClr val="FFFAE4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6BDBF1BE-43D2-43AF-BA71-315CBB9997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68090" y="4486157"/>
                    <a:ext cx="648000" cy="36000"/>
                  </a:xfrm>
                  <a:custGeom>
                    <a:avLst/>
                    <a:gdLst>
                      <a:gd name="connsiteX0" fmla="*/ 0 w 2581421"/>
                      <a:gd name="connsiteY0" fmla="*/ 173350 h 335132"/>
                      <a:gd name="connsiteX1" fmla="*/ 351692 w 2581421"/>
                      <a:gd name="connsiteY1" fmla="*/ 4538 h 335132"/>
                      <a:gd name="connsiteX2" fmla="*/ 808892 w 2581421"/>
                      <a:gd name="connsiteY2" fmla="*/ 335129 h 335132"/>
                      <a:gd name="connsiteX3" fmla="*/ 1273126 w 2581421"/>
                      <a:gd name="connsiteY3" fmla="*/ 11572 h 335132"/>
                      <a:gd name="connsiteX4" fmla="*/ 1716258 w 2581421"/>
                      <a:gd name="connsiteY4" fmla="*/ 335129 h 335132"/>
                      <a:gd name="connsiteX5" fmla="*/ 2194560 w 2581421"/>
                      <a:gd name="connsiteY5" fmla="*/ 11572 h 335132"/>
                      <a:gd name="connsiteX6" fmla="*/ 2581421 w 2581421"/>
                      <a:gd name="connsiteY6" fmla="*/ 166316 h 335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1421" h="335132">
                        <a:moveTo>
                          <a:pt x="0" y="173350"/>
                        </a:moveTo>
                        <a:cubicBezTo>
                          <a:pt x="108438" y="75462"/>
                          <a:pt x="216877" y="-22425"/>
                          <a:pt x="351692" y="4538"/>
                        </a:cubicBezTo>
                        <a:cubicBezTo>
                          <a:pt x="486507" y="31501"/>
                          <a:pt x="655320" y="333957"/>
                          <a:pt x="808892" y="335129"/>
                        </a:cubicBezTo>
                        <a:cubicBezTo>
                          <a:pt x="962464" y="336301"/>
                          <a:pt x="1121898" y="11572"/>
                          <a:pt x="1273126" y="11572"/>
                        </a:cubicBezTo>
                        <a:cubicBezTo>
                          <a:pt x="1424354" y="11572"/>
                          <a:pt x="1562686" y="335129"/>
                          <a:pt x="1716258" y="335129"/>
                        </a:cubicBezTo>
                        <a:cubicBezTo>
                          <a:pt x="1869830" y="335129"/>
                          <a:pt x="2050366" y="39707"/>
                          <a:pt x="2194560" y="11572"/>
                        </a:cubicBezTo>
                        <a:cubicBezTo>
                          <a:pt x="2338754" y="-16563"/>
                          <a:pt x="2460087" y="74876"/>
                          <a:pt x="2581421" y="166316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DCA171A4-55FD-473F-88F0-54DA3A963B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34614" y="4450899"/>
                    <a:ext cx="648000" cy="36000"/>
                  </a:xfrm>
                  <a:custGeom>
                    <a:avLst/>
                    <a:gdLst>
                      <a:gd name="connsiteX0" fmla="*/ 0 w 2581421"/>
                      <a:gd name="connsiteY0" fmla="*/ 173350 h 335132"/>
                      <a:gd name="connsiteX1" fmla="*/ 351692 w 2581421"/>
                      <a:gd name="connsiteY1" fmla="*/ 4538 h 335132"/>
                      <a:gd name="connsiteX2" fmla="*/ 808892 w 2581421"/>
                      <a:gd name="connsiteY2" fmla="*/ 335129 h 335132"/>
                      <a:gd name="connsiteX3" fmla="*/ 1273126 w 2581421"/>
                      <a:gd name="connsiteY3" fmla="*/ 11572 h 335132"/>
                      <a:gd name="connsiteX4" fmla="*/ 1716258 w 2581421"/>
                      <a:gd name="connsiteY4" fmla="*/ 335129 h 335132"/>
                      <a:gd name="connsiteX5" fmla="*/ 2194560 w 2581421"/>
                      <a:gd name="connsiteY5" fmla="*/ 11572 h 335132"/>
                      <a:gd name="connsiteX6" fmla="*/ 2581421 w 2581421"/>
                      <a:gd name="connsiteY6" fmla="*/ 166316 h 335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1421" h="335132">
                        <a:moveTo>
                          <a:pt x="0" y="173350"/>
                        </a:moveTo>
                        <a:cubicBezTo>
                          <a:pt x="108438" y="75462"/>
                          <a:pt x="216877" y="-22425"/>
                          <a:pt x="351692" y="4538"/>
                        </a:cubicBezTo>
                        <a:cubicBezTo>
                          <a:pt x="486507" y="31501"/>
                          <a:pt x="655320" y="333957"/>
                          <a:pt x="808892" y="335129"/>
                        </a:cubicBezTo>
                        <a:cubicBezTo>
                          <a:pt x="962464" y="336301"/>
                          <a:pt x="1121898" y="11572"/>
                          <a:pt x="1273126" y="11572"/>
                        </a:cubicBezTo>
                        <a:cubicBezTo>
                          <a:pt x="1424354" y="11572"/>
                          <a:pt x="1562686" y="335129"/>
                          <a:pt x="1716258" y="335129"/>
                        </a:cubicBezTo>
                        <a:cubicBezTo>
                          <a:pt x="1869830" y="335129"/>
                          <a:pt x="2050366" y="39707"/>
                          <a:pt x="2194560" y="11572"/>
                        </a:cubicBezTo>
                        <a:cubicBezTo>
                          <a:pt x="2338754" y="-16563"/>
                          <a:pt x="2460087" y="74876"/>
                          <a:pt x="2581421" y="166316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76763E6B-4FBF-4BB9-A198-9239062F8C99}"/>
                    </a:ext>
                  </a:extLst>
                </p:cNvPr>
                <p:cNvSpPr/>
                <p:nvPr/>
              </p:nvSpPr>
              <p:spPr>
                <a:xfrm>
                  <a:off x="907945" y="5062484"/>
                  <a:ext cx="1678125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Head to head magnet</a:t>
                  </a:r>
                </a:p>
              </p:txBody>
            </p: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45464195-0FDE-4ED9-892B-0B6002222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97172" y="4404439"/>
                  <a:ext cx="719494" cy="71575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2E335E83-D3AD-41F1-A60D-4001AF2FFF4D}"/>
                    </a:ext>
                  </a:extLst>
                </p:cNvPr>
                <p:cNvSpPr/>
                <p:nvPr/>
              </p:nvSpPr>
              <p:spPr>
                <a:xfrm>
                  <a:off x="6180871" y="5606408"/>
                  <a:ext cx="120935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Solid material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E991BC0-63B5-411B-883E-EAE883E293BF}"/>
                    </a:ext>
                  </a:extLst>
                </p:cNvPr>
                <p:cNvSpPr/>
                <p:nvPr/>
              </p:nvSpPr>
              <p:spPr>
                <a:xfrm>
                  <a:off x="2145570" y="5606408"/>
                  <a:ext cx="982878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DC Heater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BC81BC9-F19F-4141-8FA7-30B07DCEC95D}"/>
                    </a:ext>
                  </a:extLst>
                </p:cNvPr>
                <p:cNvSpPr/>
                <p:nvPr/>
              </p:nvSpPr>
              <p:spPr>
                <a:xfrm>
                  <a:off x="7333805" y="4020719"/>
                  <a:ext cx="155500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Evaporated atoms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C0476C2-BA15-48B3-AB59-AAA67B4B7A6B}"/>
                    </a:ext>
                  </a:extLst>
                </p:cNvPr>
                <p:cNvSpPr/>
                <p:nvPr/>
              </p:nvSpPr>
              <p:spPr>
                <a:xfrm>
                  <a:off x="4079573" y="3700498"/>
                  <a:ext cx="85416" cy="2014893"/>
                </a:xfrm>
                <a:prstGeom prst="rect">
                  <a:avLst/>
                </a:prstGeom>
                <a:solidFill>
                  <a:srgbClr val="FEFDE8"/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1624003-62D6-46B3-A6EF-34DFFC08C1B6}"/>
                    </a:ext>
                  </a:extLst>
                </p:cNvPr>
                <p:cNvSpPr/>
                <p:nvPr/>
              </p:nvSpPr>
              <p:spPr>
                <a:xfrm>
                  <a:off x="4917439" y="3701583"/>
                  <a:ext cx="86740" cy="2014893"/>
                </a:xfrm>
                <a:prstGeom prst="rect">
                  <a:avLst/>
                </a:prstGeom>
                <a:solidFill>
                  <a:srgbClr val="FEFDE8"/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E91E280-4B60-4646-933C-665E7E590D54}"/>
                    </a:ext>
                  </a:extLst>
                </p:cNvPr>
                <p:cNvSpPr/>
                <p:nvPr/>
              </p:nvSpPr>
              <p:spPr>
                <a:xfrm>
                  <a:off x="5022329" y="3702660"/>
                  <a:ext cx="153155" cy="201263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B536E91-13BF-4944-8804-5B0900706544}"/>
                    </a:ext>
                  </a:extLst>
                </p:cNvPr>
                <p:cNvSpPr/>
                <p:nvPr/>
              </p:nvSpPr>
              <p:spPr>
                <a:xfrm>
                  <a:off x="4814324" y="3698574"/>
                  <a:ext cx="76464" cy="45719"/>
                </a:xfrm>
                <a:prstGeom prst="rect">
                  <a:avLst/>
                </a:prstGeom>
                <a:solidFill>
                  <a:srgbClr val="FCF0D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4BAD73ED-2395-4EF4-BDC0-356A87296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43163" y="3107817"/>
                  <a:ext cx="2473446" cy="9760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8C15C2C-CFF1-4EEB-93EC-F21E4384CB02}"/>
                    </a:ext>
                  </a:extLst>
                </p:cNvPr>
                <p:cNvGrpSpPr/>
                <p:nvPr/>
              </p:nvGrpSpPr>
              <p:grpSpPr>
                <a:xfrm>
                  <a:off x="4066535" y="2767017"/>
                  <a:ext cx="944604" cy="792981"/>
                  <a:chOff x="4224737" y="5308059"/>
                  <a:chExt cx="944604" cy="792981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505C755C-65D5-49E3-AC43-FA59427FEA25}"/>
                      </a:ext>
                    </a:extLst>
                  </p:cNvPr>
                  <p:cNvSpPr/>
                  <p:nvPr/>
                </p:nvSpPr>
                <p:spPr>
                  <a:xfrm>
                    <a:off x="4471273" y="5468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99CA96D3-11E1-4A7F-A37F-626B7D96E447}"/>
                      </a:ext>
                    </a:extLst>
                  </p:cNvPr>
                  <p:cNvSpPr/>
                  <p:nvPr/>
                </p:nvSpPr>
                <p:spPr>
                  <a:xfrm>
                    <a:off x="4471273" y="5468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ED9B87CA-B876-4E0A-8BB2-A4764FC52FFC}"/>
                      </a:ext>
                    </a:extLst>
                  </p:cNvPr>
                  <p:cNvSpPr/>
                  <p:nvPr/>
                </p:nvSpPr>
                <p:spPr>
                  <a:xfrm>
                    <a:off x="4224737" y="55650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E06CBB66-ED9F-40DC-B9B1-C14287F80BB4}"/>
                      </a:ext>
                    </a:extLst>
                  </p:cNvPr>
                  <p:cNvSpPr/>
                  <p:nvPr/>
                </p:nvSpPr>
                <p:spPr>
                  <a:xfrm>
                    <a:off x="4623673" y="56212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3DE7BA08-DA47-4274-96C5-BD0947F68FCD}"/>
                      </a:ext>
                    </a:extLst>
                  </p:cNvPr>
                  <p:cNvSpPr/>
                  <p:nvPr/>
                </p:nvSpPr>
                <p:spPr>
                  <a:xfrm>
                    <a:off x="4618348" y="550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625B381-8494-497E-A7D7-BA11AFF4CDDF}"/>
                      </a:ext>
                    </a:extLst>
                  </p:cNvPr>
                  <p:cNvSpPr/>
                  <p:nvPr/>
                </p:nvSpPr>
                <p:spPr>
                  <a:xfrm>
                    <a:off x="4375884" y="5340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01F509C9-320F-4892-9463-137BF9798877}"/>
                      </a:ext>
                    </a:extLst>
                  </p:cNvPr>
                  <p:cNvSpPr/>
                  <p:nvPr/>
                </p:nvSpPr>
                <p:spPr>
                  <a:xfrm>
                    <a:off x="4375884" y="5340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62C2E009-7C45-40CD-A643-38E89B2EE249}"/>
                      </a:ext>
                    </a:extLst>
                  </p:cNvPr>
                  <p:cNvSpPr/>
                  <p:nvPr/>
                </p:nvSpPr>
                <p:spPr>
                  <a:xfrm>
                    <a:off x="4309209" y="54210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D8F8A25-179C-441F-BE73-62E0203F728B}"/>
                      </a:ext>
                    </a:extLst>
                  </p:cNvPr>
                  <p:cNvSpPr/>
                  <p:nvPr/>
                </p:nvSpPr>
                <p:spPr>
                  <a:xfrm>
                    <a:off x="5097341" y="5500105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75A4F4AB-FB35-44F0-AFDB-8999EB3DAD3D}"/>
                      </a:ext>
                    </a:extLst>
                  </p:cNvPr>
                  <p:cNvSpPr/>
                  <p:nvPr/>
                </p:nvSpPr>
                <p:spPr>
                  <a:xfrm>
                    <a:off x="4522959" y="5376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61D1C859-699A-46D1-85B0-7CB7B2370ECF}"/>
                      </a:ext>
                    </a:extLst>
                  </p:cNvPr>
                  <p:cNvSpPr/>
                  <p:nvPr/>
                </p:nvSpPr>
                <p:spPr>
                  <a:xfrm>
                    <a:off x="4700012" y="5308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50F69F29-4356-4EC7-B54B-D0B81B98D5BC}"/>
                      </a:ext>
                    </a:extLst>
                  </p:cNvPr>
                  <p:cNvSpPr/>
                  <p:nvPr/>
                </p:nvSpPr>
                <p:spPr>
                  <a:xfrm>
                    <a:off x="4700012" y="5308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891EAAC8-6CB2-4AD3-B68F-962B35DB5DE0}"/>
                      </a:ext>
                    </a:extLst>
                  </p:cNvPr>
                  <p:cNvSpPr/>
                  <p:nvPr/>
                </p:nvSpPr>
                <p:spPr>
                  <a:xfrm>
                    <a:off x="4633337" y="53884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C830ADD-8505-4EA0-85EE-33C2EB734486}"/>
                      </a:ext>
                    </a:extLst>
                  </p:cNvPr>
                  <p:cNvSpPr/>
                  <p:nvPr/>
                </p:nvSpPr>
                <p:spPr>
                  <a:xfrm>
                    <a:off x="4736012" y="5963056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363C1428-B0F3-460E-B83C-48B4320E8CB6}"/>
                      </a:ext>
                    </a:extLst>
                  </p:cNvPr>
                  <p:cNvSpPr/>
                  <p:nvPr/>
                </p:nvSpPr>
                <p:spPr>
                  <a:xfrm>
                    <a:off x="4704143" y="57602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34082C60-9CC3-4898-A3C7-A29F67C63BFA}"/>
                      </a:ext>
                    </a:extLst>
                  </p:cNvPr>
                  <p:cNvSpPr/>
                  <p:nvPr/>
                </p:nvSpPr>
                <p:spPr>
                  <a:xfrm>
                    <a:off x="4691265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391E0FB9-3A19-4B28-AEDE-2FA8F056999D}"/>
                      </a:ext>
                    </a:extLst>
                  </p:cNvPr>
                  <p:cNvSpPr/>
                  <p:nvPr/>
                </p:nvSpPr>
                <p:spPr>
                  <a:xfrm>
                    <a:off x="4691265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041F427D-4831-40E3-8E79-EEB3D242528C}"/>
                      </a:ext>
                    </a:extLst>
                  </p:cNvPr>
                  <p:cNvSpPr/>
                  <p:nvPr/>
                </p:nvSpPr>
                <p:spPr>
                  <a:xfrm>
                    <a:off x="4654348" y="5829724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AE514DEF-13D1-4DD3-8F6D-4E68B4083F43}"/>
                      </a:ext>
                    </a:extLst>
                  </p:cNvPr>
                  <p:cNvSpPr/>
                  <p:nvPr/>
                </p:nvSpPr>
                <p:spPr>
                  <a:xfrm>
                    <a:off x="4772012" y="585155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AC238EA-E325-4485-B0A8-F4695796A44C}"/>
                      </a:ext>
                    </a:extLst>
                  </p:cNvPr>
                  <p:cNvSpPr/>
                  <p:nvPr/>
                </p:nvSpPr>
                <p:spPr>
                  <a:xfrm>
                    <a:off x="4838340" y="5720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C3D213A1-98B1-4633-8AC5-471E80D80D22}"/>
                      </a:ext>
                    </a:extLst>
                  </p:cNvPr>
                  <p:cNvSpPr/>
                  <p:nvPr/>
                </p:nvSpPr>
                <p:spPr>
                  <a:xfrm>
                    <a:off x="4619265" y="59486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3EC79894-C9AD-446A-A0D9-E9706481352D}"/>
                      </a:ext>
                    </a:extLst>
                  </p:cNvPr>
                  <p:cNvSpPr/>
                  <p:nvPr/>
                </p:nvSpPr>
                <p:spPr>
                  <a:xfrm>
                    <a:off x="4618348" y="60290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6FFE794E-7125-4CCC-B3AD-123FB9480675}"/>
                      </a:ext>
                    </a:extLst>
                  </p:cNvPr>
                  <p:cNvSpPr/>
                  <p:nvPr/>
                </p:nvSpPr>
                <p:spPr>
                  <a:xfrm>
                    <a:off x="4695534" y="5612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25D93EB6-35C9-4727-AC90-A39E53A9D74C}"/>
                      </a:ext>
                    </a:extLst>
                  </p:cNvPr>
                  <p:cNvSpPr/>
                  <p:nvPr/>
                </p:nvSpPr>
                <p:spPr>
                  <a:xfrm>
                    <a:off x="4914609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A431F20D-EB2F-4EAC-8337-A167A673F9A0}"/>
                      </a:ext>
                    </a:extLst>
                  </p:cNvPr>
                  <p:cNvSpPr/>
                  <p:nvPr/>
                </p:nvSpPr>
                <p:spPr>
                  <a:xfrm>
                    <a:off x="4909284" y="55684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7D9F1D91-62FC-4E55-A968-E40637487213}"/>
                      </a:ext>
                    </a:extLst>
                  </p:cNvPr>
                  <p:cNvSpPr/>
                  <p:nvPr/>
                </p:nvSpPr>
                <p:spPr>
                  <a:xfrm>
                    <a:off x="4364329" y="5629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DB2176B6-D3E9-4720-9819-1C4D2B6FFC99}"/>
                      </a:ext>
                    </a:extLst>
                  </p:cNvPr>
                  <p:cNvSpPr/>
                  <p:nvPr/>
                </p:nvSpPr>
                <p:spPr>
                  <a:xfrm>
                    <a:off x="4364329" y="5629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52017791-A6BC-4497-B9A2-603AB02CDACD}"/>
                      </a:ext>
                    </a:extLst>
                  </p:cNvPr>
                  <p:cNvSpPr/>
                  <p:nvPr/>
                </p:nvSpPr>
                <p:spPr>
                  <a:xfrm>
                    <a:off x="4802307" y="543875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511D8568-98EF-4837-9C46-208EA8104D71}"/>
                      </a:ext>
                    </a:extLst>
                  </p:cNvPr>
                  <p:cNvSpPr/>
                  <p:nvPr/>
                </p:nvSpPr>
                <p:spPr>
                  <a:xfrm>
                    <a:off x="4516729" y="5806926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46EBEE2-46F7-4AD7-B48A-3D43A7F3163E}"/>
                      </a:ext>
                    </a:extLst>
                  </p:cNvPr>
                  <p:cNvSpPr/>
                  <p:nvPr/>
                </p:nvSpPr>
                <p:spPr>
                  <a:xfrm>
                    <a:off x="4511404" y="5665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675E0B13-5139-4109-B186-19C7E5588FE1}"/>
                      </a:ext>
                    </a:extLst>
                  </p:cNvPr>
                  <p:cNvSpPr/>
                  <p:nvPr/>
                </p:nvSpPr>
                <p:spPr>
                  <a:xfrm>
                    <a:off x="4383600" y="5746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F7396599-E017-4079-9EDD-ADD464FC98FF}"/>
                      </a:ext>
                    </a:extLst>
                  </p:cNvPr>
                  <p:cNvSpPr/>
                  <p:nvPr/>
                </p:nvSpPr>
                <p:spPr>
                  <a:xfrm>
                    <a:off x="4383600" y="5746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AF822088-FC61-4266-AA42-E9B19B27FAF8}"/>
                      </a:ext>
                    </a:extLst>
                  </p:cNvPr>
                  <p:cNvSpPr/>
                  <p:nvPr/>
                </p:nvSpPr>
                <p:spPr>
                  <a:xfrm>
                    <a:off x="4981284" y="538950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3EB01FFD-DD3B-4F99-B82E-F1E8A6FF8907}"/>
                      </a:ext>
                    </a:extLst>
                  </p:cNvPr>
                  <p:cNvSpPr/>
                  <p:nvPr/>
                </p:nvSpPr>
                <p:spPr>
                  <a:xfrm>
                    <a:off x="4516729" y="59402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9F25798E-DBA8-403C-ABEF-32A17BEA8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50084" y="4179885"/>
                  <a:ext cx="1181925" cy="50437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428E0F51-E28E-408E-844C-04A98FDF30A7}"/>
                    </a:ext>
                  </a:extLst>
                </p:cNvPr>
                <p:cNvSpPr/>
                <p:nvPr/>
              </p:nvSpPr>
              <p:spPr>
                <a:xfrm>
                  <a:off x="7041162" y="4646977"/>
                  <a:ext cx="155500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ECR Zone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E2BBB18-EFA0-4942-9AE2-D430E036FA1A}"/>
                    </a:ext>
                  </a:extLst>
                </p:cNvPr>
                <p:cNvGrpSpPr/>
                <p:nvPr/>
              </p:nvGrpSpPr>
              <p:grpSpPr>
                <a:xfrm>
                  <a:off x="3219613" y="3739542"/>
                  <a:ext cx="576501" cy="1326935"/>
                  <a:chOff x="3219613" y="3739542"/>
                  <a:chExt cx="576501" cy="1326935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F88D5A6B-1B89-4353-841E-518BE2820538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3739542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933F85C3-0C02-49B1-A921-4D1DAF46F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554030B9-3AAE-486E-8CF6-312D91004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23FEBEF4-2321-4FAC-9B62-43C7CA8B6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0BE70C5A-4CB7-4F8B-AD1C-F4161A47172C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4401470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D9B0117-54AB-40B1-8A3B-41B30427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E744C2D8-9F46-4445-9758-FE9EE092B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6BBFAF1C-4DD5-4DB4-B183-1F6A71CFA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FCB2988-B0D3-4012-9C79-3ED46729B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61641" y="4254624"/>
                  <a:ext cx="1209670" cy="1399686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EAD9BB1-F738-469F-9DFD-7942A16677A6}"/>
                    </a:ext>
                  </a:extLst>
                </p:cNvPr>
                <p:cNvGrpSpPr/>
                <p:nvPr/>
              </p:nvGrpSpPr>
              <p:grpSpPr>
                <a:xfrm>
                  <a:off x="5274091" y="3733655"/>
                  <a:ext cx="576501" cy="1326935"/>
                  <a:chOff x="3219613" y="3739542"/>
                  <a:chExt cx="576501" cy="1326935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3FC8BA5-15F5-49C5-9DD2-23A5CBC54C07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3739542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E1A85861-4BF9-4C25-ABD9-05A2B23C5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EDA44F6-72DF-40F3-8469-C448B9A0C1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2529572C-A297-413D-B38A-2591A0FA0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2B9A9D7D-29E7-4B8C-BE80-0E1A02EC58CC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4401470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C7746F-1474-413C-B177-D616498D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AF682563-BBBE-46E7-A6B8-760FBA58F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7B52B33B-F8DB-4873-B063-FD14B8A20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0CDEFFB-5FD4-4808-8DE5-6DFE91865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81080" y="4182838"/>
                  <a:ext cx="1499791" cy="151388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4BC1EAE-01D6-470B-BA92-8FB221E38775}"/>
                </a:ext>
              </a:extLst>
            </p:cNvPr>
            <p:cNvSpPr/>
            <p:nvPr/>
          </p:nvSpPr>
          <p:spPr>
            <a:xfrm rot="16200000">
              <a:off x="689412" y="2248043"/>
              <a:ext cx="1546557" cy="36000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 (mm)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DEF4E84-7E0A-430C-9CC1-8DC451DEFA46}"/>
                </a:ext>
              </a:extLst>
            </p:cNvPr>
            <p:cNvSpPr txBox="1"/>
            <p:nvPr/>
          </p:nvSpPr>
          <p:spPr>
            <a:xfrm>
              <a:off x="8174709" y="2251333"/>
              <a:ext cx="2389068" cy="758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Schematic of HPD experimental setup</a:t>
              </a:r>
              <a:r>
                <a:rPr lang="en-US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dirty="0"/>
            </a:p>
          </p:txBody>
        </p:sp>
      </p:grpSp>
      <p:sp>
        <p:nvSpPr>
          <p:cNvPr id="99" name="Slide Number Placeholder 2">
            <a:extLst>
              <a:ext uri="{FF2B5EF4-FFF2-40B4-BE49-F238E27FC236}">
                <a16:creationId xmlns:a16="http://schemas.microsoft.com/office/drawing/2014/main" id="{B621CAC1-BE96-41BE-91A9-EB4B0BD2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ZoneTexte 2">
            <a:extLst>
              <a:ext uri="{FF2B5EF4-FFF2-40B4-BE49-F238E27FC236}">
                <a16:creationId xmlns:a16="http://schemas.microsoft.com/office/drawing/2014/main" id="{C1A7E620-6036-4F2B-85CD-1EC2A016EC4F}"/>
              </a:ext>
            </a:extLst>
          </p:cNvPr>
          <p:cNvSpPr txBox="1"/>
          <p:nvPr/>
        </p:nvSpPr>
        <p:spPr>
          <a:xfrm>
            <a:off x="-36367" y="-275939"/>
            <a:ext cx="9946987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simulation: Current Microwave applicator configuration (2,45 GHz)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67635-D4B3-4CA9-BC36-9C4C14D20444}"/>
              </a:ext>
            </a:extLst>
          </p:cNvPr>
          <p:cNvSpPr/>
          <p:nvPr/>
        </p:nvSpPr>
        <p:spPr>
          <a:xfrm>
            <a:off x="4615076" y="3041342"/>
            <a:ext cx="2707471" cy="892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183B9F3-EB7F-4FA5-9614-619E07DB03D6}"/>
              </a:ext>
            </a:extLst>
          </p:cNvPr>
          <p:cNvSpPr txBox="1"/>
          <p:nvPr/>
        </p:nvSpPr>
        <p:spPr>
          <a:xfrm>
            <a:off x="1143823" y="5462060"/>
            <a:ext cx="11791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the simulation: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the geometry in order to allow microwaves to propagate in a symmetrical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 the lowest possible reflection coefficient</a:t>
            </a: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73CC9723-62AB-4744-B157-936485E90B4D}"/>
              </a:ext>
            </a:extLst>
          </p:cNvPr>
          <p:cNvSpPr/>
          <p:nvPr/>
        </p:nvSpPr>
        <p:spPr>
          <a:xfrm flipV="1">
            <a:off x="639823" y="5584371"/>
            <a:ext cx="504000" cy="214487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304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5F5089-2005-4270-9ED9-72251CA54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7" r="31259"/>
          <a:stretch/>
        </p:blipFill>
        <p:spPr>
          <a:xfrm>
            <a:off x="231082" y="961172"/>
            <a:ext cx="2060820" cy="513735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69E062A-290A-4FE2-8DA0-BA4023E9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87" y="2977745"/>
            <a:ext cx="4195107" cy="3146331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7878050A-B94E-439E-93C3-8FEB11C894FC}"/>
              </a:ext>
            </a:extLst>
          </p:cNvPr>
          <p:cNvSpPr txBox="1"/>
          <p:nvPr/>
        </p:nvSpPr>
        <p:spPr>
          <a:xfrm>
            <a:off x="1863555" y="4557688"/>
            <a:ext cx="688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D25C3D-3BC4-44D8-87E6-9FFF50B61660}"/>
              </a:ext>
            </a:extLst>
          </p:cNvPr>
          <p:cNvSpPr/>
          <p:nvPr/>
        </p:nvSpPr>
        <p:spPr>
          <a:xfrm>
            <a:off x="782369" y="782749"/>
            <a:ext cx="752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5.71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7FBDEB-259F-44CE-B276-640994DB4CCD}"/>
              </a:ext>
            </a:extLst>
          </p:cNvPr>
          <p:cNvSpPr/>
          <p:nvPr/>
        </p:nvSpPr>
        <p:spPr>
          <a:xfrm>
            <a:off x="746986" y="4219134"/>
            <a:ext cx="854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24,31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5C8E9E3-223D-4C38-AA5C-ED86E990E07B}"/>
              </a:ext>
            </a:extLst>
          </p:cNvPr>
          <p:cNvCxnSpPr>
            <a:cxnSpLocks/>
          </p:cNvCxnSpPr>
          <p:nvPr/>
        </p:nvCxnSpPr>
        <p:spPr>
          <a:xfrm>
            <a:off x="1677458" y="1084837"/>
            <a:ext cx="0" cy="21026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E10DEAA4-BCDC-4877-9E2E-679B47539E66}"/>
              </a:ext>
            </a:extLst>
          </p:cNvPr>
          <p:cNvSpPr txBox="1"/>
          <p:nvPr/>
        </p:nvSpPr>
        <p:spPr>
          <a:xfrm rot="16200000">
            <a:off x="1485358" y="1813050"/>
            <a:ext cx="7563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 mm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492F981-48BF-48AA-9402-C3DCD91F5096}"/>
              </a:ext>
            </a:extLst>
          </p:cNvPr>
          <p:cNvCxnSpPr>
            <a:cxnSpLocks/>
          </p:cNvCxnSpPr>
          <p:nvPr/>
        </p:nvCxnSpPr>
        <p:spPr>
          <a:xfrm flipH="1">
            <a:off x="1812925" y="3293205"/>
            <a:ext cx="22317" cy="253491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80FE9DB-D566-4640-B7FD-81DE521AADA3}"/>
              </a:ext>
            </a:extLst>
          </p:cNvPr>
          <p:cNvSpPr txBox="1"/>
          <p:nvPr/>
        </p:nvSpPr>
        <p:spPr>
          <a:xfrm rot="16200000">
            <a:off x="1572803" y="3954212"/>
            <a:ext cx="756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mm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879AEBF-B89C-48E9-816F-C9B435E73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17" y="3832003"/>
            <a:ext cx="2494026" cy="187051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2DDAB2-B30A-485C-8D56-605B13B717FA}"/>
              </a:ext>
            </a:extLst>
          </p:cNvPr>
          <p:cNvSpPr txBox="1"/>
          <p:nvPr/>
        </p:nvSpPr>
        <p:spPr>
          <a:xfrm>
            <a:off x="-11568" y="-50365"/>
            <a:ext cx="11834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simulation : 2-section model </a:t>
            </a: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Frequency: 915 MHz 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BAEAD32-E73F-40BE-8283-E1E6F06CC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685012"/>
              </p:ext>
            </p:extLst>
          </p:nvPr>
        </p:nvGraphicFramePr>
        <p:xfrm>
          <a:off x="3575690" y="380526"/>
          <a:ext cx="594360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5306954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90237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6764325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81818881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10754093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18888100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Dext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Characteristical</a:t>
                      </a:r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impedance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563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11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 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192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11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24,31 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588254"/>
                  </a:ext>
                </a:extLst>
              </a:tr>
            </a:tbl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6AC1A14C-31D1-487E-8C6C-3987FCC40671}"/>
              </a:ext>
            </a:extLst>
          </p:cNvPr>
          <p:cNvSpPr txBox="1"/>
          <p:nvPr/>
        </p:nvSpPr>
        <p:spPr>
          <a:xfrm>
            <a:off x="9853346" y="5787533"/>
            <a:ext cx="1650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component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4F677D0-0143-4A9C-A0A2-A9C916C57342}"/>
              </a:ext>
            </a:extLst>
          </p:cNvPr>
          <p:cNvSpPr txBox="1"/>
          <p:nvPr/>
        </p:nvSpPr>
        <p:spPr>
          <a:xfrm>
            <a:off x="5219655" y="5339245"/>
            <a:ext cx="165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component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E4001-28F2-4931-9112-1B42B46678CD}"/>
              </a:ext>
            </a:extLst>
          </p:cNvPr>
          <p:cNvSpPr txBox="1"/>
          <p:nvPr/>
        </p:nvSpPr>
        <p:spPr>
          <a:xfrm>
            <a:off x="9479850" y="490772"/>
            <a:ext cx="202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characteristics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383ED4-7C61-4272-956F-FB937E57EBE8}"/>
              </a:ext>
            </a:extLst>
          </p:cNvPr>
          <p:cNvGrpSpPr/>
          <p:nvPr/>
        </p:nvGrpSpPr>
        <p:grpSpPr>
          <a:xfrm>
            <a:off x="9243378" y="1276670"/>
            <a:ext cx="2608141" cy="2237199"/>
            <a:chOff x="3572848" y="1034069"/>
            <a:chExt cx="2608141" cy="223719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7961099-0CBD-45FA-88BE-A237D1B60CA5}"/>
                </a:ext>
              </a:extLst>
            </p:cNvPr>
            <p:cNvSpPr txBox="1"/>
            <p:nvPr/>
          </p:nvSpPr>
          <p:spPr>
            <a:xfrm>
              <a:off x="3873745" y="2963491"/>
              <a:ext cx="1650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NormE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895670-6346-4286-9423-BC1AFA26946B}"/>
                </a:ext>
              </a:extLst>
            </p:cNvPr>
            <p:cNvGrpSpPr/>
            <p:nvPr/>
          </p:nvGrpSpPr>
          <p:grpSpPr>
            <a:xfrm>
              <a:off x="3572848" y="1034069"/>
              <a:ext cx="2608141" cy="1957597"/>
              <a:chOff x="3949685" y="1068819"/>
              <a:chExt cx="2608141" cy="1957597"/>
            </a:xfrm>
          </p:grpSpPr>
          <p:pic>
            <p:nvPicPr>
              <p:cNvPr id="67" name="pg4">
                <a:extLst>
                  <a:ext uri="{FF2B5EF4-FFF2-40B4-BE49-F238E27FC236}">
                    <a16:creationId xmlns:a16="http://schemas.microsoft.com/office/drawing/2014/main" id="{CA1F2C29-0AE1-4520-B3B6-A616A659319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685" y="1068819"/>
                <a:ext cx="2608141" cy="1957597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5CABA-6AC9-4AC1-B7D1-D532F1FF21AC}"/>
                  </a:ext>
                </a:extLst>
              </p:cNvPr>
              <p:cNvSpPr txBox="1"/>
              <p:nvPr/>
            </p:nvSpPr>
            <p:spPr>
              <a:xfrm>
                <a:off x="4251559" y="1841056"/>
                <a:ext cx="1625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Symmetrical EM</a:t>
                </a:r>
              </a:p>
              <a:p>
                <a:pPr algn="ctr"/>
                <a:r>
                  <a:rPr lang="en-GB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</a:p>
            </p:txBody>
          </p:sp>
        </p:grpSp>
      </p:grp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4D7441B5-E4C0-4A72-A5D3-3111CE7D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BF1CA3-45B0-448A-A63A-FDEAF95132DF}"/>
              </a:ext>
            </a:extLst>
          </p:cNvPr>
          <p:cNvSpPr txBox="1"/>
          <p:nvPr/>
        </p:nvSpPr>
        <p:spPr>
          <a:xfrm>
            <a:off x="3226837" y="5874483"/>
            <a:ext cx="594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100% power transmission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Symmetrical propagation of the Electromagnetic field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974910-D683-495C-95ED-ADDA04059208}"/>
              </a:ext>
            </a:extLst>
          </p:cNvPr>
          <p:cNvGrpSpPr/>
          <p:nvPr/>
        </p:nvGrpSpPr>
        <p:grpSpPr>
          <a:xfrm>
            <a:off x="3768657" y="952026"/>
            <a:ext cx="4109595" cy="2723153"/>
            <a:chOff x="10406595" y="1130466"/>
            <a:chExt cx="4109595" cy="2723153"/>
          </a:xfrm>
        </p:grpSpPr>
        <p:pic>
          <p:nvPicPr>
            <p:cNvPr id="32" name="Image 4">
              <a:extLst>
                <a:ext uri="{FF2B5EF4-FFF2-40B4-BE49-F238E27FC236}">
                  <a16:creationId xmlns:a16="http://schemas.microsoft.com/office/drawing/2014/main" id="{31D2AE6B-1C00-430C-9A0A-9772FCAC8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75" t="11299" r="13736" b="12091"/>
            <a:stretch/>
          </p:blipFill>
          <p:spPr>
            <a:xfrm>
              <a:off x="10577582" y="1130466"/>
              <a:ext cx="3410123" cy="25185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4BA0B3-8288-4781-8395-44D6F29577F6}"/>
                </a:ext>
              </a:extLst>
            </p:cNvPr>
            <p:cNvSpPr txBox="1"/>
            <p:nvPr/>
          </p:nvSpPr>
          <p:spPr>
            <a:xfrm>
              <a:off x="10406595" y="3592009"/>
              <a:ext cx="410959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S11 reflection as a function of charge ( 2 ports simulation).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ED568B-4B8E-4E2C-BA97-841422B72B23}"/>
                </a:ext>
              </a:extLst>
            </p:cNvPr>
            <p:cNvSpPr txBox="1"/>
            <p:nvPr/>
          </p:nvSpPr>
          <p:spPr>
            <a:xfrm>
              <a:off x="11711757" y="1491018"/>
              <a:ext cx="210460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Reflection of -31 dB (</a:t>
              </a:r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0%)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1362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B80FF1A8-9A87-48BF-A97E-0C973ECB7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3" r="30425"/>
          <a:stretch/>
        </p:blipFill>
        <p:spPr>
          <a:xfrm>
            <a:off x="141579" y="789215"/>
            <a:ext cx="1930854" cy="527956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38E7CC-0A3E-4D5A-80B4-CE4F3BF76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2" y="3158596"/>
            <a:ext cx="4045123" cy="30338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6D4674-EF5C-43E9-8281-CF7DA94B775F}"/>
              </a:ext>
            </a:extLst>
          </p:cNvPr>
          <p:cNvSpPr txBox="1"/>
          <p:nvPr/>
        </p:nvSpPr>
        <p:spPr>
          <a:xfrm>
            <a:off x="1511378" y="4577151"/>
            <a:ext cx="68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770E7-A528-438A-BF8B-E1CA83CD2987}"/>
              </a:ext>
            </a:extLst>
          </p:cNvPr>
          <p:cNvSpPr/>
          <p:nvPr/>
        </p:nvSpPr>
        <p:spPr>
          <a:xfrm>
            <a:off x="536483" y="5263717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24,31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6A7AE-4884-46CA-9CF0-61966C4BB567}"/>
              </a:ext>
            </a:extLst>
          </p:cNvPr>
          <p:cNvSpPr/>
          <p:nvPr/>
        </p:nvSpPr>
        <p:spPr>
          <a:xfrm>
            <a:off x="1343394" y="3158596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12,31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454E0-576C-460B-975C-69FEB45517FF}"/>
              </a:ext>
            </a:extLst>
          </p:cNvPr>
          <p:cNvSpPr/>
          <p:nvPr/>
        </p:nvSpPr>
        <p:spPr>
          <a:xfrm>
            <a:off x="581366" y="979262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5,71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FF26470-E1A8-47C1-9D98-67E6C9B65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52" y="3914743"/>
            <a:ext cx="2390523" cy="179289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7B7E857-4E0F-47A2-A8F4-F41CBA9F2D05}"/>
              </a:ext>
            </a:extLst>
          </p:cNvPr>
          <p:cNvSpPr txBox="1"/>
          <p:nvPr/>
        </p:nvSpPr>
        <p:spPr>
          <a:xfrm>
            <a:off x="-40424" y="-57777"/>
            <a:ext cx="11862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simulation : 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3-section model with a fixed outside diameter (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: 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915 MHz)</a:t>
            </a:r>
            <a:endParaRPr lang="fr-FR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777F8A-B508-4A89-A1B9-D6142A0759E0}"/>
              </a:ext>
            </a:extLst>
          </p:cNvPr>
          <p:cNvSpPr txBox="1"/>
          <p:nvPr/>
        </p:nvSpPr>
        <p:spPr>
          <a:xfrm>
            <a:off x="9246027" y="5751395"/>
            <a:ext cx="74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D79FA3-A73E-4DFB-8583-3D73FAC6BF3D}"/>
              </a:ext>
            </a:extLst>
          </p:cNvPr>
          <p:cNvSpPr txBox="1"/>
          <p:nvPr/>
        </p:nvSpPr>
        <p:spPr>
          <a:xfrm>
            <a:off x="4342348" y="4999938"/>
            <a:ext cx="128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component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AE122A7-63BB-4931-96A0-1C5E1B2BD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372494"/>
              </p:ext>
            </p:extLst>
          </p:nvPr>
        </p:nvGraphicFramePr>
        <p:xfrm>
          <a:off x="3502441" y="359227"/>
          <a:ext cx="5416551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1213">
                  <a:extLst>
                    <a:ext uri="{9D8B030D-6E8A-4147-A177-3AD203B41FA5}">
                      <a16:colId xmlns:a16="http://schemas.microsoft.com/office/drawing/2014/main" val="303231062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2213687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35407698"/>
                    </a:ext>
                  </a:extLst>
                </a:gridCol>
                <a:gridCol w="1557338">
                  <a:extLst>
                    <a:ext uri="{9D8B030D-6E8A-4147-A177-3AD203B41FA5}">
                      <a16:colId xmlns:a16="http://schemas.microsoft.com/office/drawing/2014/main" val="10995637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0850926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7564979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Dext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Characteristical</a:t>
                      </a:r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impedance</a:t>
                      </a:r>
                      <a:endParaRPr lang="fr-FR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fr-FR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587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1st section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21,64 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58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2nd section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12,03 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366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3rd section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mm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 Ω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mm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31972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23E40B1-6A30-4DD4-9AF1-B06EFE2B2543}"/>
              </a:ext>
            </a:extLst>
          </p:cNvPr>
          <p:cNvGrpSpPr/>
          <p:nvPr/>
        </p:nvGrpSpPr>
        <p:grpSpPr>
          <a:xfrm>
            <a:off x="8369760" y="1376091"/>
            <a:ext cx="2743200" cy="2185080"/>
            <a:chOff x="3783678" y="1263601"/>
            <a:chExt cx="2820278" cy="235503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A44D13-771B-46A2-B021-D587B374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3678" y="1263601"/>
              <a:ext cx="2820278" cy="211682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3A29A4A-4561-43B0-9305-04F407C1494A}"/>
                </a:ext>
              </a:extLst>
            </p:cNvPr>
            <p:cNvSpPr txBox="1"/>
            <p:nvPr/>
          </p:nvSpPr>
          <p:spPr>
            <a:xfrm>
              <a:off x="4605632" y="3341638"/>
              <a:ext cx="7552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NormE</a:t>
              </a:r>
              <a:endParaRPr lang="fr-FR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019609-94A1-42E2-B766-2D4E0B6756A3}"/>
                </a:ext>
              </a:extLst>
            </p:cNvPr>
            <p:cNvSpPr txBox="1"/>
            <p:nvPr/>
          </p:nvSpPr>
          <p:spPr>
            <a:xfrm>
              <a:off x="4170468" y="2096490"/>
              <a:ext cx="162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Symmetrical EM</a:t>
              </a:r>
            </a:p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field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EB10FAF-760C-43C3-9CAC-21C5B8333680}"/>
              </a:ext>
            </a:extLst>
          </p:cNvPr>
          <p:cNvSpPr txBox="1"/>
          <p:nvPr/>
        </p:nvSpPr>
        <p:spPr>
          <a:xfrm>
            <a:off x="8891848" y="618637"/>
            <a:ext cx="202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characteristics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FF5C4F9-A35D-4D85-8438-E61729B0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fr-FR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F3773-1BF2-48B3-8F82-50AEE4EDD7B4}"/>
              </a:ext>
            </a:extLst>
          </p:cNvPr>
          <p:cNvSpPr txBox="1"/>
          <p:nvPr/>
        </p:nvSpPr>
        <p:spPr>
          <a:xfrm>
            <a:off x="520633" y="530460"/>
            <a:ext cx="82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565B8F-B11E-413A-AD4E-507A56709A86}"/>
              </a:ext>
            </a:extLst>
          </p:cNvPr>
          <p:cNvSpPr txBox="1"/>
          <p:nvPr/>
        </p:nvSpPr>
        <p:spPr>
          <a:xfrm>
            <a:off x="1559656" y="4060728"/>
            <a:ext cx="82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6E71A-32CC-4011-975F-9DB1CD57885E}"/>
              </a:ext>
            </a:extLst>
          </p:cNvPr>
          <p:cNvGrpSpPr/>
          <p:nvPr/>
        </p:nvGrpSpPr>
        <p:grpSpPr>
          <a:xfrm>
            <a:off x="2749088" y="1085065"/>
            <a:ext cx="3882962" cy="2595307"/>
            <a:chOff x="7609162" y="1160397"/>
            <a:chExt cx="3998661" cy="2709705"/>
          </a:xfrm>
        </p:grpSpPr>
        <p:pic>
          <p:nvPicPr>
            <p:cNvPr id="25" name="Image 1">
              <a:extLst>
                <a:ext uri="{FF2B5EF4-FFF2-40B4-BE49-F238E27FC236}">
                  <a16:creationId xmlns:a16="http://schemas.microsoft.com/office/drawing/2014/main" id="{2FFB6A58-23D2-49A9-BACD-BECE25B7D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97" t="13673" r="13304" b="11187"/>
            <a:stretch/>
          </p:blipFill>
          <p:spPr>
            <a:xfrm>
              <a:off x="7680626" y="1160397"/>
              <a:ext cx="3508061" cy="2503069"/>
            </a:xfrm>
            <a:prstGeom prst="rect">
              <a:avLst/>
            </a:prstGeom>
          </p:spPr>
        </p:pic>
        <p:sp>
          <p:nvSpPr>
            <p:cNvPr id="27" name="ZoneTexte 13">
              <a:extLst>
                <a:ext uri="{FF2B5EF4-FFF2-40B4-BE49-F238E27FC236}">
                  <a16:creationId xmlns:a16="http://schemas.microsoft.com/office/drawing/2014/main" id="{E7E85947-8A2D-437A-9571-1EA393DE68C0}"/>
                </a:ext>
              </a:extLst>
            </p:cNvPr>
            <p:cNvSpPr txBox="1"/>
            <p:nvPr/>
          </p:nvSpPr>
          <p:spPr>
            <a:xfrm>
              <a:off x="7609162" y="3608492"/>
              <a:ext cx="399866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S11 reflection as a function of charge ( 2 ports simulation).</a:t>
              </a:r>
              <a:endPara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CA6A32-FF7E-452D-8D4E-16E1EFB1762B}"/>
                </a:ext>
              </a:extLst>
            </p:cNvPr>
            <p:cNvSpPr txBox="1"/>
            <p:nvPr/>
          </p:nvSpPr>
          <p:spPr>
            <a:xfrm>
              <a:off x="8918992" y="1657259"/>
              <a:ext cx="20659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Reflection of -25 dB (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0%)</a:t>
              </a:r>
              <a:endParaRPr lang="en-GB" sz="1400" b="1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8EB033E-7D9E-4916-8EA7-D0696D9FE429}"/>
              </a:ext>
            </a:extLst>
          </p:cNvPr>
          <p:cNvSpPr txBox="1"/>
          <p:nvPr/>
        </p:nvSpPr>
        <p:spPr>
          <a:xfrm>
            <a:off x="3528215" y="5899293"/>
            <a:ext cx="593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power transmission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Symmetrical propagation of the Electromagnetic field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6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75786" y="981087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16327" y="1381197"/>
            <a:ext cx="6911254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2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6F409F8-E375-4E80-A801-60844AE5664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84"/>
          <a:stretch/>
        </p:blipFill>
        <p:spPr bwMode="auto">
          <a:xfrm>
            <a:off x="4674177" y="367401"/>
            <a:ext cx="7396566" cy="56076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924C9F8-2AE7-4215-A0E2-B992F693DA51}"/>
              </a:ext>
            </a:extLst>
          </p:cNvPr>
          <p:cNvSpPr txBox="1"/>
          <p:nvPr/>
        </p:nvSpPr>
        <p:spPr>
          <a:xfrm>
            <a:off x="5669432" y="5905824"/>
            <a:ext cx="6455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Ion energy distribution functions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300 W, 1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mTorr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Argon and gas mixture (84%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14% 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2% H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04CDCE-70B8-4BF5-920A-7E5AD22A3F2E}"/>
              </a:ext>
            </a:extLst>
          </p:cNvPr>
          <p:cNvSpPr/>
          <p:nvPr/>
        </p:nvSpPr>
        <p:spPr>
          <a:xfrm>
            <a:off x="121257" y="6090489"/>
            <a:ext cx="5873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Energy of ions and neutral particles less than 30 eV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3BD9723-59F1-48D1-B613-CB8ED579AAFD}"/>
              </a:ext>
            </a:extLst>
          </p:cNvPr>
          <p:cNvSpPr/>
          <p:nvPr/>
        </p:nvSpPr>
        <p:spPr>
          <a:xfrm>
            <a:off x="37734" y="6214188"/>
            <a:ext cx="297388" cy="20571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679BB-D15B-4E92-B073-9560D21BE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22" y="1740578"/>
            <a:ext cx="4285068" cy="3899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4578F-DF43-46EE-8FD0-50CE31BB517A}"/>
              </a:ext>
            </a:extLst>
          </p:cNvPr>
          <p:cNvSpPr txBox="1"/>
          <p:nvPr/>
        </p:nvSpPr>
        <p:spPr>
          <a:xfrm>
            <a:off x="-32659" y="-57023"/>
            <a:ext cx="86963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characterization : Ion energy distribution measurements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A6394BD-9D3B-43CC-89BD-93C86510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en-US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sz="1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14968E-44D0-479E-BD5E-9480EB3F1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1"/>
          <a:stretch/>
        </p:blipFill>
        <p:spPr>
          <a:xfrm>
            <a:off x="2152170" y="373864"/>
            <a:ext cx="2006996" cy="1300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3E0878-7F36-4F6D-B9E6-D9C3C8035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/>
        </p:blipFill>
        <p:spPr>
          <a:xfrm>
            <a:off x="424668" y="533707"/>
            <a:ext cx="1430542" cy="10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66062A-A426-4578-9910-CF96BF3F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9732" y="6492875"/>
            <a:ext cx="702267" cy="365125"/>
          </a:xfrm>
        </p:spPr>
        <p:txBody>
          <a:bodyPr/>
          <a:lstStyle/>
          <a:p>
            <a:fld id="{9B07DF4E-1D3E-4B34-8A77-8DB3EC2896C7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A331E-3056-40FC-8813-43D32E38FC53}"/>
              </a:ext>
            </a:extLst>
          </p:cNvPr>
          <p:cNvSpPr txBox="1"/>
          <p:nvPr/>
        </p:nvSpPr>
        <p:spPr>
          <a:xfrm>
            <a:off x="-9046" y="-55798"/>
            <a:ext cx="7610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characterization : Langmuir Probe Measurements </a:t>
            </a:r>
            <a:endParaRPr lang="en-GB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C481E7-F3BB-4A89-B776-F48671173826}"/>
              </a:ext>
            </a:extLst>
          </p:cNvPr>
          <p:cNvGrpSpPr/>
          <p:nvPr/>
        </p:nvGrpSpPr>
        <p:grpSpPr>
          <a:xfrm>
            <a:off x="5016499" y="703998"/>
            <a:ext cx="6837445" cy="4332869"/>
            <a:chOff x="5123253" y="1636832"/>
            <a:chExt cx="6837445" cy="43328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DF91660-F456-474B-AF53-5D8CB907E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"/>
            <a:stretch/>
          </p:blipFill>
          <p:spPr bwMode="auto">
            <a:xfrm>
              <a:off x="5123253" y="1646068"/>
              <a:ext cx="3389150" cy="31147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Image 15">
              <a:extLst>
                <a:ext uri="{FF2B5EF4-FFF2-40B4-BE49-F238E27FC236}">
                  <a16:creationId xmlns:a16="http://schemas.microsoft.com/office/drawing/2014/main" id="{FDBEFCFB-9769-418B-9D28-092A52B9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403" y="1636832"/>
              <a:ext cx="3398101" cy="3190210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0C15AA-C2DA-4910-92ED-AF58970BAEB2}"/>
                </a:ext>
              </a:extLst>
            </p:cNvPr>
            <p:cNvSpPr txBox="1"/>
            <p:nvPr/>
          </p:nvSpPr>
          <p:spPr>
            <a:xfrm>
              <a:off x="5565452" y="5384926"/>
              <a:ext cx="63952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Langmuir Probe Measurements of Argon Plasma at 1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mTorr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gas pressure 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300W microwave Power</a:t>
              </a: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5DFAD-ECDE-4B07-9FA1-C78441D9C0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57524" y="4863391"/>
              <a:ext cx="29529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(b) Plasma and floating potential</a:t>
              </a:r>
              <a:endParaRPr lang="en-GB" sz="12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9B639D-B6F7-41BE-BE94-7EE3B9FC081C}"/>
                </a:ext>
              </a:extLst>
            </p:cNvPr>
            <p:cNvSpPr txBox="1"/>
            <p:nvPr/>
          </p:nvSpPr>
          <p:spPr>
            <a:xfrm>
              <a:off x="5298149" y="4827042"/>
              <a:ext cx="32142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 Ion current density measured at various distances (11 and 16.5 cm)</a:t>
              </a: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4245CD-F678-48E1-89EA-196FB5BFA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95" y="703998"/>
            <a:ext cx="4277608" cy="389281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29C1AA5E-AFFA-454E-B44B-09BBE57455AC}"/>
              </a:ext>
            </a:extLst>
          </p:cNvPr>
          <p:cNvSpPr txBox="1"/>
          <p:nvPr/>
        </p:nvSpPr>
        <p:spPr>
          <a:xfrm>
            <a:off x="437198" y="4664166"/>
            <a:ext cx="3254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Positioning of Langmuir probe.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CF109-83BB-40A2-B702-5D368C112989}"/>
              </a:ext>
            </a:extLst>
          </p:cNvPr>
          <p:cNvSpPr txBox="1"/>
          <p:nvPr/>
        </p:nvSpPr>
        <p:spPr>
          <a:xfrm>
            <a:off x="568070" y="5274437"/>
            <a:ext cx="110558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uniformity of ionic current and plasma distribution enhances as the source-probe distance increases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plasma potential and the energy of ions, we can deduce that the energy of particles involved in the process doesn’t surpass 50 eV</a:t>
            </a:r>
          </a:p>
        </p:txBody>
      </p:sp>
    </p:spTree>
    <p:extLst>
      <p:ext uri="{BB962C8B-B14F-4D97-AF65-F5344CB8AC3E}">
        <p14:creationId xmlns:p14="http://schemas.microsoft.com/office/powerpoint/2010/main" val="93466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75786" y="981087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16327" y="1381197"/>
            <a:ext cx="6911254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8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7190D-A40E-469D-B392-AF15AF07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357" y="6492875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fr-F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7F52D-A72B-43C9-90BF-AC61BDC3CB6D}"/>
              </a:ext>
            </a:extLst>
          </p:cNvPr>
          <p:cNvGrpSpPr/>
          <p:nvPr/>
        </p:nvGrpSpPr>
        <p:grpSpPr>
          <a:xfrm>
            <a:off x="281486" y="1153347"/>
            <a:ext cx="8716550" cy="3655976"/>
            <a:chOff x="-5085651" y="1284000"/>
            <a:chExt cx="11419848" cy="464533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7846281-1CB1-4743-A6DC-B3F97A0C5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3" b="13855"/>
            <a:stretch/>
          </p:blipFill>
          <p:spPr>
            <a:xfrm>
              <a:off x="387915" y="3421338"/>
              <a:ext cx="2902249" cy="25079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A4220D8E-B2F7-4EAD-909D-B030A315C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0" t="35826" r="10664" b="39015"/>
            <a:stretch/>
          </p:blipFill>
          <p:spPr>
            <a:xfrm rot="10800000">
              <a:off x="428771" y="1301270"/>
              <a:ext cx="2861394" cy="19343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538D488-87EB-4F6E-8646-6BAD74C2B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8" t="34783" r="11421" b="35245"/>
            <a:stretch/>
          </p:blipFill>
          <p:spPr>
            <a:xfrm>
              <a:off x="3462066" y="1290945"/>
              <a:ext cx="2861395" cy="19778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Image 10">
              <a:extLst>
                <a:ext uri="{FF2B5EF4-FFF2-40B4-BE49-F238E27FC236}">
                  <a16:creationId xmlns:a16="http://schemas.microsoft.com/office/drawing/2014/main" id="{C47CDAD2-D01D-4A30-AECB-F23351028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56" r="3726" b="8581"/>
            <a:stretch/>
          </p:blipFill>
          <p:spPr>
            <a:xfrm>
              <a:off x="-5085651" y="1284000"/>
              <a:ext cx="2578843" cy="19880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AD73948-92FC-4B2C-BD59-55BC78CC7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2" t="21565" r="13686" b="38319"/>
            <a:stretch/>
          </p:blipFill>
          <p:spPr>
            <a:xfrm>
              <a:off x="-5076943" y="3401673"/>
              <a:ext cx="2578843" cy="25205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 6">
              <a:extLst>
                <a:ext uri="{FF2B5EF4-FFF2-40B4-BE49-F238E27FC236}">
                  <a16:creationId xmlns:a16="http://schemas.microsoft.com/office/drawing/2014/main" id="{205FDFF8-2517-4E72-BFD7-0C44E5E35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5" t="37660" r="29234" b="8290"/>
            <a:stretch/>
          </p:blipFill>
          <p:spPr>
            <a:xfrm rot="5400000">
              <a:off x="3669596" y="3220488"/>
              <a:ext cx="2463750" cy="28654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2EBE43-7CFE-40B2-8D44-897FB0E9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9" t="13460" r="25322" b="17826"/>
            <a:stretch/>
          </p:blipFill>
          <p:spPr>
            <a:xfrm>
              <a:off x="-2307441" y="1301270"/>
              <a:ext cx="2516775" cy="19880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90DC0D-27F7-41DA-9BBB-3677EFB1E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26" b="24190"/>
            <a:stretch/>
          </p:blipFill>
          <p:spPr>
            <a:xfrm>
              <a:off x="-2298733" y="3422955"/>
              <a:ext cx="2516775" cy="24567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4650418-9051-491E-949D-192FCCAAD99A}"/>
              </a:ext>
            </a:extLst>
          </p:cNvPr>
          <p:cNvSpPr txBox="1"/>
          <p:nvPr/>
        </p:nvSpPr>
        <p:spPr>
          <a:xfrm>
            <a:off x="-27710" y="-64652"/>
            <a:ext cx="6105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 source : Heating elements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F876E-054B-424E-8AA2-8912547921E4}"/>
              </a:ext>
            </a:extLst>
          </p:cNvPr>
          <p:cNvSpPr txBox="1"/>
          <p:nvPr/>
        </p:nvSpPr>
        <p:spPr>
          <a:xfrm>
            <a:off x="9334606" y="2596853"/>
            <a:ext cx="2465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Heating elements used for evaporation. 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E5774FE-2B01-489B-A5F5-B5AF51B8B983}"/>
              </a:ext>
            </a:extLst>
          </p:cNvPr>
          <p:cNvSpPr/>
          <p:nvPr/>
        </p:nvSpPr>
        <p:spPr>
          <a:xfrm rot="16200000">
            <a:off x="3366630" y="-2204237"/>
            <a:ext cx="229458" cy="638645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2A0EC9-2BA4-4D6C-931E-F8E0EAA8C19C}"/>
              </a:ext>
            </a:extLst>
          </p:cNvPr>
          <p:cNvSpPr txBox="1"/>
          <p:nvPr/>
        </p:nvSpPr>
        <p:spPr>
          <a:xfrm>
            <a:off x="2600448" y="354016"/>
            <a:ext cx="176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56CAC6-5342-450C-BA87-4AB9816A18CD}"/>
              </a:ext>
            </a:extLst>
          </p:cNvPr>
          <p:cNvSpPr/>
          <p:nvPr/>
        </p:nvSpPr>
        <p:spPr>
          <a:xfrm rot="16200000">
            <a:off x="7783091" y="-108901"/>
            <a:ext cx="229457" cy="218404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78434D-59D1-476E-B04C-4D3D187823C9}"/>
              </a:ext>
            </a:extLst>
          </p:cNvPr>
          <p:cNvSpPr txBox="1"/>
          <p:nvPr/>
        </p:nvSpPr>
        <p:spPr>
          <a:xfrm>
            <a:off x="7016907" y="350860"/>
            <a:ext cx="176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1174D7-8B9E-4D2C-B20D-020D54694117}"/>
              </a:ext>
            </a:extLst>
          </p:cNvPr>
          <p:cNvSpPr txBox="1"/>
          <p:nvPr/>
        </p:nvSpPr>
        <p:spPr>
          <a:xfrm>
            <a:off x="6805794" y="4894547"/>
            <a:ext cx="219224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rittleness during handling and mounting, with limited durability under stress and temperature (3 deposition processes)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300 W of power consumption for a deposition rate of 0,5A°/s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5CB55-6CC1-4C47-BBDF-16FF6E269C47}"/>
              </a:ext>
            </a:extLst>
          </p:cNvPr>
          <p:cNvSpPr txBox="1"/>
          <p:nvPr/>
        </p:nvSpPr>
        <p:spPr>
          <a:xfrm>
            <a:off x="4459353" y="4887097"/>
            <a:ext cx="21922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vaporization occurs throughout the process, even at a power of 1300W.</a:t>
            </a:r>
            <a:endParaRPr lang="en-GB" sz="12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51568-7F49-4EC0-A37E-03EB5AE609ED}"/>
              </a:ext>
            </a:extLst>
          </p:cNvPr>
          <p:cNvSpPr txBox="1"/>
          <p:nvPr/>
        </p:nvSpPr>
        <p:spPr>
          <a:xfrm>
            <a:off x="2402040" y="4887097"/>
            <a:ext cx="19031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120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Easily mounted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Limited durability (~ 10 processes)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Around 550 W of power consumption for  a deposition rate of 0,5A°/s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A89288-5D9D-4683-B446-07F0BD47BAD8}"/>
              </a:ext>
            </a:extLst>
          </p:cNvPr>
          <p:cNvSpPr txBox="1"/>
          <p:nvPr/>
        </p:nvSpPr>
        <p:spPr>
          <a:xfrm>
            <a:off x="276362" y="4920204"/>
            <a:ext cx="198015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120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Deformation of the  structure after few processes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Limited durability (~ 4 processes)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Around 350 W of power for a deposition rate of 0,5  A°/s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3E0C1C2-CA83-4559-87D0-43CD1078D894}"/>
              </a:ext>
            </a:extLst>
          </p:cNvPr>
          <p:cNvSpPr/>
          <p:nvPr/>
        </p:nvSpPr>
        <p:spPr>
          <a:xfrm>
            <a:off x="2387723" y="1097851"/>
            <a:ext cx="1971603" cy="37058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81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5301" y="763373"/>
            <a:ext cx="155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39572" y="1382894"/>
            <a:ext cx="10298245" cy="44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technique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Indium tungsten oxide (IWO)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8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75786" y="981087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16327" y="1381197"/>
            <a:ext cx="6911254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5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C5AF72-971A-407F-AAF2-E53E7640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83A74-63B1-4541-B339-8D8FBEB4A506}"/>
              </a:ext>
            </a:extLst>
          </p:cNvPr>
          <p:cNvSpPr txBox="1"/>
          <p:nvPr/>
        </p:nvSpPr>
        <p:spPr>
          <a:xfrm>
            <a:off x="-27710" y="-55416"/>
            <a:ext cx="1137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 : </a:t>
            </a:r>
            <a:r>
              <a:rPr lang="en-GB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Substrate holder types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0857B1-28D4-4778-8B23-6230BBCB9472}"/>
              </a:ext>
            </a:extLst>
          </p:cNvPr>
          <p:cNvGrpSpPr/>
          <p:nvPr/>
        </p:nvGrpSpPr>
        <p:grpSpPr>
          <a:xfrm>
            <a:off x="1193110" y="1139266"/>
            <a:ext cx="9395613" cy="4365226"/>
            <a:chOff x="1697437" y="1400876"/>
            <a:chExt cx="9395613" cy="4365226"/>
          </a:xfrm>
        </p:grpSpPr>
        <p:pic>
          <p:nvPicPr>
            <p:cNvPr id="3" name="Image 12">
              <a:extLst>
                <a:ext uri="{FF2B5EF4-FFF2-40B4-BE49-F238E27FC236}">
                  <a16:creationId xmlns:a16="http://schemas.microsoft.com/office/drawing/2014/main" id="{33D009D6-F0D8-43C4-AC66-46692F3AE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r="13775" b="6951"/>
            <a:stretch/>
          </p:blipFill>
          <p:spPr>
            <a:xfrm>
              <a:off x="1697437" y="1400876"/>
              <a:ext cx="4194907" cy="3644622"/>
            </a:xfrm>
            <a:prstGeom prst="rect">
              <a:avLst/>
            </a:prstGeom>
          </p:spPr>
        </p:pic>
        <p:pic>
          <p:nvPicPr>
            <p:cNvPr id="4" name="Image 13">
              <a:extLst>
                <a:ext uri="{FF2B5EF4-FFF2-40B4-BE49-F238E27FC236}">
                  <a16:creationId xmlns:a16="http://schemas.microsoft.com/office/drawing/2014/main" id="{D02544F3-9FDC-47C0-81DD-761EC5BD7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32874" r="12201" b="12152"/>
            <a:stretch/>
          </p:blipFill>
          <p:spPr>
            <a:xfrm>
              <a:off x="6931313" y="1400876"/>
              <a:ext cx="3967785" cy="36446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803FF-5082-4A57-8D51-D0B3AE2DCE53}"/>
                </a:ext>
              </a:extLst>
            </p:cNvPr>
            <p:cNvSpPr txBox="1"/>
            <p:nvPr/>
          </p:nvSpPr>
          <p:spPr>
            <a:xfrm>
              <a:off x="2303546" y="5119771"/>
              <a:ext cx="3138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25mm*25mm substrates holder for Si/ glass substrates.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3C2B77-C105-4440-BC87-E8DA0C71612F}"/>
                </a:ext>
              </a:extLst>
            </p:cNvPr>
            <p:cNvSpPr txBox="1"/>
            <p:nvPr/>
          </p:nvSpPr>
          <p:spPr>
            <a:xfrm>
              <a:off x="7127255" y="5119770"/>
              <a:ext cx="3965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150mm*150 mm substrates holder for M2 industrial size wafers</a:t>
              </a:r>
              <a:r>
                <a:rPr lang="en-GB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2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E37317F-13A5-4498-9D2A-3EEBF1D6FF85}"/>
              </a:ext>
            </a:extLst>
          </p:cNvPr>
          <p:cNvSpPr txBox="1"/>
          <p:nvPr/>
        </p:nvSpPr>
        <p:spPr>
          <a:xfrm>
            <a:off x="-36247" y="-284947"/>
            <a:ext cx="10685771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741F5F-5F06-418B-B626-4EA2E3AB0CC3}"/>
              </a:ext>
            </a:extLst>
          </p:cNvPr>
          <p:cNvGrpSpPr/>
          <p:nvPr/>
        </p:nvGrpSpPr>
        <p:grpSpPr>
          <a:xfrm>
            <a:off x="1004955" y="473964"/>
            <a:ext cx="4474280" cy="1803999"/>
            <a:chOff x="709571" y="974635"/>
            <a:chExt cx="4474280" cy="180399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FF979CF-63BB-4F0C-A139-662BE2D04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604" y="1034646"/>
              <a:ext cx="1354304" cy="116243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FE28020-91A0-4F60-BECD-8EE8F2644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6467" y="1034646"/>
              <a:ext cx="1341380" cy="1162436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DD99A62-FBCE-4E07-AE98-A8AF28757503}"/>
                </a:ext>
              </a:extLst>
            </p:cNvPr>
            <p:cNvSpPr txBox="1"/>
            <p:nvPr/>
          </p:nvSpPr>
          <p:spPr>
            <a:xfrm>
              <a:off x="709571" y="2193859"/>
              <a:ext cx="44742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IWO films a) on Si (b) on glass.</a:t>
              </a:r>
            </a:p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84% Ar, 14% O</a:t>
              </a:r>
              <a:r>
                <a:rPr lang="fr-F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and 2% H</a:t>
              </a:r>
              <a:r>
                <a:rPr lang="fr-F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- 300 W - 30 min.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57D312E-FCBA-41E4-B69C-0C248BBB5391}"/>
                </a:ext>
              </a:extLst>
            </p:cNvPr>
            <p:cNvSpPr txBox="1"/>
            <p:nvPr/>
          </p:nvSpPr>
          <p:spPr>
            <a:xfrm>
              <a:off x="1515045" y="974635"/>
              <a:ext cx="407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a)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870CB3F-0E7D-4943-BB2C-7DFCAC4BAF2A}"/>
                </a:ext>
              </a:extLst>
            </p:cNvPr>
            <p:cNvSpPr txBox="1"/>
            <p:nvPr/>
          </p:nvSpPr>
          <p:spPr>
            <a:xfrm>
              <a:off x="2946711" y="974635"/>
              <a:ext cx="407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endParaRPr lang="fr-FR" b="1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456F7D-DB89-4178-88F8-9A72836C3D82}"/>
              </a:ext>
            </a:extLst>
          </p:cNvPr>
          <p:cNvGrpSpPr/>
          <p:nvPr/>
        </p:nvGrpSpPr>
        <p:grpSpPr>
          <a:xfrm>
            <a:off x="159555" y="2391448"/>
            <a:ext cx="6127474" cy="2684710"/>
            <a:chOff x="6161898" y="748769"/>
            <a:chExt cx="6127474" cy="268471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BB446C8-1A19-4C23-9661-B3C1B6372A73}"/>
                </a:ext>
              </a:extLst>
            </p:cNvPr>
            <p:cNvGrpSpPr/>
            <p:nvPr/>
          </p:nvGrpSpPr>
          <p:grpSpPr>
            <a:xfrm>
              <a:off x="6161898" y="793961"/>
              <a:ext cx="6127474" cy="2639518"/>
              <a:chOff x="5756418" y="792106"/>
              <a:chExt cx="6127474" cy="2639518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467DF83-AFD1-42FF-9A3B-E3ABCF73101D}"/>
                  </a:ext>
                </a:extLst>
              </p:cNvPr>
              <p:cNvGrpSpPr/>
              <p:nvPr/>
            </p:nvGrpSpPr>
            <p:grpSpPr>
              <a:xfrm>
                <a:off x="6136570" y="792106"/>
                <a:ext cx="5317025" cy="1963867"/>
                <a:chOff x="279960" y="964578"/>
                <a:chExt cx="6577456" cy="2444585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DA4108F2-843B-48D1-A2AF-5A23E879BC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7967" y="964578"/>
                  <a:ext cx="3259449" cy="2444585"/>
                </a:xfrm>
                <a:prstGeom prst="rect">
                  <a:avLst/>
                </a:prstGeom>
              </p:spPr>
            </p:pic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7CE37E4A-39A1-4176-B078-0F5DE9F74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960" y="964578"/>
                  <a:ext cx="3259447" cy="2444585"/>
                </a:xfrm>
                <a:prstGeom prst="rect">
                  <a:avLst/>
                </a:prstGeom>
              </p:spPr>
            </p:pic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41E2F71-7F20-4FBB-81E5-694D9CFE027B}"/>
                  </a:ext>
                </a:extLst>
              </p:cNvPr>
              <p:cNvSpPr txBox="1"/>
              <p:nvPr/>
            </p:nvSpPr>
            <p:spPr>
              <a:xfrm>
                <a:off x="5756418" y="2785293"/>
                <a:ext cx="612747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SEM images of an IWO thin film deposited on Si, (a) side view (b) top view.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59A119B-E91D-426D-A07B-759A6992A415}"/>
                </a:ext>
              </a:extLst>
            </p:cNvPr>
            <p:cNvSpPr txBox="1"/>
            <p:nvPr/>
          </p:nvSpPr>
          <p:spPr>
            <a:xfrm>
              <a:off x="6548932" y="748769"/>
              <a:ext cx="407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a)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78585FA-C17E-4C8B-90F0-16F2D30D2321}"/>
                </a:ext>
              </a:extLst>
            </p:cNvPr>
            <p:cNvSpPr txBox="1"/>
            <p:nvPr/>
          </p:nvSpPr>
          <p:spPr>
            <a:xfrm>
              <a:off x="9214070" y="773641"/>
              <a:ext cx="407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3B06F3E6-D1D6-4F2B-B919-F558D701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1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12">
            <a:extLst>
              <a:ext uri="{FF2B5EF4-FFF2-40B4-BE49-F238E27FC236}">
                <a16:creationId xmlns:a16="http://schemas.microsoft.com/office/drawing/2014/main" id="{4A58915F-D784-47BB-B18A-9E8585CECAAF}"/>
              </a:ext>
            </a:extLst>
          </p:cNvPr>
          <p:cNvGrpSpPr/>
          <p:nvPr/>
        </p:nvGrpSpPr>
        <p:grpSpPr>
          <a:xfrm>
            <a:off x="6402704" y="533975"/>
            <a:ext cx="5505806" cy="3394634"/>
            <a:chOff x="6450605" y="3159685"/>
            <a:chExt cx="5505806" cy="3394634"/>
          </a:xfrm>
        </p:grpSpPr>
        <p:pic>
          <p:nvPicPr>
            <p:cNvPr id="29" name="Image 10">
              <a:extLst>
                <a:ext uri="{FF2B5EF4-FFF2-40B4-BE49-F238E27FC236}">
                  <a16:creationId xmlns:a16="http://schemas.microsoft.com/office/drawing/2014/main" id="{7C9E4198-E81B-40EC-8122-F88B6931E138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605" y="3159685"/>
              <a:ext cx="5477460" cy="3141835"/>
            </a:xfrm>
            <a:prstGeom prst="rect">
              <a:avLst/>
            </a:prstGeom>
          </p:spPr>
        </p:pic>
        <p:sp>
          <p:nvSpPr>
            <p:cNvPr id="30" name="ZoneTexte 17">
              <a:extLst>
                <a:ext uri="{FF2B5EF4-FFF2-40B4-BE49-F238E27FC236}">
                  <a16:creationId xmlns:a16="http://schemas.microsoft.com/office/drawing/2014/main" id="{03944337-8194-4A74-873D-223D17EDAEF6}"/>
                </a:ext>
              </a:extLst>
            </p:cNvPr>
            <p:cNvSpPr txBox="1"/>
            <p:nvPr/>
          </p:nvSpPr>
          <p:spPr>
            <a:xfrm>
              <a:off x="6494859" y="6261931"/>
              <a:ext cx="5461552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3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X-ray diffraction spectrum of IWO film deposited on a Si substrate.</a:t>
              </a:r>
              <a:endParaRPr lang="fr-FR" sz="13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31" name="Tableau 11">
            <a:extLst>
              <a:ext uri="{FF2B5EF4-FFF2-40B4-BE49-F238E27FC236}">
                <a16:creationId xmlns:a16="http://schemas.microsoft.com/office/drawing/2014/main" id="{967F4C2B-A07A-4C3F-A7FB-7888A2F37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32070"/>
              </p:ext>
            </p:extLst>
          </p:nvPr>
        </p:nvGraphicFramePr>
        <p:xfrm>
          <a:off x="7159102" y="4435336"/>
          <a:ext cx="4283682" cy="640080"/>
        </p:xfrm>
        <a:graphic>
          <a:graphicData uri="http://schemas.openxmlformats.org/drawingml/2006/table">
            <a:tbl>
              <a:tblPr firstRow="1" firstCol="1" bandRow="1"/>
              <a:tblGrid>
                <a:gridCol w="1634641">
                  <a:extLst>
                    <a:ext uri="{9D8B030D-6E8A-4147-A177-3AD203B41FA5}">
                      <a16:colId xmlns:a16="http://schemas.microsoft.com/office/drawing/2014/main" val="1442596266"/>
                    </a:ext>
                  </a:extLst>
                </a:gridCol>
                <a:gridCol w="1436467">
                  <a:extLst>
                    <a:ext uri="{9D8B030D-6E8A-4147-A177-3AD203B41FA5}">
                      <a16:colId xmlns:a16="http://schemas.microsoft.com/office/drawing/2014/main" val="2417087336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val="1697099073"/>
                    </a:ext>
                  </a:extLst>
                </a:gridCol>
              </a:tblGrid>
              <a:tr h="13506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Glass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1590"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Average resistance 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33375" algn="l"/>
                        </a:tabLs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15,49 Ω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13,25 Ω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846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Resistivity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1,3E-04 Ω.cm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1.15E-4 Ω.cm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447697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54F2021-D591-416F-A6B1-B2B54004A5A1}"/>
              </a:ext>
            </a:extLst>
          </p:cNvPr>
          <p:cNvSpPr txBox="1"/>
          <p:nvPr/>
        </p:nvSpPr>
        <p:spPr>
          <a:xfrm>
            <a:off x="6446958" y="5075416"/>
            <a:ext cx="5461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Average resistance and resistivity of thin films deposited on Si and glass.</a:t>
            </a:r>
            <a:endParaRPr lang="fr-F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42C4C3-95F4-4A14-A93D-38CF16281F30}"/>
              </a:ext>
            </a:extLst>
          </p:cNvPr>
          <p:cNvSpPr txBox="1"/>
          <p:nvPr/>
        </p:nvSpPr>
        <p:spPr>
          <a:xfrm>
            <a:off x="283490" y="5229305"/>
            <a:ext cx="6538524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Dense, homogeneous structure ; grain size = 200 - 250 nm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Polycrystalline structure with In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dominant orientation (222)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Resistivity with values required for PV application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4CA66-07D4-4337-B51E-AF96425F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3190" y="6492875"/>
            <a:ext cx="518809" cy="365125"/>
          </a:xfrm>
        </p:spPr>
        <p:txBody>
          <a:bodyPr/>
          <a:lstStyle/>
          <a:p>
            <a:fld id="{9B07DF4E-1D3E-4B34-8A77-8DB3EC2896C7}" type="slidenum">
              <a:rPr lang="fr-FR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E444A-FF34-40A1-AB06-D279E9ACDFDA}"/>
              </a:ext>
            </a:extLst>
          </p:cNvPr>
          <p:cNvSpPr txBox="1"/>
          <p:nvPr/>
        </p:nvSpPr>
        <p:spPr>
          <a:xfrm>
            <a:off x="1800518" y="5948423"/>
            <a:ext cx="177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Solar cell. 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2B3B1544-42C6-48D5-8A98-F29D487A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2244" r="12200" b="9447"/>
          <a:stretch/>
        </p:blipFill>
        <p:spPr>
          <a:xfrm rot="5400000">
            <a:off x="1471637" y="3426972"/>
            <a:ext cx="2428488" cy="2428488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910654CB-AFAB-42B0-B328-6E35F4FDE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556563"/>
              </p:ext>
            </p:extLst>
          </p:nvPr>
        </p:nvGraphicFramePr>
        <p:xfrm>
          <a:off x="4997371" y="3857266"/>
          <a:ext cx="6675819" cy="1708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692">
                  <a:extLst>
                    <a:ext uri="{9D8B030D-6E8A-4147-A177-3AD203B41FA5}">
                      <a16:colId xmlns:a16="http://schemas.microsoft.com/office/drawing/2014/main" val="3029189077"/>
                    </a:ext>
                  </a:extLst>
                </a:gridCol>
                <a:gridCol w="1431036">
                  <a:extLst>
                    <a:ext uri="{9D8B030D-6E8A-4147-A177-3AD203B41FA5}">
                      <a16:colId xmlns:a16="http://schemas.microsoft.com/office/drawing/2014/main" val="2013111316"/>
                    </a:ext>
                  </a:extLst>
                </a:gridCol>
                <a:gridCol w="1359091">
                  <a:extLst>
                    <a:ext uri="{9D8B030D-6E8A-4147-A177-3AD203B41FA5}">
                      <a16:colId xmlns:a16="http://schemas.microsoft.com/office/drawing/2014/main" val="41606429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603279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 characteristic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 LPSC 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(IWO)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Values LPSC (ITO)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 Values.</a:t>
                      </a:r>
                      <a:r>
                        <a:rPr lang="en-US" sz="1600" baseline="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CEA (ITO)</a:t>
                      </a:r>
                      <a:endParaRPr lang="en-US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80035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Voltage open circuit</a:t>
                      </a:r>
                      <a:endParaRPr lang="en-US" sz="1600" baseline="-250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  <a:r>
                        <a:rPr lang="en-US" sz="1600" baseline="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mV</a:t>
                      </a:r>
                      <a:endParaRPr lang="en-US" sz="1600" baseline="300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746 mV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9814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Fill factor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79.4%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923280"/>
                  </a:ext>
                </a:extLst>
              </a:tr>
              <a:tr h="387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22.88%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0374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7A6E95B-7D34-4D5F-9D9A-0798D668662E}"/>
              </a:ext>
            </a:extLst>
          </p:cNvPr>
          <p:cNvSpPr txBox="1"/>
          <p:nvPr/>
        </p:nvSpPr>
        <p:spPr>
          <a:xfrm>
            <a:off x="7002359" y="5565836"/>
            <a:ext cx="3045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cells performance.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D75E2E31-9D4C-4BA4-A28C-729F54716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5583" y="32839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BAA59A-97F1-40CD-A873-293E2721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56" y="1035201"/>
            <a:ext cx="5757596" cy="205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7BEF3F-7CF6-4F5F-AB36-F64C98EFE57B}"/>
              </a:ext>
            </a:extLst>
          </p:cNvPr>
          <p:cNvSpPr txBox="1"/>
          <p:nvPr/>
        </p:nvSpPr>
        <p:spPr>
          <a:xfrm>
            <a:off x="1653518" y="665869"/>
            <a:ext cx="2064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LPSC – Hall 4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359986-6B42-465D-BD4B-004AF7582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81" y="1045748"/>
            <a:ext cx="2736000" cy="2052000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8F16D3B-2883-407C-B184-50F3B320A99B}"/>
              </a:ext>
            </a:extLst>
          </p:cNvPr>
          <p:cNvSpPr txBox="1"/>
          <p:nvPr/>
        </p:nvSpPr>
        <p:spPr>
          <a:xfrm>
            <a:off x="6637641" y="621836"/>
            <a:ext cx="4472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CEA's</a:t>
            </a:r>
            <a:r>
              <a:rPr lang="fr-FR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inline</a:t>
            </a:r>
            <a:r>
              <a:rPr lang="fr-FR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production for </a:t>
            </a:r>
            <a:r>
              <a:rPr lang="fr-FR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fr-FR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8638A-B113-4E54-AD24-048EA488FB55}"/>
              </a:ext>
            </a:extLst>
          </p:cNvPr>
          <p:cNvSpPr/>
          <p:nvPr/>
        </p:nvSpPr>
        <p:spPr>
          <a:xfrm>
            <a:off x="8282998" y="5184559"/>
            <a:ext cx="3381314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3BB1935D-CB85-4C58-B3E6-5BE88EF3E8FE}"/>
              </a:ext>
            </a:extLst>
          </p:cNvPr>
          <p:cNvSpPr txBox="1"/>
          <p:nvPr/>
        </p:nvSpPr>
        <p:spPr>
          <a:xfrm>
            <a:off x="-18472" y="-294520"/>
            <a:ext cx="9956800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films: Solar cell performance 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03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7CB81F-C905-42C1-98B5-515F2003077E}"/>
              </a:ext>
            </a:extLst>
          </p:cNvPr>
          <p:cNvSpPr/>
          <p:nvPr/>
        </p:nvSpPr>
        <p:spPr>
          <a:xfrm>
            <a:off x="364837" y="569367"/>
            <a:ext cx="11827163" cy="2499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Existing configuration : 2,45 GHz - Reflection of -7 dB (20%), asymmetry of the EM field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Alternative configurations – 915 MHz – 100% power transmission, symmetrical EM field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Confirmation of the low energy (&lt; 50 eV) of the particles involved in the deposition process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Deposition of IWO (Indium Tungsten Oxide) films with conformal properties</a:t>
            </a:r>
            <a:endParaRPr lang="fr-FR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C6782-4E0C-4BF9-9030-7808AAC27153}"/>
              </a:ext>
            </a:extLst>
          </p:cNvPr>
          <p:cNvSpPr/>
          <p:nvPr/>
        </p:nvSpPr>
        <p:spPr>
          <a:xfrm>
            <a:off x="364837" y="3429000"/>
            <a:ext cx="11720286" cy="2437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the 915 MHz optimized configuration of the applicator and plasma performance analysis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Fine-tuning of deposition process with optimized configuration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Transposition of process to photovoltaic cells and performance evaluation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Testing new TCOS materials (SnO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….)</a:t>
            </a:r>
            <a:endParaRPr kumimoji="0" lang="fr-FR" sz="2400" i="0" u="none" strike="noStrike" kern="1200" cap="none" spc="0" normalizeH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02A605A-7AD3-4273-8FBF-801B1E11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1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fr-FR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9AD994-4963-404C-85F5-9989D45A3391}"/>
              </a:ext>
            </a:extLst>
          </p:cNvPr>
          <p:cNvSpPr txBox="1"/>
          <p:nvPr/>
        </p:nvSpPr>
        <p:spPr>
          <a:xfrm>
            <a:off x="-18472" y="-246262"/>
            <a:ext cx="9166953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 and Perspectives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8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AEE89CC-CF63-4E2C-AC30-FB1A28321D31}"/>
              </a:ext>
            </a:extLst>
          </p:cNvPr>
          <p:cNvSpPr txBox="1"/>
          <p:nvPr/>
        </p:nvSpPr>
        <p:spPr>
          <a:xfrm>
            <a:off x="876879" y="4954418"/>
            <a:ext cx="3407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www.nrel.gov/pv/interactive-cell-efficiency.html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3B0C41-BCE8-4FA9-9812-0DC1AB0A9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1261588"/>
            <a:ext cx="4617250" cy="3621207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E83D486-36A5-453B-822F-4D5651328D77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0046251" y="2209176"/>
            <a:ext cx="10737" cy="522102"/>
          </a:xfrm>
          <a:prstGeom prst="straightConnector1">
            <a:avLst/>
          </a:prstGeom>
          <a:ln w="19050">
            <a:solidFill>
              <a:srgbClr val="FF91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302207-5163-44C3-BBD1-3935DAC2B15A}"/>
              </a:ext>
            </a:extLst>
          </p:cNvPr>
          <p:cNvGrpSpPr/>
          <p:nvPr/>
        </p:nvGrpSpPr>
        <p:grpSpPr>
          <a:xfrm>
            <a:off x="4964094" y="584173"/>
            <a:ext cx="6792763" cy="5689654"/>
            <a:chOff x="6264185" y="355206"/>
            <a:chExt cx="6792763" cy="5689654"/>
          </a:xfrm>
        </p:grpSpPr>
        <p:pic>
          <p:nvPicPr>
            <p:cNvPr id="2050" name="Picture 2" descr="Photovoltaic Efficiency | Perovskite Solar Cells">
              <a:extLst>
                <a:ext uri="{FF2B5EF4-FFF2-40B4-BE49-F238E27FC236}">
                  <a16:creationId xmlns:a16="http://schemas.microsoft.com/office/drawing/2014/main" id="{A7E76009-6500-43FE-8232-F4427644E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213" y="355206"/>
              <a:ext cx="2943225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88DF469A-1AF5-4075-A3F5-61A94CA89832}"/>
                </a:ext>
              </a:extLst>
            </p:cNvPr>
            <p:cNvCxnSpPr/>
            <p:nvPr/>
          </p:nvCxnSpPr>
          <p:spPr>
            <a:xfrm>
              <a:off x="9490203" y="2822123"/>
              <a:ext cx="504825" cy="0"/>
            </a:xfrm>
            <a:prstGeom prst="straightConnector1">
              <a:avLst/>
            </a:prstGeom>
            <a:ln w="19050">
              <a:solidFill>
                <a:srgbClr val="FF91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99844D4-6D0F-4F8A-A9A8-56C4D5640CFA}"/>
                </a:ext>
              </a:extLst>
            </p:cNvPr>
            <p:cNvSpPr txBox="1"/>
            <p:nvPr/>
          </p:nvSpPr>
          <p:spPr>
            <a:xfrm>
              <a:off x="10067600" y="2502311"/>
              <a:ext cx="25574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Made up of transparent conductive oxides (TCOs)</a:t>
              </a:r>
              <a:endParaRPr lang="fr-FR" sz="1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38463085-BAD7-4BB7-8822-82CE135EE558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325" y="3126144"/>
              <a:ext cx="0" cy="1000160"/>
            </a:xfrm>
            <a:prstGeom prst="straightConnector1">
              <a:avLst/>
            </a:prstGeom>
            <a:ln w="19050">
              <a:solidFill>
                <a:srgbClr val="FF91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06C7C28-6322-4211-8BAD-C0BD97824A23}"/>
                </a:ext>
              </a:extLst>
            </p:cNvPr>
            <p:cNvSpPr txBox="1"/>
            <p:nvPr/>
          </p:nvSpPr>
          <p:spPr>
            <a:xfrm>
              <a:off x="9635734" y="830311"/>
              <a:ext cx="342121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243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 electrical conductivity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243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resistivity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2430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Transparency</a:t>
              </a:r>
              <a:endParaRPr lang="fr-FR" b="1" dirty="0">
                <a:solidFill>
                  <a:srgbClr val="24306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79DB8ED-45DE-48BF-BC04-323D39F65868}"/>
                </a:ext>
              </a:extLst>
            </p:cNvPr>
            <p:cNvSpPr txBox="1"/>
            <p:nvPr/>
          </p:nvSpPr>
          <p:spPr>
            <a:xfrm>
              <a:off x="6264185" y="4152034"/>
              <a:ext cx="6276506" cy="1892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TCOs thin films  are deposited by different techniques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Chemical Vapor Deposition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Atomic Layer Deposition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Spin Coating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Spray Pyrolysis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Cathode sputtering (magnetron)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3016AB9-C9B0-492F-99AD-AE4F0AFFD912}"/>
              </a:ext>
            </a:extLst>
          </p:cNvPr>
          <p:cNvSpPr txBox="1"/>
          <p:nvPr/>
        </p:nvSpPr>
        <p:spPr>
          <a:xfrm>
            <a:off x="486376" y="543634"/>
            <a:ext cx="5070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energy conversion efficiency over time.</a:t>
            </a:r>
            <a:endParaRPr kumimoji="0" lang="fr-FR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75FC17-003D-4938-B208-43BC734C7D27}"/>
              </a:ext>
            </a:extLst>
          </p:cNvPr>
          <p:cNvSpPr txBox="1"/>
          <p:nvPr/>
        </p:nvSpPr>
        <p:spPr>
          <a:xfrm>
            <a:off x="8446885" y="403662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4306D"/>
                </a:solidFill>
              </a:rPr>
              <a:t>.</a:t>
            </a: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EC1FA0F0-CA04-406D-8403-7C90B7EC277B}"/>
              </a:ext>
            </a:extLst>
          </p:cNvPr>
          <p:cNvSpPr txBox="1"/>
          <p:nvPr/>
        </p:nvSpPr>
        <p:spPr>
          <a:xfrm>
            <a:off x="10681" y="-72098"/>
            <a:ext cx="32918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FR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objectives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6F49C66-C93F-4D5E-9140-E337D1D7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94241F-83E1-4AB8-B1D3-1F95E572F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6" y="967868"/>
            <a:ext cx="6200741" cy="350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4EB165-212F-40F3-AE35-A4053C8CC134}"/>
              </a:ext>
            </a:extLst>
          </p:cNvPr>
          <p:cNvSpPr txBox="1"/>
          <p:nvPr/>
        </p:nvSpPr>
        <p:spPr>
          <a:xfrm>
            <a:off x="837619" y="4531080"/>
            <a:ext cx="5046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sputtering process and possible damage mechanisms.</a:t>
            </a:r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C74EEE-DFDD-49D3-8C4E-821779D9FB8C}"/>
              </a:ext>
            </a:extLst>
          </p:cNvPr>
          <p:cNvSpPr txBox="1"/>
          <p:nvPr/>
        </p:nvSpPr>
        <p:spPr>
          <a:xfrm>
            <a:off x="3836040" y="6550223"/>
            <a:ext cx="4302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doi.org/10.1016/j.matt.2021.09.021</a:t>
            </a:r>
            <a:endParaRPr lang="fr-FR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22EE4F-643D-4654-BDE8-0568DC033720}"/>
              </a:ext>
            </a:extLst>
          </p:cNvPr>
          <p:cNvSpPr txBox="1"/>
          <p:nvPr/>
        </p:nvSpPr>
        <p:spPr>
          <a:xfrm>
            <a:off x="1445" y="-64652"/>
            <a:ext cx="27790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objectives 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1B0A38E6-6350-4288-9D01-FDAA404F7412}"/>
              </a:ext>
            </a:extLst>
          </p:cNvPr>
          <p:cNvSpPr/>
          <p:nvPr/>
        </p:nvSpPr>
        <p:spPr>
          <a:xfrm>
            <a:off x="2441230" y="5842216"/>
            <a:ext cx="447674" cy="17834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E2708E2-8C52-4F36-857B-80E7015F1F59}"/>
              </a:ext>
            </a:extLst>
          </p:cNvPr>
          <p:cNvSpPr txBox="1"/>
          <p:nvPr/>
        </p:nvSpPr>
        <p:spPr>
          <a:xfrm>
            <a:off x="3042019" y="5744004"/>
            <a:ext cx="8531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essential to suggest alternative technologies to overcome this problem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D86B071-244B-48E2-ADAE-D2CAC3659094}"/>
              </a:ext>
            </a:extLst>
          </p:cNvPr>
          <p:cNvGrpSpPr/>
          <p:nvPr/>
        </p:nvGrpSpPr>
        <p:grpSpPr>
          <a:xfrm>
            <a:off x="6797964" y="1796253"/>
            <a:ext cx="5394036" cy="2015936"/>
            <a:chOff x="6476935" y="1418879"/>
            <a:chExt cx="5394036" cy="201593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5D47DE0-8E31-4FE5-B715-23CDC04E38A6}"/>
                </a:ext>
              </a:extLst>
            </p:cNvPr>
            <p:cNvSpPr txBox="1"/>
            <p:nvPr/>
          </p:nvSpPr>
          <p:spPr>
            <a:xfrm>
              <a:off x="6476935" y="1418879"/>
              <a:ext cx="5394036" cy="2015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kinetic energy of plasma particles (up to 400 eV) can damage sensitive layers of cells.</a:t>
              </a:r>
              <a:endParaRPr 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fr-FR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fr-FR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fr-FR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Destruction of material properties, thereby limiting or degrading cell performance</a:t>
              </a:r>
              <a:r>
                <a:rPr lang="fr-FR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77883B65-DDAB-46EC-BA65-AE648E2292AE}"/>
                </a:ext>
              </a:extLst>
            </p:cNvPr>
            <p:cNvSpPr/>
            <p:nvPr/>
          </p:nvSpPr>
          <p:spPr>
            <a:xfrm>
              <a:off x="9069178" y="2274447"/>
              <a:ext cx="209550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D664174-9BED-4C78-8744-1C3819A0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9E1C7-9DF6-4929-9C93-5665472D5E59}"/>
              </a:ext>
            </a:extLst>
          </p:cNvPr>
          <p:cNvSpPr txBox="1"/>
          <p:nvPr/>
        </p:nvSpPr>
        <p:spPr>
          <a:xfrm>
            <a:off x="4546843" y="313776"/>
            <a:ext cx="3098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Magnetron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sputtering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5474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822EE4F-643D-4654-BDE8-0568DC033720}"/>
              </a:ext>
            </a:extLst>
          </p:cNvPr>
          <p:cNvSpPr txBox="1"/>
          <p:nvPr/>
        </p:nvSpPr>
        <p:spPr>
          <a:xfrm>
            <a:off x="1445" y="-55416"/>
            <a:ext cx="38224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objectives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D664174-9BED-4C78-8744-1C3819A0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A96F74-E00D-4EC3-A097-05111D0E4C49}"/>
              </a:ext>
            </a:extLst>
          </p:cNvPr>
          <p:cNvGrpSpPr/>
          <p:nvPr/>
        </p:nvGrpSpPr>
        <p:grpSpPr>
          <a:xfrm>
            <a:off x="441973" y="1117702"/>
            <a:ext cx="5195187" cy="3837327"/>
            <a:chOff x="-234253" y="995804"/>
            <a:chExt cx="7527964" cy="5160275"/>
          </a:xfrm>
        </p:grpSpPr>
        <p:pic>
          <p:nvPicPr>
            <p:cNvPr id="1026" name="Picture 2" descr="Vacuum Deposition Devices | INDUSTRY | Sumitomo Heavy Industries, Ltd.  Industrial Equipment Division">
              <a:extLst>
                <a:ext uri="{FF2B5EF4-FFF2-40B4-BE49-F238E27FC236}">
                  <a16:creationId xmlns:a16="http://schemas.microsoft.com/office/drawing/2014/main" id="{75147449-369A-4A75-ACEF-6E143780A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45" y="995804"/>
              <a:ext cx="6049819" cy="3778116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D38868F-305F-4AAA-86DD-6FE15693836E}"/>
                </a:ext>
              </a:extLst>
            </p:cNvPr>
            <p:cNvSpPr txBox="1"/>
            <p:nvPr/>
          </p:nvSpPr>
          <p:spPr>
            <a:xfrm>
              <a:off x="-234253" y="5204144"/>
              <a:ext cx="7527964" cy="9519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Schematic of Reactive Plasma Deposition RPD technique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33C782-921C-4C6F-B9A1-6334A74F4C36}"/>
              </a:ext>
            </a:extLst>
          </p:cNvPr>
          <p:cNvSpPr txBox="1"/>
          <p:nvPr/>
        </p:nvSpPr>
        <p:spPr>
          <a:xfrm>
            <a:off x="1534889" y="5381928"/>
            <a:ext cx="1021513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damage to the substrate, incident energy of ions to the substrate is in the range of 3–70 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High-quality of TCO films ( Resistivity, transparency, …)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C3D625-D075-44B7-8EA7-EB34A0643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 bwMode="auto">
          <a:xfrm>
            <a:off x="6816831" y="886582"/>
            <a:ext cx="3857046" cy="330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AA1CA3-5366-44EF-A4F8-76A4D8A82AA7}"/>
              </a:ext>
            </a:extLst>
          </p:cNvPr>
          <p:cNvSpPr txBox="1"/>
          <p:nvPr/>
        </p:nvSpPr>
        <p:spPr>
          <a:xfrm>
            <a:off x="6392507" y="4247143"/>
            <a:ext cx="5357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Incident energy and plasma density distributions of various plasma deposition methods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72C718-98A3-4598-9FDA-04E217E8A0B9}"/>
              </a:ext>
            </a:extLst>
          </p:cNvPr>
          <p:cNvSpPr/>
          <p:nvPr/>
        </p:nvSpPr>
        <p:spPr>
          <a:xfrm>
            <a:off x="1068162" y="5591271"/>
            <a:ext cx="398174" cy="2032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ADA62-6B18-45BA-A06E-E3B5407BE4D3}"/>
              </a:ext>
            </a:extLst>
          </p:cNvPr>
          <p:cNvSpPr txBox="1"/>
          <p:nvPr/>
        </p:nvSpPr>
        <p:spPr>
          <a:xfrm>
            <a:off x="4414157" y="6548182"/>
            <a:ext cx="3363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doi.org/10.1186/s11671-019-2948-4</a:t>
            </a:r>
            <a:endParaRPr lang="en-GB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6411E-95B2-4EA4-A7E8-D26C9B61FD31}"/>
              </a:ext>
            </a:extLst>
          </p:cNvPr>
          <p:cNvSpPr txBox="1"/>
          <p:nvPr/>
        </p:nvSpPr>
        <p:spPr>
          <a:xfrm>
            <a:off x="1426029" y="486472"/>
            <a:ext cx="3492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Reactive Plasma Deposition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895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66642" y="745796"/>
            <a:ext cx="144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16326" y="1381197"/>
            <a:ext cx="7907617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technique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9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66297209-2D52-46A2-B8ED-2E2F06C478CD}"/>
              </a:ext>
            </a:extLst>
          </p:cNvPr>
          <p:cNvSpPr txBox="1"/>
          <p:nvPr/>
        </p:nvSpPr>
        <p:spPr>
          <a:xfrm>
            <a:off x="12300" y="-56309"/>
            <a:ext cx="60977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Plasma Deposition technique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2BEEFCA-36CD-4699-9E9B-7681E6714CBC}"/>
              </a:ext>
            </a:extLst>
          </p:cNvPr>
          <p:cNvGrpSpPr/>
          <p:nvPr/>
        </p:nvGrpSpPr>
        <p:grpSpPr>
          <a:xfrm>
            <a:off x="463893" y="349967"/>
            <a:ext cx="8212887" cy="6149755"/>
            <a:chOff x="723793" y="82173"/>
            <a:chExt cx="8212887" cy="6149755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85D01BC-DB1A-4830-BDBF-C16CFAB12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t="-5583" b="8283"/>
            <a:stretch/>
          </p:blipFill>
          <p:spPr>
            <a:xfrm>
              <a:off x="2108400" y="413318"/>
              <a:ext cx="4956615" cy="372996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2AE8F53-103E-42E8-9B15-D79B937430FC}"/>
                </a:ext>
              </a:extLst>
            </p:cNvPr>
            <p:cNvGrpSpPr/>
            <p:nvPr/>
          </p:nvGrpSpPr>
          <p:grpSpPr>
            <a:xfrm>
              <a:off x="723793" y="82173"/>
              <a:ext cx="8212887" cy="5791702"/>
              <a:chOff x="675922" y="376978"/>
              <a:chExt cx="8212887" cy="5791702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1106768E-141E-46CC-B7C8-12263CA7D61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  <a:lum bright="-20000" contrast="40000"/>
              </a:blip>
              <a:stretch>
                <a:fillRect/>
              </a:stretch>
            </p:blipFill>
            <p:spPr>
              <a:xfrm>
                <a:off x="675922" y="376978"/>
                <a:ext cx="7475644" cy="49320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FD37281-B540-4EB1-9CA7-6A207E221F8C}"/>
                  </a:ext>
                </a:extLst>
              </p:cNvPr>
              <p:cNvGrpSpPr/>
              <p:nvPr/>
            </p:nvGrpSpPr>
            <p:grpSpPr>
              <a:xfrm>
                <a:off x="907945" y="2767017"/>
                <a:ext cx="7980864" cy="3401663"/>
                <a:chOff x="907945" y="2767017"/>
                <a:chExt cx="7980864" cy="3401663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D5970FF-8EFF-4133-9E4B-ACEA7BC70DAD}"/>
                    </a:ext>
                  </a:extLst>
                </p:cNvPr>
                <p:cNvGrpSpPr/>
                <p:nvPr/>
              </p:nvGrpSpPr>
              <p:grpSpPr>
                <a:xfrm>
                  <a:off x="1992162" y="3700644"/>
                  <a:ext cx="5090549" cy="2468036"/>
                  <a:chOff x="2080532" y="2636954"/>
                  <a:chExt cx="5090549" cy="2468036"/>
                </a:xfrm>
              </p:grpSpPr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41F97D42-2CFD-4438-A8B3-AD4BD27FD975}"/>
                      </a:ext>
                    </a:extLst>
                  </p:cNvPr>
                  <p:cNvGrpSpPr/>
                  <p:nvPr/>
                </p:nvGrpSpPr>
                <p:grpSpPr>
                  <a:xfrm>
                    <a:off x="2080532" y="2636954"/>
                    <a:ext cx="5090549" cy="2468036"/>
                    <a:chOff x="2080532" y="2627718"/>
                    <a:chExt cx="5090549" cy="2468036"/>
                  </a:xfrm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0A2AEA1-AE51-4700-968E-8069017E4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0532" y="3372772"/>
                      <a:ext cx="1404000" cy="7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359120DE-3F98-4394-91CE-C30B8E32AA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7081" y="3365783"/>
                      <a:ext cx="1224000" cy="7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52436874-E63E-4094-91F0-D495680CD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4847" y="2633870"/>
                      <a:ext cx="648000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D985CE7A-DC3B-46FA-ABA7-64B4831F1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5731" y="2629751"/>
                      <a:ext cx="648000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B249EAAA-0198-4023-A84F-113F3930A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55" y="2628253"/>
                      <a:ext cx="588975" cy="586240"/>
                    </a:xfrm>
                    <a:prstGeom prst="rect">
                      <a:avLst/>
                    </a:prstGeom>
                    <a:solidFill>
                      <a:srgbClr val="FCF0D8"/>
                    </a:solidFill>
                    <a:ln w="952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D26491FB-EB30-4DBA-9BC7-FF17CAF5C7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347334" y="2641955"/>
                      <a:ext cx="559746" cy="537547"/>
                    </a:xfrm>
                    <a:prstGeom prst="rect">
                      <a:avLst/>
                    </a:prstGeom>
                    <a:solidFill>
                      <a:srgbClr val="70AD47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sz="1200" b="1" ker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TCO</a:t>
                      </a:r>
                    </a:p>
                  </p:txBody>
                </p:sp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AAACA002-3241-454E-9790-6761A6D0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4469" y="2629964"/>
                      <a:ext cx="54000" cy="2016000"/>
                    </a:xfrm>
                    <a:prstGeom prst="rect">
                      <a:avLst/>
                    </a:prstGeom>
                    <a:solidFill>
                      <a:srgbClr val="ED7D31">
                        <a:lumMod val="75000"/>
                      </a:srgbClr>
                    </a:solidFill>
                    <a:ln w="317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CD0A40C0-0372-43E1-A131-6EA1FD401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2835" y="2629930"/>
                      <a:ext cx="54000" cy="2016000"/>
                    </a:xfrm>
                    <a:prstGeom prst="rect">
                      <a:avLst/>
                    </a:prstGeom>
                    <a:solidFill>
                      <a:srgbClr val="ED7D31">
                        <a:lumMod val="75000"/>
                      </a:srgbClr>
                    </a:solidFill>
                    <a:ln w="3175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9" name="TextBox 7">
                      <a:extLst>
                        <a:ext uri="{FF2B5EF4-FFF2-40B4-BE49-F238E27FC236}">
                          <a16:creationId xmlns:a16="http://schemas.microsoft.com/office/drawing/2014/main" id="{CB9D440F-EC1E-48F3-855F-F29CFF9FFA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16078" y="4818755"/>
                      <a:ext cx="182716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4400">
                        <a:defRPr/>
                      </a:pPr>
                      <a:r>
                        <a:rPr lang="en-US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Microwave  injection</a:t>
                      </a: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340FA056-256C-4BF1-BEE6-CE9958559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2197" y="2627718"/>
                      <a:ext cx="153155" cy="201263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7A53FFB6-ADC1-4C51-B602-90414E805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9106" y="2628221"/>
                      <a:ext cx="76464" cy="45719"/>
                    </a:xfrm>
                    <a:prstGeom prst="rect">
                      <a:avLst/>
                    </a:prstGeom>
                    <a:solidFill>
                      <a:srgbClr val="FFFAE4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6BDBF1BE-43D2-43AF-BA71-315CBB9997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68090" y="4486157"/>
                    <a:ext cx="648000" cy="36000"/>
                  </a:xfrm>
                  <a:custGeom>
                    <a:avLst/>
                    <a:gdLst>
                      <a:gd name="connsiteX0" fmla="*/ 0 w 2581421"/>
                      <a:gd name="connsiteY0" fmla="*/ 173350 h 335132"/>
                      <a:gd name="connsiteX1" fmla="*/ 351692 w 2581421"/>
                      <a:gd name="connsiteY1" fmla="*/ 4538 h 335132"/>
                      <a:gd name="connsiteX2" fmla="*/ 808892 w 2581421"/>
                      <a:gd name="connsiteY2" fmla="*/ 335129 h 335132"/>
                      <a:gd name="connsiteX3" fmla="*/ 1273126 w 2581421"/>
                      <a:gd name="connsiteY3" fmla="*/ 11572 h 335132"/>
                      <a:gd name="connsiteX4" fmla="*/ 1716258 w 2581421"/>
                      <a:gd name="connsiteY4" fmla="*/ 335129 h 335132"/>
                      <a:gd name="connsiteX5" fmla="*/ 2194560 w 2581421"/>
                      <a:gd name="connsiteY5" fmla="*/ 11572 h 335132"/>
                      <a:gd name="connsiteX6" fmla="*/ 2581421 w 2581421"/>
                      <a:gd name="connsiteY6" fmla="*/ 166316 h 335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1421" h="335132">
                        <a:moveTo>
                          <a:pt x="0" y="173350"/>
                        </a:moveTo>
                        <a:cubicBezTo>
                          <a:pt x="108438" y="75462"/>
                          <a:pt x="216877" y="-22425"/>
                          <a:pt x="351692" y="4538"/>
                        </a:cubicBezTo>
                        <a:cubicBezTo>
                          <a:pt x="486507" y="31501"/>
                          <a:pt x="655320" y="333957"/>
                          <a:pt x="808892" y="335129"/>
                        </a:cubicBezTo>
                        <a:cubicBezTo>
                          <a:pt x="962464" y="336301"/>
                          <a:pt x="1121898" y="11572"/>
                          <a:pt x="1273126" y="11572"/>
                        </a:cubicBezTo>
                        <a:cubicBezTo>
                          <a:pt x="1424354" y="11572"/>
                          <a:pt x="1562686" y="335129"/>
                          <a:pt x="1716258" y="335129"/>
                        </a:cubicBezTo>
                        <a:cubicBezTo>
                          <a:pt x="1869830" y="335129"/>
                          <a:pt x="2050366" y="39707"/>
                          <a:pt x="2194560" y="11572"/>
                        </a:cubicBezTo>
                        <a:cubicBezTo>
                          <a:pt x="2338754" y="-16563"/>
                          <a:pt x="2460087" y="74876"/>
                          <a:pt x="2581421" y="166316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DCA171A4-55FD-473F-88F0-54DA3A963B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34614" y="4450899"/>
                    <a:ext cx="648000" cy="36000"/>
                  </a:xfrm>
                  <a:custGeom>
                    <a:avLst/>
                    <a:gdLst>
                      <a:gd name="connsiteX0" fmla="*/ 0 w 2581421"/>
                      <a:gd name="connsiteY0" fmla="*/ 173350 h 335132"/>
                      <a:gd name="connsiteX1" fmla="*/ 351692 w 2581421"/>
                      <a:gd name="connsiteY1" fmla="*/ 4538 h 335132"/>
                      <a:gd name="connsiteX2" fmla="*/ 808892 w 2581421"/>
                      <a:gd name="connsiteY2" fmla="*/ 335129 h 335132"/>
                      <a:gd name="connsiteX3" fmla="*/ 1273126 w 2581421"/>
                      <a:gd name="connsiteY3" fmla="*/ 11572 h 335132"/>
                      <a:gd name="connsiteX4" fmla="*/ 1716258 w 2581421"/>
                      <a:gd name="connsiteY4" fmla="*/ 335129 h 335132"/>
                      <a:gd name="connsiteX5" fmla="*/ 2194560 w 2581421"/>
                      <a:gd name="connsiteY5" fmla="*/ 11572 h 335132"/>
                      <a:gd name="connsiteX6" fmla="*/ 2581421 w 2581421"/>
                      <a:gd name="connsiteY6" fmla="*/ 166316 h 335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1421" h="335132">
                        <a:moveTo>
                          <a:pt x="0" y="173350"/>
                        </a:moveTo>
                        <a:cubicBezTo>
                          <a:pt x="108438" y="75462"/>
                          <a:pt x="216877" y="-22425"/>
                          <a:pt x="351692" y="4538"/>
                        </a:cubicBezTo>
                        <a:cubicBezTo>
                          <a:pt x="486507" y="31501"/>
                          <a:pt x="655320" y="333957"/>
                          <a:pt x="808892" y="335129"/>
                        </a:cubicBezTo>
                        <a:cubicBezTo>
                          <a:pt x="962464" y="336301"/>
                          <a:pt x="1121898" y="11572"/>
                          <a:pt x="1273126" y="11572"/>
                        </a:cubicBezTo>
                        <a:cubicBezTo>
                          <a:pt x="1424354" y="11572"/>
                          <a:pt x="1562686" y="335129"/>
                          <a:pt x="1716258" y="335129"/>
                        </a:cubicBezTo>
                        <a:cubicBezTo>
                          <a:pt x="1869830" y="335129"/>
                          <a:pt x="2050366" y="39707"/>
                          <a:pt x="2194560" y="11572"/>
                        </a:cubicBezTo>
                        <a:cubicBezTo>
                          <a:pt x="2338754" y="-16563"/>
                          <a:pt x="2460087" y="74876"/>
                          <a:pt x="2581421" y="166316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76763E6B-4FBF-4BB9-A198-9239062F8C99}"/>
                    </a:ext>
                  </a:extLst>
                </p:cNvPr>
                <p:cNvSpPr/>
                <p:nvPr/>
              </p:nvSpPr>
              <p:spPr>
                <a:xfrm>
                  <a:off x="907945" y="5062484"/>
                  <a:ext cx="1678125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Head to head magnet</a:t>
                  </a:r>
                </a:p>
              </p:txBody>
            </p: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45464195-0FDE-4ED9-892B-0B6002222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97172" y="4404439"/>
                  <a:ext cx="719494" cy="71575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2E335E83-D3AD-41F1-A60D-4001AF2FFF4D}"/>
                    </a:ext>
                  </a:extLst>
                </p:cNvPr>
                <p:cNvSpPr/>
                <p:nvPr/>
              </p:nvSpPr>
              <p:spPr>
                <a:xfrm>
                  <a:off x="6180871" y="5606408"/>
                  <a:ext cx="120935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Solid material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E991BC0-63B5-411B-883E-EAE883E293BF}"/>
                    </a:ext>
                  </a:extLst>
                </p:cNvPr>
                <p:cNvSpPr/>
                <p:nvPr/>
              </p:nvSpPr>
              <p:spPr>
                <a:xfrm>
                  <a:off x="2145570" y="5606408"/>
                  <a:ext cx="982878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DC Heater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BC81BC9-F19F-4141-8FA7-30B07DCEC95D}"/>
                    </a:ext>
                  </a:extLst>
                </p:cNvPr>
                <p:cNvSpPr/>
                <p:nvPr/>
              </p:nvSpPr>
              <p:spPr>
                <a:xfrm>
                  <a:off x="7333805" y="4020719"/>
                  <a:ext cx="155500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Evaporated atoms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C0476C2-BA15-48B3-AB59-AAA67B4B7A6B}"/>
                    </a:ext>
                  </a:extLst>
                </p:cNvPr>
                <p:cNvSpPr/>
                <p:nvPr/>
              </p:nvSpPr>
              <p:spPr>
                <a:xfrm>
                  <a:off x="4079573" y="3700498"/>
                  <a:ext cx="85416" cy="2014893"/>
                </a:xfrm>
                <a:prstGeom prst="rect">
                  <a:avLst/>
                </a:prstGeom>
                <a:solidFill>
                  <a:srgbClr val="FEFDE8"/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1624003-62D6-46B3-A6EF-34DFFC08C1B6}"/>
                    </a:ext>
                  </a:extLst>
                </p:cNvPr>
                <p:cNvSpPr/>
                <p:nvPr/>
              </p:nvSpPr>
              <p:spPr>
                <a:xfrm>
                  <a:off x="4917439" y="3701583"/>
                  <a:ext cx="86740" cy="2014893"/>
                </a:xfrm>
                <a:prstGeom prst="rect">
                  <a:avLst/>
                </a:prstGeom>
                <a:solidFill>
                  <a:srgbClr val="FEFDE8"/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E91E280-4B60-4646-933C-665E7E590D54}"/>
                    </a:ext>
                  </a:extLst>
                </p:cNvPr>
                <p:cNvSpPr/>
                <p:nvPr/>
              </p:nvSpPr>
              <p:spPr>
                <a:xfrm>
                  <a:off x="5022329" y="3702660"/>
                  <a:ext cx="153155" cy="201263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B536E91-13BF-4944-8804-5B0900706544}"/>
                    </a:ext>
                  </a:extLst>
                </p:cNvPr>
                <p:cNvSpPr/>
                <p:nvPr/>
              </p:nvSpPr>
              <p:spPr>
                <a:xfrm>
                  <a:off x="4814324" y="3698574"/>
                  <a:ext cx="76464" cy="45719"/>
                </a:xfrm>
                <a:prstGeom prst="rect">
                  <a:avLst/>
                </a:prstGeom>
                <a:solidFill>
                  <a:srgbClr val="FCF0D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4BAD73ED-2395-4EF4-BDC0-356A87296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43163" y="3107817"/>
                  <a:ext cx="2473446" cy="9760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8C15C2C-CFF1-4EEB-93EC-F21E4384CB02}"/>
                    </a:ext>
                  </a:extLst>
                </p:cNvPr>
                <p:cNvGrpSpPr/>
                <p:nvPr/>
              </p:nvGrpSpPr>
              <p:grpSpPr>
                <a:xfrm>
                  <a:off x="4066535" y="2767017"/>
                  <a:ext cx="944604" cy="792981"/>
                  <a:chOff x="4224737" y="5308059"/>
                  <a:chExt cx="944604" cy="792981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505C755C-65D5-49E3-AC43-FA59427FEA25}"/>
                      </a:ext>
                    </a:extLst>
                  </p:cNvPr>
                  <p:cNvSpPr/>
                  <p:nvPr/>
                </p:nvSpPr>
                <p:spPr>
                  <a:xfrm>
                    <a:off x="4471273" y="5468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99CA96D3-11E1-4A7F-A37F-626B7D96E447}"/>
                      </a:ext>
                    </a:extLst>
                  </p:cNvPr>
                  <p:cNvSpPr/>
                  <p:nvPr/>
                </p:nvSpPr>
                <p:spPr>
                  <a:xfrm>
                    <a:off x="4471273" y="5468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ED9B87CA-B876-4E0A-8BB2-A4764FC52FFC}"/>
                      </a:ext>
                    </a:extLst>
                  </p:cNvPr>
                  <p:cNvSpPr/>
                  <p:nvPr/>
                </p:nvSpPr>
                <p:spPr>
                  <a:xfrm>
                    <a:off x="4224737" y="55650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E06CBB66-ED9F-40DC-B9B1-C14287F80BB4}"/>
                      </a:ext>
                    </a:extLst>
                  </p:cNvPr>
                  <p:cNvSpPr/>
                  <p:nvPr/>
                </p:nvSpPr>
                <p:spPr>
                  <a:xfrm>
                    <a:off x="4623673" y="56212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3DE7BA08-DA47-4274-96C5-BD0947F68FCD}"/>
                      </a:ext>
                    </a:extLst>
                  </p:cNvPr>
                  <p:cNvSpPr/>
                  <p:nvPr/>
                </p:nvSpPr>
                <p:spPr>
                  <a:xfrm>
                    <a:off x="4618348" y="550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625B381-8494-497E-A7D7-BA11AFF4CDDF}"/>
                      </a:ext>
                    </a:extLst>
                  </p:cNvPr>
                  <p:cNvSpPr/>
                  <p:nvPr/>
                </p:nvSpPr>
                <p:spPr>
                  <a:xfrm>
                    <a:off x="4375884" y="5340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01F509C9-320F-4892-9463-137BF9798877}"/>
                      </a:ext>
                    </a:extLst>
                  </p:cNvPr>
                  <p:cNvSpPr/>
                  <p:nvPr/>
                </p:nvSpPr>
                <p:spPr>
                  <a:xfrm>
                    <a:off x="4375884" y="5340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62C2E009-7C45-40CD-A643-38E89B2EE249}"/>
                      </a:ext>
                    </a:extLst>
                  </p:cNvPr>
                  <p:cNvSpPr/>
                  <p:nvPr/>
                </p:nvSpPr>
                <p:spPr>
                  <a:xfrm>
                    <a:off x="4309209" y="54210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D8F8A25-179C-441F-BE73-62E0203F728B}"/>
                      </a:ext>
                    </a:extLst>
                  </p:cNvPr>
                  <p:cNvSpPr/>
                  <p:nvPr/>
                </p:nvSpPr>
                <p:spPr>
                  <a:xfrm>
                    <a:off x="5097341" y="5500105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75A4F4AB-FB35-44F0-AFDB-8999EB3DAD3D}"/>
                      </a:ext>
                    </a:extLst>
                  </p:cNvPr>
                  <p:cNvSpPr/>
                  <p:nvPr/>
                </p:nvSpPr>
                <p:spPr>
                  <a:xfrm>
                    <a:off x="4522959" y="53766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61D1C859-699A-46D1-85B0-7CB7B2370ECF}"/>
                      </a:ext>
                    </a:extLst>
                  </p:cNvPr>
                  <p:cNvSpPr/>
                  <p:nvPr/>
                </p:nvSpPr>
                <p:spPr>
                  <a:xfrm>
                    <a:off x="4700012" y="5308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50F69F29-4356-4EC7-B54B-D0B81B98D5BC}"/>
                      </a:ext>
                    </a:extLst>
                  </p:cNvPr>
                  <p:cNvSpPr/>
                  <p:nvPr/>
                </p:nvSpPr>
                <p:spPr>
                  <a:xfrm>
                    <a:off x="4700012" y="5308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891EAAC8-6CB2-4AD3-B68F-962B35DB5DE0}"/>
                      </a:ext>
                    </a:extLst>
                  </p:cNvPr>
                  <p:cNvSpPr/>
                  <p:nvPr/>
                </p:nvSpPr>
                <p:spPr>
                  <a:xfrm>
                    <a:off x="4633337" y="53884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C830ADD-8505-4EA0-85EE-33C2EB734486}"/>
                      </a:ext>
                    </a:extLst>
                  </p:cNvPr>
                  <p:cNvSpPr/>
                  <p:nvPr/>
                </p:nvSpPr>
                <p:spPr>
                  <a:xfrm>
                    <a:off x="4736012" y="5963056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363C1428-B0F3-460E-B83C-48B4320E8CB6}"/>
                      </a:ext>
                    </a:extLst>
                  </p:cNvPr>
                  <p:cNvSpPr/>
                  <p:nvPr/>
                </p:nvSpPr>
                <p:spPr>
                  <a:xfrm>
                    <a:off x="4704143" y="57602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34082C60-9CC3-4898-A3C7-A29F67C63BFA}"/>
                      </a:ext>
                    </a:extLst>
                  </p:cNvPr>
                  <p:cNvSpPr/>
                  <p:nvPr/>
                </p:nvSpPr>
                <p:spPr>
                  <a:xfrm>
                    <a:off x="4691265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391E0FB9-3A19-4B28-AEDE-2FA8F056999D}"/>
                      </a:ext>
                    </a:extLst>
                  </p:cNvPr>
                  <p:cNvSpPr/>
                  <p:nvPr/>
                </p:nvSpPr>
                <p:spPr>
                  <a:xfrm>
                    <a:off x="4691265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041F427D-4831-40E3-8E79-EEB3D242528C}"/>
                      </a:ext>
                    </a:extLst>
                  </p:cNvPr>
                  <p:cNvSpPr/>
                  <p:nvPr/>
                </p:nvSpPr>
                <p:spPr>
                  <a:xfrm>
                    <a:off x="4654348" y="5829724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AE514DEF-13D1-4DD3-8F6D-4E68B4083F43}"/>
                      </a:ext>
                    </a:extLst>
                  </p:cNvPr>
                  <p:cNvSpPr/>
                  <p:nvPr/>
                </p:nvSpPr>
                <p:spPr>
                  <a:xfrm>
                    <a:off x="4772012" y="585155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AC238EA-E325-4485-B0A8-F4695796A44C}"/>
                      </a:ext>
                    </a:extLst>
                  </p:cNvPr>
                  <p:cNvSpPr/>
                  <p:nvPr/>
                </p:nvSpPr>
                <p:spPr>
                  <a:xfrm>
                    <a:off x="4838340" y="5720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C3D213A1-98B1-4633-8AC5-471E80D80D22}"/>
                      </a:ext>
                    </a:extLst>
                  </p:cNvPr>
                  <p:cNvSpPr/>
                  <p:nvPr/>
                </p:nvSpPr>
                <p:spPr>
                  <a:xfrm>
                    <a:off x="4619265" y="59486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3EC79894-C9AD-446A-A0D9-E9706481352D}"/>
                      </a:ext>
                    </a:extLst>
                  </p:cNvPr>
                  <p:cNvSpPr/>
                  <p:nvPr/>
                </p:nvSpPr>
                <p:spPr>
                  <a:xfrm>
                    <a:off x="4618348" y="602904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6FFE794E-7125-4CCC-B3AD-123FB9480675}"/>
                      </a:ext>
                    </a:extLst>
                  </p:cNvPr>
                  <p:cNvSpPr/>
                  <p:nvPr/>
                </p:nvSpPr>
                <p:spPr>
                  <a:xfrm>
                    <a:off x="4695534" y="5612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25D93EB6-35C9-4727-AC90-A39E53A9D74C}"/>
                      </a:ext>
                    </a:extLst>
                  </p:cNvPr>
                  <p:cNvSpPr/>
                  <p:nvPr/>
                </p:nvSpPr>
                <p:spPr>
                  <a:xfrm>
                    <a:off x="4914609" y="56848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A431F20D-EB2F-4EAC-8337-A167A673F9A0}"/>
                      </a:ext>
                    </a:extLst>
                  </p:cNvPr>
                  <p:cNvSpPr/>
                  <p:nvPr/>
                </p:nvSpPr>
                <p:spPr>
                  <a:xfrm>
                    <a:off x="4909284" y="55684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7D9F1D91-62FC-4E55-A968-E40637487213}"/>
                      </a:ext>
                    </a:extLst>
                  </p:cNvPr>
                  <p:cNvSpPr/>
                  <p:nvPr/>
                </p:nvSpPr>
                <p:spPr>
                  <a:xfrm>
                    <a:off x="4364329" y="5629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DB2176B6-D3E9-4720-9819-1C4D2B6FFC99}"/>
                      </a:ext>
                    </a:extLst>
                  </p:cNvPr>
                  <p:cNvSpPr/>
                  <p:nvPr/>
                </p:nvSpPr>
                <p:spPr>
                  <a:xfrm>
                    <a:off x="4364329" y="5629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52017791-A6BC-4497-B9A2-603AB02CDACD}"/>
                      </a:ext>
                    </a:extLst>
                  </p:cNvPr>
                  <p:cNvSpPr/>
                  <p:nvPr/>
                </p:nvSpPr>
                <p:spPr>
                  <a:xfrm>
                    <a:off x="4802307" y="5438750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511D8568-98EF-4837-9C46-208EA8104D71}"/>
                      </a:ext>
                    </a:extLst>
                  </p:cNvPr>
                  <p:cNvSpPr/>
                  <p:nvPr/>
                </p:nvSpPr>
                <p:spPr>
                  <a:xfrm>
                    <a:off x="4516729" y="5806926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46EBEE2-46F7-4AD7-B48A-3D43A7F3163E}"/>
                      </a:ext>
                    </a:extLst>
                  </p:cNvPr>
                  <p:cNvSpPr/>
                  <p:nvPr/>
                </p:nvSpPr>
                <p:spPr>
                  <a:xfrm>
                    <a:off x="4511404" y="56656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675E0B13-5139-4109-B186-19C7E5588FE1}"/>
                      </a:ext>
                    </a:extLst>
                  </p:cNvPr>
                  <p:cNvSpPr/>
                  <p:nvPr/>
                </p:nvSpPr>
                <p:spPr>
                  <a:xfrm>
                    <a:off x="4383600" y="5746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F7396599-E017-4079-9EDD-ADD464FC98FF}"/>
                      </a:ext>
                    </a:extLst>
                  </p:cNvPr>
                  <p:cNvSpPr/>
                  <p:nvPr/>
                </p:nvSpPr>
                <p:spPr>
                  <a:xfrm>
                    <a:off x="4383600" y="574605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AF822088-FC61-4266-AA42-E9B19B27FAF8}"/>
                      </a:ext>
                    </a:extLst>
                  </p:cNvPr>
                  <p:cNvSpPr/>
                  <p:nvPr/>
                </p:nvSpPr>
                <p:spPr>
                  <a:xfrm>
                    <a:off x="4981284" y="5389509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3EB01FFD-DD3B-4F99-B82E-F1E8A6FF8907}"/>
                      </a:ext>
                    </a:extLst>
                  </p:cNvPr>
                  <p:cNvSpPr/>
                  <p:nvPr/>
                </p:nvSpPr>
                <p:spPr>
                  <a:xfrm>
                    <a:off x="4516729" y="5940278"/>
                    <a:ext cx="72000" cy="7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9D18E">
                          <a:shade val="30000"/>
                          <a:satMod val="115000"/>
                        </a:srgbClr>
                      </a:gs>
                      <a:gs pos="50000">
                        <a:srgbClr val="A9D18E">
                          <a:shade val="67500"/>
                          <a:satMod val="115000"/>
                        </a:srgbClr>
                      </a:gs>
                      <a:gs pos="100000">
                        <a:srgbClr val="A9D18E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9F25798E-DBA8-403C-ABEF-32A17BEA8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50084" y="4179885"/>
                  <a:ext cx="1181925" cy="50437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428E0F51-E28E-408E-844C-04A98FDF30A7}"/>
                    </a:ext>
                  </a:extLst>
                </p:cNvPr>
                <p:cNvSpPr/>
                <p:nvPr/>
              </p:nvSpPr>
              <p:spPr>
                <a:xfrm>
                  <a:off x="7041162" y="4646977"/>
                  <a:ext cx="1555004" cy="2667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ECR Zone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E2BBB18-EFA0-4942-9AE2-D430E036FA1A}"/>
                    </a:ext>
                  </a:extLst>
                </p:cNvPr>
                <p:cNvGrpSpPr/>
                <p:nvPr/>
              </p:nvGrpSpPr>
              <p:grpSpPr>
                <a:xfrm>
                  <a:off x="3219613" y="3739542"/>
                  <a:ext cx="576501" cy="1326935"/>
                  <a:chOff x="3219613" y="3739542"/>
                  <a:chExt cx="576501" cy="1326935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F88D5A6B-1B89-4353-841E-518BE2820538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3739542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933F85C3-0C02-49B1-A921-4D1DAF46F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554030B9-3AAE-486E-8CF6-312D91004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23FEBEF4-2321-4FAC-9B62-43C7CA8B6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0BE70C5A-4CB7-4F8B-AD1C-F4161A47172C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4401470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D9B0117-54AB-40B1-8A3B-41B30427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E744C2D8-9F46-4445-9758-FE9EE092B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6BBFAF1C-4DD5-4DB4-B183-1F6A71CFA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FCB2988-B0D3-4012-9C79-3ED46729B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61641" y="4254624"/>
                  <a:ext cx="1209670" cy="1399686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EAD9BB1-F738-469F-9DFD-7942A16677A6}"/>
                    </a:ext>
                  </a:extLst>
                </p:cNvPr>
                <p:cNvGrpSpPr/>
                <p:nvPr/>
              </p:nvGrpSpPr>
              <p:grpSpPr>
                <a:xfrm>
                  <a:off x="5274091" y="3733655"/>
                  <a:ext cx="576501" cy="1326935"/>
                  <a:chOff x="3219613" y="3739542"/>
                  <a:chExt cx="576501" cy="1326935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3FC8BA5-15F5-49C5-9DD2-23A5CBC54C07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3739542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E1A85861-4BF9-4C25-ABD9-05A2B23C5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EDA44F6-72DF-40F3-8469-C448B9A0C1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2529572C-A297-413D-B38A-2591A0FA0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2B9A9D7D-29E7-4B8C-BE80-0E1A02EC58CC}"/>
                      </a:ext>
                    </a:extLst>
                  </p:cNvPr>
                  <p:cNvGrpSpPr/>
                  <p:nvPr/>
                </p:nvGrpSpPr>
                <p:grpSpPr>
                  <a:xfrm>
                    <a:off x="3219613" y="4401470"/>
                    <a:ext cx="576501" cy="665007"/>
                    <a:chOff x="3219613" y="3739542"/>
                    <a:chExt cx="576501" cy="665007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C7746F-1474-413C-B177-D616498D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331773"/>
                    </a:xfrm>
                    <a:prstGeom prst="rect">
                      <a:avLst/>
                    </a:prstGeom>
                    <a:solidFill>
                      <a:srgbClr val="2E75B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AF682563-BBBE-46E7-A6B8-760FBA58F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859" y="4069697"/>
                      <a:ext cx="576255" cy="331773"/>
                    </a:xfrm>
                    <a:prstGeom prst="rect">
                      <a:avLst/>
                    </a:prstGeom>
                    <a:solidFill>
                      <a:srgbClr val="E6666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7B52B33B-F8DB-4873-B063-FD14B8A20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13" y="3739542"/>
                      <a:ext cx="576255" cy="66500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0CDEFFB-5FD4-4808-8DE5-6DFE91865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81080" y="4182838"/>
                  <a:ext cx="1499791" cy="151388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4BC1EAE-01D6-470B-BA92-8FB221E38775}"/>
                </a:ext>
              </a:extLst>
            </p:cNvPr>
            <p:cNvSpPr/>
            <p:nvPr/>
          </p:nvSpPr>
          <p:spPr>
            <a:xfrm rot="16200000">
              <a:off x="689412" y="2248043"/>
              <a:ext cx="1546557" cy="36000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 (mm)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DEF4E84-7E0A-430C-9CC1-8DC451DEFA46}"/>
                </a:ext>
              </a:extLst>
            </p:cNvPr>
            <p:cNvSpPr txBox="1"/>
            <p:nvPr/>
          </p:nvSpPr>
          <p:spPr>
            <a:xfrm>
              <a:off x="2597942" y="5862596"/>
              <a:ext cx="39917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Schematic of HPD experimental setup.</a:t>
              </a:r>
              <a:endParaRPr lang="en-US" dirty="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AF6DEB4-23E0-423F-8CC9-EA2914F4E412}"/>
              </a:ext>
            </a:extLst>
          </p:cNvPr>
          <p:cNvSpPr txBox="1"/>
          <p:nvPr/>
        </p:nvSpPr>
        <p:spPr>
          <a:xfrm>
            <a:off x="8895593" y="1876536"/>
            <a:ext cx="3256010" cy="2653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 parameters : 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Pressure 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 composition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Microwave power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Heating current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 – substrate distance</a:t>
            </a:r>
            <a:endParaRPr kumimoji="0" lang="en-US" sz="11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9" name="Slide Number Placeholder 2">
            <a:extLst>
              <a:ext uri="{FF2B5EF4-FFF2-40B4-BE49-F238E27FC236}">
                <a16:creationId xmlns:a16="http://schemas.microsoft.com/office/drawing/2014/main" id="{B621CAC1-BE96-41BE-91A9-EB4B0BD2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10CA0-6D86-46AE-93AA-371A01BEFA82}"/>
              </a:ext>
            </a:extLst>
          </p:cNvPr>
          <p:cNvSpPr txBox="1"/>
          <p:nvPr/>
        </p:nvSpPr>
        <p:spPr>
          <a:xfrm>
            <a:off x="2032185" y="378371"/>
            <a:ext cx="812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Plasma Deposition = Plasma source + Evaporation system</a:t>
            </a:r>
          </a:p>
        </p:txBody>
      </p:sp>
    </p:spTree>
    <p:extLst>
      <p:ext uri="{BB962C8B-B14F-4D97-AF65-F5344CB8AC3E}">
        <p14:creationId xmlns:p14="http://schemas.microsoft.com/office/powerpoint/2010/main" val="23341229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34EEA9-BD45-4966-ADFF-EFC65801FA70}"/>
              </a:ext>
            </a:extLst>
          </p:cNvPr>
          <p:cNvGrpSpPr/>
          <p:nvPr/>
        </p:nvGrpSpPr>
        <p:grpSpPr>
          <a:xfrm>
            <a:off x="316604" y="1271406"/>
            <a:ext cx="11482592" cy="4143010"/>
            <a:chOff x="297848" y="1206092"/>
            <a:chExt cx="11482592" cy="414301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D7E879C-78D2-44D8-98F9-9472D4E93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48" y="1423142"/>
              <a:ext cx="4171830" cy="3128872"/>
            </a:xfrm>
            <a:prstGeom prst="rect">
              <a:avLst/>
            </a:prstGeom>
          </p:spPr>
        </p:pic>
        <p:pic>
          <p:nvPicPr>
            <p:cNvPr id="6" name="Image 6">
              <a:extLst>
                <a:ext uri="{FF2B5EF4-FFF2-40B4-BE49-F238E27FC236}">
                  <a16:creationId xmlns:a16="http://schemas.microsoft.com/office/drawing/2014/main" id="{FFDE8096-C478-43DD-B349-ADA58906D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" t="14483" b="8868"/>
            <a:stretch/>
          </p:blipFill>
          <p:spPr>
            <a:xfrm>
              <a:off x="5246258" y="1206092"/>
              <a:ext cx="3090603" cy="33459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1A8EAD-369D-44E5-AF39-D6440EC8085A}"/>
                </a:ext>
              </a:extLst>
            </p:cNvPr>
            <p:cNvSpPr txBox="1"/>
            <p:nvPr/>
          </p:nvSpPr>
          <p:spPr>
            <a:xfrm>
              <a:off x="510326" y="4641216"/>
              <a:ext cx="37468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Plasma source and the non-uniformity of plasma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C3F4E94-5F00-4358-BA55-BE4A12244D01}"/>
                </a:ext>
              </a:extLst>
            </p:cNvPr>
            <p:cNvSpPr/>
            <p:nvPr/>
          </p:nvSpPr>
          <p:spPr>
            <a:xfrm>
              <a:off x="4628198" y="2814203"/>
              <a:ext cx="618059" cy="3467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E74D65-3408-4D2C-BF92-F32526EEBFC5}"/>
                </a:ext>
              </a:extLst>
            </p:cNvPr>
            <p:cNvSpPr txBox="1"/>
            <p:nvPr/>
          </p:nvSpPr>
          <p:spPr>
            <a:xfrm>
              <a:off x="5627258" y="4641216"/>
              <a:ext cx="2863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non-uniformity of the thin film 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D3641B14-AF15-443B-A1E3-9FDB22C436D4}"/>
                </a:ext>
              </a:extLst>
            </p:cNvPr>
            <p:cNvSpPr/>
            <p:nvPr/>
          </p:nvSpPr>
          <p:spPr>
            <a:xfrm>
              <a:off x="8336861" y="2814203"/>
              <a:ext cx="700380" cy="3467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7A4F59-3B5A-407B-9610-3488A5AE8DC9}"/>
                </a:ext>
              </a:extLst>
            </p:cNvPr>
            <p:cNvSpPr txBox="1"/>
            <p:nvPr/>
          </p:nvSpPr>
          <p:spPr>
            <a:xfrm>
              <a:off x="9037241" y="2499232"/>
              <a:ext cx="27431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need for the simulation of the microwave applicator to understand the problem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6238A0-7ACA-4662-A833-7B659465984B}"/>
              </a:ext>
            </a:extLst>
          </p:cNvPr>
          <p:cNvSpPr txBox="1"/>
          <p:nvPr/>
        </p:nvSpPr>
        <p:spPr>
          <a:xfrm>
            <a:off x="12300" y="-56309"/>
            <a:ext cx="60977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Plasma Deposition technique</a:t>
            </a:r>
          </a:p>
        </p:txBody>
      </p:sp>
    </p:spTree>
    <p:extLst>
      <p:ext uri="{BB962C8B-B14F-4D97-AF65-F5344CB8AC3E}">
        <p14:creationId xmlns:p14="http://schemas.microsoft.com/office/powerpoint/2010/main" val="113956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75786" y="981087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16327" y="1381197"/>
            <a:ext cx="6911254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Context and objectives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 Plasma Deposition (HPD) presentation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source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 simulation</a:t>
            </a:r>
          </a:p>
          <a:p>
            <a:pPr marL="97155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 characterization</a:t>
            </a:r>
          </a:p>
          <a:p>
            <a:pPr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Evaporation source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Deposition and characterization of IWO films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Conclusion and perspectives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91E208-85C5-482E-A5E5-7E198F7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686" y="6492343"/>
            <a:ext cx="2743200" cy="365125"/>
          </a:xfrm>
        </p:spPr>
        <p:txBody>
          <a:bodyPr/>
          <a:lstStyle/>
          <a:p>
            <a:fld id="{9B07DF4E-1D3E-4B34-8A77-8DB3EC2896C7}" type="slidenum">
              <a:rPr lang="fr-FR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47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5.6.0.x&quot; formatVersion=&quot;2.0.0.0&quot; version=&quot;5.6.0.341&quot;&gt;&#10;  &lt;VersionInformation&gt;&#10;    &lt;Version&gt;1&lt;/Version&gt;&#10;  &lt;/VersionInformation&gt;&#10;  &lt;Entity&gt;/result/feature/pg4&lt;/Entity&gt;&#10;  &lt;Tag&gt;pg4&lt;/Tag&gt;&#10;  &lt;Node&gt;R?sultats &amp;gt; Groupe de graphiques 2D 4&lt;/Node&gt;&#10;  &lt;LinkType&gt;Image&lt;/LinkType&gt;&#10;  &lt;ModelLink directoryType=&quot;none&quot;&gt;Z:\Simulation\pierrr\Applicateur micro-ondes - Mod?le -2  parts.mph&lt;/ModelLink&gt;&#10;  &lt;LocalPath&gt;Applicateur micro-ondes - Mod?le -2  part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335 x 899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335&quot; /&gt;&#10;    &lt;Property name=&quot;screenheightpx&quot; type=&quot;integer&quot; value=&quot;899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?sultats &amp;gt; Groupe de graphiques 2D 4 &amp;gt; Surface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20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showunits&quot; type=&quot;bool&quot; value=&quot;on&quot; /&gt;&#10;    &lt;Property name=&quot;plotgroupunits&quot; type=&quot;stringarray&quot; value=&quot;\small mm, \small mm&quot; /&gt;&#10;    &lt;Property name=&quot;locked&quot; type=&quot;bool&quot; value=&quot;off&quot; /&gt;&#10;    &lt;Property name=&quot;istemporary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cpl1_2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49.17278289794922&quot; /&gt;&#10;    &lt;Property name=&quot;xmax&quot; type=&quot;real&quot; value=&quot;49.33221435546875&quot; /&gt;&#10;    &lt;Property name=&quot;ymin&quot; type=&quot;real&quot; value=&quot;-34.70619583129883&quot; /&gt;&#10;    &lt;Property name=&quot;ymax&quot; type=&quot;real&quot; value=&quot;34.59380340576172&quot; /&gt;&#10;    &lt;Property name=&quot;xminhidden&quot; type=&quot;real&quot; value=&quot;-49.17278289794922&quot; /&gt;&#10;    &lt;Property name=&quot;xmaxhidden&quot; type=&quot;real&quot; value=&quot;49.33221435546875&quot; /&gt;&#10;    &lt;Property name=&quot;yminhidden&quot; type=&quot;real&quot; value=&quot;-34.70619583129883&quot; /&gt;&#10;    &lt;Property name=&quot;ymaxhidden&quot; type=&quot;real&quot; value=&quot;34.5938034057617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34543368220329285&quot; /&gt;&#10;    &lt;Property name=&quot;abstractviewrratio&quot; type=&quot;real&quot; value=&quot;0.3488389253616333&quot; /&gt;&#10;    &lt;Property name=&quot;abstractviewbratio&quot; type=&quot;real&quot; value=&quot;-0.05170296132564545&quot; /&gt;&#10;    &lt;Property name=&quot;abstractviewtratio&quot; type=&quot;real&quot; value=&quot;0.04829707369208336&quot; /&gt;&#10;    &lt;Property name=&quot;abstractviewxscale&quot; type=&quot;real&quot; value=&quot;0.056191954761743546&quot; /&gt;&#10;    &lt;Property name=&quot;abstractviewyscale&quot; type=&quot;real&quot; value=&quot;0.056191954761743546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&lt;/PropSet&gt;&#10;  &lt;UpdateTimeStamp&gt;Jul 19, 2023 4:22:22 PM&lt;/UpdateTimeStamp&gt;&#10;&lt;/Root&gt;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5067</TotalTime>
  <Words>1538</Words>
  <Application>Microsoft Office PowerPoint</Application>
  <PresentationFormat>Widescreen</PresentationFormat>
  <Paragraphs>371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Wingdings</vt:lpstr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Zakariae EN-NAJI</dc:creator>
  <cp:lastModifiedBy>Zakariae EN-NAJI</cp:lastModifiedBy>
  <cp:revision>248</cp:revision>
  <dcterms:created xsi:type="dcterms:W3CDTF">2024-02-09T08:48:39Z</dcterms:created>
  <dcterms:modified xsi:type="dcterms:W3CDTF">2024-03-17T18:43:55Z</dcterms:modified>
</cp:coreProperties>
</file>