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27"/>
  </p:notesMasterIdLst>
  <p:handoutMasterIdLst>
    <p:handoutMasterId r:id="rId28"/>
  </p:handoutMasterIdLst>
  <p:sldIdLst>
    <p:sldId id="256" r:id="rId2"/>
    <p:sldId id="262" r:id="rId3"/>
    <p:sldId id="338" r:id="rId4"/>
    <p:sldId id="387" r:id="rId5"/>
    <p:sldId id="388" r:id="rId6"/>
    <p:sldId id="390" r:id="rId7"/>
    <p:sldId id="392" r:id="rId8"/>
    <p:sldId id="393" r:id="rId9"/>
    <p:sldId id="415" r:id="rId10"/>
    <p:sldId id="350" r:id="rId11"/>
    <p:sldId id="418" r:id="rId12"/>
    <p:sldId id="352" r:id="rId13"/>
    <p:sldId id="349" r:id="rId14"/>
    <p:sldId id="339" r:id="rId15"/>
    <p:sldId id="362" r:id="rId16"/>
    <p:sldId id="397" r:id="rId17"/>
    <p:sldId id="399" r:id="rId18"/>
    <p:sldId id="402" r:id="rId19"/>
    <p:sldId id="401" r:id="rId20"/>
    <p:sldId id="403" r:id="rId21"/>
    <p:sldId id="404" r:id="rId22"/>
    <p:sldId id="363" r:id="rId23"/>
    <p:sldId id="358" r:id="rId24"/>
    <p:sldId id="408" r:id="rId25"/>
    <p:sldId id="367" r:id="rId26"/>
  </p:sldIdLst>
  <p:sldSz cx="9144000" cy="5143500" type="screen16x9"/>
  <p:notesSz cx="6858000" cy="9144000"/>
  <p:embeddedFontLst>
    <p:embeddedFont>
      <p:font typeface="Arvo" panose="020B0604020202020204" charset="0"/>
      <p:regular r:id="rId29"/>
      <p:bold r:id="rId30"/>
      <p:italic r:id="rId31"/>
      <p:boldItalic r:id="rId32"/>
    </p:embeddedFont>
    <p:embeddedFont>
      <p:font typeface="Barlow Condensed" panose="00000506000000000000" pitchFamily="2" charset="0"/>
      <p:regular r:id="rId33"/>
      <p:bold r:id="rId34"/>
      <p:italic r:id="rId35"/>
      <p:boldItalic r:id="rId36"/>
    </p:embeddedFont>
    <p:embeddedFont>
      <p:font typeface="Barlow Condensed SemiBold" panose="00000706000000000000" pitchFamily="2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mbria Math" panose="02040503050406030204" pitchFamily="18" charset="0"/>
      <p:regular r:id="rId45"/>
    </p:embeddedFont>
    <p:embeddedFont>
      <p:font typeface="Montserrat Light" panose="00000400000000000000" pitchFamily="2" charset="0"/>
      <p:regular r:id="rId46"/>
      <p:bold r:id="rId47"/>
      <p:italic r:id="rId48"/>
      <p:boldItalic r:id="rId49"/>
    </p:embeddedFont>
    <p:embeddedFont>
      <p:font typeface="Roboto Condensed" panose="02000000000000000000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600"/>
    <a:srgbClr val="E97205"/>
    <a:srgbClr val="EE8E00"/>
    <a:srgbClr val="FF5D5D"/>
    <a:srgbClr val="A09728"/>
    <a:srgbClr val="D6CD58"/>
    <a:srgbClr val="007434"/>
    <a:srgbClr val="A53986"/>
    <a:srgbClr val="AA8A22"/>
    <a:srgbClr val="D4A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8B91AF4-2D82-4DD9-A9C9-5E36DB21E375}">
  <a:tblStyle styleId="{C8B91AF4-2D82-4DD9-A9C9-5E36DB21E37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03" d="100"/>
          <a:sy n="203" d="100"/>
        </p:scale>
        <p:origin x="59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A2916A0-4955-47F0-B89A-7CEA006A46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1066CF9-7823-4B90-AA31-ABD61BE6E4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3918F-F501-49D1-A312-116F7D40EFF3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0B79103-FB00-4F23-8F3C-75EB23F9AB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F39E41-2709-49B4-879C-1BEEF7556C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C7647-7123-483B-B431-8D039C4162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1912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3" name="Google Shape;19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7359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9859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2379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a3c05abd0c_0_1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a3c05abd0c_0_1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2754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8695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a3c05abd0c_0_1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a3c05abd0c_0_1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17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0956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9532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9880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4425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a3c05abd0c_0_1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a3c05abd0c_0_1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1096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Google Shape;2090;g9c487f8d59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1" name="Google Shape;2091;g9c487f8d59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85728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a3c05abd0c_0_1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a3c05abd0c_0_1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16355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ga43896e8e1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1" name="Google Shape;2131;ga43896e8e1_0_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723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0331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a3c05abd0c_0_1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a3c05abd0c_0_1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2343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981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a3c05abd0c_0_1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a3c05abd0c_0_1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6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3527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4241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3670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94950" y="1243575"/>
            <a:ext cx="47463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925950" y="3296175"/>
            <a:ext cx="3292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>
            <a:spLocks noGrp="1"/>
          </p:cNvSpPr>
          <p:nvPr>
            <p:ph type="ctrTitle"/>
          </p:nvPr>
        </p:nvSpPr>
        <p:spPr>
          <a:xfrm flipH="1">
            <a:off x="770725" y="468450"/>
            <a:ext cx="446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04" name="Google Shape;104;p4"/>
          <p:cNvCxnSpPr/>
          <p:nvPr/>
        </p:nvCxnSpPr>
        <p:spPr>
          <a:xfrm>
            <a:off x="498025" y="-8323"/>
            <a:ext cx="0" cy="11241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5;p4"/>
          <p:cNvSpPr txBox="1">
            <a:spLocks noGrp="1"/>
          </p:cNvSpPr>
          <p:nvPr>
            <p:ph type="subTitle" idx="1"/>
          </p:nvPr>
        </p:nvSpPr>
        <p:spPr>
          <a:xfrm>
            <a:off x="770700" y="1216175"/>
            <a:ext cx="7662600" cy="33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AutoNum type="arabicPeriod"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AutoNum type="romanLcPeriod"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AutoNum type="arabicPeriod"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AutoNum type="alphaLcPeriod"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AutoNum type="romanLcPeriod"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AutoNum type="arabicPeriod"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AutoNum type="alphaLcPeriod"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AutoNum type="romanLcPeriod"/>
              <a:defRPr sz="1000"/>
            </a:lvl9pPr>
          </a:lstStyle>
          <a:p>
            <a:endParaRPr/>
          </a:p>
        </p:txBody>
      </p:sp>
      <p:grpSp>
        <p:nvGrpSpPr>
          <p:cNvPr id="106" name="Google Shape;106;p4"/>
          <p:cNvGrpSpPr/>
          <p:nvPr/>
        </p:nvGrpSpPr>
        <p:grpSpPr>
          <a:xfrm rot="5400000" flipH="1">
            <a:off x="7613820" y="3611830"/>
            <a:ext cx="877851" cy="2209091"/>
            <a:chOff x="-26858" y="-227337"/>
            <a:chExt cx="1093215" cy="2757917"/>
          </a:xfrm>
        </p:grpSpPr>
        <p:sp>
          <p:nvSpPr>
            <p:cNvPr id="107" name="Google Shape;107;p4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 rot="10800000">
              <a:off x="-26858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 rot="10800000">
              <a:off x="-26858" y="1034750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 rot="10800000">
              <a:off x="-26858" y="-17866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10800000">
              <a:off x="-26858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10800000">
              <a:off x="338715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10800000">
              <a:off x="338715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10800000">
              <a:off x="338715" y="1034750"/>
              <a:ext cx="363828" cy="630184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10800000">
              <a:off x="467491" y="2409300"/>
              <a:ext cx="106289" cy="12128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10800000">
              <a:off x="338715" y="1876150"/>
              <a:ext cx="363828" cy="421150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10800000">
              <a:off x="338715" y="-227337"/>
              <a:ext cx="727642" cy="420713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10800000">
              <a:off x="338715" y="-17866"/>
              <a:ext cx="363828" cy="631942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 rot="10800000">
              <a:off x="338715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 rot="10800000">
              <a:off x="338715" y="614063"/>
              <a:ext cx="727642" cy="631942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ONE_COLUMN_TEXT_2"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27"/>
          <p:cNvSpPr txBox="1">
            <a:spLocks noGrp="1"/>
          </p:cNvSpPr>
          <p:nvPr>
            <p:ph type="title"/>
          </p:nvPr>
        </p:nvSpPr>
        <p:spPr>
          <a:xfrm flipH="1">
            <a:off x="1859026" y="1441125"/>
            <a:ext cx="2944500" cy="9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3" name="Google Shape;1023;p27"/>
          <p:cNvSpPr txBox="1">
            <a:spLocks noGrp="1"/>
          </p:cNvSpPr>
          <p:nvPr>
            <p:ph type="subTitle" idx="1"/>
          </p:nvPr>
        </p:nvSpPr>
        <p:spPr>
          <a:xfrm flipH="1">
            <a:off x="1859026" y="2577675"/>
            <a:ext cx="2944500" cy="11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24" name="Google Shape;1024;p27"/>
          <p:cNvCxnSpPr/>
          <p:nvPr/>
        </p:nvCxnSpPr>
        <p:spPr>
          <a:xfrm rot="10800000">
            <a:off x="125" y="2502600"/>
            <a:ext cx="48678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25" name="Google Shape;1025;p27"/>
          <p:cNvGrpSpPr/>
          <p:nvPr/>
        </p:nvGrpSpPr>
        <p:grpSpPr>
          <a:xfrm rot="-5400000">
            <a:off x="665615" y="3611830"/>
            <a:ext cx="877851" cy="2209091"/>
            <a:chOff x="-26858" y="-227337"/>
            <a:chExt cx="1093215" cy="2757917"/>
          </a:xfrm>
        </p:grpSpPr>
        <p:sp>
          <p:nvSpPr>
            <p:cNvPr id="1026" name="Google Shape;1026;p27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7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7"/>
            <p:cNvSpPr/>
            <p:nvPr/>
          </p:nvSpPr>
          <p:spPr>
            <a:xfrm rot="10800000">
              <a:off x="-26858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7"/>
            <p:cNvSpPr/>
            <p:nvPr/>
          </p:nvSpPr>
          <p:spPr>
            <a:xfrm rot="10800000">
              <a:off x="-26858" y="1034750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7"/>
            <p:cNvSpPr/>
            <p:nvPr/>
          </p:nvSpPr>
          <p:spPr>
            <a:xfrm rot="10800000">
              <a:off x="-26858" y="-17866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7"/>
            <p:cNvSpPr/>
            <p:nvPr/>
          </p:nvSpPr>
          <p:spPr>
            <a:xfrm rot="10800000">
              <a:off x="-26858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7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7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7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7"/>
            <p:cNvSpPr/>
            <p:nvPr/>
          </p:nvSpPr>
          <p:spPr>
            <a:xfrm rot="10800000">
              <a:off x="338715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7"/>
            <p:cNvSpPr/>
            <p:nvPr/>
          </p:nvSpPr>
          <p:spPr>
            <a:xfrm rot="10800000">
              <a:off x="338715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7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7"/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7"/>
            <p:cNvSpPr/>
            <p:nvPr/>
          </p:nvSpPr>
          <p:spPr>
            <a:xfrm rot="10800000">
              <a:off x="338715" y="1034750"/>
              <a:ext cx="363828" cy="630184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7"/>
            <p:cNvSpPr/>
            <p:nvPr/>
          </p:nvSpPr>
          <p:spPr>
            <a:xfrm rot="10800000">
              <a:off x="467491" y="2409300"/>
              <a:ext cx="106289" cy="12128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7"/>
            <p:cNvSpPr/>
            <p:nvPr/>
          </p:nvSpPr>
          <p:spPr>
            <a:xfrm rot="10800000">
              <a:off x="338715" y="1876150"/>
              <a:ext cx="363828" cy="421150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7"/>
            <p:cNvSpPr/>
            <p:nvPr/>
          </p:nvSpPr>
          <p:spPr>
            <a:xfrm rot="10800000">
              <a:off x="338715" y="-227337"/>
              <a:ext cx="727642" cy="420713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7"/>
            <p:cNvSpPr/>
            <p:nvPr/>
          </p:nvSpPr>
          <p:spPr>
            <a:xfrm rot="10800000">
              <a:off x="338715" y="-17866"/>
              <a:ext cx="363828" cy="631942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7"/>
            <p:cNvSpPr/>
            <p:nvPr/>
          </p:nvSpPr>
          <p:spPr>
            <a:xfrm rot="10800000">
              <a:off x="338715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7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7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7"/>
            <p:cNvSpPr/>
            <p:nvPr/>
          </p:nvSpPr>
          <p:spPr>
            <a:xfrm rot="10800000">
              <a:off x="338715" y="614063"/>
              <a:ext cx="727642" cy="631942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BODY_2"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29"/>
          <p:cNvSpPr txBox="1">
            <a:spLocks noGrp="1"/>
          </p:cNvSpPr>
          <p:nvPr>
            <p:ph type="title"/>
          </p:nvPr>
        </p:nvSpPr>
        <p:spPr>
          <a:xfrm>
            <a:off x="4306824" y="2036701"/>
            <a:ext cx="3291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16" name="Google Shape;1116;p29"/>
          <p:cNvSpPr txBox="1">
            <a:spLocks noGrp="1"/>
          </p:cNvSpPr>
          <p:nvPr>
            <p:ph type="subTitle" idx="1"/>
          </p:nvPr>
        </p:nvSpPr>
        <p:spPr>
          <a:xfrm>
            <a:off x="1865375" y="2706625"/>
            <a:ext cx="4023300" cy="14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17" name="Google Shape;1117;p29"/>
          <p:cNvGrpSpPr/>
          <p:nvPr/>
        </p:nvGrpSpPr>
        <p:grpSpPr>
          <a:xfrm rot="-5400000" flipH="1">
            <a:off x="335483" y="-288010"/>
            <a:ext cx="1209907" cy="1782035"/>
            <a:chOff x="700771" y="-227337"/>
            <a:chExt cx="1458774" cy="2138784"/>
          </a:xfrm>
        </p:grpSpPr>
        <p:sp>
          <p:nvSpPr>
            <p:cNvPr id="1118" name="Google Shape;1118;p29"/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9"/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9"/>
            <p:cNvSpPr/>
            <p:nvPr/>
          </p:nvSpPr>
          <p:spPr>
            <a:xfrm rot="10800000">
              <a:off x="702529" y="1455450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9"/>
            <p:cNvSpPr/>
            <p:nvPr/>
          </p:nvSpPr>
          <p:spPr>
            <a:xfrm rot="10800000">
              <a:off x="700771" y="1034750"/>
              <a:ext cx="367344" cy="630184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9"/>
            <p:cNvSpPr/>
            <p:nvPr/>
          </p:nvSpPr>
          <p:spPr>
            <a:xfrm rot="10800000">
              <a:off x="702529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1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9"/>
            <p:cNvSpPr/>
            <p:nvPr/>
          </p:nvSpPr>
          <p:spPr>
            <a:xfrm rot="10800000">
              <a:off x="1066343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9"/>
            <p:cNvSpPr/>
            <p:nvPr/>
          </p:nvSpPr>
          <p:spPr>
            <a:xfrm rot="10800000">
              <a:off x="1066343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9"/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9"/>
            <p:cNvSpPr/>
            <p:nvPr/>
          </p:nvSpPr>
          <p:spPr>
            <a:xfrm rot="10800000">
              <a:off x="1431916" y="1455450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9"/>
            <p:cNvSpPr/>
            <p:nvPr/>
          </p:nvSpPr>
          <p:spPr>
            <a:xfrm rot="10800000">
              <a:off x="1680188" y="1146763"/>
              <a:ext cx="170670" cy="196687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9"/>
            <p:cNvSpPr/>
            <p:nvPr/>
          </p:nvSpPr>
          <p:spPr>
            <a:xfrm rot="10800000">
              <a:off x="1683717" y="1776934"/>
              <a:ext cx="115543" cy="134514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9"/>
            <p:cNvSpPr/>
            <p:nvPr/>
          </p:nvSpPr>
          <p:spPr>
            <a:xfrm rot="10800000">
              <a:off x="1066343" y="1034750"/>
              <a:ext cx="365586" cy="630184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9"/>
            <p:cNvSpPr/>
            <p:nvPr/>
          </p:nvSpPr>
          <p:spPr>
            <a:xfrm rot="10800000">
              <a:off x="1066343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9"/>
            <p:cNvSpPr/>
            <p:nvPr/>
          </p:nvSpPr>
          <p:spPr>
            <a:xfrm rot="10800000">
              <a:off x="1431916" y="193363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9"/>
            <p:cNvSpPr/>
            <p:nvPr/>
          </p:nvSpPr>
          <p:spPr>
            <a:xfrm rot="10800000">
              <a:off x="1795717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9"/>
            <p:cNvSpPr/>
            <p:nvPr/>
          </p:nvSpPr>
          <p:spPr>
            <a:xfrm rot="10800000">
              <a:off x="1066343" y="-227337"/>
              <a:ext cx="365586" cy="841413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9"/>
            <p:cNvSpPr/>
            <p:nvPr/>
          </p:nvSpPr>
          <p:spPr>
            <a:xfrm rot="10800000">
              <a:off x="1066343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9"/>
            <p:cNvSpPr/>
            <p:nvPr/>
          </p:nvSpPr>
          <p:spPr>
            <a:xfrm rot="10800000">
              <a:off x="702529" y="-17866"/>
              <a:ext cx="365586" cy="841400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9"/>
            <p:cNvSpPr/>
            <p:nvPr/>
          </p:nvSpPr>
          <p:spPr>
            <a:xfrm rot="10800000">
              <a:off x="702529" y="614063"/>
              <a:ext cx="729400" cy="631942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29"/>
          <p:cNvGrpSpPr/>
          <p:nvPr/>
        </p:nvGrpSpPr>
        <p:grpSpPr>
          <a:xfrm rot="5400000" flipH="1">
            <a:off x="7595286" y="3605652"/>
            <a:ext cx="877851" cy="2209091"/>
            <a:chOff x="-26858" y="-227337"/>
            <a:chExt cx="1093215" cy="2757917"/>
          </a:xfrm>
        </p:grpSpPr>
        <p:sp>
          <p:nvSpPr>
            <p:cNvPr id="1138" name="Google Shape;1138;p29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9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9"/>
            <p:cNvSpPr/>
            <p:nvPr/>
          </p:nvSpPr>
          <p:spPr>
            <a:xfrm rot="10800000">
              <a:off x="-26858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9"/>
            <p:cNvSpPr/>
            <p:nvPr/>
          </p:nvSpPr>
          <p:spPr>
            <a:xfrm rot="10800000">
              <a:off x="-26858" y="1034750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9"/>
            <p:cNvSpPr/>
            <p:nvPr/>
          </p:nvSpPr>
          <p:spPr>
            <a:xfrm rot="10800000">
              <a:off x="-26858" y="-17866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9"/>
            <p:cNvSpPr/>
            <p:nvPr/>
          </p:nvSpPr>
          <p:spPr>
            <a:xfrm rot="10800000">
              <a:off x="-26858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9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9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9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9"/>
            <p:cNvSpPr/>
            <p:nvPr/>
          </p:nvSpPr>
          <p:spPr>
            <a:xfrm rot="10800000">
              <a:off x="338715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9"/>
            <p:cNvSpPr/>
            <p:nvPr/>
          </p:nvSpPr>
          <p:spPr>
            <a:xfrm rot="10800000">
              <a:off x="338715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9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9"/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9"/>
            <p:cNvSpPr/>
            <p:nvPr/>
          </p:nvSpPr>
          <p:spPr>
            <a:xfrm rot="10800000">
              <a:off x="338715" y="1034750"/>
              <a:ext cx="363828" cy="630184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9"/>
            <p:cNvSpPr/>
            <p:nvPr/>
          </p:nvSpPr>
          <p:spPr>
            <a:xfrm rot="10800000">
              <a:off x="467491" y="2409300"/>
              <a:ext cx="106289" cy="12128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9"/>
            <p:cNvSpPr/>
            <p:nvPr/>
          </p:nvSpPr>
          <p:spPr>
            <a:xfrm rot="10800000">
              <a:off x="338715" y="1876150"/>
              <a:ext cx="363828" cy="421150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9"/>
            <p:cNvSpPr/>
            <p:nvPr/>
          </p:nvSpPr>
          <p:spPr>
            <a:xfrm rot="10800000">
              <a:off x="338715" y="-227337"/>
              <a:ext cx="727642" cy="420713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9"/>
            <p:cNvSpPr/>
            <p:nvPr/>
          </p:nvSpPr>
          <p:spPr>
            <a:xfrm rot="10800000">
              <a:off x="338715" y="-17866"/>
              <a:ext cx="363828" cy="631942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9"/>
            <p:cNvSpPr/>
            <p:nvPr/>
          </p:nvSpPr>
          <p:spPr>
            <a:xfrm rot="10800000">
              <a:off x="338715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9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9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9"/>
            <p:cNvSpPr/>
            <p:nvPr/>
          </p:nvSpPr>
          <p:spPr>
            <a:xfrm rot="10800000">
              <a:off x="338715" y="614063"/>
              <a:ext cx="727642" cy="631942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34"/>
          <p:cNvSpPr txBox="1">
            <a:spLocks noGrp="1"/>
          </p:cNvSpPr>
          <p:nvPr>
            <p:ph type="title"/>
          </p:nvPr>
        </p:nvSpPr>
        <p:spPr>
          <a:xfrm>
            <a:off x="2382850" y="2635150"/>
            <a:ext cx="4378500" cy="7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49" name="Google Shape;1349;p34"/>
          <p:cNvSpPr txBox="1">
            <a:spLocks noGrp="1"/>
          </p:cNvSpPr>
          <p:nvPr>
            <p:ph type="title" idx="2" hasCustomPrompt="1"/>
          </p:nvPr>
        </p:nvSpPr>
        <p:spPr>
          <a:xfrm>
            <a:off x="3788700" y="1136050"/>
            <a:ext cx="1566600" cy="14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0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Montserrat Light"/>
              <a:buNone/>
              <a:defRPr sz="12000"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Montserrat Light"/>
              <a:buNone/>
              <a:defRPr sz="12000"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Montserrat Light"/>
              <a:buNone/>
              <a:defRPr sz="12000"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Montserrat Light"/>
              <a:buNone/>
              <a:defRPr sz="12000"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Montserrat Light"/>
              <a:buNone/>
              <a:defRPr sz="12000"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Montserrat Light"/>
              <a:buNone/>
              <a:defRPr sz="12000"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Montserrat Light"/>
              <a:buNone/>
              <a:defRPr sz="12000"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Montserrat Light"/>
              <a:buNone/>
              <a:defRPr sz="12000"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r>
              <a:t>xx%</a:t>
            </a:r>
          </a:p>
        </p:txBody>
      </p:sp>
      <p:sp>
        <p:nvSpPr>
          <p:cNvPr id="1350" name="Google Shape;1350;p34"/>
          <p:cNvSpPr txBox="1">
            <a:spLocks noGrp="1"/>
          </p:cNvSpPr>
          <p:nvPr>
            <p:ph type="subTitle" idx="1"/>
          </p:nvPr>
        </p:nvSpPr>
        <p:spPr>
          <a:xfrm>
            <a:off x="3377400" y="3527548"/>
            <a:ext cx="23892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 Condensed"/>
              <a:buNone/>
              <a:defRPr sz="23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 Condensed"/>
              <a:buNone/>
              <a:defRPr sz="23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 Condensed"/>
              <a:buNone/>
              <a:defRPr sz="23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 Condensed"/>
              <a:buNone/>
              <a:defRPr sz="23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 Condensed"/>
              <a:buNone/>
              <a:defRPr sz="23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 Condensed"/>
              <a:buNone/>
              <a:defRPr sz="23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 Condensed"/>
              <a:buNone/>
              <a:defRPr sz="23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 Condensed"/>
              <a:buNone/>
              <a:defRPr sz="23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grpSp>
        <p:nvGrpSpPr>
          <p:cNvPr id="1351" name="Google Shape;1351;p34"/>
          <p:cNvGrpSpPr/>
          <p:nvPr/>
        </p:nvGrpSpPr>
        <p:grpSpPr>
          <a:xfrm flipH="1">
            <a:off x="0" y="2927547"/>
            <a:ext cx="2044793" cy="2209776"/>
            <a:chOff x="1384075" y="241450"/>
            <a:chExt cx="4822625" cy="5215425"/>
          </a:xfrm>
        </p:grpSpPr>
        <p:sp>
          <p:nvSpPr>
            <p:cNvPr id="1352" name="Google Shape;1352;p34"/>
            <p:cNvSpPr/>
            <p:nvPr/>
          </p:nvSpPr>
          <p:spPr>
            <a:xfrm>
              <a:off x="5518700" y="2670675"/>
              <a:ext cx="688000" cy="798950"/>
            </a:xfrm>
            <a:custGeom>
              <a:avLst/>
              <a:gdLst/>
              <a:ahLst/>
              <a:cxnLst/>
              <a:rect l="l" t="t" r="r" b="b"/>
              <a:pathLst>
                <a:path w="27520" h="31958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4"/>
            <p:cNvSpPr/>
            <p:nvPr/>
          </p:nvSpPr>
          <p:spPr>
            <a:xfrm>
              <a:off x="4827375" y="307015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4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4"/>
            <p:cNvSpPr/>
            <p:nvPr/>
          </p:nvSpPr>
          <p:spPr>
            <a:xfrm>
              <a:off x="4827375" y="1479000"/>
              <a:ext cx="691350" cy="795600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4"/>
            <p:cNvSpPr/>
            <p:nvPr/>
          </p:nvSpPr>
          <p:spPr>
            <a:xfrm>
              <a:off x="4827375" y="1875125"/>
              <a:ext cx="691350" cy="1195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4"/>
            <p:cNvSpPr/>
            <p:nvPr/>
          </p:nvSpPr>
          <p:spPr>
            <a:xfrm>
              <a:off x="5518700" y="2274575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0" y="0"/>
                  </a:moveTo>
                  <a:lnTo>
                    <a:pt x="0" y="31823"/>
                  </a:lnTo>
                  <a:lnTo>
                    <a:pt x="27520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4827375" y="3865700"/>
              <a:ext cx="691350" cy="1195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4"/>
            <p:cNvSpPr/>
            <p:nvPr/>
          </p:nvSpPr>
          <p:spPr>
            <a:xfrm>
              <a:off x="4830700" y="4661275"/>
              <a:ext cx="688025" cy="795600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4"/>
            <p:cNvSpPr/>
            <p:nvPr/>
          </p:nvSpPr>
          <p:spPr>
            <a:xfrm>
              <a:off x="5518700" y="3865700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0" y="1"/>
                  </a:moveTo>
                  <a:lnTo>
                    <a:pt x="0" y="31824"/>
                  </a:lnTo>
                  <a:lnTo>
                    <a:pt x="27520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4"/>
            <p:cNvSpPr/>
            <p:nvPr/>
          </p:nvSpPr>
          <p:spPr>
            <a:xfrm>
              <a:off x="5518700" y="2670675"/>
              <a:ext cx="688000" cy="798950"/>
            </a:xfrm>
            <a:custGeom>
              <a:avLst/>
              <a:gdLst/>
              <a:ahLst/>
              <a:cxnLst/>
              <a:rect l="l" t="t" r="r" b="b"/>
              <a:pathLst>
                <a:path w="27520" h="31958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4"/>
            <p:cNvSpPr/>
            <p:nvPr/>
          </p:nvSpPr>
          <p:spPr>
            <a:xfrm>
              <a:off x="4827375" y="346960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4827375" y="307015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4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4"/>
            <p:cNvSpPr/>
            <p:nvPr/>
          </p:nvSpPr>
          <p:spPr>
            <a:xfrm>
              <a:off x="4139375" y="2670675"/>
              <a:ext cx="688025" cy="798950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4139375" y="307015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4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4"/>
            <p:cNvSpPr/>
            <p:nvPr/>
          </p:nvSpPr>
          <p:spPr>
            <a:xfrm>
              <a:off x="3451375" y="307015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3451375" y="2670675"/>
              <a:ext cx="688025" cy="798950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4"/>
            <p:cNvSpPr/>
            <p:nvPr/>
          </p:nvSpPr>
          <p:spPr>
            <a:xfrm>
              <a:off x="3451375" y="1479000"/>
              <a:ext cx="688025" cy="795600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4"/>
            <p:cNvSpPr/>
            <p:nvPr/>
          </p:nvSpPr>
          <p:spPr>
            <a:xfrm>
              <a:off x="3448050" y="1878450"/>
              <a:ext cx="694675" cy="1191725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4"/>
            <p:cNvSpPr/>
            <p:nvPr/>
          </p:nvSpPr>
          <p:spPr>
            <a:xfrm>
              <a:off x="4139375" y="1878450"/>
              <a:ext cx="688025" cy="1191725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4"/>
            <p:cNvSpPr/>
            <p:nvPr/>
          </p:nvSpPr>
          <p:spPr>
            <a:xfrm>
              <a:off x="4382875" y="241450"/>
              <a:ext cx="201000" cy="22935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4"/>
            <p:cNvSpPr/>
            <p:nvPr/>
          </p:nvSpPr>
          <p:spPr>
            <a:xfrm>
              <a:off x="4139375" y="682600"/>
              <a:ext cx="688025" cy="796425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4"/>
            <p:cNvSpPr/>
            <p:nvPr/>
          </p:nvSpPr>
          <p:spPr>
            <a:xfrm>
              <a:off x="3451375" y="4661275"/>
              <a:ext cx="1376025" cy="795600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4"/>
            <p:cNvSpPr/>
            <p:nvPr/>
          </p:nvSpPr>
          <p:spPr>
            <a:xfrm>
              <a:off x="4139375" y="3865700"/>
              <a:ext cx="688025" cy="1195050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4"/>
            <p:cNvSpPr/>
            <p:nvPr/>
          </p:nvSpPr>
          <p:spPr>
            <a:xfrm>
              <a:off x="4139375" y="346960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4"/>
            <p:cNvSpPr/>
            <p:nvPr/>
          </p:nvSpPr>
          <p:spPr>
            <a:xfrm>
              <a:off x="4827375" y="346960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4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4"/>
            <p:cNvSpPr/>
            <p:nvPr/>
          </p:nvSpPr>
          <p:spPr>
            <a:xfrm>
              <a:off x="3451375" y="346960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1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4"/>
            <p:cNvSpPr/>
            <p:nvPr/>
          </p:nvSpPr>
          <p:spPr>
            <a:xfrm>
              <a:off x="3451375" y="2670675"/>
              <a:ext cx="1376025" cy="1195050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4"/>
            <p:cNvSpPr/>
            <p:nvPr/>
          </p:nvSpPr>
          <p:spPr>
            <a:xfrm>
              <a:off x="2760050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4"/>
            <p:cNvSpPr/>
            <p:nvPr/>
          </p:nvSpPr>
          <p:spPr>
            <a:xfrm>
              <a:off x="2760050" y="307015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4"/>
            <p:cNvSpPr/>
            <p:nvPr/>
          </p:nvSpPr>
          <p:spPr>
            <a:xfrm>
              <a:off x="3451375" y="2670675"/>
              <a:ext cx="688025" cy="798950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4"/>
            <p:cNvSpPr/>
            <p:nvPr/>
          </p:nvSpPr>
          <p:spPr>
            <a:xfrm>
              <a:off x="2072075" y="1479000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4"/>
            <p:cNvSpPr/>
            <p:nvPr/>
          </p:nvSpPr>
          <p:spPr>
            <a:xfrm>
              <a:off x="1967825" y="2486400"/>
              <a:ext cx="322750" cy="371950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4"/>
            <p:cNvSpPr/>
            <p:nvPr/>
          </p:nvSpPr>
          <p:spPr>
            <a:xfrm>
              <a:off x="2065400" y="1412275"/>
              <a:ext cx="218500" cy="254375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4"/>
            <p:cNvSpPr/>
            <p:nvPr/>
          </p:nvSpPr>
          <p:spPr>
            <a:xfrm>
              <a:off x="2760050" y="1878450"/>
              <a:ext cx="691350" cy="1191725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4"/>
            <p:cNvSpPr/>
            <p:nvPr/>
          </p:nvSpPr>
          <p:spPr>
            <a:xfrm>
              <a:off x="2760050" y="1479000"/>
              <a:ext cx="691350" cy="795600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4"/>
            <p:cNvSpPr/>
            <p:nvPr/>
          </p:nvSpPr>
          <p:spPr>
            <a:xfrm>
              <a:off x="2072075" y="3865700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4"/>
            <p:cNvSpPr/>
            <p:nvPr/>
          </p:nvSpPr>
          <p:spPr>
            <a:xfrm>
              <a:off x="1384075" y="4661275"/>
              <a:ext cx="688025" cy="795600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4"/>
            <p:cNvSpPr/>
            <p:nvPr/>
          </p:nvSpPr>
          <p:spPr>
            <a:xfrm>
              <a:off x="2760050" y="3865700"/>
              <a:ext cx="691350" cy="1591175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4"/>
            <p:cNvSpPr/>
            <p:nvPr/>
          </p:nvSpPr>
          <p:spPr>
            <a:xfrm>
              <a:off x="2760050" y="346960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4"/>
            <p:cNvSpPr/>
            <p:nvPr/>
          </p:nvSpPr>
          <p:spPr>
            <a:xfrm>
              <a:off x="3448050" y="3469600"/>
              <a:ext cx="691350" cy="1591150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4"/>
            <p:cNvSpPr/>
            <p:nvPr/>
          </p:nvSpPr>
          <p:spPr>
            <a:xfrm>
              <a:off x="2760050" y="2670675"/>
              <a:ext cx="1379350" cy="1195050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6" name="Google Shape;1396;p34"/>
          <p:cNvGrpSpPr/>
          <p:nvPr/>
        </p:nvGrpSpPr>
        <p:grpSpPr>
          <a:xfrm flipH="1">
            <a:off x="6859954" y="-8242"/>
            <a:ext cx="2286103" cy="2895537"/>
            <a:chOff x="-26858" y="-227337"/>
            <a:chExt cx="2186403" cy="2757917"/>
          </a:xfrm>
        </p:grpSpPr>
        <p:sp>
          <p:nvSpPr>
            <p:cNvPr id="1397" name="Google Shape;1397;p34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4"/>
            <p:cNvSpPr/>
            <p:nvPr/>
          </p:nvSpPr>
          <p:spPr>
            <a:xfrm rot="10800000">
              <a:off x="-26858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4"/>
            <p:cNvSpPr/>
            <p:nvPr/>
          </p:nvSpPr>
          <p:spPr>
            <a:xfrm rot="10800000">
              <a:off x="-26858" y="1034750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4"/>
            <p:cNvSpPr/>
            <p:nvPr/>
          </p:nvSpPr>
          <p:spPr>
            <a:xfrm rot="10800000">
              <a:off x="-26858" y="-17866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4"/>
            <p:cNvSpPr/>
            <p:nvPr/>
          </p:nvSpPr>
          <p:spPr>
            <a:xfrm rot="10800000">
              <a:off x="-26858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4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4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4"/>
            <p:cNvSpPr/>
            <p:nvPr/>
          </p:nvSpPr>
          <p:spPr>
            <a:xfrm rot="10800000">
              <a:off x="338715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4"/>
            <p:cNvSpPr/>
            <p:nvPr/>
          </p:nvSpPr>
          <p:spPr>
            <a:xfrm rot="10800000">
              <a:off x="338715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4"/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4"/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4"/>
            <p:cNvSpPr/>
            <p:nvPr/>
          </p:nvSpPr>
          <p:spPr>
            <a:xfrm rot="10800000">
              <a:off x="702529" y="1455450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4"/>
            <p:cNvSpPr/>
            <p:nvPr/>
          </p:nvSpPr>
          <p:spPr>
            <a:xfrm rot="10800000">
              <a:off x="700771" y="1034750"/>
              <a:ext cx="367344" cy="630184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4"/>
            <p:cNvSpPr/>
            <p:nvPr/>
          </p:nvSpPr>
          <p:spPr>
            <a:xfrm rot="10800000">
              <a:off x="338715" y="1034750"/>
              <a:ext cx="363828" cy="630184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4"/>
            <p:cNvSpPr/>
            <p:nvPr/>
          </p:nvSpPr>
          <p:spPr>
            <a:xfrm rot="10800000">
              <a:off x="467491" y="2409300"/>
              <a:ext cx="106289" cy="12128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4"/>
            <p:cNvSpPr/>
            <p:nvPr/>
          </p:nvSpPr>
          <p:spPr>
            <a:xfrm rot="10800000">
              <a:off x="338715" y="1876150"/>
              <a:ext cx="363828" cy="421150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4"/>
            <p:cNvSpPr/>
            <p:nvPr/>
          </p:nvSpPr>
          <p:spPr>
            <a:xfrm rot="10800000">
              <a:off x="338715" y="-227337"/>
              <a:ext cx="727642" cy="420713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4"/>
            <p:cNvSpPr/>
            <p:nvPr/>
          </p:nvSpPr>
          <p:spPr>
            <a:xfrm rot="10800000">
              <a:off x="338715" y="-17866"/>
              <a:ext cx="363828" cy="631942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4"/>
            <p:cNvSpPr/>
            <p:nvPr/>
          </p:nvSpPr>
          <p:spPr>
            <a:xfrm rot="10800000">
              <a:off x="338715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4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4"/>
            <p:cNvSpPr/>
            <p:nvPr/>
          </p:nvSpPr>
          <p:spPr>
            <a:xfrm rot="10800000">
              <a:off x="702529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1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4"/>
            <p:cNvSpPr/>
            <p:nvPr/>
          </p:nvSpPr>
          <p:spPr>
            <a:xfrm rot="10800000">
              <a:off x="338715" y="614063"/>
              <a:ext cx="727642" cy="631942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4"/>
            <p:cNvSpPr/>
            <p:nvPr/>
          </p:nvSpPr>
          <p:spPr>
            <a:xfrm rot="10800000">
              <a:off x="1066343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4"/>
            <p:cNvSpPr/>
            <p:nvPr/>
          </p:nvSpPr>
          <p:spPr>
            <a:xfrm rot="10800000">
              <a:off x="1066343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4"/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4"/>
            <p:cNvSpPr/>
            <p:nvPr/>
          </p:nvSpPr>
          <p:spPr>
            <a:xfrm rot="10800000">
              <a:off x="1431916" y="1455450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4"/>
            <p:cNvSpPr/>
            <p:nvPr/>
          </p:nvSpPr>
          <p:spPr>
            <a:xfrm rot="10800000">
              <a:off x="1680188" y="1146763"/>
              <a:ext cx="170670" cy="196687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4"/>
            <p:cNvSpPr/>
            <p:nvPr/>
          </p:nvSpPr>
          <p:spPr>
            <a:xfrm rot="10800000">
              <a:off x="1683717" y="1776934"/>
              <a:ext cx="115543" cy="134514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4"/>
            <p:cNvSpPr/>
            <p:nvPr/>
          </p:nvSpPr>
          <p:spPr>
            <a:xfrm rot="10800000">
              <a:off x="1066343" y="1034750"/>
              <a:ext cx="365586" cy="630184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4"/>
            <p:cNvSpPr/>
            <p:nvPr/>
          </p:nvSpPr>
          <p:spPr>
            <a:xfrm rot="10800000">
              <a:off x="1066343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4"/>
            <p:cNvSpPr/>
            <p:nvPr/>
          </p:nvSpPr>
          <p:spPr>
            <a:xfrm rot="10800000">
              <a:off x="1431916" y="193363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4"/>
            <p:cNvSpPr/>
            <p:nvPr/>
          </p:nvSpPr>
          <p:spPr>
            <a:xfrm rot="10800000">
              <a:off x="1795717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4"/>
            <p:cNvSpPr/>
            <p:nvPr/>
          </p:nvSpPr>
          <p:spPr>
            <a:xfrm rot="10800000">
              <a:off x="1066343" y="-227337"/>
              <a:ext cx="365586" cy="841413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4"/>
            <p:cNvSpPr/>
            <p:nvPr/>
          </p:nvSpPr>
          <p:spPr>
            <a:xfrm rot="10800000">
              <a:off x="1066343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4"/>
            <p:cNvSpPr/>
            <p:nvPr/>
          </p:nvSpPr>
          <p:spPr>
            <a:xfrm rot="10800000">
              <a:off x="702529" y="-17866"/>
              <a:ext cx="365586" cy="841400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4"/>
            <p:cNvSpPr/>
            <p:nvPr/>
          </p:nvSpPr>
          <p:spPr>
            <a:xfrm rot="10800000">
              <a:off x="702529" y="614063"/>
              <a:ext cx="729400" cy="631942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_ONLY_1_1_1"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44"/>
          <p:cNvSpPr txBox="1">
            <a:spLocks noGrp="1"/>
          </p:cNvSpPr>
          <p:nvPr>
            <p:ph type="ctrTitle"/>
          </p:nvPr>
        </p:nvSpPr>
        <p:spPr>
          <a:xfrm>
            <a:off x="4572001" y="468450"/>
            <a:ext cx="3789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768" name="Google Shape;1768;p44"/>
          <p:cNvGrpSpPr/>
          <p:nvPr/>
        </p:nvGrpSpPr>
        <p:grpSpPr>
          <a:xfrm rot="-5400000">
            <a:off x="665620" y="3611830"/>
            <a:ext cx="877851" cy="2209091"/>
            <a:chOff x="-26858" y="-227337"/>
            <a:chExt cx="1093215" cy="2757917"/>
          </a:xfrm>
        </p:grpSpPr>
        <p:sp>
          <p:nvSpPr>
            <p:cNvPr id="1769" name="Google Shape;1769;p44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4"/>
            <p:cNvSpPr/>
            <p:nvPr/>
          </p:nvSpPr>
          <p:spPr>
            <a:xfrm rot="10800000">
              <a:off x="-26858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4"/>
            <p:cNvSpPr/>
            <p:nvPr/>
          </p:nvSpPr>
          <p:spPr>
            <a:xfrm rot="10800000">
              <a:off x="-26858" y="1034750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4"/>
            <p:cNvSpPr/>
            <p:nvPr/>
          </p:nvSpPr>
          <p:spPr>
            <a:xfrm rot="10800000">
              <a:off x="-26858" y="-17866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4"/>
            <p:cNvSpPr/>
            <p:nvPr/>
          </p:nvSpPr>
          <p:spPr>
            <a:xfrm rot="10800000">
              <a:off x="-26858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4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4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4"/>
            <p:cNvSpPr/>
            <p:nvPr/>
          </p:nvSpPr>
          <p:spPr>
            <a:xfrm rot="10800000">
              <a:off x="338715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4"/>
            <p:cNvSpPr/>
            <p:nvPr/>
          </p:nvSpPr>
          <p:spPr>
            <a:xfrm rot="10800000">
              <a:off x="338715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4"/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4"/>
            <p:cNvSpPr/>
            <p:nvPr/>
          </p:nvSpPr>
          <p:spPr>
            <a:xfrm rot="10800000">
              <a:off x="338715" y="1034750"/>
              <a:ext cx="363828" cy="630184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4"/>
            <p:cNvSpPr/>
            <p:nvPr/>
          </p:nvSpPr>
          <p:spPr>
            <a:xfrm rot="10800000">
              <a:off x="467491" y="2409300"/>
              <a:ext cx="106289" cy="12128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4"/>
            <p:cNvSpPr/>
            <p:nvPr/>
          </p:nvSpPr>
          <p:spPr>
            <a:xfrm rot="10800000">
              <a:off x="338715" y="1876150"/>
              <a:ext cx="363828" cy="421150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4"/>
            <p:cNvSpPr/>
            <p:nvPr/>
          </p:nvSpPr>
          <p:spPr>
            <a:xfrm rot="10800000">
              <a:off x="338715" y="-227337"/>
              <a:ext cx="727642" cy="420713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4"/>
            <p:cNvSpPr/>
            <p:nvPr/>
          </p:nvSpPr>
          <p:spPr>
            <a:xfrm rot="10800000">
              <a:off x="338715" y="-17866"/>
              <a:ext cx="363828" cy="631942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4"/>
            <p:cNvSpPr/>
            <p:nvPr/>
          </p:nvSpPr>
          <p:spPr>
            <a:xfrm rot="10800000">
              <a:off x="338715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4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4"/>
            <p:cNvSpPr/>
            <p:nvPr/>
          </p:nvSpPr>
          <p:spPr>
            <a:xfrm rot="10800000">
              <a:off x="338715" y="614063"/>
              <a:ext cx="727642" cy="631942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1" name="Google Shape;1791;p44"/>
          <p:cNvSpPr txBox="1">
            <a:spLocks noGrp="1"/>
          </p:cNvSpPr>
          <p:nvPr>
            <p:ph type="subTitle" idx="1"/>
          </p:nvPr>
        </p:nvSpPr>
        <p:spPr>
          <a:xfrm>
            <a:off x="2064284" y="1271016"/>
            <a:ext cx="12528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2" name="Google Shape;1792;p44"/>
          <p:cNvSpPr txBox="1">
            <a:spLocks noGrp="1"/>
          </p:cNvSpPr>
          <p:nvPr>
            <p:ph type="subTitle" idx="2"/>
          </p:nvPr>
        </p:nvSpPr>
        <p:spPr>
          <a:xfrm>
            <a:off x="2064284" y="1591056"/>
            <a:ext cx="2176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3" name="Google Shape;1793;p44"/>
          <p:cNvSpPr txBox="1">
            <a:spLocks noGrp="1"/>
          </p:cNvSpPr>
          <p:nvPr>
            <p:ph type="subTitle" idx="3"/>
          </p:nvPr>
        </p:nvSpPr>
        <p:spPr>
          <a:xfrm>
            <a:off x="2064284" y="3447288"/>
            <a:ext cx="12528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4" name="Google Shape;1794;p44"/>
          <p:cNvSpPr txBox="1">
            <a:spLocks noGrp="1"/>
          </p:cNvSpPr>
          <p:nvPr>
            <p:ph type="subTitle" idx="4"/>
          </p:nvPr>
        </p:nvSpPr>
        <p:spPr>
          <a:xfrm>
            <a:off x="2064272" y="3758184"/>
            <a:ext cx="2176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5" name="Google Shape;1795;p44"/>
          <p:cNvSpPr txBox="1">
            <a:spLocks noGrp="1"/>
          </p:cNvSpPr>
          <p:nvPr>
            <p:ph type="subTitle" idx="5"/>
          </p:nvPr>
        </p:nvSpPr>
        <p:spPr>
          <a:xfrm>
            <a:off x="5833573" y="1271016"/>
            <a:ext cx="12528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6" name="Google Shape;1796;p44"/>
          <p:cNvSpPr txBox="1">
            <a:spLocks noGrp="1"/>
          </p:cNvSpPr>
          <p:nvPr>
            <p:ph type="subTitle" idx="6"/>
          </p:nvPr>
        </p:nvSpPr>
        <p:spPr>
          <a:xfrm>
            <a:off x="5833572" y="1591050"/>
            <a:ext cx="2176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7" name="Google Shape;1797;p44"/>
          <p:cNvSpPr txBox="1">
            <a:spLocks noGrp="1"/>
          </p:cNvSpPr>
          <p:nvPr>
            <p:ph type="subTitle" idx="7"/>
          </p:nvPr>
        </p:nvSpPr>
        <p:spPr>
          <a:xfrm>
            <a:off x="5833573" y="3447288"/>
            <a:ext cx="12528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8" name="Google Shape;1798;p44"/>
          <p:cNvSpPr txBox="1">
            <a:spLocks noGrp="1"/>
          </p:cNvSpPr>
          <p:nvPr>
            <p:ph type="subTitle" idx="8"/>
          </p:nvPr>
        </p:nvSpPr>
        <p:spPr>
          <a:xfrm>
            <a:off x="5833572" y="3758175"/>
            <a:ext cx="2176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9" name="Google Shape;1799;p44"/>
          <p:cNvSpPr txBox="1">
            <a:spLocks noGrp="1"/>
          </p:cNvSpPr>
          <p:nvPr>
            <p:ph type="subTitle" idx="9"/>
          </p:nvPr>
        </p:nvSpPr>
        <p:spPr>
          <a:xfrm>
            <a:off x="2064284" y="2359152"/>
            <a:ext cx="12528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0" name="Google Shape;1800;p44"/>
          <p:cNvSpPr txBox="1">
            <a:spLocks noGrp="1"/>
          </p:cNvSpPr>
          <p:nvPr>
            <p:ph type="subTitle" idx="13"/>
          </p:nvPr>
        </p:nvSpPr>
        <p:spPr>
          <a:xfrm>
            <a:off x="2064272" y="2660904"/>
            <a:ext cx="2176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1" name="Google Shape;1801;p44"/>
          <p:cNvSpPr txBox="1">
            <a:spLocks noGrp="1"/>
          </p:cNvSpPr>
          <p:nvPr>
            <p:ph type="subTitle" idx="14"/>
          </p:nvPr>
        </p:nvSpPr>
        <p:spPr>
          <a:xfrm>
            <a:off x="5833573" y="2359152"/>
            <a:ext cx="12528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Barlow Condensed SemiBold"/>
              <a:buNone/>
              <a:defRPr sz="2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2" name="Google Shape;1802;p44"/>
          <p:cNvSpPr txBox="1">
            <a:spLocks noGrp="1"/>
          </p:cNvSpPr>
          <p:nvPr>
            <p:ph type="subTitle" idx="15"/>
          </p:nvPr>
        </p:nvSpPr>
        <p:spPr>
          <a:xfrm>
            <a:off x="5833572" y="2660901"/>
            <a:ext cx="2176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104;p4"/>
          <p:cNvCxnSpPr/>
          <p:nvPr userDrawn="1"/>
        </p:nvCxnSpPr>
        <p:spPr>
          <a:xfrm>
            <a:off x="8406355" y="-2140"/>
            <a:ext cx="0" cy="11241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bg>
      <p:bgPr>
        <a:solidFill>
          <a:schemeClr val="lt1"/>
        </a:solidFill>
        <a:effectLst/>
      </p:bgPr>
    </p:bg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2" name="Google Shape;1842;p46"/>
          <p:cNvGrpSpPr/>
          <p:nvPr/>
        </p:nvGrpSpPr>
        <p:grpSpPr>
          <a:xfrm>
            <a:off x="7099200" y="2933725"/>
            <a:ext cx="2044793" cy="2209776"/>
            <a:chOff x="1384075" y="241450"/>
            <a:chExt cx="4822625" cy="5215425"/>
          </a:xfrm>
        </p:grpSpPr>
        <p:sp>
          <p:nvSpPr>
            <p:cNvPr id="1843" name="Google Shape;1843;p46"/>
            <p:cNvSpPr/>
            <p:nvPr/>
          </p:nvSpPr>
          <p:spPr>
            <a:xfrm>
              <a:off x="5518700" y="2670675"/>
              <a:ext cx="688000" cy="798950"/>
            </a:xfrm>
            <a:custGeom>
              <a:avLst/>
              <a:gdLst/>
              <a:ahLst/>
              <a:cxnLst/>
              <a:rect l="l" t="t" r="r" b="b"/>
              <a:pathLst>
                <a:path w="27520" h="31958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6"/>
            <p:cNvSpPr/>
            <p:nvPr/>
          </p:nvSpPr>
          <p:spPr>
            <a:xfrm>
              <a:off x="4827375" y="307015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6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6"/>
            <p:cNvSpPr/>
            <p:nvPr/>
          </p:nvSpPr>
          <p:spPr>
            <a:xfrm>
              <a:off x="4827375" y="1479000"/>
              <a:ext cx="691350" cy="795600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6"/>
            <p:cNvSpPr/>
            <p:nvPr/>
          </p:nvSpPr>
          <p:spPr>
            <a:xfrm>
              <a:off x="4827375" y="1875125"/>
              <a:ext cx="691350" cy="1195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6"/>
            <p:cNvSpPr/>
            <p:nvPr/>
          </p:nvSpPr>
          <p:spPr>
            <a:xfrm>
              <a:off x="5518700" y="2274575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0" y="0"/>
                  </a:moveTo>
                  <a:lnTo>
                    <a:pt x="0" y="31823"/>
                  </a:lnTo>
                  <a:lnTo>
                    <a:pt x="27520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6"/>
            <p:cNvSpPr/>
            <p:nvPr/>
          </p:nvSpPr>
          <p:spPr>
            <a:xfrm>
              <a:off x="4827375" y="3865700"/>
              <a:ext cx="691350" cy="1195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6"/>
            <p:cNvSpPr/>
            <p:nvPr/>
          </p:nvSpPr>
          <p:spPr>
            <a:xfrm>
              <a:off x="4830700" y="4661275"/>
              <a:ext cx="688025" cy="795600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6"/>
            <p:cNvSpPr/>
            <p:nvPr/>
          </p:nvSpPr>
          <p:spPr>
            <a:xfrm>
              <a:off x="5518700" y="3865700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0" y="1"/>
                  </a:moveTo>
                  <a:lnTo>
                    <a:pt x="0" y="31824"/>
                  </a:lnTo>
                  <a:lnTo>
                    <a:pt x="27520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6"/>
            <p:cNvSpPr/>
            <p:nvPr/>
          </p:nvSpPr>
          <p:spPr>
            <a:xfrm>
              <a:off x="5518700" y="2670675"/>
              <a:ext cx="688000" cy="798950"/>
            </a:xfrm>
            <a:custGeom>
              <a:avLst/>
              <a:gdLst/>
              <a:ahLst/>
              <a:cxnLst/>
              <a:rect l="l" t="t" r="r" b="b"/>
              <a:pathLst>
                <a:path w="27520" h="31958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6"/>
            <p:cNvSpPr/>
            <p:nvPr/>
          </p:nvSpPr>
          <p:spPr>
            <a:xfrm>
              <a:off x="4827375" y="346960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6"/>
            <p:cNvSpPr/>
            <p:nvPr/>
          </p:nvSpPr>
          <p:spPr>
            <a:xfrm>
              <a:off x="4827375" y="307015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6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6"/>
            <p:cNvSpPr/>
            <p:nvPr/>
          </p:nvSpPr>
          <p:spPr>
            <a:xfrm>
              <a:off x="4139375" y="2670675"/>
              <a:ext cx="688025" cy="798950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6"/>
            <p:cNvSpPr/>
            <p:nvPr/>
          </p:nvSpPr>
          <p:spPr>
            <a:xfrm>
              <a:off x="4139375" y="307015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6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6"/>
            <p:cNvSpPr/>
            <p:nvPr/>
          </p:nvSpPr>
          <p:spPr>
            <a:xfrm>
              <a:off x="3451375" y="307015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6"/>
            <p:cNvSpPr/>
            <p:nvPr/>
          </p:nvSpPr>
          <p:spPr>
            <a:xfrm>
              <a:off x="3451375" y="2670675"/>
              <a:ext cx="688025" cy="798950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6"/>
            <p:cNvSpPr/>
            <p:nvPr/>
          </p:nvSpPr>
          <p:spPr>
            <a:xfrm>
              <a:off x="3451375" y="1479000"/>
              <a:ext cx="688025" cy="795600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6"/>
            <p:cNvSpPr/>
            <p:nvPr/>
          </p:nvSpPr>
          <p:spPr>
            <a:xfrm>
              <a:off x="3448050" y="1878450"/>
              <a:ext cx="694675" cy="1191725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6"/>
            <p:cNvSpPr/>
            <p:nvPr/>
          </p:nvSpPr>
          <p:spPr>
            <a:xfrm>
              <a:off x="4139375" y="1878450"/>
              <a:ext cx="688025" cy="1191725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6"/>
            <p:cNvSpPr/>
            <p:nvPr/>
          </p:nvSpPr>
          <p:spPr>
            <a:xfrm>
              <a:off x="4382875" y="241450"/>
              <a:ext cx="201000" cy="22935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6"/>
            <p:cNvSpPr/>
            <p:nvPr/>
          </p:nvSpPr>
          <p:spPr>
            <a:xfrm>
              <a:off x="4139375" y="682600"/>
              <a:ext cx="688025" cy="796425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6"/>
            <p:cNvSpPr/>
            <p:nvPr/>
          </p:nvSpPr>
          <p:spPr>
            <a:xfrm>
              <a:off x="3451375" y="4661275"/>
              <a:ext cx="1376025" cy="795600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6"/>
            <p:cNvSpPr/>
            <p:nvPr/>
          </p:nvSpPr>
          <p:spPr>
            <a:xfrm>
              <a:off x="4139375" y="3865700"/>
              <a:ext cx="688025" cy="1195050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6"/>
            <p:cNvSpPr/>
            <p:nvPr/>
          </p:nvSpPr>
          <p:spPr>
            <a:xfrm>
              <a:off x="4139375" y="346960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6"/>
            <p:cNvSpPr/>
            <p:nvPr/>
          </p:nvSpPr>
          <p:spPr>
            <a:xfrm>
              <a:off x="4827375" y="346960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6"/>
            <p:cNvSpPr/>
            <p:nvPr/>
          </p:nvSpPr>
          <p:spPr>
            <a:xfrm>
              <a:off x="4827375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6"/>
            <p:cNvSpPr/>
            <p:nvPr/>
          </p:nvSpPr>
          <p:spPr>
            <a:xfrm>
              <a:off x="3451375" y="3469600"/>
              <a:ext cx="688025" cy="795575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1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6"/>
            <p:cNvSpPr/>
            <p:nvPr/>
          </p:nvSpPr>
          <p:spPr>
            <a:xfrm>
              <a:off x="3451375" y="2670675"/>
              <a:ext cx="1376025" cy="1195050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6"/>
            <p:cNvSpPr/>
            <p:nvPr/>
          </p:nvSpPr>
          <p:spPr>
            <a:xfrm>
              <a:off x="2760050" y="2670675"/>
              <a:ext cx="691350" cy="798950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6"/>
            <p:cNvSpPr/>
            <p:nvPr/>
          </p:nvSpPr>
          <p:spPr>
            <a:xfrm>
              <a:off x="2760050" y="307015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6"/>
            <p:cNvSpPr/>
            <p:nvPr/>
          </p:nvSpPr>
          <p:spPr>
            <a:xfrm>
              <a:off x="3451375" y="2670675"/>
              <a:ext cx="688025" cy="798950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6"/>
            <p:cNvSpPr/>
            <p:nvPr/>
          </p:nvSpPr>
          <p:spPr>
            <a:xfrm>
              <a:off x="2072075" y="1479000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6"/>
            <p:cNvSpPr/>
            <p:nvPr/>
          </p:nvSpPr>
          <p:spPr>
            <a:xfrm>
              <a:off x="1967825" y="2486400"/>
              <a:ext cx="322750" cy="371950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6"/>
            <p:cNvSpPr/>
            <p:nvPr/>
          </p:nvSpPr>
          <p:spPr>
            <a:xfrm>
              <a:off x="2065400" y="1412275"/>
              <a:ext cx="218500" cy="254375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6"/>
            <p:cNvSpPr/>
            <p:nvPr/>
          </p:nvSpPr>
          <p:spPr>
            <a:xfrm>
              <a:off x="2760050" y="1878450"/>
              <a:ext cx="691350" cy="1191725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6"/>
            <p:cNvSpPr/>
            <p:nvPr/>
          </p:nvSpPr>
          <p:spPr>
            <a:xfrm>
              <a:off x="2760050" y="1479000"/>
              <a:ext cx="691350" cy="795600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6"/>
            <p:cNvSpPr/>
            <p:nvPr/>
          </p:nvSpPr>
          <p:spPr>
            <a:xfrm>
              <a:off x="2072075" y="3865700"/>
              <a:ext cx="688000" cy="795600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6"/>
            <p:cNvSpPr/>
            <p:nvPr/>
          </p:nvSpPr>
          <p:spPr>
            <a:xfrm>
              <a:off x="1384075" y="4661275"/>
              <a:ext cx="688025" cy="795600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6"/>
            <p:cNvSpPr/>
            <p:nvPr/>
          </p:nvSpPr>
          <p:spPr>
            <a:xfrm>
              <a:off x="2760050" y="3865700"/>
              <a:ext cx="691350" cy="1591175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6"/>
            <p:cNvSpPr/>
            <p:nvPr/>
          </p:nvSpPr>
          <p:spPr>
            <a:xfrm>
              <a:off x="2760050" y="3469600"/>
              <a:ext cx="691350" cy="795575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6"/>
            <p:cNvSpPr/>
            <p:nvPr/>
          </p:nvSpPr>
          <p:spPr>
            <a:xfrm>
              <a:off x="3448050" y="3469600"/>
              <a:ext cx="691350" cy="1591150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6"/>
            <p:cNvSpPr/>
            <p:nvPr/>
          </p:nvSpPr>
          <p:spPr>
            <a:xfrm>
              <a:off x="2760050" y="2670675"/>
              <a:ext cx="1379350" cy="1195050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7" name="Google Shape;1887;p46"/>
          <p:cNvGrpSpPr/>
          <p:nvPr/>
        </p:nvGrpSpPr>
        <p:grpSpPr>
          <a:xfrm>
            <a:off x="-76200" y="-76200"/>
            <a:ext cx="2286103" cy="2895537"/>
            <a:chOff x="-26858" y="-227337"/>
            <a:chExt cx="2186403" cy="2757917"/>
          </a:xfrm>
        </p:grpSpPr>
        <p:sp>
          <p:nvSpPr>
            <p:cNvPr id="1888" name="Google Shape;1888;p46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6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6"/>
            <p:cNvSpPr/>
            <p:nvPr/>
          </p:nvSpPr>
          <p:spPr>
            <a:xfrm rot="10800000">
              <a:off x="-26858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6"/>
            <p:cNvSpPr/>
            <p:nvPr/>
          </p:nvSpPr>
          <p:spPr>
            <a:xfrm rot="10800000">
              <a:off x="-26858" y="1034750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6"/>
            <p:cNvSpPr/>
            <p:nvPr/>
          </p:nvSpPr>
          <p:spPr>
            <a:xfrm rot="10800000">
              <a:off x="-26858" y="-17866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6"/>
            <p:cNvSpPr/>
            <p:nvPr/>
          </p:nvSpPr>
          <p:spPr>
            <a:xfrm rot="10800000">
              <a:off x="-26858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6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6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6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6"/>
            <p:cNvSpPr/>
            <p:nvPr/>
          </p:nvSpPr>
          <p:spPr>
            <a:xfrm rot="10800000">
              <a:off x="338715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6"/>
            <p:cNvSpPr/>
            <p:nvPr/>
          </p:nvSpPr>
          <p:spPr>
            <a:xfrm rot="10800000">
              <a:off x="338715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6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6"/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6"/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6"/>
            <p:cNvSpPr/>
            <p:nvPr/>
          </p:nvSpPr>
          <p:spPr>
            <a:xfrm rot="10800000">
              <a:off x="702529" y="1455450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6"/>
            <p:cNvSpPr/>
            <p:nvPr/>
          </p:nvSpPr>
          <p:spPr>
            <a:xfrm rot="10800000">
              <a:off x="700771" y="1034750"/>
              <a:ext cx="367344" cy="630184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6"/>
            <p:cNvSpPr/>
            <p:nvPr/>
          </p:nvSpPr>
          <p:spPr>
            <a:xfrm rot="10800000">
              <a:off x="338715" y="1034750"/>
              <a:ext cx="363828" cy="630184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6"/>
            <p:cNvSpPr/>
            <p:nvPr/>
          </p:nvSpPr>
          <p:spPr>
            <a:xfrm rot="10800000">
              <a:off x="467491" y="2409300"/>
              <a:ext cx="106289" cy="12128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6"/>
            <p:cNvSpPr/>
            <p:nvPr/>
          </p:nvSpPr>
          <p:spPr>
            <a:xfrm rot="10800000">
              <a:off x="338715" y="1876150"/>
              <a:ext cx="363828" cy="421150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6"/>
            <p:cNvSpPr/>
            <p:nvPr/>
          </p:nvSpPr>
          <p:spPr>
            <a:xfrm rot="10800000">
              <a:off x="338715" y="-227337"/>
              <a:ext cx="727642" cy="420713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6"/>
            <p:cNvSpPr/>
            <p:nvPr/>
          </p:nvSpPr>
          <p:spPr>
            <a:xfrm rot="10800000">
              <a:off x="338715" y="-17866"/>
              <a:ext cx="363828" cy="631942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6"/>
            <p:cNvSpPr/>
            <p:nvPr/>
          </p:nvSpPr>
          <p:spPr>
            <a:xfrm rot="10800000">
              <a:off x="338715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6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6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6"/>
            <p:cNvSpPr/>
            <p:nvPr/>
          </p:nvSpPr>
          <p:spPr>
            <a:xfrm rot="10800000">
              <a:off x="702529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1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6"/>
            <p:cNvSpPr/>
            <p:nvPr/>
          </p:nvSpPr>
          <p:spPr>
            <a:xfrm rot="10800000">
              <a:off x="338715" y="614063"/>
              <a:ext cx="727642" cy="631942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6"/>
            <p:cNvSpPr/>
            <p:nvPr/>
          </p:nvSpPr>
          <p:spPr>
            <a:xfrm rot="10800000">
              <a:off x="1066343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6"/>
            <p:cNvSpPr/>
            <p:nvPr/>
          </p:nvSpPr>
          <p:spPr>
            <a:xfrm rot="10800000">
              <a:off x="1066343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6"/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6"/>
            <p:cNvSpPr/>
            <p:nvPr/>
          </p:nvSpPr>
          <p:spPr>
            <a:xfrm rot="10800000">
              <a:off x="1431916" y="1455450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6"/>
            <p:cNvSpPr/>
            <p:nvPr/>
          </p:nvSpPr>
          <p:spPr>
            <a:xfrm rot="10800000">
              <a:off x="1680188" y="1146763"/>
              <a:ext cx="170670" cy="196687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6"/>
            <p:cNvSpPr/>
            <p:nvPr/>
          </p:nvSpPr>
          <p:spPr>
            <a:xfrm rot="10800000">
              <a:off x="1683717" y="1776934"/>
              <a:ext cx="115543" cy="134514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6"/>
            <p:cNvSpPr/>
            <p:nvPr/>
          </p:nvSpPr>
          <p:spPr>
            <a:xfrm rot="10800000">
              <a:off x="1066343" y="1034750"/>
              <a:ext cx="365586" cy="630184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6"/>
            <p:cNvSpPr/>
            <p:nvPr/>
          </p:nvSpPr>
          <p:spPr>
            <a:xfrm rot="10800000">
              <a:off x="1066343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6"/>
            <p:cNvSpPr/>
            <p:nvPr/>
          </p:nvSpPr>
          <p:spPr>
            <a:xfrm rot="10800000">
              <a:off x="1431916" y="193363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6"/>
            <p:cNvSpPr/>
            <p:nvPr/>
          </p:nvSpPr>
          <p:spPr>
            <a:xfrm rot="10800000">
              <a:off x="1795717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6"/>
            <p:cNvSpPr/>
            <p:nvPr/>
          </p:nvSpPr>
          <p:spPr>
            <a:xfrm rot="10800000">
              <a:off x="1066343" y="-227337"/>
              <a:ext cx="365586" cy="841413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6"/>
            <p:cNvSpPr/>
            <p:nvPr/>
          </p:nvSpPr>
          <p:spPr>
            <a:xfrm rot="10800000">
              <a:off x="1066343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6"/>
            <p:cNvSpPr/>
            <p:nvPr/>
          </p:nvSpPr>
          <p:spPr>
            <a:xfrm rot="10800000">
              <a:off x="702529" y="-17866"/>
              <a:ext cx="365586" cy="841400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6"/>
            <p:cNvSpPr/>
            <p:nvPr/>
          </p:nvSpPr>
          <p:spPr>
            <a:xfrm rot="10800000">
              <a:off x="702529" y="614063"/>
              <a:ext cx="729400" cy="631942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">
    <p:bg>
      <p:bgPr>
        <a:solidFill>
          <a:schemeClr val="lt1"/>
        </a:solidFill>
        <a:effectLst/>
      </p:bgPr>
    </p:bg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9" name="Google Shape;1929;p47"/>
          <p:cNvGrpSpPr/>
          <p:nvPr/>
        </p:nvGrpSpPr>
        <p:grpSpPr>
          <a:xfrm rot="5400000" flipH="1">
            <a:off x="7613820" y="3611830"/>
            <a:ext cx="877851" cy="2209091"/>
            <a:chOff x="-26858" y="-227337"/>
            <a:chExt cx="1093215" cy="2757917"/>
          </a:xfrm>
        </p:grpSpPr>
        <p:sp>
          <p:nvSpPr>
            <p:cNvPr id="1930" name="Google Shape;1930;p47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7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7"/>
            <p:cNvSpPr/>
            <p:nvPr/>
          </p:nvSpPr>
          <p:spPr>
            <a:xfrm rot="10800000">
              <a:off x="-26858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7"/>
            <p:cNvSpPr/>
            <p:nvPr/>
          </p:nvSpPr>
          <p:spPr>
            <a:xfrm rot="10800000">
              <a:off x="-26858" y="1034750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7"/>
            <p:cNvSpPr/>
            <p:nvPr/>
          </p:nvSpPr>
          <p:spPr>
            <a:xfrm rot="10800000">
              <a:off x="-26858" y="-17866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7"/>
            <p:cNvSpPr/>
            <p:nvPr/>
          </p:nvSpPr>
          <p:spPr>
            <a:xfrm rot="10800000">
              <a:off x="-26858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7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7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7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7"/>
            <p:cNvSpPr/>
            <p:nvPr/>
          </p:nvSpPr>
          <p:spPr>
            <a:xfrm rot="10800000">
              <a:off x="338715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7"/>
            <p:cNvSpPr/>
            <p:nvPr/>
          </p:nvSpPr>
          <p:spPr>
            <a:xfrm rot="10800000">
              <a:off x="338715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7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7"/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7"/>
            <p:cNvSpPr/>
            <p:nvPr/>
          </p:nvSpPr>
          <p:spPr>
            <a:xfrm rot="10800000">
              <a:off x="338715" y="1034750"/>
              <a:ext cx="363828" cy="630184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7"/>
            <p:cNvSpPr/>
            <p:nvPr/>
          </p:nvSpPr>
          <p:spPr>
            <a:xfrm rot="10800000">
              <a:off x="467491" y="2409300"/>
              <a:ext cx="106289" cy="12128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7"/>
            <p:cNvSpPr/>
            <p:nvPr/>
          </p:nvSpPr>
          <p:spPr>
            <a:xfrm rot="10800000">
              <a:off x="338715" y="1876150"/>
              <a:ext cx="363828" cy="421150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7"/>
            <p:cNvSpPr/>
            <p:nvPr/>
          </p:nvSpPr>
          <p:spPr>
            <a:xfrm rot="10800000">
              <a:off x="338715" y="-227337"/>
              <a:ext cx="727642" cy="420713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7"/>
            <p:cNvSpPr/>
            <p:nvPr/>
          </p:nvSpPr>
          <p:spPr>
            <a:xfrm rot="10800000">
              <a:off x="338715" y="-17866"/>
              <a:ext cx="363828" cy="631942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7"/>
            <p:cNvSpPr/>
            <p:nvPr/>
          </p:nvSpPr>
          <p:spPr>
            <a:xfrm rot="10800000">
              <a:off x="338715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7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7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7"/>
            <p:cNvSpPr/>
            <p:nvPr/>
          </p:nvSpPr>
          <p:spPr>
            <a:xfrm rot="10800000">
              <a:off x="338715" y="614063"/>
              <a:ext cx="727642" cy="631942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Condensed SemiBold"/>
              <a:buNone/>
              <a:defRPr sz="2800">
                <a:solidFill>
                  <a:schemeClr val="dk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●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○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■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●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○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■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●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○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vo"/>
              <a:buChar char="■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73" r:id="rId4"/>
    <p:sldLayoutId id="2147483675" r:id="rId5"/>
    <p:sldLayoutId id="2147483680" r:id="rId6"/>
    <p:sldLayoutId id="2147483690" r:id="rId7"/>
    <p:sldLayoutId id="2147483692" r:id="rId8"/>
    <p:sldLayoutId id="214748369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2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ispact.ukaea.uk/nuclear-data/fission-yields/" TargetMode="External"/><Relationship Id="rId5" Type="http://schemas.openxmlformats.org/officeDocument/2006/relationships/hyperlink" Target="https://fr.wikipedia.org/wiki/Fission_nucl&#233;aire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>
            <a:extLst>
              <a:ext uri="{FF2B5EF4-FFF2-40B4-BE49-F238E27FC236}">
                <a16:creationId xmlns:a16="http://schemas.microsoft.com/office/drawing/2014/main" id="{2816F505-E87F-46BE-902F-6E4FA4488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33" y="3811056"/>
            <a:ext cx="2345475" cy="1188720"/>
          </a:xfrm>
          <a:prstGeom prst="rect">
            <a:avLst/>
          </a:prstGeom>
        </p:spPr>
      </p:pic>
      <p:sp>
        <p:nvSpPr>
          <p:cNvPr id="1965" name="Google Shape;1965;p52"/>
          <p:cNvSpPr txBox="1">
            <a:spLocks noGrp="1"/>
          </p:cNvSpPr>
          <p:nvPr>
            <p:ph type="ctrTitle"/>
          </p:nvPr>
        </p:nvSpPr>
        <p:spPr>
          <a:xfrm>
            <a:off x="1960187" y="1248850"/>
            <a:ext cx="5583603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600" dirty="0"/>
              <a:t>Multiphysics Modeling of the Production, Transport and Separation of the Fission Products Existing in the Fuel Salt of a Molten Salt Reactor</a:t>
            </a:r>
            <a:endParaRPr sz="3600" dirty="0"/>
          </a:p>
        </p:txBody>
      </p:sp>
      <p:sp>
        <p:nvSpPr>
          <p:cNvPr id="1966" name="Google Shape;1966;p52"/>
          <p:cNvSpPr txBox="1">
            <a:spLocks noGrp="1"/>
          </p:cNvSpPr>
          <p:nvPr>
            <p:ph type="subTitle" idx="1"/>
          </p:nvPr>
        </p:nvSpPr>
        <p:spPr>
          <a:xfrm>
            <a:off x="2990112" y="3296175"/>
            <a:ext cx="3292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683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Martin G. MARONE</a:t>
            </a:r>
            <a:endParaRPr dirty="0">
              <a:solidFill>
                <a:srgbClr val="2683C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67" name="Google Shape;1967;p52"/>
          <p:cNvSpPr/>
          <p:nvPr/>
        </p:nvSpPr>
        <p:spPr>
          <a:xfrm rot="10800000">
            <a:off x="-76200" y="1690558"/>
            <a:ext cx="382257" cy="441707"/>
          </a:xfrm>
          <a:custGeom>
            <a:avLst/>
            <a:gdLst/>
            <a:ahLst/>
            <a:cxnLst/>
            <a:rect l="l" t="t" r="r" b="b"/>
            <a:pathLst>
              <a:path w="27654" h="31824" extrusionOk="0">
                <a:moveTo>
                  <a:pt x="27653" y="1"/>
                </a:moveTo>
                <a:lnTo>
                  <a:pt x="0" y="15845"/>
                </a:lnTo>
                <a:lnTo>
                  <a:pt x="27653" y="31823"/>
                </a:lnTo>
                <a:lnTo>
                  <a:pt x="2765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8" name="Google Shape;1968;p52"/>
          <p:cNvSpPr/>
          <p:nvPr/>
        </p:nvSpPr>
        <p:spPr>
          <a:xfrm rot="10800000">
            <a:off x="-76202" y="1248850"/>
            <a:ext cx="382247" cy="663492"/>
          </a:xfrm>
          <a:custGeom>
            <a:avLst/>
            <a:gdLst/>
            <a:ahLst/>
            <a:cxnLst/>
            <a:rect l="l" t="t" r="r" b="b"/>
            <a:pathLst>
              <a:path w="27654" h="47802" extrusionOk="0">
                <a:moveTo>
                  <a:pt x="0" y="0"/>
                </a:moveTo>
                <a:lnTo>
                  <a:pt x="0" y="31823"/>
                </a:lnTo>
                <a:lnTo>
                  <a:pt x="134" y="31956"/>
                </a:lnTo>
                <a:lnTo>
                  <a:pt x="27653" y="47801"/>
                </a:lnTo>
                <a:lnTo>
                  <a:pt x="27653" y="159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9" name="Google Shape;1969;p52"/>
          <p:cNvSpPr/>
          <p:nvPr/>
        </p:nvSpPr>
        <p:spPr>
          <a:xfrm rot="10800000">
            <a:off x="-76200" y="143724"/>
            <a:ext cx="382257" cy="663476"/>
          </a:xfrm>
          <a:custGeom>
            <a:avLst/>
            <a:gdLst/>
            <a:ahLst/>
            <a:cxnLst/>
            <a:rect l="l" t="t" r="r" b="b"/>
            <a:pathLst>
              <a:path w="27654" h="47802" extrusionOk="0">
                <a:moveTo>
                  <a:pt x="27653" y="1"/>
                </a:moveTo>
                <a:lnTo>
                  <a:pt x="0" y="15979"/>
                </a:lnTo>
                <a:lnTo>
                  <a:pt x="0" y="47802"/>
                </a:lnTo>
                <a:lnTo>
                  <a:pt x="134" y="47802"/>
                </a:lnTo>
                <a:lnTo>
                  <a:pt x="27653" y="31824"/>
                </a:lnTo>
                <a:lnTo>
                  <a:pt x="2765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0" name="Google Shape;1970;p52"/>
          <p:cNvSpPr/>
          <p:nvPr/>
        </p:nvSpPr>
        <p:spPr>
          <a:xfrm rot="10800000">
            <a:off x="-76202" y="-76210"/>
            <a:ext cx="380409" cy="441717"/>
          </a:xfrm>
          <a:custGeom>
            <a:avLst/>
            <a:gdLst/>
            <a:ahLst/>
            <a:cxnLst/>
            <a:rect l="l" t="t" r="r" b="b"/>
            <a:pathLst>
              <a:path w="27521" h="31824" extrusionOk="0">
                <a:moveTo>
                  <a:pt x="27520" y="1"/>
                </a:moveTo>
                <a:lnTo>
                  <a:pt x="1" y="15979"/>
                </a:lnTo>
                <a:lnTo>
                  <a:pt x="27520" y="31823"/>
                </a:lnTo>
                <a:lnTo>
                  <a:pt x="2752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1" name="Google Shape;1971;p52"/>
          <p:cNvSpPr/>
          <p:nvPr/>
        </p:nvSpPr>
        <p:spPr>
          <a:xfrm rot="10800000">
            <a:off x="-76191" y="807176"/>
            <a:ext cx="382247" cy="441703"/>
          </a:xfrm>
          <a:custGeom>
            <a:avLst/>
            <a:gdLst/>
            <a:ahLst/>
            <a:cxnLst/>
            <a:rect l="l" t="t" r="r" b="b"/>
            <a:pathLst>
              <a:path w="27654" h="31823" extrusionOk="0">
                <a:moveTo>
                  <a:pt x="27653" y="0"/>
                </a:moveTo>
                <a:lnTo>
                  <a:pt x="0" y="15978"/>
                </a:lnTo>
                <a:lnTo>
                  <a:pt x="27653" y="31823"/>
                </a:lnTo>
                <a:lnTo>
                  <a:pt x="276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2" name="Google Shape;1972;p52"/>
          <p:cNvSpPr/>
          <p:nvPr/>
        </p:nvSpPr>
        <p:spPr>
          <a:xfrm rot="10800000">
            <a:off x="686447" y="1690558"/>
            <a:ext cx="380418" cy="441707"/>
          </a:xfrm>
          <a:custGeom>
            <a:avLst/>
            <a:gdLst/>
            <a:ahLst/>
            <a:cxnLst/>
            <a:rect l="l" t="t" r="r" b="b"/>
            <a:pathLst>
              <a:path w="27521" h="31824" extrusionOk="0">
                <a:moveTo>
                  <a:pt x="27521" y="1"/>
                </a:moveTo>
                <a:lnTo>
                  <a:pt x="1" y="15845"/>
                </a:lnTo>
                <a:lnTo>
                  <a:pt x="27521" y="31823"/>
                </a:lnTo>
                <a:lnTo>
                  <a:pt x="2752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3" name="Google Shape;1973;p52"/>
          <p:cNvSpPr/>
          <p:nvPr/>
        </p:nvSpPr>
        <p:spPr>
          <a:xfrm rot="10800000">
            <a:off x="684609" y="1248865"/>
            <a:ext cx="384095" cy="661630"/>
          </a:xfrm>
          <a:custGeom>
            <a:avLst/>
            <a:gdLst/>
            <a:ahLst/>
            <a:cxnLst/>
            <a:rect l="l" t="t" r="r" b="b"/>
            <a:pathLst>
              <a:path w="27787" h="47669" extrusionOk="0">
                <a:moveTo>
                  <a:pt x="1" y="1"/>
                </a:moveTo>
                <a:lnTo>
                  <a:pt x="134" y="31823"/>
                </a:lnTo>
                <a:lnTo>
                  <a:pt x="27787" y="47668"/>
                </a:lnTo>
                <a:lnTo>
                  <a:pt x="27654" y="15845"/>
                </a:ln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974;p52"/>
          <p:cNvSpPr/>
          <p:nvPr/>
        </p:nvSpPr>
        <p:spPr>
          <a:xfrm rot="10800000">
            <a:off x="306052" y="1248850"/>
            <a:ext cx="380409" cy="661646"/>
          </a:xfrm>
          <a:custGeom>
            <a:avLst/>
            <a:gdLst/>
            <a:ahLst/>
            <a:cxnLst/>
            <a:rect l="l" t="t" r="r" b="b"/>
            <a:pathLst>
              <a:path w="27521" h="47669" extrusionOk="0">
                <a:moveTo>
                  <a:pt x="27520" y="1"/>
                </a:moveTo>
                <a:lnTo>
                  <a:pt x="1" y="15845"/>
                </a:lnTo>
                <a:lnTo>
                  <a:pt x="1" y="47668"/>
                </a:lnTo>
                <a:lnTo>
                  <a:pt x="27520" y="31823"/>
                </a:lnTo>
                <a:lnTo>
                  <a:pt x="27520" y="31690"/>
                </a:lnTo>
                <a:lnTo>
                  <a:pt x="2752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52"/>
          <p:cNvSpPr/>
          <p:nvPr/>
        </p:nvSpPr>
        <p:spPr>
          <a:xfrm rot="10800000">
            <a:off x="680965" y="2692002"/>
            <a:ext cx="111133" cy="127335"/>
          </a:xfrm>
          <a:custGeom>
            <a:avLst/>
            <a:gdLst/>
            <a:ahLst/>
            <a:cxnLst/>
            <a:rect l="l" t="t" r="r" b="b"/>
            <a:pathLst>
              <a:path w="8040" h="9174" extrusionOk="0">
                <a:moveTo>
                  <a:pt x="8040" y="0"/>
                </a:moveTo>
                <a:lnTo>
                  <a:pt x="1" y="4604"/>
                </a:lnTo>
                <a:lnTo>
                  <a:pt x="8040" y="9174"/>
                </a:lnTo>
                <a:lnTo>
                  <a:pt x="80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6" name="Google Shape;1976;p52"/>
          <p:cNvSpPr/>
          <p:nvPr/>
        </p:nvSpPr>
        <p:spPr>
          <a:xfrm rot="10800000">
            <a:off x="306043" y="2132251"/>
            <a:ext cx="380418" cy="442165"/>
          </a:xfrm>
          <a:custGeom>
            <a:avLst/>
            <a:gdLst/>
            <a:ahLst/>
            <a:cxnLst/>
            <a:rect l="l" t="t" r="r" b="b"/>
            <a:pathLst>
              <a:path w="27521" h="31857" extrusionOk="0">
                <a:moveTo>
                  <a:pt x="1" y="0"/>
                </a:moveTo>
                <a:lnTo>
                  <a:pt x="1" y="31857"/>
                </a:lnTo>
                <a:lnTo>
                  <a:pt x="27520" y="15845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7" name="Google Shape;1977;p52"/>
          <p:cNvSpPr/>
          <p:nvPr/>
        </p:nvSpPr>
        <p:spPr>
          <a:xfrm rot="10800000">
            <a:off x="306043" y="-76200"/>
            <a:ext cx="760822" cy="441707"/>
          </a:xfrm>
          <a:custGeom>
            <a:avLst/>
            <a:gdLst/>
            <a:ahLst/>
            <a:cxnLst/>
            <a:rect l="l" t="t" r="r" b="b"/>
            <a:pathLst>
              <a:path w="55041" h="31824" extrusionOk="0">
                <a:moveTo>
                  <a:pt x="27521" y="1"/>
                </a:moveTo>
                <a:lnTo>
                  <a:pt x="1" y="15979"/>
                </a:lnTo>
                <a:lnTo>
                  <a:pt x="27521" y="31823"/>
                </a:lnTo>
                <a:lnTo>
                  <a:pt x="55040" y="15979"/>
                </a:lnTo>
                <a:lnTo>
                  <a:pt x="275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8" name="Google Shape;1978;p52"/>
          <p:cNvSpPr/>
          <p:nvPr/>
        </p:nvSpPr>
        <p:spPr>
          <a:xfrm rot="10800000">
            <a:off x="306043" y="143724"/>
            <a:ext cx="380418" cy="663476"/>
          </a:xfrm>
          <a:custGeom>
            <a:avLst/>
            <a:gdLst/>
            <a:ahLst/>
            <a:cxnLst/>
            <a:rect l="l" t="t" r="r" b="b"/>
            <a:pathLst>
              <a:path w="27521" h="47802" extrusionOk="0">
                <a:moveTo>
                  <a:pt x="1" y="1"/>
                </a:moveTo>
                <a:lnTo>
                  <a:pt x="1" y="31824"/>
                </a:lnTo>
                <a:lnTo>
                  <a:pt x="27520" y="47802"/>
                </a:lnTo>
                <a:lnTo>
                  <a:pt x="27520" y="15979"/>
                </a:ln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9" name="Google Shape;1979;p52"/>
          <p:cNvSpPr/>
          <p:nvPr/>
        </p:nvSpPr>
        <p:spPr>
          <a:xfrm rot="10800000">
            <a:off x="306043" y="585416"/>
            <a:ext cx="380418" cy="441693"/>
          </a:xfrm>
          <a:custGeom>
            <a:avLst/>
            <a:gdLst/>
            <a:ahLst/>
            <a:cxnLst/>
            <a:rect l="l" t="t" r="r" b="b"/>
            <a:pathLst>
              <a:path w="27521" h="31823" extrusionOk="0">
                <a:moveTo>
                  <a:pt x="27520" y="0"/>
                </a:moveTo>
                <a:lnTo>
                  <a:pt x="1" y="15845"/>
                </a:lnTo>
                <a:lnTo>
                  <a:pt x="27520" y="31823"/>
                </a:lnTo>
                <a:lnTo>
                  <a:pt x="275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0" name="Google Shape;1980;p52"/>
          <p:cNvSpPr/>
          <p:nvPr/>
        </p:nvSpPr>
        <p:spPr>
          <a:xfrm rot="10800000">
            <a:off x="-76191" y="585406"/>
            <a:ext cx="382247" cy="441703"/>
          </a:xfrm>
          <a:custGeom>
            <a:avLst/>
            <a:gdLst/>
            <a:ahLst/>
            <a:cxnLst/>
            <a:rect l="l" t="t" r="r" b="b"/>
            <a:pathLst>
              <a:path w="27654" h="31823" extrusionOk="0">
                <a:moveTo>
                  <a:pt x="0" y="0"/>
                </a:moveTo>
                <a:lnTo>
                  <a:pt x="0" y="31823"/>
                </a:lnTo>
                <a:lnTo>
                  <a:pt x="27653" y="1584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1" name="Google Shape;1981;p52"/>
          <p:cNvSpPr/>
          <p:nvPr/>
        </p:nvSpPr>
        <p:spPr>
          <a:xfrm rot="10800000">
            <a:off x="-76202" y="1027085"/>
            <a:ext cx="382247" cy="443577"/>
          </a:xfrm>
          <a:custGeom>
            <a:avLst/>
            <a:gdLst/>
            <a:ahLst/>
            <a:cxnLst/>
            <a:rect l="l" t="t" r="r" b="b"/>
            <a:pathLst>
              <a:path w="27654" h="31958" extrusionOk="0">
                <a:moveTo>
                  <a:pt x="0" y="1"/>
                </a:moveTo>
                <a:lnTo>
                  <a:pt x="0" y="31957"/>
                </a:lnTo>
                <a:lnTo>
                  <a:pt x="27653" y="1597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2" name="Google Shape;1982;p52"/>
          <p:cNvSpPr/>
          <p:nvPr/>
        </p:nvSpPr>
        <p:spPr>
          <a:xfrm rot="10800000">
            <a:off x="306050" y="807171"/>
            <a:ext cx="760804" cy="663492"/>
          </a:xfrm>
          <a:custGeom>
            <a:avLst/>
            <a:gdLst/>
            <a:ahLst/>
            <a:cxnLst/>
            <a:rect l="l" t="t" r="r" b="b"/>
            <a:pathLst>
              <a:path w="55041" h="47802" extrusionOk="0">
                <a:moveTo>
                  <a:pt x="55040" y="1"/>
                </a:moveTo>
                <a:lnTo>
                  <a:pt x="27521" y="15979"/>
                </a:lnTo>
                <a:lnTo>
                  <a:pt x="1" y="31957"/>
                </a:lnTo>
                <a:lnTo>
                  <a:pt x="27521" y="47802"/>
                </a:lnTo>
                <a:lnTo>
                  <a:pt x="55040" y="31957"/>
                </a:lnTo>
                <a:lnTo>
                  <a:pt x="5504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3" name="Google Shape;1983;p52"/>
          <p:cNvSpPr/>
          <p:nvPr/>
        </p:nvSpPr>
        <p:spPr>
          <a:xfrm rot="10800000">
            <a:off x="1449103" y="1690548"/>
            <a:ext cx="380395" cy="441717"/>
          </a:xfrm>
          <a:custGeom>
            <a:avLst/>
            <a:gdLst/>
            <a:ahLst/>
            <a:cxnLst/>
            <a:rect l="l" t="t" r="r" b="b"/>
            <a:pathLst>
              <a:path w="27520" h="31824" extrusionOk="0">
                <a:moveTo>
                  <a:pt x="27520" y="1"/>
                </a:moveTo>
                <a:lnTo>
                  <a:pt x="0" y="15845"/>
                </a:lnTo>
                <a:lnTo>
                  <a:pt x="27520" y="31823"/>
                </a:lnTo>
                <a:lnTo>
                  <a:pt x="2752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4" name="Google Shape;1984;p52"/>
          <p:cNvSpPr/>
          <p:nvPr/>
        </p:nvSpPr>
        <p:spPr>
          <a:xfrm rot="10800000">
            <a:off x="1708691" y="1366463"/>
            <a:ext cx="178448" cy="206507"/>
          </a:xfrm>
          <a:custGeom>
            <a:avLst/>
            <a:gdLst/>
            <a:ahLst/>
            <a:cxnLst/>
            <a:rect l="l" t="t" r="r" b="b"/>
            <a:pathLst>
              <a:path w="12910" h="14878" extrusionOk="0">
                <a:moveTo>
                  <a:pt x="1" y="0"/>
                </a:moveTo>
                <a:lnTo>
                  <a:pt x="1" y="14877"/>
                </a:lnTo>
                <a:lnTo>
                  <a:pt x="12910" y="7505"/>
                </a:lnTo>
                <a:lnTo>
                  <a:pt x="13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52"/>
          <p:cNvSpPr/>
          <p:nvPr/>
        </p:nvSpPr>
        <p:spPr>
          <a:xfrm rot="10800000">
            <a:off x="1712381" y="2028081"/>
            <a:ext cx="120809" cy="141229"/>
          </a:xfrm>
          <a:custGeom>
            <a:avLst/>
            <a:gdLst/>
            <a:ahLst/>
            <a:cxnLst/>
            <a:rect l="l" t="t" r="r" b="b"/>
            <a:pathLst>
              <a:path w="8740" h="10175" extrusionOk="0">
                <a:moveTo>
                  <a:pt x="0" y="1"/>
                </a:moveTo>
                <a:lnTo>
                  <a:pt x="0" y="10175"/>
                </a:lnTo>
                <a:lnTo>
                  <a:pt x="8740" y="5005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6" name="Google Shape;1986;p52"/>
          <p:cNvSpPr/>
          <p:nvPr/>
        </p:nvSpPr>
        <p:spPr>
          <a:xfrm rot="10800000">
            <a:off x="1066851" y="1248865"/>
            <a:ext cx="382257" cy="661630"/>
          </a:xfrm>
          <a:custGeom>
            <a:avLst/>
            <a:gdLst/>
            <a:ahLst/>
            <a:cxnLst/>
            <a:rect l="l" t="t" r="r" b="b"/>
            <a:pathLst>
              <a:path w="27654" h="47669" extrusionOk="0">
                <a:moveTo>
                  <a:pt x="27654" y="1"/>
                </a:moveTo>
                <a:lnTo>
                  <a:pt x="1" y="15845"/>
                </a:lnTo>
                <a:lnTo>
                  <a:pt x="1" y="47668"/>
                </a:lnTo>
                <a:lnTo>
                  <a:pt x="27521" y="31823"/>
                </a:lnTo>
                <a:lnTo>
                  <a:pt x="27654" y="31690"/>
                </a:lnTo>
                <a:lnTo>
                  <a:pt x="2765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7" name="Google Shape;1987;p52"/>
          <p:cNvSpPr/>
          <p:nvPr/>
        </p:nvSpPr>
        <p:spPr>
          <a:xfrm rot="10800000">
            <a:off x="1066861" y="1690548"/>
            <a:ext cx="382247" cy="441717"/>
          </a:xfrm>
          <a:custGeom>
            <a:avLst/>
            <a:gdLst/>
            <a:ahLst/>
            <a:cxnLst/>
            <a:rect l="l" t="t" r="r" b="b"/>
            <a:pathLst>
              <a:path w="27654" h="31824" extrusionOk="0">
                <a:moveTo>
                  <a:pt x="1" y="1"/>
                </a:moveTo>
                <a:lnTo>
                  <a:pt x="1" y="31823"/>
                </a:lnTo>
                <a:lnTo>
                  <a:pt x="27654" y="15979"/>
                </a:lnTo>
                <a:lnTo>
                  <a:pt x="27654" y="15845"/>
                </a:lnTo>
                <a:lnTo>
                  <a:pt x="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8" name="Google Shape;1988;p52"/>
          <p:cNvSpPr/>
          <p:nvPr/>
        </p:nvSpPr>
        <p:spPr>
          <a:xfrm rot="10800000">
            <a:off x="1449103" y="365483"/>
            <a:ext cx="380395" cy="441717"/>
          </a:xfrm>
          <a:custGeom>
            <a:avLst/>
            <a:gdLst/>
            <a:ahLst/>
            <a:cxnLst/>
            <a:rect l="l" t="t" r="r" b="b"/>
            <a:pathLst>
              <a:path w="27520" h="31824" extrusionOk="0">
                <a:moveTo>
                  <a:pt x="27520" y="1"/>
                </a:moveTo>
                <a:lnTo>
                  <a:pt x="0" y="15979"/>
                </a:lnTo>
                <a:lnTo>
                  <a:pt x="27520" y="31824"/>
                </a:lnTo>
                <a:lnTo>
                  <a:pt x="2752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9" name="Google Shape;1989;p52"/>
          <p:cNvSpPr/>
          <p:nvPr/>
        </p:nvSpPr>
        <p:spPr>
          <a:xfrm rot="10800000">
            <a:off x="2069765" y="-76210"/>
            <a:ext cx="380409" cy="441717"/>
          </a:xfrm>
          <a:custGeom>
            <a:avLst/>
            <a:gdLst/>
            <a:ahLst/>
            <a:cxnLst/>
            <a:rect l="l" t="t" r="r" b="b"/>
            <a:pathLst>
              <a:path w="27521" h="31824" extrusionOk="0">
                <a:moveTo>
                  <a:pt x="1" y="1"/>
                </a:moveTo>
                <a:lnTo>
                  <a:pt x="1" y="31823"/>
                </a:lnTo>
                <a:lnTo>
                  <a:pt x="27520" y="15979"/>
                </a:lnTo>
                <a:lnTo>
                  <a:pt x="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0" name="Google Shape;1990;p52"/>
          <p:cNvSpPr/>
          <p:nvPr/>
        </p:nvSpPr>
        <p:spPr>
          <a:xfrm rot="10800000">
            <a:off x="1066851" y="-76200"/>
            <a:ext cx="382257" cy="883400"/>
          </a:xfrm>
          <a:custGeom>
            <a:avLst/>
            <a:gdLst/>
            <a:ahLst/>
            <a:cxnLst/>
            <a:rect l="l" t="t" r="r" b="b"/>
            <a:pathLst>
              <a:path w="27654" h="63647" extrusionOk="0">
                <a:moveTo>
                  <a:pt x="1" y="1"/>
                </a:moveTo>
                <a:lnTo>
                  <a:pt x="1" y="31824"/>
                </a:lnTo>
                <a:lnTo>
                  <a:pt x="1" y="63646"/>
                </a:lnTo>
                <a:lnTo>
                  <a:pt x="27521" y="47802"/>
                </a:lnTo>
                <a:lnTo>
                  <a:pt x="27654" y="47802"/>
                </a:lnTo>
                <a:lnTo>
                  <a:pt x="27654" y="15979"/>
                </a:lnTo>
                <a:lnTo>
                  <a:pt x="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1" name="Google Shape;1991;p52"/>
          <p:cNvSpPr/>
          <p:nvPr/>
        </p:nvSpPr>
        <p:spPr>
          <a:xfrm rot="10800000">
            <a:off x="1066851" y="585416"/>
            <a:ext cx="382257" cy="441693"/>
          </a:xfrm>
          <a:custGeom>
            <a:avLst/>
            <a:gdLst/>
            <a:ahLst/>
            <a:cxnLst/>
            <a:rect l="l" t="t" r="r" b="b"/>
            <a:pathLst>
              <a:path w="27654" h="31823" extrusionOk="0">
                <a:moveTo>
                  <a:pt x="27654" y="0"/>
                </a:moveTo>
                <a:lnTo>
                  <a:pt x="1" y="15845"/>
                </a:lnTo>
                <a:lnTo>
                  <a:pt x="27654" y="31823"/>
                </a:lnTo>
                <a:lnTo>
                  <a:pt x="276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2" name="Google Shape;1992;p52"/>
          <p:cNvSpPr/>
          <p:nvPr/>
        </p:nvSpPr>
        <p:spPr>
          <a:xfrm rot="10800000">
            <a:off x="686445" y="143703"/>
            <a:ext cx="382247" cy="883406"/>
          </a:xfrm>
          <a:custGeom>
            <a:avLst/>
            <a:gdLst/>
            <a:ahLst/>
            <a:cxnLst/>
            <a:rect l="l" t="t" r="r" b="b"/>
            <a:pathLst>
              <a:path w="27654" h="63646" extrusionOk="0">
                <a:moveTo>
                  <a:pt x="134" y="0"/>
                </a:moveTo>
                <a:lnTo>
                  <a:pt x="1" y="31823"/>
                </a:lnTo>
                <a:lnTo>
                  <a:pt x="134" y="31823"/>
                </a:lnTo>
                <a:lnTo>
                  <a:pt x="134" y="63646"/>
                </a:lnTo>
                <a:lnTo>
                  <a:pt x="27654" y="47668"/>
                </a:lnTo>
                <a:lnTo>
                  <a:pt x="27654" y="15845"/>
                </a:lnTo>
                <a:lnTo>
                  <a:pt x="13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3" name="Google Shape;1993;p52"/>
          <p:cNvSpPr/>
          <p:nvPr/>
        </p:nvSpPr>
        <p:spPr>
          <a:xfrm rot="10800000">
            <a:off x="686465" y="807171"/>
            <a:ext cx="762643" cy="663492"/>
          </a:xfrm>
          <a:custGeom>
            <a:avLst/>
            <a:gdLst/>
            <a:ahLst/>
            <a:cxnLst/>
            <a:rect l="l" t="t" r="r" b="b"/>
            <a:pathLst>
              <a:path w="55174" h="47802" extrusionOk="0">
                <a:moveTo>
                  <a:pt x="27654" y="1"/>
                </a:moveTo>
                <a:lnTo>
                  <a:pt x="1" y="15979"/>
                </a:lnTo>
                <a:lnTo>
                  <a:pt x="1" y="47802"/>
                </a:lnTo>
                <a:lnTo>
                  <a:pt x="27654" y="31957"/>
                </a:lnTo>
                <a:lnTo>
                  <a:pt x="55174" y="15979"/>
                </a:lnTo>
                <a:lnTo>
                  <a:pt x="2765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4" name="Google Shape;1994;p52"/>
          <p:cNvSpPr/>
          <p:nvPr/>
        </p:nvSpPr>
        <p:spPr>
          <a:xfrm>
            <a:off x="8761740" y="4256839"/>
            <a:ext cx="382247" cy="663492"/>
          </a:xfrm>
          <a:custGeom>
            <a:avLst/>
            <a:gdLst/>
            <a:ahLst/>
            <a:cxnLst/>
            <a:rect l="l" t="t" r="r" b="b"/>
            <a:pathLst>
              <a:path w="27654" h="47802" extrusionOk="0">
                <a:moveTo>
                  <a:pt x="27653" y="1"/>
                </a:moveTo>
                <a:lnTo>
                  <a:pt x="0" y="15979"/>
                </a:lnTo>
                <a:lnTo>
                  <a:pt x="0" y="47802"/>
                </a:lnTo>
                <a:lnTo>
                  <a:pt x="134" y="47802"/>
                </a:lnTo>
                <a:lnTo>
                  <a:pt x="27653" y="31824"/>
                </a:lnTo>
                <a:lnTo>
                  <a:pt x="2765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52"/>
          <p:cNvSpPr/>
          <p:nvPr/>
        </p:nvSpPr>
        <p:spPr>
          <a:xfrm>
            <a:off x="8763590" y="4698532"/>
            <a:ext cx="380409" cy="441717"/>
          </a:xfrm>
          <a:custGeom>
            <a:avLst/>
            <a:gdLst/>
            <a:ahLst/>
            <a:cxnLst/>
            <a:rect l="l" t="t" r="r" b="b"/>
            <a:pathLst>
              <a:path w="27521" h="31824" extrusionOk="0">
                <a:moveTo>
                  <a:pt x="27520" y="1"/>
                </a:moveTo>
                <a:lnTo>
                  <a:pt x="1" y="15979"/>
                </a:lnTo>
                <a:lnTo>
                  <a:pt x="27520" y="31823"/>
                </a:lnTo>
                <a:lnTo>
                  <a:pt x="2752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6" name="Google Shape;1996;p52"/>
          <p:cNvSpPr/>
          <p:nvPr/>
        </p:nvSpPr>
        <p:spPr>
          <a:xfrm>
            <a:off x="8652474" y="3168852"/>
            <a:ext cx="111133" cy="127335"/>
          </a:xfrm>
          <a:custGeom>
            <a:avLst/>
            <a:gdLst/>
            <a:ahLst/>
            <a:cxnLst/>
            <a:rect l="l" t="t" r="r" b="b"/>
            <a:pathLst>
              <a:path w="8040" h="9174" extrusionOk="0">
                <a:moveTo>
                  <a:pt x="8040" y="0"/>
                </a:moveTo>
                <a:lnTo>
                  <a:pt x="1" y="4604"/>
                </a:lnTo>
                <a:lnTo>
                  <a:pt x="8040" y="9174"/>
                </a:lnTo>
                <a:lnTo>
                  <a:pt x="80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7" name="Google Shape;1997;p52"/>
          <p:cNvSpPr/>
          <p:nvPr/>
        </p:nvSpPr>
        <p:spPr>
          <a:xfrm>
            <a:off x="8000931" y="4698532"/>
            <a:ext cx="760804" cy="441717"/>
          </a:xfrm>
          <a:custGeom>
            <a:avLst/>
            <a:gdLst/>
            <a:ahLst/>
            <a:cxnLst/>
            <a:rect l="l" t="t" r="r" b="b"/>
            <a:pathLst>
              <a:path w="55041" h="31824" extrusionOk="0">
                <a:moveTo>
                  <a:pt x="27521" y="1"/>
                </a:moveTo>
                <a:lnTo>
                  <a:pt x="1" y="15979"/>
                </a:lnTo>
                <a:lnTo>
                  <a:pt x="27521" y="31823"/>
                </a:lnTo>
                <a:lnTo>
                  <a:pt x="55040" y="15979"/>
                </a:lnTo>
                <a:lnTo>
                  <a:pt x="275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8" name="Google Shape;1998;p52"/>
          <p:cNvSpPr/>
          <p:nvPr/>
        </p:nvSpPr>
        <p:spPr>
          <a:xfrm>
            <a:off x="8381336" y="4256839"/>
            <a:ext cx="380409" cy="663492"/>
          </a:xfrm>
          <a:custGeom>
            <a:avLst/>
            <a:gdLst/>
            <a:ahLst/>
            <a:cxnLst/>
            <a:rect l="l" t="t" r="r" b="b"/>
            <a:pathLst>
              <a:path w="27521" h="47802" extrusionOk="0">
                <a:moveTo>
                  <a:pt x="1" y="1"/>
                </a:moveTo>
                <a:lnTo>
                  <a:pt x="1" y="31824"/>
                </a:lnTo>
                <a:lnTo>
                  <a:pt x="27520" y="47802"/>
                </a:lnTo>
                <a:lnTo>
                  <a:pt x="27520" y="15979"/>
                </a:ln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9" name="Google Shape;1999;p52"/>
          <p:cNvSpPr/>
          <p:nvPr/>
        </p:nvSpPr>
        <p:spPr>
          <a:xfrm>
            <a:off x="8761740" y="4036930"/>
            <a:ext cx="382247" cy="441703"/>
          </a:xfrm>
          <a:custGeom>
            <a:avLst/>
            <a:gdLst/>
            <a:ahLst/>
            <a:cxnLst/>
            <a:rect l="l" t="t" r="r" b="b"/>
            <a:pathLst>
              <a:path w="27654" h="31823" extrusionOk="0">
                <a:moveTo>
                  <a:pt x="0" y="0"/>
                </a:moveTo>
                <a:lnTo>
                  <a:pt x="0" y="31823"/>
                </a:lnTo>
                <a:lnTo>
                  <a:pt x="27653" y="1584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52"/>
          <p:cNvSpPr/>
          <p:nvPr/>
        </p:nvSpPr>
        <p:spPr>
          <a:xfrm>
            <a:off x="7822482" y="3491070"/>
            <a:ext cx="178448" cy="206507"/>
          </a:xfrm>
          <a:custGeom>
            <a:avLst/>
            <a:gdLst/>
            <a:ahLst/>
            <a:cxnLst/>
            <a:rect l="l" t="t" r="r" b="b"/>
            <a:pathLst>
              <a:path w="12910" h="14878" extrusionOk="0">
                <a:moveTo>
                  <a:pt x="1" y="0"/>
                </a:moveTo>
                <a:lnTo>
                  <a:pt x="1" y="14877"/>
                </a:lnTo>
                <a:lnTo>
                  <a:pt x="12910" y="7505"/>
                </a:lnTo>
                <a:lnTo>
                  <a:pt x="13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1" name="Google Shape;2001;p52"/>
          <p:cNvSpPr/>
          <p:nvPr/>
        </p:nvSpPr>
        <p:spPr>
          <a:xfrm>
            <a:off x="7259448" y="4698532"/>
            <a:ext cx="380409" cy="441717"/>
          </a:xfrm>
          <a:custGeom>
            <a:avLst/>
            <a:gdLst/>
            <a:ahLst/>
            <a:cxnLst/>
            <a:rect l="l" t="t" r="r" b="b"/>
            <a:pathLst>
              <a:path w="27521" h="31824" extrusionOk="0">
                <a:moveTo>
                  <a:pt x="1" y="1"/>
                </a:moveTo>
                <a:lnTo>
                  <a:pt x="1" y="31823"/>
                </a:lnTo>
                <a:lnTo>
                  <a:pt x="27520" y="15979"/>
                </a:lnTo>
                <a:lnTo>
                  <a:pt x="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2B6F5225-5E03-4AD5-948A-065D1C200B4D}"/>
              </a:ext>
            </a:extLst>
          </p:cNvPr>
          <p:cNvSpPr txBox="1"/>
          <p:nvPr/>
        </p:nvSpPr>
        <p:spPr>
          <a:xfrm>
            <a:off x="2915869" y="3811056"/>
            <a:ext cx="1590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Directeur de thèse:</a:t>
            </a:r>
            <a:b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Pablo RUBIOLO</a:t>
            </a:r>
            <a:endParaRPr 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369DE01-6049-4003-A837-628A20267D29}"/>
              </a:ext>
            </a:extLst>
          </p:cNvPr>
          <p:cNvSpPr txBox="1"/>
          <p:nvPr/>
        </p:nvSpPr>
        <p:spPr>
          <a:xfrm>
            <a:off x="4914693" y="3811056"/>
            <a:ext cx="1983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Co-encadrante de thèse:</a:t>
            </a:r>
            <a:b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Veronique</a:t>
            </a:r>
            <a:r>
              <a:rPr lang="fr-FR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GHETTA</a:t>
            </a:r>
            <a:endParaRPr 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EFA4419B-BE16-4F41-ACA9-76BAD49C1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9191" y="182030"/>
            <a:ext cx="1188720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C42C507-2204-4343-9BCF-F3F521E3FF0A}"/>
              </a:ext>
            </a:extLst>
          </p:cNvPr>
          <p:cNvSpPr/>
          <p:nvPr/>
        </p:nvSpPr>
        <p:spPr>
          <a:xfrm>
            <a:off x="3979825" y="2235318"/>
            <a:ext cx="1016245" cy="640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Google Shape;3589;p104">
            <a:extLst>
              <a:ext uri="{FF2B5EF4-FFF2-40B4-BE49-F238E27FC236}">
                <a16:creationId xmlns:a16="http://schemas.microsoft.com/office/drawing/2014/main" id="{44F4C0D7-62A9-43AF-A797-820BFF15B4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7241" y="189411"/>
            <a:ext cx="3658617" cy="22539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/>
              <a:t>Schema of the phenomena associated </a:t>
            </a:r>
            <a:r>
              <a:rPr lang="en" sz="3800" dirty="0">
                <a:solidFill>
                  <a:schemeClr val="tx1"/>
                </a:solidFill>
              </a:rPr>
              <a:t>to</a:t>
            </a:r>
            <a:r>
              <a:rPr lang="en" sz="3800" dirty="0"/>
              <a:t> </a:t>
            </a:r>
            <a:r>
              <a:rPr lang="en" sz="3800" baseline="30000" dirty="0"/>
              <a:t>135</a:t>
            </a:r>
            <a:r>
              <a:rPr lang="en" sz="3800" dirty="0"/>
              <a:t>Xe</a:t>
            </a:r>
            <a:endParaRPr sz="3800" dirty="0"/>
          </a:p>
        </p:txBody>
      </p:sp>
      <p:sp>
        <p:nvSpPr>
          <p:cNvPr id="5" name="Google Shape;3590;p104">
            <a:extLst>
              <a:ext uri="{FF2B5EF4-FFF2-40B4-BE49-F238E27FC236}">
                <a16:creationId xmlns:a16="http://schemas.microsoft.com/office/drawing/2014/main" id="{8A5701B7-7976-43D8-9780-775E120ADC5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9070" y="2613915"/>
            <a:ext cx="4867000" cy="18447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Production of FPs by fission and radioactive decay</a:t>
            </a:r>
          </a:p>
          <a:p>
            <a:pPr marL="285750" indent="-285750" algn="l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Transmutation due to r</a:t>
            </a: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adioactive decay and neutron capture</a:t>
            </a:r>
          </a:p>
          <a:p>
            <a:pPr marL="285750" lvl="0" indent="-285750" algn="l" rtl="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Transport of gas FPs disolved in fuel salt</a:t>
            </a:r>
          </a:p>
          <a:p>
            <a:pPr marL="285750" lvl="0" indent="-285750" algn="l" rtl="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Migration of gas FPs to bubbles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Separation and gas removal from the liquid fuel</a:t>
            </a:r>
          </a:p>
          <a:p>
            <a:pPr marL="285750" lvl="0" indent="-285750" algn="l" rtl="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endParaRPr lang="en" dirty="0"/>
          </a:p>
          <a:p>
            <a:pPr marL="742950" lvl="1" indent="-28575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391A7CC-AA43-4392-B57C-D870401A0EE2}"/>
              </a:ext>
            </a:extLst>
          </p:cNvPr>
          <p:cNvSpPr txBox="1"/>
          <p:nvPr/>
        </p:nvSpPr>
        <p:spPr>
          <a:xfrm>
            <a:off x="4385793" y="478159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  <a:endParaRPr lang="fr-FR" dirty="0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0BAC9EE4-BC3D-4D29-BC1A-466C6AB5CBEE}"/>
              </a:ext>
            </a:extLst>
          </p:cNvPr>
          <p:cNvGrpSpPr/>
          <p:nvPr/>
        </p:nvGrpSpPr>
        <p:grpSpPr>
          <a:xfrm>
            <a:off x="4494868" y="1221761"/>
            <a:ext cx="4520062" cy="3036034"/>
            <a:chOff x="4762250" y="1163933"/>
            <a:chExt cx="4182457" cy="2924814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6E0FFF67-0ED4-4BA2-B056-1F7390679E33}"/>
                </a:ext>
              </a:extLst>
            </p:cNvPr>
            <p:cNvGrpSpPr/>
            <p:nvPr/>
          </p:nvGrpSpPr>
          <p:grpSpPr>
            <a:xfrm>
              <a:off x="4762250" y="1163933"/>
              <a:ext cx="4182457" cy="2924814"/>
              <a:chOff x="4869826" y="1163933"/>
              <a:chExt cx="4182457" cy="2924814"/>
            </a:xfrm>
          </p:grpSpPr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6D8DAF9F-AC00-44D4-83A8-D8B019B309B5}"/>
                  </a:ext>
                </a:extLst>
              </p:cNvPr>
              <p:cNvSpPr/>
              <p:nvPr/>
            </p:nvSpPr>
            <p:spPr>
              <a:xfrm>
                <a:off x="4869826" y="1163933"/>
                <a:ext cx="1212979" cy="68580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Xe produced directly by fission</a:t>
                </a:r>
                <a:endParaRPr lang="fr-F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ADE6EDE0-A2BF-4AD6-B647-97B56EEFC95F}"/>
                  </a:ext>
                </a:extLst>
              </p:cNvPr>
              <p:cNvSpPr/>
              <p:nvPr/>
            </p:nvSpPr>
            <p:spPr>
              <a:xfrm>
                <a:off x="6283407" y="1167656"/>
                <a:ext cx="1212979" cy="68580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Progenitor produced by fission</a:t>
                </a:r>
                <a:endParaRPr lang="fr-FR" sz="11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B59A485-58BB-44E0-89D2-ECEC11B6876E}"/>
                  </a:ext>
                </a:extLst>
              </p:cNvPr>
              <p:cNvSpPr/>
              <p:nvPr/>
            </p:nvSpPr>
            <p:spPr>
              <a:xfrm>
                <a:off x="5612394" y="2327999"/>
                <a:ext cx="1212979" cy="68580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Xenon dissolved in liquid phase</a:t>
                </a:r>
                <a:endParaRPr lang="fr-FR" sz="11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E3006D87-438D-41D3-9EC3-23C052DD9DBF}"/>
                  </a:ext>
                </a:extLst>
              </p:cNvPr>
              <p:cNvSpPr/>
              <p:nvPr/>
            </p:nvSpPr>
            <p:spPr>
              <a:xfrm>
                <a:off x="7557624" y="2327999"/>
                <a:ext cx="1212979" cy="68580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Xenon in circulating bubbles</a:t>
                </a:r>
                <a:endParaRPr lang="fr-FR" sz="11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id="{4F8DEAAB-3A8C-4FF2-BF28-10E7FAD428F0}"/>
                  </a:ext>
                </a:extLst>
              </p:cNvPr>
              <p:cNvSpPr/>
              <p:nvPr/>
            </p:nvSpPr>
            <p:spPr>
              <a:xfrm>
                <a:off x="5612395" y="3540107"/>
                <a:ext cx="1212979" cy="54864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Transmutation</a:t>
                </a:r>
                <a:endParaRPr lang="fr-FR" sz="11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9A854EDB-680E-4CC5-93DB-96F7F057EDB0}"/>
                  </a:ext>
                </a:extLst>
              </p:cNvPr>
              <p:cNvSpPr/>
              <p:nvPr/>
            </p:nvSpPr>
            <p:spPr>
              <a:xfrm>
                <a:off x="7557624" y="3540107"/>
                <a:ext cx="1212979" cy="54864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Gas removal</a:t>
                </a:r>
                <a:endParaRPr lang="fr-FR" sz="11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" name="Connecteur droit avec flèche 13">
                <a:extLst>
                  <a:ext uri="{FF2B5EF4-FFF2-40B4-BE49-F238E27FC236}">
                    <a16:creationId xmlns:a16="http://schemas.microsoft.com/office/drawing/2014/main" id="{812ED372-B3E8-438B-9F50-B3F82291A17B}"/>
                  </a:ext>
                </a:extLst>
              </p:cNvPr>
              <p:cNvCxnSpPr>
                <a:stCxn id="8" idx="3"/>
                <a:endCxn id="9" idx="1"/>
              </p:cNvCxnSpPr>
              <p:nvPr/>
            </p:nvCxnSpPr>
            <p:spPr>
              <a:xfrm>
                <a:off x="6825373" y="2670899"/>
                <a:ext cx="732251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avec flèche 14">
                <a:extLst>
                  <a:ext uri="{FF2B5EF4-FFF2-40B4-BE49-F238E27FC236}">
                    <a16:creationId xmlns:a16="http://schemas.microsoft.com/office/drawing/2014/main" id="{A6FEC062-B4BD-4204-B43C-3396ECF821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69860" y="3013798"/>
                <a:ext cx="0" cy="526308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 : en angle 15">
                <a:extLst>
                  <a:ext uri="{FF2B5EF4-FFF2-40B4-BE49-F238E27FC236}">
                    <a16:creationId xmlns:a16="http://schemas.microsoft.com/office/drawing/2014/main" id="{F28745E6-FD2D-43B4-9D8C-5FB91E00F100}"/>
                  </a:ext>
                </a:extLst>
              </p:cNvPr>
              <p:cNvCxnSpPr>
                <a:cxnSpLocks/>
                <a:stCxn id="9" idx="2"/>
                <a:endCxn id="10" idx="0"/>
              </p:cNvCxnSpPr>
              <p:nvPr/>
            </p:nvCxnSpPr>
            <p:spPr>
              <a:xfrm rot="5400000">
                <a:off x="6928346" y="2304339"/>
                <a:ext cx="526308" cy="1945229"/>
              </a:xfrm>
              <a:prstGeom prst="bentConnector3">
                <a:avLst>
                  <a:gd name="adj1" fmla="val 72456"/>
                </a:avLst>
              </a:prstGeom>
              <a:ln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avec flèche 16">
                <a:extLst>
                  <a:ext uri="{FF2B5EF4-FFF2-40B4-BE49-F238E27FC236}">
                    <a16:creationId xmlns:a16="http://schemas.microsoft.com/office/drawing/2014/main" id="{67F93446-D987-4853-9618-85A09AEDF2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80476" y="3013798"/>
                <a:ext cx="0" cy="526308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DDA5267A-9B34-484B-A4FC-D7AE28CE80A8}"/>
                  </a:ext>
                </a:extLst>
              </p:cNvPr>
              <p:cNvSpPr txBox="1"/>
              <p:nvPr/>
            </p:nvSpPr>
            <p:spPr>
              <a:xfrm>
                <a:off x="6887568" y="1950149"/>
                <a:ext cx="7322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Radioactive decay</a:t>
                </a:r>
                <a:endParaRPr lang="fr-FR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A229AD0E-08E6-4D8B-9177-B18F5B45439A}"/>
                  </a:ext>
                </a:extLst>
              </p:cNvPr>
              <p:cNvSpPr txBox="1"/>
              <p:nvPr/>
            </p:nvSpPr>
            <p:spPr>
              <a:xfrm>
                <a:off x="4996070" y="1950149"/>
                <a:ext cx="46839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Fission</a:t>
                </a:r>
              </a:p>
              <a:p>
                <a:pPr algn="ctr"/>
                <a:r>
                  <a:rPr lang="en-US" sz="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yield</a:t>
                </a:r>
                <a:endParaRPr lang="fr-FR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A36014F-7EBC-4613-8AB0-94AFFBB8F9C6}"/>
                  </a:ext>
                </a:extLst>
              </p:cNvPr>
              <p:cNvSpPr txBox="1"/>
              <p:nvPr/>
            </p:nvSpPr>
            <p:spPr>
              <a:xfrm>
                <a:off x="6887568" y="2441318"/>
                <a:ext cx="60785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Migration</a:t>
                </a:r>
                <a:endParaRPr lang="fr-FR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4A1574C-35B3-43B9-91DD-38B2CA9BBB43}"/>
                  </a:ext>
                </a:extLst>
              </p:cNvPr>
              <p:cNvSpPr txBox="1"/>
              <p:nvPr/>
            </p:nvSpPr>
            <p:spPr>
              <a:xfrm>
                <a:off x="8346642" y="3107675"/>
                <a:ext cx="7056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Separation </a:t>
                </a:r>
              </a:p>
              <a:p>
                <a:pPr algn="ctr"/>
                <a:r>
                  <a:rPr lang="en-US" sz="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mechanisms</a:t>
                </a:r>
                <a:endParaRPr lang="fr-FR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F36F6D67-A168-44B5-A452-80E3F197F8DD}"/>
                  </a:ext>
                </a:extLst>
              </p:cNvPr>
              <p:cNvSpPr txBox="1"/>
              <p:nvPr/>
            </p:nvSpPr>
            <p:spPr>
              <a:xfrm flipH="1">
                <a:off x="6335880" y="3064125"/>
                <a:ext cx="16841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Radioactive decay and neutron capture in gaseous phase</a:t>
                </a:r>
                <a:endParaRPr lang="fr-FR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C0EB087F-C2C2-4349-9631-869754F554F2}"/>
                  </a:ext>
                </a:extLst>
              </p:cNvPr>
              <p:cNvSpPr txBox="1"/>
              <p:nvPr/>
            </p:nvSpPr>
            <p:spPr>
              <a:xfrm flipH="1">
                <a:off x="4869826" y="3066228"/>
                <a:ext cx="11414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Radioactive decay and neutron capture in liquid phase</a:t>
                </a:r>
                <a:endParaRPr lang="fr-FR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6" name="Connecteur : en angle 25">
              <a:extLst>
                <a:ext uri="{FF2B5EF4-FFF2-40B4-BE49-F238E27FC236}">
                  <a16:creationId xmlns:a16="http://schemas.microsoft.com/office/drawing/2014/main" id="{D0E0DC02-14AA-405B-A3CE-7525FC14709D}"/>
                </a:ext>
              </a:extLst>
            </p:cNvPr>
            <p:cNvCxnSpPr>
              <a:stCxn id="6" idx="2"/>
              <a:endCxn id="8" idx="0"/>
            </p:cNvCxnSpPr>
            <p:nvPr/>
          </p:nvCxnSpPr>
          <p:spPr>
            <a:xfrm rot="16200000" flipH="1">
              <a:off x="5500891" y="1717582"/>
              <a:ext cx="478266" cy="742568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Connecteur : en angle 28">
              <a:extLst>
                <a:ext uri="{FF2B5EF4-FFF2-40B4-BE49-F238E27FC236}">
                  <a16:creationId xmlns:a16="http://schemas.microsoft.com/office/drawing/2014/main" id="{964535C9-AFB2-4E18-9C20-8D0F9DDF30A5}"/>
                </a:ext>
              </a:extLst>
            </p:cNvPr>
            <p:cNvCxnSpPr>
              <a:stCxn id="7" idx="2"/>
              <a:endCxn id="8" idx="0"/>
            </p:cNvCxnSpPr>
            <p:nvPr/>
          </p:nvCxnSpPr>
          <p:spPr>
            <a:xfrm rot="5400000">
              <a:off x="6209544" y="1755221"/>
              <a:ext cx="474543" cy="671013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2970564A-462D-4ADB-9E9A-4CE46D28D516}"/>
              </a:ext>
            </a:extLst>
          </p:cNvPr>
          <p:cNvSpPr txBox="1"/>
          <p:nvPr/>
        </p:nvSpPr>
        <p:spPr>
          <a:xfrm>
            <a:off x="1665171" y="4943445"/>
            <a:ext cx="2262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Martin </a:t>
            </a:r>
            <a:r>
              <a:rPr lang="en-US" sz="700" dirty="0" err="1"/>
              <a:t>Marone</a:t>
            </a:r>
            <a:r>
              <a:rPr lang="en-US" sz="700" dirty="0"/>
              <a:t> – PhD seminars LPSC – 25/03/2024 </a:t>
            </a:r>
            <a:endParaRPr lang="fr-FR" sz="700" dirty="0"/>
          </a:p>
        </p:txBody>
      </p:sp>
    </p:spTree>
    <p:extLst>
      <p:ext uri="{BB962C8B-B14F-4D97-AF65-F5344CB8AC3E}">
        <p14:creationId xmlns:p14="http://schemas.microsoft.com/office/powerpoint/2010/main" val="3366774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308;p93">
            <a:extLst>
              <a:ext uri="{FF2B5EF4-FFF2-40B4-BE49-F238E27FC236}">
                <a16:creationId xmlns:a16="http://schemas.microsoft.com/office/drawing/2014/main" id="{FBB9D540-1C9F-4098-A048-A420D2E00FF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944761" y="468450"/>
            <a:ext cx="541714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Model development stages</a:t>
            </a:r>
            <a:endParaRPr sz="40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A7DADCD-779E-40FF-BD9E-7EE84BF4758F}"/>
              </a:ext>
            </a:extLst>
          </p:cNvPr>
          <p:cNvSpPr txBox="1"/>
          <p:nvPr/>
        </p:nvSpPr>
        <p:spPr>
          <a:xfrm>
            <a:off x="1665171" y="4943445"/>
            <a:ext cx="2262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Martin </a:t>
            </a:r>
            <a:r>
              <a:rPr lang="en-US" sz="700" dirty="0" err="1"/>
              <a:t>Marone</a:t>
            </a:r>
            <a:r>
              <a:rPr lang="en-US" sz="700" dirty="0"/>
              <a:t> – PhD seminars LPSC – 25/03/2024 </a:t>
            </a:r>
            <a:endParaRPr lang="fr-FR" sz="7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3674BAB-916D-4A09-885C-A7F2D3B0D853}"/>
              </a:ext>
            </a:extLst>
          </p:cNvPr>
          <p:cNvSpPr txBox="1"/>
          <p:nvPr/>
        </p:nvSpPr>
        <p:spPr>
          <a:xfrm>
            <a:off x="4385793" y="478159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3AE91DB-0172-4334-B1A3-C0C02CE833B6}"/>
              </a:ext>
            </a:extLst>
          </p:cNvPr>
          <p:cNvSpPr txBox="1"/>
          <p:nvPr/>
        </p:nvSpPr>
        <p:spPr>
          <a:xfrm>
            <a:off x="638398" y="1184787"/>
            <a:ext cx="78672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1600" dirty="0"/>
              <a:t>Identification of important phenomena (PIRT).</a:t>
            </a:r>
          </a:p>
          <a:p>
            <a:pPr marL="400050" indent="-400050">
              <a:buFont typeface="+mj-lt"/>
              <a:buAutoNum type="romanUcPeriod"/>
            </a:pPr>
            <a:endParaRPr lang="en-US" sz="1600" dirty="0"/>
          </a:p>
          <a:p>
            <a:pPr marL="400050" indent="-400050">
              <a:buFont typeface="+mj-lt"/>
              <a:buAutoNum type="romanUcPeriod"/>
            </a:pPr>
            <a:r>
              <a:rPr lang="en-US" sz="1600" dirty="0"/>
              <a:t>Implementation of the FPs transport equations with the removal efficiency as a parameter to be able to perform a study on how the total efficiency affects the concentration of FPs in a MSR.</a:t>
            </a:r>
          </a:p>
          <a:p>
            <a:pPr marL="400050" indent="-400050">
              <a:buFont typeface="+mj-lt"/>
              <a:buAutoNum type="romanUcPeriod"/>
            </a:pPr>
            <a:endParaRPr lang="en-US" sz="1600" dirty="0"/>
          </a:p>
          <a:p>
            <a:pPr marL="400050" indent="-400050">
              <a:buFont typeface="+mj-lt"/>
              <a:buAutoNum type="romanUcPeriod"/>
            </a:pPr>
            <a:r>
              <a:rPr lang="en-US" sz="1600" dirty="0"/>
              <a:t>Implementation of the physico-chemical equations that describe the migration using a scalar field to describe the bubble’s distribution to incorporate the migration term to the efficiency calculation. </a:t>
            </a:r>
          </a:p>
          <a:p>
            <a:pPr marL="400050" indent="-400050">
              <a:buFont typeface="+mj-lt"/>
              <a:buAutoNum type="romanUcPeriod"/>
            </a:pPr>
            <a:endParaRPr lang="en-US" sz="1600" dirty="0"/>
          </a:p>
          <a:p>
            <a:pPr marL="400050" indent="-400050">
              <a:buFont typeface="+mj-lt"/>
              <a:buAutoNum type="romanUcPeriod"/>
            </a:pPr>
            <a:r>
              <a:rPr lang="en-US" sz="1600" dirty="0"/>
              <a:t>Implementation of a two-phase Eulerian model to properly describe the bubbles’ distribution.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669061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8696E4-0A42-4296-9C58-CF64F4E65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770723" y="468450"/>
            <a:ext cx="8043895" cy="577800"/>
          </a:xfrm>
        </p:spPr>
        <p:txBody>
          <a:bodyPr/>
          <a:lstStyle/>
          <a:p>
            <a:r>
              <a:rPr lang="en-US" sz="3200" dirty="0"/>
              <a:t>Main assumptions and simplifications of the FP model</a:t>
            </a:r>
            <a:endParaRPr lang="fr-FR" sz="32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D2AD11E-A5AB-4368-AD17-9F5ECB493AB2}"/>
              </a:ext>
            </a:extLst>
          </p:cNvPr>
          <p:cNvSpPr txBox="1"/>
          <p:nvPr/>
        </p:nvSpPr>
        <p:spPr>
          <a:xfrm>
            <a:off x="4385793" y="478159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A2168FC-119F-4016-9E7E-EDDA2F8E014B}"/>
              </a:ext>
            </a:extLst>
          </p:cNvPr>
          <p:cNvSpPr txBox="1">
            <a:spLocks/>
          </p:cNvSpPr>
          <p:nvPr/>
        </p:nvSpPr>
        <p:spPr>
          <a:xfrm>
            <a:off x="222838" y="1294265"/>
            <a:ext cx="8842958" cy="3446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arabi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None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romanL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arabi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alphaL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romanL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arabi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alphaL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000"/>
              <a:buFont typeface="Arvo"/>
              <a:buAutoNum type="romanL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chemical reactions affecting the transport of I or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I stay in-solution (completely dissolved in the fuel salt).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Negligible effect of neutron capture in </a:t>
            </a:r>
            <a:r>
              <a:rPr lang="en-US" sz="180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135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and </a:t>
            </a:r>
            <a:r>
              <a:rPr lang="en-US" sz="180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135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interactions between the FP and the structure of the fuel loop.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9700" indent="0">
              <a:spcAft>
                <a:spcPts val="600"/>
              </a:spcAft>
              <a:buNone/>
            </a:pPr>
            <a:r>
              <a:rPr lang="en-US" sz="1800" b="1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considerations (for the first stage of the model only)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migration of Xe (only present in gaseous phase).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Homogeneous model for two-phase flow.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impact in reactivity and neutron flux distribution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(only for fast spectrum MSR)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9700" indent="0">
              <a:buNone/>
            </a:pPr>
            <a:endParaRPr lang="en-US" dirty="0"/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3CAA199-AF4B-4AEA-84C4-E982A17FC91E}"/>
              </a:ext>
            </a:extLst>
          </p:cNvPr>
          <p:cNvSpPr txBox="1"/>
          <p:nvPr/>
        </p:nvSpPr>
        <p:spPr>
          <a:xfrm>
            <a:off x="1665171" y="4943445"/>
            <a:ext cx="2262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Martin </a:t>
            </a:r>
            <a:r>
              <a:rPr lang="en-US" sz="700" dirty="0" err="1"/>
              <a:t>Marone</a:t>
            </a:r>
            <a:r>
              <a:rPr lang="en-US" sz="700" dirty="0"/>
              <a:t> – PhD seminars LPSC – 25/03/2024 </a:t>
            </a:r>
            <a:endParaRPr lang="fr-FR" sz="700" dirty="0"/>
          </a:p>
        </p:txBody>
      </p:sp>
    </p:spTree>
    <p:extLst>
      <p:ext uri="{BB962C8B-B14F-4D97-AF65-F5344CB8AC3E}">
        <p14:creationId xmlns:p14="http://schemas.microsoft.com/office/powerpoint/2010/main" val="1881349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" name="Google Shape;3308;p93"/>
          <p:cNvSpPr txBox="1">
            <a:spLocks noGrp="1"/>
          </p:cNvSpPr>
          <p:nvPr>
            <p:ph type="ctrTitle"/>
          </p:nvPr>
        </p:nvSpPr>
        <p:spPr>
          <a:xfrm>
            <a:off x="1324948" y="468450"/>
            <a:ext cx="7036954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Fission Product’s Transport Equation</a:t>
            </a:r>
            <a:endParaRPr sz="4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CB7D06-89BF-4187-B3D6-C1CA26158F85}"/>
              </a:ext>
            </a:extLst>
          </p:cNvPr>
          <p:cNvSpPr txBox="1"/>
          <p:nvPr/>
        </p:nvSpPr>
        <p:spPr>
          <a:xfrm>
            <a:off x="384110" y="1101395"/>
            <a:ext cx="8759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of the concentration of the species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in the phase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7AF0CDC7-73E6-42D9-B828-EF66B56B1302}"/>
              </a:ext>
            </a:extLst>
          </p:cNvPr>
          <p:cNvGrpSpPr/>
          <p:nvPr/>
        </p:nvGrpSpPr>
        <p:grpSpPr>
          <a:xfrm>
            <a:off x="-54067" y="1526861"/>
            <a:ext cx="8722302" cy="1172814"/>
            <a:chOff x="210849" y="1411440"/>
            <a:chExt cx="8722302" cy="11728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ZoneTexte 2">
                  <a:extLst>
                    <a:ext uri="{FF2B5EF4-FFF2-40B4-BE49-F238E27FC236}">
                      <a16:creationId xmlns:a16="http://schemas.microsoft.com/office/drawing/2014/main" id="{CC364E42-3983-4504-80D5-25BA03D392D2}"/>
                    </a:ext>
                  </a:extLst>
                </p:cNvPr>
                <p:cNvSpPr txBox="1"/>
                <p:nvPr/>
              </p:nvSpPr>
              <p:spPr>
                <a:xfrm>
                  <a:off x="210849" y="1411440"/>
                  <a:ext cx="8722302" cy="7022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acc>
                              <m:accPr>
                                <m:chr m:val="⃗"/>
                                <m:ctrlPr>
                                  <a:rPr lang="en-US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𝛻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FF96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sz="2400" b="0" i="1" smtClean="0">
                                    <a:solidFill>
                                      <a:srgbClr val="FF96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solidFill>
                                      <a:srgbClr val="FF96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96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400" b="0" i="1" smtClean="0">
                                <a:solidFill>
                                  <a:srgbClr val="FF96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rgbClr val="FF96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fr-FR" sz="2000" dirty="0"/>
                </a:p>
              </p:txBody>
            </p:sp>
          </mc:Choice>
          <mc:Fallback xmlns="">
            <p:sp>
              <p:nvSpPr>
                <p:cNvPr id="3" name="ZoneTexte 2">
                  <a:extLst>
                    <a:ext uri="{FF2B5EF4-FFF2-40B4-BE49-F238E27FC236}">
                      <a16:creationId xmlns:a16="http://schemas.microsoft.com/office/drawing/2014/main" id="{CC364E42-3983-4504-80D5-25BA03D392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849" y="1411440"/>
                  <a:ext cx="8722302" cy="70224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264B69A-07FF-40E3-A1E7-88560E67F262}"/>
                </a:ext>
              </a:extLst>
            </p:cNvPr>
            <p:cNvSpPr txBox="1"/>
            <p:nvPr/>
          </p:nvSpPr>
          <p:spPr>
            <a:xfrm>
              <a:off x="802943" y="2118337"/>
              <a:ext cx="12662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Time evolution</a:t>
              </a:r>
              <a:endParaRPr lang="fr-FR" sz="1200" dirty="0">
                <a:solidFill>
                  <a:srgbClr val="FF0000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DDCC3A6-AA3D-4455-ACD0-0DC890175652}"/>
                </a:ext>
              </a:extLst>
            </p:cNvPr>
            <p:cNvSpPr txBox="1"/>
            <p:nvPr/>
          </p:nvSpPr>
          <p:spPr>
            <a:xfrm>
              <a:off x="2459723" y="2110857"/>
              <a:ext cx="12662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70C0"/>
                  </a:solidFill>
                </a:rPr>
                <a:t>Advection term</a:t>
              </a:r>
              <a:endParaRPr lang="fr-FR" sz="1200" dirty="0">
                <a:solidFill>
                  <a:srgbClr val="0070C0"/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902A329-56C7-4C89-9C0F-C9A4F08987D4}"/>
                </a:ext>
              </a:extLst>
            </p:cNvPr>
            <p:cNvSpPr txBox="1"/>
            <p:nvPr/>
          </p:nvSpPr>
          <p:spPr>
            <a:xfrm>
              <a:off x="4572000" y="2106950"/>
              <a:ext cx="13456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</a:rPr>
                <a:t>Diffusion term</a:t>
              </a:r>
              <a:endParaRPr lang="fr-FR" sz="1200" dirty="0">
                <a:solidFill>
                  <a:srgbClr val="00B050"/>
                </a:solidFill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C2E62B4-3621-49BD-BFDE-91D43A3BA1AE}"/>
                </a:ext>
              </a:extLst>
            </p:cNvPr>
            <p:cNvSpPr txBox="1"/>
            <p:nvPr/>
          </p:nvSpPr>
          <p:spPr>
            <a:xfrm>
              <a:off x="6159243" y="2122589"/>
              <a:ext cx="1509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9600"/>
                  </a:solidFill>
                </a:rPr>
                <a:t>Migration between</a:t>
              </a:r>
            </a:p>
            <a:p>
              <a:pPr algn="ctr"/>
              <a:r>
                <a:rPr lang="en-US" sz="1200" dirty="0">
                  <a:solidFill>
                    <a:srgbClr val="FF9600"/>
                  </a:solidFill>
                </a:rPr>
                <a:t> phases</a:t>
              </a:r>
              <a:endParaRPr lang="fr-FR" sz="1200" dirty="0">
                <a:solidFill>
                  <a:srgbClr val="FF9600"/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C9CB4D2-2BD9-4C9C-BC99-FB5E5EE6F7E0}"/>
                </a:ext>
              </a:extLst>
            </p:cNvPr>
            <p:cNvSpPr txBox="1"/>
            <p:nvPr/>
          </p:nvSpPr>
          <p:spPr>
            <a:xfrm>
              <a:off x="7541389" y="2104210"/>
              <a:ext cx="982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030A0"/>
                  </a:solidFill>
                </a:rPr>
                <a:t>Sources</a:t>
              </a:r>
            </a:p>
            <a:p>
              <a:pPr algn="ctr"/>
              <a:r>
                <a:rPr lang="en-US" sz="1200" dirty="0">
                  <a:solidFill>
                    <a:srgbClr val="7030A0"/>
                  </a:solidFill>
                </a:rPr>
                <a:t>and sinks</a:t>
              </a:r>
              <a:endParaRPr lang="fr-FR" sz="1200" dirty="0">
                <a:solidFill>
                  <a:srgbClr val="7030A0"/>
                </a:solidFill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6A2CBA72-D138-433A-BEA8-F9FB19C2C036}"/>
              </a:ext>
            </a:extLst>
          </p:cNvPr>
          <p:cNvSpPr txBox="1"/>
          <p:nvPr/>
        </p:nvSpPr>
        <p:spPr>
          <a:xfrm>
            <a:off x="384110" y="2682135"/>
            <a:ext cx="8722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Distribution of the concentration of FP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(perfect migration case):</a:t>
            </a: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36B5E1E-3E29-4DA8-8D2F-22B555B87719}"/>
              </a:ext>
            </a:extLst>
          </p:cNvPr>
          <p:cNvGrpSpPr/>
          <p:nvPr/>
        </p:nvGrpSpPr>
        <p:grpSpPr>
          <a:xfrm>
            <a:off x="20527" y="2944120"/>
            <a:ext cx="9123473" cy="1900768"/>
            <a:chOff x="20526" y="3222842"/>
            <a:chExt cx="9123473" cy="1900768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B58F8CA0-4518-442E-9C02-CF170CC7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523" t="37544"/>
            <a:stretch/>
          </p:blipFill>
          <p:spPr>
            <a:xfrm>
              <a:off x="1693704" y="3543300"/>
              <a:ext cx="7450295" cy="976824"/>
            </a:xfrm>
            <a:prstGeom prst="rect">
              <a:avLst/>
            </a:prstGeom>
          </p:spPr>
        </p:pic>
        <p:sp>
          <p:nvSpPr>
            <p:cNvPr id="17" name="Accolade ouvrante 16">
              <a:extLst>
                <a:ext uri="{FF2B5EF4-FFF2-40B4-BE49-F238E27FC236}">
                  <a16:creationId xmlns:a16="http://schemas.microsoft.com/office/drawing/2014/main" id="{10A7FDC7-9D7F-4B24-BAD9-BD7100594D27}"/>
                </a:ext>
              </a:extLst>
            </p:cNvPr>
            <p:cNvSpPr/>
            <p:nvPr/>
          </p:nvSpPr>
          <p:spPr>
            <a:xfrm rot="16200000">
              <a:off x="2192453" y="4217799"/>
              <a:ext cx="211101" cy="604648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Accolade ouvrante 19">
              <a:extLst>
                <a:ext uri="{FF2B5EF4-FFF2-40B4-BE49-F238E27FC236}">
                  <a16:creationId xmlns:a16="http://schemas.microsoft.com/office/drawing/2014/main" id="{87538DB4-4622-48B4-9829-D072243982B8}"/>
                </a:ext>
              </a:extLst>
            </p:cNvPr>
            <p:cNvSpPr/>
            <p:nvPr/>
          </p:nvSpPr>
          <p:spPr>
            <a:xfrm rot="16200000">
              <a:off x="3116378" y="4230202"/>
              <a:ext cx="211101" cy="604648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Accolade ouvrante 20">
              <a:extLst>
                <a:ext uri="{FF2B5EF4-FFF2-40B4-BE49-F238E27FC236}">
                  <a16:creationId xmlns:a16="http://schemas.microsoft.com/office/drawing/2014/main" id="{A3037DE7-E337-49EC-87E0-0C8BB00C1569}"/>
                </a:ext>
              </a:extLst>
            </p:cNvPr>
            <p:cNvSpPr/>
            <p:nvPr/>
          </p:nvSpPr>
          <p:spPr>
            <a:xfrm rot="16200000">
              <a:off x="4183047" y="3905941"/>
              <a:ext cx="211101" cy="125317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Accolade ouvrante 21">
              <a:extLst>
                <a:ext uri="{FF2B5EF4-FFF2-40B4-BE49-F238E27FC236}">
                  <a16:creationId xmlns:a16="http://schemas.microsoft.com/office/drawing/2014/main" id="{66F63189-29B5-4F45-AC31-2BDEFC8AD274}"/>
                </a:ext>
              </a:extLst>
            </p:cNvPr>
            <p:cNvSpPr/>
            <p:nvPr/>
          </p:nvSpPr>
          <p:spPr>
            <a:xfrm rot="16200000">
              <a:off x="5573977" y="3893538"/>
              <a:ext cx="211101" cy="125317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Accolade ouvrante 22">
              <a:extLst>
                <a:ext uri="{FF2B5EF4-FFF2-40B4-BE49-F238E27FC236}">
                  <a16:creationId xmlns:a16="http://schemas.microsoft.com/office/drawing/2014/main" id="{5A176CEC-E43D-4E74-98A3-16619D2BFC91}"/>
                </a:ext>
              </a:extLst>
            </p:cNvPr>
            <p:cNvSpPr/>
            <p:nvPr/>
          </p:nvSpPr>
          <p:spPr>
            <a:xfrm rot="16200000">
              <a:off x="7311343" y="3568644"/>
              <a:ext cx="211103" cy="1890017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0E9B11CF-BDDE-4F02-B634-8C83EFAF0BAA}"/>
                </a:ext>
              </a:extLst>
            </p:cNvPr>
            <p:cNvSpPr txBox="1"/>
            <p:nvPr/>
          </p:nvSpPr>
          <p:spPr>
            <a:xfrm>
              <a:off x="1693705" y="4638077"/>
              <a:ext cx="12662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Fission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031B6C81-9F66-46D0-8CFC-6503BFA958C9}"/>
                </a:ext>
              </a:extLst>
            </p:cNvPr>
            <p:cNvSpPr txBox="1"/>
            <p:nvPr/>
          </p:nvSpPr>
          <p:spPr>
            <a:xfrm>
              <a:off x="2588785" y="4660956"/>
              <a:ext cx="1266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Radioactive Decay (sink)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E3BCBCD-F7FE-4B79-B23C-662D6E3FDCDB}"/>
                </a:ext>
              </a:extLst>
            </p:cNvPr>
            <p:cNvSpPr txBox="1"/>
            <p:nvPr/>
          </p:nvSpPr>
          <p:spPr>
            <a:xfrm>
              <a:off x="3673941" y="4661945"/>
              <a:ext cx="1266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Radioactive Decay (source)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BE47485-3B5A-4F04-95F5-E47A2E4189D8}"/>
                </a:ext>
              </a:extLst>
            </p:cNvPr>
            <p:cNvSpPr txBox="1"/>
            <p:nvPr/>
          </p:nvSpPr>
          <p:spPr>
            <a:xfrm>
              <a:off x="5056646" y="4624857"/>
              <a:ext cx="1266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Neutron Capture (sink)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D18D7C85-5BE4-49DD-BDB8-97BAE2A47736}"/>
                </a:ext>
              </a:extLst>
            </p:cNvPr>
            <p:cNvSpPr txBox="1"/>
            <p:nvPr/>
          </p:nvSpPr>
          <p:spPr>
            <a:xfrm>
              <a:off x="6740769" y="4638077"/>
              <a:ext cx="13522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Neutron Capture (source)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BC4FE152-573C-4357-BE15-5FB690B5CF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3404" b="47618"/>
            <a:stretch/>
          </p:blipFill>
          <p:spPr>
            <a:xfrm>
              <a:off x="20526" y="3222842"/>
              <a:ext cx="3346356" cy="819263"/>
            </a:xfrm>
            <a:prstGeom prst="rect">
              <a:avLst/>
            </a:prstGeom>
          </p:spPr>
        </p:pic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1B7427C3-4388-4660-A679-2B11AF30AB6F}"/>
              </a:ext>
            </a:extLst>
          </p:cNvPr>
          <p:cNvSpPr txBox="1"/>
          <p:nvPr/>
        </p:nvSpPr>
        <p:spPr>
          <a:xfrm>
            <a:off x="4385793" y="478159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9D1EDB5-A2F7-4239-BC2D-20954FE7DC53}"/>
              </a:ext>
            </a:extLst>
          </p:cNvPr>
          <p:cNvSpPr txBox="1"/>
          <p:nvPr/>
        </p:nvSpPr>
        <p:spPr>
          <a:xfrm>
            <a:off x="1665171" y="4943445"/>
            <a:ext cx="2262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Martin </a:t>
            </a:r>
            <a:r>
              <a:rPr lang="en-US" sz="700" dirty="0" err="1"/>
              <a:t>Marone</a:t>
            </a:r>
            <a:r>
              <a:rPr lang="en-US" sz="700" dirty="0"/>
              <a:t> – PhD seminars LPSC – 25/03/2024 </a:t>
            </a:r>
            <a:endParaRPr lang="fr-FR" sz="700" dirty="0"/>
          </a:p>
        </p:txBody>
      </p:sp>
    </p:spTree>
    <p:extLst>
      <p:ext uri="{BB962C8B-B14F-4D97-AF65-F5344CB8AC3E}">
        <p14:creationId xmlns:p14="http://schemas.microsoft.com/office/powerpoint/2010/main" val="156898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re 76">
            <a:extLst>
              <a:ext uri="{FF2B5EF4-FFF2-40B4-BE49-F238E27FC236}">
                <a16:creationId xmlns:a16="http://schemas.microsoft.com/office/drawing/2014/main" id="{627F7C81-DBF5-4A55-9A3F-B5B4E08A76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Multiphysics Tool (MPT)</a:t>
            </a:r>
            <a:endParaRPr lang="fr-FR" sz="3600" dirty="0"/>
          </a:p>
        </p:txBody>
      </p:sp>
      <p:pic>
        <p:nvPicPr>
          <p:cNvPr id="81" name="Image 80">
            <a:extLst>
              <a:ext uri="{FF2B5EF4-FFF2-40B4-BE49-F238E27FC236}">
                <a16:creationId xmlns:a16="http://schemas.microsoft.com/office/drawing/2014/main" id="{5F8188D5-0B63-4A0B-A009-8751B5CBB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10" y="4198288"/>
            <a:ext cx="2667000" cy="953524"/>
          </a:xfrm>
          <a:prstGeom prst="rect">
            <a:avLst/>
          </a:prstGeom>
        </p:spPr>
      </p:pic>
      <p:pic>
        <p:nvPicPr>
          <p:cNvPr id="82" name="Picture 4" descr="Serpent - a Continuous-energy Monte Carlo neutron and photon transport code">
            <a:extLst>
              <a:ext uri="{FF2B5EF4-FFF2-40B4-BE49-F238E27FC236}">
                <a16:creationId xmlns:a16="http://schemas.microsoft.com/office/drawing/2014/main" id="{F528B9E7-0EC7-442F-BAA1-184639603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209637"/>
            <a:ext cx="1177455" cy="83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B4C7657-28E7-4EB0-AEDD-DDA3ACB25164}"/>
              </a:ext>
            </a:extLst>
          </p:cNvPr>
          <p:cNvSpPr txBox="1"/>
          <p:nvPr/>
        </p:nvSpPr>
        <p:spPr>
          <a:xfrm>
            <a:off x="4385793" y="478159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</a:t>
            </a:r>
            <a:endParaRPr lang="fr-FR" dirty="0"/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26FF0CC5-8282-4FFF-B229-911DD04DEC15}"/>
              </a:ext>
            </a:extLst>
          </p:cNvPr>
          <p:cNvCxnSpPr>
            <a:cxnSpLocks/>
          </p:cNvCxnSpPr>
          <p:nvPr/>
        </p:nvCxnSpPr>
        <p:spPr>
          <a:xfrm>
            <a:off x="4225653" y="2431575"/>
            <a:ext cx="884444" cy="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8CCC9958-A4BA-46DD-B6C8-09AAFB4E64FC}"/>
              </a:ext>
            </a:extLst>
          </p:cNvPr>
          <p:cNvSpPr txBox="1"/>
          <p:nvPr/>
        </p:nvSpPr>
        <p:spPr>
          <a:xfrm>
            <a:off x="4248984" y="1916202"/>
            <a:ext cx="841721" cy="39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E24076DC-8405-4ECF-89EF-F41C258BB02D}"/>
              </a:ext>
            </a:extLst>
          </p:cNvPr>
          <p:cNvSpPr txBox="1"/>
          <p:nvPr/>
        </p:nvSpPr>
        <p:spPr>
          <a:xfrm>
            <a:off x="2933910" y="2633701"/>
            <a:ext cx="3467930" cy="39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Fuel temperature reactivity feedback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Precursors and fission products advection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3EC9E78-08B1-4208-B983-FC8B6F6B2BB1}"/>
              </a:ext>
            </a:extLst>
          </p:cNvPr>
          <p:cNvSpPr txBox="1"/>
          <p:nvPr/>
        </p:nvSpPr>
        <p:spPr>
          <a:xfrm rot="18578444">
            <a:off x="6385633" y="3086011"/>
            <a:ext cx="1245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changes</a:t>
            </a:r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C791AA69-4823-49EC-88C0-B7D275FAB044}"/>
              </a:ext>
            </a:extLst>
          </p:cNvPr>
          <p:cNvSpPr txBox="1"/>
          <p:nvPr/>
        </p:nvSpPr>
        <p:spPr>
          <a:xfrm rot="18527427">
            <a:off x="6599765" y="3327402"/>
            <a:ext cx="1949709" cy="43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Temperature, density and velocity fields</a:t>
            </a:r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9B30D2FE-461A-4BC7-8A5A-8BF063321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905160" y="2913308"/>
            <a:ext cx="669458" cy="942656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B4F31BDB-FDAB-4AA9-A04C-98266961A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596" y="2988630"/>
            <a:ext cx="669458" cy="942656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67588FE7-61C2-4039-96B4-FE58609B6E2E}"/>
              </a:ext>
            </a:extLst>
          </p:cNvPr>
          <p:cNvSpPr txBox="1"/>
          <p:nvPr/>
        </p:nvSpPr>
        <p:spPr>
          <a:xfrm rot="2964859" flipH="1">
            <a:off x="1235560" y="3473441"/>
            <a:ext cx="1406754" cy="256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distribution</a:t>
            </a:r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A13531E-D2C4-4F22-A3BA-C1A6AA32E278}"/>
              </a:ext>
            </a:extLst>
          </p:cNvPr>
          <p:cNvSpPr txBox="1"/>
          <p:nvPr/>
        </p:nvSpPr>
        <p:spPr>
          <a:xfrm rot="3038726">
            <a:off x="1704639" y="3020022"/>
            <a:ext cx="1556449" cy="43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Compressibility Phase changes</a:t>
            </a:r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C7BAC98-63C8-4DDF-91A3-D7AE3EAFEBCC}"/>
              </a:ext>
            </a:extLst>
          </p:cNvPr>
          <p:cNvSpPr/>
          <p:nvPr/>
        </p:nvSpPr>
        <p:spPr>
          <a:xfrm>
            <a:off x="5250216" y="2312418"/>
            <a:ext cx="3118796" cy="3415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Thermal-hydraulics</a:t>
            </a:r>
            <a:endParaRPr lang="fr-F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09D9A75-29A9-40CC-8A11-27466ADF09A6}"/>
              </a:ext>
            </a:extLst>
          </p:cNvPr>
          <p:cNvSpPr/>
          <p:nvPr/>
        </p:nvSpPr>
        <p:spPr>
          <a:xfrm>
            <a:off x="3108477" y="3240042"/>
            <a:ext cx="3118796" cy="341513"/>
          </a:xfrm>
          <a:prstGeom prst="rect">
            <a:avLst/>
          </a:prstGeom>
          <a:solidFill>
            <a:srgbClr val="F7B49F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Thermal-mechanics</a:t>
            </a:r>
            <a:endParaRPr lang="fr-FR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4B97355-0074-4CBB-B4C2-7F351B3B1FC7}"/>
              </a:ext>
            </a:extLst>
          </p:cNvPr>
          <p:cNvSpPr/>
          <p:nvPr/>
        </p:nvSpPr>
        <p:spPr>
          <a:xfrm>
            <a:off x="4689292" y="3614194"/>
            <a:ext cx="1544184" cy="341513"/>
          </a:xfrm>
          <a:prstGeom prst="rect">
            <a:avLst/>
          </a:prstGeom>
          <a:solidFill>
            <a:srgbClr val="F7B49F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change</a:t>
            </a:r>
            <a:endParaRPr lang="fr-FR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BB9E4DB-B49B-4314-A1D2-D8A7D4E2C4B3}"/>
              </a:ext>
            </a:extLst>
          </p:cNvPr>
          <p:cNvSpPr/>
          <p:nvPr/>
        </p:nvSpPr>
        <p:spPr>
          <a:xfrm>
            <a:off x="3106588" y="3616676"/>
            <a:ext cx="1544184" cy="341513"/>
          </a:xfrm>
          <a:prstGeom prst="rect">
            <a:avLst/>
          </a:prstGeom>
          <a:solidFill>
            <a:srgbClr val="F7B49F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expansion</a:t>
            </a:r>
            <a:endParaRPr lang="fr-FR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16A5C9B-5A50-42A8-9023-0F91E3801866}"/>
              </a:ext>
            </a:extLst>
          </p:cNvPr>
          <p:cNvSpPr/>
          <p:nvPr/>
        </p:nvSpPr>
        <p:spPr>
          <a:xfrm>
            <a:off x="3895782" y="3988346"/>
            <a:ext cx="1544184" cy="341513"/>
          </a:xfrm>
          <a:prstGeom prst="rect">
            <a:avLst/>
          </a:prstGeom>
          <a:solidFill>
            <a:srgbClr val="F7B49F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Fluid-structure interaction</a:t>
            </a:r>
            <a:endParaRPr lang="fr-FR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A95E641-DD41-41A9-9119-B6F367B0798D}"/>
              </a:ext>
            </a:extLst>
          </p:cNvPr>
          <p:cNvSpPr/>
          <p:nvPr/>
        </p:nvSpPr>
        <p:spPr>
          <a:xfrm>
            <a:off x="965324" y="2320572"/>
            <a:ext cx="3118796" cy="3415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Neutronics</a:t>
            </a:r>
            <a:endParaRPr lang="fr-F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DAE27178-49B9-4F03-B4AB-85F89E9C9A29}"/>
              </a:ext>
            </a:extLst>
          </p:cNvPr>
          <p:cNvCxnSpPr>
            <a:cxnSpLocks/>
          </p:cNvCxnSpPr>
          <p:nvPr/>
        </p:nvCxnSpPr>
        <p:spPr>
          <a:xfrm flipH="1">
            <a:off x="4216377" y="2591137"/>
            <a:ext cx="888757" cy="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1F6914BD-4084-4D97-8B48-4CBE8A21757D}"/>
              </a:ext>
            </a:extLst>
          </p:cNvPr>
          <p:cNvSpPr/>
          <p:nvPr/>
        </p:nvSpPr>
        <p:spPr>
          <a:xfrm>
            <a:off x="2543817" y="1935507"/>
            <a:ext cx="1544184" cy="3415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Transient calculations</a:t>
            </a:r>
            <a:endParaRPr lang="fr-FR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D984445-D996-449A-9B56-B5C9CA21C120}"/>
              </a:ext>
            </a:extLst>
          </p:cNvPr>
          <p:cNvSpPr/>
          <p:nvPr/>
        </p:nvSpPr>
        <p:spPr>
          <a:xfrm>
            <a:off x="961985" y="1935507"/>
            <a:ext cx="1544184" cy="3415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Steady-state calculations</a:t>
            </a:r>
            <a:endParaRPr lang="fr-FR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E0DD53C-880C-44A0-8371-59ECB230313F}"/>
              </a:ext>
            </a:extLst>
          </p:cNvPr>
          <p:cNvSpPr/>
          <p:nvPr/>
        </p:nvSpPr>
        <p:spPr>
          <a:xfrm>
            <a:off x="2549212" y="1556829"/>
            <a:ext cx="1544184" cy="3415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Fission products’ transport</a:t>
            </a:r>
            <a:endParaRPr lang="fr-FR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49736F9-2C61-4162-8D5F-C0EA14DC601A}"/>
              </a:ext>
            </a:extLst>
          </p:cNvPr>
          <p:cNvSpPr/>
          <p:nvPr/>
        </p:nvSpPr>
        <p:spPr>
          <a:xfrm>
            <a:off x="963531" y="1555463"/>
            <a:ext cx="1544184" cy="3415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precursors</a:t>
            </a:r>
            <a:endParaRPr lang="fr-FR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548C37F-779F-4F88-BB56-657E3A163D50}"/>
              </a:ext>
            </a:extLst>
          </p:cNvPr>
          <p:cNvSpPr/>
          <p:nvPr/>
        </p:nvSpPr>
        <p:spPr>
          <a:xfrm>
            <a:off x="2549212" y="1181186"/>
            <a:ext cx="1544184" cy="3415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Shielding</a:t>
            </a:r>
            <a:endParaRPr lang="fr-FR" sz="1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773A5ED-8B1F-4680-8339-AE0614A65690}"/>
              </a:ext>
            </a:extLst>
          </p:cNvPr>
          <p:cNvSpPr/>
          <p:nvPr/>
        </p:nvSpPr>
        <p:spPr>
          <a:xfrm>
            <a:off x="968297" y="1181143"/>
            <a:ext cx="1544184" cy="3415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Fuel burn-up</a:t>
            </a:r>
            <a:endParaRPr lang="fr-FR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0266E5C-6E7D-4BC2-B999-64C246CD01A0}"/>
              </a:ext>
            </a:extLst>
          </p:cNvPr>
          <p:cNvSpPr/>
          <p:nvPr/>
        </p:nvSpPr>
        <p:spPr>
          <a:xfrm>
            <a:off x="6841204" y="1537876"/>
            <a:ext cx="1544184" cy="3415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Two-phase flow</a:t>
            </a:r>
            <a:endParaRPr lang="fr-FR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803FCDC-867A-4387-B09A-4504DD5430AC}"/>
              </a:ext>
            </a:extLst>
          </p:cNvPr>
          <p:cNvSpPr/>
          <p:nvPr/>
        </p:nvSpPr>
        <p:spPr>
          <a:xfrm>
            <a:off x="5252604" y="1537877"/>
            <a:ext cx="1544184" cy="3415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 transfer</a:t>
            </a:r>
            <a:endParaRPr lang="fr-FR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E1C9C5A-7C9A-4C6C-96A6-20BEF04F8CC0}"/>
              </a:ext>
            </a:extLst>
          </p:cNvPr>
          <p:cNvSpPr/>
          <p:nvPr/>
        </p:nvSpPr>
        <p:spPr>
          <a:xfrm>
            <a:off x="6841204" y="1922320"/>
            <a:ext cx="1544184" cy="3415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Compressible and incompressible flow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F3D31BA-764A-4840-8A04-B3C30B8B9123}"/>
              </a:ext>
            </a:extLst>
          </p:cNvPr>
          <p:cNvSpPr/>
          <p:nvPr/>
        </p:nvSpPr>
        <p:spPr>
          <a:xfrm>
            <a:off x="5252604" y="1922320"/>
            <a:ext cx="1544184" cy="3415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Laminar and turbulent flow </a:t>
            </a:r>
            <a:endParaRPr lang="fr-FR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713BB0C-7263-43FF-95B9-B3E13D4461DD}"/>
              </a:ext>
            </a:extLst>
          </p:cNvPr>
          <p:cNvSpPr/>
          <p:nvPr/>
        </p:nvSpPr>
        <p:spPr>
          <a:xfrm>
            <a:off x="6034341" y="1158332"/>
            <a:ext cx="1544184" cy="3415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Porous media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6F50093-202A-46DC-BF64-18CBD61D16C8}"/>
              </a:ext>
            </a:extLst>
          </p:cNvPr>
          <p:cNvSpPr txBox="1"/>
          <p:nvPr/>
        </p:nvSpPr>
        <p:spPr>
          <a:xfrm>
            <a:off x="1665171" y="4943445"/>
            <a:ext cx="2262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Martin </a:t>
            </a:r>
            <a:r>
              <a:rPr lang="en-US" sz="700" dirty="0" err="1"/>
              <a:t>Marone</a:t>
            </a:r>
            <a:r>
              <a:rPr lang="en-US" sz="700" dirty="0"/>
              <a:t> – PhD seminars LPSC – 25/03/2024 </a:t>
            </a:r>
            <a:endParaRPr lang="fr-FR" sz="700" dirty="0"/>
          </a:p>
        </p:txBody>
      </p:sp>
    </p:spTree>
    <p:extLst>
      <p:ext uri="{BB962C8B-B14F-4D97-AF65-F5344CB8AC3E}">
        <p14:creationId xmlns:p14="http://schemas.microsoft.com/office/powerpoint/2010/main" val="218815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4" grpId="0"/>
      <p:bldP spid="45" grpId="0"/>
      <p:bldP spid="50" grpId="0" animBg="1"/>
      <p:bldP spid="51" grpId="0" animBg="1"/>
      <p:bldP spid="52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" name="Google Shape;3308;p93"/>
          <p:cNvSpPr txBox="1">
            <a:spLocks noGrp="1"/>
          </p:cNvSpPr>
          <p:nvPr>
            <p:ph type="ctrTitle"/>
          </p:nvPr>
        </p:nvSpPr>
        <p:spPr>
          <a:xfrm>
            <a:off x="1324948" y="468450"/>
            <a:ext cx="7036954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Case of application</a:t>
            </a:r>
            <a:endParaRPr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2101;p59">
                <a:extLst>
                  <a:ext uri="{FF2B5EF4-FFF2-40B4-BE49-F238E27FC236}">
                    <a16:creationId xmlns:a16="http://schemas.microsoft.com/office/drawing/2014/main" id="{0DC7DCDC-4B8C-44C5-8077-2B7C7B5B56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49270" y="884920"/>
                <a:ext cx="5639081" cy="3217832"/>
              </a:xfrm>
              <a:prstGeom prst="rect">
                <a:avLst/>
              </a:prstGeom>
            </p:spPr>
            <p:txBody>
              <a:bodyPr spcFirstLastPara="1" vert="horz" wrap="square" lIns="91425" tIns="91425" rIns="91425" bIns="91425" rtlCol="0" anchor="t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900"/>
                  </a:spcAft>
                  <a:buFont typeface="Wingdings" panose="05000000000000000000" pitchFamily="2" charset="2"/>
                  <a:buChar char="q"/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1 MW space fast MSR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900"/>
                  </a:spcAft>
                  <a:buFont typeface="Wingdings" panose="05000000000000000000" pitchFamily="2" charset="2"/>
                  <a:buChar char="q"/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LiF-UF</a:t>
                </a:r>
                <a:r>
                  <a:rPr lang="en-US" sz="18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4 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salt / Beryllium reflector </a:t>
                </a:r>
                <a:endParaRPr lang="en-US" sz="1800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900"/>
                  </a:spcAft>
                  <a:buFont typeface="Wingdings" panose="05000000000000000000" pitchFamily="2" charset="2"/>
                  <a:buChar char="q"/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Fast spectrum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900"/>
                  </a:spcAft>
                  <a:buFont typeface="Wingdings" panose="05000000000000000000" pitchFamily="2" charset="2"/>
                  <a:buChar char="q"/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HALEU fuel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900"/>
                  </a:spcAft>
                  <a:buFont typeface="Wingdings" panose="05000000000000000000" pitchFamily="2" charset="2"/>
                  <a:buChar char="q"/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~1200 K fuel operating temperature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900"/>
                  </a:spcAft>
                  <a:buFont typeface="Wingdings" panose="05000000000000000000" pitchFamily="2" charset="2"/>
                  <a:buChar char="q"/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1 Heat exchanger, 6 pumps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900"/>
                  </a:spcAft>
                  <a:buFont typeface="Wingdings" panose="05000000000000000000" pitchFamily="2" charset="2"/>
                  <a:buChar char="q"/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Circulation time ~20s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900"/>
                  </a:spcAft>
                  <a:buFont typeface="Wingdings" panose="05000000000000000000" pitchFamily="2" charset="2"/>
                  <a:buChar char="q"/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Black body radiation BC on the reflector’s outer wall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900"/>
                  </a:spcAft>
                  <a:buFont typeface="Wingdings" panose="05000000000000000000" pitchFamily="2" charset="2"/>
                  <a:buChar char="q"/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k-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𝜔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SST RANS model for turbulent flow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900"/>
                  </a:spcAft>
                  <a:buFont typeface="Wingdings" panose="05000000000000000000" pitchFamily="2" charset="2"/>
                  <a:buChar char="q"/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Steady state and transient simulations</a:t>
                </a:r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Google Shape;2101;p59">
                <a:extLst>
                  <a:ext uri="{FF2B5EF4-FFF2-40B4-BE49-F238E27FC236}">
                    <a16:creationId xmlns:a16="http://schemas.microsoft.com/office/drawing/2014/main" id="{0DC7DCDC-4B8C-44C5-8077-2B7C7B5B5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270" y="884920"/>
                <a:ext cx="5639081" cy="3217832"/>
              </a:xfrm>
              <a:prstGeom prst="rect">
                <a:avLst/>
              </a:prstGeom>
              <a:blipFill>
                <a:blip r:embed="rId3"/>
                <a:stretch>
                  <a:fillRect l="-649" b="-2462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B5BFE9BD-10C5-4A26-9760-15E7D2C512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904"/>
          <a:stretch/>
        </p:blipFill>
        <p:spPr>
          <a:xfrm>
            <a:off x="500894" y="31981"/>
            <a:ext cx="2314857" cy="24423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DD925FC-A09D-4369-A034-7F8465B4A2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04"/>
          <a:stretch/>
        </p:blipFill>
        <p:spPr>
          <a:xfrm>
            <a:off x="500894" y="2532063"/>
            <a:ext cx="2314856" cy="244237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842BABF-C274-452B-860E-60763C369BEE}"/>
              </a:ext>
            </a:extLst>
          </p:cNvPr>
          <p:cNvSpPr txBox="1"/>
          <p:nvPr/>
        </p:nvSpPr>
        <p:spPr>
          <a:xfrm>
            <a:off x="4385793" y="478159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5F85013-34C0-4E29-AADF-AB79566AFE48}"/>
              </a:ext>
            </a:extLst>
          </p:cNvPr>
          <p:cNvSpPr txBox="1"/>
          <p:nvPr/>
        </p:nvSpPr>
        <p:spPr>
          <a:xfrm>
            <a:off x="1665171" y="4943445"/>
            <a:ext cx="2262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Martin </a:t>
            </a:r>
            <a:r>
              <a:rPr lang="en-US" sz="700" dirty="0" err="1"/>
              <a:t>Marone</a:t>
            </a:r>
            <a:r>
              <a:rPr lang="en-US" sz="700" dirty="0"/>
              <a:t> – PhD seminars LPSC – 25/03/2024 </a:t>
            </a:r>
            <a:endParaRPr lang="fr-FR" sz="700" dirty="0"/>
          </a:p>
        </p:txBody>
      </p:sp>
    </p:spTree>
    <p:extLst>
      <p:ext uri="{BB962C8B-B14F-4D97-AF65-F5344CB8AC3E}">
        <p14:creationId xmlns:p14="http://schemas.microsoft.com/office/powerpoint/2010/main" val="3676475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8696E4-0A42-4296-9C58-CF64F4E65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632389" y="418010"/>
            <a:ext cx="5933873" cy="792481"/>
          </a:xfrm>
        </p:spPr>
        <p:txBody>
          <a:bodyPr/>
          <a:lstStyle/>
          <a:p>
            <a:r>
              <a:rPr lang="en-US" sz="4000" dirty="0"/>
              <a:t>MPT results: No Xe removal</a:t>
            </a:r>
            <a:endParaRPr lang="fr-FR" sz="40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DC01C43-2535-49B7-B2C5-22B762B82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70" y="1780438"/>
            <a:ext cx="4297680" cy="28793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852B95D-8F7A-458C-9FA9-E6E19C3CC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50" y="1780439"/>
            <a:ext cx="4297680" cy="2879395"/>
          </a:xfrm>
          <a:prstGeom prst="rect">
            <a:avLst/>
          </a:prstGeom>
        </p:spPr>
      </p:pic>
      <p:sp>
        <p:nvSpPr>
          <p:cNvPr id="12" name="Google Shape;2101;p59">
            <a:extLst>
              <a:ext uri="{FF2B5EF4-FFF2-40B4-BE49-F238E27FC236}">
                <a16:creationId xmlns:a16="http://schemas.microsoft.com/office/drawing/2014/main" id="{507B81ED-B9AC-4D31-A8DA-CD01C95C6BE1}"/>
              </a:ext>
            </a:extLst>
          </p:cNvPr>
          <p:cNvSpPr txBox="1">
            <a:spLocks/>
          </p:cNvSpPr>
          <p:nvPr/>
        </p:nvSpPr>
        <p:spPr>
          <a:xfrm>
            <a:off x="632389" y="1134873"/>
            <a:ext cx="8083084" cy="7506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FPs distribution in the core cavity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A45E7BE-8AC5-4660-9793-A727E1FDEBB0}"/>
              </a:ext>
            </a:extLst>
          </p:cNvPr>
          <p:cNvSpPr txBox="1"/>
          <p:nvPr/>
        </p:nvSpPr>
        <p:spPr>
          <a:xfrm>
            <a:off x="4385793" y="478159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7395CC0-261E-4DE6-9380-16E95D313597}"/>
              </a:ext>
            </a:extLst>
          </p:cNvPr>
          <p:cNvSpPr txBox="1"/>
          <p:nvPr/>
        </p:nvSpPr>
        <p:spPr>
          <a:xfrm>
            <a:off x="1665171" y="4943445"/>
            <a:ext cx="2262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Martin </a:t>
            </a:r>
            <a:r>
              <a:rPr lang="en-US" sz="700" dirty="0" err="1"/>
              <a:t>Marone</a:t>
            </a:r>
            <a:r>
              <a:rPr lang="en-US" sz="700" dirty="0"/>
              <a:t> – PhD seminars LPSC – 25/03/2024 </a:t>
            </a:r>
            <a:endParaRPr lang="fr-FR" sz="7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D2C4832-B422-43F7-8033-0E6DD906370F}"/>
              </a:ext>
            </a:extLst>
          </p:cNvPr>
          <p:cNvSpPr txBox="1"/>
          <p:nvPr/>
        </p:nvSpPr>
        <p:spPr>
          <a:xfrm>
            <a:off x="551252" y="1478606"/>
            <a:ext cx="14075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135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Xe (9.14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427C907-D580-47BB-B1CD-4B63BC9ACE88}"/>
              </a:ext>
            </a:extLst>
          </p:cNvPr>
          <p:cNvSpPr txBox="1"/>
          <p:nvPr/>
        </p:nvSpPr>
        <p:spPr>
          <a:xfrm>
            <a:off x="2706096" y="1483078"/>
            <a:ext cx="14427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135m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Xe (15.3 min)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D2F042B-CC74-4B07-BC01-A58345C7E7F1}"/>
              </a:ext>
            </a:extLst>
          </p:cNvPr>
          <p:cNvSpPr txBox="1"/>
          <p:nvPr/>
        </p:nvSpPr>
        <p:spPr>
          <a:xfrm>
            <a:off x="5153924" y="1460284"/>
            <a:ext cx="12129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135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 (6.57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4079FB9-ACF5-49ED-91FC-013FBB2252D0}"/>
              </a:ext>
            </a:extLst>
          </p:cNvPr>
          <p:cNvSpPr txBox="1"/>
          <p:nvPr/>
        </p:nvSpPr>
        <p:spPr>
          <a:xfrm>
            <a:off x="7371940" y="1485723"/>
            <a:ext cx="11231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135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 (19 s)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3385A64-5ECC-4C55-BFBE-F6B25673E086}"/>
              </a:ext>
            </a:extLst>
          </p:cNvPr>
          <p:cNvSpPr txBox="1"/>
          <p:nvPr/>
        </p:nvSpPr>
        <p:spPr>
          <a:xfrm>
            <a:off x="209350" y="4659833"/>
            <a:ext cx="6447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M.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</a:rPr>
              <a:t>Marone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 et al. Development of a Gaseous Fission Products' Model for a Molten Salt Reactor (MSR): Analysis of the Effect of the Gas Removal System's Efficiency on the Concentration of Xenon in the Fuel Circuit. PHYSOR 2024</a:t>
            </a:r>
            <a:endParaRPr lang="fr-FR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10937BE-2526-4C9F-9A7F-7555620A0332}"/>
              </a:ext>
            </a:extLst>
          </p:cNvPr>
          <p:cNvGrpSpPr>
            <a:grpSpLocks noChangeAspect="1"/>
          </p:cNvGrpSpPr>
          <p:nvPr/>
        </p:nvGrpSpPr>
        <p:grpSpPr>
          <a:xfrm>
            <a:off x="5916265" y="355618"/>
            <a:ext cx="3227735" cy="914400"/>
            <a:chOff x="441703" y="1339093"/>
            <a:chExt cx="8702297" cy="2465314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0C2E5D3-3C0A-452F-BCA8-7D4CC0B31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703" y="1339093"/>
              <a:ext cx="8702297" cy="246531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9946778-A1BD-438B-B473-44703D33A073}"/>
                </a:ext>
              </a:extLst>
            </p:cNvPr>
            <p:cNvSpPr/>
            <p:nvPr/>
          </p:nvSpPr>
          <p:spPr>
            <a:xfrm>
              <a:off x="7640664" y="2363492"/>
              <a:ext cx="1410346" cy="2789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07198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E0DE646-4F02-4C24-BD3B-2AD5D4227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50" y="1780438"/>
            <a:ext cx="4297680" cy="28793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A1B204B-E8B3-4BFD-9A3E-7C2412A36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70" y="1780437"/>
            <a:ext cx="4297680" cy="287939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A199C7C-9C4B-403E-B6D7-A920FD0B195A}"/>
              </a:ext>
            </a:extLst>
          </p:cNvPr>
          <p:cNvSpPr txBox="1"/>
          <p:nvPr/>
        </p:nvSpPr>
        <p:spPr>
          <a:xfrm>
            <a:off x="209350" y="4659833"/>
            <a:ext cx="6447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M.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</a:rPr>
              <a:t>Marone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 et al. Development of a Gaseous Fission Products' Model for a Molten Salt Reactor (MSR): Analysis of the Effect of the Gas Removal System's Efficiency on the Concentration of Xenon in the Fuel Circuit. PHYSOR 2024</a:t>
            </a:r>
            <a:endParaRPr lang="fr-FR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08696E4-0A42-4296-9C58-CF64F4E65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632388" y="418010"/>
            <a:ext cx="7879222" cy="792481"/>
          </a:xfrm>
        </p:spPr>
        <p:txBody>
          <a:bodyPr/>
          <a:lstStyle/>
          <a:p>
            <a:r>
              <a:rPr lang="en-US" sz="4000" dirty="0"/>
              <a:t>MPT results: Including Xe removal</a:t>
            </a:r>
            <a:endParaRPr lang="fr-FR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Google Shape;2101;p59">
                <a:extLst>
                  <a:ext uri="{FF2B5EF4-FFF2-40B4-BE49-F238E27FC236}">
                    <a16:creationId xmlns:a16="http://schemas.microsoft.com/office/drawing/2014/main" id="{507B81ED-B9AC-4D31-A8DA-CD01C95C6B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2389" y="1134873"/>
                <a:ext cx="8083084" cy="750650"/>
              </a:xfrm>
              <a:prstGeom prst="rect">
                <a:avLst/>
              </a:prstGeom>
            </p:spPr>
            <p:txBody>
              <a:bodyPr spcFirstLastPara="1" vert="horz" wrap="square" lIns="91425" tIns="91425" rIns="91425" bIns="91425" rtlCol="0" anchor="t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900"/>
                  </a:spcAft>
                  <a:buFont typeface="Wingdings" panose="05000000000000000000" pitchFamily="2" charset="2"/>
                  <a:buChar char="q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135Xe and 135mXe distribution for different extraction efficiencies (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𝜀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Google Shape;2101;p59">
                <a:extLst>
                  <a:ext uri="{FF2B5EF4-FFF2-40B4-BE49-F238E27FC236}">
                    <a16:creationId xmlns:a16="http://schemas.microsoft.com/office/drawing/2014/main" id="{507B81ED-B9AC-4D31-A8DA-CD01C95C6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89" y="1134873"/>
                <a:ext cx="8083084" cy="750650"/>
              </a:xfrm>
              <a:prstGeom prst="rect">
                <a:avLst/>
              </a:prstGeom>
              <a:blipFill>
                <a:blip r:embed="rId5"/>
                <a:stretch>
                  <a:fillRect l="-30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2B8EDEFB-1736-4F40-8B49-BF3F9AD2A782}"/>
              </a:ext>
            </a:extLst>
          </p:cNvPr>
          <p:cNvSpPr txBox="1"/>
          <p:nvPr/>
        </p:nvSpPr>
        <p:spPr>
          <a:xfrm>
            <a:off x="4385793" y="478159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16B0ADF-AB9E-420A-80DD-045DEDE6D796}"/>
              </a:ext>
            </a:extLst>
          </p:cNvPr>
          <p:cNvSpPr txBox="1"/>
          <p:nvPr/>
        </p:nvSpPr>
        <p:spPr>
          <a:xfrm>
            <a:off x="7524448" y="199786"/>
            <a:ext cx="14427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Half-lives:</a:t>
            </a:r>
          </a:p>
          <a:p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135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Xe     9.14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135m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Xe   15.3 min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1A5D505-4490-43CD-9D93-FB7F1BB17B11}"/>
              </a:ext>
            </a:extLst>
          </p:cNvPr>
          <p:cNvSpPr txBox="1"/>
          <p:nvPr/>
        </p:nvSpPr>
        <p:spPr>
          <a:xfrm>
            <a:off x="1665171" y="4943445"/>
            <a:ext cx="2262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Martin </a:t>
            </a:r>
            <a:r>
              <a:rPr lang="en-US" sz="700" dirty="0" err="1"/>
              <a:t>Marone</a:t>
            </a:r>
            <a:r>
              <a:rPr lang="en-US" sz="700" dirty="0"/>
              <a:t> – PhD seminars LPSC – 25/03/2024 </a:t>
            </a:r>
            <a:endParaRPr lang="fr-FR" sz="7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AFA1B63-E516-4134-88BB-216BDEB1164E}"/>
              </a:ext>
            </a:extLst>
          </p:cNvPr>
          <p:cNvSpPr txBox="1"/>
          <p:nvPr/>
        </p:nvSpPr>
        <p:spPr>
          <a:xfrm>
            <a:off x="2060150" y="1472660"/>
            <a:ext cx="596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135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06A418F-AC71-4637-BBC2-1A75244A32DD}"/>
              </a:ext>
            </a:extLst>
          </p:cNvPr>
          <p:cNvSpPr txBox="1"/>
          <p:nvPr/>
        </p:nvSpPr>
        <p:spPr>
          <a:xfrm>
            <a:off x="6441067" y="1511803"/>
            <a:ext cx="6894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135m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1642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C42C507-2204-4343-9BCF-F3F521E3FF0A}"/>
              </a:ext>
            </a:extLst>
          </p:cNvPr>
          <p:cNvSpPr/>
          <p:nvPr/>
        </p:nvSpPr>
        <p:spPr>
          <a:xfrm>
            <a:off x="3979825" y="2235318"/>
            <a:ext cx="1016245" cy="640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Google Shape;3589;p104">
            <a:extLst>
              <a:ext uri="{FF2B5EF4-FFF2-40B4-BE49-F238E27FC236}">
                <a16:creationId xmlns:a16="http://schemas.microsoft.com/office/drawing/2014/main" id="{44F4C0D7-62A9-43AF-A797-820BFF15B4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7241" y="189411"/>
            <a:ext cx="3378687" cy="22539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MPT results: Parametric study </a:t>
            </a:r>
            <a:endParaRPr sz="3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497B9A9-2B51-4064-9FDA-72BF55DB29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7"/>
          <a:stretch/>
        </p:blipFill>
        <p:spPr>
          <a:xfrm>
            <a:off x="3296429" y="592406"/>
            <a:ext cx="5761339" cy="363928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0E3082F-7575-425E-B0CA-0447FC66A7DF}"/>
              </a:ext>
            </a:extLst>
          </p:cNvPr>
          <p:cNvSpPr txBox="1"/>
          <p:nvPr/>
        </p:nvSpPr>
        <p:spPr>
          <a:xfrm>
            <a:off x="4385793" y="478159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</a:t>
            </a:r>
            <a:endParaRPr lang="fr-FR" dirty="0"/>
          </a:p>
        </p:txBody>
      </p:sp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1676CDEE-71A1-4B7E-91D8-CE124277EA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278586"/>
              </p:ext>
            </p:extLst>
          </p:nvPr>
        </p:nvGraphicFramePr>
        <p:xfrm>
          <a:off x="685099" y="2654488"/>
          <a:ext cx="2049712" cy="15240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850086">
                  <a:extLst>
                    <a:ext uri="{9D8B030D-6E8A-4147-A177-3AD203B41FA5}">
                      <a16:colId xmlns:a16="http://schemas.microsoft.com/office/drawing/2014/main" val="353876596"/>
                    </a:ext>
                  </a:extLst>
                </a:gridCol>
                <a:gridCol w="1199626">
                  <a:extLst>
                    <a:ext uri="{9D8B030D-6E8A-4147-A177-3AD203B41FA5}">
                      <a16:colId xmlns:a16="http://schemas.microsoft.com/office/drawing/2014/main" val="176956883"/>
                    </a:ext>
                  </a:extLst>
                </a:gridCol>
              </a:tblGrid>
              <a:tr h="21732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Isotope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Half-life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571756"/>
                  </a:ext>
                </a:extLst>
              </a:tr>
              <a:tr h="217324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135</a:t>
                      </a:r>
                      <a:r>
                        <a:rPr lang="en-US" dirty="0"/>
                        <a:t>Xe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9.14 </a:t>
                      </a:r>
                      <a:r>
                        <a:rPr lang="en-US" dirty="0" err="1"/>
                        <a:t>hs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711419"/>
                  </a:ext>
                </a:extLst>
              </a:tr>
              <a:tr h="217324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135m</a:t>
                      </a:r>
                      <a:r>
                        <a:rPr lang="en-US" dirty="0"/>
                        <a:t>Xe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917 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164379"/>
                  </a:ext>
                </a:extLst>
              </a:tr>
              <a:tr h="217324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137</a:t>
                      </a:r>
                      <a:r>
                        <a:rPr lang="en-US" dirty="0"/>
                        <a:t>Xe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230 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073164"/>
                  </a:ext>
                </a:extLst>
              </a:tr>
              <a:tr h="217324"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139</a:t>
                      </a:r>
                      <a:r>
                        <a:rPr lang="en-US" dirty="0"/>
                        <a:t>Xe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 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254279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2CC6E1B4-7C54-4E64-BAB1-224582779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429" y="4136145"/>
            <a:ext cx="2171700" cy="4381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A312C50-0E2D-4F93-8A50-83C4303601B7}"/>
              </a:ext>
            </a:extLst>
          </p:cNvPr>
          <p:cNvSpPr txBox="1"/>
          <p:nvPr/>
        </p:nvSpPr>
        <p:spPr>
          <a:xfrm>
            <a:off x="1665171" y="4943445"/>
            <a:ext cx="2262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Martin </a:t>
            </a:r>
            <a:r>
              <a:rPr lang="en-US" sz="700" dirty="0" err="1"/>
              <a:t>Marone</a:t>
            </a:r>
            <a:r>
              <a:rPr lang="en-US" sz="700" dirty="0"/>
              <a:t> – PhD seminars LPSC – 25/03/2024 </a:t>
            </a:r>
            <a:endParaRPr lang="fr-FR" sz="7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1447C4F-3D3C-4C2C-8512-595E200AD2A8}"/>
              </a:ext>
            </a:extLst>
          </p:cNvPr>
          <p:cNvSpPr txBox="1"/>
          <p:nvPr/>
        </p:nvSpPr>
        <p:spPr>
          <a:xfrm>
            <a:off x="4257546" y="334867"/>
            <a:ext cx="4780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M.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</a:rPr>
              <a:t>Marone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 et al. Development of a Gaseous Fission Products' Model for a Molten Salt Reactor (MSR): Analysis of the Effect of the Gas Removal System's Efficiency on the Concentration of Xenon in the Fuel Circuit. PHYSOR 2024</a:t>
            </a:r>
            <a:endParaRPr lang="fr-FR" sz="7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01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C92E61AE-ECE2-4520-8A3F-29A11E09C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1201783" y="418010"/>
            <a:ext cx="7201998" cy="792481"/>
          </a:xfrm>
        </p:spPr>
        <p:txBody>
          <a:bodyPr/>
          <a:lstStyle/>
          <a:p>
            <a:r>
              <a:rPr lang="en-US" sz="4000" dirty="0"/>
              <a:t>Key findings of the study</a:t>
            </a:r>
            <a:endParaRPr lang="fr-FR" sz="4000" dirty="0"/>
          </a:p>
        </p:txBody>
      </p:sp>
      <p:grpSp>
        <p:nvGrpSpPr>
          <p:cNvPr id="8" name="Google Shape;3325;p93">
            <a:extLst>
              <a:ext uri="{FF2B5EF4-FFF2-40B4-BE49-F238E27FC236}">
                <a16:creationId xmlns:a16="http://schemas.microsoft.com/office/drawing/2014/main" id="{A6DE3A33-A7C9-4113-B196-FC16904874B8}"/>
              </a:ext>
            </a:extLst>
          </p:cNvPr>
          <p:cNvGrpSpPr/>
          <p:nvPr/>
        </p:nvGrpSpPr>
        <p:grpSpPr>
          <a:xfrm>
            <a:off x="326785" y="1053648"/>
            <a:ext cx="457200" cy="457200"/>
            <a:chOff x="3676826" y="1646194"/>
            <a:chExt cx="701445" cy="701445"/>
          </a:xfrm>
        </p:grpSpPr>
        <p:sp>
          <p:nvSpPr>
            <p:cNvPr id="10" name="Google Shape;3326;p93">
              <a:extLst>
                <a:ext uri="{FF2B5EF4-FFF2-40B4-BE49-F238E27FC236}">
                  <a16:creationId xmlns:a16="http://schemas.microsoft.com/office/drawing/2014/main" id="{51CC9454-0705-45F1-9CF1-FB819B8255A8}"/>
                </a:ext>
              </a:extLst>
            </p:cNvPr>
            <p:cNvSpPr/>
            <p:nvPr/>
          </p:nvSpPr>
          <p:spPr>
            <a:xfrm>
              <a:off x="3676826" y="1646194"/>
              <a:ext cx="701445" cy="701445"/>
            </a:xfrm>
            <a:custGeom>
              <a:avLst/>
              <a:gdLst/>
              <a:ahLst/>
              <a:cxnLst/>
              <a:rect l="l" t="t" r="r" b="b"/>
              <a:pathLst>
                <a:path w="12432" h="12432" extrusionOk="0">
                  <a:moveTo>
                    <a:pt x="6266" y="0"/>
                  </a:moveTo>
                  <a:cubicBezTo>
                    <a:pt x="2808" y="0"/>
                    <a:pt x="1" y="2732"/>
                    <a:pt x="1" y="6166"/>
                  </a:cubicBezTo>
                  <a:cubicBezTo>
                    <a:pt x="1" y="9624"/>
                    <a:pt x="2808" y="12431"/>
                    <a:pt x="6266" y="12431"/>
                  </a:cubicBezTo>
                  <a:cubicBezTo>
                    <a:pt x="9600" y="12431"/>
                    <a:pt x="12432" y="9624"/>
                    <a:pt x="12432" y="6166"/>
                  </a:cubicBezTo>
                  <a:cubicBezTo>
                    <a:pt x="12432" y="2732"/>
                    <a:pt x="9600" y="0"/>
                    <a:pt x="6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27;p93">
              <a:extLst>
                <a:ext uri="{FF2B5EF4-FFF2-40B4-BE49-F238E27FC236}">
                  <a16:creationId xmlns:a16="http://schemas.microsoft.com/office/drawing/2014/main" id="{EC29FCB9-15C4-44AB-B1EF-FAE3B0091678}"/>
                </a:ext>
              </a:extLst>
            </p:cNvPr>
            <p:cNvSpPr/>
            <p:nvPr/>
          </p:nvSpPr>
          <p:spPr>
            <a:xfrm>
              <a:off x="3752425" y="1721549"/>
              <a:ext cx="548855" cy="545097"/>
            </a:xfrm>
            <a:custGeom>
              <a:avLst/>
              <a:gdLst/>
              <a:ahLst/>
              <a:cxnLst/>
              <a:rect l="l" t="t" r="r" b="b"/>
              <a:pathLst>
                <a:path w="10953" h="10878" extrusionOk="0">
                  <a:moveTo>
                    <a:pt x="5539" y="0"/>
                  </a:moveTo>
                  <a:cubicBezTo>
                    <a:pt x="2507" y="0"/>
                    <a:pt x="0" y="2406"/>
                    <a:pt x="0" y="5439"/>
                  </a:cubicBezTo>
                  <a:cubicBezTo>
                    <a:pt x="0" y="8471"/>
                    <a:pt x="2507" y="10877"/>
                    <a:pt x="5539" y="10877"/>
                  </a:cubicBezTo>
                  <a:cubicBezTo>
                    <a:pt x="8447" y="10877"/>
                    <a:pt x="10953" y="8471"/>
                    <a:pt x="10953" y="5439"/>
                  </a:cubicBezTo>
                  <a:cubicBezTo>
                    <a:pt x="10953" y="2406"/>
                    <a:pt x="8447" y="0"/>
                    <a:pt x="55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7DB4B80F-4FCA-4348-B2D9-CED6FCEC2311}"/>
              </a:ext>
            </a:extLst>
          </p:cNvPr>
          <p:cNvSpPr txBox="1"/>
          <p:nvPr/>
        </p:nvSpPr>
        <p:spPr>
          <a:xfrm>
            <a:off x="811551" y="1088000"/>
            <a:ext cx="7641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When Xe is not removed: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F0E3D9E-C044-4F87-AEB0-270A84B343EB}"/>
              </a:ext>
            </a:extLst>
          </p:cNvPr>
          <p:cNvSpPr txBox="1"/>
          <p:nvPr/>
        </p:nvSpPr>
        <p:spPr>
          <a:xfrm>
            <a:off x="376060" y="2553728"/>
            <a:ext cx="86840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ven with low efficiency, the isotopes with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long half-lives decrease 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their concentration in one or more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orders of magnitude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Even with high efficiency,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the isotopes with very short half-lives do not change 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their concentration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significantly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 This is do to the fact that they decay before reaching the separator.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For the 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isotopes that have a half-live comparable to the circulation 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time of the reactor, the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efficiency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the removal system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plays a significant role 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 their concentration.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 accurately describe the removal efficiency, migration to bubbles is key, and depends on the 3D distribution of both FP and bubbles along the circuit.  Second stage of the model</a:t>
            </a: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18E3857-76D2-414B-B125-282AF5B513B9}"/>
              </a:ext>
            </a:extLst>
          </p:cNvPr>
          <p:cNvSpPr txBox="1"/>
          <p:nvPr/>
        </p:nvSpPr>
        <p:spPr>
          <a:xfrm>
            <a:off x="376060" y="1574272"/>
            <a:ext cx="8566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isotopes with half-lives longer than the circulation time present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constant distributions 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due to fuel mixing.</a:t>
            </a:r>
          </a:p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oogle Shape;3328;p93">
            <a:extLst>
              <a:ext uri="{FF2B5EF4-FFF2-40B4-BE49-F238E27FC236}">
                <a16:creationId xmlns:a16="http://schemas.microsoft.com/office/drawing/2014/main" id="{65323F85-548C-44B5-9FA4-C03562060640}"/>
              </a:ext>
            </a:extLst>
          </p:cNvPr>
          <p:cNvGrpSpPr/>
          <p:nvPr/>
        </p:nvGrpSpPr>
        <p:grpSpPr>
          <a:xfrm>
            <a:off x="326785" y="2030728"/>
            <a:ext cx="457200" cy="457200"/>
            <a:chOff x="3676826" y="2766197"/>
            <a:chExt cx="701445" cy="695746"/>
          </a:xfrm>
        </p:grpSpPr>
        <p:sp>
          <p:nvSpPr>
            <p:cNvPr id="28" name="Google Shape;3329;p93">
              <a:extLst>
                <a:ext uri="{FF2B5EF4-FFF2-40B4-BE49-F238E27FC236}">
                  <a16:creationId xmlns:a16="http://schemas.microsoft.com/office/drawing/2014/main" id="{35156A89-9868-47B3-856D-7950D0044EDA}"/>
                </a:ext>
              </a:extLst>
            </p:cNvPr>
            <p:cNvSpPr/>
            <p:nvPr/>
          </p:nvSpPr>
          <p:spPr>
            <a:xfrm>
              <a:off x="3676826" y="2766197"/>
              <a:ext cx="701445" cy="695746"/>
            </a:xfrm>
            <a:custGeom>
              <a:avLst/>
              <a:gdLst/>
              <a:ahLst/>
              <a:cxnLst/>
              <a:rect l="l" t="t" r="r" b="b"/>
              <a:pathLst>
                <a:path w="12432" h="12331" extrusionOk="0">
                  <a:moveTo>
                    <a:pt x="6266" y="0"/>
                  </a:moveTo>
                  <a:cubicBezTo>
                    <a:pt x="2808" y="0"/>
                    <a:pt x="1" y="2707"/>
                    <a:pt x="1" y="6166"/>
                  </a:cubicBezTo>
                  <a:cubicBezTo>
                    <a:pt x="1" y="9599"/>
                    <a:pt x="2808" y="12331"/>
                    <a:pt x="6266" y="12331"/>
                  </a:cubicBezTo>
                  <a:cubicBezTo>
                    <a:pt x="9600" y="12331"/>
                    <a:pt x="12432" y="9599"/>
                    <a:pt x="12432" y="6166"/>
                  </a:cubicBezTo>
                  <a:cubicBezTo>
                    <a:pt x="12432" y="2707"/>
                    <a:pt x="9600" y="0"/>
                    <a:pt x="6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30;p93">
              <a:extLst>
                <a:ext uri="{FF2B5EF4-FFF2-40B4-BE49-F238E27FC236}">
                  <a16:creationId xmlns:a16="http://schemas.microsoft.com/office/drawing/2014/main" id="{346D96EF-F871-4E6A-9D19-2E95BDC25360}"/>
                </a:ext>
              </a:extLst>
            </p:cNvPr>
            <p:cNvSpPr/>
            <p:nvPr/>
          </p:nvSpPr>
          <p:spPr>
            <a:xfrm>
              <a:off x="3752413" y="2841425"/>
              <a:ext cx="548855" cy="543894"/>
            </a:xfrm>
            <a:custGeom>
              <a:avLst/>
              <a:gdLst/>
              <a:ahLst/>
              <a:cxnLst/>
              <a:rect l="l" t="t" r="r" b="b"/>
              <a:pathLst>
                <a:path w="10953" h="10854" extrusionOk="0">
                  <a:moveTo>
                    <a:pt x="5539" y="1"/>
                  </a:moveTo>
                  <a:cubicBezTo>
                    <a:pt x="2507" y="1"/>
                    <a:pt x="0" y="2407"/>
                    <a:pt x="0" y="5440"/>
                  </a:cubicBezTo>
                  <a:cubicBezTo>
                    <a:pt x="0" y="8472"/>
                    <a:pt x="2507" y="10853"/>
                    <a:pt x="5539" y="10853"/>
                  </a:cubicBezTo>
                  <a:cubicBezTo>
                    <a:pt x="8447" y="10853"/>
                    <a:pt x="10953" y="8472"/>
                    <a:pt x="10953" y="5440"/>
                  </a:cubicBezTo>
                  <a:cubicBezTo>
                    <a:pt x="10953" y="2407"/>
                    <a:pt x="8447" y="1"/>
                    <a:pt x="55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2DDD52DC-5D87-42D0-A101-B0EBC872926F}"/>
              </a:ext>
            </a:extLst>
          </p:cNvPr>
          <p:cNvSpPr txBox="1"/>
          <p:nvPr/>
        </p:nvSpPr>
        <p:spPr>
          <a:xfrm>
            <a:off x="811551" y="2058814"/>
            <a:ext cx="7784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When Xe removal is present: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CF49B83-2B6B-403B-A7B6-5C999B629AC8}"/>
              </a:ext>
            </a:extLst>
          </p:cNvPr>
          <p:cNvSpPr txBox="1"/>
          <p:nvPr/>
        </p:nvSpPr>
        <p:spPr>
          <a:xfrm>
            <a:off x="4385793" y="478159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9E29732-354A-410C-8B1B-253ABCB1FD8E}"/>
              </a:ext>
            </a:extLst>
          </p:cNvPr>
          <p:cNvSpPr txBox="1"/>
          <p:nvPr/>
        </p:nvSpPr>
        <p:spPr>
          <a:xfrm>
            <a:off x="1665171" y="4943445"/>
            <a:ext cx="2262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Martin </a:t>
            </a:r>
            <a:r>
              <a:rPr lang="en-US" sz="700" dirty="0" err="1"/>
              <a:t>Marone</a:t>
            </a:r>
            <a:r>
              <a:rPr lang="en-US" sz="700" dirty="0"/>
              <a:t> – PhD seminars LPSC – 25/03/2024 </a:t>
            </a:r>
            <a:endParaRPr lang="fr-FR" sz="700" dirty="0"/>
          </a:p>
        </p:txBody>
      </p:sp>
    </p:spTree>
    <p:extLst>
      <p:ext uri="{BB962C8B-B14F-4D97-AF65-F5344CB8AC3E}">
        <p14:creationId xmlns:p14="http://schemas.microsoft.com/office/powerpoint/2010/main" val="77804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Google Shape;2093;p58"/>
          <p:cNvSpPr txBox="1">
            <a:spLocks noGrp="1"/>
          </p:cNvSpPr>
          <p:nvPr>
            <p:ph type="title"/>
          </p:nvPr>
        </p:nvSpPr>
        <p:spPr>
          <a:xfrm>
            <a:off x="4737894" y="1435838"/>
            <a:ext cx="385093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/>
              <a:t>PhD Context</a:t>
            </a:r>
            <a:endParaRPr dirty="0"/>
          </a:p>
        </p:txBody>
      </p:sp>
      <p:sp>
        <p:nvSpPr>
          <p:cNvPr id="2094" name="Google Shape;2094;p58"/>
          <p:cNvSpPr txBox="1">
            <a:spLocks noGrp="1"/>
          </p:cNvSpPr>
          <p:nvPr>
            <p:ph type="subTitle" idx="1"/>
          </p:nvPr>
        </p:nvSpPr>
        <p:spPr>
          <a:xfrm>
            <a:off x="507802" y="2166642"/>
            <a:ext cx="8128395" cy="26427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based at </a:t>
            </a:r>
            <a:r>
              <a:rPr lang="en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LPSC </a:t>
            </a:r>
            <a:r>
              <a:rPr lang="en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</a:t>
            </a:r>
            <a:r>
              <a:rPr lang="en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CNRS</a:t>
            </a:r>
            <a:r>
              <a:rPr lang="en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 Grenoble, within the framework of the </a:t>
            </a:r>
            <a:r>
              <a:rPr lang="fr-FR" sz="1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Équipe Physique des Réacteurs</a:t>
            </a:r>
            <a:r>
              <a:rPr lang="fr-FR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researck work is supported by the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Innovative System for Actinides Conversion</a:t>
            </a:r>
            <a:r>
              <a:rPr lang="en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ISAC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project of the France Relance initiative.</a:t>
            </a:r>
            <a:r>
              <a:rPr lang="en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lvl="0" indent="-285750" algn="l" rtl="0"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PhD is registered at the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I-MEP</a:t>
            </a:r>
            <a:r>
              <a:rPr lang="en-US" sz="1800" baseline="30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doctoral school of the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UGA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lvl="0" indent="-285750" rtl="0"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support of the Fluids Experiments and Simulations in Temperature (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FEST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platform of the LPSC</a:t>
            </a:r>
            <a:endParaRPr lang="en-US" sz="1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dirty="0">
              <a:solidFill>
                <a:schemeClr val="tx1"/>
              </a:solidFill>
              <a:latin typeface="Arvo" panose="020B0604020202020204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>
              <a:solidFill>
                <a:schemeClr val="tx1"/>
              </a:solidFill>
              <a:latin typeface="Arvo" panose="020B0604020202020204" charset="0"/>
            </a:endParaRPr>
          </a:p>
        </p:txBody>
      </p:sp>
      <p:cxnSp>
        <p:nvCxnSpPr>
          <p:cNvPr id="2095" name="Google Shape;2095;p58"/>
          <p:cNvCxnSpPr/>
          <p:nvPr/>
        </p:nvCxnSpPr>
        <p:spPr>
          <a:xfrm>
            <a:off x="5123700" y="2008538"/>
            <a:ext cx="40203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AA8427BF-6D16-4337-AFF3-D64F1554E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812" y="304306"/>
            <a:ext cx="1159744" cy="7112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1F502A5-6B32-459F-971D-C7893DD0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758" y="1091076"/>
            <a:ext cx="1857754" cy="94153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0253EB7-543B-420C-84A7-D320B0076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399" y="292330"/>
            <a:ext cx="881556" cy="88155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8D50A35-7ACB-4A59-A8C0-681FB4F47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7082" y="284583"/>
            <a:ext cx="1183767" cy="7939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F170587-846E-44F9-98BB-9F491BE1EEFA}"/>
              </a:ext>
            </a:extLst>
          </p:cNvPr>
          <p:cNvSpPr txBox="1"/>
          <p:nvPr/>
        </p:nvSpPr>
        <p:spPr>
          <a:xfrm>
            <a:off x="4385793" y="478159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A9943CB-688B-4D47-A745-0339DE3F9453}"/>
              </a:ext>
            </a:extLst>
          </p:cNvPr>
          <p:cNvSpPr txBox="1"/>
          <p:nvPr/>
        </p:nvSpPr>
        <p:spPr>
          <a:xfrm>
            <a:off x="1665171" y="4943445"/>
            <a:ext cx="2262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Martin </a:t>
            </a:r>
            <a:r>
              <a:rPr lang="en-US" sz="700" dirty="0" err="1"/>
              <a:t>Marone</a:t>
            </a:r>
            <a:r>
              <a:rPr lang="en-US" sz="700" dirty="0"/>
              <a:t> – PhD seminars LPSC – 25/03/2024 </a:t>
            </a:r>
            <a:endParaRPr lang="fr-FR" sz="7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B403DB-5B87-455D-89DE-60CF83D45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9845" y="213252"/>
            <a:ext cx="874441" cy="87782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094;p58">
            <a:extLst>
              <a:ext uri="{FF2B5EF4-FFF2-40B4-BE49-F238E27FC236}">
                <a16:creationId xmlns:a16="http://schemas.microsoft.com/office/drawing/2014/main" id="{037CB702-324F-4CCC-BABC-9E3C1C6B9165}"/>
              </a:ext>
            </a:extLst>
          </p:cNvPr>
          <p:cNvSpPr txBox="1">
            <a:spLocks/>
          </p:cNvSpPr>
          <p:nvPr/>
        </p:nvSpPr>
        <p:spPr>
          <a:xfrm>
            <a:off x="463620" y="2911048"/>
            <a:ext cx="8128395" cy="1604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arabi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None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romanL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arabi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alphaL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romanL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arabi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alphaL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000"/>
              <a:buFont typeface="Arvo"/>
              <a:buAutoNum type="romanL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>
              <a:spcAft>
                <a:spcPts val="900"/>
              </a:spcAft>
              <a:buFont typeface="Arvo"/>
              <a:buNone/>
            </a:pPr>
            <a:r>
              <a:rPr lang="en-US" sz="1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Two-phase flow</a:t>
            </a: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Dispersed phase (bubbles) distribution</a:t>
            </a: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velocities of phases</a:t>
            </a: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Eulerian approach</a:t>
            </a:r>
            <a:endParaRPr lang="fr-FR" sz="3200" dirty="0"/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Google Shape;2094;p58">
                <a:extLst>
                  <a:ext uri="{FF2B5EF4-FFF2-40B4-BE49-F238E27FC236}">
                    <a16:creationId xmlns:a16="http://schemas.microsoft.com/office/drawing/2014/main" id="{0FD155D8-DBD1-4278-9EC6-3F1695BE8306}"/>
                  </a:ext>
                </a:extLst>
              </p:cNvPr>
              <p:cNvSpPr txBox="1">
                <a:spLocks noGrp="1"/>
              </p:cNvSpPr>
              <p:nvPr>
                <p:ph type="subTitle" idx="1"/>
              </p:nvPr>
            </p:nvSpPr>
            <p:spPr>
              <a:xfrm>
                <a:off x="463621" y="1349598"/>
                <a:ext cx="8128395" cy="1604996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900"/>
                  </a:spcAft>
                  <a:buNone/>
                </a:pPr>
                <a:r>
                  <a:rPr lang="en-US" sz="1800" b="1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Migration model</a:t>
                </a:r>
              </a:p>
              <a:p>
                <a:pPr marL="342900" indent="-342900">
                  <a:spcAft>
                    <a:spcPts val="900"/>
                  </a:spcAft>
                  <a:buFont typeface="Wingdings" panose="05000000000000000000" pitchFamily="2" charset="2"/>
                  <a:buChar char="Ø"/>
                </a:pP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Intefacial area tracking</a:t>
                </a:r>
              </a:p>
              <a:p>
                <a:pPr marL="342900" indent="-342900">
                  <a:spcAft>
                    <a:spcPts val="900"/>
                  </a:spcAft>
                  <a:buFont typeface="Wingdings" panose="05000000000000000000" pitchFamily="2" charset="2"/>
                  <a:buChar char="Ø"/>
                </a:pPr>
                <a:r>
                  <a:rPr lang="en-US" sz="18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Henrry’s</a:t>
                </a: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law to determine the mass flow</a:t>
                </a:r>
              </a:p>
              <a:p>
                <a:pPr marL="342900" indent="-342900">
                  <a:spcAft>
                    <a:spcPts val="900"/>
                  </a:spcAft>
                  <a:buFont typeface="Wingdings" panose="05000000000000000000" pitchFamily="2" charset="2"/>
                  <a:buChar char="Ø"/>
                </a:pP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Properly address both contributions to the extraction efficiency (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𝜀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285750" lvl="0" indent="-285750" algn="l" rtl="0">
                  <a:spcBef>
                    <a:spcPts val="0"/>
                  </a:spcBef>
                  <a:spcAft>
                    <a:spcPts val="900"/>
                  </a:spcAft>
                  <a:buFont typeface="Wingdings" panose="05000000000000000000" pitchFamily="2" charset="2"/>
                  <a:buChar char="Ø"/>
                </a:pPr>
                <a:endParaRPr lang="en-US" sz="18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lvl="0" indent="-285750" algn="l" rtl="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lvl="0" indent="-285750" algn="l" rtl="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en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lvl="0" indent="-285750" algn="l" rtl="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Google Shape;2094;p58">
                <a:extLst>
                  <a:ext uri="{FF2B5EF4-FFF2-40B4-BE49-F238E27FC236}">
                    <a16:creationId xmlns:a16="http://schemas.microsoft.com/office/drawing/2014/main" id="{0FD155D8-DBD1-4278-9EC6-3F1695BE8306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463621" y="1349598"/>
                <a:ext cx="8128395" cy="1604996"/>
              </a:xfrm>
              <a:prstGeom prst="rect">
                <a:avLst/>
              </a:prstGeom>
              <a:blipFill>
                <a:blip r:embed="rId3"/>
                <a:stretch>
                  <a:fillRect l="-600" b="-41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re 1">
            <a:extLst>
              <a:ext uri="{FF2B5EF4-FFF2-40B4-BE49-F238E27FC236}">
                <a16:creationId xmlns:a16="http://schemas.microsoft.com/office/drawing/2014/main" id="{6BE7961F-45A3-437E-B750-1D34D109E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770725" y="468450"/>
            <a:ext cx="7735500" cy="577800"/>
          </a:xfrm>
        </p:spPr>
        <p:txBody>
          <a:bodyPr/>
          <a:lstStyle/>
          <a:p>
            <a:r>
              <a:rPr lang="en-US" sz="4000" dirty="0"/>
              <a:t>Second and third stages of the model</a:t>
            </a:r>
            <a:endParaRPr lang="fr-FR" sz="4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E2DAD75-FAFA-40CD-899E-59D4D0F47E43}"/>
              </a:ext>
            </a:extLst>
          </p:cNvPr>
          <p:cNvSpPr txBox="1"/>
          <p:nvPr/>
        </p:nvSpPr>
        <p:spPr>
          <a:xfrm>
            <a:off x="4385793" y="478159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E223FC7-F6E8-499B-B8D7-97FF81E65567}"/>
                  </a:ext>
                </a:extLst>
              </p:cNvPr>
              <p:cNvSpPr txBox="1"/>
              <p:nvPr/>
            </p:nvSpPr>
            <p:spPr>
              <a:xfrm>
                <a:off x="3712304" y="1349597"/>
                <a:ext cx="4567632" cy="4967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𝑙𝑔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800" dirty="0">
                    <a:solidFill>
                      <a:schemeClr val="tx1"/>
                    </a:solidFill>
                  </a:rPr>
                  <a:t>=</a:t>
                </a:r>
                <a:r>
                  <a:rPr lang="en-US" sz="2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fr-FR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E223FC7-F6E8-499B-B8D7-97FF81E65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2304" y="1349597"/>
                <a:ext cx="4567632" cy="496739"/>
              </a:xfrm>
              <a:prstGeom prst="rect">
                <a:avLst/>
              </a:prstGeom>
              <a:blipFill>
                <a:blip r:embed="rId4"/>
                <a:stretch>
                  <a:fillRect t="-18293" b="-329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>
            <a:extLst>
              <a:ext uri="{FF2B5EF4-FFF2-40B4-BE49-F238E27FC236}">
                <a16:creationId xmlns:a16="http://schemas.microsoft.com/office/drawing/2014/main" id="{A813B483-0446-4926-8787-76244E769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344" y="1075093"/>
            <a:ext cx="837811" cy="75188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88F8420-2615-4798-81FD-A95E2BA1F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721" y="2704428"/>
            <a:ext cx="2667000" cy="953524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A5C338C1-CD4C-4F06-89A7-0619A36400E1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158181" y="3181190"/>
            <a:ext cx="29635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76E93AA2-2E0C-48EE-AA3D-14F576D8CAB5}"/>
              </a:ext>
            </a:extLst>
          </p:cNvPr>
          <p:cNvSpPr txBox="1"/>
          <p:nvPr/>
        </p:nvSpPr>
        <p:spPr>
          <a:xfrm>
            <a:off x="1665171" y="4943445"/>
            <a:ext cx="2262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Martin </a:t>
            </a:r>
            <a:r>
              <a:rPr lang="en-US" sz="700" dirty="0" err="1"/>
              <a:t>Marone</a:t>
            </a:r>
            <a:r>
              <a:rPr lang="en-US" sz="700" dirty="0"/>
              <a:t> – PhD seminars LPSC – 25/03/2024 </a:t>
            </a:r>
            <a:endParaRPr lang="fr-FR" sz="7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E5B8626-13C4-466E-B556-569466F4EB37}"/>
              </a:ext>
            </a:extLst>
          </p:cNvPr>
          <p:cNvSpPr txBox="1"/>
          <p:nvPr/>
        </p:nvSpPr>
        <p:spPr>
          <a:xfrm>
            <a:off x="5776452" y="3476321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/>
              <a:t>EulerFOAM</a:t>
            </a:r>
            <a:endParaRPr lang="fr-FR" b="1" u="sng" dirty="0"/>
          </a:p>
        </p:txBody>
      </p:sp>
    </p:spTree>
    <p:extLst>
      <p:ext uri="{BB962C8B-B14F-4D97-AF65-F5344CB8AC3E}">
        <p14:creationId xmlns:p14="http://schemas.microsoft.com/office/powerpoint/2010/main" val="250551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308;p93">
            <a:extLst>
              <a:ext uri="{FF2B5EF4-FFF2-40B4-BE49-F238E27FC236}">
                <a16:creationId xmlns:a16="http://schemas.microsoft.com/office/drawing/2014/main" id="{EE782194-B528-448E-BF54-08B9D47EC8A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2600" y="468450"/>
            <a:ext cx="7879302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Design of the experiences to be done at FEST</a:t>
            </a:r>
            <a:endParaRPr sz="36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135104-95CD-4579-A9F2-917047ACEC18}"/>
              </a:ext>
            </a:extLst>
          </p:cNvPr>
          <p:cNvSpPr txBox="1"/>
          <p:nvPr/>
        </p:nvSpPr>
        <p:spPr>
          <a:xfrm>
            <a:off x="4385793" y="478159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  <a:endParaRPr lang="fr-FR" dirty="0"/>
          </a:p>
        </p:txBody>
      </p:sp>
      <p:grpSp>
        <p:nvGrpSpPr>
          <p:cNvPr id="24" name="Google Shape;3310;p93">
            <a:extLst>
              <a:ext uri="{FF2B5EF4-FFF2-40B4-BE49-F238E27FC236}">
                <a16:creationId xmlns:a16="http://schemas.microsoft.com/office/drawing/2014/main" id="{A04C2041-D8A4-4537-B020-834ACD401968}"/>
              </a:ext>
            </a:extLst>
          </p:cNvPr>
          <p:cNvGrpSpPr/>
          <p:nvPr/>
        </p:nvGrpSpPr>
        <p:grpSpPr>
          <a:xfrm>
            <a:off x="574519" y="2852468"/>
            <a:ext cx="457200" cy="457200"/>
            <a:chOff x="4754401" y="1646194"/>
            <a:chExt cx="695802" cy="701445"/>
          </a:xfrm>
        </p:grpSpPr>
        <p:sp>
          <p:nvSpPr>
            <p:cNvPr id="25" name="Google Shape;3311;p93">
              <a:extLst>
                <a:ext uri="{FF2B5EF4-FFF2-40B4-BE49-F238E27FC236}">
                  <a16:creationId xmlns:a16="http://schemas.microsoft.com/office/drawing/2014/main" id="{06844BEB-2EC4-4EDA-A2F9-92A692F125CD}"/>
                </a:ext>
              </a:extLst>
            </p:cNvPr>
            <p:cNvSpPr/>
            <p:nvPr/>
          </p:nvSpPr>
          <p:spPr>
            <a:xfrm>
              <a:off x="4754401" y="1646194"/>
              <a:ext cx="695802" cy="701445"/>
            </a:xfrm>
            <a:custGeom>
              <a:avLst/>
              <a:gdLst/>
              <a:ahLst/>
              <a:cxnLst/>
              <a:rect l="l" t="t" r="r" b="b"/>
              <a:pathLst>
                <a:path w="12332" h="12432" extrusionOk="0">
                  <a:moveTo>
                    <a:pt x="6166" y="0"/>
                  </a:moveTo>
                  <a:cubicBezTo>
                    <a:pt x="2732" y="0"/>
                    <a:pt x="1" y="2732"/>
                    <a:pt x="1" y="6166"/>
                  </a:cubicBezTo>
                  <a:cubicBezTo>
                    <a:pt x="1" y="9624"/>
                    <a:pt x="2732" y="12431"/>
                    <a:pt x="6166" y="12431"/>
                  </a:cubicBezTo>
                  <a:cubicBezTo>
                    <a:pt x="9625" y="12431"/>
                    <a:pt x="12331" y="9624"/>
                    <a:pt x="12331" y="6166"/>
                  </a:cubicBezTo>
                  <a:cubicBezTo>
                    <a:pt x="12331" y="2732"/>
                    <a:pt x="9625" y="0"/>
                    <a:pt x="6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12;p93">
              <a:extLst>
                <a:ext uri="{FF2B5EF4-FFF2-40B4-BE49-F238E27FC236}">
                  <a16:creationId xmlns:a16="http://schemas.microsoft.com/office/drawing/2014/main" id="{774EEE43-5C0E-4DE0-BFE7-E2401032E08C}"/>
                </a:ext>
              </a:extLst>
            </p:cNvPr>
            <p:cNvSpPr/>
            <p:nvPr/>
          </p:nvSpPr>
          <p:spPr>
            <a:xfrm>
              <a:off x="4829750" y="1721549"/>
              <a:ext cx="545097" cy="545097"/>
            </a:xfrm>
            <a:custGeom>
              <a:avLst/>
              <a:gdLst/>
              <a:ahLst/>
              <a:cxnLst/>
              <a:rect l="l" t="t" r="r" b="b"/>
              <a:pathLst>
                <a:path w="10878" h="10878" extrusionOk="0">
                  <a:moveTo>
                    <a:pt x="5439" y="0"/>
                  </a:moveTo>
                  <a:cubicBezTo>
                    <a:pt x="2406" y="0"/>
                    <a:pt x="0" y="2406"/>
                    <a:pt x="0" y="5439"/>
                  </a:cubicBezTo>
                  <a:cubicBezTo>
                    <a:pt x="0" y="8471"/>
                    <a:pt x="2406" y="10877"/>
                    <a:pt x="5439" y="10877"/>
                  </a:cubicBezTo>
                  <a:cubicBezTo>
                    <a:pt x="8472" y="10877"/>
                    <a:pt x="10878" y="8471"/>
                    <a:pt x="10878" y="5439"/>
                  </a:cubicBezTo>
                  <a:cubicBezTo>
                    <a:pt x="10878" y="2406"/>
                    <a:pt x="8472" y="0"/>
                    <a:pt x="5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3325;p93">
            <a:extLst>
              <a:ext uri="{FF2B5EF4-FFF2-40B4-BE49-F238E27FC236}">
                <a16:creationId xmlns:a16="http://schemas.microsoft.com/office/drawing/2014/main" id="{B1422EB8-A3CC-4AE9-BB93-0D3B77DCC085}"/>
              </a:ext>
            </a:extLst>
          </p:cNvPr>
          <p:cNvGrpSpPr/>
          <p:nvPr/>
        </p:nvGrpSpPr>
        <p:grpSpPr>
          <a:xfrm>
            <a:off x="574973" y="1331310"/>
            <a:ext cx="457200" cy="457200"/>
            <a:chOff x="3676826" y="1646194"/>
            <a:chExt cx="701445" cy="701445"/>
          </a:xfrm>
        </p:grpSpPr>
        <p:sp>
          <p:nvSpPr>
            <p:cNvPr id="28" name="Google Shape;3326;p93">
              <a:extLst>
                <a:ext uri="{FF2B5EF4-FFF2-40B4-BE49-F238E27FC236}">
                  <a16:creationId xmlns:a16="http://schemas.microsoft.com/office/drawing/2014/main" id="{E64DA751-75DF-4A5A-B578-E2D801DC6FF5}"/>
                </a:ext>
              </a:extLst>
            </p:cNvPr>
            <p:cNvSpPr/>
            <p:nvPr/>
          </p:nvSpPr>
          <p:spPr>
            <a:xfrm>
              <a:off x="3676826" y="1646194"/>
              <a:ext cx="701445" cy="701445"/>
            </a:xfrm>
            <a:custGeom>
              <a:avLst/>
              <a:gdLst/>
              <a:ahLst/>
              <a:cxnLst/>
              <a:rect l="l" t="t" r="r" b="b"/>
              <a:pathLst>
                <a:path w="12432" h="12432" extrusionOk="0">
                  <a:moveTo>
                    <a:pt x="6266" y="0"/>
                  </a:moveTo>
                  <a:cubicBezTo>
                    <a:pt x="2808" y="0"/>
                    <a:pt x="1" y="2732"/>
                    <a:pt x="1" y="6166"/>
                  </a:cubicBezTo>
                  <a:cubicBezTo>
                    <a:pt x="1" y="9624"/>
                    <a:pt x="2808" y="12431"/>
                    <a:pt x="6266" y="12431"/>
                  </a:cubicBezTo>
                  <a:cubicBezTo>
                    <a:pt x="9600" y="12431"/>
                    <a:pt x="12432" y="9624"/>
                    <a:pt x="12432" y="6166"/>
                  </a:cubicBezTo>
                  <a:cubicBezTo>
                    <a:pt x="12432" y="2732"/>
                    <a:pt x="9600" y="0"/>
                    <a:pt x="6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27;p93">
              <a:extLst>
                <a:ext uri="{FF2B5EF4-FFF2-40B4-BE49-F238E27FC236}">
                  <a16:creationId xmlns:a16="http://schemas.microsoft.com/office/drawing/2014/main" id="{6523A350-465F-496A-86CB-6EEC5B979F39}"/>
                </a:ext>
              </a:extLst>
            </p:cNvPr>
            <p:cNvSpPr/>
            <p:nvPr/>
          </p:nvSpPr>
          <p:spPr>
            <a:xfrm>
              <a:off x="3752425" y="1721549"/>
              <a:ext cx="548855" cy="545097"/>
            </a:xfrm>
            <a:custGeom>
              <a:avLst/>
              <a:gdLst/>
              <a:ahLst/>
              <a:cxnLst/>
              <a:rect l="l" t="t" r="r" b="b"/>
              <a:pathLst>
                <a:path w="10953" h="10878" extrusionOk="0">
                  <a:moveTo>
                    <a:pt x="5539" y="0"/>
                  </a:moveTo>
                  <a:cubicBezTo>
                    <a:pt x="2507" y="0"/>
                    <a:pt x="0" y="2406"/>
                    <a:pt x="0" y="5439"/>
                  </a:cubicBezTo>
                  <a:cubicBezTo>
                    <a:pt x="0" y="8471"/>
                    <a:pt x="2507" y="10877"/>
                    <a:pt x="5539" y="10877"/>
                  </a:cubicBezTo>
                  <a:cubicBezTo>
                    <a:pt x="8447" y="10877"/>
                    <a:pt x="10953" y="8471"/>
                    <a:pt x="10953" y="5439"/>
                  </a:cubicBezTo>
                  <a:cubicBezTo>
                    <a:pt x="10953" y="2406"/>
                    <a:pt x="8447" y="0"/>
                    <a:pt x="55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B1749495-ECBB-4B46-9B92-FEDEFF0423B7}"/>
              </a:ext>
            </a:extLst>
          </p:cNvPr>
          <p:cNvSpPr txBox="1"/>
          <p:nvPr/>
        </p:nvSpPr>
        <p:spPr>
          <a:xfrm>
            <a:off x="1154268" y="1373406"/>
            <a:ext cx="683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Objectives for the experimental work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C0A4791-0EAC-4469-8742-52EFCAA1E0DF}"/>
              </a:ext>
            </a:extLst>
          </p:cNvPr>
          <p:cNvSpPr txBox="1"/>
          <p:nvPr/>
        </p:nvSpPr>
        <p:spPr>
          <a:xfrm>
            <a:off x="1154268" y="2894564"/>
            <a:ext cx="683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Requirements for the proposed experiments 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DCBBD52-17A9-4199-8D01-E9CDD16EC6FD}"/>
              </a:ext>
            </a:extLst>
          </p:cNvPr>
          <p:cNvSpPr txBox="1"/>
          <p:nvPr/>
        </p:nvSpPr>
        <p:spPr>
          <a:xfrm>
            <a:off x="1154267" y="1862796"/>
            <a:ext cx="7415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Comfort the results of the two-phase flow model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Observe (some of) the physico-chemical phenomena for dissolved gases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Study (some of) the operational regimes of the separator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ADC413B-6C8B-43B9-B0D2-A811386FED74}"/>
              </a:ext>
            </a:extLst>
          </p:cNvPr>
          <p:cNvSpPr txBox="1"/>
          <p:nvPr/>
        </p:nvSpPr>
        <p:spPr>
          <a:xfrm>
            <a:off x="1154267" y="3327397"/>
            <a:ext cx="77572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Steady state or long transients (order of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hs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Be able to characterize the bubbles present in the system</a:t>
            </a:r>
          </a:p>
          <a:p>
            <a:pPr marL="285750" lvl="1" indent="-285750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Low void fraction (bubbles as dispersed phase)</a:t>
            </a:r>
          </a:p>
          <a:p>
            <a:pPr marL="285750" lvl="1" indent="-285750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Be ready for the experimental campaign (summer 2024)</a:t>
            </a:r>
          </a:p>
          <a:p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E6D2DAF-A7C9-43BE-9507-03A6D49F313B}"/>
              </a:ext>
            </a:extLst>
          </p:cNvPr>
          <p:cNvSpPr txBox="1"/>
          <p:nvPr/>
        </p:nvSpPr>
        <p:spPr>
          <a:xfrm>
            <a:off x="1665171" y="4943445"/>
            <a:ext cx="2262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Martin </a:t>
            </a:r>
            <a:r>
              <a:rPr lang="en-US" sz="700" dirty="0" err="1"/>
              <a:t>Marone</a:t>
            </a:r>
            <a:r>
              <a:rPr lang="en-US" sz="700" dirty="0"/>
              <a:t> – PhD seminars LPSC – 25/03/2024 </a:t>
            </a:r>
            <a:endParaRPr lang="fr-FR" sz="700" dirty="0"/>
          </a:p>
        </p:txBody>
      </p:sp>
    </p:spTree>
    <p:extLst>
      <p:ext uri="{BB962C8B-B14F-4D97-AF65-F5344CB8AC3E}">
        <p14:creationId xmlns:p14="http://schemas.microsoft.com/office/powerpoint/2010/main" val="148406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" name="Google Shape;3308;p93"/>
          <p:cNvSpPr txBox="1">
            <a:spLocks noGrp="1"/>
          </p:cNvSpPr>
          <p:nvPr>
            <p:ph type="ctrTitle"/>
          </p:nvPr>
        </p:nvSpPr>
        <p:spPr>
          <a:xfrm>
            <a:off x="482600" y="468450"/>
            <a:ext cx="7879302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Scheme of the water loop (built at FEST)</a:t>
            </a:r>
            <a:endParaRPr sz="4000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894A9B9-3A15-421A-AB85-34D59E4F474C}"/>
              </a:ext>
            </a:extLst>
          </p:cNvPr>
          <p:cNvSpPr/>
          <p:nvPr/>
        </p:nvSpPr>
        <p:spPr>
          <a:xfrm>
            <a:off x="2356701" y="1541286"/>
            <a:ext cx="3860277" cy="21728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78D66CD-33C5-4DF0-AEA9-D2B674944202}"/>
              </a:ext>
            </a:extLst>
          </p:cNvPr>
          <p:cNvSpPr/>
          <p:nvPr/>
        </p:nvSpPr>
        <p:spPr>
          <a:xfrm>
            <a:off x="2567232" y="1710968"/>
            <a:ext cx="3439213" cy="18335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Cylindre 4">
            <a:extLst>
              <a:ext uri="{FF2B5EF4-FFF2-40B4-BE49-F238E27FC236}">
                <a16:creationId xmlns:a16="http://schemas.microsoft.com/office/drawing/2014/main" id="{146D4079-DB77-4781-93BA-2F87ECBC1226}"/>
              </a:ext>
            </a:extLst>
          </p:cNvPr>
          <p:cNvSpPr/>
          <p:nvPr/>
        </p:nvSpPr>
        <p:spPr>
          <a:xfrm>
            <a:off x="5751034" y="1308760"/>
            <a:ext cx="730577" cy="1272619"/>
          </a:xfrm>
          <a:prstGeom prst="ca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46326A-7806-4004-89A0-7638E681D28F}"/>
              </a:ext>
            </a:extLst>
          </p:cNvPr>
          <p:cNvSpPr/>
          <p:nvPr/>
        </p:nvSpPr>
        <p:spPr>
          <a:xfrm>
            <a:off x="4917654" y="3464369"/>
            <a:ext cx="400640" cy="367646"/>
          </a:xfrm>
          <a:prstGeom prst="rect">
            <a:avLst/>
          </a:prstGeom>
          <a:solidFill>
            <a:srgbClr val="FF96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D7449958-59E0-4EAF-BC18-619691C3BF51}"/>
              </a:ext>
            </a:extLst>
          </p:cNvPr>
          <p:cNvSpPr/>
          <p:nvPr/>
        </p:nvSpPr>
        <p:spPr>
          <a:xfrm>
            <a:off x="3015400" y="3454924"/>
            <a:ext cx="674016" cy="35350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A49E73E-F3ED-484D-B956-4303F5A992DB}"/>
              </a:ext>
            </a:extLst>
          </p:cNvPr>
          <p:cNvSpPr/>
          <p:nvPr/>
        </p:nvSpPr>
        <p:spPr>
          <a:xfrm>
            <a:off x="4257820" y="3681168"/>
            <a:ext cx="62601" cy="1557778"/>
          </a:xfrm>
          <a:prstGeom prst="roundRect">
            <a:avLst/>
          </a:prstGeom>
          <a:solidFill>
            <a:srgbClr val="D6CD58"/>
          </a:solidFill>
          <a:ln>
            <a:solidFill>
              <a:srgbClr val="A097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6F6DA6-AD9F-49BE-A65A-6BC3A9C0D15F}"/>
              </a:ext>
            </a:extLst>
          </p:cNvPr>
          <p:cNvSpPr/>
          <p:nvPr/>
        </p:nvSpPr>
        <p:spPr>
          <a:xfrm>
            <a:off x="3651712" y="3544480"/>
            <a:ext cx="559124" cy="169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1C5CEED-4113-4310-9443-E7D93C101A91}"/>
              </a:ext>
            </a:extLst>
          </p:cNvPr>
          <p:cNvSpPr/>
          <p:nvPr/>
        </p:nvSpPr>
        <p:spPr>
          <a:xfrm>
            <a:off x="4114799" y="3459639"/>
            <a:ext cx="339365" cy="3535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31E5D5-8A8A-437E-93DE-F7A2A0D6E7E2}"/>
              </a:ext>
            </a:extLst>
          </p:cNvPr>
          <p:cNvSpPr/>
          <p:nvPr/>
        </p:nvSpPr>
        <p:spPr>
          <a:xfrm>
            <a:off x="4095944" y="4246779"/>
            <a:ext cx="377073" cy="136689"/>
          </a:xfrm>
          <a:prstGeom prst="rect">
            <a:avLst/>
          </a:prstGeom>
          <a:solidFill>
            <a:srgbClr val="00B050"/>
          </a:solidFill>
          <a:ln>
            <a:solidFill>
              <a:srgbClr val="007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Cylindre 13">
            <a:extLst>
              <a:ext uri="{FF2B5EF4-FFF2-40B4-BE49-F238E27FC236}">
                <a16:creationId xmlns:a16="http://schemas.microsoft.com/office/drawing/2014/main" id="{349D6D1A-09C5-4BAC-ADF3-CD9D704F7B9B}"/>
              </a:ext>
            </a:extLst>
          </p:cNvPr>
          <p:cNvSpPr/>
          <p:nvPr/>
        </p:nvSpPr>
        <p:spPr>
          <a:xfrm>
            <a:off x="2202926" y="2960021"/>
            <a:ext cx="534575" cy="230955"/>
          </a:xfrm>
          <a:prstGeom prst="can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Cylindre 12">
            <a:extLst>
              <a:ext uri="{FF2B5EF4-FFF2-40B4-BE49-F238E27FC236}">
                <a16:creationId xmlns:a16="http://schemas.microsoft.com/office/drawing/2014/main" id="{EEC6079D-CAC9-47C2-B726-60B224487DDD}"/>
              </a:ext>
            </a:extLst>
          </p:cNvPr>
          <p:cNvSpPr/>
          <p:nvPr/>
        </p:nvSpPr>
        <p:spPr>
          <a:xfrm>
            <a:off x="2308778" y="2317816"/>
            <a:ext cx="313444" cy="709368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Cylindre 14">
            <a:extLst>
              <a:ext uri="{FF2B5EF4-FFF2-40B4-BE49-F238E27FC236}">
                <a16:creationId xmlns:a16="http://schemas.microsoft.com/office/drawing/2014/main" id="{1A6F1960-EF28-4014-A2DA-7D4CC882C288}"/>
              </a:ext>
            </a:extLst>
          </p:cNvPr>
          <p:cNvSpPr/>
          <p:nvPr/>
        </p:nvSpPr>
        <p:spPr>
          <a:xfrm>
            <a:off x="2207879" y="2228263"/>
            <a:ext cx="534575" cy="210918"/>
          </a:xfrm>
          <a:prstGeom prst="can">
            <a:avLst>
              <a:gd name="adj" fmla="val 4745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en L 16">
            <a:extLst>
              <a:ext uri="{FF2B5EF4-FFF2-40B4-BE49-F238E27FC236}">
                <a16:creationId xmlns:a16="http://schemas.microsoft.com/office/drawing/2014/main" id="{26263581-A2B7-4F29-8296-36FD84688D04}"/>
              </a:ext>
            </a:extLst>
          </p:cNvPr>
          <p:cNvSpPr/>
          <p:nvPr/>
        </p:nvSpPr>
        <p:spPr>
          <a:xfrm flipH="1" flipV="1">
            <a:off x="2362604" y="1992589"/>
            <a:ext cx="94750" cy="273377"/>
          </a:xfrm>
          <a:prstGeom prst="corner">
            <a:avLst/>
          </a:prstGeom>
          <a:solidFill>
            <a:srgbClr val="D6CD58"/>
          </a:solidFill>
          <a:ln>
            <a:solidFill>
              <a:srgbClr val="A097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F116082-76BF-4E83-A077-386C61339193}"/>
              </a:ext>
            </a:extLst>
          </p:cNvPr>
          <p:cNvSpPr/>
          <p:nvPr/>
        </p:nvSpPr>
        <p:spPr>
          <a:xfrm rot="16200000">
            <a:off x="1953439" y="1842329"/>
            <a:ext cx="45719" cy="351547"/>
          </a:xfrm>
          <a:prstGeom prst="roundRect">
            <a:avLst/>
          </a:prstGeom>
          <a:solidFill>
            <a:srgbClr val="D6CD58"/>
          </a:solidFill>
          <a:ln>
            <a:solidFill>
              <a:srgbClr val="A097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Joindre 10">
            <a:extLst>
              <a:ext uri="{FF2B5EF4-FFF2-40B4-BE49-F238E27FC236}">
                <a16:creationId xmlns:a16="http://schemas.microsoft.com/office/drawing/2014/main" id="{E531AB75-4462-42C0-B1ED-C0A00279D78F}"/>
              </a:ext>
            </a:extLst>
          </p:cNvPr>
          <p:cNvSpPr/>
          <p:nvPr/>
        </p:nvSpPr>
        <p:spPr>
          <a:xfrm rot="16200000">
            <a:off x="2149705" y="1884773"/>
            <a:ext cx="174395" cy="273377"/>
          </a:xfrm>
          <a:prstGeom prst="flowChartCollate">
            <a:avLst/>
          </a:prstGeom>
          <a:solidFill>
            <a:srgbClr val="E56291"/>
          </a:solidFill>
          <a:ln>
            <a:solidFill>
              <a:srgbClr val="A539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Forme en L 19">
            <a:extLst>
              <a:ext uri="{FF2B5EF4-FFF2-40B4-BE49-F238E27FC236}">
                <a16:creationId xmlns:a16="http://schemas.microsoft.com/office/drawing/2014/main" id="{67501767-5891-4837-9987-295CAD791034}"/>
              </a:ext>
            </a:extLst>
          </p:cNvPr>
          <p:cNvSpPr/>
          <p:nvPr/>
        </p:nvSpPr>
        <p:spPr>
          <a:xfrm flipV="1">
            <a:off x="2521682" y="1993773"/>
            <a:ext cx="335125" cy="273377"/>
          </a:xfrm>
          <a:prstGeom prst="corner">
            <a:avLst>
              <a:gd name="adj1" fmla="val 18965"/>
              <a:gd name="adj2" fmla="val 17242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47E2CFD5-D0AE-434A-92A7-5D63497C2EBC}"/>
              </a:ext>
            </a:extLst>
          </p:cNvPr>
          <p:cNvSpPr/>
          <p:nvPr/>
        </p:nvSpPr>
        <p:spPr>
          <a:xfrm>
            <a:off x="2727686" y="1893610"/>
            <a:ext cx="238999" cy="230955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05EA34-0AEE-4C1F-9226-F2334832A3D6}"/>
              </a:ext>
            </a:extLst>
          </p:cNvPr>
          <p:cNvSpPr txBox="1"/>
          <p:nvPr/>
        </p:nvSpPr>
        <p:spPr>
          <a:xfrm>
            <a:off x="3862436" y="3202759"/>
            <a:ext cx="8967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Air injection</a:t>
            </a:r>
            <a:endParaRPr lang="fr-FR" sz="105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4824F25-D2B9-49B2-9AB2-C57F403A23A2}"/>
              </a:ext>
            </a:extLst>
          </p:cNvPr>
          <p:cNvSpPr txBox="1"/>
          <p:nvPr/>
        </p:nvSpPr>
        <p:spPr>
          <a:xfrm>
            <a:off x="2977196" y="4180790"/>
            <a:ext cx="11769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Air flowmeter</a:t>
            </a:r>
            <a:endParaRPr lang="fr-FR" sz="105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1940B6F-678A-4960-B001-0838A81D534B}"/>
              </a:ext>
            </a:extLst>
          </p:cNvPr>
          <p:cNvSpPr txBox="1"/>
          <p:nvPr/>
        </p:nvSpPr>
        <p:spPr>
          <a:xfrm>
            <a:off x="4713301" y="3808431"/>
            <a:ext cx="8137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Water </a:t>
            </a:r>
          </a:p>
          <a:p>
            <a:pPr algn="ctr"/>
            <a:r>
              <a:rPr lang="en-US" sz="1050" dirty="0"/>
              <a:t>flowmeter</a:t>
            </a:r>
            <a:endParaRPr lang="fr-FR" sz="105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AD5332-6A15-403A-86D3-1678B574C843}"/>
              </a:ext>
            </a:extLst>
          </p:cNvPr>
          <p:cNvSpPr txBox="1"/>
          <p:nvPr/>
        </p:nvSpPr>
        <p:spPr>
          <a:xfrm>
            <a:off x="6449251" y="1710968"/>
            <a:ext cx="8137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Water </a:t>
            </a:r>
          </a:p>
          <a:p>
            <a:pPr algn="ctr"/>
            <a:r>
              <a:rPr lang="en-US" sz="1050" dirty="0"/>
              <a:t>reservoir</a:t>
            </a:r>
            <a:endParaRPr lang="fr-FR" sz="105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06724F0-7E6E-4F18-9C8E-DAA259A28D28}"/>
              </a:ext>
            </a:extLst>
          </p:cNvPr>
          <p:cNvSpPr txBox="1"/>
          <p:nvPr/>
        </p:nvSpPr>
        <p:spPr>
          <a:xfrm>
            <a:off x="2984117" y="3068066"/>
            <a:ext cx="8137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Square section</a:t>
            </a:r>
            <a:endParaRPr lang="fr-FR" sz="105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11D99EA-185A-46F2-95BC-EBF02056A31C}"/>
              </a:ext>
            </a:extLst>
          </p:cNvPr>
          <p:cNvSpPr txBox="1"/>
          <p:nvPr/>
        </p:nvSpPr>
        <p:spPr>
          <a:xfrm>
            <a:off x="1444577" y="2572643"/>
            <a:ext cx="8137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Separator</a:t>
            </a:r>
            <a:endParaRPr lang="fr-FR" sz="105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6F70177-E1D3-4D94-BEE2-420024C989E0}"/>
              </a:ext>
            </a:extLst>
          </p:cNvPr>
          <p:cNvSpPr txBox="1"/>
          <p:nvPr/>
        </p:nvSpPr>
        <p:spPr>
          <a:xfrm>
            <a:off x="1461014" y="1568326"/>
            <a:ext cx="8137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Release valve</a:t>
            </a:r>
            <a:endParaRPr lang="fr-FR" sz="105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A2A5365-A8DC-47BB-AA54-C7E181563DE4}"/>
              </a:ext>
            </a:extLst>
          </p:cNvPr>
          <p:cNvSpPr txBox="1"/>
          <p:nvPr/>
        </p:nvSpPr>
        <p:spPr>
          <a:xfrm>
            <a:off x="2902357" y="1812765"/>
            <a:ext cx="8137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Pressure gauge</a:t>
            </a:r>
            <a:endParaRPr lang="fr-FR" sz="1050" dirty="0"/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040D0BB5-EBEE-4D90-B3A6-182E17B87704}"/>
              </a:ext>
            </a:extLst>
          </p:cNvPr>
          <p:cNvSpPr/>
          <p:nvPr/>
        </p:nvSpPr>
        <p:spPr>
          <a:xfrm>
            <a:off x="4048812" y="1352750"/>
            <a:ext cx="579749" cy="8955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BBF16B9-CF45-4B7C-A983-5C638419FB54}"/>
              </a:ext>
            </a:extLst>
          </p:cNvPr>
          <p:cNvSpPr txBox="1"/>
          <p:nvPr/>
        </p:nvSpPr>
        <p:spPr>
          <a:xfrm>
            <a:off x="3931274" y="1087050"/>
            <a:ext cx="8137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Water flow</a:t>
            </a:r>
            <a:endParaRPr lang="fr-FR" sz="1050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5D81B2A-E13A-4B02-A7AC-38EE296E6797}"/>
              </a:ext>
            </a:extLst>
          </p:cNvPr>
          <p:cNvSpPr txBox="1"/>
          <p:nvPr/>
        </p:nvSpPr>
        <p:spPr>
          <a:xfrm>
            <a:off x="4480920" y="4609352"/>
            <a:ext cx="8955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Pressurized air flow</a:t>
            </a:r>
            <a:endParaRPr lang="fr-FR" sz="1050" dirty="0"/>
          </a:p>
        </p:txBody>
      </p:sp>
      <p:sp>
        <p:nvSpPr>
          <p:cNvPr id="35" name="Flèche : droite 34">
            <a:extLst>
              <a:ext uri="{FF2B5EF4-FFF2-40B4-BE49-F238E27FC236}">
                <a16:creationId xmlns:a16="http://schemas.microsoft.com/office/drawing/2014/main" id="{2C1CF3F7-4C50-423E-B04F-D06C4958DEAE}"/>
              </a:ext>
            </a:extLst>
          </p:cNvPr>
          <p:cNvSpPr/>
          <p:nvPr/>
        </p:nvSpPr>
        <p:spPr>
          <a:xfrm rot="16200000">
            <a:off x="4273171" y="4729062"/>
            <a:ext cx="415498" cy="7188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A74C766B-8C52-4EBB-83ED-79D1D0097C96}"/>
              </a:ext>
            </a:extLst>
          </p:cNvPr>
          <p:cNvSpPr txBox="1"/>
          <p:nvPr/>
        </p:nvSpPr>
        <p:spPr>
          <a:xfrm>
            <a:off x="8499321" y="475603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</a:t>
            </a:r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028DCBF-73E7-4AB6-BE9E-7A942A4BA512}"/>
              </a:ext>
            </a:extLst>
          </p:cNvPr>
          <p:cNvSpPr txBox="1"/>
          <p:nvPr/>
        </p:nvSpPr>
        <p:spPr>
          <a:xfrm>
            <a:off x="1665171" y="4943445"/>
            <a:ext cx="2262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Martin </a:t>
            </a:r>
            <a:r>
              <a:rPr lang="en-US" sz="700" dirty="0" err="1"/>
              <a:t>Marone</a:t>
            </a:r>
            <a:r>
              <a:rPr lang="en-US" sz="700" dirty="0"/>
              <a:t> – PhD seminars LPSC – 25/03/2024 </a:t>
            </a:r>
            <a:endParaRPr lang="fr-FR" sz="700" dirty="0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BFC666E6-1A0A-40A6-8119-0CEBBD5AA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9102" y="1595809"/>
            <a:ext cx="1718942" cy="1143807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DFD94E0E-8E1C-46E3-B5AE-E51846AE2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37604" y="3386736"/>
            <a:ext cx="1717729" cy="1143000"/>
          </a:xfrm>
          <a:prstGeom prst="rect">
            <a:avLst/>
          </a:prstGeom>
        </p:spPr>
      </p:pic>
      <p:sp>
        <p:nvSpPr>
          <p:cNvPr id="41" name="Ellipse 40">
            <a:extLst>
              <a:ext uri="{FF2B5EF4-FFF2-40B4-BE49-F238E27FC236}">
                <a16:creationId xmlns:a16="http://schemas.microsoft.com/office/drawing/2014/main" id="{5FE699E9-7D80-4D04-92CA-6A0C407B63BC}"/>
              </a:ext>
            </a:extLst>
          </p:cNvPr>
          <p:cNvSpPr/>
          <p:nvPr/>
        </p:nvSpPr>
        <p:spPr>
          <a:xfrm>
            <a:off x="5887723" y="2824563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riangle isocèle 2">
            <a:extLst>
              <a:ext uri="{FF2B5EF4-FFF2-40B4-BE49-F238E27FC236}">
                <a16:creationId xmlns:a16="http://schemas.microsoft.com/office/drawing/2014/main" id="{5759B9D7-5257-4CE0-A4C2-002EA976C780}"/>
              </a:ext>
            </a:extLst>
          </p:cNvPr>
          <p:cNvSpPr/>
          <p:nvPr/>
        </p:nvSpPr>
        <p:spPr>
          <a:xfrm flipV="1">
            <a:off x="5916003" y="2950690"/>
            <a:ext cx="400640" cy="331073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61819D5-6C02-41AA-8C70-1EC603C05918}"/>
              </a:ext>
            </a:extLst>
          </p:cNvPr>
          <p:cNvSpPr txBox="1"/>
          <p:nvPr/>
        </p:nvSpPr>
        <p:spPr>
          <a:xfrm>
            <a:off x="6184508" y="2958407"/>
            <a:ext cx="8137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Pump</a:t>
            </a:r>
            <a:endParaRPr lang="fr-FR" sz="1050" dirty="0"/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4E9D5AB0-444A-4B49-9596-2901F498A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144" y="1072300"/>
            <a:ext cx="4267200" cy="3200400"/>
          </a:xfrm>
          <a:prstGeom prst="rect">
            <a:avLst/>
          </a:prstGeom>
          <a:solidFill>
            <a:srgbClr val="D6CD58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617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A3FF6ED-C938-464F-9BFD-F3AB502CB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770723" y="468450"/>
            <a:ext cx="7389719" cy="577800"/>
          </a:xfrm>
        </p:spPr>
        <p:txBody>
          <a:bodyPr/>
          <a:lstStyle/>
          <a:p>
            <a:r>
              <a:rPr lang="en-US" sz="4000" dirty="0"/>
              <a:t>Planning for the second half of the PhD</a:t>
            </a:r>
            <a:endParaRPr lang="fr-FR" sz="36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2F8F2AA-FE9B-4793-AE77-0D908C3091C1}"/>
              </a:ext>
            </a:extLst>
          </p:cNvPr>
          <p:cNvSpPr txBox="1"/>
          <p:nvPr/>
        </p:nvSpPr>
        <p:spPr>
          <a:xfrm>
            <a:off x="4385793" y="478159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769D506-8772-4E8A-9662-0F32CB1BB1AE}"/>
              </a:ext>
            </a:extLst>
          </p:cNvPr>
          <p:cNvSpPr txBox="1">
            <a:spLocks/>
          </p:cNvSpPr>
          <p:nvPr/>
        </p:nvSpPr>
        <p:spPr>
          <a:xfrm>
            <a:off x="483867" y="1190821"/>
            <a:ext cx="8097608" cy="3446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arabi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None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romanL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arabi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alphaL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romanL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arabi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alphaL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000"/>
              <a:buFont typeface="Arvo"/>
              <a:buAutoNum type="romanL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139700" indent="0">
              <a:spcAft>
                <a:spcPts val="600"/>
              </a:spcAft>
              <a:buNone/>
            </a:pPr>
            <a:r>
              <a:rPr lang="en-US" sz="16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Tasks</a:t>
            </a:r>
          </a:p>
          <a:p>
            <a:pPr marL="4254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and implementation of migration model.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(April – May 2024)</a:t>
            </a:r>
          </a:p>
          <a:p>
            <a:pPr marL="4254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 of the experimental campaign to be performed with the water loop.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(April – May 2024)</a:t>
            </a:r>
            <a:endParaRPr lang="en-US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254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 two-phase flow solver </a:t>
            </a:r>
            <a:r>
              <a:rPr lang="en-US" sz="16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EulerFOAM</a:t>
            </a:r>
            <a:r>
              <a:rPr lang="en-US" sz="1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the MPT.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(June – Aug 2024)</a:t>
            </a:r>
            <a:endParaRPr lang="en-US" sz="16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254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 the experiments at FEST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(July – Sep 2024)</a:t>
            </a:r>
            <a:r>
              <a:rPr lang="en-US" sz="1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compare them with model predictions. (Sep – Oct 2024)</a:t>
            </a:r>
            <a:r>
              <a:rPr lang="en-US" sz="1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254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Parametric study of a MSR using the full model. (Nov 2024 – Jan 2025)</a:t>
            </a:r>
            <a:r>
              <a:rPr lang="en-US" sz="1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254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Thesis writing. (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Fev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Aug 2025)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F8E323-21BE-4F70-92DB-EC962064E2DC}"/>
              </a:ext>
            </a:extLst>
          </p:cNvPr>
          <p:cNvSpPr txBox="1"/>
          <p:nvPr/>
        </p:nvSpPr>
        <p:spPr>
          <a:xfrm>
            <a:off x="7630823" y="1146895"/>
            <a:ext cx="182111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</a:p>
          <a:p>
            <a:r>
              <a:rPr lang="en-US" sz="105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progress</a:t>
            </a:r>
          </a:p>
          <a:p>
            <a:r>
              <a:rPr lang="en-US" sz="105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step</a:t>
            </a:r>
            <a:endParaRPr lang="fr-FR" sz="105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6439F28-52BC-4690-B306-1123C0CA8A80}"/>
              </a:ext>
            </a:extLst>
          </p:cNvPr>
          <p:cNvSpPr txBox="1"/>
          <p:nvPr/>
        </p:nvSpPr>
        <p:spPr>
          <a:xfrm>
            <a:off x="1665171" y="4943445"/>
            <a:ext cx="2262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Martin </a:t>
            </a:r>
            <a:r>
              <a:rPr lang="en-US" sz="700" dirty="0" err="1"/>
              <a:t>Marone</a:t>
            </a:r>
            <a:r>
              <a:rPr lang="en-US" sz="700" dirty="0"/>
              <a:t> – PhD seminars LPSC – 25/03/2024 </a:t>
            </a:r>
            <a:endParaRPr lang="fr-FR" sz="700" dirty="0"/>
          </a:p>
        </p:txBody>
      </p:sp>
    </p:spTree>
    <p:extLst>
      <p:ext uri="{BB962C8B-B14F-4D97-AF65-F5344CB8AC3E}">
        <p14:creationId xmlns:p14="http://schemas.microsoft.com/office/powerpoint/2010/main" val="65503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2640A28-B616-4094-91B4-967F73016710}"/>
              </a:ext>
            </a:extLst>
          </p:cNvPr>
          <p:cNvSpPr txBox="1">
            <a:spLocks/>
          </p:cNvSpPr>
          <p:nvPr/>
        </p:nvSpPr>
        <p:spPr>
          <a:xfrm>
            <a:off x="360367" y="909484"/>
            <a:ext cx="8497176" cy="4680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arabi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None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romanL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arabi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alphaL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romanL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arabi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vo"/>
              <a:buAutoNum type="alphaL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000"/>
              <a:buFont typeface="Arvo"/>
              <a:buAutoNum type="romanLcPeriod"/>
              <a:defRPr sz="1000" b="0" i="0" u="none" strike="noStrike" cap="none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4254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2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2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phenomena </a:t>
            </a:r>
            <a:r>
              <a:rPr lang="en-US" sz="12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associated with the mobility of FPs in a MSR were </a:t>
            </a:r>
            <a:r>
              <a:rPr lang="en-US" sz="12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identified.</a:t>
            </a:r>
          </a:p>
          <a:p>
            <a:pPr marL="4254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2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2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water-loop is already operational</a:t>
            </a:r>
            <a:r>
              <a:rPr lang="en-US" sz="12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quick tests are being done to assist the experiment-design process.</a:t>
            </a:r>
            <a:endParaRPr lang="en-US" sz="125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254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2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2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stage of the model </a:t>
            </a:r>
            <a:r>
              <a:rPr lang="en-US" sz="12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development/implementation was </a:t>
            </a:r>
            <a:r>
              <a:rPr lang="en-US" sz="12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</a:t>
            </a:r>
            <a:r>
              <a:rPr lang="en-US" sz="12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successfully (with the publication of the results in PHYSOR 2024).</a:t>
            </a:r>
          </a:p>
          <a:p>
            <a:pPr marL="4254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2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was found that to properly address the </a:t>
            </a:r>
            <a:r>
              <a:rPr lang="en-US" sz="12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removal efficiency </a:t>
            </a:r>
            <a:r>
              <a:rPr lang="en-US" sz="12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FG separator a </a:t>
            </a:r>
            <a:r>
              <a:rPr lang="en-US" sz="12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model </a:t>
            </a:r>
            <a:r>
              <a:rPr lang="en-US" sz="12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includes the </a:t>
            </a:r>
            <a:r>
              <a:rPr lang="en-US" sz="12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migration</a:t>
            </a:r>
            <a:r>
              <a:rPr lang="en-US" sz="12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2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bubble distribution </a:t>
            </a:r>
            <a:r>
              <a:rPr lang="en-US" sz="12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required.</a:t>
            </a:r>
          </a:p>
          <a:p>
            <a:pPr marL="4254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2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development of the </a:t>
            </a:r>
            <a:r>
              <a:rPr lang="en-US" sz="12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stage </a:t>
            </a:r>
            <a:r>
              <a:rPr lang="en-US" sz="12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model together with the </a:t>
            </a:r>
            <a:r>
              <a:rPr lang="en-US" sz="12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of the experimental campaign</a:t>
            </a:r>
            <a:r>
              <a:rPr lang="en-US" sz="12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been </a:t>
            </a:r>
            <a:r>
              <a:rPr lang="en-US" sz="125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started</a:t>
            </a:r>
            <a:r>
              <a:rPr lang="en-US" sz="12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39700" indent="0">
              <a:spcAft>
                <a:spcPts val="600"/>
              </a:spcAft>
              <a:buNone/>
            </a:pPr>
            <a:r>
              <a:rPr lang="en-US" sz="14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Publications</a:t>
            </a: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 </a:t>
            </a:r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Rubiolo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F. </a:t>
            </a:r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Quinteros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N. Capellan, </a:t>
            </a:r>
            <a:r>
              <a:rPr lang="en-US" sz="11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11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Marone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V. </a:t>
            </a:r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Ghetta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J. Giraud, F. </a:t>
            </a:r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Szmandiuk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"Molten Salt Reactor Concepts for Advanced Nuclear Electric Propulsion (NEP) Systems", 75th International Astronautical Congress (IAC), 14-18 October 2024, Milan.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11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Marone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P. </a:t>
            </a:r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Rubiolo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V. </a:t>
            </a:r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Ghetta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J. Giraud, F. </a:t>
            </a:r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Quinteros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Development of a Gaseous Fission Products' Model for a Molten Salt Reactor (MSR): Analysis of the Effect of the Gas Removal System's Efficiency on the Concentration of Xenon in the Fuel Circuit. International Conference on Physics of Reactors (PHYSOR 2024), 21-24 April , 2024, San Francisco.</a:t>
            </a:r>
            <a:endParaRPr lang="fr-FR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issue of the ANS journal Nuclear Science and Engineering 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Summer 2024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0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An additional publication (journal or ANS 2025 meeting) is expected for the first half of 2025</a:t>
            </a:r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9700" indent="0">
              <a:spcAft>
                <a:spcPts val="600"/>
              </a:spcAft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139700" indent="0">
              <a:spcAft>
                <a:spcPts val="600"/>
              </a:spcAft>
              <a:buNone/>
            </a:pPr>
            <a:endParaRPr lang="en-US" sz="400" dirty="0"/>
          </a:p>
          <a:p>
            <a:pPr marL="139700" indent="0">
              <a:buNone/>
            </a:pPr>
            <a:endParaRPr lang="en-US" dirty="0"/>
          </a:p>
          <a:p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A3FF6ED-C938-464F-9BFD-F3AB502CB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770723" y="468450"/>
            <a:ext cx="7389719" cy="577800"/>
          </a:xfrm>
        </p:spPr>
        <p:txBody>
          <a:bodyPr/>
          <a:lstStyle/>
          <a:p>
            <a:r>
              <a:rPr lang="en-US" sz="4000" dirty="0"/>
              <a:t>Conclusions and perspectives</a:t>
            </a:r>
            <a:endParaRPr lang="fr-FR" sz="36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A78636B-2353-4E08-9741-CD764813A54D}"/>
              </a:ext>
            </a:extLst>
          </p:cNvPr>
          <p:cNvSpPr txBox="1"/>
          <p:nvPr/>
        </p:nvSpPr>
        <p:spPr>
          <a:xfrm>
            <a:off x="4385793" y="478159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8F82C3F-EA7C-43CA-AC76-E73581D5954F}"/>
              </a:ext>
            </a:extLst>
          </p:cNvPr>
          <p:cNvSpPr txBox="1"/>
          <p:nvPr/>
        </p:nvSpPr>
        <p:spPr>
          <a:xfrm>
            <a:off x="1665171" y="4943445"/>
            <a:ext cx="2262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Martin </a:t>
            </a:r>
            <a:r>
              <a:rPr lang="en-US" sz="700" dirty="0" err="1"/>
              <a:t>Marone</a:t>
            </a:r>
            <a:r>
              <a:rPr lang="en-US" sz="700" dirty="0"/>
              <a:t> – PhD seminars LPSC – 25/03/2024 </a:t>
            </a:r>
            <a:endParaRPr lang="fr-FR" sz="700" dirty="0"/>
          </a:p>
        </p:txBody>
      </p:sp>
    </p:spTree>
    <p:extLst>
      <p:ext uri="{BB962C8B-B14F-4D97-AF65-F5344CB8AC3E}">
        <p14:creationId xmlns:p14="http://schemas.microsoft.com/office/powerpoint/2010/main" val="3262757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p64"/>
          <p:cNvSpPr txBox="1">
            <a:spLocks noGrp="1"/>
          </p:cNvSpPr>
          <p:nvPr>
            <p:ph type="title" idx="2"/>
          </p:nvPr>
        </p:nvSpPr>
        <p:spPr>
          <a:xfrm>
            <a:off x="692869" y="975794"/>
            <a:ext cx="5726783" cy="14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Thank you!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6" name="Google Shape;1966;p52">
            <a:extLst>
              <a:ext uri="{FF2B5EF4-FFF2-40B4-BE49-F238E27FC236}">
                <a16:creationId xmlns:a16="http://schemas.microsoft.com/office/drawing/2014/main" id="{18991D5E-9A4A-4ECE-9F99-B5A20CA2818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857062" y="2335607"/>
            <a:ext cx="3292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tx1"/>
                </a:solidFill>
                <a:latin typeface="Barlow Condensed" panose="00000506000000000000" pitchFamily="2" charset="0"/>
                <a:cs typeface="Calibri" panose="020F0502020204030204" pitchFamily="34" charset="0"/>
              </a:rPr>
              <a:t>Martin G. MARONE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00" b="1" dirty="0">
              <a:solidFill>
                <a:schemeClr val="tx1"/>
              </a:solidFill>
              <a:latin typeface="Barlow Condensed" panose="00000506000000000000" pitchFamily="2" charset="0"/>
              <a:cs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sz="1600" dirty="0">
              <a:solidFill>
                <a:schemeClr val="accent4"/>
              </a:solidFill>
              <a:latin typeface="+mn-lt"/>
              <a:cs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sz="100" dirty="0">
              <a:solidFill>
                <a:schemeClr val="accent4"/>
              </a:solidFill>
              <a:latin typeface="+mn-lt"/>
              <a:cs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m</a:t>
            </a:r>
            <a:r>
              <a:rPr lang="en" sz="1600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artin.marone@lpsc.in2p3.fr</a:t>
            </a:r>
            <a:endParaRPr sz="1600" dirty="0">
              <a:solidFill>
                <a:schemeClr val="bg1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B587170-F54D-4F4D-A31A-2B59F4ADC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220" y="3641001"/>
            <a:ext cx="2345475" cy="118872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C4B7595-1BF0-4AD6-80D9-85361AFAB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627" y="3641001"/>
            <a:ext cx="1188720" cy="118872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A2E3390-41AE-4FDD-AC2B-C88EB4315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780" y="2731907"/>
            <a:ext cx="228600" cy="2286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0C23BB3-CB46-4F5A-9AA5-7179151E7659}"/>
              </a:ext>
            </a:extLst>
          </p:cNvPr>
          <p:cNvSpPr txBox="1"/>
          <p:nvPr/>
        </p:nvSpPr>
        <p:spPr>
          <a:xfrm>
            <a:off x="4942709" y="2692318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martingmarone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560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F6C92C-DE49-4E67-9972-34830F7CE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770724" y="468450"/>
            <a:ext cx="7931573" cy="577800"/>
          </a:xfrm>
        </p:spPr>
        <p:txBody>
          <a:bodyPr/>
          <a:lstStyle/>
          <a:p>
            <a:r>
              <a:rPr lang="en-US" sz="4000" dirty="0"/>
              <a:t>Introduction: Molten Salt Reactors</a:t>
            </a:r>
            <a:endParaRPr lang="fr-FR" sz="4000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4C48EBA-4A86-4FAD-BABC-B025B82545BF}"/>
              </a:ext>
            </a:extLst>
          </p:cNvPr>
          <p:cNvSpPr/>
          <p:nvPr/>
        </p:nvSpPr>
        <p:spPr>
          <a:xfrm>
            <a:off x="563046" y="2094645"/>
            <a:ext cx="1492493" cy="12344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Molten Salt Reactors </a:t>
            </a:r>
            <a:endParaRPr lang="fr-FR" sz="1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F0E4A7D-E8A2-426C-8782-E33869EE0F05}"/>
              </a:ext>
            </a:extLst>
          </p:cNvPr>
          <p:cNvSpPr/>
          <p:nvPr/>
        </p:nvSpPr>
        <p:spPr>
          <a:xfrm>
            <a:off x="2712522" y="2853320"/>
            <a:ext cx="1441448" cy="6858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Solid Fuel</a:t>
            </a:r>
          </a:p>
          <a:p>
            <a:pPr algn="ctr"/>
            <a:r>
              <a:rPr lang="en-US" sz="11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(salt serves only as coolant)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0693082-847A-48D8-ADE9-8C270C454784}"/>
              </a:ext>
            </a:extLst>
          </p:cNvPr>
          <p:cNvSpPr/>
          <p:nvPr/>
        </p:nvSpPr>
        <p:spPr>
          <a:xfrm>
            <a:off x="2712522" y="1767584"/>
            <a:ext cx="1441448" cy="685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Liquid Fuel</a:t>
            </a:r>
          </a:p>
          <a:p>
            <a:pPr algn="ctr"/>
            <a:r>
              <a:rPr lang="en-US" sz="11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(salt serves as fuel and coolant)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882ECAB-1103-4EBA-A5B7-EACBEAA375AE}"/>
              </a:ext>
            </a:extLst>
          </p:cNvPr>
          <p:cNvSpPr/>
          <p:nvPr/>
        </p:nvSpPr>
        <p:spPr>
          <a:xfrm>
            <a:off x="4815795" y="2967848"/>
            <a:ext cx="1577283" cy="457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of scope</a:t>
            </a:r>
            <a:endParaRPr lang="fr-FR" b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2158597-4DA1-4CE6-A096-2CF00A111B2A}"/>
              </a:ext>
            </a:extLst>
          </p:cNvPr>
          <p:cNvSpPr/>
          <p:nvPr/>
        </p:nvSpPr>
        <p:spPr>
          <a:xfrm>
            <a:off x="4815795" y="1653284"/>
            <a:ext cx="4026736" cy="914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Fuel loop with transport of fission products (FPs) and connected to a possible on-line separation and reprocessing unit</a:t>
            </a:r>
            <a:endParaRPr lang="fr-FR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2F4311F-07BD-4712-9AA3-87F109D38182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 flipV="1">
            <a:off x="2055539" y="2110484"/>
            <a:ext cx="656983" cy="60138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4A77B2C-96A3-422C-AD3C-D239A52C22AE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4153970" y="2110484"/>
            <a:ext cx="661825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96AF8F9-45CF-498E-83D0-F51A72EE9089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2055539" y="2711865"/>
            <a:ext cx="656983" cy="484355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54B78A0-A392-4AD5-AB52-4F9709C4AE2F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4153970" y="3196220"/>
            <a:ext cx="661825" cy="228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A88ED6E1-C7CF-4B33-AD36-3792109EDE91}"/>
              </a:ext>
            </a:extLst>
          </p:cNvPr>
          <p:cNvSpPr txBox="1"/>
          <p:nvPr/>
        </p:nvSpPr>
        <p:spPr>
          <a:xfrm>
            <a:off x="531322" y="3728187"/>
            <a:ext cx="8260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This PhD addresses specifically the problem of modeling the </a:t>
            </a:r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distribution of the concentration of the FPs in the fuel circuit of a liquid fuel</a:t>
            </a:r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MSR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This distribution is affected by the Production, Transport and Separation of the FPs.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2BB64F3-FBDD-4012-925D-79712F104BD6}"/>
              </a:ext>
            </a:extLst>
          </p:cNvPr>
          <p:cNvSpPr txBox="1"/>
          <p:nvPr/>
        </p:nvSpPr>
        <p:spPr>
          <a:xfrm>
            <a:off x="531322" y="1067528"/>
            <a:ext cx="8260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Class of </a:t>
            </a:r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generation IV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nuclear reactors in which a molten salt performs a key function in its core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  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BA56E77-06D4-4A3C-BF88-0039FA4D0ADA}"/>
              </a:ext>
            </a:extLst>
          </p:cNvPr>
          <p:cNvSpPr txBox="1"/>
          <p:nvPr/>
        </p:nvSpPr>
        <p:spPr>
          <a:xfrm>
            <a:off x="4385793" y="478159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925FD28-B730-4353-95B6-2F2CFEE8B3FA}"/>
              </a:ext>
            </a:extLst>
          </p:cNvPr>
          <p:cNvSpPr txBox="1"/>
          <p:nvPr/>
        </p:nvSpPr>
        <p:spPr>
          <a:xfrm>
            <a:off x="1665171" y="4943445"/>
            <a:ext cx="2262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Martin </a:t>
            </a:r>
            <a:r>
              <a:rPr lang="en-US" sz="700" dirty="0" err="1"/>
              <a:t>Marone</a:t>
            </a:r>
            <a:r>
              <a:rPr lang="en-US" sz="700" dirty="0"/>
              <a:t> – PhD seminars LPSC – 25/03/2024 </a:t>
            </a:r>
            <a:endParaRPr lang="fr-FR" sz="700" dirty="0"/>
          </a:p>
        </p:txBody>
      </p:sp>
    </p:spTree>
    <p:extLst>
      <p:ext uri="{BB962C8B-B14F-4D97-AF65-F5344CB8AC3E}">
        <p14:creationId xmlns:p14="http://schemas.microsoft.com/office/powerpoint/2010/main" val="1845554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re 1">
            <a:extLst>
              <a:ext uri="{FF2B5EF4-FFF2-40B4-BE49-F238E27FC236}">
                <a16:creationId xmlns:a16="http://schemas.microsoft.com/office/drawing/2014/main" id="{51903A3E-0635-4B6B-93C5-E22A47BF6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430324" y="462774"/>
            <a:ext cx="7931573" cy="577800"/>
          </a:xfrm>
        </p:spPr>
        <p:txBody>
          <a:bodyPr/>
          <a:lstStyle/>
          <a:p>
            <a:r>
              <a:rPr lang="en-US" sz="4000" dirty="0"/>
              <a:t>Introduction: Fission Products</a:t>
            </a:r>
            <a:endParaRPr lang="fr-FR" sz="4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ECA888-7D80-4DE5-B5BF-FDFF5D640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701" y="915123"/>
            <a:ext cx="5377089" cy="37639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1797FA6-2815-4221-B09D-7B171DA72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57" y="1001733"/>
            <a:ext cx="2012842" cy="314003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A8298A5-6089-47B7-995C-77D783A656FE}"/>
              </a:ext>
            </a:extLst>
          </p:cNvPr>
          <p:cNvSpPr txBox="1"/>
          <p:nvPr/>
        </p:nvSpPr>
        <p:spPr>
          <a:xfrm>
            <a:off x="5586773" y="4679086"/>
            <a:ext cx="5324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[1] </a:t>
            </a: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https://fr.wikipedia.org/wiki/</a:t>
            </a:r>
            <a:r>
              <a:rPr lang="fr-FR" sz="11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Fission_nucléaire</a:t>
            </a:r>
            <a:endParaRPr lang="fr-FR" sz="11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[2] </a:t>
            </a: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https://fispact.ukaea.uk/nuclear-data/fission-yields/</a:t>
            </a:r>
            <a:endParaRPr lang="fr-FR" sz="11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1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2B88035-3739-48DC-9D43-5DE264C6B2C5}"/>
              </a:ext>
            </a:extLst>
          </p:cNvPr>
          <p:cNvSpPr txBox="1"/>
          <p:nvPr/>
        </p:nvSpPr>
        <p:spPr>
          <a:xfrm>
            <a:off x="1909983" y="1143830"/>
            <a:ext cx="4225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>
                    <a:lumMod val="65000"/>
                  </a:schemeClr>
                </a:solidFill>
              </a:rPr>
              <a:t>[1]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5BDE0E0-A800-4359-B7B7-AC8D1A7548B5}"/>
              </a:ext>
            </a:extLst>
          </p:cNvPr>
          <p:cNvSpPr txBox="1"/>
          <p:nvPr/>
        </p:nvSpPr>
        <p:spPr>
          <a:xfrm>
            <a:off x="7912080" y="1143830"/>
            <a:ext cx="4225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>
                    <a:lumMod val="65000"/>
                  </a:schemeClr>
                </a:solidFill>
              </a:rPr>
              <a:t>[2]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01CD8E7-6BC3-4452-8AF2-059FF7404D09}"/>
              </a:ext>
            </a:extLst>
          </p:cNvPr>
          <p:cNvSpPr txBox="1"/>
          <p:nvPr/>
        </p:nvSpPr>
        <p:spPr>
          <a:xfrm>
            <a:off x="4385793" y="478159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2B43E65-5B5F-4BB5-9D5A-81DA8ABB6A76}"/>
              </a:ext>
            </a:extLst>
          </p:cNvPr>
          <p:cNvSpPr txBox="1"/>
          <p:nvPr/>
        </p:nvSpPr>
        <p:spPr>
          <a:xfrm>
            <a:off x="1665171" y="4943445"/>
            <a:ext cx="2262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Martin </a:t>
            </a:r>
            <a:r>
              <a:rPr lang="en-US" sz="700" dirty="0" err="1"/>
              <a:t>Marone</a:t>
            </a:r>
            <a:r>
              <a:rPr lang="en-US" sz="700" dirty="0"/>
              <a:t> – PhD seminars LPSC – 25/03/2024 </a:t>
            </a:r>
            <a:endParaRPr lang="fr-FR" sz="700" dirty="0"/>
          </a:p>
        </p:txBody>
      </p:sp>
    </p:spTree>
    <p:extLst>
      <p:ext uri="{BB962C8B-B14F-4D97-AF65-F5344CB8AC3E}">
        <p14:creationId xmlns:p14="http://schemas.microsoft.com/office/powerpoint/2010/main" val="3207231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F6C92C-DE49-4E67-9972-34830F7CE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770724" y="468450"/>
            <a:ext cx="7931573" cy="577800"/>
          </a:xfrm>
        </p:spPr>
        <p:txBody>
          <a:bodyPr/>
          <a:lstStyle/>
          <a:p>
            <a:r>
              <a:rPr lang="en-US" sz="4000" dirty="0"/>
              <a:t>Introduction: Why Study the FPs in a MSR?</a:t>
            </a:r>
            <a:endParaRPr lang="fr-FR" sz="4000" dirty="0"/>
          </a:p>
        </p:txBody>
      </p:sp>
      <p:grpSp>
        <p:nvGrpSpPr>
          <p:cNvPr id="15" name="Google Shape;3310;p93">
            <a:extLst>
              <a:ext uri="{FF2B5EF4-FFF2-40B4-BE49-F238E27FC236}">
                <a16:creationId xmlns:a16="http://schemas.microsoft.com/office/drawing/2014/main" id="{268C73A3-9D0D-4D54-A6B6-46811E0C6387}"/>
              </a:ext>
            </a:extLst>
          </p:cNvPr>
          <p:cNvGrpSpPr/>
          <p:nvPr/>
        </p:nvGrpSpPr>
        <p:grpSpPr>
          <a:xfrm>
            <a:off x="574519" y="2852468"/>
            <a:ext cx="457200" cy="457200"/>
            <a:chOff x="4754401" y="1646194"/>
            <a:chExt cx="695802" cy="701445"/>
          </a:xfrm>
        </p:grpSpPr>
        <p:sp>
          <p:nvSpPr>
            <p:cNvPr id="16" name="Google Shape;3311;p93">
              <a:extLst>
                <a:ext uri="{FF2B5EF4-FFF2-40B4-BE49-F238E27FC236}">
                  <a16:creationId xmlns:a16="http://schemas.microsoft.com/office/drawing/2014/main" id="{0F2FCEC6-ADEE-4A2E-B5F3-DCDA27FB6784}"/>
                </a:ext>
              </a:extLst>
            </p:cNvPr>
            <p:cNvSpPr/>
            <p:nvPr/>
          </p:nvSpPr>
          <p:spPr>
            <a:xfrm>
              <a:off x="4754401" y="1646194"/>
              <a:ext cx="695802" cy="701445"/>
            </a:xfrm>
            <a:custGeom>
              <a:avLst/>
              <a:gdLst/>
              <a:ahLst/>
              <a:cxnLst/>
              <a:rect l="l" t="t" r="r" b="b"/>
              <a:pathLst>
                <a:path w="12332" h="12432" extrusionOk="0">
                  <a:moveTo>
                    <a:pt x="6166" y="0"/>
                  </a:moveTo>
                  <a:cubicBezTo>
                    <a:pt x="2732" y="0"/>
                    <a:pt x="1" y="2732"/>
                    <a:pt x="1" y="6166"/>
                  </a:cubicBezTo>
                  <a:cubicBezTo>
                    <a:pt x="1" y="9624"/>
                    <a:pt x="2732" y="12431"/>
                    <a:pt x="6166" y="12431"/>
                  </a:cubicBezTo>
                  <a:cubicBezTo>
                    <a:pt x="9625" y="12431"/>
                    <a:pt x="12331" y="9624"/>
                    <a:pt x="12331" y="6166"/>
                  </a:cubicBezTo>
                  <a:cubicBezTo>
                    <a:pt x="12331" y="2732"/>
                    <a:pt x="9625" y="0"/>
                    <a:pt x="6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12;p93">
              <a:extLst>
                <a:ext uri="{FF2B5EF4-FFF2-40B4-BE49-F238E27FC236}">
                  <a16:creationId xmlns:a16="http://schemas.microsoft.com/office/drawing/2014/main" id="{6520C986-7113-4D9E-9125-B04C0CB1A5A2}"/>
                </a:ext>
              </a:extLst>
            </p:cNvPr>
            <p:cNvSpPr/>
            <p:nvPr/>
          </p:nvSpPr>
          <p:spPr>
            <a:xfrm>
              <a:off x="4829750" y="1721549"/>
              <a:ext cx="545097" cy="545097"/>
            </a:xfrm>
            <a:custGeom>
              <a:avLst/>
              <a:gdLst/>
              <a:ahLst/>
              <a:cxnLst/>
              <a:rect l="l" t="t" r="r" b="b"/>
              <a:pathLst>
                <a:path w="10878" h="10878" extrusionOk="0">
                  <a:moveTo>
                    <a:pt x="5439" y="0"/>
                  </a:moveTo>
                  <a:cubicBezTo>
                    <a:pt x="2406" y="0"/>
                    <a:pt x="0" y="2406"/>
                    <a:pt x="0" y="5439"/>
                  </a:cubicBezTo>
                  <a:cubicBezTo>
                    <a:pt x="0" y="8471"/>
                    <a:pt x="2406" y="10877"/>
                    <a:pt x="5439" y="10877"/>
                  </a:cubicBezTo>
                  <a:cubicBezTo>
                    <a:pt x="8472" y="10877"/>
                    <a:pt x="10878" y="8471"/>
                    <a:pt x="10878" y="5439"/>
                  </a:cubicBezTo>
                  <a:cubicBezTo>
                    <a:pt x="10878" y="2406"/>
                    <a:pt x="8472" y="0"/>
                    <a:pt x="5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3325;p93">
            <a:extLst>
              <a:ext uri="{FF2B5EF4-FFF2-40B4-BE49-F238E27FC236}">
                <a16:creationId xmlns:a16="http://schemas.microsoft.com/office/drawing/2014/main" id="{2E514971-BAD4-4433-B795-D27678C2E58A}"/>
              </a:ext>
            </a:extLst>
          </p:cNvPr>
          <p:cNvGrpSpPr/>
          <p:nvPr/>
        </p:nvGrpSpPr>
        <p:grpSpPr>
          <a:xfrm>
            <a:off x="574973" y="1331310"/>
            <a:ext cx="457200" cy="457200"/>
            <a:chOff x="3676826" y="1646194"/>
            <a:chExt cx="701445" cy="701445"/>
          </a:xfrm>
        </p:grpSpPr>
        <p:sp>
          <p:nvSpPr>
            <p:cNvPr id="19" name="Google Shape;3326;p93">
              <a:extLst>
                <a:ext uri="{FF2B5EF4-FFF2-40B4-BE49-F238E27FC236}">
                  <a16:creationId xmlns:a16="http://schemas.microsoft.com/office/drawing/2014/main" id="{5DFE140C-59FF-4CE2-AAEE-36C64DA50835}"/>
                </a:ext>
              </a:extLst>
            </p:cNvPr>
            <p:cNvSpPr/>
            <p:nvPr/>
          </p:nvSpPr>
          <p:spPr>
            <a:xfrm>
              <a:off x="3676826" y="1646194"/>
              <a:ext cx="701445" cy="701445"/>
            </a:xfrm>
            <a:custGeom>
              <a:avLst/>
              <a:gdLst/>
              <a:ahLst/>
              <a:cxnLst/>
              <a:rect l="l" t="t" r="r" b="b"/>
              <a:pathLst>
                <a:path w="12432" h="12432" extrusionOk="0">
                  <a:moveTo>
                    <a:pt x="6266" y="0"/>
                  </a:moveTo>
                  <a:cubicBezTo>
                    <a:pt x="2808" y="0"/>
                    <a:pt x="1" y="2732"/>
                    <a:pt x="1" y="6166"/>
                  </a:cubicBezTo>
                  <a:cubicBezTo>
                    <a:pt x="1" y="9624"/>
                    <a:pt x="2808" y="12431"/>
                    <a:pt x="6266" y="12431"/>
                  </a:cubicBezTo>
                  <a:cubicBezTo>
                    <a:pt x="9600" y="12431"/>
                    <a:pt x="12432" y="9624"/>
                    <a:pt x="12432" y="6166"/>
                  </a:cubicBezTo>
                  <a:cubicBezTo>
                    <a:pt x="12432" y="2732"/>
                    <a:pt x="9600" y="0"/>
                    <a:pt x="6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27;p93">
              <a:extLst>
                <a:ext uri="{FF2B5EF4-FFF2-40B4-BE49-F238E27FC236}">
                  <a16:creationId xmlns:a16="http://schemas.microsoft.com/office/drawing/2014/main" id="{19DB1255-926B-44C4-BDE3-9C82B9E642F3}"/>
                </a:ext>
              </a:extLst>
            </p:cNvPr>
            <p:cNvSpPr/>
            <p:nvPr/>
          </p:nvSpPr>
          <p:spPr>
            <a:xfrm>
              <a:off x="3752425" y="1721549"/>
              <a:ext cx="548855" cy="545097"/>
            </a:xfrm>
            <a:custGeom>
              <a:avLst/>
              <a:gdLst/>
              <a:ahLst/>
              <a:cxnLst/>
              <a:rect l="l" t="t" r="r" b="b"/>
              <a:pathLst>
                <a:path w="10953" h="10878" extrusionOk="0">
                  <a:moveTo>
                    <a:pt x="5539" y="0"/>
                  </a:moveTo>
                  <a:cubicBezTo>
                    <a:pt x="2507" y="0"/>
                    <a:pt x="0" y="2406"/>
                    <a:pt x="0" y="5439"/>
                  </a:cubicBezTo>
                  <a:cubicBezTo>
                    <a:pt x="0" y="8471"/>
                    <a:pt x="2507" y="10877"/>
                    <a:pt x="5539" y="10877"/>
                  </a:cubicBezTo>
                  <a:cubicBezTo>
                    <a:pt x="8447" y="10877"/>
                    <a:pt x="10953" y="8471"/>
                    <a:pt x="10953" y="5439"/>
                  </a:cubicBezTo>
                  <a:cubicBezTo>
                    <a:pt x="10953" y="2406"/>
                    <a:pt x="8447" y="0"/>
                    <a:pt x="55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B148D9E3-5A21-4F9B-8897-90C441F83EA6}"/>
              </a:ext>
            </a:extLst>
          </p:cNvPr>
          <p:cNvSpPr txBox="1"/>
          <p:nvPr/>
        </p:nvSpPr>
        <p:spPr>
          <a:xfrm>
            <a:off x="1154268" y="1373406"/>
            <a:ext cx="683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Impact in the reactor’s design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8E8FBBE-F1C0-4441-81DC-7A56CFAC43F6}"/>
              </a:ext>
            </a:extLst>
          </p:cNvPr>
          <p:cNvSpPr txBox="1"/>
          <p:nvPr/>
        </p:nvSpPr>
        <p:spPr>
          <a:xfrm>
            <a:off x="1154268" y="2894564"/>
            <a:ext cx="683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Possibility of FPs removal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BDB4DC8-F49C-4F56-9C15-BEEAC17BF7D3}"/>
                  </a:ext>
                </a:extLst>
              </p:cNvPr>
              <p:cNvSpPr txBox="1"/>
              <p:nvPr/>
            </p:nvSpPr>
            <p:spPr>
              <a:xfrm>
                <a:off x="1154268" y="1765981"/>
                <a:ext cx="6835464" cy="1499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Advection of the delayed neutrons’ precursors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𝛽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) 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Neutronic poisons (thermal reactors)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Important to corrosion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1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Production of gas (and eventually bubbles)</a:t>
                </a:r>
              </a:p>
              <a:p>
                <a:endParaRPr lang="en-US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BDB4DC8-F49C-4F56-9C15-BEEAC17BF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268" y="1765981"/>
                <a:ext cx="6835464" cy="1499578"/>
              </a:xfrm>
              <a:prstGeom prst="rect">
                <a:avLst/>
              </a:prstGeom>
              <a:blipFill>
                <a:blip r:embed="rId3"/>
                <a:stretch>
                  <a:fillRect l="-535" t="-20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ZoneTexte 32">
            <a:extLst>
              <a:ext uri="{FF2B5EF4-FFF2-40B4-BE49-F238E27FC236}">
                <a16:creationId xmlns:a16="http://schemas.microsoft.com/office/drawing/2014/main" id="{8EC53C3D-E339-4DE7-B98B-000FAAECB019}"/>
              </a:ext>
            </a:extLst>
          </p:cNvPr>
          <p:cNvSpPr txBox="1"/>
          <p:nvPr/>
        </p:nvSpPr>
        <p:spPr>
          <a:xfrm>
            <a:off x="1154267" y="3327397"/>
            <a:ext cx="77572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Reactivity control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Corrosion control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Radioactive waste management  Partitioning of waste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Safety  Reduction of source term of the reactor in a severe accident</a:t>
            </a:r>
          </a:p>
          <a:p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E104A50-062D-4605-8AE2-14A07D183AEF}"/>
              </a:ext>
            </a:extLst>
          </p:cNvPr>
          <p:cNvSpPr txBox="1"/>
          <p:nvPr/>
        </p:nvSpPr>
        <p:spPr>
          <a:xfrm>
            <a:off x="4385793" y="478159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0BDED67-9181-4C7D-BCE9-F6768EE0A614}"/>
              </a:ext>
            </a:extLst>
          </p:cNvPr>
          <p:cNvSpPr txBox="1"/>
          <p:nvPr/>
        </p:nvSpPr>
        <p:spPr>
          <a:xfrm>
            <a:off x="1665171" y="4943445"/>
            <a:ext cx="2262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Martin </a:t>
            </a:r>
            <a:r>
              <a:rPr lang="en-US" sz="700" dirty="0" err="1"/>
              <a:t>Marone</a:t>
            </a:r>
            <a:r>
              <a:rPr lang="en-US" sz="700" dirty="0"/>
              <a:t> – PhD seminars LPSC – 25/03/2024 </a:t>
            </a:r>
            <a:endParaRPr lang="fr-FR" sz="700" dirty="0"/>
          </a:p>
        </p:txBody>
      </p:sp>
    </p:spTree>
    <p:extLst>
      <p:ext uri="{BB962C8B-B14F-4D97-AF65-F5344CB8AC3E}">
        <p14:creationId xmlns:p14="http://schemas.microsoft.com/office/powerpoint/2010/main" val="343164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5" name="Google Shape;3325;p93"/>
          <p:cNvGrpSpPr/>
          <p:nvPr/>
        </p:nvGrpSpPr>
        <p:grpSpPr>
          <a:xfrm>
            <a:off x="600887" y="1700013"/>
            <a:ext cx="457200" cy="457200"/>
            <a:chOff x="3676826" y="1646194"/>
            <a:chExt cx="701445" cy="701445"/>
          </a:xfrm>
        </p:grpSpPr>
        <p:sp>
          <p:nvSpPr>
            <p:cNvPr id="3326" name="Google Shape;3326;p93"/>
            <p:cNvSpPr/>
            <p:nvPr/>
          </p:nvSpPr>
          <p:spPr>
            <a:xfrm>
              <a:off x="3676826" y="1646194"/>
              <a:ext cx="701445" cy="701445"/>
            </a:xfrm>
            <a:custGeom>
              <a:avLst/>
              <a:gdLst/>
              <a:ahLst/>
              <a:cxnLst/>
              <a:rect l="l" t="t" r="r" b="b"/>
              <a:pathLst>
                <a:path w="12432" h="12432" extrusionOk="0">
                  <a:moveTo>
                    <a:pt x="6266" y="0"/>
                  </a:moveTo>
                  <a:cubicBezTo>
                    <a:pt x="2808" y="0"/>
                    <a:pt x="1" y="2732"/>
                    <a:pt x="1" y="6166"/>
                  </a:cubicBezTo>
                  <a:cubicBezTo>
                    <a:pt x="1" y="9624"/>
                    <a:pt x="2808" y="12431"/>
                    <a:pt x="6266" y="12431"/>
                  </a:cubicBezTo>
                  <a:cubicBezTo>
                    <a:pt x="9600" y="12431"/>
                    <a:pt x="12432" y="9624"/>
                    <a:pt x="12432" y="6166"/>
                  </a:cubicBezTo>
                  <a:cubicBezTo>
                    <a:pt x="12432" y="2732"/>
                    <a:pt x="9600" y="0"/>
                    <a:pt x="6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93"/>
            <p:cNvSpPr/>
            <p:nvPr/>
          </p:nvSpPr>
          <p:spPr>
            <a:xfrm>
              <a:off x="3752425" y="1721549"/>
              <a:ext cx="548855" cy="545097"/>
            </a:xfrm>
            <a:custGeom>
              <a:avLst/>
              <a:gdLst/>
              <a:ahLst/>
              <a:cxnLst/>
              <a:rect l="l" t="t" r="r" b="b"/>
              <a:pathLst>
                <a:path w="10953" h="10878" extrusionOk="0">
                  <a:moveTo>
                    <a:pt x="5539" y="0"/>
                  </a:moveTo>
                  <a:cubicBezTo>
                    <a:pt x="2507" y="0"/>
                    <a:pt x="0" y="2406"/>
                    <a:pt x="0" y="5439"/>
                  </a:cubicBezTo>
                  <a:cubicBezTo>
                    <a:pt x="0" y="8471"/>
                    <a:pt x="2507" y="10877"/>
                    <a:pt x="5539" y="10877"/>
                  </a:cubicBezTo>
                  <a:cubicBezTo>
                    <a:pt x="8447" y="10877"/>
                    <a:pt x="10953" y="8471"/>
                    <a:pt x="10953" y="5439"/>
                  </a:cubicBezTo>
                  <a:cubicBezTo>
                    <a:pt x="10953" y="2406"/>
                    <a:pt x="8447" y="0"/>
                    <a:pt x="55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8" name="Google Shape;3328;p93"/>
          <p:cNvGrpSpPr/>
          <p:nvPr/>
        </p:nvGrpSpPr>
        <p:grpSpPr>
          <a:xfrm>
            <a:off x="600434" y="2395919"/>
            <a:ext cx="457200" cy="457200"/>
            <a:chOff x="3676826" y="2766197"/>
            <a:chExt cx="701445" cy="695746"/>
          </a:xfrm>
        </p:grpSpPr>
        <p:sp>
          <p:nvSpPr>
            <p:cNvPr id="3329" name="Google Shape;3329;p93"/>
            <p:cNvSpPr/>
            <p:nvPr/>
          </p:nvSpPr>
          <p:spPr>
            <a:xfrm>
              <a:off x="3676826" y="2766197"/>
              <a:ext cx="701445" cy="695746"/>
            </a:xfrm>
            <a:custGeom>
              <a:avLst/>
              <a:gdLst/>
              <a:ahLst/>
              <a:cxnLst/>
              <a:rect l="l" t="t" r="r" b="b"/>
              <a:pathLst>
                <a:path w="12432" h="12331" extrusionOk="0">
                  <a:moveTo>
                    <a:pt x="6266" y="0"/>
                  </a:moveTo>
                  <a:cubicBezTo>
                    <a:pt x="2808" y="0"/>
                    <a:pt x="1" y="2707"/>
                    <a:pt x="1" y="6166"/>
                  </a:cubicBezTo>
                  <a:cubicBezTo>
                    <a:pt x="1" y="9599"/>
                    <a:pt x="2808" y="12331"/>
                    <a:pt x="6266" y="12331"/>
                  </a:cubicBezTo>
                  <a:cubicBezTo>
                    <a:pt x="9600" y="12331"/>
                    <a:pt x="12432" y="9599"/>
                    <a:pt x="12432" y="6166"/>
                  </a:cubicBezTo>
                  <a:cubicBezTo>
                    <a:pt x="12432" y="2707"/>
                    <a:pt x="9600" y="0"/>
                    <a:pt x="6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93"/>
            <p:cNvSpPr/>
            <p:nvPr/>
          </p:nvSpPr>
          <p:spPr>
            <a:xfrm>
              <a:off x="3752413" y="2841425"/>
              <a:ext cx="548855" cy="543894"/>
            </a:xfrm>
            <a:custGeom>
              <a:avLst/>
              <a:gdLst/>
              <a:ahLst/>
              <a:cxnLst/>
              <a:rect l="l" t="t" r="r" b="b"/>
              <a:pathLst>
                <a:path w="10953" h="10854" extrusionOk="0">
                  <a:moveTo>
                    <a:pt x="5539" y="1"/>
                  </a:moveTo>
                  <a:cubicBezTo>
                    <a:pt x="2507" y="1"/>
                    <a:pt x="0" y="2407"/>
                    <a:pt x="0" y="5440"/>
                  </a:cubicBezTo>
                  <a:cubicBezTo>
                    <a:pt x="0" y="8472"/>
                    <a:pt x="2507" y="10853"/>
                    <a:pt x="5539" y="10853"/>
                  </a:cubicBezTo>
                  <a:cubicBezTo>
                    <a:pt x="8447" y="10853"/>
                    <a:pt x="10953" y="8472"/>
                    <a:pt x="10953" y="5440"/>
                  </a:cubicBezTo>
                  <a:cubicBezTo>
                    <a:pt x="10953" y="2407"/>
                    <a:pt x="8447" y="1"/>
                    <a:pt x="55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1A841CFE-F464-4CCE-9D23-29F7524DE339}"/>
              </a:ext>
            </a:extLst>
          </p:cNvPr>
          <p:cNvSpPr txBox="1"/>
          <p:nvPr/>
        </p:nvSpPr>
        <p:spPr>
          <a:xfrm>
            <a:off x="1196697" y="1605447"/>
            <a:ext cx="7522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Develop a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model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capable of describing the distribution of the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concentration of FPs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in the fuel circuit of a MSR. </a:t>
            </a: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8F169823-B8B7-434C-A0D8-B7241C596201}"/>
              </a:ext>
            </a:extLst>
          </p:cNvPr>
          <p:cNvSpPr txBox="1"/>
          <p:nvPr/>
        </p:nvSpPr>
        <p:spPr>
          <a:xfrm>
            <a:off x="1196696" y="2300894"/>
            <a:ext cx="7522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Implement the model on a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numerical multiphysics tool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(MPT) so that this distribution can be predicted and studied.</a:t>
            </a:r>
          </a:p>
        </p:txBody>
      </p:sp>
      <p:sp>
        <p:nvSpPr>
          <p:cNvPr id="23" name="Google Shape;3308;p93">
            <a:extLst>
              <a:ext uri="{FF2B5EF4-FFF2-40B4-BE49-F238E27FC236}">
                <a16:creationId xmlns:a16="http://schemas.microsoft.com/office/drawing/2014/main" id="{1385733B-BDC0-4708-9595-496695D18AC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572001" y="468450"/>
            <a:ext cx="3789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Thesis objectives</a:t>
            </a:r>
            <a:endParaRPr sz="40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FA5527D-C243-458C-8116-BBF6054844FC}"/>
              </a:ext>
            </a:extLst>
          </p:cNvPr>
          <p:cNvSpPr txBox="1"/>
          <p:nvPr/>
        </p:nvSpPr>
        <p:spPr>
          <a:xfrm>
            <a:off x="4385793" y="478159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endParaRPr lang="fr-FR" dirty="0"/>
          </a:p>
        </p:txBody>
      </p:sp>
      <p:grpSp>
        <p:nvGrpSpPr>
          <p:cNvPr id="21" name="Google Shape;3325;p93">
            <a:extLst>
              <a:ext uri="{FF2B5EF4-FFF2-40B4-BE49-F238E27FC236}">
                <a16:creationId xmlns:a16="http://schemas.microsoft.com/office/drawing/2014/main" id="{1665DFAA-7B43-4A84-8BF7-8CAFBDCF05F2}"/>
              </a:ext>
            </a:extLst>
          </p:cNvPr>
          <p:cNvGrpSpPr/>
          <p:nvPr/>
        </p:nvGrpSpPr>
        <p:grpSpPr>
          <a:xfrm>
            <a:off x="600887" y="1046250"/>
            <a:ext cx="457200" cy="457200"/>
            <a:chOff x="3676826" y="1646194"/>
            <a:chExt cx="701445" cy="701445"/>
          </a:xfrm>
        </p:grpSpPr>
        <p:sp>
          <p:nvSpPr>
            <p:cNvPr id="22" name="Google Shape;3326;p93">
              <a:extLst>
                <a:ext uri="{FF2B5EF4-FFF2-40B4-BE49-F238E27FC236}">
                  <a16:creationId xmlns:a16="http://schemas.microsoft.com/office/drawing/2014/main" id="{C61508AA-8284-43A6-AE04-FF87F6C33354}"/>
                </a:ext>
              </a:extLst>
            </p:cNvPr>
            <p:cNvSpPr/>
            <p:nvPr/>
          </p:nvSpPr>
          <p:spPr>
            <a:xfrm>
              <a:off x="3676826" y="1646194"/>
              <a:ext cx="701445" cy="701445"/>
            </a:xfrm>
            <a:custGeom>
              <a:avLst/>
              <a:gdLst/>
              <a:ahLst/>
              <a:cxnLst/>
              <a:rect l="l" t="t" r="r" b="b"/>
              <a:pathLst>
                <a:path w="12432" h="12432" extrusionOk="0">
                  <a:moveTo>
                    <a:pt x="6266" y="0"/>
                  </a:moveTo>
                  <a:cubicBezTo>
                    <a:pt x="2808" y="0"/>
                    <a:pt x="1" y="2732"/>
                    <a:pt x="1" y="6166"/>
                  </a:cubicBezTo>
                  <a:cubicBezTo>
                    <a:pt x="1" y="9624"/>
                    <a:pt x="2808" y="12431"/>
                    <a:pt x="6266" y="12431"/>
                  </a:cubicBezTo>
                  <a:cubicBezTo>
                    <a:pt x="9600" y="12431"/>
                    <a:pt x="12432" y="9624"/>
                    <a:pt x="12432" y="6166"/>
                  </a:cubicBezTo>
                  <a:cubicBezTo>
                    <a:pt x="12432" y="2732"/>
                    <a:pt x="9600" y="0"/>
                    <a:pt x="6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27;p93">
              <a:extLst>
                <a:ext uri="{FF2B5EF4-FFF2-40B4-BE49-F238E27FC236}">
                  <a16:creationId xmlns:a16="http://schemas.microsoft.com/office/drawing/2014/main" id="{6A580140-96E4-4D5E-9FDC-518C78CA74FE}"/>
                </a:ext>
              </a:extLst>
            </p:cNvPr>
            <p:cNvSpPr/>
            <p:nvPr/>
          </p:nvSpPr>
          <p:spPr>
            <a:xfrm>
              <a:off x="3752425" y="1721549"/>
              <a:ext cx="548855" cy="545097"/>
            </a:xfrm>
            <a:custGeom>
              <a:avLst/>
              <a:gdLst/>
              <a:ahLst/>
              <a:cxnLst/>
              <a:rect l="l" t="t" r="r" b="b"/>
              <a:pathLst>
                <a:path w="10953" h="10878" extrusionOk="0">
                  <a:moveTo>
                    <a:pt x="5539" y="0"/>
                  </a:moveTo>
                  <a:cubicBezTo>
                    <a:pt x="2507" y="0"/>
                    <a:pt x="0" y="2406"/>
                    <a:pt x="0" y="5439"/>
                  </a:cubicBezTo>
                  <a:cubicBezTo>
                    <a:pt x="0" y="8471"/>
                    <a:pt x="2507" y="10877"/>
                    <a:pt x="5539" y="10877"/>
                  </a:cubicBezTo>
                  <a:cubicBezTo>
                    <a:pt x="8447" y="10877"/>
                    <a:pt x="10953" y="8471"/>
                    <a:pt x="10953" y="5439"/>
                  </a:cubicBezTo>
                  <a:cubicBezTo>
                    <a:pt x="10953" y="2406"/>
                    <a:pt x="8447" y="0"/>
                    <a:pt x="55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1AD5F5BB-C05A-4724-A8BA-E42D9A3E5399}"/>
              </a:ext>
            </a:extLst>
          </p:cNvPr>
          <p:cNvSpPr txBox="1"/>
          <p:nvPr/>
        </p:nvSpPr>
        <p:spPr>
          <a:xfrm>
            <a:off x="1665171" y="4943445"/>
            <a:ext cx="2262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Martin </a:t>
            </a:r>
            <a:r>
              <a:rPr lang="en-US" sz="700" dirty="0" err="1"/>
              <a:t>Marone</a:t>
            </a:r>
            <a:r>
              <a:rPr lang="en-US" sz="700" dirty="0"/>
              <a:t> – PhD seminars LPSC – 25/03/2024 </a:t>
            </a:r>
            <a:endParaRPr lang="fr-FR" sz="700" dirty="0"/>
          </a:p>
        </p:txBody>
      </p:sp>
      <p:grpSp>
        <p:nvGrpSpPr>
          <p:cNvPr id="26" name="Google Shape;3310;p93">
            <a:extLst>
              <a:ext uri="{FF2B5EF4-FFF2-40B4-BE49-F238E27FC236}">
                <a16:creationId xmlns:a16="http://schemas.microsoft.com/office/drawing/2014/main" id="{43F5B612-197B-47A3-9492-198A9334843A}"/>
              </a:ext>
            </a:extLst>
          </p:cNvPr>
          <p:cNvGrpSpPr/>
          <p:nvPr/>
        </p:nvGrpSpPr>
        <p:grpSpPr>
          <a:xfrm>
            <a:off x="600434" y="3098601"/>
            <a:ext cx="457200" cy="457200"/>
            <a:chOff x="4754401" y="1646194"/>
            <a:chExt cx="695802" cy="701445"/>
          </a:xfrm>
        </p:grpSpPr>
        <p:sp>
          <p:nvSpPr>
            <p:cNvPr id="27" name="Google Shape;3311;p93">
              <a:extLst>
                <a:ext uri="{FF2B5EF4-FFF2-40B4-BE49-F238E27FC236}">
                  <a16:creationId xmlns:a16="http://schemas.microsoft.com/office/drawing/2014/main" id="{C7B129EF-6DB6-4061-858A-E14A52E1F6D7}"/>
                </a:ext>
              </a:extLst>
            </p:cNvPr>
            <p:cNvSpPr/>
            <p:nvPr/>
          </p:nvSpPr>
          <p:spPr>
            <a:xfrm>
              <a:off x="4754401" y="1646194"/>
              <a:ext cx="695802" cy="701445"/>
            </a:xfrm>
            <a:custGeom>
              <a:avLst/>
              <a:gdLst/>
              <a:ahLst/>
              <a:cxnLst/>
              <a:rect l="l" t="t" r="r" b="b"/>
              <a:pathLst>
                <a:path w="12332" h="12432" extrusionOk="0">
                  <a:moveTo>
                    <a:pt x="6166" y="0"/>
                  </a:moveTo>
                  <a:cubicBezTo>
                    <a:pt x="2732" y="0"/>
                    <a:pt x="1" y="2732"/>
                    <a:pt x="1" y="6166"/>
                  </a:cubicBezTo>
                  <a:cubicBezTo>
                    <a:pt x="1" y="9624"/>
                    <a:pt x="2732" y="12431"/>
                    <a:pt x="6166" y="12431"/>
                  </a:cubicBezTo>
                  <a:cubicBezTo>
                    <a:pt x="9625" y="12431"/>
                    <a:pt x="12331" y="9624"/>
                    <a:pt x="12331" y="6166"/>
                  </a:cubicBezTo>
                  <a:cubicBezTo>
                    <a:pt x="12331" y="2732"/>
                    <a:pt x="9625" y="0"/>
                    <a:pt x="6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12;p93">
              <a:extLst>
                <a:ext uri="{FF2B5EF4-FFF2-40B4-BE49-F238E27FC236}">
                  <a16:creationId xmlns:a16="http://schemas.microsoft.com/office/drawing/2014/main" id="{0385DB43-9CFC-4A47-8AFC-5BBBDFF4C46E}"/>
                </a:ext>
              </a:extLst>
            </p:cNvPr>
            <p:cNvSpPr/>
            <p:nvPr/>
          </p:nvSpPr>
          <p:spPr>
            <a:xfrm>
              <a:off x="4829750" y="1721549"/>
              <a:ext cx="545097" cy="545097"/>
            </a:xfrm>
            <a:custGeom>
              <a:avLst/>
              <a:gdLst/>
              <a:ahLst/>
              <a:cxnLst/>
              <a:rect l="l" t="t" r="r" b="b"/>
              <a:pathLst>
                <a:path w="10878" h="10878" extrusionOk="0">
                  <a:moveTo>
                    <a:pt x="5439" y="0"/>
                  </a:moveTo>
                  <a:cubicBezTo>
                    <a:pt x="2406" y="0"/>
                    <a:pt x="0" y="2406"/>
                    <a:pt x="0" y="5439"/>
                  </a:cubicBezTo>
                  <a:cubicBezTo>
                    <a:pt x="0" y="8471"/>
                    <a:pt x="2406" y="10877"/>
                    <a:pt x="5439" y="10877"/>
                  </a:cubicBezTo>
                  <a:cubicBezTo>
                    <a:pt x="8472" y="10877"/>
                    <a:pt x="10878" y="8471"/>
                    <a:pt x="10878" y="5439"/>
                  </a:cubicBezTo>
                  <a:cubicBezTo>
                    <a:pt x="10878" y="2406"/>
                    <a:pt x="8472" y="0"/>
                    <a:pt x="5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3092;p89">
            <a:extLst>
              <a:ext uri="{FF2B5EF4-FFF2-40B4-BE49-F238E27FC236}">
                <a16:creationId xmlns:a16="http://schemas.microsoft.com/office/drawing/2014/main" id="{17E882ED-A3B1-42C0-89A4-AC21AD7AA73F}"/>
              </a:ext>
            </a:extLst>
          </p:cNvPr>
          <p:cNvGrpSpPr/>
          <p:nvPr/>
        </p:nvGrpSpPr>
        <p:grpSpPr>
          <a:xfrm>
            <a:off x="600433" y="3792752"/>
            <a:ext cx="457200" cy="457200"/>
            <a:chOff x="917250" y="2165250"/>
            <a:chExt cx="980695" cy="982361"/>
          </a:xfrm>
        </p:grpSpPr>
        <p:sp>
          <p:nvSpPr>
            <p:cNvPr id="30" name="Google Shape;3093;p89">
              <a:extLst>
                <a:ext uri="{FF2B5EF4-FFF2-40B4-BE49-F238E27FC236}">
                  <a16:creationId xmlns:a16="http://schemas.microsoft.com/office/drawing/2014/main" id="{F11DE812-4298-4A1E-8501-B8398AFFD24A}"/>
                </a:ext>
              </a:extLst>
            </p:cNvPr>
            <p:cNvSpPr/>
            <p:nvPr/>
          </p:nvSpPr>
          <p:spPr>
            <a:xfrm>
              <a:off x="917250" y="2165250"/>
              <a:ext cx="980695" cy="982361"/>
            </a:xfrm>
            <a:custGeom>
              <a:avLst/>
              <a:gdLst/>
              <a:ahLst/>
              <a:cxnLst/>
              <a:rect l="l" t="t" r="r" b="b"/>
              <a:pathLst>
                <a:path w="14713" h="14738" extrusionOk="0">
                  <a:moveTo>
                    <a:pt x="7419" y="1"/>
                  </a:moveTo>
                  <a:cubicBezTo>
                    <a:pt x="3334" y="1"/>
                    <a:pt x="0" y="3359"/>
                    <a:pt x="0" y="7420"/>
                  </a:cubicBezTo>
                  <a:cubicBezTo>
                    <a:pt x="0" y="11505"/>
                    <a:pt x="3334" y="14738"/>
                    <a:pt x="7419" y="14738"/>
                  </a:cubicBezTo>
                  <a:cubicBezTo>
                    <a:pt x="11479" y="14738"/>
                    <a:pt x="14712" y="11505"/>
                    <a:pt x="14712" y="7420"/>
                  </a:cubicBezTo>
                  <a:cubicBezTo>
                    <a:pt x="14712" y="3359"/>
                    <a:pt x="11479" y="1"/>
                    <a:pt x="74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094;p89">
              <a:extLst>
                <a:ext uri="{FF2B5EF4-FFF2-40B4-BE49-F238E27FC236}">
                  <a16:creationId xmlns:a16="http://schemas.microsoft.com/office/drawing/2014/main" id="{38842A49-3B05-4EA1-8BA6-6FC8328093F7}"/>
                </a:ext>
              </a:extLst>
            </p:cNvPr>
            <p:cNvSpPr/>
            <p:nvPr/>
          </p:nvSpPr>
          <p:spPr>
            <a:xfrm>
              <a:off x="1037015" y="2285225"/>
              <a:ext cx="741167" cy="742427"/>
            </a:xfrm>
            <a:custGeom>
              <a:avLst/>
              <a:gdLst/>
              <a:ahLst/>
              <a:cxnLst/>
              <a:rect l="l" t="t" r="r" b="b"/>
              <a:pathLst>
                <a:path w="14713" h="14738" extrusionOk="0">
                  <a:moveTo>
                    <a:pt x="7419" y="1"/>
                  </a:moveTo>
                  <a:cubicBezTo>
                    <a:pt x="3334" y="1"/>
                    <a:pt x="0" y="3359"/>
                    <a:pt x="0" y="7420"/>
                  </a:cubicBezTo>
                  <a:cubicBezTo>
                    <a:pt x="0" y="11505"/>
                    <a:pt x="3334" y="14738"/>
                    <a:pt x="7419" y="14738"/>
                  </a:cubicBezTo>
                  <a:cubicBezTo>
                    <a:pt x="11479" y="14738"/>
                    <a:pt x="14712" y="11505"/>
                    <a:pt x="14712" y="7420"/>
                  </a:cubicBezTo>
                  <a:cubicBezTo>
                    <a:pt x="14712" y="3359"/>
                    <a:pt x="11479" y="1"/>
                    <a:pt x="74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1A7A99B7-6C61-4B2A-A6FF-9A5206CFC9B9}"/>
              </a:ext>
            </a:extLst>
          </p:cNvPr>
          <p:cNvSpPr txBox="1"/>
          <p:nvPr/>
        </p:nvSpPr>
        <p:spPr>
          <a:xfrm>
            <a:off x="1196696" y="2996341"/>
            <a:ext cx="765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Use the MPT to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study the effects of a He bubbling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system on the concentration of FPs in a MSR using a parametric approach.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253D861-CD43-4365-A857-BF19468B56F4}"/>
              </a:ext>
            </a:extLst>
          </p:cNvPr>
          <p:cNvSpPr txBox="1"/>
          <p:nvPr/>
        </p:nvSpPr>
        <p:spPr>
          <a:xfrm>
            <a:off x="1196696" y="3698186"/>
            <a:ext cx="7522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Evaluate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the accuracy of the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hydraulics and physico-chemical models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used in the newly implemented modules with the experimental arrange built at FEST.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FF5534F-3A59-42FA-B88D-C92586E089AE}"/>
              </a:ext>
            </a:extLst>
          </p:cNvPr>
          <p:cNvSpPr txBox="1"/>
          <p:nvPr/>
        </p:nvSpPr>
        <p:spPr>
          <a:xfrm>
            <a:off x="1196696" y="1088346"/>
            <a:ext cx="772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Identify the </a:t>
            </a: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main phenomena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that need to be included in a FPs transport model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F6C92C-DE49-4E67-9972-34830F7CE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770724" y="468450"/>
            <a:ext cx="7931573" cy="577800"/>
          </a:xfrm>
        </p:spPr>
        <p:txBody>
          <a:bodyPr/>
          <a:lstStyle/>
          <a:p>
            <a:r>
              <a:rPr lang="en-US" sz="3200" dirty="0"/>
              <a:t>Phenomena Identification and Ranking Table (PIRT)</a:t>
            </a:r>
            <a:endParaRPr lang="fr-FR" sz="3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0F93211-9A09-459D-BE8B-4EE9C8BE4738}"/>
              </a:ext>
            </a:extLst>
          </p:cNvPr>
          <p:cNvSpPr txBox="1"/>
          <p:nvPr/>
        </p:nvSpPr>
        <p:spPr>
          <a:xfrm>
            <a:off x="4385793" y="478159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endParaRPr lang="fr-FR" dirty="0"/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8D16CF33-B859-4790-AD67-1F2AB92DB7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69497"/>
              </p:ext>
            </p:extLst>
          </p:nvPr>
        </p:nvGraphicFramePr>
        <p:xfrm>
          <a:off x="724997" y="1328921"/>
          <a:ext cx="7734868" cy="32507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107664">
                  <a:extLst>
                    <a:ext uri="{9D8B030D-6E8A-4147-A177-3AD203B41FA5}">
                      <a16:colId xmlns:a16="http://schemas.microsoft.com/office/drawing/2014/main" val="2842430797"/>
                    </a:ext>
                  </a:extLst>
                </a:gridCol>
                <a:gridCol w="1303864">
                  <a:extLst>
                    <a:ext uri="{9D8B030D-6E8A-4147-A177-3AD203B41FA5}">
                      <a16:colId xmlns:a16="http://schemas.microsoft.com/office/drawing/2014/main" val="1634024512"/>
                    </a:ext>
                  </a:extLst>
                </a:gridCol>
                <a:gridCol w="1323340">
                  <a:extLst>
                    <a:ext uri="{9D8B030D-6E8A-4147-A177-3AD203B41FA5}">
                      <a16:colId xmlns:a16="http://schemas.microsoft.com/office/drawing/2014/main" val="3140648708"/>
                    </a:ext>
                  </a:extLst>
                </a:gridCol>
              </a:tblGrid>
              <a:tr h="47244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Phenomenon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Importance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State of knowledge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9221667"/>
                  </a:ext>
                </a:extLst>
              </a:tr>
              <a:tr h="3381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Production of FP by fission of U235 and U238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564079"/>
                  </a:ext>
                </a:extLst>
              </a:tr>
              <a:tr h="3381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Phase separation due to pressure gradients in the fluid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295635"/>
                  </a:ext>
                </a:extLst>
              </a:tr>
              <a:tr h="3381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Migration of gases with high partial pressure to bubbles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679480"/>
                  </a:ext>
                </a:extLst>
              </a:tr>
              <a:tr h="3381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Chemical interactions between the FPs and the molten salt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Medium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Medium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839398"/>
                  </a:ext>
                </a:extLst>
              </a:tr>
              <a:tr h="3381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Changes on the bubble size due to incorporation of FG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Medium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109672"/>
                  </a:ext>
                </a:extLst>
              </a:tr>
              <a:tr h="3381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Changes of solubility along de circuit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Medium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341032"/>
                  </a:ext>
                </a:extLst>
              </a:tr>
              <a:tr h="3381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Interactions between bubbles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Medium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6839818"/>
                  </a:ext>
                </a:extLst>
              </a:tr>
              <a:tr h="33812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(…)</a:t>
                      </a:r>
                      <a:endParaRPr lang="fr-FR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33322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F23B2A47-A7C4-4B5F-9177-80170F86DF43}"/>
              </a:ext>
            </a:extLst>
          </p:cNvPr>
          <p:cNvSpPr txBox="1"/>
          <p:nvPr/>
        </p:nvSpPr>
        <p:spPr>
          <a:xfrm>
            <a:off x="1665171" y="4943445"/>
            <a:ext cx="2262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Martin </a:t>
            </a:r>
            <a:r>
              <a:rPr lang="en-US" sz="700" dirty="0" err="1"/>
              <a:t>Marone</a:t>
            </a:r>
            <a:r>
              <a:rPr lang="en-US" sz="700" dirty="0"/>
              <a:t> – PhD seminars LPSC – 25/03/2024 </a:t>
            </a:r>
            <a:endParaRPr lang="fr-FR" sz="700" dirty="0"/>
          </a:p>
        </p:txBody>
      </p:sp>
    </p:spTree>
    <p:extLst>
      <p:ext uri="{BB962C8B-B14F-4D97-AF65-F5344CB8AC3E}">
        <p14:creationId xmlns:p14="http://schemas.microsoft.com/office/powerpoint/2010/main" val="2165902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C42C507-2204-4343-9BCF-F3F521E3FF0A}"/>
              </a:ext>
            </a:extLst>
          </p:cNvPr>
          <p:cNvSpPr/>
          <p:nvPr/>
        </p:nvSpPr>
        <p:spPr>
          <a:xfrm>
            <a:off x="3979825" y="2235318"/>
            <a:ext cx="1016245" cy="640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Google Shape;3589;p104">
            <a:extLst>
              <a:ext uri="{FF2B5EF4-FFF2-40B4-BE49-F238E27FC236}">
                <a16:creationId xmlns:a16="http://schemas.microsoft.com/office/drawing/2014/main" id="{44F4C0D7-62A9-43AF-A797-820BFF15B4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7241" y="189411"/>
            <a:ext cx="3378687" cy="22539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/>
              <a:t>Phenomena description</a:t>
            </a:r>
            <a:endParaRPr sz="38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8AE06C-6EFA-4DC9-B3C5-7F740D6367CE}"/>
              </a:ext>
            </a:extLst>
          </p:cNvPr>
          <p:cNvSpPr txBox="1"/>
          <p:nvPr/>
        </p:nvSpPr>
        <p:spPr>
          <a:xfrm>
            <a:off x="4385793" y="478159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endParaRPr lang="fr-FR" dirty="0"/>
          </a:p>
        </p:txBody>
      </p: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9DA6C07C-08DE-4ED0-8315-344DBE2B2C85}"/>
              </a:ext>
            </a:extLst>
          </p:cNvPr>
          <p:cNvGrpSpPr/>
          <p:nvPr/>
        </p:nvGrpSpPr>
        <p:grpSpPr>
          <a:xfrm>
            <a:off x="2662358" y="1332944"/>
            <a:ext cx="3162333" cy="3172116"/>
            <a:chOff x="3856383" y="1781092"/>
            <a:chExt cx="4039262" cy="3927944"/>
          </a:xfrm>
        </p:grpSpPr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CF6BD96B-B85E-41AF-93B1-7C85DDB8FBEE}"/>
                </a:ext>
              </a:extLst>
            </p:cNvPr>
            <p:cNvSpPr/>
            <p:nvPr/>
          </p:nvSpPr>
          <p:spPr>
            <a:xfrm>
              <a:off x="3856383" y="1781092"/>
              <a:ext cx="4039262" cy="39279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" name="Ellipse 134">
              <a:extLst>
                <a:ext uri="{FF2B5EF4-FFF2-40B4-BE49-F238E27FC236}">
                  <a16:creationId xmlns:a16="http://schemas.microsoft.com/office/drawing/2014/main" id="{F8B06C87-4447-4FC6-B4E1-3939AD3EA99B}"/>
                </a:ext>
              </a:extLst>
            </p:cNvPr>
            <p:cNvSpPr/>
            <p:nvPr/>
          </p:nvSpPr>
          <p:spPr>
            <a:xfrm>
              <a:off x="4071068" y="1991801"/>
              <a:ext cx="3609892" cy="350652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74" name="ZoneTexte 73">
            <a:extLst>
              <a:ext uri="{FF2B5EF4-FFF2-40B4-BE49-F238E27FC236}">
                <a16:creationId xmlns:a16="http://schemas.microsoft.com/office/drawing/2014/main" id="{8232EE41-0F0F-4F3D-A969-05DC03FD7C45}"/>
              </a:ext>
            </a:extLst>
          </p:cNvPr>
          <p:cNvSpPr txBox="1"/>
          <p:nvPr/>
        </p:nvSpPr>
        <p:spPr>
          <a:xfrm>
            <a:off x="3607622" y="821624"/>
            <a:ext cx="1207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Bubble</a:t>
            </a:r>
            <a:endParaRPr lang="fr-FR" sz="2800" dirty="0"/>
          </a:p>
        </p:txBody>
      </p:sp>
      <p:sp>
        <p:nvSpPr>
          <p:cNvPr id="75" name="Explosion : 14 points 74">
            <a:extLst>
              <a:ext uri="{FF2B5EF4-FFF2-40B4-BE49-F238E27FC236}">
                <a16:creationId xmlns:a16="http://schemas.microsoft.com/office/drawing/2014/main" id="{420ED665-07FB-49A9-AA4F-93395325A6A6}"/>
              </a:ext>
            </a:extLst>
          </p:cNvPr>
          <p:cNvSpPr/>
          <p:nvPr/>
        </p:nvSpPr>
        <p:spPr>
          <a:xfrm>
            <a:off x="7382107" y="545273"/>
            <a:ext cx="1517525" cy="750012"/>
          </a:xfrm>
          <a:prstGeom prst="irregularSeal2">
            <a:avLst/>
          </a:prstGeom>
          <a:solidFill>
            <a:srgbClr val="FF9600"/>
          </a:solidFill>
          <a:ln>
            <a:solidFill>
              <a:srgbClr val="E9720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Fission</a:t>
            </a:r>
            <a:endParaRPr lang="fr-FR" sz="1050" b="1" dirty="0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262FC8C7-1458-4EC5-8530-B20A2580DF64}"/>
              </a:ext>
            </a:extLst>
          </p:cNvPr>
          <p:cNvSpPr/>
          <p:nvPr/>
        </p:nvSpPr>
        <p:spPr>
          <a:xfrm>
            <a:off x="5773368" y="1896974"/>
            <a:ext cx="157633" cy="16785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02E81CCC-F9B1-4A95-A381-E0D6455185B4}"/>
              </a:ext>
            </a:extLst>
          </p:cNvPr>
          <p:cNvSpPr/>
          <p:nvPr/>
        </p:nvSpPr>
        <p:spPr>
          <a:xfrm>
            <a:off x="4608693" y="2705227"/>
            <a:ext cx="157633" cy="16785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C1898C66-032E-444A-BD10-22B3374719F3}"/>
              </a:ext>
            </a:extLst>
          </p:cNvPr>
          <p:cNvSpPr txBox="1"/>
          <p:nvPr/>
        </p:nvSpPr>
        <p:spPr>
          <a:xfrm>
            <a:off x="5295152" y="1537511"/>
            <a:ext cx="611080" cy="298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FG</a:t>
            </a:r>
            <a:r>
              <a:rPr lang="en-US" baseline="-25000" dirty="0" err="1"/>
              <a:t>liquid</a:t>
            </a:r>
            <a:endParaRPr lang="fr-FR" dirty="0"/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40417CAE-60AC-48A9-ADFD-97DED6FA80B6}"/>
              </a:ext>
            </a:extLst>
          </p:cNvPr>
          <p:cNvSpPr txBox="1"/>
          <p:nvPr/>
        </p:nvSpPr>
        <p:spPr>
          <a:xfrm>
            <a:off x="3886293" y="2658837"/>
            <a:ext cx="678849" cy="298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FG</a:t>
            </a:r>
            <a:r>
              <a:rPr lang="en-US" baseline="-25000" dirty="0" err="1"/>
              <a:t>bubble</a:t>
            </a:r>
            <a:endParaRPr lang="fr-FR" baseline="-25000" dirty="0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7F92348D-EDDD-4C6B-8AA1-2C6A67A8A251}"/>
              </a:ext>
            </a:extLst>
          </p:cNvPr>
          <p:cNvSpPr/>
          <p:nvPr/>
        </p:nvSpPr>
        <p:spPr>
          <a:xfrm>
            <a:off x="6446756" y="2789155"/>
            <a:ext cx="157633" cy="167856"/>
          </a:xfrm>
          <a:prstGeom prst="ellipse">
            <a:avLst/>
          </a:prstGeom>
          <a:solidFill>
            <a:srgbClr val="2DCBEB"/>
          </a:solidFill>
          <a:ln>
            <a:solidFill>
              <a:srgbClr val="1195A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4D39EA86-DDFD-43D8-8E0D-E389B3A07A42}"/>
              </a:ext>
            </a:extLst>
          </p:cNvPr>
          <p:cNvSpPr/>
          <p:nvPr/>
        </p:nvSpPr>
        <p:spPr>
          <a:xfrm>
            <a:off x="5346073" y="3606506"/>
            <a:ext cx="157633" cy="167856"/>
          </a:xfrm>
          <a:prstGeom prst="ellipse">
            <a:avLst/>
          </a:prstGeom>
          <a:solidFill>
            <a:srgbClr val="2DCBEB"/>
          </a:solidFill>
          <a:ln>
            <a:solidFill>
              <a:srgbClr val="1195A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1F436F86-9488-43E2-B7DC-6BADD86DD28A}"/>
              </a:ext>
            </a:extLst>
          </p:cNvPr>
          <p:cNvCxnSpPr>
            <a:cxnSpLocks/>
            <a:stCxn id="76" idx="5"/>
            <a:endCxn id="80" idx="1"/>
          </p:cNvCxnSpPr>
          <p:nvPr/>
        </p:nvCxnSpPr>
        <p:spPr>
          <a:xfrm>
            <a:off x="5907916" y="2040248"/>
            <a:ext cx="561925" cy="77348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00116361-0525-4ABA-9835-C829D8E6F8FE}"/>
              </a:ext>
            </a:extLst>
          </p:cNvPr>
          <p:cNvCxnSpPr>
            <a:cxnSpLocks/>
            <a:stCxn id="77" idx="5"/>
            <a:endCxn id="81" idx="1"/>
          </p:cNvCxnSpPr>
          <p:nvPr/>
        </p:nvCxnSpPr>
        <p:spPr>
          <a:xfrm>
            <a:off x="4743241" y="2848501"/>
            <a:ext cx="625917" cy="78258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ZoneTexte 83">
            <a:extLst>
              <a:ext uri="{FF2B5EF4-FFF2-40B4-BE49-F238E27FC236}">
                <a16:creationId xmlns:a16="http://schemas.microsoft.com/office/drawing/2014/main" id="{FD1E84A2-CA92-4CF1-AC5F-956C1EEDE835}"/>
              </a:ext>
            </a:extLst>
          </p:cNvPr>
          <p:cNvSpPr txBox="1"/>
          <p:nvPr/>
        </p:nvSpPr>
        <p:spPr>
          <a:xfrm>
            <a:off x="6477164" y="2497606"/>
            <a:ext cx="652846" cy="298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</a:t>
            </a:r>
            <a:r>
              <a:rPr lang="en-US" baseline="30000" dirty="0"/>
              <a:t>2</a:t>
            </a:r>
            <a:r>
              <a:rPr lang="en-US" baseline="-25000" dirty="0"/>
              <a:t>liquid</a:t>
            </a:r>
            <a:endParaRPr lang="fr-FR" dirty="0"/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8F1FE2A4-08CD-425D-B82E-F6B561B88ED8}"/>
              </a:ext>
            </a:extLst>
          </p:cNvPr>
          <p:cNvSpPr txBox="1"/>
          <p:nvPr/>
        </p:nvSpPr>
        <p:spPr>
          <a:xfrm>
            <a:off x="4496995" y="3512726"/>
            <a:ext cx="720615" cy="298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</a:t>
            </a:r>
            <a:r>
              <a:rPr lang="en-US" baseline="30000" dirty="0"/>
              <a:t>2</a:t>
            </a:r>
            <a:r>
              <a:rPr lang="en-US" baseline="-25000" dirty="0"/>
              <a:t>bubble</a:t>
            </a:r>
            <a:endParaRPr lang="fr-FR" dirty="0"/>
          </a:p>
        </p:txBody>
      </p: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B1A3EC60-EEB5-46D7-A261-DE3DFC1BC63A}"/>
              </a:ext>
            </a:extLst>
          </p:cNvPr>
          <p:cNvCxnSpPr>
            <a:cxnSpLocks/>
            <a:stCxn id="81" idx="7"/>
            <a:endCxn id="80" idx="3"/>
          </p:cNvCxnSpPr>
          <p:nvPr/>
        </p:nvCxnSpPr>
        <p:spPr>
          <a:xfrm flipV="1">
            <a:off x="5480621" y="2932429"/>
            <a:ext cx="989220" cy="69865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C32B375F-26FD-4E53-9F5E-2D1332AA5F8E}"/>
              </a:ext>
            </a:extLst>
          </p:cNvPr>
          <p:cNvCxnSpPr>
            <a:cxnSpLocks/>
            <a:stCxn id="77" idx="7"/>
            <a:endCxn id="76" idx="3"/>
          </p:cNvCxnSpPr>
          <p:nvPr/>
        </p:nvCxnSpPr>
        <p:spPr>
          <a:xfrm flipV="1">
            <a:off x="4743241" y="2040248"/>
            <a:ext cx="1053212" cy="689562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6990F60D-D7BF-4626-B746-A5A660AE0E14}"/>
              </a:ext>
            </a:extLst>
          </p:cNvPr>
          <p:cNvSpPr/>
          <p:nvPr/>
        </p:nvSpPr>
        <p:spPr>
          <a:xfrm>
            <a:off x="2696932" y="1984918"/>
            <a:ext cx="498005" cy="327485"/>
          </a:xfrm>
          <a:prstGeom prst="rect">
            <a:avLst/>
          </a:prstGeom>
          <a:solidFill>
            <a:srgbClr val="FFC000"/>
          </a:solidFill>
          <a:ln>
            <a:solidFill>
              <a:srgbClr val="FF96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AE9EFC9A-E2CA-4F91-A5C0-593DBE1763CF}"/>
              </a:ext>
            </a:extLst>
          </p:cNvPr>
          <p:cNvSpPr/>
          <p:nvPr/>
        </p:nvSpPr>
        <p:spPr>
          <a:xfrm>
            <a:off x="3769028" y="3826721"/>
            <a:ext cx="157633" cy="167856"/>
          </a:xfrm>
          <a:prstGeom prst="ellipse">
            <a:avLst/>
          </a:prstGeom>
          <a:solidFill>
            <a:srgbClr val="F254D4"/>
          </a:solidFill>
          <a:ln>
            <a:solidFill>
              <a:srgbClr val="C30FA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757D8E0F-0974-4D67-8095-5B31A52FE2DA}"/>
              </a:ext>
            </a:extLst>
          </p:cNvPr>
          <p:cNvSpPr/>
          <p:nvPr/>
        </p:nvSpPr>
        <p:spPr>
          <a:xfrm>
            <a:off x="3116120" y="4457637"/>
            <a:ext cx="157633" cy="167856"/>
          </a:xfrm>
          <a:prstGeom prst="ellipse">
            <a:avLst/>
          </a:prstGeom>
          <a:solidFill>
            <a:srgbClr val="F254D4"/>
          </a:solidFill>
          <a:ln>
            <a:solidFill>
              <a:srgbClr val="C30FA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2059382A-AB76-48A5-8A4E-096AE91DEF56}"/>
              </a:ext>
            </a:extLst>
          </p:cNvPr>
          <p:cNvCxnSpPr>
            <a:cxnSpLocks/>
            <a:stCxn id="89" idx="3"/>
            <a:endCxn id="90" idx="7"/>
          </p:cNvCxnSpPr>
          <p:nvPr/>
        </p:nvCxnSpPr>
        <p:spPr>
          <a:xfrm flipH="1">
            <a:off x="3250668" y="3969994"/>
            <a:ext cx="541444" cy="512224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ZoneTexte 91">
            <a:extLst>
              <a:ext uri="{FF2B5EF4-FFF2-40B4-BE49-F238E27FC236}">
                <a16:creationId xmlns:a16="http://schemas.microsoft.com/office/drawing/2014/main" id="{4D7AFA19-A11A-47DF-A997-710D82BFB6D3}"/>
              </a:ext>
            </a:extLst>
          </p:cNvPr>
          <p:cNvSpPr txBox="1"/>
          <p:nvPr/>
        </p:nvSpPr>
        <p:spPr>
          <a:xfrm>
            <a:off x="3483105" y="3507424"/>
            <a:ext cx="686730" cy="298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He</a:t>
            </a:r>
            <a:r>
              <a:rPr lang="en-US" baseline="-25000" dirty="0" err="1"/>
              <a:t>bubble</a:t>
            </a:r>
            <a:endParaRPr lang="fr-FR" dirty="0"/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7AFBEA7F-7880-449E-BDF9-7966711E868B}"/>
              </a:ext>
            </a:extLst>
          </p:cNvPr>
          <p:cNvSpPr txBox="1"/>
          <p:nvPr/>
        </p:nvSpPr>
        <p:spPr>
          <a:xfrm>
            <a:off x="2772755" y="4554575"/>
            <a:ext cx="618960" cy="298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He</a:t>
            </a:r>
            <a:r>
              <a:rPr lang="en-US" baseline="-25000" dirty="0" err="1"/>
              <a:t>liquid</a:t>
            </a:r>
            <a:endParaRPr lang="fr-FR" dirty="0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3D269188-8DB0-45D2-9D6E-0A735C7BFB6E}"/>
              </a:ext>
            </a:extLst>
          </p:cNvPr>
          <p:cNvSpPr/>
          <p:nvPr/>
        </p:nvSpPr>
        <p:spPr>
          <a:xfrm>
            <a:off x="6546156" y="1362301"/>
            <a:ext cx="157633" cy="167856"/>
          </a:xfrm>
          <a:prstGeom prst="ellipse">
            <a:avLst/>
          </a:prstGeom>
          <a:solidFill>
            <a:srgbClr val="FCFA9C"/>
          </a:solidFill>
          <a:ln>
            <a:solidFill>
              <a:srgbClr val="F6E61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61E32506-5042-4E09-A385-55D3FF5E7FC9}"/>
              </a:ext>
            </a:extLst>
          </p:cNvPr>
          <p:cNvCxnSpPr>
            <a:cxnSpLocks/>
            <a:stCxn id="94" idx="3"/>
            <a:endCxn id="76" idx="7"/>
          </p:cNvCxnSpPr>
          <p:nvPr/>
        </p:nvCxnSpPr>
        <p:spPr>
          <a:xfrm flipH="1">
            <a:off x="5907916" y="1505575"/>
            <a:ext cx="661325" cy="41598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69976AC0-10AE-484F-9868-1023FE9D587D}"/>
              </a:ext>
            </a:extLst>
          </p:cNvPr>
          <p:cNvGrpSpPr/>
          <p:nvPr/>
        </p:nvGrpSpPr>
        <p:grpSpPr>
          <a:xfrm>
            <a:off x="5852184" y="581305"/>
            <a:ext cx="470196" cy="368689"/>
            <a:chOff x="8275151" y="856869"/>
            <a:chExt cx="600584" cy="456537"/>
          </a:xfrm>
        </p:grpSpPr>
        <p:sp>
          <p:nvSpPr>
            <p:cNvPr id="129" name="Ellipse 128">
              <a:extLst>
                <a:ext uri="{FF2B5EF4-FFF2-40B4-BE49-F238E27FC236}">
                  <a16:creationId xmlns:a16="http://schemas.microsoft.com/office/drawing/2014/main" id="{D7721ADE-2B64-4013-9E3A-2C27051B198E}"/>
                </a:ext>
              </a:extLst>
            </p:cNvPr>
            <p:cNvSpPr/>
            <p:nvPr/>
          </p:nvSpPr>
          <p:spPr>
            <a:xfrm>
              <a:off x="8469705" y="1105555"/>
              <a:ext cx="201345" cy="207851"/>
            </a:xfrm>
            <a:prstGeom prst="ellipse">
              <a:avLst/>
            </a:prstGeom>
            <a:solidFill>
              <a:srgbClr val="FCFA9C"/>
            </a:solidFill>
            <a:ln>
              <a:solidFill>
                <a:srgbClr val="F6E61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Ellipse 129">
              <a:extLst>
                <a:ext uri="{FF2B5EF4-FFF2-40B4-BE49-F238E27FC236}">
                  <a16:creationId xmlns:a16="http://schemas.microsoft.com/office/drawing/2014/main" id="{B9912DF8-6323-447A-BA39-AD54644ABDB3}"/>
                </a:ext>
              </a:extLst>
            </p:cNvPr>
            <p:cNvSpPr/>
            <p:nvPr/>
          </p:nvSpPr>
          <p:spPr>
            <a:xfrm>
              <a:off x="8275151" y="856869"/>
              <a:ext cx="201345" cy="207851"/>
            </a:xfrm>
            <a:prstGeom prst="ellipse">
              <a:avLst/>
            </a:prstGeom>
            <a:solidFill>
              <a:srgbClr val="B17ED8"/>
            </a:solidFill>
            <a:ln>
              <a:solidFill>
                <a:srgbClr val="7030A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Ellipse 130">
              <a:extLst>
                <a:ext uri="{FF2B5EF4-FFF2-40B4-BE49-F238E27FC236}">
                  <a16:creationId xmlns:a16="http://schemas.microsoft.com/office/drawing/2014/main" id="{31D6FB9D-2590-4F11-B57D-14F7A734C9F7}"/>
                </a:ext>
              </a:extLst>
            </p:cNvPr>
            <p:cNvSpPr/>
            <p:nvPr/>
          </p:nvSpPr>
          <p:spPr>
            <a:xfrm>
              <a:off x="8674390" y="867029"/>
              <a:ext cx="201345" cy="207851"/>
            </a:xfrm>
            <a:prstGeom prst="ellipse">
              <a:avLst/>
            </a:prstGeom>
            <a:solidFill>
              <a:srgbClr val="B17ED8"/>
            </a:solidFill>
            <a:ln>
              <a:solidFill>
                <a:srgbClr val="7030A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2" name="Connecteur droit 131">
              <a:extLst>
                <a:ext uri="{FF2B5EF4-FFF2-40B4-BE49-F238E27FC236}">
                  <a16:creationId xmlns:a16="http://schemas.microsoft.com/office/drawing/2014/main" id="{2B5779A4-5A28-459B-8E17-8154E7361DE3}"/>
                </a:ext>
              </a:extLst>
            </p:cNvPr>
            <p:cNvCxnSpPr>
              <a:cxnSpLocks/>
              <a:stCxn id="130" idx="5"/>
              <a:endCxn id="129" idx="1"/>
            </p:cNvCxnSpPr>
            <p:nvPr/>
          </p:nvCxnSpPr>
          <p:spPr>
            <a:xfrm>
              <a:off x="8447010" y="1034281"/>
              <a:ext cx="52181" cy="10171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Connecteur droit 132">
              <a:extLst>
                <a:ext uri="{FF2B5EF4-FFF2-40B4-BE49-F238E27FC236}">
                  <a16:creationId xmlns:a16="http://schemas.microsoft.com/office/drawing/2014/main" id="{210FEB13-48BB-47C1-ADE2-EB19774835AD}"/>
                </a:ext>
              </a:extLst>
            </p:cNvPr>
            <p:cNvCxnSpPr>
              <a:cxnSpLocks/>
              <a:stCxn id="131" idx="3"/>
              <a:endCxn id="129" idx="7"/>
            </p:cNvCxnSpPr>
            <p:nvPr/>
          </p:nvCxnSpPr>
          <p:spPr>
            <a:xfrm flipH="1">
              <a:off x="8641564" y="1044441"/>
              <a:ext cx="62312" cy="9155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4D87EF01-837E-4616-9680-25443D4F41BB}"/>
              </a:ext>
            </a:extLst>
          </p:cNvPr>
          <p:cNvGrpSpPr/>
          <p:nvPr/>
        </p:nvGrpSpPr>
        <p:grpSpPr>
          <a:xfrm>
            <a:off x="5193788" y="1134772"/>
            <a:ext cx="319575" cy="355226"/>
            <a:chOff x="7468431" y="1338366"/>
            <a:chExt cx="408195" cy="439867"/>
          </a:xfrm>
        </p:grpSpPr>
        <p:sp>
          <p:nvSpPr>
            <p:cNvPr id="126" name="Ellipse 125">
              <a:extLst>
                <a:ext uri="{FF2B5EF4-FFF2-40B4-BE49-F238E27FC236}">
                  <a16:creationId xmlns:a16="http://schemas.microsoft.com/office/drawing/2014/main" id="{1C977E4E-4081-4329-9FE5-F34B0DFED5DF}"/>
                </a:ext>
              </a:extLst>
            </p:cNvPr>
            <p:cNvSpPr/>
            <p:nvPr/>
          </p:nvSpPr>
          <p:spPr>
            <a:xfrm>
              <a:off x="7675281" y="1570382"/>
              <a:ext cx="201345" cy="207851"/>
            </a:xfrm>
            <a:prstGeom prst="ellipse">
              <a:avLst/>
            </a:prstGeom>
            <a:solidFill>
              <a:srgbClr val="FCFA9C"/>
            </a:solidFill>
            <a:ln>
              <a:solidFill>
                <a:srgbClr val="F6E61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25942C3D-A76F-46BC-ACF2-D9E81A63DF3F}"/>
                </a:ext>
              </a:extLst>
            </p:cNvPr>
            <p:cNvSpPr/>
            <p:nvPr/>
          </p:nvSpPr>
          <p:spPr>
            <a:xfrm>
              <a:off x="7468431" y="1338366"/>
              <a:ext cx="201345" cy="207851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8" name="Connecteur droit 127">
              <a:extLst>
                <a:ext uri="{FF2B5EF4-FFF2-40B4-BE49-F238E27FC236}">
                  <a16:creationId xmlns:a16="http://schemas.microsoft.com/office/drawing/2014/main" id="{ABBC316D-0545-417E-A5A0-F4A8FC105DBE}"/>
                </a:ext>
              </a:extLst>
            </p:cNvPr>
            <p:cNvCxnSpPr>
              <a:cxnSpLocks/>
              <a:stCxn id="127" idx="5"/>
              <a:endCxn id="126" idx="1"/>
            </p:cNvCxnSpPr>
            <p:nvPr/>
          </p:nvCxnSpPr>
          <p:spPr>
            <a:xfrm>
              <a:off x="7640290" y="1515778"/>
              <a:ext cx="64477" cy="8504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7E7330F0-6D81-4AA9-834B-B7ECFF2952F7}"/>
              </a:ext>
            </a:extLst>
          </p:cNvPr>
          <p:cNvCxnSpPr>
            <a:cxnSpLocks/>
            <a:stCxn id="75" idx="1"/>
            <a:endCxn id="94" idx="7"/>
          </p:cNvCxnSpPr>
          <p:nvPr/>
        </p:nvCxnSpPr>
        <p:spPr>
          <a:xfrm flipH="1">
            <a:off x="6680705" y="992398"/>
            <a:ext cx="701402" cy="394484"/>
          </a:xfrm>
          <a:prstGeom prst="straightConnector1">
            <a:avLst/>
          </a:prstGeom>
          <a:ln w="19050">
            <a:solidFill>
              <a:srgbClr val="E97205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F39776B7-E98F-4DBB-90CC-7C3920859F39}"/>
              </a:ext>
            </a:extLst>
          </p:cNvPr>
          <p:cNvCxnSpPr>
            <a:cxnSpLocks/>
            <a:stCxn id="94" idx="2"/>
            <a:endCxn id="126" idx="6"/>
          </p:cNvCxnSpPr>
          <p:nvPr/>
        </p:nvCxnSpPr>
        <p:spPr>
          <a:xfrm flipH="1" flipV="1">
            <a:off x="5513363" y="1406071"/>
            <a:ext cx="1032793" cy="4015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B592F83B-559F-4B07-8461-8E3A27A06213}"/>
              </a:ext>
            </a:extLst>
          </p:cNvPr>
          <p:cNvCxnSpPr>
            <a:cxnSpLocks/>
            <a:stCxn id="94" idx="2"/>
            <a:endCxn id="129" idx="5"/>
          </p:cNvCxnSpPr>
          <p:nvPr/>
        </p:nvCxnSpPr>
        <p:spPr>
          <a:xfrm flipH="1" flipV="1">
            <a:off x="6139048" y="925411"/>
            <a:ext cx="407108" cy="52081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ZoneTexte 100">
            <a:extLst>
              <a:ext uri="{FF2B5EF4-FFF2-40B4-BE49-F238E27FC236}">
                <a16:creationId xmlns:a16="http://schemas.microsoft.com/office/drawing/2014/main" id="{503A912E-8B26-4392-BE23-D58E105F873F}"/>
              </a:ext>
            </a:extLst>
          </p:cNvPr>
          <p:cNvSpPr txBox="1"/>
          <p:nvPr/>
        </p:nvSpPr>
        <p:spPr>
          <a:xfrm>
            <a:off x="6648265" y="1415301"/>
            <a:ext cx="652846" cy="298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</a:t>
            </a:r>
            <a:r>
              <a:rPr lang="en-US" baseline="30000" dirty="0"/>
              <a:t>1</a:t>
            </a:r>
            <a:r>
              <a:rPr lang="en-US" baseline="-25000" dirty="0"/>
              <a:t>liquid</a:t>
            </a:r>
            <a:endParaRPr lang="fr-FR" dirty="0"/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A2AC13D7-0B46-4F24-AB40-4991EC23A991}"/>
              </a:ext>
            </a:extLst>
          </p:cNvPr>
          <p:cNvSpPr txBox="1"/>
          <p:nvPr/>
        </p:nvSpPr>
        <p:spPr>
          <a:xfrm>
            <a:off x="4914759" y="807960"/>
            <a:ext cx="695063" cy="298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Volatile</a:t>
            </a:r>
            <a:endParaRPr lang="fr-FR" dirty="0"/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82538630-E978-43AC-850E-27FEB1596D29}"/>
              </a:ext>
            </a:extLst>
          </p:cNvPr>
          <p:cNvSpPr txBox="1"/>
          <p:nvPr/>
        </p:nvSpPr>
        <p:spPr>
          <a:xfrm>
            <a:off x="5692326" y="29066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Soluble</a:t>
            </a:r>
            <a:endParaRPr lang="fr-FR" dirty="0"/>
          </a:p>
        </p:txBody>
      </p: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78C04F0B-3472-4903-8580-2F74B8C2D80D}"/>
              </a:ext>
            </a:extLst>
          </p:cNvPr>
          <p:cNvGrpSpPr/>
          <p:nvPr/>
        </p:nvGrpSpPr>
        <p:grpSpPr>
          <a:xfrm>
            <a:off x="3972669" y="1909600"/>
            <a:ext cx="319575" cy="355226"/>
            <a:chOff x="5702788" y="2495709"/>
            <a:chExt cx="408195" cy="439867"/>
          </a:xfrm>
        </p:grpSpPr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85E3C922-2943-4249-8C97-F0B2990DC9B7}"/>
                </a:ext>
              </a:extLst>
            </p:cNvPr>
            <p:cNvSpPr/>
            <p:nvPr/>
          </p:nvSpPr>
          <p:spPr>
            <a:xfrm>
              <a:off x="5909638" y="2727725"/>
              <a:ext cx="201345" cy="207851"/>
            </a:xfrm>
            <a:prstGeom prst="ellipse">
              <a:avLst/>
            </a:prstGeom>
            <a:solidFill>
              <a:srgbClr val="FCFA9C"/>
            </a:solidFill>
            <a:ln>
              <a:solidFill>
                <a:srgbClr val="F6E616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F84B0B2F-C522-4FE1-8DA4-FD5415BEC71B}"/>
                </a:ext>
              </a:extLst>
            </p:cNvPr>
            <p:cNvSpPr/>
            <p:nvPr/>
          </p:nvSpPr>
          <p:spPr>
            <a:xfrm>
              <a:off x="5702788" y="2495709"/>
              <a:ext cx="201345" cy="207851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5" name="Connecteur droit 124">
              <a:extLst>
                <a:ext uri="{FF2B5EF4-FFF2-40B4-BE49-F238E27FC236}">
                  <a16:creationId xmlns:a16="http://schemas.microsoft.com/office/drawing/2014/main" id="{91DCCEA7-989C-48D9-8AD9-CB0A4577AB77}"/>
                </a:ext>
              </a:extLst>
            </p:cNvPr>
            <p:cNvCxnSpPr>
              <a:cxnSpLocks/>
              <a:stCxn id="124" idx="5"/>
              <a:endCxn id="123" idx="1"/>
            </p:cNvCxnSpPr>
            <p:nvPr/>
          </p:nvCxnSpPr>
          <p:spPr>
            <a:xfrm>
              <a:off x="5874647" y="2673121"/>
              <a:ext cx="64477" cy="8504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8A89CE0C-3AF8-4A8C-BF07-902E8EDA7BFF}"/>
              </a:ext>
            </a:extLst>
          </p:cNvPr>
          <p:cNvCxnSpPr>
            <a:cxnSpLocks/>
          </p:cNvCxnSpPr>
          <p:nvPr/>
        </p:nvCxnSpPr>
        <p:spPr>
          <a:xfrm flipV="1">
            <a:off x="4206803" y="1327818"/>
            <a:ext cx="1120384" cy="704497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6" name="ZoneTexte 105">
            <a:extLst>
              <a:ext uri="{FF2B5EF4-FFF2-40B4-BE49-F238E27FC236}">
                <a16:creationId xmlns:a16="http://schemas.microsoft.com/office/drawing/2014/main" id="{F18AE4D6-AF5F-4D60-B135-0C9CBD0E4502}"/>
              </a:ext>
            </a:extLst>
          </p:cNvPr>
          <p:cNvSpPr txBox="1"/>
          <p:nvPr/>
        </p:nvSpPr>
        <p:spPr>
          <a:xfrm>
            <a:off x="4248385" y="1995386"/>
            <a:ext cx="720615" cy="298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</a:t>
            </a:r>
            <a:r>
              <a:rPr lang="en-US" baseline="30000" dirty="0"/>
              <a:t>1</a:t>
            </a:r>
            <a:r>
              <a:rPr lang="en-US" baseline="-25000" dirty="0"/>
              <a:t>bubble</a:t>
            </a:r>
            <a:endParaRPr lang="fr-FR" dirty="0"/>
          </a:p>
        </p:txBody>
      </p: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8DBB9D1E-BECE-4288-B702-AED7754E9809}"/>
              </a:ext>
            </a:extLst>
          </p:cNvPr>
          <p:cNvCxnSpPr>
            <a:cxnSpLocks/>
            <a:stCxn id="123" idx="5"/>
            <a:endCxn id="77" idx="1"/>
          </p:cNvCxnSpPr>
          <p:nvPr/>
        </p:nvCxnSpPr>
        <p:spPr>
          <a:xfrm>
            <a:off x="4269160" y="2240244"/>
            <a:ext cx="362618" cy="48956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Ellipse 107">
            <a:extLst>
              <a:ext uri="{FF2B5EF4-FFF2-40B4-BE49-F238E27FC236}">
                <a16:creationId xmlns:a16="http://schemas.microsoft.com/office/drawing/2014/main" id="{C5360D3D-1568-427B-8B69-12D3BD4FE790}"/>
              </a:ext>
            </a:extLst>
          </p:cNvPr>
          <p:cNvSpPr/>
          <p:nvPr/>
        </p:nvSpPr>
        <p:spPr>
          <a:xfrm>
            <a:off x="6762986" y="3207869"/>
            <a:ext cx="157633" cy="167856"/>
          </a:xfrm>
          <a:prstGeom prst="ellipse">
            <a:avLst/>
          </a:prstGeom>
          <a:solidFill>
            <a:srgbClr val="2DCBEB"/>
          </a:solidFill>
          <a:ln>
            <a:solidFill>
              <a:srgbClr val="1195A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B2BE71BF-163D-4F44-921D-29DA9A1972E3}"/>
              </a:ext>
            </a:extLst>
          </p:cNvPr>
          <p:cNvSpPr/>
          <p:nvPr/>
        </p:nvSpPr>
        <p:spPr>
          <a:xfrm>
            <a:off x="7281964" y="2919001"/>
            <a:ext cx="157633" cy="167856"/>
          </a:xfrm>
          <a:prstGeom prst="ellipse">
            <a:avLst/>
          </a:prstGeom>
          <a:solidFill>
            <a:srgbClr val="2DCBEB"/>
          </a:solidFill>
          <a:ln>
            <a:solidFill>
              <a:srgbClr val="1195A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1576A6BE-D86B-40C2-B081-D147FEF6F205}"/>
              </a:ext>
            </a:extLst>
          </p:cNvPr>
          <p:cNvSpPr/>
          <p:nvPr/>
        </p:nvSpPr>
        <p:spPr>
          <a:xfrm>
            <a:off x="7456307" y="2742155"/>
            <a:ext cx="157633" cy="167856"/>
          </a:xfrm>
          <a:prstGeom prst="ellipse">
            <a:avLst/>
          </a:prstGeom>
          <a:solidFill>
            <a:srgbClr val="B17ED8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465F1CF3-968B-45AD-9708-ADF689A70FEA}"/>
              </a:ext>
            </a:extLst>
          </p:cNvPr>
          <p:cNvSpPr/>
          <p:nvPr/>
        </p:nvSpPr>
        <p:spPr>
          <a:xfrm>
            <a:off x="6976011" y="3293152"/>
            <a:ext cx="157633" cy="16785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EFE72574-302F-4E3E-A560-A2F49AA4FDEE}"/>
              </a:ext>
            </a:extLst>
          </p:cNvPr>
          <p:cNvSpPr/>
          <p:nvPr/>
        </p:nvSpPr>
        <p:spPr>
          <a:xfrm>
            <a:off x="6992741" y="3096073"/>
            <a:ext cx="157633" cy="16785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98782934-B053-4A9E-9D38-C7E6576DF367}"/>
              </a:ext>
            </a:extLst>
          </p:cNvPr>
          <p:cNvCxnSpPr>
            <a:cxnSpLocks/>
            <a:stCxn id="108" idx="7"/>
            <a:endCxn id="112" idx="2"/>
          </p:cNvCxnSpPr>
          <p:nvPr/>
        </p:nvCxnSpPr>
        <p:spPr>
          <a:xfrm flipV="1">
            <a:off x="6897535" y="3180001"/>
            <a:ext cx="95206" cy="524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A814313F-BF00-45B5-87BC-E35E2C5B2F3A}"/>
              </a:ext>
            </a:extLst>
          </p:cNvPr>
          <p:cNvCxnSpPr>
            <a:cxnSpLocks/>
            <a:stCxn id="108" idx="6"/>
            <a:endCxn id="111" idx="1"/>
          </p:cNvCxnSpPr>
          <p:nvPr/>
        </p:nvCxnSpPr>
        <p:spPr>
          <a:xfrm>
            <a:off x="6920619" y="3291797"/>
            <a:ext cx="78476" cy="259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D69301D0-7F52-42D5-9F75-9297C14A2513}"/>
              </a:ext>
            </a:extLst>
          </p:cNvPr>
          <p:cNvCxnSpPr>
            <a:cxnSpLocks/>
            <a:stCxn id="110" idx="3"/>
            <a:endCxn id="109" idx="7"/>
          </p:cNvCxnSpPr>
          <p:nvPr/>
        </p:nvCxnSpPr>
        <p:spPr>
          <a:xfrm flipH="1">
            <a:off x="7416512" y="2885429"/>
            <a:ext cx="62880" cy="5815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ZoneTexte 115">
            <a:extLst>
              <a:ext uri="{FF2B5EF4-FFF2-40B4-BE49-F238E27FC236}">
                <a16:creationId xmlns:a16="http://schemas.microsoft.com/office/drawing/2014/main" id="{09FDD2CB-C40E-440D-B4D7-704319CC7929}"/>
              </a:ext>
            </a:extLst>
          </p:cNvPr>
          <p:cNvSpPr txBox="1"/>
          <p:nvPr/>
        </p:nvSpPr>
        <p:spPr>
          <a:xfrm>
            <a:off x="7491668" y="2849768"/>
            <a:ext cx="686730" cy="298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Soluble</a:t>
            </a:r>
            <a:endParaRPr lang="fr-FR" dirty="0"/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EE60A332-B011-4079-926A-91223B53BF96}"/>
              </a:ext>
            </a:extLst>
          </p:cNvPr>
          <p:cNvSpPr txBox="1"/>
          <p:nvPr/>
        </p:nvSpPr>
        <p:spPr>
          <a:xfrm>
            <a:off x="7153381" y="3279336"/>
            <a:ext cx="934566" cy="298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Precipitate</a:t>
            </a:r>
            <a:endParaRPr lang="fr-FR" dirty="0"/>
          </a:p>
        </p:txBody>
      </p:sp>
      <p:cxnSp>
        <p:nvCxnSpPr>
          <p:cNvPr id="118" name="Connecteur droit avec flèche 117">
            <a:extLst>
              <a:ext uri="{FF2B5EF4-FFF2-40B4-BE49-F238E27FC236}">
                <a16:creationId xmlns:a16="http://schemas.microsoft.com/office/drawing/2014/main" id="{69B77681-3935-4177-885B-9671C5452FF8}"/>
              </a:ext>
            </a:extLst>
          </p:cNvPr>
          <p:cNvCxnSpPr>
            <a:cxnSpLocks/>
            <a:stCxn id="108" idx="1"/>
            <a:endCxn id="80" idx="5"/>
          </p:cNvCxnSpPr>
          <p:nvPr/>
        </p:nvCxnSpPr>
        <p:spPr>
          <a:xfrm flipH="1" flipV="1">
            <a:off x="6581305" y="2932429"/>
            <a:ext cx="204766" cy="300022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88F14A49-AAC0-4039-8B77-3E6215D7F9E7}"/>
              </a:ext>
            </a:extLst>
          </p:cNvPr>
          <p:cNvCxnSpPr>
            <a:cxnSpLocks/>
            <a:stCxn id="109" idx="2"/>
            <a:endCxn id="80" idx="5"/>
          </p:cNvCxnSpPr>
          <p:nvPr/>
        </p:nvCxnSpPr>
        <p:spPr>
          <a:xfrm flipH="1" flipV="1">
            <a:off x="6581305" y="2932429"/>
            <a:ext cx="700659" cy="70501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Ellipse 119">
            <a:extLst>
              <a:ext uri="{FF2B5EF4-FFF2-40B4-BE49-F238E27FC236}">
                <a16:creationId xmlns:a16="http://schemas.microsoft.com/office/drawing/2014/main" id="{4E5894B5-AC85-4FEB-8ABF-8ED625F5BE79}"/>
              </a:ext>
            </a:extLst>
          </p:cNvPr>
          <p:cNvSpPr/>
          <p:nvPr/>
        </p:nvSpPr>
        <p:spPr>
          <a:xfrm>
            <a:off x="6546156" y="1902788"/>
            <a:ext cx="157633" cy="167856"/>
          </a:xfrm>
          <a:prstGeom prst="ellipse">
            <a:avLst/>
          </a:prstGeom>
          <a:solidFill>
            <a:srgbClr val="FF8989"/>
          </a:solidFill>
          <a:ln>
            <a:solidFill>
              <a:srgbClr val="FF1D1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EFC7DDDF-96A6-4FB6-B84E-D519F21D3EFA}"/>
              </a:ext>
            </a:extLst>
          </p:cNvPr>
          <p:cNvCxnSpPr>
            <a:cxnSpLocks/>
            <a:stCxn id="76" idx="6"/>
            <a:endCxn id="120" idx="2"/>
          </p:cNvCxnSpPr>
          <p:nvPr/>
        </p:nvCxnSpPr>
        <p:spPr>
          <a:xfrm>
            <a:off x="5931001" y="1980902"/>
            <a:ext cx="615156" cy="5814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ZoneTexte 121">
            <a:extLst>
              <a:ext uri="{FF2B5EF4-FFF2-40B4-BE49-F238E27FC236}">
                <a16:creationId xmlns:a16="http://schemas.microsoft.com/office/drawing/2014/main" id="{6B63A8E2-F0AB-421E-9A4A-A5CD20F4055E}"/>
              </a:ext>
            </a:extLst>
          </p:cNvPr>
          <p:cNvSpPr txBox="1"/>
          <p:nvPr/>
        </p:nvSpPr>
        <p:spPr>
          <a:xfrm>
            <a:off x="6675551" y="1834866"/>
            <a:ext cx="652846" cy="298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</a:t>
            </a:r>
            <a:r>
              <a:rPr lang="en-US" baseline="30000" dirty="0"/>
              <a:t>3</a:t>
            </a:r>
            <a:r>
              <a:rPr lang="en-US" baseline="-25000" dirty="0"/>
              <a:t>liquid</a:t>
            </a:r>
            <a:endParaRPr lang="fr-FR" dirty="0"/>
          </a:p>
        </p:txBody>
      </p:sp>
      <p:sp>
        <p:nvSpPr>
          <p:cNvPr id="136" name="ZoneTexte 135">
            <a:extLst>
              <a:ext uri="{FF2B5EF4-FFF2-40B4-BE49-F238E27FC236}">
                <a16:creationId xmlns:a16="http://schemas.microsoft.com/office/drawing/2014/main" id="{80A054ED-ABAC-4872-A7FE-88717B5CCC51}"/>
              </a:ext>
            </a:extLst>
          </p:cNvPr>
          <p:cNvSpPr txBox="1"/>
          <p:nvPr/>
        </p:nvSpPr>
        <p:spPr>
          <a:xfrm>
            <a:off x="369742" y="3958863"/>
            <a:ext cx="163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Migration</a:t>
            </a:r>
            <a:endParaRPr lang="fr-FR" sz="1600" dirty="0"/>
          </a:p>
        </p:txBody>
      </p:sp>
      <p:sp>
        <p:nvSpPr>
          <p:cNvPr id="137" name="ZoneTexte 136">
            <a:extLst>
              <a:ext uri="{FF2B5EF4-FFF2-40B4-BE49-F238E27FC236}">
                <a16:creationId xmlns:a16="http://schemas.microsoft.com/office/drawing/2014/main" id="{218EF492-13B9-4DF0-B3C4-F6BD2470DE52}"/>
              </a:ext>
            </a:extLst>
          </p:cNvPr>
          <p:cNvSpPr txBox="1"/>
          <p:nvPr/>
        </p:nvSpPr>
        <p:spPr>
          <a:xfrm>
            <a:off x="399483" y="3138172"/>
            <a:ext cx="1677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Chemical reaction</a:t>
            </a:r>
            <a:endParaRPr lang="fr-FR" sz="1600" dirty="0"/>
          </a:p>
        </p:txBody>
      </p: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id="{A743A3F6-415E-4C3A-946F-C0EB8A964773}"/>
              </a:ext>
            </a:extLst>
          </p:cNvPr>
          <p:cNvCxnSpPr>
            <a:cxnSpLocks/>
          </p:cNvCxnSpPr>
          <p:nvPr/>
        </p:nvCxnSpPr>
        <p:spPr>
          <a:xfrm>
            <a:off x="769952" y="3071836"/>
            <a:ext cx="93823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BFA6E660-626C-461A-A52A-8FB30E925300}"/>
              </a:ext>
            </a:extLst>
          </p:cNvPr>
          <p:cNvCxnSpPr>
            <a:cxnSpLocks/>
          </p:cNvCxnSpPr>
          <p:nvPr/>
        </p:nvCxnSpPr>
        <p:spPr>
          <a:xfrm flipH="1">
            <a:off x="730213" y="3470282"/>
            <a:ext cx="956798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02596884-7FAA-42F8-B77D-BEF90631A471}"/>
              </a:ext>
            </a:extLst>
          </p:cNvPr>
          <p:cNvCxnSpPr>
            <a:cxnSpLocks/>
          </p:cNvCxnSpPr>
          <p:nvPr/>
        </p:nvCxnSpPr>
        <p:spPr>
          <a:xfrm>
            <a:off x="730213" y="3886635"/>
            <a:ext cx="956798" cy="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avec flèche 140">
            <a:extLst>
              <a:ext uri="{FF2B5EF4-FFF2-40B4-BE49-F238E27FC236}">
                <a16:creationId xmlns:a16="http://schemas.microsoft.com/office/drawing/2014/main" id="{03E6BEA9-5FCE-4051-8CC9-65CB05A1647B}"/>
              </a:ext>
            </a:extLst>
          </p:cNvPr>
          <p:cNvCxnSpPr>
            <a:cxnSpLocks/>
          </p:cNvCxnSpPr>
          <p:nvPr/>
        </p:nvCxnSpPr>
        <p:spPr>
          <a:xfrm>
            <a:off x="730213" y="4282403"/>
            <a:ext cx="942895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2" name="ZoneTexte 141">
            <a:extLst>
              <a:ext uri="{FF2B5EF4-FFF2-40B4-BE49-F238E27FC236}">
                <a16:creationId xmlns:a16="http://schemas.microsoft.com/office/drawing/2014/main" id="{70FAA469-D9F3-40D7-A984-13166F5D7CE8}"/>
              </a:ext>
            </a:extLst>
          </p:cNvPr>
          <p:cNvSpPr txBox="1"/>
          <p:nvPr/>
        </p:nvSpPr>
        <p:spPr>
          <a:xfrm>
            <a:off x="374736" y="2733282"/>
            <a:ext cx="1679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Radioactive decay</a:t>
            </a:r>
            <a:endParaRPr lang="fr-FR" sz="1600" dirty="0"/>
          </a:p>
        </p:txBody>
      </p:sp>
      <p:sp>
        <p:nvSpPr>
          <p:cNvPr id="143" name="ZoneTexte 142">
            <a:extLst>
              <a:ext uri="{FF2B5EF4-FFF2-40B4-BE49-F238E27FC236}">
                <a16:creationId xmlns:a16="http://schemas.microsoft.com/office/drawing/2014/main" id="{F72FDDD7-55B5-4027-A63E-40B894D68BB1}"/>
              </a:ext>
            </a:extLst>
          </p:cNvPr>
          <p:cNvSpPr txBox="1"/>
          <p:nvPr/>
        </p:nvSpPr>
        <p:spPr>
          <a:xfrm>
            <a:off x="409193" y="3551413"/>
            <a:ext cx="1645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Neutron capture</a:t>
            </a:r>
            <a:endParaRPr lang="fr-FR" sz="1600" dirty="0"/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4D0C1A70-7D80-4201-8DB9-E97B98811F4E}"/>
              </a:ext>
            </a:extLst>
          </p:cNvPr>
          <p:cNvSpPr txBox="1"/>
          <p:nvPr/>
        </p:nvSpPr>
        <p:spPr>
          <a:xfrm>
            <a:off x="6803587" y="4533727"/>
            <a:ext cx="178716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Particles in suspension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2127199C-EE0E-452F-937E-87E1560204B4}"/>
              </a:ext>
            </a:extLst>
          </p:cNvPr>
          <p:cNvSpPr/>
          <p:nvPr/>
        </p:nvSpPr>
        <p:spPr>
          <a:xfrm>
            <a:off x="6339864" y="4007411"/>
            <a:ext cx="498005" cy="327485"/>
          </a:xfrm>
          <a:prstGeom prst="rect">
            <a:avLst/>
          </a:prstGeom>
          <a:solidFill>
            <a:srgbClr val="FFC000"/>
          </a:solidFill>
          <a:ln>
            <a:solidFill>
              <a:srgbClr val="FF96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4981B871-707B-4912-8B88-9B5F4C4C5DD9}"/>
              </a:ext>
            </a:extLst>
          </p:cNvPr>
          <p:cNvSpPr/>
          <p:nvPr/>
        </p:nvSpPr>
        <p:spPr>
          <a:xfrm>
            <a:off x="5890045" y="4623752"/>
            <a:ext cx="498005" cy="327485"/>
          </a:xfrm>
          <a:prstGeom prst="rect">
            <a:avLst/>
          </a:prstGeom>
          <a:solidFill>
            <a:srgbClr val="FFC000"/>
          </a:solidFill>
          <a:ln>
            <a:solidFill>
              <a:srgbClr val="FF96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154" name="Connecteur droit avec flèche 153">
            <a:extLst>
              <a:ext uri="{FF2B5EF4-FFF2-40B4-BE49-F238E27FC236}">
                <a16:creationId xmlns:a16="http://schemas.microsoft.com/office/drawing/2014/main" id="{DB5D12D9-A590-48B8-806B-0827B89AF9B6}"/>
              </a:ext>
            </a:extLst>
          </p:cNvPr>
          <p:cNvCxnSpPr>
            <a:cxnSpLocks/>
            <a:stCxn id="146" idx="1"/>
            <a:endCxn id="152" idx="3"/>
          </p:cNvCxnSpPr>
          <p:nvPr/>
        </p:nvCxnSpPr>
        <p:spPr>
          <a:xfrm flipH="1">
            <a:off x="6388050" y="4672227"/>
            <a:ext cx="415537" cy="11526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23AF693B-F97B-44E7-A52A-0F5ED0C0668F}"/>
              </a:ext>
            </a:extLst>
          </p:cNvPr>
          <p:cNvCxnSpPr>
            <a:cxnSpLocks/>
            <a:stCxn id="146" idx="1"/>
            <a:endCxn id="151" idx="2"/>
          </p:cNvCxnSpPr>
          <p:nvPr/>
        </p:nvCxnSpPr>
        <p:spPr>
          <a:xfrm flipH="1" flipV="1">
            <a:off x="6588867" y="4334896"/>
            <a:ext cx="214720" cy="33733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78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78" grpId="0"/>
      <p:bldP spid="79" grpId="0"/>
      <p:bldP spid="80" grpId="0" animBg="1"/>
      <p:bldP spid="81" grpId="0" animBg="1"/>
      <p:bldP spid="84" grpId="0"/>
      <p:bldP spid="85" grpId="0"/>
      <p:bldP spid="88" grpId="0" animBg="1"/>
      <p:bldP spid="89" grpId="0" animBg="1"/>
      <p:bldP spid="90" grpId="0" animBg="1"/>
      <p:bldP spid="92" grpId="0"/>
      <p:bldP spid="93" grpId="0"/>
      <p:bldP spid="94" grpId="0" animBg="1"/>
      <p:bldP spid="101" grpId="0"/>
      <p:bldP spid="102" grpId="0"/>
      <p:bldP spid="103" grpId="0"/>
      <p:bldP spid="106" grpId="0"/>
      <p:bldP spid="108" grpId="0" animBg="1"/>
      <p:bldP spid="109" grpId="0" animBg="1"/>
      <p:bldP spid="110" grpId="0" animBg="1"/>
      <p:bldP spid="111" grpId="0" animBg="1"/>
      <p:bldP spid="112" grpId="0" animBg="1"/>
      <p:bldP spid="116" grpId="0"/>
      <p:bldP spid="117" grpId="0"/>
      <p:bldP spid="120" grpId="0" animBg="1"/>
      <p:bldP spid="122" grpId="0"/>
      <p:bldP spid="146" grpId="0"/>
      <p:bldP spid="151" grpId="0" animBg="1"/>
      <p:bldP spid="1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F6C92C-DE49-4E67-9972-34830F7CE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770724" y="468450"/>
            <a:ext cx="7931573" cy="577800"/>
          </a:xfrm>
        </p:spPr>
        <p:txBody>
          <a:bodyPr/>
          <a:lstStyle/>
          <a:p>
            <a:r>
              <a:rPr lang="en-US" sz="4000" dirty="0"/>
              <a:t>Example: </a:t>
            </a:r>
            <a:r>
              <a:rPr lang="en-US" sz="4000" baseline="30000" dirty="0"/>
              <a:t>135</a:t>
            </a:r>
            <a:r>
              <a:rPr lang="en-US" sz="4000" dirty="0"/>
              <a:t>Xe and its decay chain</a:t>
            </a:r>
            <a:endParaRPr lang="fr-FR" sz="4000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6C0E768-2520-4BD8-B485-52DA16B90F0C}"/>
              </a:ext>
            </a:extLst>
          </p:cNvPr>
          <p:cNvGrpSpPr/>
          <p:nvPr/>
        </p:nvGrpSpPr>
        <p:grpSpPr>
          <a:xfrm>
            <a:off x="441703" y="1137615"/>
            <a:ext cx="8702297" cy="2465314"/>
            <a:chOff x="441703" y="1339093"/>
            <a:chExt cx="8702297" cy="2465314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2E0C196-D60A-4201-BD33-F1C212C9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703" y="1339093"/>
              <a:ext cx="8702297" cy="24653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F525169-1C50-46C4-A40A-B377E402F142}"/>
                </a:ext>
              </a:extLst>
            </p:cNvPr>
            <p:cNvSpPr/>
            <p:nvPr/>
          </p:nvSpPr>
          <p:spPr>
            <a:xfrm>
              <a:off x="7640664" y="2363492"/>
              <a:ext cx="1410346" cy="2789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0A77490B-CC51-47E9-BAC2-9552ED52F8F9}"/>
              </a:ext>
            </a:extLst>
          </p:cNvPr>
          <p:cNvSpPr txBox="1"/>
          <p:nvPr/>
        </p:nvSpPr>
        <p:spPr>
          <a:xfrm>
            <a:off x="588580" y="3445238"/>
            <a:ext cx="77572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Representative case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Important for both reactivity and corrosion control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Rich phenomenology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Possibility of on-line extraction of the gas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Simplified chemical behavior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0F93211-9A09-459D-BE8B-4EE9C8BE4738}"/>
              </a:ext>
            </a:extLst>
          </p:cNvPr>
          <p:cNvSpPr txBox="1"/>
          <p:nvPr/>
        </p:nvSpPr>
        <p:spPr>
          <a:xfrm>
            <a:off x="4385793" y="478159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EB7E7F0-2BD8-470D-86A8-4889FF006C40}"/>
              </a:ext>
            </a:extLst>
          </p:cNvPr>
          <p:cNvSpPr txBox="1"/>
          <p:nvPr/>
        </p:nvSpPr>
        <p:spPr>
          <a:xfrm>
            <a:off x="1590595" y="215145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C020E44-E88E-4D96-A531-6132FC4D59C6}"/>
              </a:ext>
            </a:extLst>
          </p:cNvPr>
          <p:cNvSpPr txBox="1"/>
          <p:nvPr/>
        </p:nvSpPr>
        <p:spPr>
          <a:xfrm>
            <a:off x="910840" y="1135362"/>
            <a:ext cx="28183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FP with half-lives shorter than 2s are assumed to decay instantaneously</a:t>
            </a:r>
            <a:endParaRPr lang="fr-F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B0DACB5-52FE-4835-A4B0-136D629A1147}"/>
              </a:ext>
            </a:extLst>
          </p:cNvPr>
          <p:cNvSpPr txBox="1"/>
          <p:nvPr/>
        </p:nvSpPr>
        <p:spPr>
          <a:xfrm>
            <a:off x="1665171" y="4943445"/>
            <a:ext cx="2262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Martin </a:t>
            </a:r>
            <a:r>
              <a:rPr lang="en-US" sz="700" dirty="0" err="1"/>
              <a:t>Marone</a:t>
            </a:r>
            <a:r>
              <a:rPr lang="en-US" sz="700" dirty="0"/>
              <a:t> – PhD seminars LPSC – 25/03/2024 </a:t>
            </a:r>
            <a:endParaRPr lang="fr-FR" sz="700" dirty="0"/>
          </a:p>
        </p:txBody>
      </p:sp>
    </p:spTree>
    <p:extLst>
      <p:ext uri="{BB962C8B-B14F-4D97-AF65-F5344CB8AC3E}">
        <p14:creationId xmlns:p14="http://schemas.microsoft.com/office/powerpoint/2010/main" val="2039898665"/>
      </p:ext>
    </p:extLst>
  </p:cSld>
  <p:clrMapOvr>
    <a:masterClrMapping/>
  </p:clrMapOvr>
</p:sld>
</file>

<file path=ppt/theme/theme1.xml><?xml version="1.0" encoding="utf-8"?>
<a:theme xmlns:a="http://schemas.openxmlformats.org/drawingml/2006/main" name="My Creative CV XL by Slidesgo">
  <a:themeElements>
    <a:clrScheme name="Bleu vert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9207</TotalTime>
  <Words>2221</Words>
  <Application>Microsoft Office PowerPoint</Application>
  <PresentationFormat>Affichage à l'écran (16:9)</PresentationFormat>
  <Paragraphs>357</Paragraphs>
  <Slides>25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6" baseType="lpstr">
      <vt:lpstr>Cambria Math</vt:lpstr>
      <vt:lpstr>Montserrat Light</vt:lpstr>
      <vt:lpstr>Calibri</vt:lpstr>
      <vt:lpstr>Barlow Condensed</vt:lpstr>
      <vt:lpstr>Wingdings</vt:lpstr>
      <vt:lpstr>Arvo</vt:lpstr>
      <vt:lpstr>Roboto Condensed</vt:lpstr>
      <vt:lpstr>Arial</vt:lpstr>
      <vt:lpstr>Barlow Condensed SemiBold</vt:lpstr>
      <vt:lpstr>Times New Roman</vt:lpstr>
      <vt:lpstr>My Creative CV XL by Slidesgo</vt:lpstr>
      <vt:lpstr>Multiphysics Modeling of the Production, Transport and Separation of the Fission Products Existing in the Fuel Salt of a Molten Salt Reactor</vt:lpstr>
      <vt:lpstr>PhD Context</vt:lpstr>
      <vt:lpstr>Introduction: Molten Salt Reactors</vt:lpstr>
      <vt:lpstr>Introduction: Fission Products</vt:lpstr>
      <vt:lpstr>Introduction: Why Study the FPs in a MSR?</vt:lpstr>
      <vt:lpstr>Thesis objectives</vt:lpstr>
      <vt:lpstr>Phenomena Identification and Ranking Table (PIRT)</vt:lpstr>
      <vt:lpstr>Phenomena description</vt:lpstr>
      <vt:lpstr>Example: 135Xe and its decay chain</vt:lpstr>
      <vt:lpstr>Schema of the phenomena associated to 135Xe</vt:lpstr>
      <vt:lpstr>Model development stages</vt:lpstr>
      <vt:lpstr>Main assumptions and simplifications of the FP model</vt:lpstr>
      <vt:lpstr>Fission Product’s Transport Equation</vt:lpstr>
      <vt:lpstr>Multiphysics Tool (MPT)</vt:lpstr>
      <vt:lpstr>Case of application</vt:lpstr>
      <vt:lpstr>MPT results: No Xe removal</vt:lpstr>
      <vt:lpstr>MPT results: Including Xe removal</vt:lpstr>
      <vt:lpstr>MPT results: Parametric study </vt:lpstr>
      <vt:lpstr>Key findings of the study</vt:lpstr>
      <vt:lpstr>Second and third stages of the model</vt:lpstr>
      <vt:lpstr>Design of the experiences to be done at FEST</vt:lpstr>
      <vt:lpstr>Scheme of the water loop (built at FEST)</vt:lpstr>
      <vt:lpstr>Planning for the second half of the PhD</vt:lpstr>
      <vt:lpstr>Conclusions and perspectives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Multiphysics modeling of the production, the transport and the separation of the FPs existing in the fuel salt of a MSR</dc:title>
  <dc:creator>Martin MARONE</dc:creator>
  <cp:lastModifiedBy>Martin MARONE</cp:lastModifiedBy>
  <cp:revision>267</cp:revision>
  <dcterms:modified xsi:type="dcterms:W3CDTF">2024-03-25T13:43:04Z</dcterms:modified>
</cp:coreProperties>
</file>