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5"/>
  </p:notesMasterIdLst>
  <p:handoutMasterIdLst>
    <p:handoutMasterId r:id="rId36"/>
  </p:handoutMasterIdLst>
  <p:sldIdLst>
    <p:sldId id="287" r:id="rId2"/>
    <p:sldId id="489" r:id="rId3"/>
    <p:sldId id="397" r:id="rId4"/>
    <p:sldId id="441" r:id="rId5"/>
    <p:sldId id="451" r:id="rId6"/>
    <p:sldId id="447" r:id="rId7"/>
    <p:sldId id="446" r:id="rId8"/>
    <p:sldId id="449" r:id="rId9"/>
    <p:sldId id="478" r:id="rId10"/>
    <p:sldId id="501" r:id="rId11"/>
    <p:sldId id="466" r:id="rId12"/>
    <p:sldId id="503" r:id="rId13"/>
    <p:sldId id="477" r:id="rId14"/>
    <p:sldId id="504" r:id="rId15"/>
    <p:sldId id="502" r:id="rId16"/>
    <p:sldId id="480" r:id="rId17"/>
    <p:sldId id="455" r:id="rId18"/>
    <p:sldId id="493" r:id="rId19"/>
    <p:sldId id="456" r:id="rId20"/>
    <p:sldId id="494" r:id="rId21"/>
    <p:sldId id="442" r:id="rId22"/>
    <p:sldId id="495" r:id="rId23"/>
    <p:sldId id="487" r:id="rId24"/>
    <p:sldId id="436" r:id="rId25"/>
    <p:sldId id="497" r:id="rId26"/>
    <p:sldId id="488" r:id="rId27"/>
    <p:sldId id="492" r:id="rId28"/>
    <p:sldId id="505" r:id="rId29"/>
    <p:sldId id="506" r:id="rId30"/>
    <p:sldId id="500" r:id="rId31"/>
    <p:sldId id="509" r:id="rId32"/>
    <p:sldId id="507" r:id="rId33"/>
    <p:sldId id="508" r:id="rId34"/>
  </p:sldIdLst>
  <p:sldSz cx="9144000" cy="5143500" type="screen16x9"/>
  <p:notesSz cx="6604000" cy="95361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Szmandiuk" initials="FS" lastIdx="4" clrIdx="0">
    <p:extLst>
      <p:ext uri="{19B8F6BF-5375-455C-9EA6-DF929625EA0E}">
        <p15:presenceInfo xmlns:p15="http://schemas.microsoft.com/office/powerpoint/2012/main" userId="S-1-5-21-1757981266-1123561945-839522115-15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A9"/>
    <a:srgbClr val="5257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63232" autoAdjust="0"/>
  </p:normalViewPr>
  <p:slideViewPr>
    <p:cSldViewPr snapToGrid="0" snapToObjects="1">
      <p:cViewPr varScale="1">
        <p:scale>
          <a:sx n="108" d="100"/>
          <a:sy n="108" d="100"/>
        </p:scale>
        <p:origin x="802"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61733" cy="476806"/>
          </a:xfrm>
          <a:prstGeom prst="rect">
            <a:avLst/>
          </a:prstGeom>
        </p:spPr>
        <p:txBody>
          <a:bodyPr vert="horz" lIns="92224" tIns="46112" rIns="92224" bIns="46112" rtlCol="0"/>
          <a:lstStyle>
            <a:lvl1pPr algn="l">
              <a:defRPr sz="1200"/>
            </a:lvl1pPr>
          </a:lstStyle>
          <a:p>
            <a:endParaRPr lang="fr-FR"/>
          </a:p>
        </p:txBody>
      </p:sp>
      <p:sp>
        <p:nvSpPr>
          <p:cNvPr id="3" name="Espace réservé de la date 2"/>
          <p:cNvSpPr>
            <a:spLocks noGrp="1"/>
          </p:cNvSpPr>
          <p:nvPr>
            <p:ph type="dt" sz="quarter" idx="1"/>
          </p:nvPr>
        </p:nvSpPr>
        <p:spPr>
          <a:xfrm>
            <a:off x="3740739" y="0"/>
            <a:ext cx="2861733" cy="476806"/>
          </a:xfrm>
          <a:prstGeom prst="rect">
            <a:avLst/>
          </a:prstGeom>
        </p:spPr>
        <p:txBody>
          <a:bodyPr vert="horz" lIns="92224" tIns="46112" rIns="92224" bIns="46112" rtlCol="0"/>
          <a:lstStyle>
            <a:lvl1pPr algn="r">
              <a:defRPr sz="1200"/>
            </a:lvl1pPr>
          </a:lstStyle>
          <a:p>
            <a:fld id="{E78CE40F-F149-CA41-9166-00A5DE5C5751}" type="datetimeFigureOut">
              <a:rPr lang="fr-FR" smtClean="0"/>
              <a:t>24/03/2025</a:t>
            </a:fld>
            <a:endParaRPr lang="fr-FR"/>
          </a:p>
        </p:txBody>
      </p:sp>
      <p:sp>
        <p:nvSpPr>
          <p:cNvPr id="4" name="Espace réservé du pied de page 3"/>
          <p:cNvSpPr>
            <a:spLocks noGrp="1"/>
          </p:cNvSpPr>
          <p:nvPr>
            <p:ph type="ftr" sz="quarter" idx="2"/>
          </p:nvPr>
        </p:nvSpPr>
        <p:spPr>
          <a:xfrm>
            <a:off x="0" y="9057653"/>
            <a:ext cx="2861733" cy="476806"/>
          </a:xfrm>
          <a:prstGeom prst="rect">
            <a:avLst/>
          </a:prstGeom>
        </p:spPr>
        <p:txBody>
          <a:bodyPr vert="horz" lIns="92224" tIns="46112" rIns="92224" bIns="4611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40739" y="9057653"/>
            <a:ext cx="2861733" cy="476806"/>
          </a:xfrm>
          <a:prstGeom prst="rect">
            <a:avLst/>
          </a:prstGeom>
        </p:spPr>
        <p:txBody>
          <a:bodyPr vert="horz" lIns="92224" tIns="46112" rIns="92224" bIns="46112" rtlCol="0" anchor="b"/>
          <a:lstStyle>
            <a:lvl1pPr algn="r">
              <a:defRPr sz="1200"/>
            </a:lvl1pPr>
          </a:lstStyle>
          <a:p>
            <a:fld id="{1F60BE78-657B-8C46-9745-6D6C12CCD43B}" type="slidenum">
              <a:rPr lang="fr-FR" smtClean="0"/>
              <a:t>‹N°›</a:t>
            </a:fld>
            <a:endParaRPr lang="fr-FR"/>
          </a:p>
        </p:txBody>
      </p:sp>
    </p:spTree>
    <p:extLst>
      <p:ext uri="{BB962C8B-B14F-4D97-AF65-F5344CB8AC3E}">
        <p14:creationId xmlns:p14="http://schemas.microsoft.com/office/powerpoint/2010/main" val="1400582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61733" cy="476806"/>
          </a:xfrm>
          <a:prstGeom prst="rect">
            <a:avLst/>
          </a:prstGeom>
        </p:spPr>
        <p:txBody>
          <a:bodyPr vert="horz" lIns="92224" tIns="46112" rIns="92224" bIns="46112" rtlCol="0"/>
          <a:lstStyle>
            <a:lvl1pPr algn="l">
              <a:defRPr sz="1200"/>
            </a:lvl1pPr>
          </a:lstStyle>
          <a:p>
            <a:endParaRPr lang="fr-FR"/>
          </a:p>
        </p:txBody>
      </p:sp>
      <p:sp>
        <p:nvSpPr>
          <p:cNvPr id="3" name="Espace réservé de la date 2"/>
          <p:cNvSpPr>
            <a:spLocks noGrp="1"/>
          </p:cNvSpPr>
          <p:nvPr>
            <p:ph type="dt" idx="1"/>
          </p:nvPr>
        </p:nvSpPr>
        <p:spPr>
          <a:xfrm>
            <a:off x="3740739" y="0"/>
            <a:ext cx="2861733" cy="476806"/>
          </a:xfrm>
          <a:prstGeom prst="rect">
            <a:avLst/>
          </a:prstGeom>
        </p:spPr>
        <p:txBody>
          <a:bodyPr vert="horz" lIns="92224" tIns="46112" rIns="92224" bIns="46112" rtlCol="0"/>
          <a:lstStyle>
            <a:lvl1pPr algn="r">
              <a:defRPr sz="1200"/>
            </a:lvl1pPr>
          </a:lstStyle>
          <a:p>
            <a:fld id="{1D732D2A-94EC-264F-989F-B330F2D7A141}" type="datetimeFigureOut">
              <a:rPr lang="fr-FR" smtClean="0"/>
              <a:t>24/03/2025</a:t>
            </a:fld>
            <a:endParaRPr lang="fr-FR"/>
          </a:p>
        </p:txBody>
      </p:sp>
      <p:sp>
        <p:nvSpPr>
          <p:cNvPr id="4" name="Espace réservé de l'image des diapositives 3"/>
          <p:cNvSpPr>
            <a:spLocks noGrp="1" noRot="1" noChangeAspect="1"/>
          </p:cNvSpPr>
          <p:nvPr>
            <p:ph type="sldImg" idx="2"/>
          </p:nvPr>
        </p:nvSpPr>
        <p:spPr>
          <a:xfrm>
            <a:off x="125413" y="715963"/>
            <a:ext cx="6353175" cy="3575050"/>
          </a:xfrm>
          <a:prstGeom prst="rect">
            <a:avLst/>
          </a:prstGeom>
          <a:noFill/>
          <a:ln w="12700">
            <a:solidFill>
              <a:prstClr val="black"/>
            </a:solidFill>
          </a:ln>
        </p:spPr>
        <p:txBody>
          <a:bodyPr vert="horz" lIns="92224" tIns="46112" rIns="92224" bIns="46112" rtlCol="0" anchor="ctr"/>
          <a:lstStyle/>
          <a:p>
            <a:endParaRPr lang="fr-FR"/>
          </a:p>
        </p:txBody>
      </p:sp>
      <p:sp>
        <p:nvSpPr>
          <p:cNvPr id="5" name="Espace réservé des commentaires 4"/>
          <p:cNvSpPr>
            <a:spLocks noGrp="1"/>
          </p:cNvSpPr>
          <p:nvPr>
            <p:ph type="body" sz="quarter" idx="3"/>
          </p:nvPr>
        </p:nvSpPr>
        <p:spPr>
          <a:xfrm>
            <a:off x="660400" y="4529654"/>
            <a:ext cx="5283200" cy="4291251"/>
          </a:xfrm>
          <a:prstGeom prst="rect">
            <a:avLst/>
          </a:prstGeom>
        </p:spPr>
        <p:txBody>
          <a:bodyPr vert="horz" lIns="92224" tIns="46112" rIns="92224" bIns="4611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057653"/>
            <a:ext cx="2861733" cy="476806"/>
          </a:xfrm>
          <a:prstGeom prst="rect">
            <a:avLst/>
          </a:prstGeom>
        </p:spPr>
        <p:txBody>
          <a:bodyPr vert="horz" lIns="92224" tIns="46112" rIns="92224" bIns="4611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40739" y="9057653"/>
            <a:ext cx="2861733" cy="476806"/>
          </a:xfrm>
          <a:prstGeom prst="rect">
            <a:avLst/>
          </a:prstGeom>
        </p:spPr>
        <p:txBody>
          <a:bodyPr vert="horz" lIns="92224" tIns="46112" rIns="92224" bIns="46112" rtlCol="0" anchor="b"/>
          <a:lstStyle>
            <a:lvl1pPr algn="r">
              <a:defRPr sz="1200"/>
            </a:lvl1pPr>
          </a:lstStyle>
          <a:p>
            <a:fld id="{60F96F87-5879-E44F-B35B-832F572E9A97}" type="slidenum">
              <a:rPr lang="fr-FR" smtClean="0"/>
              <a:t>‹N°›</a:t>
            </a:fld>
            <a:endParaRPr lang="fr-FR"/>
          </a:p>
        </p:txBody>
      </p:sp>
    </p:spTree>
    <p:extLst>
      <p:ext uri="{BB962C8B-B14F-4D97-AF65-F5344CB8AC3E}">
        <p14:creationId xmlns:p14="http://schemas.microsoft.com/office/powerpoint/2010/main" val="30339161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Good morning, everyone. </a:t>
            </a:r>
          </a:p>
          <a:p>
            <a:r>
              <a:rPr lang="en-US" dirty="0"/>
              <a:t>I’m Francisco Szmandiuk, and in this presentation, I’ll introduce my PhD thesis topic and show the progress made so far. The work focuses on development a numerical tool for the design of Nuclear Electric Propulsion systems.</a:t>
            </a:r>
          </a:p>
          <a:p>
            <a:r>
              <a:rPr lang="en-US" dirty="0"/>
              <a:t>I’m under the direction of Pablo </a:t>
            </a:r>
            <a:r>
              <a:rPr lang="en-US" dirty="0" err="1"/>
              <a:t>Rubiolo</a:t>
            </a:r>
            <a:r>
              <a:rPr lang="en-US" dirty="0"/>
              <a:t> as my director and Nicolas Capellan as mi co-</a:t>
            </a:r>
            <a:r>
              <a:rPr lang="en-US" dirty="0" err="1"/>
              <a:t>encadrant</a:t>
            </a:r>
            <a:r>
              <a:rPr lang="en-US" dirty="0"/>
              <a:t>. </a:t>
            </a:r>
            <a:br>
              <a:rPr lang="en-US" dirty="0"/>
            </a:br>
            <a:r>
              <a:rPr lang="en-US" dirty="0"/>
              <a:t>This project is being developed under a collaboration between the CNES, the French National Centre for Space Studies and the LPSC laboratory. </a:t>
            </a:r>
          </a:p>
          <a:p>
            <a:endParaRPr lang="en-US"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a:t>
            </a:fld>
            <a:endParaRPr lang="fr-FR"/>
          </a:p>
        </p:txBody>
      </p:sp>
    </p:spTree>
    <p:extLst>
      <p:ext uri="{BB962C8B-B14F-4D97-AF65-F5344CB8AC3E}">
        <p14:creationId xmlns:p14="http://schemas.microsoft.com/office/powerpoint/2010/main" val="231127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s-AR" i="0" dirty="0" err="1"/>
              <a:t>One</a:t>
            </a:r>
            <a:r>
              <a:rPr lang="es-AR" i="0" dirty="0"/>
              <a:t> </a:t>
            </a:r>
            <a:r>
              <a:rPr lang="es-AR" i="0" dirty="0" err="1"/>
              <a:t>of</a:t>
            </a:r>
            <a:r>
              <a:rPr lang="es-AR" i="0" dirty="0"/>
              <a:t> </a:t>
            </a:r>
            <a:r>
              <a:rPr lang="es-AR" i="0" dirty="0" err="1"/>
              <a:t>the</a:t>
            </a:r>
            <a:r>
              <a:rPr lang="es-AR" i="0" dirty="0"/>
              <a:t> </a:t>
            </a:r>
            <a:r>
              <a:rPr lang="es-AR" i="0" dirty="0" err="1"/>
              <a:t>biggest</a:t>
            </a:r>
            <a:r>
              <a:rPr lang="es-AR" i="0" dirty="0"/>
              <a:t> </a:t>
            </a:r>
            <a:r>
              <a:rPr lang="es-AR" i="0" dirty="0" err="1"/>
              <a:t>challenges</a:t>
            </a:r>
            <a:r>
              <a:rPr lang="es-AR" i="0" dirty="0"/>
              <a:t> </a:t>
            </a:r>
            <a:r>
              <a:rPr lang="es-AR" i="0" dirty="0" err="1"/>
              <a:t>of</a:t>
            </a:r>
            <a:r>
              <a:rPr lang="es-AR" i="0" dirty="0"/>
              <a:t> NEP </a:t>
            </a:r>
            <a:r>
              <a:rPr lang="es-AR" i="0" dirty="0" err="1"/>
              <a:t>design</a:t>
            </a:r>
            <a:r>
              <a:rPr lang="es-AR" i="0" dirty="0"/>
              <a:t> </a:t>
            </a:r>
            <a:r>
              <a:rPr lang="es-AR" i="0" dirty="0" err="1"/>
              <a:t>is</a:t>
            </a:r>
            <a:r>
              <a:rPr lang="es-AR" i="0" dirty="0"/>
              <a:t> </a:t>
            </a:r>
            <a:r>
              <a:rPr lang="es-AR" i="0" dirty="0" err="1"/>
              <a:t>the</a:t>
            </a:r>
            <a:r>
              <a:rPr lang="es-AR" i="0" dirty="0"/>
              <a:t> </a:t>
            </a:r>
            <a:r>
              <a:rPr lang="en-US" dirty="0"/>
              <a:t>Multidisciplinary and Interdependency.</a:t>
            </a:r>
          </a:p>
          <a:p>
            <a:pPr marL="0" indent="0">
              <a:buNone/>
            </a:pPr>
            <a:r>
              <a:rPr lang="en-US" dirty="0"/>
              <a:t>-Systems encompass a variety of very different disciplines. These include neutronics, </a:t>
            </a:r>
            <a:r>
              <a:rPr lang="en-US" dirty="0" err="1"/>
              <a:t>thermohydraulics</a:t>
            </a:r>
            <a:r>
              <a:rPr lang="en-US" dirty="0"/>
              <a:t>, mechanics, electromagnetism, among others.</a:t>
            </a:r>
          </a:p>
          <a:p>
            <a:pPr marL="0" indent="0">
              <a:buNone/>
            </a:pPr>
            <a:r>
              <a:rPr lang="en-US" dirty="0"/>
              <a:t>-In terms of interdependence, the systems are tightly coupled, so that design decisions in one directly affect the others.</a:t>
            </a:r>
          </a:p>
          <a:p>
            <a:pPr marL="0" indent="0">
              <a:buNone/>
            </a:pPr>
            <a:r>
              <a:rPr lang="en-US" dirty="0"/>
              <a:t>-For example the size of the reactor depends on the imposed criticality criteria and the required power. The shielding size depends on reactor power; the conversion system efficiency depends on reactor and radiator temperatures. The radiator size depends on the conversion system efficiency, reactor power, and its own temperature. The power delivered to the thrusters depends on reactor power and conversion system efficiency.</a:t>
            </a:r>
          </a:p>
          <a:p>
            <a:pPr marL="0" indent="0">
              <a:buNone/>
            </a:pPr>
            <a:r>
              <a:rPr lang="en-US" dirty="0"/>
              <a:t>-Again, a very multidisciplinary system with many interdependencies.</a:t>
            </a:r>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10</a:t>
            </a:fld>
            <a:endParaRPr lang="fr-FR"/>
          </a:p>
        </p:txBody>
      </p:sp>
    </p:spTree>
    <p:extLst>
      <p:ext uri="{BB962C8B-B14F-4D97-AF65-F5344CB8AC3E}">
        <p14:creationId xmlns:p14="http://schemas.microsoft.com/office/powerpoint/2010/main" val="126556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Second, there are multiple technological options for each subsystem. Each choice involves different trade-offs in terms of mass, efficiency, and operating conditions. We can see in this graphic here that is specific mass of NEP, which is the ratio of Mass to Power, vs NEP output power for different conversion technologies.  It shows that, depending on the level power, one technology is more suitable than the others, and highlights the importance of the evaluation of different technologies in the design process. </a:t>
            </a:r>
          </a:p>
          <a:p>
            <a:endParaRPr lang="en-US" dirty="0"/>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11</a:t>
            </a:fld>
            <a:endParaRPr lang="fr-FR"/>
          </a:p>
        </p:txBody>
      </p:sp>
    </p:spTree>
    <p:extLst>
      <p:ext uri="{BB962C8B-B14F-4D97-AF65-F5344CB8AC3E}">
        <p14:creationId xmlns:p14="http://schemas.microsoft.com/office/powerpoint/2010/main" val="78013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Third, we need to maximize the power-to-mass ratio, or minimize the mass to power ratio, to make the system competitive and viable for the mission. The power to mass ratio impacts directly on parameters such as the mission total cost or the mission total duration. In order to be competitive, specific power or specific mass should be optimized,</a:t>
            </a:r>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12</a:t>
            </a:fld>
            <a:endParaRPr lang="fr-FR"/>
          </a:p>
        </p:txBody>
      </p:sp>
    </p:spTree>
    <p:extLst>
      <p:ext uri="{BB962C8B-B14F-4D97-AF65-F5344CB8AC3E}">
        <p14:creationId xmlns:p14="http://schemas.microsoft.com/office/powerpoint/2010/main" val="360446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Therefore, understanding the major challenges posed by the design of NEP systems, we propose in this thesis to develop PRESTO (NEP Rocket design tool) a numerical tool that allows us to design NEP systems addressing these main challenges and optimizing at the same time. </a:t>
            </a:r>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13</a:t>
            </a:fld>
            <a:endParaRPr lang="fr-FR"/>
          </a:p>
        </p:txBody>
      </p:sp>
    </p:spTree>
    <p:extLst>
      <p:ext uri="{BB962C8B-B14F-4D97-AF65-F5344CB8AC3E}">
        <p14:creationId xmlns:p14="http://schemas.microsoft.com/office/powerpoint/2010/main" val="175064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Our tool follows a metamodeling approach.</a:t>
            </a:r>
            <a:br>
              <a:rPr lang="en-GB" dirty="0"/>
            </a:br>
            <a:endParaRPr lang="en-GB" dirty="0"/>
          </a:p>
          <a:p>
            <a:r>
              <a:rPr lang="en-GB" dirty="0"/>
              <a:t>With the models of the different NEP subsystems, we generate data bases with simulation of the systems performances for a wide range of dimensions and operating conditions. Over the data base we run interpolations of the main performance parameters, like mass, power and efficiency, as function of the design variables. We then set a figure of merit to optimize and the different constrains applied. Then an optimizer evaluate thousands of combinations  of the variables in the design values space and find the configuration that optimizes the chosen figure of merit while standing with restrictions.</a:t>
            </a:r>
            <a:br>
              <a:rPr lang="en-GB" dirty="0"/>
            </a:br>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14</a:t>
            </a:fld>
            <a:endParaRPr lang="fr-FR"/>
          </a:p>
        </p:txBody>
      </p:sp>
    </p:spTree>
    <p:extLst>
      <p:ext uri="{BB962C8B-B14F-4D97-AF65-F5344CB8AC3E}">
        <p14:creationId xmlns:p14="http://schemas.microsoft.com/office/powerpoint/2010/main" val="76221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Lets see it in  amore graphic way.</a:t>
            </a:r>
            <a:br>
              <a:rPr lang="en-GB" dirty="0"/>
            </a:br>
            <a:br>
              <a:rPr lang="en-GB" dirty="0"/>
            </a:br>
            <a:r>
              <a:rPr lang="en-GB" dirty="0"/>
              <a:t>Over the data bases of the subsystems we interpolate the main parameters, we set the restriction, for example on the reactor we are setting a criticality restriction to ensure the reactor will get critical or critical with some reactivity excess. That will give us a minimum dimensions of the reactor. We can also set neutron damage restrictions in materials, that will set a minimum shielding size. Then the optimizer, given the figure of merit, will evaluate thousands of </a:t>
            </a:r>
            <a:r>
              <a:rPr lang="en-GB" dirty="0" err="1"/>
              <a:t>substystems</a:t>
            </a:r>
            <a:r>
              <a:rPr lang="en-GB" dirty="0"/>
              <a:t> design combinations in the design values space and chose the one that standing with the restrictions optimize the figure of merit chosen.</a:t>
            </a:r>
          </a:p>
          <a:p>
            <a:endParaRPr lang="en-GB" dirty="0"/>
          </a:p>
          <a:p>
            <a:endParaRPr lang="en-GB" dirty="0"/>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15</a:t>
            </a:fld>
            <a:endParaRPr lang="fr-FR"/>
          </a:p>
        </p:txBody>
      </p:sp>
    </p:spTree>
    <p:extLst>
      <p:ext uri="{BB962C8B-B14F-4D97-AF65-F5344CB8AC3E}">
        <p14:creationId xmlns:p14="http://schemas.microsoft.com/office/powerpoint/2010/main" val="48064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a:t>Now that we have introduced our design tool, it is important to discuss what the proposed subsystems are and what some of their models look like.</a:t>
            </a:r>
          </a:p>
          <a:p>
            <a:endParaRPr lang="en-US" i="0" dirty="0"/>
          </a:p>
          <a:p>
            <a:r>
              <a:rPr lang="en-US" i="0" dirty="0"/>
              <a:t>30seg</a:t>
            </a:r>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16</a:t>
            </a:fld>
            <a:endParaRPr lang="fr-FR"/>
          </a:p>
        </p:txBody>
      </p:sp>
    </p:spTree>
    <p:extLst>
      <p:ext uri="{BB962C8B-B14F-4D97-AF65-F5344CB8AC3E}">
        <p14:creationId xmlns:p14="http://schemas.microsoft.com/office/powerpoint/2010/main" val="768659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It’sbeen</a:t>
            </a:r>
            <a:r>
              <a:rPr lang="en-US" dirty="0"/>
              <a:t> proposed to model two different types of reactors, the heat pipe reactor and the molten salt reactor, investigating different  geometries and materials of the fuel, reflector and cladding and considering fast and thermal spectrums.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30 seg</a:t>
            </a:r>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17</a:t>
            </a:fld>
            <a:endParaRPr lang="fr-FR"/>
          </a:p>
        </p:txBody>
      </p:sp>
    </p:spTree>
    <p:extLst>
      <p:ext uri="{BB962C8B-B14F-4D97-AF65-F5344CB8AC3E}">
        <p14:creationId xmlns:p14="http://schemas.microsoft.com/office/powerpoint/2010/main" val="401899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a:t>The diagram on the right shows the core configuration, with heat pipes distributed in the fuel region and surrounded by a reflector. This simple design is based on an experimental NEP reactor called </a:t>
            </a:r>
            <a:r>
              <a:rPr lang="en-US" i="0" dirty="0" err="1"/>
              <a:t>Krusty</a:t>
            </a:r>
            <a:r>
              <a:rPr lang="en-US" i="0" dirty="0"/>
              <a:t>, developed by NASA.</a:t>
            </a:r>
          </a:p>
          <a:p>
            <a:r>
              <a:rPr lang="en-US" i="0" dirty="0"/>
              <a:t>-To model </a:t>
            </a:r>
            <a:r>
              <a:rPr lang="en-US" i="0" dirty="0" err="1"/>
              <a:t>sw</a:t>
            </a:r>
            <a:r>
              <a:rPr lang="en-US" i="0" dirty="0"/>
              <a:t> use simple but flexible geometries allowing an easy scale up of the reactor.</a:t>
            </a:r>
          </a:p>
          <a:p>
            <a:r>
              <a:rPr lang="en-US" i="0" dirty="0"/>
              <a:t>-Our modeling is based on neutronics and thermohydraulic. For neutronics modeling, we use a 3D Monte Carlo code called Serpent, while for thermohydraulic calculations, we implemented a 1D model to estimate the maximum power of the Heat Pipes and a 2D finite difference model to estimate the temperature and fuel profiles.</a:t>
            </a:r>
          </a:p>
          <a:p>
            <a:endParaRPr lang="en-US" i="0" dirty="0"/>
          </a:p>
          <a:p>
            <a:r>
              <a:rPr lang="en-US" i="0" dirty="0"/>
              <a:t>These models are fundamental, as mentioned, for generating an extensive data base of reactors, which are then used to build the metamodels that feed the PRESTO optimization tool.</a:t>
            </a:r>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18</a:t>
            </a:fld>
            <a:endParaRPr lang="fr-FR"/>
          </a:p>
        </p:txBody>
      </p:sp>
    </p:spTree>
    <p:extLst>
      <p:ext uri="{BB962C8B-B14F-4D97-AF65-F5344CB8AC3E}">
        <p14:creationId xmlns:p14="http://schemas.microsoft.com/office/powerpoint/2010/main" val="306548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Three different conversion technologies are proposed, in order or conversion </a:t>
            </a:r>
            <a:r>
              <a:rPr lang="en-GB" dirty="0" err="1"/>
              <a:t>effiency</a:t>
            </a:r>
            <a:r>
              <a:rPr lang="en-GB" dirty="0"/>
              <a:t> we are modelling the passive thermoelectric generator for low power applications, and two active generators, the Stirling compact reliable but working at very low cold temperatures, and the potassium </a:t>
            </a:r>
            <a:r>
              <a:rPr lang="en-GB" dirty="0" err="1"/>
              <a:t>rankine</a:t>
            </a:r>
            <a:r>
              <a:rPr lang="en-GB" dirty="0"/>
              <a:t> generators suitable for high power.</a:t>
            </a:r>
          </a:p>
          <a:p>
            <a:endParaRPr lang="en-US"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19</a:t>
            </a:fld>
            <a:endParaRPr lang="fr-FR"/>
          </a:p>
        </p:txBody>
      </p:sp>
    </p:spTree>
    <p:extLst>
      <p:ext uri="{BB962C8B-B14F-4D97-AF65-F5344CB8AC3E}">
        <p14:creationId xmlns:p14="http://schemas.microsoft.com/office/powerpoint/2010/main" val="252360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None/>
            </a:pPr>
            <a:r>
              <a:rPr lang="en-US" dirty="0"/>
              <a:t>First I’m going to give some context about nuclear electric propulsion</a:t>
            </a:r>
          </a:p>
          <a:p>
            <a:pPr>
              <a:buFont typeface="Arial" panose="020B0604020202020204" pitchFamily="34" charset="0"/>
              <a:buNone/>
            </a:pPr>
            <a:r>
              <a:rPr lang="en-US" dirty="0"/>
              <a:t>Then we are going to see the main challenges in designing NEP systems</a:t>
            </a:r>
          </a:p>
          <a:p>
            <a:pPr>
              <a:buFont typeface="Arial" panose="020B0604020202020204" pitchFamily="34" charset="0"/>
              <a:buNone/>
            </a:pPr>
            <a:r>
              <a:rPr lang="en-US" dirty="0"/>
              <a:t>Then I’ll introduce PRESTO, the design tool we are developing, </a:t>
            </a:r>
            <a:r>
              <a:rPr lang="en-US" dirty="0" err="1"/>
              <a:t>wich</a:t>
            </a:r>
            <a:r>
              <a:rPr lang="en-US" dirty="0"/>
              <a:t> is the main topic of this thesis.</a:t>
            </a:r>
          </a:p>
          <a:p>
            <a:pPr>
              <a:buFont typeface="Arial" panose="020B0604020202020204" pitchFamily="34" charset="0"/>
              <a:buNone/>
            </a:pPr>
            <a:r>
              <a:rPr lang="en-US" dirty="0"/>
              <a:t>Following by showing some of the modelling progress.</a:t>
            </a:r>
          </a:p>
          <a:p>
            <a:pPr>
              <a:buFont typeface="Arial" panose="020B0604020202020204" pitchFamily="34" charset="0"/>
              <a:buNone/>
            </a:pPr>
            <a:r>
              <a:rPr lang="en-US" dirty="0"/>
              <a:t>Showing some preliminary optimization results.</a:t>
            </a:r>
          </a:p>
          <a:p>
            <a:pPr>
              <a:buFont typeface="Arial" panose="020B0604020202020204" pitchFamily="34" charset="0"/>
              <a:buNone/>
            </a:pPr>
            <a:r>
              <a:rPr lang="en-US" dirty="0"/>
              <a:t>And finishing with perspectives and conclusions.</a:t>
            </a:r>
          </a:p>
          <a:p>
            <a:endParaRPr lang="en-GB" dirty="0"/>
          </a:p>
          <a:p>
            <a:r>
              <a:rPr lang="en-GB" dirty="0"/>
              <a:t>30seg</a:t>
            </a:r>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a:t>
            </a:fld>
            <a:endParaRPr lang="fr-FR"/>
          </a:p>
        </p:txBody>
      </p:sp>
    </p:spTree>
    <p:extLst>
      <p:ext uri="{BB962C8B-B14F-4D97-AF65-F5344CB8AC3E}">
        <p14:creationId xmlns:p14="http://schemas.microsoft.com/office/powerpoint/2010/main" val="1706328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-Today, I'll briefly introduce the Stirling system. This generator operates based on the oscillation of two masses caused by the expansion and compression of gases due to the heat exchange. One of these masses, called the piston, is connected to an electric generator which produces the electric power.</a:t>
            </a:r>
          </a:p>
          <a:p>
            <a:r>
              <a:rPr lang="en-US" dirty="0"/>
              <a:t>-The modeling approach is based on the dynamics of the masses, which depend on the pressure forces applied to them. Solving the coupled system allows us to determine the generator's operating point and estimate the power and efficiency as a function of the reactor and radiator temperatures.</a:t>
            </a:r>
          </a:p>
          <a:p>
            <a:r>
              <a:rPr lang="en-US" dirty="0"/>
              <a:t>-We have two models based on NASA-built generators, one for low and one for high power. In both models, the inputs are gas charge pressure and operating temperatures, and the outputs are electrical power and efficiency. </a:t>
            </a:r>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20</a:t>
            </a:fld>
            <a:endParaRPr lang="fr-FR"/>
          </a:p>
        </p:txBody>
      </p:sp>
    </p:spTree>
    <p:extLst>
      <p:ext uri="{BB962C8B-B14F-4D97-AF65-F5344CB8AC3E}">
        <p14:creationId xmlns:p14="http://schemas.microsoft.com/office/powerpoint/2010/main" val="3509016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Three radiators are proposed in our study scope. The passive radiator which is basically a fin sticked to a thermoelectric generator. The heat pipe radiator, that uses a heat pipe to transport heat through the panel, and the Heat Pipe Pumped radiator, in which a liquid metal is pumped to distribute heat over the different heat pipe radiators.</a:t>
            </a:r>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21</a:t>
            </a:fld>
            <a:endParaRPr lang="fr-FR"/>
          </a:p>
        </p:txBody>
      </p:sp>
    </p:spTree>
    <p:extLst>
      <p:ext uri="{BB962C8B-B14F-4D97-AF65-F5344CB8AC3E}">
        <p14:creationId xmlns:p14="http://schemas.microsoft.com/office/powerpoint/2010/main" val="381002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this slide, I present the heat pipe radiator.</a:t>
            </a:r>
          </a:p>
          <a:p>
            <a:endParaRPr lang="en-US" dirty="0"/>
          </a:p>
          <a:p>
            <a:r>
              <a:rPr lang="en-US" dirty="0"/>
              <a:t>As we see in the diagram on the right, the Stirling's waste heat is transported to the radiator directly using a heat pipe.</a:t>
            </a:r>
          </a:p>
          <a:p>
            <a:endParaRPr lang="en-US" dirty="0"/>
          </a:p>
          <a:p>
            <a:r>
              <a:rPr lang="en-US" dirty="0"/>
              <a:t>For this a 1D model has been implemented to estimate the maximum power of the heat pipe, and a 1D model based on the heat equation and Stephan Boltzmann's blackbody radiation equation to solve  the temperature field in the radiator and estimate the power that can be rejected to space.</a:t>
            </a:r>
          </a:p>
          <a:p>
            <a:endParaRPr lang="en-US" dirty="0"/>
          </a:p>
          <a:p>
            <a:r>
              <a:rPr lang="en-US" dirty="0" err="1"/>
              <a:t>Importante</a:t>
            </a:r>
            <a:r>
              <a:rPr lang="en-US" dirty="0"/>
              <a:t> to state that when power gets really high, radiator gets one of the most massive systems.</a:t>
            </a:r>
          </a:p>
          <a:p>
            <a:endParaRPr lang="en-GB" dirty="0"/>
          </a:p>
          <a:p>
            <a:r>
              <a:rPr lang="en-US" dirty="0"/>
              <a:t>This simple modeling allows us to quickly generate metamodeling databases for radiators of different sizes and operating at different temperatures.</a:t>
            </a:r>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22</a:t>
            </a:fld>
            <a:endParaRPr lang="fr-FR"/>
          </a:p>
        </p:txBody>
      </p:sp>
    </p:spTree>
    <p:extLst>
      <p:ext uri="{BB962C8B-B14F-4D97-AF65-F5344CB8AC3E}">
        <p14:creationId xmlns:p14="http://schemas.microsoft.com/office/powerpoint/2010/main" val="98132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Put description here</a:t>
            </a:r>
          </a:p>
          <a:p>
            <a:endParaRPr lang="en-GB" dirty="0"/>
          </a:p>
          <a:p>
            <a:r>
              <a:rPr lang="en-GB" dirty="0"/>
              <a:t>20seg</a:t>
            </a:r>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23</a:t>
            </a:fld>
            <a:endParaRPr lang="fr-FR"/>
          </a:p>
        </p:txBody>
      </p:sp>
    </p:spTree>
    <p:extLst>
      <p:ext uri="{BB962C8B-B14F-4D97-AF65-F5344CB8AC3E}">
        <p14:creationId xmlns:p14="http://schemas.microsoft.com/office/powerpoint/2010/main" val="355785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0" dirty="0"/>
              <a:t>In this slide we present the optimization of specific power for a heat pipe reactor. We applied the Data Base + Optimization methodology mentioned before.</a:t>
            </a:r>
          </a:p>
          <a:p>
            <a:r>
              <a:rPr lang="en-US" i="0" dirty="0"/>
              <a:t>-This a fast 61 heat pipe reactor</a:t>
            </a:r>
          </a:p>
          <a:p>
            <a:r>
              <a:rPr lang="en-US" i="0" dirty="0"/>
              <a:t>-The optimization was carried out using the fuel region radius, reflector thickness, and heat pipe radius as optimization variables.</a:t>
            </a:r>
          </a:p>
          <a:p>
            <a:r>
              <a:rPr lang="en-US" i="0" dirty="0"/>
              <a:t>-The specific power (reactor thermal power over reactor mass) was selected as figure of merit.</a:t>
            </a:r>
          </a:p>
          <a:p>
            <a:r>
              <a:rPr lang="en-US" i="0" dirty="0"/>
              <a:t>-The maximum specific power was calculated for different power levels. Each point represents the maximum specific power associated with a given optimal reactor radius, reflector thickness, and heat pipe radius.</a:t>
            </a:r>
          </a:p>
          <a:p>
            <a:r>
              <a:rPr lang="en-US" i="0" dirty="0"/>
              <a:t>-The optimization process takes into account power-limiting restrictions, such as maximum energy transfer in the heat pipes, maximum irradiation damage to materials, and maximum fuel temperature.</a:t>
            </a:r>
          </a:p>
          <a:p>
            <a:r>
              <a:rPr lang="en-US" i="0" dirty="0"/>
              <a:t>-The graph shows the regions limited by different phenomena. In this particular case, the specific power is limited by the maximum energy transfer of the heat pipes up to a certain power level, where reflector damage becomes the predominant limiting factor.</a:t>
            </a:r>
          </a:p>
          <a:p>
            <a:r>
              <a:rPr lang="en-US" i="0" dirty="0"/>
              <a:t>-These results were published in our conference paper for Nuclear Emerging Technologies for Space 2025.</a:t>
            </a:r>
          </a:p>
          <a:p>
            <a:endParaRPr lang="en-US" i="0" dirty="0"/>
          </a:p>
          <a:p>
            <a:endParaRPr lang="en-US" i="0" dirty="0"/>
          </a:p>
          <a:p>
            <a:endParaRPr lang="en-US" i="0" dirty="0"/>
          </a:p>
          <a:p>
            <a:endParaRPr lang="en-US" i="0" dirty="0"/>
          </a:p>
          <a:p>
            <a:endParaRPr lang="en-US" i="0" dirty="0"/>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24</a:t>
            </a:fld>
            <a:endParaRPr lang="fr-FR"/>
          </a:p>
        </p:txBody>
      </p:sp>
    </p:spTree>
    <p:extLst>
      <p:ext uri="{BB962C8B-B14F-4D97-AF65-F5344CB8AC3E}">
        <p14:creationId xmlns:p14="http://schemas.microsoft.com/office/powerpoint/2010/main" val="3881881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We also managed to do some preliminary coupling simulations to understand the behaviour of the Stirling-Radiator system. Here the Stirling works between the reactor and radiator temperatures, and basically increasing or decreasing this temperature differences makes the Stirling generate greater or lower power. On the other hand the radiator rejects the waste energy from the Stirling in relation to its temperature to the fourth. We obtained results of the specific power of this coupled system vs the radiator temperature for different fixed reactor temperatures. What we see here is that low radiator temperatures allows to generate great electric power, but needs a bigger radiator. High radiator temperatures on the other hand make the radiator small but the </a:t>
            </a:r>
            <a:r>
              <a:rPr lang="en-GB" dirty="0" err="1"/>
              <a:t>stilring</a:t>
            </a:r>
            <a:r>
              <a:rPr lang="en-GB" dirty="0"/>
              <a:t> electric output power is low. Therefore for each reactor temperature we can find an optimal radiator temperature that maximizes the ratio between electric output power and system mass.</a:t>
            </a:r>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25</a:t>
            </a:fld>
            <a:endParaRPr lang="fr-FR"/>
          </a:p>
        </p:txBody>
      </p:sp>
    </p:spTree>
    <p:extLst>
      <p:ext uri="{BB962C8B-B14F-4D97-AF65-F5344CB8AC3E}">
        <p14:creationId xmlns:p14="http://schemas.microsoft.com/office/powerpoint/2010/main" val="395515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Moving on with perspectives and conclusions</a:t>
            </a:r>
          </a:p>
          <a:p>
            <a:endParaRPr lang="en-GB" dirty="0"/>
          </a:p>
          <a:p>
            <a:r>
              <a:rPr lang="en-GB" dirty="0"/>
              <a:t>10seg</a:t>
            </a:r>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26</a:t>
            </a:fld>
            <a:endParaRPr lang="fr-FR"/>
          </a:p>
        </p:txBody>
      </p:sp>
    </p:spTree>
    <p:extLst>
      <p:ext uri="{BB962C8B-B14F-4D97-AF65-F5344CB8AC3E}">
        <p14:creationId xmlns:p14="http://schemas.microsoft.com/office/powerpoint/2010/main" val="446707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conclusion, Nuclear Electric Propulsion systems represent a promising solution for high-power, long-duration space missions. But their design remains challenging due to the strong interdependence between subsystems and the variety of technologies available.</a:t>
            </a:r>
          </a:p>
          <a:p>
            <a:r>
              <a:rPr lang="en-US" dirty="0"/>
              <a:t>To address this, we are developing PRESTO—an integrated optimization tool that designs NEP systems as a whole. </a:t>
            </a:r>
          </a:p>
          <a:p>
            <a:r>
              <a:rPr lang="en-US" b="1" dirty="0"/>
              <a:t>So far, we’ve modeled some concepts of reactors, power conversion systems, and radiator, and demonstrated how PRESTO can optimize individual </a:t>
            </a:r>
            <a:r>
              <a:rPr lang="en-US" b="1" dirty="0" err="1"/>
              <a:t>substytems</a:t>
            </a:r>
            <a:r>
              <a:rPr lang="en-US" b="1" dirty="0"/>
              <a:t>.</a:t>
            </a:r>
          </a:p>
          <a:p>
            <a:endParaRPr lang="en-US" b="1" dirty="0"/>
          </a:p>
          <a:p>
            <a:r>
              <a:rPr lang="en-US" b="1" dirty="0"/>
              <a:t>Perspectives</a:t>
            </a:r>
          </a:p>
          <a:p>
            <a:r>
              <a:rPr lang="en-US" dirty="0"/>
              <a:t>Our next steps focus on continuing the subsystem modelling, performing some experimental validations in our MARGUERITE platform. Develop the optimization methodologies and perform optimization studies and benchmarking.</a:t>
            </a:r>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27</a:t>
            </a:fld>
            <a:endParaRPr lang="fr-FR"/>
          </a:p>
        </p:txBody>
      </p:sp>
    </p:spTree>
    <p:extLst>
      <p:ext uri="{BB962C8B-B14F-4D97-AF65-F5344CB8AC3E}">
        <p14:creationId xmlns:p14="http://schemas.microsoft.com/office/powerpoint/2010/main" val="66390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So first lets set some context of nuclear electric propulsion.</a:t>
            </a:r>
          </a:p>
          <a:p>
            <a:endParaRPr lang="en-US" dirty="0"/>
          </a:p>
          <a:p>
            <a:r>
              <a:rPr lang="en-US" dirty="0"/>
              <a:t>10seg</a:t>
            </a:r>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3</a:t>
            </a:fld>
            <a:endParaRPr lang="fr-FR"/>
          </a:p>
        </p:txBody>
      </p:sp>
    </p:spTree>
    <p:extLst>
      <p:ext uri="{BB962C8B-B14F-4D97-AF65-F5344CB8AC3E}">
        <p14:creationId xmlns:p14="http://schemas.microsoft.com/office/powerpoint/2010/main" val="333821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space there are two main propulsion </a:t>
            </a:r>
            <a:r>
              <a:rPr lang="en-US" b="0" dirty="0" err="1"/>
              <a:t>modesm</a:t>
            </a:r>
            <a:r>
              <a:rPr lang="en-US" b="0" dirty="0"/>
              <a:t>, Rocket engines and Electric propulsion systems (bottom diagram):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b="0" dirty="0"/>
              <a:t>Rocket engines </a:t>
            </a:r>
          </a:p>
          <a:p>
            <a:pPr>
              <a:buFont typeface="Arial" panose="020B0604020202020204" pitchFamily="34" charset="0"/>
              <a:buNone/>
            </a:pPr>
            <a:r>
              <a:rPr lang="en-US" b="0" dirty="0"/>
              <a:t>-Include the classical and most common Chemical propulsion rockets, Nuclear Thermal Propulsion (NTP), and Electrothermal thrusters</a:t>
            </a:r>
          </a:p>
          <a:p>
            <a:pPr>
              <a:buFont typeface="Arial" panose="020B0604020202020204" pitchFamily="34" charset="0"/>
              <a:buNone/>
            </a:pPr>
            <a:r>
              <a:rPr lang="en-US" b="0" dirty="0"/>
              <a:t>In rocket engines thrust is generated by expelling hot gases at very high speeds. The gases are either produced by a chemical reaction or by heating a propellant (as in NTP or electrothermal)</a:t>
            </a:r>
          </a:p>
          <a:p>
            <a:pPr>
              <a:buFont typeface="Arial" panose="020B0604020202020204" pitchFamily="34" charset="0"/>
              <a:buNone/>
            </a:pPr>
            <a:endParaRPr lang="en-US" b="0" dirty="0"/>
          </a:p>
          <a:p>
            <a:r>
              <a:rPr lang="en-US" b="0" dirty="0"/>
              <a:t>Electric propulsion systems are powered by an external energy source (Solar, Nuclear, Fuel Cells)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 thrust is produced by </a:t>
            </a:r>
            <a:r>
              <a:rPr lang="en-US" b="0" dirty="0" err="1"/>
              <a:t>accelearating</a:t>
            </a:r>
            <a:r>
              <a:rPr lang="en-US" b="0" dirty="0"/>
              <a:t> ions at very high speed with electric and magnetic fields produced by the electric energy source.</a:t>
            </a:r>
          </a:p>
          <a:p>
            <a:pPr>
              <a:buFont typeface="Arial" panose="020B0604020202020204" pitchFamily="34" charset="0"/>
              <a:buNone/>
            </a:pPr>
            <a:endParaRPr lang="en-US" dirty="0"/>
          </a:p>
          <a:p>
            <a:pPr>
              <a:buFont typeface="Arial" panose="020B0604020202020204" pitchFamily="34" charset="0"/>
              <a:buNone/>
            </a:pPr>
            <a:r>
              <a:rPr lang="en-US" dirty="0"/>
              <a:t>Rocket engines deliver way more thrust than electric propulsion, but electric propulsion achieve greater specific impulse. Greater specific impulse is translated in a more efficient consumption of propellant. Rocket engines are then more suitable for quick maneuvers that need high thrust whereas Electric propulsion find its application in long duration missions providing efficiency in the propellant consumption.</a:t>
            </a:r>
          </a:p>
          <a:p>
            <a:pPr>
              <a:buFont typeface="Arial" panose="020B0604020202020204" pitchFamily="34" charset="0"/>
              <a:buNone/>
            </a:pPr>
            <a:endParaRPr lang="en-US" dirty="0"/>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4</a:t>
            </a:fld>
            <a:endParaRPr lang="fr-FR"/>
          </a:p>
        </p:txBody>
      </p:sp>
    </p:spTree>
    <p:extLst>
      <p:ext uri="{BB962C8B-B14F-4D97-AF65-F5344CB8AC3E}">
        <p14:creationId xmlns:p14="http://schemas.microsoft.com/office/powerpoint/2010/main" val="168923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terms of nuclear energy in space there are three main technologies: RTGs, NEP, and NTP</a:t>
            </a:r>
          </a:p>
          <a:p>
            <a:endParaRPr lang="en-US" dirty="0"/>
          </a:p>
          <a:p>
            <a:pPr>
              <a:buFont typeface="Arial" panose="020B0604020202020204" pitchFamily="34" charset="0"/>
              <a:buNone/>
            </a:pPr>
            <a:r>
              <a:rPr lang="en-US" dirty="0"/>
              <a:t>-RTGs have great  TRL since they been used in many different missions, but they have the disadvantage of using Pu-238 which is limited in production and presents radiotoxicity concerns.</a:t>
            </a:r>
          </a:p>
          <a:p>
            <a:pPr>
              <a:buFont typeface="Arial" panose="020B0604020202020204" pitchFamily="34" charset="0"/>
              <a:buNone/>
            </a:pPr>
            <a:r>
              <a:rPr lang="en-US" dirty="0"/>
              <a:t>-NEP is a high power energy source with high specific impulse suitable for cargo and interplanetary missions with medium TRL since some of this reactors were built and sent into space in the 70s and 80s.</a:t>
            </a:r>
          </a:p>
          <a:p>
            <a:r>
              <a:rPr lang="en-US" dirty="0"/>
              <a:t>-NTP is a high thrust technology suitable for quick maneuvers or orbital changes. It’s been developed and tested in terrestrial experiments showing some troubles with fuel instability at high temperatures.</a:t>
            </a:r>
          </a:p>
          <a:p>
            <a:endParaRPr lang="en-US" dirty="0"/>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5</a:t>
            </a:fld>
            <a:endParaRPr lang="fr-FR"/>
          </a:p>
        </p:txBody>
      </p:sp>
    </p:spTree>
    <p:extLst>
      <p:ext uri="{BB962C8B-B14F-4D97-AF65-F5344CB8AC3E}">
        <p14:creationId xmlns:p14="http://schemas.microsoft.com/office/powerpoint/2010/main" val="125528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-Moving now to the general panorama of space energy sources, it is important to match the energy source to the mission profile. </a:t>
            </a:r>
          </a:p>
          <a:p>
            <a:r>
              <a:rPr lang="en-US" dirty="0"/>
              <a:t>-Chemical propulsion: deliver high power but for short periods </a:t>
            </a:r>
            <a:r>
              <a:rPr lang="en-US" dirty="0" err="1"/>
              <a:t>wich</a:t>
            </a:r>
            <a:r>
              <a:rPr lang="en-US" dirty="0"/>
              <a:t> is ideal for launch and quick transfers. </a:t>
            </a:r>
          </a:p>
          <a:p>
            <a:r>
              <a:rPr lang="en-US" dirty="0"/>
              <a:t>-RTGs can work for very long time, but deliver low power.</a:t>
            </a:r>
          </a:p>
          <a:p>
            <a:r>
              <a:rPr lang="en-US" dirty="0"/>
              <a:t>-Solar power works for long-duration missions with moderate power needs, but only close to the Sun. </a:t>
            </a:r>
          </a:p>
          <a:p>
            <a:r>
              <a:rPr lang="en-US" dirty="0"/>
              <a:t>-NTP as well as chemical is suitable for quick maneuvers but can deliver higher powers.</a:t>
            </a:r>
          </a:p>
          <a:p>
            <a:r>
              <a:rPr lang="en-US" dirty="0"/>
              <a:t>-NEP provide high power for long-duration missions, even in deep space. </a:t>
            </a:r>
          </a:p>
          <a:p>
            <a:r>
              <a:rPr lang="en-US" dirty="0"/>
              <a:t>-These technologies can be concurrent in some ranges of power and duration as well as  complementary for others.</a:t>
            </a:r>
          </a:p>
          <a:p>
            <a:r>
              <a:rPr lang="en-US" dirty="0"/>
              <a:t>-Explain graphic in the left.</a:t>
            </a:r>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6</a:t>
            </a:fld>
            <a:endParaRPr lang="fr-FR"/>
          </a:p>
        </p:txBody>
      </p:sp>
    </p:spTree>
    <p:extLst>
      <p:ext uri="{BB962C8B-B14F-4D97-AF65-F5344CB8AC3E}">
        <p14:creationId xmlns:p14="http://schemas.microsoft.com/office/powerpoint/2010/main" val="69285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And now that we've seen the different energy sources and their role in space missions, let’s focus on Nuclear Electric Propulsion systems. How do they work? </a:t>
            </a:r>
          </a:p>
          <a:p>
            <a:endParaRPr lang="en-US" dirty="0"/>
          </a:p>
          <a:p>
            <a:r>
              <a:rPr lang="en-US" dirty="0"/>
              <a:t>First of all there is the reactor, which is thermal energy source and delivers thermal power to conversion system, who generates electricity to power the thrusters. The thrusters accelerate ions at a great </a:t>
            </a:r>
            <a:r>
              <a:rPr lang="en-US" dirty="0" err="1"/>
              <a:t>spreed</a:t>
            </a:r>
            <a:r>
              <a:rPr lang="en-US" dirty="0"/>
              <a:t> producing thrust. The energy that was not converted into electricity is rejected into space by the radiator. All the systems are protected from the reactor’s neutron and gamma irradiation by the shielding.</a:t>
            </a:r>
          </a:p>
          <a:p>
            <a:endParaRPr lang="en-US" dirty="0"/>
          </a:p>
          <a:p>
            <a:r>
              <a:rPr lang="en-US" dirty="0"/>
              <a:t>This is basically the overall composition and operating way of a NEP system.</a:t>
            </a:r>
          </a:p>
          <a:p>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7</a:t>
            </a:fld>
            <a:endParaRPr lang="fr-FR"/>
          </a:p>
        </p:txBody>
      </p:sp>
    </p:spTree>
    <p:extLst>
      <p:ext uri="{BB962C8B-B14F-4D97-AF65-F5344CB8AC3E}">
        <p14:creationId xmlns:p14="http://schemas.microsoft.com/office/powerpoint/2010/main" val="151062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will now discuss the main differences between the conventional reactor design process and that of NEP systems, as well as the challenges to face.</a:t>
            </a:r>
          </a:p>
          <a:p>
            <a:endParaRPr lang="en-US" dirty="0"/>
          </a:p>
          <a:p>
            <a:r>
              <a:rPr lang="en-US" dirty="0"/>
              <a:t>10seg</a:t>
            </a:r>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8</a:t>
            </a:fld>
            <a:endParaRPr lang="fr-FR"/>
          </a:p>
        </p:txBody>
      </p:sp>
    </p:spTree>
    <p:extLst>
      <p:ext uri="{BB962C8B-B14F-4D97-AF65-F5344CB8AC3E}">
        <p14:creationId xmlns:p14="http://schemas.microsoft.com/office/powerpoint/2010/main" val="2092619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So is important to state that the design criteria of a NEP is very different from the terrestrial reactors ones.</a:t>
            </a:r>
            <a:endParaRPr lang="en-GB" dirty="0"/>
          </a:p>
          <a:p>
            <a:r>
              <a:rPr lang="en-GB" dirty="0"/>
              <a:t>-First of all on earth reactor mass is not a strict constrain in the design, whereas in NEP design mass is the primary constraint, since it is related to the competitiveness of the mission.</a:t>
            </a:r>
          </a:p>
          <a:p>
            <a:r>
              <a:rPr lang="en-GB" dirty="0"/>
              <a:t>-In earth reactors, safety of the reactor focuses mainly in protecting the surrounding environment  from accidental events, whereas in NEP safety measurements should be taken in the launching of the system to space and the eventual re-entry. Then in space operation it is very important the system reliability.</a:t>
            </a:r>
          </a:p>
          <a:p>
            <a:r>
              <a:rPr lang="en-GB" dirty="0"/>
              <a:t>-For terrestrial reactors, the process of scaling up the reactor is translated mainly in adding more fuel assemblies  and increasing components size, whereas in a NEP scaling requires optimization rather than simple enlargement.</a:t>
            </a:r>
            <a:r>
              <a:rPr lang="en-US" dirty="0"/>
              <a:t> </a:t>
            </a:r>
          </a:p>
          <a:p>
            <a:r>
              <a:rPr lang="en-US" dirty="0"/>
              <a:t>This highlights the fact that design must be approached differently than traditional methods.</a:t>
            </a:r>
            <a:endParaRPr lang="en-GB" dirty="0"/>
          </a:p>
        </p:txBody>
      </p:sp>
      <p:sp>
        <p:nvSpPr>
          <p:cNvPr id="4" name="Espace réservé du numéro de diapositive 3"/>
          <p:cNvSpPr>
            <a:spLocks noGrp="1"/>
          </p:cNvSpPr>
          <p:nvPr>
            <p:ph type="sldNum" sz="quarter" idx="5"/>
          </p:nvPr>
        </p:nvSpPr>
        <p:spPr/>
        <p:txBody>
          <a:bodyPr/>
          <a:lstStyle/>
          <a:p>
            <a:fld id="{60F96F87-5879-E44F-B35B-832F572E9A97}" type="slidenum">
              <a:rPr lang="fr-FR" smtClean="0"/>
              <a:t>9</a:t>
            </a:fld>
            <a:endParaRPr lang="fr-FR"/>
          </a:p>
        </p:txBody>
      </p:sp>
    </p:spTree>
    <p:extLst>
      <p:ext uri="{BB962C8B-B14F-4D97-AF65-F5344CB8AC3E}">
        <p14:creationId xmlns:p14="http://schemas.microsoft.com/office/powerpoint/2010/main" val="2600624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à coins arrondis 6"/>
          <p:cNvSpPr/>
          <p:nvPr userDrawn="1"/>
        </p:nvSpPr>
        <p:spPr>
          <a:xfrm>
            <a:off x="3184847" y="1513164"/>
            <a:ext cx="5699125" cy="3307956"/>
          </a:xfrm>
          <a:prstGeom prst="roundRect">
            <a:avLst>
              <a:gd name="adj" fmla="val 3262"/>
            </a:avLst>
          </a:prstGeom>
          <a:solidFill>
            <a:srgbClr val="2E639C">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Calibri"/>
              <a:cs typeface="Calibri"/>
            </a:endParaRPr>
          </a:p>
        </p:txBody>
      </p:sp>
      <p:sp>
        <p:nvSpPr>
          <p:cNvPr id="2" name="Titre 1"/>
          <p:cNvSpPr>
            <a:spLocks noGrp="1"/>
          </p:cNvSpPr>
          <p:nvPr>
            <p:ph type="ctrTitle" hasCustomPrompt="1"/>
          </p:nvPr>
        </p:nvSpPr>
        <p:spPr>
          <a:xfrm>
            <a:off x="3237470" y="1812131"/>
            <a:ext cx="5347663" cy="1102519"/>
          </a:xfrm>
        </p:spPr>
        <p:txBody>
          <a:bodyPr>
            <a:normAutofit/>
          </a:bodyPr>
          <a:lstStyle>
            <a:lvl1pPr algn="l">
              <a:defRPr sz="3200" cap="small"/>
            </a:lvl1pPr>
          </a:lstStyle>
          <a:p>
            <a:r>
              <a:rPr lang="en-US" noProof="0" dirty="0"/>
              <a:t>Title</a:t>
            </a:r>
          </a:p>
        </p:txBody>
      </p:sp>
      <p:sp>
        <p:nvSpPr>
          <p:cNvPr id="3" name="Sous-titre 2"/>
          <p:cNvSpPr>
            <a:spLocks noGrp="1"/>
          </p:cNvSpPr>
          <p:nvPr>
            <p:ph type="subTitle" idx="1" hasCustomPrompt="1"/>
          </p:nvPr>
        </p:nvSpPr>
        <p:spPr>
          <a:xfrm>
            <a:off x="5592810" y="3284010"/>
            <a:ext cx="2992324" cy="831099"/>
          </a:xfrm>
        </p:spPr>
        <p:txBody>
          <a:bodyPr>
            <a:normAutofit/>
          </a:bodyPr>
          <a:lstStyle>
            <a:lvl1pPr marL="0" indent="0" algn="r">
              <a:buNone/>
              <a:defRPr sz="12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Auteurs</a:t>
            </a:r>
          </a:p>
          <a:p>
            <a:r>
              <a:rPr lang="en-US" noProof="0" dirty="0"/>
              <a:t>Date</a:t>
            </a:r>
          </a:p>
          <a:p>
            <a:r>
              <a:rPr lang="en-US" noProof="0" dirty="0"/>
              <a:t>Place</a:t>
            </a:r>
          </a:p>
        </p:txBody>
      </p:sp>
      <p:sp>
        <p:nvSpPr>
          <p:cNvPr id="16" name="Espace réservé du pied de page 15"/>
          <p:cNvSpPr>
            <a:spLocks noGrp="1"/>
          </p:cNvSpPr>
          <p:nvPr>
            <p:ph type="ftr" sz="quarter" idx="10"/>
          </p:nvPr>
        </p:nvSpPr>
        <p:spPr>
          <a:xfrm>
            <a:off x="3997842" y="4773743"/>
            <a:ext cx="4490567" cy="267364"/>
          </a:xfrm>
        </p:spPr>
        <p:txBody>
          <a:bodyPr/>
          <a:lstStyle>
            <a:lvl1pPr>
              <a:defRPr/>
            </a:lvl1pPr>
          </a:lstStyle>
          <a:p>
            <a:r>
              <a:rPr lang="fr-FR" dirty="0"/>
              <a:t>CST</a:t>
            </a:r>
            <a:endParaRPr lang="en-US" dirty="0"/>
          </a:p>
        </p:txBody>
      </p:sp>
      <p:sp>
        <p:nvSpPr>
          <p:cNvPr id="17" name="Espace réservé du numéro de diapositive 16"/>
          <p:cNvSpPr>
            <a:spLocks noGrp="1"/>
          </p:cNvSpPr>
          <p:nvPr>
            <p:ph type="sldNum" sz="quarter" idx="11"/>
          </p:nvPr>
        </p:nvSpPr>
        <p:spPr/>
        <p:txBody>
          <a:bodyPr/>
          <a:lstStyle/>
          <a:p>
            <a:fld id="{0ABA5874-CF4A-CC44-94E1-74AC7DBBA936}" type="slidenum">
              <a:rPr lang="en-US" noProof="0" smtClean="0"/>
              <a:pPr/>
              <a:t>‹N°›</a:t>
            </a:fld>
            <a:endParaRPr lang="en-US" noProof="0" dirty="0"/>
          </a:p>
        </p:txBody>
      </p:sp>
      <p:pic>
        <p:nvPicPr>
          <p:cNvPr id="21" name="Image 20"/>
          <p:cNvPicPr>
            <a:picLocks noChangeAspect="1"/>
          </p:cNvPicPr>
          <p:nvPr userDrawn="1"/>
        </p:nvPicPr>
        <p:blipFill>
          <a:blip r:embed="rId2"/>
          <a:stretch>
            <a:fillRect/>
          </a:stretch>
        </p:blipFill>
        <p:spPr>
          <a:xfrm>
            <a:off x="833253" y="4539743"/>
            <a:ext cx="594286" cy="468000"/>
          </a:xfrm>
          <a:prstGeom prst="rect">
            <a:avLst/>
          </a:prstGeom>
        </p:spPr>
      </p:pic>
      <p:pic>
        <p:nvPicPr>
          <p:cNvPr id="27" name="Image 26" descr="LOGO_CNRS_2019_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65" y="4486477"/>
            <a:ext cx="556556" cy="574532"/>
          </a:xfrm>
          <a:prstGeom prst="rect">
            <a:avLst/>
          </a:prstGeom>
        </p:spPr>
      </p:pic>
      <p:pic>
        <p:nvPicPr>
          <p:cNvPr id="9" name="Image 8">
            <a:extLst>
              <a:ext uri="{FF2B5EF4-FFF2-40B4-BE49-F238E27FC236}">
                <a16:creationId xmlns:a16="http://schemas.microsoft.com/office/drawing/2014/main" id="{C353D768-3C32-4C37-908A-75E0F756A1FD}"/>
              </a:ext>
            </a:extLst>
          </p:cNvPr>
          <p:cNvPicPr>
            <a:picLocks noChangeAspect="1"/>
          </p:cNvPicPr>
          <p:nvPr userDrawn="1"/>
        </p:nvPicPr>
        <p:blipFill>
          <a:blip r:embed="rId4"/>
          <a:stretch>
            <a:fillRect/>
          </a:stretch>
        </p:blipFill>
        <p:spPr>
          <a:xfrm>
            <a:off x="1570035" y="4539743"/>
            <a:ext cx="499961" cy="470551"/>
          </a:xfrm>
          <a:prstGeom prst="rect">
            <a:avLst/>
          </a:prstGeom>
        </p:spPr>
      </p:pic>
    </p:spTree>
    <p:extLst>
      <p:ext uri="{BB962C8B-B14F-4D97-AF65-F5344CB8AC3E}">
        <p14:creationId xmlns:p14="http://schemas.microsoft.com/office/powerpoint/2010/main" val="129811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75549" y="-18010"/>
            <a:ext cx="7305076" cy="486001"/>
          </a:xfrm>
        </p:spPr>
        <p:txBody>
          <a:bodyPr>
            <a:normAutofit/>
          </a:bodyPr>
          <a:lstStyle>
            <a:lvl1pPr algn="l">
              <a:defRPr sz="2400" cap="small" baseline="0">
                <a:solidFill>
                  <a:schemeClr val="tx2"/>
                </a:solidFill>
              </a:defRPr>
            </a:lvl1pPr>
          </a:lstStyle>
          <a:p>
            <a:r>
              <a:rPr lang="en-US" noProof="0" dirty="0" err="1"/>
              <a:t>Cliquez</a:t>
            </a:r>
            <a:r>
              <a:rPr lang="en-US" noProof="0" dirty="0"/>
              <a:t> et </a:t>
            </a:r>
            <a:r>
              <a:rPr lang="en-US" noProof="0" dirty="0" err="1"/>
              <a:t>remettez</a:t>
            </a:r>
            <a:r>
              <a:rPr lang="en-US" noProof="0" dirty="0"/>
              <a:t> le sous-</a:t>
            </a:r>
            <a:r>
              <a:rPr lang="en-US" noProof="0" dirty="0" err="1"/>
              <a:t>titre</a:t>
            </a:r>
            <a:r>
              <a:rPr lang="en-US" noProof="0" dirty="0"/>
              <a:t> de la </a:t>
            </a:r>
            <a:r>
              <a:rPr lang="en-US" noProof="0" dirty="0" err="1"/>
              <a:t>partie</a:t>
            </a:r>
            <a:endParaRPr lang="en-US" noProof="0" dirty="0"/>
          </a:p>
        </p:txBody>
      </p:sp>
      <p:sp>
        <p:nvSpPr>
          <p:cNvPr id="3" name="Espace réservé du contenu 2"/>
          <p:cNvSpPr>
            <a:spLocks noGrp="1"/>
          </p:cNvSpPr>
          <p:nvPr>
            <p:ph idx="1"/>
          </p:nvPr>
        </p:nvSpPr>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Espace réservé du numéro de diapositive 5"/>
          <p:cNvSpPr>
            <a:spLocks noGrp="1"/>
          </p:cNvSpPr>
          <p:nvPr>
            <p:ph type="sldNum" sz="quarter" idx="12"/>
          </p:nvPr>
        </p:nvSpPr>
        <p:spPr/>
        <p:txBody>
          <a:bodyPr/>
          <a:lstStyle/>
          <a:p>
            <a:fld id="{0ABA5874-CF4A-CC44-94E1-74AC7DBBA936}" type="slidenum">
              <a:rPr lang="en-US" noProof="0" smtClean="0"/>
              <a:t>‹N°›</a:t>
            </a:fld>
            <a:endParaRPr lang="en-US" noProof="0" dirty="0"/>
          </a:p>
        </p:txBody>
      </p:sp>
      <p:sp>
        <p:nvSpPr>
          <p:cNvPr id="7" name="Espace réservé du pied de page 15">
            <a:extLst>
              <a:ext uri="{FF2B5EF4-FFF2-40B4-BE49-F238E27FC236}">
                <a16:creationId xmlns:a16="http://schemas.microsoft.com/office/drawing/2014/main" id="{57DB6CCC-E83C-4DCC-978E-E2002D83C7EB}"/>
              </a:ext>
            </a:extLst>
          </p:cNvPr>
          <p:cNvSpPr>
            <a:spLocks noGrp="1"/>
          </p:cNvSpPr>
          <p:nvPr>
            <p:ph type="ftr" sz="quarter" idx="10"/>
          </p:nvPr>
        </p:nvSpPr>
        <p:spPr>
          <a:xfrm>
            <a:off x="3997842" y="4773743"/>
            <a:ext cx="4490567" cy="267364"/>
          </a:xfrm>
        </p:spPr>
        <p:txBody>
          <a:bodyPr/>
          <a:lstStyle/>
          <a:p>
            <a:r>
              <a:rPr lang="fr-FR" dirty="0"/>
              <a:t>CST</a:t>
            </a:r>
            <a:endParaRPr lang="en-US" dirty="0"/>
          </a:p>
        </p:txBody>
      </p:sp>
    </p:spTree>
    <p:extLst>
      <p:ext uri="{BB962C8B-B14F-4D97-AF65-F5344CB8AC3E}">
        <p14:creationId xmlns:p14="http://schemas.microsoft.com/office/powerpoint/2010/main" val="265870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8" name="Rectangle à coins arrondis 7"/>
          <p:cNvSpPr/>
          <p:nvPr userDrawn="1"/>
        </p:nvSpPr>
        <p:spPr>
          <a:xfrm>
            <a:off x="60141" y="1873096"/>
            <a:ext cx="4841567" cy="1790449"/>
          </a:xfrm>
          <a:prstGeom prst="roundRect">
            <a:avLst>
              <a:gd name="adj" fmla="val 3262"/>
            </a:avLst>
          </a:prstGeom>
          <a:solidFill>
            <a:srgbClr val="2E639C">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noProof="0" dirty="0">
              <a:latin typeface="Calibri"/>
              <a:cs typeface="Calibri"/>
            </a:endParaRPr>
          </a:p>
        </p:txBody>
      </p:sp>
      <p:sp>
        <p:nvSpPr>
          <p:cNvPr id="5" name="Espace réservé du pied de page 4"/>
          <p:cNvSpPr>
            <a:spLocks noGrp="1"/>
          </p:cNvSpPr>
          <p:nvPr>
            <p:ph type="ftr" sz="quarter" idx="11"/>
          </p:nvPr>
        </p:nvSpPr>
        <p:spPr/>
        <p:txBody>
          <a:bodyPr/>
          <a:lstStyle/>
          <a:p>
            <a:r>
              <a:rPr lang="fr-FR" dirty="0"/>
              <a:t>CST</a:t>
            </a:r>
            <a:endParaRPr lang="en-US" dirty="0"/>
          </a:p>
        </p:txBody>
      </p:sp>
      <p:sp>
        <p:nvSpPr>
          <p:cNvPr id="6" name="Espace réservé du numéro de diapositive 5"/>
          <p:cNvSpPr>
            <a:spLocks noGrp="1"/>
          </p:cNvSpPr>
          <p:nvPr>
            <p:ph type="sldNum" sz="quarter" idx="12"/>
          </p:nvPr>
        </p:nvSpPr>
        <p:spPr/>
        <p:txBody>
          <a:bodyPr/>
          <a:lstStyle/>
          <a:p>
            <a:fld id="{0ABA5874-CF4A-CC44-94E1-74AC7DBBA936}" type="slidenum">
              <a:rPr lang="en-US" noProof="0" smtClean="0"/>
              <a:t>‹N°›</a:t>
            </a:fld>
            <a:endParaRPr lang="en-US" noProof="0" dirty="0"/>
          </a:p>
        </p:txBody>
      </p:sp>
      <p:sp>
        <p:nvSpPr>
          <p:cNvPr id="9" name="Titre 8"/>
          <p:cNvSpPr>
            <a:spLocks noGrp="1"/>
          </p:cNvSpPr>
          <p:nvPr>
            <p:ph type="title" hasCustomPrompt="1"/>
          </p:nvPr>
        </p:nvSpPr>
        <p:spPr>
          <a:xfrm>
            <a:off x="1127408" y="2363819"/>
            <a:ext cx="3511793" cy="857250"/>
          </a:xfrm>
        </p:spPr>
        <p:txBody>
          <a:bodyPr>
            <a:noAutofit/>
          </a:bodyPr>
          <a:lstStyle>
            <a:lvl1pPr algn="r">
              <a:defRPr sz="2400" cap="small">
                <a:solidFill>
                  <a:schemeClr val="tx2"/>
                </a:solidFill>
              </a:defRPr>
            </a:lvl1pPr>
          </a:lstStyle>
          <a:p>
            <a:r>
              <a:rPr lang="en-US" noProof="0" dirty="0" err="1"/>
              <a:t>Cliquez</a:t>
            </a:r>
            <a:r>
              <a:rPr lang="en-US" noProof="0" dirty="0"/>
              <a:t> et </a:t>
            </a:r>
            <a:r>
              <a:rPr lang="en-US" noProof="0" dirty="0" err="1"/>
              <a:t>modifiez</a:t>
            </a:r>
            <a:r>
              <a:rPr lang="en-US" noProof="0" dirty="0"/>
              <a:t> le sous-</a:t>
            </a:r>
            <a:r>
              <a:rPr lang="en-US" noProof="0" dirty="0" err="1"/>
              <a:t>titre</a:t>
            </a:r>
            <a:r>
              <a:rPr lang="en-US" noProof="0" dirty="0"/>
              <a:t> de la </a:t>
            </a:r>
            <a:r>
              <a:rPr lang="en-US" noProof="0" dirty="0" err="1"/>
              <a:t>partie</a:t>
            </a:r>
            <a:endParaRPr lang="en-US" noProof="0" dirty="0"/>
          </a:p>
        </p:txBody>
      </p:sp>
    </p:spTree>
    <p:extLst>
      <p:ext uri="{BB962C8B-B14F-4D97-AF65-F5344CB8AC3E}">
        <p14:creationId xmlns:p14="http://schemas.microsoft.com/office/powerpoint/2010/main" val="55216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Rectangle à coins arrondis 4"/>
          <p:cNvSpPr/>
          <p:nvPr userDrawn="1"/>
        </p:nvSpPr>
        <p:spPr>
          <a:xfrm>
            <a:off x="567714" y="318406"/>
            <a:ext cx="8119086" cy="738344"/>
          </a:xfrm>
          <a:prstGeom prst="roundRect">
            <a:avLst>
              <a:gd name="adj" fmla="val 3262"/>
            </a:avLst>
          </a:prstGeom>
          <a:solidFill>
            <a:srgbClr val="2E639C">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noProof="0" dirty="0">
              <a:latin typeface="Calibri"/>
              <a:cs typeface="Calibri"/>
            </a:endParaRPr>
          </a:p>
        </p:txBody>
      </p:sp>
      <p:sp>
        <p:nvSpPr>
          <p:cNvPr id="2" name="Titre 1"/>
          <p:cNvSpPr>
            <a:spLocks noGrp="1"/>
          </p:cNvSpPr>
          <p:nvPr>
            <p:ph type="title" hasCustomPrompt="1"/>
          </p:nvPr>
        </p:nvSpPr>
        <p:spPr/>
        <p:txBody>
          <a:bodyPr/>
          <a:lstStyle>
            <a:lvl1pPr>
              <a:defRPr>
                <a:solidFill>
                  <a:srgbClr val="FFF3A9"/>
                </a:solidFill>
              </a:defRPr>
            </a:lvl1pPr>
          </a:lstStyle>
          <a:p>
            <a:r>
              <a:rPr lang="en-US" noProof="0" dirty="0"/>
              <a:t>PLAN</a:t>
            </a:r>
          </a:p>
        </p:txBody>
      </p:sp>
      <p:sp>
        <p:nvSpPr>
          <p:cNvPr id="3" name="Espace réservé du pied de page 2"/>
          <p:cNvSpPr>
            <a:spLocks noGrp="1"/>
          </p:cNvSpPr>
          <p:nvPr>
            <p:ph type="ftr" sz="quarter" idx="10"/>
          </p:nvPr>
        </p:nvSpPr>
        <p:spPr/>
        <p:txBody>
          <a:bodyPr/>
          <a:lstStyle/>
          <a:p>
            <a:r>
              <a:rPr lang="fr-FR" dirty="0"/>
              <a:t>CST</a:t>
            </a:r>
            <a:endParaRPr lang="en-US" dirty="0"/>
          </a:p>
        </p:txBody>
      </p:sp>
      <p:sp>
        <p:nvSpPr>
          <p:cNvPr id="4" name="Espace réservé du numéro de diapositive 3"/>
          <p:cNvSpPr>
            <a:spLocks noGrp="1"/>
          </p:cNvSpPr>
          <p:nvPr>
            <p:ph type="sldNum" sz="quarter" idx="11"/>
          </p:nvPr>
        </p:nvSpPr>
        <p:spPr/>
        <p:txBody>
          <a:bodyPr/>
          <a:lstStyle/>
          <a:p>
            <a:fld id="{0ABA5874-CF4A-CC44-94E1-74AC7DBBA936}" type="slidenum">
              <a:rPr lang="en-US" noProof="0" smtClean="0"/>
              <a:pPr/>
              <a:t>‹N°›</a:t>
            </a:fld>
            <a:endParaRPr lang="en-US" noProof="0" dirty="0"/>
          </a:p>
        </p:txBody>
      </p:sp>
      <p:sp>
        <p:nvSpPr>
          <p:cNvPr id="7" name="Espace réservé du texte 6"/>
          <p:cNvSpPr>
            <a:spLocks noGrp="1"/>
          </p:cNvSpPr>
          <p:nvPr>
            <p:ph type="body" sz="quarter" idx="12"/>
          </p:nvPr>
        </p:nvSpPr>
        <p:spPr>
          <a:xfrm>
            <a:off x="567714" y="1327456"/>
            <a:ext cx="5443584" cy="3091904"/>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28865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0"/>
            <a:ext cx="7871615" cy="460081"/>
          </a:xfrm>
        </p:spPr>
        <p:txBody>
          <a:bodyPr>
            <a:normAutofit/>
          </a:bodyPr>
          <a:lstStyle>
            <a:lvl1pPr algn="l">
              <a:defRPr sz="2400" cap="small">
                <a:solidFill>
                  <a:srgbClr val="FFF3A9"/>
                </a:solidFill>
              </a:defRPr>
            </a:lvl1pPr>
          </a:lstStyle>
          <a:p>
            <a:r>
              <a:rPr lang="en-US" noProof="0" dirty="0" err="1"/>
              <a:t>Cliquez</a:t>
            </a:r>
            <a:r>
              <a:rPr lang="en-US" noProof="0" dirty="0"/>
              <a:t> et </a:t>
            </a:r>
            <a:r>
              <a:rPr lang="en-US" noProof="0" dirty="0" err="1"/>
              <a:t>remettez</a:t>
            </a:r>
            <a:r>
              <a:rPr lang="en-US" noProof="0" dirty="0"/>
              <a:t> le sous-</a:t>
            </a:r>
            <a:r>
              <a:rPr lang="en-US" noProof="0" dirty="0" err="1"/>
              <a:t>titre</a:t>
            </a:r>
            <a:r>
              <a:rPr lang="en-US" noProof="0" dirty="0"/>
              <a:t> de la </a:t>
            </a:r>
            <a:r>
              <a:rPr lang="en-US" noProof="0" dirty="0" err="1"/>
              <a:t>partie</a:t>
            </a:r>
            <a:endParaRPr lang="en-US" noProof="0" dirty="0"/>
          </a:p>
        </p:txBody>
      </p:sp>
      <p:sp>
        <p:nvSpPr>
          <p:cNvPr id="4" name="Espace réservé du pied de page 3"/>
          <p:cNvSpPr>
            <a:spLocks noGrp="1"/>
          </p:cNvSpPr>
          <p:nvPr>
            <p:ph type="ftr" sz="quarter" idx="11"/>
          </p:nvPr>
        </p:nvSpPr>
        <p:spPr/>
        <p:txBody>
          <a:bodyPr/>
          <a:lstStyle/>
          <a:p>
            <a:r>
              <a:rPr lang="fr-FR" dirty="0"/>
              <a:t>CST</a:t>
            </a:r>
            <a:endParaRPr lang="en-US" dirty="0"/>
          </a:p>
        </p:txBody>
      </p:sp>
      <p:sp>
        <p:nvSpPr>
          <p:cNvPr id="5" name="Espace réservé du numéro de diapositive 4"/>
          <p:cNvSpPr>
            <a:spLocks noGrp="1"/>
          </p:cNvSpPr>
          <p:nvPr>
            <p:ph type="sldNum" sz="quarter" idx="12"/>
          </p:nvPr>
        </p:nvSpPr>
        <p:spPr/>
        <p:txBody>
          <a:bodyPr/>
          <a:lstStyle/>
          <a:p>
            <a:fld id="{0ABA5874-CF4A-CC44-94E1-74AC7DBBA936}" type="slidenum">
              <a:rPr lang="en-US" noProof="0" smtClean="0"/>
              <a:t>‹N°›</a:t>
            </a:fld>
            <a:endParaRPr lang="en-US" noProof="0" dirty="0"/>
          </a:p>
        </p:txBody>
      </p:sp>
      <p:sp>
        <p:nvSpPr>
          <p:cNvPr id="9" name="Espace réservé du texte 8"/>
          <p:cNvSpPr>
            <a:spLocks noGrp="1"/>
          </p:cNvSpPr>
          <p:nvPr>
            <p:ph type="body" sz="quarter" idx="13"/>
          </p:nvPr>
        </p:nvSpPr>
        <p:spPr>
          <a:xfrm>
            <a:off x="914400" y="862370"/>
            <a:ext cx="7037434" cy="3317230"/>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76274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a:t>CST</a:t>
            </a:r>
            <a:endParaRPr lang="en-US" dirty="0"/>
          </a:p>
        </p:txBody>
      </p:sp>
      <p:sp>
        <p:nvSpPr>
          <p:cNvPr id="4" name="Espace réservé du numéro de diapositive 3"/>
          <p:cNvSpPr>
            <a:spLocks noGrp="1"/>
          </p:cNvSpPr>
          <p:nvPr>
            <p:ph type="sldNum" sz="quarter" idx="12"/>
          </p:nvPr>
        </p:nvSpPr>
        <p:spPr/>
        <p:txBody>
          <a:bodyPr/>
          <a:lstStyle/>
          <a:p>
            <a:fld id="{0ABA5874-CF4A-CC44-94E1-74AC7DBBA936}" type="slidenum">
              <a:rPr lang="en-US" noProof="0" smtClean="0"/>
              <a:t>‹N°›</a:t>
            </a:fld>
            <a:endParaRPr lang="en-US" noProof="0" dirty="0"/>
          </a:p>
        </p:txBody>
      </p:sp>
    </p:spTree>
    <p:extLst>
      <p:ext uri="{BB962C8B-B14F-4D97-AF65-F5344CB8AC3E}">
        <p14:creationId xmlns:p14="http://schemas.microsoft.com/office/powerpoint/2010/main" val="186692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en-US" noProof="0" dirty="0" err="1"/>
              <a:t>Cliquez</a:t>
            </a:r>
            <a:r>
              <a:rPr lang="en-US" noProof="0" dirty="0"/>
              <a:t> et </a:t>
            </a:r>
            <a:r>
              <a:rPr lang="en-US" noProof="0" dirty="0" err="1"/>
              <a:t>modifiez</a:t>
            </a:r>
            <a:r>
              <a:rPr lang="en-US" noProof="0" dirty="0"/>
              <a:t> le </a:t>
            </a:r>
            <a:r>
              <a:rPr lang="en-US" noProof="0" dirty="0" err="1"/>
              <a:t>titre</a:t>
            </a:r>
            <a:endParaRPr lang="en-US" noProof="0" dirty="0"/>
          </a:p>
        </p:txBody>
      </p:sp>
      <p:sp>
        <p:nvSpPr>
          <p:cNvPr id="3" name="Espace réservé pour une image  2"/>
          <p:cNvSpPr>
            <a:spLocks noGrp="1"/>
          </p:cNvSpPr>
          <p:nvPr>
            <p:ph type="pic" idx="1"/>
          </p:nvPr>
        </p:nvSpPr>
        <p:spPr>
          <a:xfrm>
            <a:off x="1792288" y="459581"/>
            <a:ext cx="5486400" cy="3086100"/>
          </a:xfrm>
          <a:effectLst>
            <a:outerShdw blurRad="63500" dist="88900" dir="8400000" algn="tr" rotWithShape="0">
              <a:prstClr val="black">
                <a:alpha val="43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6" name="Espace réservé du pied de page 5"/>
          <p:cNvSpPr>
            <a:spLocks noGrp="1"/>
          </p:cNvSpPr>
          <p:nvPr>
            <p:ph type="ftr" sz="quarter" idx="11"/>
          </p:nvPr>
        </p:nvSpPr>
        <p:spPr/>
        <p:txBody>
          <a:bodyPr/>
          <a:lstStyle/>
          <a:p>
            <a:r>
              <a:rPr lang="fr-FR" dirty="0"/>
              <a:t>CST</a:t>
            </a:r>
            <a:endParaRPr lang="en-US" dirty="0"/>
          </a:p>
        </p:txBody>
      </p:sp>
      <p:sp>
        <p:nvSpPr>
          <p:cNvPr id="7" name="Espace réservé du numéro de diapositive 6"/>
          <p:cNvSpPr>
            <a:spLocks noGrp="1"/>
          </p:cNvSpPr>
          <p:nvPr>
            <p:ph type="sldNum" sz="quarter" idx="12"/>
          </p:nvPr>
        </p:nvSpPr>
        <p:spPr/>
        <p:txBody>
          <a:bodyPr/>
          <a:lstStyle/>
          <a:p>
            <a:fld id="{0ABA5874-CF4A-CC44-94E1-74AC7DBBA936}" type="slidenum">
              <a:rPr lang="en-US" noProof="0" smtClean="0"/>
              <a:t>‹N°›</a:t>
            </a:fld>
            <a:endParaRPr lang="en-US" noProof="0" dirty="0"/>
          </a:p>
        </p:txBody>
      </p:sp>
    </p:spTree>
    <p:extLst>
      <p:ext uri="{BB962C8B-B14F-4D97-AF65-F5344CB8AC3E}">
        <p14:creationId xmlns:p14="http://schemas.microsoft.com/office/powerpoint/2010/main" val="37873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noProof="0" dirty="0" err="1"/>
              <a:t>Cliquez</a:t>
            </a:r>
            <a:r>
              <a:rPr lang="en-US" noProof="0" dirty="0"/>
              <a:t> pour </a:t>
            </a:r>
            <a:r>
              <a:rPr lang="en-US" noProof="0" dirty="0" err="1"/>
              <a:t>remettre</a:t>
            </a:r>
            <a:r>
              <a:rPr lang="en-US" noProof="0" dirty="0"/>
              <a:t> le sous-</a:t>
            </a:r>
            <a:r>
              <a:rPr lang="en-US" noProof="0" dirty="0" err="1"/>
              <a:t>titre</a:t>
            </a:r>
            <a:endParaRPr lang="en-US" noProof="0"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5" name="Espace réservé du pied de page 4"/>
          <p:cNvSpPr>
            <a:spLocks noGrp="1"/>
          </p:cNvSpPr>
          <p:nvPr>
            <p:ph type="ftr" sz="quarter" idx="3"/>
          </p:nvPr>
        </p:nvSpPr>
        <p:spPr>
          <a:xfrm>
            <a:off x="3997842" y="4773743"/>
            <a:ext cx="4490567" cy="267364"/>
          </a:xfrm>
          <a:prstGeom prst="rect">
            <a:avLst/>
          </a:prstGeom>
        </p:spPr>
        <p:txBody>
          <a:bodyPr vert="horz" lIns="91440" tIns="45720" rIns="91440" bIns="45720" rtlCol="0" anchor="ctr"/>
          <a:lstStyle>
            <a:lvl1pPr algn="r">
              <a:defRPr sz="1200" i="1">
                <a:solidFill>
                  <a:schemeClr val="accent1">
                    <a:lumMod val="40000"/>
                    <a:lumOff val="60000"/>
                  </a:schemeClr>
                </a:solidFill>
              </a:defRPr>
            </a:lvl1pPr>
          </a:lstStyle>
          <a:p>
            <a:r>
              <a:rPr lang="fr-FR" dirty="0"/>
              <a:t>CST</a:t>
            </a:r>
            <a:endParaRPr lang="en-US" dirty="0"/>
          </a:p>
        </p:txBody>
      </p:sp>
      <p:sp>
        <p:nvSpPr>
          <p:cNvPr id="6" name="Espace réservé du numéro de diapositive 5"/>
          <p:cNvSpPr>
            <a:spLocks noGrp="1"/>
          </p:cNvSpPr>
          <p:nvPr>
            <p:ph type="sldNum" sz="quarter" idx="4"/>
          </p:nvPr>
        </p:nvSpPr>
        <p:spPr>
          <a:xfrm>
            <a:off x="8585134" y="4767263"/>
            <a:ext cx="451531" cy="273844"/>
          </a:xfrm>
          <a:prstGeom prst="rect">
            <a:avLst/>
          </a:prstGeom>
        </p:spPr>
        <p:txBody>
          <a:bodyPr vert="horz" lIns="91440" tIns="45720" rIns="91440" bIns="45720" rtlCol="0" anchor="ctr"/>
          <a:lstStyle>
            <a:lvl1pPr algn="r">
              <a:defRPr sz="1200" i="1">
                <a:solidFill>
                  <a:schemeClr val="accent1">
                    <a:lumMod val="40000"/>
                    <a:lumOff val="60000"/>
                  </a:schemeClr>
                </a:solidFill>
              </a:defRPr>
            </a:lvl1pPr>
          </a:lstStyle>
          <a:p>
            <a:fld id="{0ABA5874-CF4A-CC44-94E1-74AC7DBBA936}" type="slidenum">
              <a:rPr lang="en-US" noProof="0" smtClean="0"/>
              <a:pPr/>
              <a:t>‹N°›</a:t>
            </a:fld>
            <a:endParaRPr lang="en-US" noProof="0" dirty="0"/>
          </a:p>
        </p:txBody>
      </p:sp>
    </p:spTree>
    <p:extLst>
      <p:ext uri="{BB962C8B-B14F-4D97-AF65-F5344CB8AC3E}">
        <p14:creationId xmlns:p14="http://schemas.microsoft.com/office/powerpoint/2010/main" val="39933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4" r:id="rId5"/>
    <p:sldLayoutId id="2147483655" r:id="rId6"/>
    <p:sldLayoutId id="214748365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0.png"/><Relationship Id="rId4" Type="http://schemas.openxmlformats.org/officeDocument/2006/relationships/image" Target="../media/image39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png"/><Relationship Id="rId10" Type="http://schemas.openxmlformats.org/officeDocument/2006/relationships/image" Target="../media/image10.png"/><Relationship Id="rId4" Type="http://schemas.openxmlformats.org/officeDocument/2006/relationships/image" Target="../media/image9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94304" y="1681505"/>
            <a:ext cx="5687568" cy="1471879"/>
          </a:xfrm>
        </p:spPr>
        <p:txBody>
          <a:bodyPr>
            <a:normAutofit fontScale="90000"/>
          </a:bodyPr>
          <a:lstStyle/>
          <a:p>
            <a:pPr>
              <a:spcBef>
                <a:spcPts val="1800"/>
              </a:spcBef>
              <a:spcAft>
                <a:spcPts val="1800"/>
              </a:spcAft>
            </a:pPr>
            <a:r>
              <a:rPr lang="en-US" sz="2200" b="1" dirty="0"/>
              <a:t>DEVELOPMENT OF A NUMERICAL TOOL FOR THE DESIGN OF NUCLEAR ELECTRIC PROPULSION SYSTEMS</a:t>
            </a:r>
            <a:br>
              <a:rPr lang="en-US" sz="2200" b="1" dirty="0"/>
            </a:br>
            <a:br>
              <a:rPr lang="en-US" sz="2800" b="1" dirty="0"/>
            </a:br>
            <a:r>
              <a:rPr lang="en-US" sz="1600" b="1" dirty="0">
                <a:solidFill>
                  <a:schemeClr val="tx2"/>
                </a:solidFill>
              </a:rPr>
              <a:t>CST Presentation</a:t>
            </a:r>
            <a:endParaRPr lang="en-US" sz="2000" dirty="0">
              <a:solidFill>
                <a:schemeClr val="tx2"/>
              </a:solidFill>
            </a:endParaRPr>
          </a:p>
        </p:txBody>
      </p:sp>
      <p:sp>
        <p:nvSpPr>
          <p:cNvPr id="3" name="Sous-titre 2"/>
          <p:cNvSpPr>
            <a:spLocks noGrp="1"/>
          </p:cNvSpPr>
          <p:nvPr>
            <p:ph type="subTitle" idx="1"/>
          </p:nvPr>
        </p:nvSpPr>
        <p:spPr>
          <a:xfrm>
            <a:off x="5592810" y="3011055"/>
            <a:ext cx="2992324" cy="1471878"/>
          </a:xfrm>
        </p:spPr>
        <p:txBody>
          <a:bodyPr>
            <a:noAutofit/>
          </a:bodyPr>
          <a:lstStyle/>
          <a:p>
            <a:r>
              <a:rPr lang="en-US" b="1" dirty="0"/>
              <a:t>PhD Student: Francisco Szmandiuk</a:t>
            </a:r>
          </a:p>
          <a:p>
            <a:r>
              <a:rPr lang="en-US" b="1" dirty="0"/>
              <a:t>Director: Pablo </a:t>
            </a:r>
            <a:r>
              <a:rPr lang="en-US" b="1" dirty="0" err="1"/>
              <a:t>Rubiolo</a:t>
            </a:r>
            <a:endParaRPr lang="en-US" b="1" dirty="0"/>
          </a:p>
          <a:p>
            <a:r>
              <a:rPr lang="en-US" b="1" dirty="0"/>
              <a:t>Co-</a:t>
            </a:r>
            <a:r>
              <a:rPr lang="en-US" b="1" dirty="0" err="1"/>
              <a:t>encadrant</a:t>
            </a:r>
            <a:r>
              <a:rPr lang="en-US" b="1" dirty="0"/>
              <a:t>: Nicolas Capellan</a:t>
            </a:r>
          </a:p>
          <a:p>
            <a:r>
              <a:rPr lang="en-US" b="1" dirty="0"/>
              <a:t>CNES referent: Fabien Castanet</a:t>
            </a:r>
          </a:p>
          <a:p>
            <a:r>
              <a:rPr lang="en-US" b="1" dirty="0"/>
              <a:t>CNRS-CNES-IN2P3</a:t>
            </a:r>
          </a:p>
          <a:p>
            <a:endParaRPr lang="en-US" dirty="0"/>
          </a:p>
          <a:p>
            <a:r>
              <a:rPr lang="en-US" dirty="0"/>
              <a:t>LPSC-Grenoble</a:t>
            </a:r>
            <a:br>
              <a:rPr lang="en-US" dirty="0"/>
            </a:br>
            <a:r>
              <a:rPr lang="en-US" dirty="0"/>
              <a:t>24 March 2024</a:t>
            </a:r>
          </a:p>
        </p:txBody>
      </p:sp>
    </p:spTree>
    <p:extLst>
      <p:ext uri="{BB962C8B-B14F-4D97-AF65-F5344CB8AC3E}">
        <p14:creationId xmlns:p14="http://schemas.microsoft.com/office/powerpoint/2010/main" val="85342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20A5B-AE9B-4491-B444-F2EC75764EE2}"/>
              </a:ext>
            </a:extLst>
          </p:cNvPr>
          <p:cNvSpPr>
            <a:spLocks noGrp="1"/>
          </p:cNvSpPr>
          <p:nvPr>
            <p:ph type="title"/>
          </p:nvPr>
        </p:nvSpPr>
        <p:spPr/>
        <p:txBody>
          <a:bodyPr/>
          <a:lstStyle/>
          <a:p>
            <a:r>
              <a:rPr lang="en-GB" dirty="0"/>
              <a:t>NEP Design challenges</a:t>
            </a:r>
          </a:p>
        </p:txBody>
      </p:sp>
      <p:sp>
        <p:nvSpPr>
          <p:cNvPr id="4" name="Espace réservé du numéro de diapositive 3">
            <a:extLst>
              <a:ext uri="{FF2B5EF4-FFF2-40B4-BE49-F238E27FC236}">
                <a16:creationId xmlns:a16="http://schemas.microsoft.com/office/drawing/2014/main" id="{5EA37DC0-C453-4504-A5FD-23A0DEBACD11}"/>
              </a:ext>
            </a:extLst>
          </p:cNvPr>
          <p:cNvSpPr>
            <a:spLocks noGrp="1"/>
          </p:cNvSpPr>
          <p:nvPr>
            <p:ph type="sldNum" sz="quarter" idx="12"/>
          </p:nvPr>
        </p:nvSpPr>
        <p:spPr/>
        <p:txBody>
          <a:bodyPr/>
          <a:lstStyle/>
          <a:p>
            <a:fld id="{0ABA5874-CF4A-CC44-94E1-74AC7DBBA936}" type="slidenum">
              <a:rPr lang="en-US" noProof="0" smtClean="0"/>
              <a:t>10</a:t>
            </a:fld>
            <a:endParaRPr lang="en-US" noProof="0" dirty="0"/>
          </a:p>
        </p:txBody>
      </p:sp>
      <p:sp>
        <p:nvSpPr>
          <p:cNvPr id="5" name="Espace réservé du pied de page 4">
            <a:extLst>
              <a:ext uri="{FF2B5EF4-FFF2-40B4-BE49-F238E27FC236}">
                <a16:creationId xmlns:a16="http://schemas.microsoft.com/office/drawing/2014/main" id="{D5E5FE7E-20A8-4B6E-8834-B375DFE891BF}"/>
              </a:ext>
            </a:extLst>
          </p:cNvPr>
          <p:cNvSpPr>
            <a:spLocks noGrp="1"/>
          </p:cNvSpPr>
          <p:nvPr>
            <p:ph type="ftr" sz="quarter" idx="10"/>
          </p:nvPr>
        </p:nvSpPr>
        <p:spPr/>
        <p:txBody>
          <a:bodyPr/>
          <a:lstStyle/>
          <a:p>
            <a:r>
              <a:rPr lang="fr-FR" dirty="0"/>
              <a:t>CST</a:t>
            </a:r>
            <a:endParaRPr lang="en-US" dirty="0"/>
          </a:p>
        </p:txBody>
      </p:sp>
      <p:grpSp>
        <p:nvGrpSpPr>
          <p:cNvPr id="39" name="Groupe 38">
            <a:extLst>
              <a:ext uri="{FF2B5EF4-FFF2-40B4-BE49-F238E27FC236}">
                <a16:creationId xmlns:a16="http://schemas.microsoft.com/office/drawing/2014/main" id="{AA5B0DF3-3083-4471-B207-CCF658DCABF6}"/>
              </a:ext>
            </a:extLst>
          </p:cNvPr>
          <p:cNvGrpSpPr/>
          <p:nvPr/>
        </p:nvGrpSpPr>
        <p:grpSpPr>
          <a:xfrm>
            <a:off x="3997842" y="929235"/>
            <a:ext cx="1233656" cy="4064145"/>
            <a:chOff x="5252521" y="299177"/>
            <a:chExt cx="1345180" cy="4481230"/>
          </a:xfrm>
        </p:grpSpPr>
        <p:grpSp>
          <p:nvGrpSpPr>
            <p:cNvPr id="6" name="Groupe 5">
              <a:extLst>
                <a:ext uri="{FF2B5EF4-FFF2-40B4-BE49-F238E27FC236}">
                  <a16:creationId xmlns:a16="http://schemas.microsoft.com/office/drawing/2014/main" id="{644D421D-2DE5-45B8-A7E9-C942C250CF7E}"/>
                </a:ext>
              </a:extLst>
            </p:cNvPr>
            <p:cNvGrpSpPr/>
            <p:nvPr/>
          </p:nvGrpSpPr>
          <p:grpSpPr>
            <a:xfrm>
              <a:off x="5252521" y="299177"/>
              <a:ext cx="1345180" cy="3891664"/>
              <a:chOff x="3919309" y="475862"/>
              <a:chExt cx="1345180" cy="3891664"/>
            </a:xfrm>
          </p:grpSpPr>
          <p:grpSp>
            <p:nvGrpSpPr>
              <p:cNvPr id="7" name="Groupe 6">
                <a:extLst>
                  <a:ext uri="{FF2B5EF4-FFF2-40B4-BE49-F238E27FC236}">
                    <a16:creationId xmlns:a16="http://schemas.microsoft.com/office/drawing/2014/main" id="{F7AA26BF-8AA7-4F2D-AF6D-2D5EA4C608D6}"/>
                  </a:ext>
                </a:extLst>
              </p:cNvPr>
              <p:cNvGrpSpPr/>
              <p:nvPr/>
            </p:nvGrpSpPr>
            <p:grpSpPr>
              <a:xfrm rot="5400000">
                <a:off x="3572240" y="1229505"/>
                <a:ext cx="2070541" cy="563256"/>
                <a:chOff x="1634110" y="2480776"/>
                <a:chExt cx="2473635" cy="722086"/>
              </a:xfrm>
            </p:grpSpPr>
            <p:sp>
              <p:nvSpPr>
                <p:cNvPr id="25" name="Rectangle : coins arrondis 24">
                  <a:extLst>
                    <a:ext uri="{FF2B5EF4-FFF2-40B4-BE49-F238E27FC236}">
                      <a16:creationId xmlns:a16="http://schemas.microsoft.com/office/drawing/2014/main" id="{BC77F412-E1F0-4CCB-BD8E-72DA1A342820}"/>
                    </a:ext>
                  </a:extLst>
                </p:cNvPr>
                <p:cNvSpPr/>
                <p:nvPr/>
              </p:nvSpPr>
              <p:spPr>
                <a:xfrm rot="5400000">
                  <a:off x="3332669" y="1954439"/>
                  <a:ext cx="45719" cy="1504431"/>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6" name="Rectangle : coins arrondis 25">
                  <a:extLst>
                    <a:ext uri="{FF2B5EF4-FFF2-40B4-BE49-F238E27FC236}">
                      <a16:creationId xmlns:a16="http://schemas.microsoft.com/office/drawing/2014/main" id="{5FD96CB1-FA3F-4022-9B4E-B38C22386905}"/>
                    </a:ext>
                  </a:extLst>
                </p:cNvPr>
                <p:cNvSpPr/>
                <p:nvPr/>
              </p:nvSpPr>
              <p:spPr>
                <a:xfrm rot="5400000">
                  <a:off x="3332669" y="2253480"/>
                  <a:ext cx="45719" cy="1504432"/>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7" name="Rectangle : coins arrondis 26">
                  <a:extLst>
                    <a:ext uri="{FF2B5EF4-FFF2-40B4-BE49-F238E27FC236}">
                      <a16:creationId xmlns:a16="http://schemas.microsoft.com/office/drawing/2014/main" id="{A1B6A8F3-21E1-47DC-BB7F-5E3361FCD461}"/>
                    </a:ext>
                  </a:extLst>
                </p:cNvPr>
                <p:cNvSpPr/>
                <p:nvPr/>
              </p:nvSpPr>
              <p:spPr>
                <a:xfrm>
                  <a:off x="1634110" y="2480776"/>
                  <a:ext cx="967049" cy="72208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sp>
            <p:nvSpPr>
              <p:cNvPr id="8" name="Trapèze 7">
                <a:extLst>
                  <a:ext uri="{FF2B5EF4-FFF2-40B4-BE49-F238E27FC236}">
                    <a16:creationId xmlns:a16="http://schemas.microsoft.com/office/drawing/2014/main" id="{4651D15E-19D3-4C52-A481-561D895741A6}"/>
                  </a:ext>
                </a:extLst>
              </p:cNvPr>
              <p:cNvSpPr/>
              <p:nvPr/>
            </p:nvSpPr>
            <p:spPr>
              <a:xfrm>
                <a:off x="4030833" y="1435866"/>
                <a:ext cx="1149601" cy="869747"/>
              </a:xfrm>
              <a:prstGeom prst="trapezoid">
                <a:avLst>
                  <a:gd name="adj" fmla="val 19466"/>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9" name="Groupe 8">
                <a:extLst>
                  <a:ext uri="{FF2B5EF4-FFF2-40B4-BE49-F238E27FC236}">
                    <a16:creationId xmlns:a16="http://schemas.microsoft.com/office/drawing/2014/main" id="{98181F3E-7DCF-4528-B9A4-2835F7E41DA4}"/>
                  </a:ext>
                </a:extLst>
              </p:cNvPr>
              <p:cNvGrpSpPr/>
              <p:nvPr/>
            </p:nvGrpSpPr>
            <p:grpSpPr>
              <a:xfrm rot="5400000">
                <a:off x="4345831" y="2432808"/>
                <a:ext cx="501583" cy="569320"/>
                <a:chOff x="4012496" y="2490846"/>
                <a:chExt cx="599231" cy="729860"/>
              </a:xfrm>
            </p:grpSpPr>
            <p:grpSp>
              <p:nvGrpSpPr>
                <p:cNvPr id="19" name="Groupe 18">
                  <a:extLst>
                    <a:ext uri="{FF2B5EF4-FFF2-40B4-BE49-F238E27FC236}">
                      <a16:creationId xmlns:a16="http://schemas.microsoft.com/office/drawing/2014/main" id="{24462DEB-CC49-4E3A-BF6C-41DB7F688C13}"/>
                    </a:ext>
                  </a:extLst>
                </p:cNvPr>
                <p:cNvGrpSpPr/>
                <p:nvPr/>
              </p:nvGrpSpPr>
              <p:grpSpPr>
                <a:xfrm>
                  <a:off x="4012496" y="2490846"/>
                  <a:ext cx="599231" cy="245969"/>
                  <a:chOff x="3187700" y="625567"/>
                  <a:chExt cx="542081" cy="245969"/>
                </a:xfrm>
              </p:grpSpPr>
              <p:sp>
                <p:nvSpPr>
                  <p:cNvPr id="23" name="Rectangle : coins arrondis 22">
                    <a:extLst>
                      <a:ext uri="{FF2B5EF4-FFF2-40B4-BE49-F238E27FC236}">
                        <a16:creationId xmlns:a16="http://schemas.microsoft.com/office/drawing/2014/main" id="{664E2737-0A53-4C3E-ADCE-98A8FB64441B}"/>
                      </a:ext>
                    </a:extLst>
                  </p:cNvPr>
                  <p:cNvSpPr/>
                  <p:nvPr/>
                </p:nvSpPr>
                <p:spPr>
                  <a:xfrm>
                    <a:off x="3187700" y="687481"/>
                    <a:ext cx="392013"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7A37843A-9107-4281-9D67-01A40A5CD828}"/>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F4650724-50F5-42AD-A6B9-0C752C4FF34D}"/>
                    </a:ext>
                  </a:extLst>
                </p:cNvPr>
                <p:cNvGrpSpPr/>
                <p:nvPr/>
              </p:nvGrpSpPr>
              <p:grpSpPr>
                <a:xfrm>
                  <a:off x="4020479" y="2974737"/>
                  <a:ext cx="583409" cy="245969"/>
                  <a:chOff x="3146372" y="625567"/>
                  <a:chExt cx="583409" cy="245969"/>
                </a:xfrm>
              </p:grpSpPr>
              <p:sp>
                <p:nvSpPr>
                  <p:cNvPr id="21" name="Rectangle : coins arrondis 20">
                    <a:extLst>
                      <a:ext uri="{FF2B5EF4-FFF2-40B4-BE49-F238E27FC236}">
                        <a16:creationId xmlns:a16="http://schemas.microsoft.com/office/drawing/2014/main" id="{8BBA3534-8FAB-4AD9-B59E-C50531E09C78}"/>
                      </a:ext>
                    </a:extLst>
                  </p:cNvPr>
                  <p:cNvSpPr/>
                  <p:nvPr/>
                </p:nvSpPr>
                <p:spPr>
                  <a:xfrm>
                    <a:off x="3146372" y="687481"/>
                    <a:ext cx="433341"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343B186A-51A6-4547-A8ED-7EE14413A896}"/>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0" name="Groupe 9">
                <a:extLst>
                  <a:ext uri="{FF2B5EF4-FFF2-40B4-BE49-F238E27FC236}">
                    <a16:creationId xmlns:a16="http://schemas.microsoft.com/office/drawing/2014/main" id="{F36192FA-B451-45D6-BF42-B95AC771FAE6}"/>
                  </a:ext>
                </a:extLst>
              </p:cNvPr>
              <p:cNvGrpSpPr/>
              <p:nvPr/>
            </p:nvGrpSpPr>
            <p:grpSpPr>
              <a:xfrm rot="5400000">
                <a:off x="3740908" y="2843946"/>
                <a:ext cx="1701981" cy="1345180"/>
                <a:chOff x="4250081" y="1999582"/>
                <a:chExt cx="2033324" cy="1724500"/>
              </a:xfrm>
            </p:grpSpPr>
            <p:sp>
              <p:nvSpPr>
                <p:cNvPr id="11" name="Rectangle 10">
                  <a:extLst>
                    <a:ext uri="{FF2B5EF4-FFF2-40B4-BE49-F238E27FC236}">
                      <a16:creationId xmlns:a16="http://schemas.microsoft.com/office/drawing/2014/main" id="{C0B755C2-8748-4EEB-AC1A-4B05CE4797F0}"/>
                    </a:ext>
                  </a:extLst>
                </p:cNvPr>
                <p:cNvSpPr/>
                <p:nvPr/>
              </p:nvSpPr>
              <p:spPr>
                <a:xfrm rot="5400000">
                  <a:off x="5376635" y="1375884"/>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2" name="Rectangle : coins arrondis 11">
                  <a:extLst>
                    <a:ext uri="{FF2B5EF4-FFF2-40B4-BE49-F238E27FC236}">
                      <a16:creationId xmlns:a16="http://schemas.microsoft.com/office/drawing/2014/main" id="{4BA1B94F-5CD9-40DA-B02C-D27FFE0D4B65}"/>
                    </a:ext>
                  </a:extLst>
                </p:cNvPr>
                <p:cNvSpPr/>
                <p:nvPr/>
              </p:nvSpPr>
              <p:spPr>
                <a:xfrm rot="5400000">
                  <a:off x="5236031" y="1292815"/>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3" name="Rectangle : coins arrondis 12">
                  <a:extLst>
                    <a:ext uri="{FF2B5EF4-FFF2-40B4-BE49-F238E27FC236}">
                      <a16:creationId xmlns:a16="http://schemas.microsoft.com/office/drawing/2014/main" id="{56986DCF-38B8-4E57-80A9-882FBB2B303C}"/>
                    </a:ext>
                  </a:extLst>
                </p:cNvPr>
                <p:cNvSpPr/>
                <p:nvPr/>
              </p:nvSpPr>
              <p:spPr>
                <a:xfrm rot="10800000">
                  <a:off x="4250081" y="2309354"/>
                  <a:ext cx="53669" cy="243406"/>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4" name="Rectangle 13">
                  <a:extLst>
                    <a:ext uri="{FF2B5EF4-FFF2-40B4-BE49-F238E27FC236}">
                      <a16:creationId xmlns:a16="http://schemas.microsoft.com/office/drawing/2014/main" id="{A3B5F000-0EEE-4AEF-AF22-0D4250D59888}"/>
                    </a:ext>
                  </a:extLst>
                </p:cNvPr>
                <p:cNvSpPr/>
                <p:nvPr/>
              </p:nvSpPr>
              <p:spPr>
                <a:xfrm rot="5400000">
                  <a:off x="5376635" y="1711362"/>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5" name="Rectangle 14">
                  <a:extLst>
                    <a:ext uri="{FF2B5EF4-FFF2-40B4-BE49-F238E27FC236}">
                      <a16:creationId xmlns:a16="http://schemas.microsoft.com/office/drawing/2014/main" id="{3F2CD2E9-D3C8-4274-BD64-E1BBFEB13640}"/>
                    </a:ext>
                  </a:extLst>
                </p:cNvPr>
                <p:cNvSpPr/>
                <p:nvPr/>
              </p:nvSpPr>
              <p:spPr>
                <a:xfrm rot="5400000">
                  <a:off x="5384503" y="2497541"/>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6" name="Rectangle : coins arrondis 15">
                  <a:extLst>
                    <a:ext uri="{FF2B5EF4-FFF2-40B4-BE49-F238E27FC236}">
                      <a16:creationId xmlns:a16="http://schemas.microsoft.com/office/drawing/2014/main" id="{496EF744-085C-436E-A758-3FBE2D3D0FCB}"/>
                    </a:ext>
                  </a:extLst>
                </p:cNvPr>
                <p:cNvSpPr/>
                <p:nvPr/>
              </p:nvSpPr>
              <p:spPr>
                <a:xfrm rot="5400000">
                  <a:off x="5251738" y="2411946"/>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7" name="Rectangle : coins arrondis 16">
                  <a:extLst>
                    <a:ext uri="{FF2B5EF4-FFF2-40B4-BE49-F238E27FC236}">
                      <a16:creationId xmlns:a16="http://schemas.microsoft.com/office/drawing/2014/main" id="{225AE21D-650D-467C-81C3-8B72DBBBB874}"/>
                    </a:ext>
                  </a:extLst>
                </p:cNvPr>
                <p:cNvSpPr/>
                <p:nvPr/>
              </p:nvSpPr>
              <p:spPr>
                <a:xfrm rot="10800000">
                  <a:off x="4257948" y="3170065"/>
                  <a:ext cx="45802" cy="267377"/>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8" name="Rectangle 17">
                  <a:extLst>
                    <a:ext uri="{FF2B5EF4-FFF2-40B4-BE49-F238E27FC236}">
                      <a16:creationId xmlns:a16="http://schemas.microsoft.com/office/drawing/2014/main" id="{DB834CA5-F879-4F62-8251-A050F324F6AB}"/>
                    </a:ext>
                  </a:extLst>
                </p:cNvPr>
                <p:cNvSpPr/>
                <p:nvPr/>
              </p:nvSpPr>
              <p:spPr>
                <a:xfrm rot="5400000">
                  <a:off x="5384503" y="2833019"/>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grpSp>
          <p:nvGrpSpPr>
            <p:cNvPr id="28" name="Groupe 27">
              <a:extLst>
                <a:ext uri="{FF2B5EF4-FFF2-40B4-BE49-F238E27FC236}">
                  <a16:creationId xmlns:a16="http://schemas.microsoft.com/office/drawing/2014/main" id="{733C1305-4E86-4D5F-B273-D4703057EBC1}"/>
                </a:ext>
              </a:extLst>
            </p:cNvPr>
            <p:cNvGrpSpPr/>
            <p:nvPr/>
          </p:nvGrpSpPr>
          <p:grpSpPr>
            <a:xfrm rot="5400000">
              <a:off x="4772204" y="3270946"/>
              <a:ext cx="2302371" cy="716551"/>
              <a:chOff x="4237149" y="2404735"/>
              <a:chExt cx="2750598" cy="918608"/>
            </a:xfrm>
          </p:grpSpPr>
          <p:sp>
            <p:nvSpPr>
              <p:cNvPr id="29" name="Trapèze 28">
                <a:extLst>
                  <a:ext uri="{FF2B5EF4-FFF2-40B4-BE49-F238E27FC236}">
                    <a16:creationId xmlns:a16="http://schemas.microsoft.com/office/drawing/2014/main" id="{BDB363AC-C4D8-43DF-8E9E-E56B786B43E4}"/>
                  </a:ext>
                </a:extLst>
              </p:cNvPr>
              <p:cNvSpPr/>
              <p:nvPr/>
            </p:nvSpPr>
            <p:spPr>
              <a:xfrm rot="16200000">
                <a:off x="6664010" y="241647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30" name="Trapèze 29">
                <a:extLst>
                  <a:ext uri="{FF2B5EF4-FFF2-40B4-BE49-F238E27FC236}">
                    <a16:creationId xmlns:a16="http://schemas.microsoft.com/office/drawing/2014/main" id="{68647C27-77B3-4A8C-A33D-8FCCEEF1EE3B}"/>
                  </a:ext>
                </a:extLst>
              </p:cNvPr>
              <p:cNvSpPr/>
              <p:nvPr/>
            </p:nvSpPr>
            <p:spPr>
              <a:xfrm rot="16200000">
                <a:off x="6664008" y="299960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31" name="Groupe 30">
                <a:extLst>
                  <a:ext uri="{FF2B5EF4-FFF2-40B4-BE49-F238E27FC236}">
                    <a16:creationId xmlns:a16="http://schemas.microsoft.com/office/drawing/2014/main" id="{5811AA13-00A8-42A4-B120-5F8DF7A27D4A}"/>
                  </a:ext>
                </a:extLst>
              </p:cNvPr>
              <p:cNvGrpSpPr/>
              <p:nvPr/>
            </p:nvGrpSpPr>
            <p:grpSpPr>
              <a:xfrm>
                <a:off x="4237149" y="2670255"/>
                <a:ext cx="2486317" cy="139023"/>
                <a:chOff x="6049807" y="2267280"/>
                <a:chExt cx="2486317" cy="210454"/>
              </a:xfrm>
            </p:grpSpPr>
            <p:cxnSp>
              <p:nvCxnSpPr>
                <p:cNvPr id="36" name="Connecteur droit 35">
                  <a:extLst>
                    <a:ext uri="{FF2B5EF4-FFF2-40B4-BE49-F238E27FC236}">
                      <a16:creationId xmlns:a16="http://schemas.microsoft.com/office/drawing/2014/main" id="{2D343514-BBFF-41E6-86BE-F91D95D2BE6C}"/>
                    </a:ext>
                  </a:extLst>
                </p:cNvPr>
                <p:cNvCxnSpPr>
                  <a:cxnSpLocks/>
                </p:cNvCxnSpPr>
                <p:nvPr/>
              </p:nvCxnSpPr>
              <p:spPr>
                <a:xfrm>
                  <a:off x="6060828" y="2268638"/>
                  <a:ext cx="0" cy="209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Connecteur droit 36">
                  <a:extLst>
                    <a:ext uri="{FF2B5EF4-FFF2-40B4-BE49-F238E27FC236}">
                      <a16:creationId xmlns:a16="http://schemas.microsoft.com/office/drawing/2014/main" id="{0489D7D6-C639-4554-9490-9B3EEC0EA53D}"/>
                    </a:ext>
                  </a:extLst>
                </p:cNvPr>
                <p:cNvCxnSpPr>
                  <a:cxnSpLocks/>
                </p:cNvCxnSpPr>
                <p:nvPr/>
              </p:nvCxnSpPr>
              <p:spPr>
                <a:xfrm flipH="1">
                  <a:off x="6049807" y="2469010"/>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Connecteur droit 37">
                  <a:extLst>
                    <a:ext uri="{FF2B5EF4-FFF2-40B4-BE49-F238E27FC236}">
                      <a16:creationId xmlns:a16="http://schemas.microsoft.com/office/drawing/2014/main" id="{51BB77C5-549A-4185-B1E0-1FB9FB9DC0B5}"/>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2" name="Groupe 31">
                <a:extLst>
                  <a:ext uri="{FF2B5EF4-FFF2-40B4-BE49-F238E27FC236}">
                    <a16:creationId xmlns:a16="http://schemas.microsoft.com/office/drawing/2014/main" id="{84E59153-B998-41F4-BA9C-EDFBA90FDEF2}"/>
                  </a:ext>
                </a:extLst>
              </p:cNvPr>
              <p:cNvGrpSpPr/>
              <p:nvPr/>
            </p:nvGrpSpPr>
            <p:grpSpPr>
              <a:xfrm rot="10800000">
                <a:off x="4237149" y="2894059"/>
                <a:ext cx="2486317" cy="142812"/>
                <a:chOff x="6041825" y="2267280"/>
                <a:chExt cx="2486317" cy="216190"/>
              </a:xfrm>
            </p:grpSpPr>
            <p:cxnSp>
              <p:nvCxnSpPr>
                <p:cNvPr id="33" name="Connecteur droit 32">
                  <a:extLst>
                    <a:ext uri="{FF2B5EF4-FFF2-40B4-BE49-F238E27FC236}">
                      <a16:creationId xmlns:a16="http://schemas.microsoft.com/office/drawing/2014/main" id="{8B339EDC-3987-4D6C-B631-950EE99D03F9}"/>
                    </a:ext>
                  </a:extLst>
                </p:cNvPr>
                <p:cNvCxnSpPr>
                  <a:cxnSpLocks/>
                </p:cNvCxnSpPr>
                <p:nvPr/>
              </p:nvCxnSpPr>
              <p:spPr>
                <a:xfrm>
                  <a:off x="6052321" y="2274373"/>
                  <a:ext cx="0" cy="209097"/>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Connecteur droit 33">
                  <a:extLst>
                    <a:ext uri="{FF2B5EF4-FFF2-40B4-BE49-F238E27FC236}">
                      <a16:creationId xmlns:a16="http://schemas.microsoft.com/office/drawing/2014/main" id="{2DEC9434-4A63-4127-9EF9-E2DEFC01BA28}"/>
                    </a:ext>
                  </a:extLst>
                </p:cNvPr>
                <p:cNvCxnSpPr>
                  <a:cxnSpLocks/>
                </p:cNvCxnSpPr>
                <p:nvPr/>
              </p:nvCxnSpPr>
              <p:spPr>
                <a:xfrm flipH="1">
                  <a:off x="6041825" y="2469013"/>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Connecteur droit 34">
                  <a:extLst>
                    <a:ext uri="{FF2B5EF4-FFF2-40B4-BE49-F238E27FC236}">
                      <a16:creationId xmlns:a16="http://schemas.microsoft.com/office/drawing/2014/main" id="{48A1FBD3-1440-431D-950D-3C4A1F86C792}"/>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grpSp>
      <p:sp>
        <p:nvSpPr>
          <p:cNvPr id="104" name="ZoneTexte 103">
            <a:extLst>
              <a:ext uri="{FF2B5EF4-FFF2-40B4-BE49-F238E27FC236}">
                <a16:creationId xmlns:a16="http://schemas.microsoft.com/office/drawing/2014/main" id="{1ECB0E23-68EC-4513-8700-775AB7B11020}"/>
              </a:ext>
            </a:extLst>
          </p:cNvPr>
          <p:cNvSpPr txBox="1"/>
          <p:nvPr/>
        </p:nvSpPr>
        <p:spPr>
          <a:xfrm>
            <a:off x="99680" y="533173"/>
            <a:ext cx="4374105" cy="369332"/>
          </a:xfrm>
          <a:prstGeom prst="rect">
            <a:avLst/>
          </a:prstGeom>
          <a:noFill/>
        </p:spPr>
        <p:txBody>
          <a:bodyPr wrap="square" rtlCol="0">
            <a:spAutoFit/>
          </a:bodyPr>
          <a:lstStyle/>
          <a:p>
            <a:pPr marL="342900" indent="-342900">
              <a:buAutoNum type="arabicPeriod"/>
            </a:pPr>
            <a:r>
              <a:rPr lang="en-US" dirty="0"/>
              <a:t>Multidisciplinary and Interdependency</a:t>
            </a:r>
          </a:p>
        </p:txBody>
      </p:sp>
      <p:sp>
        <p:nvSpPr>
          <p:cNvPr id="40" name="Flèche : droite 39">
            <a:extLst>
              <a:ext uri="{FF2B5EF4-FFF2-40B4-BE49-F238E27FC236}">
                <a16:creationId xmlns:a16="http://schemas.microsoft.com/office/drawing/2014/main" id="{6C45D247-FFFF-4402-8BA9-7F9EDC73AAAE}"/>
              </a:ext>
            </a:extLst>
          </p:cNvPr>
          <p:cNvSpPr/>
          <p:nvPr/>
        </p:nvSpPr>
        <p:spPr>
          <a:xfrm>
            <a:off x="3097026" y="1217560"/>
            <a:ext cx="1092081" cy="280500"/>
          </a:xfrm>
          <a:prstGeom prst="rightArrow">
            <a:avLst>
              <a:gd name="adj1" fmla="val 35403"/>
              <a:gd name="adj2" fmla="val 597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ZoneTexte 41">
            <a:extLst>
              <a:ext uri="{FF2B5EF4-FFF2-40B4-BE49-F238E27FC236}">
                <a16:creationId xmlns:a16="http://schemas.microsoft.com/office/drawing/2014/main" id="{446F3874-B637-40EA-BF5F-7BD78577B2FF}"/>
              </a:ext>
            </a:extLst>
          </p:cNvPr>
          <p:cNvSpPr txBox="1"/>
          <p:nvPr/>
        </p:nvSpPr>
        <p:spPr>
          <a:xfrm>
            <a:off x="980398" y="929235"/>
            <a:ext cx="2396929" cy="923330"/>
          </a:xfrm>
          <a:prstGeom prst="rect">
            <a:avLst/>
          </a:prstGeom>
          <a:noFill/>
        </p:spPr>
        <p:txBody>
          <a:bodyPr wrap="square" rtlCol="0">
            <a:spAutoFit/>
          </a:bodyPr>
          <a:lstStyle/>
          <a:p>
            <a:r>
              <a:rPr lang="en-GB" dirty="0"/>
              <a:t>-Neutronic</a:t>
            </a:r>
          </a:p>
          <a:p>
            <a:r>
              <a:rPr lang="en-GB" dirty="0"/>
              <a:t>-Thermohydraulic</a:t>
            </a:r>
          </a:p>
          <a:p>
            <a:r>
              <a:rPr lang="en-GB" dirty="0"/>
              <a:t>-Materials</a:t>
            </a:r>
          </a:p>
        </p:txBody>
      </p:sp>
      <p:cxnSp>
        <p:nvCxnSpPr>
          <p:cNvPr id="71" name="Connecteur droit 70">
            <a:extLst>
              <a:ext uri="{FF2B5EF4-FFF2-40B4-BE49-F238E27FC236}">
                <a16:creationId xmlns:a16="http://schemas.microsoft.com/office/drawing/2014/main" id="{D55E4B9C-B1B2-4E1B-BF23-0D83CF34F3F8}"/>
              </a:ext>
            </a:extLst>
          </p:cNvPr>
          <p:cNvCxnSpPr>
            <a:cxnSpLocks/>
          </p:cNvCxnSpPr>
          <p:nvPr/>
        </p:nvCxnSpPr>
        <p:spPr>
          <a:xfrm>
            <a:off x="2915920" y="1002185"/>
            <a:ext cx="0" cy="727008"/>
          </a:xfrm>
          <a:prstGeom prst="line">
            <a:avLst/>
          </a:prstGeom>
        </p:spPr>
        <p:style>
          <a:lnRef idx="2">
            <a:schemeClr val="dk1"/>
          </a:lnRef>
          <a:fillRef idx="0">
            <a:schemeClr val="dk1"/>
          </a:fillRef>
          <a:effectRef idx="1">
            <a:schemeClr val="dk1"/>
          </a:effectRef>
          <a:fontRef idx="minor">
            <a:schemeClr val="tx1"/>
          </a:fontRef>
        </p:style>
      </p:cxnSp>
      <p:sp>
        <p:nvSpPr>
          <p:cNvPr id="80" name="Flèche : droite 79">
            <a:extLst>
              <a:ext uri="{FF2B5EF4-FFF2-40B4-BE49-F238E27FC236}">
                <a16:creationId xmlns:a16="http://schemas.microsoft.com/office/drawing/2014/main" id="{CED2DE54-AC6B-4C29-813F-52692C9849F7}"/>
              </a:ext>
            </a:extLst>
          </p:cNvPr>
          <p:cNvSpPr/>
          <p:nvPr/>
        </p:nvSpPr>
        <p:spPr>
          <a:xfrm>
            <a:off x="3077305" y="2133658"/>
            <a:ext cx="1092081" cy="280500"/>
          </a:xfrm>
          <a:prstGeom prst="rightArrow">
            <a:avLst>
              <a:gd name="adj1" fmla="val 35404"/>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ZoneTexte 80">
            <a:extLst>
              <a:ext uri="{FF2B5EF4-FFF2-40B4-BE49-F238E27FC236}">
                <a16:creationId xmlns:a16="http://schemas.microsoft.com/office/drawing/2014/main" id="{B78FC748-385E-4561-BBFA-EDD8F4C40D5B}"/>
              </a:ext>
            </a:extLst>
          </p:cNvPr>
          <p:cNvSpPr txBox="1"/>
          <p:nvPr/>
        </p:nvSpPr>
        <p:spPr>
          <a:xfrm>
            <a:off x="999555" y="2028242"/>
            <a:ext cx="2576021" cy="646331"/>
          </a:xfrm>
          <a:prstGeom prst="rect">
            <a:avLst/>
          </a:prstGeom>
          <a:noFill/>
        </p:spPr>
        <p:txBody>
          <a:bodyPr wrap="square" rtlCol="0">
            <a:spAutoFit/>
          </a:bodyPr>
          <a:lstStyle/>
          <a:p>
            <a:r>
              <a:rPr lang="en-GB" dirty="0"/>
              <a:t>-Particle-matter interaction</a:t>
            </a:r>
          </a:p>
        </p:txBody>
      </p:sp>
      <p:cxnSp>
        <p:nvCxnSpPr>
          <p:cNvPr id="82" name="Connecteur droit 81">
            <a:extLst>
              <a:ext uri="{FF2B5EF4-FFF2-40B4-BE49-F238E27FC236}">
                <a16:creationId xmlns:a16="http://schemas.microsoft.com/office/drawing/2014/main" id="{2A2185C6-F37F-4334-8067-5A2AE8F138FE}"/>
              </a:ext>
            </a:extLst>
          </p:cNvPr>
          <p:cNvCxnSpPr>
            <a:cxnSpLocks/>
          </p:cNvCxnSpPr>
          <p:nvPr/>
        </p:nvCxnSpPr>
        <p:spPr>
          <a:xfrm>
            <a:off x="2915920" y="2075262"/>
            <a:ext cx="0" cy="565580"/>
          </a:xfrm>
          <a:prstGeom prst="line">
            <a:avLst/>
          </a:prstGeom>
        </p:spPr>
        <p:style>
          <a:lnRef idx="2">
            <a:schemeClr val="dk1"/>
          </a:lnRef>
          <a:fillRef idx="0">
            <a:schemeClr val="dk1"/>
          </a:fillRef>
          <a:effectRef idx="1">
            <a:schemeClr val="dk1"/>
          </a:effectRef>
          <a:fontRef idx="minor">
            <a:schemeClr val="tx1"/>
          </a:fontRef>
        </p:style>
      </p:cxnSp>
      <p:sp>
        <p:nvSpPr>
          <p:cNvPr id="83" name="Flèche : droite 82">
            <a:extLst>
              <a:ext uri="{FF2B5EF4-FFF2-40B4-BE49-F238E27FC236}">
                <a16:creationId xmlns:a16="http://schemas.microsoft.com/office/drawing/2014/main" id="{44C8FE91-1095-42AA-942F-7E25ACF21AAE}"/>
              </a:ext>
            </a:extLst>
          </p:cNvPr>
          <p:cNvSpPr/>
          <p:nvPr/>
        </p:nvSpPr>
        <p:spPr>
          <a:xfrm>
            <a:off x="3136845" y="2950613"/>
            <a:ext cx="1185272" cy="2728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ZoneTexte 84">
            <a:extLst>
              <a:ext uri="{FF2B5EF4-FFF2-40B4-BE49-F238E27FC236}">
                <a16:creationId xmlns:a16="http://schemas.microsoft.com/office/drawing/2014/main" id="{247510DC-F875-4C3D-B525-FA0788D0045B}"/>
              </a:ext>
            </a:extLst>
          </p:cNvPr>
          <p:cNvSpPr txBox="1"/>
          <p:nvPr/>
        </p:nvSpPr>
        <p:spPr>
          <a:xfrm>
            <a:off x="974108" y="2829726"/>
            <a:ext cx="2576021" cy="646331"/>
          </a:xfrm>
          <a:prstGeom prst="rect">
            <a:avLst/>
          </a:prstGeom>
          <a:noFill/>
        </p:spPr>
        <p:txBody>
          <a:bodyPr wrap="square" rtlCol="0">
            <a:spAutoFit/>
          </a:bodyPr>
          <a:lstStyle/>
          <a:p>
            <a:r>
              <a:rPr lang="en-GB" dirty="0"/>
              <a:t>-Thermodynamic</a:t>
            </a:r>
          </a:p>
          <a:p>
            <a:r>
              <a:rPr lang="en-GB" dirty="0"/>
              <a:t>-Mechanic</a:t>
            </a:r>
          </a:p>
        </p:txBody>
      </p:sp>
      <p:cxnSp>
        <p:nvCxnSpPr>
          <p:cNvPr id="86" name="Connecteur droit 85">
            <a:extLst>
              <a:ext uri="{FF2B5EF4-FFF2-40B4-BE49-F238E27FC236}">
                <a16:creationId xmlns:a16="http://schemas.microsoft.com/office/drawing/2014/main" id="{7B46A017-516F-4A8D-8772-325C42266220}"/>
              </a:ext>
            </a:extLst>
          </p:cNvPr>
          <p:cNvCxnSpPr>
            <a:cxnSpLocks/>
          </p:cNvCxnSpPr>
          <p:nvPr/>
        </p:nvCxnSpPr>
        <p:spPr>
          <a:xfrm>
            <a:off x="2915921" y="2858195"/>
            <a:ext cx="0" cy="544030"/>
          </a:xfrm>
          <a:prstGeom prst="line">
            <a:avLst/>
          </a:prstGeom>
        </p:spPr>
        <p:style>
          <a:lnRef idx="2">
            <a:schemeClr val="dk1"/>
          </a:lnRef>
          <a:fillRef idx="0">
            <a:schemeClr val="dk1"/>
          </a:fillRef>
          <a:effectRef idx="1">
            <a:schemeClr val="dk1"/>
          </a:effectRef>
          <a:fontRef idx="minor">
            <a:schemeClr val="tx1"/>
          </a:fontRef>
        </p:style>
      </p:cxnSp>
      <p:sp>
        <p:nvSpPr>
          <p:cNvPr id="87" name="Flèche : droite 86">
            <a:extLst>
              <a:ext uri="{FF2B5EF4-FFF2-40B4-BE49-F238E27FC236}">
                <a16:creationId xmlns:a16="http://schemas.microsoft.com/office/drawing/2014/main" id="{AD9D2A9D-E80A-4A7D-A965-D02A9CFED7F4}"/>
              </a:ext>
            </a:extLst>
          </p:cNvPr>
          <p:cNvSpPr/>
          <p:nvPr/>
        </p:nvSpPr>
        <p:spPr>
          <a:xfrm>
            <a:off x="3047505" y="3867787"/>
            <a:ext cx="902621" cy="2968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ZoneTexte 87">
            <a:extLst>
              <a:ext uri="{FF2B5EF4-FFF2-40B4-BE49-F238E27FC236}">
                <a16:creationId xmlns:a16="http://schemas.microsoft.com/office/drawing/2014/main" id="{6E7B2048-20A5-4450-8D2F-36FD56AD5A4F}"/>
              </a:ext>
            </a:extLst>
          </p:cNvPr>
          <p:cNvSpPr txBox="1"/>
          <p:nvPr/>
        </p:nvSpPr>
        <p:spPr>
          <a:xfrm>
            <a:off x="976621" y="3770647"/>
            <a:ext cx="2129119" cy="646331"/>
          </a:xfrm>
          <a:prstGeom prst="rect">
            <a:avLst/>
          </a:prstGeom>
          <a:noFill/>
        </p:spPr>
        <p:txBody>
          <a:bodyPr wrap="square" rtlCol="0">
            <a:spAutoFit/>
          </a:bodyPr>
          <a:lstStyle/>
          <a:p>
            <a:r>
              <a:rPr lang="en-GB" dirty="0"/>
              <a:t>-Radiative heat transfer</a:t>
            </a:r>
          </a:p>
        </p:txBody>
      </p:sp>
      <p:cxnSp>
        <p:nvCxnSpPr>
          <p:cNvPr id="89" name="Connecteur droit 88">
            <a:extLst>
              <a:ext uri="{FF2B5EF4-FFF2-40B4-BE49-F238E27FC236}">
                <a16:creationId xmlns:a16="http://schemas.microsoft.com/office/drawing/2014/main" id="{4007AD46-EFDA-49C3-A9A1-55F018B0E6FC}"/>
              </a:ext>
            </a:extLst>
          </p:cNvPr>
          <p:cNvCxnSpPr>
            <a:cxnSpLocks/>
          </p:cNvCxnSpPr>
          <p:nvPr/>
        </p:nvCxnSpPr>
        <p:spPr>
          <a:xfrm>
            <a:off x="2911219" y="3789262"/>
            <a:ext cx="0" cy="450954"/>
          </a:xfrm>
          <a:prstGeom prst="line">
            <a:avLst/>
          </a:prstGeom>
        </p:spPr>
        <p:style>
          <a:lnRef idx="2">
            <a:schemeClr val="dk1"/>
          </a:lnRef>
          <a:fillRef idx="0">
            <a:schemeClr val="dk1"/>
          </a:fillRef>
          <a:effectRef idx="1">
            <a:schemeClr val="dk1"/>
          </a:effectRef>
          <a:fontRef idx="minor">
            <a:schemeClr val="tx1"/>
          </a:fontRef>
        </p:style>
      </p:cxnSp>
      <p:sp>
        <p:nvSpPr>
          <p:cNvPr id="92" name="Flèche : droite 91">
            <a:extLst>
              <a:ext uri="{FF2B5EF4-FFF2-40B4-BE49-F238E27FC236}">
                <a16:creationId xmlns:a16="http://schemas.microsoft.com/office/drawing/2014/main" id="{52A4125A-F1C3-422B-A479-28ED99A04665}"/>
              </a:ext>
            </a:extLst>
          </p:cNvPr>
          <p:cNvSpPr/>
          <p:nvPr/>
        </p:nvSpPr>
        <p:spPr>
          <a:xfrm>
            <a:off x="3047505" y="4669271"/>
            <a:ext cx="1102614" cy="2968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ZoneTexte 94">
            <a:extLst>
              <a:ext uri="{FF2B5EF4-FFF2-40B4-BE49-F238E27FC236}">
                <a16:creationId xmlns:a16="http://schemas.microsoft.com/office/drawing/2014/main" id="{D106523C-081C-4F2C-A981-39632B36EEE8}"/>
              </a:ext>
            </a:extLst>
          </p:cNvPr>
          <p:cNvSpPr txBox="1"/>
          <p:nvPr/>
        </p:nvSpPr>
        <p:spPr>
          <a:xfrm>
            <a:off x="964014" y="4637428"/>
            <a:ext cx="2129119" cy="369332"/>
          </a:xfrm>
          <a:prstGeom prst="rect">
            <a:avLst/>
          </a:prstGeom>
          <a:noFill/>
        </p:spPr>
        <p:txBody>
          <a:bodyPr wrap="square" rtlCol="0">
            <a:spAutoFit/>
          </a:bodyPr>
          <a:lstStyle/>
          <a:p>
            <a:r>
              <a:rPr lang="en-GB" dirty="0"/>
              <a:t>-Electromagnetism</a:t>
            </a:r>
          </a:p>
        </p:txBody>
      </p:sp>
      <p:cxnSp>
        <p:nvCxnSpPr>
          <p:cNvPr id="96" name="Connecteur droit 95">
            <a:extLst>
              <a:ext uri="{FF2B5EF4-FFF2-40B4-BE49-F238E27FC236}">
                <a16:creationId xmlns:a16="http://schemas.microsoft.com/office/drawing/2014/main" id="{AFC687A8-FA83-4A17-BBB1-46ED513C15E3}"/>
              </a:ext>
            </a:extLst>
          </p:cNvPr>
          <p:cNvCxnSpPr>
            <a:cxnSpLocks/>
          </p:cNvCxnSpPr>
          <p:nvPr/>
        </p:nvCxnSpPr>
        <p:spPr>
          <a:xfrm flipH="1">
            <a:off x="2915920" y="4578981"/>
            <a:ext cx="1" cy="462126"/>
          </a:xfrm>
          <a:prstGeom prst="line">
            <a:avLst/>
          </a:prstGeom>
        </p:spPr>
        <p:style>
          <a:lnRef idx="2">
            <a:schemeClr val="dk1"/>
          </a:lnRef>
          <a:fillRef idx="0">
            <a:schemeClr val="dk1"/>
          </a:fillRef>
          <a:effectRef idx="1">
            <a:schemeClr val="dk1"/>
          </a:effectRef>
          <a:fontRef idx="minor">
            <a:schemeClr val="tx1"/>
          </a:fontRef>
        </p:style>
      </p:cxnSp>
      <p:grpSp>
        <p:nvGrpSpPr>
          <p:cNvPr id="76" name="Groupe 75">
            <a:extLst>
              <a:ext uri="{FF2B5EF4-FFF2-40B4-BE49-F238E27FC236}">
                <a16:creationId xmlns:a16="http://schemas.microsoft.com/office/drawing/2014/main" id="{7C5868F3-60DC-459C-847F-FC487FE42E50}"/>
              </a:ext>
            </a:extLst>
          </p:cNvPr>
          <p:cNvGrpSpPr/>
          <p:nvPr/>
        </p:nvGrpSpPr>
        <p:grpSpPr>
          <a:xfrm>
            <a:off x="4864140" y="1260745"/>
            <a:ext cx="1309653" cy="1500160"/>
            <a:chOff x="4864138" y="1217560"/>
            <a:chExt cx="743547" cy="1584088"/>
          </a:xfrm>
        </p:grpSpPr>
        <p:cxnSp>
          <p:nvCxnSpPr>
            <p:cNvPr id="64" name="Connecteur droit avec flèche 63">
              <a:extLst>
                <a:ext uri="{FF2B5EF4-FFF2-40B4-BE49-F238E27FC236}">
                  <a16:creationId xmlns:a16="http://schemas.microsoft.com/office/drawing/2014/main" id="{BCA92669-F479-4FB4-A737-7ADC7AF83388}"/>
                </a:ext>
              </a:extLst>
            </p:cNvPr>
            <p:cNvCxnSpPr>
              <a:cxnSpLocks/>
            </p:cNvCxnSpPr>
            <p:nvPr/>
          </p:nvCxnSpPr>
          <p:spPr>
            <a:xfrm flipH="1" flipV="1">
              <a:off x="4864138" y="2794747"/>
              <a:ext cx="743546" cy="6901"/>
            </a:xfrm>
            <a:prstGeom prst="straightConnector1">
              <a:avLst/>
            </a:prstGeom>
            <a:ln w="57150">
              <a:solidFill>
                <a:schemeClr val="accent4">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68" name="Connecteur droit 67">
              <a:extLst>
                <a:ext uri="{FF2B5EF4-FFF2-40B4-BE49-F238E27FC236}">
                  <a16:creationId xmlns:a16="http://schemas.microsoft.com/office/drawing/2014/main" id="{C26189B0-882A-45FF-9D46-35B3034DA363}"/>
                </a:ext>
              </a:extLst>
            </p:cNvPr>
            <p:cNvCxnSpPr/>
            <p:nvPr/>
          </p:nvCxnSpPr>
          <p:spPr>
            <a:xfrm flipV="1">
              <a:off x="5594349" y="1217560"/>
              <a:ext cx="0" cy="1577186"/>
            </a:xfrm>
            <a:prstGeom prst="line">
              <a:avLst/>
            </a:prstGeom>
            <a:ln w="57150">
              <a:solidFill>
                <a:schemeClr val="accent4">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70" name="Connecteur droit 69">
              <a:extLst>
                <a:ext uri="{FF2B5EF4-FFF2-40B4-BE49-F238E27FC236}">
                  <a16:creationId xmlns:a16="http://schemas.microsoft.com/office/drawing/2014/main" id="{7B13E6D8-0654-4975-A630-9FDBD7E4650E}"/>
                </a:ext>
              </a:extLst>
            </p:cNvPr>
            <p:cNvCxnSpPr>
              <a:cxnSpLocks/>
            </p:cNvCxnSpPr>
            <p:nvPr/>
          </p:nvCxnSpPr>
          <p:spPr>
            <a:xfrm flipH="1">
              <a:off x="4877269" y="1217560"/>
              <a:ext cx="730416" cy="0"/>
            </a:xfrm>
            <a:prstGeom prst="line">
              <a:avLst/>
            </a:prstGeom>
            <a:ln w="57150">
              <a:solidFill>
                <a:schemeClr val="accent4">
                  <a:lumMod val="60000"/>
                  <a:lumOff val="40000"/>
                </a:schemeClr>
              </a:solidFill>
            </a:ln>
          </p:spPr>
          <p:style>
            <a:lnRef idx="2">
              <a:schemeClr val="accent2"/>
            </a:lnRef>
            <a:fillRef idx="0">
              <a:schemeClr val="accent2"/>
            </a:fillRef>
            <a:effectRef idx="1">
              <a:schemeClr val="accent2"/>
            </a:effectRef>
            <a:fontRef idx="minor">
              <a:schemeClr val="tx1"/>
            </a:fontRef>
          </p:style>
        </p:cxnSp>
      </p:grpSp>
      <p:grpSp>
        <p:nvGrpSpPr>
          <p:cNvPr id="90" name="Groupe 89">
            <a:extLst>
              <a:ext uri="{FF2B5EF4-FFF2-40B4-BE49-F238E27FC236}">
                <a16:creationId xmlns:a16="http://schemas.microsoft.com/office/drawing/2014/main" id="{8280B199-A6C0-4246-8997-FF4495946710}"/>
              </a:ext>
            </a:extLst>
          </p:cNvPr>
          <p:cNvGrpSpPr/>
          <p:nvPr/>
        </p:nvGrpSpPr>
        <p:grpSpPr>
          <a:xfrm>
            <a:off x="4871702" y="3063723"/>
            <a:ext cx="1309648" cy="819032"/>
            <a:chOff x="4871704" y="2855933"/>
            <a:chExt cx="743546" cy="1026822"/>
          </a:xfrm>
        </p:grpSpPr>
        <p:cxnSp>
          <p:nvCxnSpPr>
            <p:cNvPr id="98" name="Connecteur droit avec flèche 97">
              <a:extLst>
                <a:ext uri="{FF2B5EF4-FFF2-40B4-BE49-F238E27FC236}">
                  <a16:creationId xmlns:a16="http://schemas.microsoft.com/office/drawing/2014/main" id="{DCF32256-7FE8-4E8E-9109-300882337E2B}"/>
                </a:ext>
              </a:extLst>
            </p:cNvPr>
            <p:cNvCxnSpPr>
              <a:cxnSpLocks/>
            </p:cNvCxnSpPr>
            <p:nvPr/>
          </p:nvCxnSpPr>
          <p:spPr>
            <a:xfrm flipH="1" flipV="1">
              <a:off x="4871704" y="2855933"/>
              <a:ext cx="743546" cy="2261"/>
            </a:xfrm>
            <a:prstGeom prst="straightConnector1">
              <a:avLst/>
            </a:prstGeom>
            <a:ln w="57150">
              <a:solidFill>
                <a:schemeClr val="accent4">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99" name="Connecteur droit 98">
              <a:extLst>
                <a:ext uri="{FF2B5EF4-FFF2-40B4-BE49-F238E27FC236}">
                  <a16:creationId xmlns:a16="http://schemas.microsoft.com/office/drawing/2014/main" id="{BFF4CC19-4CFD-40C1-94A7-FC320455E59B}"/>
                </a:ext>
              </a:extLst>
            </p:cNvPr>
            <p:cNvCxnSpPr>
              <a:cxnSpLocks/>
            </p:cNvCxnSpPr>
            <p:nvPr/>
          </p:nvCxnSpPr>
          <p:spPr>
            <a:xfrm>
              <a:off x="5606371" y="2862658"/>
              <a:ext cx="0" cy="1020097"/>
            </a:xfrm>
            <a:prstGeom prst="line">
              <a:avLst/>
            </a:prstGeom>
            <a:ln w="57150">
              <a:solidFill>
                <a:schemeClr val="accent4">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0" name="Connecteur droit 99">
              <a:extLst>
                <a:ext uri="{FF2B5EF4-FFF2-40B4-BE49-F238E27FC236}">
                  <a16:creationId xmlns:a16="http://schemas.microsoft.com/office/drawing/2014/main" id="{E6310591-52D7-47C1-B1F1-2754E0C198BD}"/>
                </a:ext>
              </a:extLst>
            </p:cNvPr>
            <p:cNvCxnSpPr>
              <a:cxnSpLocks/>
              <a:endCxn id="11" idx="1"/>
            </p:cNvCxnSpPr>
            <p:nvPr/>
          </p:nvCxnSpPr>
          <p:spPr>
            <a:xfrm flipH="1">
              <a:off x="5075974" y="3863988"/>
              <a:ext cx="534981" cy="5041"/>
            </a:xfrm>
            <a:prstGeom prst="line">
              <a:avLst/>
            </a:prstGeom>
            <a:ln w="57150">
              <a:solidFill>
                <a:schemeClr val="accent4">
                  <a:lumMod val="60000"/>
                  <a:lumOff val="40000"/>
                </a:schemeClr>
              </a:solidFill>
            </a:ln>
          </p:spPr>
          <p:style>
            <a:lnRef idx="2">
              <a:schemeClr val="accent2"/>
            </a:lnRef>
            <a:fillRef idx="0">
              <a:schemeClr val="accent2"/>
            </a:fillRef>
            <a:effectRef idx="1">
              <a:schemeClr val="accent2"/>
            </a:effectRef>
            <a:fontRef idx="minor">
              <a:schemeClr val="tx1"/>
            </a:fontRef>
          </p:style>
        </p:cxnSp>
      </p:grpSp>
      <p:grpSp>
        <p:nvGrpSpPr>
          <p:cNvPr id="109" name="Groupe 108">
            <a:extLst>
              <a:ext uri="{FF2B5EF4-FFF2-40B4-BE49-F238E27FC236}">
                <a16:creationId xmlns:a16="http://schemas.microsoft.com/office/drawing/2014/main" id="{286B02D5-04FF-4E76-B6F7-C94F88DC770A}"/>
              </a:ext>
            </a:extLst>
          </p:cNvPr>
          <p:cNvGrpSpPr/>
          <p:nvPr/>
        </p:nvGrpSpPr>
        <p:grpSpPr>
          <a:xfrm>
            <a:off x="4880059" y="1130568"/>
            <a:ext cx="2423762" cy="3197153"/>
            <a:chOff x="4734204" y="1217560"/>
            <a:chExt cx="873480" cy="1584088"/>
          </a:xfrm>
        </p:grpSpPr>
        <p:cxnSp>
          <p:nvCxnSpPr>
            <p:cNvPr id="110" name="Connecteur droit avec flèche 109">
              <a:extLst>
                <a:ext uri="{FF2B5EF4-FFF2-40B4-BE49-F238E27FC236}">
                  <a16:creationId xmlns:a16="http://schemas.microsoft.com/office/drawing/2014/main" id="{F4323B18-DB48-4E6D-BFFC-D5E21DBC4C28}"/>
                </a:ext>
              </a:extLst>
            </p:cNvPr>
            <p:cNvCxnSpPr>
              <a:cxnSpLocks/>
            </p:cNvCxnSpPr>
            <p:nvPr/>
          </p:nvCxnSpPr>
          <p:spPr>
            <a:xfrm flipH="1" flipV="1">
              <a:off x="4864138" y="2794747"/>
              <a:ext cx="743546" cy="6901"/>
            </a:xfrm>
            <a:prstGeom prst="straightConnector1">
              <a:avLst/>
            </a:prstGeom>
            <a:ln w="57150">
              <a:solidFill>
                <a:schemeClr val="accent6">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111" name="Connecteur droit 110">
              <a:extLst>
                <a:ext uri="{FF2B5EF4-FFF2-40B4-BE49-F238E27FC236}">
                  <a16:creationId xmlns:a16="http://schemas.microsoft.com/office/drawing/2014/main" id="{BB3AF560-9AEC-435D-895E-EB032CCE3852}"/>
                </a:ext>
              </a:extLst>
            </p:cNvPr>
            <p:cNvCxnSpPr>
              <a:cxnSpLocks/>
            </p:cNvCxnSpPr>
            <p:nvPr/>
          </p:nvCxnSpPr>
          <p:spPr>
            <a:xfrm flipV="1">
              <a:off x="5597056" y="1217561"/>
              <a:ext cx="0" cy="1584087"/>
            </a:xfrm>
            <a:prstGeom prst="line">
              <a:avLst/>
            </a:prstGeom>
            <a:ln w="57150">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2" name="Connecteur droit 111">
              <a:extLst>
                <a:ext uri="{FF2B5EF4-FFF2-40B4-BE49-F238E27FC236}">
                  <a16:creationId xmlns:a16="http://schemas.microsoft.com/office/drawing/2014/main" id="{2D1AABA9-981F-467C-B4F3-4288B621B732}"/>
                </a:ext>
              </a:extLst>
            </p:cNvPr>
            <p:cNvCxnSpPr>
              <a:cxnSpLocks/>
            </p:cNvCxnSpPr>
            <p:nvPr/>
          </p:nvCxnSpPr>
          <p:spPr>
            <a:xfrm flipH="1">
              <a:off x="4734204" y="1217560"/>
              <a:ext cx="873479" cy="0"/>
            </a:xfrm>
            <a:prstGeom prst="line">
              <a:avLst/>
            </a:prstGeom>
            <a:ln w="57150">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grpSp>
      <p:grpSp>
        <p:nvGrpSpPr>
          <p:cNvPr id="115" name="Groupe 114">
            <a:extLst>
              <a:ext uri="{FF2B5EF4-FFF2-40B4-BE49-F238E27FC236}">
                <a16:creationId xmlns:a16="http://schemas.microsoft.com/office/drawing/2014/main" id="{88336688-9D1B-4854-BFDA-50E13E96B3CF}"/>
              </a:ext>
            </a:extLst>
          </p:cNvPr>
          <p:cNvGrpSpPr/>
          <p:nvPr/>
        </p:nvGrpSpPr>
        <p:grpSpPr>
          <a:xfrm>
            <a:off x="5142731" y="2897437"/>
            <a:ext cx="1503138" cy="1252382"/>
            <a:chOff x="4864138" y="1216274"/>
            <a:chExt cx="743546" cy="1585374"/>
          </a:xfrm>
        </p:grpSpPr>
        <p:cxnSp>
          <p:nvCxnSpPr>
            <p:cNvPr id="116" name="Connecteur droit avec flèche 115">
              <a:extLst>
                <a:ext uri="{FF2B5EF4-FFF2-40B4-BE49-F238E27FC236}">
                  <a16:creationId xmlns:a16="http://schemas.microsoft.com/office/drawing/2014/main" id="{EF444087-4DE7-41F5-A039-7CF0BD2787DD}"/>
                </a:ext>
              </a:extLst>
            </p:cNvPr>
            <p:cNvCxnSpPr>
              <a:cxnSpLocks/>
            </p:cNvCxnSpPr>
            <p:nvPr/>
          </p:nvCxnSpPr>
          <p:spPr>
            <a:xfrm flipH="1" flipV="1">
              <a:off x="4899035" y="2784017"/>
              <a:ext cx="708649" cy="17631"/>
            </a:xfrm>
            <a:prstGeom prst="straightConnector1">
              <a:avLst/>
            </a:prstGeom>
            <a:ln w="57150">
              <a:solidFill>
                <a:schemeClr val="accent6">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117" name="Connecteur droit 116">
              <a:extLst>
                <a:ext uri="{FF2B5EF4-FFF2-40B4-BE49-F238E27FC236}">
                  <a16:creationId xmlns:a16="http://schemas.microsoft.com/office/drawing/2014/main" id="{96DB079D-34E7-4C80-AE64-48ACE47A8CEE}"/>
                </a:ext>
              </a:extLst>
            </p:cNvPr>
            <p:cNvCxnSpPr>
              <a:cxnSpLocks/>
            </p:cNvCxnSpPr>
            <p:nvPr/>
          </p:nvCxnSpPr>
          <p:spPr>
            <a:xfrm flipV="1">
              <a:off x="5597056" y="1217561"/>
              <a:ext cx="0" cy="1584087"/>
            </a:xfrm>
            <a:prstGeom prst="line">
              <a:avLst/>
            </a:prstGeom>
            <a:ln w="57150">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8" name="Connecteur droit 117">
              <a:extLst>
                <a:ext uri="{FF2B5EF4-FFF2-40B4-BE49-F238E27FC236}">
                  <a16:creationId xmlns:a16="http://schemas.microsoft.com/office/drawing/2014/main" id="{AD986DDE-36B8-4E87-A880-CED267FC5828}"/>
                </a:ext>
              </a:extLst>
            </p:cNvPr>
            <p:cNvCxnSpPr>
              <a:cxnSpLocks/>
            </p:cNvCxnSpPr>
            <p:nvPr/>
          </p:nvCxnSpPr>
          <p:spPr>
            <a:xfrm flipH="1" flipV="1">
              <a:off x="4864138" y="1216274"/>
              <a:ext cx="743546" cy="1286"/>
            </a:xfrm>
            <a:prstGeom prst="line">
              <a:avLst/>
            </a:prstGeom>
            <a:ln w="57150">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grpSp>
      <p:grpSp>
        <p:nvGrpSpPr>
          <p:cNvPr id="123" name="Groupe 122">
            <a:extLst>
              <a:ext uri="{FF2B5EF4-FFF2-40B4-BE49-F238E27FC236}">
                <a16:creationId xmlns:a16="http://schemas.microsoft.com/office/drawing/2014/main" id="{CBDF49B8-9DC9-45B2-A66B-553803C85C14}"/>
              </a:ext>
            </a:extLst>
          </p:cNvPr>
          <p:cNvGrpSpPr/>
          <p:nvPr/>
        </p:nvGrpSpPr>
        <p:grpSpPr>
          <a:xfrm>
            <a:off x="4903369" y="973173"/>
            <a:ext cx="3645313" cy="4020206"/>
            <a:chOff x="4734204" y="1217560"/>
            <a:chExt cx="873480" cy="1584088"/>
          </a:xfrm>
          <a:effectLst/>
        </p:grpSpPr>
        <p:cxnSp>
          <p:nvCxnSpPr>
            <p:cNvPr id="124" name="Connecteur droit avec flèche 123">
              <a:extLst>
                <a:ext uri="{FF2B5EF4-FFF2-40B4-BE49-F238E27FC236}">
                  <a16:creationId xmlns:a16="http://schemas.microsoft.com/office/drawing/2014/main" id="{208E136A-E93C-4A87-8AFB-51332A6121D3}"/>
                </a:ext>
              </a:extLst>
            </p:cNvPr>
            <p:cNvCxnSpPr>
              <a:cxnSpLocks/>
            </p:cNvCxnSpPr>
            <p:nvPr/>
          </p:nvCxnSpPr>
          <p:spPr>
            <a:xfrm flipH="1" flipV="1">
              <a:off x="4771897" y="2801648"/>
              <a:ext cx="835787" cy="0"/>
            </a:xfrm>
            <a:prstGeom prst="straightConnector1">
              <a:avLst/>
            </a:prstGeom>
            <a:ln w="57150">
              <a:solidFill>
                <a:srgbClr val="92D050"/>
              </a:solidFill>
              <a:tailEnd type="triangle"/>
            </a:ln>
          </p:spPr>
          <p:style>
            <a:lnRef idx="2">
              <a:schemeClr val="accent2"/>
            </a:lnRef>
            <a:fillRef idx="0">
              <a:schemeClr val="accent2"/>
            </a:fillRef>
            <a:effectRef idx="1">
              <a:schemeClr val="accent2"/>
            </a:effectRef>
            <a:fontRef idx="minor">
              <a:schemeClr val="tx1"/>
            </a:fontRef>
          </p:style>
        </p:cxnSp>
        <p:cxnSp>
          <p:nvCxnSpPr>
            <p:cNvPr id="125" name="Connecteur droit 124">
              <a:extLst>
                <a:ext uri="{FF2B5EF4-FFF2-40B4-BE49-F238E27FC236}">
                  <a16:creationId xmlns:a16="http://schemas.microsoft.com/office/drawing/2014/main" id="{11493E88-C1BD-4796-A06E-A692C2BEEA77}"/>
                </a:ext>
              </a:extLst>
            </p:cNvPr>
            <p:cNvCxnSpPr>
              <a:cxnSpLocks/>
            </p:cNvCxnSpPr>
            <p:nvPr/>
          </p:nvCxnSpPr>
          <p:spPr>
            <a:xfrm flipV="1">
              <a:off x="5597056" y="1217561"/>
              <a:ext cx="0" cy="1584087"/>
            </a:xfrm>
            <a:prstGeom prst="line">
              <a:avLst/>
            </a:prstGeom>
            <a:ln w="57150">
              <a:solidFill>
                <a:srgbClr val="92D050"/>
              </a:solidFill>
            </a:ln>
            <a:effectLst/>
          </p:spPr>
          <p:style>
            <a:lnRef idx="2">
              <a:schemeClr val="accent2"/>
            </a:lnRef>
            <a:fillRef idx="0">
              <a:schemeClr val="accent2"/>
            </a:fillRef>
            <a:effectRef idx="1">
              <a:schemeClr val="accent2"/>
            </a:effectRef>
            <a:fontRef idx="minor">
              <a:schemeClr val="tx1"/>
            </a:fontRef>
          </p:style>
        </p:cxnSp>
        <p:cxnSp>
          <p:nvCxnSpPr>
            <p:cNvPr id="126" name="Connecteur droit 125">
              <a:extLst>
                <a:ext uri="{FF2B5EF4-FFF2-40B4-BE49-F238E27FC236}">
                  <a16:creationId xmlns:a16="http://schemas.microsoft.com/office/drawing/2014/main" id="{2AD28F27-A408-4243-A87C-01662C56C2DC}"/>
                </a:ext>
              </a:extLst>
            </p:cNvPr>
            <p:cNvCxnSpPr>
              <a:cxnSpLocks/>
            </p:cNvCxnSpPr>
            <p:nvPr/>
          </p:nvCxnSpPr>
          <p:spPr>
            <a:xfrm flipH="1">
              <a:off x="4734204" y="1217560"/>
              <a:ext cx="873479" cy="0"/>
            </a:xfrm>
            <a:prstGeom prst="line">
              <a:avLst/>
            </a:prstGeom>
            <a:ln w="57150">
              <a:solidFill>
                <a:srgbClr val="92D050"/>
              </a:solidFill>
            </a:ln>
            <a:effectLst/>
          </p:spPr>
          <p:style>
            <a:lnRef idx="2">
              <a:schemeClr val="accent2"/>
            </a:lnRef>
            <a:fillRef idx="0">
              <a:schemeClr val="accent2"/>
            </a:fillRef>
            <a:effectRef idx="1">
              <a:schemeClr val="accent2"/>
            </a:effectRef>
            <a:fontRef idx="minor">
              <a:schemeClr val="tx1"/>
            </a:fontRef>
          </p:style>
        </p:cxnSp>
      </p:grpSp>
      <p:grpSp>
        <p:nvGrpSpPr>
          <p:cNvPr id="128" name="Groupe 127">
            <a:extLst>
              <a:ext uri="{FF2B5EF4-FFF2-40B4-BE49-F238E27FC236}">
                <a16:creationId xmlns:a16="http://schemas.microsoft.com/office/drawing/2014/main" id="{B6767809-B619-4CA1-8ED7-94F78C6E40ED}"/>
              </a:ext>
            </a:extLst>
          </p:cNvPr>
          <p:cNvGrpSpPr/>
          <p:nvPr/>
        </p:nvGrpSpPr>
        <p:grpSpPr>
          <a:xfrm>
            <a:off x="4894832" y="1475515"/>
            <a:ext cx="871842" cy="860920"/>
            <a:chOff x="4877269" y="1217560"/>
            <a:chExt cx="730418" cy="1584092"/>
          </a:xfrm>
        </p:grpSpPr>
        <p:cxnSp>
          <p:nvCxnSpPr>
            <p:cNvPr id="129" name="Connecteur droit avec flèche 128">
              <a:extLst>
                <a:ext uri="{FF2B5EF4-FFF2-40B4-BE49-F238E27FC236}">
                  <a16:creationId xmlns:a16="http://schemas.microsoft.com/office/drawing/2014/main" id="{6F6CE38E-E9DD-4ADF-8A19-2AA8ACAFDDEC}"/>
                </a:ext>
              </a:extLst>
            </p:cNvPr>
            <p:cNvCxnSpPr>
              <a:cxnSpLocks/>
            </p:cNvCxnSpPr>
            <p:nvPr/>
          </p:nvCxnSpPr>
          <p:spPr>
            <a:xfrm flipH="1" flipV="1">
              <a:off x="5003991" y="2801650"/>
              <a:ext cx="603696" cy="2"/>
            </a:xfrm>
            <a:prstGeom prst="straightConnector1">
              <a:avLst/>
            </a:prstGeom>
            <a:ln w="57150">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130" name="Connecteur droit 129">
              <a:extLst>
                <a:ext uri="{FF2B5EF4-FFF2-40B4-BE49-F238E27FC236}">
                  <a16:creationId xmlns:a16="http://schemas.microsoft.com/office/drawing/2014/main" id="{1ADCC9AC-5FC8-4961-A9C7-3FD3BD7FAF7D}"/>
                </a:ext>
              </a:extLst>
            </p:cNvPr>
            <p:cNvCxnSpPr/>
            <p:nvPr/>
          </p:nvCxnSpPr>
          <p:spPr>
            <a:xfrm flipV="1">
              <a:off x="5594349" y="1217560"/>
              <a:ext cx="0" cy="1577186"/>
            </a:xfrm>
            <a:prstGeom prst="line">
              <a:avLst/>
            </a:prstGeom>
            <a:ln w="57150">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31" name="Connecteur droit 130">
              <a:extLst>
                <a:ext uri="{FF2B5EF4-FFF2-40B4-BE49-F238E27FC236}">
                  <a16:creationId xmlns:a16="http://schemas.microsoft.com/office/drawing/2014/main" id="{E570C68D-1181-4F61-9934-1CD1E6D898B8}"/>
                </a:ext>
              </a:extLst>
            </p:cNvPr>
            <p:cNvCxnSpPr>
              <a:cxnSpLocks/>
            </p:cNvCxnSpPr>
            <p:nvPr/>
          </p:nvCxnSpPr>
          <p:spPr>
            <a:xfrm flipH="1">
              <a:off x="4877269" y="1217560"/>
              <a:ext cx="730416" cy="0"/>
            </a:xfrm>
            <a:prstGeom prst="line">
              <a:avLst/>
            </a:prstGeom>
            <a:ln w="57150">
              <a:solidFill>
                <a:srgbClr val="C00000"/>
              </a:solidFill>
            </a:ln>
          </p:spPr>
          <p:style>
            <a:lnRef idx="2">
              <a:schemeClr val="accent2"/>
            </a:lnRef>
            <a:fillRef idx="0">
              <a:schemeClr val="accent2"/>
            </a:fillRef>
            <a:effectRef idx="1">
              <a:schemeClr val="accent2"/>
            </a:effectRef>
            <a:fontRef idx="minor">
              <a:schemeClr val="tx1"/>
            </a:fontRef>
          </p:style>
        </p:cxnSp>
      </p:grpSp>
      <p:grpSp>
        <p:nvGrpSpPr>
          <p:cNvPr id="136" name="Groupe 135">
            <a:extLst>
              <a:ext uri="{FF2B5EF4-FFF2-40B4-BE49-F238E27FC236}">
                <a16:creationId xmlns:a16="http://schemas.microsoft.com/office/drawing/2014/main" id="{95C070A8-5FD5-47C0-80AA-D1F341BB15E5}"/>
              </a:ext>
            </a:extLst>
          </p:cNvPr>
          <p:cNvGrpSpPr/>
          <p:nvPr/>
        </p:nvGrpSpPr>
        <p:grpSpPr>
          <a:xfrm>
            <a:off x="5046091" y="2890899"/>
            <a:ext cx="2811524" cy="1932625"/>
            <a:chOff x="4726144" y="1217560"/>
            <a:chExt cx="881540" cy="1584088"/>
          </a:xfrm>
          <a:effectLst/>
        </p:grpSpPr>
        <p:cxnSp>
          <p:nvCxnSpPr>
            <p:cNvPr id="137" name="Connecteur droit avec flèche 136">
              <a:extLst>
                <a:ext uri="{FF2B5EF4-FFF2-40B4-BE49-F238E27FC236}">
                  <a16:creationId xmlns:a16="http://schemas.microsoft.com/office/drawing/2014/main" id="{6CD906E2-E99D-4B06-BA97-11EB8D1E73E7}"/>
                </a:ext>
              </a:extLst>
            </p:cNvPr>
            <p:cNvCxnSpPr>
              <a:cxnSpLocks/>
            </p:cNvCxnSpPr>
            <p:nvPr/>
          </p:nvCxnSpPr>
          <p:spPr>
            <a:xfrm flipH="1">
              <a:off x="4726144" y="2801648"/>
              <a:ext cx="881540" cy="0"/>
            </a:xfrm>
            <a:prstGeom prst="straightConnector1">
              <a:avLst/>
            </a:prstGeom>
            <a:ln w="57150">
              <a:solidFill>
                <a:srgbClr val="92D050"/>
              </a:solidFill>
              <a:tailEnd type="triangle"/>
            </a:ln>
          </p:spPr>
          <p:style>
            <a:lnRef idx="2">
              <a:schemeClr val="accent2"/>
            </a:lnRef>
            <a:fillRef idx="0">
              <a:schemeClr val="accent2"/>
            </a:fillRef>
            <a:effectRef idx="1">
              <a:schemeClr val="accent2"/>
            </a:effectRef>
            <a:fontRef idx="minor">
              <a:schemeClr val="tx1"/>
            </a:fontRef>
          </p:style>
        </p:cxnSp>
        <p:cxnSp>
          <p:nvCxnSpPr>
            <p:cNvPr id="138" name="Connecteur droit 137">
              <a:extLst>
                <a:ext uri="{FF2B5EF4-FFF2-40B4-BE49-F238E27FC236}">
                  <a16:creationId xmlns:a16="http://schemas.microsoft.com/office/drawing/2014/main" id="{DDFCC095-2BC6-436B-B6AA-4E84A39C62E9}"/>
                </a:ext>
              </a:extLst>
            </p:cNvPr>
            <p:cNvCxnSpPr>
              <a:cxnSpLocks/>
            </p:cNvCxnSpPr>
            <p:nvPr/>
          </p:nvCxnSpPr>
          <p:spPr>
            <a:xfrm flipV="1">
              <a:off x="5597056" y="1217561"/>
              <a:ext cx="0" cy="1584087"/>
            </a:xfrm>
            <a:prstGeom prst="line">
              <a:avLst/>
            </a:prstGeom>
            <a:ln w="57150">
              <a:solidFill>
                <a:srgbClr val="92D050"/>
              </a:solidFill>
            </a:ln>
          </p:spPr>
          <p:style>
            <a:lnRef idx="2">
              <a:schemeClr val="accent2"/>
            </a:lnRef>
            <a:fillRef idx="0">
              <a:schemeClr val="accent2"/>
            </a:fillRef>
            <a:effectRef idx="1">
              <a:schemeClr val="accent2"/>
            </a:effectRef>
            <a:fontRef idx="minor">
              <a:schemeClr val="tx1"/>
            </a:fontRef>
          </p:style>
        </p:cxnSp>
        <p:cxnSp>
          <p:nvCxnSpPr>
            <p:cNvPr id="139" name="Connecteur droit 138">
              <a:extLst>
                <a:ext uri="{FF2B5EF4-FFF2-40B4-BE49-F238E27FC236}">
                  <a16:creationId xmlns:a16="http://schemas.microsoft.com/office/drawing/2014/main" id="{6BBD66C3-87C1-4AC0-8A45-00466B971255}"/>
                </a:ext>
              </a:extLst>
            </p:cNvPr>
            <p:cNvCxnSpPr>
              <a:cxnSpLocks/>
            </p:cNvCxnSpPr>
            <p:nvPr/>
          </p:nvCxnSpPr>
          <p:spPr>
            <a:xfrm flipH="1">
              <a:off x="5227747" y="1217560"/>
              <a:ext cx="379937" cy="0"/>
            </a:xfrm>
            <a:prstGeom prst="line">
              <a:avLst/>
            </a:prstGeom>
            <a:ln w="57150">
              <a:solidFill>
                <a:srgbClr val="92D050"/>
              </a:solidFill>
            </a:ln>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145" name="ZoneTexte 144">
                <a:extLst>
                  <a:ext uri="{FF2B5EF4-FFF2-40B4-BE49-F238E27FC236}">
                    <a16:creationId xmlns:a16="http://schemas.microsoft.com/office/drawing/2014/main" id="{05F5C647-356C-4464-8D36-1EC6B2316ED7}"/>
                  </a:ext>
                </a:extLst>
              </p:cNvPr>
              <p:cNvSpPr txBox="1"/>
              <p:nvPr/>
            </p:nvSpPr>
            <p:spPr>
              <a:xfrm>
                <a:off x="5154412" y="1602509"/>
                <a:ext cx="943048"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𝑃</m:t>
                          </m:r>
                        </m:e>
                        <m:sub>
                          <m:r>
                            <a:rPr lang="es-AR" sz="1600" b="0" i="1" smtClean="0">
                              <a:latin typeface="Cambria Math" panose="02040503050406030204" pitchFamily="18" charset="0"/>
                            </a:rPr>
                            <m:t>𝑟𝑒𝑎𝑐𝑡</m:t>
                          </m:r>
                        </m:sub>
                      </m:sSub>
                    </m:oMath>
                  </m:oMathPara>
                </a14:m>
                <a:endParaRPr lang="es-AR"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AR" sz="1600" b="0" i="1" smtClean="0">
                          <a:latin typeface="Cambria Math" panose="02040503050406030204" pitchFamily="18" charset="0"/>
                        </a:rPr>
                        <m:t>𝑆𝑝𝑒𝑐</m:t>
                      </m:r>
                    </m:oMath>
                  </m:oMathPara>
                </a14:m>
                <a:endParaRPr lang="en-GB" sz="1600" dirty="0"/>
              </a:p>
            </p:txBody>
          </p:sp>
        </mc:Choice>
        <mc:Fallback xmlns="">
          <p:sp>
            <p:nvSpPr>
              <p:cNvPr id="145" name="ZoneTexte 144">
                <a:extLst>
                  <a:ext uri="{FF2B5EF4-FFF2-40B4-BE49-F238E27FC236}">
                    <a16:creationId xmlns:a16="http://schemas.microsoft.com/office/drawing/2014/main" id="{05F5C647-356C-4464-8D36-1EC6B2316ED7}"/>
                  </a:ext>
                </a:extLst>
              </p:cNvPr>
              <p:cNvSpPr txBox="1">
                <a:spLocks noRot="1" noChangeAspect="1" noMove="1" noResize="1" noEditPoints="1" noAdjustHandles="1" noChangeArrowheads="1" noChangeShapeType="1" noTextEdit="1"/>
              </p:cNvSpPr>
              <p:nvPr/>
            </p:nvSpPr>
            <p:spPr>
              <a:xfrm>
                <a:off x="5154412" y="1602509"/>
                <a:ext cx="943048" cy="584775"/>
              </a:xfrm>
              <a:prstGeom prst="rect">
                <a:avLst/>
              </a:prstGeom>
              <a:blipFill>
                <a:blip r:embed="rId3"/>
                <a:stretch>
                  <a:fillRect b="-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7" name="ZoneTexte 146">
                <a:extLst>
                  <a:ext uri="{FF2B5EF4-FFF2-40B4-BE49-F238E27FC236}">
                    <a16:creationId xmlns:a16="http://schemas.microsoft.com/office/drawing/2014/main" id="{D59D8C02-BB99-4158-959D-ECD16874F2D3}"/>
                  </a:ext>
                </a:extLst>
              </p:cNvPr>
              <p:cNvSpPr txBox="1"/>
              <p:nvPr/>
            </p:nvSpPr>
            <p:spPr>
              <a:xfrm>
                <a:off x="6045991" y="1929268"/>
                <a:ext cx="8508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𝑇</m:t>
                          </m:r>
                        </m:e>
                        <m:sub>
                          <m:r>
                            <a:rPr lang="es-AR" sz="1800" b="0" i="1" smtClean="0">
                              <a:latin typeface="Cambria Math" panose="02040503050406030204" pitchFamily="18" charset="0"/>
                            </a:rPr>
                            <m:t>𝑟𝑒𝑎𝑐𝑡</m:t>
                          </m:r>
                        </m:sub>
                      </m:sSub>
                    </m:oMath>
                  </m:oMathPara>
                </a14:m>
                <a:endParaRPr lang="en-GB" dirty="0"/>
              </a:p>
            </p:txBody>
          </p:sp>
        </mc:Choice>
        <mc:Fallback xmlns="">
          <p:sp>
            <p:nvSpPr>
              <p:cNvPr id="147" name="ZoneTexte 146">
                <a:extLst>
                  <a:ext uri="{FF2B5EF4-FFF2-40B4-BE49-F238E27FC236}">
                    <a16:creationId xmlns:a16="http://schemas.microsoft.com/office/drawing/2014/main" id="{D59D8C02-BB99-4158-959D-ECD16874F2D3}"/>
                  </a:ext>
                </a:extLst>
              </p:cNvPr>
              <p:cNvSpPr txBox="1">
                <a:spLocks noRot="1" noChangeAspect="1" noMove="1" noResize="1" noEditPoints="1" noAdjustHandles="1" noChangeArrowheads="1" noChangeShapeType="1" noTextEdit="1"/>
              </p:cNvSpPr>
              <p:nvPr/>
            </p:nvSpPr>
            <p:spPr>
              <a:xfrm>
                <a:off x="6045991" y="1929268"/>
                <a:ext cx="850845"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8" name="ZoneTexte 147">
                <a:extLst>
                  <a:ext uri="{FF2B5EF4-FFF2-40B4-BE49-F238E27FC236}">
                    <a16:creationId xmlns:a16="http://schemas.microsoft.com/office/drawing/2014/main" id="{A085FF86-B9F1-4453-BA95-8474508F0C5C}"/>
                  </a:ext>
                </a:extLst>
              </p:cNvPr>
              <p:cNvSpPr txBox="1"/>
              <p:nvPr/>
            </p:nvSpPr>
            <p:spPr>
              <a:xfrm>
                <a:off x="5486792" y="3269663"/>
                <a:ext cx="8508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𝑇</m:t>
                          </m:r>
                        </m:e>
                        <m:sub>
                          <m:r>
                            <a:rPr lang="es-AR" sz="1800" b="0" i="1" smtClean="0">
                              <a:latin typeface="Cambria Math" panose="02040503050406030204" pitchFamily="18" charset="0"/>
                            </a:rPr>
                            <m:t>𝑟𝑎𝑑</m:t>
                          </m:r>
                        </m:sub>
                      </m:sSub>
                    </m:oMath>
                  </m:oMathPara>
                </a14:m>
                <a:endParaRPr lang="en-GB" dirty="0"/>
              </a:p>
            </p:txBody>
          </p:sp>
        </mc:Choice>
        <mc:Fallback xmlns="">
          <p:sp>
            <p:nvSpPr>
              <p:cNvPr id="148" name="ZoneTexte 147">
                <a:extLst>
                  <a:ext uri="{FF2B5EF4-FFF2-40B4-BE49-F238E27FC236}">
                    <a16:creationId xmlns:a16="http://schemas.microsoft.com/office/drawing/2014/main" id="{A085FF86-B9F1-4453-BA95-8474508F0C5C}"/>
                  </a:ext>
                </a:extLst>
              </p:cNvPr>
              <p:cNvSpPr txBox="1">
                <a:spLocks noRot="1" noChangeAspect="1" noMove="1" noResize="1" noEditPoints="1" noAdjustHandles="1" noChangeArrowheads="1" noChangeShapeType="1" noTextEdit="1"/>
              </p:cNvSpPr>
              <p:nvPr/>
            </p:nvSpPr>
            <p:spPr>
              <a:xfrm>
                <a:off x="5486792" y="3269663"/>
                <a:ext cx="850845"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0" name="ZoneTexte 149">
                <a:extLst>
                  <a:ext uri="{FF2B5EF4-FFF2-40B4-BE49-F238E27FC236}">
                    <a16:creationId xmlns:a16="http://schemas.microsoft.com/office/drawing/2014/main" id="{86891E87-FDDB-44E5-A7B4-8A192AC4B1FA}"/>
                  </a:ext>
                </a:extLst>
              </p:cNvPr>
              <p:cNvSpPr txBox="1"/>
              <p:nvPr/>
            </p:nvSpPr>
            <p:spPr>
              <a:xfrm>
                <a:off x="7011600" y="1810121"/>
                <a:ext cx="11714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𝑃</m:t>
                          </m:r>
                        </m:e>
                        <m:sub>
                          <m:r>
                            <a:rPr lang="es-AR" sz="1800" b="0" i="1" smtClean="0">
                              <a:latin typeface="Cambria Math" panose="02040503050406030204" pitchFamily="18" charset="0"/>
                            </a:rPr>
                            <m:t>𝑟𝑒𝑎𝑐𝑡</m:t>
                          </m:r>
                        </m:sub>
                      </m:sSub>
                    </m:oMath>
                  </m:oMathPara>
                </a14:m>
                <a:endParaRPr lang="en-GB" dirty="0"/>
              </a:p>
            </p:txBody>
          </p:sp>
        </mc:Choice>
        <mc:Fallback xmlns="">
          <p:sp>
            <p:nvSpPr>
              <p:cNvPr id="150" name="ZoneTexte 149">
                <a:extLst>
                  <a:ext uri="{FF2B5EF4-FFF2-40B4-BE49-F238E27FC236}">
                    <a16:creationId xmlns:a16="http://schemas.microsoft.com/office/drawing/2014/main" id="{86891E87-FDDB-44E5-A7B4-8A192AC4B1FA}"/>
                  </a:ext>
                </a:extLst>
              </p:cNvPr>
              <p:cNvSpPr txBox="1">
                <a:spLocks noRot="1" noChangeAspect="1" noMove="1" noResize="1" noEditPoints="1" noAdjustHandles="1" noChangeArrowheads="1" noChangeShapeType="1" noTextEdit="1"/>
              </p:cNvSpPr>
              <p:nvPr/>
            </p:nvSpPr>
            <p:spPr>
              <a:xfrm>
                <a:off x="7011600" y="1810121"/>
                <a:ext cx="117140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ZoneTexte 152">
                <a:extLst>
                  <a:ext uri="{FF2B5EF4-FFF2-40B4-BE49-F238E27FC236}">
                    <a16:creationId xmlns:a16="http://schemas.microsoft.com/office/drawing/2014/main" id="{DDAA5FB6-731B-4694-8D93-64777425403C}"/>
                  </a:ext>
                </a:extLst>
              </p:cNvPr>
              <p:cNvSpPr txBox="1"/>
              <p:nvPr/>
            </p:nvSpPr>
            <p:spPr>
              <a:xfrm>
                <a:off x="6528366" y="3401315"/>
                <a:ext cx="7855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ea typeface="Cambria Math" panose="02040503050406030204" pitchFamily="18" charset="0"/>
                            </a:rPr>
                            <m:t>𝜂</m:t>
                          </m:r>
                        </m:e>
                        <m:sub>
                          <m:r>
                            <a:rPr lang="es-AR" sz="1800" b="0" i="1" smtClean="0">
                              <a:latin typeface="Cambria Math" panose="02040503050406030204" pitchFamily="18" charset="0"/>
                            </a:rPr>
                            <m:t>𝑐𝑜𝑛𝑣</m:t>
                          </m:r>
                        </m:sub>
                      </m:sSub>
                    </m:oMath>
                  </m:oMathPara>
                </a14:m>
                <a:endParaRPr lang="en-GB" dirty="0"/>
              </a:p>
            </p:txBody>
          </p:sp>
        </mc:Choice>
        <mc:Fallback xmlns="">
          <p:sp>
            <p:nvSpPr>
              <p:cNvPr id="153" name="ZoneTexte 152">
                <a:extLst>
                  <a:ext uri="{FF2B5EF4-FFF2-40B4-BE49-F238E27FC236}">
                    <a16:creationId xmlns:a16="http://schemas.microsoft.com/office/drawing/2014/main" id="{DDAA5FB6-731B-4694-8D93-64777425403C}"/>
                  </a:ext>
                </a:extLst>
              </p:cNvPr>
              <p:cNvSpPr txBox="1">
                <a:spLocks noRot="1" noChangeAspect="1" noMove="1" noResize="1" noEditPoints="1" noAdjustHandles="1" noChangeArrowheads="1" noChangeShapeType="1" noTextEdit="1"/>
              </p:cNvSpPr>
              <p:nvPr/>
            </p:nvSpPr>
            <p:spPr>
              <a:xfrm>
                <a:off x="6528366" y="3401315"/>
                <a:ext cx="785514" cy="369332"/>
              </a:xfrm>
              <a:prstGeom prst="rect">
                <a:avLst/>
              </a:prstGeom>
              <a:blipFill>
                <a:blip r:embed="rId7"/>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ZoneTexte 154">
                <a:extLst>
                  <a:ext uri="{FF2B5EF4-FFF2-40B4-BE49-F238E27FC236}">
                    <a16:creationId xmlns:a16="http://schemas.microsoft.com/office/drawing/2014/main" id="{860961F2-40B5-42BE-9F58-E70A4AC59A90}"/>
                  </a:ext>
                </a:extLst>
              </p:cNvPr>
              <p:cNvSpPr txBox="1"/>
              <p:nvPr/>
            </p:nvSpPr>
            <p:spPr>
              <a:xfrm>
                <a:off x="7426533" y="3424257"/>
                <a:ext cx="7855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ea typeface="Cambria Math" panose="02040503050406030204" pitchFamily="18" charset="0"/>
                            </a:rPr>
                            <m:t>𝜂</m:t>
                          </m:r>
                        </m:e>
                        <m:sub>
                          <m:r>
                            <a:rPr lang="es-AR" sz="1800" b="0" i="1" smtClean="0">
                              <a:latin typeface="Cambria Math" panose="02040503050406030204" pitchFamily="18" charset="0"/>
                            </a:rPr>
                            <m:t>𝑐𝑜𝑛𝑣</m:t>
                          </m:r>
                        </m:sub>
                      </m:sSub>
                    </m:oMath>
                  </m:oMathPara>
                </a14:m>
                <a:endParaRPr lang="en-GB" dirty="0"/>
              </a:p>
            </p:txBody>
          </p:sp>
        </mc:Choice>
        <mc:Fallback xmlns="">
          <p:sp>
            <p:nvSpPr>
              <p:cNvPr id="155" name="ZoneTexte 154">
                <a:extLst>
                  <a:ext uri="{FF2B5EF4-FFF2-40B4-BE49-F238E27FC236}">
                    <a16:creationId xmlns:a16="http://schemas.microsoft.com/office/drawing/2014/main" id="{860961F2-40B5-42BE-9F58-E70A4AC59A90}"/>
                  </a:ext>
                </a:extLst>
              </p:cNvPr>
              <p:cNvSpPr txBox="1">
                <a:spLocks noRot="1" noChangeAspect="1" noMove="1" noResize="1" noEditPoints="1" noAdjustHandles="1" noChangeArrowheads="1" noChangeShapeType="1" noTextEdit="1"/>
              </p:cNvSpPr>
              <p:nvPr/>
            </p:nvSpPr>
            <p:spPr>
              <a:xfrm>
                <a:off x="7426533" y="3424257"/>
                <a:ext cx="785514" cy="36933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ZoneTexte 155">
                <a:extLst>
                  <a:ext uri="{FF2B5EF4-FFF2-40B4-BE49-F238E27FC236}">
                    <a16:creationId xmlns:a16="http://schemas.microsoft.com/office/drawing/2014/main" id="{09F0E8EB-4231-4CC7-BD6C-23F635261BDC}"/>
                  </a:ext>
                </a:extLst>
              </p:cNvPr>
              <p:cNvSpPr txBox="1"/>
              <p:nvPr/>
            </p:nvSpPr>
            <p:spPr>
              <a:xfrm>
                <a:off x="7893385" y="2694390"/>
                <a:ext cx="11714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𝑃</m:t>
                          </m:r>
                        </m:e>
                        <m:sub>
                          <m:r>
                            <a:rPr lang="es-AR" sz="1800" b="0" i="1" smtClean="0">
                              <a:latin typeface="Cambria Math" panose="02040503050406030204" pitchFamily="18" charset="0"/>
                            </a:rPr>
                            <m:t>𝑟𝑒𝑎𝑐𝑡</m:t>
                          </m:r>
                        </m:sub>
                      </m:sSub>
                    </m:oMath>
                  </m:oMathPara>
                </a14:m>
                <a:endParaRPr lang="en-GB" dirty="0"/>
              </a:p>
            </p:txBody>
          </p:sp>
        </mc:Choice>
        <mc:Fallback xmlns="">
          <p:sp>
            <p:nvSpPr>
              <p:cNvPr id="156" name="ZoneTexte 155">
                <a:extLst>
                  <a:ext uri="{FF2B5EF4-FFF2-40B4-BE49-F238E27FC236}">
                    <a16:creationId xmlns:a16="http://schemas.microsoft.com/office/drawing/2014/main" id="{09F0E8EB-4231-4CC7-BD6C-23F635261BDC}"/>
                  </a:ext>
                </a:extLst>
              </p:cNvPr>
              <p:cNvSpPr txBox="1">
                <a:spLocks noRot="1" noChangeAspect="1" noMove="1" noResize="1" noEditPoints="1" noAdjustHandles="1" noChangeArrowheads="1" noChangeShapeType="1" noTextEdit="1"/>
              </p:cNvSpPr>
              <p:nvPr/>
            </p:nvSpPr>
            <p:spPr>
              <a:xfrm>
                <a:off x="7893385" y="2694390"/>
                <a:ext cx="1171400" cy="369332"/>
              </a:xfrm>
              <a:prstGeom prst="rect">
                <a:avLst/>
              </a:prstGeom>
              <a:blipFill>
                <a:blip r:embed="rId9"/>
                <a:stretch>
                  <a:fillRect/>
                </a:stretch>
              </a:blipFill>
            </p:spPr>
            <p:txBody>
              <a:bodyPr/>
              <a:lstStyle/>
              <a:p>
                <a:r>
                  <a:rPr lang="en-GB">
                    <a:noFill/>
                  </a:rPr>
                  <a:t> </a:t>
                </a:r>
              </a:p>
            </p:txBody>
          </p:sp>
        </mc:Fallback>
      </mc:AlternateContent>
      <p:sp>
        <p:nvSpPr>
          <p:cNvPr id="157" name="ZoneTexte 156">
            <a:extLst>
              <a:ext uri="{FF2B5EF4-FFF2-40B4-BE49-F238E27FC236}">
                <a16:creationId xmlns:a16="http://schemas.microsoft.com/office/drawing/2014/main" id="{C7FE628E-187D-4F24-BD82-5D74ECA61C22}"/>
              </a:ext>
            </a:extLst>
          </p:cNvPr>
          <p:cNvSpPr txBox="1"/>
          <p:nvPr/>
        </p:nvSpPr>
        <p:spPr>
          <a:xfrm>
            <a:off x="4790947" y="-9830"/>
            <a:ext cx="1546690" cy="369332"/>
          </a:xfrm>
          <a:prstGeom prst="rect">
            <a:avLst/>
          </a:prstGeom>
          <a:noFill/>
        </p:spPr>
        <p:txBody>
          <a:bodyPr wrap="square" rtlCol="0">
            <a:spAutoFit/>
          </a:bodyPr>
          <a:lstStyle/>
          <a:p>
            <a:r>
              <a:rPr lang="en-GB" dirty="0">
                <a:solidFill>
                  <a:schemeClr val="accent6">
                    <a:lumMod val="60000"/>
                    <a:lumOff val="40000"/>
                  </a:schemeClr>
                </a:solidFill>
              </a:rPr>
              <a:t>Design Limits: </a:t>
            </a:r>
          </a:p>
        </p:txBody>
      </p:sp>
      <p:sp>
        <p:nvSpPr>
          <p:cNvPr id="158" name="ZoneTexte 157">
            <a:extLst>
              <a:ext uri="{FF2B5EF4-FFF2-40B4-BE49-F238E27FC236}">
                <a16:creationId xmlns:a16="http://schemas.microsoft.com/office/drawing/2014/main" id="{440ED50A-1F37-4B59-B5C2-DA16BA99C099}"/>
              </a:ext>
            </a:extLst>
          </p:cNvPr>
          <p:cNvSpPr txBox="1"/>
          <p:nvPr/>
        </p:nvSpPr>
        <p:spPr>
          <a:xfrm>
            <a:off x="6245912" y="21633"/>
            <a:ext cx="2671260" cy="969496"/>
          </a:xfrm>
          <a:prstGeom prst="rect">
            <a:avLst/>
          </a:prstGeom>
          <a:noFill/>
        </p:spPr>
        <p:txBody>
          <a:bodyPr wrap="square" tIns="0" rtlCol="0">
            <a:spAutoFit/>
          </a:bodyPr>
          <a:lstStyle/>
          <a:p>
            <a:r>
              <a:rPr lang="en-GB" sz="1200" dirty="0">
                <a:solidFill>
                  <a:schemeClr val="accent6">
                    <a:lumMod val="60000"/>
                    <a:lumOff val="40000"/>
                  </a:schemeClr>
                </a:solidFill>
              </a:rPr>
              <a:t>- Maximum enrichment</a:t>
            </a:r>
          </a:p>
          <a:p>
            <a:r>
              <a:rPr lang="en-GB" sz="1200" dirty="0">
                <a:solidFill>
                  <a:schemeClr val="accent6">
                    <a:lumMod val="60000"/>
                    <a:lumOff val="40000"/>
                  </a:schemeClr>
                </a:solidFill>
              </a:rPr>
              <a:t>- Melting points</a:t>
            </a:r>
          </a:p>
          <a:p>
            <a:r>
              <a:rPr lang="en-GB" sz="1200" dirty="0">
                <a:solidFill>
                  <a:schemeClr val="accent6">
                    <a:lumMod val="60000"/>
                    <a:lumOff val="40000"/>
                  </a:schemeClr>
                </a:solidFill>
              </a:rPr>
              <a:t>- Irradiation damage</a:t>
            </a:r>
          </a:p>
          <a:p>
            <a:r>
              <a:rPr lang="en-GB" sz="1200" dirty="0">
                <a:solidFill>
                  <a:schemeClr val="accent6">
                    <a:lumMod val="60000"/>
                    <a:lumOff val="40000"/>
                  </a:schemeClr>
                </a:solidFill>
              </a:rPr>
              <a:t>- Mechanical stresses</a:t>
            </a:r>
          </a:p>
          <a:p>
            <a:r>
              <a:rPr lang="en-GB" sz="1200" dirty="0">
                <a:solidFill>
                  <a:schemeClr val="accent6">
                    <a:lumMod val="60000"/>
                    <a:lumOff val="40000"/>
                  </a:schemeClr>
                </a:solidFill>
              </a:rPr>
              <a:t>- Etc.</a:t>
            </a:r>
          </a:p>
        </p:txBody>
      </p:sp>
      <p:cxnSp>
        <p:nvCxnSpPr>
          <p:cNvPr id="160" name="Connecteur droit avec flèche 159">
            <a:extLst>
              <a:ext uri="{FF2B5EF4-FFF2-40B4-BE49-F238E27FC236}">
                <a16:creationId xmlns:a16="http://schemas.microsoft.com/office/drawing/2014/main" id="{2DA8E39B-D324-41DC-9E6A-58B554E999DB}"/>
              </a:ext>
            </a:extLst>
          </p:cNvPr>
          <p:cNvCxnSpPr>
            <a:cxnSpLocks/>
          </p:cNvCxnSpPr>
          <p:nvPr/>
        </p:nvCxnSpPr>
        <p:spPr>
          <a:xfrm flipH="1">
            <a:off x="4568461" y="768978"/>
            <a:ext cx="300442" cy="28233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63" name="ZoneTexte 162">
            <a:extLst>
              <a:ext uri="{FF2B5EF4-FFF2-40B4-BE49-F238E27FC236}">
                <a16:creationId xmlns:a16="http://schemas.microsoft.com/office/drawing/2014/main" id="{516DFBF5-7A51-4720-BFD7-5F00AA949664}"/>
              </a:ext>
            </a:extLst>
          </p:cNvPr>
          <p:cNvSpPr txBox="1"/>
          <p:nvPr/>
        </p:nvSpPr>
        <p:spPr>
          <a:xfrm>
            <a:off x="4832292" y="458972"/>
            <a:ext cx="1177032" cy="523220"/>
          </a:xfrm>
          <a:prstGeom prst="rect">
            <a:avLst/>
          </a:prstGeom>
          <a:noFill/>
        </p:spPr>
        <p:txBody>
          <a:bodyPr wrap="square">
            <a:spAutoFit/>
          </a:bodyPr>
          <a:lstStyle/>
          <a:p>
            <a:r>
              <a:rPr lang="en-GB" sz="1400" dirty="0"/>
              <a:t>-Criticality</a:t>
            </a:r>
          </a:p>
          <a:p>
            <a:r>
              <a:rPr lang="en-GB" sz="1400" dirty="0"/>
              <a:t>-Power</a:t>
            </a:r>
          </a:p>
        </p:txBody>
      </p:sp>
    </p:spTree>
    <p:extLst>
      <p:ext uri="{BB962C8B-B14F-4D97-AF65-F5344CB8AC3E}">
        <p14:creationId xmlns:p14="http://schemas.microsoft.com/office/powerpoint/2010/main" val="4325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7" grpId="0"/>
      <p:bldP spid="148" grpId="0"/>
      <p:bldP spid="150" grpId="0"/>
      <p:bldP spid="153" grpId="0"/>
      <p:bldP spid="155" grpId="0"/>
      <p:bldP spid="156" grpId="0"/>
      <p:bldP spid="157" grpId="0"/>
      <p:bldP spid="158" grpId="0"/>
      <p:bldP spid="1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20A5B-AE9B-4491-B444-F2EC75764EE2}"/>
              </a:ext>
            </a:extLst>
          </p:cNvPr>
          <p:cNvSpPr>
            <a:spLocks noGrp="1"/>
          </p:cNvSpPr>
          <p:nvPr>
            <p:ph type="title"/>
          </p:nvPr>
        </p:nvSpPr>
        <p:spPr/>
        <p:txBody>
          <a:bodyPr/>
          <a:lstStyle/>
          <a:p>
            <a:r>
              <a:rPr lang="en-GB" dirty="0"/>
              <a:t>NEP Design challenges</a:t>
            </a:r>
          </a:p>
        </p:txBody>
      </p:sp>
      <p:sp>
        <p:nvSpPr>
          <p:cNvPr id="4" name="Espace réservé du numéro de diapositive 3">
            <a:extLst>
              <a:ext uri="{FF2B5EF4-FFF2-40B4-BE49-F238E27FC236}">
                <a16:creationId xmlns:a16="http://schemas.microsoft.com/office/drawing/2014/main" id="{5EA37DC0-C453-4504-A5FD-23A0DEBACD11}"/>
              </a:ext>
            </a:extLst>
          </p:cNvPr>
          <p:cNvSpPr>
            <a:spLocks noGrp="1"/>
          </p:cNvSpPr>
          <p:nvPr>
            <p:ph type="sldNum" sz="quarter" idx="12"/>
          </p:nvPr>
        </p:nvSpPr>
        <p:spPr/>
        <p:txBody>
          <a:bodyPr/>
          <a:lstStyle/>
          <a:p>
            <a:fld id="{0ABA5874-CF4A-CC44-94E1-74AC7DBBA936}" type="slidenum">
              <a:rPr lang="en-US" noProof="0" smtClean="0"/>
              <a:t>11</a:t>
            </a:fld>
            <a:endParaRPr lang="en-US" noProof="0" dirty="0"/>
          </a:p>
        </p:txBody>
      </p:sp>
      <p:sp>
        <p:nvSpPr>
          <p:cNvPr id="5" name="Espace réservé du pied de page 4">
            <a:extLst>
              <a:ext uri="{FF2B5EF4-FFF2-40B4-BE49-F238E27FC236}">
                <a16:creationId xmlns:a16="http://schemas.microsoft.com/office/drawing/2014/main" id="{D5E5FE7E-20A8-4B6E-8834-B375DFE891BF}"/>
              </a:ext>
            </a:extLst>
          </p:cNvPr>
          <p:cNvSpPr>
            <a:spLocks noGrp="1"/>
          </p:cNvSpPr>
          <p:nvPr>
            <p:ph type="ftr" sz="quarter" idx="10"/>
          </p:nvPr>
        </p:nvSpPr>
        <p:spPr/>
        <p:txBody>
          <a:bodyPr/>
          <a:lstStyle/>
          <a:p>
            <a:r>
              <a:rPr lang="fr-FR"/>
              <a:t>CST</a:t>
            </a:r>
            <a:endParaRPr lang="en-US" dirty="0"/>
          </a:p>
        </p:txBody>
      </p:sp>
      <p:grpSp>
        <p:nvGrpSpPr>
          <p:cNvPr id="39" name="Groupe 38">
            <a:extLst>
              <a:ext uri="{FF2B5EF4-FFF2-40B4-BE49-F238E27FC236}">
                <a16:creationId xmlns:a16="http://schemas.microsoft.com/office/drawing/2014/main" id="{AA5B0DF3-3083-4471-B207-CCF658DCABF6}"/>
              </a:ext>
            </a:extLst>
          </p:cNvPr>
          <p:cNvGrpSpPr/>
          <p:nvPr/>
        </p:nvGrpSpPr>
        <p:grpSpPr>
          <a:xfrm>
            <a:off x="4282507" y="454847"/>
            <a:ext cx="1345180" cy="4312416"/>
            <a:chOff x="5252521" y="467991"/>
            <a:chExt cx="1345180" cy="4312416"/>
          </a:xfrm>
        </p:grpSpPr>
        <p:grpSp>
          <p:nvGrpSpPr>
            <p:cNvPr id="6" name="Groupe 5">
              <a:extLst>
                <a:ext uri="{FF2B5EF4-FFF2-40B4-BE49-F238E27FC236}">
                  <a16:creationId xmlns:a16="http://schemas.microsoft.com/office/drawing/2014/main" id="{644D421D-2DE5-45B8-A7E9-C942C250CF7E}"/>
                </a:ext>
              </a:extLst>
            </p:cNvPr>
            <p:cNvGrpSpPr/>
            <p:nvPr/>
          </p:nvGrpSpPr>
          <p:grpSpPr>
            <a:xfrm>
              <a:off x="5252521" y="467991"/>
              <a:ext cx="1345180" cy="3722850"/>
              <a:chOff x="3919309" y="644676"/>
              <a:chExt cx="1345180" cy="3722850"/>
            </a:xfrm>
          </p:grpSpPr>
          <p:grpSp>
            <p:nvGrpSpPr>
              <p:cNvPr id="7" name="Groupe 6">
                <a:extLst>
                  <a:ext uri="{FF2B5EF4-FFF2-40B4-BE49-F238E27FC236}">
                    <a16:creationId xmlns:a16="http://schemas.microsoft.com/office/drawing/2014/main" id="{F7AA26BF-8AA7-4F2D-AF6D-2D5EA4C608D6}"/>
                  </a:ext>
                </a:extLst>
              </p:cNvPr>
              <p:cNvGrpSpPr/>
              <p:nvPr/>
            </p:nvGrpSpPr>
            <p:grpSpPr>
              <a:xfrm rot="5400000">
                <a:off x="3656646" y="1313912"/>
                <a:ext cx="1901728" cy="563256"/>
                <a:chOff x="1835788" y="2480776"/>
                <a:chExt cx="2271957" cy="722086"/>
              </a:xfrm>
            </p:grpSpPr>
            <p:sp>
              <p:nvSpPr>
                <p:cNvPr id="25" name="Rectangle : coins arrondis 24">
                  <a:extLst>
                    <a:ext uri="{FF2B5EF4-FFF2-40B4-BE49-F238E27FC236}">
                      <a16:creationId xmlns:a16="http://schemas.microsoft.com/office/drawing/2014/main" id="{BC77F412-E1F0-4CCB-BD8E-72DA1A342820}"/>
                    </a:ext>
                  </a:extLst>
                </p:cNvPr>
                <p:cNvSpPr/>
                <p:nvPr/>
              </p:nvSpPr>
              <p:spPr>
                <a:xfrm rot="5400000">
                  <a:off x="3332669" y="1954439"/>
                  <a:ext cx="45719" cy="1504431"/>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6" name="Rectangle : coins arrondis 25">
                  <a:extLst>
                    <a:ext uri="{FF2B5EF4-FFF2-40B4-BE49-F238E27FC236}">
                      <a16:creationId xmlns:a16="http://schemas.microsoft.com/office/drawing/2014/main" id="{5FD96CB1-FA3F-4022-9B4E-B38C22386905}"/>
                    </a:ext>
                  </a:extLst>
                </p:cNvPr>
                <p:cNvSpPr/>
                <p:nvPr/>
              </p:nvSpPr>
              <p:spPr>
                <a:xfrm rot="5400000">
                  <a:off x="3332669" y="2253480"/>
                  <a:ext cx="45719" cy="1504432"/>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7" name="Rectangle : coins arrondis 26">
                  <a:extLst>
                    <a:ext uri="{FF2B5EF4-FFF2-40B4-BE49-F238E27FC236}">
                      <a16:creationId xmlns:a16="http://schemas.microsoft.com/office/drawing/2014/main" id="{A1B6A8F3-21E1-47DC-BB7F-5E3361FCD461}"/>
                    </a:ext>
                  </a:extLst>
                </p:cNvPr>
                <p:cNvSpPr/>
                <p:nvPr/>
              </p:nvSpPr>
              <p:spPr>
                <a:xfrm>
                  <a:off x="1835788" y="2480776"/>
                  <a:ext cx="765371" cy="72208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sp>
            <p:nvSpPr>
              <p:cNvPr id="8" name="Trapèze 7">
                <a:extLst>
                  <a:ext uri="{FF2B5EF4-FFF2-40B4-BE49-F238E27FC236}">
                    <a16:creationId xmlns:a16="http://schemas.microsoft.com/office/drawing/2014/main" id="{4651D15E-19D3-4C52-A481-561D895741A6}"/>
                  </a:ext>
                </a:extLst>
              </p:cNvPr>
              <p:cNvSpPr/>
              <p:nvPr/>
            </p:nvSpPr>
            <p:spPr>
              <a:xfrm>
                <a:off x="4030833" y="1435866"/>
                <a:ext cx="1149601" cy="869747"/>
              </a:xfrm>
              <a:prstGeom prst="trapezoid">
                <a:avLst>
                  <a:gd name="adj" fmla="val 19466"/>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9" name="Groupe 8">
                <a:extLst>
                  <a:ext uri="{FF2B5EF4-FFF2-40B4-BE49-F238E27FC236}">
                    <a16:creationId xmlns:a16="http://schemas.microsoft.com/office/drawing/2014/main" id="{98181F3E-7DCF-4528-B9A4-2835F7E41DA4}"/>
                  </a:ext>
                </a:extLst>
              </p:cNvPr>
              <p:cNvGrpSpPr/>
              <p:nvPr/>
            </p:nvGrpSpPr>
            <p:grpSpPr>
              <a:xfrm rot="5400000">
                <a:off x="4345831" y="2432808"/>
                <a:ext cx="501583" cy="569320"/>
                <a:chOff x="4012496" y="2490846"/>
                <a:chExt cx="599231" cy="729860"/>
              </a:xfrm>
            </p:grpSpPr>
            <p:grpSp>
              <p:nvGrpSpPr>
                <p:cNvPr id="19" name="Groupe 18">
                  <a:extLst>
                    <a:ext uri="{FF2B5EF4-FFF2-40B4-BE49-F238E27FC236}">
                      <a16:creationId xmlns:a16="http://schemas.microsoft.com/office/drawing/2014/main" id="{24462DEB-CC49-4E3A-BF6C-41DB7F688C13}"/>
                    </a:ext>
                  </a:extLst>
                </p:cNvPr>
                <p:cNvGrpSpPr/>
                <p:nvPr/>
              </p:nvGrpSpPr>
              <p:grpSpPr>
                <a:xfrm>
                  <a:off x="4012496" y="2490846"/>
                  <a:ext cx="599231" cy="245969"/>
                  <a:chOff x="3187700" y="625567"/>
                  <a:chExt cx="542081" cy="245969"/>
                </a:xfrm>
              </p:grpSpPr>
              <p:sp>
                <p:nvSpPr>
                  <p:cNvPr id="23" name="Rectangle : coins arrondis 22">
                    <a:extLst>
                      <a:ext uri="{FF2B5EF4-FFF2-40B4-BE49-F238E27FC236}">
                        <a16:creationId xmlns:a16="http://schemas.microsoft.com/office/drawing/2014/main" id="{664E2737-0A53-4C3E-ADCE-98A8FB64441B}"/>
                      </a:ext>
                    </a:extLst>
                  </p:cNvPr>
                  <p:cNvSpPr/>
                  <p:nvPr/>
                </p:nvSpPr>
                <p:spPr>
                  <a:xfrm>
                    <a:off x="3187700" y="687481"/>
                    <a:ext cx="392013"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7A37843A-9107-4281-9D67-01A40A5CD828}"/>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F4650724-50F5-42AD-A6B9-0C752C4FF34D}"/>
                    </a:ext>
                  </a:extLst>
                </p:cNvPr>
                <p:cNvGrpSpPr/>
                <p:nvPr/>
              </p:nvGrpSpPr>
              <p:grpSpPr>
                <a:xfrm>
                  <a:off x="4020479" y="2974737"/>
                  <a:ext cx="583409" cy="245969"/>
                  <a:chOff x="3146372" y="625567"/>
                  <a:chExt cx="583409" cy="245969"/>
                </a:xfrm>
              </p:grpSpPr>
              <p:sp>
                <p:nvSpPr>
                  <p:cNvPr id="21" name="Rectangle : coins arrondis 20">
                    <a:extLst>
                      <a:ext uri="{FF2B5EF4-FFF2-40B4-BE49-F238E27FC236}">
                        <a16:creationId xmlns:a16="http://schemas.microsoft.com/office/drawing/2014/main" id="{8BBA3534-8FAB-4AD9-B59E-C50531E09C78}"/>
                      </a:ext>
                    </a:extLst>
                  </p:cNvPr>
                  <p:cNvSpPr/>
                  <p:nvPr/>
                </p:nvSpPr>
                <p:spPr>
                  <a:xfrm>
                    <a:off x="3146372" y="687481"/>
                    <a:ext cx="433341"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343B186A-51A6-4547-A8ED-7EE14413A896}"/>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0" name="Groupe 9">
                <a:extLst>
                  <a:ext uri="{FF2B5EF4-FFF2-40B4-BE49-F238E27FC236}">
                    <a16:creationId xmlns:a16="http://schemas.microsoft.com/office/drawing/2014/main" id="{F36192FA-B451-45D6-BF42-B95AC771FAE6}"/>
                  </a:ext>
                </a:extLst>
              </p:cNvPr>
              <p:cNvGrpSpPr/>
              <p:nvPr/>
            </p:nvGrpSpPr>
            <p:grpSpPr>
              <a:xfrm rot="5400000">
                <a:off x="3740908" y="2843946"/>
                <a:ext cx="1701981" cy="1345180"/>
                <a:chOff x="4250081" y="1999582"/>
                <a:chExt cx="2033324" cy="1724500"/>
              </a:xfrm>
            </p:grpSpPr>
            <p:sp>
              <p:nvSpPr>
                <p:cNvPr id="11" name="Rectangle 10">
                  <a:extLst>
                    <a:ext uri="{FF2B5EF4-FFF2-40B4-BE49-F238E27FC236}">
                      <a16:creationId xmlns:a16="http://schemas.microsoft.com/office/drawing/2014/main" id="{C0B755C2-8748-4EEB-AC1A-4B05CE4797F0}"/>
                    </a:ext>
                  </a:extLst>
                </p:cNvPr>
                <p:cNvSpPr/>
                <p:nvPr/>
              </p:nvSpPr>
              <p:spPr>
                <a:xfrm rot="5400000">
                  <a:off x="5376635" y="1375884"/>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2" name="Rectangle : coins arrondis 11">
                  <a:extLst>
                    <a:ext uri="{FF2B5EF4-FFF2-40B4-BE49-F238E27FC236}">
                      <a16:creationId xmlns:a16="http://schemas.microsoft.com/office/drawing/2014/main" id="{4BA1B94F-5CD9-40DA-B02C-D27FFE0D4B65}"/>
                    </a:ext>
                  </a:extLst>
                </p:cNvPr>
                <p:cNvSpPr/>
                <p:nvPr/>
              </p:nvSpPr>
              <p:spPr>
                <a:xfrm rot="5400000">
                  <a:off x="5236031" y="1292815"/>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3" name="Rectangle : coins arrondis 12">
                  <a:extLst>
                    <a:ext uri="{FF2B5EF4-FFF2-40B4-BE49-F238E27FC236}">
                      <a16:creationId xmlns:a16="http://schemas.microsoft.com/office/drawing/2014/main" id="{56986DCF-38B8-4E57-80A9-882FBB2B303C}"/>
                    </a:ext>
                  </a:extLst>
                </p:cNvPr>
                <p:cNvSpPr/>
                <p:nvPr/>
              </p:nvSpPr>
              <p:spPr>
                <a:xfrm rot="10800000">
                  <a:off x="4250081" y="2309354"/>
                  <a:ext cx="53669" cy="243406"/>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4" name="Rectangle 13">
                  <a:extLst>
                    <a:ext uri="{FF2B5EF4-FFF2-40B4-BE49-F238E27FC236}">
                      <a16:creationId xmlns:a16="http://schemas.microsoft.com/office/drawing/2014/main" id="{A3B5F000-0EEE-4AEF-AF22-0D4250D59888}"/>
                    </a:ext>
                  </a:extLst>
                </p:cNvPr>
                <p:cNvSpPr/>
                <p:nvPr/>
              </p:nvSpPr>
              <p:spPr>
                <a:xfrm rot="5400000">
                  <a:off x="5376635" y="1711362"/>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5" name="Rectangle 14">
                  <a:extLst>
                    <a:ext uri="{FF2B5EF4-FFF2-40B4-BE49-F238E27FC236}">
                      <a16:creationId xmlns:a16="http://schemas.microsoft.com/office/drawing/2014/main" id="{3F2CD2E9-D3C8-4274-BD64-E1BBFEB13640}"/>
                    </a:ext>
                  </a:extLst>
                </p:cNvPr>
                <p:cNvSpPr/>
                <p:nvPr/>
              </p:nvSpPr>
              <p:spPr>
                <a:xfrm rot="5400000">
                  <a:off x="5384503" y="2497541"/>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6" name="Rectangle : coins arrondis 15">
                  <a:extLst>
                    <a:ext uri="{FF2B5EF4-FFF2-40B4-BE49-F238E27FC236}">
                      <a16:creationId xmlns:a16="http://schemas.microsoft.com/office/drawing/2014/main" id="{496EF744-085C-436E-A758-3FBE2D3D0FCB}"/>
                    </a:ext>
                  </a:extLst>
                </p:cNvPr>
                <p:cNvSpPr/>
                <p:nvPr/>
              </p:nvSpPr>
              <p:spPr>
                <a:xfrm rot="5400000">
                  <a:off x="5251738" y="2411946"/>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7" name="Rectangle : coins arrondis 16">
                  <a:extLst>
                    <a:ext uri="{FF2B5EF4-FFF2-40B4-BE49-F238E27FC236}">
                      <a16:creationId xmlns:a16="http://schemas.microsoft.com/office/drawing/2014/main" id="{225AE21D-650D-467C-81C3-8B72DBBBB874}"/>
                    </a:ext>
                  </a:extLst>
                </p:cNvPr>
                <p:cNvSpPr/>
                <p:nvPr/>
              </p:nvSpPr>
              <p:spPr>
                <a:xfrm rot="10800000">
                  <a:off x="4257948" y="3170065"/>
                  <a:ext cx="45802" cy="267377"/>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8" name="Rectangle 17">
                  <a:extLst>
                    <a:ext uri="{FF2B5EF4-FFF2-40B4-BE49-F238E27FC236}">
                      <a16:creationId xmlns:a16="http://schemas.microsoft.com/office/drawing/2014/main" id="{DB834CA5-F879-4F62-8251-A050F324F6AB}"/>
                    </a:ext>
                  </a:extLst>
                </p:cNvPr>
                <p:cNvSpPr/>
                <p:nvPr/>
              </p:nvSpPr>
              <p:spPr>
                <a:xfrm rot="5400000">
                  <a:off x="5384503" y="2833019"/>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grpSp>
          <p:nvGrpSpPr>
            <p:cNvPr id="28" name="Groupe 27">
              <a:extLst>
                <a:ext uri="{FF2B5EF4-FFF2-40B4-BE49-F238E27FC236}">
                  <a16:creationId xmlns:a16="http://schemas.microsoft.com/office/drawing/2014/main" id="{733C1305-4E86-4D5F-B273-D4703057EBC1}"/>
                </a:ext>
              </a:extLst>
            </p:cNvPr>
            <p:cNvGrpSpPr/>
            <p:nvPr/>
          </p:nvGrpSpPr>
          <p:grpSpPr>
            <a:xfrm rot="5400000">
              <a:off x="4772204" y="3270946"/>
              <a:ext cx="2302371" cy="716551"/>
              <a:chOff x="4237149" y="2404735"/>
              <a:chExt cx="2750598" cy="918608"/>
            </a:xfrm>
          </p:grpSpPr>
          <p:sp>
            <p:nvSpPr>
              <p:cNvPr id="29" name="Trapèze 28">
                <a:extLst>
                  <a:ext uri="{FF2B5EF4-FFF2-40B4-BE49-F238E27FC236}">
                    <a16:creationId xmlns:a16="http://schemas.microsoft.com/office/drawing/2014/main" id="{BDB363AC-C4D8-43DF-8E9E-E56B786B43E4}"/>
                  </a:ext>
                </a:extLst>
              </p:cNvPr>
              <p:cNvSpPr/>
              <p:nvPr/>
            </p:nvSpPr>
            <p:spPr>
              <a:xfrm rot="16200000">
                <a:off x="6664010" y="241647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30" name="Trapèze 29">
                <a:extLst>
                  <a:ext uri="{FF2B5EF4-FFF2-40B4-BE49-F238E27FC236}">
                    <a16:creationId xmlns:a16="http://schemas.microsoft.com/office/drawing/2014/main" id="{68647C27-77B3-4A8C-A33D-8FCCEEF1EE3B}"/>
                  </a:ext>
                </a:extLst>
              </p:cNvPr>
              <p:cNvSpPr/>
              <p:nvPr/>
            </p:nvSpPr>
            <p:spPr>
              <a:xfrm rot="16200000">
                <a:off x="6664008" y="299960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31" name="Groupe 30">
                <a:extLst>
                  <a:ext uri="{FF2B5EF4-FFF2-40B4-BE49-F238E27FC236}">
                    <a16:creationId xmlns:a16="http://schemas.microsoft.com/office/drawing/2014/main" id="{5811AA13-00A8-42A4-B120-5F8DF7A27D4A}"/>
                  </a:ext>
                </a:extLst>
              </p:cNvPr>
              <p:cNvGrpSpPr/>
              <p:nvPr/>
            </p:nvGrpSpPr>
            <p:grpSpPr>
              <a:xfrm>
                <a:off x="4237149" y="2670255"/>
                <a:ext cx="2486317" cy="139023"/>
                <a:chOff x="6049807" y="2267280"/>
                <a:chExt cx="2486317" cy="210454"/>
              </a:xfrm>
            </p:grpSpPr>
            <p:cxnSp>
              <p:nvCxnSpPr>
                <p:cNvPr id="36" name="Connecteur droit 35">
                  <a:extLst>
                    <a:ext uri="{FF2B5EF4-FFF2-40B4-BE49-F238E27FC236}">
                      <a16:creationId xmlns:a16="http://schemas.microsoft.com/office/drawing/2014/main" id="{2D343514-BBFF-41E6-86BE-F91D95D2BE6C}"/>
                    </a:ext>
                  </a:extLst>
                </p:cNvPr>
                <p:cNvCxnSpPr>
                  <a:cxnSpLocks/>
                </p:cNvCxnSpPr>
                <p:nvPr/>
              </p:nvCxnSpPr>
              <p:spPr>
                <a:xfrm>
                  <a:off x="6060828" y="2268638"/>
                  <a:ext cx="0" cy="209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Connecteur droit 36">
                  <a:extLst>
                    <a:ext uri="{FF2B5EF4-FFF2-40B4-BE49-F238E27FC236}">
                      <a16:creationId xmlns:a16="http://schemas.microsoft.com/office/drawing/2014/main" id="{0489D7D6-C639-4554-9490-9B3EEC0EA53D}"/>
                    </a:ext>
                  </a:extLst>
                </p:cNvPr>
                <p:cNvCxnSpPr>
                  <a:cxnSpLocks/>
                </p:cNvCxnSpPr>
                <p:nvPr/>
              </p:nvCxnSpPr>
              <p:spPr>
                <a:xfrm flipH="1">
                  <a:off x="6049807" y="2469010"/>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Connecteur droit 37">
                  <a:extLst>
                    <a:ext uri="{FF2B5EF4-FFF2-40B4-BE49-F238E27FC236}">
                      <a16:creationId xmlns:a16="http://schemas.microsoft.com/office/drawing/2014/main" id="{51BB77C5-549A-4185-B1E0-1FB9FB9DC0B5}"/>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2" name="Groupe 31">
                <a:extLst>
                  <a:ext uri="{FF2B5EF4-FFF2-40B4-BE49-F238E27FC236}">
                    <a16:creationId xmlns:a16="http://schemas.microsoft.com/office/drawing/2014/main" id="{84E59153-B998-41F4-BA9C-EDFBA90FDEF2}"/>
                  </a:ext>
                </a:extLst>
              </p:cNvPr>
              <p:cNvGrpSpPr/>
              <p:nvPr/>
            </p:nvGrpSpPr>
            <p:grpSpPr>
              <a:xfrm rot="10800000">
                <a:off x="4237149" y="2894059"/>
                <a:ext cx="2486317" cy="142812"/>
                <a:chOff x="6041825" y="2267280"/>
                <a:chExt cx="2486317" cy="216190"/>
              </a:xfrm>
            </p:grpSpPr>
            <p:cxnSp>
              <p:nvCxnSpPr>
                <p:cNvPr id="33" name="Connecteur droit 32">
                  <a:extLst>
                    <a:ext uri="{FF2B5EF4-FFF2-40B4-BE49-F238E27FC236}">
                      <a16:creationId xmlns:a16="http://schemas.microsoft.com/office/drawing/2014/main" id="{8B339EDC-3987-4D6C-B631-950EE99D03F9}"/>
                    </a:ext>
                  </a:extLst>
                </p:cNvPr>
                <p:cNvCxnSpPr>
                  <a:cxnSpLocks/>
                </p:cNvCxnSpPr>
                <p:nvPr/>
              </p:nvCxnSpPr>
              <p:spPr>
                <a:xfrm>
                  <a:off x="6052321" y="2274373"/>
                  <a:ext cx="0" cy="209097"/>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Connecteur droit 33">
                  <a:extLst>
                    <a:ext uri="{FF2B5EF4-FFF2-40B4-BE49-F238E27FC236}">
                      <a16:creationId xmlns:a16="http://schemas.microsoft.com/office/drawing/2014/main" id="{2DEC9434-4A63-4127-9EF9-E2DEFC01BA28}"/>
                    </a:ext>
                  </a:extLst>
                </p:cNvPr>
                <p:cNvCxnSpPr>
                  <a:cxnSpLocks/>
                </p:cNvCxnSpPr>
                <p:nvPr/>
              </p:nvCxnSpPr>
              <p:spPr>
                <a:xfrm flipH="1">
                  <a:off x="6041825" y="2469013"/>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Connecteur droit 34">
                  <a:extLst>
                    <a:ext uri="{FF2B5EF4-FFF2-40B4-BE49-F238E27FC236}">
                      <a16:creationId xmlns:a16="http://schemas.microsoft.com/office/drawing/2014/main" id="{48A1FBD3-1440-431D-950D-3C4A1F86C792}"/>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grpSp>
      <p:sp>
        <p:nvSpPr>
          <p:cNvPr id="40" name="ZoneTexte 39">
            <a:extLst>
              <a:ext uri="{FF2B5EF4-FFF2-40B4-BE49-F238E27FC236}">
                <a16:creationId xmlns:a16="http://schemas.microsoft.com/office/drawing/2014/main" id="{4DDF5E0B-CD4E-4AA8-BFAB-BB0441D91D83}"/>
              </a:ext>
            </a:extLst>
          </p:cNvPr>
          <p:cNvSpPr txBox="1"/>
          <p:nvPr/>
        </p:nvSpPr>
        <p:spPr>
          <a:xfrm>
            <a:off x="99680" y="533173"/>
            <a:ext cx="4374105" cy="1200329"/>
          </a:xfrm>
          <a:prstGeom prst="rect">
            <a:avLst/>
          </a:prstGeom>
          <a:noFill/>
        </p:spPr>
        <p:txBody>
          <a:bodyPr wrap="square" rtlCol="0">
            <a:spAutoFit/>
          </a:bodyPr>
          <a:lstStyle/>
          <a:p>
            <a:pPr marL="342900" indent="-342900">
              <a:buFont typeface="+mj-lt"/>
              <a:buAutoNum type="arabicPeriod" startAt="2"/>
            </a:pPr>
            <a:r>
              <a:rPr lang="en-US" dirty="0"/>
              <a:t>Need to Evaluate Multiple Technological Concepts</a:t>
            </a:r>
          </a:p>
          <a:p>
            <a:pPr marL="342900" indent="-342900">
              <a:buAutoNum type="arabicPeriod" startAt="2"/>
            </a:pPr>
            <a:endParaRPr lang="en-US" dirty="0"/>
          </a:p>
          <a:p>
            <a:endParaRPr lang="en-US" dirty="0"/>
          </a:p>
        </p:txBody>
      </p:sp>
      <p:cxnSp>
        <p:nvCxnSpPr>
          <p:cNvPr id="65" name="Connecteur droit 64">
            <a:extLst>
              <a:ext uri="{FF2B5EF4-FFF2-40B4-BE49-F238E27FC236}">
                <a16:creationId xmlns:a16="http://schemas.microsoft.com/office/drawing/2014/main" id="{6ECF1C3F-1D1A-44DE-A9FF-A7D8E1C86FF5}"/>
              </a:ext>
            </a:extLst>
          </p:cNvPr>
          <p:cNvCxnSpPr>
            <a:cxnSpLocks/>
          </p:cNvCxnSpPr>
          <p:nvPr/>
        </p:nvCxnSpPr>
        <p:spPr>
          <a:xfrm flipH="1">
            <a:off x="5948943" y="267390"/>
            <a:ext cx="2164632"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Connecteur droit 65">
            <a:extLst>
              <a:ext uri="{FF2B5EF4-FFF2-40B4-BE49-F238E27FC236}">
                <a16:creationId xmlns:a16="http://schemas.microsoft.com/office/drawing/2014/main" id="{A44DCC16-CD44-405F-BCEB-C7E1EAD7B0F4}"/>
              </a:ext>
            </a:extLst>
          </p:cNvPr>
          <p:cNvCxnSpPr>
            <a:cxnSpLocks/>
          </p:cNvCxnSpPr>
          <p:nvPr/>
        </p:nvCxnSpPr>
        <p:spPr>
          <a:xfrm flipH="1">
            <a:off x="5988529" y="1312737"/>
            <a:ext cx="2164632"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Connecteur droit 66">
            <a:extLst>
              <a:ext uri="{FF2B5EF4-FFF2-40B4-BE49-F238E27FC236}">
                <a16:creationId xmlns:a16="http://schemas.microsoft.com/office/drawing/2014/main" id="{BA19B70E-110A-42DA-A062-4692A85CD949}"/>
              </a:ext>
            </a:extLst>
          </p:cNvPr>
          <p:cNvCxnSpPr>
            <a:cxnSpLocks/>
          </p:cNvCxnSpPr>
          <p:nvPr/>
        </p:nvCxnSpPr>
        <p:spPr>
          <a:xfrm flipH="1">
            <a:off x="6063535" y="1818719"/>
            <a:ext cx="2164632"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Connecteur droit 67">
            <a:extLst>
              <a:ext uri="{FF2B5EF4-FFF2-40B4-BE49-F238E27FC236}">
                <a16:creationId xmlns:a16="http://schemas.microsoft.com/office/drawing/2014/main" id="{CA9C73A7-E407-4658-9A47-7450A853D2BB}"/>
              </a:ext>
            </a:extLst>
          </p:cNvPr>
          <p:cNvCxnSpPr>
            <a:cxnSpLocks/>
          </p:cNvCxnSpPr>
          <p:nvPr/>
        </p:nvCxnSpPr>
        <p:spPr>
          <a:xfrm flipH="1">
            <a:off x="6124033" y="3351378"/>
            <a:ext cx="2164632"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Connecteur droit 68">
            <a:extLst>
              <a:ext uri="{FF2B5EF4-FFF2-40B4-BE49-F238E27FC236}">
                <a16:creationId xmlns:a16="http://schemas.microsoft.com/office/drawing/2014/main" id="{FAAE1D30-B5D3-4D57-B3C7-092D9F08F6C8}"/>
              </a:ext>
            </a:extLst>
          </p:cNvPr>
          <p:cNvCxnSpPr>
            <a:cxnSpLocks/>
          </p:cNvCxnSpPr>
          <p:nvPr/>
        </p:nvCxnSpPr>
        <p:spPr>
          <a:xfrm flipH="1">
            <a:off x="6093877" y="4400376"/>
            <a:ext cx="2164632"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2" name="Image 51">
            <a:extLst>
              <a:ext uri="{FF2B5EF4-FFF2-40B4-BE49-F238E27FC236}">
                <a16:creationId xmlns:a16="http://schemas.microsoft.com/office/drawing/2014/main" id="{1BB1606B-A430-4B50-91CF-36608C4A67CC}"/>
              </a:ext>
            </a:extLst>
          </p:cNvPr>
          <p:cNvPicPr>
            <a:picLocks noChangeAspect="1"/>
          </p:cNvPicPr>
          <p:nvPr/>
        </p:nvPicPr>
        <p:blipFill>
          <a:blip r:embed="rId3"/>
          <a:stretch>
            <a:fillRect/>
          </a:stretch>
        </p:blipFill>
        <p:spPr>
          <a:xfrm>
            <a:off x="6079370" y="489149"/>
            <a:ext cx="651499" cy="805461"/>
          </a:xfrm>
          <a:prstGeom prst="rect">
            <a:avLst/>
          </a:prstGeom>
        </p:spPr>
      </p:pic>
      <p:pic>
        <p:nvPicPr>
          <p:cNvPr id="53" name="Image 52">
            <a:extLst>
              <a:ext uri="{FF2B5EF4-FFF2-40B4-BE49-F238E27FC236}">
                <a16:creationId xmlns:a16="http://schemas.microsoft.com/office/drawing/2014/main" id="{D0DA3B0F-E955-4AA9-8AD1-8695B987DD41}"/>
              </a:ext>
            </a:extLst>
          </p:cNvPr>
          <p:cNvPicPr>
            <a:picLocks noChangeAspect="1"/>
          </p:cNvPicPr>
          <p:nvPr/>
        </p:nvPicPr>
        <p:blipFill rotWithShape="1">
          <a:blip r:embed="rId4"/>
          <a:srcRect l="4182" t="2640" r="3063" b="2850"/>
          <a:stretch/>
        </p:blipFill>
        <p:spPr>
          <a:xfrm>
            <a:off x="7184435" y="449232"/>
            <a:ext cx="651499" cy="822818"/>
          </a:xfrm>
          <a:prstGeom prst="rect">
            <a:avLst/>
          </a:prstGeom>
        </p:spPr>
      </p:pic>
      <p:grpSp>
        <p:nvGrpSpPr>
          <p:cNvPr id="78" name="Groupe 77">
            <a:extLst>
              <a:ext uri="{FF2B5EF4-FFF2-40B4-BE49-F238E27FC236}">
                <a16:creationId xmlns:a16="http://schemas.microsoft.com/office/drawing/2014/main" id="{FBEAEC0C-243C-4CAE-A22F-7080E8655EE2}"/>
              </a:ext>
            </a:extLst>
          </p:cNvPr>
          <p:cNvGrpSpPr/>
          <p:nvPr/>
        </p:nvGrpSpPr>
        <p:grpSpPr>
          <a:xfrm>
            <a:off x="5766430" y="2300656"/>
            <a:ext cx="1044452" cy="324204"/>
            <a:chOff x="774620" y="2204567"/>
            <a:chExt cx="2714100" cy="952560"/>
          </a:xfrm>
        </p:grpSpPr>
        <p:sp>
          <p:nvSpPr>
            <p:cNvPr id="80" name="Rectangle : coins arrondis 79">
              <a:extLst>
                <a:ext uri="{FF2B5EF4-FFF2-40B4-BE49-F238E27FC236}">
                  <a16:creationId xmlns:a16="http://schemas.microsoft.com/office/drawing/2014/main" id="{E4C37ADF-FBC7-4BBD-BC7A-CE2FC5F199CB}"/>
                </a:ext>
              </a:extLst>
            </p:cNvPr>
            <p:cNvSpPr/>
            <p:nvPr/>
          </p:nvSpPr>
          <p:spPr>
            <a:xfrm>
              <a:off x="1068802" y="2204567"/>
              <a:ext cx="2169994" cy="258179"/>
            </a:xfrm>
            <a:prstGeom prst="round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1" name="Rectangle : coins arrondis 80">
              <a:extLst>
                <a:ext uri="{FF2B5EF4-FFF2-40B4-BE49-F238E27FC236}">
                  <a16:creationId xmlns:a16="http://schemas.microsoft.com/office/drawing/2014/main" id="{D84BBA38-0A0A-4A50-80C4-A6D8BCAAED34}"/>
                </a:ext>
              </a:extLst>
            </p:cNvPr>
            <p:cNvSpPr/>
            <p:nvPr/>
          </p:nvSpPr>
          <p:spPr>
            <a:xfrm>
              <a:off x="1068802" y="2898948"/>
              <a:ext cx="2169994" cy="258179"/>
            </a:xfrm>
            <a:prstGeom prst="roundRect">
              <a:avLst/>
            </a:prstGeom>
            <a:solidFill>
              <a:schemeClr val="bg2">
                <a:lumMod val="40000"/>
                <a:lumOff val="6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a16="http://schemas.microsoft.com/office/drawing/2014/main" id="{C85698CC-4C31-4B7D-A624-70AD087C4FCB}"/>
                </a:ext>
              </a:extLst>
            </p:cNvPr>
            <p:cNvSpPr/>
            <p:nvPr/>
          </p:nvSpPr>
          <p:spPr>
            <a:xfrm>
              <a:off x="1253046" y="2462746"/>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BD5E6BE9-615A-407D-A636-39D546F3CD16}"/>
                </a:ext>
              </a:extLst>
            </p:cNvPr>
            <p:cNvSpPr/>
            <p:nvPr/>
          </p:nvSpPr>
          <p:spPr>
            <a:xfrm>
              <a:off x="1734991" y="2460826"/>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id="{93FA1C3F-127C-4B0D-8D0E-3B324CE0D726}"/>
                </a:ext>
              </a:extLst>
            </p:cNvPr>
            <p:cNvSpPr/>
            <p:nvPr/>
          </p:nvSpPr>
          <p:spPr>
            <a:xfrm>
              <a:off x="2217843" y="2454711"/>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F5ECED03-502C-407F-B1AF-699BA145B7F6}"/>
                </a:ext>
              </a:extLst>
            </p:cNvPr>
            <p:cNvSpPr/>
            <p:nvPr/>
          </p:nvSpPr>
          <p:spPr>
            <a:xfrm>
              <a:off x="2699788" y="2454711"/>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51C096B0-B926-46AC-8D9E-3676EC474E0D}"/>
                </a:ext>
              </a:extLst>
            </p:cNvPr>
            <p:cNvSpPr/>
            <p:nvPr/>
          </p:nvSpPr>
          <p:spPr>
            <a:xfrm>
              <a:off x="1253046" y="2462746"/>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87" name="Rectangle 86">
              <a:extLst>
                <a:ext uri="{FF2B5EF4-FFF2-40B4-BE49-F238E27FC236}">
                  <a16:creationId xmlns:a16="http://schemas.microsoft.com/office/drawing/2014/main" id="{B3DBD2FF-EE67-4DAA-9345-E33A8AFD7A84}"/>
                </a:ext>
              </a:extLst>
            </p:cNvPr>
            <p:cNvSpPr/>
            <p:nvPr/>
          </p:nvSpPr>
          <p:spPr>
            <a:xfrm>
              <a:off x="1731923" y="2853229"/>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88" name="Rectangle 87">
              <a:extLst>
                <a:ext uri="{FF2B5EF4-FFF2-40B4-BE49-F238E27FC236}">
                  <a16:creationId xmlns:a16="http://schemas.microsoft.com/office/drawing/2014/main" id="{EE379B56-01D1-4292-BA4A-C219139A30C3}"/>
                </a:ext>
              </a:extLst>
            </p:cNvPr>
            <p:cNvSpPr/>
            <p:nvPr/>
          </p:nvSpPr>
          <p:spPr>
            <a:xfrm>
              <a:off x="2217844" y="2447921"/>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89" name="Rectangle 88">
              <a:extLst>
                <a:ext uri="{FF2B5EF4-FFF2-40B4-BE49-F238E27FC236}">
                  <a16:creationId xmlns:a16="http://schemas.microsoft.com/office/drawing/2014/main" id="{0C63800F-4CA0-4F60-9C23-A382E477B4C4}"/>
                </a:ext>
              </a:extLst>
            </p:cNvPr>
            <p:cNvSpPr/>
            <p:nvPr/>
          </p:nvSpPr>
          <p:spPr>
            <a:xfrm>
              <a:off x="774620" y="2851309"/>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90" name="Rectangle 89">
              <a:extLst>
                <a:ext uri="{FF2B5EF4-FFF2-40B4-BE49-F238E27FC236}">
                  <a16:creationId xmlns:a16="http://schemas.microsoft.com/office/drawing/2014/main" id="{7E291748-73AD-4D43-BDC8-98256E3DA035}"/>
                </a:ext>
              </a:extLst>
            </p:cNvPr>
            <p:cNvSpPr/>
            <p:nvPr/>
          </p:nvSpPr>
          <p:spPr>
            <a:xfrm>
              <a:off x="2699788" y="2845194"/>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grpSp>
      <p:grpSp>
        <p:nvGrpSpPr>
          <p:cNvPr id="3" name="Groupe 2">
            <a:extLst>
              <a:ext uri="{FF2B5EF4-FFF2-40B4-BE49-F238E27FC236}">
                <a16:creationId xmlns:a16="http://schemas.microsoft.com/office/drawing/2014/main" id="{70D49F0F-1B6F-47B7-ABC2-0CE45315C97D}"/>
              </a:ext>
            </a:extLst>
          </p:cNvPr>
          <p:cNvGrpSpPr/>
          <p:nvPr/>
        </p:nvGrpSpPr>
        <p:grpSpPr>
          <a:xfrm>
            <a:off x="7034339" y="2022603"/>
            <a:ext cx="456569" cy="987205"/>
            <a:chOff x="3862122" y="1594728"/>
            <a:chExt cx="1041286" cy="2451180"/>
          </a:xfrm>
        </p:grpSpPr>
        <p:sp>
          <p:nvSpPr>
            <p:cNvPr id="54" name="Cylindre 53">
              <a:extLst>
                <a:ext uri="{FF2B5EF4-FFF2-40B4-BE49-F238E27FC236}">
                  <a16:creationId xmlns:a16="http://schemas.microsoft.com/office/drawing/2014/main" id="{55A335E5-309B-42B1-95BD-37792A30A9CF}"/>
                </a:ext>
              </a:extLst>
            </p:cNvPr>
            <p:cNvSpPr/>
            <p:nvPr/>
          </p:nvSpPr>
          <p:spPr>
            <a:xfrm rot="10800000">
              <a:off x="4331994" y="2847593"/>
              <a:ext cx="91802" cy="86754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5" name="Connecteur droit 54">
              <a:extLst>
                <a:ext uri="{FF2B5EF4-FFF2-40B4-BE49-F238E27FC236}">
                  <a16:creationId xmlns:a16="http://schemas.microsoft.com/office/drawing/2014/main" id="{B816E50B-EAEE-46AE-AC3C-F72A40306893}"/>
                </a:ext>
              </a:extLst>
            </p:cNvPr>
            <p:cNvCxnSpPr>
              <a:cxnSpLocks/>
            </p:cNvCxnSpPr>
            <p:nvPr/>
          </p:nvCxnSpPr>
          <p:spPr>
            <a:xfrm>
              <a:off x="4661002"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E56ACA39-6A8C-4A6E-BAAE-F2DA3007DA6D}"/>
                </a:ext>
              </a:extLst>
            </p:cNvPr>
            <p:cNvCxnSpPr>
              <a:cxnSpLocks/>
            </p:cNvCxnSpPr>
            <p:nvPr/>
          </p:nvCxnSpPr>
          <p:spPr>
            <a:xfrm>
              <a:off x="4104406"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57" name="Groupe 56">
              <a:extLst>
                <a:ext uri="{FF2B5EF4-FFF2-40B4-BE49-F238E27FC236}">
                  <a16:creationId xmlns:a16="http://schemas.microsoft.com/office/drawing/2014/main" id="{A7FF5053-E56F-4BDB-920A-B3ABAACD2C14}"/>
                </a:ext>
              </a:extLst>
            </p:cNvPr>
            <p:cNvGrpSpPr/>
            <p:nvPr/>
          </p:nvGrpSpPr>
          <p:grpSpPr>
            <a:xfrm>
              <a:off x="3862122" y="1594728"/>
              <a:ext cx="1041286" cy="2451180"/>
              <a:chOff x="3963582" y="1327720"/>
              <a:chExt cx="1216888" cy="2955791"/>
            </a:xfrm>
          </p:grpSpPr>
          <p:sp>
            <p:nvSpPr>
              <p:cNvPr id="58" name="Arc 57">
                <a:extLst>
                  <a:ext uri="{FF2B5EF4-FFF2-40B4-BE49-F238E27FC236}">
                    <a16:creationId xmlns:a16="http://schemas.microsoft.com/office/drawing/2014/main" id="{00552EF8-A3E8-4D01-A19F-86C8219CB140}"/>
                  </a:ext>
                </a:extLst>
              </p:cNvPr>
              <p:cNvSpPr/>
              <p:nvPr/>
            </p:nvSpPr>
            <p:spPr>
              <a:xfrm rot="16200000">
                <a:off x="4108704" y="1358200"/>
                <a:ext cx="926592" cy="865632"/>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59" name="Connecteur droit 58">
                <a:extLst>
                  <a:ext uri="{FF2B5EF4-FFF2-40B4-BE49-F238E27FC236}">
                    <a16:creationId xmlns:a16="http://schemas.microsoft.com/office/drawing/2014/main" id="{FDA73815-07E0-41EF-B235-83EB36A59FA7}"/>
                  </a:ext>
                </a:extLst>
              </p:cNvPr>
              <p:cNvCxnSpPr>
                <a:cxnSpLocks/>
                <a:stCxn id="58" idx="0"/>
              </p:cNvCxnSpPr>
              <p:nvPr/>
            </p:nvCxnSpPr>
            <p:spPr>
              <a:xfrm flipH="1">
                <a:off x="4139184" y="1783803"/>
                <a:ext cx="52" cy="11026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070E5E09-BA63-4090-B8EB-D505D21D3BB0}"/>
                  </a:ext>
                </a:extLst>
              </p:cNvPr>
              <p:cNvCxnSpPr>
                <a:cxnSpLocks/>
              </p:cNvCxnSpPr>
              <p:nvPr/>
            </p:nvCxnSpPr>
            <p:spPr>
              <a:xfrm>
                <a:off x="5004816" y="1783802"/>
                <a:ext cx="0" cy="110260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6FF75384-8F87-459E-BF2E-4BA06B4EE537}"/>
                  </a:ext>
                </a:extLst>
              </p:cNvPr>
              <p:cNvCxnSpPr>
                <a:cxnSpLocks/>
              </p:cNvCxnSpPr>
              <p:nvPr/>
            </p:nvCxnSpPr>
            <p:spPr>
              <a:xfrm flipH="1">
                <a:off x="3963582" y="2886410"/>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AC1916E0-743B-4BFD-8EC7-64B0185ED341}"/>
                  </a:ext>
                </a:extLst>
              </p:cNvPr>
              <p:cNvCxnSpPr/>
              <p:nvPr/>
            </p:nvCxnSpPr>
            <p:spPr>
              <a:xfrm>
                <a:off x="3963582" y="3075386"/>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63" name="Arc 62">
                <a:extLst>
                  <a:ext uri="{FF2B5EF4-FFF2-40B4-BE49-F238E27FC236}">
                    <a16:creationId xmlns:a16="http://schemas.microsoft.com/office/drawing/2014/main" id="{1112A2C2-E109-484C-9925-B9CDEABCDC3F}"/>
                  </a:ext>
                </a:extLst>
              </p:cNvPr>
              <p:cNvSpPr/>
              <p:nvPr/>
            </p:nvSpPr>
            <p:spPr>
              <a:xfrm rot="5400000" flipV="1">
                <a:off x="4108704" y="3211797"/>
                <a:ext cx="926592" cy="1216836"/>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64" name="Groupe 63">
                <a:extLst>
                  <a:ext uri="{FF2B5EF4-FFF2-40B4-BE49-F238E27FC236}">
                    <a16:creationId xmlns:a16="http://schemas.microsoft.com/office/drawing/2014/main" id="{F6353AA8-1830-4884-BDF9-A53A1502F670}"/>
                  </a:ext>
                </a:extLst>
              </p:cNvPr>
              <p:cNvGrpSpPr/>
              <p:nvPr/>
            </p:nvGrpSpPr>
            <p:grpSpPr>
              <a:xfrm flipH="1">
                <a:off x="5004816" y="2886410"/>
                <a:ext cx="175654" cy="963168"/>
                <a:chOff x="5870448" y="3182112"/>
                <a:chExt cx="175654" cy="963168"/>
              </a:xfrm>
            </p:grpSpPr>
            <p:cxnSp>
              <p:nvCxnSpPr>
                <p:cNvPr id="75" name="Connecteur droit 74">
                  <a:extLst>
                    <a:ext uri="{FF2B5EF4-FFF2-40B4-BE49-F238E27FC236}">
                      <a16:creationId xmlns:a16="http://schemas.microsoft.com/office/drawing/2014/main" id="{91BBCB00-91C0-4AEF-8559-CBFAEA0EB63B}"/>
                    </a:ext>
                  </a:extLst>
                </p:cNvPr>
                <p:cNvCxnSpPr>
                  <a:cxnSpLocks/>
                </p:cNvCxnSpPr>
                <p:nvPr/>
              </p:nvCxnSpPr>
              <p:spPr>
                <a:xfrm flipH="1">
                  <a:off x="5870448" y="3182112"/>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F2ED5B1B-818A-43F3-9BB5-799525882DDE}"/>
                    </a:ext>
                  </a:extLst>
                </p:cNvPr>
                <p:cNvCxnSpPr/>
                <p:nvPr/>
              </p:nvCxnSpPr>
              <p:spPr>
                <a:xfrm>
                  <a:off x="5870448" y="3371088"/>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91" name="Groupe 90">
              <a:extLst>
                <a:ext uri="{FF2B5EF4-FFF2-40B4-BE49-F238E27FC236}">
                  <a16:creationId xmlns:a16="http://schemas.microsoft.com/office/drawing/2014/main" id="{29F97F1E-4955-4893-BE42-9673DD5A230F}"/>
                </a:ext>
              </a:extLst>
            </p:cNvPr>
            <p:cNvGrpSpPr/>
            <p:nvPr/>
          </p:nvGrpSpPr>
          <p:grpSpPr>
            <a:xfrm>
              <a:off x="4104406" y="1707887"/>
              <a:ext cx="556673" cy="1059952"/>
              <a:chOff x="6062164" y="1523412"/>
              <a:chExt cx="740718" cy="1318182"/>
            </a:xfrm>
          </p:grpSpPr>
          <p:sp>
            <p:nvSpPr>
              <p:cNvPr id="92" name="Arc 91">
                <a:extLst>
                  <a:ext uri="{FF2B5EF4-FFF2-40B4-BE49-F238E27FC236}">
                    <a16:creationId xmlns:a16="http://schemas.microsoft.com/office/drawing/2014/main" id="{02BA9F1F-C664-4737-AFDB-3DF9CE828424}"/>
                  </a:ext>
                </a:extLst>
              </p:cNvPr>
              <p:cNvSpPr/>
              <p:nvPr/>
            </p:nvSpPr>
            <p:spPr>
              <a:xfrm rot="16200000">
                <a:off x="6040714" y="1544862"/>
                <a:ext cx="783618" cy="740718"/>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93" name="Connecteur droit 92">
                <a:extLst>
                  <a:ext uri="{FF2B5EF4-FFF2-40B4-BE49-F238E27FC236}">
                    <a16:creationId xmlns:a16="http://schemas.microsoft.com/office/drawing/2014/main" id="{AAD7F2C7-02D7-4D1F-83EA-1B11533180DD}"/>
                  </a:ext>
                </a:extLst>
              </p:cNvPr>
              <p:cNvCxnSpPr>
                <a:cxnSpLocks/>
                <a:stCxn id="92" idx="0"/>
              </p:cNvCxnSpPr>
              <p:nvPr/>
            </p:nvCxnSpPr>
            <p:spPr>
              <a:xfrm flipH="1">
                <a:off x="6062164" y="1909121"/>
                <a:ext cx="44" cy="9324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9DB58E5E-42B3-4837-A7E9-43F48AA7C49B}"/>
                  </a:ext>
                </a:extLst>
              </p:cNvPr>
              <p:cNvCxnSpPr>
                <a:cxnSpLocks/>
              </p:cNvCxnSpPr>
              <p:nvPr/>
            </p:nvCxnSpPr>
            <p:spPr>
              <a:xfrm>
                <a:off x="6802882" y="1909120"/>
                <a:ext cx="0" cy="93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95" name="Rectangle : coins arrondis 94">
              <a:extLst>
                <a:ext uri="{FF2B5EF4-FFF2-40B4-BE49-F238E27FC236}">
                  <a16:creationId xmlns:a16="http://schemas.microsoft.com/office/drawing/2014/main" id="{B1D288B9-2D6E-4C69-8FC1-80CA9B2D0128}"/>
                </a:ext>
              </a:extLst>
            </p:cNvPr>
            <p:cNvSpPr/>
            <p:nvPr/>
          </p:nvSpPr>
          <p:spPr>
            <a:xfrm>
              <a:off x="3998638" y="1949459"/>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96" name="Rectangle : coins arrondis 95">
              <a:extLst>
                <a:ext uri="{FF2B5EF4-FFF2-40B4-BE49-F238E27FC236}">
                  <a16:creationId xmlns:a16="http://schemas.microsoft.com/office/drawing/2014/main" id="{221C770B-2E02-467B-A281-09BBF580A5EC}"/>
                </a:ext>
              </a:extLst>
            </p:cNvPr>
            <p:cNvSpPr/>
            <p:nvPr/>
          </p:nvSpPr>
          <p:spPr>
            <a:xfrm>
              <a:off x="4674870" y="1950293"/>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97" name="Rectangle : coins arrondis 96">
              <a:extLst>
                <a:ext uri="{FF2B5EF4-FFF2-40B4-BE49-F238E27FC236}">
                  <a16:creationId xmlns:a16="http://schemas.microsoft.com/office/drawing/2014/main" id="{E71E3713-8D76-4457-B25C-282AEF8C52A4}"/>
                </a:ext>
              </a:extLst>
            </p:cNvPr>
            <p:cNvSpPr/>
            <p:nvPr/>
          </p:nvSpPr>
          <p:spPr>
            <a:xfrm>
              <a:off x="3998638" y="2574599"/>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8" name="Rectangle : coins arrondis 97">
              <a:extLst>
                <a:ext uri="{FF2B5EF4-FFF2-40B4-BE49-F238E27FC236}">
                  <a16:creationId xmlns:a16="http://schemas.microsoft.com/office/drawing/2014/main" id="{715B6849-021F-47E6-9021-F2F28C7E94AA}"/>
                </a:ext>
              </a:extLst>
            </p:cNvPr>
            <p:cNvSpPr/>
            <p:nvPr/>
          </p:nvSpPr>
          <p:spPr>
            <a:xfrm>
              <a:off x="4674870" y="2575433"/>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9" name="Rectangle : coins arrondis 98">
              <a:extLst>
                <a:ext uri="{FF2B5EF4-FFF2-40B4-BE49-F238E27FC236}">
                  <a16:creationId xmlns:a16="http://schemas.microsoft.com/office/drawing/2014/main" id="{DCE016E0-4224-4DE0-B0D0-FD842ED3811B}"/>
                </a:ext>
              </a:extLst>
            </p:cNvPr>
            <p:cNvSpPr/>
            <p:nvPr/>
          </p:nvSpPr>
          <p:spPr>
            <a:xfrm>
              <a:off x="4147916" y="2052748"/>
              <a:ext cx="459958" cy="4387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0" name="Rectangle : coins arrondis 99">
              <a:extLst>
                <a:ext uri="{FF2B5EF4-FFF2-40B4-BE49-F238E27FC236}">
                  <a16:creationId xmlns:a16="http://schemas.microsoft.com/office/drawing/2014/main" id="{C38819A8-30E2-4F8F-8651-7700715E5718}"/>
                </a:ext>
              </a:extLst>
            </p:cNvPr>
            <p:cNvSpPr/>
            <p:nvPr/>
          </p:nvSpPr>
          <p:spPr>
            <a:xfrm>
              <a:off x="4149041" y="2678426"/>
              <a:ext cx="459958" cy="476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1" name="Rectangle : coins arrondis 100">
              <a:extLst>
                <a:ext uri="{FF2B5EF4-FFF2-40B4-BE49-F238E27FC236}">
                  <a16:creationId xmlns:a16="http://schemas.microsoft.com/office/drawing/2014/main" id="{0FD696AD-138E-455F-A80D-E2524A6A4587}"/>
                </a:ext>
              </a:extLst>
            </p:cNvPr>
            <p:cNvSpPr/>
            <p:nvPr/>
          </p:nvSpPr>
          <p:spPr>
            <a:xfrm>
              <a:off x="3921053" y="3125638"/>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02" name="Rectangle : coins arrondis 101">
              <a:extLst>
                <a:ext uri="{FF2B5EF4-FFF2-40B4-BE49-F238E27FC236}">
                  <a16:creationId xmlns:a16="http://schemas.microsoft.com/office/drawing/2014/main" id="{484268F0-B179-46EF-9689-B084E99E7FDD}"/>
                </a:ext>
              </a:extLst>
            </p:cNvPr>
            <p:cNvSpPr/>
            <p:nvPr/>
          </p:nvSpPr>
          <p:spPr>
            <a:xfrm>
              <a:off x="4725041" y="3146239"/>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03" name="Rectangle : coins arrondis 102">
              <a:extLst>
                <a:ext uri="{FF2B5EF4-FFF2-40B4-BE49-F238E27FC236}">
                  <a16:creationId xmlns:a16="http://schemas.microsoft.com/office/drawing/2014/main" id="{AADEAD25-B36D-4870-B7F5-76BF9D215907}"/>
                </a:ext>
              </a:extLst>
            </p:cNvPr>
            <p:cNvSpPr/>
            <p:nvPr/>
          </p:nvSpPr>
          <p:spPr>
            <a:xfrm>
              <a:off x="4193579" y="3380841"/>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04" name="Rectangle : coins arrondis 103">
              <a:extLst>
                <a:ext uri="{FF2B5EF4-FFF2-40B4-BE49-F238E27FC236}">
                  <a16:creationId xmlns:a16="http://schemas.microsoft.com/office/drawing/2014/main" id="{7FBD156C-ACD2-462F-8F0A-EC5244D76AD4}"/>
                </a:ext>
              </a:extLst>
            </p:cNvPr>
            <p:cNvSpPr/>
            <p:nvPr/>
          </p:nvSpPr>
          <p:spPr>
            <a:xfrm>
              <a:off x="4455750" y="3378078"/>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grpSp>
      <p:grpSp>
        <p:nvGrpSpPr>
          <p:cNvPr id="42" name="Groupe 41">
            <a:extLst>
              <a:ext uri="{FF2B5EF4-FFF2-40B4-BE49-F238E27FC236}">
                <a16:creationId xmlns:a16="http://schemas.microsoft.com/office/drawing/2014/main" id="{9E8C7734-F2CE-41E2-A4B9-DF5376CB6B37}"/>
              </a:ext>
            </a:extLst>
          </p:cNvPr>
          <p:cNvGrpSpPr/>
          <p:nvPr/>
        </p:nvGrpSpPr>
        <p:grpSpPr>
          <a:xfrm>
            <a:off x="7745427" y="2081891"/>
            <a:ext cx="1336247" cy="850632"/>
            <a:chOff x="7745427" y="1875618"/>
            <a:chExt cx="1336247" cy="850632"/>
          </a:xfrm>
        </p:grpSpPr>
        <p:sp>
          <p:nvSpPr>
            <p:cNvPr id="106" name="Rectangle 105">
              <a:extLst>
                <a:ext uri="{FF2B5EF4-FFF2-40B4-BE49-F238E27FC236}">
                  <a16:creationId xmlns:a16="http://schemas.microsoft.com/office/drawing/2014/main" id="{543FE9DF-A26E-4EDE-840D-2DFAAC6CFDF6}"/>
                </a:ext>
              </a:extLst>
            </p:cNvPr>
            <p:cNvSpPr/>
            <p:nvPr/>
          </p:nvSpPr>
          <p:spPr>
            <a:xfrm rot="5400000">
              <a:off x="7617764" y="2420449"/>
              <a:ext cx="460705"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7" name="Rectangle 106">
              <a:extLst>
                <a:ext uri="{FF2B5EF4-FFF2-40B4-BE49-F238E27FC236}">
                  <a16:creationId xmlns:a16="http://schemas.microsoft.com/office/drawing/2014/main" id="{8F7579D9-9978-44AE-829F-C5AF72A14A6D}"/>
                </a:ext>
              </a:extLst>
            </p:cNvPr>
            <p:cNvSpPr/>
            <p:nvPr/>
          </p:nvSpPr>
          <p:spPr>
            <a:xfrm rot="5400000">
              <a:off x="8486000" y="2524219"/>
              <a:ext cx="253165"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 name="Rectangle 107">
              <a:extLst>
                <a:ext uri="{FF2B5EF4-FFF2-40B4-BE49-F238E27FC236}">
                  <a16:creationId xmlns:a16="http://schemas.microsoft.com/office/drawing/2014/main" id="{D4D45158-FB5E-4D12-BB12-3E3D6B2DB500}"/>
                </a:ext>
              </a:extLst>
            </p:cNvPr>
            <p:cNvSpPr/>
            <p:nvPr/>
          </p:nvSpPr>
          <p:spPr>
            <a:xfrm rot="5400000">
              <a:off x="8246340" y="1988794"/>
              <a:ext cx="244771"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 name="Rectangle 108">
              <a:extLst>
                <a:ext uri="{FF2B5EF4-FFF2-40B4-BE49-F238E27FC236}">
                  <a16:creationId xmlns:a16="http://schemas.microsoft.com/office/drawing/2014/main" id="{E61ECDB4-E813-4227-A610-588544AAA9D7}"/>
                </a:ext>
              </a:extLst>
            </p:cNvPr>
            <p:cNvSpPr/>
            <p:nvPr/>
          </p:nvSpPr>
          <p:spPr>
            <a:xfrm>
              <a:off x="8283077" y="2212006"/>
              <a:ext cx="798597" cy="28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0" name="Organigramme : Opération manuelle 109">
              <a:extLst>
                <a:ext uri="{FF2B5EF4-FFF2-40B4-BE49-F238E27FC236}">
                  <a16:creationId xmlns:a16="http://schemas.microsoft.com/office/drawing/2014/main" id="{E9F0E04F-F3F2-4BDB-AF70-B8C5D5B9043C}"/>
                </a:ext>
              </a:extLst>
            </p:cNvPr>
            <p:cNvSpPr/>
            <p:nvPr/>
          </p:nvSpPr>
          <p:spPr>
            <a:xfrm rot="5400000">
              <a:off x="8274721" y="2088507"/>
              <a:ext cx="431866" cy="275837"/>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1" name="Rectangle : coins arrondis 110">
              <a:extLst>
                <a:ext uri="{FF2B5EF4-FFF2-40B4-BE49-F238E27FC236}">
                  <a16:creationId xmlns:a16="http://schemas.microsoft.com/office/drawing/2014/main" id="{837A20BF-7C85-47B0-B7F8-6D3F0934634B}"/>
                </a:ext>
              </a:extLst>
            </p:cNvPr>
            <p:cNvSpPr/>
            <p:nvPr/>
          </p:nvSpPr>
          <p:spPr>
            <a:xfrm>
              <a:off x="8787729" y="2120629"/>
              <a:ext cx="247859" cy="2050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0D0A6683-263D-410A-A696-5E70101E93F3}"/>
                </a:ext>
              </a:extLst>
            </p:cNvPr>
            <p:cNvSpPr/>
            <p:nvPr/>
          </p:nvSpPr>
          <p:spPr>
            <a:xfrm>
              <a:off x="7832127" y="2666791"/>
              <a:ext cx="796446" cy="28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3" name="Rectangle 112">
              <a:extLst>
                <a:ext uri="{FF2B5EF4-FFF2-40B4-BE49-F238E27FC236}">
                  <a16:creationId xmlns:a16="http://schemas.microsoft.com/office/drawing/2014/main" id="{310BA7AA-6E59-41D5-838C-F4136B8641DF}"/>
                </a:ext>
              </a:extLst>
            </p:cNvPr>
            <p:cNvSpPr/>
            <p:nvPr/>
          </p:nvSpPr>
          <p:spPr>
            <a:xfrm rot="5400000">
              <a:off x="7725731" y="1982014"/>
              <a:ext cx="244771"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4" name="Rectangle : coins arrondis 113">
              <a:extLst>
                <a:ext uri="{FF2B5EF4-FFF2-40B4-BE49-F238E27FC236}">
                  <a16:creationId xmlns:a16="http://schemas.microsoft.com/office/drawing/2014/main" id="{F2BBC1AF-66DA-4E71-9BF6-D5CC33FDB375}"/>
                </a:ext>
              </a:extLst>
            </p:cNvPr>
            <p:cNvSpPr/>
            <p:nvPr/>
          </p:nvSpPr>
          <p:spPr>
            <a:xfrm>
              <a:off x="7745427" y="2019571"/>
              <a:ext cx="205380" cy="2695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3C251E29-56B8-4B92-81B9-09ADD9DA09DC}"/>
                </a:ext>
              </a:extLst>
            </p:cNvPr>
            <p:cNvSpPr/>
            <p:nvPr/>
          </p:nvSpPr>
          <p:spPr>
            <a:xfrm>
              <a:off x="7762542" y="2446957"/>
              <a:ext cx="168455" cy="1518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6" name="Rectangle 115">
              <a:extLst>
                <a:ext uri="{FF2B5EF4-FFF2-40B4-BE49-F238E27FC236}">
                  <a16:creationId xmlns:a16="http://schemas.microsoft.com/office/drawing/2014/main" id="{587DF242-B282-4727-B254-68E9832FFADC}"/>
                </a:ext>
              </a:extLst>
            </p:cNvPr>
            <p:cNvSpPr/>
            <p:nvPr/>
          </p:nvSpPr>
          <p:spPr>
            <a:xfrm>
              <a:off x="7832127" y="1875618"/>
              <a:ext cx="552589" cy="28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8" name="Cylindre 117">
              <a:extLst>
                <a:ext uri="{FF2B5EF4-FFF2-40B4-BE49-F238E27FC236}">
                  <a16:creationId xmlns:a16="http://schemas.microsoft.com/office/drawing/2014/main" id="{41408F61-967F-4123-B38F-58078D9D32CE}"/>
                </a:ext>
              </a:extLst>
            </p:cNvPr>
            <p:cNvSpPr/>
            <p:nvPr/>
          </p:nvSpPr>
          <p:spPr>
            <a:xfrm rot="5400000">
              <a:off x="8193111" y="2469951"/>
              <a:ext cx="91026" cy="421572"/>
            </a:xfrm>
            <a:prstGeom prst="can">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25" name="Groupe 124">
            <a:extLst>
              <a:ext uri="{FF2B5EF4-FFF2-40B4-BE49-F238E27FC236}">
                <a16:creationId xmlns:a16="http://schemas.microsoft.com/office/drawing/2014/main" id="{B4D3C1E6-7019-4219-BE90-57F9878F7BC1}"/>
              </a:ext>
            </a:extLst>
          </p:cNvPr>
          <p:cNvGrpSpPr/>
          <p:nvPr/>
        </p:nvGrpSpPr>
        <p:grpSpPr>
          <a:xfrm>
            <a:off x="7179672" y="3577263"/>
            <a:ext cx="973489" cy="794061"/>
            <a:chOff x="4949018" y="467991"/>
            <a:chExt cx="2930857" cy="2455743"/>
          </a:xfrm>
        </p:grpSpPr>
        <p:sp>
          <p:nvSpPr>
            <p:cNvPr id="126" name="Cylindre 125">
              <a:extLst>
                <a:ext uri="{FF2B5EF4-FFF2-40B4-BE49-F238E27FC236}">
                  <a16:creationId xmlns:a16="http://schemas.microsoft.com/office/drawing/2014/main" id="{44DC56A0-F034-41B6-8154-151E9D881730}"/>
                </a:ext>
              </a:extLst>
            </p:cNvPr>
            <p:cNvSpPr/>
            <p:nvPr/>
          </p:nvSpPr>
          <p:spPr>
            <a:xfrm rot="16200000">
              <a:off x="6172199" y="1216058"/>
              <a:ext cx="484495" cy="2930857"/>
            </a:xfrm>
            <a:prstGeom prst="can">
              <a:avLst>
                <a:gd name="adj" fmla="val 503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7" name="Cylindre 126">
              <a:extLst>
                <a:ext uri="{FF2B5EF4-FFF2-40B4-BE49-F238E27FC236}">
                  <a16:creationId xmlns:a16="http://schemas.microsoft.com/office/drawing/2014/main" id="{BA4DA442-ACE7-4576-B508-085D19B9A440}"/>
                </a:ext>
              </a:extLst>
            </p:cNvPr>
            <p:cNvSpPr/>
            <p:nvPr/>
          </p:nvSpPr>
          <p:spPr>
            <a:xfrm>
              <a:off x="5627995" y="467991"/>
              <a:ext cx="163773" cy="202036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8" name="Rectangle 127">
              <a:extLst>
                <a:ext uri="{FF2B5EF4-FFF2-40B4-BE49-F238E27FC236}">
                  <a16:creationId xmlns:a16="http://schemas.microsoft.com/office/drawing/2014/main" id="{4EB18643-46AA-4065-A64E-45234827A875}"/>
                </a:ext>
              </a:extLst>
            </p:cNvPr>
            <p:cNvSpPr/>
            <p:nvPr/>
          </p:nvSpPr>
          <p:spPr>
            <a:xfrm>
              <a:off x="5150324" y="520726"/>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9" name="Rectangle 128">
              <a:extLst>
                <a:ext uri="{FF2B5EF4-FFF2-40B4-BE49-F238E27FC236}">
                  <a16:creationId xmlns:a16="http://schemas.microsoft.com/office/drawing/2014/main" id="{B63D32C4-A020-45D7-9271-8F509A95DB4A}"/>
                </a:ext>
              </a:extLst>
            </p:cNvPr>
            <p:cNvSpPr/>
            <p:nvPr/>
          </p:nvSpPr>
          <p:spPr>
            <a:xfrm>
              <a:off x="5791768" y="520726"/>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0" name="Cylindre 129">
              <a:extLst>
                <a:ext uri="{FF2B5EF4-FFF2-40B4-BE49-F238E27FC236}">
                  <a16:creationId xmlns:a16="http://schemas.microsoft.com/office/drawing/2014/main" id="{50D10C40-7F5F-4FC5-946D-A25E2A985357}"/>
                </a:ext>
              </a:extLst>
            </p:cNvPr>
            <p:cNvSpPr/>
            <p:nvPr/>
          </p:nvSpPr>
          <p:spPr>
            <a:xfrm>
              <a:off x="7067109" y="467991"/>
              <a:ext cx="163773" cy="202036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1C840C8E-A2FC-410F-812F-5EA3CE5194A8}"/>
                </a:ext>
              </a:extLst>
            </p:cNvPr>
            <p:cNvSpPr/>
            <p:nvPr/>
          </p:nvSpPr>
          <p:spPr>
            <a:xfrm>
              <a:off x="6589438" y="520726"/>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2" name="Rectangle 131">
              <a:extLst>
                <a:ext uri="{FF2B5EF4-FFF2-40B4-BE49-F238E27FC236}">
                  <a16:creationId xmlns:a16="http://schemas.microsoft.com/office/drawing/2014/main" id="{DD230D9F-7F26-4A41-AADE-900979B413AC}"/>
                </a:ext>
              </a:extLst>
            </p:cNvPr>
            <p:cNvSpPr/>
            <p:nvPr/>
          </p:nvSpPr>
          <p:spPr>
            <a:xfrm>
              <a:off x="7230882" y="520726"/>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1" name="Groupe 40">
            <a:extLst>
              <a:ext uri="{FF2B5EF4-FFF2-40B4-BE49-F238E27FC236}">
                <a16:creationId xmlns:a16="http://schemas.microsoft.com/office/drawing/2014/main" id="{B4954DA6-7EDE-42D3-ABD0-9DD5BF76B2F2}"/>
              </a:ext>
            </a:extLst>
          </p:cNvPr>
          <p:cNvGrpSpPr/>
          <p:nvPr/>
        </p:nvGrpSpPr>
        <p:grpSpPr>
          <a:xfrm>
            <a:off x="6324130" y="3638157"/>
            <a:ext cx="349321" cy="684779"/>
            <a:chOff x="1930515" y="1451576"/>
            <a:chExt cx="1119115" cy="2020366"/>
          </a:xfrm>
        </p:grpSpPr>
        <p:sp>
          <p:nvSpPr>
            <p:cNvPr id="133" name="Cylindre 132">
              <a:extLst>
                <a:ext uri="{FF2B5EF4-FFF2-40B4-BE49-F238E27FC236}">
                  <a16:creationId xmlns:a16="http://schemas.microsoft.com/office/drawing/2014/main" id="{7532D4A9-9383-4E00-8A77-C18A22A06CE2}"/>
                </a:ext>
              </a:extLst>
            </p:cNvPr>
            <p:cNvSpPr/>
            <p:nvPr/>
          </p:nvSpPr>
          <p:spPr>
            <a:xfrm>
              <a:off x="2408186" y="1451576"/>
              <a:ext cx="163773" cy="202036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4" name="Rectangle 133">
              <a:extLst>
                <a:ext uri="{FF2B5EF4-FFF2-40B4-BE49-F238E27FC236}">
                  <a16:creationId xmlns:a16="http://schemas.microsoft.com/office/drawing/2014/main" id="{DC4E7B16-9028-4C9B-A205-66BD36A9977A}"/>
                </a:ext>
              </a:extLst>
            </p:cNvPr>
            <p:cNvSpPr/>
            <p:nvPr/>
          </p:nvSpPr>
          <p:spPr>
            <a:xfrm>
              <a:off x="1930515" y="1504311"/>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Rectangle 134">
              <a:extLst>
                <a:ext uri="{FF2B5EF4-FFF2-40B4-BE49-F238E27FC236}">
                  <a16:creationId xmlns:a16="http://schemas.microsoft.com/office/drawing/2014/main" id="{41DF2717-C0C9-4CE9-B8D2-4610F5CCA4EA}"/>
                </a:ext>
              </a:extLst>
            </p:cNvPr>
            <p:cNvSpPr/>
            <p:nvPr/>
          </p:nvSpPr>
          <p:spPr>
            <a:xfrm>
              <a:off x="2571959" y="1504311"/>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3" name="Accolade ouvrante 42">
            <a:extLst>
              <a:ext uri="{FF2B5EF4-FFF2-40B4-BE49-F238E27FC236}">
                <a16:creationId xmlns:a16="http://schemas.microsoft.com/office/drawing/2014/main" id="{5BC99EA6-3064-454A-B029-41238B12F9CF}"/>
              </a:ext>
            </a:extLst>
          </p:cNvPr>
          <p:cNvSpPr/>
          <p:nvPr/>
        </p:nvSpPr>
        <p:spPr>
          <a:xfrm>
            <a:off x="5419130" y="314536"/>
            <a:ext cx="317709" cy="97532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36" name="Accolade ouvrante 135">
            <a:extLst>
              <a:ext uri="{FF2B5EF4-FFF2-40B4-BE49-F238E27FC236}">
                <a16:creationId xmlns:a16="http://schemas.microsoft.com/office/drawing/2014/main" id="{2B27F991-B431-4728-A7DD-9A42E266604F}"/>
              </a:ext>
            </a:extLst>
          </p:cNvPr>
          <p:cNvSpPr/>
          <p:nvPr/>
        </p:nvSpPr>
        <p:spPr>
          <a:xfrm>
            <a:off x="5542476" y="1874163"/>
            <a:ext cx="317709" cy="114711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37" name="Accolade ouvrante 136">
            <a:extLst>
              <a:ext uri="{FF2B5EF4-FFF2-40B4-BE49-F238E27FC236}">
                <a16:creationId xmlns:a16="http://schemas.microsoft.com/office/drawing/2014/main" id="{0014A6E6-CFE5-481E-99C1-959619D7A1E5}"/>
              </a:ext>
            </a:extLst>
          </p:cNvPr>
          <p:cNvSpPr/>
          <p:nvPr/>
        </p:nvSpPr>
        <p:spPr>
          <a:xfrm>
            <a:off x="5745826" y="3394217"/>
            <a:ext cx="317709" cy="90991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138" name="Connecteur droit 137">
            <a:extLst>
              <a:ext uri="{FF2B5EF4-FFF2-40B4-BE49-F238E27FC236}">
                <a16:creationId xmlns:a16="http://schemas.microsoft.com/office/drawing/2014/main" id="{837A95E0-2EB6-4242-9C59-21DF570B6239}"/>
              </a:ext>
            </a:extLst>
          </p:cNvPr>
          <p:cNvCxnSpPr>
            <a:cxnSpLocks/>
          </p:cNvCxnSpPr>
          <p:nvPr/>
        </p:nvCxnSpPr>
        <p:spPr>
          <a:xfrm flipH="1">
            <a:off x="6003819" y="3080032"/>
            <a:ext cx="2164632"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7" name="Immagine 115" descr="Immagine che contiene diagramma&#10;&#10;Descrizione generata automaticamente">
            <a:extLst>
              <a:ext uri="{FF2B5EF4-FFF2-40B4-BE49-F238E27FC236}">
                <a16:creationId xmlns:a16="http://schemas.microsoft.com/office/drawing/2014/main" id="{BF581E69-3671-42D2-AF48-A1B635BC00FB}"/>
              </a:ext>
            </a:extLst>
          </p:cNvPr>
          <p:cNvPicPr>
            <a:picLocks noChangeAspect="1"/>
          </p:cNvPicPr>
          <p:nvPr/>
        </p:nvPicPr>
        <p:blipFill rotWithShape="1">
          <a:blip r:embed="rId5">
            <a:extLst>
              <a:ext uri="{28A0092B-C50C-407E-A947-70E740481C1C}">
                <a14:useLocalDpi xmlns:a14="http://schemas.microsoft.com/office/drawing/2010/main" val="0"/>
              </a:ext>
            </a:extLst>
          </a:blip>
          <a:srcRect r="2713"/>
          <a:stretch/>
        </p:blipFill>
        <p:spPr>
          <a:xfrm>
            <a:off x="551545" y="1796868"/>
            <a:ext cx="3355003" cy="2704133"/>
          </a:xfrm>
          <a:prstGeom prst="rect">
            <a:avLst/>
          </a:prstGeom>
        </p:spPr>
      </p:pic>
      <p:sp>
        <p:nvSpPr>
          <p:cNvPr id="44" name="ZoneTexte 43">
            <a:extLst>
              <a:ext uri="{FF2B5EF4-FFF2-40B4-BE49-F238E27FC236}">
                <a16:creationId xmlns:a16="http://schemas.microsoft.com/office/drawing/2014/main" id="{972CA860-5180-41A8-B827-0B38FE9E108E}"/>
              </a:ext>
            </a:extLst>
          </p:cNvPr>
          <p:cNvSpPr txBox="1"/>
          <p:nvPr/>
        </p:nvSpPr>
        <p:spPr>
          <a:xfrm>
            <a:off x="5970564" y="3363483"/>
            <a:ext cx="1442136" cy="230832"/>
          </a:xfrm>
          <a:prstGeom prst="rect">
            <a:avLst/>
          </a:prstGeom>
          <a:noFill/>
        </p:spPr>
        <p:txBody>
          <a:bodyPr wrap="square" rtlCol="0">
            <a:spAutoFit/>
          </a:bodyPr>
          <a:lstStyle/>
          <a:p>
            <a:r>
              <a:rPr lang="en-GB" sz="900" dirty="0"/>
              <a:t>Heat Pipe Radiator</a:t>
            </a:r>
          </a:p>
        </p:txBody>
      </p:sp>
      <p:sp>
        <p:nvSpPr>
          <p:cNvPr id="119" name="ZoneTexte 118">
            <a:extLst>
              <a:ext uri="{FF2B5EF4-FFF2-40B4-BE49-F238E27FC236}">
                <a16:creationId xmlns:a16="http://schemas.microsoft.com/office/drawing/2014/main" id="{44FCD356-C638-436C-9610-6C335D0BE6E4}"/>
              </a:ext>
            </a:extLst>
          </p:cNvPr>
          <p:cNvSpPr txBox="1"/>
          <p:nvPr/>
        </p:nvSpPr>
        <p:spPr>
          <a:xfrm>
            <a:off x="7023550" y="3330184"/>
            <a:ext cx="1518551" cy="230832"/>
          </a:xfrm>
          <a:prstGeom prst="rect">
            <a:avLst/>
          </a:prstGeom>
          <a:noFill/>
        </p:spPr>
        <p:txBody>
          <a:bodyPr wrap="square" rtlCol="0">
            <a:spAutoFit/>
          </a:bodyPr>
          <a:lstStyle/>
          <a:p>
            <a:r>
              <a:rPr lang="en-GB" sz="900" dirty="0"/>
              <a:t>Pumped Heat Pipe Radiator</a:t>
            </a:r>
          </a:p>
        </p:txBody>
      </p:sp>
      <p:sp>
        <p:nvSpPr>
          <p:cNvPr id="120" name="ZoneTexte 119">
            <a:extLst>
              <a:ext uri="{FF2B5EF4-FFF2-40B4-BE49-F238E27FC236}">
                <a16:creationId xmlns:a16="http://schemas.microsoft.com/office/drawing/2014/main" id="{7D3F04CD-B913-4AF7-B4C5-C090DC848127}"/>
              </a:ext>
            </a:extLst>
          </p:cNvPr>
          <p:cNvSpPr txBox="1"/>
          <p:nvPr/>
        </p:nvSpPr>
        <p:spPr>
          <a:xfrm>
            <a:off x="5874527" y="1845541"/>
            <a:ext cx="1009166" cy="400110"/>
          </a:xfrm>
          <a:prstGeom prst="rect">
            <a:avLst/>
          </a:prstGeom>
          <a:noFill/>
        </p:spPr>
        <p:txBody>
          <a:bodyPr wrap="square" rtlCol="0">
            <a:spAutoFit/>
          </a:bodyPr>
          <a:lstStyle/>
          <a:p>
            <a:r>
              <a:rPr lang="en-GB" sz="1000" dirty="0"/>
              <a:t>Thermoelectric</a:t>
            </a:r>
          </a:p>
          <a:p>
            <a:r>
              <a:rPr lang="en-GB" sz="1000" dirty="0"/>
              <a:t>Generator</a:t>
            </a:r>
          </a:p>
        </p:txBody>
      </p:sp>
      <p:sp>
        <p:nvSpPr>
          <p:cNvPr id="121" name="ZoneTexte 120">
            <a:extLst>
              <a:ext uri="{FF2B5EF4-FFF2-40B4-BE49-F238E27FC236}">
                <a16:creationId xmlns:a16="http://schemas.microsoft.com/office/drawing/2014/main" id="{5D2D7EA9-CFCD-4AB6-AC6F-37B809587EBD}"/>
              </a:ext>
            </a:extLst>
          </p:cNvPr>
          <p:cNvSpPr txBox="1"/>
          <p:nvPr/>
        </p:nvSpPr>
        <p:spPr>
          <a:xfrm>
            <a:off x="6985842" y="1799738"/>
            <a:ext cx="549291" cy="246221"/>
          </a:xfrm>
          <a:prstGeom prst="rect">
            <a:avLst/>
          </a:prstGeom>
          <a:noFill/>
        </p:spPr>
        <p:txBody>
          <a:bodyPr wrap="square" rtlCol="0">
            <a:spAutoFit/>
          </a:bodyPr>
          <a:lstStyle/>
          <a:p>
            <a:r>
              <a:rPr lang="en-GB" sz="1000" dirty="0"/>
              <a:t>Stirling</a:t>
            </a:r>
          </a:p>
        </p:txBody>
      </p:sp>
      <p:sp>
        <p:nvSpPr>
          <p:cNvPr id="122" name="ZoneTexte 121">
            <a:extLst>
              <a:ext uri="{FF2B5EF4-FFF2-40B4-BE49-F238E27FC236}">
                <a16:creationId xmlns:a16="http://schemas.microsoft.com/office/drawing/2014/main" id="{0622D24C-08B0-473F-9845-401D90E652C6}"/>
              </a:ext>
            </a:extLst>
          </p:cNvPr>
          <p:cNvSpPr txBox="1"/>
          <p:nvPr/>
        </p:nvSpPr>
        <p:spPr>
          <a:xfrm>
            <a:off x="7870110" y="1799738"/>
            <a:ext cx="1107233" cy="246221"/>
          </a:xfrm>
          <a:prstGeom prst="rect">
            <a:avLst/>
          </a:prstGeom>
          <a:noFill/>
        </p:spPr>
        <p:txBody>
          <a:bodyPr wrap="square" rtlCol="0">
            <a:spAutoFit/>
          </a:bodyPr>
          <a:lstStyle/>
          <a:p>
            <a:r>
              <a:rPr lang="en-GB" sz="1000" dirty="0"/>
              <a:t>K-Rankine cycle</a:t>
            </a:r>
          </a:p>
        </p:txBody>
      </p:sp>
      <p:sp>
        <p:nvSpPr>
          <p:cNvPr id="45" name="ZoneTexte 44">
            <a:extLst>
              <a:ext uri="{FF2B5EF4-FFF2-40B4-BE49-F238E27FC236}">
                <a16:creationId xmlns:a16="http://schemas.microsoft.com/office/drawing/2014/main" id="{88427B85-5022-4CA9-B17D-6BF792E2F271}"/>
              </a:ext>
            </a:extLst>
          </p:cNvPr>
          <p:cNvSpPr txBox="1"/>
          <p:nvPr/>
        </p:nvSpPr>
        <p:spPr>
          <a:xfrm>
            <a:off x="5845194" y="280594"/>
            <a:ext cx="1189518" cy="246221"/>
          </a:xfrm>
          <a:prstGeom prst="rect">
            <a:avLst/>
          </a:prstGeom>
          <a:noFill/>
        </p:spPr>
        <p:txBody>
          <a:bodyPr wrap="square" rtlCol="0">
            <a:spAutoFit/>
          </a:bodyPr>
          <a:lstStyle/>
          <a:p>
            <a:r>
              <a:rPr lang="en-GB" sz="1000" dirty="0"/>
              <a:t>Heat Pipe Reactor</a:t>
            </a:r>
          </a:p>
        </p:txBody>
      </p:sp>
      <p:sp>
        <p:nvSpPr>
          <p:cNvPr id="123" name="ZoneTexte 122">
            <a:extLst>
              <a:ext uri="{FF2B5EF4-FFF2-40B4-BE49-F238E27FC236}">
                <a16:creationId xmlns:a16="http://schemas.microsoft.com/office/drawing/2014/main" id="{D62F4529-4E71-4605-999C-47D3ED56436E}"/>
              </a:ext>
            </a:extLst>
          </p:cNvPr>
          <p:cNvSpPr txBox="1"/>
          <p:nvPr/>
        </p:nvSpPr>
        <p:spPr>
          <a:xfrm>
            <a:off x="6940373" y="258376"/>
            <a:ext cx="1340251" cy="246221"/>
          </a:xfrm>
          <a:prstGeom prst="rect">
            <a:avLst/>
          </a:prstGeom>
          <a:noFill/>
        </p:spPr>
        <p:txBody>
          <a:bodyPr wrap="square" rtlCol="0">
            <a:spAutoFit/>
          </a:bodyPr>
          <a:lstStyle/>
          <a:p>
            <a:r>
              <a:rPr lang="en-GB" sz="1000" dirty="0"/>
              <a:t>Molten Salt Reactor</a:t>
            </a:r>
          </a:p>
        </p:txBody>
      </p:sp>
      <p:cxnSp>
        <p:nvCxnSpPr>
          <p:cNvPr id="47" name="Connecteur droit avec flèche 46">
            <a:extLst>
              <a:ext uri="{FF2B5EF4-FFF2-40B4-BE49-F238E27FC236}">
                <a16:creationId xmlns:a16="http://schemas.microsoft.com/office/drawing/2014/main" id="{54D19752-80E1-4408-B7C8-5E9C9728DEAE}"/>
              </a:ext>
            </a:extLst>
          </p:cNvPr>
          <p:cNvCxnSpPr>
            <a:cxnSpLocks/>
            <a:stCxn id="136" idx="1"/>
          </p:cNvCxnSpPr>
          <p:nvPr/>
        </p:nvCxnSpPr>
        <p:spPr>
          <a:xfrm flipH="1">
            <a:off x="3504762" y="2447723"/>
            <a:ext cx="2037714" cy="393774"/>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50" name="ZoneTexte 49">
            <a:extLst>
              <a:ext uri="{FF2B5EF4-FFF2-40B4-BE49-F238E27FC236}">
                <a16:creationId xmlns:a16="http://schemas.microsoft.com/office/drawing/2014/main" id="{7F53C143-BFBF-4BF1-8349-0A1DCD49FDC4}"/>
              </a:ext>
            </a:extLst>
          </p:cNvPr>
          <p:cNvSpPr txBox="1"/>
          <p:nvPr/>
        </p:nvSpPr>
        <p:spPr>
          <a:xfrm>
            <a:off x="978686" y="4530141"/>
            <a:ext cx="2643096" cy="369332"/>
          </a:xfrm>
          <a:prstGeom prst="rect">
            <a:avLst/>
          </a:prstGeom>
          <a:noFill/>
        </p:spPr>
        <p:txBody>
          <a:bodyPr wrap="none" rtlCol="0">
            <a:spAutoFit/>
          </a:bodyPr>
          <a:lstStyle/>
          <a:p>
            <a:r>
              <a:rPr lang="en-GB" dirty="0"/>
              <a:t>Specific Mass vs Power [2]</a:t>
            </a:r>
          </a:p>
        </p:txBody>
      </p:sp>
    </p:spTree>
    <p:extLst>
      <p:ext uri="{BB962C8B-B14F-4D97-AF65-F5344CB8AC3E}">
        <p14:creationId xmlns:p14="http://schemas.microsoft.com/office/powerpoint/2010/main" val="32136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20A5B-AE9B-4491-B444-F2EC75764EE2}"/>
              </a:ext>
            </a:extLst>
          </p:cNvPr>
          <p:cNvSpPr>
            <a:spLocks noGrp="1"/>
          </p:cNvSpPr>
          <p:nvPr>
            <p:ph type="title"/>
          </p:nvPr>
        </p:nvSpPr>
        <p:spPr/>
        <p:txBody>
          <a:bodyPr/>
          <a:lstStyle/>
          <a:p>
            <a:r>
              <a:rPr lang="en-GB" dirty="0"/>
              <a:t>NEP Design challenges</a:t>
            </a:r>
          </a:p>
        </p:txBody>
      </p:sp>
      <p:sp>
        <p:nvSpPr>
          <p:cNvPr id="4" name="Espace réservé du numéro de diapositive 3">
            <a:extLst>
              <a:ext uri="{FF2B5EF4-FFF2-40B4-BE49-F238E27FC236}">
                <a16:creationId xmlns:a16="http://schemas.microsoft.com/office/drawing/2014/main" id="{5EA37DC0-C453-4504-A5FD-23A0DEBACD11}"/>
              </a:ext>
            </a:extLst>
          </p:cNvPr>
          <p:cNvSpPr>
            <a:spLocks noGrp="1"/>
          </p:cNvSpPr>
          <p:nvPr>
            <p:ph type="sldNum" sz="quarter" idx="12"/>
          </p:nvPr>
        </p:nvSpPr>
        <p:spPr/>
        <p:txBody>
          <a:bodyPr/>
          <a:lstStyle/>
          <a:p>
            <a:fld id="{0ABA5874-CF4A-CC44-94E1-74AC7DBBA936}" type="slidenum">
              <a:rPr lang="en-US" noProof="0" smtClean="0"/>
              <a:t>12</a:t>
            </a:fld>
            <a:endParaRPr lang="en-US" noProof="0" dirty="0"/>
          </a:p>
        </p:txBody>
      </p:sp>
      <p:sp>
        <p:nvSpPr>
          <p:cNvPr id="5" name="Espace réservé du pied de page 4">
            <a:extLst>
              <a:ext uri="{FF2B5EF4-FFF2-40B4-BE49-F238E27FC236}">
                <a16:creationId xmlns:a16="http://schemas.microsoft.com/office/drawing/2014/main" id="{D5E5FE7E-20A8-4B6E-8834-B375DFE891BF}"/>
              </a:ext>
            </a:extLst>
          </p:cNvPr>
          <p:cNvSpPr>
            <a:spLocks noGrp="1"/>
          </p:cNvSpPr>
          <p:nvPr>
            <p:ph type="ftr" sz="quarter" idx="10"/>
          </p:nvPr>
        </p:nvSpPr>
        <p:spPr/>
        <p:txBody>
          <a:bodyPr/>
          <a:lstStyle/>
          <a:p>
            <a:r>
              <a:rPr lang="fr-FR"/>
              <a:t>CST</a:t>
            </a:r>
            <a:endParaRPr lang="en-US" dirty="0"/>
          </a:p>
        </p:txBody>
      </p:sp>
      <p:grpSp>
        <p:nvGrpSpPr>
          <p:cNvPr id="39" name="Groupe 38">
            <a:extLst>
              <a:ext uri="{FF2B5EF4-FFF2-40B4-BE49-F238E27FC236}">
                <a16:creationId xmlns:a16="http://schemas.microsoft.com/office/drawing/2014/main" id="{AA5B0DF3-3083-4471-B207-CCF658DCABF6}"/>
              </a:ext>
            </a:extLst>
          </p:cNvPr>
          <p:cNvGrpSpPr/>
          <p:nvPr/>
        </p:nvGrpSpPr>
        <p:grpSpPr>
          <a:xfrm>
            <a:off x="4282507" y="454847"/>
            <a:ext cx="1345180" cy="4312416"/>
            <a:chOff x="5252521" y="467991"/>
            <a:chExt cx="1345180" cy="4312416"/>
          </a:xfrm>
        </p:grpSpPr>
        <p:grpSp>
          <p:nvGrpSpPr>
            <p:cNvPr id="6" name="Groupe 5">
              <a:extLst>
                <a:ext uri="{FF2B5EF4-FFF2-40B4-BE49-F238E27FC236}">
                  <a16:creationId xmlns:a16="http://schemas.microsoft.com/office/drawing/2014/main" id="{644D421D-2DE5-45B8-A7E9-C942C250CF7E}"/>
                </a:ext>
              </a:extLst>
            </p:cNvPr>
            <p:cNvGrpSpPr/>
            <p:nvPr/>
          </p:nvGrpSpPr>
          <p:grpSpPr>
            <a:xfrm>
              <a:off x="5252521" y="467991"/>
              <a:ext cx="1345180" cy="3722850"/>
              <a:chOff x="3919309" y="644676"/>
              <a:chExt cx="1345180" cy="3722850"/>
            </a:xfrm>
          </p:grpSpPr>
          <p:grpSp>
            <p:nvGrpSpPr>
              <p:cNvPr id="7" name="Groupe 6">
                <a:extLst>
                  <a:ext uri="{FF2B5EF4-FFF2-40B4-BE49-F238E27FC236}">
                    <a16:creationId xmlns:a16="http://schemas.microsoft.com/office/drawing/2014/main" id="{F7AA26BF-8AA7-4F2D-AF6D-2D5EA4C608D6}"/>
                  </a:ext>
                </a:extLst>
              </p:cNvPr>
              <p:cNvGrpSpPr/>
              <p:nvPr/>
            </p:nvGrpSpPr>
            <p:grpSpPr>
              <a:xfrm rot="5400000">
                <a:off x="3656646" y="1313912"/>
                <a:ext cx="1901728" cy="563256"/>
                <a:chOff x="1835788" y="2480776"/>
                <a:chExt cx="2271957" cy="722086"/>
              </a:xfrm>
            </p:grpSpPr>
            <p:sp>
              <p:nvSpPr>
                <p:cNvPr id="25" name="Rectangle : coins arrondis 24">
                  <a:extLst>
                    <a:ext uri="{FF2B5EF4-FFF2-40B4-BE49-F238E27FC236}">
                      <a16:creationId xmlns:a16="http://schemas.microsoft.com/office/drawing/2014/main" id="{BC77F412-E1F0-4CCB-BD8E-72DA1A342820}"/>
                    </a:ext>
                  </a:extLst>
                </p:cNvPr>
                <p:cNvSpPr/>
                <p:nvPr/>
              </p:nvSpPr>
              <p:spPr>
                <a:xfrm rot="5400000">
                  <a:off x="3332669" y="1954439"/>
                  <a:ext cx="45719" cy="1504431"/>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6" name="Rectangle : coins arrondis 25">
                  <a:extLst>
                    <a:ext uri="{FF2B5EF4-FFF2-40B4-BE49-F238E27FC236}">
                      <a16:creationId xmlns:a16="http://schemas.microsoft.com/office/drawing/2014/main" id="{5FD96CB1-FA3F-4022-9B4E-B38C22386905}"/>
                    </a:ext>
                  </a:extLst>
                </p:cNvPr>
                <p:cNvSpPr/>
                <p:nvPr/>
              </p:nvSpPr>
              <p:spPr>
                <a:xfrm rot="5400000">
                  <a:off x="3332669" y="2253480"/>
                  <a:ext cx="45719" cy="1504432"/>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7" name="Rectangle : coins arrondis 26">
                  <a:extLst>
                    <a:ext uri="{FF2B5EF4-FFF2-40B4-BE49-F238E27FC236}">
                      <a16:creationId xmlns:a16="http://schemas.microsoft.com/office/drawing/2014/main" id="{A1B6A8F3-21E1-47DC-BB7F-5E3361FCD461}"/>
                    </a:ext>
                  </a:extLst>
                </p:cNvPr>
                <p:cNvSpPr/>
                <p:nvPr/>
              </p:nvSpPr>
              <p:spPr>
                <a:xfrm>
                  <a:off x="1835788" y="2480776"/>
                  <a:ext cx="765371" cy="72208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sp>
            <p:nvSpPr>
              <p:cNvPr id="8" name="Trapèze 7">
                <a:extLst>
                  <a:ext uri="{FF2B5EF4-FFF2-40B4-BE49-F238E27FC236}">
                    <a16:creationId xmlns:a16="http://schemas.microsoft.com/office/drawing/2014/main" id="{4651D15E-19D3-4C52-A481-561D895741A6}"/>
                  </a:ext>
                </a:extLst>
              </p:cNvPr>
              <p:cNvSpPr/>
              <p:nvPr/>
            </p:nvSpPr>
            <p:spPr>
              <a:xfrm>
                <a:off x="4030833" y="1435866"/>
                <a:ext cx="1149601" cy="869747"/>
              </a:xfrm>
              <a:prstGeom prst="trapezoid">
                <a:avLst>
                  <a:gd name="adj" fmla="val 19466"/>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9" name="Groupe 8">
                <a:extLst>
                  <a:ext uri="{FF2B5EF4-FFF2-40B4-BE49-F238E27FC236}">
                    <a16:creationId xmlns:a16="http://schemas.microsoft.com/office/drawing/2014/main" id="{98181F3E-7DCF-4528-B9A4-2835F7E41DA4}"/>
                  </a:ext>
                </a:extLst>
              </p:cNvPr>
              <p:cNvGrpSpPr/>
              <p:nvPr/>
            </p:nvGrpSpPr>
            <p:grpSpPr>
              <a:xfrm rot="5400000">
                <a:off x="4345831" y="2432808"/>
                <a:ext cx="501583" cy="569320"/>
                <a:chOff x="4012496" y="2490846"/>
                <a:chExt cx="599231" cy="729860"/>
              </a:xfrm>
            </p:grpSpPr>
            <p:grpSp>
              <p:nvGrpSpPr>
                <p:cNvPr id="19" name="Groupe 18">
                  <a:extLst>
                    <a:ext uri="{FF2B5EF4-FFF2-40B4-BE49-F238E27FC236}">
                      <a16:creationId xmlns:a16="http://schemas.microsoft.com/office/drawing/2014/main" id="{24462DEB-CC49-4E3A-BF6C-41DB7F688C13}"/>
                    </a:ext>
                  </a:extLst>
                </p:cNvPr>
                <p:cNvGrpSpPr/>
                <p:nvPr/>
              </p:nvGrpSpPr>
              <p:grpSpPr>
                <a:xfrm>
                  <a:off x="4012496" y="2490846"/>
                  <a:ext cx="599231" cy="245969"/>
                  <a:chOff x="3187700" y="625567"/>
                  <a:chExt cx="542081" cy="245969"/>
                </a:xfrm>
              </p:grpSpPr>
              <p:sp>
                <p:nvSpPr>
                  <p:cNvPr id="23" name="Rectangle : coins arrondis 22">
                    <a:extLst>
                      <a:ext uri="{FF2B5EF4-FFF2-40B4-BE49-F238E27FC236}">
                        <a16:creationId xmlns:a16="http://schemas.microsoft.com/office/drawing/2014/main" id="{664E2737-0A53-4C3E-ADCE-98A8FB64441B}"/>
                      </a:ext>
                    </a:extLst>
                  </p:cNvPr>
                  <p:cNvSpPr/>
                  <p:nvPr/>
                </p:nvSpPr>
                <p:spPr>
                  <a:xfrm>
                    <a:off x="3187700" y="687481"/>
                    <a:ext cx="392013"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7A37843A-9107-4281-9D67-01A40A5CD828}"/>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F4650724-50F5-42AD-A6B9-0C752C4FF34D}"/>
                    </a:ext>
                  </a:extLst>
                </p:cNvPr>
                <p:cNvGrpSpPr/>
                <p:nvPr/>
              </p:nvGrpSpPr>
              <p:grpSpPr>
                <a:xfrm>
                  <a:off x="4020479" y="2974737"/>
                  <a:ext cx="583409" cy="245969"/>
                  <a:chOff x="3146372" y="625567"/>
                  <a:chExt cx="583409" cy="245969"/>
                </a:xfrm>
              </p:grpSpPr>
              <p:sp>
                <p:nvSpPr>
                  <p:cNvPr id="21" name="Rectangle : coins arrondis 20">
                    <a:extLst>
                      <a:ext uri="{FF2B5EF4-FFF2-40B4-BE49-F238E27FC236}">
                        <a16:creationId xmlns:a16="http://schemas.microsoft.com/office/drawing/2014/main" id="{8BBA3534-8FAB-4AD9-B59E-C50531E09C78}"/>
                      </a:ext>
                    </a:extLst>
                  </p:cNvPr>
                  <p:cNvSpPr/>
                  <p:nvPr/>
                </p:nvSpPr>
                <p:spPr>
                  <a:xfrm>
                    <a:off x="3146372" y="687481"/>
                    <a:ext cx="433341"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343B186A-51A6-4547-A8ED-7EE14413A896}"/>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0" name="Groupe 9">
                <a:extLst>
                  <a:ext uri="{FF2B5EF4-FFF2-40B4-BE49-F238E27FC236}">
                    <a16:creationId xmlns:a16="http://schemas.microsoft.com/office/drawing/2014/main" id="{F36192FA-B451-45D6-BF42-B95AC771FAE6}"/>
                  </a:ext>
                </a:extLst>
              </p:cNvPr>
              <p:cNvGrpSpPr/>
              <p:nvPr/>
            </p:nvGrpSpPr>
            <p:grpSpPr>
              <a:xfrm rot="5400000">
                <a:off x="3740908" y="2843946"/>
                <a:ext cx="1701981" cy="1345180"/>
                <a:chOff x="4250081" y="1999582"/>
                <a:chExt cx="2033324" cy="1724500"/>
              </a:xfrm>
            </p:grpSpPr>
            <p:sp>
              <p:nvSpPr>
                <p:cNvPr id="11" name="Rectangle 10">
                  <a:extLst>
                    <a:ext uri="{FF2B5EF4-FFF2-40B4-BE49-F238E27FC236}">
                      <a16:creationId xmlns:a16="http://schemas.microsoft.com/office/drawing/2014/main" id="{C0B755C2-8748-4EEB-AC1A-4B05CE4797F0}"/>
                    </a:ext>
                  </a:extLst>
                </p:cNvPr>
                <p:cNvSpPr/>
                <p:nvPr/>
              </p:nvSpPr>
              <p:spPr>
                <a:xfrm rot="5400000">
                  <a:off x="5376635" y="1375884"/>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2" name="Rectangle : coins arrondis 11">
                  <a:extLst>
                    <a:ext uri="{FF2B5EF4-FFF2-40B4-BE49-F238E27FC236}">
                      <a16:creationId xmlns:a16="http://schemas.microsoft.com/office/drawing/2014/main" id="{4BA1B94F-5CD9-40DA-B02C-D27FFE0D4B65}"/>
                    </a:ext>
                  </a:extLst>
                </p:cNvPr>
                <p:cNvSpPr/>
                <p:nvPr/>
              </p:nvSpPr>
              <p:spPr>
                <a:xfrm rot="5400000">
                  <a:off x="5236031" y="1292815"/>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3" name="Rectangle : coins arrondis 12">
                  <a:extLst>
                    <a:ext uri="{FF2B5EF4-FFF2-40B4-BE49-F238E27FC236}">
                      <a16:creationId xmlns:a16="http://schemas.microsoft.com/office/drawing/2014/main" id="{56986DCF-38B8-4E57-80A9-882FBB2B303C}"/>
                    </a:ext>
                  </a:extLst>
                </p:cNvPr>
                <p:cNvSpPr/>
                <p:nvPr/>
              </p:nvSpPr>
              <p:spPr>
                <a:xfrm rot="10800000">
                  <a:off x="4250081" y="2309354"/>
                  <a:ext cx="53669" cy="243406"/>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4" name="Rectangle 13">
                  <a:extLst>
                    <a:ext uri="{FF2B5EF4-FFF2-40B4-BE49-F238E27FC236}">
                      <a16:creationId xmlns:a16="http://schemas.microsoft.com/office/drawing/2014/main" id="{A3B5F000-0EEE-4AEF-AF22-0D4250D59888}"/>
                    </a:ext>
                  </a:extLst>
                </p:cNvPr>
                <p:cNvSpPr/>
                <p:nvPr/>
              </p:nvSpPr>
              <p:spPr>
                <a:xfrm rot="5400000">
                  <a:off x="5376635" y="1711362"/>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5" name="Rectangle 14">
                  <a:extLst>
                    <a:ext uri="{FF2B5EF4-FFF2-40B4-BE49-F238E27FC236}">
                      <a16:creationId xmlns:a16="http://schemas.microsoft.com/office/drawing/2014/main" id="{3F2CD2E9-D3C8-4274-BD64-E1BBFEB13640}"/>
                    </a:ext>
                  </a:extLst>
                </p:cNvPr>
                <p:cNvSpPr/>
                <p:nvPr/>
              </p:nvSpPr>
              <p:spPr>
                <a:xfrm rot="5400000">
                  <a:off x="5384503" y="2497541"/>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6" name="Rectangle : coins arrondis 15">
                  <a:extLst>
                    <a:ext uri="{FF2B5EF4-FFF2-40B4-BE49-F238E27FC236}">
                      <a16:creationId xmlns:a16="http://schemas.microsoft.com/office/drawing/2014/main" id="{496EF744-085C-436E-A758-3FBE2D3D0FCB}"/>
                    </a:ext>
                  </a:extLst>
                </p:cNvPr>
                <p:cNvSpPr/>
                <p:nvPr/>
              </p:nvSpPr>
              <p:spPr>
                <a:xfrm rot="5400000">
                  <a:off x="5251738" y="2411946"/>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7" name="Rectangle : coins arrondis 16">
                  <a:extLst>
                    <a:ext uri="{FF2B5EF4-FFF2-40B4-BE49-F238E27FC236}">
                      <a16:creationId xmlns:a16="http://schemas.microsoft.com/office/drawing/2014/main" id="{225AE21D-650D-467C-81C3-8B72DBBBB874}"/>
                    </a:ext>
                  </a:extLst>
                </p:cNvPr>
                <p:cNvSpPr/>
                <p:nvPr/>
              </p:nvSpPr>
              <p:spPr>
                <a:xfrm rot="10800000">
                  <a:off x="4257948" y="3170065"/>
                  <a:ext cx="45802" cy="267377"/>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8" name="Rectangle 17">
                  <a:extLst>
                    <a:ext uri="{FF2B5EF4-FFF2-40B4-BE49-F238E27FC236}">
                      <a16:creationId xmlns:a16="http://schemas.microsoft.com/office/drawing/2014/main" id="{DB834CA5-F879-4F62-8251-A050F324F6AB}"/>
                    </a:ext>
                  </a:extLst>
                </p:cNvPr>
                <p:cNvSpPr/>
                <p:nvPr/>
              </p:nvSpPr>
              <p:spPr>
                <a:xfrm rot="5400000">
                  <a:off x="5384503" y="2833019"/>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grpSp>
          <p:nvGrpSpPr>
            <p:cNvPr id="28" name="Groupe 27">
              <a:extLst>
                <a:ext uri="{FF2B5EF4-FFF2-40B4-BE49-F238E27FC236}">
                  <a16:creationId xmlns:a16="http://schemas.microsoft.com/office/drawing/2014/main" id="{733C1305-4E86-4D5F-B273-D4703057EBC1}"/>
                </a:ext>
              </a:extLst>
            </p:cNvPr>
            <p:cNvGrpSpPr/>
            <p:nvPr/>
          </p:nvGrpSpPr>
          <p:grpSpPr>
            <a:xfrm rot="5400000">
              <a:off x="4772204" y="3270946"/>
              <a:ext cx="2302371" cy="716551"/>
              <a:chOff x="4237149" y="2404735"/>
              <a:chExt cx="2750598" cy="918608"/>
            </a:xfrm>
          </p:grpSpPr>
          <p:sp>
            <p:nvSpPr>
              <p:cNvPr id="29" name="Trapèze 28">
                <a:extLst>
                  <a:ext uri="{FF2B5EF4-FFF2-40B4-BE49-F238E27FC236}">
                    <a16:creationId xmlns:a16="http://schemas.microsoft.com/office/drawing/2014/main" id="{BDB363AC-C4D8-43DF-8E9E-E56B786B43E4}"/>
                  </a:ext>
                </a:extLst>
              </p:cNvPr>
              <p:cNvSpPr/>
              <p:nvPr/>
            </p:nvSpPr>
            <p:spPr>
              <a:xfrm rot="16200000">
                <a:off x="6664010" y="241647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30" name="Trapèze 29">
                <a:extLst>
                  <a:ext uri="{FF2B5EF4-FFF2-40B4-BE49-F238E27FC236}">
                    <a16:creationId xmlns:a16="http://schemas.microsoft.com/office/drawing/2014/main" id="{68647C27-77B3-4A8C-A33D-8FCCEEF1EE3B}"/>
                  </a:ext>
                </a:extLst>
              </p:cNvPr>
              <p:cNvSpPr/>
              <p:nvPr/>
            </p:nvSpPr>
            <p:spPr>
              <a:xfrm rot="16200000">
                <a:off x="6664008" y="299960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31" name="Groupe 30">
                <a:extLst>
                  <a:ext uri="{FF2B5EF4-FFF2-40B4-BE49-F238E27FC236}">
                    <a16:creationId xmlns:a16="http://schemas.microsoft.com/office/drawing/2014/main" id="{5811AA13-00A8-42A4-B120-5F8DF7A27D4A}"/>
                  </a:ext>
                </a:extLst>
              </p:cNvPr>
              <p:cNvGrpSpPr/>
              <p:nvPr/>
            </p:nvGrpSpPr>
            <p:grpSpPr>
              <a:xfrm>
                <a:off x="4237149" y="2670255"/>
                <a:ext cx="2486317" cy="139023"/>
                <a:chOff x="6049807" y="2267280"/>
                <a:chExt cx="2486317" cy="210454"/>
              </a:xfrm>
            </p:grpSpPr>
            <p:cxnSp>
              <p:nvCxnSpPr>
                <p:cNvPr id="36" name="Connecteur droit 35">
                  <a:extLst>
                    <a:ext uri="{FF2B5EF4-FFF2-40B4-BE49-F238E27FC236}">
                      <a16:creationId xmlns:a16="http://schemas.microsoft.com/office/drawing/2014/main" id="{2D343514-BBFF-41E6-86BE-F91D95D2BE6C}"/>
                    </a:ext>
                  </a:extLst>
                </p:cNvPr>
                <p:cNvCxnSpPr>
                  <a:cxnSpLocks/>
                </p:cNvCxnSpPr>
                <p:nvPr/>
              </p:nvCxnSpPr>
              <p:spPr>
                <a:xfrm>
                  <a:off x="6060828" y="2268638"/>
                  <a:ext cx="0" cy="209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Connecteur droit 36">
                  <a:extLst>
                    <a:ext uri="{FF2B5EF4-FFF2-40B4-BE49-F238E27FC236}">
                      <a16:creationId xmlns:a16="http://schemas.microsoft.com/office/drawing/2014/main" id="{0489D7D6-C639-4554-9490-9B3EEC0EA53D}"/>
                    </a:ext>
                  </a:extLst>
                </p:cNvPr>
                <p:cNvCxnSpPr>
                  <a:cxnSpLocks/>
                </p:cNvCxnSpPr>
                <p:nvPr/>
              </p:nvCxnSpPr>
              <p:spPr>
                <a:xfrm flipH="1">
                  <a:off x="6049807" y="2469010"/>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Connecteur droit 37">
                  <a:extLst>
                    <a:ext uri="{FF2B5EF4-FFF2-40B4-BE49-F238E27FC236}">
                      <a16:creationId xmlns:a16="http://schemas.microsoft.com/office/drawing/2014/main" id="{51BB77C5-549A-4185-B1E0-1FB9FB9DC0B5}"/>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2" name="Groupe 31">
                <a:extLst>
                  <a:ext uri="{FF2B5EF4-FFF2-40B4-BE49-F238E27FC236}">
                    <a16:creationId xmlns:a16="http://schemas.microsoft.com/office/drawing/2014/main" id="{84E59153-B998-41F4-BA9C-EDFBA90FDEF2}"/>
                  </a:ext>
                </a:extLst>
              </p:cNvPr>
              <p:cNvGrpSpPr/>
              <p:nvPr/>
            </p:nvGrpSpPr>
            <p:grpSpPr>
              <a:xfrm rot="10800000">
                <a:off x="4237149" y="2894059"/>
                <a:ext cx="2486317" cy="142812"/>
                <a:chOff x="6041825" y="2267280"/>
                <a:chExt cx="2486317" cy="216190"/>
              </a:xfrm>
            </p:grpSpPr>
            <p:cxnSp>
              <p:nvCxnSpPr>
                <p:cNvPr id="33" name="Connecteur droit 32">
                  <a:extLst>
                    <a:ext uri="{FF2B5EF4-FFF2-40B4-BE49-F238E27FC236}">
                      <a16:creationId xmlns:a16="http://schemas.microsoft.com/office/drawing/2014/main" id="{8B339EDC-3987-4D6C-B631-950EE99D03F9}"/>
                    </a:ext>
                  </a:extLst>
                </p:cNvPr>
                <p:cNvCxnSpPr>
                  <a:cxnSpLocks/>
                </p:cNvCxnSpPr>
                <p:nvPr/>
              </p:nvCxnSpPr>
              <p:spPr>
                <a:xfrm>
                  <a:off x="6052321" y="2274373"/>
                  <a:ext cx="0" cy="209097"/>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Connecteur droit 33">
                  <a:extLst>
                    <a:ext uri="{FF2B5EF4-FFF2-40B4-BE49-F238E27FC236}">
                      <a16:creationId xmlns:a16="http://schemas.microsoft.com/office/drawing/2014/main" id="{2DEC9434-4A63-4127-9EF9-E2DEFC01BA28}"/>
                    </a:ext>
                  </a:extLst>
                </p:cNvPr>
                <p:cNvCxnSpPr>
                  <a:cxnSpLocks/>
                </p:cNvCxnSpPr>
                <p:nvPr/>
              </p:nvCxnSpPr>
              <p:spPr>
                <a:xfrm flipH="1">
                  <a:off x="6041825" y="2469013"/>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Connecteur droit 34">
                  <a:extLst>
                    <a:ext uri="{FF2B5EF4-FFF2-40B4-BE49-F238E27FC236}">
                      <a16:creationId xmlns:a16="http://schemas.microsoft.com/office/drawing/2014/main" id="{48A1FBD3-1440-431D-950D-3C4A1F86C792}"/>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grpSp>
      <p:sp>
        <p:nvSpPr>
          <p:cNvPr id="40" name="ZoneTexte 39">
            <a:extLst>
              <a:ext uri="{FF2B5EF4-FFF2-40B4-BE49-F238E27FC236}">
                <a16:creationId xmlns:a16="http://schemas.microsoft.com/office/drawing/2014/main" id="{4DDF5E0B-CD4E-4AA8-BFAB-BB0441D91D83}"/>
              </a:ext>
            </a:extLst>
          </p:cNvPr>
          <p:cNvSpPr txBox="1"/>
          <p:nvPr/>
        </p:nvSpPr>
        <p:spPr>
          <a:xfrm>
            <a:off x="99680" y="533173"/>
            <a:ext cx="4374105" cy="923330"/>
          </a:xfrm>
          <a:prstGeom prst="rect">
            <a:avLst/>
          </a:prstGeom>
          <a:noFill/>
        </p:spPr>
        <p:txBody>
          <a:bodyPr wrap="square" rtlCol="0">
            <a:spAutoFit/>
          </a:bodyPr>
          <a:lstStyle/>
          <a:p>
            <a:pPr marL="342900" indent="-342900">
              <a:buFont typeface="+mj-lt"/>
              <a:buAutoNum type="arabicPeriod" startAt="3"/>
            </a:pPr>
            <a:r>
              <a:rPr lang="en-US" dirty="0"/>
              <a:t>NEP Competitiveness.</a:t>
            </a:r>
          </a:p>
          <a:p>
            <a:pPr marL="342900" indent="-342900">
              <a:buAutoNum type="arabicPeriod" startAt="2"/>
            </a:pPr>
            <a:endParaRPr lang="en-US" dirty="0"/>
          </a:p>
          <a:p>
            <a:endParaRPr lang="en-US" dirty="0"/>
          </a:p>
        </p:txBody>
      </p:sp>
      <p:pic>
        <p:nvPicPr>
          <p:cNvPr id="117" name="Immagine 115" descr="Immagine che contiene diagramma&#10;&#10;Descrizione generata automaticamente">
            <a:extLst>
              <a:ext uri="{FF2B5EF4-FFF2-40B4-BE49-F238E27FC236}">
                <a16:creationId xmlns:a16="http://schemas.microsoft.com/office/drawing/2014/main" id="{BF581E69-3671-42D2-AF48-A1B635BC00FB}"/>
              </a:ext>
            </a:extLst>
          </p:cNvPr>
          <p:cNvPicPr>
            <a:picLocks noChangeAspect="1"/>
          </p:cNvPicPr>
          <p:nvPr/>
        </p:nvPicPr>
        <p:blipFill rotWithShape="1">
          <a:blip r:embed="rId3">
            <a:extLst>
              <a:ext uri="{28A0092B-C50C-407E-A947-70E740481C1C}">
                <a14:useLocalDpi xmlns:a14="http://schemas.microsoft.com/office/drawing/2010/main" val="0"/>
              </a:ext>
            </a:extLst>
          </a:blip>
          <a:srcRect r="2713"/>
          <a:stretch/>
        </p:blipFill>
        <p:spPr>
          <a:xfrm>
            <a:off x="551545" y="1796868"/>
            <a:ext cx="3355003" cy="2704133"/>
          </a:xfrm>
          <a:prstGeom prst="rect">
            <a:avLst/>
          </a:prstGeom>
        </p:spPr>
      </p:pic>
      <p:sp>
        <p:nvSpPr>
          <p:cNvPr id="46" name="ZoneTexte 45">
            <a:extLst>
              <a:ext uri="{FF2B5EF4-FFF2-40B4-BE49-F238E27FC236}">
                <a16:creationId xmlns:a16="http://schemas.microsoft.com/office/drawing/2014/main" id="{02581B10-60E7-491A-B709-6FA942162143}"/>
              </a:ext>
            </a:extLst>
          </p:cNvPr>
          <p:cNvSpPr txBox="1"/>
          <p:nvPr/>
        </p:nvSpPr>
        <p:spPr>
          <a:xfrm>
            <a:off x="551545" y="980354"/>
            <a:ext cx="3257961" cy="369332"/>
          </a:xfrm>
          <a:prstGeom prst="rect">
            <a:avLst/>
          </a:prstGeom>
          <a:noFill/>
        </p:spPr>
        <p:txBody>
          <a:bodyPr wrap="square" rtlCol="0">
            <a:spAutoFit/>
          </a:bodyPr>
          <a:lstStyle/>
          <a:p>
            <a:pPr marL="285750" indent="-285750">
              <a:buFont typeface="Arial" panose="020B0604020202020204" pitchFamily="34" charset="0"/>
              <a:buChar char="•"/>
            </a:pPr>
            <a:r>
              <a:rPr lang="en-GB" dirty="0"/>
              <a:t>Specific Mass (kg/</a:t>
            </a:r>
            <a:r>
              <a:rPr lang="en-GB" dirty="0" err="1"/>
              <a:t>kWe</a:t>
            </a:r>
            <a:r>
              <a:rPr lang="en-GB" dirty="0"/>
              <a:t>)  (1/</a:t>
            </a:r>
            <a:r>
              <a:rPr lang="el-GR" dirty="0"/>
              <a:t>α</a:t>
            </a:r>
            <a:r>
              <a:rPr lang="en-GB" dirty="0"/>
              <a:t>)</a:t>
            </a:r>
          </a:p>
        </p:txBody>
      </p:sp>
      <p:sp>
        <p:nvSpPr>
          <p:cNvPr id="48" name="ZoneTexte 47">
            <a:extLst>
              <a:ext uri="{FF2B5EF4-FFF2-40B4-BE49-F238E27FC236}">
                <a16:creationId xmlns:a16="http://schemas.microsoft.com/office/drawing/2014/main" id="{32A01B51-C941-4309-A71B-E2FF0B185D74}"/>
              </a:ext>
            </a:extLst>
          </p:cNvPr>
          <p:cNvSpPr txBox="1"/>
          <p:nvPr/>
        </p:nvSpPr>
        <p:spPr>
          <a:xfrm>
            <a:off x="5681456" y="1064035"/>
            <a:ext cx="3129444" cy="923330"/>
          </a:xfrm>
          <a:prstGeom prst="rect">
            <a:avLst/>
          </a:prstGeom>
          <a:noFill/>
        </p:spPr>
        <p:txBody>
          <a:bodyPr wrap="square" rtlCol="0">
            <a:spAutoFit/>
          </a:bodyPr>
          <a:lstStyle/>
          <a:p>
            <a:pPr marL="285750" indent="-285750">
              <a:buFont typeface="Arial" panose="020B0604020202020204" pitchFamily="34" charset="0"/>
              <a:buChar char="•"/>
            </a:pPr>
            <a:r>
              <a:rPr lang="en-GB" dirty="0"/>
              <a:t>Crucial to minimize specific mass to improve competitiveness </a:t>
            </a:r>
          </a:p>
        </p:txBody>
      </p:sp>
      <p:sp>
        <p:nvSpPr>
          <p:cNvPr id="139" name="ZoneTexte 138">
            <a:extLst>
              <a:ext uri="{FF2B5EF4-FFF2-40B4-BE49-F238E27FC236}">
                <a16:creationId xmlns:a16="http://schemas.microsoft.com/office/drawing/2014/main" id="{22EF504A-3639-491A-AE6B-E5F49E9FF9BF}"/>
              </a:ext>
            </a:extLst>
          </p:cNvPr>
          <p:cNvSpPr txBox="1"/>
          <p:nvPr/>
        </p:nvSpPr>
        <p:spPr>
          <a:xfrm>
            <a:off x="5681456" y="2416764"/>
            <a:ext cx="3129444" cy="1200329"/>
          </a:xfrm>
          <a:prstGeom prst="rect">
            <a:avLst/>
          </a:prstGeom>
          <a:noFill/>
        </p:spPr>
        <p:txBody>
          <a:bodyPr wrap="square" rtlCol="0">
            <a:spAutoFit/>
          </a:bodyPr>
          <a:lstStyle/>
          <a:p>
            <a:pPr marL="285750" indent="-285750">
              <a:buFont typeface="Arial" panose="020B0604020202020204" pitchFamily="34" charset="0"/>
              <a:buChar char="•"/>
            </a:pPr>
            <a:r>
              <a:rPr lang="en-GB" dirty="0"/>
              <a:t>Competitiveness can be measured in terms of Mission Cost or Mission Duration</a:t>
            </a:r>
          </a:p>
        </p:txBody>
      </p:sp>
      <p:sp>
        <p:nvSpPr>
          <p:cNvPr id="142" name="ZoneTexte 141">
            <a:extLst>
              <a:ext uri="{FF2B5EF4-FFF2-40B4-BE49-F238E27FC236}">
                <a16:creationId xmlns:a16="http://schemas.microsoft.com/office/drawing/2014/main" id="{5DC8358F-0D30-49F0-8E9A-509221F0419F}"/>
              </a:ext>
            </a:extLst>
          </p:cNvPr>
          <p:cNvSpPr txBox="1"/>
          <p:nvPr/>
        </p:nvSpPr>
        <p:spPr>
          <a:xfrm>
            <a:off x="978686" y="4530141"/>
            <a:ext cx="2643096" cy="369332"/>
          </a:xfrm>
          <a:prstGeom prst="rect">
            <a:avLst/>
          </a:prstGeom>
          <a:noFill/>
        </p:spPr>
        <p:txBody>
          <a:bodyPr wrap="none" rtlCol="0">
            <a:spAutoFit/>
          </a:bodyPr>
          <a:lstStyle/>
          <a:p>
            <a:r>
              <a:rPr lang="en-GB" dirty="0"/>
              <a:t>Specific Mass vs Power [2]</a:t>
            </a:r>
          </a:p>
        </p:txBody>
      </p:sp>
    </p:spTree>
    <p:extLst>
      <p:ext uri="{BB962C8B-B14F-4D97-AF65-F5344CB8AC3E}">
        <p14:creationId xmlns:p14="http://schemas.microsoft.com/office/powerpoint/2010/main" val="13800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ABA5874-CF4A-CC44-94E1-74AC7DBBA936}" type="slidenum">
              <a:rPr lang="en-US" smtClean="0"/>
              <a:t>13</a:t>
            </a:fld>
            <a:endParaRPr lang="en-US"/>
          </a:p>
        </p:txBody>
      </p:sp>
      <p:sp>
        <p:nvSpPr>
          <p:cNvPr id="4" name="Titre 3"/>
          <p:cNvSpPr>
            <a:spLocks noGrp="1"/>
          </p:cNvSpPr>
          <p:nvPr>
            <p:ph type="title"/>
          </p:nvPr>
        </p:nvSpPr>
        <p:spPr>
          <a:xfrm>
            <a:off x="1127408" y="2363819"/>
            <a:ext cx="3511793" cy="1274046"/>
          </a:xfrm>
        </p:spPr>
        <p:txBody>
          <a:bodyPr/>
          <a:lstStyle/>
          <a:p>
            <a:r>
              <a:rPr lang="en-GB" sz="2400" dirty="0"/>
              <a:t>PRESTO (NE</a:t>
            </a:r>
            <a:r>
              <a:rPr lang="en-GB" sz="2400" b="1" u="sng" dirty="0"/>
              <a:t>P</a:t>
            </a:r>
            <a:r>
              <a:rPr lang="en-GB" sz="2400" dirty="0"/>
              <a:t> </a:t>
            </a:r>
            <a:r>
              <a:rPr lang="en-GB" sz="2400" b="1" u="sng" dirty="0"/>
              <a:t>R</a:t>
            </a:r>
            <a:r>
              <a:rPr lang="en-GB" sz="2400" dirty="0"/>
              <a:t>ocket D</a:t>
            </a:r>
            <a:r>
              <a:rPr lang="en-GB" sz="2400" b="1" u="sng" dirty="0"/>
              <a:t>es</a:t>
            </a:r>
            <a:r>
              <a:rPr lang="en-GB" sz="2400" dirty="0"/>
              <a:t>ign </a:t>
            </a:r>
            <a:r>
              <a:rPr lang="en-GB" sz="2400" b="1" u="sng" dirty="0"/>
              <a:t>To</a:t>
            </a:r>
            <a:r>
              <a:rPr lang="en-GB" sz="2400" dirty="0"/>
              <a:t>ol )</a:t>
            </a:r>
            <a:br>
              <a:rPr lang="en-GB" sz="2400" dirty="0"/>
            </a:br>
            <a:r>
              <a:rPr lang="en-GB" sz="2400" dirty="0"/>
              <a:t>metamodeling approach </a:t>
            </a:r>
            <a:endParaRPr lang="en-US" dirty="0"/>
          </a:p>
        </p:txBody>
      </p:sp>
      <p:sp>
        <p:nvSpPr>
          <p:cNvPr id="5" name="Espace réservé du pied de page 4">
            <a:extLst>
              <a:ext uri="{FF2B5EF4-FFF2-40B4-BE49-F238E27FC236}">
                <a16:creationId xmlns:a16="http://schemas.microsoft.com/office/drawing/2014/main" id="{81BA0A1F-D5B8-4D5A-B4B3-17D81ADD0E6B}"/>
              </a:ext>
            </a:extLst>
          </p:cNvPr>
          <p:cNvSpPr>
            <a:spLocks noGrp="1"/>
          </p:cNvSpPr>
          <p:nvPr>
            <p:ph type="ftr" sz="quarter" idx="11"/>
          </p:nvPr>
        </p:nvSpPr>
        <p:spPr/>
        <p:txBody>
          <a:bodyPr/>
          <a:lstStyle/>
          <a:p>
            <a:r>
              <a:rPr lang="fr-FR" noProof="0" dirty="0"/>
              <a:t>CST</a:t>
            </a:r>
            <a:endParaRPr lang="en-US" noProof="0" dirty="0"/>
          </a:p>
        </p:txBody>
      </p:sp>
    </p:spTree>
    <p:extLst>
      <p:ext uri="{BB962C8B-B14F-4D97-AF65-F5344CB8AC3E}">
        <p14:creationId xmlns:p14="http://schemas.microsoft.com/office/powerpoint/2010/main" val="71906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5102C-23A7-4C90-9F93-789263AA1735}"/>
              </a:ext>
            </a:extLst>
          </p:cNvPr>
          <p:cNvSpPr>
            <a:spLocks noGrp="1"/>
          </p:cNvSpPr>
          <p:nvPr>
            <p:ph type="title"/>
          </p:nvPr>
        </p:nvSpPr>
        <p:spPr/>
        <p:txBody>
          <a:bodyPr/>
          <a:lstStyle/>
          <a:p>
            <a:r>
              <a:rPr lang="en-GB" sz="2400" dirty="0"/>
              <a:t>PRESTO (NE</a:t>
            </a:r>
            <a:r>
              <a:rPr lang="en-GB" sz="2400" b="1" dirty="0"/>
              <a:t>P</a:t>
            </a:r>
            <a:r>
              <a:rPr lang="en-GB" sz="2400" dirty="0"/>
              <a:t> </a:t>
            </a:r>
            <a:r>
              <a:rPr lang="en-GB" sz="2400" b="1" dirty="0"/>
              <a:t>R</a:t>
            </a:r>
            <a:r>
              <a:rPr lang="en-GB" sz="2400" dirty="0"/>
              <a:t>ocket D</a:t>
            </a:r>
            <a:r>
              <a:rPr lang="en-GB" sz="2400" b="1" dirty="0"/>
              <a:t>es</a:t>
            </a:r>
            <a:r>
              <a:rPr lang="en-GB" sz="2400" dirty="0"/>
              <a:t>ign </a:t>
            </a:r>
            <a:r>
              <a:rPr lang="en-GB" sz="2400" b="1" dirty="0"/>
              <a:t>To</a:t>
            </a:r>
            <a:r>
              <a:rPr lang="en-GB" sz="2400" dirty="0"/>
              <a:t>ol ) </a:t>
            </a:r>
            <a:endParaRPr lang="en-GB" dirty="0"/>
          </a:p>
        </p:txBody>
      </p:sp>
      <p:sp>
        <p:nvSpPr>
          <p:cNvPr id="3" name="Espace réservé du pied de page 2">
            <a:extLst>
              <a:ext uri="{FF2B5EF4-FFF2-40B4-BE49-F238E27FC236}">
                <a16:creationId xmlns:a16="http://schemas.microsoft.com/office/drawing/2014/main" id="{E4C82464-1ABE-4D92-BF58-E1C5E61FDE52}"/>
              </a:ext>
            </a:extLst>
          </p:cNvPr>
          <p:cNvSpPr>
            <a:spLocks noGrp="1"/>
          </p:cNvSpPr>
          <p:nvPr>
            <p:ph type="ftr" sz="quarter" idx="11"/>
          </p:nvPr>
        </p:nvSpPr>
        <p:spPr/>
        <p:txBody>
          <a:bodyPr/>
          <a:lstStyle/>
          <a:p>
            <a:r>
              <a:rPr lang="fr-FR"/>
              <a:t>CST</a:t>
            </a:r>
            <a:endParaRPr lang="en-US" dirty="0"/>
          </a:p>
        </p:txBody>
      </p:sp>
      <p:sp>
        <p:nvSpPr>
          <p:cNvPr id="4" name="Espace réservé du numéro de diapositive 3">
            <a:extLst>
              <a:ext uri="{FF2B5EF4-FFF2-40B4-BE49-F238E27FC236}">
                <a16:creationId xmlns:a16="http://schemas.microsoft.com/office/drawing/2014/main" id="{AF2863A1-CF7D-4414-AA29-DB62A266F768}"/>
              </a:ext>
            </a:extLst>
          </p:cNvPr>
          <p:cNvSpPr>
            <a:spLocks noGrp="1"/>
          </p:cNvSpPr>
          <p:nvPr>
            <p:ph type="sldNum" sz="quarter" idx="12"/>
          </p:nvPr>
        </p:nvSpPr>
        <p:spPr/>
        <p:txBody>
          <a:bodyPr/>
          <a:lstStyle/>
          <a:p>
            <a:fld id="{0ABA5874-CF4A-CC44-94E1-74AC7DBBA936}" type="slidenum">
              <a:rPr lang="en-US" noProof="0" smtClean="0"/>
              <a:t>14</a:t>
            </a:fld>
            <a:endParaRPr lang="en-US" noProof="0" dirty="0"/>
          </a:p>
        </p:txBody>
      </p:sp>
      <p:sp>
        <p:nvSpPr>
          <p:cNvPr id="6" name="ZoneTexte 5">
            <a:extLst>
              <a:ext uri="{FF2B5EF4-FFF2-40B4-BE49-F238E27FC236}">
                <a16:creationId xmlns:a16="http://schemas.microsoft.com/office/drawing/2014/main" id="{814724E1-8850-40B2-994D-E142A9FB503D}"/>
              </a:ext>
            </a:extLst>
          </p:cNvPr>
          <p:cNvSpPr txBox="1"/>
          <p:nvPr/>
        </p:nvSpPr>
        <p:spPr>
          <a:xfrm>
            <a:off x="581083" y="480957"/>
            <a:ext cx="5615677" cy="400110"/>
          </a:xfrm>
          <a:prstGeom prst="rect">
            <a:avLst/>
          </a:prstGeom>
          <a:noFill/>
        </p:spPr>
        <p:txBody>
          <a:bodyPr wrap="square" rtlCol="0">
            <a:spAutoFit/>
          </a:bodyPr>
          <a:lstStyle/>
          <a:p>
            <a:r>
              <a:rPr lang="en-GB" sz="2000" b="1" dirty="0"/>
              <a:t>Approach: </a:t>
            </a:r>
            <a:r>
              <a:rPr lang="en-GB" sz="2000" dirty="0"/>
              <a:t>Metamodeling + Optimization</a:t>
            </a:r>
          </a:p>
        </p:txBody>
      </p:sp>
      <p:cxnSp>
        <p:nvCxnSpPr>
          <p:cNvPr id="8" name="Connecteur droit avec flèche 7">
            <a:extLst>
              <a:ext uri="{FF2B5EF4-FFF2-40B4-BE49-F238E27FC236}">
                <a16:creationId xmlns:a16="http://schemas.microsoft.com/office/drawing/2014/main" id="{FEC46E5C-50DC-4724-B36F-7AAAB6D1E36D}"/>
              </a:ext>
            </a:extLst>
          </p:cNvPr>
          <p:cNvCxnSpPr>
            <a:cxnSpLocks/>
            <a:stCxn id="12" idx="3"/>
            <a:endCxn id="33" idx="1"/>
          </p:cNvCxnSpPr>
          <p:nvPr/>
        </p:nvCxnSpPr>
        <p:spPr>
          <a:xfrm>
            <a:off x="3252163" y="2360714"/>
            <a:ext cx="637655" cy="0"/>
          </a:xfrm>
          <a:prstGeom prst="straightConnector1">
            <a:avLst/>
          </a:prstGeom>
          <a:ln w="381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DF7DF958-D0EE-47C2-9F54-07F0887F8CF7}"/>
              </a:ext>
            </a:extLst>
          </p:cNvPr>
          <p:cNvSpPr/>
          <p:nvPr/>
        </p:nvSpPr>
        <p:spPr>
          <a:xfrm>
            <a:off x="5796237" y="2189662"/>
            <a:ext cx="1160059" cy="36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Optimizer</a:t>
            </a:r>
          </a:p>
        </p:txBody>
      </p:sp>
      <p:sp>
        <p:nvSpPr>
          <p:cNvPr id="10" name="Rectangle : coins arrondis 9">
            <a:extLst>
              <a:ext uri="{FF2B5EF4-FFF2-40B4-BE49-F238E27FC236}">
                <a16:creationId xmlns:a16="http://schemas.microsoft.com/office/drawing/2014/main" id="{7CC1B047-D819-4D74-AF5A-114AAABD2955}"/>
              </a:ext>
            </a:extLst>
          </p:cNvPr>
          <p:cNvSpPr/>
          <p:nvPr/>
        </p:nvSpPr>
        <p:spPr>
          <a:xfrm>
            <a:off x="6165523" y="1390379"/>
            <a:ext cx="1207779" cy="2807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chemeClr val="tx1"/>
                </a:solidFill>
              </a:rPr>
              <a:t>Constraints</a:t>
            </a:r>
          </a:p>
        </p:txBody>
      </p:sp>
      <p:cxnSp>
        <p:nvCxnSpPr>
          <p:cNvPr id="11" name="Connecteur droit avec flèche 10">
            <a:extLst>
              <a:ext uri="{FF2B5EF4-FFF2-40B4-BE49-F238E27FC236}">
                <a16:creationId xmlns:a16="http://schemas.microsoft.com/office/drawing/2014/main" id="{4B694C76-D230-45C8-8A93-7CB1AC4E40DE}"/>
              </a:ext>
            </a:extLst>
          </p:cNvPr>
          <p:cNvCxnSpPr>
            <a:cxnSpLocks/>
            <a:endCxn id="9" idx="0"/>
          </p:cNvCxnSpPr>
          <p:nvPr/>
        </p:nvCxnSpPr>
        <p:spPr>
          <a:xfrm>
            <a:off x="6376267" y="1729734"/>
            <a:ext cx="0" cy="459928"/>
          </a:xfrm>
          <a:prstGeom prst="straightConnector1">
            <a:avLst/>
          </a:prstGeom>
          <a:ln w="381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rganigramme : Multidocument 11">
            <a:extLst>
              <a:ext uri="{FF2B5EF4-FFF2-40B4-BE49-F238E27FC236}">
                <a16:creationId xmlns:a16="http://schemas.microsoft.com/office/drawing/2014/main" id="{5796592A-BFFA-4CA4-8647-90B0A6CE53CB}"/>
              </a:ext>
            </a:extLst>
          </p:cNvPr>
          <p:cNvSpPr/>
          <p:nvPr/>
        </p:nvSpPr>
        <p:spPr>
          <a:xfrm>
            <a:off x="2092105" y="1888399"/>
            <a:ext cx="1160058" cy="944629"/>
          </a:xfrm>
          <a:prstGeom prst="flowChartMultidocument">
            <a:avLst/>
          </a:prstGeom>
          <a:solidFill>
            <a:schemeClr val="accent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a:solidFill>
                  <a:schemeClr val="tx1"/>
                </a:solidFill>
              </a:rPr>
              <a:t>Data Base</a:t>
            </a:r>
            <a:endParaRPr lang="fr-FR" sz="1600" b="1" dirty="0">
              <a:solidFill>
                <a:schemeClr val="tx1"/>
              </a:solidFill>
            </a:endParaRPr>
          </a:p>
        </p:txBody>
      </p:sp>
      <p:sp>
        <p:nvSpPr>
          <p:cNvPr id="13" name="Rectangle : coins arrondis 12">
            <a:extLst>
              <a:ext uri="{FF2B5EF4-FFF2-40B4-BE49-F238E27FC236}">
                <a16:creationId xmlns:a16="http://schemas.microsoft.com/office/drawing/2014/main" id="{B4C84B75-9E2C-45E2-8C90-A36B03D213E9}"/>
              </a:ext>
            </a:extLst>
          </p:cNvPr>
          <p:cNvSpPr/>
          <p:nvPr/>
        </p:nvSpPr>
        <p:spPr>
          <a:xfrm>
            <a:off x="402433" y="2006772"/>
            <a:ext cx="1026849" cy="7078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tx1"/>
                </a:solidFill>
              </a:rPr>
              <a:t>Systems models</a:t>
            </a:r>
          </a:p>
        </p:txBody>
      </p:sp>
      <p:cxnSp>
        <p:nvCxnSpPr>
          <p:cNvPr id="14" name="Connecteur droit avec flèche 13">
            <a:extLst>
              <a:ext uri="{FF2B5EF4-FFF2-40B4-BE49-F238E27FC236}">
                <a16:creationId xmlns:a16="http://schemas.microsoft.com/office/drawing/2014/main" id="{2648554E-9B43-445D-AA06-5912C2544B17}"/>
              </a:ext>
            </a:extLst>
          </p:cNvPr>
          <p:cNvCxnSpPr>
            <a:cxnSpLocks/>
            <a:stCxn id="33" idx="3"/>
            <a:endCxn id="9" idx="1"/>
          </p:cNvCxnSpPr>
          <p:nvPr/>
        </p:nvCxnSpPr>
        <p:spPr>
          <a:xfrm>
            <a:off x="5465401" y="2360714"/>
            <a:ext cx="330836" cy="9839"/>
          </a:xfrm>
          <a:prstGeom prst="straightConnector1">
            <a:avLst/>
          </a:prstGeom>
          <a:ln w="381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444ED448-FA90-4F35-88A7-866CB7630E45}"/>
              </a:ext>
            </a:extLst>
          </p:cNvPr>
          <p:cNvCxnSpPr>
            <a:cxnSpLocks/>
            <a:stCxn id="30" idx="2"/>
          </p:cNvCxnSpPr>
          <p:nvPr/>
        </p:nvCxnSpPr>
        <p:spPr>
          <a:xfrm flipH="1">
            <a:off x="6017615" y="969081"/>
            <a:ext cx="1" cy="1220581"/>
          </a:xfrm>
          <a:prstGeom prst="straightConnector1">
            <a:avLst/>
          </a:prstGeom>
          <a:ln w="381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32870CC-5F13-4F79-9EAD-205E933750B5}"/>
              </a:ext>
            </a:extLst>
          </p:cNvPr>
          <p:cNvCxnSpPr>
            <a:cxnSpLocks/>
            <a:stCxn id="9" idx="3"/>
            <a:endCxn id="19" idx="1"/>
          </p:cNvCxnSpPr>
          <p:nvPr/>
        </p:nvCxnSpPr>
        <p:spPr>
          <a:xfrm flipV="1">
            <a:off x="6956296" y="2356876"/>
            <a:ext cx="663423" cy="13677"/>
          </a:xfrm>
          <a:prstGeom prst="straightConnector1">
            <a:avLst/>
          </a:prstGeom>
          <a:ln w="381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Organigramme : Multidocument 18">
            <a:extLst>
              <a:ext uri="{FF2B5EF4-FFF2-40B4-BE49-F238E27FC236}">
                <a16:creationId xmlns:a16="http://schemas.microsoft.com/office/drawing/2014/main" id="{75AE08C8-0767-426B-AFFD-39E39CF87711}"/>
              </a:ext>
            </a:extLst>
          </p:cNvPr>
          <p:cNvSpPr/>
          <p:nvPr/>
        </p:nvSpPr>
        <p:spPr>
          <a:xfrm>
            <a:off x="7619719" y="1999095"/>
            <a:ext cx="1050087" cy="715562"/>
          </a:xfrm>
          <a:prstGeom prst="flowChartMultidocument">
            <a:avLst/>
          </a:prstGeom>
          <a:solidFill>
            <a:schemeClr val="accent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Optimal NEP</a:t>
            </a:r>
          </a:p>
        </p:txBody>
      </p:sp>
      <p:sp>
        <p:nvSpPr>
          <p:cNvPr id="22" name="ZoneTexte 21">
            <a:extLst>
              <a:ext uri="{FF2B5EF4-FFF2-40B4-BE49-F238E27FC236}">
                <a16:creationId xmlns:a16="http://schemas.microsoft.com/office/drawing/2014/main" id="{677E69D8-3565-4B9A-81A3-1A1ADA4C0B07}"/>
              </a:ext>
            </a:extLst>
          </p:cNvPr>
          <p:cNvSpPr txBox="1"/>
          <p:nvPr/>
        </p:nvSpPr>
        <p:spPr>
          <a:xfrm>
            <a:off x="301034" y="2979475"/>
            <a:ext cx="1360262" cy="1200329"/>
          </a:xfrm>
          <a:prstGeom prst="rect">
            <a:avLst/>
          </a:prstGeom>
          <a:noFill/>
        </p:spPr>
        <p:txBody>
          <a:bodyPr wrap="square" rtlCol="0">
            <a:spAutoFit/>
          </a:bodyPr>
          <a:lstStyle/>
          <a:p>
            <a:r>
              <a:rPr lang="en-GB" dirty="0"/>
              <a:t>-Reactor</a:t>
            </a:r>
          </a:p>
          <a:p>
            <a:r>
              <a:rPr lang="en-GB" dirty="0"/>
              <a:t>-Shielding</a:t>
            </a:r>
          </a:p>
          <a:p>
            <a:r>
              <a:rPr lang="en-GB" dirty="0"/>
              <a:t>-Converter</a:t>
            </a:r>
          </a:p>
          <a:p>
            <a:r>
              <a:rPr lang="en-GB" dirty="0"/>
              <a:t>-Radiator</a:t>
            </a:r>
          </a:p>
        </p:txBody>
      </p:sp>
      <p:cxnSp>
        <p:nvCxnSpPr>
          <p:cNvPr id="23" name="Connecteur droit avec flèche 22">
            <a:extLst>
              <a:ext uri="{FF2B5EF4-FFF2-40B4-BE49-F238E27FC236}">
                <a16:creationId xmlns:a16="http://schemas.microsoft.com/office/drawing/2014/main" id="{43D7C004-EC0C-4ED5-B31C-958FF9766ACE}"/>
              </a:ext>
            </a:extLst>
          </p:cNvPr>
          <p:cNvCxnSpPr>
            <a:cxnSpLocks/>
            <a:stCxn id="13" idx="3"/>
            <a:endCxn id="12" idx="1"/>
          </p:cNvCxnSpPr>
          <p:nvPr/>
        </p:nvCxnSpPr>
        <p:spPr>
          <a:xfrm flipV="1">
            <a:off x="1429282" y="2360714"/>
            <a:ext cx="662823" cy="1"/>
          </a:xfrm>
          <a:prstGeom prst="straightConnector1">
            <a:avLst/>
          </a:prstGeom>
          <a:ln w="381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B049A5C0-939D-4C8B-A402-7D9D1D5EB17A}"/>
              </a:ext>
            </a:extLst>
          </p:cNvPr>
          <p:cNvSpPr/>
          <p:nvPr/>
        </p:nvSpPr>
        <p:spPr>
          <a:xfrm>
            <a:off x="5280176" y="688325"/>
            <a:ext cx="1474879" cy="2807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dirty="0">
                <a:solidFill>
                  <a:schemeClr val="tx1"/>
                </a:solidFill>
              </a:rPr>
              <a:t>Figure of merit</a:t>
            </a:r>
          </a:p>
        </p:txBody>
      </p:sp>
      <p:sp>
        <p:nvSpPr>
          <p:cNvPr id="31" name="ZoneTexte 30">
            <a:extLst>
              <a:ext uri="{FF2B5EF4-FFF2-40B4-BE49-F238E27FC236}">
                <a16:creationId xmlns:a16="http://schemas.microsoft.com/office/drawing/2014/main" id="{18726B86-D2C0-4389-8387-EAAEA933F938}"/>
              </a:ext>
            </a:extLst>
          </p:cNvPr>
          <p:cNvSpPr txBox="1"/>
          <p:nvPr/>
        </p:nvSpPr>
        <p:spPr>
          <a:xfrm>
            <a:off x="1777832" y="2956501"/>
            <a:ext cx="1749282" cy="1754326"/>
          </a:xfrm>
          <a:prstGeom prst="rect">
            <a:avLst/>
          </a:prstGeom>
          <a:noFill/>
        </p:spPr>
        <p:txBody>
          <a:bodyPr wrap="square" rtlCol="0">
            <a:spAutoFit/>
          </a:bodyPr>
          <a:lstStyle/>
          <a:p>
            <a:r>
              <a:rPr lang="en-GB" dirty="0"/>
              <a:t>-Simulations for a wide range of subsystems dimensions, and operating conditions</a:t>
            </a:r>
          </a:p>
        </p:txBody>
      </p:sp>
      <p:sp>
        <p:nvSpPr>
          <p:cNvPr id="33" name="Rectangle : coins arrondis 32">
            <a:extLst>
              <a:ext uri="{FF2B5EF4-FFF2-40B4-BE49-F238E27FC236}">
                <a16:creationId xmlns:a16="http://schemas.microsoft.com/office/drawing/2014/main" id="{87F3779C-FE6F-4A73-AC22-9A3590C53FEA}"/>
              </a:ext>
            </a:extLst>
          </p:cNvPr>
          <p:cNvSpPr/>
          <p:nvPr/>
        </p:nvSpPr>
        <p:spPr>
          <a:xfrm>
            <a:off x="3889818" y="2179823"/>
            <a:ext cx="1575583" cy="36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Interpolator</a:t>
            </a:r>
          </a:p>
        </p:txBody>
      </p:sp>
      <p:sp>
        <p:nvSpPr>
          <p:cNvPr id="51" name="ZoneTexte 50">
            <a:extLst>
              <a:ext uri="{FF2B5EF4-FFF2-40B4-BE49-F238E27FC236}">
                <a16:creationId xmlns:a16="http://schemas.microsoft.com/office/drawing/2014/main" id="{A77F34F4-A668-4F61-862E-FFFC8915ED4B}"/>
              </a:ext>
            </a:extLst>
          </p:cNvPr>
          <p:cNvSpPr txBox="1"/>
          <p:nvPr/>
        </p:nvSpPr>
        <p:spPr>
          <a:xfrm>
            <a:off x="3641675" y="2940153"/>
            <a:ext cx="1749282" cy="1754326"/>
          </a:xfrm>
          <a:prstGeom prst="rect">
            <a:avLst/>
          </a:prstGeom>
          <a:noFill/>
        </p:spPr>
        <p:txBody>
          <a:bodyPr wrap="square" rtlCol="0">
            <a:spAutoFit/>
          </a:bodyPr>
          <a:lstStyle/>
          <a:p>
            <a:r>
              <a:rPr lang="en-GB" dirty="0"/>
              <a:t>-Interpolate the performance parameters such as system mass, power and efficiencies</a:t>
            </a:r>
          </a:p>
        </p:txBody>
      </p:sp>
      <p:sp>
        <p:nvSpPr>
          <p:cNvPr id="52" name="ZoneTexte 51">
            <a:extLst>
              <a:ext uri="{FF2B5EF4-FFF2-40B4-BE49-F238E27FC236}">
                <a16:creationId xmlns:a16="http://schemas.microsoft.com/office/drawing/2014/main" id="{8371D26A-0F09-4DBA-B511-0EDCD20C9E60}"/>
              </a:ext>
            </a:extLst>
          </p:cNvPr>
          <p:cNvSpPr txBox="1"/>
          <p:nvPr/>
        </p:nvSpPr>
        <p:spPr>
          <a:xfrm>
            <a:off x="5580137" y="2956501"/>
            <a:ext cx="1749282" cy="1754326"/>
          </a:xfrm>
          <a:prstGeom prst="rect">
            <a:avLst/>
          </a:prstGeom>
          <a:noFill/>
        </p:spPr>
        <p:txBody>
          <a:bodyPr wrap="square" rtlCol="0">
            <a:spAutoFit/>
          </a:bodyPr>
          <a:lstStyle/>
          <a:p>
            <a:r>
              <a:rPr lang="en-GB" dirty="0"/>
              <a:t>-Optimize a chosen figure of merit like mass or specific power by setting constraints</a:t>
            </a:r>
          </a:p>
        </p:txBody>
      </p:sp>
      <p:cxnSp>
        <p:nvCxnSpPr>
          <p:cNvPr id="54" name="Connecteur droit 53">
            <a:extLst>
              <a:ext uri="{FF2B5EF4-FFF2-40B4-BE49-F238E27FC236}">
                <a16:creationId xmlns:a16="http://schemas.microsoft.com/office/drawing/2014/main" id="{65BA3D64-D813-4263-B98D-F43353A79290}"/>
              </a:ext>
            </a:extLst>
          </p:cNvPr>
          <p:cNvCxnSpPr/>
          <p:nvPr/>
        </p:nvCxnSpPr>
        <p:spPr>
          <a:xfrm>
            <a:off x="1732315" y="3103367"/>
            <a:ext cx="0" cy="1479646"/>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Connecteur droit 54">
            <a:extLst>
              <a:ext uri="{FF2B5EF4-FFF2-40B4-BE49-F238E27FC236}">
                <a16:creationId xmlns:a16="http://schemas.microsoft.com/office/drawing/2014/main" id="{BE97B32F-F1AA-4583-9CB1-FD13BB0BC4EA}"/>
              </a:ext>
            </a:extLst>
          </p:cNvPr>
          <p:cNvCxnSpPr/>
          <p:nvPr/>
        </p:nvCxnSpPr>
        <p:spPr>
          <a:xfrm>
            <a:off x="3630388" y="3093841"/>
            <a:ext cx="0" cy="1479646"/>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Connecteur droit 55">
            <a:extLst>
              <a:ext uri="{FF2B5EF4-FFF2-40B4-BE49-F238E27FC236}">
                <a16:creationId xmlns:a16="http://schemas.microsoft.com/office/drawing/2014/main" id="{C0EC4E68-CF36-417F-AC6D-D109BD59ACB8}"/>
              </a:ext>
            </a:extLst>
          </p:cNvPr>
          <p:cNvCxnSpPr/>
          <p:nvPr/>
        </p:nvCxnSpPr>
        <p:spPr>
          <a:xfrm>
            <a:off x="5488908" y="3093841"/>
            <a:ext cx="0" cy="1479646"/>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Connecteur droit 58">
            <a:extLst>
              <a:ext uri="{FF2B5EF4-FFF2-40B4-BE49-F238E27FC236}">
                <a16:creationId xmlns:a16="http://schemas.microsoft.com/office/drawing/2014/main" id="{B33FD24A-A1AD-4BFC-BD3D-AEE3A442CD0E}"/>
              </a:ext>
            </a:extLst>
          </p:cNvPr>
          <p:cNvCxnSpPr/>
          <p:nvPr/>
        </p:nvCxnSpPr>
        <p:spPr>
          <a:xfrm>
            <a:off x="7424766" y="3077493"/>
            <a:ext cx="0" cy="1479646"/>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ZoneTexte 59">
            <a:extLst>
              <a:ext uri="{FF2B5EF4-FFF2-40B4-BE49-F238E27FC236}">
                <a16:creationId xmlns:a16="http://schemas.microsoft.com/office/drawing/2014/main" id="{DE8E8AA8-032C-4749-858E-05863F9CDD57}"/>
              </a:ext>
            </a:extLst>
          </p:cNvPr>
          <p:cNvSpPr txBox="1"/>
          <p:nvPr/>
        </p:nvSpPr>
        <p:spPr>
          <a:xfrm>
            <a:off x="7443980" y="2999387"/>
            <a:ext cx="1700020" cy="923330"/>
          </a:xfrm>
          <a:prstGeom prst="rect">
            <a:avLst/>
          </a:prstGeom>
          <a:noFill/>
        </p:spPr>
        <p:txBody>
          <a:bodyPr wrap="square" rtlCol="0">
            <a:spAutoFit/>
          </a:bodyPr>
          <a:lstStyle/>
          <a:p>
            <a:r>
              <a:rPr lang="en-GB" dirty="0"/>
              <a:t>-Returns the NEP optimal design values</a:t>
            </a:r>
          </a:p>
        </p:txBody>
      </p:sp>
      <p:sp>
        <p:nvSpPr>
          <p:cNvPr id="61" name="ZoneTexte 60">
            <a:extLst>
              <a:ext uri="{FF2B5EF4-FFF2-40B4-BE49-F238E27FC236}">
                <a16:creationId xmlns:a16="http://schemas.microsoft.com/office/drawing/2014/main" id="{CE378437-C3C4-43D3-A1B0-B0701C66512B}"/>
              </a:ext>
            </a:extLst>
          </p:cNvPr>
          <p:cNvSpPr txBox="1"/>
          <p:nvPr/>
        </p:nvSpPr>
        <p:spPr>
          <a:xfrm>
            <a:off x="1921756" y="1325674"/>
            <a:ext cx="1500756" cy="584775"/>
          </a:xfrm>
          <a:prstGeom prst="rect">
            <a:avLst/>
          </a:prstGeom>
          <a:noFill/>
        </p:spPr>
        <p:txBody>
          <a:bodyPr wrap="square" rtlCol="0">
            <a:spAutoFit/>
          </a:bodyPr>
          <a:lstStyle/>
          <a:p>
            <a:pPr algn="ctr"/>
            <a:r>
              <a:rPr lang="en-GB" sz="1600" dirty="0"/>
              <a:t>Design values </a:t>
            </a:r>
          </a:p>
          <a:p>
            <a:pPr algn="ctr"/>
            <a:r>
              <a:rPr lang="en-GB" sz="1600" dirty="0"/>
              <a:t>space</a:t>
            </a:r>
          </a:p>
        </p:txBody>
      </p:sp>
      <p:sp>
        <p:nvSpPr>
          <p:cNvPr id="62" name="Accolade ouvrante 61">
            <a:extLst>
              <a:ext uri="{FF2B5EF4-FFF2-40B4-BE49-F238E27FC236}">
                <a16:creationId xmlns:a16="http://schemas.microsoft.com/office/drawing/2014/main" id="{E4E640E7-1073-4B24-9D7B-EC2CECAB3C71}"/>
              </a:ext>
            </a:extLst>
          </p:cNvPr>
          <p:cNvSpPr/>
          <p:nvPr/>
        </p:nvSpPr>
        <p:spPr>
          <a:xfrm>
            <a:off x="6793415" y="261706"/>
            <a:ext cx="478312" cy="846578"/>
          </a:xfrm>
          <a:prstGeom prst="leftBrace">
            <a:avLst>
              <a:gd name="adj1" fmla="val 4533"/>
              <a:gd name="adj2" fmla="val 595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4" name="ZoneTexte 63">
            <a:extLst>
              <a:ext uri="{FF2B5EF4-FFF2-40B4-BE49-F238E27FC236}">
                <a16:creationId xmlns:a16="http://schemas.microsoft.com/office/drawing/2014/main" id="{F996A1FF-BCDD-4E49-8A9B-C2FD03D51BF6}"/>
              </a:ext>
            </a:extLst>
          </p:cNvPr>
          <p:cNvSpPr txBox="1"/>
          <p:nvPr/>
        </p:nvSpPr>
        <p:spPr>
          <a:xfrm>
            <a:off x="7041982" y="277286"/>
            <a:ext cx="2205560" cy="830997"/>
          </a:xfrm>
          <a:prstGeom prst="rect">
            <a:avLst/>
          </a:prstGeom>
          <a:noFill/>
        </p:spPr>
        <p:txBody>
          <a:bodyPr wrap="square" rtlCol="0">
            <a:spAutoFit/>
          </a:bodyPr>
          <a:lstStyle/>
          <a:p>
            <a:r>
              <a:rPr lang="en-GB" sz="1600" dirty="0"/>
              <a:t>-Mass</a:t>
            </a:r>
          </a:p>
          <a:p>
            <a:r>
              <a:rPr lang="en-GB" sz="1600" dirty="0"/>
              <a:t>-Specific power</a:t>
            </a:r>
          </a:p>
          <a:p>
            <a:r>
              <a:rPr lang="en-GB" sz="1600" dirty="0"/>
              <a:t>-Size</a:t>
            </a:r>
          </a:p>
        </p:txBody>
      </p:sp>
      <p:sp>
        <p:nvSpPr>
          <p:cNvPr id="66" name="Accolade ouvrante 65">
            <a:extLst>
              <a:ext uri="{FF2B5EF4-FFF2-40B4-BE49-F238E27FC236}">
                <a16:creationId xmlns:a16="http://schemas.microsoft.com/office/drawing/2014/main" id="{2EC3C36C-A338-49E7-889D-6DA0C3EDA3A0}"/>
              </a:ext>
            </a:extLst>
          </p:cNvPr>
          <p:cNvSpPr/>
          <p:nvPr/>
        </p:nvSpPr>
        <p:spPr>
          <a:xfrm>
            <a:off x="7375191" y="1122454"/>
            <a:ext cx="478312" cy="673025"/>
          </a:xfrm>
          <a:prstGeom prst="leftBrace">
            <a:avLst>
              <a:gd name="adj1" fmla="val 4533"/>
              <a:gd name="adj2" fmla="val 595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a:p>
        </p:txBody>
      </p:sp>
      <p:sp>
        <p:nvSpPr>
          <p:cNvPr id="67" name="ZoneTexte 66">
            <a:extLst>
              <a:ext uri="{FF2B5EF4-FFF2-40B4-BE49-F238E27FC236}">
                <a16:creationId xmlns:a16="http://schemas.microsoft.com/office/drawing/2014/main" id="{E85A2563-29BD-4B13-9E2C-7231FE52C0FA}"/>
              </a:ext>
            </a:extLst>
          </p:cNvPr>
          <p:cNvSpPr txBox="1"/>
          <p:nvPr/>
        </p:nvSpPr>
        <p:spPr>
          <a:xfrm>
            <a:off x="7613031" y="1096732"/>
            <a:ext cx="2205560" cy="738664"/>
          </a:xfrm>
          <a:prstGeom prst="rect">
            <a:avLst/>
          </a:prstGeom>
          <a:noFill/>
        </p:spPr>
        <p:txBody>
          <a:bodyPr wrap="square" rtlCol="0">
            <a:spAutoFit/>
          </a:bodyPr>
          <a:lstStyle/>
          <a:p>
            <a:r>
              <a:rPr lang="en-GB" sz="1400" dirty="0"/>
              <a:t>-Criticality</a:t>
            </a:r>
          </a:p>
          <a:p>
            <a:r>
              <a:rPr lang="en-GB" sz="1400" dirty="0"/>
              <a:t>-Power</a:t>
            </a:r>
          </a:p>
          <a:p>
            <a:r>
              <a:rPr lang="en-GB" sz="1400" dirty="0"/>
              <a:t>-Irradiation damage</a:t>
            </a:r>
          </a:p>
        </p:txBody>
      </p:sp>
    </p:spTree>
    <p:extLst>
      <p:ext uri="{BB962C8B-B14F-4D97-AF65-F5344CB8AC3E}">
        <p14:creationId xmlns:p14="http://schemas.microsoft.com/office/powerpoint/2010/main" val="367739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9" grpId="0" animBg="1"/>
      <p:bldP spid="30"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406CD-2454-45F2-9FFD-114A613CDD28}"/>
              </a:ext>
            </a:extLst>
          </p:cNvPr>
          <p:cNvSpPr>
            <a:spLocks noGrp="1"/>
          </p:cNvSpPr>
          <p:nvPr>
            <p:ph type="title"/>
          </p:nvPr>
        </p:nvSpPr>
        <p:spPr/>
        <p:txBody>
          <a:bodyPr/>
          <a:lstStyle/>
          <a:p>
            <a:r>
              <a:rPr lang="en-GB" sz="2400" dirty="0"/>
              <a:t>PRESTO (NE</a:t>
            </a:r>
            <a:r>
              <a:rPr lang="en-GB" sz="2400" b="1" dirty="0"/>
              <a:t>P</a:t>
            </a:r>
            <a:r>
              <a:rPr lang="en-GB" sz="2400" dirty="0"/>
              <a:t> </a:t>
            </a:r>
            <a:r>
              <a:rPr lang="en-GB" sz="2400" b="1" dirty="0"/>
              <a:t>R</a:t>
            </a:r>
            <a:r>
              <a:rPr lang="en-GB" sz="2400" dirty="0"/>
              <a:t>ocket D</a:t>
            </a:r>
            <a:r>
              <a:rPr lang="en-GB" sz="2400" b="1" dirty="0"/>
              <a:t>es</a:t>
            </a:r>
            <a:r>
              <a:rPr lang="en-GB" sz="2400" dirty="0"/>
              <a:t>ign </a:t>
            </a:r>
            <a:r>
              <a:rPr lang="en-GB" sz="2400" b="1" dirty="0"/>
              <a:t>To</a:t>
            </a:r>
            <a:r>
              <a:rPr lang="en-GB" sz="2400" dirty="0"/>
              <a:t>ol ) </a:t>
            </a:r>
            <a:endParaRPr lang="en-GB" dirty="0"/>
          </a:p>
        </p:txBody>
      </p:sp>
      <p:sp>
        <p:nvSpPr>
          <p:cNvPr id="3" name="Espace réservé du pied de page 2">
            <a:extLst>
              <a:ext uri="{FF2B5EF4-FFF2-40B4-BE49-F238E27FC236}">
                <a16:creationId xmlns:a16="http://schemas.microsoft.com/office/drawing/2014/main" id="{426414AA-ECDA-4F9C-951F-4D52EABFD33A}"/>
              </a:ext>
            </a:extLst>
          </p:cNvPr>
          <p:cNvSpPr>
            <a:spLocks noGrp="1"/>
          </p:cNvSpPr>
          <p:nvPr>
            <p:ph type="ftr" sz="quarter" idx="11"/>
          </p:nvPr>
        </p:nvSpPr>
        <p:spPr/>
        <p:txBody>
          <a:bodyPr/>
          <a:lstStyle/>
          <a:p>
            <a:r>
              <a:rPr lang="fr-FR"/>
              <a:t>CST</a:t>
            </a:r>
            <a:endParaRPr lang="en-US" dirty="0"/>
          </a:p>
        </p:txBody>
      </p:sp>
      <p:sp>
        <p:nvSpPr>
          <p:cNvPr id="4" name="Espace réservé du numéro de diapositive 3">
            <a:extLst>
              <a:ext uri="{FF2B5EF4-FFF2-40B4-BE49-F238E27FC236}">
                <a16:creationId xmlns:a16="http://schemas.microsoft.com/office/drawing/2014/main" id="{75AF85A5-E810-4BAB-95C5-0AF3B75DAB52}"/>
              </a:ext>
            </a:extLst>
          </p:cNvPr>
          <p:cNvSpPr>
            <a:spLocks noGrp="1"/>
          </p:cNvSpPr>
          <p:nvPr>
            <p:ph type="sldNum" sz="quarter" idx="12"/>
          </p:nvPr>
        </p:nvSpPr>
        <p:spPr/>
        <p:txBody>
          <a:bodyPr/>
          <a:lstStyle/>
          <a:p>
            <a:fld id="{0ABA5874-CF4A-CC44-94E1-74AC7DBBA936}" type="slidenum">
              <a:rPr lang="en-US" noProof="0" smtClean="0"/>
              <a:t>15</a:t>
            </a:fld>
            <a:endParaRPr lang="en-US" noProof="0" dirty="0"/>
          </a:p>
        </p:txBody>
      </p:sp>
      <p:sp>
        <p:nvSpPr>
          <p:cNvPr id="6" name="ZoneTexte 5">
            <a:extLst>
              <a:ext uri="{FF2B5EF4-FFF2-40B4-BE49-F238E27FC236}">
                <a16:creationId xmlns:a16="http://schemas.microsoft.com/office/drawing/2014/main" id="{E7E7143D-5F39-486B-955A-F9F1512FDC55}"/>
              </a:ext>
            </a:extLst>
          </p:cNvPr>
          <p:cNvSpPr txBox="1"/>
          <p:nvPr/>
        </p:nvSpPr>
        <p:spPr>
          <a:xfrm>
            <a:off x="99371" y="820237"/>
            <a:ext cx="906145" cy="369332"/>
          </a:xfrm>
          <a:prstGeom prst="rect">
            <a:avLst/>
          </a:prstGeom>
          <a:noFill/>
        </p:spPr>
        <p:txBody>
          <a:bodyPr wrap="none" rtlCol="0">
            <a:spAutoFit/>
          </a:bodyPr>
          <a:lstStyle/>
          <a:p>
            <a:r>
              <a:rPr lang="en-GB" dirty="0"/>
              <a:t>Reactor</a:t>
            </a:r>
          </a:p>
        </p:txBody>
      </p:sp>
      <p:cxnSp>
        <p:nvCxnSpPr>
          <p:cNvPr id="8" name="Connecteur droit avec flèche 7">
            <a:extLst>
              <a:ext uri="{FF2B5EF4-FFF2-40B4-BE49-F238E27FC236}">
                <a16:creationId xmlns:a16="http://schemas.microsoft.com/office/drawing/2014/main" id="{BF1D67E5-3D4D-45DA-8C6D-02BDC0281C81}"/>
              </a:ext>
            </a:extLst>
          </p:cNvPr>
          <p:cNvCxnSpPr>
            <a:cxnSpLocks/>
          </p:cNvCxnSpPr>
          <p:nvPr/>
        </p:nvCxnSpPr>
        <p:spPr>
          <a:xfrm flipV="1">
            <a:off x="3221749" y="1000466"/>
            <a:ext cx="0" cy="8386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Connecteur droit avec flèche 9">
            <a:extLst>
              <a:ext uri="{FF2B5EF4-FFF2-40B4-BE49-F238E27FC236}">
                <a16:creationId xmlns:a16="http://schemas.microsoft.com/office/drawing/2014/main" id="{AF8B6845-E704-43D6-800E-2E62AFAC2140}"/>
              </a:ext>
            </a:extLst>
          </p:cNvPr>
          <p:cNvCxnSpPr>
            <a:cxnSpLocks/>
          </p:cNvCxnSpPr>
          <p:nvPr/>
        </p:nvCxnSpPr>
        <p:spPr>
          <a:xfrm>
            <a:off x="3221749" y="1823891"/>
            <a:ext cx="12534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ZoneTexte 11">
            <a:extLst>
              <a:ext uri="{FF2B5EF4-FFF2-40B4-BE49-F238E27FC236}">
                <a16:creationId xmlns:a16="http://schemas.microsoft.com/office/drawing/2014/main" id="{E5738C76-8D0B-4AC8-8FCE-5DE3BB8D02EE}"/>
              </a:ext>
            </a:extLst>
          </p:cNvPr>
          <p:cNvSpPr txBox="1"/>
          <p:nvPr/>
        </p:nvSpPr>
        <p:spPr>
          <a:xfrm>
            <a:off x="79319" y="1952755"/>
            <a:ext cx="1039067" cy="369332"/>
          </a:xfrm>
          <a:prstGeom prst="rect">
            <a:avLst/>
          </a:prstGeom>
          <a:noFill/>
        </p:spPr>
        <p:txBody>
          <a:bodyPr wrap="none" rtlCol="0">
            <a:spAutoFit/>
          </a:bodyPr>
          <a:lstStyle/>
          <a:p>
            <a:r>
              <a:rPr lang="en-GB" dirty="0"/>
              <a:t>Shielding</a:t>
            </a:r>
          </a:p>
        </p:txBody>
      </p:sp>
      <p:sp>
        <p:nvSpPr>
          <p:cNvPr id="13" name="ZoneTexte 12">
            <a:extLst>
              <a:ext uri="{FF2B5EF4-FFF2-40B4-BE49-F238E27FC236}">
                <a16:creationId xmlns:a16="http://schemas.microsoft.com/office/drawing/2014/main" id="{D45B3CC4-4799-4513-8697-AC418AB1EBC5}"/>
              </a:ext>
            </a:extLst>
          </p:cNvPr>
          <p:cNvSpPr txBox="1"/>
          <p:nvPr/>
        </p:nvSpPr>
        <p:spPr>
          <a:xfrm>
            <a:off x="20340" y="2969572"/>
            <a:ext cx="1115434" cy="369332"/>
          </a:xfrm>
          <a:prstGeom prst="rect">
            <a:avLst/>
          </a:prstGeom>
          <a:noFill/>
        </p:spPr>
        <p:txBody>
          <a:bodyPr wrap="none" rtlCol="0">
            <a:spAutoFit/>
          </a:bodyPr>
          <a:lstStyle/>
          <a:p>
            <a:r>
              <a:rPr lang="en-GB" dirty="0"/>
              <a:t>Converter</a:t>
            </a:r>
          </a:p>
        </p:txBody>
      </p:sp>
      <p:sp>
        <p:nvSpPr>
          <p:cNvPr id="14" name="ZoneTexte 13">
            <a:extLst>
              <a:ext uri="{FF2B5EF4-FFF2-40B4-BE49-F238E27FC236}">
                <a16:creationId xmlns:a16="http://schemas.microsoft.com/office/drawing/2014/main" id="{FF595903-5066-42D3-AB75-1CC11D3CDFAA}"/>
              </a:ext>
            </a:extLst>
          </p:cNvPr>
          <p:cNvSpPr txBox="1"/>
          <p:nvPr/>
        </p:nvSpPr>
        <p:spPr>
          <a:xfrm>
            <a:off x="44945" y="4253497"/>
            <a:ext cx="980205" cy="369332"/>
          </a:xfrm>
          <a:prstGeom prst="rect">
            <a:avLst/>
          </a:prstGeom>
          <a:noFill/>
        </p:spPr>
        <p:txBody>
          <a:bodyPr wrap="none" rtlCol="0">
            <a:spAutoFit/>
          </a:bodyPr>
          <a:lstStyle/>
          <a:p>
            <a:r>
              <a:rPr lang="en-GB" dirty="0"/>
              <a:t>Radiator</a:t>
            </a:r>
          </a:p>
        </p:txBody>
      </p:sp>
      <p:sp>
        <p:nvSpPr>
          <p:cNvPr id="15" name="ZoneTexte 14">
            <a:extLst>
              <a:ext uri="{FF2B5EF4-FFF2-40B4-BE49-F238E27FC236}">
                <a16:creationId xmlns:a16="http://schemas.microsoft.com/office/drawing/2014/main" id="{75E78370-4E18-4E28-AF99-6B18D58B35DA}"/>
              </a:ext>
            </a:extLst>
          </p:cNvPr>
          <p:cNvSpPr txBox="1"/>
          <p:nvPr/>
        </p:nvSpPr>
        <p:spPr>
          <a:xfrm>
            <a:off x="2782432" y="869661"/>
            <a:ext cx="949960" cy="261610"/>
          </a:xfrm>
          <a:prstGeom prst="rect">
            <a:avLst/>
          </a:prstGeom>
          <a:noFill/>
        </p:spPr>
        <p:txBody>
          <a:bodyPr wrap="square" rtlCol="0">
            <a:spAutoFit/>
          </a:bodyPr>
          <a:lstStyle/>
          <a:p>
            <a:r>
              <a:rPr lang="en-GB" sz="1100" dirty="0"/>
              <a:t>m(kg)</a:t>
            </a:r>
          </a:p>
        </p:txBody>
      </p:sp>
      <p:sp>
        <p:nvSpPr>
          <p:cNvPr id="16" name="ZoneTexte 15">
            <a:extLst>
              <a:ext uri="{FF2B5EF4-FFF2-40B4-BE49-F238E27FC236}">
                <a16:creationId xmlns:a16="http://schemas.microsoft.com/office/drawing/2014/main" id="{CDB2F96A-8055-4C48-B9B6-516781C271D5}"/>
              </a:ext>
            </a:extLst>
          </p:cNvPr>
          <p:cNvSpPr txBox="1"/>
          <p:nvPr/>
        </p:nvSpPr>
        <p:spPr>
          <a:xfrm>
            <a:off x="4079661" y="1817541"/>
            <a:ext cx="949960" cy="261610"/>
          </a:xfrm>
          <a:prstGeom prst="rect">
            <a:avLst/>
          </a:prstGeom>
          <a:noFill/>
        </p:spPr>
        <p:txBody>
          <a:bodyPr wrap="square" rtlCol="0">
            <a:spAutoFit/>
          </a:bodyPr>
          <a:lstStyle/>
          <a:p>
            <a:r>
              <a:rPr lang="en-GB" sz="1100" dirty="0"/>
              <a:t>radius(cm)</a:t>
            </a:r>
          </a:p>
        </p:txBody>
      </p:sp>
      <p:sp>
        <p:nvSpPr>
          <p:cNvPr id="17" name="Ellipse 16">
            <a:extLst>
              <a:ext uri="{FF2B5EF4-FFF2-40B4-BE49-F238E27FC236}">
                <a16:creationId xmlns:a16="http://schemas.microsoft.com/office/drawing/2014/main" id="{B9712C8D-8883-4212-B8AA-E69F3063B7B5}"/>
              </a:ext>
            </a:extLst>
          </p:cNvPr>
          <p:cNvSpPr/>
          <p:nvPr/>
        </p:nvSpPr>
        <p:spPr>
          <a:xfrm>
            <a:off x="3351238" y="1545771"/>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8" name="Ellipse 17">
            <a:extLst>
              <a:ext uri="{FF2B5EF4-FFF2-40B4-BE49-F238E27FC236}">
                <a16:creationId xmlns:a16="http://schemas.microsoft.com/office/drawing/2014/main" id="{76104FC1-4AD0-4BDD-9D11-6A35D86A63EB}"/>
              </a:ext>
            </a:extLst>
          </p:cNvPr>
          <p:cNvSpPr/>
          <p:nvPr/>
        </p:nvSpPr>
        <p:spPr>
          <a:xfrm>
            <a:off x="3596664" y="1507683"/>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9" name="Ellipse 18">
            <a:extLst>
              <a:ext uri="{FF2B5EF4-FFF2-40B4-BE49-F238E27FC236}">
                <a16:creationId xmlns:a16="http://schemas.microsoft.com/office/drawing/2014/main" id="{8A6FFB5E-3E85-4A8E-8E0C-2F82A5761842}"/>
              </a:ext>
            </a:extLst>
          </p:cNvPr>
          <p:cNvSpPr/>
          <p:nvPr/>
        </p:nvSpPr>
        <p:spPr>
          <a:xfrm>
            <a:off x="3842040" y="1420052"/>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0" name="Ellipse 19">
            <a:extLst>
              <a:ext uri="{FF2B5EF4-FFF2-40B4-BE49-F238E27FC236}">
                <a16:creationId xmlns:a16="http://schemas.microsoft.com/office/drawing/2014/main" id="{31982FE2-7DED-4B7F-8026-1ECF7620BA02}"/>
              </a:ext>
            </a:extLst>
          </p:cNvPr>
          <p:cNvSpPr/>
          <p:nvPr/>
        </p:nvSpPr>
        <p:spPr>
          <a:xfrm>
            <a:off x="4063019" y="1249925"/>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1" name="Ellipse 20">
            <a:extLst>
              <a:ext uri="{FF2B5EF4-FFF2-40B4-BE49-F238E27FC236}">
                <a16:creationId xmlns:a16="http://schemas.microsoft.com/office/drawing/2014/main" id="{2E8DC556-D047-4916-A028-663655039876}"/>
              </a:ext>
            </a:extLst>
          </p:cNvPr>
          <p:cNvSpPr/>
          <p:nvPr/>
        </p:nvSpPr>
        <p:spPr>
          <a:xfrm>
            <a:off x="4243359" y="1042387"/>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2" name="Forme libre : forme 21">
            <a:extLst>
              <a:ext uri="{FF2B5EF4-FFF2-40B4-BE49-F238E27FC236}">
                <a16:creationId xmlns:a16="http://schemas.microsoft.com/office/drawing/2014/main" id="{24A6165C-6FFA-42A9-8CB6-882433F4C5D9}"/>
              </a:ext>
            </a:extLst>
          </p:cNvPr>
          <p:cNvSpPr/>
          <p:nvPr/>
        </p:nvSpPr>
        <p:spPr>
          <a:xfrm>
            <a:off x="3367799" y="1048183"/>
            <a:ext cx="919231" cy="530598"/>
          </a:xfrm>
          <a:custGeom>
            <a:avLst/>
            <a:gdLst>
              <a:gd name="connsiteX0" fmla="*/ 0 w 919231"/>
              <a:gd name="connsiteY0" fmla="*/ 530598 h 530598"/>
              <a:gd name="connsiteX1" fmla="*/ 251460 w 919231"/>
              <a:gd name="connsiteY1" fmla="*/ 492498 h 530598"/>
              <a:gd name="connsiteX2" fmla="*/ 502920 w 919231"/>
              <a:gd name="connsiteY2" fmla="*/ 403598 h 530598"/>
              <a:gd name="connsiteX3" fmla="*/ 708660 w 919231"/>
              <a:gd name="connsiteY3" fmla="*/ 248658 h 530598"/>
              <a:gd name="connsiteX4" fmla="*/ 899160 w 919231"/>
              <a:gd name="connsiteY4" fmla="*/ 22598 h 530598"/>
              <a:gd name="connsiteX5" fmla="*/ 904240 w 919231"/>
              <a:gd name="connsiteY5" fmla="*/ 20058 h 53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31" h="530598">
                <a:moveTo>
                  <a:pt x="0" y="530598"/>
                </a:moveTo>
                <a:cubicBezTo>
                  <a:pt x="83820" y="522131"/>
                  <a:pt x="167640" y="513665"/>
                  <a:pt x="251460" y="492498"/>
                </a:cubicBezTo>
                <a:cubicBezTo>
                  <a:pt x="335280" y="471331"/>
                  <a:pt x="426720" y="444238"/>
                  <a:pt x="502920" y="403598"/>
                </a:cubicBezTo>
                <a:cubicBezTo>
                  <a:pt x="579120" y="362958"/>
                  <a:pt x="642620" y="312158"/>
                  <a:pt x="708660" y="248658"/>
                </a:cubicBezTo>
                <a:cubicBezTo>
                  <a:pt x="774700" y="185158"/>
                  <a:pt x="866563" y="60698"/>
                  <a:pt x="899160" y="22598"/>
                </a:cubicBezTo>
                <a:cubicBezTo>
                  <a:pt x="931757" y="-15502"/>
                  <a:pt x="917998" y="2278"/>
                  <a:pt x="904240" y="20058"/>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24" name="Connecteur droit 23">
            <a:extLst>
              <a:ext uri="{FF2B5EF4-FFF2-40B4-BE49-F238E27FC236}">
                <a16:creationId xmlns:a16="http://schemas.microsoft.com/office/drawing/2014/main" id="{25CFD66C-103B-402E-9909-E596DAE7219C}"/>
              </a:ext>
            </a:extLst>
          </p:cNvPr>
          <p:cNvCxnSpPr>
            <a:cxnSpLocks/>
          </p:cNvCxnSpPr>
          <p:nvPr/>
        </p:nvCxnSpPr>
        <p:spPr>
          <a:xfrm>
            <a:off x="3993310" y="1000466"/>
            <a:ext cx="0" cy="915754"/>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ZoneTexte 25">
            <a:extLst>
              <a:ext uri="{FF2B5EF4-FFF2-40B4-BE49-F238E27FC236}">
                <a16:creationId xmlns:a16="http://schemas.microsoft.com/office/drawing/2014/main" id="{2C7C47B4-4FA2-4984-B2E8-757429AD875C}"/>
              </a:ext>
            </a:extLst>
          </p:cNvPr>
          <p:cNvSpPr txBox="1"/>
          <p:nvPr/>
        </p:nvSpPr>
        <p:spPr>
          <a:xfrm>
            <a:off x="4616305" y="1079887"/>
            <a:ext cx="1252016" cy="523220"/>
          </a:xfrm>
          <a:prstGeom prst="rect">
            <a:avLst/>
          </a:prstGeom>
          <a:noFill/>
        </p:spPr>
        <p:txBody>
          <a:bodyPr wrap="square" rtlCol="0">
            <a:spAutoFit/>
          </a:bodyPr>
          <a:lstStyle/>
          <a:p>
            <a:r>
              <a:rPr lang="en-GB" sz="1400" dirty="0"/>
              <a:t>Criticality restriction</a:t>
            </a:r>
          </a:p>
        </p:txBody>
      </p:sp>
      <p:cxnSp>
        <p:nvCxnSpPr>
          <p:cNvPr id="28" name="Connecteur droit avec flèche 27">
            <a:extLst>
              <a:ext uri="{FF2B5EF4-FFF2-40B4-BE49-F238E27FC236}">
                <a16:creationId xmlns:a16="http://schemas.microsoft.com/office/drawing/2014/main" id="{2383D410-A500-46F5-8316-2A4507568792}"/>
              </a:ext>
            </a:extLst>
          </p:cNvPr>
          <p:cNvCxnSpPr>
            <a:cxnSpLocks/>
            <a:stCxn id="26" idx="1"/>
          </p:cNvCxnSpPr>
          <p:nvPr/>
        </p:nvCxnSpPr>
        <p:spPr>
          <a:xfrm flipH="1">
            <a:off x="4124905" y="1341497"/>
            <a:ext cx="491400" cy="2436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Connecteur droit avec flèche 29">
            <a:extLst>
              <a:ext uri="{FF2B5EF4-FFF2-40B4-BE49-F238E27FC236}">
                <a16:creationId xmlns:a16="http://schemas.microsoft.com/office/drawing/2014/main" id="{A7A7C802-1820-4DB5-B006-7C2FBCB02362}"/>
              </a:ext>
            </a:extLst>
          </p:cNvPr>
          <p:cNvCxnSpPr>
            <a:cxnSpLocks/>
          </p:cNvCxnSpPr>
          <p:nvPr/>
        </p:nvCxnSpPr>
        <p:spPr>
          <a:xfrm flipV="1">
            <a:off x="3248006" y="2126095"/>
            <a:ext cx="0" cy="8386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necteur droit avec flèche 30">
            <a:extLst>
              <a:ext uri="{FF2B5EF4-FFF2-40B4-BE49-F238E27FC236}">
                <a16:creationId xmlns:a16="http://schemas.microsoft.com/office/drawing/2014/main" id="{54DC5E1B-1223-4278-9E18-42717FBB1D76}"/>
              </a:ext>
            </a:extLst>
          </p:cNvPr>
          <p:cNvCxnSpPr>
            <a:cxnSpLocks/>
          </p:cNvCxnSpPr>
          <p:nvPr/>
        </p:nvCxnSpPr>
        <p:spPr>
          <a:xfrm>
            <a:off x="3248006" y="2949520"/>
            <a:ext cx="12534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ZoneTexte 31">
            <a:extLst>
              <a:ext uri="{FF2B5EF4-FFF2-40B4-BE49-F238E27FC236}">
                <a16:creationId xmlns:a16="http://schemas.microsoft.com/office/drawing/2014/main" id="{5DD79C94-2A2C-4753-8D15-45659EF1A743}"/>
              </a:ext>
            </a:extLst>
          </p:cNvPr>
          <p:cNvSpPr txBox="1"/>
          <p:nvPr/>
        </p:nvSpPr>
        <p:spPr>
          <a:xfrm>
            <a:off x="2808689" y="1995290"/>
            <a:ext cx="949960" cy="261610"/>
          </a:xfrm>
          <a:prstGeom prst="rect">
            <a:avLst/>
          </a:prstGeom>
          <a:noFill/>
        </p:spPr>
        <p:txBody>
          <a:bodyPr wrap="square" rtlCol="0">
            <a:spAutoFit/>
          </a:bodyPr>
          <a:lstStyle/>
          <a:p>
            <a:r>
              <a:rPr lang="en-GB" sz="1100" dirty="0"/>
              <a:t>m(kg)</a:t>
            </a:r>
          </a:p>
        </p:txBody>
      </p:sp>
      <p:sp>
        <p:nvSpPr>
          <p:cNvPr id="33" name="ZoneTexte 32">
            <a:extLst>
              <a:ext uri="{FF2B5EF4-FFF2-40B4-BE49-F238E27FC236}">
                <a16:creationId xmlns:a16="http://schemas.microsoft.com/office/drawing/2014/main" id="{12AC1F1F-4F50-43EB-95D2-ED346CA92E8C}"/>
              </a:ext>
            </a:extLst>
          </p:cNvPr>
          <p:cNvSpPr txBox="1"/>
          <p:nvPr/>
        </p:nvSpPr>
        <p:spPr>
          <a:xfrm>
            <a:off x="4105918" y="2943170"/>
            <a:ext cx="949960" cy="261610"/>
          </a:xfrm>
          <a:prstGeom prst="rect">
            <a:avLst/>
          </a:prstGeom>
          <a:noFill/>
        </p:spPr>
        <p:txBody>
          <a:bodyPr wrap="square" rtlCol="0">
            <a:spAutoFit/>
          </a:bodyPr>
          <a:lstStyle/>
          <a:p>
            <a:r>
              <a:rPr lang="en-GB" sz="1100" dirty="0"/>
              <a:t>Length(cm)</a:t>
            </a:r>
          </a:p>
        </p:txBody>
      </p:sp>
      <p:sp>
        <p:nvSpPr>
          <p:cNvPr id="34" name="Ellipse 33">
            <a:extLst>
              <a:ext uri="{FF2B5EF4-FFF2-40B4-BE49-F238E27FC236}">
                <a16:creationId xmlns:a16="http://schemas.microsoft.com/office/drawing/2014/main" id="{FFD61C58-EEEF-4619-8A8B-38184607CE75}"/>
              </a:ext>
            </a:extLst>
          </p:cNvPr>
          <p:cNvSpPr/>
          <p:nvPr/>
        </p:nvSpPr>
        <p:spPr>
          <a:xfrm>
            <a:off x="3377495" y="2730679"/>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 name="Ellipse 34">
            <a:extLst>
              <a:ext uri="{FF2B5EF4-FFF2-40B4-BE49-F238E27FC236}">
                <a16:creationId xmlns:a16="http://schemas.microsoft.com/office/drawing/2014/main" id="{172927A8-A856-4259-A7FD-03E2663027A9}"/>
              </a:ext>
            </a:extLst>
          </p:cNvPr>
          <p:cNvSpPr/>
          <p:nvPr/>
        </p:nvSpPr>
        <p:spPr>
          <a:xfrm>
            <a:off x="3622921" y="2633312"/>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 name="Ellipse 35">
            <a:extLst>
              <a:ext uri="{FF2B5EF4-FFF2-40B4-BE49-F238E27FC236}">
                <a16:creationId xmlns:a16="http://schemas.microsoft.com/office/drawing/2014/main" id="{C574675B-9D51-46F9-9E75-684E0A88191B}"/>
              </a:ext>
            </a:extLst>
          </p:cNvPr>
          <p:cNvSpPr/>
          <p:nvPr/>
        </p:nvSpPr>
        <p:spPr>
          <a:xfrm>
            <a:off x="3851209" y="2491681"/>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 name="Ellipse 36">
            <a:extLst>
              <a:ext uri="{FF2B5EF4-FFF2-40B4-BE49-F238E27FC236}">
                <a16:creationId xmlns:a16="http://schemas.microsoft.com/office/drawing/2014/main" id="{3E3E2573-1AFD-488F-84FF-26C8722E111A}"/>
              </a:ext>
            </a:extLst>
          </p:cNvPr>
          <p:cNvSpPr/>
          <p:nvPr/>
        </p:nvSpPr>
        <p:spPr>
          <a:xfrm>
            <a:off x="4116276" y="2334073"/>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 name="Ellipse 37">
            <a:extLst>
              <a:ext uri="{FF2B5EF4-FFF2-40B4-BE49-F238E27FC236}">
                <a16:creationId xmlns:a16="http://schemas.microsoft.com/office/drawing/2014/main" id="{5732DEE0-AC28-45AA-B761-76EF439E2679}"/>
              </a:ext>
            </a:extLst>
          </p:cNvPr>
          <p:cNvSpPr/>
          <p:nvPr/>
        </p:nvSpPr>
        <p:spPr>
          <a:xfrm>
            <a:off x="4320840" y="2163239"/>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40" name="Connecteur droit 39">
            <a:extLst>
              <a:ext uri="{FF2B5EF4-FFF2-40B4-BE49-F238E27FC236}">
                <a16:creationId xmlns:a16="http://schemas.microsoft.com/office/drawing/2014/main" id="{584269DC-2496-42FD-85C0-F4FD82E418B6}"/>
              </a:ext>
            </a:extLst>
          </p:cNvPr>
          <p:cNvCxnSpPr>
            <a:cxnSpLocks/>
          </p:cNvCxnSpPr>
          <p:nvPr/>
        </p:nvCxnSpPr>
        <p:spPr>
          <a:xfrm>
            <a:off x="4006196" y="2256900"/>
            <a:ext cx="0" cy="78494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ZoneTexte 40">
            <a:extLst>
              <a:ext uri="{FF2B5EF4-FFF2-40B4-BE49-F238E27FC236}">
                <a16:creationId xmlns:a16="http://schemas.microsoft.com/office/drawing/2014/main" id="{B34D2BA3-F6B8-4F70-9D7F-8AD0459E4F5C}"/>
              </a:ext>
            </a:extLst>
          </p:cNvPr>
          <p:cNvSpPr txBox="1"/>
          <p:nvPr/>
        </p:nvSpPr>
        <p:spPr>
          <a:xfrm>
            <a:off x="4663399" y="2068132"/>
            <a:ext cx="1284340" cy="830997"/>
          </a:xfrm>
          <a:prstGeom prst="rect">
            <a:avLst/>
          </a:prstGeom>
          <a:noFill/>
        </p:spPr>
        <p:txBody>
          <a:bodyPr wrap="square" rtlCol="0">
            <a:spAutoFit/>
          </a:bodyPr>
          <a:lstStyle/>
          <a:p>
            <a:r>
              <a:rPr lang="en-GB" sz="1200" dirty="0"/>
              <a:t>Neutron and gamma fluence</a:t>
            </a:r>
          </a:p>
          <a:p>
            <a:r>
              <a:rPr lang="en-GB" sz="1200" dirty="0"/>
              <a:t>restriction + Thermal power</a:t>
            </a:r>
          </a:p>
        </p:txBody>
      </p:sp>
      <p:cxnSp>
        <p:nvCxnSpPr>
          <p:cNvPr id="42" name="Connecteur droit avec flèche 41">
            <a:extLst>
              <a:ext uri="{FF2B5EF4-FFF2-40B4-BE49-F238E27FC236}">
                <a16:creationId xmlns:a16="http://schemas.microsoft.com/office/drawing/2014/main" id="{E16DE28B-DCF6-47F3-9CFD-A2CD8A6C87BA}"/>
              </a:ext>
            </a:extLst>
          </p:cNvPr>
          <p:cNvCxnSpPr>
            <a:cxnSpLocks/>
            <a:stCxn id="41" idx="1"/>
          </p:cNvCxnSpPr>
          <p:nvPr/>
        </p:nvCxnSpPr>
        <p:spPr>
          <a:xfrm flipH="1">
            <a:off x="4060197" y="2483631"/>
            <a:ext cx="603202" cy="1311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3" name="Forme libre : forme 42">
            <a:extLst>
              <a:ext uri="{FF2B5EF4-FFF2-40B4-BE49-F238E27FC236}">
                <a16:creationId xmlns:a16="http://schemas.microsoft.com/office/drawing/2014/main" id="{7CD56B88-2147-446A-A150-95A0EA44DE73}"/>
              </a:ext>
            </a:extLst>
          </p:cNvPr>
          <p:cNvSpPr/>
          <p:nvPr/>
        </p:nvSpPr>
        <p:spPr>
          <a:xfrm>
            <a:off x="3404062" y="2176051"/>
            <a:ext cx="965318" cy="582715"/>
          </a:xfrm>
          <a:custGeom>
            <a:avLst/>
            <a:gdLst>
              <a:gd name="connsiteX0" fmla="*/ 0 w 965318"/>
              <a:gd name="connsiteY0" fmla="*/ 582715 h 582715"/>
              <a:gd name="connsiteX1" fmla="*/ 248920 w 965318"/>
              <a:gd name="connsiteY1" fmla="*/ 483655 h 582715"/>
              <a:gd name="connsiteX2" fmla="*/ 469900 w 965318"/>
              <a:gd name="connsiteY2" fmla="*/ 343955 h 582715"/>
              <a:gd name="connsiteX3" fmla="*/ 734060 w 965318"/>
              <a:gd name="connsiteY3" fmla="*/ 186475 h 582715"/>
              <a:gd name="connsiteX4" fmla="*/ 939800 w 965318"/>
              <a:gd name="connsiteY4" fmla="*/ 18835 h 582715"/>
              <a:gd name="connsiteX5" fmla="*/ 955040 w 965318"/>
              <a:gd name="connsiteY5" fmla="*/ 11215 h 58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18" h="582715">
                <a:moveTo>
                  <a:pt x="0" y="582715"/>
                </a:moveTo>
                <a:cubicBezTo>
                  <a:pt x="85301" y="553081"/>
                  <a:pt x="170603" y="523448"/>
                  <a:pt x="248920" y="483655"/>
                </a:cubicBezTo>
                <a:cubicBezTo>
                  <a:pt x="327237" y="443862"/>
                  <a:pt x="389043" y="393485"/>
                  <a:pt x="469900" y="343955"/>
                </a:cubicBezTo>
                <a:cubicBezTo>
                  <a:pt x="550757" y="294425"/>
                  <a:pt x="655743" y="240662"/>
                  <a:pt x="734060" y="186475"/>
                </a:cubicBezTo>
                <a:cubicBezTo>
                  <a:pt x="812377" y="132288"/>
                  <a:pt x="902970" y="48045"/>
                  <a:pt x="939800" y="18835"/>
                </a:cubicBezTo>
                <a:cubicBezTo>
                  <a:pt x="976630" y="-10375"/>
                  <a:pt x="965835" y="420"/>
                  <a:pt x="955040" y="11215"/>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47" name="Connecteur droit avec flèche 46">
            <a:extLst>
              <a:ext uri="{FF2B5EF4-FFF2-40B4-BE49-F238E27FC236}">
                <a16:creationId xmlns:a16="http://schemas.microsoft.com/office/drawing/2014/main" id="{72951F19-6B2F-425E-A603-BE52DDBB7591}"/>
              </a:ext>
            </a:extLst>
          </p:cNvPr>
          <p:cNvCxnSpPr>
            <a:cxnSpLocks/>
          </p:cNvCxnSpPr>
          <p:nvPr/>
        </p:nvCxnSpPr>
        <p:spPr>
          <a:xfrm flipV="1">
            <a:off x="3269859" y="3086584"/>
            <a:ext cx="0" cy="8288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Connecteur droit avec flèche 47">
            <a:extLst>
              <a:ext uri="{FF2B5EF4-FFF2-40B4-BE49-F238E27FC236}">
                <a16:creationId xmlns:a16="http://schemas.microsoft.com/office/drawing/2014/main" id="{A3DDBAD2-5F08-4536-B3EB-23AE8139606A}"/>
              </a:ext>
            </a:extLst>
          </p:cNvPr>
          <p:cNvCxnSpPr>
            <a:cxnSpLocks/>
          </p:cNvCxnSpPr>
          <p:nvPr/>
        </p:nvCxnSpPr>
        <p:spPr>
          <a:xfrm>
            <a:off x="3269859" y="3900196"/>
            <a:ext cx="12534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9" name="ZoneTexte 48">
            <a:extLst>
              <a:ext uri="{FF2B5EF4-FFF2-40B4-BE49-F238E27FC236}">
                <a16:creationId xmlns:a16="http://schemas.microsoft.com/office/drawing/2014/main" id="{52E844E9-7891-4E50-81AA-AD37BBE7F5EA}"/>
              </a:ext>
            </a:extLst>
          </p:cNvPr>
          <p:cNvSpPr txBox="1"/>
          <p:nvPr/>
        </p:nvSpPr>
        <p:spPr>
          <a:xfrm>
            <a:off x="2778909" y="3049327"/>
            <a:ext cx="949960" cy="261610"/>
          </a:xfrm>
          <a:prstGeom prst="rect">
            <a:avLst/>
          </a:prstGeom>
          <a:noFill/>
        </p:spPr>
        <p:txBody>
          <a:bodyPr wrap="square" rtlCol="0">
            <a:spAutoFit/>
          </a:bodyPr>
          <a:lstStyle/>
          <a:p>
            <a:r>
              <a:rPr lang="en-GB" sz="1100" dirty="0"/>
              <a:t>P(We)</a:t>
            </a:r>
          </a:p>
        </p:txBody>
      </p:sp>
      <p:sp>
        <p:nvSpPr>
          <p:cNvPr id="50" name="ZoneTexte 49">
            <a:extLst>
              <a:ext uri="{FF2B5EF4-FFF2-40B4-BE49-F238E27FC236}">
                <a16:creationId xmlns:a16="http://schemas.microsoft.com/office/drawing/2014/main" id="{5F7246BC-9F72-48BB-ACDD-0BAB67187CDC}"/>
              </a:ext>
            </a:extLst>
          </p:cNvPr>
          <p:cNvSpPr txBox="1"/>
          <p:nvPr/>
        </p:nvSpPr>
        <p:spPr>
          <a:xfrm>
            <a:off x="4195810" y="3930622"/>
            <a:ext cx="949960" cy="261610"/>
          </a:xfrm>
          <a:prstGeom prst="rect">
            <a:avLst/>
          </a:prstGeom>
          <a:noFill/>
        </p:spPr>
        <p:txBody>
          <a:bodyPr wrap="square" rtlCol="0">
            <a:spAutoFit/>
          </a:bodyPr>
          <a:lstStyle/>
          <a:p>
            <a:r>
              <a:rPr lang="en-GB" sz="1100" dirty="0"/>
              <a:t>T cold(K)</a:t>
            </a:r>
          </a:p>
        </p:txBody>
      </p:sp>
      <p:sp>
        <p:nvSpPr>
          <p:cNvPr id="51" name="Ellipse 50">
            <a:extLst>
              <a:ext uri="{FF2B5EF4-FFF2-40B4-BE49-F238E27FC236}">
                <a16:creationId xmlns:a16="http://schemas.microsoft.com/office/drawing/2014/main" id="{EAEC0312-4805-4B6C-B8AD-B387F5B6CE39}"/>
              </a:ext>
            </a:extLst>
          </p:cNvPr>
          <p:cNvSpPr/>
          <p:nvPr/>
        </p:nvSpPr>
        <p:spPr>
          <a:xfrm flipV="1">
            <a:off x="3421923" y="3197770"/>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2" name="Ellipse 51">
            <a:extLst>
              <a:ext uri="{FF2B5EF4-FFF2-40B4-BE49-F238E27FC236}">
                <a16:creationId xmlns:a16="http://schemas.microsoft.com/office/drawing/2014/main" id="{471F952D-1B6D-42FC-80BB-7FB9FF6BCA6B}"/>
              </a:ext>
            </a:extLst>
          </p:cNvPr>
          <p:cNvSpPr/>
          <p:nvPr/>
        </p:nvSpPr>
        <p:spPr>
          <a:xfrm flipV="1">
            <a:off x="3590032" y="3433627"/>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3" name="Ellipse 52">
            <a:extLst>
              <a:ext uri="{FF2B5EF4-FFF2-40B4-BE49-F238E27FC236}">
                <a16:creationId xmlns:a16="http://schemas.microsoft.com/office/drawing/2014/main" id="{5B988807-E120-4DF3-A127-A7264CFCB993}"/>
              </a:ext>
            </a:extLst>
          </p:cNvPr>
          <p:cNvSpPr/>
          <p:nvPr/>
        </p:nvSpPr>
        <p:spPr>
          <a:xfrm flipV="1">
            <a:off x="3859670" y="3555995"/>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4" name="Ellipse 53">
            <a:extLst>
              <a:ext uri="{FF2B5EF4-FFF2-40B4-BE49-F238E27FC236}">
                <a16:creationId xmlns:a16="http://schemas.microsoft.com/office/drawing/2014/main" id="{1B9E837E-93CF-4EDA-A966-532ED2E02EDD}"/>
              </a:ext>
            </a:extLst>
          </p:cNvPr>
          <p:cNvSpPr/>
          <p:nvPr/>
        </p:nvSpPr>
        <p:spPr>
          <a:xfrm flipV="1">
            <a:off x="4146015" y="3634145"/>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5" name="Ellipse 54">
            <a:extLst>
              <a:ext uri="{FF2B5EF4-FFF2-40B4-BE49-F238E27FC236}">
                <a16:creationId xmlns:a16="http://schemas.microsoft.com/office/drawing/2014/main" id="{9062E2B9-9A7D-4C2E-8713-2769AE63D801}"/>
              </a:ext>
            </a:extLst>
          </p:cNvPr>
          <p:cNvSpPr/>
          <p:nvPr/>
        </p:nvSpPr>
        <p:spPr>
          <a:xfrm flipV="1">
            <a:off x="4416136" y="3681355"/>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0" name="Forme libre : forme 59">
            <a:extLst>
              <a:ext uri="{FF2B5EF4-FFF2-40B4-BE49-F238E27FC236}">
                <a16:creationId xmlns:a16="http://schemas.microsoft.com/office/drawing/2014/main" id="{E601CE43-9D39-4D30-AA97-208BFBD1AF76}"/>
              </a:ext>
            </a:extLst>
          </p:cNvPr>
          <p:cNvSpPr/>
          <p:nvPr/>
        </p:nvSpPr>
        <p:spPr>
          <a:xfrm flipV="1">
            <a:off x="3431454" y="3186077"/>
            <a:ext cx="1034276" cy="528768"/>
          </a:xfrm>
          <a:custGeom>
            <a:avLst/>
            <a:gdLst>
              <a:gd name="connsiteX0" fmla="*/ 0 w 1034276"/>
              <a:gd name="connsiteY0" fmla="*/ 528768 h 528768"/>
              <a:gd name="connsiteX1" fmla="*/ 179070 w 1034276"/>
              <a:gd name="connsiteY1" fmla="*/ 263973 h 528768"/>
              <a:gd name="connsiteX2" fmla="*/ 459105 w 1034276"/>
              <a:gd name="connsiteY2" fmla="*/ 128718 h 528768"/>
              <a:gd name="connsiteX3" fmla="*/ 744855 w 1034276"/>
              <a:gd name="connsiteY3" fmla="*/ 54423 h 528768"/>
              <a:gd name="connsiteX4" fmla="*/ 1005840 w 1034276"/>
              <a:gd name="connsiteY4" fmla="*/ 2988 h 528768"/>
              <a:gd name="connsiteX5" fmla="*/ 1015365 w 1034276"/>
              <a:gd name="connsiteY5" fmla="*/ 10608 h 52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76" h="528768">
                <a:moveTo>
                  <a:pt x="0" y="528768"/>
                </a:moveTo>
                <a:cubicBezTo>
                  <a:pt x="51276" y="429708"/>
                  <a:pt x="102553" y="330648"/>
                  <a:pt x="179070" y="263973"/>
                </a:cubicBezTo>
                <a:cubicBezTo>
                  <a:pt x="255587" y="197298"/>
                  <a:pt x="364807" y="163643"/>
                  <a:pt x="459105" y="128718"/>
                </a:cubicBezTo>
                <a:cubicBezTo>
                  <a:pt x="553403" y="93793"/>
                  <a:pt x="653733" y="75378"/>
                  <a:pt x="744855" y="54423"/>
                </a:cubicBezTo>
                <a:cubicBezTo>
                  <a:pt x="835977" y="33468"/>
                  <a:pt x="960755" y="10290"/>
                  <a:pt x="1005840" y="2988"/>
                </a:cubicBezTo>
                <a:cubicBezTo>
                  <a:pt x="1050925" y="-4315"/>
                  <a:pt x="1033145" y="3146"/>
                  <a:pt x="1015365" y="10608"/>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78" name="Connecteur droit avec flèche 77">
            <a:extLst>
              <a:ext uri="{FF2B5EF4-FFF2-40B4-BE49-F238E27FC236}">
                <a16:creationId xmlns:a16="http://schemas.microsoft.com/office/drawing/2014/main" id="{AA5B91A0-7E9C-4EF0-A7FE-BAA9BA5E71A9}"/>
              </a:ext>
            </a:extLst>
          </p:cNvPr>
          <p:cNvCxnSpPr>
            <a:cxnSpLocks/>
          </p:cNvCxnSpPr>
          <p:nvPr/>
        </p:nvCxnSpPr>
        <p:spPr>
          <a:xfrm flipV="1">
            <a:off x="3286312" y="4090553"/>
            <a:ext cx="0" cy="8288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Connecteur droit avec flèche 78">
            <a:extLst>
              <a:ext uri="{FF2B5EF4-FFF2-40B4-BE49-F238E27FC236}">
                <a16:creationId xmlns:a16="http://schemas.microsoft.com/office/drawing/2014/main" id="{4E15BB77-A9CD-4BA3-A7A6-5BB0E88121E9}"/>
              </a:ext>
            </a:extLst>
          </p:cNvPr>
          <p:cNvCxnSpPr>
            <a:cxnSpLocks/>
          </p:cNvCxnSpPr>
          <p:nvPr/>
        </p:nvCxnSpPr>
        <p:spPr>
          <a:xfrm>
            <a:off x="3286312" y="4904165"/>
            <a:ext cx="12534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0" name="ZoneTexte 79">
            <a:extLst>
              <a:ext uri="{FF2B5EF4-FFF2-40B4-BE49-F238E27FC236}">
                <a16:creationId xmlns:a16="http://schemas.microsoft.com/office/drawing/2014/main" id="{E249853F-E09E-4A02-9894-CD08D8B230B2}"/>
              </a:ext>
            </a:extLst>
          </p:cNvPr>
          <p:cNvSpPr txBox="1"/>
          <p:nvPr/>
        </p:nvSpPr>
        <p:spPr>
          <a:xfrm>
            <a:off x="2848729" y="3944665"/>
            <a:ext cx="949960" cy="261610"/>
          </a:xfrm>
          <a:prstGeom prst="rect">
            <a:avLst/>
          </a:prstGeom>
          <a:noFill/>
        </p:spPr>
        <p:txBody>
          <a:bodyPr wrap="square" rtlCol="0">
            <a:spAutoFit/>
          </a:bodyPr>
          <a:lstStyle/>
          <a:p>
            <a:r>
              <a:rPr lang="en-GB" sz="1100" dirty="0"/>
              <a:t>A(m²)</a:t>
            </a:r>
          </a:p>
        </p:txBody>
      </p:sp>
      <p:sp>
        <p:nvSpPr>
          <p:cNvPr id="81" name="ZoneTexte 80">
            <a:extLst>
              <a:ext uri="{FF2B5EF4-FFF2-40B4-BE49-F238E27FC236}">
                <a16:creationId xmlns:a16="http://schemas.microsoft.com/office/drawing/2014/main" id="{1C13190C-7C28-467F-9E00-3A00FE9B1A7A}"/>
              </a:ext>
            </a:extLst>
          </p:cNvPr>
          <p:cNvSpPr txBox="1"/>
          <p:nvPr/>
        </p:nvSpPr>
        <p:spPr>
          <a:xfrm>
            <a:off x="4212263" y="4934591"/>
            <a:ext cx="949960" cy="261610"/>
          </a:xfrm>
          <a:prstGeom prst="rect">
            <a:avLst/>
          </a:prstGeom>
          <a:noFill/>
        </p:spPr>
        <p:txBody>
          <a:bodyPr wrap="square" rtlCol="0">
            <a:spAutoFit/>
          </a:bodyPr>
          <a:lstStyle/>
          <a:p>
            <a:r>
              <a:rPr lang="en-GB" sz="1100" dirty="0"/>
              <a:t>T rad(K)</a:t>
            </a:r>
          </a:p>
        </p:txBody>
      </p:sp>
      <p:sp>
        <p:nvSpPr>
          <p:cNvPr id="83" name="Ellipse 82">
            <a:extLst>
              <a:ext uri="{FF2B5EF4-FFF2-40B4-BE49-F238E27FC236}">
                <a16:creationId xmlns:a16="http://schemas.microsoft.com/office/drawing/2014/main" id="{D80C9B42-8697-4275-8E8C-87B68777C59F}"/>
              </a:ext>
            </a:extLst>
          </p:cNvPr>
          <p:cNvSpPr/>
          <p:nvPr/>
        </p:nvSpPr>
        <p:spPr>
          <a:xfrm flipV="1">
            <a:off x="3415801" y="4160485"/>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4" name="Ellipse 83">
            <a:extLst>
              <a:ext uri="{FF2B5EF4-FFF2-40B4-BE49-F238E27FC236}">
                <a16:creationId xmlns:a16="http://schemas.microsoft.com/office/drawing/2014/main" id="{10AD59ED-C5C0-4353-8CE1-F70A61D1B1E3}"/>
              </a:ext>
            </a:extLst>
          </p:cNvPr>
          <p:cNvSpPr/>
          <p:nvPr/>
        </p:nvSpPr>
        <p:spPr>
          <a:xfrm flipV="1">
            <a:off x="3606485" y="4437596"/>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5" name="Ellipse 84">
            <a:extLst>
              <a:ext uri="{FF2B5EF4-FFF2-40B4-BE49-F238E27FC236}">
                <a16:creationId xmlns:a16="http://schemas.microsoft.com/office/drawing/2014/main" id="{382D7FBC-C812-44A4-8BB8-AABFF77D57A7}"/>
              </a:ext>
            </a:extLst>
          </p:cNvPr>
          <p:cNvSpPr/>
          <p:nvPr/>
        </p:nvSpPr>
        <p:spPr>
          <a:xfrm flipV="1">
            <a:off x="3876123" y="4559964"/>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6" name="Ellipse 85">
            <a:extLst>
              <a:ext uri="{FF2B5EF4-FFF2-40B4-BE49-F238E27FC236}">
                <a16:creationId xmlns:a16="http://schemas.microsoft.com/office/drawing/2014/main" id="{68F2D2BD-7F5B-4388-9EC9-2554718AD76C}"/>
              </a:ext>
            </a:extLst>
          </p:cNvPr>
          <p:cNvSpPr/>
          <p:nvPr/>
        </p:nvSpPr>
        <p:spPr>
          <a:xfrm flipV="1">
            <a:off x="4162468" y="4638114"/>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7" name="Ellipse 86">
            <a:extLst>
              <a:ext uri="{FF2B5EF4-FFF2-40B4-BE49-F238E27FC236}">
                <a16:creationId xmlns:a16="http://schemas.microsoft.com/office/drawing/2014/main" id="{ADEDC5FA-400F-486B-987D-E1B87380322C}"/>
              </a:ext>
            </a:extLst>
          </p:cNvPr>
          <p:cNvSpPr/>
          <p:nvPr/>
        </p:nvSpPr>
        <p:spPr>
          <a:xfrm flipV="1">
            <a:off x="4432589" y="4685324"/>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8" name="Forme libre : forme 87">
            <a:extLst>
              <a:ext uri="{FF2B5EF4-FFF2-40B4-BE49-F238E27FC236}">
                <a16:creationId xmlns:a16="http://schemas.microsoft.com/office/drawing/2014/main" id="{9EBCFD74-A0F2-4D67-9748-83A9810FC539}"/>
              </a:ext>
            </a:extLst>
          </p:cNvPr>
          <p:cNvSpPr/>
          <p:nvPr/>
        </p:nvSpPr>
        <p:spPr>
          <a:xfrm flipV="1">
            <a:off x="3447907" y="4190046"/>
            <a:ext cx="1034276" cy="528768"/>
          </a:xfrm>
          <a:custGeom>
            <a:avLst/>
            <a:gdLst>
              <a:gd name="connsiteX0" fmla="*/ 0 w 1034276"/>
              <a:gd name="connsiteY0" fmla="*/ 528768 h 528768"/>
              <a:gd name="connsiteX1" fmla="*/ 179070 w 1034276"/>
              <a:gd name="connsiteY1" fmla="*/ 263973 h 528768"/>
              <a:gd name="connsiteX2" fmla="*/ 459105 w 1034276"/>
              <a:gd name="connsiteY2" fmla="*/ 128718 h 528768"/>
              <a:gd name="connsiteX3" fmla="*/ 744855 w 1034276"/>
              <a:gd name="connsiteY3" fmla="*/ 54423 h 528768"/>
              <a:gd name="connsiteX4" fmla="*/ 1005840 w 1034276"/>
              <a:gd name="connsiteY4" fmla="*/ 2988 h 528768"/>
              <a:gd name="connsiteX5" fmla="*/ 1015365 w 1034276"/>
              <a:gd name="connsiteY5" fmla="*/ 10608 h 52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76" h="528768">
                <a:moveTo>
                  <a:pt x="0" y="528768"/>
                </a:moveTo>
                <a:cubicBezTo>
                  <a:pt x="51276" y="429708"/>
                  <a:pt x="102553" y="330648"/>
                  <a:pt x="179070" y="263973"/>
                </a:cubicBezTo>
                <a:cubicBezTo>
                  <a:pt x="255587" y="197298"/>
                  <a:pt x="364807" y="163643"/>
                  <a:pt x="459105" y="128718"/>
                </a:cubicBezTo>
                <a:cubicBezTo>
                  <a:pt x="553403" y="93793"/>
                  <a:pt x="653733" y="75378"/>
                  <a:pt x="744855" y="54423"/>
                </a:cubicBezTo>
                <a:cubicBezTo>
                  <a:pt x="835977" y="33468"/>
                  <a:pt x="960755" y="10290"/>
                  <a:pt x="1005840" y="2988"/>
                </a:cubicBezTo>
                <a:cubicBezTo>
                  <a:pt x="1050925" y="-4315"/>
                  <a:pt x="1033145" y="3146"/>
                  <a:pt x="1015365" y="10608"/>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4" name="Trapèze 103">
            <a:extLst>
              <a:ext uri="{FF2B5EF4-FFF2-40B4-BE49-F238E27FC236}">
                <a16:creationId xmlns:a16="http://schemas.microsoft.com/office/drawing/2014/main" id="{93BEF8B7-92A3-4A1D-A6EF-67E4A21F0988}"/>
              </a:ext>
            </a:extLst>
          </p:cNvPr>
          <p:cNvSpPr/>
          <p:nvPr/>
        </p:nvSpPr>
        <p:spPr>
          <a:xfrm rot="16200000">
            <a:off x="658609" y="2284856"/>
            <a:ext cx="877362" cy="749327"/>
          </a:xfrm>
          <a:prstGeom prst="trapezoid">
            <a:avLst>
              <a:gd name="adj" fmla="val 28227"/>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cxnSp>
        <p:nvCxnSpPr>
          <p:cNvPr id="106" name="Connecteur droit avec flèche 105">
            <a:extLst>
              <a:ext uri="{FF2B5EF4-FFF2-40B4-BE49-F238E27FC236}">
                <a16:creationId xmlns:a16="http://schemas.microsoft.com/office/drawing/2014/main" id="{780B37E7-335F-4474-9124-E35539D0D5C7}"/>
              </a:ext>
            </a:extLst>
          </p:cNvPr>
          <p:cNvCxnSpPr>
            <a:cxnSpLocks/>
            <a:stCxn id="104" idx="0"/>
            <a:endCxn id="104" idx="2"/>
          </p:cNvCxnSpPr>
          <p:nvPr/>
        </p:nvCxnSpPr>
        <p:spPr>
          <a:xfrm>
            <a:off x="722626" y="2659520"/>
            <a:ext cx="749328" cy="0"/>
          </a:xfrm>
          <a:prstGeom prst="straightConnector1">
            <a:avLst/>
          </a:prstGeom>
          <a:ln w="28575">
            <a:headEnd type="triangle"/>
            <a:tailEnd type="triangle"/>
          </a:ln>
        </p:spPr>
        <p:style>
          <a:lnRef idx="2">
            <a:schemeClr val="accent2"/>
          </a:lnRef>
          <a:fillRef idx="0">
            <a:schemeClr val="accent2"/>
          </a:fillRef>
          <a:effectRef idx="1">
            <a:schemeClr val="accent2"/>
          </a:effectRef>
          <a:fontRef idx="minor">
            <a:schemeClr val="tx1"/>
          </a:fontRef>
        </p:style>
      </p:cxnSp>
      <p:sp>
        <p:nvSpPr>
          <p:cNvPr id="108" name="ZoneTexte 107">
            <a:extLst>
              <a:ext uri="{FF2B5EF4-FFF2-40B4-BE49-F238E27FC236}">
                <a16:creationId xmlns:a16="http://schemas.microsoft.com/office/drawing/2014/main" id="{C716379D-B8D4-42B3-8D3A-39187764EBA4}"/>
              </a:ext>
            </a:extLst>
          </p:cNvPr>
          <p:cNvSpPr txBox="1"/>
          <p:nvPr/>
        </p:nvSpPr>
        <p:spPr>
          <a:xfrm>
            <a:off x="964678" y="2343741"/>
            <a:ext cx="282450" cy="369332"/>
          </a:xfrm>
          <a:prstGeom prst="rect">
            <a:avLst/>
          </a:prstGeom>
          <a:noFill/>
        </p:spPr>
        <p:txBody>
          <a:bodyPr wrap="none" rtlCol="0">
            <a:spAutoFit/>
          </a:bodyPr>
          <a:lstStyle/>
          <a:p>
            <a:r>
              <a:rPr lang="en-GB" dirty="0">
                <a:solidFill>
                  <a:schemeClr val="bg1"/>
                </a:solidFill>
              </a:rPr>
              <a:t>L</a:t>
            </a:r>
          </a:p>
        </p:txBody>
      </p:sp>
      <p:grpSp>
        <p:nvGrpSpPr>
          <p:cNvPr id="109" name="Groupe 108">
            <a:extLst>
              <a:ext uri="{FF2B5EF4-FFF2-40B4-BE49-F238E27FC236}">
                <a16:creationId xmlns:a16="http://schemas.microsoft.com/office/drawing/2014/main" id="{5AF17EBE-EE08-421A-BD52-424AD650C0BC}"/>
              </a:ext>
            </a:extLst>
          </p:cNvPr>
          <p:cNvGrpSpPr/>
          <p:nvPr/>
        </p:nvGrpSpPr>
        <p:grpSpPr>
          <a:xfrm>
            <a:off x="878106" y="3238401"/>
            <a:ext cx="569900" cy="1075215"/>
            <a:chOff x="3865587" y="1223675"/>
            <a:chExt cx="1421367" cy="3339222"/>
          </a:xfrm>
        </p:grpSpPr>
        <p:grpSp>
          <p:nvGrpSpPr>
            <p:cNvPr id="110" name="Groupe 109">
              <a:extLst>
                <a:ext uri="{FF2B5EF4-FFF2-40B4-BE49-F238E27FC236}">
                  <a16:creationId xmlns:a16="http://schemas.microsoft.com/office/drawing/2014/main" id="{4332E70E-C100-4891-B65E-0311815DB761}"/>
                </a:ext>
              </a:extLst>
            </p:cNvPr>
            <p:cNvGrpSpPr/>
            <p:nvPr/>
          </p:nvGrpSpPr>
          <p:grpSpPr>
            <a:xfrm>
              <a:off x="3888743" y="1223675"/>
              <a:ext cx="1376628" cy="3339222"/>
              <a:chOff x="3963582" y="1327720"/>
              <a:chExt cx="1216888" cy="2955791"/>
            </a:xfrm>
            <a:solidFill>
              <a:schemeClr val="accent1"/>
            </a:solidFill>
          </p:grpSpPr>
          <p:sp>
            <p:nvSpPr>
              <p:cNvPr id="118" name="Arc 117">
                <a:extLst>
                  <a:ext uri="{FF2B5EF4-FFF2-40B4-BE49-F238E27FC236}">
                    <a16:creationId xmlns:a16="http://schemas.microsoft.com/office/drawing/2014/main" id="{F1325B55-794A-4A19-B647-2B161B78A980}"/>
                  </a:ext>
                </a:extLst>
              </p:cNvPr>
              <p:cNvSpPr/>
              <p:nvPr/>
            </p:nvSpPr>
            <p:spPr>
              <a:xfrm rot="16200000">
                <a:off x="4108704" y="1358200"/>
                <a:ext cx="926592" cy="865632"/>
              </a:xfrm>
              <a:prstGeom prst="arc">
                <a:avLst>
                  <a:gd name="adj1" fmla="val 16257290"/>
                  <a:gd name="adj2" fmla="val 5293687"/>
                </a:avLst>
              </a:prstGeom>
              <a:grp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119" name="Connecteur droit 118">
                <a:extLst>
                  <a:ext uri="{FF2B5EF4-FFF2-40B4-BE49-F238E27FC236}">
                    <a16:creationId xmlns:a16="http://schemas.microsoft.com/office/drawing/2014/main" id="{501F31D7-22C1-4C58-8629-24BAC7F69D83}"/>
                  </a:ext>
                </a:extLst>
              </p:cNvPr>
              <p:cNvCxnSpPr>
                <a:cxnSpLocks/>
                <a:stCxn id="118" idx="0"/>
              </p:cNvCxnSpPr>
              <p:nvPr/>
            </p:nvCxnSpPr>
            <p:spPr>
              <a:xfrm flipH="1">
                <a:off x="4139184" y="1783803"/>
                <a:ext cx="52" cy="1102607"/>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D57FF39A-D9A6-4FB8-9D73-52AD8FCECD15}"/>
                  </a:ext>
                </a:extLst>
              </p:cNvPr>
              <p:cNvCxnSpPr>
                <a:cxnSpLocks/>
              </p:cNvCxnSpPr>
              <p:nvPr/>
            </p:nvCxnSpPr>
            <p:spPr>
              <a:xfrm>
                <a:off x="5004816" y="1783802"/>
                <a:ext cx="0" cy="1102608"/>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0CDA4DA2-B9C3-4E52-AF21-847A757C7317}"/>
                  </a:ext>
                </a:extLst>
              </p:cNvPr>
              <p:cNvCxnSpPr>
                <a:cxnSpLocks/>
              </p:cNvCxnSpPr>
              <p:nvPr/>
            </p:nvCxnSpPr>
            <p:spPr>
              <a:xfrm flipH="1">
                <a:off x="3963582" y="2886410"/>
                <a:ext cx="175654" cy="188976"/>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6417FB15-B5AB-424D-9583-7824F1AA3A89}"/>
                  </a:ext>
                </a:extLst>
              </p:cNvPr>
              <p:cNvCxnSpPr/>
              <p:nvPr/>
            </p:nvCxnSpPr>
            <p:spPr>
              <a:xfrm>
                <a:off x="3963582" y="3075386"/>
                <a:ext cx="0" cy="774192"/>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sp>
            <p:nvSpPr>
              <p:cNvPr id="123" name="Arc 122">
                <a:extLst>
                  <a:ext uri="{FF2B5EF4-FFF2-40B4-BE49-F238E27FC236}">
                    <a16:creationId xmlns:a16="http://schemas.microsoft.com/office/drawing/2014/main" id="{B2AEA203-3A8C-4D0A-83BB-633933A50FA6}"/>
                  </a:ext>
                </a:extLst>
              </p:cNvPr>
              <p:cNvSpPr/>
              <p:nvPr/>
            </p:nvSpPr>
            <p:spPr>
              <a:xfrm rot="5400000" flipV="1">
                <a:off x="4108704" y="3211797"/>
                <a:ext cx="926592" cy="1216836"/>
              </a:xfrm>
              <a:prstGeom prst="arc">
                <a:avLst>
                  <a:gd name="adj1" fmla="val 16257290"/>
                  <a:gd name="adj2" fmla="val 5293687"/>
                </a:avLst>
              </a:prstGeom>
              <a:grp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124" name="Groupe 123">
                <a:extLst>
                  <a:ext uri="{FF2B5EF4-FFF2-40B4-BE49-F238E27FC236}">
                    <a16:creationId xmlns:a16="http://schemas.microsoft.com/office/drawing/2014/main" id="{FF030F4C-DB69-410D-8AF2-F72D11606666}"/>
                  </a:ext>
                </a:extLst>
              </p:cNvPr>
              <p:cNvGrpSpPr/>
              <p:nvPr/>
            </p:nvGrpSpPr>
            <p:grpSpPr>
              <a:xfrm flipH="1">
                <a:off x="5004816" y="2886410"/>
                <a:ext cx="175654" cy="963168"/>
                <a:chOff x="5870448" y="3182112"/>
                <a:chExt cx="175654" cy="963168"/>
              </a:xfrm>
              <a:grpFill/>
            </p:grpSpPr>
            <p:cxnSp>
              <p:nvCxnSpPr>
                <p:cNvPr id="125" name="Connecteur droit 124">
                  <a:extLst>
                    <a:ext uri="{FF2B5EF4-FFF2-40B4-BE49-F238E27FC236}">
                      <a16:creationId xmlns:a16="http://schemas.microsoft.com/office/drawing/2014/main" id="{86A1ABD8-07BA-494C-BB71-9C079B91DA80}"/>
                    </a:ext>
                  </a:extLst>
                </p:cNvPr>
                <p:cNvCxnSpPr>
                  <a:cxnSpLocks/>
                </p:cNvCxnSpPr>
                <p:nvPr/>
              </p:nvCxnSpPr>
              <p:spPr>
                <a:xfrm flipH="1">
                  <a:off x="5870448" y="3182112"/>
                  <a:ext cx="175654" cy="188976"/>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2FE40C59-99E8-42EC-B1DF-463227C324AF}"/>
                    </a:ext>
                  </a:extLst>
                </p:cNvPr>
                <p:cNvCxnSpPr/>
                <p:nvPr/>
              </p:nvCxnSpPr>
              <p:spPr>
                <a:xfrm>
                  <a:off x="5870448" y="3371088"/>
                  <a:ext cx="0" cy="774192"/>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grpSp>
        </p:grpSp>
        <p:sp>
          <p:nvSpPr>
            <p:cNvPr id="111" name="Rectangle 110">
              <a:extLst>
                <a:ext uri="{FF2B5EF4-FFF2-40B4-BE49-F238E27FC236}">
                  <a16:creationId xmlns:a16="http://schemas.microsoft.com/office/drawing/2014/main" id="{F6809681-11BD-4246-B379-3A6F2BC59FC8}"/>
                </a:ext>
              </a:extLst>
            </p:cNvPr>
            <p:cNvSpPr/>
            <p:nvPr/>
          </p:nvSpPr>
          <p:spPr>
            <a:xfrm>
              <a:off x="4108548" y="1733795"/>
              <a:ext cx="936958" cy="123204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2866CC7F-419A-45EB-A1DF-E42E6E038ECB}"/>
                </a:ext>
              </a:extLst>
            </p:cNvPr>
            <p:cNvSpPr/>
            <p:nvPr/>
          </p:nvSpPr>
          <p:spPr>
            <a:xfrm>
              <a:off x="3920381" y="3198052"/>
              <a:ext cx="1313762" cy="85424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Forme libre : forme 112">
              <a:extLst>
                <a:ext uri="{FF2B5EF4-FFF2-40B4-BE49-F238E27FC236}">
                  <a16:creationId xmlns:a16="http://schemas.microsoft.com/office/drawing/2014/main" id="{3AD34071-EC95-473B-B11D-8FB0CC097168}"/>
                </a:ext>
              </a:extLst>
            </p:cNvPr>
            <p:cNvSpPr/>
            <p:nvPr/>
          </p:nvSpPr>
          <p:spPr>
            <a:xfrm>
              <a:off x="3916680" y="2973705"/>
              <a:ext cx="1314450" cy="234315"/>
            </a:xfrm>
            <a:custGeom>
              <a:avLst/>
              <a:gdLst>
                <a:gd name="connsiteX0" fmla="*/ 0 w 1314450"/>
                <a:gd name="connsiteY0" fmla="*/ 224790 h 234315"/>
                <a:gd name="connsiteX1" fmla="*/ 194310 w 1314450"/>
                <a:gd name="connsiteY1" fmla="*/ 0 h 234315"/>
                <a:gd name="connsiteX2" fmla="*/ 1122045 w 1314450"/>
                <a:gd name="connsiteY2" fmla="*/ 1905 h 234315"/>
                <a:gd name="connsiteX3" fmla="*/ 1314450 w 1314450"/>
                <a:gd name="connsiteY3" fmla="*/ 234315 h 234315"/>
                <a:gd name="connsiteX4" fmla="*/ 0 w 1314450"/>
                <a:gd name="connsiteY4" fmla="*/ 224790 h 2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50" h="234315">
                  <a:moveTo>
                    <a:pt x="0" y="224790"/>
                  </a:moveTo>
                  <a:lnTo>
                    <a:pt x="194310" y="0"/>
                  </a:lnTo>
                  <a:lnTo>
                    <a:pt x="1122045" y="1905"/>
                  </a:lnTo>
                  <a:lnTo>
                    <a:pt x="1314450" y="234315"/>
                  </a:lnTo>
                  <a:lnTo>
                    <a:pt x="0" y="224790"/>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Rectangle : coins arrondis 113">
              <a:extLst>
                <a:ext uri="{FF2B5EF4-FFF2-40B4-BE49-F238E27FC236}">
                  <a16:creationId xmlns:a16="http://schemas.microsoft.com/office/drawing/2014/main" id="{47E86939-D43D-4A94-8666-AE91F42E43F9}"/>
                </a:ext>
              </a:extLst>
            </p:cNvPr>
            <p:cNvSpPr/>
            <p:nvPr/>
          </p:nvSpPr>
          <p:spPr>
            <a:xfrm>
              <a:off x="5066659" y="1733795"/>
              <a:ext cx="198712" cy="34730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15" name="Rectangle : coins arrondis 114">
              <a:extLst>
                <a:ext uri="{FF2B5EF4-FFF2-40B4-BE49-F238E27FC236}">
                  <a16:creationId xmlns:a16="http://schemas.microsoft.com/office/drawing/2014/main" id="{CF56C940-3685-4798-B8F5-29B5FB1FB32D}"/>
                </a:ext>
              </a:extLst>
            </p:cNvPr>
            <p:cNvSpPr/>
            <p:nvPr/>
          </p:nvSpPr>
          <p:spPr>
            <a:xfrm>
              <a:off x="3865587" y="1733795"/>
              <a:ext cx="198712" cy="34730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16" name="Rectangle : coins arrondis 115">
              <a:extLst>
                <a:ext uri="{FF2B5EF4-FFF2-40B4-BE49-F238E27FC236}">
                  <a16:creationId xmlns:a16="http://schemas.microsoft.com/office/drawing/2014/main" id="{A719DD02-1A28-4F25-9105-5851C8D7CE1E}"/>
                </a:ext>
              </a:extLst>
            </p:cNvPr>
            <p:cNvSpPr/>
            <p:nvPr/>
          </p:nvSpPr>
          <p:spPr>
            <a:xfrm>
              <a:off x="5088242" y="2582822"/>
              <a:ext cx="198712" cy="3473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Rectangle : coins arrondis 116">
              <a:extLst>
                <a:ext uri="{FF2B5EF4-FFF2-40B4-BE49-F238E27FC236}">
                  <a16:creationId xmlns:a16="http://schemas.microsoft.com/office/drawing/2014/main" id="{37CAC583-B201-4E72-A6A2-8D70342C39B9}"/>
                </a:ext>
              </a:extLst>
            </p:cNvPr>
            <p:cNvSpPr/>
            <p:nvPr/>
          </p:nvSpPr>
          <p:spPr>
            <a:xfrm>
              <a:off x="3887170" y="2582822"/>
              <a:ext cx="198712" cy="3473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8" name="ZoneTexte 127">
            <a:extLst>
              <a:ext uri="{FF2B5EF4-FFF2-40B4-BE49-F238E27FC236}">
                <a16:creationId xmlns:a16="http://schemas.microsoft.com/office/drawing/2014/main" id="{49312C26-36E9-4060-94A0-88290E275A70}"/>
              </a:ext>
            </a:extLst>
          </p:cNvPr>
          <p:cNvSpPr txBox="1"/>
          <p:nvPr/>
        </p:nvSpPr>
        <p:spPr>
          <a:xfrm>
            <a:off x="1384448" y="3601484"/>
            <a:ext cx="592604" cy="276999"/>
          </a:xfrm>
          <a:prstGeom prst="rect">
            <a:avLst/>
          </a:prstGeom>
          <a:noFill/>
        </p:spPr>
        <p:txBody>
          <a:bodyPr wrap="square">
            <a:spAutoFit/>
          </a:bodyPr>
          <a:lstStyle/>
          <a:p>
            <a:r>
              <a:rPr lang="en-GB" sz="1200" dirty="0"/>
              <a:t>T cold</a:t>
            </a:r>
          </a:p>
        </p:txBody>
      </p:sp>
      <p:sp>
        <p:nvSpPr>
          <p:cNvPr id="129" name="ZoneTexte 128">
            <a:extLst>
              <a:ext uri="{FF2B5EF4-FFF2-40B4-BE49-F238E27FC236}">
                <a16:creationId xmlns:a16="http://schemas.microsoft.com/office/drawing/2014/main" id="{0C0A4407-1548-4E27-8097-E5BBD7550E0A}"/>
              </a:ext>
            </a:extLst>
          </p:cNvPr>
          <p:cNvSpPr txBox="1"/>
          <p:nvPr/>
        </p:nvSpPr>
        <p:spPr>
          <a:xfrm>
            <a:off x="373250" y="3293513"/>
            <a:ext cx="592604" cy="276999"/>
          </a:xfrm>
          <a:prstGeom prst="rect">
            <a:avLst/>
          </a:prstGeom>
          <a:noFill/>
        </p:spPr>
        <p:txBody>
          <a:bodyPr wrap="square">
            <a:spAutoFit/>
          </a:bodyPr>
          <a:lstStyle/>
          <a:p>
            <a:r>
              <a:rPr lang="en-GB" sz="1200" dirty="0"/>
              <a:t>T hot</a:t>
            </a:r>
          </a:p>
        </p:txBody>
      </p:sp>
      <p:grpSp>
        <p:nvGrpSpPr>
          <p:cNvPr id="132" name="Groupe 131">
            <a:extLst>
              <a:ext uri="{FF2B5EF4-FFF2-40B4-BE49-F238E27FC236}">
                <a16:creationId xmlns:a16="http://schemas.microsoft.com/office/drawing/2014/main" id="{1005BDB1-B46A-48FF-BDEC-5B12E6B53499}"/>
              </a:ext>
            </a:extLst>
          </p:cNvPr>
          <p:cNvGrpSpPr/>
          <p:nvPr/>
        </p:nvGrpSpPr>
        <p:grpSpPr>
          <a:xfrm>
            <a:off x="648299" y="1060063"/>
            <a:ext cx="900000" cy="900000"/>
            <a:chOff x="6134100" y="1077187"/>
            <a:chExt cx="1080000" cy="1080000"/>
          </a:xfrm>
        </p:grpSpPr>
        <p:sp>
          <p:nvSpPr>
            <p:cNvPr id="130" name="Ellipse 129">
              <a:extLst>
                <a:ext uri="{FF2B5EF4-FFF2-40B4-BE49-F238E27FC236}">
                  <a16:creationId xmlns:a16="http://schemas.microsoft.com/office/drawing/2014/main" id="{B71F5BBC-DF4C-4507-BA85-DE391D547452}"/>
                </a:ext>
              </a:extLst>
            </p:cNvPr>
            <p:cNvSpPr/>
            <p:nvPr/>
          </p:nvSpPr>
          <p:spPr>
            <a:xfrm>
              <a:off x="6134100" y="1077187"/>
              <a:ext cx="1080000" cy="108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1" name="Ellipse 130">
              <a:extLst>
                <a:ext uri="{FF2B5EF4-FFF2-40B4-BE49-F238E27FC236}">
                  <a16:creationId xmlns:a16="http://schemas.microsoft.com/office/drawing/2014/main" id="{281CE459-A45A-453F-95CC-9273BAE6A85A}"/>
                </a:ext>
              </a:extLst>
            </p:cNvPr>
            <p:cNvSpPr/>
            <p:nvPr/>
          </p:nvSpPr>
          <p:spPr>
            <a:xfrm>
              <a:off x="6319985" y="1257187"/>
              <a:ext cx="720000" cy="72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grpSp>
      <p:grpSp>
        <p:nvGrpSpPr>
          <p:cNvPr id="133" name="Groupe 132">
            <a:extLst>
              <a:ext uri="{FF2B5EF4-FFF2-40B4-BE49-F238E27FC236}">
                <a16:creationId xmlns:a16="http://schemas.microsoft.com/office/drawing/2014/main" id="{07952D56-3621-40FE-A056-9167B8469FA3}"/>
              </a:ext>
            </a:extLst>
          </p:cNvPr>
          <p:cNvGrpSpPr/>
          <p:nvPr/>
        </p:nvGrpSpPr>
        <p:grpSpPr>
          <a:xfrm rot="5400000">
            <a:off x="1001559" y="4135828"/>
            <a:ext cx="496487" cy="1454495"/>
            <a:chOff x="1930515" y="1451578"/>
            <a:chExt cx="1119115" cy="2728580"/>
          </a:xfrm>
        </p:grpSpPr>
        <p:sp>
          <p:nvSpPr>
            <p:cNvPr id="134" name="Cylindre 133">
              <a:extLst>
                <a:ext uri="{FF2B5EF4-FFF2-40B4-BE49-F238E27FC236}">
                  <a16:creationId xmlns:a16="http://schemas.microsoft.com/office/drawing/2014/main" id="{35F0AB2E-0945-4CA6-85B4-2F4FE8B3D5C6}"/>
                </a:ext>
              </a:extLst>
            </p:cNvPr>
            <p:cNvSpPr/>
            <p:nvPr/>
          </p:nvSpPr>
          <p:spPr>
            <a:xfrm>
              <a:off x="2408186" y="1451578"/>
              <a:ext cx="163774" cy="272858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Rectangle 134">
              <a:extLst>
                <a:ext uri="{FF2B5EF4-FFF2-40B4-BE49-F238E27FC236}">
                  <a16:creationId xmlns:a16="http://schemas.microsoft.com/office/drawing/2014/main" id="{32DB4A54-1C51-4A7D-8034-D0F739FF1161}"/>
                </a:ext>
              </a:extLst>
            </p:cNvPr>
            <p:cNvSpPr/>
            <p:nvPr/>
          </p:nvSpPr>
          <p:spPr>
            <a:xfrm>
              <a:off x="1930515" y="1504311"/>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6" name="Rectangle 135">
              <a:extLst>
                <a:ext uri="{FF2B5EF4-FFF2-40B4-BE49-F238E27FC236}">
                  <a16:creationId xmlns:a16="http://schemas.microsoft.com/office/drawing/2014/main" id="{555F29FE-9301-4698-B0CE-013171B19EA1}"/>
                </a:ext>
              </a:extLst>
            </p:cNvPr>
            <p:cNvSpPr/>
            <p:nvPr/>
          </p:nvSpPr>
          <p:spPr>
            <a:xfrm>
              <a:off x="2571959" y="1504311"/>
              <a:ext cx="477671" cy="1733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38" name="ZoneTexte 137">
            <a:extLst>
              <a:ext uri="{FF2B5EF4-FFF2-40B4-BE49-F238E27FC236}">
                <a16:creationId xmlns:a16="http://schemas.microsoft.com/office/drawing/2014/main" id="{0BA4626B-5352-4DF2-BAA3-DD9EC5278F2B}"/>
              </a:ext>
            </a:extLst>
          </p:cNvPr>
          <p:cNvSpPr txBox="1"/>
          <p:nvPr/>
        </p:nvSpPr>
        <p:spPr>
          <a:xfrm>
            <a:off x="950807" y="4915162"/>
            <a:ext cx="556994" cy="261610"/>
          </a:xfrm>
          <a:prstGeom prst="rect">
            <a:avLst/>
          </a:prstGeom>
          <a:noFill/>
        </p:spPr>
        <p:txBody>
          <a:bodyPr wrap="square">
            <a:spAutoFit/>
          </a:bodyPr>
          <a:lstStyle/>
          <a:p>
            <a:r>
              <a:rPr lang="en-GB" sz="1100" dirty="0"/>
              <a:t>T rad</a:t>
            </a:r>
          </a:p>
        </p:txBody>
      </p:sp>
      <p:cxnSp>
        <p:nvCxnSpPr>
          <p:cNvPr id="140" name="Connecteur droit avec flèche 139">
            <a:extLst>
              <a:ext uri="{FF2B5EF4-FFF2-40B4-BE49-F238E27FC236}">
                <a16:creationId xmlns:a16="http://schemas.microsoft.com/office/drawing/2014/main" id="{E7D04171-078D-423A-97F1-620CE6D78AC0}"/>
              </a:ext>
            </a:extLst>
          </p:cNvPr>
          <p:cNvCxnSpPr>
            <a:stCxn id="131" idx="7"/>
          </p:cNvCxnSpPr>
          <p:nvPr/>
        </p:nvCxnSpPr>
        <p:spPr>
          <a:xfrm flipH="1">
            <a:off x="1080721" y="1297931"/>
            <a:ext cx="234614" cy="24788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1" name="ZoneTexte 140">
            <a:extLst>
              <a:ext uri="{FF2B5EF4-FFF2-40B4-BE49-F238E27FC236}">
                <a16:creationId xmlns:a16="http://schemas.microsoft.com/office/drawing/2014/main" id="{97393FF7-AC90-4A84-BC9C-A853C008ADBF}"/>
              </a:ext>
            </a:extLst>
          </p:cNvPr>
          <p:cNvSpPr txBox="1"/>
          <p:nvPr/>
        </p:nvSpPr>
        <p:spPr>
          <a:xfrm>
            <a:off x="1123067" y="1315870"/>
            <a:ext cx="264816" cy="369332"/>
          </a:xfrm>
          <a:prstGeom prst="rect">
            <a:avLst/>
          </a:prstGeom>
          <a:noFill/>
        </p:spPr>
        <p:txBody>
          <a:bodyPr wrap="none" rtlCol="0">
            <a:spAutoFit/>
          </a:bodyPr>
          <a:lstStyle/>
          <a:p>
            <a:r>
              <a:rPr lang="en-GB" dirty="0">
                <a:solidFill>
                  <a:schemeClr val="bg1"/>
                </a:solidFill>
              </a:rPr>
              <a:t>r</a:t>
            </a:r>
          </a:p>
        </p:txBody>
      </p:sp>
      <p:sp>
        <p:nvSpPr>
          <p:cNvPr id="142" name="Ellipse 141">
            <a:extLst>
              <a:ext uri="{FF2B5EF4-FFF2-40B4-BE49-F238E27FC236}">
                <a16:creationId xmlns:a16="http://schemas.microsoft.com/office/drawing/2014/main" id="{D26B672A-E422-44FB-9576-957BB1CE9897}"/>
              </a:ext>
            </a:extLst>
          </p:cNvPr>
          <p:cNvSpPr/>
          <p:nvPr/>
        </p:nvSpPr>
        <p:spPr>
          <a:xfrm>
            <a:off x="3936776" y="1334403"/>
            <a:ext cx="108000" cy="108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Ellipse 144">
            <a:extLst>
              <a:ext uri="{FF2B5EF4-FFF2-40B4-BE49-F238E27FC236}">
                <a16:creationId xmlns:a16="http://schemas.microsoft.com/office/drawing/2014/main" id="{29F1698A-459E-4B5A-AD12-D8EB7F875093}"/>
              </a:ext>
            </a:extLst>
          </p:cNvPr>
          <p:cNvSpPr/>
          <p:nvPr/>
        </p:nvSpPr>
        <p:spPr>
          <a:xfrm>
            <a:off x="3959208" y="2399206"/>
            <a:ext cx="108000" cy="108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Ellipse 145">
            <a:extLst>
              <a:ext uri="{FF2B5EF4-FFF2-40B4-BE49-F238E27FC236}">
                <a16:creationId xmlns:a16="http://schemas.microsoft.com/office/drawing/2014/main" id="{986EF92C-755D-4F5B-8C38-562ABCACD703}"/>
              </a:ext>
            </a:extLst>
          </p:cNvPr>
          <p:cNvSpPr/>
          <p:nvPr/>
        </p:nvSpPr>
        <p:spPr>
          <a:xfrm>
            <a:off x="3677834" y="3478706"/>
            <a:ext cx="108000" cy="108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Ellipse 147">
            <a:extLst>
              <a:ext uri="{FF2B5EF4-FFF2-40B4-BE49-F238E27FC236}">
                <a16:creationId xmlns:a16="http://schemas.microsoft.com/office/drawing/2014/main" id="{234F412A-0746-435C-86B1-8FF25A097ED0}"/>
              </a:ext>
            </a:extLst>
          </p:cNvPr>
          <p:cNvSpPr/>
          <p:nvPr/>
        </p:nvSpPr>
        <p:spPr>
          <a:xfrm>
            <a:off x="3677834" y="4489456"/>
            <a:ext cx="108000" cy="108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Flèche : droite 152">
            <a:extLst>
              <a:ext uri="{FF2B5EF4-FFF2-40B4-BE49-F238E27FC236}">
                <a16:creationId xmlns:a16="http://schemas.microsoft.com/office/drawing/2014/main" id="{4EF802BF-6A7F-497E-9C0E-748761E8E76D}"/>
              </a:ext>
            </a:extLst>
          </p:cNvPr>
          <p:cNvSpPr/>
          <p:nvPr/>
        </p:nvSpPr>
        <p:spPr>
          <a:xfrm>
            <a:off x="5962898" y="2572126"/>
            <a:ext cx="560453" cy="4800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5" name="ZoneTexte 154">
                <a:extLst>
                  <a:ext uri="{FF2B5EF4-FFF2-40B4-BE49-F238E27FC236}">
                    <a16:creationId xmlns:a16="http://schemas.microsoft.com/office/drawing/2014/main" id="{6B2107B9-F437-4A25-832D-5B68B41876BD}"/>
                  </a:ext>
                </a:extLst>
              </p:cNvPr>
              <p:cNvSpPr txBox="1"/>
              <p:nvPr/>
            </p:nvSpPr>
            <p:spPr>
              <a:xfrm>
                <a:off x="7086966" y="1236488"/>
                <a:ext cx="956609"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𝑀</m:t>
                          </m:r>
                        </m:e>
                        <m:sub>
                          <m:r>
                            <a:rPr lang="es-AR" b="0" i="1" smtClean="0">
                              <a:latin typeface="Cambria Math" panose="02040503050406030204" pitchFamily="18" charset="0"/>
                            </a:rPr>
                            <m:t>𝑁𝐸𝑃</m:t>
                          </m:r>
                          <m:r>
                            <a:rPr lang="es-AR" b="0" i="1" smtClean="0">
                              <a:latin typeface="Cambria Math" panose="02040503050406030204" pitchFamily="18" charset="0"/>
                            </a:rPr>
                            <m:t>, </m:t>
                          </m:r>
                          <m:r>
                            <a:rPr lang="es-AR" b="0" i="1" smtClean="0">
                              <a:latin typeface="Cambria Math" panose="02040503050406030204" pitchFamily="18" charset="0"/>
                            </a:rPr>
                            <m:t>𝑚𝑖𝑛</m:t>
                          </m:r>
                        </m:sub>
                      </m:sSub>
                    </m:oMath>
                  </m:oMathPara>
                </a14:m>
                <a:endParaRPr lang="en-GB" dirty="0"/>
              </a:p>
            </p:txBody>
          </p:sp>
        </mc:Choice>
        <mc:Fallback xmlns="">
          <p:sp>
            <p:nvSpPr>
              <p:cNvPr id="155" name="ZoneTexte 154">
                <a:extLst>
                  <a:ext uri="{FF2B5EF4-FFF2-40B4-BE49-F238E27FC236}">
                    <a16:creationId xmlns:a16="http://schemas.microsoft.com/office/drawing/2014/main" id="{6B2107B9-F437-4A25-832D-5B68B41876BD}"/>
                  </a:ext>
                </a:extLst>
              </p:cNvPr>
              <p:cNvSpPr txBox="1">
                <a:spLocks noRot="1" noChangeAspect="1" noMove="1" noResize="1" noEditPoints="1" noAdjustHandles="1" noChangeArrowheads="1" noChangeShapeType="1" noTextEdit="1"/>
              </p:cNvSpPr>
              <p:nvPr/>
            </p:nvSpPr>
            <p:spPr>
              <a:xfrm>
                <a:off x="7086966" y="1236488"/>
                <a:ext cx="956609" cy="289182"/>
              </a:xfrm>
              <a:prstGeom prst="rect">
                <a:avLst/>
              </a:prstGeom>
              <a:blipFill>
                <a:blip r:embed="rId3"/>
                <a:stretch>
                  <a:fillRect l="-5769" r="-3205" b="-148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9" name="ZoneTexte 158">
                <a:extLst>
                  <a:ext uri="{FF2B5EF4-FFF2-40B4-BE49-F238E27FC236}">
                    <a16:creationId xmlns:a16="http://schemas.microsoft.com/office/drawing/2014/main" id="{BA13B6EE-5D21-4B37-A809-C56DEB13522E}"/>
                  </a:ext>
                </a:extLst>
              </p:cNvPr>
              <p:cNvSpPr txBox="1"/>
              <p:nvPr/>
            </p:nvSpPr>
            <p:spPr>
              <a:xfrm>
                <a:off x="6593968" y="3399547"/>
                <a:ext cx="1455014"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𝛼</m:t>
                              </m:r>
                            </m:e>
                            <m:sub>
                              <m:r>
                                <a:rPr lang="es-AR" b="0" i="1" smtClean="0">
                                  <a:latin typeface="Cambria Math" panose="02040503050406030204" pitchFamily="18" charset="0"/>
                                </a:rPr>
                                <m:t>𝑚𝑎𝑥</m:t>
                              </m:r>
                            </m:sub>
                          </m:sSub>
                          <m:r>
                            <a:rPr lang="es-AR" b="0" i="1" smtClean="0">
                              <a:latin typeface="Cambria Math" panose="02040503050406030204" pitchFamily="18" charset="0"/>
                            </a:rPr>
                            <m:t>=</m:t>
                          </m:r>
                        </m:e>
                        <m:sub>
                          <m:r>
                            <a:rPr lang="es-AR" b="0" i="1" smtClean="0">
                              <a:latin typeface="Cambria Math" panose="02040503050406030204" pitchFamily="18" charset="0"/>
                            </a:rPr>
                            <m:t> </m:t>
                          </m:r>
                        </m:sub>
                      </m:sSub>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s-AR" b="0" i="1" smtClean="0">
                                  <a:latin typeface="Cambria Math" panose="02040503050406030204" pitchFamily="18" charset="0"/>
                                </a:rPr>
                                <m:t>𝑃</m:t>
                              </m:r>
                            </m:e>
                            <m:sub>
                              <m:r>
                                <a:rPr lang="es-AR" b="0" i="1" smtClean="0">
                                  <a:latin typeface="Cambria Math" panose="02040503050406030204" pitchFamily="18" charset="0"/>
                                </a:rPr>
                                <m:t>𝑒𝑙𝑒𝑐</m:t>
                              </m:r>
                            </m:sub>
                          </m:sSub>
                        </m:num>
                        <m:den>
                          <m:sSub>
                            <m:sSubPr>
                              <m:ctrlPr>
                                <a:rPr lang="en-GB" i="1">
                                  <a:latin typeface="Cambria Math" panose="02040503050406030204" pitchFamily="18" charset="0"/>
                                </a:rPr>
                              </m:ctrlPr>
                            </m:sSubPr>
                            <m:e>
                              <m:r>
                                <a:rPr lang="es-AR" i="1">
                                  <a:latin typeface="Cambria Math" panose="02040503050406030204" pitchFamily="18" charset="0"/>
                                </a:rPr>
                                <m:t>𝑀</m:t>
                              </m:r>
                            </m:e>
                            <m:sub>
                              <m:r>
                                <a:rPr lang="es-AR" i="1">
                                  <a:latin typeface="Cambria Math" panose="02040503050406030204" pitchFamily="18" charset="0"/>
                                </a:rPr>
                                <m:t>𝑁𝐸𝑃</m:t>
                              </m:r>
                            </m:sub>
                          </m:sSub>
                        </m:den>
                      </m:f>
                    </m:oMath>
                  </m:oMathPara>
                </a14:m>
                <a:endParaRPr lang="en-GB" dirty="0"/>
              </a:p>
            </p:txBody>
          </p:sp>
        </mc:Choice>
        <mc:Fallback xmlns="">
          <p:sp>
            <p:nvSpPr>
              <p:cNvPr id="159" name="ZoneTexte 158">
                <a:extLst>
                  <a:ext uri="{FF2B5EF4-FFF2-40B4-BE49-F238E27FC236}">
                    <a16:creationId xmlns:a16="http://schemas.microsoft.com/office/drawing/2014/main" id="{BA13B6EE-5D21-4B37-A809-C56DEB13522E}"/>
                  </a:ext>
                </a:extLst>
              </p:cNvPr>
              <p:cNvSpPr txBox="1">
                <a:spLocks noRot="1" noChangeAspect="1" noMove="1" noResize="1" noEditPoints="1" noAdjustHandles="1" noChangeArrowheads="1" noChangeShapeType="1" noTextEdit="1"/>
              </p:cNvSpPr>
              <p:nvPr/>
            </p:nvSpPr>
            <p:spPr>
              <a:xfrm>
                <a:off x="6593968" y="3399547"/>
                <a:ext cx="1455014" cy="563872"/>
              </a:xfrm>
              <a:prstGeom prst="rect">
                <a:avLst/>
              </a:prstGeom>
              <a:blipFill>
                <a:blip r:embed="rId4"/>
                <a:stretch>
                  <a:fillRect/>
                </a:stretch>
              </a:blipFill>
            </p:spPr>
            <p:txBody>
              <a:bodyPr/>
              <a:lstStyle/>
              <a:p>
                <a:r>
                  <a:rPr lang="en-GB">
                    <a:noFill/>
                  </a:rPr>
                  <a:t> </a:t>
                </a:r>
              </a:p>
            </p:txBody>
          </p:sp>
        </mc:Fallback>
      </mc:AlternateContent>
      <p:sp>
        <p:nvSpPr>
          <p:cNvPr id="171" name="Flèche : droite 170">
            <a:extLst>
              <a:ext uri="{FF2B5EF4-FFF2-40B4-BE49-F238E27FC236}">
                <a16:creationId xmlns:a16="http://schemas.microsoft.com/office/drawing/2014/main" id="{3BB89422-654F-474A-B6E7-DEC341037675}"/>
              </a:ext>
            </a:extLst>
          </p:cNvPr>
          <p:cNvSpPr/>
          <p:nvPr/>
        </p:nvSpPr>
        <p:spPr>
          <a:xfrm>
            <a:off x="2077713" y="2481635"/>
            <a:ext cx="560453" cy="4800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ZoneTexte 173">
            <a:extLst>
              <a:ext uri="{FF2B5EF4-FFF2-40B4-BE49-F238E27FC236}">
                <a16:creationId xmlns:a16="http://schemas.microsoft.com/office/drawing/2014/main" id="{5DF6D9A6-A972-48DC-8DBA-3B51EEEE53EF}"/>
              </a:ext>
            </a:extLst>
          </p:cNvPr>
          <p:cNvSpPr txBox="1"/>
          <p:nvPr/>
        </p:nvSpPr>
        <p:spPr>
          <a:xfrm>
            <a:off x="312448" y="442523"/>
            <a:ext cx="1203903" cy="338554"/>
          </a:xfrm>
          <a:prstGeom prst="rect">
            <a:avLst/>
          </a:prstGeom>
          <a:noFill/>
        </p:spPr>
        <p:txBody>
          <a:bodyPr wrap="square" rtlCol="0">
            <a:spAutoFit/>
          </a:bodyPr>
          <a:lstStyle/>
          <a:p>
            <a:r>
              <a:rPr lang="en-GB" sz="1600" b="1" dirty="0"/>
              <a:t>DATA BASES</a:t>
            </a:r>
          </a:p>
        </p:txBody>
      </p:sp>
      <p:cxnSp>
        <p:nvCxnSpPr>
          <p:cNvPr id="176" name="Connecteur droit avec flèche 175">
            <a:extLst>
              <a:ext uri="{FF2B5EF4-FFF2-40B4-BE49-F238E27FC236}">
                <a16:creationId xmlns:a16="http://schemas.microsoft.com/office/drawing/2014/main" id="{E0372266-79C2-45B3-9E3E-E5887E044E09}"/>
              </a:ext>
            </a:extLst>
          </p:cNvPr>
          <p:cNvCxnSpPr>
            <a:cxnSpLocks/>
            <a:stCxn id="174" idx="3"/>
          </p:cNvCxnSpPr>
          <p:nvPr/>
        </p:nvCxnSpPr>
        <p:spPr>
          <a:xfrm>
            <a:off x="1516351" y="611800"/>
            <a:ext cx="561362" cy="121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82" name="ZoneTexte 181">
            <a:extLst>
              <a:ext uri="{FF2B5EF4-FFF2-40B4-BE49-F238E27FC236}">
                <a16:creationId xmlns:a16="http://schemas.microsoft.com/office/drawing/2014/main" id="{973625A0-A0FF-424B-AA62-1B8F6F130269}"/>
              </a:ext>
            </a:extLst>
          </p:cNvPr>
          <p:cNvSpPr txBox="1"/>
          <p:nvPr/>
        </p:nvSpPr>
        <p:spPr>
          <a:xfrm>
            <a:off x="2047799" y="451701"/>
            <a:ext cx="1553013" cy="338554"/>
          </a:xfrm>
          <a:prstGeom prst="rect">
            <a:avLst/>
          </a:prstGeom>
          <a:noFill/>
        </p:spPr>
        <p:txBody>
          <a:bodyPr wrap="square" rtlCol="0">
            <a:spAutoFit/>
          </a:bodyPr>
          <a:lstStyle/>
          <a:p>
            <a:r>
              <a:rPr lang="en-GB" sz="1600" b="1" dirty="0"/>
              <a:t>INTERPOLATION</a:t>
            </a:r>
          </a:p>
        </p:txBody>
      </p:sp>
      <p:cxnSp>
        <p:nvCxnSpPr>
          <p:cNvPr id="189" name="Connecteur droit avec flèche 188">
            <a:extLst>
              <a:ext uri="{FF2B5EF4-FFF2-40B4-BE49-F238E27FC236}">
                <a16:creationId xmlns:a16="http://schemas.microsoft.com/office/drawing/2014/main" id="{2297BC76-A5D4-4BD3-B77F-A04BE88E0815}"/>
              </a:ext>
            </a:extLst>
          </p:cNvPr>
          <p:cNvCxnSpPr>
            <a:cxnSpLocks/>
            <a:stCxn id="182" idx="3"/>
            <a:endCxn id="190" idx="1"/>
          </p:cNvCxnSpPr>
          <p:nvPr/>
        </p:nvCxnSpPr>
        <p:spPr>
          <a:xfrm flipV="1">
            <a:off x="3600812" y="614862"/>
            <a:ext cx="197877" cy="611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90" name="ZoneTexte 189">
            <a:extLst>
              <a:ext uri="{FF2B5EF4-FFF2-40B4-BE49-F238E27FC236}">
                <a16:creationId xmlns:a16="http://schemas.microsoft.com/office/drawing/2014/main" id="{01BE2667-E2F2-48BD-A722-8130AFB85B37}"/>
              </a:ext>
            </a:extLst>
          </p:cNvPr>
          <p:cNvSpPr txBox="1"/>
          <p:nvPr/>
        </p:nvSpPr>
        <p:spPr>
          <a:xfrm>
            <a:off x="3798689" y="445585"/>
            <a:ext cx="1305996" cy="338554"/>
          </a:xfrm>
          <a:prstGeom prst="rect">
            <a:avLst/>
          </a:prstGeom>
          <a:noFill/>
        </p:spPr>
        <p:txBody>
          <a:bodyPr wrap="square" rtlCol="0">
            <a:spAutoFit/>
          </a:bodyPr>
          <a:lstStyle/>
          <a:p>
            <a:r>
              <a:rPr lang="en-GB" sz="1600" b="1" dirty="0"/>
              <a:t>RESTRICTION</a:t>
            </a:r>
          </a:p>
        </p:txBody>
      </p:sp>
      <p:cxnSp>
        <p:nvCxnSpPr>
          <p:cNvPr id="198" name="Connecteur droit avec flèche 197">
            <a:extLst>
              <a:ext uri="{FF2B5EF4-FFF2-40B4-BE49-F238E27FC236}">
                <a16:creationId xmlns:a16="http://schemas.microsoft.com/office/drawing/2014/main" id="{46A2AA09-9DBC-4C82-9956-C9561BCD2BE1}"/>
              </a:ext>
            </a:extLst>
          </p:cNvPr>
          <p:cNvCxnSpPr>
            <a:cxnSpLocks/>
            <a:stCxn id="190" idx="3"/>
            <a:endCxn id="199" idx="1"/>
          </p:cNvCxnSpPr>
          <p:nvPr/>
        </p:nvCxnSpPr>
        <p:spPr>
          <a:xfrm>
            <a:off x="5104685" y="614862"/>
            <a:ext cx="217103" cy="499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99" name="ZoneTexte 198">
            <a:extLst>
              <a:ext uri="{FF2B5EF4-FFF2-40B4-BE49-F238E27FC236}">
                <a16:creationId xmlns:a16="http://schemas.microsoft.com/office/drawing/2014/main" id="{056A81F7-D0AF-4978-A645-2424A0630328}"/>
              </a:ext>
            </a:extLst>
          </p:cNvPr>
          <p:cNvSpPr txBox="1"/>
          <p:nvPr/>
        </p:nvSpPr>
        <p:spPr>
          <a:xfrm>
            <a:off x="5321788" y="450578"/>
            <a:ext cx="1305996" cy="338554"/>
          </a:xfrm>
          <a:prstGeom prst="rect">
            <a:avLst/>
          </a:prstGeom>
          <a:noFill/>
        </p:spPr>
        <p:txBody>
          <a:bodyPr wrap="square" rtlCol="0">
            <a:spAutoFit/>
          </a:bodyPr>
          <a:lstStyle/>
          <a:p>
            <a:r>
              <a:rPr lang="en-GB" sz="1600" b="1" dirty="0"/>
              <a:t>EVALUATION</a:t>
            </a:r>
          </a:p>
        </p:txBody>
      </p:sp>
      <p:cxnSp>
        <p:nvCxnSpPr>
          <p:cNvPr id="210" name="Connecteur droit avec flèche 209">
            <a:extLst>
              <a:ext uri="{FF2B5EF4-FFF2-40B4-BE49-F238E27FC236}">
                <a16:creationId xmlns:a16="http://schemas.microsoft.com/office/drawing/2014/main" id="{7531722E-4630-4806-B4F7-2D8AA29BDCD2}"/>
              </a:ext>
            </a:extLst>
          </p:cNvPr>
          <p:cNvCxnSpPr>
            <a:cxnSpLocks/>
            <a:stCxn id="199" idx="3"/>
            <a:endCxn id="211" idx="1"/>
          </p:cNvCxnSpPr>
          <p:nvPr/>
        </p:nvCxnSpPr>
        <p:spPr>
          <a:xfrm flipV="1">
            <a:off x="6627784" y="611800"/>
            <a:ext cx="447447" cy="805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11" name="ZoneTexte 210">
            <a:extLst>
              <a:ext uri="{FF2B5EF4-FFF2-40B4-BE49-F238E27FC236}">
                <a16:creationId xmlns:a16="http://schemas.microsoft.com/office/drawing/2014/main" id="{B0111A9A-76A5-4745-9F5E-D4DD2D55A186}"/>
              </a:ext>
            </a:extLst>
          </p:cNvPr>
          <p:cNvSpPr txBox="1"/>
          <p:nvPr/>
        </p:nvSpPr>
        <p:spPr>
          <a:xfrm>
            <a:off x="7075231" y="442523"/>
            <a:ext cx="1984556" cy="338554"/>
          </a:xfrm>
          <a:prstGeom prst="rect">
            <a:avLst/>
          </a:prstGeom>
          <a:noFill/>
        </p:spPr>
        <p:txBody>
          <a:bodyPr wrap="square" rtlCol="0">
            <a:spAutoFit/>
          </a:bodyPr>
          <a:lstStyle/>
          <a:p>
            <a:r>
              <a:rPr lang="en-GB" sz="1600" b="1" dirty="0"/>
              <a:t>OPTIMUM FINDING</a:t>
            </a:r>
          </a:p>
        </p:txBody>
      </p:sp>
      <p:sp>
        <p:nvSpPr>
          <p:cNvPr id="217" name="ZoneTexte 216">
            <a:extLst>
              <a:ext uri="{FF2B5EF4-FFF2-40B4-BE49-F238E27FC236}">
                <a16:creationId xmlns:a16="http://schemas.microsoft.com/office/drawing/2014/main" id="{5463D9A2-D1CB-4E83-B340-57178A2E1C0B}"/>
              </a:ext>
            </a:extLst>
          </p:cNvPr>
          <p:cNvSpPr txBox="1"/>
          <p:nvPr/>
        </p:nvSpPr>
        <p:spPr>
          <a:xfrm>
            <a:off x="6398501" y="940701"/>
            <a:ext cx="2067524" cy="369332"/>
          </a:xfrm>
          <a:prstGeom prst="rect">
            <a:avLst/>
          </a:prstGeom>
          <a:noFill/>
        </p:spPr>
        <p:txBody>
          <a:bodyPr wrap="square" rtlCol="0">
            <a:spAutoFit/>
          </a:bodyPr>
          <a:lstStyle/>
          <a:p>
            <a:r>
              <a:rPr lang="en-GB" b="1" dirty="0"/>
              <a:t>Minimizing mass</a:t>
            </a:r>
          </a:p>
        </p:txBody>
      </p:sp>
      <mc:AlternateContent xmlns:mc="http://schemas.openxmlformats.org/markup-compatibility/2006" xmlns:a14="http://schemas.microsoft.com/office/drawing/2010/main">
        <mc:Choice Requires="a14">
          <p:sp>
            <p:nvSpPr>
              <p:cNvPr id="219" name="ZoneTexte 218">
                <a:extLst>
                  <a:ext uri="{FF2B5EF4-FFF2-40B4-BE49-F238E27FC236}">
                    <a16:creationId xmlns:a16="http://schemas.microsoft.com/office/drawing/2014/main" id="{D483DF8A-9EC6-46F2-9A7F-14C09842EE5C}"/>
                  </a:ext>
                </a:extLst>
              </p:cNvPr>
              <p:cNvSpPr txBox="1"/>
              <p:nvPr/>
            </p:nvSpPr>
            <p:spPr>
              <a:xfrm>
                <a:off x="6458592" y="3087189"/>
                <a:ext cx="1658330" cy="369332"/>
              </a:xfrm>
              <a:prstGeom prst="rect">
                <a:avLst/>
              </a:prstGeom>
              <a:noFill/>
            </p:spPr>
            <p:txBody>
              <a:bodyPr wrap="square">
                <a:spAutoFit/>
              </a:bodyPr>
              <a:lstStyle/>
              <a:p>
                <a:r>
                  <a:rPr lang="en-GB" b="1" dirty="0"/>
                  <a:t>Maximizing </a:t>
                </a:r>
                <a14:m>
                  <m:oMath xmlns:m="http://schemas.openxmlformats.org/officeDocument/2006/math">
                    <m:r>
                      <a:rPr lang="en-GB" b="1" i="1" smtClean="0">
                        <a:latin typeface="Cambria Math" panose="02040503050406030204" pitchFamily="18" charset="0"/>
                        <a:ea typeface="Cambria Math" panose="02040503050406030204" pitchFamily="18" charset="0"/>
                      </a:rPr>
                      <m:t>𝜶</m:t>
                    </m:r>
                  </m:oMath>
                </a14:m>
                <a:endParaRPr lang="en-GB" b="1" dirty="0"/>
              </a:p>
            </p:txBody>
          </p:sp>
        </mc:Choice>
        <mc:Fallback xmlns="">
          <p:sp>
            <p:nvSpPr>
              <p:cNvPr id="219" name="ZoneTexte 218">
                <a:extLst>
                  <a:ext uri="{FF2B5EF4-FFF2-40B4-BE49-F238E27FC236}">
                    <a16:creationId xmlns:a16="http://schemas.microsoft.com/office/drawing/2014/main" id="{D483DF8A-9EC6-46F2-9A7F-14C09842EE5C}"/>
                  </a:ext>
                </a:extLst>
              </p:cNvPr>
              <p:cNvSpPr txBox="1">
                <a:spLocks noRot="1" noChangeAspect="1" noMove="1" noResize="1" noEditPoints="1" noAdjustHandles="1" noChangeArrowheads="1" noChangeShapeType="1" noTextEdit="1"/>
              </p:cNvSpPr>
              <p:nvPr/>
            </p:nvSpPr>
            <p:spPr>
              <a:xfrm>
                <a:off x="6458592" y="3087189"/>
                <a:ext cx="1658330" cy="369332"/>
              </a:xfrm>
              <a:prstGeom prst="rect">
                <a:avLst/>
              </a:prstGeom>
              <a:blipFill>
                <a:blip r:embed="rId5"/>
                <a:stretch>
                  <a:fillRect l="-2930" t="-8197" b="-24590"/>
                </a:stretch>
              </a:blipFill>
            </p:spPr>
            <p:txBody>
              <a:bodyPr/>
              <a:lstStyle/>
              <a:p>
                <a:r>
                  <a:rPr lang="en-GB">
                    <a:noFill/>
                  </a:rPr>
                  <a:t> </a:t>
                </a:r>
              </a:p>
            </p:txBody>
          </p:sp>
        </mc:Fallback>
      </mc:AlternateContent>
      <p:grpSp>
        <p:nvGrpSpPr>
          <p:cNvPr id="220" name="Groupe 219">
            <a:extLst>
              <a:ext uri="{FF2B5EF4-FFF2-40B4-BE49-F238E27FC236}">
                <a16:creationId xmlns:a16="http://schemas.microsoft.com/office/drawing/2014/main" id="{35E57DCB-EFA8-4950-A302-8DDA4CB5CCDC}"/>
              </a:ext>
            </a:extLst>
          </p:cNvPr>
          <p:cNvGrpSpPr/>
          <p:nvPr/>
        </p:nvGrpSpPr>
        <p:grpSpPr>
          <a:xfrm>
            <a:off x="8274659" y="2072728"/>
            <a:ext cx="785128" cy="2240888"/>
            <a:chOff x="5252521" y="299177"/>
            <a:chExt cx="1345180" cy="4481230"/>
          </a:xfrm>
        </p:grpSpPr>
        <p:grpSp>
          <p:nvGrpSpPr>
            <p:cNvPr id="221" name="Groupe 220">
              <a:extLst>
                <a:ext uri="{FF2B5EF4-FFF2-40B4-BE49-F238E27FC236}">
                  <a16:creationId xmlns:a16="http://schemas.microsoft.com/office/drawing/2014/main" id="{B3EA5794-319B-4C2E-B6EF-8234F6BDE871}"/>
                </a:ext>
              </a:extLst>
            </p:cNvPr>
            <p:cNvGrpSpPr/>
            <p:nvPr/>
          </p:nvGrpSpPr>
          <p:grpSpPr>
            <a:xfrm>
              <a:off x="5252521" y="299177"/>
              <a:ext cx="1345180" cy="3891664"/>
              <a:chOff x="3919309" y="475862"/>
              <a:chExt cx="1345180" cy="3891664"/>
            </a:xfrm>
          </p:grpSpPr>
          <p:grpSp>
            <p:nvGrpSpPr>
              <p:cNvPr id="233" name="Groupe 232">
                <a:extLst>
                  <a:ext uri="{FF2B5EF4-FFF2-40B4-BE49-F238E27FC236}">
                    <a16:creationId xmlns:a16="http://schemas.microsoft.com/office/drawing/2014/main" id="{3D03D135-D586-475C-BE07-87AA38FAC785}"/>
                  </a:ext>
                </a:extLst>
              </p:cNvPr>
              <p:cNvGrpSpPr/>
              <p:nvPr/>
            </p:nvGrpSpPr>
            <p:grpSpPr>
              <a:xfrm rot="5400000">
                <a:off x="3572240" y="1229505"/>
                <a:ext cx="2070541" cy="563256"/>
                <a:chOff x="1634110" y="2480776"/>
                <a:chExt cx="2473635" cy="722086"/>
              </a:xfrm>
            </p:grpSpPr>
            <p:sp>
              <p:nvSpPr>
                <p:cNvPr id="251" name="Rectangle : coins arrondis 250">
                  <a:extLst>
                    <a:ext uri="{FF2B5EF4-FFF2-40B4-BE49-F238E27FC236}">
                      <a16:creationId xmlns:a16="http://schemas.microsoft.com/office/drawing/2014/main" id="{28D75EC5-FDCA-4C9E-ADA8-BDBAD9FC8727}"/>
                    </a:ext>
                  </a:extLst>
                </p:cNvPr>
                <p:cNvSpPr/>
                <p:nvPr/>
              </p:nvSpPr>
              <p:spPr>
                <a:xfrm rot="5400000">
                  <a:off x="3332669" y="1954439"/>
                  <a:ext cx="45719" cy="1504431"/>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52" name="Rectangle : coins arrondis 251">
                  <a:extLst>
                    <a:ext uri="{FF2B5EF4-FFF2-40B4-BE49-F238E27FC236}">
                      <a16:creationId xmlns:a16="http://schemas.microsoft.com/office/drawing/2014/main" id="{E3A17D3F-F17E-4A66-9032-060224329323}"/>
                    </a:ext>
                  </a:extLst>
                </p:cNvPr>
                <p:cNvSpPr/>
                <p:nvPr/>
              </p:nvSpPr>
              <p:spPr>
                <a:xfrm rot="5400000">
                  <a:off x="3332669" y="2253480"/>
                  <a:ext cx="45719" cy="1504432"/>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53" name="Rectangle : coins arrondis 252">
                  <a:extLst>
                    <a:ext uri="{FF2B5EF4-FFF2-40B4-BE49-F238E27FC236}">
                      <a16:creationId xmlns:a16="http://schemas.microsoft.com/office/drawing/2014/main" id="{7AA9A6CD-7A29-4230-80A0-870BBF10ACCA}"/>
                    </a:ext>
                  </a:extLst>
                </p:cNvPr>
                <p:cNvSpPr/>
                <p:nvPr/>
              </p:nvSpPr>
              <p:spPr>
                <a:xfrm>
                  <a:off x="1634110" y="2480776"/>
                  <a:ext cx="967049" cy="72208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sp>
            <p:nvSpPr>
              <p:cNvPr id="234" name="Trapèze 233">
                <a:extLst>
                  <a:ext uri="{FF2B5EF4-FFF2-40B4-BE49-F238E27FC236}">
                    <a16:creationId xmlns:a16="http://schemas.microsoft.com/office/drawing/2014/main" id="{4303A0F3-DD65-4C93-ABE5-D0B94C1D5C86}"/>
                  </a:ext>
                </a:extLst>
              </p:cNvPr>
              <p:cNvSpPr/>
              <p:nvPr/>
            </p:nvSpPr>
            <p:spPr>
              <a:xfrm>
                <a:off x="4030833" y="1435866"/>
                <a:ext cx="1149601" cy="869747"/>
              </a:xfrm>
              <a:prstGeom prst="trapezoid">
                <a:avLst>
                  <a:gd name="adj" fmla="val 19466"/>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235" name="Groupe 234">
                <a:extLst>
                  <a:ext uri="{FF2B5EF4-FFF2-40B4-BE49-F238E27FC236}">
                    <a16:creationId xmlns:a16="http://schemas.microsoft.com/office/drawing/2014/main" id="{0C4C1747-57D7-4108-942E-CCB448B2A151}"/>
                  </a:ext>
                </a:extLst>
              </p:cNvPr>
              <p:cNvGrpSpPr/>
              <p:nvPr/>
            </p:nvGrpSpPr>
            <p:grpSpPr>
              <a:xfrm rot="5400000">
                <a:off x="4345831" y="2432808"/>
                <a:ext cx="501583" cy="569320"/>
                <a:chOff x="4012496" y="2490846"/>
                <a:chExt cx="599231" cy="729860"/>
              </a:xfrm>
            </p:grpSpPr>
            <p:grpSp>
              <p:nvGrpSpPr>
                <p:cNvPr id="245" name="Groupe 244">
                  <a:extLst>
                    <a:ext uri="{FF2B5EF4-FFF2-40B4-BE49-F238E27FC236}">
                      <a16:creationId xmlns:a16="http://schemas.microsoft.com/office/drawing/2014/main" id="{D2D45D70-AF76-4410-B2DB-3AB5ECE1FED6}"/>
                    </a:ext>
                  </a:extLst>
                </p:cNvPr>
                <p:cNvGrpSpPr/>
                <p:nvPr/>
              </p:nvGrpSpPr>
              <p:grpSpPr>
                <a:xfrm>
                  <a:off x="4012496" y="2490846"/>
                  <a:ext cx="599231" cy="245969"/>
                  <a:chOff x="3187700" y="625567"/>
                  <a:chExt cx="542081" cy="245969"/>
                </a:xfrm>
              </p:grpSpPr>
              <p:sp>
                <p:nvSpPr>
                  <p:cNvPr id="249" name="Rectangle : coins arrondis 248">
                    <a:extLst>
                      <a:ext uri="{FF2B5EF4-FFF2-40B4-BE49-F238E27FC236}">
                        <a16:creationId xmlns:a16="http://schemas.microsoft.com/office/drawing/2014/main" id="{EBD12A0F-02E0-4C27-B40B-18D19180562F}"/>
                      </a:ext>
                    </a:extLst>
                  </p:cNvPr>
                  <p:cNvSpPr/>
                  <p:nvPr/>
                </p:nvSpPr>
                <p:spPr>
                  <a:xfrm>
                    <a:off x="3187700" y="687481"/>
                    <a:ext cx="392013"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0" name="Rectangle : coins arrondis 249">
                    <a:extLst>
                      <a:ext uri="{FF2B5EF4-FFF2-40B4-BE49-F238E27FC236}">
                        <a16:creationId xmlns:a16="http://schemas.microsoft.com/office/drawing/2014/main" id="{E6D40D5C-5764-4800-8E66-32C1DAD2F971}"/>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46" name="Groupe 245">
                  <a:extLst>
                    <a:ext uri="{FF2B5EF4-FFF2-40B4-BE49-F238E27FC236}">
                      <a16:creationId xmlns:a16="http://schemas.microsoft.com/office/drawing/2014/main" id="{663B0931-D80B-4D92-A2B9-0B4C7E9B06E5}"/>
                    </a:ext>
                  </a:extLst>
                </p:cNvPr>
                <p:cNvGrpSpPr/>
                <p:nvPr/>
              </p:nvGrpSpPr>
              <p:grpSpPr>
                <a:xfrm>
                  <a:off x="4020479" y="2974737"/>
                  <a:ext cx="583409" cy="245969"/>
                  <a:chOff x="3146372" y="625567"/>
                  <a:chExt cx="583409" cy="245969"/>
                </a:xfrm>
              </p:grpSpPr>
              <p:sp>
                <p:nvSpPr>
                  <p:cNvPr id="247" name="Rectangle : coins arrondis 246">
                    <a:extLst>
                      <a:ext uri="{FF2B5EF4-FFF2-40B4-BE49-F238E27FC236}">
                        <a16:creationId xmlns:a16="http://schemas.microsoft.com/office/drawing/2014/main" id="{323AEE29-9294-426E-B98A-4B8B61E6773E}"/>
                      </a:ext>
                    </a:extLst>
                  </p:cNvPr>
                  <p:cNvSpPr/>
                  <p:nvPr/>
                </p:nvSpPr>
                <p:spPr>
                  <a:xfrm>
                    <a:off x="3146372" y="687481"/>
                    <a:ext cx="433341"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8" name="Rectangle : coins arrondis 247">
                    <a:extLst>
                      <a:ext uri="{FF2B5EF4-FFF2-40B4-BE49-F238E27FC236}">
                        <a16:creationId xmlns:a16="http://schemas.microsoft.com/office/drawing/2014/main" id="{DE78F4BB-0E04-41FB-85BB-82B7DB432FDF}"/>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236" name="Groupe 235">
                <a:extLst>
                  <a:ext uri="{FF2B5EF4-FFF2-40B4-BE49-F238E27FC236}">
                    <a16:creationId xmlns:a16="http://schemas.microsoft.com/office/drawing/2014/main" id="{7155ACDE-FAC4-45CF-AF69-154A8BF97B68}"/>
                  </a:ext>
                </a:extLst>
              </p:cNvPr>
              <p:cNvGrpSpPr/>
              <p:nvPr/>
            </p:nvGrpSpPr>
            <p:grpSpPr>
              <a:xfrm rot="5400000">
                <a:off x="3740908" y="2843946"/>
                <a:ext cx="1701981" cy="1345180"/>
                <a:chOff x="4250081" y="1999582"/>
                <a:chExt cx="2033324" cy="1724500"/>
              </a:xfrm>
            </p:grpSpPr>
            <p:sp>
              <p:nvSpPr>
                <p:cNvPr id="237" name="Rectangle 236">
                  <a:extLst>
                    <a:ext uri="{FF2B5EF4-FFF2-40B4-BE49-F238E27FC236}">
                      <a16:creationId xmlns:a16="http://schemas.microsoft.com/office/drawing/2014/main" id="{7081795E-AD47-4242-8679-295E547D4FEB}"/>
                    </a:ext>
                  </a:extLst>
                </p:cNvPr>
                <p:cNvSpPr/>
                <p:nvPr/>
              </p:nvSpPr>
              <p:spPr>
                <a:xfrm rot="5400000">
                  <a:off x="5376635" y="1375884"/>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38" name="Rectangle : coins arrondis 237">
                  <a:extLst>
                    <a:ext uri="{FF2B5EF4-FFF2-40B4-BE49-F238E27FC236}">
                      <a16:creationId xmlns:a16="http://schemas.microsoft.com/office/drawing/2014/main" id="{7DE1B05D-3723-4796-AEDE-55FCDF896D19}"/>
                    </a:ext>
                  </a:extLst>
                </p:cNvPr>
                <p:cNvSpPr/>
                <p:nvPr/>
              </p:nvSpPr>
              <p:spPr>
                <a:xfrm rot="5400000">
                  <a:off x="5236031" y="1292815"/>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39" name="Rectangle : coins arrondis 238">
                  <a:extLst>
                    <a:ext uri="{FF2B5EF4-FFF2-40B4-BE49-F238E27FC236}">
                      <a16:creationId xmlns:a16="http://schemas.microsoft.com/office/drawing/2014/main" id="{7FE50302-22FD-4E83-AD1E-9F8A6EC1E0F0}"/>
                    </a:ext>
                  </a:extLst>
                </p:cNvPr>
                <p:cNvSpPr/>
                <p:nvPr/>
              </p:nvSpPr>
              <p:spPr>
                <a:xfrm rot="10800000">
                  <a:off x="4250081" y="2309354"/>
                  <a:ext cx="53669" cy="243406"/>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40" name="Rectangle 239">
                  <a:extLst>
                    <a:ext uri="{FF2B5EF4-FFF2-40B4-BE49-F238E27FC236}">
                      <a16:creationId xmlns:a16="http://schemas.microsoft.com/office/drawing/2014/main" id="{0EF2B742-5200-4248-B7D3-F8B3D6C7D1B7}"/>
                    </a:ext>
                  </a:extLst>
                </p:cNvPr>
                <p:cNvSpPr/>
                <p:nvPr/>
              </p:nvSpPr>
              <p:spPr>
                <a:xfrm rot="5400000">
                  <a:off x="5376635" y="1711362"/>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41" name="Rectangle 240">
                  <a:extLst>
                    <a:ext uri="{FF2B5EF4-FFF2-40B4-BE49-F238E27FC236}">
                      <a16:creationId xmlns:a16="http://schemas.microsoft.com/office/drawing/2014/main" id="{AF415A20-A6A8-4D74-9414-733DE489EE7D}"/>
                    </a:ext>
                  </a:extLst>
                </p:cNvPr>
                <p:cNvSpPr/>
                <p:nvPr/>
              </p:nvSpPr>
              <p:spPr>
                <a:xfrm rot="5400000">
                  <a:off x="5384503" y="2497541"/>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42" name="Rectangle : coins arrondis 241">
                  <a:extLst>
                    <a:ext uri="{FF2B5EF4-FFF2-40B4-BE49-F238E27FC236}">
                      <a16:creationId xmlns:a16="http://schemas.microsoft.com/office/drawing/2014/main" id="{E337F78E-F2C4-4D54-ABED-8FB89BDDEAF4}"/>
                    </a:ext>
                  </a:extLst>
                </p:cNvPr>
                <p:cNvSpPr/>
                <p:nvPr/>
              </p:nvSpPr>
              <p:spPr>
                <a:xfrm rot="5400000">
                  <a:off x="5251738" y="2411946"/>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43" name="Rectangle : coins arrondis 242">
                  <a:extLst>
                    <a:ext uri="{FF2B5EF4-FFF2-40B4-BE49-F238E27FC236}">
                      <a16:creationId xmlns:a16="http://schemas.microsoft.com/office/drawing/2014/main" id="{0CF07492-9FE0-4374-8470-AE35788C0BE5}"/>
                    </a:ext>
                  </a:extLst>
                </p:cNvPr>
                <p:cNvSpPr/>
                <p:nvPr/>
              </p:nvSpPr>
              <p:spPr>
                <a:xfrm rot="10800000">
                  <a:off x="4257948" y="3170065"/>
                  <a:ext cx="45802" cy="267377"/>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44" name="Rectangle 243">
                  <a:extLst>
                    <a:ext uri="{FF2B5EF4-FFF2-40B4-BE49-F238E27FC236}">
                      <a16:creationId xmlns:a16="http://schemas.microsoft.com/office/drawing/2014/main" id="{C66D5FC3-C82A-4FC4-A72D-F52B566C06B4}"/>
                    </a:ext>
                  </a:extLst>
                </p:cNvPr>
                <p:cNvSpPr/>
                <p:nvPr/>
              </p:nvSpPr>
              <p:spPr>
                <a:xfrm rot="5400000">
                  <a:off x="5384503" y="2833019"/>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grpSp>
          <p:nvGrpSpPr>
            <p:cNvPr id="222" name="Groupe 221">
              <a:extLst>
                <a:ext uri="{FF2B5EF4-FFF2-40B4-BE49-F238E27FC236}">
                  <a16:creationId xmlns:a16="http://schemas.microsoft.com/office/drawing/2014/main" id="{7E235698-B4C5-4819-88F6-235FE70A7B03}"/>
                </a:ext>
              </a:extLst>
            </p:cNvPr>
            <p:cNvGrpSpPr/>
            <p:nvPr/>
          </p:nvGrpSpPr>
          <p:grpSpPr>
            <a:xfrm rot="5400000">
              <a:off x="4772204" y="3270946"/>
              <a:ext cx="2302371" cy="716551"/>
              <a:chOff x="4237149" y="2404735"/>
              <a:chExt cx="2750598" cy="918608"/>
            </a:xfrm>
          </p:grpSpPr>
          <p:sp>
            <p:nvSpPr>
              <p:cNvPr id="223" name="Trapèze 222">
                <a:extLst>
                  <a:ext uri="{FF2B5EF4-FFF2-40B4-BE49-F238E27FC236}">
                    <a16:creationId xmlns:a16="http://schemas.microsoft.com/office/drawing/2014/main" id="{037CC6E9-BD61-426E-9EC8-7A22B7BE1CD3}"/>
                  </a:ext>
                </a:extLst>
              </p:cNvPr>
              <p:cNvSpPr/>
              <p:nvPr/>
            </p:nvSpPr>
            <p:spPr>
              <a:xfrm rot="16200000">
                <a:off x="6664010" y="241647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24" name="Trapèze 223">
                <a:extLst>
                  <a:ext uri="{FF2B5EF4-FFF2-40B4-BE49-F238E27FC236}">
                    <a16:creationId xmlns:a16="http://schemas.microsoft.com/office/drawing/2014/main" id="{AA667A7F-830B-4E69-B17D-7BDC326D9CC5}"/>
                  </a:ext>
                </a:extLst>
              </p:cNvPr>
              <p:cNvSpPr/>
              <p:nvPr/>
            </p:nvSpPr>
            <p:spPr>
              <a:xfrm rot="16200000">
                <a:off x="6664008" y="299960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225" name="Groupe 224">
                <a:extLst>
                  <a:ext uri="{FF2B5EF4-FFF2-40B4-BE49-F238E27FC236}">
                    <a16:creationId xmlns:a16="http://schemas.microsoft.com/office/drawing/2014/main" id="{2B895003-D85F-4CEA-917A-F1F153BB410F}"/>
                  </a:ext>
                </a:extLst>
              </p:cNvPr>
              <p:cNvGrpSpPr/>
              <p:nvPr/>
            </p:nvGrpSpPr>
            <p:grpSpPr>
              <a:xfrm>
                <a:off x="4237149" y="2670255"/>
                <a:ext cx="2486317" cy="139023"/>
                <a:chOff x="6049807" y="2267280"/>
                <a:chExt cx="2486317" cy="210454"/>
              </a:xfrm>
            </p:grpSpPr>
            <p:cxnSp>
              <p:nvCxnSpPr>
                <p:cNvPr id="230" name="Connecteur droit 229">
                  <a:extLst>
                    <a:ext uri="{FF2B5EF4-FFF2-40B4-BE49-F238E27FC236}">
                      <a16:creationId xmlns:a16="http://schemas.microsoft.com/office/drawing/2014/main" id="{38CB7E59-CE1F-4008-9686-72E0692F6AE3}"/>
                    </a:ext>
                  </a:extLst>
                </p:cNvPr>
                <p:cNvCxnSpPr>
                  <a:cxnSpLocks/>
                </p:cNvCxnSpPr>
                <p:nvPr/>
              </p:nvCxnSpPr>
              <p:spPr>
                <a:xfrm>
                  <a:off x="6060828" y="2268638"/>
                  <a:ext cx="0" cy="209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231" name="Connecteur droit 230">
                  <a:extLst>
                    <a:ext uri="{FF2B5EF4-FFF2-40B4-BE49-F238E27FC236}">
                      <a16:creationId xmlns:a16="http://schemas.microsoft.com/office/drawing/2014/main" id="{2F6412ED-20AD-4161-A96E-92999B411E70}"/>
                    </a:ext>
                  </a:extLst>
                </p:cNvPr>
                <p:cNvCxnSpPr>
                  <a:cxnSpLocks/>
                </p:cNvCxnSpPr>
                <p:nvPr/>
              </p:nvCxnSpPr>
              <p:spPr>
                <a:xfrm flipH="1">
                  <a:off x="6049807" y="2469010"/>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2" name="Connecteur droit 231">
                  <a:extLst>
                    <a:ext uri="{FF2B5EF4-FFF2-40B4-BE49-F238E27FC236}">
                      <a16:creationId xmlns:a16="http://schemas.microsoft.com/office/drawing/2014/main" id="{D08963E1-2DD0-4A08-B78E-D1A1C8C62E2F}"/>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26" name="Groupe 225">
                <a:extLst>
                  <a:ext uri="{FF2B5EF4-FFF2-40B4-BE49-F238E27FC236}">
                    <a16:creationId xmlns:a16="http://schemas.microsoft.com/office/drawing/2014/main" id="{29FF1C9D-20E0-4619-82C3-A2E1C0ACE6BA}"/>
                  </a:ext>
                </a:extLst>
              </p:cNvPr>
              <p:cNvGrpSpPr/>
              <p:nvPr/>
            </p:nvGrpSpPr>
            <p:grpSpPr>
              <a:xfrm rot="10800000">
                <a:off x="4237149" y="2894059"/>
                <a:ext cx="2486317" cy="142812"/>
                <a:chOff x="6041825" y="2267280"/>
                <a:chExt cx="2486317" cy="216190"/>
              </a:xfrm>
            </p:grpSpPr>
            <p:cxnSp>
              <p:nvCxnSpPr>
                <p:cNvPr id="227" name="Connecteur droit 226">
                  <a:extLst>
                    <a:ext uri="{FF2B5EF4-FFF2-40B4-BE49-F238E27FC236}">
                      <a16:creationId xmlns:a16="http://schemas.microsoft.com/office/drawing/2014/main" id="{4E81BECA-133A-47C0-A06D-D36587EFF55F}"/>
                    </a:ext>
                  </a:extLst>
                </p:cNvPr>
                <p:cNvCxnSpPr>
                  <a:cxnSpLocks/>
                </p:cNvCxnSpPr>
                <p:nvPr/>
              </p:nvCxnSpPr>
              <p:spPr>
                <a:xfrm>
                  <a:off x="6052321" y="2274373"/>
                  <a:ext cx="0" cy="209097"/>
                </a:xfrm>
                <a:prstGeom prst="line">
                  <a:avLst/>
                </a:prstGeom>
              </p:spPr>
              <p:style>
                <a:lnRef idx="2">
                  <a:schemeClr val="accent2"/>
                </a:lnRef>
                <a:fillRef idx="0">
                  <a:schemeClr val="accent2"/>
                </a:fillRef>
                <a:effectRef idx="1">
                  <a:schemeClr val="accent2"/>
                </a:effectRef>
                <a:fontRef idx="minor">
                  <a:schemeClr val="tx1"/>
                </a:fontRef>
              </p:style>
            </p:cxnSp>
            <p:cxnSp>
              <p:nvCxnSpPr>
                <p:cNvPr id="228" name="Connecteur droit 227">
                  <a:extLst>
                    <a:ext uri="{FF2B5EF4-FFF2-40B4-BE49-F238E27FC236}">
                      <a16:creationId xmlns:a16="http://schemas.microsoft.com/office/drawing/2014/main" id="{4E88230D-4B0F-45EB-9187-BA92CFFCF8B0}"/>
                    </a:ext>
                  </a:extLst>
                </p:cNvPr>
                <p:cNvCxnSpPr>
                  <a:cxnSpLocks/>
                </p:cNvCxnSpPr>
                <p:nvPr/>
              </p:nvCxnSpPr>
              <p:spPr>
                <a:xfrm flipH="1">
                  <a:off x="6041825" y="2469013"/>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9" name="Connecteur droit 228">
                  <a:extLst>
                    <a:ext uri="{FF2B5EF4-FFF2-40B4-BE49-F238E27FC236}">
                      <a16:creationId xmlns:a16="http://schemas.microsoft.com/office/drawing/2014/main" id="{E0BBCDDA-9693-4F39-8167-B50D5D299656}"/>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grpSp>
      <p:sp>
        <p:nvSpPr>
          <p:cNvPr id="258" name="ZoneTexte 257">
            <a:extLst>
              <a:ext uri="{FF2B5EF4-FFF2-40B4-BE49-F238E27FC236}">
                <a16:creationId xmlns:a16="http://schemas.microsoft.com/office/drawing/2014/main" id="{57571C5A-292F-4BC2-9D60-4AE9232C388A}"/>
              </a:ext>
            </a:extLst>
          </p:cNvPr>
          <p:cNvSpPr txBox="1"/>
          <p:nvPr/>
        </p:nvSpPr>
        <p:spPr>
          <a:xfrm>
            <a:off x="7450145" y="1574686"/>
            <a:ext cx="949960" cy="261610"/>
          </a:xfrm>
          <a:prstGeom prst="rect">
            <a:avLst/>
          </a:prstGeom>
          <a:noFill/>
        </p:spPr>
        <p:txBody>
          <a:bodyPr wrap="square" rtlCol="0">
            <a:spAutoFit/>
          </a:bodyPr>
          <a:lstStyle/>
          <a:p>
            <a:r>
              <a:rPr lang="en-GB" sz="1100" dirty="0"/>
              <a:t>Length(cm)</a:t>
            </a:r>
          </a:p>
        </p:txBody>
      </p:sp>
      <p:cxnSp>
        <p:nvCxnSpPr>
          <p:cNvPr id="259" name="Connecteur droit avec flèche 258">
            <a:extLst>
              <a:ext uri="{FF2B5EF4-FFF2-40B4-BE49-F238E27FC236}">
                <a16:creationId xmlns:a16="http://schemas.microsoft.com/office/drawing/2014/main" id="{A6150837-674B-4026-B9F5-14AE0BA5C52C}"/>
              </a:ext>
            </a:extLst>
          </p:cNvPr>
          <p:cNvCxnSpPr>
            <a:cxnSpLocks/>
          </p:cNvCxnSpPr>
          <p:nvPr/>
        </p:nvCxnSpPr>
        <p:spPr>
          <a:xfrm flipV="1">
            <a:off x="6614086" y="1718100"/>
            <a:ext cx="0" cy="8288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0" name="Connecteur droit avec flèche 259">
            <a:extLst>
              <a:ext uri="{FF2B5EF4-FFF2-40B4-BE49-F238E27FC236}">
                <a16:creationId xmlns:a16="http://schemas.microsoft.com/office/drawing/2014/main" id="{BC9306A6-11A3-40F3-A37F-E9F6C0012B31}"/>
              </a:ext>
            </a:extLst>
          </p:cNvPr>
          <p:cNvCxnSpPr>
            <a:cxnSpLocks/>
          </p:cNvCxnSpPr>
          <p:nvPr/>
        </p:nvCxnSpPr>
        <p:spPr>
          <a:xfrm>
            <a:off x="6614086" y="2531712"/>
            <a:ext cx="12534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1" name="ZoneTexte 260">
            <a:extLst>
              <a:ext uri="{FF2B5EF4-FFF2-40B4-BE49-F238E27FC236}">
                <a16:creationId xmlns:a16="http://schemas.microsoft.com/office/drawing/2014/main" id="{3D635462-8B13-4D50-BB2C-916C906CFEE8}"/>
              </a:ext>
            </a:extLst>
          </p:cNvPr>
          <p:cNvSpPr txBox="1"/>
          <p:nvPr/>
        </p:nvSpPr>
        <p:spPr>
          <a:xfrm>
            <a:off x="6123136" y="1680843"/>
            <a:ext cx="949960" cy="261610"/>
          </a:xfrm>
          <a:prstGeom prst="rect">
            <a:avLst/>
          </a:prstGeom>
          <a:noFill/>
        </p:spPr>
        <p:txBody>
          <a:bodyPr wrap="square" rtlCol="0">
            <a:spAutoFit/>
          </a:bodyPr>
          <a:lstStyle/>
          <a:p>
            <a:r>
              <a:rPr lang="en-GB" sz="1100" dirty="0"/>
              <a:t>M(kg)</a:t>
            </a:r>
          </a:p>
        </p:txBody>
      </p:sp>
      <mc:AlternateContent xmlns:mc="http://schemas.openxmlformats.org/markup-compatibility/2006" xmlns:a14="http://schemas.microsoft.com/office/drawing/2010/main">
        <mc:Choice Requires="a14">
          <p:sp>
            <p:nvSpPr>
              <p:cNvPr id="262" name="ZoneTexte 261">
                <a:extLst>
                  <a:ext uri="{FF2B5EF4-FFF2-40B4-BE49-F238E27FC236}">
                    <a16:creationId xmlns:a16="http://schemas.microsoft.com/office/drawing/2014/main" id="{BD0275D6-5E01-4E2B-A00F-0001D8B512AF}"/>
                  </a:ext>
                </a:extLst>
              </p:cNvPr>
              <p:cNvSpPr txBox="1"/>
              <p:nvPr/>
            </p:nvSpPr>
            <p:spPr>
              <a:xfrm>
                <a:off x="7264769" y="2562657"/>
                <a:ext cx="9499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rPr>
                          </m:ctrlPr>
                        </m:accPr>
                        <m:e>
                          <m:r>
                            <a:rPr lang="es-AR" sz="1400" b="0" i="1" smtClean="0">
                              <a:latin typeface="Cambria Math" panose="02040503050406030204" pitchFamily="18" charset="0"/>
                            </a:rPr>
                            <m:t>𝑥</m:t>
                          </m:r>
                        </m:e>
                      </m:acc>
                    </m:oMath>
                  </m:oMathPara>
                </a14:m>
                <a:endParaRPr lang="en-GB" sz="1400" dirty="0"/>
              </a:p>
            </p:txBody>
          </p:sp>
        </mc:Choice>
        <mc:Fallback xmlns="">
          <p:sp>
            <p:nvSpPr>
              <p:cNvPr id="262" name="ZoneTexte 261">
                <a:extLst>
                  <a:ext uri="{FF2B5EF4-FFF2-40B4-BE49-F238E27FC236}">
                    <a16:creationId xmlns:a16="http://schemas.microsoft.com/office/drawing/2014/main" id="{BD0275D6-5E01-4E2B-A00F-0001D8B512AF}"/>
                  </a:ext>
                </a:extLst>
              </p:cNvPr>
              <p:cNvSpPr txBox="1">
                <a:spLocks noRot="1" noChangeAspect="1" noMove="1" noResize="1" noEditPoints="1" noAdjustHandles="1" noChangeArrowheads="1" noChangeShapeType="1" noTextEdit="1"/>
              </p:cNvSpPr>
              <p:nvPr/>
            </p:nvSpPr>
            <p:spPr>
              <a:xfrm>
                <a:off x="7264769" y="2562657"/>
                <a:ext cx="949960" cy="307777"/>
              </a:xfrm>
              <a:prstGeom prst="rect">
                <a:avLst/>
              </a:prstGeom>
              <a:blipFill>
                <a:blip r:embed="rId6"/>
                <a:stretch>
                  <a:fillRect t="-11765"/>
                </a:stretch>
              </a:blipFill>
            </p:spPr>
            <p:txBody>
              <a:bodyPr/>
              <a:lstStyle/>
              <a:p>
                <a:r>
                  <a:rPr lang="en-GB">
                    <a:noFill/>
                  </a:rPr>
                  <a:t> </a:t>
                </a:r>
              </a:p>
            </p:txBody>
          </p:sp>
        </mc:Fallback>
      </mc:AlternateContent>
      <p:sp>
        <p:nvSpPr>
          <p:cNvPr id="263" name="Ellipse 262">
            <a:extLst>
              <a:ext uri="{FF2B5EF4-FFF2-40B4-BE49-F238E27FC236}">
                <a16:creationId xmlns:a16="http://schemas.microsoft.com/office/drawing/2014/main" id="{F192FF07-F2EC-4D61-A4EA-55CD3FD99B3A}"/>
              </a:ext>
            </a:extLst>
          </p:cNvPr>
          <p:cNvSpPr/>
          <p:nvPr/>
        </p:nvSpPr>
        <p:spPr>
          <a:xfrm flipV="1">
            <a:off x="6766150" y="1829286"/>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64" name="Ellipse 263">
            <a:extLst>
              <a:ext uri="{FF2B5EF4-FFF2-40B4-BE49-F238E27FC236}">
                <a16:creationId xmlns:a16="http://schemas.microsoft.com/office/drawing/2014/main" id="{27BAC43A-9AC9-4AD4-9E0E-0F729C96AB41}"/>
              </a:ext>
            </a:extLst>
          </p:cNvPr>
          <p:cNvSpPr/>
          <p:nvPr/>
        </p:nvSpPr>
        <p:spPr>
          <a:xfrm flipV="1">
            <a:off x="6917803" y="2133511"/>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65" name="Ellipse 264">
            <a:extLst>
              <a:ext uri="{FF2B5EF4-FFF2-40B4-BE49-F238E27FC236}">
                <a16:creationId xmlns:a16="http://schemas.microsoft.com/office/drawing/2014/main" id="{5DE8C8E0-56EA-4668-98D5-37EA86063D7B}"/>
              </a:ext>
            </a:extLst>
          </p:cNvPr>
          <p:cNvSpPr/>
          <p:nvPr/>
        </p:nvSpPr>
        <p:spPr>
          <a:xfrm flipV="1">
            <a:off x="7186831" y="2244424"/>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66" name="Ellipse 265">
            <a:extLst>
              <a:ext uri="{FF2B5EF4-FFF2-40B4-BE49-F238E27FC236}">
                <a16:creationId xmlns:a16="http://schemas.microsoft.com/office/drawing/2014/main" id="{2D4D6A77-68C6-4F03-A58B-6B316F5E5E94}"/>
              </a:ext>
            </a:extLst>
          </p:cNvPr>
          <p:cNvSpPr/>
          <p:nvPr/>
        </p:nvSpPr>
        <p:spPr>
          <a:xfrm flipV="1">
            <a:off x="7505204" y="2181682"/>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67" name="Ellipse 266">
            <a:extLst>
              <a:ext uri="{FF2B5EF4-FFF2-40B4-BE49-F238E27FC236}">
                <a16:creationId xmlns:a16="http://schemas.microsoft.com/office/drawing/2014/main" id="{3DDD57A3-A186-4187-AD6D-50245291DE28}"/>
              </a:ext>
            </a:extLst>
          </p:cNvPr>
          <p:cNvSpPr/>
          <p:nvPr/>
        </p:nvSpPr>
        <p:spPr>
          <a:xfrm flipV="1">
            <a:off x="7798712" y="1877173"/>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71" name="Ellipse 270">
            <a:extLst>
              <a:ext uri="{FF2B5EF4-FFF2-40B4-BE49-F238E27FC236}">
                <a16:creationId xmlns:a16="http://schemas.microsoft.com/office/drawing/2014/main" id="{371A3C80-DF41-4AB5-83B8-8BAD2100A582}"/>
              </a:ext>
            </a:extLst>
          </p:cNvPr>
          <p:cNvSpPr/>
          <p:nvPr/>
        </p:nvSpPr>
        <p:spPr>
          <a:xfrm>
            <a:off x="7250016" y="2235682"/>
            <a:ext cx="108000" cy="108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4" name="Forme libre : forme 273">
            <a:extLst>
              <a:ext uri="{FF2B5EF4-FFF2-40B4-BE49-F238E27FC236}">
                <a16:creationId xmlns:a16="http://schemas.microsoft.com/office/drawing/2014/main" id="{187DDAE8-4CAD-4097-90A2-D10D36CDE2D9}"/>
              </a:ext>
            </a:extLst>
          </p:cNvPr>
          <p:cNvSpPr/>
          <p:nvPr/>
        </p:nvSpPr>
        <p:spPr>
          <a:xfrm>
            <a:off x="6785214" y="1859856"/>
            <a:ext cx="1079752" cy="416196"/>
          </a:xfrm>
          <a:custGeom>
            <a:avLst/>
            <a:gdLst>
              <a:gd name="connsiteX0" fmla="*/ 0 w 1079752"/>
              <a:gd name="connsiteY0" fmla="*/ 0 h 416196"/>
              <a:gd name="connsiteX1" fmla="*/ 156210 w 1079752"/>
              <a:gd name="connsiteY1" fmla="*/ 300990 h 416196"/>
              <a:gd name="connsiteX2" fmla="*/ 436245 w 1079752"/>
              <a:gd name="connsiteY2" fmla="*/ 411480 h 416196"/>
              <a:gd name="connsiteX3" fmla="*/ 735330 w 1079752"/>
              <a:gd name="connsiteY3" fmla="*/ 360045 h 416196"/>
              <a:gd name="connsiteX4" fmla="*/ 1040130 w 1079752"/>
              <a:gd name="connsiteY4" fmla="*/ 47625 h 416196"/>
              <a:gd name="connsiteX5" fmla="*/ 1066800 w 1079752"/>
              <a:gd name="connsiteY5" fmla="*/ 17145 h 41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752" h="416196">
                <a:moveTo>
                  <a:pt x="0" y="0"/>
                </a:moveTo>
                <a:cubicBezTo>
                  <a:pt x="41751" y="116205"/>
                  <a:pt x="83503" y="232410"/>
                  <a:pt x="156210" y="300990"/>
                </a:cubicBezTo>
                <a:cubicBezTo>
                  <a:pt x="228918" y="369570"/>
                  <a:pt x="339725" y="401638"/>
                  <a:pt x="436245" y="411480"/>
                </a:cubicBezTo>
                <a:cubicBezTo>
                  <a:pt x="532765" y="421322"/>
                  <a:pt x="634683" y="420687"/>
                  <a:pt x="735330" y="360045"/>
                </a:cubicBezTo>
                <a:cubicBezTo>
                  <a:pt x="835977" y="299403"/>
                  <a:pt x="984885" y="104775"/>
                  <a:pt x="1040130" y="47625"/>
                </a:cubicBezTo>
                <a:cubicBezTo>
                  <a:pt x="1095375" y="-9525"/>
                  <a:pt x="1081087" y="3810"/>
                  <a:pt x="1066800" y="17145"/>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75" name="Connecteur droit avec flèche 274">
            <a:extLst>
              <a:ext uri="{FF2B5EF4-FFF2-40B4-BE49-F238E27FC236}">
                <a16:creationId xmlns:a16="http://schemas.microsoft.com/office/drawing/2014/main" id="{06CF5D93-D3CE-47C7-A599-DC64CADF3B4C}"/>
              </a:ext>
            </a:extLst>
          </p:cNvPr>
          <p:cNvCxnSpPr>
            <a:cxnSpLocks/>
          </p:cNvCxnSpPr>
          <p:nvPr/>
        </p:nvCxnSpPr>
        <p:spPr>
          <a:xfrm flipV="1">
            <a:off x="6618303" y="3889858"/>
            <a:ext cx="0" cy="8288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6" name="Connecteur droit avec flèche 275">
            <a:extLst>
              <a:ext uri="{FF2B5EF4-FFF2-40B4-BE49-F238E27FC236}">
                <a16:creationId xmlns:a16="http://schemas.microsoft.com/office/drawing/2014/main" id="{E6088A7D-676F-4C12-8567-601A6C058A3A}"/>
              </a:ext>
            </a:extLst>
          </p:cNvPr>
          <p:cNvCxnSpPr>
            <a:cxnSpLocks/>
          </p:cNvCxnSpPr>
          <p:nvPr/>
        </p:nvCxnSpPr>
        <p:spPr>
          <a:xfrm>
            <a:off x="6618303" y="4703470"/>
            <a:ext cx="12534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77" name="ZoneTexte 276">
                <a:extLst>
                  <a:ext uri="{FF2B5EF4-FFF2-40B4-BE49-F238E27FC236}">
                    <a16:creationId xmlns:a16="http://schemas.microsoft.com/office/drawing/2014/main" id="{098FF7C6-6DD4-4B84-9D42-AE5F11A1D676}"/>
                  </a:ext>
                </a:extLst>
              </p:cNvPr>
              <p:cNvSpPr txBox="1"/>
              <p:nvPr/>
            </p:nvSpPr>
            <p:spPr>
              <a:xfrm>
                <a:off x="6127353" y="3852601"/>
                <a:ext cx="949960" cy="261610"/>
              </a:xfrm>
              <a:prstGeom prst="rect">
                <a:avLst/>
              </a:prstGeom>
              <a:noFill/>
            </p:spPr>
            <p:txBody>
              <a:bodyPr wrap="square" rtlCol="0">
                <a:spAutoFit/>
              </a:bodyPr>
              <a:lstStyle/>
              <a:p>
                <a14:m>
                  <m:oMath xmlns:m="http://schemas.openxmlformats.org/officeDocument/2006/math">
                    <m:r>
                      <a:rPr lang="en-GB" sz="1100" i="1" smtClean="0">
                        <a:latin typeface="Cambria Math" panose="02040503050406030204" pitchFamily="18" charset="0"/>
                        <a:ea typeface="Cambria Math" panose="02040503050406030204" pitchFamily="18" charset="0"/>
                      </a:rPr>
                      <m:t>𝛼</m:t>
                    </m:r>
                  </m:oMath>
                </a14:m>
                <a:r>
                  <a:rPr lang="en-GB" sz="1100" dirty="0"/>
                  <a:t>(kg)</a:t>
                </a:r>
              </a:p>
            </p:txBody>
          </p:sp>
        </mc:Choice>
        <mc:Fallback xmlns="">
          <p:sp>
            <p:nvSpPr>
              <p:cNvPr id="277" name="ZoneTexte 276">
                <a:extLst>
                  <a:ext uri="{FF2B5EF4-FFF2-40B4-BE49-F238E27FC236}">
                    <a16:creationId xmlns:a16="http://schemas.microsoft.com/office/drawing/2014/main" id="{098FF7C6-6DD4-4B84-9D42-AE5F11A1D676}"/>
                  </a:ext>
                </a:extLst>
              </p:cNvPr>
              <p:cNvSpPr txBox="1">
                <a:spLocks noRot="1" noChangeAspect="1" noMove="1" noResize="1" noEditPoints="1" noAdjustHandles="1" noChangeArrowheads="1" noChangeShapeType="1" noTextEdit="1"/>
              </p:cNvSpPr>
              <p:nvPr/>
            </p:nvSpPr>
            <p:spPr>
              <a:xfrm>
                <a:off x="6127353" y="3852601"/>
                <a:ext cx="949960" cy="261610"/>
              </a:xfrm>
              <a:prstGeom prst="rect">
                <a:avLst/>
              </a:prstGeom>
              <a:blipFill>
                <a:blip r:embed="rId7"/>
                <a:stretch>
                  <a:fillRect b="-16279"/>
                </a:stretch>
              </a:blipFill>
            </p:spPr>
            <p:txBody>
              <a:bodyPr/>
              <a:lstStyle/>
              <a:p>
                <a:r>
                  <a:rPr lang="en-GB">
                    <a:noFill/>
                  </a:rPr>
                  <a:t> </a:t>
                </a:r>
              </a:p>
            </p:txBody>
          </p:sp>
        </mc:Fallback>
      </mc:AlternateContent>
      <p:grpSp>
        <p:nvGrpSpPr>
          <p:cNvPr id="286" name="Groupe 285">
            <a:extLst>
              <a:ext uri="{FF2B5EF4-FFF2-40B4-BE49-F238E27FC236}">
                <a16:creationId xmlns:a16="http://schemas.microsoft.com/office/drawing/2014/main" id="{66857B51-B75B-4B6A-82A4-A035C6EA55BB}"/>
              </a:ext>
            </a:extLst>
          </p:cNvPr>
          <p:cNvGrpSpPr/>
          <p:nvPr/>
        </p:nvGrpSpPr>
        <p:grpSpPr>
          <a:xfrm flipV="1">
            <a:off x="6770367" y="4001044"/>
            <a:ext cx="1098816" cy="514396"/>
            <a:chOff x="6770367" y="4001044"/>
            <a:chExt cx="1098816" cy="514396"/>
          </a:xfrm>
        </p:grpSpPr>
        <p:sp>
          <p:nvSpPr>
            <p:cNvPr id="278" name="Ellipse 277">
              <a:extLst>
                <a:ext uri="{FF2B5EF4-FFF2-40B4-BE49-F238E27FC236}">
                  <a16:creationId xmlns:a16="http://schemas.microsoft.com/office/drawing/2014/main" id="{D6C4A3E9-6573-4863-AAA6-1D97E9C323F0}"/>
                </a:ext>
              </a:extLst>
            </p:cNvPr>
            <p:cNvSpPr/>
            <p:nvPr/>
          </p:nvSpPr>
          <p:spPr>
            <a:xfrm flipV="1">
              <a:off x="6770367" y="4001044"/>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79" name="Ellipse 278">
              <a:extLst>
                <a:ext uri="{FF2B5EF4-FFF2-40B4-BE49-F238E27FC236}">
                  <a16:creationId xmlns:a16="http://schemas.microsoft.com/office/drawing/2014/main" id="{F915ED11-1C03-48DF-9C5F-EF4C9DD48F6D}"/>
                </a:ext>
              </a:extLst>
            </p:cNvPr>
            <p:cNvSpPr/>
            <p:nvPr/>
          </p:nvSpPr>
          <p:spPr>
            <a:xfrm flipV="1">
              <a:off x="6922020" y="4305269"/>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80" name="Ellipse 279">
              <a:extLst>
                <a:ext uri="{FF2B5EF4-FFF2-40B4-BE49-F238E27FC236}">
                  <a16:creationId xmlns:a16="http://schemas.microsoft.com/office/drawing/2014/main" id="{584F4352-2A88-4AA1-8835-A6ECF838071A}"/>
                </a:ext>
              </a:extLst>
            </p:cNvPr>
            <p:cNvSpPr/>
            <p:nvPr/>
          </p:nvSpPr>
          <p:spPr>
            <a:xfrm flipV="1">
              <a:off x="7191048" y="4416182"/>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81" name="Ellipse 280">
              <a:extLst>
                <a:ext uri="{FF2B5EF4-FFF2-40B4-BE49-F238E27FC236}">
                  <a16:creationId xmlns:a16="http://schemas.microsoft.com/office/drawing/2014/main" id="{A297B5CD-6DDB-4CC6-A239-1ABD95674C96}"/>
                </a:ext>
              </a:extLst>
            </p:cNvPr>
            <p:cNvSpPr/>
            <p:nvPr/>
          </p:nvSpPr>
          <p:spPr>
            <a:xfrm flipV="1">
              <a:off x="7509421" y="4353440"/>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82" name="Ellipse 281">
              <a:extLst>
                <a:ext uri="{FF2B5EF4-FFF2-40B4-BE49-F238E27FC236}">
                  <a16:creationId xmlns:a16="http://schemas.microsoft.com/office/drawing/2014/main" id="{0D1A7A1D-1976-42D5-BC0E-7A9BAEEB5B62}"/>
                </a:ext>
              </a:extLst>
            </p:cNvPr>
            <p:cNvSpPr/>
            <p:nvPr/>
          </p:nvSpPr>
          <p:spPr>
            <a:xfrm flipV="1">
              <a:off x="7802929" y="4048931"/>
              <a:ext cx="54000" cy="54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83" name="Ellipse 282">
              <a:extLst>
                <a:ext uri="{FF2B5EF4-FFF2-40B4-BE49-F238E27FC236}">
                  <a16:creationId xmlns:a16="http://schemas.microsoft.com/office/drawing/2014/main" id="{47825727-2D6B-49A4-9FAE-54628F433519}"/>
                </a:ext>
              </a:extLst>
            </p:cNvPr>
            <p:cNvSpPr/>
            <p:nvPr/>
          </p:nvSpPr>
          <p:spPr>
            <a:xfrm>
              <a:off x="7254233" y="4407440"/>
              <a:ext cx="108000" cy="108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4" name="Forme libre : forme 283">
              <a:extLst>
                <a:ext uri="{FF2B5EF4-FFF2-40B4-BE49-F238E27FC236}">
                  <a16:creationId xmlns:a16="http://schemas.microsoft.com/office/drawing/2014/main" id="{24C539AD-B2B9-4394-9CFA-9A7CF1EF992E}"/>
                </a:ext>
              </a:extLst>
            </p:cNvPr>
            <p:cNvSpPr/>
            <p:nvPr/>
          </p:nvSpPr>
          <p:spPr>
            <a:xfrm>
              <a:off x="6789431" y="4031614"/>
              <a:ext cx="1079752" cy="416196"/>
            </a:xfrm>
            <a:custGeom>
              <a:avLst/>
              <a:gdLst>
                <a:gd name="connsiteX0" fmla="*/ 0 w 1079752"/>
                <a:gd name="connsiteY0" fmla="*/ 0 h 416196"/>
                <a:gd name="connsiteX1" fmla="*/ 156210 w 1079752"/>
                <a:gd name="connsiteY1" fmla="*/ 300990 h 416196"/>
                <a:gd name="connsiteX2" fmla="*/ 436245 w 1079752"/>
                <a:gd name="connsiteY2" fmla="*/ 411480 h 416196"/>
                <a:gd name="connsiteX3" fmla="*/ 735330 w 1079752"/>
                <a:gd name="connsiteY3" fmla="*/ 360045 h 416196"/>
                <a:gd name="connsiteX4" fmla="*/ 1040130 w 1079752"/>
                <a:gd name="connsiteY4" fmla="*/ 47625 h 416196"/>
                <a:gd name="connsiteX5" fmla="*/ 1066800 w 1079752"/>
                <a:gd name="connsiteY5" fmla="*/ 17145 h 41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752" h="416196">
                  <a:moveTo>
                    <a:pt x="0" y="0"/>
                  </a:moveTo>
                  <a:cubicBezTo>
                    <a:pt x="41751" y="116205"/>
                    <a:pt x="83503" y="232410"/>
                    <a:pt x="156210" y="300990"/>
                  </a:cubicBezTo>
                  <a:cubicBezTo>
                    <a:pt x="228918" y="369570"/>
                    <a:pt x="339725" y="401638"/>
                    <a:pt x="436245" y="411480"/>
                  </a:cubicBezTo>
                  <a:cubicBezTo>
                    <a:pt x="532765" y="421322"/>
                    <a:pt x="634683" y="420687"/>
                    <a:pt x="735330" y="360045"/>
                  </a:cubicBezTo>
                  <a:cubicBezTo>
                    <a:pt x="835977" y="299403"/>
                    <a:pt x="984885" y="104775"/>
                    <a:pt x="1040130" y="47625"/>
                  </a:cubicBezTo>
                  <a:cubicBezTo>
                    <a:pt x="1095375" y="-9525"/>
                    <a:pt x="1081087" y="3810"/>
                    <a:pt x="1066800" y="17145"/>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85" name="ZoneTexte 284">
                <a:extLst>
                  <a:ext uri="{FF2B5EF4-FFF2-40B4-BE49-F238E27FC236}">
                    <a16:creationId xmlns:a16="http://schemas.microsoft.com/office/drawing/2014/main" id="{BB378CB6-44B3-4FA9-985F-3AFB65A62BA1}"/>
                  </a:ext>
                </a:extLst>
              </p:cNvPr>
              <p:cNvSpPr txBox="1"/>
              <p:nvPr/>
            </p:nvSpPr>
            <p:spPr>
              <a:xfrm>
                <a:off x="7311970" y="4726479"/>
                <a:ext cx="9499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rPr>
                          </m:ctrlPr>
                        </m:accPr>
                        <m:e>
                          <m:r>
                            <a:rPr lang="es-AR" sz="1400" b="0" i="1" smtClean="0">
                              <a:latin typeface="Cambria Math" panose="02040503050406030204" pitchFamily="18" charset="0"/>
                            </a:rPr>
                            <m:t>𝑥</m:t>
                          </m:r>
                        </m:e>
                      </m:acc>
                    </m:oMath>
                  </m:oMathPara>
                </a14:m>
                <a:endParaRPr lang="en-GB" sz="1400" dirty="0"/>
              </a:p>
            </p:txBody>
          </p:sp>
        </mc:Choice>
        <mc:Fallback xmlns="">
          <p:sp>
            <p:nvSpPr>
              <p:cNvPr id="285" name="ZoneTexte 284">
                <a:extLst>
                  <a:ext uri="{FF2B5EF4-FFF2-40B4-BE49-F238E27FC236}">
                    <a16:creationId xmlns:a16="http://schemas.microsoft.com/office/drawing/2014/main" id="{BB378CB6-44B3-4FA9-985F-3AFB65A62BA1}"/>
                  </a:ext>
                </a:extLst>
              </p:cNvPr>
              <p:cNvSpPr txBox="1">
                <a:spLocks noRot="1" noChangeAspect="1" noMove="1" noResize="1" noEditPoints="1" noAdjustHandles="1" noChangeArrowheads="1" noChangeShapeType="1" noTextEdit="1"/>
              </p:cNvSpPr>
              <p:nvPr/>
            </p:nvSpPr>
            <p:spPr>
              <a:xfrm>
                <a:off x="7311970" y="4726479"/>
                <a:ext cx="949960" cy="307777"/>
              </a:xfrm>
              <a:prstGeom prst="rect">
                <a:avLst/>
              </a:prstGeom>
              <a:blipFill>
                <a:blip r:embed="rId8"/>
                <a:stretch>
                  <a:fillRect t="-11765"/>
                </a:stretch>
              </a:blipFill>
            </p:spPr>
            <p:txBody>
              <a:bodyPr/>
              <a:lstStyle/>
              <a:p>
                <a:r>
                  <a:rPr lang="en-GB">
                    <a:noFill/>
                  </a:rPr>
                  <a:t> </a:t>
                </a:r>
              </a:p>
            </p:txBody>
          </p:sp>
        </mc:Fallback>
      </mc:AlternateContent>
    </p:spTree>
    <p:extLst>
      <p:ext uri="{BB962C8B-B14F-4D97-AF65-F5344CB8AC3E}">
        <p14:creationId xmlns:p14="http://schemas.microsoft.com/office/powerpoint/2010/main" val="184844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7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7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8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41" grpId="0"/>
      <p:bldP spid="43" grpId="0" animBg="1"/>
      <p:bldP spid="60" grpId="0" animBg="1"/>
      <p:bldP spid="88" grpId="0" animBg="1"/>
      <p:bldP spid="142" grpId="0" animBg="1"/>
      <p:bldP spid="145" grpId="0" animBg="1"/>
      <p:bldP spid="146" grpId="0" animBg="1"/>
      <p:bldP spid="148" grpId="0" animBg="1"/>
      <p:bldP spid="153" grpId="0" animBg="1"/>
      <p:bldP spid="155" grpId="0"/>
      <p:bldP spid="159" grpId="0"/>
      <p:bldP spid="171" grpId="0" animBg="1"/>
      <p:bldP spid="182" grpId="0"/>
      <p:bldP spid="190" grpId="0"/>
      <p:bldP spid="199" grpId="0"/>
      <p:bldP spid="211" grpId="0"/>
      <p:bldP spid="217" grpId="0"/>
      <p:bldP spid="219" grpId="0"/>
      <p:bldP spid="258" grpId="0"/>
      <p:bldP spid="261" grpId="0"/>
      <p:bldP spid="262" grpId="0"/>
      <p:bldP spid="263" grpId="0" animBg="1"/>
      <p:bldP spid="264" grpId="0" animBg="1"/>
      <p:bldP spid="265" grpId="0" animBg="1"/>
      <p:bldP spid="266" grpId="0" animBg="1"/>
      <p:bldP spid="267" grpId="0" animBg="1"/>
      <p:bldP spid="271" grpId="0" animBg="1"/>
      <p:bldP spid="274" grpId="0" animBg="1"/>
      <p:bldP spid="277" grpId="0"/>
      <p:bldP spid="2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EFF8419-BA30-4477-B301-B65CAA519FCF}"/>
              </a:ext>
            </a:extLst>
          </p:cNvPr>
          <p:cNvSpPr>
            <a:spLocks noGrp="1"/>
          </p:cNvSpPr>
          <p:nvPr>
            <p:ph type="ftr" sz="quarter" idx="11"/>
          </p:nvPr>
        </p:nvSpPr>
        <p:spPr/>
        <p:txBody>
          <a:bodyPr/>
          <a:lstStyle/>
          <a:p>
            <a:r>
              <a:rPr lang="fr-FR"/>
              <a:t>CST</a:t>
            </a:r>
            <a:endParaRPr lang="en-US" dirty="0"/>
          </a:p>
        </p:txBody>
      </p:sp>
      <p:sp>
        <p:nvSpPr>
          <p:cNvPr id="3" name="Espace réservé du numéro de diapositive 2">
            <a:extLst>
              <a:ext uri="{FF2B5EF4-FFF2-40B4-BE49-F238E27FC236}">
                <a16:creationId xmlns:a16="http://schemas.microsoft.com/office/drawing/2014/main" id="{06918E12-FFB0-4237-98B6-D08BC0706F59}"/>
              </a:ext>
            </a:extLst>
          </p:cNvPr>
          <p:cNvSpPr>
            <a:spLocks noGrp="1"/>
          </p:cNvSpPr>
          <p:nvPr>
            <p:ph type="sldNum" sz="quarter" idx="12"/>
          </p:nvPr>
        </p:nvSpPr>
        <p:spPr/>
        <p:txBody>
          <a:bodyPr/>
          <a:lstStyle/>
          <a:p>
            <a:fld id="{0ABA5874-CF4A-CC44-94E1-74AC7DBBA936}" type="slidenum">
              <a:rPr lang="en-US" noProof="0" smtClean="0"/>
              <a:t>16</a:t>
            </a:fld>
            <a:endParaRPr lang="en-US" noProof="0" dirty="0"/>
          </a:p>
        </p:txBody>
      </p:sp>
      <p:sp>
        <p:nvSpPr>
          <p:cNvPr id="4" name="Titre 3">
            <a:extLst>
              <a:ext uri="{FF2B5EF4-FFF2-40B4-BE49-F238E27FC236}">
                <a16:creationId xmlns:a16="http://schemas.microsoft.com/office/drawing/2014/main" id="{8144B5A4-AD37-488E-A392-BED503435B92}"/>
              </a:ext>
            </a:extLst>
          </p:cNvPr>
          <p:cNvSpPr>
            <a:spLocks noGrp="1"/>
          </p:cNvSpPr>
          <p:nvPr>
            <p:ph type="title"/>
          </p:nvPr>
        </p:nvSpPr>
        <p:spPr/>
        <p:txBody>
          <a:bodyPr/>
          <a:lstStyle/>
          <a:p>
            <a:r>
              <a:rPr lang="en-GB" dirty="0"/>
              <a:t>NEP Subsystem modelling</a:t>
            </a:r>
          </a:p>
        </p:txBody>
      </p:sp>
    </p:spTree>
    <p:extLst>
      <p:ext uri="{BB962C8B-B14F-4D97-AF65-F5344CB8AC3E}">
        <p14:creationId xmlns:p14="http://schemas.microsoft.com/office/powerpoint/2010/main" val="111024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C6E41-D7F4-47D1-8B9D-1B2028EF0068}"/>
              </a:ext>
            </a:extLst>
          </p:cNvPr>
          <p:cNvSpPr>
            <a:spLocks noGrp="1"/>
          </p:cNvSpPr>
          <p:nvPr>
            <p:ph type="title"/>
          </p:nvPr>
        </p:nvSpPr>
        <p:spPr/>
        <p:txBody>
          <a:bodyPr/>
          <a:lstStyle/>
          <a:p>
            <a:r>
              <a:rPr lang="en-GB" dirty="0"/>
              <a:t>Reactor Modelling</a:t>
            </a:r>
          </a:p>
        </p:txBody>
      </p:sp>
      <p:sp>
        <p:nvSpPr>
          <p:cNvPr id="4" name="Espace réservé du numéro de diapositive 3">
            <a:extLst>
              <a:ext uri="{FF2B5EF4-FFF2-40B4-BE49-F238E27FC236}">
                <a16:creationId xmlns:a16="http://schemas.microsoft.com/office/drawing/2014/main" id="{9192235B-05CB-46E1-BAFF-13367A27452E}"/>
              </a:ext>
            </a:extLst>
          </p:cNvPr>
          <p:cNvSpPr>
            <a:spLocks noGrp="1"/>
          </p:cNvSpPr>
          <p:nvPr>
            <p:ph type="sldNum" sz="quarter" idx="12"/>
          </p:nvPr>
        </p:nvSpPr>
        <p:spPr/>
        <p:txBody>
          <a:bodyPr/>
          <a:lstStyle/>
          <a:p>
            <a:fld id="{0ABA5874-CF4A-CC44-94E1-74AC7DBBA936}" type="slidenum">
              <a:rPr lang="en-US" noProof="0" smtClean="0"/>
              <a:t>17</a:t>
            </a:fld>
            <a:endParaRPr lang="en-US" noProof="0" dirty="0"/>
          </a:p>
        </p:txBody>
      </p:sp>
      <p:sp>
        <p:nvSpPr>
          <p:cNvPr id="5" name="Espace réservé du pied de page 4">
            <a:extLst>
              <a:ext uri="{FF2B5EF4-FFF2-40B4-BE49-F238E27FC236}">
                <a16:creationId xmlns:a16="http://schemas.microsoft.com/office/drawing/2014/main" id="{82E296D9-3FFE-4160-B5D5-F4B219D3591B}"/>
              </a:ext>
            </a:extLst>
          </p:cNvPr>
          <p:cNvSpPr>
            <a:spLocks noGrp="1"/>
          </p:cNvSpPr>
          <p:nvPr>
            <p:ph type="ftr" sz="quarter" idx="10"/>
          </p:nvPr>
        </p:nvSpPr>
        <p:spPr/>
        <p:txBody>
          <a:bodyPr/>
          <a:lstStyle/>
          <a:p>
            <a:r>
              <a:rPr lang="fr-FR"/>
              <a:t>CST</a:t>
            </a:r>
            <a:endParaRPr lang="en-US" dirty="0"/>
          </a:p>
        </p:txBody>
      </p:sp>
      <p:sp>
        <p:nvSpPr>
          <p:cNvPr id="6" name="ZoneTexte 5">
            <a:extLst>
              <a:ext uri="{FF2B5EF4-FFF2-40B4-BE49-F238E27FC236}">
                <a16:creationId xmlns:a16="http://schemas.microsoft.com/office/drawing/2014/main" id="{F3555920-2D37-49B6-AA3D-F9CD0018B116}"/>
              </a:ext>
            </a:extLst>
          </p:cNvPr>
          <p:cNvSpPr txBox="1"/>
          <p:nvPr/>
        </p:nvSpPr>
        <p:spPr>
          <a:xfrm>
            <a:off x="3586161" y="-2216806"/>
            <a:ext cx="4694464" cy="1785104"/>
          </a:xfrm>
          <a:prstGeom prst="rect">
            <a:avLst/>
          </a:prstGeom>
          <a:noFill/>
        </p:spPr>
        <p:txBody>
          <a:bodyPr wrap="square" rtlCol="0">
            <a:spAutoFit/>
          </a:bodyPr>
          <a:lstStyle/>
          <a:p>
            <a:r>
              <a:rPr lang="en-GB" sz="2000" b="1" dirty="0"/>
              <a:t>Heat Pipe Reactor</a:t>
            </a:r>
          </a:p>
          <a:p>
            <a:pPr marL="342900" indent="-342900">
              <a:buFont typeface="Arial" panose="020B0604020202020204" pitchFamily="34" charset="0"/>
              <a:buChar char="•"/>
            </a:pPr>
            <a:r>
              <a:rPr lang="en-GB" b="1" dirty="0"/>
              <a:t>Fast Spectrum</a:t>
            </a:r>
          </a:p>
          <a:p>
            <a:pPr marL="342900" indent="-342900">
              <a:buFont typeface="Arial" panose="020B0604020202020204" pitchFamily="34" charset="0"/>
              <a:buChar char="•"/>
            </a:pPr>
            <a:r>
              <a:rPr lang="en-GB" b="1" dirty="0"/>
              <a:t>Thermal Spectrum</a:t>
            </a:r>
          </a:p>
          <a:p>
            <a:pPr marL="800100" lvl="1" indent="-342900">
              <a:buFont typeface="Arial" panose="020B0604020202020204" pitchFamily="34" charset="0"/>
              <a:buChar char="•"/>
            </a:pPr>
            <a:r>
              <a:rPr lang="en-GB" dirty="0"/>
              <a:t>Including different moderators to evaluate performances</a:t>
            </a:r>
          </a:p>
          <a:p>
            <a:r>
              <a:rPr lang="en-GB" dirty="0"/>
              <a:t>	</a:t>
            </a:r>
          </a:p>
        </p:txBody>
      </p:sp>
      <p:pic>
        <p:nvPicPr>
          <p:cNvPr id="26" name="Image 25">
            <a:extLst>
              <a:ext uri="{FF2B5EF4-FFF2-40B4-BE49-F238E27FC236}">
                <a16:creationId xmlns:a16="http://schemas.microsoft.com/office/drawing/2014/main" id="{6225FD0D-D3E6-4C02-9281-8A43EB11CC1C}"/>
              </a:ext>
            </a:extLst>
          </p:cNvPr>
          <p:cNvPicPr>
            <a:picLocks noChangeAspect="1"/>
          </p:cNvPicPr>
          <p:nvPr/>
        </p:nvPicPr>
        <p:blipFill>
          <a:blip r:embed="rId3"/>
          <a:stretch>
            <a:fillRect/>
          </a:stretch>
        </p:blipFill>
        <p:spPr>
          <a:xfrm>
            <a:off x="1623820" y="2296503"/>
            <a:ext cx="1842712" cy="2278181"/>
          </a:xfrm>
          <a:prstGeom prst="rect">
            <a:avLst/>
          </a:prstGeom>
        </p:spPr>
      </p:pic>
      <p:pic>
        <p:nvPicPr>
          <p:cNvPr id="29" name="Image 28">
            <a:extLst>
              <a:ext uri="{FF2B5EF4-FFF2-40B4-BE49-F238E27FC236}">
                <a16:creationId xmlns:a16="http://schemas.microsoft.com/office/drawing/2014/main" id="{28340AA0-E7BE-4E0A-93AE-106176F92505}"/>
              </a:ext>
            </a:extLst>
          </p:cNvPr>
          <p:cNvPicPr>
            <a:picLocks noChangeAspect="1"/>
          </p:cNvPicPr>
          <p:nvPr/>
        </p:nvPicPr>
        <p:blipFill rotWithShape="1">
          <a:blip r:embed="rId4"/>
          <a:srcRect l="4182" t="2640" r="3063" b="2850"/>
          <a:stretch/>
        </p:blipFill>
        <p:spPr>
          <a:xfrm>
            <a:off x="5765934" y="2340479"/>
            <a:ext cx="1808972" cy="2284661"/>
          </a:xfrm>
          <a:prstGeom prst="rect">
            <a:avLst/>
          </a:prstGeom>
        </p:spPr>
      </p:pic>
      <p:cxnSp>
        <p:nvCxnSpPr>
          <p:cNvPr id="32" name="Connecteur droit 31">
            <a:extLst>
              <a:ext uri="{FF2B5EF4-FFF2-40B4-BE49-F238E27FC236}">
                <a16:creationId xmlns:a16="http://schemas.microsoft.com/office/drawing/2014/main" id="{6A2629B3-7DB5-49AA-B134-3D3372C9C856}"/>
              </a:ext>
            </a:extLst>
          </p:cNvPr>
          <p:cNvCxnSpPr>
            <a:cxnSpLocks/>
          </p:cNvCxnSpPr>
          <p:nvPr/>
        </p:nvCxnSpPr>
        <p:spPr>
          <a:xfrm>
            <a:off x="4616233" y="1951630"/>
            <a:ext cx="0" cy="2974409"/>
          </a:xfrm>
          <a:prstGeom prst="line">
            <a:avLst/>
          </a:prstGeom>
        </p:spPr>
        <p:style>
          <a:lnRef idx="2">
            <a:schemeClr val="dk1"/>
          </a:lnRef>
          <a:fillRef idx="0">
            <a:schemeClr val="dk1"/>
          </a:fillRef>
          <a:effectRef idx="1">
            <a:schemeClr val="dk1"/>
          </a:effectRef>
          <a:fontRef idx="minor">
            <a:schemeClr val="tx1"/>
          </a:fontRef>
        </p:style>
      </p:cxnSp>
      <p:sp>
        <p:nvSpPr>
          <p:cNvPr id="33" name="ZoneTexte 32">
            <a:extLst>
              <a:ext uri="{FF2B5EF4-FFF2-40B4-BE49-F238E27FC236}">
                <a16:creationId xmlns:a16="http://schemas.microsoft.com/office/drawing/2014/main" id="{FDA2509E-E72A-4572-8A6A-6425BBA9302A}"/>
              </a:ext>
            </a:extLst>
          </p:cNvPr>
          <p:cNvSpPr txBox="1"/>
          <p:nvPr/>
        </p:nvSpPr>
        <p:spPr>
          <a:xfrm>
            <a:off x="1623820" y="1822545"/>
            <a:ext cx="4572000" cy="369332"/>
          </a:xfrm>
          <a:prstGeom prst="rect">
            <a:avLst/>
          </a:prstGeom>
          <a:noFill/>
        </p:spPr>
        <p:txBody>
          <a:bodyPr wrap="square">
            <a:spAutoFit/>
          </a:bodyPr>
          <a:lstStyle/>
          <a:p>
            <a:r>
              <a:rPr lang="en-GB" sz="1800" b="1"/>
              <a:t>Heat Pipe Reactor</a:t>
            </a:r>
            <a:endParaRPr lang="en-GB" sz="1800" b="1" dirty="0"/>
          </a:p>
        </p:txBody>
      </p:sp>
      <p:sp>
        <p:nvSpPr>
          <p:cNvPr id="34" name="ZoneTexte 33">
            <a:extLst>
              <a:ext uri="{FF2B5EF4-FFF2-40B4-BE49-F238E27FC236}">
                <a16:creationId xmlns:a16="http://schemas.microsoft.com/office/drawing/2014/main" id="{EBBC295A-369E-44E0-9594-0841F8370A51}"/>
              </a:ext>
            </a:extLst>
          </p:cNvPr>
          <p:cNvSpPr txBox="1"/>
          <p:nvPr/>
        </p:nvSpPr>
        <p:spPr>
          <a:xfrm>
            <a:off x="5493179" y="1822545"/>
            <a:ext cx="2354483" cy="369332"/>
          </a:xfrm>
          <a:prstGeom prst="rect">
            <a:avLst/>
          </a:prstGeom>
          <a:noFill/>
        </p:spPr>
        <p:txBody>
          <a:bodyPr wrap="square">
            <a:spAutoFit/>
          </a:bodyPr>
          <a:lstStyle/>
          <a:p>
            <a:r>
              <a:rPr lang="en-GB" sz="1800" b="1" dirty="0"/>
              <a:t>Molten Salt Reactor</a:t>
            </a:r>
          </a:p>
        </p:txBody>
      </p:sp>
      <p:sp>
        <p:nvSpPr>
          <p:cNvPr id="24" name="ZoneTexte 23">
            <a:extLst>
              <a:ext uri="{FF2B5EF4-FFF2-40B4-BE49-F238E27FC236}">
                <a16:creationId xmlns:a16="http://schemas.microsoft.com/office/drawing/2014/main" id="{B2D919D8-3C54-4FAE-B4BE-6CFADE8DDEFF}"/>
              </a:ext>
            </a:extLst>
          </p:cNvPr>
          <p:cNvSpPr txBox="1"/>
          <p:nvPr/>
        </p:nvSpPr>
        <p:spPr>
          <a:xfrm>
            <a:off x="304800" y="618284"/>
            <a:ext cx="8839199" cy="877163"/>
          </a:xfrm>
          <a:prstGeom prst="rect">
            <a:avLst/>
          </a:prstGeom>
          <a:noFill/>
        </p:spPr>
        <p:txBody>
          <a:bodyPr wrap="square" rtlCol="0">
            <a:spAutoFit/>
          </a:bodyPr>
          <a:lstStyle/>
          <a:p>
            <a:pPr marL="285750" indent="-285750">
              <a:buFont typeface="Arial" panose="020B0604020202020204" pitchFamily="34" charset="0"/>
              <a:buChar char="•"/>
            </a:pPr>
            <a:r>
              <a:rPr lang="en-GB" sz="1700" dirty="0"/>
              <a:t>Currently modelling two types of reactors (</a:t>
            </a:r>
            <a:r>
              <a:rPr lang="en-GB" sz="1700" dirty="0" err="1"/>
              <a:t>HPR</a:t>
            </a:r>
            <a:r>
              <a:rPr lang="en-GB" sz="1700" dirty="0"/>
              <a:t> and </a:t>
            </a:r>
            <a:r>
              <a:rPr lang="en-GB" sz="1700" dirty="0" err="1"/>
              <a:t>MSR</a:t>
            </a:r>
            <a:r>
              <a:rPr lang="en-GB" sz="1700" dirty="0"/>
              <a:t>) but will also include </a:t>
            </a:r>
            <a:r>
              <a:rPr lang="en-GB" sz="1700" dirty="0" err="1"/>
              <a:t>GCR</a:t>
            </a:r>
            <a:r>
              <a:rPr lang="en-GB" sz="1700" dirty="0"/>
              <a:t> and </a:t>
            </a:r>
            <a:r>
              <a:rPr lang="en-GB" sz="1700" dirty="0" err="1"/>
              <a:t>LMR</a:t>
            </a:r>
            <a:r>
              <a:rPr lang="en-GB" sz="1700" dirty="0"/>
              <a:t>. </a:t>
            </a:r>
          </a:p>
          <a:p>
            <a:pPr marL="285750" indent="-285750">
              <a:buFont typeface="Arial" panose="020B0604020202020204" pitchFamily="34" charset="0"/>
              <a:buChar char="•"/>
            </a:pPr>
            <a:r>
              <a:rPr lang="en-GB" sz="1700" dirty="0"/>
              <a:t>Several geometries and materials proposed (fuel, cladding, reflector, moderator, etc.)</a:t>
            </a:r>
          </a:p>
          <a:p>
            <a:pPr marL="285750" indent="-285750">
              <a:buFont typeface="Arial" panose="020B0604020202020204" pitchFamily="34" charset="0"/>
              <a:buChar char="•"/>
            </a:pPr>
            <a:r>
              <a:rPr lang="en-GB" sz="1700" dirty="0"/>
              <a:t>Fast and thermal spectrums</a:t>
            </a:r>
          </a:p>
        </p:txBody>
      </p:sp>
    </p:spTree>
    <p:extLst>
      <p:ext uri="{BB962C8B-B14F-4D97-AF65-F5344CB8AC3E}">
        <p14:creationId xmlns:p14="http://schemas.microsoft.com/office/powerpoint/2010/main" val="133420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C6E41-D7F4-47D1-8B9D-1B2028EF0068}"/>
              </a:ext>
            </a:extLst>
          </p:cNvPr>
          <p:cNvSpPr>
            <a:spLocks noGrp="1"/>
          </p:cNvSpPr>
          <p:nvPr>
            <p:ph type="title"/>
          </p:nvPr>
        </p:nvSpPr>
        <p:spPr/>
        <p:txBody>
          <a:bodyPr/>
          <a:lstStyle/>
          <a:p>
            <a:r>
              <a:rPr lang="en-GB" dirty="0"/>
              <a:t>Reactor Modelling – Fast Heat Pipe Reactor</a:t>
            </a:r>
          </a:p>
        </p:txBody>
      </p:sp>
      <p:sp>
        <p:nvSpPr>
          <p:cNvPr id="4" name="Espace réservé du numéro de diapositive 3">
            <a:extLst>
              <a:ext uri="{FF2B5EF4-FFF2-40B4-BE49-F238E27FC236}">
                <a16:creationId xmlns:a16="http://schemas.microsoft.com/office/drawing/2014/main" id="{9192235B-05CB-46E1-BAFF-13367A27452E}"/>
              </a:ext>
            </a:extLst>
          </p:cNvPr>
          <p:cNvSpPr>
            <a:spLocks noGrp="1"/>
          </p:cNvSpPr>
          <p:nvPr>
            <p:ph type="sldNum" sz="quarter" idx="12"/>
          </p:nvPr>
        </p:nvSpPr>
        <p:spPr/>
        <p:txBody>
          <a:bodyPr/>
          <a:lstStyle/>
          <a:p>
            <a:fld id="{0ABA5874-CF4A-CC44-94E1-74AC7DBBA936}" type="slidenum">
              <a:rPr lang="en-US" noProof="0" smtClean="0"/>
              <a:t>18</a:t>
            </a:fld>
            <a:endParaRPr lang="en-US" noProof="0" dirty="0"/>
          </a:p>
        </p:txBody>
      </p:sp>
      <p:sp>
        <p:nvSpPr>
          <p:cNvPr id="5" name="Espace réservé du pied de page 4">
            <a:extLst>
              <a:ext uri="{FF2B5EF4-FFF2-40B4-BE49-F238E27FC236}">
                <a16:creationId xmlns:a16="http://schemas.microsoft.com/office/drawing/2014/main" id="{82E296D9-3FFE-4160-B5D5-F4B219D3591B}"/>
              </a:ext>
            </a:extLst>
          </p:cNvPr>
          <p:cNvSpPr>
            <a:spLocks noGrp="1"/>
          </p:cNvSpPr>
          <p:nvPr>
            <p:ph type="ftr" sz="quarter" idx="10"/>
          </p:nvPr>
        </p:nvSpPr>
        <p:spPr/>
        <p:txBody>
          <a:bodyPr/>
          <a:lstStyle/>
          <a:p>
            <a:r>
              <a:rPr lang="fr-FR"/>
              <a:t>CST</a:t>
            </a:r>
            <a:endParaRPr lang="en-US" dirty="0"/>
          </a:p>
        </p:txBody>
      </p:sp>
      <p:grpSp>
        <p:nvGrpSpPr>
          <p:cNvPr id="21" name="Groupe 20">
            <a:extLst>
              <a:ext uri="{FF2B5EF4-FFF2-40B4-BE49-F238E27FC236}">
                <a16:creationId xmlns:a16="http://schemas.microsoft.com/office/drawing/2014/main" id="{159612DF-3A97-4465-8BFE-DD5312DF18A7}"/>
              </a:ext>
            </a:extLst>
          </p:cNvPr>
          <p:cNvGrpSpPr/>
          <p:nvPr/>
        </p:nvGrpSpPr>
        <p:grpSpPr>
          <a:xfrm>
            <a:off x="5430415" y="453644"/>
            <a:ext cx="3617721" cy="2477994"/>
            <a:chOff x="5098307" y="864813"/>
            <a:chExt cx="3938358" cy="2725552"/>
          </a:xfrm>
        </p:grpSpPr>
        <p:pic>
          <p:nvPicPr>
            <p:cNvPr id="9" name="Image 8">
              <a:extLst>
                <a:ext uri="{FF2B5EF4-FFF2-40B4-BE49-F238E27FC236}">
                  <a16:creationId xmlns:a16="http://schemas.microsoft.com/office/drawing/2014/main" id="{8E10DEC9-8B8B-4D34-BC44-57CA93B299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98307" y="1596465"/>
              <a:ext cx="1993900" cy="1993900"/>
            </a:xfrm>
            <a:prstGeom prst="rect">
              <a:avLst/>
            </a:prstGeom>
          </p:spPr>
        </p:pic>
        <p:pic>
          <p:nvPicPr>
            <p:cNvPr id="10" name="Image 9">
              <a:extLst>
                <a:ext uri="{FF2B5EF4-FFF2-40B4-BE49-F238E27FC236}">
                  <a16:creationId xmlns:a16="http://schemas.microsoft.com/office/drawing/2014/main" id="{A61289B8-FADC-49A4-9BF6-C5A33041F0CF}"/>
                </a:ext>
              </a:extLst>
            </p:cNvPr>
            <p:cNvPicPr>
              <a:picLocks noChangeAspect="1"/>
            </p:cNvPicPr>
            <p:nvPr/>
          </p:nvPicPr>
          <p:blipFill>
            <a:blip r:embed="rId4"/>
            <a:stretch>
              <a:fillRect/>
            </a:stretch>
          </p:blipFill>
          <p:spPr>
            <a:xfrm>
              <a:off x="7042765" y="1504636"/>
              <a:ext cx="1993900" cy="1993900"/>
            </a:xfrm>
            <a:prstGeom prst="rect">
              <a:avLst/>
            </a:prstGeom>
          </p:spPr>
        </p:pic>
        <p:cxnSp>
          <p:nvCxnSpPr>
            <p:cNvPr id="11" name="Connecteur droit avec flèche 10">
              <a:extLst>
                <a:ext uri="{FF2B5EF4-FFF2-40B4-BE49-F238E27FC236}">
                  <a16:creationId xmlns:a16="http://schemas.microsoft.com/office/drawing/2014/main" id="{CBFCA4CD-B676-45B3-B54D-C72749D2DA28}"/>
                </a:ext>
              </a:extLst>
            </p:cNvPr>
            <p:cNvCxnSpPr/>
            <p:nvPr/>
          </p:nvCxnSpPr>
          <p:spPr>
            <a:xfrm flipH="1">
              <a:off x="6275972" y="1296656"/>
              <a:ext cx="425450" cy="4445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ZoneTexte 11">
              <a:extLst>
                <a:ext uri="{FF2B5EF4-FFF2-40B4-BE49-F238E27FC236}">
                  <a16:creationId xmlns:a16="http://schemas.microsoft.com/office/drawing/2014/main" id="{7A3B6A74-AB25-4B96-90EB-ABBF034DC794}"/>
                </a:ext>
              </a:extLst>
            </p:cNvPr>
            <p:cNvSpPr txBox="1"/>
            <p:nvPr/>
          </p:nvSpPr>
          <p:spPr>
            <a:xfrm>
              <a:off x="6371512" y="949755"/>
              <a:ext cx="1032334" cy="369332"/>
            </a:xfrm>
            <a:prstGeom prst="rect">
              <a:avLst/>
            </a:prstGeom>
            <a:noFill/>
          </p:spPr>
          <p:txBody>
            <a:bodyPr wrap="none" rtlCol="0">
              <a:spAutoFit/>
            </a:bodyPr>
            <a:lstStyle/>
            <a:p>
              <a:r>
                <a:rPr lang="es-AR" dirty="0"/>
                <a:t>Reflector</a:t>
              </a:r>
              <a:endParaRPr lang="fr-FR" dirty="0"/>
            </a:p>
          </p:txBody>
        </p:sp>
        <p:cxnSp>
          <p:nvCxnSpPr>
            <p:cNvPr id="13" name="Connecteur droit avec flèche 12">
              <a:extLst>
                <a:ext uri="{FF2B5EF4-FFF2-40B4-BE49-F238E27FC236}">
                  <a16:creationId xmlns:a16="http://schemas.microsoft.com/office/drawing/2014/main" id="{5C2A9897-9D00-44AF-8581-1AACB75D1D6F}"/>
                </a:ext>
              </a:extLst>
            </p:cNvPr>
            <p:cNvCxnSpPr>
              <a:cxnSpLocks/>
            </p:cNvCxnSpPr>
            <p:nvPr/>
          </p:nvCxnSpPr>
          <p:spPr>
            <a:xfrm>
              <a:off x="7885013" y="1400127"/>
              <a:ext cx="11518" cy="82959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ZoneTexte 13">
              <a:extLst>
                <a:ext uri="{FF2B5EF4-FFF2-40B4-BE49-F238E27FC236}">
                  <a16:creationId xmlns:a16="http://schemas.microsoft.com/office/drawing/2014/main" id="{EFD492D2-F994-44D9-9847-54B793464C09}"/>
                </a:ext>
              </a:extLst>
            </p:cNvPr>
            <p:cNvSpPr txBox="1"/>
            <p:nvPr/>
          </p:nvSpPr>
          <p:spPr>
            <a:xfrm>
              <a:off x="7606227" y="1043475"/>
              <a:ext cx="580608" cy="369332"/>
            </a:xfrm>
            <a:prstGeom prst="rect">
              <a:avLst/>
            </a:prstGeom>
            <a:noFill/>
          </p:spPr>
          <p:txBody>
            <a:bodyPr wrap="none" rtlCol="0">
              <a:spAutoFit/>
            </a:bodyPr>
            <a:lstStyle/>
            <a:p>
              <a:r>
                <a:rPr lang="es-AR" dirty="0"/>
                <a:t>Fuel</a:t>
              </a:r>
              <a:endParaRPr lang="fr-FR" dirty="0"/>
            </a:p>
          </p:txBody>
        </p:sp>
        <p:cxnSp>
          <p:nvCxnSpPr>
            <p:cNvPr id="15" name="Connecteur droit avec flèche 14">
              <a:extLst>
                <a:ext uri="{FF2B5EF4-FFF2-40B4-BE49-F238E27FC236}">
                  <a16:creationId xmlns:a16="http://schemas.microsoft.com/office/drawing/2014/main" id="{D0682CCB-FD54-460B-8C03-0311CCDDFB20}"/>
                </a:ext>
              </a:extLst>
            </p:cNvPr>
            <p:cNvCxnSpPr>
              <a:cxnSpLocks/>
              <a:stCxn id="16" idx="2"/>
            </p:cNvCxnSpPr>
            <p:nvPr/>
          </p:nvCxnSpPr>
          <p:spPr>
            <a:xfrm flipH="1">
              <a:off x="8325467" y="1511144"/>
              <a:ext cx="232274" cy="86686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ZoneTexte 15">
              <a:extLst>
                <a:ext uri="{FF2B5EF4-FFF2-40B4-BE49-F238E27FC236}">
                  <a16:creationId xmlns:a16="http://schemas.microsoft.com/office/drawing/2014/main" id="{A7C04869-0316-4686-8959-F15E542BF4D8}"/>
                </a:ext>
              </a:extLst>
            </p:cNvPr>
            <p:cNvSpPr txBox="1"/>
            <p:nvPr/>
          </p:nvSpPr>
          <p:spPr>
            <a:xfrm>
              <a:off x="8216397" y="864813"/>
              <a:ext cx="682687" cy="646331"/>
            </a:xfrm>
            <a:prstGeom prst="rect">
              <a:avLst/>
            </a:prstGeom>
            <a:noFill/>
          </p:spPr>
          <p:txBody>
            <a:bodyPr wrap="none" rtlCol="0">
              <a:spAutoFit/>
            </a:bodyPr>
            <a:lstStyle/>
            <a:p>
              <a:pPr algn="ctr"/>
              <a:r>
                <a:rPr lang="en-GB" dirty="0"/>
                <a:t>Heat </a:t>
              </a:r>
            </a:p>
            <a:p>
              <a:pPr algn="ctr"/>
              <a:r>
                <a:rPr lang="en-GB" dirty="0"/>
                <a:t>Pipe</a:t>
              </a:r>
            </a:p>
          </p:txBody>
        </p:sp>
      </p:grpSp>
      <mc:AlternateContent xmlns:mc="http://schemas.openxmlformats.org/markup-compatibility/2006">
        <mc:Choice xmlns:a14="http://schemas.microsoft.com/office/drawing/2010/main" Requires="a14">
          <p:sp>
            <p:nvSpPr>
              <p:cNvPr id="20" name="ZoneTexte 19">
                <a:extLst>
                  <a:ext uri="{FF2B5EF4-FFF2-40B4-BE49-F238E27FC236}">
                    <a16:creationId xmlns:a16="http://schemas.microsoft.com/office/drawing/2014/main" id="{8F6768DF-159D-4C93-A07A-702C62D7F579}"/>
                  </a:ext>
                </a:extLst>
              </p:cNvPr>
              <p:cNvSpPr txBox="1"/>
              <p:nvPr/>
            </p:nvSpPr>
            <p:spPr>
              <a:xfrm>
                <a:off x="139849" y="902360"/>
                <a:ext cx="5427482" cy="2304221"/>
              </a:xfrm>
              <a:prstGeom prst="rect">
                <a:avLst/>
              </a:prstGeom>
              <a:noFill/>
            </p:spPr>
            <p:txBody>
              <a:bodyPr wrap="square" rtlCol="0">
                <a:spAutoFit/>
              </a:bodyPr>
              <a:lstStyle/>
              <a:p>
                <a:pPr>
                  <a:spcAft>
                    <a:spcPts val="600"/>
                  </a:spcAft>
                </a:pPr>
                <a:r>
                  <a:rPr lang="en-GB" sz="1600" b="1" dirty="0"/>
                  <a:t>Modelling Approach:</a:t>
                </a:r>
                <a:endParaRPr lang="en-GB" sz="1600" dirty="0"/>
              </a:p>
              <a:p>
                <a:pPr>
                  <a:buFont typeface="Arial" panose="020B0604020202020204" pitchFamily="34" charset="0"/>
                  <a:buChar char="•"/>
                </a:pPr>
                <a:r>
                  <a:rPr lang="en-GB" sz="1600" dirty="0"/>
                  <a:t>Simplified, scalable geometries</a:t>
                </a:r>
              </a:p>
              <a:p>
                <a:pPr marL="742950" lvl="1" indent="-285750">
                  <a:buFont typeface="Arial" panose="020B0604020202020204" pitchFamily="34" charset="0"/>
                  <a:buChar char="•"/>
                </a:pPr>
                <a:r>
                  <a:rPr lang="en-GB" sz="1600" b="1" dirty="0"/>
                  <a:t>Neutronics </a:t>
                </a:r>
              </a:p>
              <a:p>
                <a:pPr marL="1200150" lvl="2" indent="-285750">
                  <a:buFont typeface="Arial" panose="020B0604020202020204" pitchFamily="34" charset="0"/>
                  <a:buChar char="•"/>
                </a:pPr>
                <a:r>
                  <a:rPr lang="en-GB" sz="1600" dirty="0"/>
                  <a:t>3D </a:t>
                </a:r>
                <a:r>
                  <a:rPr lang="en-GB" sz="1600" dirty="0" err="1"/>
                  <a:t>Montecarlo</a:t>
                </a:r>
                <a:r>
                  <a:rPr lang="en-GB" sz="1600" dirty="0"/>
                  <a:t> code: SERPENT</a:t>
                </a:r>
              </a:p>
              <a:p>
                <a:pPr marL="742950" lvl="1" indent="-285750">
                  <a:buFont typeface="Arial" panose="020B0604020202020204" pitchFamily="34" charset="0"/>
                  <a:buChar char="•"/>
                </a:pPr>
                <a:r>
                  <a:rPr lang="en-GB" sz="1600" b="1" dirty="0"/>
                  <a:t>Thermal hydraulics </a:t>
                </a:r>
              </a:p>
              <a:p>
                <a:pPr marL="1200150" lvl="2" indent="-285750">
                  <a:buFont typeface="Arial" panose="020B0604020202020204" pitchFamily="34" charset="0"/>
                  <a:buChar char="•"/>
                </a:pPr>
                <a:r>
                  <a:rPr lang="en-GB" sz="1600" dirty="0"/>
                  <a:t>1D Model to predict heat flux limits in heat pipes  </a:t>
                </a:r>
              </a:p>
              <a:p>
                <a:pPr marL="1200150" lvl="2" indent="-285750">
                  <a:buFont typeface="Arial" panose="020B0604020202020204" pitchFamily="34" charset="0"/>
                  <a:buChar char="•"/>
                </a:pPr>
                <a:r>
                  <a:rPr lang="en-GB" sz="1600" dirty="0"/>
                  <a:t>2D Finite difference method to solve heat equation in the core: </a:t>
                </a:r>
                <a14:m>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m:t>
                            </m:r>
                          </m:e>
                          <m:sup>
                            <m:r>
                              <a:rPr lang="es-AR" sz="1600" b="0" i="1" smtClean="0">
                                <a:latin typeface="Cambria Math" panose="02040503050406030204" pitchFamily="18" charset="0"/>
                              </a:rPr>
                              <m:t>2</m:t>
                            </m:r>
                          </m:sup>
                        </m:sSup>
                        <m:r>
                          <a:rPr lang="es-AR" sz="1600" b="0" i="1" smtClean="0">
                            <a:latin typeface="Cambria Math" panose="02040503050406030204" pitchFamily="18" charset="0"/>
                          </a:rPr>
                          <m:t>𝑇</m:t>
                        </m:r>
                      </m:num>
                      <m:den>
                        <m:r>
                          <a:rPr lang="en-GB" sz="1600" i="1" smtClean="0">
                            <a:latin typeface="Cambria Math" panose="02040503050406030204" pitchFamily="18" charset="0"/>
                            <a:ea typeface="Cambria Math" panose="02040503050406030204" pitchFamily="18" charset="0"/>
                          </a:rPr>
                          <m:t>𝜕</m:t>
                        </m:r>
                        <m:sSup>
                          <m:sSupPr>
                            <m:ctrlPr>
                              <a:rPr lang="en-GB" sz="1600" i="1" smtClean="0">
                                <a:latin typeface="Cambria Math" panose="02040503050406030204" pitchFamily="18" charset="0"/>
                                <a:ea typeface="Cambria Math" panose="02040503050406030204" pitchFamily="18" charset="0"/>
                              </a:rPr>
                            </m:ctrlPr>
                          </m:sSupPr>
                          <m:e>
                            <m:r>
                              <a:rPr lang="es-AR" sz="1600" b="0" i="1" smtClean="0">
                                <a:latin typeface="Cambria Math" panose="02040503050406030204" pitchFamily="18" charset="0"/>
                                <a:ea typeface="Cambria Math" panose="02040503050406030204" pitchFamily="18" charset="0"/>
                              </a:rPr>
                              <m:t>𝑥</m:t>
                            </m:r>
                          </m:e>
                          <m:sup>
                            <m:r>
                              <a:rPr lang="es-AR" sz="1600" b="0" i="1" smtClean="0">
                                <a:latin typeface="Cambria Math" panose="02040503050406030204" pitchFamily="18" charset="0"/>
                                <a:ea typeface="Cambria Math" panose="02040503050406030204" pitchFamily="18" charset="0"/>
                              </a:rPr>
                              <m:t>2</m:t>
                            </m:r>
                          </m:sup>
                        </m:sSup>
                      </m:den>
                    </m:f>
                    <m:r>
                      <a:rPr lang="es-AR" sz="1600" b="0" i="1" smtClean="0">
                        <a:latin typeface="Cambria Math" panose="02040503050406030204" pitchFamily="18" charset="0"/>
                      </a:rPr>
                      <m:t>+</m:t>
                    </m:r>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m:t>
                            </m:r>
                          </m:e>
                          <m:sup>
                            <m:r>
                              <a:rPr lang="es-AR" sz="1600" i="1">
                                <a:latin typeface="Cambria Math" panose="02040503050406030204" pitchFamily="18" charset="0"/>
                              </a:rPr>
                              <m:t>2</m:t>
                            </m:r>
                          </m:sup>
                        </m:sSup>
                        <m:r>
                          <a:rPr lang="es-AR" sz="1600" i="1">
                            <a:latin typeface="Cambria Math" panose="02040503050406030204" pitchFamily="18" charset="0"/>
                          </a:rPr>
                          <m:t>𝑇</m:t>
                        </m:r>
                      </m:num>
                      <m:den>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s-AR" sz="1600" b="0" i="1" smtClean="0">
                                <a:latin typeface="Cambria Math" panose="02040503050406030204" pitchFamily="18" charset="0"/>
                                <a:ea typeface="Cambria Math" panose="02040503050406030204" pitchFamily="18" charset="0"/>
                              </a:rPr>
                              <m:t>𝑦</m:t>
                            </m:r>
                          </m:e>
                          <m:sup>
                            <m:r>
                              <a:rPr lang="es-AR" sz="1600" i="1">
                                <a:latin typeface="Cambria Math" panose="02040503050406030204" pitchFamily="18" charset="0"/>
                                <a:ea typeface="Cambria Math" panose="02040503050406030204" pitchFamily="18" charset="0"/>
                              </a:rPr>
                              <m:t>2</m:t>
                            </m:r>
                          </m:sup>
                        </m:sSup>
                      </m:den>
                    </m:f>
                    <m:r>
                      <a:rPr lang="es-AR" sz="1600" b="0" i="1" smtClean="0">
                        <a:latin typeface="Cambria Math" panose="02040503050406030204" pitchFamily="18" charset="0"/>
                        <a:ea typeface="Cambria Math" panose="02040503050406030204" pitchFamily="18" charset="0"/>
                      </a:rPr>
                      <m:t>+</m:t>
                    </m:r>
                    <m:f>
                      <m:fPr>
                        <m:ctrlPr>
                          <a:rPr lang="es-AR" sz="1600" b="0" i="1" smtClean="0">
                            <a:latin typeface="Cambria Math" panose="02040503050406030204" pitchFamily="18" charset="0"/>
                            <a:ea typeface="Cambria Math" panose="02040503050406030204" pitchFamily="18" charset="0"/>
                          </a:rPr>
                        </m:ctrlPr>
                      </m:fPr>
                      <m:num>
                        <m:sSub>
                          <m:sSubPr>
                            <m:ctrlPr>
                              <a:rPr lang="es-AR" sz="1600" b="0" i="1" smtClean="0">
                                <a:latin typeface="Cambria Math" panose="02040503050406030204" pitchFamily="18" charset="0"/>
                                <a:ea typeface="Cambria Math" panose="02040503050406030204" pitchFamily="18" charset="0"/>
                              </a:rPr>
                            </m:ctrlPr>
                          </m:sSubPr>
                          <m:e>
                            <m:acc>
                              <m:accPr>
                                <m:chr m:val="̇"/>
                                <m:ctrlPr>
                                  <a:rPr lang="es-AR" sz="1600" b="0" i="1" smtClean="0">
                                    <a:latin typeface="Cambria Math" panose="02040503050406030204" pitchFamily="18" charset="0"/>
                                    <a:ea typeface="Cambria Math" panose="02040503050406030204" pitchFamily="18" charset="0"/>
                                  </a:rPr>
                                </m:ctrlPr>
                              </m:accPr>
                              <m:e>
                                <m:r>
                                  <a:rPr lang="es-AR" sz="1600" b="0" i="1" smtClean="0">
                                    <a:latin typeface="Cambria Math" panose="02040503050406030204" pitchFamily="18" charset="0"/>
                                    <a:ea typeface="Cambria Math" panose="02040503050406030204" pitchFamily="18" charset="0"/>
                                  </a:rPr>
                                  <m:t>𝑞</m:t>
                                </m:r>
                              </m:e>
                            </m:acc>
                          </m:e>
                          <m:sub>
                            <m:r>
                              <a:rPr lang="es-AR" sz="1600" b="0" i="1" smtClean="0">
                                <a:latin typeface="Cambria Math" panose="02040503050406030204" pitchFamily="18" charset="0"/>
                                <a:ea typeface="Cambria Math" panose="02040503050406030204" pitchFamily="18" charset="0"/>
                              </a:rPr>
                              <m:t>𝑣</m:t>
                            </m:r>
                          </m:sub>
                        </m:sSub>
                      </m:num>
                      <m:den>
                        <m:r>
                          <a:rPr lang="es-AR" sz="1600" b="0" i="1" smtClean="0">
                            <a:latin typeface="Cambria Math" panose="02040503050406030204" pitchFamily="18" charset="0"/>
                            <a:ea typeface="Cambria Math" panose="02040503050406030204" pitchFamily="18" charset="0"/>
                          </a:rPr>
                          <m:t>𝑘</m:t>
                        </m:r>
                      </m:den>
                    </m:f>
                    <m:r>
                      <a:rPr lang="es-AR" sz="1600" b="0" i="1" smtClean="0">
                        <a:latin typeface="Cambria Math" panose="02040503050406030204" pitchFamily="18" charset="0"/>
                        <a:ea typeface="Cambria Math" panose="02040503050406030204" pitchFamily="18" charset="0"/>
                      </a:rPr>
                      <m:t>=0</m:t>
                    </m:r>
                  </m:oMath>
                </a14:m>
                <a:endParaRPr lang="en-GB" sz="1600" dirty="0"/>
              </a:p>
            </p:txBody>
          </p:sp>
        </mc:Choice>
        <mc:Fallback>
          <p:sp>
            <p:nvSpPr>
              <p:cNvPr id="20" name="ZoneTexte 19">
                <a:extLst>
                  <a:ext uri="{FF2B5EF4-FFF2-40B4-BE49-F238E27FC236}">
                    <a16:creationId xmlns:a16="http://schemas.microsoft.com/office/drawing/2014/main" id="{8F6768DF-159D-4C93-A07A-702C62D7F579}"/>
                  </a:ext>
                </a:extLst>
              </p:cNvPr>
              <p:cNvSpPr txBox="1">
                <a:spLocks noRot="1" noChangeAspect="1" noMove="1" noResize="1" noEditPoints="1" noAdjustHandles="1" noChangeArrowheads="1" noChangeShapeType="1" noTextEdit="1"/>
              </p:cNvSpPr>
              <p:nvPr/>
            </p:nvSpPr>
            <p:spPr>
              <a:xfrm>
                <a:off x="139849" y="902360"/>
                <a:ext cx="5427482" cy="2304221"/>
              </a:xfrm>
              <a:prstGeom prst="rect">
                <a:avLst/>
              </a:prstGeom>
              <a:blipFill>
                <a:blip r:embed="rId5"/>
                <a:stretch>
                  <a:fillRect l="-674" t="-794" r="-1798"/>
                </a:stretch>
              </a:blipFill>
            </p:spPr>
            <p:txBody>
              <a:bodyPr/>
              <a:lstStyle/>
              <a:p>
                <a:r>
                  <a:rPr lang="en-US">
                    <a:noFill/>
                  </a:rPr>
                  <a:t> </a:t>
                </a:r>
              </a:p>
            </p:txBody>
          </p:sp>
        </mc:Fallback>
      </mc:AlternateContent>
      <p:sp>
        <p:nvSpPr>
          <p:cNvPr id="22" name="ZoneTexte 21">
            <a:extLst>
              <a:ext uri="{FF2B5EF4-FFF2-40B4-BE49-F238E27FC236}">
                <a16:creationId xmlns:a16="http://schemas.microsoft.com/office/drawing/2014/main" id="{94965ACA-3E24-44BF-A9F8-E568F2B0B21E}"/>
              </a:ext>
            </a:extLst>
          </p:cNvPr>
          <p:cNvSpPr txBox="1"/>
          <p:nvPr/>
        </p:nvSpPr>
        <p:spPr>
          <a:xfrm>
            <a:off x="2645946" y="3501865"/>
            <a:ext cx="2646166" cy="1077218"/>
          </a:xfrm>
          <a:prstGeom prst="rect">
            <a:avLst/>
          </a:prstGeom>
          <a:noFill/>
        </p:spPr>
        <p:txBody>
          <a:bodyPr wrap="square" rtlCol="0">
            <a:spAutoFit/>
          </a:bodyPr>
          <a:lstStyle/>
          <a:p>
            <a:r>
              <a:rPr lang="en-US" sz="1600" b="1" dirty="0"/>
              <a:t>Outputs:</a:t>
            </a:r>
          </a:p>
          <a:p>
            <a:pPr marL="285750" indent="-285750">
              <a:buFont typeface="Arial" panose="020B0604020202020204" pitchFamily="34" charset="0"/>
              <a:buChar char="•"/>
            </a:pPr>
            <a:r>
              <a:rPr lang="en-US" sz="1600" dirty="0"/>
              <a:t>Criticality, reactor mass</a:t>
            </a:r>
          </a:p>
          <a:p>
            <a:pPr marL="285750" indent="-285750">
              <a:buFont typeface="Arial" panose="020B0604020202020204" pitchFamily="34" charset="0"/>
              <a:buChar char="•"/>
            </a:pPr>
            <a:r>
              <a:rPr lang="en-US" sz="1600" dirty="0"/>
              <a:t>Power Limits</a:t>
            </a:r>
          </a:p>
          <a:p>
            <a:pPr marL="285750" indent="-285750">
              <a:buFont typeface="Arial" panose="020B0604020202020204" pitchFamily="34" charset="0"/>
              <a:buChar char="•"/>
            </a:pPr>
            <a:r>
              <a:rPr lang="en-US" sz="1600" dirty="0"/>
              <a:t>Maximum temperature</a:t>
            </a:r>
            <a:endParaRPr lang="en-GB" sz="1600" dirty="0"/>
          </a:p>
        </p:txBody>
      </p:sp>
      <p:pic>
        <p:nvPicPr>
          <p:cNvPr id="25" name="Image 24">
            <a:extLst>
              <a:ext uri="{FF2B5EF4-FFF2-40B4-BE49-F238E27FC236}">
                <a16:creationId xmlns:a16="http://schemas.microsoft.com/office/drawing/2014/main" id="{5487F185-9C57-4DDA-BF96-6BEBA31F99E3}"/>
              </a:ext>
            </a:extLst>
          </p:cNvPr>
          <p:cNvPicPr>
            <a:picLocks noChangeAspect="1"/>
          </p:cNvPicPr>
          <p:nvPr/>
        </p:nvPicPr>
        <p:blipFill>
          <a:blip r:embed="rId6"/>
          <a:stretch>
            <a:fillRect/>
          </a:stretch>
        </p:blipFill>
        <p:spPr>
          <a:xfrm>
            <a:off x="5340474" y="3061975"/>
            <a:ext cx="2117836" cy="1815288"/>
          </a:xfrm>
          <a:prstGeom prst="rect">
            <a:avLst/>
          </a:prstGeom>
        </p:spPr>
      </p:pic>
      <p:cxnSp>
        <p:nvCxnSpPr>
          <p:cNvPr id="27" name="Connecteur droit 26">
            <a:extLst>
              <a:ext uri="{FF2B5EF4-FFF2-40B4-BE49-F238E27FC236}">
                <a16:creationId xmlns:a16="http://schemas.microsoft.com/office/drawing/2014/main" id="{C31237ED-5DE7-4C7B-B731-8CF6A9645372}"/>
              </a:ext>
            </a:extLst>
          </p:cNvPr>
          <p:cNvCxnSpPr/>
          <p:nvPr/>
        </p:nvCxnSpPr>
        <p:spPr>
          <a:xfrm>
            <a:off x="6346199" y="1535430"/>
            <a:ext cx="0" cy="489809"/>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C075DB5E-84C5-4296-B606-A2611B8278B3}"/>
              </a:ext>
            </a:extLst>
          </p:cNvPr>
          <p:cNvCxnSpPr>
            <a:cxnSpLocks/>
          </p:cNvCxnSpPr>
          <p:nvPr/>
        </p:nvCxnSpPr>
        <p:spPr>
          <a:xfrm flipH="1">
            <a:off x="6346199" y="1780334"/>
            <a:ext cx="429886" cy="244905"/>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870675DD-4E61-401E-9A37-FCBC76DC08FB}"/>
              </a:ext>
            </a:extLst>
          </p:cNvPr>
          <p:cNvCxnSpPr>
            <a:cxnSpLocks/>
          </p:cNvCxnSpPr>
          <p:nvPr/>
        </p:nvCxnSpPr>
        <p:spPr>
          <a:xfrm>
            <a:off x="6346199" y="1535430"/>
            <a:ext cx="429886" cy="244904"/>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a16="http://schemas.microsoft.com/office/drawing/2014/main" id="{62E2156D-1410-428D-92A3-9D62144BF304}"/>
              </a:ext>
            </a:extLst>
          </p:cNvPr>
          <p:cNvCxnSpPr/>
          <p:nvPr/>
        </p:nvCxnSpPr>
        <p:spPr>
          <a:xfrm>
            <a:off x="6561142" y="1902786"/>
            <a:ext cx="0" cy="15749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ZoneTexte 2">
            <a:extLst>
              <a:ext uri="{FF2B5EF4-FFF2-40B4-BE49-F238E27FC236}">
                <a16:creationId xmlns:a16="http://schemas.microsoft.com/office/drawing/2014/main" id="{F98306D6-110E-4AB6-B8A2-E9D04D2D8D7E}"/>
              </a:ext>
            </a:extLst>
          </p:cNvPr>
          <p:cNvSpPr txBox="1"/>
          <p:nvPr/>
        </p:nvSpPr>
        <p:spPr>
          <a:xfrm>
            <a:off x="7684598" y="2848150"/>
            <a:ext cx="1613046" cy="584775"/>
          </a:xfrm>
          <a:prstGeom prst="rect">
            <a:avLst/>
          </a:prstGeom>
          <a:noFill/>
        </p:spPr>
        <p:txBody>
          <a:bodyPr wrap="square" rtlCol="0">
            <a:spAutoFit/>
          </a:bodyPr>
          <a:lstStyle/>
          <a:p>
            <a:r>
              <a:rPr lang="en-GB" sz="1600" dirty="0"/>
              <a:t>Based on KRUSTY reactor</a:t>
            </a:r>
          </a:p>
        </p:txBody>
      </p:sp>
      <p:sp>
        <p:nvSpPr>
          <p:cNvPr id="23" name="ZoneTexte 22">
            <a:extLst>
              <a:ext uri="{FF2B5EF4-FFF2-40B4-BE49-F238E27FC236}">
                <a16:creationId xmlns:a16="http://schemas.microsoft.com/office/drawing/2014/main" id="{7E5FABD0-14E2-419F-A543-F5AC9C146DF3}"/>
              </a:ext>
            </a:extLst>
          </p:cNvPr>
          <p:cNvSpPr txBox="1"/>
          <p:nvPr/>
        </p:nvSpPr>
        <p:spPr>
          <a:xfrm>
            <a:off x="292764" y="3498243"/>
            <a:ext cx="2646166" cy="1077218"/>
          </a:xfrm>
          <a:prstGeom prst="rect">
            <a:avLst/>
          </a:prstGeom>
          <a:noFill/>
        </p:spPr>
        <p:txBody>
          <a:bodyPr wrap="square" rtlCol="0">
            <a:spAutoFit/>
          </a:bodyPr>
          <a:lstStyle/>
          <a:p>
            <a:r>
              <a:rPr lang="en-US" sz="1600" b="1" dirty="0"/>
              <a:t>Inputs:</a:t>
            </a:r>
          </a:p>
          <a:p>
            <a:pPr marL="285750" indent="-285750">
              <a:buFont typeface="Arial" panose="020B0604020202020204" pitchFamily="34" charset="0"/>
              <a:buChar char="•"/>
            </a:pPr>
            <a:r>
              <a:rPr lang="en-US" sz="1600" dirty="0"/>
              <a:t>Materials</a:t>
            </a:r>
          </a:p>
          <a:p>
            <a:pPr marL="285750" indent="-285750">
              <a:buFont typeface="Arial" panose="020B0604020202020204" pitchFamily="34" charset="0"/>
              <a:buChar char="•"/>
            </a:pPr>
            <a:r>
              <a:rPr lang="en-US" sz="1600" dirty="0"/>
              <a:t>Dimensions</a:t>
            </a:r>
          </a:p>
          <a:p>
            <a:pPr marL="285750" indent="-285750">
              <a:buFont typeface="Arial" panose="020B0604020202020204" pitchFamily="34" charset="0"/>
              <a:buChar char="•"/>
            </a:pPr>
            <a:r>
              <a:rPr lang="en-US" sz="1600" dirty="0"/>
              <a:t>Number of heat pipes</a:t>
            </a:r>
            <a:endParaRPr lang="en-GB" sz="1600" dirty="0"/>
          </a:p>
        </p:txBody>
      </p:sp>
    </p:spTree>
    <p:extLst>
      <p:ext uri="{BB962C8B-B14F-4D97-AF65-F5344CB8AC3E}">
        <p14:creationId xmlns:p14="http://schemas.microsoft.com/office/powerpoint/2010/main" val="43148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44DAC-5EF0-4E93-BA07-EEC8444B9300}"/>
              </a:ext>
            </a:extLst>
          </p:cNvPr>
          <p:cNvSpPr>
            <a:spLocks noGrp="1"/>
          </p:cNvSpPr>
          <p:nvPr>
            <p:ph type="title"/>
          </p:nvPr>
        </p:nvSpPr>
        <p:spPr/>
        <p:txBody>
          <a:bodyPr/>
          <a:lstStyle/>
          <a:p>
            <a:r>
              <a:rPr lang="en-GB" dirty="0"/>
              <a:t>Conversion systems Modelling</a:t>
            </a:r>
          </a:p>
        </p:txBody>
      </p:sp>
      <p:sp>
        <p:nvSpPr>
          <p:cNvPr id="4" name="Espace réservé du numéro de diapositive 3">
            <a:extLst>
              <a:ext uri="{FF2B5EF4-FFF2-40B4-BE49-F238E27FC236}">
                <a16:creationId xmlns:a16="http://schemas.microsoft.com/office/drawing/2014/main" id="{42BB647D-8151-44DB-8AC2-D8AD31616184}"/>
              </a:ext>
            </a:extLst>
          </p:cNvPr>
          <p:cNvSpPr>
            <a:spLocks noGrp="1"/>
          </p:cNvSpPr>
          <p:nvPr>
            <p:ph type="sldNum" sz="quarter" idx="12"/>
          </p:nvPr>
        </p:nvSpPr>
        <p:spPr/>
        <p:txBody>
          <a:bodyPr/>
          <a:lstStyle/>
          <a:p>
            <a:fld id="{0ABA5874-CF4A-CC44-94E1-74AC7DBBA936}" type="slidenum">
              <a:rPr lang="en-US" noProof="0" smtClean="0"/>
              <a:t>19</a:t>
            </a:fld>
            <a:endParaRPr lang="en-US" noProof="0" dirty="0"/>
          </a:p>
        </p:txBody>
      </p:sp>
      <p:sp>
        <p:nvSpPr>
          <p:cNvPr id="5" name="Espace réservé du pied de page 4">
            <a:extLst>
              <a:ext uri="{FF2B5EF4-FFF2-40B4-BE49-F238E27FC236}">
                <a16:creationId xmlns:a16="http://schemas.microsoft.com/office/drawing/2014/main" id="{DD9C0C13-8692-457A-9942-3E8E138C0071}"/>
              </a:ext>
            </a:extLst>
          </p:cNvPr>
          <p:cNvSpPr>
            <a:spLocks noGrp="1"/>
          </p:cNvSpPr>
          <p:nvPr>
            <p:ph type="ftr" sz="quarter" idx="10"/>
          </p:nvPr>
        </p:nvSpPr>
        <p:spPr/>
        <p:txBody>
          <a:bodyPr/>
          <a:lstStyle/>
          <a:p>
            <a:r>
              <a:rPr lang="fr-FR" dirty="0"/>
              <a:t>CST</a:t>
            </a:r>
            <a:endParaRPr lang="en-US" dirty="0"/>
          </a:p>
        </p:txBody>
      </p:sp>
      <p:grpSp>
        <p:nvGrpSpPr>
          <p:cNvPr id="151" name="Groupe 150">
            <a:extLst>
              <a:ext uri="{FF2B5EF4-FFF2-40B4-BE49-F238E27FC236}">
                <a16:creationId xmlns:a16="http://schemas.microsoft.com/office/drawing/2014/main" id="{FF34DB3F-B6FF-4654-9E3B-2A998DA0B309}"/>
              </a:ext>
            </a:extLst>
          </p:cNvPr>
          <p:cNvGrpSpPr/>
          <p:nvPr/>
        </p:nvGrpSpPr>
        <p:grpSpPr>
          <a:xfrm>
            <a:off x="530985" y="3147113"/>
            <a:ext cx="2024508" cy="801275"/>
            <a:chOff x="774620" y="2204567"/>
            <a:chExt cx="2714100" cy="952560"/>
          </a:xfrm>
        </p:grpSpPr>
        <p:sp>
          <p:nvSpPr>
            <p:cNvPr id="152" name="Rectangle : coins arrondis 151">
              <a:extLst>
                <a:ext uri="{FF2B5EF4-FFF2-40B4-BE49-F238E27FC236}">
                  <a16:creationId xmlns:a16="http://schemas.microsoft.com/office/drawing/2014/main" id="{40F6DBAA-67FB-43F4-A28E-9CBD99A9C498}"/>
                </a:ext>
              </a:extLst>
            </p:cNvPr>
            <p:cNvSpPr/>
            <p:nvPr/>
          </p:nvSpPr>
          <p:spPr>
            <a:xfrm>
              <a:off x="1068802" y="2204567"/>
              <a:ext cx="2169994" cy="258179"/>
            </a:xfrm>
            <a:prstGeom prst="round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3" name="Rectangle : coins arrondis 152">
              <a:extLst>
                <a:ext uri="{FF2B5EF4-FFF2-40B4-BE49-F238E27FC236}">
                  <a16:creationId xmlns:a16="http://schemas.microsoft.com/office/drawing/2014/main" id="{31FBD889-3FAA-494F-8CDE-522CCCD626D9}"/>
                </a:ext>
              </a:extLst>
            </p:cNvPr>
            <p:cNvSpPr/>
            <p:nvPr/>
          </p:nvSpPr>
          <p:spPr>
            <a:xfrm>
              <a:off x="1068802" y="2898948"/>
              <a:ext cx="2169994" cy="258179"/>
            </a:xfrm>
            <a:prstGeom prst="roundRect">
              <a:avLst/>
            </a:prstGeom>
            <a:solidFill>
              <a:schemeClr val="bg2">
                <a:lumMod val="40000"/>
                <a:lumOff val="6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A54A866-F6F0-4DFB-93E4-A18ED10D6843}"/>
                </a:ext>
              </a:extLst>
            </p:cNvPr>
            <p:cNvSpPr/>
            <p:nvPr/>
          </p:nvSpPr>
          <p:spPr>
            <a:xfrm>
              <a:off x="1253046" y="2462746"/>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CDB8D23-42AA-48F3-91D1-9717AFA64AD2}"/>
                </a:ext>
              </a:extLst>
            </p:cNvPr>
            <p:cNvSpPr/>
            <p:nvPr/>
          </p:nvSpPr>
          <p:spPr>
            <a:xfrm>
              <a:off x="1734991" y="2460826"/>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1EC231F-CBF0-4949-A1D5-FD3BE8D888D2}"/>
                </a:ext>
              </a:extLst>
            </p:cNvPr>
            <p:cNvSpPr/>
            <p:nvPr/>
          </p:nvSpPr>
          <p:spPr>
            <a:xfrm>
              <a:off x="2217843" y="2454711"/>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AC508FF8-B215-427B-B307-469487EF2B9F}"/>
                </a:ext>
              </a:extLst>
            </p:cNvPr>
            <p:cNvSpPr/>
            <p:nvPr/>
          </p:nvSpPr>
          <p:spPr>
            <a:xfrm>
              <a:off x="2699788" y="2454711"/>
              <a:ext cx="306987" cy="436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4E19B7F7-C27F-466F-8F75-811AF4860CB1}"/>
                </a:ext>
              </a:extLst>
            </p:cNvPr>
            <p:cNvSpPr/>
            <p:nvPr/>
          </p:nvSpPr>
          <p:spPr>
            <a:xfrm>
              <a:off x="1253046" y="2462746"/>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BDE76F4A-BF0D-4CB0-83C4-489D7BC0F41A}"/>
                </a:ext>
              </a:extLst>
            </p:cNvPr>
            <p:cNvSpPr/>
            <p:nvPr/>
          </p:nvSpPr>
          <p:spPr>
            <a:xfrm>
              <a:off x="1731923" y="2853229"/>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FDBBA152-5B5E-44CD-A58D-BB11A1B89BD2}"/>
                </a:ext>
              </a:extLst>
            </p:cNvPr>
            <p:cNvSpPr/>
            <p:nvPr/>
          </p:nvSpPr>
          <p:spPr>
            <a:xfrm>
              <a:off x="2217844" y="2447921"/>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70E66935-359B-46CE-B4F5-62A021F3CEFF}"/>
                </a:ext>
              </a:extLst>
            </p:cNvPr>
            <p:cNvSpPr/>
            <p:nvPr/>
          </p:nvSpPr>
          <p:spPr>
            <a:xfrm>
              <a:off x="774620" y="2851309"/>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42C79025-1020-4CCD-AFF8-53A96EEF4E30}"/>
                </a:ext>
              </a:extLst>
            </p:cNvPr>
            <p:cNvSpPr/>
            <p:nvPr/>
          </p:nvSpPr>
          <p:spPr>
            <a:xfrm>
              <a:off x="2699788" y="2845194"/>
              <a:ext cx="788932" cy="4571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grpSp>
      <p:grpSp>
        <p:nvGrpSpPr>
          <p:cNvPr id="163" name="Groupe 162">
            <a:extLst>
              <a:ext uri="{FF2B5EF4-FFF2-40B4-BE49-F238E27FC236}">
                <a16:creationId xmlns:a16="http://schemas.microsoft.com/office/drawing/2014/main" id="{8522027B-F6B3-4611-B17C-12F288E9BD32}"/>
              </a:ext>
            </a:extLst>
          </p:cNvPr>
          <p:cNvGrpSpPr/>
          <p:nvPr/>
        </p:nvGrpSpPr>
        <p:grpSpPr>
          <a:xfrm>
            <a:off x="3948310" y="2571750"/>
            <a:ext cx="846317" cy="2114478"/>
            <a:chOff x="3862122" y="1594728"/>
            <a:chExt cx="1041286" cy="2451180"/>
          </a:xfrm>
        </p:grpSpPr>
        <p:sp>
          <p:nvSpPr>
            <p:cNvPr id="164" name="Cylindre 163">
              <a:extLst>
                <a:ext uri="{FF2B5EF4-FFF2-40B4-BE49-F238E27FC236}">
                  <a16:creationId xmlns:a16="http://schemas.microsoft.com/office/drawing/2014/main" id="{A70B527D-F056-4DE5-9000-21D5CCD6142D}"/>
                </a:ext>
              </a:extLst>
            </p:cNvPr>
            <p:cNvSpPr/>
            <p:nvPr/>
          </p:nvSpPr>
          <p:spPr>
            <a:xfrm rot="10800000">
              <a:off x="4331994" y="2847593"/>
              <a:ext cx="91802" cy="86754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65" name="Connecteur droit 164">
              <a:extLst>
                <a:ext uri="{FF2B5EF4-FFF2-40B4-BE49-F238E27FC236}">
                  <a16:creationId xmlns:a16="http://schemas.microsoft.com/office/drawing/2014/main" id="{616D1219-FC79-4EEE-95EE-94593CF18E5D}"/>
                </a:ext>
              </a:extLst>
            </p:cNvPr>
            <p:cNvCxnSpPr>
              <a:cxnSpLocks/>
            </p:cNvCxnSpPr>
            <p:nvPr/>
          </p:nvCxnSpPr>
          <p:spPr>
            <a:xfrm>
              <a:off x="4661002"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6" name="Connecteur droit 165">
              <a:extLst>
                <a:ext uri="{FF2B5EF4-FFF2-40B4-BE49-F238E27FC236}">
                  <a16:creationId xmlns:a16="http://schemas.microsoft.com/office/drawing/2014/main" id="{8EDC1D3D-5715-4AD4-BEE6-B77FD5346306}"/>
                </a:ext>
              </a:extLst>
            </p:cNvPr>
            <p:cNvCxnSpPr>
              <a:cxnSpLocks/>
            </p:cNvCxnSpPr>
            <p:nvPr/>
          </p:nvCxnSpPr>
          <p:spPr>
            <a:xfrm>
              <a:off x="4104406"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167" name="Groupe 166">
              <a:extLst>
                <a:ext uri="{FF2B5EF4-FFF2-40B4-BE49-F238E27FC236}">
                  <a16:creationId xmlns:a16="http://schemas.microsoft.com/office/drawing/2014/main" id="{CB317256-1E74-46E4-9A4D-E2A94D2CD64C}"/>
                </a:ext>
              </a:extLst>
            </p:cNvPr>
            <p:cNvGrpSpPr/>
            <p:nvPr/>
          </p:nvGrpSpPr>
          <p:grpSpPr>
            <a:xfrm>
              <a:off x="3862122" y="1594728"/>
              <a:ext cx="1041286" cy="2451180"/>
              <a:chOff x="3963582" y="1327720"/>
              <a:chExt cx="1216888" cy="2955791"/>
            </a:xfrm>
          </p:grpSpPr>
          <p:sp>
            <p:nvSpPr>
              <p:cNvPr id="182" name="Arc 181">
                <a:extLst>
                  <a:ext uri="{FF2B5EF4-FFF2-40B4-BE49-F238E27FC236}">
                    <a16:creationId xmlns:a16="http://schemas.microsoft.com/office/drawing/2014/main" id="{2AE02D63-54CB-4114-A6A4-7FC61A456638}"/>
                  </a:ext>
                </a:extLst>
              </p:cNvPr>
              <p:cNvSpPr/>
              <p:nvPr/>
            </p:nvSpPr>
            <p:spPr>
              <a:xfrm rot="16200000">
                <a:off x="4108704" y="1358200"/>
                <a:ext cx="926592" cy="865632"/>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183" name="Connecteur droit 182">
                <a:extLst>
                  <a:ext uri="{FF2B5EF4-FFF2-40B4-BE49-F238E27FC236}">
                    <a16:creationId xmlns:a16="http://schemas.microsoft.com/office/drawing/2014/main" id="{4519D8CE-7FAB-4EEF-92A0-419C9B571D0E}"/>
                  </a:ext>
                </a:extLst>
              </p:cNvPr>
              <p:cNvCxnSpPr>
                <a:cxnSpLocks/>
                <a:stCxn id="182" idx="0"/>
              </p:cNvCxnSpPr>
              <p:nvPr/>
            </p:nvCxnSpPr>
            <p:spPr>
              <a:xfrm flipH="1">
                <a:off x="4139184" y="1783803"/>
                <a:ext cx="52" cy="11026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4" name="Connecteur droit 183">
                <a:extLst>
                  <a:ext uri="{FF2B5EF4-FFF2-40B4-BE49-F238E27FC236}">
                    <a16:creationId xmlns:a16="http://schemas.microsoft.com/office/drawing/2014/main" id="{6BC51FDB-EF34-453B-B6EC-71CA0C4B9FBB}"/>
                  </a:ext>
                </a:extLst>
              </p:cNvPr>
              <p:cNvCxnSpPr>
                <a:cxnSpLocks/>
              </p:cNvCxnSpPr>
              <p:nvPr/>
            </p:nvCxnSpPr>
            <p:spPr>
              <a:xfrm>
                <a:off x="5004816" y="1783802"/>
                <a:ext cx="0" cy="110260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5" name="Connecteur droit 184">
                <a:extLst>
                  <a:ext uri="{FF2B5EF4-FFF2-40B4-BE49-F238E27FC236}">
                    <a16:creationId xmlns:a16="http://schemas.microsoft.com/office/drawing/2014/main" id="{91AEE14A-E30A-4D7D-9F80-BC94FAFCF33C}"/>
                  </a:ext>
                </a:extLst>
              </p:cNvPr>
              <p:cNvCxnSpPr>
                <a:cxnSpLocks/>
              </p:cNvCxnSpPr>
              <p:nvPr/>
            </p:nvCxnSpPr>
            <p:spPr>
              <a:xfrm flipH="1">
                <a:off x="3963582" y="2886410"/>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6" name="Connecteur droit 185">
                <a:extLst>
                  <a:ext uri="{FF2B5EF4-FFF2-40B4-BE49-F238E27FC236}">
                    <a16:creationId xmlns:a16="http://schemas.microsoft.com/office/drawing/2014/main" id="{DF6D2078-6E6B-4A97-9D03-B3559B7F9A9C}"/>
                  </a:ext>
                </a:extLst>
              </p:cNvPr>
              <p:cNvCxnSpPr/>
              <p:nvPr/>
            </p:nvCxnSpPr>
            <p:spPr>
              <a:xfrm>
                <a:off x="3963582" y="3075386"/>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87" name="Arc 186">
                <a:extLst>
                  <a:ext uri="{FF2B5EF4-FFF2-40B4-BE49-F238E27FC236}">
                    <a16:creationId xmlns:a16="http://schemas.microsoft.com/office/drawing/2014/main" id="{0E773907-EEAA-4329-8BF7-8FBD908BB33B}"/>
                  </a:ext>
                </a:extLst>
              </p:cNvPr>
              <p:cNvSpPr/>
              <p:nvPr/>
            </p:nvSpPr>
            <p:spPr>
              <a:xfrm rot="5400000" flipV="1">
                <a:off x="4108704" y="3211797"/>
                <a:ext cx="926592" cy="1216836"/>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188" name="Groupe 187">
                <a:extLst>
                  <a:ext uri="{FF2B5EF4-FFF2-40B4-BE49-F238E27FC236}">
                    <a16:creationId xmlns:a16="http://schemas.microsoft.com/office/drawing/2014/main" id="{E215C351-5BF7-4370-8477-4A69D63C7EF4}"/>
                  </a:ext>
                </a:extLst>
              </p:cNvPr>
              <p:cNvGrpSpPr/>
              <p:nvPr/>
            </p:nvGrpSpPr>
            <p:grpSpPr>
              <a:xfrm flipH="1">
                <a:off x="5004816" y="2886410"/>
                <a:ext cx="175654" cy="963168"/>
                <a:chOff x="5870448" y="3182112"/>
                <a:chExt cx="175654" cy="963168"/>
              </a:xfrm>
            </p:grpSpPr>
            <p:cxnSp>
              <p:nvCxnSpPr>
                <p:cNvPr id="189" name="Connecteur droit 188">
                  <a:extLst>
                    <a:ext uri="{FF2B5EF4-FFF2-40B4-BE49-F238E27FC236}">
                      <a16:creationId xmlns:a16="http://schemas.microsoft.com/office/drawing/2014/main" id="{FDB90579-474B-4F1A-BF14-05C221AE6F47}"/>
                    </a:ext>
                  </a:extLst>
                </p:cNvPr>
                <p:cNvCxnSpPr>
                  <a:cxnSpLocks/>
                </p:cNvCxnSpPr>
                <p:nvPr/>
              </p:nvCxnSpPr>
              <p:spPr>
                <a:xfrm flipH="1">
                  <a:off x="5870448" y="3182112"/>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0" name="Connecteur droit 189">
                  <a:extLst>
                    <a:ext uri="{FF2B5EF4-FFF2-40B4-BE49-F238E27FC236}">
                      <a16:creationId xmlns:a16="http://schemas.microsoft.com/office/drawing/2014/main" id="{2295AF3F-A4B9-43E7-B4E9-055CCE5ECC55}"/>
                    </a:ext>
                  </a:extLst>
                </p:cNvPr>
                <p:cNvCxnSpPr/>
                <p:nvPr/>
              </p:nvCxnSpPr>
              <p:spPr>
                <a:xfrm>
                  <a:off x="5870448" y="3371088"/>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168" name="Groupe 167">
              <a:extLst>
                <a:ext uri="{FF2B5EF4-FFF2-40B4-BE49-F238E27FC236}">
                  <a16:creationId xmlns:a16="http://schemas.microsoft.com/office/drawing/2014/main" id="{72FB39F5-4C1C-4B88-AB09-01815327931B}"/>
                </a:ext>
              </a:extLst>
            </p:cNvPr>
            <p:cNvGrpSpPr/>
            <p:nvPr/>
          </p:nvGrpSpPr>
          <p:grpSpPr>
            <a:xfrm>
              <a:off x="4104406" y="1707887"/>
              <a:ext cx="556673" cy="1059952"/>
              <a:chOff x="6062164" y="1523412"/>
              <a:chExt cx="740718" cy="1318182"/>
            </a:xfrm>
          </p:grpSpPr>
          <p:sp>
            <p:nvSpPr>
              <p:cNvPr id="179" name="Arc 178">
                <a:extLst>
                  <a:ext uri="{FF2B5EF4-FFF2-40B4-BE49-F238E27FC236}">
                    <a16:creationId xmlns:a16="http://schemas.microsoft.com/office/drawing/2014/main" id="{AEA24B43-74F1-4671-B26D-EB842C352C51}"/>
                  </a:ext>
                </a:extLst>
              </p:cNvPr>
              <p:cNvSpPr/>
              <p:nvPr/>
            </p:nvSpPr>
            <p:spPr>
              <a:xfrm rot="16200000">
                <a:off x="6040714" y="1544862"/>
                <a:ext cx="783618" cy="740718"/>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180" name="Connecteur droit 179">
                <a:extLst>
                  <a:ext uri="{FF2B5EF4-FFF2-40B4-BE49-F238E27FC236}">
                    <a16:creationId xmlns:a16="http://schemas.microsoft.com/office/drawing/2014/main" id="{2626339D-7ECE-4BA4-AE4B-63EB89162629}"/>
                  </a:ext>
                </a:extLst>
              </p:cNvPr>
              <p:cNvCxnSpPr>
                <a:cxnSpLocks/>
                <a:stCxn id="179" idx="0"/>
              </p:cNvCxnSpPr>
              <p:nvPr/>
            </p:nvCxnSpPr>
            <p:spPr>
              <a:xfrm flipH="1">
                <a:off x="6062164" y="1909121"/>
                <a:ext cx="44" cy="9324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1" name="Connecteur droit 180">
                <a:extLst>
                  <a:ext uri="{FF2B5EF4-FFF2-40B4-BE49-F238E27FC236}">
                    <a16:creationId xmlns:a16="http://schemas.microsoft.com/office/drawing/2014/main" id="{94CDD732-5A95-443E-A67A-D262FA0536EC}"/>
                  </a:ext>
                </a:extLst>
              </p:cNvPr>
              <p:cNvCxnSpPr>
                <a:cxnSpLocks/>
              </p:cNvCxnSpPr>
              <p:nvPr/>
            </p:nvCxnSpPr>
            <p:spPr>
              <a:xfrm>
                <a:off x="6802882" y="1909120"/>
                <a:ext cx="0" cy="93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169" name="Rectangle : coins arrondis 168">
              <a:extLst>
                <a:ext uri="{FF2B5EF4-FFF2-40B4-BE49-F238E27FC236}">
                  <a16:creationId xmlns:a16="http://schemas.microsoft.com/office/drawing/2014/main" id="{BB46B832-D01F-48AB-BE9C-2C0D6A4AB00A}"/>
                </a:ext>
              </a:extLst>
            </p:cNvPr>
            <p:cNvSpPr/>
            <p:nvPr/>
          </p:nvSpPr>
          <p:spPr>
            <a:xfrm>
              <a:off x="3998638" y="1949459"/>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70" name="Rectangle : coins arrondis 169">
              <a:extLst>
                <a:ext uri="{FF2B5EF4-FFF2-40B4-BE49-F238E27FC236}">
                  <a16:creationId xmlns:a16="http://schemas.microsoft.com/office/drawing/2014/main" id="{00571E21-D111-4B23-AD1B-EA80A47BE03C}"/>
                </a:ext>
              </a:extLst>
            </p:cNvPr>
            <p:cNvSpPr/>
            <p:nvPr/>
          </p:nvSpPr>
          <p:spPr>
            <a:xfrm>
              <a:off x="4674870" y="1950293"/>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71" name="Rectangle : coins arrondis 170">
              <a:extLst>
                <a:ext uri="{FF2B5EF4-FFF2-40B4-BE49-F238E27FC236}">
                  <a16:creationId xmlns:a16="http://schemas.microsoft.com/office/drawing/2014/main" id="{D37F8488-58D5-49DF-9619-8F0E3ABF7FE5}"/>
                </a:ext>
              </a:extLst>
            </p:cNvPr>
            <p:cNvSpPr/>
            <p:nvPr/>
          </p:nvSpPr>
          <p:spPr>
            <a:xfrm>
              <a:off x="3998638" y="2574599"/>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2" name="Rectangle : coins arrondis 171">
              <a:extLst>
                <a:ext uri="{FF2B5EF4-FFF2-40B4-BE49-F238E27FC236}">
                  <a16:creationId xmlns:a16="http://schemas.microsoft.com/office/drawing/2014/main" id="{B898FF5F-B7E2-4E33-BF86-CFEEB6CC61CB}"/>
                </a:ext>
              </a:extLst>
            </p:cNvPr>
            <p:cNvSpPr/>
            <p:nvPr/>
          </p:nvSpPr>
          <p:spPr>
            <a:xfrm>
              <a:off x="4674870" y="2575433"/>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3" name="Rectangle : coins arrondis 172">
              <a:extLst>
                <a:ext uri="{FF2B5EF4-FFF2-40B4-BE49-F238E27FC236}">
                  <a16:creationId xmlns:a16="http://schemas.microsoft.com/office/drawing/2014/main" id="{6CC6FC86-ACF9-4D01-AD21-13F294ED0710}"/>
                </a:ext>
              </a:extLst>
            </p:cNvPr>
            <p:cNvSpPr/>
            <p:nvPr/>
          </p:nvSpPr>
          <p:spPr>
            <a:xfrm>
              <a:off x="4147916" y="2052748"/>
              <a:ext cx="459958" cy="4387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4" name="Rectangle : coins arrondis 173">
              <a:extLst>
                <a:ext uri="{FF2B5EF4-FFF2-40B4-BE49-F238E27FC236}">
                  <a16:creationId xmlns:a16="http://schemas.microsoft.com/office/drawing/2014/main" id="{52F01238-F605-495F-B773-18B9021B2DF5}"/>
                </a:ext>
              </a:extLst>
            </p:cNvPr>
            <p:cNvSpPr/>
            <p:nvPr/>
          </p:nvSpPr>
          <p:spPr>
            <a:xfrm>
              <a:off x="4149041" y="2678426"/>
              <a:ext cx="459958" cy="476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5" name="Rectangle : coins arrondis 174">
              <a:extLst>
                <a:ext uri="{FF2B5EF4-FFF2-40B4-BE49-F238E27FC236}">
                  <a16:creationId xmlns:a16="http://schemas.microsoft.com/office/drawing/2014/main" id="{3C0D7AEF-2A75-4F22-83B1-8E9AD2FF1D34}"/>
                </a:ext>
              </a:extLst>
            </p:cNvPr>
            <p:cNvSpPr/>
            <p:nvPr/>
          </p:nvSpPr>
          <p:spPr>
            <a:xfrm>
              <a:off x="3921053" y="3125638"/>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76" name="Rectangle : coins arrondis 175">
              <a:extLst>
                <a:ext uri="{FF2B5EF4-FFF2-40B4-BE49-F238E27FC236}">
                  <a16:creationId xmlns:a16="http://schemas.microsoft.com/office/drawing/2014/main" id="{AA709EA5-0C95-4889-AF3D-5E0CD4D4743D}"/>
                </a:ext>
              </a:extLst>
            </p:cNvPr>
            <p:cNvSpPr/>
            <p:nvPr/>
          </p:nvSpPr>
          <p:spPr>
            <a:xfrm>
              <a:off x="4725041" y="3146239"/>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77" name="Rectangle : coins arrondis 176">
              <a:extLst>
                <a:ext uri="{FF2B5EF4-FFF2-40B4-BE49-F238E27FC236}">
                  <a16:creationId xmlns:a16="http://schemas.microsoft.com/office/drawing/2014/main" id="{480AA8F7-96A7-4FD8-8AA5-CB7170696686}"/>
                </a:ext>
              </a:extLst>
            </p:cNvPr>
            <p:cNvSpPr/>
            <p:nvPr/>
          </p:nvSpPr>
          <p:spPr>
            <a:xfrm>
              <a:off x="4193579" y="3380841"/>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78" name="Rectangle : coins arrondis 177">
              <a:extLst>
                <a:ext uri="{FF2B5EF4-FFF2-40B4-BE49-F238E27FC236}">
                  <a16:creationId xmlns:a16="http://schemas.microsoft.com/office/drawing/2014/main" id="{0456EB7F-7716-4BE6-9F5F-B94152C1EC7A}"/>
                </a:ext>
              </a:extLst>
            </p:cNvPr>
            <p:cNvSpPr/>
            <p:nvPr/>
          </p:nvSpPr>
          <p:spPr>
            <a:xfrm>
              <a:off x="4455750" y="3378078"/>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grpSp>
      <p:grpSp>
        <p:nvGrpSpPr>
          <p:cNvPr id="191" name="Groupe 190">
            <a:extLst>
              <a:ext uri="{FF2B5EF4-FFF2-40B4-BE49-F238E27FC236}">
                <a16:creationId xmlns:a16="http://schemas.microsoft.com/office/drawing/2014/main" id="{2574E8B6-C9EA-4F74-BFE6-2DFD4E1EE088}"/>
              </a:ext>
            </a:extLst>
          </p:cNvPr>
          <p:cNvGrpSpPr/>
          <p:nvPr/>
        </p:nvGrpSpPr>
        <p:grpSpPr>
          <a:xfrm>
            <a:off x="6279486" y="2475988"/>
            <a:ext cx="2501613" cy="2048045"/>
            <a:chOff x="7745427" y="1875618"/>
            <a:chExt cx="1336247" cy="850632"/>
          </a:xfrm>
        </p:grpSpPr>
        <p:sp>
          <p:nvSpPr>
            <p:cNvPr id="192" name="Rectangle 191">
              <a:extLst>
                <a:ext uri="{FF2B5EF4-FFF2-40B4-BE49-F238E27FC236}">
                  <a16:creationId xmlns:a16="http://schemas.microsoft.com/office/drawing/2014/main" id="{59F6019E-D7C8-4668-9797-E4017727E739}"/>
                </a:ext>
              </a:extLst>
            </p:cNvPr>
            <p:cNvSpPr/>
            <p:nvPr/>
          </p:nvSpPr>
          <p:spPr>
            <a:xfrm rot="5400000">
              <a:off x="7617764" y="2420449"/>
              <a:ext cx="460705"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3" name="Rectangle 192">
              <a:extLst>
                <a:ext uri="{FF2B5EF4-FFF2-40B4-BE49-F238E27FC236}">
                  <a16:creationId xmlns:a16="http://schemas.microsoft.com/office/drawing/2014/main" id="{3C1B4F9E-2D5D-4E26-B7F4-15B77DDCFB21}"/>
                </a:ext>
              </a:extLst>
            </p:cNvPr>
            <p:cNvSpPr/>
            <p:nvPr/>
          </p:nvSpPr>
          <p:spPr>
            <a:xfrm rot="5400000">
              <a:off x="8486000" y="2524219"/>
              <a:ext cx="253165"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4" name="Rectangle 193">
              <a:extLst>
                <a:ext uri="{FF2B5EF4-FFF2-40B4-BE49-F238E27FC236}">
                  <a16:creationId xmlns:a16="http://schemas.microsoft.com/office/drawing/2014/main" id="{2AEE878F-7766-422D-95CF-5F1E8FE47634}"/>
                </a:ext>
              </a:extLst>
            </p:cNvPr>
            <p:cNvSpPr/>
            <p:nvPr/>
          </p:nvSpPr>
          <p:spPr>
            <a:xfrm rot="5400000">
              <a:off x="8246340" y="1988794"/>
              <a:ext cx="244771"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5" name="Rectangle 194">
              <a:extLst>
                <a:ext uri="{FF2B5EF4-FFF2-40B4-BE49-F238E27FC236}">
                  <a16:creationId xmlns:a16="http://schemas.microsoft.com/office/drawing/2014/main" id="{0C2879B3-00CB-4016-AD80-4F4B80E58A37}"/>
                </a:ext>
              </a:extLst>
            </p:cNvPr>
            <p:cNvSpPr/>
            <p:nvPr/>
          </p:nvSpPr>
          <p:spPr>
            <a:xfrm>
              <a:off x="8283077" y="2212006"/>
              <a:ext cx="798597" cy="28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6" name="Organigramme : Opération manuelle 195">
              <a:extLst>
                <a:ext uri="{FF2B5EF4-FFF2-40B4-BE49-F238E27FC236}">
                  <a16:creationId xmlns:a16="http://schemas.microsoft.com/office/drawing/2014/main" id="{23D83B48-B171-4CAB-AFE2-C3F3D71276C5}"/>
                </a:ext>
              </a:extLst>
            </p:cNvPr>
            <p:cNvSpPr/>
            <p:nvPr/>
          </p:nvSpPr>
          <p:spPr>
            <a:xfrm rot="5400000">
              <a:off x="8274721" y="2088507"/>
              <a:ext cx="431866" cy="275837"/>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7" name="Rectangle : coins arrondis 196">
              <a:extLst>
                <a:ext uri="{FF2B5EF4-FFF2-40B4-BE49-F238E27FC236}">
                  <a16:creationId xmlns:a16="http://schemas.microsoft.com/office/drawing/2014/main" id="{338B8FE3-2E50-4A9B-9DED-69DE710C54D3}"/>
                </a:ext>
              </a:extLst>
            </p:cNvPr>
            <p:cNvSpPr/>
            <p:nvPr/>
          </p:nvSpPr>
          <p:spPr>
            <a:xfrm>
              <a:off x="8787729" y="2120629"/>
              <a:ext cx="247859" cy="2050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8" name="Rectangle 197">
              <a:extLst>
                <a:ext uri="{FF2B5EF4-FFF2-40B4-BE49-F238E27FC236}">
                  <a16:creationId xmlns:a16="http://schemas.microsoft.com/office/drawing/2014/main" id="{B0F33122-E676-4E3A-8425-978B2877CCCD}"/>
                </a:ext>
              </a:extLst>
            </p:cNvPr>
            <p:cNvSpPr/>
            <p:nvPr/>
          </p:nvSpPr>
          <p:spPr>
            <a:xfrm>
              <a:off x="7832127" y="2666791"/>
              <a:ext cx="796446" cy="28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9" name="Rectangle 198">
              <a:extLst>
                <a:ext uri="{FF2B5EF4-FFF2-40B4-BE49-F238E27FC236}">
                  <a16:creationId xmlns:a16="http://schemas.microsoft.com/office/drawing/2014/main" id="{B7D8FFF0-B1DC-4B98-A222-F0459378FAB5}"/>
                </a:ext>
              </a:extLst>
            </p:cNvPr>
            <p:cNvSpPr/>
            <p:nvPr/>
          </p:nvSpPr>
          <p:spPr>
            <a:xfrm rot="5400000">
              <a:off x="7725731" y="1982014"/>
              <a:ext cx="244771" cy="319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0" name="Rectangle : coins arrondis 199">
              <a:extLst>
                <a:ext uri="{FF2B5EF4-FFF2-40B4-BE49-F238E27FC236}">
                  <a16:creationId xmlns:a16="http://schemas.microsoft.com/office/drawing/2014/main" id="{535FA8E2-71F1-4473-B1B4-8671ED0045FC}"/>
                </a:ext>
              </a:extLst>
            </p:cNvPr>
            <p:cNvSpPr/>
            <p:nvPr/>
          </p:nvSpPr>
          <p:spPr>
            <a:xfrm>
              <a:off x="7745427" y="2019571"/>
              <a:ext cx="205380" cy="2695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1" name="Ellipse 200">
              <a:extLst>
                <a:ext uri="{FF2B5EF4-FFF2-40B4-BE49-F238E27FC236}">
                  <a16:creationId xmlns:a16="http://schemas.microsoft.com/office/drawing/2014/main" id="{2A1F3F93-2BD6-458D-9212-AAF61F062370}"/>
                </a:ext>
              </a:extLst>
            </p:cNvPr>
            <p:cNvSpPr/>
            <p:nvPr/>
          </p:nvSpPr>
          <p:spPr>
            <a:xfrm>
              <a:off x="7762542" y="2446957"/>
              <a:ext cx="168455" cy="1518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2" name="Rectangle 201">
              <a:extLst>
                <a:ext uri="{FF2B5EF4-FFF2-40B4-BE49-F238E27FC236}">
                  <a16:creationId xmlns:a16="http://schemas.microsoft.com/office/drawing/2014/main" id="{5F33C7F2-25F5-4DFC-8C3D-C0DE988B1EE9}"/>
                </a:ext>
              </a:extLst>
            </p:cNvPr>
            <p:cNvSpPr/>
            <p:nvPr/>
          </p:nvSpPr>
          <p:spPr>
            <a:xfrm>
              <a:off x="7832127" y="1875618"/>
              <a:ext cx="552589" cy="28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3" name="Cylindre 202">
              <a:extLst>
                <a:ext uri="{FF2B5EF4-FFF2-40B4-BE49-F238E27FC236}">
                  <a16:creationId xmlns:a16="http://schemas.microsoft.com/office/drawing/2014/main" id="{E6A4504D-4A03-4449-8A39-D879589A0871}"/>
                </a:ext>
              </a:extLst>
            </p:cNvPr>
            <p:cNvSpPr/>
            <p:nvPr/>
          </p:nvSpPr>
          <p:spPr>
            <a:xfrm rot="5400000">
              <a:off x="8193111" y="2469951"/>
              <a:ext cx="91026" cy="421572"/>
            </a:xfrm>
            <a:prstGeom prst="can">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43" name="Connecteur droit 42">
            <a:extLst>
              <a:ext uri="{FF2B5EF4-FFF2-40B4-BE49-F238E27FC236}">
                <a16:creationId xmlns:a16="http://schemas.microsoft.com/office/drawing/2014/main" id="{BDED9308-BE3C-4380-8B79-B5F40E6BF7EC}"/>
              </a:ext>
            </a:extLst>
          </p:cNvPr>
          <p:cNvCxnSpPr>
            <a:cxnSpLocks/>
          </p:cNvCxnSpPr>
          <p:nvPr/>
        </p:nvCxnSpPr>
        <p:spPr>
          <a:xfrm>
            <a:off x="3012621" y="1676400"/>
            <a:ext cx="0" cy="3111631"/>
          </a:xfrm>
          <a:prstGeom prst="line">
            <a:avLst/>
          </a:prstGeom>
        </p:spPr>
        <p:style>
          <a:lnRef idx="2">
            <a:schemeClr val="dk1"/>
          </a:lnRef>
          <a:fillRef idx="0">
            <a:schemeClr val="dk1"/>
          </a:fillRef>
          <a:effectRef idx="1">
            <a:schemeClr val="dk1"/>
          </a:effectRef>
          <a:fontRef idx="minor">
            <a:schemeClr val="tx1"/>
          </a:fontRef>
        </p:style>
      </p:cxnSp>
      <p:cxnSp>
        <p:nvCxnSpPr>
          <p:cNvPr id="208" name="Connecteur droit 207">
            <a:extLst>
              <a:ext uri="{FF2B5EF4-FFF2-40B4-BE49-F238E27FC236}">
                <a16:creationId xmlns:a16="http://schemas.microsoft.com/office/drawing/2014/main" id="{9DB3AA6E-5B56-4F0F-B40B-E72BF918C7B3}"/>
              </a:ext>
            </a:extLst>
          </p:cNvPr>
          <p:cNvCxnSpPr>
            <a:cxnSpLocks/>
          </p:cNvCxnSpPr>
          <p:nvPr/>
        </p:nvCxnSpPr>
        <p:spPr>
          <a:xfrm>
            <a:off x="5793921" y="1676400"/>
            <a:ext cx="0" cy="3111631"/>
          </a:xfrm>
          <a:prstGeom prst="line">
            <a:avLst/>
          </a:prstGeom>
        </p:spPr>
        <p:style>
          <a:lnRef idx="2">
            <a:schemeClr val="dk1"/>
          </a:lnRef>
          <a:fillRef idx="0">
            <a:schemeClr val="dk1"/>
          </a:fillRef>
          <a:effectRef idx="1">
            <a:schemeClr val="dk1"/>
          </a:effectRef>
          <a:fontRef idx="minor">
            <a:schemeClr val="tx1"/>
          </a:fontRef>
        </p:style>
      </p:cxnSp>
      <p:sp>
        <p:nvSpPr>
          <p:cNvPr id="45" name="ZoneTexte 44">
            <a:extLst>
              <a:ext uri="{FF2B5EF4-FFF2-40B4-BE49-F238E27FC236}">
                <a16:creationId xmlns:a16="http://schemas.microsoft.com/office/drawing/2014/main" id="{8A8717E2-69A3-4E90-B812-C4919738EC60}"/>
              </a:ext>
            </a:extLst>
          </p:cNvPr>
          <p:cNvSpPr txBox="1"/>
          <p:nvPr/>
        </p:nvSpPr>
        <p:spPr>
          <a:xfrm>
            <a:off x="85064" y="1603797"/>
            <a:ext cx="3020823" cy="338554"/>
          </a:xfrm>
          <a:prstGeom prst="rect">
            <a:avLst/>
          </a:prstGeom>
          <a:noFill/>
        </p:spPr>
        <p:txBody>
          <a:bodyPr wrap="square" rtlCol="0">
            <a:spAutoFit/>
          </a:bodyPr>
          <a:lstStyle/>
          <a:p>
            <a:r>
              <a:rPr lang="en-GB" sz="1600" b="1" u="sng" dirty="0">
                <a:solidFill>
                  <a:schemeClr val="accent6">
                    <a:lumMod val="60000"/>
                    <a:lumOff val="40000"/>
                  </a:schemeClr>
                </a:solidFill>
              </a:rPr>
              <a:t>Thermoelectric (TEG) Generator</a:t>
            </a:r>
          </a:p>
        </p:txBody>
      </p:sp>
      <p:sp>
        <p:nvSpPr>
          <p:cNvPr id="46" name="ZoneTexte 45">
            <a:extLst>
              <a:ext uri="{FF2B5EF4-FFF2-40B4-BE49-F238E27FC236}">
                <a16:creationId xmlns:a16="http://schemas.microsoft.com/office/drawing/2014/main" id="{F15270BD-0B9E-4D00-B1AB-90B11F736B81}"/>
              </a:ext>
            </a:extLst>
          </p:cNvPr>
          <p:cNvSpPr txBox="1"/>
          <p:nvPr/>
        </p:nvSpPr>
        <p:spPr>
          <a:xfrm>
            <a:off x="3180081" y="1606530"/>
            <a:ext cx="2688032" cy="338554"/>
          </a:xfrm>
          <a:prstGeom prst="rect">
            <a:avLst/>
          </a:prstGeom>
          <a:noFill/>
        </p:spPr>
        <p:txBody>
          <a:bodyPr wrap="square" rtlCol="0">
            <a:spAutoFit/>
          </a:bodyPr>
          <a:lstStyle/>
          <a:p>
            <a:r>
              <a:rPr lang="en-GB" sz="1600" b="1" u="sng" dirty="0">
                <a:solidFill>
                  <a:schemeClr val="accent6">
                    <a:lumMod val="60000"/>
                    <a:lumOff val="40000"/>
                  </a:schemeClr>
                </a:solidFill>
              </a:rPr>
              <a:t>Stirling Engine Generator</a:t>
            </a:r>
          </a:p>
        </p:txBody>
      </p:sp>
      <p:sp>
        <p:nvSpPr>
          <p:cNvPr id="209" name="ZoneTexte 208">
            <a:extLst>
              <a:ext uri="{FF2B5EF4-FFF2-40B4-BE49-F238E27FC236}">
                <a16:creationId xmlns:a16="http://schemas.microsoft.com/office/drawing/2014/main" id="{E5E0C663-8C28-495F-9758-686FADB98304}"/>
              </a:ext>
            </a:extLst>
          </p:cNvPr>
          <p:cNvSpPr txBox="1"/>
          <p:nvPr/>
        </p:nvSpPr>
        <p:spPr>
          <a:xfrm>
            <a:off x="6378970" y="1601324"/>
            <a:ext cx="2436911" cy="338554"/>
          </a:xfrm>
          <a:prstGeom prst="rect">
            <a:avLst/>
          </a:prstGeom>
          <a:noFill/>
        </p:spPr>
        <p:txBody>
          <a:bodyPr wrap="square" rtlCol="0">
            <a:spAutoFit/>
          </a:bodyPr>
          <a:lstStyle/>
          <a:p>
            <a:r>
              <a:rPr lang="en-GB" sz="1600" b="1" u="sng" dirty="0">
                <a:solidFill>
                  <a:schemeClr val="accent6">
                    <a:lumMod val="60000"/>
                    <a:lumOff val="40000"/>
                  </a:schemeClr>
                </a:solidFill>
              </a:rPr>
              <a:t>K-Rankine Cycle</a:t>
            </a:r>
          </a:p>
        </p:txBody>
      </p:sp>
      <mc:AlternateContent xmlns:mc="http://schemas.openxmlformats.org/markup-compatibility/2006" xmlns:a14="http://schemas.microsoft.com/office/drawing/2010/main">
        <mc:Choice Requires="a14">
          <p:sp>
            <p:nvSpPr>
              <p:cNvPr id="210" name="ZoneTexte 209">
                <a:extLst>
                  <a:ext uri="{FF2B5EF4-FFF2-40B4-BE49-F238E27FC236}">
                    <a16:creationId xmlns:a16="http://schemas.microsoft.com/office/drawing/2014/main" id="{0168D113-A002-461F-A116-075E7186132F}"/>
                  </a:ext>
                </a:extLst>
              </p:cNvPr>
              <p:cNvSpPr txBox="1"/>
              <p:nvPr/>
            </p:nvSpPr>
            <p:spPr>
              <a:xfrm>
                <a:off x="623779" y="1993392"/>
                <a:ext cx="2111257" cy="369332"/>
              </a:xfrm>
              <a:prstGeom prst="rect">
                <a:avLst/>
              </a:prstGeom>
              <a:noFill/>
            </p:spPr>
            <p:txBody>
              <a:bodyPr wrap="square">
                <a:spAutoFit/>
              </a:bodyPr>
              <a:lstStyle/>
              <a:p>
                <a:pPr>
                  <a:buFont typeface="Arial" panose="020B0604020202020204" pitchFamily="34" charset="0"/>
                  <a:buChar char="•"/>
                </a:pPr>
                <a:r>
                  <a:rPr lang="en-US" sz="1800" dirty="0"/>
                  <a:t>(</a:t>
                </a:r>
                <a14:m>
                  <m:oMath xmlns:m="http://schemas.openxmlformats.org/officeDocument/2006/math">
                    <m:r>
                      <a:rPr lang="en-US" sz="1800" i="1" smtClean="0">
                        <a:latin typeface="Cambria Math" panose="02040503050406030204" pitchFamily="18" charset="0"/>
                        <a:ea typeface="Cambria Math" panose="02040503050406030204" pitchFamily="18" charset="0"/>
                      </a:rPr>
                      <m:t>𝜂</m:t>
                    </m:r>
                    <m:r>
                      <a:rPr lang="es-AR" sz="1800" b="0" i="1" smtClean="0">
                        <a:latin typeface="Cambria Math" panose="02040503050406030204" pitchFamily="18" charset="0"/>
                        <a:ea typeface="Cambria Math" panose="02040503050406030204" pitchFamily="18" charset="0"/>
                      </a:rPr>
                      <m:t> </m:t>
                    </m:r>
                    <m:r>
                      <a:rPr lang="es-AR" sz="1800" i="1">
                        <a:latin typeface="Cambria Math" panose="02040503050406030204" pitchFamily="18" charset="0"/>
                        <a:ea typeface="Cambria Math" panose="02040503050406030204" pitchFamily="18" charset="0"/>
                      </a:rPr>
                      <m:t>~</m:t>
                    </m:r>
                    <m:r>
                      <a:rPr lang="es-AR" sz="1800" b="0" i="1" smtClean="0">
                        <a:latin typeface="Cambria Math" panose="02040503050406030204" pitchFamily="18" charset="0"/>
                        <a:ea typeface="Cambria Math" panose="02040503050406030204" pitchFamily="18" charset="0"/>
                      </a:rPr>
                      <m:t> 5%−10%</m:t>
                    </m:r>
                  </m:oMath>
                </a14:m>
                <a:r>
                  <a:rPr lang="en-US" sz="1800" dirty="0"/>
                  <a:t>)</a:t>
                </a:r>
              </a:p>
            </p:txBody>
          </p:sp>
        </mc:Choice>
        <mc:Fallback xmlns="">
          <p:sp>
            <p:nvSpPr>
              <p:cNvPr id="210" name="ZoneTexte 209">
                <a:extLst>
                  <a:ext uri="{FF2B5EF4-FFF2-40B4-BE49-F238E27FC236}">
                    <a16:creationId xmlns:a16="http://schemas.microsoft.com/office/drawing/2014/main" id="{0168D113-A002-461F-A116-075E7186132F}"/>
                  </a:ext>
                </a:extLst>
              </p:cNvPr>
              <p:cNvSpPr txBox="1">
                <a:spLocks noRot="1" noChangeAspect="1" noMove="1" noResize="1" noEditPoints="1" noAdjustHandles="1" noChangeArrowheads="1" noChangeShapeType="1" noTextEdit="1"/>
              </p:cNvSpPr>
              <p:nvPr/>
            </p:nvSpPr>
            <p:spPr>
              <a:xfrm>
                <a:off x="623779" y="1993392"/>
                <a:ext cx="2111257" cy="369332"/>
              </a:xfrm>
              <a:prstGeom prst="rect">
                <a:avLst/>
              </a:prstGeom>
              <a:blipFill>
                <a:blip r:embed="rId3"/>
                <a:stretch>
                  <a:fillRect l="-172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1" name="ZoneTexte 210">
                <a:extLst>
                  <a:ext uri="{FF2B5EF4-FFF2-40B4-BE49-F238E27FC236}">
                    <a16:creationId xmlns:a16="http://schemas.microsoft.com/office/drawing/2014/main" id="{94EF3FAA-834B-4FD8-BE80-FBDEC16B4513}"/>
                  </a:ext>
                </a:extLst>
              </p:cNvPr>
              <p:cNvSpPr txBox="1"/>
              <p:nvPr/>
            </p:nvSpPr>
            <p:spPr>
              <a:xfrm>
                <a:off x="3418286" y="2009705"/>
                <a:ext cx="2025004" cy="369332"/>
              </a:xfrm>
              <a:prstGeom prst="rect">
                <a:avLst/>
              </a:prstGeom>
              <a:noFill/>
            </p:spPr>
            <p:txBody>
              <a:bodyPr wrap="square">
                <a:spAutoFit/>
              </a:bodyPr>
              <a:lstStyle/>
              <a:p>
                <a:r>
                  <a:rPr lang="en-US" sz="1800" dirty="0"/>
                  <a:t>(</a:t>
                </a:r>
                <a14:m>
                  <m:oMath xmlns:m="http://schemas.openxmlformats.org/officeDocument/2006/math">
                    <m:r>
                      <a:rPr lang="en-US" sz="1800" i="1" smtClean="0">
                        <a:latin typeface="Cambria Math" panose="02040503050406030204" pitchFamily="18" charset="0"/>
                        <a:ea typeface="Cambria Math" panose="02040503050406030204" pitchFamily="18" charset="0"/>
                      </a:rPr>
                      <m:t>𝜂</m:t>
                    </m:r>
                    <m:r>
                      <a:rPr lang="es-AR" sz="1800" b="0" i="1" smtClean="0">
                        <a:latin typeface="Cambria Math" panose="02040503050406030204" pitchFamily="18" charset="0"/>
                        <a:ea typeface="Cambria Math" panose="02040503050406030204" pitchFamily="18" charset="0"/>
                      </a:rPr>
                      <m:t> </m:t>
                    </m:r>
                    <m:r>
                      <a:rPr lang="es-AR" sz="1800" i="1">
                        <a:latin typeface="Cambria Math" panose="02040503050406030204" pitchFamily="18" charset="0"/>
                        <a:ea typeface="Cambria Math" panose="02040503050406030204" pitchFamily="18" charset="0"/>
                      </a:rPr>
                      <m:t>~</m:t>
                    </m:r>
                    <m:r>
                      <a:rPr lang="es-AR" sz="1800" b="0" i="1" smtClean="0">
                        <a:latin typeface="Cambria Math" panose="02040503050406030204" pitchFamily="18" charset="0"/>
                        <a:ea typeface="Cambria Math" panose="02040503050406030204" pitchFamily="18" charset="0"/>
                      </a:rPr>
                      <m:t> 20%−25%</m:t>
                    </m:r>
                  </m:oMath>
                </a14:m>
                <a:r>
                  <a:rPr lang="en-US" sz="1800" dirty="0"/>
                  <a:t>) </a:t>
                </a:r>
                <a:endParaRPr lang="en-GB" dirty="0"/>
              </a:p>
            </p:txBody>
          </p:sp>
        </mc:Choice>
        <mc:Fallback xmlns="">
          <p:sp>
            <p:nvSpPr>
              <p:cNvPr id="211" name="ZoneTexte 210">
                <a:extLst>
                  <a:ext uri="{FF2B5EF4-FFF2-40B4-BE49-F238E27FC236}">
                    <a16:creationId xmlns:a16="http://schemas.microsoft.com/office/drawing/2014/main" id="{94EF3FAA-834B-4FD8-BE80-FBDEC16B4513}"/>
                  </a:ext>
                </a:extLst>
              </p:cNvPr>
              <p:cNvSpPr txBox="1">
                <a:spLocks noRot="1" noChangeAspect="1" noMove="1" noResize="1" noEditPoints="1" noAdjustHandles="1" noChangeArrowheads="1" noChangeShapeType="1" noTextEdit="1"/>
              </p:cNvSpPr>
              <p:nvPr/>
            </p:nvSpPr>
            <p:spPr>
              <a:xfrm>
                <a:off x="3418286" y="2009705"/>
                <a:ext cx="2025004" cy="369332"/>
              </a:xfrm>
              <a:prstGeom prst="rect">
                <a:avLst/>
              </a:prstGeom>
              <a:blipFill>
                <a:blip r:embed="rId4"/>
                <a:stretch>
                  <a:fillRect l="-2711"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2" name="ZoneTexte 211">
                <a:extLst>
                  <a:ext uri="{FF2B5EF4-FFF2-40B4-BE49-F238E27FC236}">
                    <a16:creationId xmlns:a16="http://schemas.microsoft.com/office/drawing/2014/main" id="{4DAC2EB1-75A9-49BB-A2AB-2911878AC7E9}"/>
                  </a:ext>
                </a:extLst>
              </p:cNvPr>
              <p:cNvSpPr txBox="1"/>
              <p:nvPr/>
            </p:nvSpPr>
            <p:spPr>
              <a:xfrm>
                <a:off x="6337635" y="1975862"/>
                <a:ext cx="2461256" cy="369332"/>
              </a:xfrm>
              <a:prstGeom prst="rect">
                <a:avLst/>
              </a:prstGeom>
              <a:noFill/>
            </p:spPr>
            <p:txBody>
              <a:bodyPr wrap="square">
                <a:spAutoFit/>
              </a:bodyPr>
              <a:lstStyle/>
              <a:p>
                <a:r>
                  <a:rPr lang="en-US" sz="1800" dirty="0"/>
                  <a:t>(</a:t>
                </a:r>
                <a14:m>
                  <m:oMath xmlns:m="http://schemas.openxmlformats.org/officeDocument/2006/math">
                    <m:r>
                      <a:rPr lang="en-US" sz="1800" i="1" smtClean="0">
                        <a:latin typeface="Cambria Math" panose="02040503050406030204" pitchFamily="18" charset="0"/>
                        <a:ea typeface="Cambria Math" panose="02040503050406030204" pitchFamily="18" charset="0"/>
                      </a:rPr>
                      <m:t>𝜂</m:t>
                    </m:r>
                    <m:r>
                      <a:rPr lang="es-AR" sz="1800" b="0" i="1" smtClean="0">
                        <a:latin typeface="Cambria Math" panose="02040503050406030204" pitchFamily="18" charset="0"/>
                        <a:ea typeface="Cambria Math" panose="02040503050406030204" pitchFamily="18" charset="0"/>
                      </a:rPr>
                      <m:t> </m:t>
                    </m:r>
                    <m:r>
                      <a:rPr lang="es-AR" sz="1800" i="1">
                        <a:latin typeface="Cambria Math" panose="02040503050406030204" pitchFamily="18" charset="0"/>
                        <a:ea typeface="Cambria Math" panose="02040503050406030204" pitchFamily="18" charset="0"/>
                      </a:rPr>
                      <m:t>~</m:t>
                    </m:r>
                    <m:r>
                      <a:rPr lang="es-AR" sz="1800" b="0" i="1" smtClean="0">
                        <a:latin typeface="Cambria Math" panose="02040503050406030204" pitchFamily="18" charset="0"/>
                        <a:ea typeface="Cambria Math" panose="02040503050406030204" pitchFamily="18" charset="0"/>
                      </a:rPr>
                      <m:t> 25%−30%</m:t>
                    </m:r>
                  </m:oMath>
                </a14:m>
                <a:r>
                  <a:rPr lang="en-US" sz="1800" dirty="0"/>
                  <a:t>) </a:t>
                </a:r>
                <a:endParaRPr lang="en-GB" dirty="0"/>
              </a:p>
            </p:txBody>
          </p:sp>
        </mc:Choice>
        <mc:Fallback xmlns="">
          <p:sp>
            <p:nvSpPr>
              <p:cNvPr id="212" name="ZoneTexte 211">
                <a:extLst>
                  <a:ext uri="{FF2B5EF4-FFF2-40B4-BE49-F238E27FC236}">
                    <a16:creationId xmlns:a16="http://schemas.microsoft.com/office/drawing/2014/main" id="{4DAC2EB1-75A9-49BB-A2AB-2911878AC7E9}"/>
                  </a:ext>
                </a:extLst>
              </p:cNvPr>
              <p:cNvSpPr txBox="1">
                <a:spLocks noRot="1" noChangeAspect="1" noMove="1" noResize="1" noEditPoints="1" noAdjustHandles="1" noChangeArrowheads="1" noChangeShapeType="1" noTextEdit="1"/>
              </p:cNvSpPr>
              <p:nvPr/>
            </p:nvSpPr>
            <p:spPr>
              <a:xfrm>
                <a:off x="6337635" y="1975862"/>
                <a:ext cx="2461256" cy="369332"/>
              </a:xfrm>
              <a:prstGeom prst="rect">
                <a:avLst/>
              </a:prstGeom>
              <a:blipFill>
                <a:blip r:embed="rId5"/>
                <a:stretch>
                  <a:fillRect l="-2233" t="-8197" b="-24590"/>
                </a:stretch>
              </a:blipFill>
            </p:spPr>
            <p:txBody>
              <a:bodyPr/>
              <a:lstStyle/>
              <a:p>
                <a:r>
                  <a:rPr lang="en-GB">
                    <a:noFill/>
                  </a:rPr>
                  <a:t> </a:t>
                </a:r>
              </a:p>
            </p:txBody>
          </p:sp>
        </mc:Fallback>
      </mc:AlternateContent>
      <p:sp>
        <p:nvSpPr>
          <p:cNvPr id="213" name="ZoneTexte 212">
            <a:extLst>
              <a:ext uri="{FF2B5EF4-FFF2-40B4-BE49-F238E27FC236}">
                <a16:creationId xmlns:a16="http://schemas.microsoft.com/office/drawing/2014/main" id="{FF2855D6-297C-4996-82F6-12D601CC34D0}"/>
              </a:ext>
            </a:extLst>
          </p:cNvPr>
          <p:cNvSpPr txBox="1"/>
          <p:nvPr/>
        </p:nvSpPr>
        <p:spPr>
          <a:xfrm>
            <a:off x="662939" y="632460"/>
            <a:ext cx="7567859" cy="646331"/>
          </a:xfrm>
          <a:prstGeom prst="rect">
            <a:avLst/>
          </a:prstGeom>
          <a:noFill/>
        </p:spPr>
        <p:txBody>
          <a:bodyPr wrap="square" rtlCol="0">
            <a:spAutoFit/>
          </a:bodyPr>
          <a:lstStyle/>
          <a:p>
            <a:pPr marL="285750" indent="-285750">
              <a:buFont typeface="Arial" panose="020B0604020202020204" pitchFamily="34" charset="0"/>
              <a:buChar char="•"/>
            </a:pPr>
            <a:r>
              <a:rPr lang="en-GB" dirty="0"/>
              <a:t>Three converter system proposed according to the power level and radiator</a:t>
            </a:r>
          </a:p>
          <a:p>
            <a:pPr marL="285750" indent="-285750">
              <a:buFont typeface="Arial" panose="020B0604020202020204" pitchFamily="34" charset="0"/>
              <a:buChar char="•"/>
            </a:pPr>
            <a:r>
              <a:rPr lang="en-GB" dirty="0"/>
              <a:t>Dynamic and static conversion systems are considered</a:t>
            </a:r>
          </a:p>
        </p:txBody>
      </p:sp>
      <p:sp>
        <p:nvSpPr>
          <p:cNvPr id="61" name="ZoneTexte 60">
            <a:extLst>
              <a:ext uri="{FF2B5EF4-FFF2-40B4-BE49-F238E27FC236}">
                <a16:creationId xmlns:a16="http://schemas.microsoft.com/office/drawing/2014/main" id="{4AB539B9-5AAF-45D7-834D-53E4C8FFDCE9}"/>
              </a:ext>
            </a:extLst>
          </p:cNvPr>
          <p:cNvSpPr txBox="1"/>
          <p:nvPr/>
        </p:nvSpPr>
        <p:spPr>
          <a:xfrm>
            <a:off x="7997054" y="4265642"/>
            <a:ext cx="982709" cy="369332"/>
          </a:xfrm>
          <a:prstGeom prst="rect">
            <a:avLst/>
          </a:prstGeom>
          <a:noFill/>
        </p:spPr>
        <p:txBody>
          <a:bodyPr wrap="square" rtlCol="0">
            <a:spAutoFit/>
          </a:bodyPr>
          <a:lstStyle/>
          <a:p>
            <a:r>
              <a:rPr lang="en-GB" dirty="0"/>
              <a:t>Turbine</a:t>
            </a:r>
          </a:p>
        </p:txBody>
      </p:sp>
      <p:cxnSp>
        <p:nvCxnSpPr>
          <p:cNvPr id="63" name="Connecteur droit avec flèche 62">
            <a:extLst>
              <a:ext uri="{FF2B5EF4-FFF2-40B4-BE49-F238E27FC236}">
                <a16:creationId xmlns:a16="http://schemas.microsoft.com/office/drawing/2014/main" id="{989C1BE2-69A0-4127-BAEE-F34FCF7A0CCE}"/>
              </a:ext>
            </a:extLst>
          </p:cNvPr>
          <p:cNvCxnSpPr>
            <a:cxnSpLocks/>
            <a:stCxn id="61" idx="0"/>
          </p:cNvCxnSpPr>
          <p:nvPr/>
        </p:nvCxnSpPr>
        <p:spPr>
          <a:xfrm flipH="1" flipV="1">
            <a:off x="7932840" y="3547172"/>
            <a:ext cx="555569" cy="7184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4" name="ZoneTexte 213">
            <a:extLst>
              <a:ext uri="{FF2B5EF4-FFF2-40B4-BE49-F238E27FC236}">
                <a16:creationId xmlns:a16="http://schemas.microsoft.com/office/drawing/2014/main" id="{242118C6-869D-46F1-8944-00256AE4D79E}"/>
              </a:ext>
            </a:extLst>
          </p:cNvPr>
          <p:cNvSpPr txBox="1"/>
          <p:nvPr/>
        </p:nvSpPr>
        <p:spPr>
          <a:xfrm>
            <a:off x="7916407" y="2508246"/>
            <a:ext cx="1227593" cy="369332"/>
          </a:xfrm>
          <a:prstGeom prst="rect">
            <a:avLst/>
          </a:prstGeom>
          <a:noFill/>
        </p:spPr>
        <p:txBody>
          <a:bodyPr wrap="square" rtlCol="0">
            <a:spAutoFit/>
          </a:bodyPr>
          <a:lstStyle/>
          <a:p>
            <a:r>
              <a:rPr lang="en-GB" dirty="0"/>
              <a:t>Generator</a:t>
            </a:r>
          </a:p>
        </p:txBody>
      </p:sp>
      <p:cxnSp>
        <p:nvCxnSpPr>
          <p:cNvPr id="215" name="Connecteur droit avec flèche 214">
            <a:extLst>
              <a:ext uri="{FF2B5EF4-FFF2-40B4-BE49-F238E27FC236}">
                <a16:creationId xmlns:a16="http://schemas.microsoft.com/office/drawing/2014/main" id="{79EE28B6-8B71-4DD4-9001-D94C7A2E5EC6}"/>
              </a:ext>
            </a:extLst>
          </p:cNvPr>
          <p:cNvCxnSpPr>
            <a:cxnSpLocks/>
            <a:stCxn id="214" idx="2"/>
          </p:cNvCxnSpPr>
          <p:nvPr/>
        </p:nvCxnSpPr>
        <p:spPr>
          <a:xfrm flipH="1">
            <a:off x="8510132" y="2877578"/>
            <a:ext cx="20072" cy="4363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6" name="ZoneTexte 215">
            <a:extLst>
              <a:ext uri="{FF2B5EF4-FFF2-40B4-BE49-F238E27FC236}">
                <a16:creationId xmlns:a16="http://schemas.microsoft.com/office/drawing/2014/main" id="{547540D7-A759-4F20-9D79-C6969AFADCC1}"/>
              </a:ext>
            </a:extLst>
          </p:cNvPr>
          <p:cNvSpPr txBox="1"/>
          <p:nvPr/>
        </p:nvSpPr>
        <p:spPr>
          <a:xfrm>
            <a:off x="6684313" y="3716441"/>
            <a:ext cx="796456" cy="369332"/>
          </a:xfrm>
          <a:prstGeom prst="rect">
            <a:avLst/>
          </a:prstGeom>
          <a:noFill/>
        </p:spPr>
        <p:txBody>
          <a:bodyPr wrap="square" rtlCol="0">
            <a:spAutoFit/>
          </a:bodyPr>
          <a:lstStyle/>
          <a:p>
            <a:r>
              <a:rPr lang="en-GB" dirty="0"/>
              <a:t>Boiler</a:t>
            </a:r>
          </a:p>
        </p:txBody>
      </p:sp>
      <p:cxnSp>
        <p:nvCxnSpPr>
          <p:cNvPr id="217" name="Connecteur droit avec flèche 216">
            <a:extLst>
              <a:ext uri="{FF2B5EF4-FFF2-40B4-BE49-F238E27FC236}">
                <a16:creationId xmlns:a16="http://schemas.microsoft.com/office/drawing/2014/main" id="{20E6301E-1019-43B4-B66B-913393AA2850}"/>
              </a:ext>
            </a:extLst>
          </p:cNvPr>
          <p:cNvCxnSpPr>
            <a:cxnSpLocks/>
            <a:stCxn id="216" idx="0"/>
            <a:endCxn id="200" idx="3"/>
          </p:cNvCxnSpPr>
          <p:nvPr/>
        </p:nvCxnSpPr>
        <p:spPr>
          <a:xfrm flipH="1" flipV="1">
            <a:off x="6663982" y="3147113"/>
            <a:ext cx="418559" cy="5693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0" name="ZoneTexte 219">
            <a:extLst>
              <a:ext uri="{FF2B5EF4-FFF2-40B4-BE49-F238E27FC236}">
                <a16:creationId xmlns:a16="http://schemas.microsoft.com/office/drawing/2014/main" id="{0DD0B122-D4FC-48F8-AA20-60A4455934BF}"/>
              </a:ext>
            </a:extLst>
          </p:cNvPr>
          <p:cNvSpPr txBox="1"/>
          <p:nvPr/>
        </p:nvSpPr>
        <p:spPr>
          <a:xfrm>
            <a:off x="6219855" y="4763470"/>
            <a:ext cx="1391045" cy="369332"/>
          </a:xfrm>
          <a:prstGeom prst="rect">
            <a:avLst/>
          </a:prstGeom>
          <a:noFill/>
        </p:spPr>
        <p:txBody>
          <a:bodyPr wrap="square" rtlCol="0">
            <a:spAutoFit/>
          </a:bodyPr>
          <a:lstStyle/>
          <a:p>
            <a:r>
              <a:rPr lang="en-GB" dirty="0"/>
              <a:t>Condenser</a:t>
            </a:r>
          </a:p>
        </p:txBody>
      </p:sp>
      <p:cxnSp>
        <p:nvCxnSpPr>
          <p:cNvPr id="221" name="Connecteur droit avec flèche 220">
            <a:extLst>
              <a:ext uri="{FF2B5EF4-FFF2-40B4-BE49-F238E27FC236}">
                <a16:creationId xmlns:a16="http://schemas.microsoft.com/office/drawing/2014/main" id="{6970D8E1-EC67-4E65-A746-48668AA7B76D}"/>
              </a:ext>
            </a:extLst>
          </p:cNvPr>
          <p:cNvCxnSpPr>
            <a:cxnSpLocks/>
            <a:stCxn id="220" idx="0"/>
            <a:endCxn id="203" idx="4"/>
          </p:cNvCxnSpPr>
          <p:nvPr/>
        </p:nvCxnSpPr>
        <p:spPr>
          <a:xfrm flipV="1">
            <a:off x="6915378" y="4524033"/>
            <a:ext cx="287431" cy="2394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4" name="ZoneTexte 223">
            <a:extLst>
              <a:ext uri="{FF2B5EF4-FFF2-40B4-BE49-F238E27FC236}">
                <a16:creationId xmlns:a16="http://schemas.microsoft.com/office/drawing/2014/main" id="{59B11BA5-3804-4A23-8579-668CC94665BF}"/>
              </a:ext>
            </a:extLst>
          </p:cNvPr>
          <p:cNvSpPr txBox="1"/>
          <p:nvPr/>
        </p:nvSpPr>
        <p:spPr>
          <a:xfrm>
            <a:off x="763473" y="4209085"/>
            <a:ext cx="1391045" cy="369332"/>
          </a:xfrm>
          <a:prstGeom prst="rect">
            <a:avLst/>
          </a:prstGeom>
          <a:noFill/>
        </p:spPr>
        <p:txBody>
          <a:bodyPr wrap="square" rtlCol="0">
            <a:spAutoFit/>
          </a:bodyPr>
          <a:lstStyle/>
          <a:p>
            <a:r>
              <a:rPr lang="en-GB" dirty="0"/>
              <a:t>Cold Side</a:t>
            </a:r>
          </a:p>
        </p:txBody>
      </p:sp>
      <p:cxnSp>
        <p:nvCxnSpPr>
          <p:cNvPr id="225" name="Connecteur droit avec flèche 224">
            <a:extLst>
              <a:ext uri="{FF2B5EF4-FFF2-40B4-BE49-F238E27FC236}">
                <a16:creationId xmlns:a16="http://schemas.microsoft.com/office/drawing/2014/main" id="{B43CC7A3-D90D-4EE5-860D-A528E46E2153}"/>
              </a:ext>
            </a:extLst>
          </p:cNvPr>
          <p:cNvCxnSpPr>
            <a:cxnSpLocks/>
            <a:stCxn id="224" idx="0"/>
          </p:cNvCxnSpPr>
          <p:nvPr/>
        </p:nvCxnSpPr>
        <p:spPr>
          <a:xfrm flipV="1">
            <a:off x="1458996" y="3969648"/>
            <a:ext cx="287431" cy="2394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8" name="ZoneTexte 227">
            <a:extLst>
              <a:ext uri="{FF2B5EF4-FFF2-40B4-BE49-F238E27FC236}">
                <a16:creationId xmlns:a16="http://schemas.microsoft.com/office/drawing/2014/main" id="{13662CF6-CFC8-4445-9F71-826006CFD947}"/>
              </a:ext>
            </a:extLst>
          </p:cNvPr>
          <p:cNvSpPr txBox="1"/>
          <p:nvPr/>
        </p:nvSpPr>
        <p:spPr>
          <a:xfrm>
            <a:off x="257355" y="2563024"/>
            <a:ext cx="1391045" cy="369332"/>
          </a:xfrm>
          <a:prstGeom prst="rect">
            <a:avLst/>
          </a:prstGeom>
          <a:noFill/>
        </p:spPr>
        <p:txBody>
          <a:bodyPr wrap="square" rtlCol="0">
            <a:spAutoFit/>
          </a:bodyPr>
          <a:lstStyle/>
          <a:p>
            <a:r>
              <a:rPr lang="en-GB" dirty="0"/>
              <a:t>Hot Side</a:t>
            </a:r>
          </a:p>
        </p:txBody>
      </p:sp>
      <p:cxnSp>
        <p:nvCxnSpPr>
          <p:cNvPr id="229" name="Connecteur droit avec flèche 228">
            <a:extLst>
              <a:ext uri="{FF2B5EF4-FFF2-40B4-BE49-F238E27FC236}">
                <a16:creationId xmlns:a16="http://schemas.microsoft.com/office/drawing/2014/main" id="{FF60BFE3-5424-421D-A370-3D1DE361CDBA}"/>
              </a:ext>
            </a:extLst>
          </p:cNvPr>
          <p:cNvCxnSpPr>
            <a:cxnSpLocks/>
            <a:endCxn id="152" idx="0"/>
          </p:cNvCxnSpPr>
          <p:nvPr/>
        </p:nvCxnSpPr>
        <p:spPr>
          <a:xfrm>
            <a:off x="926449" y="2928047"/>
            <a:ext cx="633297" cy="2190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5" name="Connecteur droit 234">
            <a:extLst>
              <a:ext uri="{FF2B5EF4-FFF2-40B4-BE49-F238E27FC236}">
                <a16:creationId xmlns:a16="http://schemas.microsoft.com/office/drawing/2014/main" id="{6AEA6ACF-C65F-4C16-9A34-88BB46152ED4}"/>
              </a:ext>
            </a:extLst>
          </p:cNvPr>
          <p:cNvCxnSpPr/>
          <p:nvPr/>
        </p:nvCxnSpPr>
        <p:spPr>
          <a:xfrm>
            <a:off x="2555493" y="3601720"/>
            <a:ext cx="141987" cy="0"/>
          </a:xfrm>
          <a:prstGeom prst="line">
            <a:avLst/>
          </a:prstGeom>
        </p:spPr>
        <p:style>
          <a:lnRef idx="2">
            <a:schemeClr val="dk1"/>
          </a:lnRef>
          <a:fillRef idx="0">
            <a:schemeClr val="dk1"/>
          </a:fillRef>
          <a:effectRef idx="1">
            <a:schemeClr val="dk1"/>
          </a:effectRef>
          <a:fontRef idx="minor">
            <a:schemeClr val="tx1"/>
          </a:fontRef>
        </p:style>
      </p:cxnSp>
      <p:grpSp>
        <p:nvGrpSpPr>
          <p:cNvPr id="238" name="Groupe 237">
            <a:extLst>
              <a:ext uri="{FF2B5EF4-FFF2-40B4-BE49-F238E27FC236}">
                <a16:creationId xmlns:a16="http://schemas.microsoft.com/office/drawing/2014/main" id="{886D1306-B550-4660-AAD4-B74DCB2AECCF}"/>
              </a:ext>
            </a:extLst>
          </p:cNvPr>
          <p:cNvGrpSpPr/>
          <p:nvPr/>
        </p:nvGrpSpPr>
        <p:grpSpPr>
          <a:xfrm>
            <a:off x="421893" y="3509465"/>
            <a:ext cx="141987" cy="141987"/>
            <a:chOff x="421893" y="3509465"/>
            <a:chExt cx="141987" cy="141987"/>
          </a:xfrm>
        </p:grpSpPr>
        <p:cxnSp>
          <p:nvCxnSpPr>
            <p:cNvPr id="236" name="Connecteur droit 235">
              <a:extLst>
                <a:ext uri="{FF2B5EF4-FFF2-40B4-BE49-F238E27FC236}">
                  <a16:creationId xmlns:a16="http://schemas.microsoft.com/office/drawing/2014/main" id="{F4F3F071-108D-4BD6-82FA-083BAAAA2952}"/>
                </a:ext>
              </a:extLst>
            </p:cNvPr>
            <p:cNvCxnSpPr/>
            <p:nvPr/>
          </p:nvCxnSpPr>
          <p:spPr>
            <a:xfrm>
              <a:off x="421893" y="3580459"/>
              <a:ext cx="141987" cy="0"/>
            </a:xfrm>
            <a:prstGeom prst="line">
              <a:avLst/>
            </a:prstGeom>
          </p:spPr>
          <p:style>
            <a:lnRef idx="2">
              <a:schemeClr val="dk1"/>
            </a:lnRef>
            <a:fillRef idx="0">
              <a:schemeClr val="dk1"/>
            </a:fillRef>
            <a:effectRef idx="1">
              <a:schemeClr val="dk1"/>
            </a:effectRef>
            <a:fontRef idx="minor">
              <a:schemeClr val="tx1"/>
            </a:fontRef>
          </p:style>
        </p:cxnSp>
        <p:cxnSp>
          <p:nvCxnSpPr>
            <p:cNvPr id="237" name="Connecteur droit 236">
              <a:extLst>
                <a:ext uri="{FF2B5EF4-FFF2-40B4-BE49-F238E27FC236}">
                  <a16:creationId xmlns:a16="http://schemas.microsoft.com/office/drawing/2014/main" id="{C4C1E520-BA30-4B14-9FA4-F39996DD6631}"/>
                </a:ext>
              </a:extLst>
            </p:cNvPr>
            <p:cNvCxnSpPr>
              <a:cxnSpLocks/>
            </p:cNvCxnSpPr>
            <p:nvPr/>
          </p:nvCxnSpPr>
          <p:spPr>
            <a:xfrm rot="5400000">
              <a:off x="417734" y="3580459"/>
              <a:ext cx="141987" cy="0"/>
            </a:xfrm>
            <a:prstGeom prst="line">
              <a:avLst/>
            </a:prstGeom>
          </p:spPr>
          <p:style>
            <a:lnRef idx="2">
              <a:schemeClr val="dk1"/>
            </a:lnRef>
            <a:fillRef idx="0">
              <a:schemeClr val="dk1"/>
            </a:fillRef>
            <a:effectRef idx="1">
              <a:schemeClr val="dk1"/>
            </a:effectRef>
            <a:fontRef idx="minor">
              <a:schemeClr val="tx1"/>
            </a:fontRef>
          </p:style>
        </p:cxnSp>
      </p:grpSp>
      <p:grpSp>
        <p:nvGrpSpPr>
          <p:cNvPr id="239" name="Groupe 238">
            <a:extLst>
              <a:ext uri="{FF2B5EF4-FFF2-40B4-BE49-F238E27FC236}">
                <a16:creationId xmlns:a16="http://schemas.microsoft.com/office/drawing/2014/main" id="{EEAEF495-271E-404F-9170-A301C0423970}"/>
              </a:ext>
            </a:extLst>
          </p:cNvPr>
          <p:cNvGrpSpPr/>
          <p:nvPr/>
        </p:nvGrpSpPr>
        <p:grpSpPr>
          <a:xfrm>
            <a:off x="3708145" y="4045328"/>
            <a:ext cx="1711878" cy="880914"/>
            <a:chOff x="5847730" y="3652373"/>
            <a:chExt cx="2477120" cy="1066481"/>
          </a:xfrm>
        </p:grpSpPr>
        <p:cxnSp>
          <p:nvCxnSpPr>
            <p:cNvPr id="240" name="Connecteur : en angle 239">
              <a:extLst>
                <a:ext uri="{FF2B5EF4-FFF2-40B4-BE49-F238E27FC236}">
                  <a16:creationId xmlns:a16="http://schemas.microsoft.com/office/drawing/2014/main" id="{6D4FAFFF-24F5-4647-9C46-276019AC39B6}"/>
                </a:ext>
              </a:extLst>
            </p:cNvPr>
            <p:cNvCxnSpPr>
              <a:cxnSpLocks/>
            </p:cNvCxnSpPr>
            <p:nvPr/>
          </p:nvCxnSpPr>
          <p:spPr>
            <a:xfrm>
              <a:off x="7447175" y="3709041"/>
              <a:ext cx="804800" cy="69221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1" name="Connecteur droit 240">
              <a:extLst>
                <a:ext uri="{FF2B5EF4-FFF2-40B4-BE49-F238E27FC236}">
                  <a16:creationId xmlns:a16="http://schemas.microsoft.com/office/drawing/2014/main" id="{73EF8ACA-5D1F-4C90-A2A0-167BF6549837}"/>
                </a:ext>
              </a:extLst>
            </p:cNvPr>
            <p:cNvCxnSpPr>
              <a:cxnSpLocks/>
            </p:cNvCxnSpPr>
            <p:nvPr/>
          </p:nvCxnSpPr>
          <p:spPr>
            <a:xfrm flipH="1">
              <a:off x="5859943" y="3652373"/>
              <a:ext cx="374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Connecteur droit 241">
              <a:extLst>
                <a:ext uri="{FF2B5EF4-FFF2-40B4-BE49-F238E27FC236}">
                  <a16:creationId xmlns:a16="http://schemas.microsoft.com/office/drawing/2014/main" id="{20B0DA9A-4FDB-47B0-8DD5-B0EE0A9DE6D8}"/>
                </a:ext>
              </a:extLst>
            </p:cNvPr>
            <p:cNvCxnSpPr>
              <a:cxnSpLocks/>
            </p:cNvCxnSpPr>
            <p:nvPr/>
          </p:nvCxnSpPr>
          <p:spPr>
            <a:xfrm>
              <a:off x="5859943" y="3652373"/>
              <a:ext cx="0" cy="103787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3" name="Connecteur droit 242">
              <a:extLst>
                <a:ext uri="{FF2B5EF4-FFF2-40B4-BE49-F238E27FC236}">
                  <a16:creationId xmlns:a16="http://schemas.microsoft.com/office/drawing/2014/main" id="{E5D4B286-BE9C-4F87-BB6E-4152423E4B08}"/>
                </a:ext>
              </a:extLst>
            </p:cNvPr>
            <p:cNvCxnSpPr>
              <a:cxnSpLocks/>
            </p:cNvCxnSpPr>
            <p:nvPr/>
          </p:nvCxnSpPr>
          <p:spPr>
            <a:xfrm flipH="1">
              <a:off x="5847730" y="4718854"/>
              <a:ext cx="2404245" cy="0"/>
            </a:xfrm>
            <a:prstGeom prst="line">
              <a:avLst/>
            </a:prstGeom>
          </p:spPr>
          <p:style>
            <a:lnRef idx="2">
              <a:schemeClr val="accent1"/>
            </a:lnRef>
            <a:fillRef idx="0">
              <a:schemeClr val="accent1"/>
            </a:fillRef>
            <a:effectRef idx="1">
              <a:schemeClr val="accent1"/>
            </a:effectRef>
            <a:fontRef idx="minor">
              <a:schemeClr val="tx1"/>
            </a:fontRef>
          </p:style>
        </p:cxnSp>
        <p:sp>
          <p:nvSpPr>
            <p:cNvPr id="244" name="Signe Plus 243">
              <a:extLst>
                <a:ext uri="{FF2B5EF4-FFF2-40B4-BE49-F238E27FC236}">
                  <a16:creationId xmlns:a16="http://schemas.microsoft.com/office/drawing/2014/main" id="{18885A0C-F659-4B50-928A-3D88699BC354}"/>
                </a:ext>
              </a:extLst>
            </p:cNvPr>
            <p:cNvSpPr/>
            <p:nvPr/>
          </p:nvSpPr>
          <p:spPr>
            <a:xfrm>
              <a:off x="8168451" y="4199915"/>
              <a:ext cx="156399" cy="14349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45" name="Connecteur droit 244">
            <a:extLst>
              <a:ext uri="{FF2B5EF4-FFF2-40B4-BE49-F238E27FC236}">
                <a16:creationId xmlns:a16="http://schemas.microsoft.com/office/drawing/2014/main" id="{9A741873-D6D8-42CE-9608-2EF444D8989B}"/>
              </a:ext>
            </a:extLst>
          </p:cNvPr>
          <p:cNvCxnSpPr/>
          <p:nvPr/>
        </p:nvCxnSpPr>
        <p:spPr>
          <a:xfrm>
            <a:off x="5311939" y="4845304"/>
            <a:ext cx="141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63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EBFECE-0855-445F-BF1B-20D171F78964}"/>
              </a:ext>
            </a:extLst>
          </p:cNvPr>
          <p:cNvSpPr>
            <a:spLocks noGrp="1"/>
          </p:cNvSpPr>
          <p:nvPr>
            <p:ph type="title"/>
          </p:nvPr>
        </p:nvSpPr>
        <p:spPr/>
        <p:txBody>
          <a:bodyPr/>
          <a:lstStyle/>
          <a:p>
            <a:r>
              <a:rPr lang="en-GB"/>
              <a:t>Outline</a:t>
            </a:r>
          </a:p>
        </p:txBody>
      </p:sp>
      <p:sp>
        <p:nvSpPr>
          <p:cNvPr id="3" name="Espace réservé du pied de page 2">
            <a:extLst>
              <a:ext uri="{FF2B5EF4-FFF2-40B4-BE49-F238E27FC236}">
                <a16:creationId xmlns:a16="http://schemas.microsoft.com/office/drawing/2014/main" id="{64D7B45D-F650-4A8F-BD22-9C8DCEC298E9}"/>
              </a:ext>
            </a:extLst>
          </p:cNvPr>
          <p:cNvSpPr>
            <a:spLocks noGrp="1"/>
          </p:cNvSpPr>
          <p:nvPr>
            <p:ph type="ftr" sz="quarter" idx="11"/>
          </p:nvPr>
        </p:nvSpPr>
        <p:spPr/>
        <p:txBody>
          <a:bodyPr/>
          <a:lstStyle/>
          <a:p>
            <a:r>
              <a:rPr lang="fr-FR"/>
              <a:t>CST</a:t>
            </a:r>
            <a:endParaRPr lang="en-US" dirty="0"/>
          </a:p>
        </p:txBody>
      </p:sp>
      <p:sp>
        <p:nvSpPr>
          <p:cNvPr id="4" name="Espace réservé du numéro de diapositive 3">
            <a:extLst>
              <a:ext uri="{FF2B5EF4-FFF2-40B4-BE49-F238E27FC236}">
                <a16:creationId xmlns:a16="http://schemas.microsoft.com/office/drawing/2014/main" id="{8CE653ED-89AF-4C2E-A40C-D9CB773AB4A9}"/>
              </a:ext>
            </a:extLst>
          </p:cNvPr>
          <p:cNvSpPr>
            <a:spLocks noGrp="1"/>
          </p:cNvSpPr>
          <p:nvPr>
            <p:ph type="sldNum" sz="quarter" idx="12"/>
          </p:nvPr>
        </p:nvSpPr>
        <p:spPr/>
        <p:txBody>
          <a:bodyPr/>
          <a:lstStyle/>
          <a:p>
            <a:fld id="{0ABA5874-CF4A-CC44-94E1-74AC7DBBA936}" type="slidenum">
              <a:rPr lang="en-US" noProof="0" smtClean="0"/>
              <a:t>2</a:t>
            </a:fld>
            <a:endParaRPr lang="en-US" noProof="0" dirty="0"/>
          </a:p>
        </p:txBody>
      </p:sp>
      <p:sp>
        <p:nvSpPr>
          <p:cNvPr id="5" name="Espace réservé du texte 4">
            <a:extLst>
              <a:ext uri="{FF2B5EF4-FFF2-40B4-BE49-F238E27FC236}">
                <a16:creationId xmlns:a16="http://schemas.microsoft.com/office/drawing/2014/main" id="{AEB25C92-C305-4934-8BBA-F33CAF3F7B22}"/>
              </a:ext>
            </a:extLst>
          </p:cNvPr>
          <p:cNvSpPr>
            <a:spLocks noGrp="1"/>
          </p:cNvSpPr>
          <p:nvPr>
            <p:ph type="body" sz="quarter" idx="13"/>
          </p:nvPr>
        </p:nvSpPr>
        <p:spPr/>
        <p:txBody>
          <a:bodyPr>
            <a:normAutofit/>
          </a:bodyPr>
          <a:lstStyle/>
          <a:p>
            <a:pPr marL="514350" indent="-514350">
              <a:buFont typeface="+mj-lt"/>
              <a:buAutoNum type="arabicPeriod"/>
            </a:pPr>
            <a:r>
              <a:rPr lang="en-US" sz="2400" dirty="0"/>
              <a:t>Nuclear Electric Propulsion (NEP) – Context</a:t>
            </a:r>
          </a:p>
          <a:p>
            <a:pPr marL="514350" indent="-514350">
              <a:buFont typeface="+mj-lt"/>
              <a:buAutoNum type="arabicPeriod"/>
            </a:pPr>
            <a:r>
              <a:rPr lang="en-US" sz="2400" dirty="0"/>
              <a:t>NEP Design</a:t>
            </a:r>
          </a:p>
          <a:p>
            <a:pPr marL="514350" indent="-514350">
              <a:buFont typeface="+mj-lt"/>
              <a:buAutoNum type="arabicPeriod"/>
            </a:pPr>
            <a:r>
              <a:rPr lang="en-GB" sz="2400" dirty="0"/>
              <a:t>PRESTO (NE</a:t>
            </a:r>
            <a:r>
              <a:rPr lang="en-GB" sz="2400" b="1" u="sng" dirty="0"/>
              <a:t>P</a:t>
            </a:r>
            <a:r>
              <a:rPr lang="en-GB" sz="2400" dirty="0"/>
              <a:t> </a:t>
            </a:r>
            <a:r>
              <a:rPr lang="en-GB" sz="2400" b="1" u="sng" dirty="0"/>
              <a:t>R</a:t>
            </a:r>
            <a:r>
              <a:rPr lang="en-GB" sz="2400" dirty="0"/>
              <a:t>ocket D</a:t>
            </a:r>
            <a:r>
              <a:rPr lang="en-GB" sz="2400" b="1" u="sng" dirty="0"/>
              <a:t>es</a:t>
            </a:r>
            <a:r>
              <a:rPr lang="en-GB" sz="2400" dirty="0"/>
              <a:t>ign </a:t>
            </a:r>
            <a:r>
              <a:rPr lang="en-GB" sz="2400" b="1" u="sng" dirty="0"/>
              <a:t>To</a:t>
            </a:r>
            <a:r>
              <a:rPr lang="en-GB" sz="2400" dirty="0"/>
              <a:t>ol )</a:t>
            </a:r>
          </a:p>
          <a:p>
            <a:pPr marL="514350" indent="-514350">
              <a:buFont typeface="+mj-lt"/>
              <a:buAutoNum type="arabicPeriod"/>
            </a:pPr>
            <a:r>
              <a:rPr lang="en-GB" sz="2400" dirty="0"/>
              <a:t>NEP Subsystem modelling</a:t>
            </a:r>
          </a:p>
          <a:p>
            <a:pPr marL="514350" indent="-514350">
              <a:buFont typeface="+mj-lt"/>
              <a:buAutoNum type="arabicPeriod"/>
            </a:pPr>
            <a:r>
              <a:rPr lang="en-GB" sz="2400" dirty="0"/>
              <a:t>Preliminary results</a:t>
            </a:r>
          </a:p>
          <a:p>
            <a:pPr marL="514350" indent="-514350">
              <a:buFont typeface="+mj-lt"/>
              <a:buAutoNum type="arabicPeriod"/>
            </a:pPr>
            <a:r>
              <a:rPr lang="en-GB" sz="2400" dirty="0"/>
              <a:t>Perspectives and conclusions </a:t>
            </a:r>
          </a:p>
        </p:txBody>
      </p:sp>
    </p:spTree>
    <p:extLst>
      <p:ext uri="{BB962C8B-B14F-4D97-AF65-F5344CB8AC3E}">
        <p14:creationId xmlns:p14="http://schemas.microsoft.com/office/powerpoint/2010/main" val="359343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44DAC-5EF0-4E93-BA07-EEC8444B9300}"/>
              </a:ext>
            </a:extLst>
          </p:cNvPr>
          <p:cNvSpPr>
            <a:spLocks noGrp="1"/>
          </p:cNvSpPr>
          <p:nvPr>
            <p:ph type="title"/>
          </p:nvPr>
        </p:nvSpPr>
        <p:spPr/>
        <p:txBody>
          <a:bodyPr/>
          <a:lstStyle/>
          <a:p>
            <a:r>
              <a:rPr lang="en-GB" dirty="0"/>
              <a:t>Conversion systems Modelling</a:t>
            </a:r>
          </a:p>
        </p:txBody>
      </p:sp>
      <p:sp>
        <p:nvSpPr>
          <p:cNvPr id="4" name="Espace réservé du numéro de diapositive 3">
            <a:extLst>
              <a:ext uri="{FF2B5EF4-FFF2-40B4-BE49-F238E27FC236}">
                <a16:creationId xmlns:a16="http://schemas.microsoft.com/office/drawing/2014/main" id="{42BB647D-8151-44DB-8AC2-D8AD31616184}"/>
              </a:ext>
            </a:extLst>
          </p:cNvPr>
          <p:cNvSpPr>
            <a:spLocks noGrp="1"/>
          </p:cNvSpPr>
          <p:nvPr>
            <p:ph type="sldNum" sz="quarter" idx="12"/>
          </p:nvPr>
        </p:nvSpPr>
        <p:spPr/>
        <p:txBody>
          <a:bodyPr/>
          <a:lstStyle/>
          <a:p>
            <a:fld id="{0ABA5874-CF4A-CC44-94E1-74AC7DBBA936}" type="slidenum">
              <a:rPr lang="en-US" noProof="0" smtClean="0"/>
              <a:t>20</a:t>
            </a:fld>
            <a:endParaRPr lang="en-US" noProof="0" dirty="0"/>
          </a:p>
        </p:txBody>
      </p:sp>
      <p:sp>
        <p:nvSpPr>
          <p:cNvPr id="5" name="Espace réservé du pied de page 4">
            <a:extLst>
              <a:ext uri="{FF2B5EF4-FFF2-40B4-BE49-F238E27FC236}">
                <a16:creationId xmlns:a16="http://schemas.microsoft.com/office/drawing/2014/main" id="{DD9C0C13-8692-457A-9942-3E8E138C0071}"/>
              </a:ext>
            </a:extLst>
          </p:cNvPr>
          <p:cNvSpPr>
            <a:spLocks noGrp="1"/>
          </p:cNvSpPr>
          <p:nvPr>
            <p:ph type="ftr" sz="quarter" idx="10"/>
          </p:nvPr>
        </p:nvSpPr>
        <p:spPr/>
        <p:txBody>
          <a:bodyPr/>
          <a:lstStyle/>
          <a:p>
            <a:r>
              <a:rPr lang="fr-FR" dirty="0"/>
              <a:t>CST</a:t>
            </a:r>
            <a:endParaRPr lang="en-US" dirty="0"/>
          </a:p>
        </p:txBody>
      </p:sp>
      <p:grpSp>
        <p:nvGrpSpPr>
          <p:cNvPr id="33" name="Groupe 32">
            <a:extLst>
              <a:ext uri="{FF2B5EF4-FFF2-40B4-BE49-F238E27FC236}">
                <a16:creationId xmlns:a16="http://schemas.microsoft.com/office/drawing/2014/main" id="{15E96FCE-155D-4F0C-A18E-7B231874EB55}"/>
              </a:ext>
            </a:extLst>
          </p:cNvPr>
          <p:cNvGrpSpPr/>
          <p:nvPr/>
        </p:nvGrpSpPr>
        <p:grpSpPr>
          <a:xfrm>
            <a:off x="6144774" y="1199535"/>
            <a:ext cx="1376628" cy="3339222"/>
            <a:chOff x="3862122" y="1594728"/>
            <a:chExt cx="1041286" cy="2451180"/>
          </a:xfrm>
        </p:grpSpPr>
        <p:sp>
          <p:nvSpPr>
            <p:cNvPr id="6" name="Cylindre 5">
              <a:extLst>
                <a:ext uri="{FF2B5EF4-FFF2-40B4-BE49-F238E27FC236}">
                  <a16:creationId xmlns:a16="http://schemas.microsoft.com/office/drawing/2014/main" id="{052F447C-F0BB-406D-9C53-41124B427FAD}"/>
                </a:ext>
              </a:extLst>
            </p:cNvPr>
            <p:cNvSpPr/>
            <p:nvPr/>
          </p:nvSpPr>
          <p:spPr>
            <a:xfrm rot="10800000">
              <a:off x="4331994" y="2847593"/>
              <a:ext cx="91802" cy="86754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72718816-4FAD-47B8-B7BD-24389BE9301D}"/>
                </a:ext>
              </a:extLst>
            </p:cNvPr>
            <p:cNvCxnSpPr>
              <a:cxnSpLocks/>
            </p:cNvCxnSpPr>
            <p:nvPr/>
          </p:nvCxnSpPr>
          <p:spPr>
            <a:xfrm>
              <a:off x="4661002"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Connecteur droit 7">
              <a:extLst>
                <a:ext uri="{FF2B5EF4-FFF2-40B4-BE49-F238E27FC236}">
                  <a16:creationId xmlns:a16="http://schemas.microsoft.com/office/drawing/2014/main" id="{824423D1-2B38-49BF-9A30-77F972660FAE}"/>
                </a:ext>
              </a:extLst>
            </p:cNvPr>
            <p:cNvCxnSpPr>
              <a:cxnSpLocks/>
            </p:cNvCxnSpPr>
            <p:nvPr/>
          </p:nvCxnSpPr>
          <p:spPr>
            <a:xfrm>
              <a:off x="4104406"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9" name="Groupe 8">
              <a:extLst>
                <a:ext uri="{FF2B5EF4-FFF2-40B4-BE49-F238E27FC236}">
                  <a16:creationId xmlns:a16="http://schemas.microsoft.com/office/drawing/2014/main" id="{AA1D48A3-0353-497E-9857-1B7DA3AF4A93}"/>
                </a:ext>
              </a:extLst>
            </p:cNvPr>
            <p:cNvGrpSpPr/>
            <p:nvPr/>
          </p:nvGrpSpPr>
          <p:grpSpPr>
            <a:xfrm>
              <a:off x="3862122" y="1594728"/>
              <a:ext cx="1041286" cy="2451180"/>
              <a:chOff x="3963582" y="1327720"/>
              <a:chExt cx="1216888" cy="2955791"/>
            </a:xfrm>
          </p:grpSpPr>
          <p:sp>
            <p:nvSpPr>
              <p:cNvPr id="10" name="Arc 9">
                <a:extLst>
                  <a:ext uri="{FF2B5EF4-FFF2-40B4-BE49-F238E27FC236}">
                    <a16:creationId xmlns:a16="http://schemas.microsoft.com/office/drawing/2014/main" id="{137A6168-AF64-4C3B-A656-8A7074D85E73}"/>
                  </a:ext>
                </a:extLst>
              </p:cNvPr>
              <p:cNvSpPr/>
              <p:nvPr/>
            </p:nvSpPr>
            <p:spPr>
              <a:xfrm rot="16200000">
                <a:off x="4108704" y="1358200"/>
                <a:ext cx="926592" cy="865632"/>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B83C3FF-4DA2-47A2-899D-B3701ABD32E5}"/>
                  </a:ext>
                </a:extLst>
              </p:cNvPr>
              <p:cNvCxnSpPr>
                <a:cxnSpLocks/>
                <a:stCxn id="10" idx="0"/>
              </p:cNvCxnSpPr>
              <p:nvPr/>
            </p:nvCxnSpPr>
            <p:spPr>
              <a:xfrm flipH="1">
                <a:off x="4139184" y="1783803"/>
                <a:ext cx="52" cy="11026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04B30E01-63D2-45EB-9597-57B1732D6577}"/>
                  </a:ext>
                </a:extLst>
              </p:cNvPr>
              <p:cNvCxnSpPr>
                <a:cxnSpLocks/>
              </p:cNvCxnSpPr>
              <p:nvPr/>
            </p:nvCxnSpPr>
            <p:spPr>
              <a:xfrm>
                <a:off x="5004816" y="1783802"/>
                <a:ext cx="0" cy="110260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C0C4C3BB-E2FC-4604-8C90-F54D5B044086}"/>
                  </a:ext>
                </a:extLst>
              </p:cNvPr>
              <p:cNvCxnSpPr>
                <a:cxnSpLocks/>
              </p:cNvCxnSpPr>
              <p:nvPr/>
            </p:nvCxnSpPr>
            <p:spPr>
              <a:xfrm flipH="1">
                <a:off x="3963582" y="2886410"/>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624E427E-D2BA-4860-8BC6-B09AF9335CE4}"/>
                  </a:ext>
                </a:extLst>
              </p:cNvPr>
              <p:cNvCxnSpPr/>
              <p:nvPr/>
            </p:nvCxnSpPr>
            <p:spPr>
              <a:xfrm>
                <a:off x="3963582" y="3075386"/>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Arc 14">
                <a:extLst>
                  <a:ext uri="{FF2B5EF4-FFF2-40B4-BE49-F238E27FC236}">
                    <a16:creationId xmlns:a16="http://schemas.microsoft.com/office/drawing/2014/main" id="{86B72F89-A3A2-42E5-AFBA-03DD7FE28759}"/>
                  </a:ext>
                </a:extLst>
              </p:cNvPr>
              <p:cNvSpPr/>
              <p:nvPr/>
            </p:nvSpPr>
            <p:spPr>
              <a:xfrm rot="5400000" flipV="1">
                <a:off x="4108704" y="3211797"/>
                <a:ext cx="926592" cy="1216836"/>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16" name="Groupe 15">
                <a:extLst>
                  <a:ext uri="{FF2B5EF4-FFF2-40B4-BE49-F238E27FC236}">
                    <a16:creationId xmlns:a16="http://schemas.microsoft.com/office/drawing/2014/main" id="{B224A052-76CD-45CD-B56A-36B74CA4DDE8}"/>
                  </a:ext>
                </a:extLst>
              </p:cNvPr>
              <p:cNvGrpSpPr/>
              <p:nvPr/>
            </p:nvGrpSpPr>
            <p:grpSpPr>
              <a:xfrm flipH="1">
                <a:off x="5004816" y="2886410"/>
                <a:ext cx="175654" cy="963168"/>
                <a:chOff x="5870448" y="3182112"/>
                <a:chExt cx="175654" cy="963168"/>
              </a:xfrm>
            </p:grpSpPr>
            <p:cxnSp>
              <p:nvCxnSpPr>
                <p:cNvPr id="17" name="Connecteur droit 16">
                  <a:extLst>
                    <a:ext uri="{FF2B5EF4-FFF2-40B4-BE49-F238E27FC236}">
                      <a16:creationId xmlns:a16="http://schemas.microsoft.com/office/drawing/2014/main" id="{7F7B26A8-681C-4187-A7A2-7EDA7E1A106D}"/>
                    </a:ext>
                  </a:extLst>
                </p:cNvPr>
                <p:cNvCxnSpPr>
                  <a:cxnSpLocks/>
                </p:cNvCxnSpPr>
                <p:nvPr/>
              </p:nvCxnSpPr>
              <p:spPr>
                <a:xfrm flipH="1">
                  <a:off x="5870448" y="3182112"/>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DFFD10AF-5A60-4094-BE86-2C2D3A80BE5E}"/>
                    </a:ext>
                  </a:extLst>
                </p:cNvPr>
                <p:cNvCxnSpPr/>
                <p:nvPr/>
              </p:nvCxnSpPr>
              <p:spPr>
                <a:xfrm>
                  <a:off x="5870448" y="3371088"/>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19" name="Groupe 18">
              <a:extLst>
                <a:ext uri="{FF2B5EF4-FFF2-40B4-BE49-F238E27FC236}">
                  <a16:creationId xmlns:a16="http://schemas.microsoft.com/office/drawing/2014/main" id="{F4EA7D80-05E5-4DBB-888E-1A643B3639B8}"/>
                </a:ext>
              </a:extLst>
            </p:cNvPr>
            <p:cNvGrpSpPr/>
            <p:nvPr/>
          </p:nvGrpSpPr>
          <p:grpSpPr>
            <a:xfrm>
              <a:off x="4104406" y="1707887"/>
              <a:ext cx="556673" cy="1059952"/>
              <a:chOff x="6062164" y="1523412"/>
              <a:chExt cx="740718" cy="1318182"/>
            </a:xfrm>
          </p:grpSpPr>
          <p:sp>
            <p:nvSpPr>
              <p:cNvPr id="20" name="Arc 19">
                <a:extLst>
                  <a:ext uri="{FF2B5EF4-FFF2-40B4-BE49-F238E27FC236}">
                    <a16:creationId xmlns:a16="http://schemas.microsoft.com/office/drawing/2014/main" id="{38B92436-290B-483C-AD01-52592A48A769}"/>
                  </a:ext>
                </a:extLst>
              </p:cNvPr>
              <p:cNvSpPr/>
              <p:nvPr/>
            </p:nvSpPr>
            <p:spPr>
              <a:xfrm rot="16200000">
                <a:off x="6040714" y="1544862"/>
                <a:ext cx="783618" cy="740718"/>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21" name="Connecteur droit 20">
                <a:extLst>
                  <a:ext uri="{FF2B5EF4-FFF2-40B4-BE49-F238E27FC236}">
                    <a16:creationId xmlns:a16="http://schemas.microsoft.com/office/drawing/2014/main" id="{0CFF5ABA-862F-4923-8496-A84DDFA81F14}"/>
                  </a:ext>
                </a:extLst>
              </p:cNvPr>
              <p:cNvCxnSpPr>
                <a:cxnSpLocks/>
                <a:stCxn id="20" idx="0"/>
              </p:cNvCxnSpPr>
              <p:nvPr/>
            </p:nvCxnSpPr>
            <p:spPr>
              <a:xfrm flipH="1">
                <a:off x="6062164" y="1909121"/>
                <a:ext cx="44" cy="9324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D405088F-55B9-4290-9F2B-40FD2950862E}"/>
                  </a:ext>
                </a:extLst>
              </p:cNvPr>
              <p:cNvCxnSpPr>
                <a:cxnSpLocks/>
              </p:cNvCxnSpPr>
              <p:nvPr/>
            </p:nvCxnSpPr>
            <p:spPr>
              <a:xfrm>
                <a:off x="6802882" y="1909120"/>
                <a:ext cx="0" cy="93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23" name="Rectangle : coins arrondis 22">
              <a:extLst>
                <a:ext uri="{FF2B5EF4-FFF2-40B4-BE49-F238E27FC236}">
                  <a16:creationId xmlns:a16="http://schemas.microsoft.com/office/drawing/2014/main" id="{D78CA5C8-10EF-4AE1-B05E-28C45A3E8DFE}"/>
                </a:ext>
              </a:extLst>
            </p:cNvPr>
            <p:cNvSpPr/>
            <p:nvPr/>
          </p:nvSpPr>
          <p:spPr>
            <a:xfrm>
              <a:off x="3998638" y="1949459"/>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6E8B3151-F8CA-45A6-8127-EB00F772C00B}"/>
                </a:ext>
              </a:extLst>
            </p:cNvPr>
            <p:cNvSpPr/>
            <p:nvPr/>
          </p:nvSpPr>
          <p:spPr>
            <a:xfrm>
              <a:off x="4674870" y="1950293"/>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id="{2AB16FD1-5278-4DAC-9F8F-2EE04DA9267D}"/>
                </a:ext>
              </a:extLst>
            </p:cNvPr>
            <p:cNvSpPr/>
            <p:nvPr/>
          </p:nvSpPr>
          <p:spPr>
            <a:xfrm>
              <a:off x="3998638" y="2574599"/>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BB35E52-2D35-4CBC-A53E-DD78DFD7F744}"/>
                </a:ext>
              </a:extLst>
            </p:cNvPr>
            <p:cNvSpPr/>
            <p:nvPr/>
          </p:nvSpPr>
          <p:spPr>
            <a:xfrm>
              <a:off x="4674870" y="2575433"/>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EE6EE926-DBD4-463A-9BD1-DEBFB8B59B70}"/>
                </a:ext>
              </a:extLst>
            </p:cNvPr>
            <p:cNvSpPr/>
            <p:nvPr/>
          </p:nvSpPr>
          <p:spPr>
            <a:xfrm>
              <a:off x="4147916" y="2052748"/>
              <a:ext cx="459958" cy="4387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Md</a:t>
              </a:r>
            </a:p>
          </p:txBody>
        </p:sp>
        <p:sp>
          <p:nvSpPr>
            <p:cNvPr id="28" name="Rectangle : coins arrondis 27">
              <a:extLst>
                <a:ext uri="{FF2B5EF4-FFF2-40B4-BE49-F238E27FC236}">
                  <a16:creationId xmlns:a16="http://schemas.microsoft.com/office/drawing/2014/main" id="{381353E8-41A1-4320-9F89-2F8483B548A6}"/>
                </a:ext>
              </a:extLst>
            </p:cNvPr>
            <p:cNvSpPr/>
            <p:nvPr/>
          </p:nvSpPr>
          <p:spPr>
            <a:xfrm>
              <a:off x="4149041" y="2678426"/>
              <a:ext cx="459958" cy="476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solidFill>
                    <a:schemeClr val="tx1"/>
                  </a:solidFill>
                </a:rPr>
                <a:t>Mp</a:t>
              </a:r>
              <a:endParaRPr lang="fr-FR" dirty="0">
                <a:solidFill>
                  <a:schemeClr val="tx1"/>
                </a:solidFill>
              </a:endParaRPr>
            </a:p>
          </p:txBody>
        </p:sp>
        <p:sp>
          <p:nvSpPr>
            <p:cNvPr id="29" name="Rectangle : coins arrondis 28">
              <a:extLst>
                <a:ext uri="{FF2B5EF4-FFF2-40B4-BE49-F238E27FC236}">
                  <a16:creationId xmlns:a16="http://schemas.microsoft.com/office/drawing/2014/main" id="{8B88F38B-B2EA-44E1-BAD2-7AFF46414D8C}"/>
                </a:ext>
              </a:extLst>
            </p:cNvPr>
            <p:cNvSpPr/>
            <p:nvPr/>
          </p:nvSpPr>
          <p:spPr>
            <a:xfrm>
              <a:off x="3921053" y="3125638"/>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867E3A14-99C7-4383-8026-91125C5A61D6}"/>
                </a:ext>
              </a:extLst>
            </p:cNvPr>
            <p:cNvSpPr/>
            <p:nvPr/>
          </p:nvSpPr>
          <p:spPr>
            <a:xfrm>
              <a:off x="4725041" y="3146239"/>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1" name="Rectangle : coins arrondis 30">
              <a:extLst>
                <a:ext uri="{FF2B5EF4-FFF2-40B4-BE49-F238E27FC236}">
                  <a16:creationId xmlns:a16="http://schemas.microsoft.com/office/drawing/2014/main" id="{F84CB8F0-BEB9-4967-BAAC-F7F53B721C9F}"/>
                </a:ext>
              </a:extLst>
            </p:cNvPr>
            <p:cNvSpPr/>
            <p:nvPr/>
          </p:nvSpPr>
          <p:spPr>
            <a:xfrm>
              <a:off x="4193579" y="3380841"/>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6B8B329D-0B74-4E3B-AC40-96E9A46B0623}"/>
                </a:ext>
              </a:extLst>
            </p:cNvPr>
            <p:cNvSpPr/>
            <p:nvPr/>
          </p:nvSpPr>
          <p:spPr>
            <a:xfrm>
              <a:off x="4455750" y="3378078"/>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grpSp>
      <p:sp>
        <p:nvSpPr>
          <p:cNvPr id="3" name="Flèche : droite 2">
            <a:extLst>
              <a:ext uri="{FF2B5EF4-FFF2-40B4-BE49-F238E27FC236}">
                <a16:creationId xmlns:a16="http://schemas.microsoft.com/office/drawing/2014/main" id="{E1B8ECDF-40FF-40CC-8A42-0613C26C8E85}"/>
              </a:ext>
            </a:extLst>
          </p:cNvPr>
          <p:cNvSpPr/>
          <p:nvPr/>
        </p:nvSpPr>
        <p:spPr>
          <a:xfrm flipH="1">
            <a:off x="7612790" y="1718370"/>
            <a:ext cx="414029" cy="16868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5" name="Flèche : droite 34">
            <a:extLst>
              <a:ext uri="{FF2B5EF4-FFF2-40B4-BE49-F238E27FC236}">
                <a16:creationId xmlns:a16="http://schemas.microsoft.com/office/drawing/2014/main" id="{B7E63F73-96DA-4CA3-87E8-144FD13A7229}"/>
              </a:ext>
            </a:extLst>
          </p:cNvPr>
          <p:cNvSpPr/>
          <p:nvPr/>
        </p:nvSpPr>
        <p:spPr>
          <a:xfrm>
            <a:off x="7641616" y="2606962"/>
            <a:ext cx="414029" cy="1686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ZoneTexte 35">
            <a:extLst>
              <a:ext uri="{FF2B5EF4-FFF2-40B4-BE49-F238E27FC236}">
                <a16:creationId xmlns:a16="http://schemas.microsoft.com/office/drawing/2014/main" id="{48B83831-5DA5-485E-A532-8A45B44B57A4}"/>
              </a:ext>
            </a:extLst>
          </p:cNvPr>
          <p:cNvSpPr txBox="1"/>
          <p:nvPr/>
        </p:nvSpPr>
        <p:spPr>
          <a:xfrm>
            <a:off x="8026819" y="1610906"/>
            <a:ext cx="1047210" cy="646331"/>
          </a:xfrm>
          <a:prstGeom prst="rect">
            <a:avLst/>
          </a:prstGeom>
          <a:noFill/>
        </p:spPr>
        <p:txBody>
          <a:bodyPr wrap="none" rtlCol="0">
            <a:spAutoFit/>
          </a:bodyPr>
          <a:lstStyle/>
          <a:p>
            <a:r>
              <a:rPr lang="en-GB" dirty="0"/>
              <a:t>Heat in</a:t>
            </a:r>
          </a:p>
          <a:p>
            <a:r>
              <a:rPr lang="en-GB" dirty="0"/>
              <a:t>(Reactor)</a:t>
            </a:r>
          </a:p>
        </p:txBody>
      </p:sp>
      <p:sp>
        <p:nvSpPr>
          <p:cNvPr id="37" name="ZoneTexte 36">
            <a:extLst>
              <a:ext uri="{FF2B5EF4-FFF2-40B4-BE49-F238E27FC236}">
                <a16:creationId xmlns:a16="http://schemas.microsoft.com/office/drawing/2014/main" id="{D4E959B6-E470-4939-99B5-20CF47BEFFA0}"/>
              </a:ext>
            </a:extLst>
          </p:cNvPr>
          <p:cNvSpPr txBox="1"/>
          <p:nvPr/>
        </p:nvSpPr>
        <p:spPr>
          <a:xfrm>
            <a:off x="8026819" y="2484384"/>
            <a:ext cx="1121269" cy="646331"/>
          </a:xfrm>
          <a:prstGeom prst="rect">
            <a:avLst/>
          </a:prstGeom>
          <a:noFill/>
        </p:spPr>
        <p:txBody>
          <a:bodyPr wrap="none" rtlCol="0">
            <a:spAutoFit/>
          </a:bodyPr>
          <a:lstStyle/>
          <a:p>
            <a:r>
              <a:rPr lang="en-GB" dirty="0"/>
              <a:t>Heat out</a:t>
            </a:r>
          </a:p>
          <a:p>
            <a:r>
              <a:rPr lang="en-GB" dirty="0"/>
              <a:t>(Radiator)</a:t>
            </a:r>
          </a:p>
        </p:txBody>
      </p:sp>
      <p:grpSp>
        <p:nvGrpSpPr>
          <p:cNvPr id="34" name="Groupe 33">
            <a:extLst>
              <a:ext uri="{FF2B5EF4-FFF2-40B4-BE49-F238E27FC236}">
                <a16:creationId xmlns:a16="http://schemas.microsoft.com/office/drawing/2014/main" id="{D681D861-5C5F-4128-9877-B6FD692A3AC2}"/>
              </a:ext>
            </a:extLst>
          </p:cNvPr>
          <p:cNvGrpSpPr/>
          <p:nvPr/>
        </p:nvGrpSpPr>
        <p:grpSpPr>
          <a:xfrm>
            <a:off x="5847730" y="3652373"/>
            <a:ext cx="2477120" cy="1066481"/>
            <a:chOff x="5847730" y="3652373"/>
            <a:chExt cx="2477120" cy="1066481"/>
          </a:xfrm>
        </p:grpSpPr>
        <p:cxnSp>
          <p:nvCxnSpPr>
            <p:cNvPr id="39" name="Connecteur : en angle 38">
              <a:extLst>
                <a:ext uri="{FF2B5EF4-FFF2-40B4-BE49-F238E27FC236}">
                  <a16:creationId xmlns:a16="http://schemas.microsoft.com/office/drawing/2014/main" id="{F8B107FC-59AC-4890-94AE-30CF9AE445C5}"/>
                </a:ext>
              </a:extLst>
            </p:cNvPr>
            <p:cNvCxnSpPr>
              <a:cxnSpLocks/>
              <a:stCxn id="30" idx="3"/>
            </p:cNvCxnSpPr>
            <p:nvPr/>
          </p:nvCxnSpPr>
          <p:spPr>
            <a:xfrm>
              <a:off x="7447175" y="3709041"/>
              <a:ext cx="804800" cy="69221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a16="http://schemas.microsoft.com/office/drawing/2014/main" id="{1CDF9CCE-A165-44D7-92D3-ACE044C791CD}"/>
                </a:ext>
              </a:extLst>
            </p:cNvPr>
            <p:cNvCxnSpPr>
              <a:cxnSpLocks/>
            </p:cNvCxnSpPr>
            <p:nvPr/>
          </p:nvCxnSpPr>
          <p:spPr>
            <a:xfrm flipH="1">
              <a:off x="5859943" y="3652373"/>
              <a:ext cx="374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Connecteur droit 52">
              <a:extLst>
                <a:ext uri="{FF2B5EF4-FFF2-40B4-BE49-F238E27FC236}">
                  <a16:creationId xmlns:a16="http://schemas.microsoft.com/office/drawing/2014/main" id="{3A8BD4ED-DD8D-4D71-ABE7-66B4C2FED318}"/>
                </a:ext>
              </a:extLst>
            </p:cNvPr>
            <p:cNvCxnSpPr>
              <a:cxnSpLocks/>
            </p:cNvCxnSpPr>
            <p:nvPr/>
          </p:nvCxnSpPr>
          <p:spPr>
            <a:xfrm>
              <a:off x="5859943" y="3652373"/>
              <a:ext cx="0" cy="103787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Connecteur droit 54">
              <a:extLst>
                <a:ext uri="{FF2B5EF4-FFF2-40B4-BE49-F238E27FC236}">
                  <a16:creationId xmlns:a16="http://schemas.microsoft.com/office/drawing/2014/main" id="{A36794A5-5F9F-468A-B910-C53E70E3AC47}"/>
                </a:ext>
              </a:extLst>
            </p:cNvPr>
            <p:cNvCxnSpPr>
              <a:cxnSpLocks/>
            </p:cNvCxnSpPr>
            <p:nvPr/>
          </p:nvCxnSpPr>
          <p:spPr>
            <a:xfrm flipH="1">
              <a:off x="5847730" y="4718854"/>
              <a:ext cx="2404245" cy="0"/>
            </a:xfrm>
            <a:prstGeom prst="line">
              <a:avLst/>
            </a:prstGeom>
          </p:spPr>
          <p:style>
            <a:lnRef idx="2">
              <a:schemeClr val="accent1"/>
            </a:lnRef>
            <a:fillRef idx="0">
              <a:schemeClr val="accent1"/>
            </a:fillRef>
            <a:effectRef idx="1">
              <a:schemeClr val="accent1"/>
            </a:effectRef>
            <a:fontRef idx="minor">
              <a:schemeClr val="tx1"/>
            </a:fontRef>
          </p:style>
        </p:cxnSp>
        <p:sp>
          <p:nvSpPr>
            <p:cNvPr id="57" name="Signe Plus 56">
              <a:extLst>
                <a:ext uri="{FF2B5EF4-FFF2-40B4-BE49-F238E27FC236}">
                  <a16:creationId xmlns:a16="http://schemas.microsoft.com/office/drawing/2014/main" id="{409F9DA6-F3D0-4A11-BB9E-0EF02D010FBD}"/>
                </a:ext>
              </a:extLst>
            </p:cNvPr>
            <p:cNvSpPr/>
            <p:nvPr/>
          </p:nvSpPr>
          <p:spPr>
            <a:xfrm>
              <a:off x="8168451" y="4199915"/>
              <a:ext cx="156399" cy="14349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8" name="Signe Moins 57">
            <a:extLst>
              <a:ext uri="{FF2B5EF4-FFF2-40B4-BE49-F238E27FC236}">
                <a16:creationId xmlns:a16="http://schemas.microsoft.com/office/drawing/2014/main" id="{381150CE-6A81-43D2-B8FA-F4FF74C60385}"/>
              </a:ext>
            </a:extLst>
          </p:cNvPr>
          <p:cNvSpPr/>
          <p:nvPr/>
        </p:nvSpPr>
        <p:spPr>
          <a:xfrm>
            <a:off x="8168451" y="4575365"/>
            <a:ext cx="156399" cy="143489"/>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ZoneTexte 58">
                <a:extLst>
                  <a:ext uri="{FF2B5EF4-FFF2-40B4-BE49-F238E27FC236}">
                    <a16:creationId xmlns:a16="http://schemas.microsoft.com/office/drawing/2014/main" id="{32228EC7-4D70-448A-819B-8CB32C454D72}"/>
                  </a:ext>
                </a:extLst>
              </p:cNvPr>
              <p:cNvSpPr txBox="1"/>
              <p:nvPr/>
            </p:nvSpPr>
            <p:spPr>
              <a:xfrm>
                <a:off x="8328813" y="4320886"/>
                <a:ext cx="5126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𝑃</m:t>
                          </m:r>
                        </m:e>
                        <m:sub>
                          <m:r>
                            <a:rPr lang="es-AR" b="0" i="1" smtClean="0">
                              <a:latin typeface="Cambria Math" panose="02040503050406030204" pitchFamily="18" charset="0"/>
                            </a:rPr>
                            <m:t>𝑒𝑙𝑒𝑐</m:t>
                          </m:r>
                        </m:sub>
                      </m:sSub>
                    </m:oMath>
                  </m:oMathPara>
                </a14:m>
                <a:endParaRPr lang="en-GB" dirty="0"/>
              </a:p>
            </p:txBody>
          </p:sp>
        </mc:Choice>
        <mc:Fallback xmlns="">
          <p:sp>
            <p:nvSpPr>
              <p:cNvPr id="59" name="ZoneTexte 58">
                <a:extLst>
                  <a:ext uri="{FF2B5EF4-FFF2-40B4-BE49-F238E27FC236}">
                    <a16:creationId xmlns:a16="http://schemas.microsoft.com/office/drawing/2014/main" id="{32228EC7-4D70-448A-819B-8CB32C454D72}"/>
                  </a:ext>
                </a:extLst>
              </p:cNvPr>
              <p:cNvSpPr txBox="1">
                <a:spLocks noRot="1" noChangeAspect="1" noMove="1" noResize="1" noEditPoints="1" noAdjustHandles="1" noChangeArrowheads="1" noChangeShapeType="1" noTextEdit="1"/>
              </p:cNvSpPr>
              <p:nvPr/>
            </p:nvSpPr>
            <p:spPr>
              <a:xfrm>
                <a:off x="8328813" y="4320886"/>
                <a:ext cx="512641" cy="276999"/>
              </a:xfrm>
              <a:prstGeom prst="rect">
                <a:avLst/>
              </a:prstGeom>
              <a:blipFill>
                <a:blip r:embed="rId3"/>
                <a:stretch>
                  <a:fillRect l="-9524" r="-4762" b="-17778"/>
                </a:stretch>
              </a:blipFill>
            </p:spPr>
            <p:txBody>
              <a:bodyPr/>
              <a:lstStyle/>
              <a:p>
                <a:r>
                  <a:rPr lang="en-GB">
                    <a:noFill/>
                  </a:rPr>
                  <a:t> </a:t>
                </a:r>
              </a:p>
            </p:txBody>
          </p:sp>
        </mc:Fallback>
      </mc:AlternateContent>
      <p:grpSp>
        <p:nvGrpSpPr>
          <p:cNvPr id="42" name="Groupe 41">
            <a:extLst>
              <a:ext uri="{FF2B5EF4-FFF2-40B4-BE49-F238E27FC236}">
                <a16:creationId xmlns:a16="http://schemas.microsoft.com/office/drawing/2014/main" id="{32BD205D-08E0-4692-8B18-0C6A100A37C7}"/>
              </a:ext>
            </a:extLst>
          </p:cNvPr>
          <p:cNvGrpSpPr/>
          <p:nvPr/>
        </p:nvGrpSpPr>
        <p:grpSpPr>
          <a:xfrm>
            <a:off x="6117453" y="1199535"/>
            <a:ext cx="1421367" cy="3339222"/>
            <a:chOff x="3865587" y="1223675"/>
            <a:chExt cx="1421367" cy="3339222"/>
          </a:xfrm>
        </p:grpSpPr>
        <p:grpSp>
          <p:nvGrpSpPr>
            <p:cNvPr id="50" name="Groupe 49">
              <a:extLst>
                <a:ext uri="{FF2B5EF4-FFF2-40B4-BE49-F238E27FC236}">
                  <a16:creationId xmlns:a16="http://schemas.microsoft.com/office/drawing/2014/main" id="{719A488C-546F-4219-8083-A6E7330F71D8}"/>
                </a:ext>
              </a:extLst>
            </p:cNvPr>
            <p:cNvGrpSpPr/>
            <p:nvPr/>
          </p:nvGrpSpPr>
          <p:grpSpPr>
            <a:xfrm>
              <a:off x="3888743" y="1223675"/>
              <a:ext cx="1376628" cy="3339222"/>
              <a:chOff x="3963582" y="1327720"/>
              <a:chExt cx="1216888" cy="2955791"/>
            </a:xfrm>
            <a:solidFill>
              <a:schemeClr val="accent1"/>
            </a:solidFill>
          </p:grpSpPr>
          <p:sp>
            <p:nvSpPr>
              <p:cNvPr id="70" name="Arc 69">
                <a:extLst>
                  <a:ext uri="{FF2B5EF4-FFF2-40B4-BE49-F238E27FC236}">
                    <a16:creationId xmlns:a16="http://schemas.microsoft.com/office/drawing/2014/main" id="{203FF1BA-7D5F-4534-9047-C3192E72DA79}"/>
                  </a:ext>
                </a:extLst>
              </p:cNvPr>
              <p:cNvSpPr/>
              <p:nvPr/>
            </p:nvSpPr>
            <p:spPr>
              <a:xfrm rot="16200000">
                <a:off x="4108704" y="1358200"/>
                <a:ext cx="926592" cy="865632"/>
              </a:xfrm>
              <a:prstGeom prst="arc">
                <a:avLst>
                  <a:gd name="adj1" fmla="val 16257290"/>
                  <a:gd name="adj2" fmla="val 5293687"/>
                </a:avLst>
              </a:prstGeom>
              <a:grp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71" name="Connecteur droit 70">
                <a:extLst>
                  <a:ext uri="{FF2B5EF4-FFF2-40B4-BE49-F238E27FC236}">
                    <a16:creationId xmlns:a16="http://schemas.microsoft.com/office/drawing/2014/main" id="{7B15AD18-117E-43F3-81A0-CF44F0EC8279}"/>
                  </a:ext>
                </a:extLst>
              </p:cNvPr>
              <p:cNvCxnSpPr>
                <a:cxnSpLocks/>
                <a:stCxn id="70" idx="0"/>
              </p:cNvCxnSpPr>
              <p:nvPr/>
            </p:nvCxnSpPr>
            <p:spPr>
              <a:xfrm flipH="1">
                <a:off x="4139184" y="1783803"/>
                <a:ext cx="52" cy="1102607"/>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DC19FEDC-56D6-41EB-A5D0-99DDF90BE28D}"/>
                  </a:ext>
                </a:extLst>
              </p:cNvPr>
              <p:cNvCxnSpPr>
                <a:cxnSpLocks/>
              </p:cNvCxnSpPr>
              <p:nvPr/>
            </p:nvCxnSpPr>
            <p:spPr>
              <a:xfrm>
                <a:off x="5004816" y="1783802"/>
                <a:ext cx="0" cy="1102608"/>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937CAB57-8D8B-4DA7-8B5B-D01748D4D390}"/>
                  </a:ext>
                </a:extLst>
              </p:cNvPr>
              <p:cNvCxnSpPr>
                <a:cxnSpLocks/>
              </p:cNvCxnSpPr>
              <p:nvPr/>
            </p:nvCxnSpPr>
            <p:spPr>
              <a:xfrm flipH="1">
                <a:off x="3963582" y="2886410"/>
                <a:ext cx="175654" cy="188976"/>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65DE9CD-B0CB-4FA2-B523-A223F85AE094}"/>
                  </a:ext>
                </a:extLst>
              </p:cNvPr>
              <p:cNvCxnSpPr/>
              <p:nvPr/>
            </p:nvCxnSpPr>
            <p:spPr>
              <a:xfrm>
                <a:off x="3963582" y="3075386"/>
                <a:ext cx="0" cy="774192"/>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sp>
            <p:nvSpPr>
              <p:cNvPr id="75" name="Arc 74">
                <a:extLst>
                  <a:ext uri="{FF2B5EF4-FFF2-40B4-BE49-F238E27FC236}">
                    <a16:creationId xmlns:a16="http://schemas.microsoft.com/office/drawing/2014/main" id="{EF9365D9-B344-423A-AE3B-B25CE046E567}"/>
                  </a:ext>
                </a:extLst>
              </p:cNvPr>
              <p:cNvSpPr/>
              <p:nvPr/>
            </p:nvSpPr>
            <p:spPr>
              <a:xfrm rot="5400000" flipV="1">
                <a:off x="4108704" y="3211797"/>
                <a:ext cx="926592" cy="1216836"/>
              </a:xfrm>
              <a:prstGeom prst="arc">
                <a:avLst>
                  <a:gd name="adj1" fmla="val 16257290"/>
                  <a:gd name="adj2" fmla="val 5293687"/>
                </a:avLst>
              </a:prstGeom>
              <a:grp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76" name="Groupe 75">
                <a:extLst>
                  <a:ext uri="{FF2B5EF4-FFF2-40B4-BE49-F238E27FC236}">
                    <a16:creationId xmlns:a16="http://schemas.microsoft.com/office/drawing/2014/main" id="{3EBD2F50-DF45-48A9-82AC-007B98D22695}"/>
                  </a:ext>
                </a:extLst>
              </p:cNvPr>
              <p:cNvGrpSpPr/>
              <p:nvPr/>
            </p:nvGrpSpPr>
            <p:grpSpPr>
              <a:xfrm flipH="1">
                <a:off x="5004816" y="2886410"/>
                <a:ext cx="175654" cy="963168"/>
                <a:chOff x="5870448" y="3182112"/>
                <a:chExt cx="175654" cy="963168"/>
              </a:xfrm>
              <a:grpFill/>
            </p:grpSpPr>
            <p:cxnSp>
              <p:nvCxnSpPr>
                <p:cNvPr id="77" name="Connecteur droit 76">
                  <a:extLst>
                    <a:ext uri="{FF2B5EF4-FFF2-40B4-BE49-F238E27FC236}">
                      <a16:creationId xmlns:a16="http://schemas.microsoft.com/office/drawing/2014/main" id="{F8C85A5C-AE44-4D08-9E3D-E0C802C27596}"/>
                    </a:ext>
                  </a:extLst>
                </p:cNvPr>
                <p:cNvCxnSpPr>
                  <a:cxnSpLocks/>
                </p:cNvCxnSpPr>
                <p:nvPr/>
              </p:nvCxnSpPr>
              <p:spPr>
                <a:xfrm flipH="1">
                  <a:off x="5870448" y="3182112"/>
                  <a:ext cx="175654" cy="188976"/>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1F2A91CE-56FC-4F04-AB68-22DE1F4BCF47}"/>
                    </a:ext>
                  </a:extLst>
                </p:cNvPr>
                <p:cNvCxnSpPr/>
                <p:nvPr/>
              </p:nvCxnSpPr>
              <p:spPr>
                <a:xfrm>
                  <a:off x="5870448" y="3371088"/>
                  <a:ext cx="0" cy="774192"/>
                </a:xfrm>
                <a:prstGeom prst="line">
                  <a:avLst/>
                </a:prstGeom>
                <a:grpFill/>
                <a:ln w="38100">
                  <a:solidFill>
                    <a:schemeClr val="tx1"/>
                  </a:solidFill>
                </a:ln>
              </p:spPr>
              <p:style>
                <a:lnRef idx="1">
                  <a:schemeClr val="dk1"/>
                </a:lnRef>
                <a:fillRef idx="0">
                  <a:schemeClr val="dk1"/>
                </a:fillRef>
                <a:effectRef idx="0">
                  <a:schemeClr val="dk1"/>
                </a:effectRef>
                <a:fontRef idx="minor">
                  <a:schemeClr val="tx1"/>
                </a:fontRef>
              </p:style>
            </p:cxnSp>
          </p:grpSp>
        </p:grpSp>
        <p:sp>
          <p:nvSpPr>
            <p:cNvPr id="38" name="Rectangle 37">
              <a:extLst>
                <a:ext uri="{FF2B5EF4-FFF2-40B4-BE49-F238E27FC236}">
                  <a16:creationId xmlns:a16="http://schemas.microsoft.com/office/drawing/2014/main" id="{BECC723E-543C-4602-B83E-209F91F411BB}"/>
                </a:ext>
              </a:extLst>
            </p:cNvPr>
            <p:cNvSpPr/>
            <p:nvPr/>
          </p:nvSpPr>
          <p:spPr>
            <a:xfrm>
              <a:off x="4108548" y="1733795"/>
              <a:ext cx="936958" cy="123204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8BEB7C2-723B-4360-A7FB-F5644670A404}"/>
                </a:ext>
              </a:extLst>
            </p:cNvPr>
            <p:cNvSpPr/>
            <p:nvPr/>
          </p:nvSpPr>
          <p:spPr>
            <a:xfrm>
              <a:off x="3920381" y="3198052"/>
              <a:ext cx="1313762" cy="85424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Forme libre : forme 39">
              <a:extLst>
                <a:ext uri="{FF2B5EF4-FFF2-40B4-BE49-F238E27FC236}">
                  <a16:creationId xmlns:a16="http://schemas.microsoft.com/office/drawing/2014/main" id="{EE477806-0778-4D02-8BE4-89D072CDAEEE}"/>
                </a:ext>
              </a:extLst>
            </p:cNvPr>
            <p:cNvSpPr/>
            <p:nvPr/>
          </p:nvSpPr>
          <p:spPr>
            <a:xfrm>
              <a:off x="3916680" y="2973705"/>
              <a:ext cx="1314450" cy="234315"/>
            </a:xfrm>
            <a:custGeom>
              <a:avLst/>
              <a:gdLst>
                <a:gd name="connsiteX0" fmla="*/ 0 w 1314450"/>
                <a:gd name="connsiteY0" fmla="*/ 224790 h 234315"/>
                <a:gd name="connsiteX1" fmla="*/ 194310 w 1314450"/>
                <a:gd name="connsiteY1" fmla="*/ 0 h 234315"/>
                <a:gd name="connsiteX2" fmla="*/ 1122045 w 1314450"/>
                <a:gd name="connsiteY2" fmla="*/ 1905 h 234315"/>
                <a:gd name="connsiteX3" fmla="*/ 1314450 w 1314450"/>
                <a:gd name="connsiteY3" fmla="*/ 234315 h 234315"/>
                <a:gd name="connsiteX4" fmla="*/ 0 w 1314450"/>
                <a:gd name="connsiteY4" fmla="*/ 224790 h 2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50" h="234315">
                  <a:moveTo>
                    <a:pt x="0" y="224790"/>
                  </a:moveTo>
                  <a:lnTo>
                    <a:pt x="194310" y="0"/>
                  </a:lnTo>
                  <a:lnTo>
                    <a:pt x="1122045" y="1905"/>
                  </a:lnTo>
                  <a:lnTo>
                    <a:pt x="1314450" y="234315"/>
                  </a:lnTo>
                  <a:lnTo>
                    <a:pt x="0" y="224790"/>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Rectangle : coins arrondis 40">
              <a:extLst>
                <a:ext uri="{FF2B5EF4-FFF2-40B4-BE49-F238E27FC236}">
                  <a16:creationId xmlns:a16="http://schemas.microsoft.com/office/drawing/2014/main" id="{09D9AF2A-E369-427A-B9A3-6F1F643CCE12}"/>
                </a:ext>
              </a:extLst>
            </p:cNvPr>
            <p:cNvSpPr/>
            <p:nvPr/>
          </p:nvSpPr>
          <p:spPr>
            <a:xfrm>
              <a:off x="5066659" y="1733795"/>
              <a:ext cx="198712" cy="3473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Rectangle : coins arrondis 82">
              <a:extLst>
                <a:ext uri="{FF2B5EF4-FFF2-40B4-BE49-F238E27FC236}">
                  <a16:creationId xmlns:a16="http://schemas.microsoft.com/office/drawing/2014/main" id="{A324D197-B59E-4E62-A633-85755E1033F3}"/>
                </a:ext>
              </a:extLst>
            </p:cNvPr>
            <p:cNvSpPr/>
            <p:nvPr/>
          </p:nvSpPr>
          <p:spPr>
            <a:xfrm>
              <a:off x="3865587" y="1733795"/>
              <a:ext cx="198712" cy="3473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 coins arrondis 83">
              <a:extLst>
                <a:ext uri="{FF2B5EF4-FFF2-40B4-BE49-F238E27FC236}">
                  <a16:creationId xmlns:a16="http://schemas.microsoft.com/office/drawing/2014/main" id="{39C7CE16-4750-4886-ACA2-AA92131D23FC}"/>
                </a:ext>
              </a:extLst>
            </p:cNvPr>
            <p:cNvSpPr/>
            <p:nvPr/>
          </p:nvSpPr>
          <p:spPr>
            <a:xfrm>
              <a:off x="5088242" y="2582822"/>
              <a:ext cx="198712" cy="3473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Rectangle : coins arrondis 84">
              <a:extLst>
                <a:ext uri="{FF2B5EF4-FFF2-40B4-BE49-F238E27FC236}">
                  <a16:creationId xmlns:a16="http://schemas.microsoft.com/office/drawing/2014/main" id="{2C743602-294D-41B1-B7B4-D71F266DBD48}"/>
                </a:ext>
              </a:extLst>
            </p:cNvPr>
            <p:cNvSpPr/>
            <p:nvPr/>
          </p:nvSpPr>
          <p:spPr>
            <a:xfrm>
              <a:off x="3887170" y="2582822"/>
              <a:ext cx="198712" cy="3473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7" name="ZoneTexte 86">
            <a:extLst>
              <a:ext uri="{FF2B5EF4-FFF2-40B4-BE49-F238E27FC236}">
                <a16:creationId xmlns:a16="http://schemas.microsoft.com/office/drawing/2014/main" id="{B7678706-1595-4AB8-93CE-A607D3628DE7}"/>
              </a:ext>
            </a:extLst>
          </p:cNvPr>
          <p:cNvSpPr txBox="1"/>
          <p:nvPr/>
        </p:nvSpPr>
        <p:spPr>
          <a:xfrm>
            <a:off x="5656219" y="102393"/>
            <a:ext cx="3664762" cy="1000274"/>
          </a:xfrm>
          <a:prstGeom prst="rect">
            <a:avLst/>
          </a:prstGeom>
          <a:noFill/>
        </p:spPr>
        <p:txBody>
          <a:bodyPr wrap="square">
            <a:spAutoFit/>
          </a:bodyPr>
          <a:lstStyle/>
          <a:p>
            <a:pPr>
              <a:spcAft>
                <a:spcPts val="600"/>
              </a:spcAft>
            </a:pPr>
            <a:r>
              <a:rPr lang="en-US" sz="1800" b="1" u="sng" dirty="0">
                <a:solidFill>
                  <a:schemeClr val="accent6">
                    <a:lumMod val="60000"/>
                    <a:lumOff val="40000"/>
                  </a:schemeClr>
                </a:solidFill>
              </a:rPr>
              <a:t>Two power level models</a:t>
            </a:r>
          </a:p>
          <a:p>
            <a:r>
              <a:rPr lang="en-US" dirty="0"/>
              <a:t>-Low Power level (NASA’s RE-1000)</a:t>
            </a:r>
          </a:p>
          <a:p>
            <a:r>
              <a:rPr lang="en-US" dirty="0"/>
              <a:t>-High Power level (NASA’s CTPC)</a:t>
            </a:r>
            <a:endParaRPr lang="en-GB" dirty="0"/>
          </a:p>
        </p:txBody>
      </p:sp>
      <p:sp>
        <p:nvSpPr>
          <p:cNvPr id="88" name="ZoneTexte 87">
            <a:extLst>
              <a:ext uri="{FF2B5EF4-FFF2-40B4-BE49-F238E27FC236}">
                <a16:creationId xmlns:a16="http://schemas.microsoft.com/office/drawing/2014/main" id="{B03E5887-1E68-4F9B-9396-5AEB664B445C}"/>
              </a:ext>
            </a:extLst>
          </p:cNvPr>
          <p:cNvSpPr txBox="1"/>
          <p:nvPr/>
        </p:nvSpPr>
        <p:spPr>
          <a:xfrm>
            <a:off x="167879" y="759459"/>
            <a:ext cx="5427482" cy="907941"/>
          </a:xfrm>
          <a:prstGeom prst="rect">
            <a:avLst/>
          </a:prstGeom>
          <a:noFill/>
        </p:spPr>
        <p:txBody>
          <a:bodyPr wrap="square" rtlCol="0">
            <a:spAutoFit/>
          </a:bodyPr>
          <a:lstStyle/>
          <a:p>
            <a:pPr>
              <a:spcAft>
                <a:spcPts val="600"/>
              </a:spcAft>
            </a:pPr>
            <a:r>
              <a:rPr lang="en-GB" sz="1600" b="1" dirty="0"/>
              <a:t>Stirling Generator:</a:t>
            </a:r>
          </a:p>
          <a:p>
            <a:pPr marL="285750" indent="-285750">
              <a:buFont typeface="Arial" panose="020B0604020202020204" pitchFamily="34" charset="0"/>
              <a:buChar char="•"/>
            </a:pPr>
            <a:r>
              <a:rPr lang="en-GB" sz="1600" dirty="0"/>
              <a:t>System of two oscillating masses.</a:t>
            </a:r>
          </a:p>
          <a:p>
            <a:pPr marL="285750" indent="-285750">
              <a:buFont typeface="Arial" panose="020B0604020202020204" pitchFamily="34" charset="0"/>
              <a:buChar char="•"/>
            </a:pPr>
            <a:r>
              <a:rPr lang="en-GB" sz="1600" dirty="0"/>
              <a:t>Mechanical power is converted into electricity.</a:t>
            </a:r>
          </a:p>
        </p:txBody>
      </p:sp>
      <p:sp>
        <p:nvSpPr>
          <p:cNvPr id="89" name="ZoneTexte 88">
            <a:extLst>
              <a:ext uri="{FF2B5EF4-FFF2-40B4-BE49-F238E27FC236}">
                <a16:creationId xmlns:a16="http://schemas.microsoft.com/office/drawing/2014/main" id="{7E917DDF-8CA2-4EC6-951B-52A316266B88}"/>
              </a:ext>
            </a:extLst>
          </p:cNvPr>
          <p:cNvSpPr txBox="1"/>
          <p:nvPr/>
        </p:nvSpPr>
        <p:spPr>
          <a:xfrm>
            <a:off x="190231" y="1891807"/>
            <a:ext cx="5427482" cy="584775"/>
          </a:xfrm>
          <a:prstGeom prst="rect">
            <a:avLst/>
          </a:prstGeom>
          <a:noFill/>
        </p:spPr>
        <p:txBody>
          <a:bodyPr wrap="square" rtlCol="0">
            <a:spAutoFit/>
          </a:bodyPr>
          <a:lstStyle/>
          <a:p>
            <a:r>
              <a:rPr lang="en-GB" sz="1600" b="1" dirty="0"/>
              <a:t>Stirling Modelling approach:</a:t>
            </a:r>
          </a:p>
          <a:p>
            <a:pPr marL="285750" indent="-285750">
              <a:buFont typeface="Arial" panose="020B0604020202020204" pitchFamily="34" charset="0"/>
              <a:buChar char="•"/>
            </a:pPr>
            <a:r>
              <a:rPr lang="en-GB" sz="1600" dirty="0"/>
              <a:t>Simplified  two-mass coupled dynamic model </a:t>
            </a:r>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EF951102-6BBF-462A-BF0D-CCDAB525147A}"/>
                  </a:ext>
                </a:extLst>
              </p:cNvPr>
              <p:cNvSpPr txBox="1"/>
              <p:nvPr/>
            </p:nvSpPr>
            <p:spPr>
              <a:xfrm>
                <a:off x="651387" y="2629935"/>
                <a:ext cx="2468496" cy="616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s-AR" sz="1600" b="0" i="1" smtClean="0">
                              <a:latin typeface="Cambria Math" panose="02040503050406030204" pitchFamily="18" charset="0"/>
                            </a:rPr>
                            <m:t>𝑚</m:t>
                          </m:r>
                        </m:e>
                        <m:sub>
                          <m:r>
                            <a:rPr lang="es-AR" sz="1600" b="0" i="1" smtClean="0">
                              <a:latin typeface="Cambria Math" panose="02040503050406030204" pitchFamily="18" charset="0"/>
                            </a:rPr>
                            <m:t>𝑑</m:t>
                          </m:r>
                        </m:sub>
                      </m:sSub>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𝑑</m:t>
                              </m:r>
                            </m:e>
                            <m:sup>
                              <m:r>
                                <a:rPr lang="es-AR" sz="1600" b="0" i="1" smtClean="0">
                                  <a:latin typeface="Cambria Math" panose="02040503050406030204" pitchFamily="18" charset="0"/>
                                </a:rPr>
                                <m:t>2</m:t>
                              </m:r>
                            </m:sup>
                          </m:sSup>
                          <m:sSub>
                            <m:sSubPr>
                              <m:ctrlPr>
                                <a:rPr lang="en-GB" sz="1600" i="1" smtClean="0">
                                  <a:latin typeface="Cambria Math" panose="02040503050406030204" pitchFamily="18" charset="0"/>
                                </a:rPr>
                              </m:ctrlPr>
                            </m:sSubPr>
                            <m:e>
                              <m:r>
                                <a:rPr lang="es-AR" sz="1600" b="0" i="1" smtClean="0">
                                  <a:latin typeface="Cambria Math" panose="02040503050406030204" pitchFamily="18" charset="0"/>
                                </a:rPr>
                                <m:t>𝑥</m:t>
                              </m:r>
                            </m:e>
                            <m:sub>
                              <m:r>
                                <a:rPr lang="es-AR" sz="1600" b="0" i="1" smtClean="0">
                                  <a:latin typeface="Cambria Math" panose="02040503050406030204" pitchFamily="18" charset="0"/>
                                </a:rPr>
                                <m:t>𝑑</m:t>
                              </m:r>
                            </m:sub>
                          </m:sSub>
                        </m:num>
                        <m:den>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𝑑𝑡</m:t>
                              </m:r>
                            </m:e>
                            <m:sup>
                              <m:r>
                                <a:rPr lang="es-AR" sz="1600" b="0" i="1" smtClean="0">
                                  <a:latin typeface="Cambria Math" panose="02040503050406030204" pitchFamily="18" charset="0"/>
                                </a:rPr>
                                <m:t>2</m:t>
                              </m:r>
                            </m:sup>
                          </m:sSup>
                        </m:den>
                      </m:f>
                      <m:r>
                        <a:rPr lang="es-AR" sz="1600" b="0" i="1" smtClean="0">
                          <a:latin typeface="Cambria Math" panose="02040503050406030204" pitchFamily="18" charset="0"/>
                        </a:rPr>
                        <m:t>=</m:t>
                      </m:r>
                      <m:nary>
                        <m:naryPr>
                          <m:chr m:val="∑"/>
                          <m:subHide m:val="on"/>
                          <m:supHide m:val="on"/>
                          <m:ctrlPr>
                            <a:rPr lang="es-AR" sz="1600" b="0" i="1" smtClean="0">
                              <a:latin typeface="Cambria Math" panose="02040503050406030204" pitchFamily="18" charset="0"/>
                            </a:rPr>
                          </m:ctrlPr>
                        </m:naryPr>
                        <m:sub/>
                        <m:sup/>
                        <m:e>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𝐹</m:t>
                              </m:r>
                            </m:e>
                            <m:sub>
                              <m:r>
                                <a:rPr lang="es-AR" sz="1600" b="0" i="1" smtClean="0">
                                  <a:latin typeface="Cambria Math" panose="02040503050406030204" pitchFamily="18" charset="0"/>
                                </a:rPr>
                                <m:t>𝑑</m:t>
                              </m:r>
                            </m:sub>
                          </m:sSub>
                          <m:r>
                            <a:rPr lang="es-AR" sz="1600" b="0" i="1" smtClean="0">
                              <a:latin typeface="Cambria Math" panose="02040503050406030204" pitchFamily="18" charset="0"/>
                            </a:rPr>
                            <m:t>(</m:t>
                          </m:r>
                          <m:r>
                            <a:rPr lang="es-AR" sz="1600" b="0" i="1" smtClean="0">
                              <a:latin typeface="Cambria Math" panose="02040503050406030204" pitchFamily="18" charset="0"/>
                            </a:rPr>
                            <m:t>𝑃</m:t>
                          </m:r>
                          <m:r>
                            <a:rPr lang="es-AR" sz="1600" b="0" i="1" smtClean="0">
                              <a:latin typeface="Cambria Math" panose="02040503050406030204" pitchFamily="18" charset="0"/>
                            </a:rPr>
                            <m:t>,</m:t>
                          </m:r>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𝑇</m:t>
                              </m:r>
                            </m:e>
                            <m:sub>
                              <m:r>
                                <a:rPr lang="es-AR" sz="1600" b="0" i="1" smtClean="0">
                                  <a:latin typeface="Cambria Math" panose="02040503050406030204" pitchFamily="18" charset="0"/>
                                </a:rPr>
                                <m:t>𝐻</m:t>
                              </m:r>
                            </m:sub>
                          </m:sSub>
                          <m:r>
                            <a:rPr lang="es-AR" sz="1600" b="0" i="1" smtClean="0">
                              <a:latin typeface="Cambria Math" panose="02040503050406030204" pitchFamily="18" charset="0"/>
                            </a:rPr>
                            <m:t>,</m:t>
                          </m:r>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𝑇</m:t>
                              </m:r>
                            </m:e>
                            <m:sub>
                              <m:r>
                                <a:rPr lang="es-AR" sz="1600" b="0" i="1" smtClean="0">
                                  <a:latin typeface="Cambria Math" panose="02040503050406030204" pitchFamily="18" charset="0"/>
                                </a:rPr>
                                <m:t>𝐶</m:t>
                              </m:r>
                            </m:sub>
                          </m:sSub>
                          <m:r>
                            <a:rPr lang="es-AR" sz="1600" b="0" i="1" smtClean="0">
                              <a:latin typeface="Cambria Math" panose="02040503050406030204" pitchFamily="18" charset="0"/>
                            </a:rPr>
                            <m:t>)</m:t>
                          </m:r>
                        </m:e>
                      </m:nary>
                    </m:oMath>
                  </m:oMathPara>
                </a14:m>
                <a:endParaRPr lang="en-GB" sz="1600" dirty="0"/>
              </a:p>
            </p:txBody>
          </p:sp>
        </mc:Choice>
        <mc:Fallback xmlns="">
          <p:sp>
            <p:nvSpPr>
              <p:cNvPr id="44" name="ZoneTexte 43">
                <a:extLst>
                  <a:ext uri="{FF2B5EF4-FFF2-40B4-BE49-F238E27FC236}">
                    <a16:creationId xmlns:a16="http://schemas.microsoft.com/office/drawing/2014/main" id="{EF951102-6BBF-462A-BF0D-CCDAB525147A}"/>
                  </a:ext>
                </a:extLst>
              </p:cNvPr>
              <p:cNvSpPr txBox="1">
                <a:spLocks noRot="1" noChangeAspect="1" noMove="1" noResize="1" noEditPoints="1" noAdjustHandles="1" noChangeArrowheads="1" noChangeShapeType="1" noTextEdit="1"/>
              </p:cNvSpPr>
              <p:nvPr/>
            </p:nvSpPr>
            <p:spPr>
              <a:xfrm>
                <a:off x="651387" y="2629935"/>
                <a:ext cx="2468496" cy="61683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ZoneTexte 89">
                <a:extLst>
                  <a:ext uri="{FF2B5EF4-FFF2-40B4-BE49-F238E27FC236}">
                    <a16:creationId xmlns:a16="http://schemas.microsoft.com/office/drawing/2014/main" id="{6061CD5B-5435-4141-9378-07D344B9828C}"/>
                  </a:ext>
                </a:extLst>
              </p:cNvPr>
              <p:cNvSpPr txBox="1"/>
              <p:nvPr/>
            </p:nvSpPr>
            <p:spPr>
              <a:xfrm>
                <a:off x="601585" y="3267894"/>
                <a:ext cx="2437206" cy="623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s-AR" sz="1600" b="0" i="1" smtClean="0">
                              <a:latin typeface="Cambria Math" panose="02040503050406030204" pitchFamily="18" charset="0"/>
                            </a:rPr>
                            <m:t>𝑚</m:t>
                          </m:r>
                        </m:e>
                        <m:sub>
                          <m:r>
                            <a:rPr lang="es-AR" sz="1600" b="0" i="1" smtClean="0">
                              <a:latin typeface="Cambria Math" panose="02040503050406030204" pitchFamily="18" charset="0"/>
                            </a:rPr>
                            <m:t>𝑝</m:t>
                          </m:r>
                        </m:sub>
                      </m:sSub>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𝑑</m:t>
                              </m:r>
                            </m:e>
                            <m:sup>
                              <m:r>
                                <a:rPr lang="es-AR" sz="1600" b="0" i="1" smtClean="0">
                                  <a:latin typeface="Cambria Math" panose="02040503050406030204" pitchFamily="18" charset="0"/>
                                </a:rPr>
                                <m:t>2</m:t>
                              </m:r>
                            </m:sup>
                          </m:sSup>
                          <m:sSub>
                            <m:sSubPr>
                              <m:ctrlPr>
                                <a:rPr lang="en-GB" sz="1600" i="1" smtClean="0">
                                  <a:latin typeface="Cambria Math" panose="02040503050406030204" pitchFamily="18" charset="0"/>
                                </a:rPr>
                              </m:ctrlPr>
                            </m:sSubPr>
                            <m:e>
                              <m:r>
                                <a:rPr lang="es-AR" sz="1600" b="0" i="1" smtClean="0">
                                  <a:latin typeface="Cambria Math" panose="02040503050406030204" pitchFamily="18" charset="0"/>
                                </a:rPr>
                                <m:t>𝑥</m:t>
                              </m:r>
                            </m:e>
                            <m:sub>
                              <m:r>
                                <a:rPr lang="es-AR" sz="1600" b="0" i="1" smtClean="0">
                                  <a:latin typeface="Cambria Math" panose="02040503050406030204" pitchFamily="18" charset="0"/>
                                </a:rPr>
                                <m:t>𝑝</m:t>
                              </m:r>
                            </m:sub>
                          </m:sSub>
                        </m:num>
                        <m:den>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𝑑𝑡</m:t>
                              </m:r>
                            </m:e>
                            <m:sup>
                              <m:r>
                                <a:rPr lang="es-AR" sz="1600" b="0" i="1" smtClean="0">
                                  <a:latin typeface="Cambria Math" panose="02040503050406030204" pitchFamily="18" charset="0"/>
                                </a:rPr>
                                <m:t>2</m:t>
                              </m:r>
                            </m:sup>
                          </m:sSup>
                        </m:den>
                      </m:f>
                      <m:r>
                        <a:rPr lang="es-AR" sz="1600" b="0" i="1" smtClean="0">
                          <a:latin typeface="Cambria Math" panose="02040503050406030204" pitchFamily="18" charset="0"/>
                        </a:rPr>
                        <m:t>=</m:t>
                      </m:r>
                      <m:nary>
                        <m:naryPr>
                          <m:chr m:val="∑"/>
                          <m:subHide m:val="on"/>
                          <m:supHide m:val="on"/>
                          <m:ctrlPr>
                            <a:rPr lang="es-AR" sz="1600" b="0" i="1" smtClean="0">
                              <a:latin typeface="Cambria Math" panose="02040503050406030204" pitchFamily="18" charset="0"/>
                            </a:rPr>
                          </m:ctrlPr>
                        </m:naryPr>
                        <m:sub/>
                        <m:sup/>
                        <m:e>
                          <m:sSub>
                            <m:sSubPr>
                              <m:ctrlPr>
                                <a:rPr lang="es-AR" sz="1600" i="1">
                                  <a:latin typeface="Cambria Math" panose="02040503050406030204" pitchFamily="18" charset="0"/>
                                </a:rPr>
                              </m:ctrlPr>
                            </m:sSubPr>
                            <m:e>
                              <m:r>
                                <a:rPr lang="es-AR" sz="1600" i="1">
                                  <a:latin typeface="Cambria Math" panose="02040503050406030204" pitchFamily="18" charset="0"/>
                                </a:rPr>
                                <m:t>𝐹</m:t>
                              </m:r>
                            </m:e>
                            <m:sub>
                              <m:r>
                                <a:rPr lang="es-AR" sz="1600" b="0" i="1" smtClean="0">
                                  <a:latin typeface="Cambria Math" panose="02040503050406030204" pitchFamily="18" charset="0"/>
                                </a:rPr>
                                <m:t>𝑝</m:t>
                              </m:r>
                            </m:sub>
                          </m:sSub>
                          <m:r>
                            <a:rPr lang="es-AR" sz="1600" b="0" i="1" smtClean="0">
                              <a:latin typeface="Cambria Math" panose="02040503050406030204" pitchFamily="18" charset="0"/>
                            </a:rPr>
                            <m:t>(</m:t>
                          </m:r>
                          <m:r>
                            <a:rPr lang="es-AR" sz="1600" b="0" i="1" smtClean="0">
                              <a:latin typeface="Cambria Math" panose="02040503050406030204" pitchFamily="18" charset="0"/>
                            </a:rPr>
                            <m:t>𝑃</m:t>
                          </m:r>
                          <m:r>
                            <a:rPr lang="es-AR" sz="1600" b="0" i="1" smtClean="0">
                              <a:latin typeface="Cambria Math" panose="02040503050406030204" pitchFamily="18" charset="0"/>
                            </a:rPr>
                            <m:t>,</m:t>
                          </m:r>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𝑇</m:t>
                              </m:r>
                            </m:e>
                            <m:sub>
                              <m:r>
                                <a:rPr lang="es-AR" sz="1600" b="0" i="1" smtClean="0">
                                  <a:latin typeface="Cambria Math" panose="02040503050406030204" pitchFamily="18" charset="0"/>
                                </a:rPr>
                                <m:t>𝐻</m:t>
                              </m:r>
                            </m:sub>
                          </m:sSub>
                          <m:r>
                            <a:rPr lang="es-AR" sz="1600" b="0" i="1" smtClean="0">
                              <a:latin typeface="Cambria Math" panose="02040503050406030204" pitchFamily="18" charset="0"/>
                            </a:rPr>
                            <m:t>,</m:t>
                          </m:r>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𝑇</m:t>
                              </m:r>
                            </m:e>
                            <m:sub>
                              <m:r>
                                <a:rPr lang="es-AR" sz="1600" b="0" i="1" smtClean="0">
                                  <a:latin typeface="Cambria Math" panose="02040503050406030204" pitchFamily="18" charset="0"/>
                                </a:rPr>
                                <m:t>𝐶</m:t>
                              </m:r>
                            </m:sub>
                          </m:sSub>
                          <m:r>
                            <a:rPr lang="es-AR" sz="1600" b="0" i="1" smtClean="0">
                              <a:latin typeface="Cambria Math" panose="02040503050406030204" pitchFamily="18" charset="0"/>
                            </a:rPr>
                            <m:t>)</m:t>
                          </m:r>
                        </m:e>
                      </m:nary>
                    </m:oMath>
                  </m:oMathPara>
                </a14:m>
                <a:endParaRPr lang="en-GB" sz="1600" dirty="0"/>
              </a:p>
            </p:txBody>
          </p:sp>
        </mc:Choice>
        <mc:Fallback xmlns="">
          <p:sp>
            <p:nvSpPr>
              <p:cNvPr id="90" name="ZoneTexte 89">
                <a:extLst>
                  <a:ext uri="{FF2B5EF4-FFF2-40B4-BE49-F238E27FC236}">
                    <a16:creationId xmlns:a16="http://schemas.microsoft.com/office/drawing/2014/main" id="{6061CD5B-5435-4141-9378-07D344B9828C}"/>
                  </a:ext>
                </a:extLst>
              </p:cNvPr>
              <p:cNvSpPr txBox="1">
                <a:spLocks noRot="1" noChangeAspect="1" noMove="1" noResize="1" noEditPoints="1" noAdjustHandles="1" noChangeArrowheads="1" noChangeShapeType="1" noTextEdit="1"/>
              </p:cNvSpPr>
              <p:nvPr/>
            </p:nvSpPr>
            <p:spPr>
              <a:xfrm>
                <a:off x="601585" y="3267894"/>
                <a:ext cx="2437206" cy="623056"/>
              </a:xfrm>
              <a:prstGeom prst="rect">
                <a:avLst/>
              </a:prstGeom>
              <a:blipFill>
                <a:blip r:embed="rId5"/>
                <a:stretch>
                  <a:fillRect/>
                </a:stretch>
              </a:blipFill>
            </p:spPr>
            <p:txBody>
              <a:bodyPr/>
              <a:lstStyle/>
              <a:p>
                <a:r>
                  <a:rPr lang="en-GB">
                    <a:noFill/>
                  </a:rPr>
                  <a:t> </a:t>
                </a:r>
              </a:p>
            </p:txBody>
          </p:sp>
        </mc:Fallback>
      </mc:AlternateContent>
      <p:sp>
        <p:nvSpPr>
          <p:cNvPr id="91" name="Accolade fermante 90">
            <a:extLst>
              <a:ext uri="{FF2B5EF4-FFF2-40B4-BE49-F238E27FC236}">
                <a16:creationId xmlns:a16="http://schemas.microsoft.com/office/drawing/2014/main" id="{9CD34449-735A-4454-BCD0-EA6CF7E14898}"/>
              </a:ext>
            </a:extLst>
          </p:cNvPr>
          <p:cNvSpPr/>
          <p:nvPr/>
        </p:nvSpPr>
        <p:spPr>
          <a:xfrm>
            <a:off x="3516167" y="2726832"/>
            <a:ext cx="299665" cy="109132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92" name="ZoneTexte 91">
            <a:extLst>
              <a:ext uri="{FF2B5EF4-FFF2-40B4-BE49-F238E27FC236}">
                <a16:creationId xmlns:a16="http://schemas.microsoft.com/office/drawing/2014/main" id="{D1052484-00E5-470E-8147-0BED0EDAC488}"/>
              </a:ext>
            </a:extLst>
          </p:cNvPr>
          <p:cNvSpPr txBox="1"/>
          <p:nvPr/>
        </p:nvSpPr>
        <p:spPr>
          <a:xfrm>
            <a:off x="3876132" y="2768050"/>
            <a:ext cx="1631810" cy="1077218"/>
          </a:xfrm>
          <a:prstGeom prst="rect">
            <a:avLst/>
          </a:prstGeom>
          <a:noFill/>
        </p:spPr>
        <p:txBody>
          <a:bodyPr wrap="square" rtlCol="0">
            <a:spAutoFit/>
          </a:bodyPr>
          <a:lstStyle/>
          <a:p>
            <a:r>
              <a:rPr lang="en-GB" sz="1600" dirty="0"/>
              <a:t>Predict </a:t>
            </a:r>
            <a:r>
              <a:rPr lang="en-GB" sz="1600" b="1" dirty="0"/>
              <a:t>Power</a:t>
            </a:r>
            <a:r>
              <a:rPr lang="en-GB" sz="1600" dirty="0"/>
              <a:t> and </a:t>
            </a:r>
            <a:r>
              <a:rPr lang="en-GB" sz="1600" b="1" dirty="0"/>
              <a:t>efficiency</a:t>
            </a:r>
          </a:p>
          <a:p>
            <a:r>
              <a:rPr lang="en-GB" sz="1600" dirty="0"/>
              <a:t>out of the operating point.</a:t>
            </a:r>
          </a:p>
        </p:txBody>
      </p:sp>
      <p:sp>
        <p:nvSpPr>
          <p:cNvPr id="97" name="ZoneTexte 96">
            <a:extLst>
              <a:ext uri="{FF2B5EF4-FFF2-40B4-BE49-F238E27FC236}">
                <a16:creationId xmlns:a16="http://schemas.microsoft.com/office/drawing/2014/main" id="{9EF24DCD-122F-43D8-89FD-0C633CC92C0C}"/>
              </a:ext>
            </a:extLst>
          </p:cNvPr>
          <p:cNvSpPr txBox="1"/>
          <p:nvPr/>
        </p:nvSpPr>
        <p:spPr>
          <a:xfrm>
            <a:off x="2891172" y="4113570"/>
            <a:ext cx="2531261" cy="861774"/>
          </a:xfrm>
          <a:prstGeom prst="rect">
            <a:avLst/>
          </a:prstGeom>
          <a:noFill/>
        </p:spPr>
        <p:txBody>
          <a:bodyPr wrap="square" rtlCol="0">
            <a:spAutoFit/>
          </a:bodyPr>
          <a:lstStyle/>
          <a:p>
            <a:r>
              <a:rPr lang="en-GB" b="1" dirty="0"/>
              <a:t>Outputs</a:t>
            </a:r>
          </a:p>
          <a:p>
            <a:pPr marL="742950" lvl="1" indent="-285750">
              <a:buFont typeface="Arial" panose="020B0604020202020204" pitchFamily="34" charset="0"/>
              <a:buChar char="•"/>
            </a:pPr>
            <a:r>
              <a:rPr lang="en-GB" sz="1600" dirty="0"/>
              <a:t>Power</a:t>
            </a:r>
          </a:p>
          <a:p>
            <a:pPr marL="742950" lvl="1" indent="-285750">
              <a:buFont typeface="Arial" panose="020B0604020202020204" pitchFamily="34" charset="0"/>
              <a:buChar char="•"/>
            </a:pPr>
            <a:r>
              <a:rPr lang="en-GB" sz="1600" dirty="0"/>
              <a:t>Efficiency</a:t>
            </a:r>
          </a:p>
        </p:txBody>
      </p:sp>
      <p:sp>
        <p:nvSpPr>
          <p:cNvPr id="98" name="ZoneTexte 97">
            <a:extLst>
              <a:ext uri="{FF2B5EF4-FFF2-40B4-BE49-F238E27FC236}">
                <a16:creationId xmlns:a16="http://schemas.microsoft.com/office/drawing/2014/main" id="{49AEAE1C-AE84-47B0-8949-7ABF0119A8AC}"/>
              </a:ext>
            </a:extLst>
          </p:cNvPr>
          <p:cNvSpPr txBox="1"/>
          <p:nvPr/>
        </p:nvSpPr>
        <p:spPr>
          <a:xfrm>
            <a:off x="311056" y="4113570"/>
            <a:ext cx="2876011" cy="861774"/>
          </a:xfrm>
          <a:prstGeom prst="rect">
            <a:avLst/>
          </a:prstGeom>
          <a:noFill/>
        </p:spPr>
        <p:txBody>
          <a:bodyPr wrap="square" rtlCol="0">
            <a:spAutoFit/>
          </a:bodyPr>
          <a:lstStyle/>
          <a:p>
            <a:r>
              <a:rPr lang="en-GB" b="1" dirty="0"/>
              <a:t>Inputs</a:t>
            </a:r>
          </a:p>
          <a:p>
            <a:pPr marL="742950" lvl="1" indent="-285750">
              <a:buFont typeface="Arial" panose="020B0604020202020204" pitchFamily="34" charset="0"/>
              <a:buChar char="•"/>
            </a:pPr>
            <a:r>
              <a:rPr lang="en-GB" sz="1600" dirty="0"/>
              <a:t>Charge pressure</a:t>
            </a:r>
          </a:p>
          <a:p>
            <a:pPr marL="742950" lvl="1" indent="-285750">
              <a:buFont typeface="Arial" panose="020B0604020202020204" pitchFamily="34" charset="0"/>
              <a:buChar char="•"/>
            </a:pPr>
            <a:r>
              <a:rPr lang="en-GB" sz="1600" dirty="0"/>
              <a:t>Temperatures</a:t>
            </a:r>
          </a:p>
        </p:txBody>
      </p:sp>
    </p:spTree>
    <p:extLst>
      <p:ext uri="{BB962C8B-B14F-4D97-AF65-F5344CB8AC3E}">
        <p14:creationId xmlns:p14="http://schemas.microsoft.com/office/powerpoint/2010/main" val="27241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31A61-73E5-46D6-9E50-3AA3C1E5FA52}"/>
              </a:ext>
            </a:extLst>
          </p:cNvPr>
          <p:cNvSpPr>
            <a:spLocks noGrp="1"/>
          </p:cNvSpPr>
          <p:nvPr>
            <p:ph type="title"/>
          </p:nvPr>
        </p:nvSpPr>
        <p:spPr/>
        <p:txBody>
          <a:bodyPr>
            <a:normAutofit/>
          </a:bodyPr>
          <a:lstStyle/>
          <a:p>
            <a:r>
              <a:rPr lang="en-GB" dirty="0"/>
              <a:t>Radiator Modelling</a:t>
            </a:r>
          </a:p>
        </p:txBody>
      </p:sp>
      <p:sp>
        <p:nvSpPr>
          <p:cNvPr id="4" name="Espace réservé du numéro de diapositive 3">
            <a:extLst>
              <a:ext uri="{FF2B5EF4-FFF2-40B4-BE49-F238E27FC236}">
                <a16:creationId xmlns:a16="http://schemas.microsoft.com/office/drawing/2014/main" id="{4F725737-0B37-43E7-8423-3B954341BF9F}"/>
              </a:ext>
            </a:extLst>
          </p:cNvPr>
          <p:cNvSpPr>
            <a:spLocks noGrp="1"/>
          </p:cNvSpPr>
          <p:nvPr>
            <p:ph type="sldNum" sz="quarter" idx="12"/>
          </p:nvPr>
        </p:nvSpPr>
        <p:spPr/>
        <p:txBody>
          <a:bodyPr/>
          <a:lstStyle/>
          <a:p>
            <a:fld id="{0ABA5874-CF4A-CC44-94E1-74AC7DBBA936}" type="slidenum">
              <a:rPr lang="en-US" noProof="0" smtClean="0"/>
              <a:t>21</a:t>
            </a:fld>
            <a:endParaRPr lang="en-US" noProof="0" dirty="0"/>
          </a:p>
        </p:txBody>
      </p:sp>
      <p:sp>
        <p:nvSpPr>
          <p:cNvPr id="5" name="Espace réservé du pied de page 4">
            <a:extLst>
              <a:ext uri="{FF2B5EF4-FFF2-40B4-BE49-F238E27FC236}">
                <a16:creationId xmlns:a16="http://schemas.microsoft.com/office/drawing/2014/main" id="{E8F74717-CD72-4B0D-9C6E-BD2378FA54CB}"/>
              </a:ext>
            </a:extLst>
          </p:cNvPr>
          <p:cNvSpPr>
            <a:spLocks noGrp="1"/>
          </p:cNvSpPr>
          <p:nvPr>
            <p:ph type="ftr" sz="quarter" idx="10"/>
          </p:nvPr>
        </p:nvSpPr>
        <p:spPr/>
        <p:txBody>
          <a:bodyPr/>
          <a:lstStyle/>
          <a:p>
            <a:r>
              <a:rPr lang="fr-FR"/>
              <a:t>CST</a:t>
            </a:r>
            <a:endParaRPr lang="en-US" dirty="0"/>
          </a:p>
        </p:txBody>
      </p:sp>
      <p:grpSp>
        <p:nvGrpSpPr>
          <p:cNvPr id="87" name="Groupe 86">
            <a:extLst>
              <a:ext uri="{FF2B5EF4-FFF2-40B4-BE49-F238E27FC236}">
                <a16:creationId xmlns:a16="http://schemas.microsoft.com/office/drawing/2014/main" id="{9886EF21-01D5-4EA9-9905-8B97CE2285AC}"/>
              </a:ext>
            </a:extLst>
          </p:cNvPr>
          <p:cNvGrpSpPr/>
          <p:nvPr/>
        </p:nvGrpSpPr>
        <p:grpSpPr>
          <a:xfrm>
            <a:off x="4118380" y="1908744"/>
            <a:ext cx="907240" cy="2454555"/>
            <a:chOff x="1930515" y="1451576"/>
            <a:chExt cx="1119115" cy="2577031"/>
          </a:xfrm>
        </p:grpSpPr>
        <p:sp>
          <p:nvSpPr>
            <p:cNvPr id="88" name="Cylindre 87">
              <a:extLst>
                <a:ext uri="{FF2B5EF4-FFF2-40B4-BE49-F238E27FC236}">
                  <a16:creationId xmlns:a16="http://schemas.microsoft.com/office/drawing/2014/main" id="{D0738EAA-1BDF-4712-939A-4DD159666472}"/>
                </a:ext>
              </a:extLst>
            </p:cNvPr>
            <p:cNvSpPr/>
            <p:nvPr/>
          </p:nvSpPr>
          <p:spPr>
            <a:xfrm>
              <a:off x="2408187" y="1451576"/>
              <a:ext cx="156322" cy="257703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9" name="Rectangle 88">
              <a:extLst>
                <a:ext uri="{FF2B5EF4-FFF2-40B4-BE49-F238E27FC236}">
                  <a16:creationId xmlns:a16="http://schemas.microsoft.com/office/drawing/2014/main" id="{D83BEFB5-8782-45EB-94C2-AB275A723A0B}"/>
                </a:ext>
              </a:extLst>
            </p:cNvPr>
            <p:cNvSpPr/>
            <p:nvPr/>
          </p:nvSpPr>
          <p:spPr>
            <a:xfrm>
              <a:off x="1930515" y="1504311"/>
              <a:ext cx="477671" cy="1733266"/>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lin ang="5400000" scaled="1"/>
              <a:tileRect/>
            </a:gra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a16="http://schemas.microsoft.com/office/drawing/2014/main" id="{A8079D30-0B67-48E3-8BDC-CBADC9E03133}"/>
                </a:ext>
              </a:extLst>
            </p:cNvPr>
            <p:cNvSpPr/>
            <p:nvPr/>
          </p:nvSpPr>
          <p:spPr>
            <a:xfrm>
              <a:off x="2571959" y="1504311"/>
              <a:ext cx="477671" cy="1733266"/>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lin ang="5400000" scaled="1"/>
              <a:tileRect/>
            </a:gra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92" name="Connecteur droit 91">
            <a:extLst>
              <a:ext uri="{FF2B5EF4-FFF2-40B4-BE49-F238E27FC236}">
                <a16:creationId xmlns:a16="http://schemas.microsoft.com/office/drawing/2014/main" id="{E342CED8-96B1-45FF-BDD3-CC3B80B7A65D}"/>
              </a:ext>
            </a:extLst>
          </p:cNvPr>
          <p:cNvCxnSpPr>
            <a:cxnSpLocks/>
          </p:cNvCxnSpPr>
          <p:nvPr/>
        </p:nvCxnSpPr>
        <p:spPr>
          <a:xfrm>
            <a:off x="3020530" y="1731944"/>
            <a:ext cx="0" cy="2744546"/>
          </a:xfrm>
          <a:prstGeom prst="line">
            <a:avLst/>
          </a:prstGeom>
        </p:spPr>
        <p:style>
          <a:lnRef idx="2">
            <a:schemeClr val="dk1"/>
          </a:lnRef>
          <a:fillRef idx="0">
            <a:schemeClr val="dk1"/>
          </a:fillRef>
          <a:effectRef idx="1">
            <a:schemeClr val="dk1"/>
          </a:effectRef>
          <a:fontRef idx="minor">
            <a:schemeClr val="tx1"/>
          </a:fontRef>
        </p:style>
      </p:cxnSp>
      <p:cxnSp>
        <p:nvCxnSpPr>
          <p:cNvPr id="93" name="Connecteur droit 92">
            <a:extLst>
              <a:ext uri="{FF2B5EF4-FFF2-40B4-BE49-F238E27FC236}">
                <a16:creationId xmlns:a16="http://schemas.microsoft.com/office/drawing/2014/main" id="{7796F332-9D2D-4759-8187-8251125F41F0}"/>
              </a:ext>
            </a:extLst>
          </p:cNvPr>
          <p:cNvCxnSpPr>
            <a:cxnSpLocks/>
          </p:cNvCxnSpPr>
          <p:nvPr/>
        </p:nvCxnSpPr>
        <p:spPr>
          <a:xfrm>
            <a:off x="5801830" y="1795555"/>
            <a:ext cx="0" cy="2680935"/>
          </a:xfrm>
          <a:prstGeom prst="line">
            <a:avLst/>
          </a:prstGeom>
        </p:spPr>
        <p:style>
          <a:lnRef idx="2">
            <a:schemeClr val="dk1"/>
          </a:lnRef>
          <a:fillRef idx="0">
            <a:schemeClr val="dk1"/>
          </a:fillRef>
          <a:effectRef idx="1">
            <a:schemeClr val="dk1"/>
          </a:effectRef>
          <a:fontRef idx="minor">
            <a:schemeClr val="tx1"/>
          </a:fontRef>
        </p:style>
      </p:cxnSp>
      <p:grpSp>
        <p:nvGrpSpPr>
          <p:cNvPr id="54" name="Groupe 53">
            <a:extLst>
              <a:ext uri="{FF2B5EF4-FFF2-40B4-BE49-F238E27FC236}">
                <a16:creationId xmlns:a16="http://schemas.microsoft.com/office/drawing/2014/main" id="{3AB78FE5-1EE2-43DA-B91F-00A341FA9C8D}"/>
              </a:ext>
            </a:extLst>
          </p:cNvPr>
          <p:cNvGrpSpPr/>
          <p:nvPr/>
        </p:nvGrpSpPr>
        <p:grpSpPr>
          <a:xfrm>
            <a:off x="595190" y="2433285"/>
            <a:ext cx="2002518" cy="841219"/>
            <a:chOff x="643003" y="2394195"/>
            <a:chExt cx="2002518" cy="841219"/>
          </a:xfrm>
        </p:grpSpPr>
        <p:sp>
          <p:nvSpPr>
            <p:cNvPr id="3" name="Parallélogramme 2">
              <a:extLst>
                <a:ext uri="{FF2B5EF4-FFF2-40B4-BE49-F238E27FC236}">
                  <a16:creationId xmlns:a16="http://schemas.microsoft.com/office/drawing/2014/main" id="{1484B3DA-0E3E-41D7-ABCF-470BD73AF090}"/>
                </a:ext>
              </a:extLst>
            </p:cNvPr>
            <p:cNvSpPr/>
            <p:nvPr/>
          </p:nvSpPr>
          <p:spPr>
            <a:xfrm>
              <a:off x="643003" y="2394195"/>
              <a:ext cx="1976227" cy="610262"/>
            </a:xfrm>
            <a:prstGeom prst="parallelogram">
              <a:avLst>
                <a:gd name="adj" fmla="val 102275"/>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2700000" scaled="1"/>
              <a:tileRect/>
            </a:gra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Connecteur droit 14">
              <a:extLst>
                <a:ext uri="{FF2B5EF4-FFF2-40B4-BE49-F238E27FC236}">
                  <a16:creationId xmlns:a16="http://schemas.microsoft.com/office/drawing/2014/main" id="{2266405F-D5C8-47E6-9149-0E0BA47531C6}"/>
                </a:ext>
              </a:extLst>
            </p:cNvPr>
            <p:cNvCxnSpPr/>
            <p:nvPr/>
          </p:nvCxnSpPr>
          <p:spPr>
            <a:xfrm>
              <a:off x="716280"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9E21A96E-2EEB-4720-8486-549B185D48E6}"/>
                </a:ext>
              </a:extLst>
            </p:cNvPr>
            <p:cNvCxnSpPr/>
            <p:nvPr/>
          </p:nvCxnSpPr>
          <p:spPr>
            <a:xfrm>
              <a:off x="851535"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94029079-5478-4A29-8851-F0CCE00F0E11}"/>
                </a:ext>
              </a:extLst>
            </p:cNvPr>
            <p:cNvCxnSpPr/>
            <p:nvPr/>
          </p:nvCxnSpPr>
          <p:spPr>
            <a:xfrm>
              <a:off x="994788"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E5537327-B923-4DC3-8CE4-4AFCAB7D64D1}"/>
                </a:ext>
              </a:extLst>
            </p:cNvPr>
            <p:cNvCxnSpPr/>
            <p:nvPr/>
          </p:nvCxnSpPr>
          <p:spPr>
            <a:xfrm>
              <a:off x="1127760"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A4BC0409-5257-400A-9B00-6351511E0356}"/>
                </a:ext>
              </a:extLst>
            </p:cNvPr>
            <p:cNvCxnSpPr/>
            <p:nvPr/>
          </p:nvCxnSpPr>
          <p:spPr>
            <a:xfrm>
              <a:off x="1263015"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1F76468D-C191-4011-B356-E9AF1E24D243}"/>
                </a:ext>
              </a:extLst>
            </p:cNvPr>
            <p:cNvCxnSpPr/>
            <p:nvPr/>
          </p:nvCxnSpPr>
          <p:spPr>
            <a:xfrm>
              <a:off x="1406268"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A185B0CE-A409-490C-AF78-B79F3D37752C}"/>
                </a:ext>
              </a:extLst>
            </p:cNvPr>
            <p:cNvCxnSpPr/>
            <p:nvPr/>
          </p:nvCxnSpPr>
          <p:spPr>
            <a:xfrm>
              <a:off x="1543050"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DA877A2E-2241-4B63-8699-296B7BA2832D}"/>
                </a:ext>
              </a:extLst>
            </p:cNvPr>
            <p:cNvCxnSpPr/>
            <p:nvPr/>
          </p:nvCxnSpPr>
          <p:spPr>
            <a:xfrm>
              <a:off x="1678305"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55CA8CC6-D1B1-4FBE-AC33-429391225A22}"/>
                </a:ext>
              </a:extLst>
            </p:cNvPr>
            <p:cNvCxnSpPr/>
            <p:nvPr/>
          </p:nvCxnSpPr>
          <p:spPr>
            <a:xfrm>
              <a:off x="1821558"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43963FC5-5B91-4131-BD24-3D23BCCA63A8}"/>
                </a:ext>
              </a:extLst>
            </p:cNvPr>
            <p:cNvCxnSpPr/>
            <p:nvPr/>
          </p:nvCxnSpPr>
          <p:spPr>
            <a:xfrm>
              <a:off x="1960674" y="3066950"/>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D10356F9-7EC4-4D93-9626-810D340B572D}"/>
                </a:ext>
              </a:extLst>
            </p:cNvPr>
            <p:cNvCxnSpPr/>
            <p:nvPr/>
          </p:nvCxnSpPr>
          <p:spPr>
            <a:xfrm>
              <a:off x="2092068" y="2989226"/>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B5604363-B2C8-4053-8B87-EC736B4A3B8D}"/>
                </a:ext>
              </a:extLst>
            </p:cNvPr>
            <p:cNvCxnSpPr/>
            <p:nvPr/>
          </p:nvCxnSpPr>
          <p:spPr>
            <a:xfrm>
              <a:off x="2194938" y="2890057"/>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5189B0FB-D301-4616-9970-30AEC2E2BFA1}"/>
                </a:ext>
              </a:extLst>
            </p:cNvPr>
            <p:cNvCxnSpPr/>
            <p:nvPr/>
          </p:nvCxnSpPr>
          <p:spPr>
            <a:xfrm>
              <a:off x="2293998" y="2785391"/>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7765054F-317B-4E25-8919-4F1526EFF78F}"/>
                </a:ext>
              </a:extLst>
            </p:cNvPr>
            <p:cNvCxnSpPr/>
            <p:nvPr/>
          </p:nvCxnSpPr>
          <p:spPr>
            <a:xfrm>
              <a:off x="2396868" y="2686222"/>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A23019C4-932C-46D9-A16E-388A038428B6}"/>
                </a:ext>
              </a:extLst>
            </p:cNvPr>
            <p:cNvCxnSpPr/>
            <p:nvPr/>
          </p:nvCxnSpPr>
          <p:spPr>
            <a:xfrm>
              <a:off x="2492118" y="2585366"/>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A9FFE9CA-3402-4410-971D-B3A95C1951B9}"/>
                </a:ext>
              </a:extLst>
            </p:cNvPr>
            <p:cNvCxnSpPr/>
            <p:nvPr/>
          </p:nvCxnSpPr>
          <p:spPr>
            <a:xfrm>
              <a:off x="2594988" y="2486197"/>
              <a:ext cx="0" cy="129640"/>
            </a:xfrm>
            <a:prstGeom prst="line">
              <a:avLst/>
            </a:prstGeom>
            <a:ln w="76200"/>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7210F888-87CB-4AB9-8136-7A2002F680CE}"/>
                </a:ext>
              </a:extLst>
            </p:cNvPr>
            <p:cNvCxnSpPr>
              <a:cxnSpLocks/>
            </p:cNvCxnSpPr>
            <p:nvPr/>
          </p:nvCxnSpPr>
          <p:spPr>
            <a:xfrm flipV="1">
              <a:off x="1997229" y="2456688"/>
              <a:ext cx="622001" cy="610262"/>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7" name="Connecteur droit 6">
              <a:extLst>
                <a:ext uri="{FF2B5EF4-FFF2-40B4-BE49-F238E27FC236}">
                  <a16:creationId xmlns:a16="http://schemas.microsoft.com/office/drawing/2014/main" id="{BBCE22AE-3623-4906-8C0F-D75D8BA4B64C}"/>
                </a:ext>
              </a:extLst>
            </p:cNvPr>
            <p:cNvCxnSpPr>
              <a:cxnSpLocks/>
            </p:cNvCxnSpPr>
            <p:nvPr/>
          </p:nvCxnSpPr>
          <p:spPr>
            <a:xfrm>
              <a:off x="643003" y="3054096"/>
              <a:ext cx="135422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1" name="Connecteur droit 110">
              <a:extLst>
                <a:ext uri="{FF2B5EF4-FFF2-40B4-BE49-F238E27FC236}">
                  <a16:creationId xmlns:a16="http://schemas.microsoft.com/office/drawing/2014/main" id="{BDE12125-E913-45BD-86C5-0EBA677B0044}"/>
                </a:ext>
              </a:extLst>
            </p:cNvPr>
            <p:cNvCxnSpPr>
              <a:cxnSpLocks/>
            </p:cNvCxnSpPr>
            <p:nvPr/>
          </p:nvCxnSpPr>
          <p:spPr>
            <a:xfrm>
              <a:off x="643003" y="3221736"/>
              <a:ext cx="1354226"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2" name="Connecteur droit 111">
              <a:extLst>
                <a:ext uri="{FF2B5EF4-FFF2-40B4-BE49-F238E27FC236}">
                  <a16:creationId xmlns:a16="http://schemas.microsoft.com/office/drawing/2014/main" id="{5621ACE4-9D6D-47E1-AAB9-5BA4147EFA14}"/>
                </a:ext>
              </a:extLst>
            </p:cNvPr>
            <p:cNvCxnSpPr>
              <a:cxnSpLocks/>
            </p:cNvCxnSpPr>
            <p:nvPr/>
          </p:nvCxnSpPr>
          <p:spPr>
            <a:xfrm flipV="1">
              <a:off x="2000248" y="2585366"/>
              <a:ext cx="645273" cy="650048"/>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53" name="Groupe 52">
            <a:extLst>
              <a:ext uri="{FF2B5EF4-FFF2-40B4-BE49-F238E27FC236}">
                <a16:creationId xmlns:a16="http://schemas.microsoft.com/office/drawing/2014/main" id="{BD79AFDA-ACB4-40B0-8D7A-F76A36C0FBAA}"/>
              </a:ext>
            </a:extLst>
          </p:cNvPr>
          <p:cNvGrpSpPr/>
          <p:nvPr/>
        </p:nvGrpSpPr>
        <p:grpSpPr>
          <a:xfrm>
            <a:off x="6598521" y="1795555"/>
            <a:ext cx="2103948" cy="2681563"/>
            <a:chOff x="6633079" y="1041591"/>
            <a:chExt cx="2103948" cy="2959773"/>
          </a:xfrm>
        </p:grpSpPr>
        <p:sp>
          <p:nvSpPr>
            <p:cNvPr id="65" name="Cylindre 64">
              <a:extLst>
                <a:ext uri="{FF2B5EF4-FFF2-40B4-BE49-F238E27FC236}">
                  <a16:creationId xmlns:a16="http://schemas.microsoft.com/office/drawing/2014/main" id="{CC5B0F21-725E-4927-8DA7-E4884C5D0962}"/>
                </a:ext>
              </a:extLst>
            </p:cNvPr>
            <p:cNvSpPr/>
            <p:nvPr/>
          </p:nvSpPr>
          <p:spPr>
            <a:xfrm rot="16200000">
              <a:off x="7398727" y="1876299"/>
              <a:ext cx="250965" cy="1776549"/>
            </a:xfrm>
            <a:prstGeom prst="can">
              <a:avLst>
                <a:gd name="adj" fmla="val 503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2" name="Groupe 21">
              <a:extLst>
                <a:ext uri="{FF2B5EF4-FFF2-40B4-BE49-F238E27FC236}">
                  <a16:creationId xmlns:a16="http://schemas.microsoft.com/office/drawing/2014/main" id="{BC570B37-75DB-45B2-A1EE-CAF03B9897B1}"/>
                </a:ext>
              </a:extLst>
            </p:cNvPr>
            <p:cNvGrpSpPr/>
            <p:nvPr/>
          </p:nvGrpSpPr>
          <p:grpSpPr>
            <a:xfrm>
              <a:off x="6646017" y="1041591"/>
              <a:ext cx="1766467" cy="1638667"/>
              <a:chOff x="6757957" y="1504336"/>
              <a:chExt cx="1550680" cy="1163031"/>
            </a:xfrm>
          </p:grpSpPr>
          <p:sp>
            <p:nvSpPr>
              <p:cNvPr id="66" name="Cylindre 65">
                <a:extLst>
                  <a:ext uri="{FF2B5EF4-FFF2-40B4-BE49-F238E27FC236}">
                    <a16:creationId xmlns:a16="http://schemas.microsoft.com/office/drawing/2014/main" id="{7E9792E8-F787-4519-8696-2C7C862F4408}"/>
                  </a:ext>
                </a:extLst>
              </p:cNvPr>
              <p:cNvSpPr/>
              <p:nvPr/>
            </p:nvSpPr>
            <p:spPr>
              <a:xfrm>
                <a:off x="7047499" y="1504336"/>
                <a:ext cx="99272" cy="116303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1C62939D-1415-461D-9874-1B4AE11AA50B}"/>
                  </a:ext>
                </a:extLst>
              </p:cNvPr>
              <p:cNvSpPr/>
              <p:nvPr/>
            </p:nvSpPr>
            <p:spPr>
              <a:xfrm>
                <a:off x="6757957" y="1534693"/>
                <a:ext cx="289542" cy="997761"/>
              </a:xfrm>
              <a:prstGeom prst="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DAA40D2F-0BC1-4E3C-935E-9E164D1313DF}"/>
                  </a:ext>
                </a:extLst>
              </p:cNvPr>
              <p:cNvSpPr/>
              <p:nvPr/>
            </p:nvSpPr>
            <p:spPr>
              <a:xfrm>
                <a:off x="7146771" y="1534693"/>
                <a:ext cx="289542" cy="997761"/>
              </a:xfrm>
              <a:prstGeom prst="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Cylindre 71">
                <a:extLst>
                  <a:ext uri="{FF2B5EF4-FFF2-40B4-BE49-F238E27FC236}">
                    <a16:creationId xmlns:a16="http://schemas.microsoft.com/office/drawing/2014/main" id="{1CE5A5BB-65B9-49AA-A948-BA3B838E51B8}"/>
                  </a:ext>
                </a:extLst>
              </p:cNvPr>
              <p:cNvSpPr/>
              <p:nvPr/>
            </p:nvSpPr>
            <p:spPr>
              <a:xfrm>
                <a:off x="7919823" y="1504336"/>
                <a:ext cx="99272" cy="116303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67195081-F0E2-4AA3-9D77-954B3FE11AEE}"/>
                  </a:ext>
                </a:extLst>
              </p:cNvPr>
              <p:cNvSpPr/>
              <p:nvPr/>
            </p:nvSpPr>
            <p:spPr>
              <a:xfrm>
                <a:off x="7630281" y="1534693"/>
                <a:ext cx="289542" cy="997761"/>
              </a:xfrm>
              <a:prstGeom prst="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76954D6D-13EA-44F6-8D88-F5A3A96F8598}"/>
                  </a:ext>
                </a:extLst>
              </p:cNvPr>
              <p:cNvSpPr/>
              <p:nvPr/>
            </p:nvSpPr>
            <p:spPr>
              <a:xfrm>
                <a:off x="8019095" y="1534693"/>
                <a:ext cx="289542" cy="997761"/>
              </a:xfrm>
              <a:prstGeom prst="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8" name="Cylindre 17">
              <a:extLst>
                <a:ext uri="{FF2B5EF4-FFF2-40B4-BE49-F238E27FC236}">
                  <a16:creationId xmlns:a16="http://schemas.microsoft.com/office/drawing/2014/main" id="{193F7F3A-59F7-4747-B016-7E84D3907D1B}"/>
                </a:ext>
              </a:extLst>
            </p:cNvPr>
            <p:cNvSpPr/>
            <p:nvPr/>
          </p:nvSpPr>
          <p:spPr>
            <a:xfrm>
              <a:off x="8488409" y="2957214"/>
              <a:ext cx="248618" cy="52361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Arc plein 19">
              <a:extLst>
                <a:ext uri="{FF2B5EF4-FFF2-40B4-BE49-F238E27FC236}">
                  <a16:creationId xmlns:a16="http://schemas.microsoft.com/office/drawing/2014/main" id="{CC7EAAE8-3219-44C7-9474-C20A798D8048}"/>
                </a:ext>
              </a:extLst>
            </p:cNvPr>
            <p:cNvSpPr/>
            <p:nvPr/>
          </p:nvSpPr>
          <p:spPr>
            <a:xfrm rot="5400000">
              <a:off x="8001497" y="2653834"/>
              <a:ext cx="750272" cy="720787"/>
            </a:xfrm>
            <a:prstGeom prst="blockArc">
              <a:avLst>
                <a:gd name="adj1" fmla="val 10800000"/>
                <a:gd name="adj2" fmla="val 16146031"/>
                <a:gd name="adj3" fmla="val 355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21" name="Groupe 20">
              <a:extLst>
                <a:ext uri="{FF2B5EF4-FFF2-40B4-BE49-F238E27FC236}">
                  <a16:creationId xmlns:a16="http://schemas.microsoft.com/office/drawing/2014/main" id="{B9513AD1-F91F-4F7E-B92C-B45E4FADE737}"/>
                </a:ext>
              </a:extLst>
            </p:cNvPr>
            <p:cNvGrpSpPr/>
            <p:nvPr/>
          </p:nvGrpSpPr>
          <p:grpSpPr>
            <a:xfrm flipV="1">
              <a:off x="6633079" y="3097770"/>
              <a:ext cx="2103948" cy="709106"/>
              <a:chOff x="6060722" y="3188286"/>
              <a:chExt cx="2103948" cy="709106"/>
            </a:xfrm>
          </p:grpSpPr>
          <p:sp>
            <p:nvSpPr>
              <p:cNvPr id="113" name="Cylindre 112">
                <a:extLst>
                  <a:ext uri="{FF2B5EF4-FFF2-40B4-BE49-F238E27FC236}">
                    <a16:creationId xmlns:a16="http://schemas.microsoft.com/office/drawing/2014/main" id="{87F1A293-2162-470F-A282-E6C234832C45}"/>
                  </a:ext>
                </a:extLst>
              </p:cNvPr>
              <p:cNvSpPr/>
              <p:nvPr/>
            </p:nvSpPr>
            <p:spPr>
              <a:xfrm rot="16200000">
                <a:off x="6823513" y="2426392"/>
                <a:ext cx="250967" cy="1776549"/>
              </a:xfrm>
              <a:prstGeom prst="can">
                <a:avLst>
                  <a:gd name="adj" fmla="val 503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Arc plein 114">
                <a:extLst>
                  <a:ext uri="{FF2B5EF4-FFF2-40B4-BE49-F238E27FC236}">
                    <a16:creationId xmlns:a16="http://schemas.microsoft.com/office/drawing/2014/main" id="{29A054BC-9E5F-4294-8D31-345F76BAEBE0}"/>
                  </a:ext>
                </a:extLst>
              </p:cNvPr>
              <p:cNvSpPr/>
              <p:nvPr/>
            </p:nvSpPr>
            <p:spPr>
              <a:xfrm rot="5400000">
                <a:off x="7449723" y="3182445"/>
                <a:ext cx="709106" cy="720788"/>
              </a:xfrm>
              <a:prstGeom prst="blockArc">
                <a:avLst>
                  <a:gd name="adj1" fmla="val 10800000"/>
                  <a:gd name="adj2" fmla="val 16146031"/>
                  <a:gd name="adj3" fmla="val 355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sp>
          <p:nvSpPr>
            <p:cNvPr id="23" name="Ellipse 22">
              <a:extLst>
                <a:ext uri="{FF2B5EF4-FFF2-40B4-BE49-F238E27FC236}">
                  <a16:creationId xmlns:a16="http://schemas.microsoft.com/office/drawing/2014/main" id="{7930CDE8-0EDD-4B4A-880F-1BEBF0BF007A}"/>
                </a:ext>
              </a:extLst>
            </p:cNvPr>
            <p:cNvSpPr/>
            <p:nvPr/>
          </p:nvSpPr>
          <p:spPr>
            <a:xfrm>
              <a:off x="7253853" y="3389364"/>
              <a:ext cx="612000" cy="61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6" name="ZoneTexte 115">
            <a:extLst>
              <a:ext uri="{FF2B5EF4-FFF2-40B4-BE49-F238E27FC236}">
                <a16:creationId xmlns:a16="http://schemas.microsoft.com/office/drawing/2014/main" id="{F0EC372D-90B0-4947-8067-F035E35B0476}"/>
              </a:ext>
            </a:extLst>
          </p:cNvPr>
          <p:cNvSpPr txBox="1"/>
          <p:nvPr/>
        </p:nvSpPr>
        <p:spPr>
          <a:xfrm>
            <a:off x="117265" y="1396054"/>
            <a:ext cx="2840767" cy="369332"/>
          </a:xfrm>
          <a:prstGeom prst="rect">
            <a:avLst/>
          </a:prstGeom>
          <a:noFill/>
        </p:spPr>
        <p:txBody>
          <a:bodyPr wrap="square" rtlCol="0">
            <a:spAutoFit/>
          </a:bodyPr>
          <a:lstStyle/>
          <a:p>
            <a:pPr algn="ctr"/>
            <a:r>
              <a:rPr lang="en-GB" b="1" u="sng" dirty="0">
                <a:solidFill>
                  <a:schemeClr val="accent6">
                    <a:lumMod val="60000"/>
                    <a:lumOff val="40000"/>
                  </a:schemeClr>
                </a:solidFill>
              </a:rPr>
              <a:t>Passive Radiator</a:t>
            </a:r>
          </a:p>
        </p:txBody>
      </p:sp>
      <p:sp>
        <p:nvSpPr>
          <p:cNvPr id="117" name="ZoneTexte 116">
            <a:extLst>
              <a:ext uri="{FF2B5EF4-FFF2-40B4-BE49-F238E27FC236}">
                <a16:creationId xmlns:a16="http://schemas.microsoft.com/office/drawing/2014/main" id="{DD2AC378-544D-443F-A384-434E4B962B11}"/>
              </a:ext>
            </a:extLst>
          </p:cNvPr>
          <p:cNvSpPr txBox="1"/>
          <p:nvPr/>
        </p:nvSpPr>
        <p:spPr>
          <a:xfrm>
            <a:off x="3038681" y="1398787"/>
            <a:ext cx="2688032" cy="369332"/>
          </a:xfrm>
          <a:prstGeom prst="rect">
            <a:avLst/>
          </a:prstGeom>
          <a:noFill/>
        </p:spPr>
        <p:txBody>
          <a:bodyPr wrap="square" rtlCol="0">
            <a:spAutoFit/>
          </a:bodyPr>
          <a:lstStyle/>
          <a:p>
            <a:pPr algn="ctr"/>
            <a:r>
              <a:rPr lang="en-GB" b="1" u="sng" dirty="0">
                <a:solidFill>
                  <a:schemeClr val="accent6">
                    <a:lumMod val="60000"/>
                    <a:lumOff val="40000"/>
                  </a:schemeClr>
                </a:solidFill>
              </a:rPr>
              <a:t>Heat Pipe Radiator</a:t>
            </a:r>
          </a:p>
        </p:txBody>
      </p:sp>
      <p:sp>
        <p:nvSpPr>
          <p:cNvPr id="118" name="ZoneTexte 117">
            <a:extLst>
              <a:ext uri="{FF2B5EF4-FFF2-40B4-BE49-F238E27FC236}">
                <a16:creationId xmlns:a16="http://schemas.microsoft.com/office/drawing/2014/main" id="{7220F7AA-FAB5-44B0-8E2B-CD12A509D8DB}"/>
              </a:ext>
            </a:extLst>
          </p:cNvPr>
          <p:cNvSpPr txBox="1"/>
          <p:nvPr/>
        </p:nvSpPr>
        <p:spPr>
          <a:xfrm>
            <a:off x="5781310" y="1384714"/>
            <a:ext cx="3497820" cy="369332"/>
          </a:xfrm>
          <a:prstGeom prst="rect">
            <a:avLst/>
          </a:prstGeom>
          <a:noFill/>
        </p:spPr>
        <p:txBody>
          <a:bodyPr wrap="square" rtlCol="0">
            <a:spAutoFit/>
          </a:bodyPr>
          <a:lstStyle/>
          <a:p>
            <a:pPr algn="ctr"/>
            <a:r>
              <a:rPr lang="en-GB" b="1" u="sng" dirty="0">
                <a:solidFill>
                  <a:schemeClr val="accent6">
                    <a:lumMod val="60000"/>
                    <a:lumOff val="40000"/>
                  </a:schemeClr>
                </a:solidFill>
              </a:rPr>
              <a:t>Heat Pipe Pumped Radiator</a:t>
            </a:r>
          </a:p>
        </p:txBody>
      </p:sp>
      <p:sp>
        <p:nvSpPr>
          <p:cNvPr id="119" name="ZoneTexte 118">
            <a:extLst>
              <a:ext uri="{FF2B5EF4-FFF2-40B4-BE49-F238E27FC236}">
                <a16:creationId xmlns:a16="http://schemas.microsoft.com/office/drawing/2014/main" id="{13CB116F-613C-4559-9BB8-D1423AC7E4B0}"/>
              </a:ext>
            </a:extLst>
          </p:cNvPr>
          <p:cNvSpPr txBox="1"/>
          <p:nvPr/>
        </p:nvSpPr>
        <p:spPr>
          <a:xfrm>
            <a:off x="662940" y="632460"/>
            <a:ext cx="4937760" cy="646331"/>
          </a:xfrm>
          <a:prstGeom prst="rect">
            <a:avLst/>
          </a:prstGeom>
          <a:noFill/>
        </p:spPr>
        <p:txBody>
          <a:bodyPr wrap="square" rtlCol="0">
            <a:spAutoFit/>
          </a:bodyPr>
          <a:lstStyle/>
          <a:p>
            <a:pPr marL="285750" indent="-285750">
              <a:buFont typeface="Arial" panose="020B0604020202020204" pitchFamily="34" charset="0"/>
              <a:buChar char="•"/>
            </a:pPr>
            <a:r>
              <a:rPr lang="en-GB" dirty="0"/>
              <a:t>Three radiators concepts proposed</a:t>
            </a:r>
          </a:p>
          <a:p>
            <a:pPr marL="285750" indent="-285750">
              <a:buFont typeface="Arial" panose="020B0604020202020204" pitchFamily="34" charset="0"/>
              <a:buChar char="•"/>
            </a:pPr>
            <a:endParaRPr lang="en-GB" dirty="0"/>
          </a:p>
        </p:txBody>
      </p:sp>
      <p:sp>
        <p:nvSpPr>
          <p:cNvPr id="120" name="ZoneTexte 119">
            <a:extLst>
              <a:ext uri="{FF2B5EF4-FFF2-40B4-BE49-F238E27FC236}">
                <a16:creationId xmlns:a16="http://schemas.microsoft.com/office/drawing/2014/main" id="{461A6675-3675-4CB8-9E39-FDAB6A1D3380}"/>
              </a:ext>
            </a:extLst>
          </p:cNvPr>
          <p:cNvSpPr txBox="1"/>
          <p:nvPr/>
        </p:nvSpPr>
        <p:spPr>
          <a:xfrm>
            <a:off x="228570" y="3582769"/>
            <a:ext cx="2742995" cy="646331"/>
          </a:xfrm>
          <a:prstGeom prst="rect">
            <a:avLst/>
          </a:prstGeom>
          <a:noFill/>
        </p:spPr>
        <p:txBody>
          <a:bodyPr wrap="none" rtlCol="0">
            <a:spAutoFit/>
          </a:bodyPr>
          <a:lstStyle/>
          <a:p>
            <a:r>
              <a:rPr lang="en-GB" dirty="0"/>
              <a:t>Sticked to a Thermoelectric</a:t>
            </a:r>
          </a:p>
          <a:p>
            <a:r>
              <a:rPr lang="en-GB" dirty="0"/>
              <a:t>generator</a:t>
            </a:r>
          </a:p>
        </p:txBody>
      </p:sp>
      <p:cxnSp>
        <p:nvCxnSpPr>
          <p:cNvPr id="122" name="Connecteur droit avec flèche 121">
            <a:extLst>
              <a:ext uri="{FF2B5EF4-FFF2-40B4-BE49-F238E27FC236}">
                <a16:creationId xmlns:a16="http://schemas.microsoft.com/office/drawing/2014/main" id="{4C2CE4C9-4FB0-4F99-ADA1-17676B8375C4}"/>
              </a:ext>
            </a:extLst>
          </p:cNvPr>
          <p:cNvCxnSpPr>
            <a:stCxn id="120" idx="0"/>
          </p:cNvCxnSpPr>
          <p:nvPr/>
        </p:nvCxnSpPr>
        <p:spPr>
          <a:xfrm flipH="1" flipV="1">
            <a:off x="1295086" y="3260827"/>
            <a:ext cx="304982" cy="32194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23" name="ZoneTexte 122">
            <a:extLst>
              <a:ext uri="{FF2B5EF4-FFF2-40B4-BE49-F238E27FC236}">
                <a16:creationId xmlns:a16="http://schemas.microsoft.com/office/drawing/2014/main" id="{9B22E6B9-D1CB-44D5-9714-B9EEEB2AB748}"/>
              </a:ext>
            </a:extLst>
          </p:cNvPr>
          <p:cNvSpPr txBox="1"/>
          <p:nvPr/>
        </p:nvSpPr>
        <p:spPr>
          <a:xfrm>
            <a:off x="221452" y="1986516"/>
            <a:ext cx="1313629" cy="369332"/>
          </a:xfrm>
          <a:prstGeom prst="rect">
            <a:avLst/>
          </a:prstGeom>
          <a:noFill/>
        </p:spPr>
        <p:txBody>
          <a:bodyPr wrap="none" rtlCol="0">
            <a:spAutoFit/>
          </a:bodyPr>
          <a:lstStyle/>
          <a:p>
            <a:r>
              <a:rPr lang="en-GB" dirty="0"/>
              <a:t>Radiator Fin</a:t>
            </a:r>
          </a:p>
        </p:txBody>
      </p:sp>
      <p:cxnSp>
        <p:nvCxnSpPr>
          <p:cNvPr id="124" name="Connecteur droit avec flèche 123">
            <a:extLst>
              <a:ext uri="{FF2B5EF4-FFF2-40B4-BE49-F238E27FC236}">
                <a16:creationId xmlns:a16="http://schemas.microsoft.com/office/drawing/2014/main" id="{FAF4F2B3-7B70-4791-988C-90CF7BA3CFC0}"/>
              </a:ext>
            </a:extLst>
          </p:cNvPr>
          <p:cNvCxnSpPr>
            <a:cxnSpLocks/>
            <a:stCxn id="123" idx="2"/>
          </p:cNvCxnSpPr>
          <p:nvPr/>
        </p:nvCxnSpPr>
        <p:spPr>
          <a:xfrm>
            <a:off x="878267" y="2355848"/>
            <a:ext cx="296751" cy="27678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28" name="ZoneTexte 127">
            <a:extLst>
              <a:ext uri="{FF2B5EF4-FFF2-40B4-BE49-F238E27FC236}">
                <a16:creationId xmlns:a16="http://schemas.microsoft.com/office/drawing/2014/main" id="{50D86BAF-338B-47C8-BC6E-E0B184C62805}"/>
              </a:ext>
            </a:extLst>
          </p:cNvPr>
          <p:cNvSpPr txBox="1"/>
          <p:nvPr/>
        </p:nvSpPr>
        <p:spPr>
          <a:xfrm>
            <a:off x="3022395" y="2248619"/>
            <a:ext cx="1019857" cy="646331"/>
          </a:xfrm>
          <a:prstGeom prst="rect">
            <a:avLst/>
          </a:prstGeom>
          <a:noFill/>
        </p:spPr>
        <p:txBody>
          <a:bodyPr wrap="square" rtlCol="0">
            <a:spAutoFit/>
          </a:bodyPr>
          <a:lstStyle/>
          <a:p>
            <a:pPr algn="ctr"/>
            <a:r>
              <a:rPr lang="en-GB" dirty="0"/>
              <a:t>Radiator Fin</a:t>
            </a:r>
          </a:p>
        </p:txBody>
      </p:sp>
      <p:cxnSp>
        <p:nvCxnSpPr>
          <p:cNvPr id="129" name="Connecteur droit avec flèche 128">
            <a:extLst>
              <a:ext uri="{FF2B5EF4-FFF2-40B4-BE49-F238E27FC236}">
                <a16:creationId xmlns:a16="http://schemas.microsoft.com/office/drawing/2014/main" id="{DD389FFA-1562-48CC-89A1-C76DAE4F2726}"/>
              </a:ext>
            </a:extLst>
          </p:cNvPr>
          <p:cNvCxnSpPr>
            <a:cxnSpLocks/>
            <a:stCxn id="128" idx="2"/>
          </p:cNvCxnSpPr>
          <p:nvPr/>
        </p:nvCxnSpPr>
        <p:spPr>
          <a:xfrm>
            <a:off x="3532324" y="2894950"/>
            <a:ext cx="586056" cy="34073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33" name="ZoneTexte 132">
            <a:extLst>
              <a:ext uri="{FF2B5EF4-FFF2-40B4-BE49-F238E27FC236}">
                <a16:creationId xmlns:a16="http://schemas.microsoft.com/office/drawing/2014/main" id="{D4A09319-8C93-4DB7-A2D6-215EB897555A}"/>
              </a:ext>
            </a:extLst>
          </p:cNvPr>
          <p:cNvSpPr txBox="1"/>
          <p:nvPr/>
        </p:nvSpPr>
        <p:spPr>
          <a:xfrm>
            <a:off x="5040082" y="3658459"/>
            <a:ext cx="707331" cy="646331"/>
          </a:xfrm>
          <a:prstGeom prst="rect">
            <a:avLst/>
          </a:prstGeom>
          <a:noFill/>
        </p:spPr>
        <p:txBody>
          <a:bodyPr wrap="square" rtlCol="0">
            <a:spAutoFit/>
          </a:bodyPr>
          <a:lstStyle/>
          <a:p>
            <a:pPr algn="ctr"/>
            <a:r>
              <a:rPr lang="en-GB" dirty="0"/>
              <a:t>Heat Pipe</a:t>
            </a:r>
          </a:p>
        </p:txBody>
      </p:sp>
      <p:cxnSp>
        <p:nvCxnSpPr>
          <p:cNvPr id="134" name="Connecteur droit avec flèche 133">
            <a:extLst>
              <a:ext uri="{FF2B5EF4-FFF2-40B4-BE49-F238E27FC236}">
                <a16:creationId xmlns:a16="http://schemas.microsoft.com/office/drawing/2014/main" id="{E606ECFE-4C8D-4831-8EFF-1B989359FEC6}"/>
              </a:ext>
            </a:extLst>
          </p:cNvPr>
          <p:cNvCxnSpPr>
            <a:cxnSpLocks/>
          </p:cNvCxnSpPr>
          <p:nvPr/>
        </p:nvCxnSpPr>
        <p:spPr>
          <a:xfrm flipH="1">
            <a:off x="4681309" y="3973542"/>
            <a:ext cx="460172" cy="9917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39" name="ZoneTexte 138">
            <a:extLst>
              <a:ext uri="{FF2B5EF4-FFF2-40B4-BE49-F238E27FC236}">
                <a16:creationId xmlns:a16="http://schemas.microsoft.com/office/drawing/2014/main" id="{3EF61095-1512-4078-ABF2-081EF04BA706}"/>
              </a:ext>
            </a:extLst>
          </p:cNvPr>
          <p:cNvSpPr txBox="1"/>
          <p:nvPr/>
        </p:nvSpPr>
        <p:spPr>
          <a:xfrm>
            <a:off x="5810875" y="3443016"/>
            <a:ext cx="992083" cy="369332"/>
          </a:xfrm>
          <a:prstGeom prst="rect">
            <a:avLst/>
          </a:prstGeom>
          <a:noFill/>
        </p:spPr>
        <p:txBody>
          <a:bodyPr wrap="square" rtlCol="0">
            <a:spAutoFit/>
          </a:bodyPr>
          <a:lstStyle/>
          <a:p>
            <a:pPr algn="ctr"/>
            <a:r>
              <a:rPr lang="en-GB" dirty="0"/>
              <a:t>Pump</a:t>
            </a:r>
          </a:p>
        </p:txBody>
      </p:sp>
      <p:cxnSp>
        <p:nvCxnSpPr>
          <p:cNvPr id="140" name="Connecteur droit avec flèche 139">
            <a:extLst>
              <a:ext uri="{FF2B5EF4-FFF2-40B4-BE49-F238E27FC236}">
                <a16:creationId xmlns:a16="http://schemas.microsoft.com/office/drawing/2014/main" id="{061DE7BA-5B67-47DF-BB0F-96D704787FC5}"/>
              </a:ext>
            </a:extLst>
          </p:cNvPr>
          <p:cNvCxnSpPr>
            <a:cxnSpLocks/>
            <a:stCxn id="139" idx="2"/>
            <a:endCxn id="23" idx="1"/>
          </p:cNvCxnSpPr>
          <p:nvPr/>
        </p:nvCxnSpPr>
        <p:spPr>
          <a:xfrm>
            <a:off x="6306917" y="3812348"/>
            <a:ext cx="1002003" cy="19149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45" name="Connecteur droit avec flèche 144">
            <a:extLst>
              <a:ext uri="{FF2B5EF4-FFF2-40B4-BE49-F238E27FC236}">
                <a16:creationId xmlns:a16="http://schemas.microsoft.com/office/drawing/2014/main" id="{DEE2145F-3304-404C-8567-AEE3639A0602}"/>
              </a:ext>
            </a:extLst>
          </p:cNvPr>
          <p:cNvCxnSpPr>
            <a:cxnSpLocks/>
          </p:cNvCxnSpPr>
          <p:nvPr/>
        </p:nvCxnSpPr>
        <p:spPr>
          <a:xfrm>
            <a:off x="1912861" y="4777941"/>
            <a:ext cx="2588705" cy="648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48" name="ZoneTexte 147">
            <a:extLst>
              <a:ext uri="{FF2B5EF4-FFF2-40B4-BE49-F238E27FC236}">
                <a16:creationId xmlns:a16="http://schemas.microsoft.com/office/drawing/2014/main" id="{8A4D3EF0-32B3-41F5-B784-6940C7305513}"/>
              </a:ext>
            </a:extLst>
          </p:cNvPr>
          <p:cNvSpPr txBox="1"/>
          <p:nvPr/>
        </p:nvSpPr>
        <p:spPr>
          <a:xfrm>
            <a:off x="4513990" y="4617244"/>
            <a:ext cx="1792927" cy="369332"/>
          </a:xfrm>
          <a:prstGeom prst="rect">
            <a:avLst/>
          </a:prstGeom>
          <a:noFill/>
        </p:spPr>
        <p:txBody>
          <a:bodyPr wrap="none" rtlCol="0">
            <a:spAutoFit/>
          </a:bodyPr>
          <a:lstStyle/>
          <a:p>
            <a:r>
              <a:rPr lang="en-GB" dirty="0"/>
              <a:t>Increasing power</a:t>
            </a:r>
          </a:p>
        </p:txBody>
      </p:sp>
    </p:spTree>
    <p:extLst>
      <p:ext uri="{BB962C8B-B14F-4D97-AF65-F5344CB8AC3E}">
        <p14:creationId xmlns:p14="http://schemas.microsoft.com/office/powerpoint/2010/main" val="193091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31A61-73E5-46D6-9E50-3AA3C1E5FA52}"/>
              </a:ext>
            </a:extLst>
          </p:cNvPr>
          <p:cNvSpPr>
            <a:spLocks noGrp="1"/>
          </p:cNvSpPr>
          <p:nvPr>
            <p:ph type="title"/>
          </p:nvPr>
        </p:nvSpPr>
        <p:spPr/>
        <p:txBody>
          <a:bodyPr>
            <a:normAutofit/>
          </a:bodyPr>
          <a:lstStyle/>
          <a:p>
            <a:r>
              <a:rPr lang="en-GB" dirty="0"/>
              <a:t>Radiator Modelling</a:t>
            </a:r>
          </a:p>
        </p:txBody>
      </p:sp>
      <p:sp>
        <p:nvSpPr>
          <p:cNvPr id="4" name="Espace réservé du numéro de diapositive 3">
            <a:extLst>
              <a:ext uri="{FF2B5EF4-FFF2-40B4-BE49-F238E27FC236}">
                <a16:creationId xmlns:a16="http://schemas.microsoft.com/office/drawing/2014/main" id="{4F725737-0B37-43E7-8423-3B954341BF9F}"/>
              </a:ext>
            </a:extLst>
          </p:cNvPr>
          <p:cNvSpPr>
            <a:spLocks noGrp="1"/>
          </p:cNvSpPr>
          <p:nvPr>
            <p:ph type="sldNum" sz="quarter" idx="12"/>
          </p:nvPr>
        </p:nvSpPr>
        <p:spPr/>
        <p:txBody>
          <a:bodyPr/>
          <a:lstStyle/>
          <a:p>
            <a:fld id="{0ABA5874-CF4A-CC44-94E1-74AC7DBBA936}" type="slidenum">
              <a:rPr lang="en-US" noProof="0" smtClean="0"/>
              <a:t>22</a:t>
            </a:fld>
            <a:endParaRPr lang="en-US" noProof="0" dirty="0"/>
          </a:p>
        </p:txBody>
      </p:sp>
      <p:sp>
        <p:nvSpPr>
          <p:cNvPr id="5" name="Espace réservé du pied de page 4">
            <a:extLst>
              <a:ext uri="{FF2B5EF4-FFF2-40B4-BE49-F238E27FC236}">
                <a16:creationId xmlns:a16="http://schemas.microsoft.com/office/drawing/2014/main" id="{E8F74717-CD72-4B0D-9C6E-BD2378FA54CB}"/>
              </a:ext>
            </a:extLst>
          </p:cNvPr>
          <p:cNvSpPr>
            <a:spLocks noGrp="1"/>
          </p:cNvSpPr>
          <p:nvPr>
            <p:ph type="ftr" sz="quarter" idx="10"/>
          </p:nvPr>
        </p:nvSpPr>
        <p:spPr/>
        <p:txBody>
          <a:bodyPr/>
          <a:lstStyle/>
          <a:p>
            <a:r>
              <a:rPr lang="fr-FR"/>
              <a:t>CST</a:t>
            </a:r>
            <a:endParaRPr lang="en-US" dirty="0"/>
          </a:p>
        </p:txBody>
      </p:sp>
      <p:grpSp>
        <p:nvGrpSpPr>
          <p:cNvPr id="14" name="Groupe 13">
            <a:extLst>
              <a:ext uri="{FF2B5EF4-FFF2-40B4-BE49-F238E27FC236}">
                <a16:creationId xmlns:a16="http://schemas.microsoft.com/office/drawing/2014/main" id="{F4E22CAB-1C87-4CE8-A01D-A8068A76FB9E}"/>
              </a:ext>
            </a:extLst>
          </p:cNvPr>
          <p:cNvGrpSpPr/>
          <p:nvPr/>
        </p:nvGrpSpPr>
        <p:grpSpPr>
          <a:xfrm>
            <a:off x="6051356" y="902093"/>
            <a:ext cx="1520330" cy="3610776"/>
            <a:chOff x="3451481" y="1067779"/>
            <a:chExt cx="1520330" cy="3610776"/>
          </a:xfrm>
        </p:grpSpPr>
        <p:grpSp>
          <p:nvGrpSpPr>
            <p:cNvPr id="9" name="Groupe 8">
              <a:extLst>
                <a:ext uri="{FF2B5EF4-FFF2-40B4-BE49-F238E27FC236}">
                  <a16:creationId xmlns:a16="http://schemas.microsoft.com/office/drawing/2014/main" id="{5497D158-8105-4048-A304-E0AF2EF26347}"/>
                </a:ext>
              </a:extLst>
            </p:cNvPr>
            <p:cNvGrpSpPr/>
            <p:nvPr/>
          </p:nvGrpSpPr>
          <p:grpSpPr>
            <a:xfrm flipV="1">
              <a:off x="3775229" y="1759914"/>
              <a:ext cx="1196582" cy="2918641"/>
              <a:chOff x="2406060" y="857486"/>
              <a:chExt cx="1196582" cy="2918641"/>
            </a:xfrm>
          </p:grpSpPr>
          <p:sp>
            <p:nvSpPr>
              <p:cNvPr id="76" name="Cylindre 75">
                <a:extLst>
                  <a:ext uri="{FF2B5EF4-FFF2-40B4-BE49-F238E27FC236}">
                    <a16:creationId xmlns:a16="http://schemas.microsoft.com/office/drawing/2014/main" id="{7E4777A0-91C8-4D46-BEE0-FEE509CE11EF}"/>
                  </a:ext>
                </a:extLst>
              </p:cNvPr>
              <p:cNvSpPr/>
              <p:nvPr/>
            </p:nvSpPr>
            <p:spPr>
              <a:xfrm>
                <a:off x="2930872" y="857486"/>
                <a:ext cx="118751" cy="291864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7" name="Rectangle 76">
                <a:extLst>
                  <a:ext uri="{FF2B5EF4-FFF2-40B4-BE49-F238E27FC236}">
                    <a16:creationId xmlns:a16="http://schemas.microsoft.com/office/drawing/2014/main" id="{73FAEA44-92CE-41E8-B786-310AD0681760}"/>
                  </a:ext>
                </a:extLst>
              </p:cNvPr>
              <p:cNvSpPr/>
              <p:nvPr/>
            </p:nvSpPr>
            <p:spPr>
              <a:xfrm>
                <a:off x="2406060" y="903513"/>
                <a:ext cx="524813" cy="1512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Rectangle 77">
                <a:extLst>
                  <a:ext uri="{FF2B5EF4-FFF2-40B4-BE49-F238E27FC236}">
                    <a16:creationId xmlns:a16="http://schemas.microsoft.com/office/drawing/2014/main" id="{64D2EC79-9798-4477-BF6D-A044EB203A73}"/>
                  </a:ext>
                </a:extLst>
              </p:cNvPr>
              <p:cNvSpPr/>
              <p:nvPr/>
            </p:nvSpPr>
            <p:spPr>
              <a:xfrm>
                <a:off x="3049624" y="903513"/>
                <a:ext cx="553018" cy="1512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25" name="Groupe 24">
              <a:extLst>
                <a:ext uri="{FF2B5EF4-FFF2-40B4-BE49-F238E27FC236}">
                  <a16:creationId xmlns:a16="http://schemas.microsoft.com/office/drawing/2014/main" id="{575B855F-D83D-4C43-8AB4-61896D421F70}"/>
                </a:ext>
              </a:extLst>
            </p:cNvPr>
            <p:cNvGrpSpPr/>
            <p:nvPr/>
          </p:nvGrpSpPr>
          <p:grpSpPr>
            <a:xfrm>
              <a:off x="3451481" y="1067779"/>
              <a:ext cx="755437" cy="1731401"/>
              <a:chOff x="3862122" y="1594728"/>
              <a:chExt cx="1041286" cy="2451180"/>
            </a:xfrm>
          </p:grpSpPr>
          <p:sp>
            <p:nvSpPr>
              <p:cNvPr id="26" name="Cylindre 25">
                <a:extLst>
                  <a:ext uri="{FF2B5EF4-FFF2-40B4-BE49-F238E27FC236}">
                    <a16:creationId xmlns:a16="http://schemas.microsoft.com/office/drawing/2014/main" id="{93775B9F-D0FB-4543-9C5A-242F3EC68370}"/>
                  </a:ext>
                </a:extLst>
              </p:cNvPr>
              <p:cNvSpPr/>
              <p:nvPr/>
            </p:nvSpPr>
            <p:spPr>
              <a:xfrm rot="10800000">
                <a:off x="4331994" y="2847593"/>
                <a:ext cx="91802" cy="86754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ED572219-CCE7-44BC-BB73-4518D4111D58}"/>
                  </a:ext>
                </a:extLst>
              </p:cNvPr>
              <p:cNvCxnSpPr>
                <a:cxnSpLocks/>
              </p:cNvCxnSpPr>
              <p:nvPr/>
            </p:nvCxnSpPr>
            <p:spPr>
              <a:xfrm>
                <a:off x="4661002"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AEA824AA-E077-413F-8C31-629D85D987C1}"/>
                  </a:ext>
                </a:extLst>
              </p:cNvPr>
              <p:cNvCxnSpPr>
                <a:cxnSpLocks/>
              </p:cNvCxnSpPr>
              <p:nvPr/>
            </p:nvCxnSpPr>
            <p:spPr>
              <a:xfrm>
                <a:off x="4104406"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29" name="Groupe 28">
                <a:extLst>
                  <a:ext uri="{FF2B5EF4-FFF2-40B4-BE49-F238E27FC236}">
                    <a16:creationId xmlns:a16="http://schemas.microsoft.com/office/drawing/2014/main" id="{4BCBE05C-1BD6-4E31-AA89-AA6087CE3CCB}"/>
                  </a:ext>
                </a:extLst>
              </p:cNvPr>
              <p:cNvGrpSpPr/>
              <p:nvPr/>
            </p:nvGrpSpPr>
            <p:grpSpPr>
              <a:xfrm>
                <a:off x="3862122" y="1594728"/>
                <a:ext cx="1041286" cy="2451180"/>
                <a:chOff x="3963582" y="1327720"/>
                <a:chExt cx="1216888" cy="2955791"/>
              </a:xfrm>
            </p:grpSpPr>
            <p:sp>
              <p:nvSpPr>
                <p:cNvPr id="44" name="Arc 43">
                  <a:extLst>
                    <a:ext uri="{FF2B5EF4-FFF2-40B4-BE49-F238E27FC236}">
                      <a16:creationId xmlns:a16="http://schemas.microsoft.com/office/drawing/2014/main" id="{4FA3D65E-4E32-4B07-B642-CDC9B2F4CF20}"/>
                    </a:ext>
                  </a:extLst>
                </p:cNvPr>
                <p:cNvSpPr/>
                <p:nvPr/>
              </p:nvSpPr>
              <p:spPr>
                <a:xfrm rot="16200000">
                  <a:off x="4108704" y="1358200"/>
                  <a:ext cx="926592" cy="865632"/>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45" name="Connecteur droit 44">
                  <a:extLst>
                    <a:ext uri="{FF2B5EF4-FFF2-40B4-BE49-F238E27FC236}">
                      <a16:creationId xmlns:a16="http://schemas.microsoft.com/office/drawing/2014/main" id="{10AE2EDE-40B8-4AD3-969E-7B13CEF71DD0}"/>
                    </a:ext>
                  </a:extLst>
                </p:cNvPr>
                <p:cNvCxnSpPr>
                  <a:cxnSpLocks/>
                  <a:stCxn id="44" idx="0"/>
                </p:cNvCxnSpPr>
                <p:nvPr/>
              </p:nvCxnSpPr>
              <p:spPr>
                <a:xfrm flipH="1">
                  <a:off x="4139184" y="1783803"/>
                  <a:ext cx="52" cy="11026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F972AE42-80D0-4491-8478-83EEB9C3F2F6}"/>
                    </a:ext>
                  </a:extLst>
                </p:cNvPr>
                <p:cNvCxnSpPr>
                  <a:cxnSpLocks/>
                </p:cNvCxnSpPr>
                <p:nvPr/>
              </p:nvCxnSpPr>
              <p:spPr>
                <a:xfrm>
                  <a:off x="5004816" y="1783802"/>
                  <a:ext cx="0" cy="110260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BDDC6DCA-474C-4ABA-9219-DA26B5A8D570}"/>
                    </a:ext>
                  </a:extLst>
                </p:cNvPr>
                <p:cNvCxnSpPr>
                  <a:cxnSpLocks/>
                </p:cNvCxnSpPr>
                <p:nvPr/>
              </p:nvCxnSpPr>
              <p:spPr>
                <a:xfrm flipH="1">
                  <a:off x="3963582" y="2886410"/>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C7E7D938-F6FF-47A7-A775-D841264779E4}"/>
                    </a:ext>
                  </a:extLst>
                </p:cNvPr>
                <p:cNvCxnSpPr/>
                <p:nvPr/>
              </p:nvCxnSpPr>
              <p:spPr>
                <a:xfrm>
                  <a:off x="3963582" y="3075386"/>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9" name="Arc 48">
                  <a:extLst>
                    <a:ext uri="{FF2B5EF4-FFF2-40B4-BE49-F238E27FC236}">
                      <a16:creationId xmlns:a16="http://schemas.microsoft.com/office/drawing/2014/main" id="{18156752-7553-496C-9864-E90D4C883D41}"/>
                    </a:ext>
                  </a:extLst>
                </p:cNvPr>
                <p:cNvSpPr/>
                <p:nvPr/>
              </p:nvSpPr>
              <p:spPr>
                <a:xfrm rot="5400000" flipV="1">
                  <a:off x="4108704" y="3211797"/>
                  <a:ext cx="926592" cy="1216836"/>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50" name="Groupe 49">
                  <a:extLst>
                    <a:ext uri="{FF2B5EF4-FFF2-40B4-BE49-F238E27FC236}">
                      <a16:creationId xmlns:a16="http://schemas.microsoft.com/office/drawing/2014/main" id="{C405A6AD-D817-4DE8-BD0F-BCA3726A1D43}"/>
                    </a:ext>
                  </a:extLst>
                </p:cNvPr>
                <p:cNvGrpSpPr/>
                <p:nvPr/>
              </p:nvGrpSpPr>
              <p:grpSpPr>
                <a:xfrm flipH="1">
                  <a:off x="5004816" y="2886410"/>
                  <a:ext cx="175654" cy="963168"/>
                  <a:chOff x="5870448" y="3182112"/>
                  <a:chExt cx="175654" cy="963168"/>
                </a:xfrm>
              </p:grpSpPr>
              <p:cxnSp>
                <p:nvCxnSpPr>
                  <p:cNvPr id="51" name="Connecteur droit 50">
                    <a:extLst>
                      <a:ext uri="{FF2B5EF4-FFF2-40B4-BE49-F238E27FC236}">
                        <a16:creationId xmlns:a16="http://schemas.microsoft.com/office/drawing/2014/main" id="{1BB2F3C3-FD26-4DCB-B170-97EE8A0EB1D0}"/>
                      </a:ext>
                    </a:extLst>
                  </p:cNvPr>
                  <p:cNvCxnSpPr>
                    <a:cxnSpLocks/>
                  </p:cNvCxnSpPr>
                  <p:nvPr/>
                </p:nvCxnSpPr>
                <p:spPr>
                  <a:xfrm flipH="1">
                    <a:off x="5870448" y="3182112"/>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E2C02CC5-87A8-43EA-BA7B-A193B7781F02}"/>
                      </a:ext>
                    </a:extLst>
                  </p:cNvPr>
                  <p:cNvCxnSpPr/>
                  <p:nvPr/>
                </p:nvCxnSpPr>
                <p:spPr>
                  <a:xfrm>
                    <a:off x="5870448" y="3371088"/>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30" name="Groupe 29">
                <a:extLst>
                  <a:ext uri="{FF2B5EF4-FFF2-40B4-BE49-F238E27FC236}">
                    <a16:creationId xmlns:a16="http://schemas.microsoft.com/office/drawing/2014/main" id="{DA11D04B-484E-41C9-A581-756BD804C386}"/>
                  </a:ext>
                </a:extLst>
              </p:cNvPr>
              <p:cNvGrpSpPr/>
              <p:nvPr/>
            </p:nvGrpSpPr>
            <p:grpSpPr>
              <a:xfrm>
                <a:off x="4104406" y="1707887"/>
                <a:ext cx="556673" cy="1059952"/>
                <a:chOff x="6062164" y="1523412"/>
                <a:chExt cx="740718" cy="1318182"/>
              </a:xfrm>
            </p:grpSpPr>
            <p:sp>
              <p:nvSpPr>
                <p:cNvPr id="41" name="Arc 40">
                  <a:extLst>
                    <a:ext uri="{FF2B5EF4-FFF2-40B4-BE49-F238E27FC236}">
                      <a16:creationId xmlns:a16="http://schemas.microsoft.com/office/drawing/2014/main" id="{331C9EF0-1481-4260-AC51-2C9B81ADDA43}"/>
                    </a:ext>
                  </a:extLst>
                </p:cNvPr>
                <p:cNvSpPr/>
                <p:nvPr/>
              </p:nvSpPr>
              <p:spPr>
                <a:xfrm rot="16200000">
                  <a:off x="6040714" y="1544862"/>
                  <a:ext cx="783618" cy="740718"/>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42" name="Connecteur droit 41">
                  <a:extLst>
                    <a:ext uri="{FF2B5EF4-FFF2-40B4-BE49-F238E27FC236}">
                      <a16:creationId xmlns:a16="http://schemas.microsoft.com/office/drawing/2014/main" id="{D493EEC1-8BDE-4737-A527-D18BA25128A5}"/>
                    </a:ext>
                  </a:extLst>
                </p:cNvPr>
                <p:cNvCxnSpPr>
                  <a:cxnSpLocks/>
                  <a:stCxn id="41" idx="0"/>
                </p:cNvCxnSpPr>
                <p:nvPr/>
              </p:nvCxnSpPr>
              <p:spPr>
                <a:xfrm flipH="1">
                  <a:off x="6062164" y="1909121"/>
                  <a:ext cx="44" cy="9324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E392F74-5482-4FB3-B33D-3B96AC75A75E}"/>
                    </a:ext>
                  </a:extLst>
                </p:cNvPr>
                <p:cNvCxnSpPr>
                  <a:cxnSpLocks/>
                </p:cNvCxnSpPr>
                <p:nvPr/>
              </p:nvCxnSpPr>
              <p:spPr>
                <a:xfrm>
                  <a:off x="6802882" y="1909120"/>
                  <a:ext cx="0" cy="93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31" name="Rectangle : coins arrondis 30">
                <a:extLst>
                  <a:ext uri="{FF2B5EF4-FFF2-40B4-BE49-F238E27FC236}">
                    <a16:creationId xmlns:a16="http://schemas.microsoft.com/office/drawing/2014/main" id="{684FE6D0-9232-411C-9AB2-07ADA161C709}"/>
                  </a:ext>
                </a:extLst>
              </p:cNvPr>
              <p:cNvSpPr/>
              <p:nvPr/>
            </p:nvSpPr>
            <p:spPr>
              <a:xfrm>
                <a:off x="3998638" y="1949459"/>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4B72F10B-3A06-4586-9DE7-90E5CF5DABBB}"/>
                  </a:ext>
                </a:extLst>
              </p:cNvPr>
              <p:cNvSpPr/>
              <p:nvPr/>
            </p:nvSpPr>
            <p:spPr>
              <a:xfrm>
                <a:off x="4674870" y="1950293"/>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3" name="Rectangle : coins arrondis 32">
                <a:extLst>
                  <a:ext uri="{FF2B5EF4-FFF2-40B4-BE49-F238E27FC236}">
                    <a16:creationId xmlns:a16="http://schemas.microsoft.com/office/drawing/2014/main" id="{FDE81564-09DE-4DEE-A0F7-C45666ADF6AD}"/>
                  </a:ext>
                </a:extLst>
              </p:cNvPr>
              <p:cNvSpPr/>
              <p:nvPr/>
            </p:nvSpPr>
            <p:spPr>
              <a:xfrm>
                <a:off x="3998638" y="2574599"/>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id="{139B688C-66BE-43EE-99C1-1B4E86FB67AA}"/>
                  </a:ext>
                </a:extLst>
              </p:cNvPr>
              <p:cNvSpPr/>
              <p:nvPr/>
            </p:nvSpPr>
            <p:spPr>
              <a:xfrm>
                <a:off x="4674870" y="2575433"/>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 coins arrondis 34">
                <a:extLst>
                  <a:ext uri="{FF2B5EF4-FFF2-40B4-BE49-F238E27FC236}">
                    <a16:creationId xmlns:a16="http://schemas.microsoft.com/office/drawing/2014/main" id="{C9236DC9-F343-4519-8D65-4F68C7541912}"/>
                  </a:ext>
                </a:extLst>
              </p:cNvPr>
              <p:cNvSpPr/>
              <p:nvPr/>
            </p:nvSpPr>
            <p:spPr>
              <a:xfrm>
                <a:off x="4147916" y="2052748"/>
                <a:ext cx="459958" cy="4387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7AAC9E06-570F-4860-AD3A-46BF78D67A79}"/>
                  </a:ext>
                </a:extLst>
              </p:cNvPr>
              <p:cNvSpPr/>
              <p:nvPr/>
            </p:nvSpPr>
            <p:spPr>
              <a:xfrm>
                <a:off x="4149041" y="2678426"/>
                <a:ext cx="459958" cy="476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 coins arrondis 36">
                <a:extLst>
                  <a:ext uri="{FF2B5EF4-FFF2-40B4-BE49-F238E27FC236}">
                    <a16:creationId xmlns:a16="http://schemas.microsoft.com/office/drawing/2014/main" id="{F26909BE-032A-4CDF-B3F3-FA339F20AB71}"/>
                  </a:ext>
                </a:extLst>
              </p:cNvPr>
              <p:cNvSpPr/>
              <p:nvPr/>
            </p:nvSpPr>
            <p:spPr>
              <a:xfrm>
                <a:off x="3921053" y="3125638"/>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6FD3BF9D-8E09-4F11-81D5-899F92EB105E}"/>
                  </a:ext>
                </a:extLst>
              </p:cNvPr>
              <p:cNvSpPr/>
              <p:nvPr/>
            </p:nvSpPr>
            <p:spPr>
              <a:xfrm>
                <a:off x="4725041" y="3146239"/>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C1D109C4-6E50-4130-8926-AA4958ED05E6}"/>
                  </a:ext>
                </a:extLst>
              </p:cNvPr>
              <p:cNvSpPr/>
              <p:nvPr/>
            </p:nvSpPr>
            <p:spPr>
              <a:xfrm>
                <a:off x="4193579" y="3380841"/>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40" name="Rectangle : coins arrondis 39">
                <a:extLst>
                  <a:ext uri="{FF2B5EF4-FFF2-40B4-BE49-F238E27FC236}">
                    <a16:creationId xmlns:a16="http://schemas.microsoft.com/office/drawing/2014/main" id="{AD92D543-3150-47A0-BCB0-7C09A1DAEB36}"/>
                  </a:ext>
                </a:extLst>
              </p:cNvPr>
              <p:cNvSpPr/>
              <p:nvPr/>
            </p:nvSpPr>
            <p:spPr>
              <a:xfrm>
                <a:off x="4455750" y="3378078"/>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grpSp>
        <p:sp>
          <p:nvSpPr>
            <p:cNvPr id="13" name="Rectangle : coins arrondis 12">
              <a:extLst>
                <a:ext uri="{FF2B5EF4-FFF2-40B4-BE49-F238E27FC236}">
                  <a16:creationId xmlns:a16="http://schemas.microsoft.com/office/drawing/2014/main" id="{CCF1F373-0BD5-42A7-B006-6F9129F94339}"/>
                </a:ext>
              </a:extLst>
            </p:cNvPr>
            <p:cNvSpPr/>
            <p:nvPr/>
          </p:nvSpPr>
          <p:spPr>
            <a:xfrm>
              <a:off x="4127153" y="1760504"/>
              <a:ext cx="159465" cy="1359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mc:AlternateContent xmlns:mc="http://schemas.openxmlformats.org/markup-compatibility/2006">
        <mc:Choice xmlns:a14="http://schemas.microsoft.com/office/drawing/2010/main" Requires="a14">
          <p:sp>
            <p:nvSpPr>
              <p:cNvPr id="55" name="ZoneTexte 54">
                <a:extLst>
                  <a:ext uri="{FF2B5EF4-FFF2-40B4-BE49-F238E27FC236}">
                    <a16:creationId xmlns:a16="http://schemas.microsoft.com/office/drawing/2014/main" id="{3ECCEB8A-62B7-4BDF-A10E-D82FB26F121B}"/>
                  </a:ext>
                </a:extLst>
              </p:cNvPr>
              <p:cNvSpPr txBox="1"/>
              <p:nvPr/>
            </p:nvSpPr>
            <p:spPr>
              <a:xfrm>
                <a:off x="299883" y="1017833"/>
                <a:ext cx="5041462" cy="2418739"/>
              </a:xfrm>
              <a:prstGeom prst="rect">
                <a:avLst/>
              </a:prstGeom>
              <a:noFill/>
            </p:spPr>
            <p:txBody>
              <a:bodyPr wrap="square" rtlCol="0">
                <a:spAutoFit/>
              </a:bodyPr>
              <a:lstStyle/>
              <a:p>
                <a:pPr>
                  <a:spcAft>
                    <a:spcPts val="600"/>
                  </a:spcAft>
                </a:pPr>
                <a:r>
                  <a:rPr lang="en-GB" b="1" dirty="0"/>
                  <a:t>Radiator Fin Heat rejection model</a:t>
                </a:r>
              </a:p>
              <a:p>
                <a:pPr marL="742950" lvl="1" indent="-285750">
                  <a:buFont typeface="Arial" panose="020B0604020202020204" pitchFamily="34" charset="0"/>
                  <a:buChar char="•"/>
                </a:pPr>
                <a:r>
                  <a:rPr lang="en-GB" sz="1600" dirty="0"/>
                  <a:t>1D Model to predict heat flux limits in heat pipes  </a:t>
                </a:r>
              </a:p>
              <a:p>
                <a:pPr marL="742950" lvl="1" indent="-285750">
                  <a:buFont typeface="Arial" panose="020B0604020202020204" pitchFamily="34" charset="0"/>
                  <a:buChar char="•"/>
                </a:pPr>
                <a:r>
                  <a:rPr lang="en-GB" sz="1600" dirty="0"/>
                  <a:t>1D model based on heat equation and Stephan Boltzmann Black body radiation equation:</a:t>
                </a:r>
              </a:p>
              <a:p>
                <a:pPr lvl="1"/>
                <a:r>
                  <a:rPr lang="en-GB" sz="1600" dirty="0"/>
                  <a:t>	</a:t>
                </a:r>
                <a:r>
                  <a:rPr lang="fr-FR" sz="1600" dirty="0">
                    <a:effectLst/>
                    <a:ea typeface="Calibri" panose="020F0502020204030204" pitchFamily="34" charset="0"/>
                    <a:cs typeface="Times New Roman" panose="02020603050405020304" pitchFamily="18" charset="0"/>
                  </a:rPr>
                  <a:t> </a:t>
                </a:r>
                <a14:m>
                  <m:oMath xmlns:m="http://schemas.openxmlformats.org/officeDocument/2006/math">
                    <m:f>
                      <m:fPr>
                        <m:ctrlPr>
                          <a:rPr lang="fr-FR" sz="16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AR" sz="1600" i="1">
                                <a:effectLst/>
                                <a:latin typeface="Cambria Math" panose="02040503050406030204" pitchFamily="18" charset="0"/>
                                <a:ea typeface="Calibri" panose="020F0502020204030204" pitchFamily="34" charset="0"/>
                                <a:cs typeface="Times New Roman" panose="02020603050405020304" pitchFamily="18" charset="0"/>
                              </a:rPr>
                              <m:t>𝜕</m:t>
                            </m:r>
                          </m:e>
                          <m:sup>
                            <m:r>
                              <a:rPr lang="es-AR"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AR" sz="1600" i="1">
                            <a:effectLst/>
                            <a:latin typeface="Cambria Math" panose="02040503050406030204" pitchFamily="18" charset="0"/>
                            <a:ea typeface="Calibri" panose="020F0502020204030204" pitchFamily="34" charset="0"/>
                            <a:cs typeface="Times New Roman" panose="02020603050405020304" pitchFamily="18" charset="0"/>
                          </a:rPr>
                          <m:t>𝑇</m:t>
                        </m:r>
                      </m:num>
                      <m:den>
                        <m:r>
                          <a:rPr lang="es-AR"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AR" sz="1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s-AR" sz="16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s-AR" sz="1600" i="1">
                        <a:effectLst/>
                        <a:latin typeface="Cambria Math" panose="02040503050406030204" pitchFamily="18" charset="0"/>
                        <a:ea typeface="Calibri" panose="020F0502020204030204" pitchFamily="34" charset="0"/>
                        <a:cs typeface="Times New Roman" panose="02020603050405020304" pitchFamily="18" charset="0"/>
                      </a:rPr>
                      <m:t>= − </m:t>
                    </m:r>
                    <m:f>
                      <m:f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AR" sz="1600" i="1">
                                <a:effectLst/>
                                <a:latin typeface="Cambria Math" panose="02040503050406030204" pitchFamily="18" charset="0"/>
                                <a:ea typeface="Calibri" panose="020F0502020204030204" pitchFamily="34" charset="0"/>
                                <a:cs typeface="Times New Roman" panose="02020603050405020304" pitchFamily="18" charset="0"/>
                              </a:rPr>
                              <m:t>𝑞</m:t>
                            </m:r>
                          </m:e>
                          <m:sub>
                            <m:r>
                              <a:rPr lang="es-AR" sz="1600" i="1">
                                <a:effectLst/>
                                <a:latin typeface="Cambria Math" panose="02040503050406030204" pitchFamily="18" charset="0"/>
                                <a:ea typeface="Calibri" panose="020F0502020204030204" pitchFamily="34" charset="0"/>
                                <a:cs typeface="Times New Roman" panose="02020603050405020304" pitchFamily="18" charset="0"/>
                              </a:rPr>
                              <m:t>𝑣</m:t>
                            </m:r>
                          </m:sub>
                        </m:sSub>
                      </m:num>
                      <m:den>
                        <m:r>
                          <a:rPr lang="es-AR" sz="1600" i="1">
                            <a:effectLst/>
                            <a:latin typeface="Cambria Math" panose="02040503050406030204" pitchFamily="18" charset="0"/>
                            <a:ea typeface="Calibri" panose="020F0502020204030204" pitchFamily="34" charset="0"/>
                            <a:cs typeface="Times New Roman" panose="02020603050405020304" pitchFamily="18" charset="0"/>
                          </a:rPr>
                          <m:t>𝑘</m:t>
                        </m:r>
                      </m:den>
                    </m:f>
                  </m:oMath>
                </a14:m>
                <a:endParaRPr lang="en-GB" sz="1600" dirty="0"/>
              </a:p>
              <a:p>
                <a:pPr lvl="1"/>
                <a14:m>
                  <m:oMathPara xmlns:m="http://schemas.openxmlformats.org/officeDocument/2006/math">
                    <m:oMathParaPr>
                      <m:jc m:val="centerGroup"/>
                    </m:oMathParaPr>
                    <m:oMath xmlns:m="http://schemas.openxmlformats.org/officeDocument/2006/math">
                      <m:r>
                        <a:rPr lang="es-AR" sz="1600" b="0" i="1" smtClean="0">
                          <a:effectLst/>
                          <a:latin typeface="Cambria Math" panose="02040503050406030204" pitchFamily="18" charset="0"/>
                          <a:ea typeface="Times New Roman" panose="02020603050405020304" pitchFamily="18" charset="0"/>
                          <a:cs typeface="Times New Roman" panose="02020603050405020304" pitchFamily="18" charset="0"/>
                        </a:rPr>
                        <m:t>𝑑𝑄</m:t>
                      </m:r>
                      <m:r>
                        <a:rPr lang="es-AR" sz="16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𝑑𝑦</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𝜎</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𝜀</m:t>
                      </m:r>
                      <m:r>
                        <a:rPr lang="es-AR"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fr-FR" sz="1600" i="1">
                              <a:latin typeface="Cambria Math" panose="02040503050406030204" pitchFamily="18" charset="0"/>
                            </a:rPr>
                          </m:ctrlPr>
                        </m:sSupPr>
                        <m:e>
                          <m:r>
                            <a:rPr lang="fr-FR" sz="1600" i="1">
                              <a:latin typeface="Cambria Math" panose="02040503050406030204" pitchFamily="18" charset="0"/>
                            </a:rPr>
                            <m:t>𝑇</m:t>
                          </m:r>
                          <m:d>
                            <m:dPr>
                              <m:ctrlPr>
                                <a:rPr lang="fr-FR" sz="1600" i="1">
                                  <a:latin typeface="Cambria Math" panose="02040503050406030204" pitchFamily="18" charset="0"/>
                                </a:rPr>
                              </m:ctrlPr>
                            </m:dPr>
                            <m:e>
                              <m:r>
                                <a:rPr lang="fr-FR" sz="1600" i="1">
                                  <a:latin typeface="Cambria Math" panose="02040503050406030204" pitchFamily="18" charset="0"/>
                                </a:rPr>
                                <m:t>𝑥</m:t>
                              </m:r>
                            </m:e>
                          </m:d>
                        </m:e>
                        <m:sup>
                          <m:r>
                            <a:rPr lang="fr-FR" sz="1600">
                              <a:latin typeface="Cambria Math" panose="02040503050406030204" pitchFamily="18" charset="0"/>
                            </a:rPr>
                            <m:t>4</m:t>
                          </m:r>
                        </m:sup>
                      </m:sSup>
                      <m:r>
                        <a:rPr lang="es-AR" sz="16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fr-FR" sz="16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AR" sz="16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fr-FR" sz="1600" b="0" i="1" smtClean="0">
                              <a:effectLst/>
                              <a:latin typeface="Cambria Math" panose="02040503050406030204" pitchFamily="18" charset="0"/>
                              <a:ea typeface="Times New Roman" panose="02020603050405020304" pitchFamily="18" charset="0"/>
                              <a:cs typeface="Times New Roman" panose="02020603050405020304" pitchFamily="18" charset="0"/>
                            </a:rPr>
                            <m:t>𝑠𝑝𝑎𝑐𝑒</m:t>
                          </m:r>
                        </m:sub>
                        <m:sup>
                          <m:r>
                            <a:rPr lang="es-AR" sz="1600" i="1">
                              <a:effectLst/>
                              <a:latin typeface="Cambria Math" panose="02040503050406030204" pitchFamily="18" charset="0"/>
                              <a:ea typeface="Times New Roman" panose="02020603050405020304" pitchFamily="18" charset="0"/>
                              <a:cs typeface="Times New Roman" panose="02020603050405020304" pitchFamily="18" charset="0"/>
                            </a:rPr>
                            <m:t>4</m:t>
                          </m:r>
                        </m:sup>
                      </m:sSubSup>
                      <m:r>
                        <a:rPr lang="es-AR" sz="16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GB" sz="1600" dirty="0"/>
              </a:p>
              <a:p>
                <a:pPr lvl="1"/>
                <a:r>
                  <a:rPr lang="en-GB" sz="1600" dirty="0"/>
                  <a:t>	</a:t>
                </a:r>
                <a14:m>
                  <m:oMath xmlns:m="http://schemas.openxmlformats.org/officeDocument/2006/math">
                    <m:r>
                      <a:rPr lang="fr-FR" sz="1600" i="1" smtClean="0">
                        <a:latin typeface="Cambria Math" panose="02040503050406030204" pitchFamily="18" charset="0"/>
                      </a:rPr>
                      <m:t>𝑄</m:t>
                    </m:r>
                    <m:r>
                      <a:rPr lang="fr-FR" sz="1600" i="0">
                        <a:latin typeface="Cambria Math" panose="02040503050406030204" pitchFamily="18" charset="0"/>
                      </a:rPr>
                      <m:t>=</m:t>
                    </m:r>
                    <m:r>
                      <a:rPr lang="fr-FR" sz="1600" i="1">
                        <a:latin typeface="Cambria Math" panose="02040503050406030204" pitchFamily="18" charset="0"/>
                      </a:rPr>
                      <m:t>𝜎</m:t>
                    </m:r>
                    <m:r>
                      <a:rPr lang="fr-FR" sz="1600" i="0">
                        <a:latin typeface="Cambria Math" panose="02040503050406030204" pitchFamily="18" charset="0"/>
                      </a:rPr>
                      <m:t> </m:t>
                    </m:r>
                    <m:r>
                      <a:rPr lang="fr-FR" sz="1600" i="1">
                        <a:latin typeface="Cambria Math" panose="02040503050406030204" pitchFamily="18" charset="0"/>
                      </a:rPr>
                      <m:t>𝜀</m:t>
                    </m:r>
                    <m:r>
                      <a:rPr lang="fr-FR" sz="1600" i="0">
                        <a:latin typeface="Cambria Math" panose="02040503050406030204" pitchFamily="18" charset="0"/>
                      </a:rPr>
                      <m:t> </m:t>
                    </m:r>
                    <m:sSub>
                      <m:sSubPr>
                        <m:ctrlPr>
                          <a:rPr lang="fr-FR" sz="1600" i="1">
                            <a:solidFill>
                              <a:srgbClr val="836967"/>
                            </a:solidFill>
                            <a:latin typeface="Cambria Math" panose="02040503050406030204" pitchFamily="18" charset="0"/>
                          </a:rPr>
                        </m:ctrlPr>
                      </m:sSubPr>
                      <m:e>
                        <m:r>
                          <a:rPr lang="fr-FR" sz="1600" i="1">
                            <a:latin typeface="Cambria Math" panose="02040503050406030204" pitchFamily="18" charset="0"/>
                          </a:rPr>
                          <m:t>𝐿</m:t>
                        </m:r>
                      </m:e>
                      <m:sub>
                        <m:r>
                          <a:rPr lang="fr-FR" sz="1600" i="1">
                            <a:latin typeface="Cambria Math" panose="02040503050406030204" pitchFamily="18" charset="0"/>
                          </a:rPr>
                          <m:t>𝑦</m:t>
                        </m:r>
                      </m:sub>
                    </m:sSub>
                    <m:nary>
                      <m:naryPr>
                        <m:limLoc m:val="subSup"/>
                        <m:ctrlPr>
                          <a:rPr lang="fr-FR" sz="1600" i="1">
                            <a:latin typeface="Cambria Math" panose="02040503050406030204" pitchFamily="18" charset="0"/>
                          </a:rPr>
                        </m:ctrlPr>
                      </m:naryPr>
                      <m:sub>
                        <m:r>
                          <a:rPr lang="fr-FR" sz="1600" i="0">
                            <a:latin typeface="Cambria Math" panose="02040503050406030204" pitchFamily="18" charset="0"/>
                          </a:rPr>
                          <m:t>0</m:t>
                        </m:r>
                      </m:sub>
                      <m:sup>
                        <m:sSub>
                          <m:sSubPr>
                            <m:ctrlPr>
                              <a:rPr lang="fr-FR" sz="1600" i="1">
                                <a:solidFill>
                                  <a:srgbClr val="836967"/>
                                </a:solidFill>
                                <a:latin typeface="Cambria Math" panose="02040503050406030204" pitchFamily="18" charset="0"/>
                              </a:rPr>
                            </m:ctrlPr>
                          </m:sSubPr>
                          <m:e>
                            <m:r>
                              <a:rPr lang="fr-FR" sz="1600" i="1">
                                <a:latin typeface="Cambria Math" panose="02040503050406030204" pitchFamily="18" charset="0"/>
                              </a:rPr>
                              <m:t>𝐿</m:t>
                            </m:r>
                          </m:e>
                          <m:sub>
                            <m:r>
                              <a:rPr lang="fr-FR" sz="1600" i="1">
                                <a:latin typeface="Cambria Math" panose="02040503050406030204" pitchFamily="18" charset="0"/>
                              </a:rPr>
                              <m:t>𝑥</m:t>
                            </m:r>
                          </m:sub>
                        </m:sSub>
                      </m:sup>
                      <m:e>
                        <m:d>
                          <m:dPr>
                            <m:ctrlPr>
                              <a:rPr lang="fr-FR" sz="1600" i="1" smtClean="0">
                                <a:solidFill>
                                  <a:schemeClr val="tx1"/>
                                </a:solidFill>
                                <a:latin typeface="Cambria Math" panose="02040503050406030204" pitchFamily="18" charset="0"/>
                              </a:rPr>
                            </m:ctrlPr>
                          </m:dPr>
                          <m:e>
                            <m:sSup>
                              <m:sSupPr>
                                <m:ctrlPr>
                                  <a:rPr lang="fr-FR" sz="1600" i="1">
                                    <a:solidFill>
                                      <a:schemeClr val="tx1"/>
                                    </a:solidFill>
                                    <a:latin typeface="Cambria Math" panose="02040503050406030204" pitchFamily="18" charset="0"/>
                                  </a:rPr>
                                </m:ctrlPr>
                              </m:sSupPr>
                              <m:e>
                                <m:r>
                                  <a:rPr lang="fr-FR" sz="1600" i="1">
                                    <a:solidFill>
                                      <a:schemeClr val="tx1"/>
                                    </a:solidFill>
                                    <a:latin typeface="Cambria Math" panose="02040503050406030204" pitchFamily="18" charset="0"/>
                                  </a:rPr>
                                  <m:t>𝑇</m:t>
                                </m:r>
                                <m:d>
                                  <m:dPr>
                                    <m:ctrlPr>
                                      <a:rPr lang="fr-FR" sz="1600" i="1">
                                        <a:solidFill>
                                          <a:schemeClr val="tx1"/>
                                        </a:solidFill>
                                        <a:latin typeface="Cambria Math" panose="02040503050406030204" pitchFamily="18" charset="0"/>
                                      </a:rPr>
                                    </m:ctrlPr>
                                  </m:dPr>
                                  <m:e>
                                    <m:r>
                                      <a:rPr lang="fr-FR" sz="1600" i="1">
                                        <a:solidFill>
                                          <a:schemeClr val="tx1"/>
                                        </a:solidFill>
                                        <a:latin typeface="Cambria Math" panose="02040503050406030204" pitchFamily="18" charset="0"/>
                                      </a:rPr>
                                      <m:t>𝑥</m:t>
                                    </m:r>
                                  </m:e>
                                </m:d>
                              </m:e>
                              <m:sup>
                                <m:r>
                                  <a:rPr lang="fr-FR" sz="1600" i="0">
                                    <a:solidFill>
                                      <a:schemeClr val="tx1"/>
                                    </a:solidFill>
                                    <a:latin typeface="Cambria Math" panose="02040503050406030204" pitchFamily="18" charset="0"/>
                                  </a:rPr>
                                  <m:t>4</m:t>
                                </m:r>
                              </m:sup>
                            </m:sSup>
                            <m:r>
                              <a:rPr lang="fr-FR" sz="1600" i="0">
                                <a:solidFill>
                                  <a:schemeClr val="tx1"/>
                                </a:solidFill>
                                <a:latin typeface="Cambria Math" panose="02040503050406030204" pitchFamily="18" charset="0"/>
                              </a:rPr>
                              <m:t>−</m:t>
                            </m:r>
                            <m:sSubSup>
                              <m:sSubSupPr>
                                <m:ctrlPr>
                                  <a:rPr lang="fr-FR" sz="1600" i="1">
                                    <a:solidFill>
                                      <a:schemeClr val="tx1"/>
                                    </a:solidFill>
                                    <a:latin typeface="Cambria Math" panose="02040503050406030204" pitchFamily="18" charset="0"/>
                                  </a:rPr>
                                </m:ctrlPr>
                              </m:sSubSupPr>
                              <m:e>
                                <m:r>
                                  <a:rPr lang="fr-FR" sz="1600" i="1">
                                    <a:solidFill>
                                      <a:schemeClr val="tx1"/>
                                    </a:solidFill>
                                    <a:latin typeface="Cambria Math" panose="02040503050406030204" pitchFamily="18" charset="0"/>
                                  </a:rPr>
                                  <m:t>𝑇</m:t>
                                </m:r>
                              </m:e>
                              <m:sub>
                                <m:r>
                                  <a:rPr lang="fr-FR" sz="1600" b="0" i="1" smtClean="0">
                                    <a:solidFill>
                                      <a:schemeClr val="tx1"/>
                                    </a:solidFill>
                                    <a:latin typeface="Cambria Math" panose="02040503050406030204" pitchFamily="18" charset="0"/>
                                  </a:rPr>
                                  <m:t>𝑠𝑝𝑎𝑐𝑒</m:t>
                                </m:r>
                              </m:sub>
                              <m:sup>
                                <m:r>
                                  <a:rPr lang="fr-FR" sz="1600" i="0">
                                    <a:solidFill>
                                      <a:schemeClr val="tx1"/>
                                    </a:solidFill>
                                    <a:latin typeface="Cambria Math" panose="02040503050406030204" pitchFamily="18" charset="0"/>
                                  </a:rPr>
                                  <m:t>4</m:t>
                                </m:r>
                              </m:sup>
                            </m:sSubSup>
                          </m:e>
                        </m:d>
                        <m:r>
                          <a:rPr lang="fr-FR" sz="1600" i="1">
                            <a:latin typeface="Cambria Math" panose="02040503050406030204" pitchFamily="18" charset="0"/>
                          </a:rPr>
                          <m:t>𝑑𝑥</m:t>
                        </m:r>
                      </m:e>
                    </m:nary>
                  </m:oMath>
                </a14:m>
                <a:endParaRPr lang="fr-FR" sz="1600" dirty="0"/>
              </a:p>
              <a:p>
                <a:pPr lvl="1"/>
                <a:endParaRPr lang="en-GB" sz="1600" dirty="0"/>
              </a:p>
            </p:txBody>
          </p:sp>
        </mc:Choice>
        <mc:Fallback>
          <p:sp>
            <p:nvSpPr>
              <p:cNvPr id="55" name="ZoneTexte 54">
                <a:extLst>
                  <a:ext uri="{FF2B5EF4-FFF2-40B4-BE49-F238E27FC236}">
                    <a16:creationId xmlns:a16="http://schemas.microsoft.com/office/drawing/2014/main" id="{3ECCEB8A-62B7-4BDF-A10E-D82FB26F121B}"/>
                  </a:ext>
                </a:extLst>
              </p:cNvPr>
              <p:cNvSpPr txBox="1">
                <a:spLocks noRot="1" noChangeAspect="1" noMove="1" noResize="1" noEditPoints="1" noAdjustHandles="1" noChangeArrowheads="1" noChangeShapeType="1" noTextEdit="1"/>
              </p:cNvSpPr>
              <p:nvPr/>
            </p:nvSpPr>
            <p:spPr>
              <a:xfrm>
                <a:off x="299883" y="1017833"/>
                <a:ext cx="5041462" cy="2418739"/>
              </a:xfrm>
              <a:prstGeom prst="rect">
                <a:avLst/>
              </a:prstGeom>
              <a:blipFill>
                <a:blip r:embed="rId3"/>
                <a:stretch>
                  <a:fillRect l="-967" t="-1511" r="-605" b="-17632"/>
                </a:stretch>
              </a:blipFill>
            </p:spPr>
            <p:txBody>
              <a:bodyPr/>
              <a:lstStyle/>
              <a:p>
                <a:r>
                  <a:rPr lang="en-US">
                    <a:noFill/>
                  </a:rPr>
                  <a:t> </a:t>
                </a:r>
              </a:p>
            </p:txBody>
          </p:sp>
        </mc:Fallback>
      </mc:AlternateContent>
      <p:sp>
        <p:nvSpPr>
          <p:cNvPr id="17" name="ZoneTexte 16">
            <a:extLst>
              <a:ext uri="{FF2B5EF4-FFF2-40B4-BE49-F238E27FC236}">
                <a16:creationId xmlns:a16="http://schemas.microsoft.com/office/drawing/2014/main" id="{4C8E1E5E-1F5E-41D9-8174-B62D66609D6A}"/>
              </a:ext>
            </a:extLst>
          </p:cNvPr>
          <p:cNvSpPr txBox="1"/>
          <p:nvPr/>
        </p:nvSpPr>
        <p:spPr>
          <a:xfrm>
            <a:off x="6454034" y="50990"/>
            <a:ext cx="1258934" cy="584775"/>
          </a:xfrm>
          <a:prstGeom prst="rect">
            <a:avLst/>
          </a:prstGeom>
          <a:noFill/>
        </p:spPr>
        <p:txBody>
          <a:bodyPr wrap="square" rtlCol="0">
            <a:spAutoFit/>
          </a:bodyPr>
          <a:lstStyle/>
          <a:p>
            <a:r>
              <a:rPr lang="en-GB" sz="1600" dirty="0"/>
              <a:t>Stirling Generator</a:t>
            </a:r>
          </a:p>
        </p:txBody>
      </p:sp>
      <p:sp>
        <p:nvSpPr>
          <p:cNvPr id="59" name="ZoneTexte 58">
            <a:extLst>
              <a:ext uri="{FF2B5EF4-FFF2-40B4-BE49-F238E27FC236}">
                <a16:creationId xmlns:a16="http://schemas.microsoft.com/office/drawing/2014/main" id="{A6F3D9E4-B1D8-4354-96B7-024E54384256}"/>
              </a:ext>
            </a:extLst>
          </p:cNvPr>
          <p:cNvSpPr txBox="1"/>
          <p:nvPr/>
        </p:nvSpPr>
        <p:spPr>
          <a:xfrm>
            <a:off x="7955667" y="3231493"/>
            <a:ext cx="1258934" cy="338554"/>
          </a:xfrm>
          <a:prstGeom prst="rect">
            <a:avLst/>
          </a:prstGeom>
          <a:noFill/>
        </p:spPr>
        <p:txBody>
          <a:bodyPr wrap="square" rtlCol="0">
            <a:spAutoFit/>
          </a:bodyPr>
          <a:lstStyle/>
          <a:p>
            <a:r>
              <a:rPr lang="en-GB" sz="1600" dirty="0"/>
              <a:t>Radiator</a:t>
            </a:r>
          </a:p>
        </p:txBody>
      </p:sp>
      <p:sp>
        <p:nvSpPr>
          <p:cNvPr id="60" name="ZoneTexte 59">
            <a:extLst>
              <a:ext uri="{FF2B5EF4-FFF2-40B4-BE49-F238E27FC236}">
                <a16:creationId xmlns:a16="http://schemas.microsoft.com/office/drawing/2014/main" id="{364C05BE-C06B-4A18-BCC5-BF6F6B96BA78}"/>
              </a:ext>
            </a:extLst>
          </p:cNvPr>
          <p:cNvSpPr txBox="1"/>
          <p:nvPr/>
        </p:nvSpPr>
        <p:spPr>
          <a:xfrm>
            <a:off x="7243811" y="2192834"/>
            <a:ext cx="989053" cy="338554"/>
          </a:xfrm>
          <a:prstGeom prst="rect">
            <a:avLst/>
          </a:prstGeom>
          <a:noFill/>
        </p:spPr>
        <p:txBody>
          <a:bodyPr wrap="none" rtlCol="0">
            <a:spAutoFit/>
          </a:bodyPr>
          <a:lstStyle/>
          <a:p>
            <a:r>
              <a:rPr lang="en-GB" sz="1600" dirty="0"/>
              <a:t>Heat Pipe</a:t>
            </a:r>
          </a:p>
        </p:txBody>
      </p:sp>
      <p:cxnSp>
        <p:nvCxnSpPr>
          <p:cNvPr id="19" name="Connecteur droit avec flèche 18">
            <a:extLst>
              <a:ext uri="{FF2B5EF4-FFF2-40B4-BE49-F238E27FC236}">
                <a16:creationId xmlns:a16="http://schemas.microsoft.com/office/drawing/2014/main" id="{C8283533-D761-42FF-BA3D-692132F541F8}"/>
              </a:ext>
            </a:extLst>
          </p:cNvPr>
          <p:cNvCxnSpPr>
            <a:cxnSpLocks/>
          </p:cNvCxnSpPr>
          <p:nvPr/>
        </p:nvCxnSpPr>
        <p:spPr>
          <a:xfrm flipH="1">
            <a:off x="7037546" y="2535817"/>
            <a:ext cx="576432" cy="2557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eur droit avec flèche 23">
            <a:extLst>
              <a:ext uri="{FF2B5EF4-FFF2-40B4-BE49-F238E27FC236}">
                <a16:creationId xmlns:a16="http://schemas.microsoft.com/office/drawing/2014/main" id="{713D210E-C6AD-464F-AE97-EE936E8D563F}"/>
              </a:ext>
            </a:extLst>
          </p:cNvPr>
          <p:cNvCxnSpPr>
            <a:cxnSpLocks/>
            <a:stCxn id="17" idx="2"/>
          </p:cNvCxnSpPr>
          <p:nvPr/>
        </p:nvCxnSpPr>
        <p:spPr>
          <a:xfrm flipH="1">
            <a:off x="6620983" y="635765"/>
            <a:ext cx="462518" cy="3069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Connecteur droit avec flèche 55">
            <a:extLst>
              <a:ext uri="{FF2B5EF4-FFF2-40B4-BE49-F238E27FC236}">
                <a16:creationId xmlns:a16="http://schemas.microsoft.com/office/drawing/2014/main" id="{CAED7261-DE77-4689-A141-211AE2BFC95F}"/>
              </a:ext>
            </a:extLst>
          </p:cNvPr>
          <p:cNvCxnSpPr>
            <a:cxnSpLocks/>
          </p:cNvCxnSpPr>
          <p:nvPr/>
        </p:nvCxnSpPr>
        <p:spPr>
          <a:xfrm flipH="1">
            <a:off x="7595100" y="3564731"/>
            <a:ext cx="685525" cy="3898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Connecteur droit avec flèche 66">
            <a:extLst>
              <a:ext uri="{FF2B5EF4-FFF2-40B4-BE49-F238E27FC236}">
                <a16:creationId xmlns:a16="http://schemas.microsoft.com/office/drawing/2014/main" id="{4095E3B8-081D-42DC-BD40-3389393B578F}"/>
              </a:ext>
            </a:extLst>
          </p:cNvPr>
          <p:cNvCxnSpPr/>
          <p:nvPr/>
        </p:nvCxnSpPr>
        <p:spPr>
          <a:xfrm flipH="1" flipV="1">
            <a:off x="6051355" y="3121819"/>
            <a:ext cx="513950" cy="2789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Connecteur droit avec flèche 72">
            <a:extLst>
              <a:ext uri="{FF2B5EF4-FFF2-40B4-BE49-F238E27FC236}">
                <a16:creationId xmlns:a16="http://schemas.microsoft.com/office/drawing/2014/main" id="{D3D86DC2-EC3E-428D-80A2-A1EE959307FC}"/>
              </a:ext>
            </a:extLst>
          </p:cNvPr>
          <p:cNvCxnSpPr/>
          <p:nvPr/>
        </p:nvCxnSpPr>
        <p:spPr>
          <a:xfrm flipH="1" flipV="1">
            <a:off x="6053978" y="3302103"/>
            <a:ext cx="513950" cy="2789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4" name="Connecteur droit avec flèche 73">
            <a:extLst>
              <a:ext uri="{FF2B5EF4-FFF2-40B4-BE49-F238E27FC236}">
                <a16:creationId xmlns:a16="http://schemas.microsoft.com/office/drawing/2014/main" id="{901C4451-5531-4D31-AB7B-4FA4AB074BB4}"/>
              </a:ext>
            </a:extLst>
          </p:cNvPr>
          <p:cNvCxnSpPr/>
          <p:nvPr/>
        </p:nvCxnSpPr>
        <p:spPr>
          <a:xfrm flipH="1" flipV="1">
            <a:off x="6054874" y="3487350"/>
            <a:ext cx="513950" cy="2789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68" name="ZoneTexte 67">
                <a:extLst>
                  <a:ext uri="{FF2B5EF4-FFF2-40B4-BE49-F238E27FC236}">
                    <a16:creationId xmlns:a16="http://schemas.microsoft.com/office/drawing/2014/main" id="{1D0F9162-9FDE-4AAC-B034-65D90CA0E44D}"/>
                  </a:ext>
                </a:extLst>
              </p:cNvPr>
              <p:cNvSpPr txBox="1"/>
              <p:nvPr/>
            </p:nvSpPr>
            <p:spPr>
              <a:xfrm>
                <a:off x="5550807" y="3161029"/>
                <a:ext cx="5189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𝑄</m:t>
                          </m:r>
                        </m:e>
                        <m:sub>
                          <m:r>
                            <a:rPr lang="es-AR" b="0" i="1" smtClean="0">
                              <a:latin typeface="Cambria Math" panose="02040503050406030204" pitchFamily="18" charset="0"/>
                            </a:rPr>
                            <m:t>𝑟𝑎𝑑</m:t>
                          </m:r>
                        </m:sub>
                      </m:sSub>
                    </m:oMath>
                  </m:oMathPara>
                </a14:m>
                <a:endParaRPr lang="en-GB" dirty="0"/>
              </a:p>
            </p:txBody>
          </p:sp>
        </mc:Choice>
        <mc:Fallback xmlns="">
          <p:sp>
            <p:nvSpPr>
              <p:cNvPr id="68" name="ZoneTexte 67">
                <a:extLst>
                  <a:ext uri="{FF2B5EF4-FFF2-40B4-BE49-F238E27FC236}">
                    <a16:creationId xmlns:a16="http://schemas.microsoft.com/office/drawing/2014/main" id="{1D0F9162-9FDE-4AAC-B034-65D90CA0E44D}"/>
                  </a:ext>
                </a:extLst>
              </p:cNvPr>
              <p:cNvSpPr txBox="1">
                <a:spLocks noRot="1" noChangeAspect="1" noMove="1" noResize="1" noEditPoints="1" noAdjustHandles="1" noChangeArrowheads="1" noChangeShapeType="1" noTextEdit="1"/>
              </p:cNvSpPr>
              <p:nvPr/>
            </p:nvSpPr>
            <p:spPr>
              <a:xfrm>
                <a:off x="5550807" y="3161029"/>
                <a:ext cx="518925" cy="276999"/>
              </a:xfrm>
              <a:prstGeom prst="rect">
                <a:avLst/>
              </a:prstGeom>
              <a:blipFill>
                <a:blip r:embed="rId4"/>
                <a:stretch>
                  <a:fillRect l="-14118" r="-4706" b="-31111"/>
                </a:stretch>
              </a:blipFill>
            </p:spPr>
            <p:txBody>
              <a:bodyPr/>
              <a:lstStyle/>
              <a:p>
                <a:r>
                  <a:rPr lang="en-GB">
                    <a:noFill/>
                  </a:rPr>
                  <a:t> </a:t>
                </a:r>
              </a:p>
            </p:txBody>
          </p:sp>
        </mc:Fallback>
      </mc:AlternateContent>
      <p:cxnSp>
        <p:nvCxnSpPr>
          <p:cNvPr id="79" name="Connecteur droit avec flèche 78">
            <a:extLst>
              <a:ext uri="{FF2B5EF4-FFF2-40B4-BE49-F238E27FC236}">
                <a16:creationId xmlns:a16="http://schemas.microsoft.com/office/drawing/2014/main" id="{07172A73-59C6-4B93-A3C8-513B00566C8D}"/>
              </a:ext>
            </a:extLst>
          </p:cNvPr>
          <p:cNvCxnSpPr/>
          <p:nvPr/>
        </p:nvCxnSpPr>
        <p:spPr>
          <a:xfrm flipV="1">
            <a:off x="7007703" y="3368894"/>
            <a:ext cx="0" cy="1095375"/>
          </a:xfrm>
          <a:prstGeom prst="straightConnector1">
            <a:avLst/>
          </a:prstGeom>
          <a:ln>
            <a:solidFill>
              <a:schemeClr val="tx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0" name="Connecteur droit avec flèche 79">
            <a:extLst>
              <a:ext uri="{FF2B5EF4-FFF2-40B4-BE49-F238E27FC236}">
                <a16:creationId xmlns:a16="http://schemas.microsoft.com/office/drawing/2014/main" id="{70826BDB-74E3-4C86-9185-6AC77EF28A65}"/>
              </a:ext>
            </a:extLst>
          </p:cNvPr>
          <p:cNvCxnSpPr>
            <a:cxnSpLocks/>
          </p:cNvCxnSpPr>
          <p:nvPr/>
        </p:nvCxnSpPr>
        <p:spPr>
          <a:xfrm flipV="1">
            <a:off x="7007703" y="4454744"/>
            <a:ext cx="914400" cy="1"/>
          </a:xfrm>
          <a:prstGeom prst="straightConnector1">
            <a:avLst/>
          </a:prstGeom>
          <a:ln>
            <a:solidFill>
              <a:schemeClr val="tx2">
                <a:lumMod val="9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1" name="Arc 80">
            <a:extLst>
              <a:ext uri="{FF2B5EF4-FFF2-40B4-BE49-F238E27FC236}">
                <a16:creationId xmlns:a16="http://schemas.microsoft.com/office/drawing/2014/main" id="{1BA52653-E1FB-49B8-8B4E-F743EEB399FF}"/>
              </a:ext>
            </a:extLst>
          </p:cNvPr>
          <p:cNvSpPr/>
          <p:nvPr/>
        </p:nvSpPr>
        <p:spPr>
          <a:xfrm rot="10800000">
            <a:off x="7009115" y="3266877"/>
            <a:ext cx="1408172" cy="914400"/>
          </a:xfrm>
          <a:prstGeom prst="arc">
            <a:avLst>
              <a:gd name="adj1" fmla="val 17142515"/>
              <a:gd name="adj2" fmla="val 21479888"/>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2" name="ZoneTexte 81">
            <a:extLst>
              <a:ext uri="{FF2B5EF4-FFF2-40B4-BE49-F238E27FC236}">
                <a16:creationId xmlns:a16="http://schemas.microsoft.com/office/drawing/2014/main" id="{3807D511-29E7-4088-BA7C-75F2D3E88EC3}"/>
              </a:ext>
            </a:extLst>
          </p:cNvPr>
          <p:cNvSpPr txBox="1"/>
          <p:nvPr/>
        </p:nvSpPr>
        <p:spPr>
          <a:xfrm>
            <a:off x="6978759" y="3354745"/>
            <a:ext cx="537327" cy="369332"/>
          </a:xfrm>
          <a:prstGeom prst="rect">
            <a:avLst/>
          </a:prstGeom>
          <a:noFill/>
        </p:spPr>
        <p:txBody>
          <a:bodyPr wrap="none" rtlCol="0">
            <a:spAutoFit/>
          </a:bodyPr>
          <a:lstStyle/>
          <a:p>
            <a:r>
              <a:rPr lang="es-AR" dirty="0">
                <a:solidFill>
                  <a:schemeClr val="tx2">
                    <a:lumMod val="90000"/>
                  </a:schemeClr>
                </a:solidFill>
              </a:rPr>
              <a:t>T(x)</a:t>
            </a:r>
            <a:endParaRPr lang="fr-FR" dirty="0">
              <a:solidFill>
                <a:schemeClr val="tx2">
                  <a:lumMod val="90000"/>
                </a:schemeClr>
              </a:solidFill>
            </a:endParaRPr>
          </a:p>
        </p:txBody>
      </p:sp>
      <p:sp>
        <p:nvSpPr>
          <p:cNvPr id="83" name="ZoneTexte 82">
            <a:extLst>
              <a:ext uri="{FF2B5EF4-FFF2-40B4-BE49-F238E27FC236}">
                <a16:creationId xmlns:a16="http://schemas.microsoft.com/office/drawing/2014/main" id="{0B89F360-7078-4DF3-B964-F3E68C83EC4B}"/>
              </a:ext>
            </a:extLst>
          </p:cNvPr>
          <p:cNvSpPr txBox="1"/>
          <p:nvPr/>
        </p:nvSpPr>
        <p:spPr>
          <a:xfrm>
            <a:off x="7762264" y="4378283"/>
            <a:ext cx="284052" cy="369332"/>
          </a:xfrm>
          <a:prstGeom prst="rect">
            <a:avLst/>
          </a:prstGeom>
          <a:noFill/>
        </p:spPr>
        <p:txBody>
          <a:bodyPr wrap="none" rtlCol="0">
            <a:spAutoFit/>
          </a:bodyPr>
          <a:lstStyle/>
          <a:p>
            <a:r>
              <a:rPr lang="es-AR" dirty="0">
                <a:solidFill>
                  <a:schemeClr val="tx2">
                    <a:lumMod val="90000"/>
                  </a:schemeClr>
                </a:solidFill>
              </a:rPr>
              <a:t>x</a:t>
            </a:r>
            <a:endParaRPr lang="fr-FR" dirty="0">
              <a:solidFill>
                <a:schemeClr val="tx2">
                  <a:lumMod val="90000"/>
                </a:schemeClr>
              </a:solidFill>
            </a:endParaRPr>
          </a:p>
        </p:txBody>
      </p:sp>
      <p:cxnSp>
        <p:nvCxnSpPr>
          <p:cNvPr id="70" name="Connecteur : en angle 69">
            <a:extLst>
              <a:ext uri="{FF2B5EF4-FFF2-40B4-BE49-F238E27FC236}">
                <a16:creationId xmlns:a16="http://schemas.microsoft.com/office/drawing/2014/main" id="{DAF44601-7398-45FB-B126-47059D8F5D30}"/>
              </a:ext>
            </a:extLst>
          </p:cNvPr>
          <p:cNvCxnSpPr/>
          <p:nvPr/>
        </p:nvCxnSpPr>
        <p:spPr>
          <a:xfrm rot="16200000" flipH="1">
            <a:off x="6793337" y="1610813"/>
            <a:ext cx="559230" cy="227322"/>
          </a:xfrm>
          <a:prstGeom prst="bentConnector3">
            <a:avLst>
              <a:gd name="adj1" fmla="val 1458"/>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84" name="ZoneTexte 83">
                <a:extLst>
                  <a:ext uri="{FF2B5EF4-FFF2-40B4-BE49-F238E27FC236}">
                    <a16:creationId xmlns:a16="http://schemas.microsoft.com/office/drawing/2014/main" id="{CB7935E5-5B36-4A21-A373-F59AFD7EACCA}"/>
                  </a:ext>
                </a:extLst>
              </p:cNvPr>
              <p:cNvSpPr txBox="1"/>
              <p:nvPr/>
            </p:nvSpPr>
            <p:spPr>
              <a:xfrm>
                <a:off x="7219412" y="1485281"/>
                <a:ext cx="7062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𝑄</m:t>
                          </m:r>
                        </m:e>
                        <m:sub>
                          <m:r>
                            <a:rPr lang="es-AR" b="0" i="1" smtClean="0">
                              <a:latin typeface="Cambria Math" panose="02040503050406030204" pitchFamily="18" charset="0"/>
                            </a:rPr>
                            <m:t>𝑤𝑎𝑠𝑡𝑒</m:t>
                          </m:r>
                        </m:sub>
                      </m:sSub>
                    </m:oMath>
                  </m:oMathPara>
                </a14:m>
                <a:endParaRPr lang="en-GB" dirty="0"/>
              </a:p>
            </p:txBody>
          </p:sp>
        </mc:Choice>
        <mc:Fallback xmlns="">
          <p:sp>
            <p:nvSpPr>
              <p:cNvPr id="84" name="ZoneTexte 83">
                <a:extLst>
                  <a:ext uri="{FF2B5EF4-FFF2-40B4-BE49-F238E27FC236}">
                    <a16:creationId xmlns:a16="http://schemas.microsoft.com/office/drawing/2014/main" id="{CB7935E5-5B36-4A21-A373-F59AFD7EACCA}"/>
                  </a:ext>
                </a:extLst>
              </p:cNvPr>
              <p:cNvSpPr txBox="1">
                <a:spLocks noRot="1" noChangeAspect="1" noMove="1" noResize="1" noEditPoints="1" noAdjustHandles="1" noChangeArrowheads="1" noChangeShapeType="1" noTextEdit="1"/>
              </p:cNvSpPr>
              <p:nvPr/>
            </p:nvSpPr>
            <p:spPr>
              <a:xfrm>
                <a:off x="7219412" y="1485281"/>
                <a:ext cx="706219" cy="276999"/>
              </a:xfrm>
              <a:prstGeom prst="rect">
                <a:avLst/>
              </a:prstGeom>
              <a:blipFill>
                <a:blip r:embed="rId5"/>
                <a:stretch>
                  <a:fillRect l="-10345" r="-2586" b="-31111"/>
                </a:stretch>
              </a:blipFill>
            </p:spPr>
            <p:txBody>
              <a:bodyPr/>
              <a:lstStyle/>
              <a:p>
                <a:r>
                  <a:rPr lang="en-GB">
                    <a:noFill/>
                  </a:rPr>
                  <a:t> </a:t>
                </a:r>
              </a:p>
            </p:txBody>
          </p:sp>
        </mc:Fallback>
      </mc:AlternateContent>
      <p:sp>
        <p:nvSpPr>
          <p:cNvPr id="85" name="ZoneTexte 84">
            <a:extLst>
              <a:ext uri="{FF2B5EF4-FFF2-40B4-BE49-F238E27FC236}">
                <a16:creationId xmlns:a16="http://schemas.microsoft.com/office/drawing/2014/main" id="{B0796653-1FA4-4BB2-B7AC-F2A022E7B2AA}"/>
              </a:ext>
            </a:extLst>
          </p:cNvPr>
          <p:cNvSpPr txBox="1"/>
          <p:nvPr/>
        </p:nvSpPr>
        <p:spPr>
          <a:xfrm>
            <a:off x="3006641" y="3677443"/>
            <a:ext cx="2531261" cy="861774"/>
          </a:xfrm>
          <a:prstGeom prst="rect">
            <a:avLst/>
          </a:prstGeom>
          <a:noFill/>
        </p:spPr>
        <p:txBody>
          <a:bodyPr wrap="square" rtlCol="0">
            <a:spAutoFit/>
          </a:bodyPr>
          <a:lstStyle/>
          <a:p>
            <a:r>
              <a:rPr lang="en-GB" b="1" dirty="0"/>
              <a:t>Outputs</a:t>
            </a:r>
          </a:p>
          <a:p>
            <a:pPr marL="742950" lvl="1" indent="-285750">
              <a:buFont typeface="Arial" panose="020B0604020202020204" pitchFamily="34" charset="0"/>
              <a:buChar char="•"/>
            </a:pPr>
            <a:r>
              <a:rPr lang="en-GB" sz="1600" dirty="0"/>
              <a:t>Heat released </a:t>
            </a:r>
          </a:p>
          <a:p>
            <a:pPr marL="742950" lvl="1" indent="-285750">
              <a:buFont typeface="Arial" panose="020B0604020202020204" pitchFamily="34" charset="0"/>
              <a:buChar char="•"/>
            </a:pPr>
            <a:r>
              <a:rPr lang="en-GB" sz="1600" dirty="0"/>
              <a:t>Radiator mass</a:t>
            </a:r>
          </a:p>
        </p:txBody>
      </p:sp>
      <p:sp>
        <p:nvSpPr>
          <p:cNvPr id="61" name="ZoneTexte 60">
            <a:extLst>
              <a:ext uri="{FF2B5EF4-FFF2-40B4-BE49-F238E27FC236}">
                <a16:creationId xmlns:a16="http://schemas.microsoft.com/office/drawing/2014/main" id="{020C165F-5B5B-4069-AC6B-C0651CDF21CD}"/>
              </a:ext>
            </a:extLst>
          </p:cNvPr>
          <p:cNvSpPr txBox="1"/>
          <p:nvPr/>
        </p:nvSpPr>
        <p:spPr>
          <a:xfrm>
            <a:off x="426525" y="3677443"/>
            <a:ext cx="2876011" cy="861774"/>
          </a:xfrm>
          <a:prstGeom prst="rect">
            <a:avLst/>
          </a:prstGeom>
          <a:noFill/>
        </p:spPr>
        <p:txBody>
          <a:bodyPr wrap="square" rtlCol="0">
            <a:spAutoFit/>
          </a:bodyPr>
          <a:lstStyle/>
          <a:p>
            <a:r>
              <a:rPr lang="en-GB" b="1" dirty="0"/>
              <a:t>inputs</a:t>
            </a:r>
          </a:p>
          <a:p>
            <a:pPr marL="742950" lvl="1" indent="-285750">
              <a:buFont typeface="Arial" panose="020B0604020202020204" pitchFamily="34" charset="0"/>
              <a:buChar char="•"/>
            </a:pPr>
            <a:r>
              <a:rPr lang="en-GB" sz="1600" dirty="0"/>
              <a:t>Dimensions</a:t>
            </a:r>
          </a:p>
          <a:p>
            <a:pPr marL="742950" lvl="1" indent="-285750">
              <a:buFont typeface="Arial" panose="020B0604020202020204" pitchFamily="34" charset="0"/>
              <a:buChar char="•"/>
            </a:pPr>
            <a:r>
              <a:rPr lang="en-GB" sz="1600" dirty="0"/>
              <a:t>Heat Pipe temperature</a:t>
            </a:r>
          </a:p>
        </p:txBody>
      </p:sp>
    </p:spTree>
    <p:extLst>
      <p:ext uri="{BB962C8B-B14F-4D97-AF65-F5344CB8AC3E}">
        <p14:creationId xmlns:p14="http://schemas.microsoft.com/office/powerpoint/2010/main" val="123269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9D81D90-4240-4200-A106-2987A35BED62}"/>
              </a:ext>
            </a:extLst>
          </p:cNvPr>
          <p:cNvSpPr>
            <a:spLocks noGrp="1"/>
          </p:cNvSpPr>
          <p:nvPr>
            <p:ph type="ftr" sz="quarter" idx="11"/>
          </p:nvPr>
        </p:nvSpPr>
        <p:spPr/>
        <p:txBody>
          <a:bodyPr/>
          <a:lstStyle/>
          <a:p>
            <a:r>
              <a:rPr lang="fr-FR"/>
              <a:t>CST</a:t>
            </a:r>
            <a:endParaRPr lang="en-US" dirty="0"/>
          </a:p>
        </p:txBody>
      </p:sp>
      <p:sp>
        <p:nvSpPr>
          <p:cNvPr id="3" name="Espace réservé du numéro de diapositive 2">
            <a:extLst>
              <a:ext uri="{FF2B5EF4-FFF2-40B4-BE49-F238E27FC236}">
                <a16:creationId xmlns:a16="http://schemas.microsoft.com/office/drawing/2014/main" id="{28C04EF9-D909-4C5F-AE7A-41D6649B03F4}"/>
              </a:ext>
            </a:extLst>
          </p:cNvPr>
          <p:cNvSpPr>
            <a:spLocks noGrp="1"/>
          </p:cNvSpPr>
          <p:nvPr>
            <p:ph type="sldNum" sz="quarter" idx="12"/>
          </p:nvPr>
        </p:nvSpPr>
        <p:spPr/>
        <p:txBody>
          <a:bodyPr/>
          <a:lstStyle/>
          <a:p>
            <a:fld id="{0ABA5874-CF4A-CC44-94E1-74AC7DBBA936}" type="slidenum">
              <a:rPr lang="en-US" noProof="0" smtClean="0"/>
              <a:t>23</a:t>
            </a:fld>
            <a:endParaRPr lang="en-US" noProof="0" dirty="0"/>
          </a:p>
        </p:txBody>
      </p:sp>
      <p:sp>
        <p:nvSpPr>
          <p:cNvPr id="4" name="Titre 3">
            <a:extLst>
              <a:ext uri="{FF2B5EF4-FFF2-40B4-BE49-F238E27FC236}">
                <a16:creationId xmlns:a16="http://schemas.microsoft.com/office/drawing/2014/main" id="{9597464C-0B4F-4917-A95E-EA1CA9F11AAB}"/>
              </a:ext>
            </a:extLst>
          </p:cNvPr>
          <p:cNvSpPr>
            <a:spLocks noGrp="1"/>
          </p:cNvSpPr>
          <p:nvPr>
            <p:ph type="title"/>
          </p:nvPr>
        </p:nvSpPr>
        <p:spPr/>
        <p:txBody>
          <a:bodyPr/>
          <a:lstStyle/>
          <a:p>
            <a:r>
              <a:rPr lang="en-GB" dirty="0"/>
              <a:t>Preliminary Results</a:t>
            </a:r>
          </a:p>
        </p:txBody>
      </p:sp>
    </p:spTree>
    <p:extLst>
      <p:ext uri="{BB962C8B-B14F-4D97-AF65-F5344CB8AC3E}">
        <p14:creationId xmlns:p14="http://schemas.microsoft.com/office/powerpoint/2010/main" val="122904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31E7B-ED7A-43D0-AE3D-EE38DA7E9245}"/>
              </a:ext>
            </a:extLst>
          </p:cNvPr>
          <p:cNvSpPr>
            <a:spLocks noGrp="1"/>
          </p:cNvSpPr>
          <p:nvPr>
            <p:ph type="title"/>
          </p:nvPr>
        </p:nvSpPr>
        <p:spPr/>
        <p:txBody>
          <a:bodyPr/>
          <a:lstStyle/>
          <a:p>
            <a:r>
              <a:rPr lang="en-GB" dirty="0"/>
              <a:t>Example of single subsystem optimization – The core</a:t>
            </a:r>
          </a:p>
        </p:txBody>
      </p:sp>
      <p:sp>
        <p:nvSpPr>
          <p:cNvPr id="3" name="Espace réservé du pied de page 2">
            <a:extLst>
              <a:ext uri="{FF2B5EF4-FFF2-40B4-BE49-F238E27FC236}">
                <a16:creationId xmlns:a16="http://schemas.microsoft.com/office/drawing/2014/main" id="{8DFB7193-D33B-4311-BB5A-48ED0BF716C5}"/>
              </a:ext>
            </a:extLst>
          </p:cNvPr>
          <p:cNvSpPr>
            <a:spLocks noGrp="1"/>
          </p:cNvSpPr>
          <p:nvPr>
            <p:ph type="ftr" sz="quarter" idx="11"/>
          </p:nvPr>
        </p:nvSpPr>
        <p:spPr/>
        <p:txBody>
          <a:bodyPr/>
          <a:lstStyle/>
          <a:p>
            <a:r>
              <a:rPr lang="fr-FR" noProof="0" dirty="0"/>
              <a:t>CST</a:t>
            </a:r>
            <a:endParaRPr lang="en-US" noProof="0" dirty="0"/>
          </a:p>
        </p:txBody>
      </p:sp>
      <p:sp>
        <p:nvSpPr>
          <p:cNvPr id="4" name="Espace réservé du numéro de diapositive 3">
            <a:extLst>
              <a:ext uri="{FF2B5EF4-FFF2-40B4-BE49-F238E27FC236}">
                <a16:creationId xmlns:a16="http://schemas.microsoft.com/office/drawing/2014/main" id="{B6694EB1-187A-4810-89CD-D74829B00B91}"/>
              </a:ext>
            </a:extLst>
          </p:cNvPr>
          <p:cNvSpPr>
            <a:spLocks noGrp="1"/>
          </p:cNvSpPr>
          <p:nvPr>
            <p:ph type="sldNum" sz="quarter" idx="12"/>
          </p:nvPr>
        </p:nvSpPr>
        <p:spPr/>
        <p:txBody>
          <a:bodyPr/>
          <a:lstStyle/>
          <a:p>
            <a:fld id="{0ABA5874-CF4A-CC44-94E1-74AC7DBBA936}" type="slidenum">
              <a:rPr lang="en-US" noProof="0" smtClean="0"/>
              <a:t>24</a:t>
            </a:fld>
            <a:endParaRPr lang="en-US" noProof="0" dirty="0"/>
          </a:p>
        </p:txBody>
      </p:sp>
      <p:pic>
        <p:nvPicPr>
          <p:cNvPr id="9" name="Image 8">
            <a:extLst>
              <a:ext uri="{FF2B5EF4-FFF2-40B4-BE49-F238E27FC236}">
                <a16:creationId xmlns:a16="http://schemas.microsoft.com/office/drawing/2014/main" id="{91B9EF62-378A-4D9E-A94A-318B4C88BD1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74875" y="606523"/>
            <a:ext cx="1813533" cy="1813533"/>
          </a:xfrm>
          <a:prstGeom prst="rect">
            <a:avLst/>
          </a:prstGeom>
        </p:spPr>
      </p:pic>
      <p:pic>
        <p:nvPicPr>
          <p:cNvPr id="11" name="Image 10">
            <a:extLst>
              <a:ext uri="{FF2B5EF4-FFF2-40B4-BE49-F238E27FC236}">
                <a16:creationId xmlns:a16="http://schemas.microsoft.com/office/drawing/2014/main" id="{FB71D529-E16E-4903-81A7-A491E9716143}"/>
              </a:ext>
            </a:extLst>
          </p:cNvPr>
          <p:cNvPicPr>
            <a:picLocks noChangeAspect="1"/>
          </p:cNvPicPr>
          <p:nvPr/>
        </p:nvPicPr>
        <p:blipFill>
          <a:blip r:embed="rId4"/>
          <a:stretch>
            <a:fillRect/>
          </a:stretch>
        </p:blipFill>
        <p:spPr>
          <a:xfrm>
            <a:off x="6674875" y="2600423"/>
            <a:ext cx="1813533" cy="1813533"/>
          </a:xfrm>
          <a:prstGeom prst="rect">
            <a:avLst/>
          </a:prstGeom>
        </p:spPr>
      </p:pic>
      <p:cxnSp>
        <p:nvCxnSpPr>
          <p:cNvPr id="13" name="Connecteur droit avec flèche 12">
            <a:extLst>
              <a:ext uri="{FF2B5EF4-FFF2-40B4-BE49-F238E27FC236}">
                <a16:creationId xmlns:a16="http://schemas.microsoft.com/office/drawing/2014/main" id="{696C57D8-0F6A-43F8-9753-10F097142B18}"/>
              </a:ext>
            </a:extLst>
          </p:cNvPr>
          <p:cNvCxnSpPr>
            <a:cxnSpLocks/>
          </p:cNvCxnSpPr>
          <p:nvPr/>
        </p:nvCxnSpPr>
        <p:spPr>
          <a:xfrm flipH="1">
            <a:off x="7980409" y="650973"/>
            <a:ext cx="425450" cy="4445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ZoneTexte 13">
            <a:extLst>
              <a:ext uri="{FF2B5EF4-FFF2-40B4-BE49-F238E27FC236}">
                <a16:creationId xmlns:a16="http://schemas.microsoft.com/office/drawing/2014/main" id="{7C57BBF4-36DC-4C48-9F8F-A2B734691A9D}"/>
              </a:ext>
            </a:extLst>
          </p:cNvPr>
          <p:cNvSpPr txBox="1"/>
          <p:nvPr/>
        </p:nvSpPr>
        <p:spPr>
          <a:xfrm>
            <a:off x="7980409" y="327515"/>
            <a:ext cx="1163591" cy="369332"/>
          </a:xfrm>
          <a:prstGeom prst="rect">
            <a:avLst/>
          </a:prstGeom>
          <a:noFill/>
        </p:spPr>
        <p:txBody>
          <a:bodyPr wrap="square" rtlCol="0">
            <a:spAutoFit/>
          </a:bodyPr>
          <a:lstStyle/>
          <a:p>
            <a:r>
              <a:rPr lang="es-AR" dirty="0"/>
              <a:t>Reflector</a:t>
            </a:r>
            <a:endParaRPr lang="fr-FR" dirty="0"/>
          </a:p>
        </p:txBody>
      </p:sp>
      <p:cxnSp>
        <p:nvCxnSpPr>
          <p:cNvPr id="15" name="Connecteur droit avec flèche 14">
            <a:extLst>
              <a:ext uri="{FF2B5EF4-FFF2-40B4-BE49-F238E27FC236}">
                <a16:creationId xmlns:a16="http://schemas.microsoft.com/office/drawing/2014/main" id="{0754B3FE-95A2-4F94-AD88-A225D42DAE73}"/>
              </a:ext>
            </a:extLst>
          </p:cNvPr>
          <p:cNvCxnSpPr>
            <a:cxnSpLocks/>
          </p:cNvCxnSpPr>
          <p:nvPr/>
        </p:nvCxnSpPr>
        <p:spPr>
          <a:xfrm flipH="1">
            <a:off x="7777209" y="995689"/>
            <a:ext cx="707346" cy="6966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ZoneTexte 15">
            <a:extLst>
              <a:ext uri="{FF2B5EF4-FFF2-40B4-BE49-F238E27FC236}">
                <a16:creationId xmlns:a16="http://schemas.microsoft.com/office/drawing/2014/main" id="{C1DF92E8-AB29-4CE1-8511-6032C96AC2A5}"/>
              </a:ext>
            </a:extLst>
          </p:cNvPr>
          <p:cNvSpPr txBox="1"/>
          <p:nvPr/>
        </p:nvSpPr>
        <p:spPr>
          <a:xfrm>
            <a:off x="8387344" y="711494"/>
            <a:ext cx="756656" cy="369332"/>
          </a:xfrm>
          <a:prstGeom prst="rect">
            <a:avLst/>
          </a:prstGeom>
          <a:noFill/>
        </p:spPr>
        <p:txBody>
          <a:bodyPr wrap="square" rtlCol="0">
            <a:spAutoFit/>
          </a:bodyPr>
          <a:lstStyle/>
          <a:p>
            <a:r>
              <a:rPr lang="es-AR" dirty="0"/>
              <a:t>Core</a:t>
            </a:r>
            <a:endParaRPr lang="fr-FR" dirty="0"/>
          </a:p>
        </p:txBody>
      </p:sp>
      <p:cxnSp>
        <p:nvCxnSpPr>
          <p:cNvPr id="20" name="Connecteur droit avec flèche 19">
            <a:extLst>
              <a:ext uri="{FF2B5EF4-FFF2-40B4-BE49-F238E27FC236}">
                <a16:creationId xmlns:a16="http://schemas.microsoft.com/office/drawing/2014/main" id="{EC9CB266-E7C6-4EA1-9E19-315AF15D0519}"/>
              </a:ext>
            </a:extLst>
          </p:cNvPr>
          <p:cNvCxnSpPr>
            <a:cxnSpLocks/>
          </p:cNvCxnSpPr>
          <p:nvPr/>
        </p:nvCxnSpPr>
        <p:spPr>
          <a:xfrm flipH="1">
            <a:off x="7821415" y="2884618"/>
            <a:ext cx="792455" cy="7465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2" name="ZoneTexte 21">
            <a:extLst>
              <a:ext uri="{FF2B5EF4-FFF2-40B4-BE49-F238E27FC236}">
                <a16:creationId xmlns:a16="http://schemas.microsoft.com/office/drawing/2014/main" id="{151421AA-7F23-4381-935D-2ACA68FEB234}"/>
              </a:ext>
            </a:extLst>
          </p:cNvPr>
          <p:cNvSpPr txBox="1"/>
          <p:nvPr/>
        </p:nvSpPr>
        <p:spPr>
          <a:xfrm>
            <a:off x="8405859" y="2500640"/>
            <a:ext cx="792454" cy="646331"/>
          </a:xfrm>
          <a:prstGeom prst="rect">
            <a:avLst/>
          </a:prstGeom>
          <a:noFill/>
        </p:spPr>
        <p:txBody>
          <a:bodyPr wrap="square" rtlCol="0">
            <a:spAutoFit/>
          </a:bodyPr>
          <a:lstStyle/>
          <a:p>
            <a:pPr algn="ctr"/>
            <a:r>
              <a:rPr lang="en-GB" dirty="0"/>
              <a:t>Heat </a:t>
            </a:r>
          </a:p>
          <a:p>
            <a:pPr algn="ctr"/>
            <a:r>
              <a:rPr lang="en-GB" dirty="0"/>
              <a:t>Pipe</a:t>
            </a:r>
          </a:p>
        </p:txBody>
      </p:sp>
      <p:sp>
        <p:nvSpPr>
          <p:cNvPr id="5" name="ZoneTexte 4">
            <a:extLst>
              <a:ext uri="{FF2B5EF4-FFF2-40B4-BE49-F238E27FC236}">
                <a16:creationId xmlns:a16="http://schemas.microsoft.com/office/drawing/2014/main" id="{983C0973-A97D-4C52-A79E-9D164532E435}"/>
              </a:ext>
            </a:extLst>
          </p:cNvPr>
          <p:cNvSpPr txBox="1"/>
          <p:nvPr/>
        </p:nvSpPr>
        <p:spPr>
          <a:xfrm>
            <a:off x="265666" y="703237"/>
            <a:ext cx="3263808" cy="1200329"/>
          </a:xfrm>
          <a:prstGeom prst="rect">
            <a:avLst/>
          </a:prstGeom>
          <a:noFill/>
        </p:spPr>
        <p:txBody>
          <a:bodyPr wrap="square" rtlCol="0">
            <a:spAutoFit/>
          </a:bodyPr>
          <a:lstStyle/>
          <a:p>
            <a:r>
              <a:rPr lang="en-GB" b="1" dirty="0"/>
              <a:t>Fuel: </a:t>
            </a:r>
            <a:r>
              <a:rPr lang="en-GB" dirty="0">
                <a:solidFill>
                  <a:schemeClr val="tx2">
                    <a:lumMod val="90000"/>
                  </a:schemeClr>
                </a:solidFill>
              </a:rPr>
              <a:t>UMo (20% enrichment)</a:t>
            </a:r>
          </a:p>
          <a:p>
            <a:r>
              <a:rPr lang="en-GB" b="1" dirty="0"/>
              <a:t>Reflector: </a:t>
            </a:r>
            <a:r>
              <a:rPr lang="en-GB" dirty="0">
                <a:solidFill>
                  <a:schemeClr val="tx2">
                    <a:lumMod val="90000"/>
                  </a:schemeClr>
                </a:solidFill>
              </a:rPr>
              <a:t>BeO</a:t>
            </a:r>
          </a:p>
          <a:p>
            <a:r>
              <a:rPr lang="en-GB" b="1" dirty="0"/>
              <a:t>Heat Pipe working fluid: </a:t>
            </a:r>
            <a:r>
              <a:rPr lang="en-GB" dirty="0">
                <a:solidFill>
                  <a:schemeClr val="tx2">
                    <a:lumMod val="90000"/>
                  </a:schemeClr>
                </a:solidFill>
              </a:rPr>
              <a:t>Na</a:t>
            </a:r>
          </a:p>
          <a:p>
            <a:r>
              <a:rPr lang="en-GB" b="1" dirty="0"/>
              <a:t>Heat Pipe temperature: </a:t>
            </a:r>
            <a:r>
              <a:rPr lang="en-GB" dirty="0">
                <a:solidFill>
                  <a:schemeClr val="tx2">
                    <a:lumMod val="90000"/>
                  </a:schemeClr>
                </a:solidFill>
              </a:rPr>
              <a:t>1000 K</a:t>
            </a:r>
          </a:p>
        </p:txBody>
      </p:sp>
      <p:sp>
        <p:nvSpPr>
          <p:cNvPr id="28" name="ZoneTexte 27">
            <a:extLst>
              <a:ext uri="{FF2B5EF4-FFF2-40B4-BE49-F238E27FC236}">
                <a16:creationId xmlns:a16="http://schemas.microsoft.com/office/drawing/2014/main" id="{FF64C12B-E65C-4519-94CB-8B0E789CF2EA}"/>
              </a:ext>
            </a:extLst>
          </p:cNvPr>
          <p:cNvSpPr txBox="1"/>
          <p:nvPr/>
        </p:nvSpPr>
        <p:spPr>
          <a:xfrm>
            <a:off x="3346525" y="677020"/>
            <a:ext cx="2992982" cy="1200329"/>
          </a:xfrm>
          <a:prstGeom prst="rect">
            <a:avLst/>
          </a:prstGeom>
          <a:noFill/>
        </p:spPr>
        <p:txBody>
          <a:bodyPr wrap="square" rtlCol="0">
            <a:spAutoFit/>
          </a:bodyPr>
          <a:lstStyle/>
          <a:p>
            <a:r>
              <a:rPr lang="en-GB" b="1" dirty="0"/>
              <a:t>Main Power Constraints:</a:t>
            </a:r>
          </a:p>
          <a:p>
            <a:pPr marL="285750" indent="-285750">
              <a:buFont typeface="Arial" panose="020B0604020202020204" pitchFamily="34" charset="0"/>
              <a:buChar char="•"/>
            </a:pPr>
            <a:r>
              <a:rPr lang="en-GB" b="1" dirty="0">
                <a:solidFill>
                  <a:schemeClr val="tx2">
                    <a:lumMod val="90000"/>
                  </a:schemeClr>
                </a:solidFill>
              </a:rPr>
              <a:t>Heat Pipe Heat Flux</a:t>
            </a:r>
          </a:p>
          <a:p>
            <a:pPr marL="285750" indent="-285750">
              <a:buFont typeface="Arial" panose="020B0604020202020204" pitchFamily="34" charset="0"/>
              <a:buChar char="•"/>
            </a:pPr>
            <a:r>
              <a:rPr lang="en-GB" b="1" dirty="0">
                <a:solidFill>
                  <a:schemeClr val="tx2">
                    <a:lumMod val="90000"/>
                  </a:schemeClr>
                </a:solidFill>
              </a:rPr>
              <a:t>Reflector irradiation swelling</a:t>
            </a:r>
            <a:endParaRPr lang="en-GB" dirty="0">
              <a:solidFill>
                <a:schemeClr val="tx2">
                  <a:lumMod val="90000"/>
                </a:schemeClr>
              </a:solidFill>
            </a:endParaRPr>
          </a:p>
        </p:txBody>
      </p:sp>
      <p:graphicFrame>
        <p:nvGraphicFramePr>
          <p:cNvPr id="17" name="Tableau 17">
            <a:extLst>
              <a:ext uri="{FF2B5EF4-FFF2-40B4-BE49-F238E27FC236}">
                <a16:creationId xmlns:a16="http://schemas.microsoft.com/office/drawing/2014/main" id="{2A84AF61-11F2-4AF6-948E-216AB3BB4A0F}"/>
              </a:ext>
            </a:extLst>
          </p:cNvPr>
          <p:cNvGraphicFramePr>
            <a:graphicFrameLocks noGrp="1"/>
          </p:cNvGraphicFramePr>
          <p:nvPr>
            <p:extLst>
              <p:ext uri="{D42A27DB-BD31-4B8C-83A1-F6EECF244321}">
                <p14:modId xmlns:p14="http://schemas.microsoft.com/office/powerpoint/2010/main" val="3452472017"/>
              </p:ext>
            </p:extLst>
          </p:nvPr>
        </p:nvGraphicFramePr>
        <p:xfrm>
          <a:off x="84037" y="2038798"/>
          <a:ext cx="1522821" cy="1778000"/>
        </p:xfrm>
        <a:graphic>
          <a:graphicData uri="http://schemas.openxmlformats.org/drawingml/2006/table">
            <a:tbl>
              <a:tblPr firstRow="1" bandRow="1">
                <a:tableStyleId>{5C22544A-7EE6-4342-B048-85BDC9FD1C3A}</a:tableStyleId>
              </a:tblPr>
              <a:tblGrid>
                <a:gridCol w="1522821">
                  <a:extLst>
                    <a:ext uri="{9D8B030D-6E8A-4147-A177-3AD203B41FA5}">
                      <a16:colId xmlns:a16="http://schemas.microsoft.com/office/drawing/2014/main" val="965992948"/>
                    </a:ext>
                  </a:extLst>
                </a:gridCol>
              </a:tblGrid>
              <a:tr h="370840">
                <a:tc>
                  <a:txBody>
                    <a:bodyPr/>
                    <a:lstStyle/>
                    <a:p>
                      <a:r>
                        <a:rPr lang="en-GB" sz="1400" dirty="0">
                          <a:solidFill>
                            <a:schemeClr val="bg1"/>
                          </a:solidFill>
                        </a:rPr>
                        <a:t>Optimization variables</a:t>
                      </a:r>
                    </a:p>
                  </a:txBody>
                  <a:tcPr/>
                </a:tc>
                <a:extLst>
                  <a:ext uri="{0D108BD9-81ED-4DB2-BD59-A6C34878D82A}">
                    <a16:rowId xmlns:a16="http://schemas.microsoft.com/office/drawing/2014/main" val="2654827305"/>
                  </a:ext>
                </a:extLst>
              </a:tr>
              <a:tr h="370840">
                <a:tc>
                  <a:txBody>
                    <a:bodyPr/>
                    <a:lstStyle/>
                    <a:p>
                      <a:r>
                        <a:rPr lang="en-GB" sz="1400" dirty="0">
                          <a:solidFill>
                            <a:schemeClr val="bg1"/>
                          </a:solidFill>
                        </a:rPr>
                        <a:t>Core Radius</a:t>
                      </a:r>
                    </a:p>
                  </a:txBody>
                  <a:tcPr/>
                </a:tc>
                <a:extLst>
                  <a:ext uri="{0D108BD9-81ED-4DB2-BD59-A6C34878D82A}">
                    <a16:rowId xmlns:a16="http://schemas.microsoft.com/office/drawing/2014/main" val="497055383"/>
                  </a:ext>
                </a:extLst>
              </a:tr>
              <a:tr h="370840">
                <a:tc>
                  <a:txBody>
                    <a:bodyPr/>
                    <a:lstStyle/>
                    <a:p>
                      <a:r>
                        <a:rPr lang="en-GB" sz="1400" dirty="0">
                          <a:solidFill>
                            <a:schemeClr val="bg1"/>
                          </a:solidFill>
                        </a:rPr>
                        <a:t>Reflector thickness</a:t>
                      </a:r>
                    </a:p>
                  </a:txBody>
                  <a:tcPr/>
                </a:tc>
                <a:extLst>
                  <a:ext uri="{0D108BD9-81ED-4DB2-BD59-A6C34878D82A}">
                    <a16:rowId xmlns:a16="http://schemas.microsoft.com/office/drawing/2014/main" val="3928388289"/>
                  </a:ext>
                </a:extLst>
              </a:tr>
              <a:tr h="370840">
                <a:tc>
                  <a:txBody>
                    <a:bodyPr/>
                    <a:lstStyle/>
                    <a:p>
                      <a:r>
                        <a:rPr lang="en-GB" sz="1400" dirty="0">
                          <a:solidFill>
                            <a:schemeClr val="bg1"/>
                          </a:solidFill>
                        </a:rPr>
                        <a:t>Heat Pipe radius</a:t>
                      </a:r>
                    </a:p>
                  </a:txBody>
                  <a:tcPr/>
                </a:tc>
                <a:extLst>
                  <a:ext uri="{0D108BD9-81ED-4DB2-BD59-A6C34878D82A}">
                    <a16:rowId xmlns:a16="http://schemas.microsoft.com/office/drawing/2014/main" val="3216671874"/>
                  </a:ext>
                </a:extLst>
              </a:tr>
            </a:tbl>
          </a:graphicData>
        </a:graphic>
      </p:graphicFrame>
      <p:graphicFrame>
        <p:nvGraphicFramePr>
          <p:cNvPr id="21" name="Tableau 17">
            <a:extLst>
              <a:ext uri="{FF2B5EF4-FFF2-40B4-BE49-F238E27FC236}">
                <a16:creationId xmlns:a16="http://schemas.microsoft.com/office/drawing/2014/main" id="{6CBE2EC4-BC40-4937-A81C-EC30D0112D44}"/>
              </a:ext>
            </a:extLst>
          </p:cNvPr>
          <p:cNvGraphicFramePr>
            <a:graphicFrameLocks noGrp="1"/>
          </p:cNvGraphicFramePr>
          <p:nvPr>
            <p:extLst>
              <p:ext uri="{D42A27DB-BD31-4B8C-83A1-F6EECF244321}">
                <p14:modId xmlns:p14="http://schemas.microsoft.com/office/powerpoint/2010/main" val="890416785"/>
              </p:ext>
            </p:extLst>
          </p:nvPr>
        </p:nvGraphicFramePr>
        <p:xfrm>
          <a:off x="62875" y="3838830"/>
          <a:ext cx="1543984" cy="741680"/>
        </p:xfrm>
        <a:graphic>
          <a:graphicData uri="http://schemas.openxmlformats.org/drawingml/2006/table">
            <a:tbl>
              <a:tblPr firstRow="1" bandRow="1">
                <a:tableStyleId>{5C22544A-7EE6-4342-B048-85BDC9FD1C3A}</a:tableStyleId>
              </a:tblPr>
              <a:tblGrid>
                <a:gridCol w="1543984">
                  <a:extLst>
                    <a:ext uri="{9D8B030D-6E8A-4147-A177-3AD203B41FA5}">
                      <a16:colId xmlns:a16="http://schemas.microsoft.com/office/drawing/2014/main" val="965992948"/>
                    </a:ext>
                  </a:extLst>
                </a:gridCol>
              </a:tblGrid>
              <a:tr h="370840">
                <a:tc>
                  <a:txBody>
                    <a:bodyPr/>
                    <a:lstStyle/>
                    <a:p>
                      <a:r>
                        <a:rPr lang="en-GB" sz="1400" dirty="0">
                          <a:solidFill>
                            <a:schemeClr val="bg1"/>
                          </a:solidFill>
                        </a:rPr>
                        <a:t>Figure of Merit</a:t>
                      </a:r>
                    </a:p>
                  </a:txBody>
                  <a:tcPr/>
                </a:tc>
                <a:extLst>
                  <a:ext uri="{0D108BD9-81ED-4DB2-BD59-A6C34878D82A}">
                    <a16:rowId xmlns:a16="http://schemas.microsoft.com/office/drawing/2014/main" val="2654827305"/>
                  </a:ext>
                </a:extLst>
              </a:tr>
              <a:tr h="370840">
                <a:tc>
                  <a:txBody>
                    <a:bodyPr/>
                    <a:lstStyle/>
                    <a:p>
                      <a:r>
                        <a:rPr lang="en-GB" sz="1400" dirty="0">
                          <a:solidFill>
                            <a:schemeClr val="bg1"/>
                          </a:solidFill>
                        </a:rPr>
                        <a:t>Specific Power</a:t>
                      </a:r>
                    </a:p>
                  </a:txBody>
                  <a:tcPr/>
                </a:tc>
                <a:extLst>
                  <a:ext uri="{0D108BD9-81ED-4DB2-BD59-A6C34878D82A}">
                    <a16:rowId xmlns:a16="http://schemas.microsoft.com/office/drawing/2014/main" val="497055383"/>
                  </a:ext>
                </a:extLst>
              </a:tr>
            </a:tbl>
          </a:graphicData>
        </a:graphic>
      </p:graphicFrame>
      <p:sp>
        <p:nvSpPr>
          <p:cNvPr id="18" name="ZoneTexte 17">
            <a:extLst>
              <a:ext uri="{FF2B5EF4-FFF2-40B4-BE49-F238E27FC236}">
                <a16:creationId xmlns:a16="http://schemas.microsoft.com/office/drawing/2014/main" id="{C94A8E1D-5830-4609-9228-555164FC9480}"/>
              </a:ext>
            </a:extLst>
          </p:cNvPr>
          <p:cNvSpPr txBox="1"/>
          <p:nvPr/>
        </p:nvSpPr>
        <p:spPr>
          <a:xfrm>
            <a:off x="2638526" y="4542910"/>
            <a:ext cx="5515770" cy="646331"/>
          </a:xfrm>
          <a:prstGeom prst="rect">
            <a:avLst/>
          </a:prstGeom>
          <a:noFill/>
        </p:spPr>
        <p:txBody>
          <a:bodyPr wrap="square" rtlCol="0">
            <a:spAutoFit/>
          </a:bodyPr>
          <a:lstStyle/>
          <a:p>
            <a:r>
              <a:rPr lang="en-US" sz="1200" dirty="0"/>
              <a:t>Szmandiuk, F., et al. (2025, </a:t>
            </a:r>
            <a:r>
              <a:rPr lang="en-US" sz="1200" dirty="0" err="1"/>
              <a:t>marzo</a:t>
            </a:r>
            <a:r>
              <a:rPr lang="en-US" sz="1200" dirty="0"/>
              <a:t>). </a:t>
            </a:r>
            <a:r>
              <a:rPr lang="en-US" sz="1200" i="1" dirty="0"/>
              <a:t>Optimization of the specific power of a NEP system integrating neutronics and the thermal aspects of a heat pipe reactor (HPR) core design</a:t>
            </a:r>
            <a:r>
              <a:rPr lang="en-US" sz="1200" dirty="0"/>
              <a:t>. Paper presented at the NETS 2025 Conference, Huntsville, Alabama, USA.</a:t>
            </a:r>
            <a:endParaRPr lang="en-GB" sz="1200" i="1" dirty="0"/>
          </a:p>
        </p:txBody>
      </p:sp>
      <p:pic>
        <p:nvPicPr>
          <p:cNvPr id="7" name="Image 6">
            <a:extLst>
              <a:ext uri="{FF2B5EF4-FFF2-40B4-BE49-F238E27FC236}">
                <a16:creationId xmlns:a16="http://schemas.microsoft.com/office/drawing/2014/main" id="{D332BC75-873C-4AC7-A120-25179A39B022}"/>
              </a:ext>
            </a:extLst>
          </p:cNvPr>
          <p:cNvPicPr>
            <a:picLocks noChangeAspect="1"/>
          </p:cNvPicPr>
          <p:nvPr/>
        </p:nvPicPr>
        <p:blipFill>
          <a:blip r:embed="rId5"/>
          <a:stretch>
            <a:fillRect/>
          </a:stretch>
        </p:blipFill>
        <p:spPr>
          <a:xfrm>
            <a:off x="2970867" y="2146722"/>
            <a:ext cx="3624091" cy="2294125"/>
          </a:xfrm>
          <a:prstGeom prst="rect">
            <a:avLst/>
          </a:prstGeom>
        </p:spPr>
      </p:pic>
      <p:cxnSp>
        <p:nvCxnSpPr>
          <p:cNvPr id="23" name="Connecteur : en arc 22">
            <a:extLst>
              <a:ext uri="{FF2B5EF4-FFF2-40B4-BE49-F238E27FC236}">
                <a16:creationId xmlns:a16="http://schemas.microsoft.com/office/drawing/2014/main" id="{B94B242E-6C8E-4F92-829A-2FEE4B31D14F}"/>
              </a:ext>
            </a:extLst>
          </p:cNvPr>
          <p:cNvCxnSpPr/>
          <p:nvPr/>
        </p:nvCxnSpPr>
        <p:spPr>
          <a:xfrm>
            <a:off x="3346525" y="4136246"/>
            <a:ext cx="519289" cy="458657"/>
          </a:xfrm>
          <a:prstGeom prst="curvedConnector3">
            <a:avLst/>
          </a:prstGeom>
          <a:ln w="57150">
            <a:tailEnd type="triangle"/>
          </a:ln>
        </p:spPr>
        <p:style>
          <a:lnRef idx="2">
            <a:schemeClr val="accent2"/>
          </a:lnRef>
          <a:fillRef idx="0">
            <a:schemeClr val="accent2"/>
          </a:fillRef>
          <a:effectRef idx="1">
            <a:schemeClr val="accent2"/>
          </a:effectRef>
          <a:fontRef idx="minor">
            <a:schemeClr val="tx1"/>
          </a:fontRef>
        </p:style>
      </p:cxnSp>
      <p:sp>
        <p:nvSpPr>
          <p:cNvPr id="10" name="ZoneTexte 9">
            <a:extLst>
              <a:ext uri="{FF2B5EF4-FFF2-40B4-BE49-F238E27FC236}">
                <a16:creationId xmlns:a16="http://schemas.microsoft.com/office/drawing/2014/main" id="{AF4567D3-42F7-46F3-87F3-DE8DBF8B0DF9}"/>
              </a:ext>
            </a:extLst>
          </p:cNvPr>
          <p:cNvSpPr txBox="1"/>
          <p:nvPr/>
        </p:nvSpPr>
        <p:spPr>
          <a:xfrm>
            <a:off x="1611722" y="2874556"/>
            <a:ext cx="1442581" cy="1815882"/>
          </a:xfrm>
          <a:prstGeom prst="rect">
            <a:avLst/>
          </a:prstGeom>
          <a:noFill/>
        </p:spPr>
        <p:txBody>
          <a:bodyPr wrap="square" rtlCol="0">
            <a:spAutoFit/>
          </a:bodyPr>
          <a:lstStyle/>
          <a:p>
            <a:r>
              <a:rPr lang="en-GB" sz="1600" dirty="0"/>
              <a:t>Each dot represents the optimized reactor for a certain thermal power level.</a:t>
            </a:r>
          </a:p>
        </p:txBody>
      </p:sp>
    </p:spTree>
    <p:extLst>
      <p:ext uri="{BB962C8B-B14F-4D97-AF65-F5344CB8AC3E}">
        <p14:creationId xmlns:p14="http://schemas.microsoft.com/office/powerpoint/2010/main" val="3405218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 192">
            <a:extLst>
              <a:ext uri="{FF2B5EF4-FFF2-40B4-BE49-F238E27FC236}">
                <a16:creationId xmlns:a16="http://schemas.microsoft.com/office/drawing/2014/main" id="{E29A325B-5695-4537-A375-AA35CB636A86}"/>
              </a:ext>
            </a:extLst>
          </p:cNvPr>
          <p:cNvPicPr>
            <a:picLocks noChangeAspect="1"/>
          </p:cNvPicPr>
          <p:nvPr/>
        </p:nvPicPr>
        <p:blipFill rotWithShape="1">
          <a:blip r:embed="rId3"/>
          <a:srcRect l="4090" t="5911" r="8394"/>
          <a:stretch/>
        </p:blipFill>
        <p:spPr>
          <a:xfrm>
            <a:off x="5952528" y="1767086"/>
            <a:ext cx="3111317" cy="2508781"/>
          </a:xfrm>
          <a:prstGeom prst="rect">
            <a:avLst/>
          </a:prstGeom>
        </p:spPr>
      </p:pic>
      <p:sp>
        <p:nvSpPr>
          <p:cNvPr id="2" name="Titre 1">
            <a:extLst>
              <a:ext uri="{FF2B5EF4-FFF2-40B4-BE49-F238E27FC236}">
                <a16:creationId xmlns:a16="http://schemas.microsoft.com/office/drawing/2014/main" id="{43DEC758-DE89-460E-972C-DFE805E34799}"/>
              </a:ext>
            </a:extLst>
          </p:cNvPr>
          <p:cNvSpPr>
            <a:spLocks noGrp="1"/>
          </p:cNvSpPr>
          <p:nvPr>
            <p:ph type="title"/>
          </p:nvPr>
        </p:nvSpPr>
        <p:spPr/>
        <p:txBody>
          <a:bodyPr/>
          <a:lstStyle/>
          <a:p>
            <a:r>
              <a:rPr lang="en-GB" dirty="0"/>
              <a:t>Example of full system optimization - preliminary results</a:t>
            </a:r>
          </a:p>
        </p:txBody>
      </p:sp>
      <p:sp>
        <p:nvSpPr>
          <p:cNvPr id="3" name="Espace réservé du pied de page 2">
            <a:extLst>
              <a:ext uri="{FF2B5EF4-FFF2-40B4-BE49-F238E27FC236}">
                <a16:creationId xmlns:a16="http://schemas.microsoft.com/office/drawing/2014/main" id="{2DF164CE-EFB0-461F-97FA-AD3C3436307B}"/>
              </a:ext>
            </a:extLst>
          </p:cNvPr>
          <p:cNvSpPr>
            <a:spLocks noGrp="1"/>
          </p:cNvSpPr>
          <p:nvPr>
            <p:ph type="ftr" sz="quarter" idx="11"/>
          </p:nvPr>
        </p:nvSpPr>
        <p:spPr/>
        <p:txBody>
          <a:bodyPr/>
          <a:lstStyle/>
          <a:p>
            <a:r>
              <a:rPr lang="fr-FR"/>
              <a:t>CST</a:t>
            </a:r>
            <a:endParaRPr lang="en-US" dirty="0"/>
          </a:p>
        </p:txBody>
      </p:sp>
      <p:sp>
        <p:nvSpPr>
          <p:cNvPr id="4" name="Espace réservé du numéro de diapositive 3">
            <a:extLst>
              <a:ext uri="{FF2B5EF4-FFF2-40B4-BE49-F238E27FC236}">
                <a16:creationId xmlns:a16="http://schemas.microsoft.com/office/drawing/2014/main" id="{8531E9D7-1BC6-4A84-89A7-204FF0C5EF4B}"/>
              </a:ext>
            </a:extLst>
          </p:cNvPr>
          <p:cNvSpPr>
            <a:spLocks noGrp="1"/>
          </p:cNvSpPr>
          <p:nvPr>
            <p:ph type="sldNum" sz="quarter" idx="12"/>
          </p:nvPr>
        </p:nvSpPr>
        <p:spPr/>
        <p:txBody>
          <a:bodyPr/>
          <a:lstStyle/>
          <a:p>
            <a:fld id="{0ABA5874-CF4A-CC44-94E1-74AC7DBBA936}" type="slidenum">
              <a:rPr lang="en-US" noProof="0" smtClean="0"/>
              <a:t>25</a:t>
            </a:fld>
            <a:endParaRPr lang="en-US" noProof="0" dirty="0"/>
          </a:p>
        </p:txBody>
      </p:sp>
      <p:sp>
        <p:nvSpPr>
          <p:cNvPr id="57" name="Ellipse 56">
            <a:extLst>
              <a:ext uri="{FF2B5EF4-FFF2-40B4-BE49-F238E27FC236}">
                <a16:creationId xmlns:a16="http://schemas.microsoft.com/office/drawing/2014/main" id="{B3A4AE08-9D7B-4A4E-9A1E-C280010E9E4E}"/>
              </a:ext>
            </a:extLst>
          </p:cNvPr>
          <p:cNvSpPr/>
          <p:nvPr/>
        </p:nvSpPr>
        <p:spPr>
          <a:xfrm>
            <a:off x="7527629" y="1948350"/>
            <a:ext cx="211540" cy="21432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Ellipse 58">
            <a:extLst>
              <a:ext uri="{FF2B5EF4-FFF2-40B4-BE49-F238E27FC236}">
                <a16:creationId xmlns:a16="http://schemas.microsoft.com/office/drawing/2014/main" id="{B3DA6583-C052-4A3F-BB3C-A21053791D85}"/>
              </a:ext>
            </a:extLst>
          </p:cNvPr>
          <p:cNvSpPr/>
          <p:nvPr/>
        </p:nvSpPr>
        <p:spPr>
          <a:xfrm>
            <a:off x="7275412" y="2614611"/>
            <a:ext cx="211540" cy="21432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Ellipse 59">
            <a:extLst>
              <a:ext uri="{FF2B5EF4-FFF2-40B4-BE49-F238E27FC236}">
                <a16:creationId xmlns:a16="http://schemas.microsoft.com/office/drawing/2014/main" id="{BC5EC17D-BD9D-44E4-B9BE-0BD91022E906}"/>
              </a:ext>
            </a:extLst>
          </p:cNvPr>
          <p:cNvSpPr/>
          <p:nvPr/>
        </p:nvSpPr>
        <p:spPr>
          <a:xfrm>
            <a:off x="6908270" y="3354993"/>
            <a:ext cx="211540" cy="21432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1" name="Connecteur droit avec flèche 60">
            <a:extLst>
              <a:ext uri="{FF2B5EF4-FFF2-40B4-BE49-F238E27FC236}">
                <a16:creationId xmlns:a16="http://schemas.microsoft.com/office/drawing/2014/main" id="{AAD67E02-671E-49D0-8D55-9C28F50864D3}"/>
              </a:ext>
            </a:extLst>
          </p:cNvPr>
          <p:cNvCxnSpPr>
            <a:cxnSpLocks/>
          </p:cNvCxnSpPr>
          <p:nvPr/>
        </p:nvCxnSpPr>
        <p:spPr>
          <a:xfrm>
            <a:off x="7085674" y="1244658"/>
            <a:ext cx="547725" cy="78804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4" name="Connecteur droit avec flèche 63">
            <a:extLst>
              <a:ext uri="{FF2B5EF4-FFF2-40B4-BE49-F238E27FC236}">
                <a16:creationId xmlns:a16="http://schemas.microsoft.com/office/drawing/2014/main" id="{191FCE33-0F40-4A4D-BD94-620BC22DD4E6}"/>
              </a:ext>
            </a:extLst>
          </p:cNvPr>
          <p:cNvCxnSpPr>
            <a:cxnSpLocks/>
            <a:endCxn id="59" idx="0"/>
          </p:cNvCxnSpPr>
          <p:nvPr/>
        </p:nvCxnSpPr>
        <p:spPr>
          <a:xfrm>
            <a:off x="6848338" y="1297473"/>
            <a:ext cx="532844" cy="13171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6" name="Connecteur droit avec flèche 65">
            <a:extLst>
              <a:ext uri="{FF2B5EF4-FFF2-40B4-BE49-F238E27FC236}">
                <a16:creationId xmlns:a16="http://schemas.microsoft.com/office/drawing/2014/main" id="{7F1A222C-6E2D-46B5-BA26-1394FE1D9C68}"/>
              </a:ext>
            </a:extLst>
          </p:cNvPr>
          <p:cNvCxnSpPr>
            <a:cxnSpLocks/>
            <a:endCxn id="60" idx="0"/>
          </p:cNvCxnSpPr>
          <p:nvPr/>
        </p:nvCxnSpPr>
        <p:spPr>
          <a:xfrm>
            <a:off x="6673630" y="1297473"/>
            <a:ext cx="340410" cy="20575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9" name="ZoneTexte 68">
            <a:extLst>
              <a:ext uri="{FF2B5EF4-FFF2-40B4-BE49-F238E27FC236}">
                <a16:creationId xmlns:a16="http://schemas.microsoft.com/office/drawing/2014/main" id="{C6B0BF94-ADF0-4C29-9B14-844AE52E5D39}"/>
              </a:ext>
            </a:extLst>
          </p:cNvPr>
          <p:cNvSpPr txBox="1"/>
          <p:nvPr/>
        </p:nvSpPr>
        <p:spPr>
          <a:xfrm>
            <a:off x="5674699" y="973691"/>
            <a:ext cx="2845059" cy="307777"/>
          </a:xfrm>
          <a:prstGeom prst="rect">
            <a:avLst/>
          </a:prstGeom>
          <a:noFill/>
        </p:spPr>
        <p:txBody>
          <a:bodyPr wrap="square" rtlCol="0">
            <a:spAutoFit/>
          </a:bodyPr>
          <a:lstStyle/>
          <a:p>
            <a:r>
              <a:rPr lang="en-GB" sz="1400" dirty="0"/>
              <a:t>Optimum Radiator Temperatures</a:t>
            </a:r>
          </a:p>
        </p:txBody>
      </p:sp>
      <p:grpSp>
        <p:nvGrpSpPr>
          <p:cNvPr id="82" name="Groupe 81">
            <a:extLst>
              <a:ext uri="{FF2B5EF4-FFF2-40B4-BE49-F238E27FC236}">
                <a16:creationId xmlns:a16="http://schemas.microsoft.com/office/drawing/2014/main" id="{A3AB8A8D-AF41-4835-B7DA-10D39870015B}"/>
              </a:ext>
            </a:extLst>
          </p:cNvPr>
          <p:cNvGrpSpPr/>
          <p:nvPr/>
        </p:nvGrpSpPr>
        <p:grpSpPr>
          <a:xfrm>
            <a:off x="977769" y="2229457"/>
            <a:ext cx="1212690" cy="2697749"/>
            <a:chOff x="3451481" y="1067779"/>
            <a:chExt cx="1520330" cy="3610776"/>
          </a:xfrm>
        </p:grpSpPr>
        <p:grpSp>
          <p:nvGrpSpPr>
            <p:cNvPr id="83" name="Groupe 82">
              <a:extLst>
                <a:ext uri="{FF2B5EF4-FFF2-40B4-BE49-F238E27FC236}">
                  <a16:creationId xmlns:a16="http://schemas.microsoft.com/office/drawing/2014/main" id="{4819068D-B6F3-419B-BD9B-105D149D0503}"/>
                </a:ext>
              </a:extLst>
            </p:cNvPr>
            <p:cNvGrpSpPr/>
            <p:nvPr/>
          </p:nvGrpSpPr>
          <p:grpSpPr>
            <a:xfrm flipV="1">
              <a:off x="3775229" y="1759914"/>
              <a:ext cx="1196582" cy="2918641"/>
              <a:chOff x="2406060" y="857486"/>
              <a:chExt cx="1196582" cy="2918641"/>
            </a:xfrm>
          </p:grpSpPr>
          <p:sp>
            <p:nvSpPr>
              <p:cNvPr id="113" name="Cylindre 112">
                <a:extLst>
                  <a:ext uri="{FF2B5EF4-FFF2-40B4-BE49-F238E27FC236}">
                    <a16:creationId xmlns:a16="http://schemas.microsoft.com/office/drawing/2014/main" id="{43513145-BEB8-4877-8F9A-E3674C4ABCE3}"/>
                  </a:ext>
                </a:extLst>
              </p:cNvPr>
              <p:cNvSpPr/>
              <p:nvPr/>
            </p:nvSpPr>
            <p:spPr>
              <a:xfrm>
                <a:off x="2930872" y="857486"/>
                <a:ext cx="118751" cy="291864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D3D183F7-32A9-4D27-834D-018CE73D96E0}"/>
                  </a:ext>
                </a:extLst>
              </p:cNvPr>
              <p:cNvSpPr/>
              <p:nvPr/>
            </p:nvSpPr>
            <p:spPr>
              <a:xfrm>
                <a:off x="2406060" y="903513"/>
                <a:ext cx="524813" cy="1512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Rectangle 114">
                <a:extLst>
                  <a:ext uri="{FF2B5EF4-FFF2-40B4-BE49-F238E27FC236}">
                    <a16:creationId xmlns:a16="http://schemas.microsoft.com/office/drawing/2014/main" id="{13474892-CE82-4FC2-B1D8-FB34EF90FC82}"/>
                  </a:ext>
                </a:extLst>
              </p:cNvPr>
              <p:cNvSpPr/>
              <p:nvPr/>
            </p:nvSpPr>
            <p:spPr>
              <a:xfrm>
                <a:off x="3049624" y="903513"/>
                <a:ext cx="553018" cy="1512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84" name="Groupe 83">
              <a:extLst>
                <a:ext uri="{FF2B5EF4-FFF2-40B4-BE49-F238E27FC236}">
                  <a16:creationId xmlns:a16="http://schemas.microsoft.com/office/drawing/2014/main" id="{678E7FA0-9DB3-4450-BF6D-B0A3CEB3B7B1}"/>
                </a:ext>
              </a:extLst>
            </p:cNvPr>
            <p:cNvGrpSpPr/>
            <p:nvPr/>
          </p:nvGrpSpPr>
          <p:grpSpPr>
            <a:xfrm>
              <a:off x="3451481" y="1067779"/>
              <a:ext cx="755437" cy="1731401"/>
              <a:chOff x="3862122" y="1594728"/>
              <a:chExt cx="1041286" cy="2451180"/>
            </a:xfrm>
          </p:grpSpPr>
          <p:sp>
            <p:nvSpPr>
              <p:cNvPr id="86" name="Cylindre 85">
                <a:extLst>
                  <a:ext uri="{FF2B5EF4-FFF2-40B4-BE49-F238E27FC236}">
                    <a16:creationId xmlns:a16="http://schemas.microsoft.com/office/drawing/2014/main" id="{16A4938D-162D-469F-A3B6-15877604C8FC}"/>
                  </a:ext>
                </a:extLst>
              </p:cNvPr>
              <p:cNvSpPr/>
              <p:nvPr/>
            </p:nvSpPr>
            <p:spPr>
              <a:xfrm rot="10800000">
                <a:off x="4331994" y="2847593"/>
                <a:ext cx="91802" cy="86754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7" name="Connecteur droit 86">
                <a:extLst>
                  <a:ext uri="{FF2B5EF4-FFF2-40B4-BE49-F238E27FC236}">
                    <a16:creationId xmlns:a16="http://schemas.microsoft.com/office/drawing/2014/main" id="{7F9DCB4A-5449-4B89-B688-1BA4839CDBFB}"/>
                  </a:ext>
                </a:extLst>
              </p:cNvPr>
              <p:cNvCxnSpPr>
                <a:cxnSpLocks/>
              </p:cNvCxnSpPr>
              <p:nvPr/>
            </p:nvCxnSpPr>
            <p:spPr>
              <a:xfrm>
                <a:off x="4661002"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E82B6074-A3CA-4171-A281-A7B06137FBE5}"/>
                  </a:ext>
                </a:extLst>
              </p:cNvPr>
              <p:cNvCxnSpPr>
                <a:cxnSpLocks/>
              </p:cNvCxnSpPr>
              <p:nvPr/>
            </p:nvCxnSpPr>
            <p:spPr>
              <a:xfrm>
                <a:off x="4104406" y="2616437"/>
                <a:ext cx="33" cy="9707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89" name="Groupe 88">
                <a:extLst>
                  <a:ext uri="{FF2B5EF4-FFF2-40B4-BE49-F238E27FC236}">
                    <a16:creationId xmlns:a16="http://schemas.microsoft.com/office/drawing/2014/main" id="{C4205031-DBEF-4E74-A8B6-BF125B67C9E1}"/>
                  </a:ext>
                </a:extLst>
              </p:cNvPr>
              <p:cNvGrpSpPr/>
              <p:nvPr/>
            </p:nvGrpSpPr>
            <p:grpSpPr>
              <a:xfrm>
                <a:off x="3862122" y="1594728"/>
                <a:ext cx="1041286" cy="2451180"/>
                <a:chOff x="3963582" y="1327720"/>
                <a:chExt cx="1216888" cy="2955791"/>
              </a:xfrm>
            </p:grpSpPr>
            <p:sp>
              <p:nvSpPr>
                <p:cNvPr id="104" name="Arc 103">
                  <a:extLst>
                    <a:ext uri="{FF2B5EF4-FFF2-40B4-BE49-F238E27FC236}">
                      <a16:creationId xmlns:a16="http://schemas.microsoft.com/office/drawing/2014/main" id="{9D777A97-AF1C-4328-8DA3-A4087A41A107}"/>
                    </a:ext>
                  </a:extLst>
                </p:cNvPr>
                <p:cNvSpPr/>
                <p:nvPr/>
              </p:nvSpPr>
              <p:spPr>
                <a:xfrm rot="16200000">
                  <a:off x="4108704" y="1358200"/>
                  <a:ext cx="926592" cy="865632"/>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105" name="Connecteur droit 104">
                  <a:extLst>
                    <a:ext uri="{FF2B5EF4-FFF2-40B4-BE49-F238E27FC236}">
                      <a16:creationId xmlns:a16="http://schemas.microsoft.com/office/drawing/2014/main" id="{3B649872-3D6C-493C-AD83-38B7B5CCC88C}"/>
                    </a:ext>
                  </a:extLst>
                </p:cNvPr>
                <p:cNvCxnSpPr>
                  <a:cxnSpLocks/>
                  <a:stCxn id="104" idx="0"/>
                </p:cNvCxnSpPr>
                <p:nvPr/>
              </p:nvCxnSpPr>
              <p:spPr>
                <a:xfrm flipH="1">
                  <a:off x="4139184" y="1783803"/>
                  <a:ext cx="52" cy="11026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3E0870EC-547C-4DBF-BBCC-8E63C1CFCD59}"/>
                    </a:ext>
                  </a:extLst>
                </p:cNvPr>
                <p:cNvCxnSpPr>
                  <a:cxnSpLocks/>
                </p:cNvCxnSpPr>
                <p:nvPr/>
              </p:nvCxnSpPr>
              <p:spPr>
                <a:xfrm>
                  <a:off x="5004816" y="1783802"/>
                  <a:ext cx="0" cy="110260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8ED9C948-A858-4F8A-BF97-3FC597842435}"/>
                    </a:ext>
                  </a:extLst>
                </p:cNvPr>
                <p:cNvCxnSpPr>
                  <a:cxnSpLocks/>
                </p:cNvCxnSpPr>
                <p:nvPr/>
              </p:nvCxnSpPr>
              <p:spPr>
                <a:xfrm flipH="1">
                  <a:off x="3963582" y="2886410"/>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8BF7DF63-FC9F-481F-A450-694A69A820CE}"/>
                    </a:ext>
                  </a:extLst>
                </p:cNvPr>
                <p:cNvCxnSpPr/>
                <p:nvPr/>
              </p:nvCxnSpPr>
              <p:spPr>
                <a:xfrm>
                  <a:off x="3963582" y="3075386"/>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9" name="Arc 108">
                  <a:extLst>
                    <a:ext uri="{FF2B5EF4-FFF2-40B4-BE49-F238E27FC236}">
                      <a16:creationId xmlns:a16="http://schemas.microsoft.com/office/drawing/2014/main" id="{A78E4710-C316-4106-8C15-EEC7E29132FC}"/>
                    </a:ext>
                  </a:extLst>
                </p:cNvPr>
                <p:cNvSpPr/>
                <p:nvPr/>
              </p:nvSpPr>
              <p:spPr>
                <a:xfrm rot="5400000" flipV="1">
                  <a:off x="4108704" y="3211797"/>
                  <a:ext cx="926592" cy="1216836"/>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110" name="Groupe 109">
                  <a:extLst>
                    <a:ext uri="{FF2B5EF4-FFF2-40B4-BE49-F238E27FC236}">
                      <a16:creationId xmlns:a16="http://schemas.microsoft.com/office/drawing/2014/main" id="{343E1E45-97B8-4DF7-9F4E-BCEA269B918D}"/>
                    </a:ext>
                  </a:extLst>
                </p:cNvPr>
                <p:cNvGrpSpPr/>
                <p:nvPr/>
              </p:nvGrpSpPr>
              <p:grpSpPr>
                <a:xfrm flipH="1">
                  <a:off x="5004816" y="2886410"/>
                  <a:ext cx="175654" cy="963168"/>
                  <a:chOff x="5870448" y="3182112"/>
                  <a:chExt cx="175654" cy="963168"/>
                </a:xfrm>
              </p:grpSpPr>
              <p:cxnSp>
                <p:nvCxnSpPr>
                  <p:cNvPr id="111" name="Connecteur droit 110">
                    <a:extLst>
                      <a:ext uri="{FF2B5EF4-FFF2-40B4-BE49-F238E27FC236}">
                        <a16:creationId xmlns:a16="http://schemas.microsoft.com/office/drawing/2014/main" id="{979ABE28-A586-46A2-85EB-45267CC3686A}"/>
                      </a:ext>
                    </a:extLst>
                  </p:cNvPr>
                  <p:cNvCxnSpPr>
                    <a:cxnSpLocks/>
                  </p:cNvCxnSpPr>
                  <p:nvPr/>
                </p:nvCxnSpPr>
                <p:spPr>
                  <a:xfrm flipH="1">
                    <a:off x="5870448" y="3182112"/>
                    <a:ext cx="175654" cy="188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CC45A21D-EADA-4D7D-9F3B-821144DFF2B7}"/>
                      </a:ext>
                    </a:extLst>
                  </p:cNvPr>
                  <p:cNvCxnSpPr/>
                  <p:nvPr/>
                </p:nvCxnSpPr>
                <p:spPr>
                  <a:xfrm>
                    <a:off x="5870448" y="3371088"/>
                    <a:ext cx="0" cy="7741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90" name="Groupe 89">
                <a:extLst>
                  <a:ext uri="{FF2B5EF4-FFF2-40B4-BE49-F238E27FC236}">
                    <a16:creationId xmlns:a16="http://schemas.microsoft.com/office/drawing/2014/main" id="{5F519DA0-44EC-4A4D-939F-80818C1171DC}"/>
                  </a:ext>
                </a:extLst>
              </p:cNvPr>
              <p:cNvGrpSpPr/>
              <p:nvPr/>
            </p:nvGrpSpPr>
            <p:grpSpPr>
              <a:xfrm>
                <a:off x="4104406" y="1707887"/>
                <a:ext cx="556673" cy="1059952"/>
                <a:chOff x="6062164" y="1523412"/>
                <a:chExt cx="740718" cy="1318182"/>
              </a:xfrm>
            </p:grpSpPr>
            <p:sp>
              <p:nvSpPr>
                <p:cNvPr id="101" name="Arc 100">
                  <a:extLst>
                    <a:ext uri="{FF2B5EF4-FFF2-40B4-BE49-F238E27FC236}">
                      <a16:creationId xmlns:a16="http://schemas.microsoft.com/office/drawing/2014/main" id="{3EB1ED08-688F-4914-A1B2-A3EBC2A2F055}"/>
                    </a:ext>
                  </a:extLst>
                </p:cNvPr>
                <p:cNvSpPr/>
                <p:nvPr/>
              </p:nvSpPr>
              <p:spPr>
                <a:xfrm rot="16200000">
                  <a:off x="6040714" y="1544862"/>
                  <a:ext cx="783618" cy="740718"/>
                </a:xfrm>
                <a:prstGeom prst="arc">
                  <a:avLst>
                    <a:gd name="adj1" fmla="val 16257290"/>
                    <a:gd name="adj2" fmla="val 5293687"/>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102" name="Connecteur droit 101">
                  <a:extLst>
                    <a:ext uri="{FF2B5EF4-FFF2-40B4-BE49-F238E27FC236}">
                      <a16:creationId xmlns:a16="http://schemas.microsoft.com/office/drawing/2014/main" id="{843B21A9-D560-4649-883B-8551B838C471}"/>
                    </a:ext>
                  </a:extLst>
                </p:cNvPr>
                <p:cNvCxnSpPr>
                  <a:cxnSpLocks/>
                  <a:stCxn id="101" idx="0"/>
                </p:cNvCxnSpPr>
                <p:nvPr/>
              </p:nvCxnSpPr>
              <p:spPr>
                <a:xfrm flipH="1">
                  <a:off x="6062164" y="1909121"/>
                  <a:ext cx="44" cy="9324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2F01B911-CDA5-450B-8CDE-ADEBFE548445}"/>
                    </a:ext>
                  </a:extLst>
                </p:cNvPr>
                <p:cNvCxnSpPr>
                  <a:cxnSpLocks/>
                </p:cNvCxnSpPr>
                <p:nvPr/>
              </p:nvCxnSpPr>
              <p:spPr>
                <a:xfrm>
                  <a:off x="6802882" y="1909120"/>
                  <a:ext cx="0" cy="93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91" name="Rectangle : coins arrondis 90">
                <a:extLst>
                  <a:ext uri="{FF2B5EF4-FFF2-40B4-BE49-F238E27FC236}">
                    <a16:creationId xmlns:a16="http://schemas.microsoft.com/office/drawing/2014/main" id="{86D20602-7000-42F7-93BD-DE9EBF9F347F}"/>
                  </a:ext>
                </a:extLst>
              </p:cNvPr>
              <p:cNvSpPr/>
              <p:nvPr/>
            </p:nvSpPr>
            <p:spPr>
              <a:xfrm>
                <a:off x="3998638" y="1949459"/>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92" name="Rectangle : coins arrondis 91">
                <a:extLst>
                  <a:ext uri="{FF2B5EF4-FFF2-40B4-BE49-F238E27FC236}">
                    <a16:creationId xmlns:a16="http://schemas.microsoft.com/office/drawing/2014/main" id="{9F2FF9D3-CE3F-4AD8-B34D-1F4A6AAD5690}"/>
                  </a:ext>
                </a:extLst>
              </p:cNvPr>
              <p:cNvSpPr/>
              <p:nvPr/>
            </p:nvSpPr>
            <p:spPr>
              <a:xfrm>
                <a:off x="4674870" y="1950293"/>
                <a:ext cx="92022" cy="1924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93" name="Rectangle : coins arrondis 92">
                <a:extLst>
                  <a:ext uri="{FF2B5EF4-FFF2-40B4-BE49-F238E27FC236}">
                    <a16:creationId xmlns:a16="http://schemas.microsoft.com/office/drawing/2014/main" id="{91B7072D-F0A9-4E1E-BC98-C6DE361AF811}"/>
                  </a:ext>
                </a:extLst>
              </p:cNvPr>
              <p:cNvSpPr/>
              <p:nvPr/>
            </p:nvSpPr>
            <p:spPr>
              <a:xfrm>
                <a:off x="3998638" y="2574599"/>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4" name="Rectangle : coins arrondis 93">
                <a:extLst>
                  <a:ext uri="{FF2B5EF4-FFF2-40B4-BE49-F238E27FC236}">
                    <a16:creationId xmlns:a16="http://schemas.microsoft.com/office/drawing/2014/main" id="{8C5CBA1B-36D1-4F0A-8511-55CBF1874673}"/>
                  </a:ext>
                </a:extLst>
              </p:cNvPr>
              <p:cNvSpPr/>
              <p:nvPr/>
            </p:nvSpPr>
            <p:spPr>
              <a:xfrm>
                <a:off x="4674870" y="2575433"/>
                <a:ext cx="92022" cy="1924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5" name="Rectangle : coins arrondis 94">
                <a:extLst>
                  <a:ext uri="{FF2B5EF4-FFF2-40B4-BE49-F238E27FC236}">
                    <a16:creationId xmlns:a16="http://schemas.microsoft.com/office/drawing/2014/main" id="{F81EDE9F-FF60-4CE9-8945-22717A568739}"/>
                  </a:ext>
                </a:extLst>
              </p:cNvPr>
              <p:cNvSpPr/>
              <p:nvPr/>
            </p:nvSpPr>
            <p:spPr>
              <a:xfrm>
                <a:off x="4147916" y="2052748"/>
                <a:ext cx="459958" cy="4387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6" name="Rectangle : coins arrondis 95">
                <a:extLst>
                  <a:ext uri="{FF2B5EF4-FFF2-40B4-BE49-F238E27FC236}">
                    <a16:creationId xmlns:a16="http://schemas.microsoft.com/office/drawing/2014/main" id="{0FA8DF42-E434-4D72-837F-E6F63D72C7C5}"/>
                  </a:ext>
                </a:extLst>
              </p:cNvPr>
              <p:cNvSpPr/>
              <p:nvPr/>
            </p:nvSpPr>
            <p:spPr>
              <a:xfrm>
                <a:off x="4149041" y="2678426"/>
                <a:ext cx="459958" cy="476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7" name="Rectangle : coins arrondis 96">
                <a:extLst>
                  <a:ext uri="{FF2B5EF4-FFF2-40B4-BE49-F238E27FC236}">
                    <a16:creationId xmlns:a16="http://schemas.microsoft.com/office/drawing/2014/main" id="{24EA56A7-0F71-446E-8785-826B6A5A28D4}"/>
                  </a:ext>
                </a:extLst>
              </p:cNvPr>
              <p:cNvSpPr/>
              <p:nvPr/>
            </p:nvSpPr>
            <p:spPr>
              <a:xfrm>
                <a:off x="3921053" y="3125638"/>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98" name="Rectangle : coins arrondis 97">
                <a:extLst>
                  <a:ext uri="{FF2B5EF4-FFF2-40B4-BE49-F238E27FC236}">
                    <a16:creationId xmlns:a16="http://schemas.microsoft.com/office/drawing/2014/main" id="{950B4D68-FEFB-4416-BD61-75E156062216}"/>
                  </a:ext>
                </a:extLst>
              </p:cNvPr>
              <p:cNvSpPr/>
              <p:nvPr/>
            </p:nvSpPr>
            <p:spPr>
              <a:xfrm>
                <a:off x="4725041" y="3146239"/>
                <a:ext cx="122221" cy="581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99" name="Rectangle : coins arrondis 98">
                <a:extLst>
                  <a:ext uri="{FF2B5EF4-FFF2-40B4-BE49-F238E27FC236}">
                    <a16:creationId xmlns:a16="http://schemas.microsoft.com/office/drawing/2014/main" id="{F2F9520A-8674-447B-941A-6EFEC706E191}"/>
                  </a:ext>
                </a:extLst>
              </p:cNvPr>
              <p:cNvSpPr/>
              <p:nvPr/>
            </p:nvSpPr>
            <p:spPr>
              <a:xfrm>
                <a:off x="4193579" y="3380841"/>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00" name="Rectangle : coins arrondis 99">
                <a:extLst>
                  <a:ext uri="{FF2B5EF4-FFF2-40B4-BE49-F238E27FC236}">
                    <a16:creationId xmlns:a16="http://schemas.microsoft.com/office/drawing/2014/main" id="{556FC867-E4D8-41C6-B58F-DD9976601B0B}"/>
                  </a:ext>
                </a:extLst>
              </p:cNvPr>
              <p:cNvSpPr/>
              <p:nvPr/>
            </p:nvSpPr>
            <p:spPr>
              <a:xfrm>
                <a:off x="4455750" y="3378078"/>
                <a:ext cx="114793" cy="30521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grpSp>
        <p:sp>
          <p:nvSpPr>
            <p:cNvPr id="85" name="Rectangle : coins arrondis 84">
              <a:extLst>
                <a:ext uri="{FF2B5EF4-FFF2-40B4-BE49-F238E27FC236}">
                  <a16:creationId xmlns:a16="http://schemas.microsoft.com/office/drawing/2014/main" id="{4A527DD3-E896-4FC9-A0ED-8EB1C29EAAA5}"/>
                </a:ext>
              </a:extLst>
            </p:cNvPr>
            <p:cNvSpPr/>
            <p:nvPr/>
          </p:nvSpPr>
          <p:spPr>
            <a:xfrm>
              <a:off x="4127153" y="1760504"/>
              <a:ext cx="159465" cy="1359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6" name="ZoneTexte 115">
            <a:extLst>
              <a:ext uri="{FF2B5EF4-FFF2-40B4-BE49-F238E27FC236}">
                <a16:creationId xmlns:a16="http://schemas.microsoft.com/office/drawing/2014/main" id="{733DB084-68D4-4881-9885-4CA0026E8162}"/>
              </a:ext>
            </a:extLst>
          </p:cNvPr>
          <p:cNvSpPr txBox="1"/>
          <p:nvPr/>
        </p:nvSpPr>
        <p:spPr>
          <a:xfrm>
            <a:off x="21580" y="1846857"/>
            <a:ext cx="1258934" cy="584775"/>
          </a:xfrm>
          <a:prstGeom prst="rect">
            <a:avLst/>
          </a:prstGeom>
          <a:noFill/>
        </p:spPr>
        <p:txBody>
          <a:bodyPr wrap="square" rtlCol="0">
            <a:spAutoFit/>
          </a:bodyPr>
          <a:lstStyle/>
          <a:p>
            <a:r>
              <a:rPr lang="en-GB" sz="1600" dirty="0"/>
              <a:t>Stirling Generator</a:t>
            </a:r>
          </a:p>
        </p:txBody>
      </p:sp>
      <p:sp>
        <p:nvSpPr>
          <p:cNvPr id="117" name="ZoneTexte 116">
            <a:extLst>
              <a:ext uri="{FF2B5EF4-FFF2-40B4-BE49-F238E27FC236}">
                <a16:creationId xmlns:a16="http://schemas.microsoft.com/office/drawing/2014/main" id="{E93604C3-4399-418F-855D-8212946DD5EE}"/>
              </a:ext>
            </a:extLst>
          </p:cNvPr>
          <p:cNvSpPr txBox="1"/>
          <p:nvPr/>
        </p:nvSpPr>
        <p:spPr>
          <a:xfrm>
            <a:off x="1871068" y="3021477"/>
            <a:ext cx="989053" cy="338554"/>
          </a:xfrm>
          <a:prstGeom prst="rect">
            <a:avLst/>
          </a:prstGeom>
          <a:noFill/>
        </p:spPr>
        <p:txBody>
          <a:bodyPr wrap="square" rtlCol="0">
            <a:spAutoFit/>
          </a:bodyPr>
          <a:lstStyle/>
          <a:p>
            <a:r>
              <a:rPr lang="en-GB" sz="1600" dirty="0"/>
              <a:t>Heat Pipe</a:t>
            </a:r>
          </a:p>
        </p:txBody>
      </p:sp>
      <p:cxnSp>
        <p:nvCxnSpPr>
          <p:cNvPr id="118" name="Connecteur droit avec flèche 117">
            <a:extLst>
              <a:ext uri="{FF2B5EF4-FFF2-40B4-BE49-F238E27FC236}">
                <a16:creationId xmlns:a16="http://schemas.microsoft.com/office/drawing/2014/main" id="{EE54417E-7F63-4B27-84F2-DC3326580280}"/>
              </a:ext>
            </a:extLst>
          </p:cNvPr>
          <p:cNvCxnSpPr>
            <a:cxnSpLocks/>
          </p:cNvCxnSpPr>
          <p:nvPr/>
        </p:nvCxnSpPr>
        <p:spPr>
          <a:xfrm flipH="1">
            <a:off x="1734604" y="3351051"/>
            <a:ext cx="204838" cy="92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1" name="Connecteur droit avec flèche 120">
            <a:extLst>
              <a:ext uri="{FF2B5EF4-FFF2-40B4-BE49-F238E27FC236}">
                <a16:creationId xmlns:a16="http://schemas.microsoft.com/office/drawing/2014/main" id="{68719246-76B5-4CAD-AEAD-5AB8EF35283E}"/>
              </a:ext>
            </a:extLst>
          </p:cNvPr>
          <p:cNvCxnSpPr>
            <a:cxnSpLocks/>
          </p:cNvCxnSpPr>
          <p:nvPr/>
        </p:nvCxnSpPr>
        <p:spPr>
          <a:xfrm flipH="1" flipV="1">
            <a:off x="1135907" y="4072456"/>
            <a:ext cx="103998" cy="705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2" name="Connecteur droit avec flèche 121">
            <a:extLst>
              <a:ext uri="{FF2B5EF4-FFF2-40B4-BE49-F238E27FC236}">
                <a16:creationId xmlns:a16="http://schemas.microsoft.com/office/drawing/2014/main" id="{CBB9BB08-9413-4987-AB82-A79A78F774A0}"/>
              </a:ext>
            </a:extLst>
          </p:cNvPr>
          <p:cNvCxnSpPr>
            <a:cxnSpLocks/>
          </p:cNvCxnSpPr>
          <p:nvPr/>
        </p:nvCxnSpPr>
        <p:spPr>
          <a:xfrm flipH="1" flipV="1">
            <a:off x="1138530" y="4252740"/>
            <a:ext cx="103998" cy="705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3" name="Connecteur droit avec flèche 122">
            <a:extLst>
              <a:ext uri="{FF2B5EF4-FFF2-40B4-BE49-F238E27FC236}">
                <a16:creationId xmlns:a16="http://schemas.microsoft.com/office/drawing/2014/main" id="{CAC60389-345B-4ED5-9B3D-22249D89D767}"/>
              </a:ext>
            </a:extLst>
          </p:cNvPr>
          <p:cNvCxnSpPr>
            <a:cxnSpLocks/>
          </p:cNvCxnSpPr>
          <p:nvPr/>
        </p:nvCxnSpPr>
        <p:spPr>
          <a:xfrm flipH="1" flipV="1">
            <a:off x="1139426" y="4437987"/>
            <a:ext cx="103998" cy="705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24" name="ZoneTexte 123">
                <a:extLst>
                  <a:ext uri="{FF2B5EF4-FFF2-40B4-BE49-F238E27FC236}">
                    <a16:creationId xmlns:a16="http://schemas.microsoft.com/office/drawing/2014/main" id="{C5424BB9-CA04-49DA-BEB4-A1B70B71A76A}"/>
                  </a:ext>
                </a:extLst>
              </p:cNvPr>
              <p:cNvSpPr txBox="1"/>
              <p:nvPr/>
            </p:nvSpPr>
            <p:spPr>
              <a:xfrm>
                <a:off x="635359" y="4111665"/>
                <a:ext cx="51892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𝑄</m:t>
                          </m:r>
                        </m:e>
                        <m:sub>
                          <m:r>
                            <a:rPr lang="es-AR" b="0" i="1" smtClean="0">
                              <a:latin typeface="Cambria Math" panose="02040503050406030204" pitchFamily="18" charset="0"/>
                            </a:rPr>
                            <m:t>𝑟𝑎𝑑</m:t>
                          </m:r>
                        </m:sub>
                      </m:sSub>
                    </m:oMath>
                  </m:oMathPara>
                </a14:m>
                <a:endParaRPr lang="en-GB" dirty="0"/>
              </a:p>
            </p:txBody>
          </p:sp>
        </mc:Choice>
        <mc:Fallback xmlns="">
          <p:sp>
            <p:nvSpPr>
              <p:cNvPr id="124" name="ZoneTexte 123">
                <a:extLst>
                  <a:ext uri="{FF2B5EF4-FFF2-40B4-BE49-F238E27FC236}">
                    <a16:creationId xmlns:a16="http://schemas.microsoft.com/office/drawing/2014/main" id="{C5424BB9-CA04-49DA-BEB4-A1B70B71A76A}"/>
                  </a:ext>
                </a:extLst>
              </p:cNvPr>
              <p:cNvSpPr txBox="1">
                <a:spLocks noRot="1" noChangeAspect="1" noMove="1" noResize="1" noEditPoints="1" noAdjustHandles="1" noChangeArrowheads="1" noChangeShapeType="1" noTextEdit="1"/>
              </p:cNvSpPr>
              <p:nvPr/>
            </p:nvSpPr>
            <p:spPr>
              <a:xfrm>
                <a:off x="635359" y="4111665"/>
                <a:ext cx="518925" cy="276999"/>
              </a:xfrm>
              <a:prstGeom prst="rect">
                <a:avLst/>
              </a:prstGeom>
              <a:blipFill>
                <a:blip r:embed="rId4"/>
                <a:stretch>
                  <a:fillRect l="-14118" r="-4706" b="-28261"/>
                </a:stretch>
              </a:blipFill>
            </p:spPr>
            <p:txBody>
              <a:bodyPr/>
              <a:lstStyle/>
              <a:p>
                <a:r>
                  <a:rPr lang="en-GB">
                    <a:noFill/>
                  </a:rPr>
                  <a:t> </a:t>
                </a:r>
              </a:p>
            </p:txBody>
          </p:sp>
        </mc:Fallback>
      </mc:AlternateContent>
      <p:cxnSp>
        <p:nvCxnSpPr>
          <p:cNvPr id="130" name="Connecteur : en angle 129">
            <a:extLst>
              <a:ext uri="{FF2B5EF4-FFF2-40B4-BE49-F238E27FC236}">
                <a16:creationId xmlns:a16="http://schemas.microsoft.com/office/drawing/2014/main" id="{7C66E615-CDA4-4246-810B-288D036D4882}"/>
              </a:ext>
            </a:extLst>
          </p:cNvPr>
          <p:cNvCxnSpPr>
            <a:cxnSpLocks/>
          </p:cNvCxnSpPr>
          <p:nvPr/>
        </p:nvCxnSpPr>
        <p:spPr>
          <a:xfrm rot="16200000" flipH="1">
            <a:off x="1577082" y="2727369"/>
            <a:ext cx="417822" cy="181324"/>
          </a:xfrm>
          <a:prstGeom prst="bentConnector3">
            <a:avLst>
              <a:gd name="adj1" fmla="val 1367"/>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31" name="ZoneTexte 130">
                <a:extLst>
                  <a:ext uri="{FF2B5EF4-FFF2-40B4-BE49-F238E27FC236}">
                    <a16:creationId xmlns:a16="http://schemas.microsoft.com/office/drawing/2014/main" id="{F71A31A8-41E1-49AC-ABDE-848C72C875EA}"/>
                  </a:ext>
                </a:extLst>
              </p:cNvPr>
              <p:cNvSpPr txBox="1"/>
              <p:nvPr/>
            </p:nvSpPr>
            <p:spPr>
              <a:xfrm>
                <a:off x="1830146" y="2595191"/>
                <a:ext cx="70621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𝑄</m:t>
                          </m:r>
                        </m:e>
                        <m:sub>
                          <m:r>
                            <a:rPr lang="es-AR" b="0" i="1" smtClean="0">
                              <a:latin typeface="Cambria Math" panose="02040503050406030204" pitchFamily="18" charset="0"/>
                            </a:rPr>
                            <m:t>𝑟𝑎𝑑</m:t>
                          </m:r>
                        </m:sub>
                      </m:sSub>
                    </m:oMath>
                  </m:oMathPara>
                </a14:m>
                <a:endParaRPr lang="en-GB" dirty="0"/>
              </a:p>
            </p:txBody>
          </p:sp>
        </mc:Choice>
        <mc:Fallback xmlns="">
          <p:sp>
            <p:nvSpPr>
              <p:cNvPr id="131" name="ZoneTexte 130">
                <a:extLst>
                  <a:ext uri="{FF2B5EF4-FFF2-40B4-BE49-F238E27FC236}">
                    <a16:creationId xmlns:a16="http://schemas.microsoft.com/office/drawing/2014/main" id="{F71A31A8-41E1-49AC-ABDE-848C72C875EA}"/>
                  </a:ext>
                </a:extLst>
              </p:cNvPr>
              <p:cNvSpPr txBox="1">
                <a:spLocks noRot="1" noChangeAspect="1" noMove="1" noResize="1" noEditPoints="1" noAdjustHandles="1" noChangeArrowheads="1" noChangeShapeType="1" noTextEdit="1"/>
              </p:cNvSpPr>
              <p:nvPr/>
            </p:nvSpPr>
            <p:spPr>
              <a:xfrm>
                <a:off x="1830146" y="2595191"/>
                <a:ext cx="706219" cy="276999"/>
              </a:xfrm>
              <a:prstGeom prst="rect">
                <a:avLst/>
              </a:prstGeom>
              <a:blipFill>
                <a:blip r:embed="rId5"/>
                <a:stretch>
                  <a:fillRect b="-31111"/>
                </a:stretch>
              </a:blipFill>
            </p:spPr>
            <p:txBody>
              <a:bodyPr/>
              <a:lstStyle/>
              <a:p>
                <a:r>
                  <a:rPr lang="en-GB">
                    <a:noFill/>
                  </a:rPr>
                  <a:t> </a:t>
                </a:r>
              </a:p>
            </p:txBody>
          </p:sp>
        </mc:Fallback>
      </mc:AlternateContent>
      <p:sp>
        <p:nvSpPr>
          <p:cNvPr id="141" name="Rectangle : coins arrondis 140">
            <a:extLst>
              <a:ext uri="{FF2B5EF4-FFF2-40B4-BE49-F238E27FC236}">
                <a16:creationId xmlns:a16="http://schemas.microsoft.com/office/drawing/2014/main" id="{F3B786DD-C780-4B20-8769-EBFAEF012DD2}"/>
              </a:ext>
            </a:extLst>
          </p:cNvPr>
          <p:cNvSpPr/>
          <p:nvPr/>
        </p:nvSpPr>
        <p:spPr>
          <a:xfrm>
            <a:off x="1510054" y="2384800"/>
            <a:ext cx="127197" cy="1015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42" name="Cylindre 141">
            <a:extLst>
              <a:ext uri="{FF2B5EF4-FFF2-40B4-BE49-F238E27FC236}">
                <a16:creationId xmlns:a16="http://schemas.microsoft.com/office/drawing/2014/main" id="{2636572A-ECD5-465A-8654-D4DCF8EEE127}"/>
              </a:ext>
            </a:extLst>
          </p:cNvPr>
          <p:cNvSpPr/>
          <p:nvPr/>
        </p:nvSpPr>
        <p:spPr>
          <a:xfrm flipV="1">
            <a:off x="1635813" y="1158748"/>
            <a:ext cx="108781" cy="1335795"/>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146" name="ZoneTexte 145">
                <a:extLst>
                  <a:ext uri="{FF2B5EF4-FFF2-40B4-BE49-F238E27FC236}">
                    <a16:creationId xmlns:a16="http://schemas.microsoft.com/office/drawing/2014/main" id="{F10B26CF-6458-4258-9553-ACF599155213}"/>
                  </a:ext>
                </a:extLst>
              </p:cNvPr>
              <p:cNvSpPr txBox="1"/>
              <p:nvPr/>
            </p:nvSpPr>
            <p:spPr>
              <a:xfrm>
                <a:off x="2866668" y="1165853"/>
                <a:ext cx="1998624"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𝑃</m:t>
                          </m:r>
                        </m:e>
                        <m:sub>
                          <m:r>
                            <a:rPr lang="es-AR" b="0" i="1" smtClean="0">
                              <a:latin typeface="Cambria Math" panose="02040503050406030204" pitchFamily="18" charset="0"/>
                            </a:rPr>
                            <m:t>𝑒𝑙𝑒𝑐</m:t>
                          </m:r>
                        </m:sub>
                      </m:sSub>
                      <m:r>
                        <a:rPr lang="es-AR" b="0" i="1" smtClean="0">
                          <a:latin typeface="Cambria Math" panose="02040503050406030204" pitchFamily="18" charset="0"/>
                        </a:rPr>
                        <m:t>=</m:t>
                      </m:r>
                      <m:r>
                        <a:rPr lang="es-AR" b="0" i="1" smtClean="0">
                          <a:latin typeface="Cambria Math" panose="02040503050406030204" pitchFamily="18" charset="0"/>
                        </a:rPr>
                        <m:t>𝑓</m:t>
                      </m:r>
                      <m:r>
                        <a:rPr lang="es-AR" b="0" i="1" smtClean="0">
                          <a:latin typeface="Cambria Math" panose="02040503050406030204" pitchFamily="18" charset="0"/>
                        </a:rPr>
                        <m:t>(</m:t>
                      </m:r>
                      <m:f>
                        <m:fPr>
                          <m:ctrlPr>
                            <a:rPr lang="es-AR" b="0" i="1" smtClean="0">
                              <a:latin typeface="Cambria Math" panose="02040503050406030204" pitchFamily="18" charset="0"/>
                            </a:rPr>
                          </m:ctrlPr>
                        </m:fPr>
                        <m:num>
                          <m:sSub>
                            <m:sSubPr>
                              <m:ctrlPr>
                                <a:rPr lang="es-AR" b="0" i="1" smtClean="0">
                                  <a:latin typeface="Cambria Math" panose="02040503050406030204" pitchFamily="18" charset="0"/>
                                </a:rPr>
                              </m:ctrlPr>
                            </m:sSubPr>
                            <m:e>
                              <m:r>
                                <a:rPr lang="es-AR" b="0" i="1" smtClean="0">
                                  <a:latin typeface="Cambria Math" panose="02040503050406030204" pitchFamily="18" charset="0"/>
                                </a:rPr>
                                <m:t>𝑇</m:t>
                              </m:r>
                            </m:e>
                            <m:sub>
                              <m:r>
                                <a:rPr lang="es-AR" b="0" i="1" smtClean="0">
                                  <a:latin typeface="Cambria Math" panose="02040503050406030204" pitchFamily="18" charset="0"/>
                                </a:rPr>
                                <m:t>𝑟𝑒𝑎𝑐𝑡𝑜𝑟</m:t>
                              </m:r>
                            </m:sub>
                          </m:sSub>
                        </m:num>
                        <m:den>
                          <m:sSub>
                            <m:sSubPr>
                              <m:ctrlPr>
                                <a:rPr lang="es-AR" b="0" i="1" smtClean="0">
                                  <a:latin typeface="Cambria Math" panose="02040503050406030204" pitchFamily="18" charset="0"/>
                                </a:rPr>
                              </m:ctrlPr>
                            </m:sSubPr>
                            <m:e>
                              <m:r>
                                <a:rPr lang="es-AR" b="0" i="1" smtClean="0">
                                  <a:latin typeface="Cambria Math" panose="02040503050406030204" pitchFamily="18" charset="0"/>
                                </a:rPr>
                                <m:t>𝑇</m:t>
                              </m:r>
                            </m:e>
                            <m:sub>
                              <m:r>
                                <a:rPr lang="es-AR" b="0" i="1" smtClean="0">
                                  <a:latin typeface="Cambria Math" panose="02040503050406030204" pitchFamily="18" charset="0"/>
                                </a:rPr>
                                <m:t>𝑟𝑎𝑑𝑖𝑎𝑡𝑜𝑟</m:t>
                              </m:r>
                            </m:sub>
                          </m:sSub>
                        </m:den>
                      </m:f>
                      <m:r>
                        <a:rPr lang="es-AR" b="0" i="1" smtClean="0">
                          <a:latin typeface="Cambria Math" panose="02040503050406030204" pitchFamily="18" charset="0"/>
                        </a:rPr>
                        <m:t>)</m:t>
                      </m:r>
                    </m:oMath>
                  </m:oMathPara>
                </a14:m>
                <a:endParaRPr lang="en-GB" dirty="0"/>
              </a:p>
            </p:txBody>
          </p:sp>
        </mc:Choice>
        <mc:Fallback xmlns="">
          <p:sp>
            <p:nvSpPr>
              <p:cNvPr id="146" name="ZoneTexte 145">
                <a:extLst>
                  <a:ext uri="{FF2B5EF4-FFF2-40B4-BE49-F238E27FC236}">
                    <a16:creationId xmlns:a16="http://schemas.microsoft.com/office/drawing/2014/main" id="{F10B26CF-6458-4258-9553-ACF599155213}"/>
                  </a:ext>
                </a:extLst>
              </p:cNvPr>
              <p:cNvSpPr txBox="1">
                <a:spLocks noRot="1" noChangeAspect="1" noMove="1" noResize="1" noEditPoints="1" noAdjustHandles="1" noChangeArrowheads="1" noChangeShapeType="1" noTextEdit="1"/>
              </p:cNvSpPr>
              <p:nvPr/>
            </p:nvSpPr>
            <p:spPr>
              <a:xfrm>
                <a:off x="2866668" y="1165853"/>
                <a:ext cx="1998624" cy="56541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7" name="ZoneTexte 146">
                <a:extLst>
                  <a:ext uri="{FF2B5EF4-FFF2-40B4-BE49-F238E27FC236}">
                    <a16:creationId xmlns:a16="http://schemas.microsoft.com/office/drawing/2014/main" id="{59FE434B-552E-45FE-9704-026A76A052DD}"/>
                  </a:ext>
                </a:extLst>
              </p:cNvPr>
              <p:cNvSpPr txBox="1"/>
              <p:nvPr/>
            </p:nvSpPr>
            <p:spPr>
              <a:xfrm>
                <a:off x="2861059" y="1806376"/>
                <a:ext cx="2004908" cy="2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𝑄</m:t>
                          </m:r>
                        </m:e>
                        <m:sub>
                          <m:r>
                            <a:rPr lang="es-AR" b="0" i="1" smtClean="0">
                              <a:latin typeface="Cambria Math" panose="02040503050406030204" pitchFamily="18" charset="0"/>
                            </a:rPr>
                            <m:t>𝑟𝑎𝑑</m:t>
                          </m:r>
                        </m:sub>
                      </m:sSub>
                      <m:r>
                        <a:rPr lang="es-AR" b="0" i="1" smtClean="0">
                          <a:latin typeface="Cambria Math" panose="02040503050406030204" pitchFamily="18" charset="0"/>
                        </a:rPr>
                        <m:t>=</m:t>
                      </m:r>
                      <m:r>
                        <a:rPr lang="es-AR" b="0" i="1" smtClean="0">
                          <a:latin typeface="Cambria Math" panose="02040503050406030204" pitchFamily="18" charset="0"/>
                        </a:rPr>
                        <m:t>𝑓</m:t>
                      </m:r>
                      <m:r>
                        <a:rPr lang="es-AR" b="0" i="1" smtClean="0">
                          <a:latin typeface="Cambria Math" panose="02040503050406030204" pitchFamily="18" charset="0"/>
                        </a:rPr>
                        <m:t>(</m:t>
                      </m:r>
                      <m:sSubSup>
                        <m:sSubSupPr>
                          <m:ctrlPr>
                            <a:rPr lang="es-AR" b="0" i="1" smtClean="0">
                              <a:latin typeface="Cambria Math" panose="02040503050406030204" pitchFamily="18" charset="0"/>
                            </a:rPr>
                          </m:ctrlPr>
                        </m:sSubSupPr>
                        <m:e>
                          <m:r>
                            <a:rPr lang="es-AR" b="0" i="1" smtClean="0">
                              <a:latin typeface="Cambria Math" panose="02040503050406030204" pitchFamily="18" charset="0"/>
                            </a:rPr>
                            <m:t>𝑇</m:t>
                          </m:r>
                        </m:e>
                        <m:sub>
                          <m:r>
                            <a:rPr lang="es-AR" b="0" i="1" smtClean="0">
                              <a:latin typeface="Cambria Math" panose="02040503050406030204" pitchFamily="18" charset="0"/>
                            </a:rPr>
                            <m:t>𝑟𝑎𝑑𝑖𝑎𝑡𝑜𝑟</m:t>
                          </m:r>
                        </m:sub>
                        <m:sup>
                          <m:r>
                            <a:rPr lang="es-AR" b="0" i="1" smtClean="0">
                              <a:latin typeface="Cambria Math" panose="02040503050406030204" pitchFamily="18" charset="0"/>
                            </a:rPr>
                            <m:t>4</m:t>
                          </m:r>
                        </m:sup>
                      </m:sSubSup>
                      <m:r>
                        <a:rPr lang="es-AR" b="0" i="1" smtClean="0">
                          <a:latin typeface="Cambria Math" panose="02040503050406030204" pitchFamily="18" charset="0"/>
                        </a:rPr>
                        <m:t>)</m:t>
                      </m:r>
                    </m:oMath>
                  </m:oMathPara>
                </a14:m>
                <a:endParaRPr lang="en-GB" dirty="0"/>
              </a:p>
            </p:txBody>
          </p:sp>
        </mc:Choice>
        <mc:Fallback xmlns="">
          <p:sp>
            <p:nvSpPr>
              <p:cNvPr id="147" name="ZoneTexte 146">
                <a:extLst>
                  <a:ext uri="{FF2B5EF4-FFF2-40B4-BE49-F238E27FC236}">
                    <a16:creationId xmlns:a16="http://schemas.microsoft.com/office/drawing/2014/main" id="{59FE434B-552E-45FE-9704-026A76A052DD}"/>
                  </a:ext>
                </a:extLst>
              </p:cNvPr>
              <p:cNvSpPr txBox="1">
                <a:spLocks noRot="1" noChangeAspect="1" noMove="1" noResize="1" noEditPoints="1" noAdjustHandles="1" noChangeArrowheads="1" noChangeShapeType="1" noTextEdit="1"/>
              </p:cNvSpPr>
              <p:nvPr/>
            </p:nvSpPr>
            <p:spPr>
              <a:xfrm>
                <a:off x="2861059" y="1806376"/>
                <a:ext cx="2004908" cy="290849"/>
              </a:xfrm>
              <a:prstGeom prst="rect">
                <a:avLst/>
              </a:prstGeom>
              <a:blipFill>
                <a:blip r:embed="rId7"/>
                <a:stretch>
                  <a:fillRect l="-3343" t="-2083" r="-3951" b="-31250"/>
                </a:stretch>
              </a:blipFill>
            </p:spPr>
            <p:txBody>
              <a:bodyPr/>
              <a:lstStyle/>
              <a:p>
                <a:r>
                  <a:rPr lang="en-GB">
                    <a:noFill/>
                  </a:rPr>
                  <a:t> </a:t>
                </a:r>
              </a:p>
            </p:txBody>
          </p:sp>
        </mc:Fallback>
      </mc:AlternateContent>
      <p:cxnSp>
        <p:nvCxnSpPr>
          <p:cNvPr id="148" name="Connecteur droit avec flèche 147">
            <a:extLst>
              <a:ext uri="{FF2B5EF4-FFF2-40B4-BE49-F238E27FC236}">
                <a16:creationId xmlns:a16="http://schemas.microsoft.com/office/drawing/2014/main" id="{5D021497-D2F8-469A-B74D-1E4C2062569A}"/>
              </a:ext>
            </a:extLst>
          </p:cNvPr>
          <p:cNvCxnSpPr>
            <a:cxnSpLocks/>
            <a:stCxn id="97" idx="1"/>
          </p:cNvCxnSpPr>
          <p:nvPr/>
        </p:nvCxnSpPr>
        <p:spPr>
          <a:xfrm flipH="1">
            <a:off x="274855" y="3190754"/>
            <a:ext cx="737016"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53" name="ZoneTexte 152">
                <a:extLst>
                  <a:ext uri="{FF2B5EF4-FFF2-40B4-BE49-F238E27FC236}">
                    <a16:creationId xmlns:a16="http://schemas.microsoft.com/office/drawing/2014/main" id="{C649BDA8-0515-42EF-95C0-C80EE3D3F510}"/>
                  </a:ext>
                </a:extLst>
              </p:cNvPr>
              <p:cNvSpPr txBox="1"/>
              <p:nvPr/>
            </p:nvSpPr>
            <p:spPr>
              <a:xfrm>
                <a:off x="26617" y="2708160"/>
                <a:ext cx="56563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𝑃</m:t>
                          </m:r>
                        </m:e>
                        <m:sub>
                          <m:r>
                            <a:rPr lang="es-AR" b="0" i="1" smtClean="0">
                              <a:latin typeface="Cambria Math" panose="02040503050406030204" pitchFamily="18" charset="0"/>
                            </a:rPr>
                            <m:t>𝑒𝑙𝑒𝑐</m:t>
                          </m:r>
                        </m:sub>
                      </m:sSub>
                    </m:oMath>
                  </m:oMathPara>
                </a14:m>
                <a:endParaRPr lang="en-GB" dirty="0"/>
              </a:p>
            </p:txBody>
          </p:sp>
        </mc:Choice>
        <mc:Fallback xmlns="">
          <p:sp>
            <p:nvSpPr>
              <p:cNvPr id="153" name="ZoneTexte 152">
                <a:extLst>
                  <a:ext uri="{FF2B5EF4-FFF2-40B4-BE49-F238E27FC236}">
                    <a16:creationId xmlns:a16="http://schemas.microsoft.com/office/drawing/2014/main" id="{C649BDA8-0515-42EF-95C0-C80EE3D3F510}"/>
                  </a:ext>
                </a:extLst>
              </p:cNvPr>
              <p:cNvSpPr txBox="1">
                <a:spLocks noRot="1" noChangeAspect="1" noMove="1" noResize="1" noEditPoints="1" noAdjustHandles="1" noChangeArrowheads="1" noChangeShapeType="1" noTextEdit="1"/>
              </p:cNvSpPr>
              <p:nvPr/>
            </p:nvSpPr>
            <p:spPr>
              <a:xfrm>
                <a:off x="26617" y="2708160"/>
                <a:ext cx="565637" cy="369332"/>
              </a:xfrm>
              <a:prstGeom prst="rect">
                <a:avLst/>
              </a:prstGeom>
              <a:blipFill>
                <a:blip r:embed="rId8"/>
                <a:stretch>
                  <a:fillRect r="-5376"/>
                </a:stretch>
              </a:blipFill>
            </p:spPr>
            <p:txBody>
              <a:bodyPr/>
              <a:lstStyle/>
              <a:p>
                <a:r>
                  <a:rPr lang="en-GB">
                    <a:noFill/>
                  </a:rPr>
                  <a:t> </a:t>
                </a:r>
              </a:p>
            </p:txBody>
          </p:sp>
        </mc:Fallback>
      </mc:AlternateContent>
      <p:sp>
        <p:nvSpPr>
          <p:cNvPr id="185" name="Rectangle : coins arrondis 184">
            <a:extLst>
              <a:ext uri="{FF2B5EF4-FFF2-40B4-BE49-F238E27FC236}">
                <a16:creationId xmlns:a16="http://schemas.microsoft.com/office/drawing/2014/main" id="{E240DE80-0D8C-44B6-A210-6E1696B227F2}"/>
              </a:ext>
            </a:extLst>
          </p:cNvPr>
          <p:cNvSpPr/>
          <p:nvPr/>
        </p:nvSpPr>
        <p:spPr>
          <a:xfrm rot="16200000" flipH="1">
            <a:off x="995234" y="747672"/>
            <a:ext cx="969149" cy="78577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86" name="ZoneTexte 185">
            <a:extLst>
              <a:ext uri="{FF2B5EF4-FFF2-40B4-BE49-F238E27FC236}">
                <a16:creationId xmlns:a16="http://schemas.microsoft.com/office/drawing/2014/main" id="{30483048-EF47-4166-96C2-E454AEA47F04}"/>
              </a:ext>
            </a:extLst>
          </p:cNvPr>
          <p:cNvSpPr txBox="1"/>
          <p:nvPr/>
        </p:nvSpPr>
        <p:spPr>
          <a:xfrm>
            <a:off x="318691" y="861198"/>
            <a:ext cx="1258934" cy="338554"/>
          </a:xfrm>
          <a:prstGeom prst="rect">
            <a:avLst/>
          </a:prstGeom>
          <a:noFill/>
        </p:spPr>
        <p:txBody>
          <a:bodyPr wrap="square" rtlCol="0">
            <a:spAutoFit/>
          </a:bodyPr>
          <a:lstStyle/>
          <a:p>
            <a:r>
              <a:rPr lang="en-GB" sz="1600" dirty="0"/>
              <a:t>Reactor</a:t>
            </a:r>
          </a:p>
        </p:txBody>
      </p:sp>
      <p:pic>
        <p:nvPicPr>
          <p:cNvPr id="189" name="Image 188">
            <a:extLst>
              <a:ext uri="{FF2B5EF4-FFF2-40B4-BE49-F238E27FC236}">
                <a16:creationId xmlns:a16="http://schemas.microsoft.com/office/drawing/2014/main" id="{35EBC758-01CE-4328-A6E5-6C85A7C9B72C}"/>
              </a:ext>
            </a:extLst>
          </p:cNvPr>
          <p:cNvPicPr>
            <a:picLocks noChangeAspect="1"/>
          </p:cNvPicPr>
          <p:nvPr/>
        </p:nvPicPr>
        <p:blipFill>
          <a:blip r:embed="rId9"/>
          <a:stretch>
            <a:fillRect/>
          </a:stretch>
        </p:blipFill>
        <p:spPr>
          <a:xfrm>
            <a:off x="29219" y="1935189"/>
            <a:ext cx="2926189" cy="2194642"/>
          </a:xfrm>
          <a:prstGeom prst="rect">
            <a:avLst/>
          </a:prstGeom>
        </p:spPr>
      </p:pic>
      <p:pic>
        <p:nvPicPr>
          <p:cNvPr id="191" name="Image 190">
            <a:extLst>
              <a:ext uri="{FF2B5EF4-FFF2-40B4-BE49-F238E27FC236}">
                <a16:creationId xmlns:a16="http://schemas.microsoft.com/office/drawing/2014/main" id="{87837FF4-F6D8-431C-B5B5-BF89745CCF89}"/>
              </a:ext>
            </a:extLst>
          </p:cNvPr>
          <p:cNvPicPr>
            <a:picLocks noChangeAspect="1"/>
          </p:cNvPicPr>
          <p:nvPr/>
        </p:nvPicPr>
        <p:blipFill>
          <a:blip r:embed="rId10"/>
          <a:stretch>
            <a:fillRect/>
          </a:stretch>
        </p:blipFill>
        <p:spPr>
          <a:xfrm>
            <a:off x="2981845" y="1935043"/>
            <a:ext cx="2926189" cy="2194642"/>
          </a:xfrm>
          <a:prstGeom prst="rect">
            <a:avLst/>
          </a:prstGeom>
        </p:spPr>
      </p:pic>
      <p:sp>
        <p:nvSpPr>
          <p:cNvPr id="197" name="ZoneTexte 196">
            <a:extLst>
              <a:ext uri="{FF2B5EF4-FFF2-40B4-BE49-F238E27FC236}">
                <a16:creationId xmlns:a16="http://schemas.microsoft.com/office/drawing/2014/main" id="{0AB52BEC-19D5-434F-8665-E6451AABE69F}"/>
              </a:ext>
            </a:extLst>
          </p:cNvPr>
          <p:cNvSpPr txBox="1"/>
          <p:nvPr/>
        </p:nvSpPr>
        <p:spPr>
          <a:xfrm>
            <a:off x="2981845" y="2687097"/>
            <a:ext cx="2970683" cy="923330"/>
          </a:xfrm>
          <a:prstGeom prst="rect">
            <a:avLst/>
          </a:prstGeom>
          <a:noFill/>
        </p:spPr>
        <p:txBody>
          <a:bodyPr wrap="square" rtlCol="0">
            <a:spAutoFit/>
          </a:bodyPr>
          <a:lstStyle/>
          <a:p>
            <a:r>
              <a:rPr lang="en-GB" dirty="0"/>
              <a:t>-5 </a:t>
            </a:r>
            <a:r>
              <a:rPr lang="en-GB" dirty="0" err="1"/>
              <a:t>Stirlings</a:t>
            </a:r>
            <a:endParaRPr lang="en-GB" dirty="0"/>
          </a:p>
          <a:p>
            <a:r>
              <a:rPr lang="en-GB" dirty="0"/>
              <a:t>-Single Stirling mass: 87,5 kg</a:t>
            </a:r>
          </a:p>
          <a:p>
            <a:r>
              <a:rPr lang="en-GB" dirty="0"/>
              <a:t>-Reactor mass: 740 kg</a:t>
            </a:r>
          </a:p>
        </p:txBody>
      </p:sp>
    </p:spTree>
    <p:extLst>
      <p:ext uri="{BB962C8B-B14F-4D97-AF65-F5344CB8AC3E}">
        <p14:creationId xmlns:p14="http://schemas.microsoft.com/office/powerpoint/2010/main" val="20659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0" grpId="0" animBg="1"/>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80AB7A3-4225-49DC-A2B5-F00DF47221E4}"/>
              </a:ext>
            </a:extLst>
          </p:cNvPr>
          <p:cNvSpPr>
            <a:spLocks noGrp="1"/>
          </p:cNvSpPr>
          <p:nvPr>
            <p:ph type="ftr" sz="quarter" idx="11"/>
          </p:nvPr>
        </p:nvSpPr>
        <p:spPr/>
        <p:txBody>
          <a:bodyPr/>
          <a:lstStyle/>
          <a:p>
            <a:r>
              <a:rPr lang="fr-FR"/>
              <a:t>CST</a:t>
            </a:r>
            <a:endParaRPr lang="en-US" dirty="0"/>
          </a:p>
        </p:txBody>
      </p:sp>
      <p:sp>
        <p:nvSpPr>
          <p:cNvPr id="3" name="Espace réservé du numéro de diapositive 2">
            <a:extLst>
              <a:ext uri="{FF2B5EF4-FFF2-40B4-BE49-F238E27FC236}">
                <a16:creationId xmlns:a16="http://schemas.microsoft.com/office/drawing/2014/main" id="{90A338CC-CA87-47F1-ACE9-5D88427E4A5B}"/>
              </a:ext>
            </a:extLst>
          </p:cNvPr>
          <p:cNvSpPr>
            <a:spLocks noGrp="1"/>
          </p:cNvSpPr>
          <p:nvPr>
            <p:ph type="sldNum" sz="quarter" idx="12"/>
          </p:nvPr>
        </p:nvSpPr>
        <p:spPr/>
        <p:txBody>
          <a:bodyPr/>
          <a:lstStyle/>
          <a:p>
            <a:fld id="{0ABA5874-CF4A-CC44-94E1-74AC7DBBA936}" type="slidenum">
              <a:rPr lang="en-US" noProof="0" smtClean="0"/>
              <a:t>26</a:t>
            </a:fld>
            <a:endParaRPr lang="en-US" noProof="0" dirty="0"/>
          </a:p>
        </p:txBody>
      </p:sp>
      <p:sp>
        <p:nvSpPr>
          <p:cNvPr id="4" name="Titre 3">
            <a:extLst>
              <a:ext uri="{FF2B5EF4-FFF2-40B4-BE49-F238E27FC236}">
                <a16:creationId xmlns:a16="http://schemas.microsoft.com/office/drawing/2014/main" id="{4F3765C8-E1BC-4C96-97DA-64EDBF774E7A}"/>
              </a:ext>
            </a:extLst>
          </p:cNvPr>
          <p:cNvSpPr>
            <a:spLocks noGrp="1"/>
          </p:cNvSpPr>
          <p:nvPr>
            <p:ph type="title"/>
          </p:nvPr>
        </p:nvSpPr>
        <p:spPr/>
        <p:txBody>
          <a:bodyPr/>
          <a:lstStyle/>
          <a:p>
            <a:r>
              <a:rPr lang="en-GB" dirty="0"/>
              <a:t>Perspectives and conclusions</a:t>
            </a:r>
          </a:p>
        </p:txBody>
      </p:sp>
    </p:spTree>
    <p:extLst>
      <p:ext uri="{BB962C8B-B14F-4D97-AF65-F5344CB8AC3E}">
        <p14:creationId xmlns:p14="http://schemas.microsoft.com/office/powerpoint/2010/main" val="181314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D96974-8584-4B59-BFAF-CB5FFAB36EFA}"/>
              </a:ext>
            </a:extLst>
          </p:cNvPr>
          <p:cNvSpPr>
            <a:spLocks noGrp="1"/>
          </p:cNvSpPr>
          <p:nvPr>
            <p:ph type="title"/>
          </p:nvPr>
        </p:nvSpPr>
        <p:spPr/>
        <p:txBody>
          <a:bodyPr/>
          <a:lstStyle/>
          <a:p>
            <a:r>
              <a:rPr lang="en-GB" dirty="0"/>
              <a:t>Conclusions and Perspectives</a:t>
            </a:r>
          </a:p>
        </p:txBody>
      </p:sp>
      <p:sp>
        <p:nvSpPr>
          <p:cNvPr id="4" name="Espace réservé du numéro de diapositive 3">
            <a:extLst>
              <a:ext uri="{FF2B5EF4-FFF2-40B4-BE49-F238E27FC236}">
                <a16:creationId xmlns:a16="http://schemas.microsoft.com/office/drawing/2014/main" id="{1110F6C6-41FB-4B86-B2C8-DD8570DFB8E1}"/>
              </a:ext>
            </a:extLst>
          </p:cNvPr>
          <p:cNvSpPr>
            <a:spLocks noGrp="1"/>
          </p:cNvSpPr>
          <p:nvPr>
            <p:ph type="sldNum" sz="quarter" idx="12"/>
          </p:nvPr>
        </p:nvSpPr>
        <p:spPr/>
        <p:txBody>
          <a:bodyPr/>
          <a:lstStyle/>
          <a:p>
            <a:fld id="{0ABA5874-CF4A-CC44-94E1-74AC7DBBA936}" type="slidenum">
              <a:rPr lang="en-US" noProof="0" smtClean="0"/>
              <a:t>27</a:t>
            </a:fld>
            <a:endParaRPr lang="en-US" noProof="0" dirty="0"/>
          </a:p>
        </p:txBody>
      </p:sp>
      <p:sp>
        <p:nvSpPr>
          <p:cNvPr id="5" name="Espace réservé du pied de page 4">
            <a:extLst>
              <a:ext uri="{FF2B5EF4-FFF2-40B4-BE49-F238E27FC236}">
                <a16:creationId xmlns:a16="http://schemas.microsoft.com/office/drawing/2014/main" id="{4DFA3C1D-2720-4973-B65D-67F277125276}"/>
              </a:ext>
            </a:extLst>
          </p:cNvPr>
          <p:cNvSpPr>
            <a:spLocks noGrp="1"/>
          </p:cNvSpPr>
          <p:nvPr>
            <p:ph type="ftr" sz="quarter" idx="10"/>
          </p:nvPr>
        </p:nvSpPr>
        <p:spPr/>
        <p:txBody>
          <a:bodyPr/>
          <a:lstStyle/>
          <a:p>
            <a:r>
              <a:rPr lang="fr-FR"/>
              <a:t>CST</a:t>
            </a:r>
            <a:endParaRPr lang="en-US" dirty="0"/>
          </a:p>
        </p:txBody>
      </p:sp>
      <p:sp>
        <p:nvSpPr>
          <p:cNvPr id="6" name="ZoneTexte 5">
            <a:extLst>
              <a:ext uri="{FF2B5EF4-FFF2-40B4-BE49-F238E27FC236}">
                <a16:creationId xmlns:a16="http://schemas.microsoft.com/office/drawing/2014/main" id="{CB01C87C-9F40-49F1-9BEA-CA2D7595EC30}"/>
              </a:ext>
            </a:extLst>
          </p:cNvPr>
          <p:cNvSpPr txBox="1"/>
          <p:nvPr/>
        </p:nvSpPr>
        <p:spPr>
          <a:xfrm>
            <a:off x="383822" y="767644"/>
            <a:ext cx="2968978" cy="369332"/>
          </a:xfrm>
          <a:prstGeom prst="rect">
            <a:avLst/>
          </a:prstGeom>
          <a:noFill/>
        </p:spPr>
        <p:txBody>
          <a:bodyPr wrap="square" rtlCol="0">
            <a:spAutoFit/>
          </a:bodyPr>
          <a:lstStyle/>
          <a:p>
            <a:r>
              <a:rPr lang="en-GB" b="1" dirty="0"/>
              <a:t>Conclusions</a:t>
            </a:r>
          </a:p>
        </p:txBody>
      </p:sp>
      <p:sp>
        <p:nvSpPr>
          <p:cNvPr id="7" name="ZoneTexte 6">
            <a:extLst>
              <a:ext uri="{FF2B5EF4-FFF2-40B4-BE49-F238E27FC236}">
                <a16:creationId xmlns:a16="http://schemas.microsoft.com/office/drawing/2014/main" id="{C2A1123E-C18D-4585-AE0E-940F33CFD3D2}"/>
              </a:ext>
            </a:extLst>
          </p:cNvPr>
          <p:cNvSpPr txBox="1"/>
          <p:nvPr/>
        </p:nvSpPr>
        <p:spPr>
          <a:xfrm>
            <a:off x="5424311" y="736220"/>
            <a:ext cx="2968978" cy="369332"/>
          </a:xfrm>
          <a:prstGeom prst="rect">
            <a:avLst/>
          </a:prstGeom>
          <a:noFill/>
        </p:spPr>
        <p:txBody>
          <a:bodyPr wrap="square" rtlCol="0">
            <a:spAutoFit/>
          </a:bodyPr>
          <a:lstStyle/>
          <a:p>
            <a:r>
              <a:rPr lang="en-GB" b="1" dirty="0"/>
              <a:t>Perspectives</a:t>
            </a:r>
          </a:p>
        </p:txBody>
      </p:sp>
      <p:cxnSp>
        <p:nvCxnSpPr>
          <p:cNvPr id="9" name="Connecteur droit 8">
            <a:extLst>
              <a:ext uri="{FF2B5EF4-FFF2-40B4-BE49-F238E27FC236}">
                <a16:creationId xmlns:a16="http://schemas.microsoft.com/office/drawing/2014/main" id="{63330849-9935-4F0B-99DA-A012DF49C46B}"/>
              </a:ext>
            </a:extLst>
          </p:cNvPr>
          <p:cNvCxnSpPr/>
          <p:nvPr/>
        </p:nvCxnSpPr>
        <p:spPr>
          <a:xfrm>
            <a:off x="4413955" y="920886"/>
            <a:ext cx="0" cy="3639825"/>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ZoneTexte 9">
            <a:extLst>
              <a:ext uri="{FF2B5EF4-FFF2-40B4-BE49-F238E27FC236}">
                <a16:creationId xmlns:a16="http://schemas.microsoft.com/office/drawing/2014/main" id="{68B5C520-7CF9-4EE4-A3F8-33598EA28FF6}"/>
              </a:ext>
            </a:extLst>
          </p:cNvPr>
          <p:cNvSpPr txBox="1"/>
          <p:nvPr/>
        </p:nvSpPr>
        <p:spPr>
          <a:xfrm>
            <a:off x="293511" y="1136976"/>
            <a:ext cx="4120443" cy="400109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800" dirty="0"/>
              <a:t>NEP strong subsystem interdependence requires integrated design</a:t>
            </a:r>
          </a:p>
          <a:p>
            <a:pPr marL="342900" indent="-342900">
              <a:spcAft>
                <a:spcPts val="600"/>
              </a:spcAft>
              <a:buFont typeface="Arial" panose="020B0604020202020204" pitchFamily="34" charset="0"/>
              <a:buChar char="•"/>
            </a:pPr>
            <a:r>
              <a:rPr lang="en-US" sz="1800" dirty="0"/>
              <a:t>PRESTO is being built to design the full NEP system optimizing a figure of merit</a:t>
            </a:r>
            <a:r>
              <a:rPr lang="en-US" dirty="0"/>
              <a:t> and with design constraints</a:t>
            </a:r>
            <a:endParaRPr lang="en-US" sz="1800" dirty="0"/>
          </a:p>
          <a:p>
            <a:pPr marL="342900" indent="-342900">
              <a:spcAft>
                <a:spcPts val="600"/>
              </a:spcAft>
              <a:buFont typeface="Arial" panose="020B0604020202020204" pitchFamily="34" charset="0"/>
              <a:buChar char="•"/>
            </a:pPr>
            <a:r>
              <a:rPr lang="en-US" sz="1800" dirty="0"/>
              <a:t>Subsystem models already developed: reactor, conversion, shield and radiators</a:t>
            </a:r>
          </a:p>
          <a:p>
            <a:pPr marL="342900" indent="-342900">
              <a:spcAft>
                <a:spcPts val="600"/>
              </a:spcAft>
              <a:buFont typeface="Arial" panose="020B0604020202020204" pitchFamily="34" charset="0"/>
              <a:buChar char="•"/>
            </a:pPr>
            <a:r>
              <a:rPr lang="en-US" sz="1800" dirty="0"/>
              <a:t>Ongoing work: adding technologies and performing full-system optimizations</a:t>
            </a:r>
          </a:p>
          <a:p>
            <a:pPr>
              <a:spcAft>
                <a:spcPts val="600"/>
              </a:spcAft>
            </a:pPr>
            <a:endParaRPr lang="en-US" dirty="0"/>
          </a:p>
        </p:txBody>
      </p:sp>
      <p:sp>
        <p:nvSpPr>
          <p:cNvPr id="11" name="ZoneTexte 10">
            <a:extLst>
              <a:ext uri="{FF2B5EF4-FFF2-40B4-BE49-F238E27FC236}">
                <a16:creationId xmlns:a16="http://schemas.microsoft.com/office/drawing/2014/main" id="{937AFEBD-265F-4405-9177-A39A0EEE2472}"/>
              </a:ext>
            </a:extLst>
          </p:cNvPr>
          <p:cNvSpPr txBox="1"/>
          <p:nvPr/>
        </p:nvSpPr>
        <p:spPr>
          <a:xfrm>
            <a:off x="4628087" y="1079772"/>
            <a:ext cx="4363065" cy="3016210"/>
          </a:xfrm>
          <a:prstGeom prst="rect">
            <a:avLst/>
          </a:prstGeom>
          <a:noFill/>
        </p:spPr>
        <p:txBody>
          <a:bodyPr wrap="square" rtlCol="0">
            <a:spAutoFit/>
          </a:bodyPr>
          <a:lstStyle/>
          <a:p>
            <a:pPr marL="285750" indent="-285750" defTabSz="914400" eaLnBrk="0" fontAlgn="base" hangingPunct="0">
              <a:spcBef>
                <a:spcPct val="0"/>
              </a:spcBef>
              <a:spcAft>
                <a:spcPts val="600"/>
              </a:spcAft>
              <a:buFont typeface="Arial" panose="020B0604020202020204" pitchFamily="34" charset="0"/>
              <a:buChar char="•"/>
            </a:pPr>
            <a:r>
              <a:rPr kumimoji="0" lang="en-GB" altLang="fr-FR" sz="1800" b="0" i="0" u="none" strike="noStrike" cap="none" normalizeH="0" baseline="0" dirty="0">
                <a:ln>
                  <a:noFill/>
                </a:ln>
                <a:solidFill>
                  <a:schemeClr val="tx1"/>
                </a:solidFill>
                <a:effectLst/>
              </a:rPr>
              <a:t>Complete subsystem modelling</a:t>
            </a:r>
          </a:p>
          <a:p>
            <a:pPr marL="285750" indent="-285750" defTabSz="914400" eaLnBrk="0" fontAlgn="base" hangingPunct="0">
              <a:spcBef>
                <a:spcPct val="0"/>
              </a:spcBef>
              <a:spcAft>
                <a:spcPts val="600"/>
              </a:spcAft>
              <a:buFont typeface="Arial" panose="020B0604020202020204" pitchFamily="34" charset="0"/>
              <a:buChar char="•"/>
            </a:pPr>
            <a:r>
              <a:rPr kumimoji="0" lang="en-GB" altLang="fr-FR" sz="1800" b="0" i="0" u="none" strike="noStrike" cap="none" normalizeH="0" baseline="0" dirty="0">
                <a:ln>
                  <a:noFill/>
                </a:ln>
                <a:solidFill>
                  <a:schemeClr val="tx1"/>
                </a:solidFill>
                <a:effectLst/>
              </a:rPr>
              <a:t>Perform Experiments in MARGUERITE platform (TEG)</a:t>
            </a:r>
          </a:p>
          <a:p>
            <a:pPr marL="285750" indent="-285750" defTabSz="914400" eaLnBrk="0" fontAlgn="base" hangingPunct="0">
              <a:spcBef>
                <a:spcPct val="0"/>
              </a:spcBef>
              <a:spcAft>
                <a:spcPts val="600"/>
              </a:spcAft>
              <a:buFont typeface="Arial" panose="020B0604020202020204" pitchFamily="34" charset="0"/>
              <a:buChar char="•"/>
            </a:pPr>
            <a:r>
              <a:rPr kumimoji="0" lang="en-GB" altLang="fr-FR" sz="1800" b="0" i="0" u="none" strike="noStrike" cap="none" normalizeH="0" baseline="0" dirty="0">
                <a:ln>
                  <a:noFill/>
                </a:ln>
                <a:solidFill>
                  <a:schemeClr val="tx1"/>
                </a:solidFill>
                <a:effectLst/>
              </a:rPr>
              <a:t>Develop optimization methodology</a:t>
            </a:r>
          </a:p>
          <a:p>
            <a:pPr marL="285750" indent="-285750" defTabSz="914400" eaLnBrk="0" fontAlgn="base" hangingPunct="0">
              <a:spcBef>
                <a:spcPct val="0"/>
              </a:spcBef>
              <a:spcAft>
                <a:spcPts val="600"/>
              </a:spcAft>
              <a:buFont typeface="Arial" panose="020B0604020202020204" pitchFamily="34" charset="0"/>
              <a:buChar char="•"/>
            </a:pPr>
            <a:r>
              <a:rPr kumimoji="0" lang="en-GB" altLang="fr-FR" sz="1800" b="0" i="0" u="none" strike="noStrike" cap="none" normalizeH="0" baseline="0" dirty="0">
                <a:ln>
                  <a:noFill/>
                </a:ln>
                <a:solidFill>
                  <a:schemeClr val="tx1"/>
                </a:solidFill>
                <a:effectLst/>
              </a:rPr>
              <a:t>Perform optimization studies</a:t>
            </a:r>
          </a:p>
          <a:p>
            <a:pPr marL="285750" indent="-285750" defTabSz="914400" eaLnBrk="0" fontAlgn="base" hangingPunct="0">
              <a:spcBef>
                <a:spcPct val="0"/>
              </a:spcBef>
              <a:spcAft>
                <a:spcPts val="600"/>
              </a:spcAft>
              <a:buFont typeface="Arial" panose="020B0604020202020204" pitchFamily="34" charset="0"/>
              <a:buChar char="•"/>
            </a:pPr>
            <a:r>
              <a:rPr kumimoji="0" lang="en-GB" altLang="fr-FR" sz="1800" b="0" i="0" u="none" strike="noStrike" cap="none" normalizeH="0" baseline="0" dirty="0">
                <a:ln>
                  <a:noFill/>
                </a:ln>
                <a:solidFill>
                  <a:schemeClr val="tx1"/>
                </a:solidFill>
                <a:effectLst/>
              </a:rPr>
              <a:t>Complete the benchmarks against existing designs</a:t>
            </a:r>
          </a:p>
          <a:p>
            <a:pPr marL="1028700" lvl="1" defTabSz="914400" eaLnBrk="0" fontAlgn="base" hangingPunct="0">
              <a:spcBef>
                <a:spcPct val="0"/>
              </a:spcBef>
              <a:spcAft>
                <a:spcPts val="600"/>
              </a:spcAft>
            </a:pPr>
            <a:endParaRPr kumimoji="0" lang="en-GB" altLang="fr-FR" sz="1600" b="0" i="0" u="none" strike="noStrike" cap="none" normalizeH="0" baseline="0" dirty="0">
              <a:ln>
                <a:noFill/>
              </a:ln>
              <a:solidFill>
                <a:schemeClr val="tx1"/>
              </a:solidFill>
              <a:effectLst/>
            </a:endParaRPr>
          </a:p>
          <a:p>
            <a:pPr>
              <a:spcAft>
                <a:spcPts val="600"/>
              </a:spcAft>
            </a:pPr>
            <a:endParaRPr lang="en-GB" dirty="0"/>
          </a:p>
        </p:txBody>
      </p:sp>
    </p:spTree>
    <p:extLst>
      <p:ext uri="{BB962C8B-B14F-4D97-AF65-F5344CB8AC3E}">
        <p14:creationId xmlns:p14="http://schemas.microsoft.com/office/powerpoint/2010/main" val="323845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993A9DE-F28F-420B-8594-6C7E92FBAA32}"/>
              </a:ext>
            </a:extLst>
          </p:cNvPr>
          <p:cNvSpPr>
            <a:spLocks noGrp="1"/>
          </p:cNvSpPr>
          <p:nvPr>
            <p:ph type="ftr" sz="quarter" idx="11"/>
          </p:nvPr>
        </p:nvSpPr>
        <p:spPr/>
        <p:txBody>
          <a:bodyPr/>
          <a:lstStyle/>
          <a:p>
            <a:r>
              <a:rPr lang="fr-FR"/>
              <a:t>CST</a:t>
            </a:r>
            <a:endParaRPr lang="en-US" dirty="0"/>
          </a:p>
        </p:txBody>
      </p:sp>
      <p:sp>
        <p:nvSpPr>
          <p:cNvPr id="3" name="Espace réservé du numéro de diapositive 2">
            <a:extLst>
              <a:ext uri="{FF2B5EF4-FFF2-40B4-BE49-F238E27FC236}">
                <a16:creationId xmlns:a16="http://schemas.microsoft.com/office/drawing/2014/main" id="{B797435C-E40F-4ACB-AEE5-828290029235}"/>
              </a:ext>
            </a:extLst>
          </p:cNvPr>
          <p:cNvSpPr>
            <a:spLocks noGrp="1"/>
          </p:cNvSpPr>
          <p:nvPr>
            <p:ph type="sldNum" sz="quarter" idx="12"/>
          </p:nvPr>
        </p:nvSpPr>
        <p:spPr/>
        <p:txBody>
          <a:bodyPr/>
          <a:lstStyle/>
          <a:p>
            <a:fld id="{0ABA5874-CF4A-CC44-94E1-74AC7DBBA936}" type="slidenum">
              <a:rPr lang="en-US" noProof="0" smtClean="0"/>
              <a:t>28</a:t>
            </a:fld>
            <a:endParaRPr lang="en-US" noProof="0" dirty="0"/>
          </a:p>
        </p:txBody>
      </p:sp>
      <p:sp>
        <p:nvSpPr>
          <p:cNvPr id="4" name="Titre 3">
            <a:extLst>
              <a:ext uri="{FF2B5EF4-FFF2-40B4-BE49-F238E27FC236}">
                <a16:creationId xmlns:a16="http://schemas.microsoft.com/office/drawing/2014/main" id="{1000807F-29B0-4CC0-9D9E-5AE31240F14B}"/>
              </a:ext>
            </a:extLst>
          </p:cNvPr>
          <p:cNvSpPr>
            <a:spLocks noGrp="1"/>
          </p:cNvSpPr>
          <p:nvPr>
            <p:ph type="title"/>
          </p:nvPr>
        </p:nvSpPr>
        <p:spPr/>
        <p:txBody>
          <a:bodyPr/>
          <a:lstStyle/>
          <a:p>
            <a:r>
              <a:rPr lang="en-GB" dirty="0"/>
              <a:t>Bibliography</a:t>
            </a:r>
          </a:p>
        </p:txBody>
      </p:sp>
    </p:spTree>
    <p:extLst>
      <p:ext uri="{BB962C8B-B14F-4D97-AF65-F5344CB8AC3E}">
        <p14:creationId xmlns:p14="http://schemas.microsoft.com/office/powerpoint/2010/main" val="382477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B1F4EB-9D34-444A-BD13-11F9285F183C}"/>
              </a:ext>
            </a:extLst>
          </p:cNvPr>
          <p:cNvSpPr>
            <a:spLocks noGrp="1"/>
          </p:cNvSpPr>
          <p:nvPr>
            <p:ph type="title"/>
          </p:nvPr>
        </p:nvSpPr>
        <p:spPr/>
        <p:txBody>
          <a:bodyPr/>
          <a:lstStyle/>
          <a:p>
            <a:r>
              <a:rPr lang="en-GB" dirty="0"/>
              <a:t>Bibliography</a:t>
            </a:r>
          </a:p>
        </p:txBody>
      </p:sp>
      <p:sp>
        <p:nvSpPr>
          <p:cNvPr id="3" name="Espace réservé du pied de page 2">
            <a:extLst>
              <a:ext uri="{FF2B5EF4-FFF2-40B4-BE49-F238E27FC236}">
                <a16:creationId xmlns:a16="http://schemas.microsoft.com/office/drawing/2014/main" id="{7524A427-F3B7-44CF-9009-14B0A03D041F}"/>
              </a:ext>
            </a:extLst>
          </p:cNvPr>
          <p:cNvSpPr>
            <a:spLocks noGrp="1"/>
          </p:cNvSpPr>
          <p:nvPr>
            <p:ph type="ftr" sz="quarter" idx="11"/>
          </p:nvPr>
        </p:nvSpPr>
        <p:spPr/>
        <p:txBody>
          <a:bodyPr/>
          <a:lstStyle/>
          <a:p>
            <a:r>
              <a:rPr lang="fr-FR"/>
              <a:t>CST</a:t>
            </a:r>
            <a:endParaRPr lang="en-US" dirty="0"/>
          </a:p>
        </p:txBody>
      </p:sp>
      <p:sp>
        <p:nvSpPr>
          <p:cNvPr id="4" name="Espace réservé du numéro de diapositive 3">
            <a:extLst>
              <a:ext uri="{FF2B5EF4-FFF2-40B4-BE49-F238E27FC236}">
                <a16:creationId xmlns:a16="http://schemas.microsoft.com/office/drawing/2014/main" id="{5A28FFE7-F1A4-4A34-A735-FE5C9AACBAE6}"/>
              </a:ext>
            </a:extLst>
          </p:cNvPr>
          <p:cNvSpPr>
            <a:spLocks noGrp="1"/>
          </p:cNvSpPr>
          <p:nvPr>
            <p:ph type="sldNum" sz="quarter" idx="12"/>
          </p:nvPr>
        </p:nvSpPr>
        <p:spPr/>
        <p:txBody>
          <a:bodyPr/>
          <a:lstStyle/>
          <a:p>
            <a:fld id="{0ABA5874-CF4A-CC44-94E1-74AC7DBBA936}" type="slidenum">
              <a:rPr lang="en-US" noProof="0" smtClean="0"/>
              <a:t>29</a:t>
            </a:fld>
            <a:endParaRPr lang="en-US" noProof="0" dirty="0"/>
          </a:p>
        </p:txBody>
      </p:sp>
      <p:sp>
        <p:nvSpPr>
          <p:cNvPr id="5" name="Espace réservé du texte 4">
            <a:extLst>
              <a:ext uri="{FF2B5EF4-FFF2-40B4-BE49-F238E27FC236}">
                <a16:creationId xmlns:a16="http://schemas.microsoft.com/office/drawing/2014/main" id="{F150D1E7-378E-413C-BD49-E8CBDEF0AFEF}"/>
              </a:ext>
            </a:extLst>
          </p:cNvPr>
          <p:cNvSpPr>
            <a:spLocks noGrp="1"/>
          </p:cNvSpPr>
          <p:nvPr>
            <p:ph type="body" sz="quarter" idx="13"/>
          </p:nvPr>
        </p:nvSpPr>
        <p:spPr/>
        <p:txBody>
          <a:bodyPr>
            <a:normAutofit/>
          </a:bodyPr>
          <a:lstStyle/>
          <a:p>
            <a:endParaRPr lang="en-US" sz="1600" dirty="0">
              <a:latin typeface="Arial" panose="020B0604020202020204" pitchFamily="34" charset="0"/>
            </a:endParaRPr>
          </a:p>
          <a:p>
            <a:r>
              <a:rPr lang="en-US" sz="1600" dirty="0"/>
              <a:t>[1]-Leopold </a:t>
            </a:r>
            <a:r>
              <a:rPr lang="en-US" sz="1600" dirty="0" err="1"/>
              <a:t>Summerer</a:t>
            </a:r>
            <a:r>
              <a:rPr lang="en-US" sz="1600" dirty="0"/>
              <a:t>, Bruno </a:t>
            </a:r>
            <a:r>
              <a:rPr lang="en-US" sz="1600" dirty="0" err="1"/>
              <a:t>Gardini</a:t>
            </a:r>
            <a:r>
              <a:rPr lang="en-US" sz="1600" dirty="0"/>
              <a:t>, and </a:t>
            </a:r>
            <a:r>
              <a:rPr lang="en-US" sz="1600" dirty="0" err="1"/>
              <a:t>Giacinto</a:t>
            </a:r>
            <a:r>
              <a:rPr lang="en-US" sz="1600" dirty="0"/>
              <a:t> </a:t>
            </a:r>
            <a:r>
              <a:rPr lang="en-US" sz="1600" dirty="0" err="1"/>
              <a:t>Gianfiglio</a:t>
            </a:r>
            <a:r>
              <a:rPr lang="en-US" sz="1600" dirty="0"/>
              <a:t>. </a:t>
            </a:r>
            <a:r>
              <a:rPr lang="en-US" sz="1600" dirty="0" err="1"/>
              <a:t>Esa’s</a:t>
            </a:r>
            <a:r>
              <a:rPr lang="en-US" sz="1600" dirty="0"/>
              <a:t> approach to nuclear power sources for space applications. In Proceedings of ICAPP, volume 13, page 18, 2007.</a:t>
            </a:r>
          </a:p>
          <a:p>
            <a:endParaRPr lang="it-IT" sz="1600" dirty="0">
              <a:latin typeface="Arial" panose="020B0604020202020204" pitchFamily="34" charset="0"/>
            </a:endParaRPr>
          </a:p>
          <a:p>
            <a:r>
              <a:rPr lang="it-IT" sz="1600" b="0" i="0" dirty="0">
                <a:effectLst/>
                <a:latin typeface="Arial" panose="020B0604020202020204" pitchFamily="34" charset="0"/>
              </a:rPr>
              <a:t>[2]	</a:t>
            </a:r>
            <a:r>
              <a:rPr lang="en-US" sz="1600" b="0" i="0" dirty="0">
                <a:effectLst/>
                <a:latin typeface="Arial" panose="020B0604020202020204" pitchFamily="34" charset="0"/>
              </a:rPr>
              <a:t>K. R. </a:t>
            </a:r>
            <a:r>
              <a:rPr lang="en-US" sz="1600" b="0" i="0" dirty="0" err="1">
                <a:effectLst/>
                <a:latin typeface="Arial" panose="020B0604020202020204" pitchFamily="34" charset="0"/>
              </a:rPr>
              <a:t>Supak</a:t>
            </a:r>
            <a:r>
              <a:rPr lang="en-US" sz="1600" b="0" i="0" dirty="0">
                <a:effectLst/>
                <a:latin typeface="Arial" panose="020B0604020202020204" pitchFamily="34" charset="0"/>
              </a:rPr>
              <a:t>. Reduced gravity Rankine cycle system design and optimization study with passive vortex phase separation. PhD thesis, Texas A&amp;M University, 2008</a:t>
            </a:r>
          </a:p>
          <a:p>
            <a:endParaRPr lang="it-IT" sz="1600" b="0" i="0" dirty="0">
              <a:effectLst/>
              <a:latin typeface="Arial" panose="020B0604020202020204" pitchFamily="34" charset="0"/>
            </a:endParaRPr>
          </a:p>
          <a:p>
            <a:endParaRPr lang="en-GB" sz="1600" dirty="0"/>
          </a:p>
        </p:txBody>
      </p:sp>
    </p:spTree>
    <p:extLst>
      <p:ext uri="{BB962C8B-B14F-4D97-AF65-F5344CB8AC3E}">
        <p14:creationId xmlns:p14="http://schemas.microsoft.com/office/powerpoint/2010/main" val="10898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ABA5874-CF4A-CC44-94E1-74AC7DBBA936}" type="slidenum">
              <a:rPr lang="en-US" smtClean="0"/>
              <a:t>3</a:t>
            </a:fld>
            <a:endParaRPr lang="en-US"/>
          </a:p>
        </p:txBody>
      </p:sp>
      <p:sp>
        <p:nvSpPr>
          <p:cNvPr id="4" name="Titre 3"/>
          <p:cNvSpPr>
            <a:spLocks noGrp="1"/>
          </p:cNvSpPr>
          <p:nvPr>
            <p:ph type="title"/>
          </p:nvPr>
        </p:nvSpPr>
        <p:spPr>
          <a:xfrm>
            <a:off x="1127408" y="2363819"/>
            <a:ext cx="3511793" cy="1274046"/>
          </a:xfrm>
        </p:spPr>
        <p:txBody>
          <a:bodyPr/>
          <a:lstStyle/>
          <a:p>
            <a:r>
              <a:rPr lang="en-US" sz="2400" dirty="0"/>
              <a:t>Nuclear Electric Propulsion - Context</a:t>
            </a:r>
          </a:p>
        </p:txBody>
      </p:sp>
      <p:sp>
        <p:nvSpPr>
          <p:cNvPr id="5" name="Espace réservé du pied de page 4">
            <a:extLst>
              <a:ext uri="{FF2B5EF4-FFF2-40B4-BE49-F238E27FC236}">
                <a16:creationId xmlns:a16="http://schemas.microsoft.com/office/drawing/2014/main" id="{81BA0A1F-D5B8-4D5A-B4B3-17D81ADD0E6B}"/>
              </a:ext>
            </a:extLst>
          </p:cNvPr>
          <p:cNvSpPr>
            <a:spLocks noGrp="1"/>
          </p:cNvSpPr>
          <p:nvPr>
            <p:ph type="ftr" sz="quarter" idx="11"/>
          </p:nvPr>
        </p:nvSpPr>
        <p:spPr/>
        <p:txBody>
          <a:bodyPr/>
          <a:lstStyle/>
          <a:p>
            <a:r>
              <a:rPr lang="fr-FR" noProof="0" dirty="0"/>
              <a:t>CST</a:t>
            </a:r>
            <a:endParaRPr lang="en-US" noProof="0" dirty="0"/>
          </a:p>
        </p:txBody>
      </p:sp>
    </p:spTree>
    <p:extLst>
      <p:ext uri="{BB962C8B-B14F-4D97-AF65-F5344CB8AC3E}">
        <p14:creationId xmlns:p14="http://schemas.microsoft.com/office/powerpoint/2010/main" val="3085158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8ABCF3B-8918-421A-B65D-59191E047B0A}"/>
              </a:ext>
            </a:extLst>
          </p:cNvPr>
          <p:cNvSpPr>
            <a:spLocks noGrp="1"/>
          </p:cNvSpPr>
          <p:nvPr>
            <p:ph type="ftr" sz="quarter" idx="11"/>
          </p:nvPr>
        </p:nvSpPr>
        <p:spPr/>
        <p:txBody>
          <a:bodyPr/>
          <a:lstStyle/>
          <a:p>
            <a:r>
              <a:rPr lang="fr-FR"/>
              <a:t>CST</a:t>
            </a:r>
            <a:endParaRPr lang="en-US" dirty="0"/>
          </a:p>
        </p:txBody>
      </p:sp>
      <p:sp>
        <p:nvSpPr>
          <p:cNvPr id="3" name="Espace réservé du numéro de diapositive 2">
            <a:extLst>
              <a:ext uri="{FF2B5EF4-FFF2-40B4-BE49-F238E27FC236}">
                <a16:creationId xmlns:a16="http://schemas.microsoft.com/office/drawing/2014/main" id="{23CF1A38-40EB-42D0-A9FE-2D96A6C14069}"/>
              </a:ext>
            </a:extLst>
          </p:cNvPr>
          <p:cNvSpPr>
            <a:spLocks noGrp="1"/>
          </p:cNvSpPr>
          <p:nvPr>
            <p:ph type="sldNum" sz="quarter" idx="12"/>
          </p:nvPr>
        </p:nvSpPr>
        <p:spPr/>
        <p:txBody>
          <a:bodyPr/>
          <a:lstStyle/>
          <a:p>
            <a:fld id="{0ABA5874-CF4A-CC44-94E1-74AC7DBBA936}" type="slidenum">
              <a:rPr lang="en-US" noProof="0" smtClean="0"/>
              <a:t>30</a:t>
            </a:fld>
            <a:endParaRPr lang="en-US" noProof="0" dirty="0"/>
          </a:p>
        </p:txBody>
      </p:sp>
      <p:sp>
        <p:nvSpPr>
          <p:cNvPr id="4" name="Titre 3">
            <a:extLst>
              <a:ext uri="{FF2B5EF4-FFF2-40B4-BE49-F238E27FC236}">
                <a16:creationId xmlns:a16="http://schemas.microsoft.com/office/drawing/2014/main" id="{11A25AF2-9B1E-4EE2-B5A0-5268DA80824C}"/>
              </a:ext>
            </a:extLst>
          </p:cNvPr>
          <p:cNvSpPr>
            <a:spLocks noGrp="1"/>
          </p:cNvSpPr>
          <p:nvPr>
            <p:ph type="title"/>
          </p:nvPr>
        </p:nvSpPr>
        <p:spPr/>
        <p:txBody>
          <a:bodyPr/>
          <a:lstStyle/>
          <a:p>
            <a:r>
              <a:rPr lang="en-GB" dirty="0"/>
              <a:t>Appendix</a:t>
            </a:r>
          </a:p>
        </p:txBody>
      </p:sp>
    </p:spTree>
    <p:extLst>
      <p:ext uri="{BB962C8B-B14F-4D97-AF65-F5344CB8AC3E}">
        <p14:creationId xmlns:p14="http://schemas.microsoft.com/office/powerpoint/2010/main" val="160756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54A17-CA06-4095-9875-6AA307C5F92F}"/>
              </a:ext>
            </a:extLst>
          </p:cNvPr>
          <p:cNvSpPr>
            <a:spLocks noGrp="1"/>
          </p:cNvSpPr>
          <p:nvPr>
            <p:ph type="title"/>
          </p:nvPr>
        </p:nvSpPr>
        <p:spPr/>
        <p:txBody>
          <a:bodyPr/>
          <a:lstStyle/>
          <a:p>
            <a:r>
              <a:rPr lang="en-GB" dirty="0"/>
              <a:t>KRUSTY</a:t>
            </a:r>
          </a:p>
        </p:txBody>
      </p:sp>
      <p:sp>
        <p:nvSpPr>
          <p:cNvPr id="3" name="Espace réservé du pied de page 2">
            <a:extLst>
              <a:ext uri="{FF2B5EF4-FFF2-40B4-BE49-F238E27FC236}">
                <a16:creationId xmlns:a16="http://schemas.microsoft.com/office/drawing/2014/main" id="{CE57D16A-A165-46A8-8FC3-3E876C6C4F22}"/>
              </a:ext>
            </a:extLst>
          </p:cNvPr>
          <p:cNvSpPr>
            <a:spLocks noGrp="1"/>
          </p:cNvSpPr>
          <p:nvPr>
            <p:ph type="ftr" sz="quarter" idx="11"/>
          </p:nvPr>
        </p:nvSpPr>
        <p:spPr/>
        <p:txBody>
          <a:bodyPr/>
          <a:lstStyle/>
          <a:p>
            <a:r>
              <a:rPr lang="fr-FR"/>
              <a:t>CST</a:t>
            </a:r>
            <a:endParaRPr lang="en-US" dirty="0"/>
          </a:p>
        </p:txBody>
      </p:sp>
      <p:sp>
        <p:nvSpPr>
          <p:cNvPr id="4" name="Espace réservé du numéro de diapositive 3">
            <a:extLst>
              <a:ext uri="{FF2B5EF4-FFF2-40B4-BE49-F238E27FC236}">
                <a16:creationId xmlns:a16="http://schemas.microsoft.com/office/drawing/2014/main" id="{D38DC9FA-BC04-4E7B-BC75-E763AB79092F}"/>
              </a:ext>
            </a:extLst>
          </p:cNvPr>
          <p:cNvSpPr>
            <a:spLocks noGrp="1"/>
          </p:cNvSpPr>
          <p:nvPr>
            <p:ph type="sldNum" sz="quarter" idx="12"/>
          </p:nvPr>
        </p:nvSpPr>
        <p:spPr/>
        <p:txBody>
          <a:bodyPr/>
          <a:lstStyle/>
          <a:p>
            <a:fld id="{0ABA5874-CF4A-CC44-94E1-74AC7DBBA936}" type="slidenum">
              <a:rPr lang="en-US" noProof="0" smtClean="0"/>
              <a:t>31</a:t>
            </a:fld>
            <a:endParaRPr lang="en-US" noProof="0" dirty="0"/>
          </a:p>
        </p:txBody>
      </p:sp>
      <p:pic>
        <p:nvPicPr>
          <p:cNvPr id="7" name="Image 6">
            <a:extLst>
              <a:ext uri="{FF2B5EF4-FFF2-40B4-BE49-F238E27FC236}">
                <a16:creationId xmlns:a16="http://schemas.microsoft.com/office/drawing/2014/main" id="{521E07D0-DBEA-4DD6-BF7A-9B341A411EC2}"/>
              </a:ext>
            </a:extLst>
          </p:cNvPr>
          <p:cNvPicPr>
            <a:picLocks noChangeAspect="1"/>
          </p:cNvPicPr>
          <p:nvPr/>
        </p:nvPicPr>
        <p:blipFill>
          <a:blip r:embed="rId2"/>
          <a:stretch>
            <a:fillRect/>
          </a:stretch>
        </p:blipFill>
        <p:spPr>
          <a:xfrm>
            <a:off x="2326716" y="1182615"/>
            <a:ext cx="4490567" cy="3225713"/>
          </a:xfrm>
          <a:prstGeom prst="rect">
            <a:avLst/>
          </a:prstGeom>
        </p:spPr>
      </p:pic>
    </p:spTree>
    <p:extLst>
      <p:ext uri="{BB962C8B-B14F-4D97-AF65-F5344CB8AC3E}">
        <p14:creationId xmlns:p14="http://schemas.microsoft.com/office/powerpoint/2010/main" val="336763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C38E2-2729-4C47-83D7-557F0E221F5B}"/>
              </a:ext>
            </a:extLst>
          </p:cNvPr>
          <p:cNvSpPr>
            <a:spLocks noGrp="1"/>
          </p:cNvSpPr>
          <p:nvPr>
            <p:ph type="title"/>
          </p:nvPr>
        </p:nvSpPr>
        <p:spPr/>
        <p:txBody>
          <a:bodyPr/>
          <a:lstStyle/>
          <a:p>
            <a:r>
              <a:rPr lang="en-GB"/>
              <a:t>Shielding</a:t>
            </a:r>
          </a:p>
        </p:txBody>
      </p:sp>
      <p:sp>
        <p:nvSpPr>
          <p:cNvPr id="4" name="Espace réservé du numéro de diapositive 3">
            <a:extLst>
              <a:ext uri="{FF2B5EF4-FFF2-40B4-BE49-F238E27FC236}">
                <a16:creationId xmlns:a16="http://schemas.microsoft.com/office/drawing/2014/main" id="{C973DF38-B2A0-4B0F-96F6-3A137946728C}"/>
              </a:ext>
            </a:extLst>
          </p:cNvPr>
          <p:cNvSpPr>
            <a:spLocks noGrp="1"/>
          </p:cNvSpPr>
          <p:nvPr>
            <p:ph type="sldNum" sz="quarter" idx="12"/>
          </p:nvPr>
        </p:nvSpPr>
        <p:spPr/>
        <p:txBody>
          <a:bodyPr/>
          <a:lstStyle/>
          <a:p>
            <a:fld id="{0ABA5874-CF4A-CC44-94E1-74AC7DBBA936}" type="slidenum">
              <a:rPr lang="en-US" noProof="0" smtClean="0"/>
              <a:t>32</a:t>
            </a:fld>
            <a:endParaRPr lang="en-US" noProof="0" dirty="0"/>
          </a:p>
        </p:txBody>
      </p:sp>
      <p:sp>
        <p:nvSpPr>
          <p:cNvPr id="5" name="Espace réservé du pied de page 4">
            <a:extLst>
              <a:ext uri="{FF2B5EF4-FFF2-40B4-BE49-F238E27FC236}">
                <a16:creationId xmlns:a16="http://schemas.microsoft.com/office/drawing/2014/main" id="{76F06C3B-8EA7-44DA-A77E-B21F23E59FF4}"/>
              </a:ext>
            </a:extLst>
          </p:cNvPr>
          <p:cNvSpPr>
            <a:spLocks noGrp="1"/>
          </p:cNvSpPr>
          <p:nvPr>
            <p:ph type="ftr" sz="quarter" idx="10"/>
          </p:nvPr>
        </p:nvSpPr>
        <p:spPr/>
        <p:txBody>
          <a:bodyPr/>
          <a:lstStyle/>
          <a:p>
            <a:r>
              <a:rPr lang="en-US" dirty="0"/>
              <a:t>CST</a:t>
            </a:r>
          </a:p>
        </p:txBody>
      </p:sp>
      <p:sp>
        <p:nvSpPr>
          <p:cNvPr id="11" name="Rectangle : coins arrondis 10">
            <a:extLst>
              <a:ext uri="{FF2B5EF4-FFF2-40B4-BE49-F238E27FC236}">
                <a16:creationId xmlns:a16="http://schemas.microsoft.com/office/drawing/2014/main" id="{10252B86-0DC7-42A1-B8F1-E03997CF174E}"/>
              </a:ext>
            </a:extLst>
          </p:cNvPr>
          <p:cNvSpPr/>
          <p:nvPr/>
        </p:nvSpPr>
        <p:spPr>
          <a:xfrm>
            <a:off x="6901461" y="2320960"/>
            <a:ext cx="1233487" cy="842962"/>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3C3B3E4C-55B7-44A8-899D-1BC6A8CEF593}"/>
              </a:ext>
            </a:extLst>
          </p:cNvPr>
          <p:cNvGrpSpPr/>
          <p:nvPr/>
        </p:nvGrpSpPr>
        <p:grpSpPr>
          <a:xfrm flipH="1">
            <a:off x="4911766" y="1696598"/>
            <a:ext cx="3151539" cy="741046"/>
            <a:chOff x="1073668" y="1717807"/>
            <a:chExt cx="3228722" cy="741046"/>
          </a:xfrm>
        </p:grpSpPr>
        <p:cxnSp>
          <p:nvCxnSpPr>
            <p:cNvPr id="14" name="Connecteur droit 13">
              <a:extLst>
                <a:ext uri="{FF2B5EF4-FFF2-40B4-BE49-F238E27FC236}">
                  <a16:creationId xmlns:a16="http://schemas.microsoft.com/office/drawing/2014/main" id="{37941BEF-A0C2-4781-968A-6269CAE4378C}"/>
                </a:ext>
              </a:extLst>
            </p:cNvPr>
            <p:cNvCxnSpPr>
              <a:cxnSpLocks/>
            </p:cNvCxnSpPr>
            <p:nvPr/>
          </p:nvCxnSpPr>
          <p:spPr>
            <a:xfrm flipV="1">
              <a:off x="1073668" y="1717807"/>
              <a:ext cx="3228722" cy="594742"/>
            </a:xfrm>
            <a:prstGeom prst="line">
              <a:avLst/>
            </a:prstGeom>
          </p:spPr>
          <p:style>
            <a:lnRef idx="2">
              <a:schemeClr val="accent2"/>
            </a:lnRef>
            <a:fillRef idx="0">
              <a:schemeClr val="accent2"/>
            </a:fillRef>
            <a:effectRef idx="1">
              <a:schemeClr val="accent2"/>
            </a:effectRef>
            <a:fontRef idx="minor">
              <a:schemeClr val="tx1"/>
            </a:fontRef>
          </p:style>
        </p:cxnSp>
        <p:sp>
          <p:nvSpPr>
            <p:cNvPr id="22" name="Arc 21">
              <a:extLst>
                <a:ext uri="{FF2B5EF4-FFF2-40B4-BE49-F238E27FC236}">
                  <a16:creationId xmlns:a16="http://schemas.microsoft.com/office/drawing/2014/main" id="{CE7C6252-717B-48CC-A11F-3E92E4062ABE}"/>
                </a:ext>
              </a:extLst>
            </p:cNvPr>
            <p:cNvSpPr/>
            <p:nvPr/>
          </p:nvSpPr>
          <p:spPr>
            <a:xfrm rot="1757098">
              <a:off x="1940140" y="2080236"/>
              <a:ext cx="288784" cy="378617"/>
            </a:xfrm>
            <a:prstGeom prst="arc">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BBD6E84A-9185-4926-9C57-0FAF0B6A21A5}"/>
                    </a:ext>
                  </a:extLst>
                </p:cNvPr>
                <p:cNvSpPr txBox="1"/>
                <p:nvPr/>
              </p:nvSpPr>
              <p:spPr>
                <a:xfrm>
                  <a:off x="2275068" y="2033800"/>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𝛼</m:t>
                        </m:r>
                      </m:oMath>
                    </m:oMathPara>
                  </a14:m>
                  <a:endParaRPr lang="fr-FR" dirty="0"/>
                </a:p>
              </p:txBody>
            </p:sp>
          </mc:Choice>
          <mc:Fallback xmlns="">
            <p:sp>
              <p:nvSpPr>
                <p:cNvPr id="23" name="ZoneTexte 22">
                  <a:extLst>
                    <a:ext uri="{FF2B5EF4-FFF2-40B4-BE49-F238E27FC236}">
                      <a16:creationId xmlns:a16="http://schemas.microsoft.com/office/drawing/2014/main" id="{BBD6E84A-9185-4926-9C57-0FAF0B6A21A5}"/>
                    </a:ext>
                  </a:extLst>
                </p:cNvPr>
                <p:cNvSpPr txBox="1">
                  <a:spLocks noRot="1" noChangeAspect="1" noMove="1" noResize="1" noEditPoints="1" noAdjustHandles="1" noChangeArrowheads="1" noChangeShapeType="1" noTextEdit="1"/>
                </p:cNvSpPr>
                <p:nvPr/>
              </p:nvSpPr>
              <p:spPr>
                <a:xfrm>
                  <a:off x="2275068" y="2033800"/>
                  <a:ext cx="197746" cy="276999"/>
                </a:xfrm>
                <a:prstGeom prst="rect">
                  <a:avLst/>
                </a:prstGeom>
                <a:blipFill>
                  <a:blip r:embed="rId2"/>
                  <a:stretch>
                    <a:fillRect l="-19355" r="-19355"/>
                  </a:stretch>
                </a:blipFill>
              </p:spPr>
              <p:txBody>
                <a:bodyPr/>
                <a:lstStyle/>
                <a:p>
                  <a:r>
                    <a:rPr lang="fr-FR">
                      <a:noFill/>
                    </a:rPr>
                    <a:t> </a:t>
                  </a:r>
                </a:p>
              </p:txBody>
            </p:sp>
          </mc:Fallback>
        </mc:AlternateContent>
      </p:grpSp>
      <p:cxnSp>
        <p:nvCxnSpPr>
          <p:cNvPr id="27" name="Connecteur droit avec flèche 26">
            <a:extLst>
              <a:ext uri="{FF2B5EF4-FFF2-40B4-BE49-F238E27FC236}">
                <a16:creationId xmlns:a16="http://schemas.microsoft.com/office/drawing/2014/main" id="{C3D29C2E-ECD0-40FB-990B-F811F616F7B6}"/>
              </a:ext>
            </a:extLst>
          </p:cNvPr>
          <p:cNvCxnSpPr/>
          <p:nvPr/>
        </p:nvCxnSpPr>
        <p:spPr>
          <a:xfrm>
            <a:off x="8275807" y="2359592"/>
            <a:ext cx="0" cy="747712"/>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28" name="Connecteur droit avec flèche 27">
            <a:extLst>
              <a:ext uri="{FF2B5EF4-FFF2-40B4-BE49-F238E27FC236}">
                <a16:creationId xmlns:a16="http://schemas.microsoft.com/office/drawing/2014/main" id="{3D70C57A-64F7-4FC8-A11A-A8EF65432D64}"/>
              </a:ext>
            </a:extLst>
          </p:cNvPr>
          <p:cNvCxnSpPr>
            <a:cxnSpLocks/>
          </p:cNvCxnSpPr>
          <p:nvPr/>
        </p:nvCxnSpPr>
        <p:spPr>
          <a:xfrm flipH="1">
            <a:off x="6933548" y="3279425"/>
            <a:ext cx="1201400"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31" name="Connecteur droit avec flèche 30">
            <a:extLst>
              <a:ext uri="{FF2B5EF4-FFF2-40B4-BE49-F238E27FC236}">
                <a16:creationId xmlns:a16="http://schemas.microsoft.com/office/drawing/2014/main" id="{B1090A65-4D6D-4B5A-B9CA-7CA60C93C948}"/>
              </a:ext>
            </a:extLst>
          </p:cNvPr>
          <p:cNvCxnSpPr>
            <a:cxnSpLocks/>
          </p:cNvCxnSpPr>
          <p:nvPr/>
        </p:nvCxnSpPr>
        <p:spPr>
          <a:xfrm flipH="1">
            <a:off x="6375048" y="2715734"/>
            <a:ext cx="509587"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38" name="Connecteur droit avec flèche 37">
            <a:extLst>
              <a:ext uri="{FF2B5EF4-FFF2-40B4-BE49-F238E27FC236}">
                <a16:creationId xmlns:a16="http://schemas.microsoft.com/office/drawing/2014/main" id="{88413F30-6627-44E0-BD30-B27832C89C8F}"/>
              </a:ext>
            </a:extLst>
          </p:cNvPr>
          <p:cNvCxnSpPr/>
          <p:nvPr/>
        </p:nvCxnSpPr>
        <p:spPr>
          <a:xfrm>
            <a:off x="7393269" y="1722641"/>
            <a:ext cx="414337" cy="747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ZoneTexte 38">
            <a:extLst>
              <a:ext uri="{FF2B5EF4-FFF2-40B4-BE49-F238E27FC236}">
                <a16:creationId xmlns:a16="http://schemas.microsoft.com/office/drawing/2014/main" id="{D9A0A2B2-D32E-4250-8806-ADBC0145AC8F}"/>
              </a:ext>
            </a:extLst>
          </p:cNvPr>
          <p:cNvSpPr txBox="1"/>
          <p:nvPr/>
        </p:nvSpPr>
        <p:spPr>
          <a:xfrm>
            <a:off x="6901461" y="1403283"/>
            <a:ext cx="906145" cy="369332"/>
          </a:xfrm>
          <a:prstGeom prst="rect">
            <a:avLst/>
          </a:prstGeom>
          <a:noFill/>
        </p:spPr>
        <p:txBody>
          <a:bodyPr wrap="none" rtlCol="0">
            <a:spAutoFit/>
          </a:bodyPr>
          <a:lstStyle/>
          <a:p>
            <a:r>
              <a:rPr lang="es-AR" dirty="0"/>
              <a:t>Reactor</a:t>
            </a:r>
            <a:endParaRPr lang="fr-FR" dirty="0"/>
          </a:p>
        </p:txBody>
      </p:sp>
      <p:sp>
        <p:nvSpPr>
          <p:cNvPr id="47" name="ZoneTexte 46">
            <a:extLst>
              <a:ext uri="{FF2B5EF4-FFF2-40B4-BE49-F238E27FC236}">
                <a16:creationId xmlns:a16="http://schemas.microsoft.com/office/drawing/2014/main" id="{8BF43E0B-1148-4DBB-8E69-4519289FFAD5}"/>
              </a:ext>
            </a:extLst>
          </p:cNvPr>
          <p:cNvSpPr txBox="1"/>
          <p:nvPr/>
        </p:nvSpPr>
        <p:spPr>
          <a:xfrm>
            <a:off x="6414014" y="3769277"/>
            <a:ext cx="1039067" cy="646331"/>
          </a:xfrm>
          <a:prstGeom prst="rect">
            <a:avLst/>
          </a:prstGeom>
          <a:noFill/>
        </p:spPr>
        <p:txBody>
          <a:bodyPr wrap="none" rtlCol="0">
            <a:spAutoFit/>
          </a:bodyPr>
          <a:lstStyle/>
          <a:p>
            <a:pPr algn="ctr"/>
            <a:r>
              <a:rPr lang="en-GB" dirty="0"/>
              <a:t>Gamma </a:t>
            </a:r>
          </a:p>
          <a:p>
            <a:pPr algn="ctr"/>
            <a:r>
              <a:rPr lang="en-GB" dirty="0"/>
              <a:t>Shielding</a:t>
            </a:r>
          </a:p>
        </p:txBody>
      </p:sp>
      <p:sp>
        <p:nvSpPr>
          <p:cNvPr id="51" name="ZoneTexte 50">
            <a:extLst>
              <a:ext uri="{FF2B5EF4-FFF2-40B4-BE49-F238E27FC236}">
                <a16:creationId xmlns:a16="http://schemas.microsoft.com/office/drawing/2014/main" id="{05A5E2A9-C19B-41F8-9B61-0866D0ECC290}"/>
              </a:ext>
            </a:extLst>
          </p:cNvPr>
          <p:cNvSpPr txBox="1"/>
          <p:nvPr/>
        </p:nvSpPr>
        <p:spPr>
          <a:xfrm>
            <a:off x="8280843" y="2538206"/>
            <a:ext cx="327334" cy="369332"/>
          </a:xfrm>
          <a:prstGeom prst="rect">
            <a:avLst/>
          </a:prstGeom>
          <a:noFill/>
        </p:spPr>
        <p:txBody>
          <a:bodyPr wrap="none" rtlCol="0">
            <a:spAutoFit/>
          </a:bodyPr>
          <a:lstStyle/>
          <a:p>
            <a:r>
              <a:rPr lang="es-AR" dirty="0"/>
              <a:t>D</a:t>
            </a:r>
            <a:endParaRPr lang="fr-FR" dirty="0"/>
          </a:p>
        </p:txBody>
      </p:sp>
      <p:sp>
        <p:nvSpPr>
          <p:cNvPr id="52" name="ZoneTexte 51">
            <a:extLst>
              <a:ext uri="{FF2B5EF4-FFF2-40B4-BE49-F238E27FC236}">
                <a16:creationId xmlns:a16="http://schemas.microsoft.com/office/drawing/2014/main" id="{0EDCB45C-E8C0-4B07-9CCB-B26A28A19BDC}"/>
              </a:ext>
            </a:extLst>
          </p:cNvPr>
          <p:cNvSpPr txBox="1"/>
          <p:nvPr/>
        </p:nvSpPr>
        <p:spPr>
          <a:xfrm>
            <a:off x="7414148" y="3211480"/>
            <a:ext cx="328936" cy="369332"/>
          </a:xfrm>
          <a:prstGeom prst="rect">
            <a:avLst/>
          </a:prstGeom>
          <a:noFill/>
        </p:spPr>
        <p:txBody>
          <a:bodyPr wrap="none" rtlCol="0">
            <a:spAutoFit/>
          </a:bodyPr>
          <a:lstStyle/>
          <a:p>
            <a:r>
              <a:rPr lang="es-AR" dirty="0"/>
              <a:t>H</a:t>
            </a:r>
            <a:endParaRPr lang="fr-FR" dirty="0"/>
          </a:p>
        </p:txBody>
      </p:sp>
      <p:sp>
        <p:nvSpPr>
          <p:cNvPr id="53" name="ZoneTexte 52">
            <a:extLst>
              <a:ext uri="{FF2B5EF4-FFF2-40B4-BE49-F238E27FC236}">
                <a16:creationId xmlns:a16="http://schemas.microsoft.com/office/drawing/2014/main" id="{BE3DBF92-8250-4941-8B55-92335CED007B}"/>
              </a:ext>
            </a:extLst>
          </p:cNvPr>
          <p:cNvSpPr txBox="1"/>
          <p:nvPr/>
        </p:nvSpPr>
        <p:spPr>
          <a:xfrm>
            <a:off x="6379651" y="2640298"/>
            <a:ext cx="521810" cy="369332"/>
          </a:xfrm>
          <a:prstGeom prst="rect">
            <a:avLst/>
          </a:prstGeom>
          <a:noFill/>
        </p:spPr>
        <p:txBody>
          <a:bodyPr wrap="none" rtlCol="0">
            <a:spAutoFit/>
          </a:bodyPr>
          <a:lstStyle/>
          <a:p>
            <a:r>
              <a:rPr lang="es-AR" dirty="0"/>
              <a:t>gap</a:t>
            </a:r>
            <a:endParaRPr lang="fr-FR" dirty="0"/>
          </a:p>
        </p:txBody>
      </p:sp>
      <p:grpSp>
        <p:nvGrpSpPr>
          <p:cNvPr id="57" name="Groupe 56">
            <a:extLst>
              <a:ext uri="{FF2B5EF4-FFF2-40B4-BE49-F238E27FC236}">
                <a16:creationId xmlns:a16="http://schemas.microsoft.com/office/drawing/2014/main" id="{20A61BBC-ABF3-4DF7-A118-0F64777B4786}"/>
              </a:ext>
            </a:extLst>
          </p:cNvPr>
          <p:cNvGrpSpPr/>
          <p:nvPr/>
        </p:nvGrpSpPr>
        <p:grpSpPr>
          <a:xfrm>
            <a:off x="4917563" y="1758446"/>
            <a:ext cx="1471360" cy="1972738"/>
            <a:chOff x="6021905" y="1874012"/>
            <a:chExt cx="1471360" cy="1972738"/>
          </a:xfrm>
        </p:grpSpPr>
        <p:sp>
          <p:nvSpPr>
            <p:cNvPr id="12" name="Trapèze 11">
              <a:extLst>
                <a:ext uri="{FF2B5EF4-FFF2-40B4-BE49-F238E27FC236}">
                  <a16:creationId xmlns:a16="http://schemas.microsoft.com/office/drawing/2014/main" id="{160EDD9F-42C7-4980-AB03-C4494A8AFD8B}"/>
                </a:ext>
              </a:extLst>
            </p:cNvPr>
            <p:cNvSpPr/>
            <p:nvPr/>
          </p:nvSpPr>
          <p:spPr>
            <a:xfrm rot="5400000">
              <a:off x="5775853" y="2129337"/>
              <a:ext cx="1972738" cy="1462087"/>
            </a:xfrm>
            <a:prstGeom prst="trapezoid">
              <a:avLst>
                <a:gd name="adj" fmla="val 18485"/>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apèze 15">
              <a:extLst>
                <a:ext uri="{FF2B5EF4-FFF2-40B4-BE49-F238E27FC236}">
                  <a16:creationId xmlns:a16="http://schemas.microsoft.com/office/drawing/2014/main" id="{7144724C-FD12-48CE-88AB-1B32FB11DD8A}"/>
                </a:ext>
              </a:extLst>
            </p:cNvPr>
            <p:cNvSpPr/>
            <p:nvPr/>
          </p:nvSpPr>
          <p:spPr>
            <a:xfrm rot="5400000">
              <a:off x="5935718" y="2738724"/>
              <a:ext cx="1748797" cy="247117"/>
            </a:xfrm>
            <a:prstGeom prst="trapezoid">
              <a:avLst>
                <a:gd name="adj" fmla="val 18485"/>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3" name="Connecteur droit avec flèche 32">
              <a:extLst>
                <a:ext uri="{FF2B5EF4-FFF2-40B4-BE49-F238E27FC236}">
                  <a16:creationId xmlns:a16="http://schemas.microsoft.com/office/drawing/2014/main" id="{F0F1854A-07DD-489B-A421-0E4E8F0DC2C7}"/>
                </a:ext>
              </a:extLst>
            </p:cNvPr>
            <p:cNvCxnSpPr>
              <a:cxnSpLocks/>
            </p:cNvCxnSpPr>
            <p:nvPr/>
          </p:nvCxnSpPr>
          <p:spPr>
            <a:xfrm flipH="1">
              <a:off x="6021905" y="3515725"/>
              <a:ext cx="1462088"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35" name="Connecteur droit avec flèche 34">
              <a:extLst>
                <a:ext uri="{FF2B5EF4-FFF2-40B4-BE49-F238E27FC236}">
                  <a16:creationId xmlns:a16="http://schemas.microsoft.com/office/drawing/2014/main" id="{842C76F6-B3D9-48AF-902F-E5F9F4F1C7CF}"/>
                </a:ext>
              </a:extLst>
            </p:cNvPr>
            <p:cNvCxnSpPr>
              <a:cxnSpLocks/>
            </p:cNvCxnSpPr>
            <p:nvPr/>
          </p:nvCxnSpPr>
          <p:spPr>
            <a:xfrm flipH="1">
              <a:off x="6686558" y="2965156"/>
              <a:ext cx="247117"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17C8B6D6-72B6-4CD4-8C79-AF77412BAE37}"/>
                    </a:ext>
                  </a:extLst>
                </p:cNvPr>
                <p:cNvSpPr txBox="1"/>
                <p:nvPr/>
              </p:nvSpPr>
              <p:spPr>
                <a:xfrm>
                  <a:off x="6393273" y="2773306"/>
                  <a:ext cx="293285" cy="2995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es-AR" b="1" i="0" smtClean="0">
                                <a:latin typeface="Cambria Math" panose="02040503050406030204" pitchFamily="18" charset="0"/>
                              </a:rPr>
                              <m:t>𝐋</m:t>
                            </m:r>
                          </m:e>
                          <m:sub>
                            <m:r>
                              <a:rPr lang="fr-FR" b="1" i="0" smtClean="0">
                                <a:latin typeface="Cambria Math" panose="02040503050406030204" pitchFamily="18" charset="0"/>
                                <a:ea typeface="Cambria Math" panose="02040503050406030204" pitchFamily="18" charset="0"/>
                              </a:rPr>
                              <m:t>𝛄</m:t>
                            </m:r>
                          </m:sub>
                        </m:sSub>
                      </m:oMath>
                    </m:oMathPara>
                  </a14:m>
                  <a:endParaRPr lang="fr-FR" b="1" dirty="0"/>
                </a:p>
              </p:txBody>
            </p:sp>
          </mc:Choice>
          <mc:Fallback xmlns="">
            <p:sp>
              <p:nvSpPr>
                <p:cNvPr id="54" name="ZoneTexte 53">
                  <a:extLst>
                    <a:ext uri="{FF2B5EF4-FFF2-40B4-BE49-F238E27FC236}">
                      <a16:creationId xmlns:a16="http://schemas.microsoft.com/office/drawing/2014/main" id="{17C8B6D6-72B6-4CD4-8C79-AF77412BAE37}"/>
                    </a:ext>
                  </a:extLst>
                </p:cNvPr>
                <p:cNvSpPr txBox="1">
                  <a:spLocks noRot="1" noChangeAspect="1" noMove="1" noResize="1" noEditPoints="1" noAdjustHandles="1" noChangeArrowheads="1" noChangeShapeType="1" noTextEdit="1"/>
                </p:cNvSpPr>
                <p:nvPr/>
              </p:nvSpPr>
              <p:spPr>
                <a:xfrm>
                  <a:off x="6393273" y="2773306"/>
                  <a:ext cx="293285" cy="299506"/>
                </a:xfrm>
                <a:prstGeom prst="rect">
                  <a:avLst/>
                </a:prstGeom>
                <a:blipFill>
                  <a:blip r:embed="rId3"/>
                  <a:stretch>
                    <a:fillRect l="-18750" r="-8333" b="-204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6ABE6387-CAA7-4489-BC3A-45918ECC5636}"/>
                    </a:ext>
                  </a:extLst>
                </p:cNvPr>
                <p:cNvSpPr txBox="1"/>
                <p:nvPr/>
              </p:nvSpPr>
              <p:spPr>
                <a:xfrm>
                  <a:off x="6372118" y="3191945"/>
                  <a:ext cx="296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es-AR" b="1" i="0" smtClean="0">
                                <a:latin typeface="Cambria Math" panose="02040503050406030204" pitchFamily="18" charset="0"/>
                              </a:rPr>
                              <m:t>𝐋</m:t>
                            </m:r>
                          </m:e>
                          <m:sub>
                            <m:r>
                              <a:rPr lang="es-AR" b="1" i="0" smtClean="0">
                                <a:latin typeface="Cambria Math" panose="02040503050406030204" pitchFamily="18" charset="0"/>
                              </a:rPr>
                              <m:t>𝐧</m:t>
                            </m:r>
                          </m:sub>
                        </m:sSub>
                      </m:oMath>
                    </m:oMathPara>
                  </a14:m>
                  <a:endParaRPr lang="fr-FR" b="1" dirty="0"/>
                </a:p>
              </p:txBody>
            </p:sp>
          </mc:Choice>
          <mc:Fallback xmlns="">
            <p:sp>
              <p:nvSpPr>
                <p:cNvPr id="55" name="ZoneTexte 54">
                  <a:extLst>
                    <a:ext uri="{FF2B5EF4-FFF2-40B4-BE49-F238E27FC236}">
                      <a16:creationId xmlns:a16="http://schemas.microsoft.com/office/drawing/2014/main" id="{6ABE6387-CAA7-4489-BC3A-45918ECC5636}"/>
                    </a:ext>
                  </a:extLst>
                </p:cNvPr>
                <p:cNvSpPr txBox="1">
                  <a:spLocks noRot="1" noChangeAspect="1" noMove="1" noResize="1" noEditPoints="1" noAdjustHandles="1" noChangeArrowheads="1" noChangeShapeType="1" noTextEdit="1"/>
                </p:cNvSpPr>
                <p:nvPr/>
              </p:nvSpPr>
              <p:spPr>
                <a:xfrm>
                  <a:off x="6372118" y="3191945"/>
                  <a:ext cx="296491" cy="276999"/>
                </a:xfrm>
                <a:prstGeom prst="rect">
                  <a:avLst/>
                </a:prstGeom>
                <a:blipFill>
                  <a:blip r:embed="rId4"/>
                  <a:stretch>
                    <a:fillRect l="-18367" r="-2041" b="-13333"/>
                  </a:stretch>
                </a:blipFill>
              </p:spPr>
              <p:txBody>
                <a:bodyPr/>
                <a:lstStyle/>
                <a:p>
                  <a:r>
                    <a:rPr lang="fr-FR">
                      <a:noFill/>
                    </a:rPr>
                    <a:t> </a:t>
                  </a:r>
                </a:p>
              </p:txBody>
            </p:sp>
          </mc:Fallback>
        </mc:AlternateContent>
      </p:grpSp>
      <p:sp>
        <p:nvSpPr>
          <p:cNvPr id="56" name="ZoneTexte 55">
            <a:extLst>
              <a:ext uri="{FF2B5EF4-FFF2-40B4-BE49-F238E27FC236}">
                <a16:creationId xmlns:a16="http://schemas.microsoft.com/office/drawing/2014/main" id="{68570A19-65AC-4D68-B54B-0F9FFE1EB9F7}"/>
              </a:ext>
            </a:extLst>
          </p:cNvPr>
          <p:cNvSpPr txBox="1"/>
          <p:nvPr/>
        </p:nvSpPr>
        <p:spPr>
          <a:xfrm>
            <a:off x="261174" y="774232"/>
            <a:ext cx="4143892" cy="3785652"/>
          </a:xfrm>
          <a:prstGeom prst="rect">
            <a:avLst/>
          </a:prstGeom>
          <a:noFill/>
        </p:spPr>
        <p:txBody>
          <a:bodyPr wrap="square" rtlCol="0">
            <a:spAutoFit/>
          </a:bodyPr>
          <a:lstStyle/>
          <a:p>
            <a:r>
              <a:rPr lang="en-GB" dirty="0">
                <a:solidFill>
                  <a:srgbClr val="FFF3A9"/>
                </a:solidFill>
              </a:rPr>
              <a:t>Neutron Shielding</a:t>
            </a:r>
          </a:p>
          <a:p>
            <a:r>
              <a:rPr lang="en-GB" sz="1600" dirty="0"/>
              <a:t>Slowing down (light materials) and absorbing them (high neutron abortion materials).</a:t>
            </a:r>
          </a:p>
          <a:p>
            <a:endParaRPr lang="en-GB" dirty="0"/>
          </a:p>
          <a:p>
            <a:r>
              <a:rPr lang="en-GB" dirty="0">
                <a:solidFill>
                  <a:srgbClr val="FFF3A9"/>
                </a:solidFill>
              </a:rPr>
              <a:t>Photon Shielding</a:t>
            </a:r>
          </a:p>
          <a:p>
            <a:r>
              <a:rPr lang="en-US" sz="1600" dirty="0"/>
              <a:t>Using dense materials with a high atomic. They enhance interactions like the </a:t>
            </a:r>
            <a:r>
              <a:rPr lang="en-US" sz="1600" b="1" dirty="0"/>
              <a:t>photoelectric effect</a:t>
            </a:r>
            <a:r>
              <a:rPr lang="en-US" sz="1600" dirty="0"/>
              <a:t>, </a:t>
            </a:r>
            <a:r>
              <a:rPr lang="en-US" sz="1600" b="1" dirty="0"/>
              <a:t>Compton scattering</a:t>
            </a:r>
            <a:r>
              <a:rPr lang="en-US" sz="1600" dirty="0"/>
              <a:t>, and </a:t>
            </a:r>
            <a:r>
              <a:rPr lang="en-US" sz="1600" b="1" dirty="0"/>
              <a:t>pair production</a:t>
            </a:r>
            <a:r>
              <a:rPr lang="en-US" sz="1600" dirty="0"/>
              <a:t>.</a:t>
            </a:r>
            <a:endParaRPr lang="en-GB" sz="1600" dirty="0"/>
          </a:p>
          <a:p>
            <a:endParaRPr lang="en-GB" dirty="0"/>
          </a:p>
          <a:p>
            <a:r>
              <a:rPr lang="en-GB" dirty="0">
                <a:solidFill>
                  <a:srgbClr val="FFF3A9"/>
                </a:solidFill>
              </a:rPr>
              <a:t>Selected Layout and Materials</a:t>
            </a:r>
          </a:p>
          <a:p>
            <a:r>
              <a:rPr lang="en-GB" dirty="0" err="1"/>
              <a:t>LiH</a:t>
            </a:r>
            <a:r>
              <a:rPr lang="en-GB" dirty="0"/>
              <a:t> (Lithium Hydride) + W (Tungsten) are seen as good candidates for neutron an gamma shielding respectively.</a:t>
            </a:r>
          </a:p>
        </p:txBody>
      </p:sp>
      <p:cxnSp>
        <p:nvCxnSpPr>
          <p:cNvPr id="40" name="Connecteur droit avec flèche 39">
            <a:extLst>
              <a:ext uri="{FF2B5EF4-FFF2-40B4-BE49-F238E27FC236}">
                <a16:creationId xmlns:a16="http://schemas.microsoft.com/office/drawing/2014/main" id="{57BD79D5-B269-4639-B225-147EC9BB1AA6}"/>
              </a:ext>
            </a:extLst>
          </p:cNvPr>
          <p:cNvCxnSpPr>
            <a:cxnSpLocks/>
            <a:stCxn id="41" idx="2"/>
          </p:cNvCxnSpPr>
          <p:nvPr/>
        </p:nvCxnSpPr>
        <p:spPr>
          <a:xfrm>
            <a:off x="5186419" y="1394475"/>
            <a:ext cx="92472" cy="8093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ZoneTexte 40">
            <a:extLst>
              <a:ext uri="{FF2B5EF4-FFF2-40B4-BE49-F238E27FC236}">
                <a16:creationId xmlns:a16="http://schemas.microsoft.com/office/drawing/2014/main" id="{74130674-9F77-4235-AC9B-D27B611E1B1B}"/>
              </a:ext>
            </a:extLst>
          </p:cNvPr>
          <p:cNvSpPr txBox="1"/>
          <p:nvPr/>
        </p:nvSpPr>
        <p:spPr>
          <a:xfrm>
            <a:off x="4666885" y="748144"/>
            <a:ext cx="1039067" cy="646331"/>
          </a:xfrm>
          <a:prstGeom prst="rect">
            <a:avLst/>
          </a:prstGeom>
          <a:noFill/>
        </p:spPr>
        <p:txBody>
          <a:bodyPr wrap="none" rtlCol="0">
            <a:spAutoFit/>
          </a:bodyPr>
          <a:lstStyle/>
          <a:p>
            <a:pPr algn="ctr"/>
            <a:r>
              <a:rPr lang="en-GB" dirty="0"/>
              <a:t>Neutron </a:t>
            </a:r>
          </a:p>
          <a:p>
            <a:pPr algn="ctr"/>
            <a:r>
              <a:rPr lang="en-GB" dirty="0"/>
              <a:t>Shielding</a:t>
            </a:r>
          </a:p>
        </p:txBody>
      </p:sp>
      <p:cxnSp>
        <p:nvCxnSpPr>
          <p:cNvPr id="44" name="Connecteur droit avec flèche 43">
            <a:extLst>
              <a:ext uri="{FF2B5EF4-FFF2-40B4-BE49-F238E27FC236}">
                <a16:creationId xmlns:a16="http://schemas.microsoft.com/office/drawing/2014/main" id="{50946F0B-CF6A-4EC8-A952-7FD4A063F848}"/>
              </a:ext>
            </a:extLst>
          </p:cNvPr>
          <p:cNvCxnSpPr>
            <a:cxnSpLocks/>
            <a:stCxn id="41" idx="2"/>
          </p:cNvCxnSpPr>
          <p:nvPr/>
        </p:nvCxnSpPr>
        <p:spPr>
          <a:xfrm>
            <a:off x="5186419" y="1394475"/>
            <a:ext cx="909526" cy="9231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Connecteur droit avec flèche 45">
            <a:extLst>
              <a:ext uri="{FF2B5EF4-FFF2-40B4-BE49-F238E27FC236}">
                <a16:creationId xmlns:a16="http://schemas.microsoft.com/office/drawing/2014/main" id="{409EEE9E-F400-475B-9AE9-ED92273D6320}"/>
              </a:ext>
            </a:extLst>
          </p:cNvPr>
          <p:cNvCxnSpPr>
            <a:cxnSpLocks/>
            <a:stCxn id="47" idx="1"/>
          </p:cNvCxnSpPr>
          <p:nvPr/>
        </p:nvCxnSpPr>
        <p:spPr>
          <a:xfrm flipH="1" flipV="1">
            <a:off x="5705952" y="3197820"/>
            <a:ext cx="708062" cy="894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259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A92B0-C57C-4BAE-A2F4-CA4220C6D028}"/>
              </a:ext>
            </a:extLst>
          </p:cNvPr>
          <p:cNvSpPr>
            <a:spLocks noGrp="1"/>
          </p:cNvSpPr>
          <p:nvPr>
            <p:ph type="title"/>
          </p:nvPr>
        </p:nvSpPr>
        <p:spPr/>
        <p:txBody>
          <a:bodyPr/>
          <a:lstStyle/>
          <a:p>
            <a:r>
              <a:rPr lang="en-GB" dirty="0"/>
              <a:t>Specific Impulse</a:t>
            </a:r>
          </a:p>
        </p:txBody>
      </p:sp>
      <p:pic>
        <p:nvPicPr>
          <p:cNvPr id="7" name="Espace réservé du contenu 6">
            <a:extLst>
              <a:ext uri="{FF2B5EF4-FFF2-40B4-BE49-F238E27FC236}">
                <a16:creationId xmlns:a16="http://schemas.microsoft.com/office/drawing/2014/main" id="{E49D8B04-D4D0-4A36-B0B0-E9C4766AC18A}"/>
              </a:ext>
            </a:extLst>
          </p:cNvPr>
          <p:cNvPicPr>
            <a:picLocks noGrp="1" noChangeAspect="1"/>
          </p:cNvPicPr>
          <p:nvPr>
            <p:ph idx="1"/>
          </p:nvPr>
        </p:nvPicPr>
        <p:blipFill>
          <a:blip r:embed="rId2"/>
          <a:stretch>
            <a:fillRect/>
          </a:stretch>
        </p:blipFill>
        <p:spPr>
          <a:xfrm>
            <a:off x="1535261" y="874712"/>
            <a:ext cx="5745158" cy="3665015"/>
          </a:xfrm>
        </p:spPr>
      </p:pic>
      <p:sp>
        <p:nvSpPr>
          <p:cNvPr id="4" name="Espace réservé du numéro de diapositive 3">
            <a:extLst>
              <a:ext uri="{FF2B5EF4-FFF2-40B4-BE49-F238E27FC236}">
                <a16:creationId xmlns:a16="http://schemas.microsoft.com/office/drawing/2014/main" id="{20D8217A-A2A7-4987-9177-729177E7D5CB}"/>
              </a:ext>
            </a:extLst>
          </p:cNvPr>
          <p:cNvSpPr>
            <a:spLocks noGrp="1"/>
          </p:cNvSpPr>
          <p:nvPr>
            <p:ph type="sldNum" sz="quarter" idx="12"/>
          </p:nvPr>
        </p:nvSpPr>
        <p:spPr/>
        <p:txBody>
          <a:bodyPr/>
          <a:lstStyle/>
          <a:p>
            <a:fld id="{0ABA5874-CF4A-CC44-94E1-74AC7DBBA936}" type="slidenum">
              <a:rPr lang="en-US" noProof="0" smtClean="0"/>
              <a:t>33</a:t>
            </a:fld>
            <a:endParaRPr lang="en-US" noProof="0" dirty="0"/>
          </a:p>
        </p:txBody>
      </p:sp>
      <p:sp>
        <p:nvSpPr>
          <p:cNvPr id="5" name="Espace réservé du pied de page 4">
            <a:extLst>
              <a:ext uri="{FF2B5EF4-FFF2-40B4-BE49-F238E27FC236}">
                <a16:creationId xmlns:a16="http://schemas.microsoft.com/office/drawing/2014/main" id="{BC07A89B-6649-4110-B28A-E78904A929BA}"/>
              </a:ext>
            </a:extLst>
          </p:cNvPr>
          <p:cNvSpPr>
            <a:spLocks noGrp="1"/>
          </p:cNvSpPr>
          <p:nvPr>
            <p:ph type="ftr" sz="quarter" idx="10"/>
          </p:nvPr>
        </p:nvSpPr>
        <p:spPr/>
        <p:txBody>
          <a:bodyPr/>
          <a:lstStyle/>
          <a:p>
            <a:r>
              <a:rPr lang="fr-FR"/>
              <a:t>CST</a:t>
            </a:r>
            <a:endParaRPr lang="en-US" dirty="0"/>
          </a:p>
        </p:txBody>
      </p:sp>
    </p:spTree>
    <p:extLst>
      <p:ext uri="{BB962C8B-B14F-4D97-AF65-F5344CB8AC3E}">
        <p14:creationId xmlns:p14="http://schemas.microsoft.com/office/powerpoint/2010/main" val="270126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31A61-73E5-46D6-9E50-3AA3C1E5FA52}"/>
              </a:ext>
            </a:extLst>
          </p:cNvPr>
          <p:cNvSpPr>
            <a:spLocks noGrp="1"/>
          </p:cNvSpPr>
          <p:nvPr>
            <p:ph type="title"/>
          </p:nvPr>
        </p:nvSpPr>
        <p:spPr/>
        <p:txBody>
          <a:bodyPr>
            <a:normAutofit/>
          </a:bodyPr>
          <a:lstStyle/>
          <a:p>
            <a:r>
              <a:rPr lang="fr-FR" dirty="0">
                <a:solidFill>
                  <a:srgbClr val="FFF3A9"/>
                </a:solidFill>
              </a:rPr>
              <a:t>Propulsion</a:t>
            </a:r>
            <a:r>
              <a:rPr lang="fr-FR" dirty="0"/>
              <a:t> Modes in </a:t>
            </a:r>
            <a:r>
              <a:rPr lang="fr-FR" dirty="0" err="1"/>
              <a:t>Space</a:t>
            </a:r>
            <a:r>
              <a:rPr lang="fr-FR" dirty="0"/>
              <a:t> Applications</a:t>
            </a:r>
          </a:p>
        </p:txBody>
      </p:sp>
      <p:sp>
        <p:nvSpPr>
          <p:cNvPr id="4" name="Espace réservé du numéro de diapositive 3">
            <a:extLst>
              <a:ext uri="{FF2B5EF4-FFF2-40B4-BE49-F238E27FC236}">
                <a16:creationId xmlns:a16="http://schemas.microsoft.com/office/drawing/2014/main" id="{4F725737-0B37-43E7-8423-3B954341BF9F}"/>
              </a:ext>
            </a:extLst>
          </p:cNvPr>
          <p:cNvSpPr>
            <a:spLocks noGrp="1"/>
          </p:cNvSpPr>
          <p:nvPr>
            <p:ph type="sldNum" sz="quarter" idx="12"/>
          </p:nvPr>
        </p:nvSpPr>
        <p:spPr/>
        <p:txBody>
          <a:bodyPr/>
          <a:lstStyle/>
          <a:p>
            <a:fld id="{0ABA5874-CF4A-CC44-94E1-74AC7DBBA936}" type="slidenum">
              <a:rPr lang="en-US" noProof="0" smtClean="0"/>
              <a:t>4</a:t>
            </a:fld>
            <a:endParaRPr lang="en-US" noProof="0" dirty="0"/>
          </a:p>
        </p:txBody>
      </p:sp>
      <p:sp>
        <p:nvSpPr>
          <p:cNvPr id="5" name="Espace réservé du pied de page 4">
            <a:extLst>
              <a:ext uri="{FF2B5EF4-FFF2-40B4-BE49-F238E27FC236}">
                <a16:creationId xmlns:a16="http://schemas.microsoft.com/office/drawing/2014/main" id="{E8F74717-CD72-4B0D-9C6E-BD2378FA54CB}"/>
              </a:ext>
            </a:extLst>
          </p:cNvPr>
          <p:cNvSpPr>
            <a:spLocks noGrp="1"/>
          </p:cNvSpPr>
          <p:nvPr>
            <p:ph type="ftr" sz="quarter" idx="10"/>
          </p:nvPr>
        </p:nvSpPr>
        <p:spPr/>
        <p:txBody>
          <a:bodyPr/>
          <a:lstStyle/>
          <a:p>
            <a:r>
              <a:rPr lang="fr-FR" dirty="0"/>
              <a:t>CST</a:t>
            </a:r>
            <a:endParaRPr lang="en-US" dirty="0"/>
          </a:p>
        </p:txBody>
      </p:sp>
      <p:sp>
        <p:nvSpPr>
          <p:cNvPr id="119" name="ZoneTexte 118">
            <a:extLst>
              <a:ext uri="{FF2B5EF4-FFF2-40B4-BE49-F238E27FC236}">
                <a16:creationId xmlns:a16="http://schemas.microsoft.com/office/drawing/2014/main" id="{0CEA85B1-ECD5-4058-A739-9B99DDBECADC}"/>
              </a:ext>
            </a:extLst>
          </p:cNvPr>
          <p:cNvSpPr txBox="1"/>
          <p:nvPr/>
        </p:nvSpPr>
        <p:spPr>
          <a:xfrm>
            <a:off x="72305" y="1168376"/>
            <a:ext cx="2408888" cy="461665"/>
          </a:xfrm>
          <a:prstGeom prst="rect">
            <a:avLst/>
          </a:prstGeom>
          <a:noFill/>
        </p:spPr>
        <p:txBody>
          <a:bodyPr wrap="square" rtlCol="0">
            <a:spAutoFit/>
          </a:bodyPr>
          <a:lstStyle/>
          <a:p>
            <a:r>
              <a:rPr lang="en-GB" sz="2400" b="1" dirty="0"/>
              <a:t>Rocket engines</a:t>
            </a:r>
          </a:p>
        </p:txBody>
      </p:sp>
      <p:sp>
        <p:nvSpPr>
          <p:cNvPr id="120" name="ZoneTexte 119">
            <a:extLst>
              <a:ext uri="{FF2B5EF4-FFF2-40B4-BE49-F238E27FC236}">
                <a16:creationId xmlns:a16="http://schemas.microsoft.com/office/drawing/2014/main" id="{62046FDD-757F-4FDD-87BF-5F322128ADA5}"/>
              </a:ext>
            </a:extLst>
          </p:cNvPr>
          <p:cNvSpPr txBox="1"/>
          <p:nvPr/>
        </p:nvSpPr>
        <p:spPr>
          <a:xfrm>
            <a:off x="113222" y="2776173"/>
            <a:ext cx="2633893" cy="461665"/>
          </a:xfrm>
          <a:prstGeom prst="rect">
            <a:avLst/>
          </a:prstGeom>
          <a:noFill/>
        </p:spPr>
        <p:txBody>
          <a:bodyPr wrap="square" rtlCol="0">
            <a:spAutoFit/>
          </a:bodyPr>
          <a:lstStyle/>
          <a:p>
            <a:r>
              <a:rPr lang="en-GB" sz="2400" b="1" dirty="0"/>
              <a:t>Electric propulsion</a:t>
            </a:r>
          </a:p>
        </p:txBody>
      </p:sp>
      <p:grpSp>
        <p:nvGrpSpPr>
          <p:cNvPr id="132" name="Groupe 131">
            <a:extLst>
              <a:ext uri="{FF2B5EF4-FFF2-40B4-BE49-F238E27FC236}">
                <a16:creationId xmlns:a16="http://schemas.microsoft.com/office/drawing/2014/main" id="{0973FD26-9D09-4609-BB06-11CD9469714A}"/>
              </a:ext>
            </a:extLst>
          </p:cNvPr>
          <p:cNvGrpSpPr/>
          <p:nvPr/>
        </p:nvGrpSpPr>
        <p:grpSpPr>
          <a:xfrm>
            <a:off x="2822701" y="530207"/>
            <a:ext cx="6172715" cy="1946163"/>
            <a:chOff x="2276971" y="975534"/>
            <a:chExt cx="6172715" cy="1946163"/>
          </a:xfrm>
        </p:grpSpPr>
        <p:grpSp>
          <p:nvGrpSpPr>
            <p:cNvPr id="122" name="Groupe 121">
              <a:extLst>
                <a:ext uri="{FF2B5EF4-FFF2-40B4-BE49-F238E27FC236}">
                  <a16:creationId xmlns:a16="http://schemas.microsoft.com/office/drawing/2014/main" id="{DE0BBF8D-9FCB-4765-8722-F0A8322077D5}"/>
                </a:ext>
              </a:extLst>
            </p:cNvPr>
            <p:cNvGrpSpPr/>
            <p:nvPr/>
          </p:nvGrpSpPr>
          <p:grpSpPr>
            <a:xfrm>
              <a:off x="3011754" y="975534"/>
              <a:ext cx="5437932" cy="1946163"/>
              <a:chOff x="3050477" y="963611"/>
              <a:chExt cx="5437932" cy="1946163"/>
            </a:xfrm>
          </p:grpSpPr>
          <p:grpSp>
            <p:nvGrpSpPr>
              <p:cNvPr id="65" name="Groupe 64">
                <a:extLst>
                  <a:ext uri="{FF2B5EF4-FFF2-40B4-BE49-F238E27FC236}">
                    <a16:creationId xmlns:a16="http://schemas.microsoft.com/office/drawing/2014/main" id="{92D1858C-651E-41BE-B403-A437843ABFB8}"/>
                  </a:ext>
                </a:extLst>
              </p:cNvPr>
              <p:cNvGrpSpPr/>
              <p:nvPr/>
            </p:nvGrpSpPr>
            <p:grpSpPr>
              <a:xfrm>
                <a:off x="3050477" y="963611"/>
                <a:ext cx="5437932" cy="1946163"/>
                <a:chOff x="3050477" y="963611"/>
                <a:chExt cx="5437932" cy="1946163"/>
              </a:xfrm>
            </p:grpSpPr>
            <p:sp>
              <p:nvSpPr>
                <p:cNvPr id="12" name="Arc 11">
                  <a:extLst>
                    <a:ext uri="{FF2B5EF4-FFF2-40B4-BE49-F238E27FC236}">
                      <a16:creationId xmlns:a16="http://schemas.microsoft.com/office/drawing/2014/main" id="{63D0ED8B-4A97-4B91-BF78-98B993C13CE2}"/>
                    </a:ext>
                  </a:extLst>
                </p:cNvPr>
                <p:cNvSpPr/>
                <p:nvPr/>
              </p:nvSpPr>
              <p:spPr>
                <a:xfrm>
                  <a:off x="5931408" y="1501502"/>
                  <a:ext cx="2557001" cy="865632"/>
                </a:xfrm>
                <a:prstGeom prst="arc">
                  <a:avLst>
                    <a:gd name="adj1" fmla="val 16257290"/>
                    <a:gd name="adj2" fmla="val 529368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cxnSp>
              <p:nvCxnSpPr>
                <p:cNvPr id="17" name="Connecteur droit 16">
                  <a:extLst>
                    <a:ext uri="{FF2B5EF4-FFF2-40B4-BE49-F238E27FC236}">
                      <a16:creationId xmlns:a16="http://schemas.microsoft.com/office/drawing/2014/main" id="{C0117DED-2FFA-49FA-9913-A2C94C3BCBE7}"/>
                    </a:ext>
                  </a:extLst>
                </p:cNvPr>
                <p:cNvCxnSpPr>
                  <a:cxnSpLocks/>
                </p:cNvCxnSpPr>
                <p:nvPr/>
              </p:nvCxnSpPr>
              <p:spPr>
                <a:xfrm flipH="1">
                  <a:off x="4549791" y="1501502"/>
                  <a:ext cx="26772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50A02B83-447A-478C-8809-3E797B303335}"/>
                    </a:ext>
                  </a:extLst>
                </p:cNvPr>
                <p:cNvCxnSpPr>
                  <a:cxnSpLocks/>
                </p:cNvCxnSpPr>
                <p:nvPr/>
              </p:nvCxnSpPr>
              <p:spPr>
                <a:xfrm flipH="1">
                  <a:off x="4549791" y="2367134"/>
                  <a:ext cx="26772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 name="Groupe 32">
                  <a:extLst>
                    <a:ext uri="{FF2B5EF4-FFF2-40B4-BE49-F238E27FC236}">
                      <a16:creationId xmlns:a16="http://schemas.microsoft.com/office/drawing/2014/main" id="{C4540C2E-CDA1-469A-BEC7-FE149C4635AF}"/>
                    </a:ext>
                  </a:extLst>
                </p:cNvPr>
                <p:cNvGrpSpPr/>
                <p:nvPr/>
              </p:nvGrpSpPr>
              <p:grpSpPr>
                <a:xfrm>
                  <a:off x="3066989" y="963611"/>
                  <a:ext cx="2025773" cy="1470578"/>
                  <a:chOff x="3066989" y="963611"/>
                  <a:chExt cx="2025773" cy="1470578"/>
                </a:xfrm>
              </p:grpSpPr>
              <p:grpSp>
                <p:nvGrpSpPr>
                  <p:cNvPr id="29" name="Groupe 28">
                    <a:extLst>
                      <a:ext uri="{FF2B5EF4-FFF2-40B4-BE49-F238E27FC236}">
                        <a16:creationId xmlns:a16="http://schemas.microsoft.com/office/drawing/2014/main" id="{CE140D7A-D2A1-4858-BE74-9F06CCD783AF}"/>
                      </a:ext>
                    </a:extLst>
                  </p:cNvPr>
                  <p:cNvGrpSpPr/>
                  <p:nvPr/>
                </p:nvGrpSpPr>
                <p:grpSpPr>
                  <a:xfrm>
                    <a:off x="3325242" y="963611"/>
                    <a:ext cx="1767520" cy="1470578"/>
                    <a:chOff x="3325242" y="963611"/>
                    <a:chExt cx="1767520" cy="1470578"/>
                  </a:xfrm>
                </p:grpSpPr>
                <p:sp>
                  <p:nvSpPr>
                    <p:cNvPr id="23" name="Arc 22">
                      <a:extLst>
                        <a:ext uri="{FF2B5EF4-FFF2-40B4-BE49-F238E27FC236}">
                          <a16:creationId xmlns:a16="http://schemas.microsoft.com/office/drawing/2014/main" id="{0E7ED040-5F25-4FE6-9DD2-BA18E2C8B76D}"/>
                        </a:ext>
                      </a:extLst>
                    </p:cNvPr>
                    <p:cNvSpPr/>
                    <p:nvPr/>
                  </p:nvSpPr>
                  <p:spPr>
                    <a:xfrm rot="16200000">
                      <a:off x="4105656" y="1447083"/>
                      <a:ext cx="932687" cy="1041525"/>
                    </a:xfrm>
                    <a:prstGeom prst="arc">
                      <a:avLst>
                        <a:gd name="adj1" fmla="val 18566060"/>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 name="Arc 23">
                      <a:extLst>
                        <a:ext uri="{FF2B5EF4-FFF2-40B4-BE49-F238E27FC236}">
                          <a16:creationId xmlns:a16="http://schemas.microsoft.com/office/drawing/2014/main" id="{341BCCFF-28BF-4913-B10C-B5C632B3BA88}"/>
                        </a:ext>
                      </a:extLst>
                    </p:cNvPr>
                    <p:cNvSpPr/>
                    <p:nvPr/>
                  </p:nvSpPr>
                  <p:spPr>
                    <a:xfrm rot="10800000">
                      <a:off x="3325242" y="963611"/>
                      <a:ext cx="1041526" cy="785983"/>
                    </a:xfrm>
                    <a:prstGeom prst="arc">
                      <a:avLst>
                        <a:gd name="adj1" fmla="val 13249154"/>
                        <a:gd name="adj2" fmla="val 1864768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cxnSp>
                <p:nvCxnSpPr>
                  <p:cNvPr id="26" name="Connecteur droit 25">
                    <a:extLst>
                      <a:ext uri="{FF2B5EF4-FFF2-40B4-BE49-F238E27FC236}">
                        <a16:creationId xmlns:a16="http://schemas.microsoft.com/office/drawing/2014/main" id="{734E9EA0-BB48-410E-83A2-A68841460CDA}"/>
                      </a:ext>
                    </a:extLst>
                  </p:cNvPr>
                  <p:cNvCxnSpPr>
                    <a:cxnSpLocks/>
                    <a:stCxn id="24" idx="2"/>
                  </p:cNvCxnSpPr>
                  <p:nvPr/>
                </p:nvCxnSpPr>
                <p:spPr>
                  <a:xfrm flipH="1" flipV="1">
                    <a:off x="3066989" y="1409701"/>
                    <a:ext cx="494816" cy="276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 name="Groupe 33">
                  <a:extLst>
                    <a:ext uri="{FF2B5EF4-FFF2-40B4-BE49-F238E27FC236}">
                      <a16:creationId xmlns:a16="http://schemas.microsoft.com/office/drawing/2014/main" id="{0B5C2E84-EB27-447D-A843-D15D34FB3DE2}"/>
                    </a:ext>
                  </a:extLst>
                </p:cNvPr>
                <p:cNvGrpSpPr/>
                <p:nvPr/>
              </p:nvGrpSpPr>
              <p:grpSpPr>
                <a:xfrm flipV="1">
                  <a:off x="3050477" y="1439196"/>
                  <a:ext cx="2025773" cy="1470578"/>
                  <a:chOff x="3066989" y="963611"/>
                  <a:chExt cx="2025773" cy="1470578"/>
                </a:xfrm>
              </p:grpSpPr>
              <p:grpSp>
                <p:nvGrpSpPr>
                  <p:cNvPr id="35" name="Groupe 34">
                    <a:extLst>
                      <a:ext uri="{FF2B5EF4-FFF2-40B4-BE49-F238E27FC236}">
                        <a16:creationId xmlns:a16="http://schemas.microsoft.com/office/drawing/2014/main" id="{33093BAA-AA09-463F-BB97-09369B9BF911}"/>
                      </a:ext>
                    </a:extLst>
                  </p:cNvPr>
                  <p:cNvGrpSpPr/>
                  <p:nvPr/>
                </p:nvGrpSpPr>
                <p:grpSpPr>
                  <a:xfrm>
                    <a:off x="3325242" y="963611"/>
                    <a:ext cx="1767520" cy="1470578"/>
                    <a:chOff x="3325242" y="963611"/>
                    <a:chExt cx="1767520" cy="1470578"/>
                  </a:xfrm>
                </p:grpSpPr>
                <p:sp>
                  <p:nvSpPr>
                    <p:cNvPr id="37" name="Arc 36">
                      <a:extLst>
                        <a:ext uri="{FF2B5EF4-FFF2-40B4-BE49-F238E27FC236}">
                          <a16:creationId xmlns:a16="http://schemas.microsoft.com/office/drawing/2014/main" id="{A3858122-D1E8-49B3-955E-5C0E6CD3198E}"/>
                        </a:ext>
                      </a:extLst>
                    </p:cNvPr>
                    <p:cNvSpPr/>
                    <p:nvPr/>
                  </p:nvSpPr>
                  <p:spPr>
                    <a:xfrm rot="16200000">
                      <a:off x="4105656" y="1447083"/>
                      <a:ext cx="932687" cy="1041525"/>
                    </a:xfrm>
                    <a:prstGeom prst="arc">
                      <a:avLst>
                        <a:gd name="adj1" fmla="val 18566060"/>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8" name="Arc 37">
                      <a:extLst>
                        <a:ext uri="{FF2B5EF4-FFF2-40B4-BE49-F238E27FC236}">
                          <a16:creationId xmlns:a16="http://schemas.microsoft.com/office/drawing/2014/main" id="{1E316E3F-E1EB-4338-9186-500DFD62850C}"/>
                        </a:ext>
                      </a:extLst>
                    </p:cNvPr>
                    <p:cNvSpPr/>
                    <p:nvPr/>
                  </p:nvSpPr>
                  <p:spPr>
                    <a:xfrm rot="10800000">
                      <a:off x="3325242" y="963611"/>
                      <a:ext cx="1041526" cy="785983"/>
                    </a:xfrm>
                    <a:prstGeom prst="arc">
                      <a:avLst>
                        <a:gd name="adj1" fmla="val 13249154"/>
                        <a:gd name="adj2" fmla="val 1864768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cxnSp>
                <p:nvCxnSpPr>
                  <p:cNvPr id="36" name="Connecteur droit 35">
                    <a:extLst>
                      <a:ext uri="{FF2B5EF4-FFF2-40B4-BE49-F238E27FC236}">
                        <a16:creationId xmlns:a16="http://schemas.microsoft.com/office/drawing/2014/main" id="{D07A8C80-2D61-44C5-829F-33F8A54D34FC}"/>
                      </a:ext>
                    </a:extLst>
                  </p:cNvPr>
                  <p:cNvCxnSpPr>
                    <a:cxnSpLocks/>
                    <a:stCxn id="38" idx="2"/>
                  </p:cNvCxnSpPr>
                  <p:nvPr/>
                </p:nvCxnSpPr>
                <p:spPr>
                  <a:xfrm flipH="1" flipV="1">
                    <a:off x="3066989" y="1409701"/>
                    <a:ext cx="494816" cy="276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Arc 38">
                  <a:extLst>
                    <a:ext uri="{FF2B5EF4-FFF2-40B4-BE49-F238E27FC236}">
                      <a16:creationId xmlns:a16="http://schemas.microsoft.com/office/drawing/2014/main" id="{1C033CB9-FB87-415C-BB3B-98EC20E56238}"/>
                    </a:ext>
                  </a:extLst>
                </p:cNvPr>
                <p:cNvSpPr/>
                <p:nvPr/>
              </p:nvSpPr>
              <p:spPr>
                <a:xfrm>
                  <a:off x="3997842" y="1609512"/>
                  <a:ext cx="781940" cy="649612"/>
                </a:xfrm>
                <a:prstGeom prst="arc">
                  <a:avLst>
                    <a:gd name="adj1" fmla="val 13921549"/>
                    <a:gd name="adj2" fmla="val 7792065"/>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4E9EA1FE-2B54-4BAE-986F-B536412569B4}"/>
                    </a:ext>
                  </a:extLst>
                </p:cNvPr>
                <p:cNvCxnSpPr>
                  <a:cxnSpLocks/>
                </p:cNvCxnSpPr>
                <p:nvPr/>
              </p:nvCxnSpPr>
              <p:spPr>
                <a:xfrm flipH="1">
                  <a:off x="3060222" y="1409701"/>
                  <a:ext cx="15432" cy="1056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 coins arrondis 44">
                  <a:extLst>
                    <a:ext uri="{FF2B5EF4-FFF2-40B4-BE49-F238E27FC236}">
                      <a16:creationId xmlns:a16="http://schemas.microsoft.com/office/drawing/2014/main" id="{B3084BB3-0E8B-41ED-BD3B-0FD9C716AFBE}"/>
                    </a:ext>
                  </a:extLst>
                </p:cNvPr>
                <p:cNvSpPr/>
                <p:nvPr/>
              </p:nvSpPr>
              <p:spPr>
                <a:xfrm>
                  <a:off x="4839688" y="1672609"/>
                  <a:ext cx="1166933" cy="495333"/>
                </a:xfrm>
                <a:prstGeom prst="roundRect">
                  <a:avLst/>
                </a:prstGeom>
                <a:no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Rectangle : coins arrondis 45">
                  <a:extLst>
                    <a:ext uri="{FF2B5EF4-FFF2-40B4-BE49-F238E27FC236}">
                      <a16:creationId xmlns:a16="http://schemas.microsoft.com/office/drawing/2014/main" id="{EFA88E3F-E7C6-4768-9210-141770A2D84B}"/>
                    </a:ext>
                  </a:extLst>
                </p:cNvPr>
                <p:cNvSpPr/>
                <p:nvPr/>
              </p:nvSpPr>
              <p:spPr>
                <a:xfrm>
                  <a:off x="6210321" y="1672609"/>
                  <a:ext cx="822134" cy="437877"/>
                </a:xfrm>
                <a:prstGeom prst="roundRect">
                  <a:avLst/>
                </a:prstGeom>
                <a:noFill/>
                <a:ln w="28575">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06ACC10B-E5AD-448E-A537-9D95759D924F}"/>
                    </a:ext>
                  </a:extLst>
                </p:cNvPr>
                <p:cNvCxnSpPr>
                  <a:cxnSpLocks/>
                </p:cNvCxnSpPr>
                <p:nvPr/>
              </p:nvCxnSpPr>
              <p:spPr>
                <a:xfrm flipV="1">
                  <a:off x="5451384" y="1561109"/>
                  <a:ext cx="0" cy="124803"/>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Connecteur droit 50">
                  <a:extLst>
                    <a:ext uri="{FF2B5EF4-FFF2-40B4-BE49-F238E27FC236}">
                      <a16:creationId xmlns:a16="http://schemas.microsoft.com/office/drawing/2014/main" id="{C6DCBE06-114C-4A3A-87B3-4935FBA309C2}"/>
                    </a:ext>
                  </a:extLst>
                </p:cNvPr>
                <p:cNvCxnSpPr>
                  <a:cxnSpLocks/>
                </p:cNvCxnSpPr>
                <p:nvPr/>
              </p:nvCxnSpPr>
              <p:spPr>
                <a:xfrm flipH="1">
                  <a:off x="4625022" y="1563809"/>
                  <a:ext cx="827360"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Connecteur droit 54">
                  <a:extLst>
                    <a:ext uri="{FF2B5EF4-FFF2-40B4-BE49-F238E27FC236}">
                      <a16:creationId xmlns:a16="http://schemas.microsoft.com/office/drawing/2014/main" id="{F757A968-E354-4566-9EA3-C692374F8B47}"/>
                    </a:ext>
                  </a:extLst>
                </p:cNvPr>
                <p:cNvCxnSpPr>
                  <a:cxnSpLocks/>
                </p:cNvCxnSpPr>
                <p:nvPr/>
              </p:nvCxnSpPr>
              <p:spPr>
                <a:xfrm flipH="1">
                  <a:off x="4454798" y="1561109"/>
                  <a:ext cx="170224" cy="197042"/>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Connecteur droit 56">
                  <a:extLst>
                    <a:ext uri="{FF2B5EF4-FFF2-40B4-BE49-F238E27FC236}">
                      <a16:creationId xmlns:a16="http://schemas.microsoft.com/office/drawing/2014/main" id="{C057B422-1340-4318-93DC-997EEC357D51}"/>
                    </a:ext>
                  </a:extLst>
                </p:cNvPr>
                <p:cNvCxnSpPr>
                  <a:cxnSpLocks/>
                </p:cNvCxnSpPr>
                <p:nvPr/>
              </p:nvCxnSpPr>
              <p:spPr>
                <a:xfrm flipH="1">
                  <a:off x="4630054" y="2261847"/>
                  <a:ext cx="1991334"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8" name="Connecteur droit 57">
                  <a:extLst>
                    <a:ext uri="{FF2B5EF4-FFF2-40B4-BE49-F238E27FC236}">
                      <a16:creationId xmlns:a16="http://schemas.microsoft.com/office/drawing/2014/main" id="{D52B19FB-629F-491B-9BA3-B5E61B0E2364}"/>
                    </a:ext>
                  </a:extLst>
                </p:cNvPr>
                <p:cNvCxnSpPr>
                  <a:cxnSpLocks/>
                </p:cNvCxnSpPr>
                <p:nvPr/>
              </p:nvCxnSpPr>
              <p:spPr>
                <a:xfrm flipH="1" flipV="1">
                  <a:off x="4459829" y="2070110"/>
                  <a:ext cx="170224" cy="197042"/>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Connecteur droit 60">
                  <a:extLst>
                    <a:ext uri="{FF2B5EF4-FFF2-40B4-BE49-F238E27FC236}">
                      <a16:creationId xmlns:a16="http://schemas.microsoft.com/office/drawing/2014/main" id="{8AA0549D-A025-4B0B-B237-3F0987B1B65C}"/>
                    </a:ext>
                  </a:extLst>
                </p:cNvPr>
                <p:cNvCxnSpPr>
                  <a:cxnSpLocks/>
                  <a:endCxn id="46" idx="2"/>
                </p:cNvCxnSpPr>
                <p:nvPr/>
              </p:nvCxnSpPr>
              <p:spPr>
                <a:xfrm flipV="1">
                  <a:off x="6621388" y="2110486"/>
                  <a:ext cx="0" cy="156668"/>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115" name="ZoneTexte 114">
                <a:extLst>
                  <a:ext uri="{FF2B5EF4-FFF2-40B4-BE49-F238E27FC236}">
                    <a16:creationId xmlns:a16="http://schemas.microsoft.com/office/drawing/2014/main" id="{228F7F49-2B97-4F39-9175-BEB2CB06FDE4}"/>
                  </a:ext>
                </a:extLst>
              </p:cNvPr>
              <p:cNvSpPr txBox="1"/>
              <p:nvPr/>
            </p:nvSpPr>
            <p:spPr>
              <a:xfrm>
                <a:off x="5162078" y="1706488"/>
                <a:ext cx="580608" cy="369332"/>
              </a:xfrm>
              <a:prstGeom prst="rect">
                <a:avLst/>
              </a:prstGeom>
              <a:noFill/>
            </p:spPr>
            <p:txBody>
              <a:bodyPr wrap="none" rtlCol="0">
                <a:spAutoFit/>
              </a:bodyPr>
              <a:lstStyle/>
              <a:p>
                <a:r>
                  <a:rPr lang="en-GB"/>
                  <a:t>Fuel</a:t>
                </a:r>
              </a:p>
            </p:txBody>
          </p:sp>
          <p:sp>
            <p:nvSpPr>
              <p:cNvPr id="116" name="ZoneTexte 115">
                <a:extLst>
                  <a:ext uri="{FF2B5EF4-FFF2-40B4-BE49-F238E27FC236}">
                    <a16:creationId xmlns:a16="http://schemas.microsoft.com/office/drawing/2014/main" id="{9E4F7073-97E1-41CE-97D9-4C481E4B3EBA}"/>
                  </a:ext>
                </a:extLst>
              </p:cNvPr>
              <p:cNvSpPr txBox="1"/>
              <p:nvPr/>
            </p:nvSpPr>
            <p:spPr>
              <a:xfrm>
                <a:off x="6162897" y="1694202"/>
                <a:ext cx="916982" cy="369332"/>
              </a:xfrm>
              <a:prstGeom prst="rect">
                <a:avLst/>
              </a:prstGeom>
              <a:noFill/>
            </p:spPr>
            <p:txBody>
              <a:bodyPr wrap="none" rtlCol="0">
                <a:spAutoFit/>
              </a:bodyPr>
              <a:lstStyle/>
              <a:p>
                <a:r>
                  <a:rPr lang="en-GB" dirty="0"/>
                  <a:t>Oxidant</a:t>
                </a:r>
              </a:p>
            </p:txBody>
          </p:sp>
        </p:grpSp>
        <p:cxnSp>
          <p:nvCxnSpPr>
            <p:cNvPr id="125" name="Connecteur droit avec flèche 124">
              <a:extLst>
                <a:ext uri="{FF2B5EF4-FFF2-40B4-BE49-F238E27FC236}">
                  <a16:creationId xmlns:a16="http://schemas.microsoft.com/office/drawing/2014/main" id="{DB30CB86-7082-48BC-BC80-1925A59AFA55}"/>
                </a:ext>
              </a:extLst>
            </p:cNvPr>
            <p:cNvCxnSpPr>
              <a:cxnSpLocks/>
            </p:cNvCxnSpPr>
            <p:nvPr/>
          </p:nvCxnSpPr>
          <p:spPr>
            <a:xfrm flipH="1">
              <a:off x="2801250" y="1917462"/>
              <a:ext cx="386846" cy="0"/>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28" name="ZoneTexte 127">
                  <a:extLst>
                    <a:ext uri="{FF2B5EF4-FFF2-40B4-BE49-F238E27FC236}">
                      <a16:creationId xmlns:a16="http://schemas.microsoft.com/office/drawing/2014/main" id="{6DE5AD7B-E02E-42BD-BFBF-9E2C48982F2B}"/>
                    </a:ext>
                  </a:extLst>
                </p:cNvPr>
                <p:cNvSpPr txBox="1"/>
                <p:nvPr/>
              </p:nvSpPr>
              <p:spPr>
                <a:xfrm>
                  <a:off x="2276971" y="1860433"/>
                  <a:ext cx="649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m:rPr>
                                <m:sty m:val="p"/>
                              </m:rPr>
                              <a:rPr lang="es-AR" b="0" i="0" smtClean="0">
                                <a:latin typeface="Cambria Math" panose="02040503050406030204" pitchFamily="18" charset="0"/>
                              </a:rPr>
                              <m:t>V</m:t>
                            </m:r>
                          </m:e>
                          <m:sub>
                            <m:r>
                              <m:rPr>
                                <m:sty m:val="p"/>
                              </m:rPr>
                              <a:rPr lang="es-AR" b="0" i="0" smtClean="0">
                                <a:latin typeface="Cambria Math" panose="02040503050406030204" pitchFamily="18" charset="0"/>
                              </a:rPr>
                              <m:t>exaust</m:t>
                            </m:r>
                          </m:sub>
                        </m:sSub>
                      </m:oMath>
                    </m:oMathPara>
                  </a14:m>
                  <a:endParaRPr lang="en-GB" dirty="0"/>
                </a:p>
              </p:txBody>
            </p:sp>
          </mc:Choice>
          <mc:Fallback xmlns="">
            <p:sp>
              <p:nvSpPr>
                <p:cNvPr id="128" name="ZoneTexte 127">
                  <a:extLst>
                    <a:ext uri="{FF2B5EF4-FFF2-40B4-BE49-F238E27FC236}">
                      <a16:creationId xmlns:a16="http://schemas.microsoft.com/office/drawing/2014/main" id="{6DE5AD7B-E02E-42BD-BFBF-9E2C48982F2B}"/>
                    </a:ext>
                  </a:extLst>
                </p:cNvPr>
                <p:cNvSpPr txBox="1">
                  <a:spLocks noRot="1" noChangeAspect="1" noMove="1" noResize="1" noEditPoints="1" noAdjustHandles="1" noChangeArrowheads="1" noChangeShapeType="1" noTextEdit="1"/>
                </p:cNvSpPr>
                <p:nvPr/>
              </p:nvSpPr>
              <p:spPr>
                <a:xfrm>
                  <a:off x="2276971" y="1860433"/>
                  <a:ext cx="649730" cy="276999"/>
                </a:xfrm>
                <a:prstGeom prst="rect">
                  <a:avLst/>
                </a:prstGeom>
                <a:blipFill>
                  <a:blip r:embed="rId3"/>
                  <a:stretch>
                    <a:fillRect l="-8411" r="-1869" b="-13043"/>
                  </a:stretch>
                </a:blipFill>
              </p:spPr>
              <p:txBody>
                <a:bodyPr/>
                <a:lstStyle/>
                <a:p>
                  <a:r>
                    <a:rPr lang="en-GB">
                      <a:noFill/>
                    </a:rPr>
                    <a:t> </a:t>
                  </a:r>
                </a:p>
              </p:txBody>
            </p:sp>
          </mc:Fallback>
        </mc:AlternateContent>
      </p:grpSp>
      <p:grpSp>
        <p:nvGrpSpPr>
          <p:cNvPr id="133" name="Groupe 132">
            <a:extLst>
              <a:ext uri="{FF2B5EF4-FFF2-40B4-BE49-F238E27FC236}">
                <a16:creationId xmlns:a16="http://schemas.microsoft.com/office/drawing/2014/main" id="{1D7D58B0-E761-4D53-A7D0-E168E943889A}"/>
              </a:ext>
            </a:extLst>
          </p:cNvPr>
          <p:cNvGrpSpPr/>
          <p:nvPr/>
        </p:nvGrpSpPr>
        <p:grpSpPr>
          <a:xfrm>
            <a:off x="2830998" y="3058829"/>
            <a:ext cx="6138625" cy="1946163"/>
            <a:chOff x="2284304" y="2969084"/>
            <a:chExt cx="6138625" cy="1946163"/>
          </a:xfrm>
        </p:grpSpPr>
        <p:grpSp>
          <p:nvGrpSpPr>
            <p:cNvPr id="123" name="Groupe 122">
              <a:extLst>
                <a:ext uri="{FF2B5EF4-FFF2-40B4-BE49-F238E27FC236}">
                  <a16:creationId xmlns:a16="http://schemas.microsoft.com/office/drawing/2014/main" id="{25C9A7DA-3F13-4C93-A633-4F1ACFB3CBE5}"/>
                </a:ext>
              </a:extLst>
            </p:cNvPr>
            <p:cNvGrpSpPr/>
            <p:nvPr/>
          </p:nvGrpSpPr>
          <p:grpSpPr>
            <a:xfrm>
              <a:off x="2984997" y="2969084"/>
              <a:ext cx="5437932" cy="1946163"/>
              <a:chOff x="3008802" y="2733675"/>
              <a:chExt cx="5437932" cy="1946163"/>
            </a:xfrm>
          </p:grpSpPr>
          <p:grpSp>
            <p:nvGrpSpPr>
              <p:cNvPr id="70" name="Groupe 69">
                <a:extLst>
                  <a:ext uri="{FF2B5EF4-FFF2-40B4-BE49-F238E27FC236}">
                    <a16:creationId xmlns:a16="http://schemas.microsoft.com/office/drawing/2014/main" id="{6F6FFC74-3E12-4FF4-B4AF-CEFE04530374}"/>
                  </a:ext>
                </a:extLst>
              </p:cNvPr>
              <p:cNvGrpSpPr/>
              <p:nvPr/>
            </p:nvGrpSpPr>
            <p:grpSpPr>
              <a:xfrm>
                <a:off x="3025314" y="2733675"/>
                <a:ext cx="2025773" cy="1470578"/>
                <a:chOff x="3066989" y="963611"/>
                <a:chExt cx="2025773" cy="1470578"/>
              </a:xfrm>
            </p:grpSpPr>
            <p:grpSp>
              <p:nvGrpSpPr>
                <p:cNvPr id="86" name="Groupe 85">
                  <a:extLst>
                    <a:ext uri="{FF2B5EF4-FFF2-40B4-BE49-F238E27FC236}">
                      <a16:creationId xmlns:a16="http://schemas.microsoft.com/office/drawing/2014/main" id="{B211BD57-7B82-4ED3-86E6-54671199A14A}"/>
                    </a:ext>
                  </a:extLst>
                </p:cNvPr>
                <p:cNvGrpSpPr/>
                <p:nvPr/>
              </p:nvGrpSpPr>
              <p:grpSpPr>
                <a:xfrm>
                  <a:off x="3325242" y="963611"/>
                  <a:ext cx="1767520" cy="1470578"/>
                  <a:chOff x="3325242" y="963611"/>
                  <a:chExt cx="1767520" cy="1470578"/>
                </a:xfrm>
              </p:grpSpPr>
              <p:sp>
                <p:nvSpPr>
                  <p:cNvPr id="88" name="Arc 87">
                    <a:extLst>
                      <a:ext uri="{FF2B5EF4-FFF2-40B4-BE49-F238E27FC236}">
                        <a16:creationId xmlns:a16="http://schemas.microsoft.com/office/drawing/2014/main" id="{23F76599-9C8E-4569-9B75-666B329B6025}"/>
                      </a:ext>
                    </a:extLst>
                  </p:cNvPr>
                  <p:cNvSpPr/>
                  <p:nvPr/>
                </p:nvSpPr>
                <p:spPr>
                  <a:xfrm rot="16200000">
                    <a:off x="4105656" y="1447083"/>
                    <a:ext cx="932687" cy="1041525"/>
                  </a:xfrm>
                  <a:prstGeom prst="arc">
                    <a:avLst>
                      <a:gd name="adj1" fmla="val 18566060"/>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9" name="Arc 88">
                    <a:extLst>
                      <a:ext uri="{FF2B5EF4-FFF2-40B4-BE49-F238E27FC236}">
                        <a16:creationId xmlns:a16="http://schemas.microsoft.com/office/drawing/2014/main" id="{527AA58C-D641-4DD6-B01A-D81CA790DFC7}"/>
                      </a:ext>
                    </a:extLst>
                  </p:cNvPr>
                  <p:cNvSpPr/>
                  <p:nvPr/>
                </p:nvSpPr>
                <p:spPr>
                  <a:xfrm rot="10800000">
                    <a:off x="3325242" y="963611"/>
                    <a:ext cx="1041526" cy="785983"/>
                  </a:xfrm>
                  <a:prstGeom prst="arc">
                    <a:avLst>
                      <a:gd name="adj1" fmla="val 13249154"/>
                      <a:gd name="adj2" fmla="val 1864768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cxnSp>
              <p:nvCxnSpPr>
                <p:cNvPr id="87" name="Connecteur droit 86">
                  <a:extLst>
                    <a:ext uri="{FF2B5EF4-FFF2-40B4-BE49-F238E27FC236}">
                      <a16:creationId xmlns:a16="http://schemas.microsoft.com/office/drawing/2014/main" id="{6A4A0F15-31FA-44BC-9073-CB571B9050CE}"/>
                    </a:ext>
                  </a:extLst>
                </p:cNvPr>
                <p:cNvCxnSpPr>
                  <a:cxnSpLocks/>
                  <a:stCxn id="89" idx="2"/>
                </p:cNvCxnSpPr>
                <p:nvPr/>
              </p:nvCxnSpPr>
              <p:spPr>
                <a:xfrm flipH="1" flipV="1">
                  <a:off x="3066989" y="1409701"/>
                  <a:ext cx="494816" cy="276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1" name="Groupe 120">
                <a:extLst>
                  <a:ext uri="{FF2B5EF4-FFF2-40B4-BE49-F238E27FC236}">
                    <a16:creationId xmlns:a16="http://schemas.microsoft.com/office/drawing/2014/main" id="{6E30AE59-A803-425C-9FCD-A753827E2BA7}"/>
                  </a:ext>
                </a:extLst>
              </p:cNvPr>
              <p:cNvGrpSpPr/>
              <p:nvPr/>
            </p:nvGrpSpPr>
            <p:grpSpPr>
              <a:xfrm>
                <a:off x="3008802" y="3179765"/>
                <a:ext cx="5437932" cy="1500073"/>
                <a:chOff x="3008802" y="3179765"/>
                <a:chExt cx="5437932" cy="1500073"/>
              </a:xfrm>
            </p:grpSpPr>
            <p:grpSp>
              <p:nvGrpSpPr>
                <p:cNvPr id="71" name="Groupe 70">
                  <a:extLst>
                    <a:ext uri="{FF2B5EF4-FFF2-40B4-BE49-F238E27FC236}">
                      <a16:creationId xmlns:a16="http://schemas.microsoft.com/office/drawing/2014/main" id="{EABE1F08-3383-416B-BAF5-486E834522FB}"/>
                    </a:ext>
                  </a:extLst>
                </p:cNvPr>
                <p:cNvGrpSpPr/>
                <p:nvPr/>
              </p:nvGrpSpPr>
              <p:grpSpPr>
                <a:xfrm flipV="1">
                  <a:off x="3008802" y="3209260"/>
                  <a:ext cx="2025773" cy="1470578"/>
                  <a:chOff x="3066989" y="963611"/>
                  <a:chExt cx="2025773" cy="1470578"/>
                </a:xfrm>
              </p:grpSpPr>
              <p:grpSp>
                <p:nvGrpSpPr>
                  <p:cNvPr id="82" name="Groupe 81">
                    <a:extLst>
                      <a:ext uri="{FF2B5EF4-FFF2-40B4-BE49-F238E27FC236}">
                        <a16:creationId xmlns:a16="http://schemas.microsoft.com/office/drawing/2014/main" id="{74862BB1-61C1-42B5-B61B-BFFF64375910}"/>
                      </a:ext>
                    </a:extLst>
                  </p:cNvPr>
                  <p:cNvGrpSpPr/>
                  <p:nvPr/>
                </p:nvGrpSpPr>
                <p:grpSpPr>
                  <a:xfrm>
                    <a:off x="3325242" y="963611"/>
                    <a:ext cx="1767520" cy="1470578"/>
                    <a:chOff x="3325242" y="963611"/>
                    <a:chExt cx="1767520" cy="1470578"/>
                  </a:xfrm>
                </p:grpSpPr>
                <p:sp>
                  <p:nvSpPr>
                    <p:cNvPr id="84" name="Arc 83">
                      <a:extLst>
                        <a:ext uri="{FF2B5EF4-FFF2-40B4-BE49-F238E27FC236}">
                          <a16:creationId xmlns:a16="http://schemas.microsoft.com/office/drawing/2014/main" id="{4A4C043A-8F69-4527-9DAB-37701CBE9B1D}"/>
                        </a:ext>
                      </a:extLst>
                    </p:cNvPr>
                    <p:cNvSpPr/>
                    <p:nvPr/>
                  </p:nvSpPr>
                  <p:spPr>
                    <a:xfrm rot="16200000">
                      <a:off x="4105656" y="1447083"/>
                      <a:ext cx="932687" cy="1041525"/>
                    </a:xfrm>
                    <a:prstGeom prst="arc">
                      <a:avLst>
                        <a:gd name="adj1" fmla="val 18566060"/>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5" name="Arc 84">
                      <a:extLst>
                        <a:ext uri="{FF2B5EF4-FFF2-40B4-BE49-F238E27FC236}">
                          <a16:creationId xmlns:a16="http://schemas.microsoft.com/office/drawing/2014/main" id="{0A9BC2EE-B37A-4F56-A5B9-3A7CF026B8A6}"/>
                        </a:ext>
                      </a:extLst>
                    </p:cNvPr>
                    <p:cNvSpPr/>
                    <p:nvPr/>
                  </p:nvSpPr>
                  <p:spPr>
                    <a:xfrm rot="10800000">
                      <a:off x="3325242" y="963611"/>
                      <a:ext cx="1041526" cy="785983"/>
                    </a:xfrm>
                    <a:prstGeom prst="arc">
                      <a:avLst>
                        <a:gd name="adj1" fmla="val 13249154"/>
                        <a:gd name="adj2" fmla="val 1864768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cxnSp>
                <p:nvCxnSpPr>
                  <p:cNvPr id="83" name="Connecteur droit 82">
                    <a:extLst>
                      <a:ext uri="{FF2B5EF4-FFF2-40B4-BE49-F238E27FC236}">
                        <a16:creationId xmlns:a16="http://schemas.microsoft.com/office/drawing/2014/main" id="{D7CA9787-79C8-483C-9822-4918121B9FED}"/>
                      </a:ext>
                    </a:extLst>
                  </p:cNvPr>
                  <p:cNvCxnSpPr>
                    <a:cxnSpLocks/>
                    <a:stCxn id="85" idx="2"/>
                  </p:cNvCxnSpPr>
                  <p:nvPr/>
                </p:nvCxnSpPr>
                <p:spPr>
                  <a:xfrm flipH="1" flipV="1">
                    <a:off x="3066989" y="1409701"/>
                    <a:ext cx="494816" cy="276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6" name="Groupe 105">
                  <a:extLst>
                    <a:ext uri="{FF2B5EF4-FFF2-40B4-BE49-F238E27FC236}">
                      <a16:creationId xmlns:a16="http://schemas.microsoft.com/office/drawing/2014/main" id="{C5F5230B-FA03-4076-854F-316B64FB4F83}"/>
                    </a:ext>
                  </a:extLst>
                </p:cNvPr>
                <p:cNvGrpSpPr/>
                <p:nvPr/>
              </p:nvGrpSpPr>
              <p:grpSpPr>
                <a:xfrm>
                  <a:off x="3018547" y="3179765"/>
                  <a:ext cx="5428187" cy="1056493"/>
                  <a:chOff x="3018547" y="3179765"/>
                  <a:chExt cx="5428187" cy="1056493"/>
                </a:xfrm>
              </p:grpSpPr>
              <p:sp>
                <p:nvSpPr>
                  <p:cNvPr id="67" name="Arc 66">
                    <a:extLst>
                      <a:ext uri="{FF2B5EF4-FFF2-40B4-BE49-F238E27FC236}">
                        <a16:creationId xmlns:a16="http://schemas.microsoft.com/office/drawing/2014/main" id="{4CE99417-992C-4744-8898-FBE7A6ACBE71}"/>
                      </a:ext>
                    </a:extLst>
                  </p:cNvPr>
                  <p:cNvSpPr/>
                  <p:nvPr/>
                </p:nvSpPr>
                <p:spPr>
                  <a:xfrm>
                    <a:off x="5889733" y="3271566"/>
                    <a:ext cx="2557001" cy="865632"/>
                  </a:xfrm>
                  <a:prstGeom prst="arc">
                    <a:avLst>
                      <a:gd name="adj1" fmla="val 16257290"/>
                      <a:gd name="adj2" fmla="val 529368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cxnSp>
                <p:nvCxnSpPr>
                  <p:cNvPr id="68" name="Connecteur droit 67">
                    <a:extLst>
                      <a:ext uri="{FF2B5EF4-FFF2-40B4-BE49-F238E27FC236}">
                        <a16:creationId xmlns:a16="http://schemas.microsoft.com/office/drawing/2014/main" id="{CD735486-74F2-4865-BEC6-B1E2AC6E5C85}"/>
                      </a:ext>
                    </a:extLst>
                  </p:cNvPr>
                  <p:cNvCxnSpPr>
                    <a:cxnSpLocks/>
                  </p:cNvCxnSpPr>
                  <p:nvPr/>
                </p:nvCxnSpPr>
                <p:spPr>
                  <a:xfrm flipH="1">
                    <a:off x="4508116" y="3271566"/>
                    <a:ext cx="26772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Connecteur droit 68">
                    <a:extLst>
                      <a:ext uri="{FF2B5EF4-FFF2-40B4-BE49-F238E27FC236}">
                        <a16:creationId xmlns:a16="http://schemas.microsoft.com/office/drawing/2014/main" id="{28A5A932-0D1F-4D8E-8621-D19FEF412CEE}"/>
                      </a:ext>
                    </a:extLst>
                  </p:cNvPr>
                  <p:cNvCxnSpPr>
                    <a:cxnSpLocks/>
                  </p:cNvCxnSpPr>
                  <p:nvPr/>
                </p:nvCxnSpPr>
                <p:spPr>
                  <a:xfrm flipH="1">
                    <a:off x="4508116" y="4137198"/>
                    <a:ext cx="26772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Arc 71">
                    <a:extLst>
                      <a:ext uri="{FF2B5EF4-FFF2-40B4-BE49-F238E27FC236}">
                        <a16:creationId xmlns:a16="http://schemas.microsoft.com/office/drawing/2014/main" id="{381F607F-A957-4B36-ACB7-55F363991DE7}"/>
                      </a:ext>
                    </a:extLst>
                  </p:cNvPr>
                  <p:cNvSpPr/>
                  <p:nvPr/>
                </p:nvSpPr>
                <p:spPr>
                  <a:xfrm>
                    <a:off x="3956167" y="3379576"/>
                    <a:ext cx="781940" cy="649612"/>
                  </a:xfrm>
                  <a:prstGeom prst="arc">
                    <a:avLst>
                      <a:gd name="adj1" fmla="val 13921549"/>
                      <a:gd name="adj2" fmla="val 7792065"/>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73" name="Connecteur droit 72">
                    <a:extLst>
                      <a:ext uri="{FF2B5EF4-FFF2-40B4-BE49-F238E27FC236}">
                        <a16:creationId xmlns:a16="http://schemas.microsoft.com/office/drawing/2014/main" id="{65D8D478-1E13-4F86-8B94-EEB09D043259}"/>
                      </a:ext>
                    </a:extLst>
                  </p:cNvPr>
                  <p:cNvCxnSpPr>
                    <a:cxnSpLocks/>
                  </p:cNvCxnSpPr>
                  <p:nvPr/>
                </p:nvCxnSpPr>
                <p:spPr>
                  <a:xfrm flipH="1">
                    <a:off x="3018547" y="3179765"/>
                    <a:ext cx="15432" cy="1056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Rectangle : coins arrondis 73">
                    <a:extLst>
                      <a:ext uri="{FF2B5EF4-FFF2-40B4-BE49-F238E27FC236}">
                        <a16:creationId xmlns:a16="http://schemas.microsoft.com/office/drawing/2014/main" id="{ECD53EF8-B452-4432-9111-707851511213}"/>
                      </a:ext>
                    </a:extLst>
                  </p:cNvPr>
                  <p:cNvSpPr/>
                  <p:nvPr/>
                </p:nvSpPr>
                <p:spPr>
                  <a:xfrm>
                    <a:off x="5024672" y="3484163"/>
                    <a:ext cx="822134" cy="437877"/>
                  </a:xfrm>
                  <a:prstGeom prst="roundRect">
                    <a:avLst/>
                  </a:prstGeom>
                  <a:no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 coins arrondis 74">
                    <a:extLst>
                      <a:ext uri="{FF2B5EF4-FFF2-40B4-BE49-F238E27FC236}">
                        <a16:creationId xmlns:a16="http://schemas.microsoft.com/office/drawing/2014/main" id="{9464389A-D96A-4307-921A-8DFAB8310F21}"/>
                      </a:ext>
                    </a:extLst>
                  </p:cNvPr>
                  <p:cNvSpPr/>
                  <p:nvPr/>
                </p:nvSpPr>
                <p:spPr>
                  <a:xfrm>
                    <a:off x="6176298" y="3486199"/>
                    <a:ext cx="822134" cy="437877"/>
                  </a:xfrm>
                  <a:prstGeom prst="roundRect">
                    <a:avLst/>
                  </a:prstGeom>
                  <a:noFill/>
                  <a:ln w="28575">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8" name="Groupe 97">
                    <a:extLst>
                      <a:ext uri="{FF2B5EF4-FFF2-40B4-BE49-F238E27FC236}">
                        <a16:creationId xmlns:a16="http://schemas.microsoft.com/office/drawing/2014/main" id="{19902D3A-EA72-44C6-B61D-4E64EA9590F7}"/>
                      </a:ext>
                    </a:extLst>
                  </p:cNvPr>
                  <p:cNvGrpSpPr/>
                  <p:nvPr/>
                </p:nvGrpSpPr>
                <p:grpSpPr>
                  <a:xfrm>
                    <a:off x="4434368" y="3834725"/>
                    <a:ext cx="2152997" cy="197042"/>
                    <a:chOff x="4434368" y="3834725"/>
                    <a:chExt cx="2152997" cy="197042"/>
                  </a:xfrm>
                </p:grpSpPr>
                <p:cxnSp>
                  <p:nvCxnSpPr>
                    <p:cNvPr id="79" name="Connecteur droit 78">
                      <a:extLst>
                        <a:ext uri="{FF2B5EF4-FFF2-40B4-BE49-F238E27FC236}">
                          <a16:creationId xmlns:a16="http://schemas.microsoft.com/office/drawing/2014/main" id="{0707E406-B9E3-48D6-93C2-6F3F4D982D48}"/>
                        </a:ext>
                      </a:extLst>
                    </p:cNvPr>
                    <p:cNvCxnSpPr>
                      <a:cxnSpLocks/>
                    </p:cNvCxnSpPr>
                    <p:nvPr/>
                  </p:nvCxnSpPr>
                  <p:spPr>
                    <a:xfrm flipH="1">
                      <a:off x="4596031" y="4029188"/>
                      <a:ext cx="1991334"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0" name="Connecteur droit 79">
                      <a:extLst>
                        <a:ext uri="{FF2B5EF4-FFF2-40B4-BE49-F238E27FC236}">
                          <a16:creationId xmlns:a16="http://schemas.microsoft.com/office/drawing/2014/main" id="{B330DF33-CCD7-471B-B21F-BC5E55215CA4}"/>
                        </a:ext>
                      </a:extLst>
                    </p:cNvPr>
                    <p:cNvCxnSpPr>
                      <a:cxnSpLocks/>
                    </p:cNvCxnSpPr>
                    <p:nvPr/>
                  </p:nvCxnSpPr>
                  <p:spPr>
                    <a:xfrm flipH="1" flipV="1">
                      <a:off x="4434368" y="3834725"/>
                      <a:ext cx="170224" cy="197042"/>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Connecteur droit 80">
                      <a:extLst>
                        <a:ext uri="{FF2B5EF4-FFF2-40B4-BE49-F238E27FC236}">
                          <a16:creationId xmlns:a16="http://schemas.microsoft.com/office/drawing/2014/main" id="{73C5E9A5-CA70-4297-8FCF-18791FE5C1CE}"/>
                        </a:ext>
                      </a:extLst>
                    </p:cNvPr>
                    <p:cNvCxnSpPr>
                      <a:cxnSpLocks/>
                      <a:endCxn id="75" idx="2"/>
                    </p:cNvCxnSpPr>
                    <p:nvPr/>
                  </p:nvCxnSpPr>
                  <p:spPr>
                    <a:xfrm flipV="1">
                      <a:off x="6587365" y="3924076"/>
                      <a:ext cx="0" cy="105112"/>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99" name="Groupe 98">
                    <a:extLst>
                      <a:ext uri="{FF2B5EF4-FFF2-40B4-BE49-F238E27FC236}">
                        <a16:creationId xmlns:a16="http://schemas.microsoft.com/office/drawing/2014/main" id="{E3857200-8EA1-482A-844A-DFB455654D63}"/>
                      </a:ext>
                    </a:extLst>
                  </p:cNvPr>
                  <p:cNvGrpSpPr/>
                  <p:nvPr/>
                </p:nvGrpSpPr>
                <p:grpSpPr>
                  <a:xfrm flipV="1">
                    <a:off x="4434368" y="3387678"/>
                    <a:ext cx="2152997" cy="197042"/>
                    <a:chOff x="4434368" y="3834725"/>
                    <a:chExt cx="2152997" cy="197042"/>
                  </a:xfrm>
                </p:grpSpPr>
                <p:cxnSp>
                  <p:nvCxnSpPr>
                    <p:cNvPr id="100" name="Connecteur droit 99">
                      <a:extLst>
                        <a:ext uri="{FF2B5EF4-FFF2-40B4-BE49-F238E27FC236}">
                          <a16:creationId xmlns:a16="http://schemas.microsoft.com/office/drawing/2014/main" id="{06B8ADF3-E398-40A0-B0ED-83721FC278F7}"/>
                        </a:ext>
                      </a:extLst>
                    </p:cNvPr>
                    <p:cNvCxnSpPr>
                      <a:cxnSpLocks/>
                    </p:cNvCxnSpPr>
                    <p:nvPr/>
                  </p:nvCxnSpPr>
                  <p:spPr>
                    <a:xfrm flipH="1">
                      <a:off x="4596031" y="4029188"/>
                      <a:ext cx="1991334"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Connecteur droit 100">
                      <a:extLst>
                        <a:ext uri="{FF2B5EF4-FFF2-40B4-BE49-F238E27FC236}">
                          <a16:creationId xmlns:a16="http://schemas.microsoft.com/office/drawing/2014/main" id="{CBD3B1FC-DED3-4EA8-A370-119EEF29D69B}"/>
                        </a:ext>
                      </a:extLst>
                    </p:cNvPr>
                    <p:cNvCxnSpPr>
                      <a:cxnSpLocks/>
                    </p:cNvCxnSpPr>
                    <p:nvPr/>
                  </p:nvCxnSpPr>
                  <p:spPr>
                    <a:xfrm flipH="1" flipV="1">
                      <a:off x="4434368" y="3834725"/>
                      <a:ext cx="170224" cy="197042"/>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Connecteur droit 101">
                      <a:extLst>
                        <a:ext uri="{FF2B5EF4-FFF2-40B4-BE49-F238E27FC236}">
                          <a16:creationId xmlns:a16="http://schemas.microsoft.com/office/drawing/2014/main" id="{FD2F3B40-1B89-4D11-AF66-D62DEA612DF6}"/>
                        </a:ext>
                      </a:extLst>
                    </p:cNvPr>
                    <p:cNvCxnSpPr>
                      <a:cxnSpLocks/>
                    </p:cNvCxnSpPr>
                    <p:nvPr/>
                  </p:nvCxnSpPr>
                  <p:spPr>
                    <a:xfrm flipV="1">
                      <a:off x="6587365" y="3924076"/>
                      <a:ext cx="0" cy="105112"/>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grpSp>
              <p:cxnSp>
                <p:nvCxnSpPr>
                  <p:cNvPr id="104" name="Connecteur droit 103">
                    <a:extLst>
                      <a:ext uri="{FF2B5EF4-FFF2-40B4-BE49-F238E27FC236}">
                        <a16:creationId xmlns:a16="http://schemas.microsoft.com/office/drawing/2014/main" id="{5756C4FF-0F98-49B1-A5FB-1D3C8E7DA2EB}"/>
                      </a:ext>
                    </a:extLst>
                  </p:cNvPr>
                  <p:cNvCxnSpPr>
                    <a:cxnSpLocks/>
                    <a:stCxn id="74" idx="1"/>
                  </p:cNvCxnSpPr>
                  <p:nvPr/>
                </p:nvCxnSpPr>
                <p:spPr>
                  <a:xfrm flipH="1" flipV="1">
                    <a:off x="4585631" y="3703101"/>
                    <a:ext cx="439041" cy="1"/>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17" name="ZoneTexte 116">
                  <a:extLst>
                    <a:ext uri="{FF2B5EF4-FFF2-40B4-BE49-F238E27FC236}">
                      <a16:creationId xmlns:a16="http://schemas.microsoft.com/office/drawing/2014/main" id="{301E7DE5-540A-4057-A2ED-EE244CFDEDD5}"/>
                    </a:ext>
                  </a:extLst>
                </p:cNvPr>
                <p:cNvSpPr txBox="1"/>
                <p:nvPr/>
              </p:nvSpPr>
              <p:spPr>
                <a:xfrm>
                  <a:off x="4978978" y="3555790"/>
                  <a:ext cx="939937" cy="307777"/>
                </a:xfrm>
                <a:prstGeom prst="rect">
                  <a:avLst/>
                </a:prstGeom>
                <a:noFill/>
              </p:spPr>
              <p:txBody>
                <a:bodyPr wrap="none" rtlCol="0">
                  <a:spAutoFit/>
                </a:bodyPr>
                <a:lstStyle/>
                <a:p>
                  <a:r>
                    <a:rPr lang="en-GB" sz="1400" dirty="0"/>
                    <a:t>Propellant</a:t>
                  </a:r>
                </a:p>
              </p:txBody>
            </p:sp>
            <p:sp>
              <p:nvSpPr>
                <p:cNvPr id="118" name="ZoneTexte 117">
                  <a:extLst>
                    <a:ext uri="{FF2B5EF4-FFF2-40B4-BE49-F238E27FC236}">
                      <a16:creationId xmlns:a16="http://schemas.microsoft.com/office/drawing/2014/main" id="{900AA91A-FC7A-499E-B3B8-F7DAD6D8DF34}"/>
                    </a:ext>
                  </a:extLst>
                </p:cNvPr>
                <p:cNvSpPr txBox="1"/>
                <p:nvPr/>
              </p:nvSpPr>
              <p:spPr>
                <a:xfrm>
                  <a:off x="6243125" y="3449306"/>
                  <a:ext cx="720069" cy="523220"/>
                </a:xfrm>
                <a:prstGeom prst="rect">
                  <a:avLst/>
                </a:prstGeom>
                <a:noFill/>
              </p:spPr>
              <p:txBody>
                <a:bodyPr wrap="none" rtlCol="0">
                  <a:spAutoFit/>
                </a:bodyPr>
                <a:lstStyle/>
                <a:p>
                  <a:pPr algn="ctr"/>
                  <a:r>
                    <a:rPr lang="en-GB" sz="1400" dirty="0"/>
                    <a:t>Electric</a:t>
                  </a:r>
                  <a:br>
                    <a:rPr lang="en-GB" sz="1400" dirty="0"/>
                  </a:br>
                  <a:r>
                    <a:rPr lang="en-GB" sz="1400" dirty="0"/>
                    <a:t>Source</a:t>
                  </a:r>
                </a:p>
              </p:txBody>
            </p:sp>
          </p:grpSp>
        </p:grpSp>
        <p:cxnSp>
          <p:nvCxnSpPr>
            <p:cNvPr id="126" name="Connecteur droit avec flèche 125">
              <a:extLst>
                <a:ext uri="{FF2B5EF4-FFF2-40B4-BE49-F238E27FC236}">
                  <a16:creationId xmlns:a16="http://schemas.microsoft.com/office/drawing/2014/main" id="{E7A569BC-8F92-4A6E-8AB1-C05EF0F72E69}"/>
                </a:ext>
              </a:extLst>
            </p:cNvPr>
            <p:cNvCxnSpPr>
              <a:cxnSpLocks/>
            </p:cNvCxnSpPr>
            <p:nvPr/>
          </p:nvCxnSpPr>
          <p:spPr>
            <a:xfrm flipH="1">
              <a:off x="2502754" y="3938511"/>
              <a:ext cx="1128322" cy="7620"/>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29" name="ZoneTexte 128">
                  <a:extLst>
                    <a:ext uri="{FF2B5EF4-FFF2-40B4-BE49-F238E27FC236}">
                      <a16:creationId xmlns:a16="http://schemas.microsoft.com/office/drawing/2014/main" id="{15339473-2CB3-48F2-AF16-676407C35F2F}"/>
                    </a:ext>
                  </a:extLst>
                </p:cNvPr>
                <p:cNvSpPr txBox="1"/>
                <p:nvPr/>
              </p:nvSpPr>
              <p:spPr>
                <a:xfrm>
                  <a:off x="2284304" y="3973318"/>
                  <a:ext cx="649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m:rPr>
                                <m:sty m:val="p"/>
                              </m:rPr>
                              <a:rPr lang="es-AR" b="0" i="0" smtClean="0">
                                <a:latin typeface="Cambria Math" panose="02040503050406030204" pitchFamily="18" charset="0"/>
                              </a:rPr>
                              <m:t>V</m:t>
                            </m:r>
                          </m:e>
                          <m:sub>
                            <m:r>
                              <m:rPr>
                                <m:sty m:val="p"/>
                              </m:rPr>
                              <a:rPr lang="es-AR" b="0" i="0" smtClean="0">
                                <a:latin typeface="Cambria Math" panose="02040503050406030204" pitchFamily="18" charset="0"/>
                              </a:rPr>
                              <m:t>exaust</m:t>
                            </m:r>
                          </m:sub>
                        </m:sSub>
                      </m:oMath>
                    </m:oMathPara>
                  </a14:m>
                  <a:endParaRPr lang="en-GB" dirty="0"/>
                </a:p>
              </p:txBody>
            </p:sp>
          </mc:Choice>
          <mc:Fallback xmlns="">
            <p:sp>
              <p:nvSpPr>
                <p:cNvPr id="129" name="ZoneTexte 128">
                  <a:extLst>
                    <a:ext uri="{FF2B5EF4-FFF2-40B4-BE49-F238E27FC236}">
                      <a16:creationId xmlns:a16="http://schemas.microsoft.com/office/drawing/2014/main" id="{15339473-2CB3-48F2-AF16-676407C35F2F}"/>
                    </a:ext>
                  </a:extLst>
                </p:cNvPr>
                <p:cNvSpPr txBox="1">
                  <a:spLocks noRot="1" noChangeAspect="1" noMove="1" noResize="1" noEditPoints="1" noAdjustHandles="1" noChangeArrowheads="1" noChangeShapeType="1" noTextEdit="1"/>
                </p:cNvSpPr>
                <p:nvPr/>
              </p:nvSpPr>
              <p:spPr>
                <a:xfrm>
                  <a:off x="2284304" y="3973318"/>
                  <a:ext cx="649730" cy="276999"/>
                </a:xfrm>
                <a:prstGeom prst="rect">
                  <a:avLst/>
                </a:prstGeom>
                <a:blipFill>
                  <a:blip r:embed="rId4"/>
                  <a:stretch>
                    <a:fillRect l="-8411" r="-1869" b="-15556"/>
                  </a:stretch>
                </a:blipFill>
              </p:spPr>
              <p:txBody>
                <a:bodyPr/>
                <a:lstStyle/>
                <a:p>
                  <a:r>
                    <a:rPr lang="en-GB">
                      <a:noFill/>
                    </a:rPr>
                    <a:t> </a:t>
                  </a:r>
                </a:p>
              </p:txBody>
            </p:sp>
          </mc:Fallback>
        </mc:AlternateContent>
      </p:grpSp>
      <p:sp>
        <p:nvSpPr>
          <p:cNvPr id="130" name="ZoneTexte 129">
            <a:extLst>
              <a:ext uri="{FF2B5EF4-FFF2-40B4-BE49-F238E27FC236}">
                <a16:creationId xmlns:a16="http://schemas.microsoft.com/office/drawing/2014/main" id="{05EA2E84-77A9-4E7F-9F2D-A7CAC9494819}"/>
              </a:ext>
            </a:extLst>
          </p:cNvPr>
          <p:cNvSpPr txBox="1"/>
          <p:nvPr/>
        </p:nvSpPr>
        <p:spPr>
          <a:xfrm>
            <a:off x="39045" y="1675424"/>
            <a:ext cx="3696448" cy="923330"/>
          </a:xfrm>
          <a:prstGeom prst="rect">
            <a:avLst/>
          </a:prstGeom>
          <a:noFill/>
        </p:spPr>
        <p:txBody>
          <a:bodyPr wrap="square" rtlCol="0">
            <a:spAutoFit/>
          </a:bodyPr>
          <a:lstStyle/>
          <a:p>
            <a:r>
              <a:rPr lang="en-GB" dirty="0"/>
              <a:t>-Chemical</a:t>
            </a:r>
          </a:p>
          <a:p>
            <a:r>
              <a:rPr lang="en-GB" dirty="0"/>
              <a:t>-Nuclear Thermal Propulsion (NTP)</a:t>
            </a:r>
          </a:p>
          <a:p>
            <a:r>
              <a:rPr lang="en-GB" dirty="0"/>
              <a:t>-Electrothermal Thrusters</a:t>
            </a:r>
          </a:p>
        </p:txBody>
      </p:sp>
      <p:sp>
        <p:nvSpPr>
          <p:cNvPr id="131" name="ZoneTexte 130">
            <a:extLst>
              <a:ext uri="{FF2B5EF4-FFF2-40B4-BE49-F238E27FC236}">
                <a16:creationId xmlns:a16="http://schemas.microsoft.com/office/drawing/2014/main" id="{6F4E5950-A63B-43E3-A562-B81FCC029857}"/>
              </a:ext>
            </a:extLst>
          </p:cNvPr>
          <p:cNvSpPr txBox="1"/>
          <p:nvPr/>
        </p:nvSpPr>
        <p:spPr>
          <a:xfrm>
            <a:off x="63473" y="3191775"/>
            <a:ext cx="3527978" cy="923330"/>
          </a:xfrm>
          <a:prstGeom prst="rect">
            <a:avLst/>
          </a:prstGeom>
          <a:noFill/>
        </p:spPr>
        <p:txBody>
          <a:bodyPr wrap="square" rtlCol="0">
            <a:spAutoFit/>
          </a:bodyPr>
          <a:lstStyle/>
          <a:p>
            <a:r>
              <a:rPr lang="en-GB" dirty="0"/>
              <a:t>-Solar</a:t>
            </a:r>
          </a:p>
          <a:p>
            <a:r>
              <a:rPr lang="en-GB" dirty="0"/>
              <a:t>-Nuclear Electric Propulsion (NEP)</a:t>
            </a:r>
          </a:p>
          <a:p>
            <a:r>
              <a:rPr lang="en-GB" dirty="0"/>
              <a:t>-Fuel cells</a:t>
            </a:r>
          </a:p>
        </p:txBody>
      </p:sp>
      <p:sp>
        <p:nvSpPr>
          <p:cNvPr id="3" name="ZoneTexte 2">
            <a:extLst>
              <a:ext uri="{FF2B5EF4-FFF2-40B4-BE49-F238E27FC236}">
                <a16:creationId xmlns:a16="http://schemas.microsoft.com/office/drawing/2014/main" id="{5B17BDEA-61AA-4C90-B330-B419ECE57F5F}"/>
              </a:ext>
            </a:extLst>
          </p:cNvPr>
          <p:cNvSpPr txBox="1"/>
          <p:nvPr/>
        </p:nvSpPr>
        <p:spPr>
          <a:xfrm>
            <a:off x="4827637" y="652564"/>
            <a:ext cx="3505578" cy="369332"/>
          </a:xfrm>
          <a:prstGeom prst="rect">
            <a:avLst/>
          </a:prstGeom>
          <a:noFill/>
        </p:spPr>
        <p:txBody>
          <a:bodyPr wrap="square" rtlCol="0">
            <a:spAutoFit/>
          </a:bodyPr>
          <a:lstStyle/>
          <a:p>
            <a:r>
              <a:rPr lang="en-GB" i="1" dirty="0">
                <a:solidFill>
                  <a:srgbClr val="FFF3A9"/>
                </a:solidFill>
              </a:rPr>
              <a:t>High thrust, Low specific impulse</a:t>
            </a:r>
          </a:p>
        </p:txBody>
      </p:sp>
      <p:sp>
        <p:nvSpPr>
          <p:cNvPr id="76" name="ZoneTexte 75">
            <a:extLst>
              <a:ext uri="{FF2B5EF4-FFF2-40B4-BE49-F238E27FC236}">
                <a16:creationId xmlns:a16="http://schemas.microsoft.com/office/drawing/2014/main" id="{C84FFA36-07BD-4CC9-A70C-6D77A9155DDD}"/>
              </a:ext>
            </a:extLst>
          </p:cNvPr>
          <p:cNvSpPr txBox="1"/>
          <p:nvPr/>
        </p:nvSpPr>
        <p:spPr>
          <a:xfrm>
            <a:off x="4769557" y="3107598"/>
            <a:ext cx="3505578" cy="369332"/>
          </a:xfrm>
          <a:prstGeom prst="rect">
            <a:avLst/>
          </a:prstGeom>
          <a:noFill/>
        </p:spPr>
        <p:txBody>
          <a:bodyPr wrap="square" rtlCol="0">
            <a:spAutoFit/>
          </a:bodyPr>
          <a:lstStyle/>
          <a:p>
            <a:r>
              <a:rPr lang="en-GB" i="1" dirty="0">
                <a:solidFill>
                  <a:srgbClr val="FFF3A9"/>
                </a:solidFill>
              </a:rPr>
              <a:t>Low thrust, high specific impulse</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4693FE3C-9295-450E-B1DD-983E3A5D7938}"/>
                  </a:ext>
                </a:extLst>
              </p:cNvPr>
              <p:cNvSpPr txBox="1"/>
              <p:nvPr/>
            </p:nvSpPr>
            <p:spPr>
              <a:xfrm>
                <a:off x="5250673" y="2349350"/>
                <a:ext cx="2052613" cy="56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s-AR" b="0" i="1" smtClean="0">
                              <a:latin typeface="Cambria Math" panose="02040503050406030204" pitchFamily="18" charset="0"/>
                            </a:rPr>
                            <m:t>𝐼</m:t>
                          </m:r>
                        </m:e>
                        <m:sub>
                          <m:r>
                            <a:rPr lang="es-AR" b="0" i="1" smtClean="0">
                              <a:latin typeface="Cambria Math" panose="02040503050406030204" pitchFamily="18" charset="0"/>
                            </a:rPr>
                            <m:t>𝑠𝑝</m:t>
                          </m:r>
                        </m:sub>
                      </m:sSub>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𝐹𝑡</m:t>
                          </m:r>
                        </m:num>
                        <m:den>
                          <m:sSub>
                            <m:sSubPr>
                              <m:ctrlPr>
                                <a:rPr lang="en-GB" i="1" smtClean="0">
                                  <a:latin typeface="Cambria Math" panose="02040503050406030204" pitchFamily="18" charset="0"/>
                                </a:rPr>
                              </m:ctrlPr>
                            </m:sSubPr>
                            <m:e>
                              <m:r>
                                <a:rPr lang="es-AR" b="0" i="1" smtClean="0">
                                  <a:latin typeface="Cambria Math" panose="02040503050406030204" pitchFamily="18" charset="0"/>
                                </a:rPr>
                                <m:t>𝑚𝑔</m:t>
                              </m:r>
                            </m:e>
                            <m:sub>
                              <m:r>
                                <a:rPr lang="es-AR" b="0" i="1" smtClean="0">
                                  <a:latin typeface="Cambria Math" panose="02040503050406030204" pitchFamily="18" charset="0"/>
                                </a:rPr>
                                <m:t>0</m:t>
                              </m:r>
                            </m:sub>
                          </m:sSub>
                        </m:den>
                      </m:f>
                      <m:r>
                        <a:rPr lang="es-AR" b="0" i="1" smtClean="0">
                          <a:latin typeface="Cambria Math" panose="02040503050406030204" pitchFamily="18" charset="0"/>
                        </a:rPr>
                        <m:t>=</m:t>
                      </m:r>
                      <m:f>
                        <m:fPr>
                          <m:ctrlPr>
                            <a:rPr lang="es-AR" b="0" i="1" smtClean="0">
                              <a:latin typeface="Cambria Math" panose="02040503050406030204" pitchFamily="18" charset="0"/>
                            </a:rPr>
                          </m:ctrlPr>
                        </m:fPr>
                        <m:num>
                          <m:sSub>
                            <m:sSubPr>
                              <m:ctrlPr>
                                <a:rPr lang="es-AR" b="0" i="1" smtClean="0">
                                  <a:latin typeface="Cambria Math" panose="02040503050406030204" pitchFamily="18" charset="0"/>
                                </a:rPr>
                              </m:ctrlPr>
                            </m:sSubPr>
                            <m:e>
                              <m:r>
                                <a:rPr lang="es-AR" b="0" i="1" smtClean="0">
                                  <a:latin typeface="Cambria Math" panose="02040503050406030204" pitchFamily="18" charset="0"/>
                                </a:rPr>
                                <m:t>𝑉</m:t>
                              </m:r>
                            </m:e>
                            <m:sub>
                              <m:r>
                                <a:rPr lang="es-AR" b="0" i="1" smtClean="0">
                                  <a:latin typeface="Cambria Math" panose="02040503050406030204" pitchFamily="18" charset="0"/>
                                </a:rPr>
                                <m:t>𝑒𝑥𝑎𝑢𝑠𝑡</m:t>
                              </m:r>
                            </m:sub>
                          </m:sSub>
                        </m:num>
                        <m:den>
                          <m:sSub>
                            <m:sSubPr>
                              <m:ctrlPr>
                                <a:rPr lang="en-GB"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0</m:t>
                              </m:r>
                            </m:sub>
                          </m:sSub>
                        </m:den>
                      </m:f>
                    </m:oMath>
                  </m:oMathPara>
                </a14:m>
                <a:endParaRPr lang="en-GB" dirty="0"/>
              </a:p>
            </p:txBody>
          </p:sp>
        </mc:Choice>
        <mc:Fallback xmlns="">
          <p:sp>
            <p:nvSpPr>
              <p:cNvPr id="6" name="ZoneTexte 5">
                <a:extLst>
                  <a:ext uri="{FF2B5EF4-FFF2-40B4-BE49-F238E27FC236}">
                    <a16:creationId xmlns:a16="http://schemas.microsoft.com/office/drawing/2014/main" id="{4693FE3C-9295-450E-B1DD-983E3A5D7938}"/>
                  </a:ext>
                </a:extLst>
              </p:cNvPr>
              <p:cNvSpPr txBox="1">
                <a:spLocks noRot="1" noChangeAspect="1" noMove="1" noResize="1" noEditPoints="1" noAdjustHandles="1" noChangeArrowheads="1" noChangeShapeType="1" noTextEdit="1"/>
              </p:cNvSpPr>
              <p:nvPr/>
            </p:nvSpPr>
            <p:spPr>
              <a:xfrm>
                <a:off x="5250673" y="2349350"/>
                <a:ext cx="2052613" cy="567143"/>
              </a:xfrm>
              <a:prstGeom prst="rect">
                <a:avLst/>
              </a:prstGeom>
              <a:blipFill>
                <a:blip r:embed="rId5"/>
                <a:stretch>
                  <a:fillRect/>
                </a:stretch>
              </a:blipFill>
            </p:spPr>
            <p:txBody>
              <a:bodyPr/>
              <a:lstStyle/>
              <a:p>
                <a:r>
                  <a:rPr lang="en-GB">
                    <a:noFill/>
                  </a:rPr>
                  <a:t> </a:t>
                </a:r>
              </a:p>
            </p:txBody>
          </p:sp>
        </mc:Fallback>
      </mc:AlternateContent>
      <p:sp>
        <p:nvSpPr>
          <p:cNvPr id="7" name="ZoneTexte 6">
            <a:extLst>
              <a:ext uri="{FF2B5EF4-FFF2-40B4-BE49-F238E27FC236}">
                <a16:creationId xmlns:a16="http://schemas.microsoft.com/office/drawing/2014/main" id="{0C2054DF-4364-49AC-86D2-7BA6C92598D2}"/>
              </a:ext>
            </a:extLst>
          </p:cNvPr>
          <p:cNvSpPr txBox="1"/>
          <p:nvPr/>
        </p:nvSpPr>
        <p:spPr>
          <a:xfrm>
            <a:off x="2494015" y="655787"/>
            <a:ext cx="1704609" cy="307777"/>
          </a:xfrm>
          <a:prstGeom prst="rect">
            <a:avLst/>
          </a:prstGeom>
          <a:noFill/>
        </p:spPr>
        <p:txBody>
          <a:bodyPr wrap="square" rtlCol="0">
            <a:spAutoFit/>
          </a:bodyPr>
          <a:lstStyle/>
          <a:p>
            <a:r>
              <a:rPr lang="pt-BR" sz="1400" b="1" dirty="0">
                <a:solidFill>
                  <a:schemeClr val="accent2">
                    <a:lumMod val="60000"/>
                    <a:lumOff val="40000"/>
                  </a:schemeClr>
                </a:solidFill>
              </a:rPr>
              <a:t>2 000 to 4 500 m/s</a:t>
            </a:r>
            <a:endParaRPr lang="en-GB" sz="1400" b="1" dirty="0">
              <a:solidFill>
                <a:schemeClr val="accent2">
                  <a:lumMod val="60000"/>
                  <a:lumOff val="40000"/>
                </a:schemeClr>
              </a:solidFill>
            </a:endParaRPr>
          </a:p>
        </p:txBody>
      </p:sp>
      <p:sp>
        <p:nvSpPr>
          <p:cNvPr id="78" name="ZoneTexte 77">
            <a:extLst>
              <a:ext uri="{FF2B5EF4-FFF2-40B4-BE49-F238E27FC236}">
                <a16:creationId xmlns:a16="http://schemas.microsoft.com/office/drawing/2014/main" id="{FDA3CF2B-F545-47E5-8792-B9BF5D12684A}"/>
              </a:ext>
            </a:extLst>
          </p:cNvPr>
          <p:cNvSpPr txBox="1"/>
          <p:nvPr/>
        </p:nvSpPr>
        <p:spPr>
          <a:xfrm>
            <a:off x="2495098" y="4596592"/>
            <a:ext cx="1983958" cy="307777"/>
          </a:xfrm>
          <a:prstGeom prst="rect">
            <a:avLst/>
          </a:prstGeom>
          <a:noFill/>
        </p:spPr>
        <p:txBody>
          <a:bodyPr wrap="square">
            <a:spAutoFit/>
          </a:bodyPr>
          <a:lstStyle/>
          <a:p>
            <a:pPr algn="ctr"/>
            <a:r>
              <a:rPr lang="pt-BR" sz="1400" b="1" dirty="0">
                <a:solidFill>
                  <a:schemeClr val="accent2">
                    <a:lumMod val="60000"/>
                    <a:lumOff val="40000"/>
                  </a:schemeClr>
                </a:solidFill>
              </a:rPr>
              <a:t>15 000 to 30 000 m/s</a:t>
            </a:r>
            <a:endParaRPr lang="en-GB" sz="1400" b="1" dirty="0">
              <a:solidFill>
                <a:schemeClr val="accent2">
                  <a:lumMod val="60000"/>
                  <a:lumOff val="40000"/>
                </a:schemeClr>
              </a:solidFill>
            </a:endParaRPr>
          </a:p>
        </p:txBody>
      </p:sp>
    </p:spTree>
    <p:extLst>
      <p:ext uri="{BB962C8B-B14F-4D97-AF65-F5344CB8AC3E}">
        <p14:creationId xmlns:p14="http://schemas.microsoft.com/office/powerpoint/2010/main" val="70160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72235-0D1A-4730-9131-6CE3F04CC91A}"/>
              </a:ext>
            </a:extLst>
          </p:cNvPr>
          <p:cNvSpPr>
            <a:spLocks noGrp="1"/>
          </p:cNvSpPr>
          <p:nvPr>
            <p:ph type="title"/>
          </p:nvPr>
        </p:nvSpPr>
        <p:spPr/>
        <p:txBody>
          <a:bodyPr/>
          <a:lstStyle/>
          <a:p>
            <a:r>
              <a:rPr lang="en-US" dirty="0"/>
              <a:t>Space Nuclear Energy Systems: Applications and Readiness</a:t>
            </a:r>
            <a:endParaRPr lang="en-GB" dirty="0"/>
          </a:p>
        </p:txBody>
      </p:sp>
      <p:sp>
        <p:nvSpPr>
          <p:cNvPr id="4" name="Espace réservé du numéro de diapositive 3">
            <a:extLst>
              <a:ext uri="{FF2B5EF4-FFF2-40B4-BE49-F238E27FC236}">
                <a16:creationId xmlns:a16="http://schemas.microsoft.com/office/drawing/2014/main" id="{27945E17-A005-470C-A505-774D51602EFC}"/>
              </a:ext>
            </a:extLst>
          </p:cNvPr>
          <p:cNvSpPr>
            <a:spLocks noGrp="1"/>
          </p:cNvSpPr>
          <p:nvPr>
            <p:ph type="sldNum" sz="quarter" idx="12"/>
          </p:nvPr>
        </p:nvSpPr>
        <p:spPr/>
        <p:txBody>
          <a:bodyPr/>
          <a:lstStyle/>
          <a:p>
            <a:fld id="{0ABA5874-CF4A-CC44-94E1-74AC7DBBA936}" type="slidenum">
              <a:rPr lang="en-US" noProof="0" smtClean="0"/>
              <a:t>5</a:t>
            </a:fld>
            <a:endParaRPr lang="en-US" noProof="0" dirty="0"/>
          </a:p>
        </p:txBody>
      </p:sp>
      <p:sp>
        <p:nvSpPr>
          <p:cNvPr id="5" name="Espace réservé du pied de page 4">
            <a:extLst>
              <a:ext uri="{FF2B5EF4-FFF2-40B4-BE49-F238E27FC236}">
                <a16:creationId xmlns:a16="http://schemas.microsoft.com/office/drawing/2014/main" id="{ED6FD4AB-4AB7-44F1-9EE1-CA0EB437F535}"/>
              </a:ext>
            </a:extLst>
          </p:cNvPr>
          <p:cNvSpPr>
            <a:spLocks noGrp="1"/>
          </p:cNvSpPr>
          <p:nvPr>
            <p:ph type="ftr" sz="quarter" idx="10"/>
          </p:nvPr>
        </p:nvSpPr>
        <p:spPr/>
        <p:txBody>
          <a:bodyPr/>
          <a:lstStyle/>
          <a:p>
            <a:r>
              <a:rPr lang="fr-FR"/>
              <a:t>CST</a:t>
            </a:r>
            <a:endParaRPr lang="en-US" dirty="0"/>
          </a:p>
        </p:txBody>
      </p:sp>
      <p:grpSp>
        <p:nvGrpSpPr>
          <p:cNvPr id="101" name="Groupe 100">
            <a:extLst>
              <a:ext uri="{FF2B5EF4-FFF2-40B4-BE49-F238E27FC236}">
                <a16:creationId xmlns:a16="http://schemas.microsoft.com/office/drawing/2014/main" id="{E10EBEE9-4C99-46A2-9E4A-EB0A879E0211}"/>
              </a:ext>
            </a:extLst>
          </p:cNvPr>
          <p:cNvGrpSpPr/>
          <p:nvPr/>
        </p:nvGrpSpPr>
        <p:grpSpPr>
          <a:xfrm flipH="1">
            <a:off x="4751692" y="2219897"/>
            <a:ext cx="3851139" cy="1233236"/>
            <a:chOff x="1914076" y="1648057"/>
            <a:chExt cx="5151959" cy="1724500"/>
          </a:xfrm>
        </p:grpSpPr>
        <p:grpSp>
          <p:nvGrpSpPr>
            <p:cNvPr id="63" name="Groupe 62">
              <a:extLst>
                <a:ext uri="{FF2B5EF4-FFF2-40B4-BE49-F238E27FC236}">
                  <a16:creationId xmlns:a16="http://schemas.microsoft.com/office/drawing/2014/main" id="{0A8BE22E-FACB-4120-BEC0-B27E07F54773}"/>
                </a:ext>
              </a:extLst>
            </p:cNvPr>
            <p:cNvGrpSpPr/>
            <p:nvPr/>
          </p:nvGrpSpPr>
          <p:grpSpPr>
            <a:xfrm>
              <a:off x="1914076" y="2129251"/>
              <a:ext cx="2271957" cy="722086"/>
              <a:chOff x="1835788" y="2480776"/>
              <a:chExt cx="2271957" cy="722086"/>
            </a:xfrm>
          </p:grpSpPr>
          <p:sp>
            <p:nvSpPr>
              <p:cNvPr id="64" name="Rectangle : coins arrondis 63">
                <a:extLst>
                  <a:ext uri="{FF2B5EF4-FFF2-40B4-BE49-F238E27FC236}">
                    <a16:creationId xmlns:a16="http://schemas.microsoft.com/office/drawing/2014/main" id="{3450B271-4F3E-452F-B982-F9DB88A93E13}"/>
                  </a:ext>
                </a:extLst>
              </p:cNvPr>
              <p:cNvSpPr/>
              <p:nvPr/>
            </p:nvSpPr>
            <p:spPr>
              <a:xfrm rot="5400000">
                <a:off x="3332669" y="1954439"/>
                <a:ext cx="45719" cy="1504431"/>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5" name="Rectangle : coins arrondis 64">
                <a:extLst>
                  <a:ext uri="{FF2B5EF4-FFF2-40B4-BE49-F238E27FC236}">
                    <a16:creationId xmlns:a16="http://schemas.microsoft.com/office/drawing/2014/main" id="{4A9831EC-F150-4211-AAA3-A6935E2998D7}"/>
                  </a:ext>
                </a:extLst>
              </p:cNvPr>
              <p:cNvSpPr/>
              <p:nvPr/>
            </p:nvSpPr>
            <p:spPr>
              <a:xfrm rot="5400000">
                <a:off x="3332669" y="2253480"/>
                <a:ext cx="45719" cy="1504432"/>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6" name="Rectangle : coins arrondis 65">
                <a:extLst>
                  <a:ext uri="{FF2B5EF4-FFF2-40B4-BE49-F238E27FC236}">
                    <a16:creationId xmlns:a16="http://schemas.microsoft.com/office/drawing/2014/main" id="{6AF1E9BF-E022-45F3-8891-89883094A095}"/>
                  </a:ext>
                </a:extLst>
              </p:cNvPr>
              <p:cNvSpPr/>
              <p:nvPr/>
            </p:nvSpPr>
            <p:spPr>
              <a:xfrm>
                <a:off x="1835788" y="2480776"/>
                <a:ext cx="765371" cy="72208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sp>
          <p:nvSpPr>
            <p:cNvPr id="68" name="Trapèze 67">
              <a:extLst>
                <a:ext uri="{FF2B5EF4-FFF2-40B4-BE49-F238E27FC236}">
                  <a16:creationId xmlns:a16="http://schemas.microsoft.com/office/drawing/2014/main" id="{6AF04888-F51F-430D-AB80-09F51D354C11}"/>
                </a:ext>
              </a:extLst>
            </p:cNvPr>
            <p:cNvSpPr/>
            <p:nvPr/>
          </p:nvSpPr>
          <p:spPr>
            <a:xfrm rot="16200000">
              <a:off x="2641944" y="1973164"/>
              <a:ext cx="1473771" cy="1039070"/>
            </a:xfrm>
            <a:prstGeom prst="trapezoid">
              <a:avLst>
                <a:gd name="adj" fmla="val 19466"/>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grpSp>
          <p:nvGrpSpPr>
            <p:cNvPr id="70" name="Groupe 69">
              <a:extLst>
                <a:ext uri="{FF2B5EF4-FFF2-40B4-BE49-F238E27FC236}">
                  <a16:creationId xmlns:a16="http://schemas.microsoft.com/office/drawing/2014/main" id="{942B2E38-B6B3-4E1E-8D2B-AEFC21B9A56B}"/>
                </a:ext>
              </a:extLst>
            </p:cNvPr>
            <p:cNvGrpSpPr/>
            <p:nvPr/>
          </p:nvGrpSpPr>
          <p:grpSpPr>
            <a:xfrm>
              <a:off x="4090784" y="2139321"/>
              <a:ext cx="599231" cy="729860"/>
              <a:chOff x="4012496" y="2490846"/>
              <a:chExt cx="599231" cy="729860"/>
            </a:xfrm>
          </p:grpSpPr>
          <p:grpSp>
            <p:nvGrpSpPr>
              <p:cNvPr id="71" name="Groupe 70">
                <a:extLst>
                  <a:ext uri="{FF2B5EF4-FFF2-40B4-BE49-F238E27FC236}">
                    <a16:creationId xmlns:a16="http://schemas.microsoft.com/office/drawing/2014/main" id="{EE71AE82-5977-4BF5-A694-B9F2C61034DE}"/>
                  </a:ext>
                </a:extLst>
              </p:cNvPr>
              <p:cNvGrpSpPr/>
              <p:nvPr/>
            </p:nvGrpSpPr>
            <p:grpSpPr>
              <a:xfrm>
                <a:off x="4012496" y="2490846"/>
                <a:ext cx="599231" cy="245969"/>
                <a:chOff x="3187700" y="625567"/>
                <a:chExt cx="542081" cy="245969"/>
              </a:xfrm>
            </p:grpSpPr>
            <p:sp>
              <p:nvSpPr>
                <p:cNvPr id="75" name="Rectangle : coins arrondis 74">
                  <a:extLst>
                    <a:ext uri="{FF2B5EF4-FFF2-40B4-BE49-F238E27FC236}">
                      <a16:creationId xmlns:a16="http://schemas.microsoft.com/office/drawing/2014/main" id="{46C1075A-B8EE-455E-9665-2052BC40C170}"/>
                    </a:ext>
                  </a:extLst>
                </p:cNvPr>
                <p:cNvSpPr/>
                <p:nvPr/>
              </p:nvSpPr>
              <p:spPr>
                <a:xfrm>
                  <a:off x="3187700" y="687481"/>
                  <a:ext cx="392013"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Rectangle : coins arrondis 75">
                  <a:extLst>
                    <a:ext uri="{FF2B5EF4-FFF2-40B4-BE49-F238E27FC236}">
                      <a16:creationId xmlns:a16="http://schemas.microsoft.com/office/drawing/2014/main" id="{1553CD72-C2C6-44DC-BC6B-BF8D54F964E8}"/>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72" name="Groupe 71">
                <a:extLst>
                  <a:ext uri="{FF2B5EF4-FFF2-40B4-BE49-F238E27FC236}">
                    <a16:creationId xmlns:a16="http://schemas.microsoft.com/office/drawing/2014/main" id="{3AAEC062-99E1-4200-85D5-241791D936B1}"/>
                  </a:ext>
                </a:extLst>
              </p:cNvPr>
              <p:cNvGrpSpPr/>
              <p:nvPr/>
            </p:nvGrpSpPr>
            <p:grpSpPr>
              <a:xfrm>
                <a:off x="4020479" y="2974737"/>
                <a:ext cx="583409" cy="245969"/>
                <a:chOff x="3146372" y="625567"/>
                <a:chExt cx="583409" cy="245969"/>
              </a:xfrm>
            </p:grpSpPr>
            <p:sp>
              <p:nvSpPr>
                <p:cNvPr id="73" name="Rectangle : coins arrondis 72">
                  <a:extLst>
                    <a:ext uri="{FF2B5EF4-FFF2-40B4-BE49-F238E27FC236}">
                      <a16:creationId xmlns:a16="http://schemas.microsoft.com/office/drawing/2014/main" id="{F57FE6FA-BD45-4A18-A599-1EBEE3C0DB9F}"/>
                    </a:ext>
                  </a:extLst>
                </p:cNvPr>
                <p:cNvSpPr/>
                <p:nvPr/>
              </p:nvSpPr>
              <p:spPr>
                <a:xfrm>
                  <a:off x="3146372" y="687481"/>
                  <a:ext cx="433341"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Rectangle : coins arrondis 73">
                  <a:extLst>
                    <a:ext uri="{FF2B5EF4-FFF2-40B4-BE49-F238E27FC236}">
                      <a16:creationId xmlns:a16="http://schemas.microsoft.com/office/drawing/2014/main" id="{7B1D6B3C-2F1B-4396-9074-40C4B0AEC649}"/>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77" name="Groupe 76">
              <a:extLst>
                <a:ext uri="{FF2B5EF4-FFF2-40B4-BE49-F238E27FC236}">
                  <a16:creationId xmlns:a16="http://schemas.microsoft.com/office/drawing/2014/main" id="{1B40317C-CB96-4BAD-9076-26FCDBC0BACF}"/>
                </a:ext>
              </a:extLst>
            </p:cNvPr>
            <p:cNvGrpSpPr/>
            <p:nvPr/>
          </p:nvGrpSpPr>
          <p:grpSpPr>
            <a:xfrm>
              <a:off x="4328369" y="1648057"/>
              <a:ext cx="2033324" cy="1724500"/>
              <a:chOff x="4250081" y="1999582"/>
              <a:chExt cx="2033324" cy="1724500"/>
            </a:xfrm>
          </p:grpSpPr>
          <p:sp>
            <p:nvSpPr>
              <p:cNvPr id="78" name="Rectangle 77">
                <a:extLst>
                  <a:ext uri="{FF2B5EF4-FFF2-40B4-BE49-F238E27FC236}">
                    <a16:creationId xmlns:a16="http://schemas.microsoft.com/office/drawing/2014/main" id="{7B250829-8217-41CC-AE94-F6D034398DFF}"/>
                  </a:ext>
                </a:extLst>
              </p:cNvPr>
              <p:cNvSpPr/>
              <p:nvPr/>
            </p:nvSpPr>
            <p:spPr>
              <a:xfrm rot="5400000">
                <a:off x="5376635" y="1375884"/>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79" name="Rectangle : coins arrondis 78">
                <a:extLst>
                  <a:ext uri="{FF2B5EF4-FFF2-40B4-BE49-F238E27FC236}">
                    <a16:creationId xmlns:a16="http://schemas.microsoft.com/office/drawing/2014/main" id="{DF36D6AB-4B00-44D0-8742-86290A24800D}"/>
                  </a:ext>
                </a:extLst>
              </p:cNvPr>
              <p:cNvSpPr/>
              <p:nvPr/>
            </p:nvSpPr>
            <p:spPr>
              <a:xfrm rot="5400000">
                <a:off x="5236031" y="1292815"/>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80" name="Rectangle : coins arrondis 79">
                <a:extLst>
                  <a:ext uri="{FF2B5EF4-FFF2-40B4-BE49-F238E27FC236}">
                    <a16:creationId xmlns:a16="http://schemas.microsoft.com/office/drawing/2014/main" id="{4B3B2382-5801-4F6C-AB0E-5DA94CB19EA0}"/>
                  </a:ext>
                </a:extLst>
              </p:cNvPr>
              <p:cNvSpPr/>
              <p:nvPr/>
            </p:nvSpPr>
            <p:spPr>
              <a:xfrm rot="10800000">
                <a:off x="4250081" y="2309354"/>
                <a:ext cx="53669" cy="243406"/>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81" name="Rectangle 80">
                <a:extLst>
                  <a:ext uri="{FF2B5EF4-FFF2-40B4-BE49-F238E27FC236}">
                    <a16:creationId xmlns:a16="http://schemas.microsoft.com/office/drawing/2014/main" id="{734BCBB6-29DC-404D-B13D-BB82909D92C3}"/>
                  </a:ext>
                </a:extLst>
              </p:cNvPr>
              <p:cNvSpPr/>
              <p:nvPr/>
            </p:nvSpPr>
            <p:spPr>
              <a:xfrm rot="5400000">
                <a:off x="5376635" y="1711362"/>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82" name="Rectangle 81">
                <a:extLst>
                  <a:ext uri="{FF2B5EF4-FFF2-40B4-BE49-F238E27FC236}">
                    <a16:creationId xmlns:a16="http://schemas.microsoft.com/office/drawing/2014/main" id="{EB0A224F-F760-4B14-9054-188CF77C0CC1}"/>
                  </a:ext>
                </a:extLst>
              </p:cNvPr>
              <p:cNvSpPr/>
              <p:nvPr/>
            </p:nvSpPr>
            <p:spPr>
              <a:xfrm rot="5400000">
                <a:off x="5384503" y="2497541"/>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83" name="Rectangle : coins arrondis 82">
                <a:extLst>
                  <a:ext uri="{FF2B5EF4-FFF2-40B4-BE49-F238E27FC236}">
                    <a16:creationId xmlns:a16="http://schemas.microsoft.com/office/drawing/2014/main" id="{06EE74EE-39E8-4DC0-BAD6-BF80DE115BA8}"/>
                  </a:ext>
                </a:extLst>
              </p:cNvPr>
              <p:cNvSpPr/>
              <p:nvPr/>
            </p:nvSpPr>
            <p:spPr>
              <a:xfrm rot="5400000">
                <a:off x="5251738" y="2411946"/>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84" name="Rectangle : coins arrondis 83">
                <a:extLst>
                  <a:ext uri="{FF2B5EF4-FFF2-40B4-BE49-F238E27FC236}">
                    <a16:creationId xmlns:a16="http://schemas.microsoft.com/office/drawing/2014/main" id="{59666738-2151-4D38-893A-FACC222BFCB6}"/>
                  </a:ext>
                </a:extLst>
              </p:cNvPr>
              <p:cNvSpPr/>
              <p:nvPr/>
            </p:nvSpPr>
            <p:spPr>
              <a:xfrm rot="10800000">
                <a:off x="4257948" y="3170065"/>
                <a:ext cx="45802" cy="267377"/>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85" name="Rectangle 84">
                <a:extLst>
                  <a:ext uri="{FF2B5EF4-FFF2-40B4-BE49-F238E27FC236}">
                    <a16:creationId xmlns:a16="http://schemas.microsoft.com/office/drawing/2014/main" id="{A0AB167D-11D2-4F60-96F1-0D41FB1AB64E}"/>
                  </a:ext>
                </a:extLst>
              </p:cNvPr>
              <p:cNvSpPr/>
              <p:nvPr/>
            </p:nvSpPr>
            <p:spPr>
              <a:xfrm rot="5400000">
                <a:off x="5384503" y="2833019"/>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nvGrpSpPr>
            <p:cNvPr id="86" name="Groupe 85">
              <a:extLst>
                <a:ext uri="{FF2B5EF4-FFF2-40B4-BE49-F238E27FC236}">
                  <a16:creationId xmlns:a16="http://schemas.microsoft.com/office/drawing/2014/main" id="{2AC4E329-A5CF-4456-9143-0FE58DBAC620}"/>
                </a:ext>
              </a:extLst>
            </p:cNvPr>
            <p:cNvGrpSpPr/>
            <p:nvPr/>
          </p:nvGrpSpPr>
          <p:grpSpPr>
            <a:xfrm>
              <a:off x="4315437" y="2053210"/>
              <a:ext cx="2750598" cy="918608"/>
              <a:chOff x="4237149" y="2404735"/>
              <a:chExt cx="2750598" cy="918608"/>
            </a:xfrm>
          </p:grpSpPr>
          <p:sp>
            <p:nvSpPr>
              <p:cNvPr id="87" name="Trapèze 86">
                <a:extLst>
                  <a:ext uri="{FF2B5EF4-FFF2-40B4-BE49-F238E27FC236}">
                    <a16:creationId xmlns:a16="http://schemas.microsoft.com/office/drawing/2014/main" id="{014800CD-DD50-4BC4-A4E1-03959971638E}"/>
                  </a:ext>
                </a:extLst>
              </p:cNvPr>
              <p:cNvSpPr/>
              <p:nvPr/>
            </p:nvSpPr>
            <p:spPr>
              <a:xfrm rot="16200000">
                <a:off x="6664010" y="241647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88" name="Trapèze 87">
                <a:extLst>
                  <a:ext uri="{FF2B5EF4-FFF2-40B4-BE49-F238E27FC236}">
                    <a16:creationId xmlns:a16="http://schemas.microsoft.com/office/drawing/2014/main" id="{77C9ECB4-540F-4814-8C0B-FEB0DB0EF94F}"/>
                  </a:ext>
                </a:extLst>
              </p:cNvPr>
              <p:cNvSpPr/>
              <p:nvPr/>
            </p:nvSpPr>
            <p:spPr>
              <a:xfrm rot="16200000">
                <a:off x="6664008" y="299960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89" name="Groupe 88">
                <a:extLst>
                  <a:ext uri="{FF2B5EF4-FFF2-40B4-BE49-F238E27FC236}">
                    <a16:creationId xmlns:a16="http://schemas.microsoft.com/office/drawing/2014/main" id="{60E9C397-D6C6-46F3-AF09-CC5F3EDE0F31}"/>
                  </a:ext>
                </a:extLst>
              </p:cNvPr>
              <p:cNvGrpSpPr/>
              <p:nvPr/>
            </p:nvGrpSpPr>
            <p:grpSpPr>
              <a:xfrm>
                <a:off x="4237149" y="2670255"/>
                <a:ext cx="2486317" cy="139023"/>
                <a:chOff x="6049807" y="2267280"/>
                <a:chExt cx="2486317" cy="210454"/>
              </a:xfrm>
            </p:grpSpPr>
            <p:cxnSp>
              <p:nvCxnSpPr>
                <p:cNvPr id="94" name="Connecteur droit 93">
                  <a:extLst>
                    <a:ext uri="{FF2B5EF4-FFF2-40B4-BE49-F238E27FC236}">
                      <a16:creationId xmlns:a16="http://schemas.microsoft.com/office/drawing/2014/main" id="{EC238355-11D9-497D-B967-DCD1C6500160}"/>
                    </a:ext>
                  </a:extLst>
                </p:cNvPr>
                <p:cNvCxnSpPr>
                  <a:cxnSpLocks/>
                </p:cNvCxnSpPr>
                <p:nvPr/>
              </p:nvCxnSpPr>
              <p:spPr>
                <a:xfrm>
                  <a:off x="6060828" y="2268638"/>
                  <a:ext cx="0" cy="209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95" name="Connecteur droit 94">
                  <a:extLst>
                    <a:ext uri="{FF2B5EF4-FFF2-40B4-BE49-F238E27FC236}">
                      <a16:creationId xmlns:a16="http://schemas.microsoft.com/office/drawing/2014/main" id="{D446E41D-763E-4055-9F8C-C07D934BBC4B}"/>
                    </a:ext>
                  </a:extLst>
                </p:cNvPr>
                <p:cNvCxnSpPr>
                  <a:cxnSpLocks/>
                </p:cNvCxnSpPr>
                <p:nvPr/>
              </p:nvCxnSpPr>
              <p:spPr>
                <a:xfrm flipH="1">
                  <a:off x="6049807" y="2469010"/>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6" name="Connecteur droit 95">
                  <a:extLst>
                    <a:ext uri="{FF2B5EF4-FFF2-40B4-BE49-F238E27FC236}">
                      <a16:creationId xmlns:a16="http://schemas.microsoft.com/office/drawing/2014/main" id="{4371E21C-96E8-4D29-8BAC-5E6AE9A335DC}"/>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0" name="Groupe 89">
                <a:extLst>
                  <a:ext uri="{FF2B5EF4-FFF2-40B4-BE49-F238E27FC236}">
                    <a16:creationId xmlns:a16="http://schemas.microsoft.com/office/drawing/2014/main" id="{8EEF2E42-CBDC-442B-992D-442ACB34B982}"/>
                  </a:ext>
                </a:extLst>
              </p:cNvPr>
              <p:cNvGrpSpPr/>
              <p:nvPr/>
            </p:nvGrpSpPr>
            <p:grpSpPr>
              <a:xfrm rot="10800000">
                <a:off x="4237149" y="2894059"/>
                <a:ext cx="2486317" cy="142812"/>
                <a:chOff x="6041825" y="2267280"/>
                <a:chExt cx="2486317" cy="216190"/>
              </a:xfrm>
            </p:grpSpPr>
            <p:cxnSp>
              <p:nvCxnSpPr>
                <p:cNvPr id="91" name="Connecteur droit 90">
                  <a:extLst>
                    <a:ext uri="{FF2B5EF4-FFF2-40B4-BE49-F238E27FC236}">
                      <a16:creationId xmlns:a16="http://schemas.microsoft.com/office/drawing/2014/main" id="{8DF55D39-182D-4F81-89A3-0C3FF2D1D214}"/>
                    </a:ext>
                  </a:extLst>
                </p:cNvPr>
                <p:cNvCxnSpPr>
                  <a:cxnSpLocks/>
                </p:cNvCxnSpPr>
                <p:nvPr/>
              </p:nvCxnSpPr>
              <p:spPr>
                <a:xfrm>
                  <a:off x="6052321" y="2274373"/>
                  <a:ext cx="0" cy="209097"/>
                </a:xfrm>
                <a:prstGeom prst="line">
                  <a:avLst/>
                </a:prstGeom>
              </p:spPr>
              <p:style>
                <a:lnRef idx="2">
                  <a:schemeClr val="accent2"/>
                </a:lnRef>
                <a:fillRef idx="0">
                  <a:schemeClr val="accent2"/>
                </a:fillRef>
                <a:effectRef idx="1">
                  <a:schemeClr val="accent2"/>
                </a:effectRef>
                <a:fontRef idx="minor">
                  <a:schemeClr val="tx1"/>
                </a:fontRef>
              </p:style>
            </p:cxnSp>
            <p:cxnSp>
              <p:nvCxnSpPr>
                <p:cNvPr id="92" name="Connecteur droit 91">
                  <a:extLst>
                    <a:ext uri="{FF2B5EF4-FFF2-40B4-BE49-F238E27FC236}">
                      <a16:creationId xmlns:a16="http://schemas.microsoft.com/office/drawing/2014/main" id="{8C6C3322-F06B-4969-A5E7-9A42989FCC01}"/>
                    </a:ext>
                  </a:extLst>
                </p:cNvPr>
                <p:cNvCxnSpPr>
                  <a:cxnSpLocks/>
                </p:cNvCxnSpPr>
                <p:nvPr/>
              </p:nvCxnSpPr>
              <p:spPr>
                <a:xfrm flipH="1">
                  <a:off x="6041825" y="2469013"/>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3" name="Connecteur droit 92">
                  <a:extLst>
                    <a:ext uri="{FF2B5EF4-FFF2-40B4-BE49-F238E27FC236}">
                      <a16:creationId xmlns:a16="http://schemas.microsoft.com/office/drawing/2014/main" id="{47ABC2D1-0012-4A54-8FB1-04A89C3027D7}"/>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grpSp>
      <p:sp>
        <p:nvSpPr>
          <p:cNvPr id="7" name="Rectangle 2">
            <a:extLst>
              <a:ext uri="{FF2B5EF4-FFF2-40B4-BE49-F238E27FC236}">
                <a16:creationId xmlns:a16="http://schemas.microsoft.com/office/drawing/2014/main" id="{8127352E-A74C-46F0-8437-449F4DD8DE3B}"/>
              </a:ext>
            </a:extLst>
          </p:cNvPr>
          <p:cNvSpPr>
            <a:spLocks noGrp="1" noChangeArrowheads="1"/>
          </p:cNvSpPr>
          <p:nvPr>
            <p:ph idx="1"/>
          </p:nvPr>
        </p:nvSpPr>
        <p:spPr bwMode="auto">
          <a:xfrm>
            <a:off x="477637" y="295595"/>
            <a:ext cx="427405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fr-FR" sz="2000" b="1" i="0" u="none" strike="noStrike" cap="none" normalizeH="0" baseline="0" dirty="0">
                <a:ln>
                  <a:noFill/>
                </a:ln>
                <a:solidFill>
                  <a:schemeClr val="tx1"/>
                </a:solidFill>
                <a:effectLst/>
              </a:rPr>
              <a:t>RTG</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High TRL</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Proven </a:t>
            </a:r>
            <a:r>
              <a:rPr lang="en-GB" altLang="fr-FR" sz="1800" dirty="0"/>
              <a:t>system (Mars Rovers)</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Pu-238 production, launch risk </a:t>
            </a:r>
          </a:p>
          <a:p>
            <a:pPr marL="0" marR="0" lvl="0" indent="0" algn="l" defTabSz="914400" rtl="0" eaLnBrk="0" fontAlgn="base" latinLnBrk="0" hangingPunct="0">
              <a:lnSpc>
                <a:spcPct val="100000"/>
              </a:lnSpc>
              <a:spcBef>
                <a:spcPct val="0"/>
              </a:spcBef>
              <a:spcAft>
                <a:spcPct val="0"/>
              </a:spcAft>
              <a:buClrTx/>
              <a:buSzTx/>
              <a:tabLst/>
            </a:pPr>
            <a:r>
              <a:rPr kumimoji="0" lang="en-GB" altLang="fr-FR" sz="1800" b="0" i="0" u="none" strike="noStrike" cap="none" normalizeH="0" baseline="0" dirty="0">
                <a:ln>
                  <a:noFill/>
                </a:ln>
                <a:solidFill>
                  <a:schemeClr val="tx1"/>
                </a:solidFill>
                <a:effectLst/>
              </a:rPr>
              <a:t>✘ Low power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fr-FR" sz="2000" b="1" i="0" u="none" strike="noStrike" cap="none" normalizeH="0" baseline="0" dirty="0">
                <a:ln>
                  <a:noFill/>
                </a:ln>
                <a:solidFill>
                  <a:schemeClr val="tx1"/>
                </a:solidFill>
                <a:effectLst/>
              </a:rPr>
              <a:t>NEP</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Efficient long-duration propulsion</a:t>
            </a:r>
          </a:p>
          <a:p>
            <a:pPr marL="0" marR="0" lvl="0" indent="0" algn="l" defTabSz="914400" rtl="0" eaLnBrk="0" fontAlgn="base" latinLnBrk="0" hangingPunct="0">
              <a:lnSpc>
                <a:spcPct val="100000"/>
              </a:lnSpc>
              <a:spcBef>
                <a:spcPct val="0"/>
              </a:spcBef>
              <a:spcAft>
                <a:spcPct val="0"/>
              </a:spcAft>
              <a:buClrTx/>
              <a:buSzTx/>
              <a:tabLst/>
            </a:pPr>
            <a:r>
              <a:rPr kumimoji="0" lang="en-GB" altLang="fr-FR" sz="1800" b="0" i="0" u="none" strike="noStrike" cap="none" normalizeH="0" baseline="0" dirty="0">
                <a:ln>
                  <a:noFill/>
                </a:ln>
                <a:solidFill>
                  <a:schemeClr val="tx1"/>
                </a:solidFill>
                <a:effectLst/>
              </a:rPr>
              <a:t>✔ Suitable for cargo missions</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Medium TRL (SNAP-10, TOPAZ)</a:t>
            </a:r>
          </a:p>
          <a:p>
            <a:pPr marL="0" marR="0" lvl="0" indent="0" algn="l" defTabSz="914400" rtl="0" eaLnBrk="0" fontAlgn="base" latinLnBrk="0" hangingPunct="0">
              <a:lnSpc>
                <a:spcPct val="100000"/>
              </a:lnSpc>
              <a:spcBef>
                <a:spcPct val="0"/>
              </a:spcBef>
              <a:spcAft>
                <a:spcPct val="0"/>
              </a:spcAft>
              <a:buClrTx/>
              <a:buSzTx/>
              <a:tabLst/>
            </a:pPr>
            <a:r>
              <a:rPr kumimoji="0" lang="en-GB" altLang="fr-FR" sz="1800" b="0" i="0" u="none" strike="noStrike" cap="none" normalizeH="0" baseline="0" dirty="0">
                <a:ln>
                  <a:noFill/>
                </a:ln>
                <a:solidFill>
                  <a:schemeClr val="tx1"/>
                </a:solidFill>
                <a:effectLst/>
              </a:rPr>
              <a:t>✘ Complex integration of subsystems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fr-FR" sz="2000" b="1" i="0" u="none" strike="noStrike" cap="none" normalizeH="0" baseline="0" dirty="0">
                <a:ln>
                  <a:noFill/>
                </a:ln>
                <a:solidFill>
                  <a:schemeClr val="tx1"/>
                </a:solidFill>
                <a:effectLst/>
              </a:rPr>
              <a:t>NTP</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High thrust (good for manned missions)</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Fuel instability at high temperatures</a:t>
            </a:r>
            <a:br>
              <a:rPr kumimoji="0" lang="en-GB" altLang="fr-FR" sz="1800" b="0" i="0" u="none" strike="noStrike" cap="none" normalizeH="0" baseline="0" dirty="0">
                <a:ln>
                  <a:noFill/>
                </a:ln>
                <a:solidFill>
                  <a:schemeClr val="tx1"/>
                </a:solidFill>
                <a:effectLst/>
              </a:rPr>
            </a:br>
            <a:r>
              <a:rPr kumimoji="0" lang="en-GB" altLang="fr-FR" sz="1800" b="0" i="0" u="none" strike="noStrike" cap="none" normalizeH="0" baseline="0" dirty="0">
                <a:ln>
                  <a:noFill/>
                </a:ln>
                <a:solidFill>
                  <a:schemeClr val="tx1"/>
                </a:solidFill>
                <a:effectLst/>
              </a:rPr>
              <a:t>✘ Medium TRL (NERVA) </a:t>
            </a:r>
          </a:p>
        </p:txBody>
      </p:sp>
      <p:pic>
        <p:nvPicPr>
          <p:cNvPr id="97" name="Image 96">
            <a:extLst>
              <a:ext uri="{FF2B5EF4-FFF2-40B4-BE49-F238E27FC236}">
                <a16:creationId xmlns:a16="http://schemas.microsoft.com/office/drawing/2014/main" id="{1697BA9B-D814-471B-A255-A9B5F6319D31}"/>
              </a:ext>
            </a:extLst>
          </p:cNvPr>
          <p:cNvPicPr>
            <a:picLocks noChangeAspect="1"/>
          </p:cNvPicPr>
          <p:nvPr/>
        </p:nvPicPr>
        <p:blipFill>
          <a:blip r:embed="rId3"/>
          <a:stretch>
            <a:fillRect/>
          </a:stretch>
        </p:blipFill>
        <p:spPr>
          <a:xfrm>
            <a:off x="5173093" y="3625145"/>
            <a:ext cx="2798134" cy="1423221"/>
          </a:xfrm>
          <a:prstGeom prst="rect">
            <a:avLst/>
          </a:prstGeom>
        </p:spPr>
      </p:pic>
      <p:pic>
        <p:nvPicPr>
          <p:cNvPr id="6" name="Image 5">
            <a:extLst>
              <a:ext uri="{FF2B5EF4-FFF2-40B4-BE49-F238E27FC236}">
                <a16:creationId xmlns:a16="http://schemas.microsoft.com/office/drawing/2014/main" id="{289C68D7-35A6-4873-A8E2-B9E663305503}"/>
              </a:ext>
            </a:extLst>
          </p:cNvPr>
          <p:cNvPicPr>
            <a:picLocks noChangeAspect="1"/>
          </p:cNvPicPr>
          <p:nvPr/>
        </p:nvPicPr>
        <p:blipFill>
          <a:blip r:embed="rId4"/>
          <a:stretch>
            <a:fillRect/>
          </a:stretch>
        </p:blipFill>
        <p:spPr>
          <a:xfrm>
            <a:off x="5780517" y="404683"/>
            <a:ext cx="1679067" cy="1652655"/>
          </a:xfrm>
          <a:prstGeom prst="rect">
            <a:avLst/>
          </a:prstGeom>
        </p:spPr>
      </p:pic>
    </p:spTree>
    <p:extLst>
      <p:ext uri="{BB962C8B-B14F-4D97-AF65-F5344CB8AC3E}">
        <p14:creationId xmlns:p14="http://schemas.microsoft.com/office/powerpoint/2010/main" val="11762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47FAC-0A79-46CF-AA56-68DE68605955}"/>
              </a:ext>
            </a:extLst>
          </p:cNvPr>
          <p:cNvSpPr>
            <a:spLocks noGrp="1"/>
          </p:cNvSpPr>
          <p:nvPr>
            <p:ph type="title"/>
          </p:nvPr>
        </p:nvSpPr>
        <p:spPr/>
        <p:txBody>
          <a:bodyPr/>
          <a:lstStyle/>
          <a:p>
            <a:r>
              <a:rPr lang="es-AR" dirty="0" err="1"/>
              <a:t>Space</a:t>
            </a:r>
            <a:r>
              <a:rPr lang="es-AR" dirty="0"/>
              <a:t> Energy </a:t>
            </a:r>
            <a:r>
              <a:rPr lang="es-AR" dirty="0" err="1"/>
              <a:t>Sources</a:t>
            </a:r>
            <a:endParaRPr lang="fr-FR" dirty="0"/>
          </a:p>
        </p:txBody>
      </p:sp>
      <p:sp>
        <p:nvSpPr>
          <p:cNvPr id="4" name="Espace réservé du numéro de diapositive 3">
            <a:extLst>
              <a:ext uri="{FF2B5EF4-FFF2-40B4-BE49-F238E27FC236}">
                <a16:creationId xmlns:a16="http://schemas.microsoft.com/office/drawing/2014/main" id="{4EA51A9E-17AD-47C3-B5C5-99E6679419AF}"/>
              </a:ext>
            </a:extLst>
          </p:cNvPr>
          <p:cNvSpPr>
            <a:spLocks noGrp="1"/>
          </p:cNvSpPr>
          <p:nvPr>
            <p:ph type="sldNum" sz="quarter" idx="12"/>
          </p:nvPr>
        </p:nvSpPr>
        <p:spPr/>
        <p:txBody>
          <a:bodyPr/>
          <a:lstStyle/>
          <a:p>
            <a:fld id="{0ABA5874-CF4A-CC44-94E1-74AC7DBBA936}" type="slidenum">
              <a:rPr lang="en-US" noProof="0" smtClean="0"/>
              <a:t>6</a:t>
            </a:fld>
            <a:endParaRPr lang="en-US" noProof="0" dirty="0"/>
          </a:p>
        </p:txBody>
      </p:sp>
      <p:sp>
        <p:nvSpPr>
          <p:cNvPr id="5" name="Espace réservé du pied de page 4">
            <a:extLst>
              <a:ext uri="{FF2B5EF4-FFF2-40B4-BE49-F238E27FC236}">
                <a16:creationId xmlns:a16="http://schemas.microsoft.com/office/drawing/2014/main" id="{94390E59-17BD-4B47-B3E0-77DE52475A88}"/>
              </a:ext>
            </a:extLst>
          </p:cNvPr>
          <p:cNvSpPr>
            <a:spLocks noGrp="1"/>
          </p:cNvSpPr>
          <p:nvPr>
            <p:ph type="ftr" sz="quarter" idx="10"/>
          </p:nvPr>
        </p:nvSpPr>
        <p:spPr/>
        <p:txBody>
          <a:bodyPr/>
          <a:lstStyle/>
          <a:p>
            <a:r>
              <a:rPr lang="fr-FR"/>
              <a:t>CST</a:t>
            </a:r>
            <a:endParaRPr lang="en-US" dirty="0"/>
          </a:p>
        </p:txBody>
      </p:sp>
      <p:sp>
        <p:nvSpPr>
          <p:cNvPr id="8" name="ZoneTexte 7">
            <a:extLst>
              <a:ext uri="{FF2B5EF4-FFF2-40B4-BE49-F238E27FC236}">
                <a16:creationId xmlns:a16="http://schemas.microsoft.com/office/drawing/2014/main" id="{09528DBC-4FA4-48E3-B1B5-F2273AE554EC}"/>
              </a:ext>
            </a:extLst>
          </p:cNvPr>
          <p:cNvSpPr txBox="1"/>
          <p:nvPr/>
        </p:nvSpPr>
        <p:spPr>
          <a:xfrm>
            <a:off x="461600" y="1063592"/>
            <a:ext cx="3765650" cy="1015663"/>
          </a:xfrm>
          <a:prstGeom prst="rect">
            <a:avLst/>
          </a:prstGeom>
          <a:noFill/>
        </p:spPr>
        <p:txBody>
          <a:bodyPr wrap="square" rtlCol="0">
            <a:spAutoFit/>
          </a:bodyPr>
          <a:lstStyle/>
          <a:p>
            <a:r>
              <a:rPr lang="en-US" sz="2000" i="1" dirty="0">
                <a:solidFill>
                  <a:srgbClr val="FFF3A9"/>
                </a:solidFill>
              </a:rPr>
              <a:t>Nuclear power enables high-power, long-duration, and deep space missions.</a:t>
            </a:r>
            <a:endParaRPr lang="en-GB" sz="2000" i="1" dirty="0">
              <a:solidFill>
                <a:srgbClr val="FFF3A9"/>
              </a:solidFill>
            </a:endParaRPr>
          </a:p>
        </p:txBody>
      </p:sp>
      <p:grpSp>
        <p:nvGrpSpPr>
          <p:cNvPr id="87" name="Groupe 86">
            <a:extLst>
              <a:ext uri="{FF2B5EF4-FFF2-40B4-BE49-F238E27FC236}">
                <a16:creationId xmlns:a16="http://schemas.microsoft.com/office/drawing/2014/main" id="{B5337F2D-BCF0-4DE9-BB5B-530DE837CA00}"/>
              </a:ext>
            </a:extLst>
          </p:cNvPr>
          <p:cNvGrpSpPr/>
          <p:nvPr/>
        </p:nvGrpSpPr>
        <p:grpSpPr>
          <a:xfrm>
            <a:off x="4403672" y="1199711"/>
            <a:ext cx="4375847" cy="3577738"/>
            <a:chOff x="3943004" y="1212470"/>
            <a:chExt cx="4375847" cy="3577738"/>
          </a:xfrm>
        </p:grpSpPr>
        <p:grpSp>
          <p:nvGrpSpPr>
            <p:cNvPr id="76" name="Groupe 75">
              <a:extLst>
                <a:ext uri="{FF2B5EF4-FFF2-40B4-BE49-F238E27FC236}">
                  <a16:creationId xmlns:a16="http://schemas.microsoft.com/office/drawing/2014/main" id="{C6369BB1-75D2-4D92-B1DA-23FA137812DD}"/>
                </a:ext>
              </a:extLst>
            </p:cNvPr>
            <p:cNvGrpSpPr/>
            <p:nvPr/>
          </p:nvGrpSpPr>
          <p:grpSpPr>
            <a:xfrm>
              <a:off x="4614090" y="1212470"/>
              <a:ext cx="3704761" cy="3320959"/>
              <a:chOff x="4614090" y="1212470"/>
              <a:chExt cx="3704761" cy="3320959"/>
            </a:xfrm>
          </p:grpSpPr>
          <p:grpSp>
            <p:nvGrpSpPr>
              <p:cNvPr id="56" name="Groupe 55">
                <a:extLst>
                  <a:ext uri="{FF2B5EF4-FFF2-40B4-BE49-F238E27FC236}">
                    <a16:creationId xmlns:a16="http://schemas.microsoft.com/office/drawing/2014/main" id="{2916BCB5-0C8E-4EB9-B214-865C6B48DEE8}"/>
                  </a:ext>
                </a:extLst>
              </p:cNvPr>
              <p:cNvGrpSpPr/>
              <p:nvPr/>
            </p:nvGrpSpPr>
            <p:grpSpPr>
              <a:xfrm>
                <a:off x="4814425" y="1212470"/>
                <a:ext cx="3251273" cy="2918811"/>
                <a:chOff x="1934449" y="1067866"/>
                <a:chExt cx="3251273" cy="2918811"/>
              </a:xfrm>
            </p:grpSpPr>
            <p:grpSp>
              <p:nvGrpSpPr>
                <p:cNvPr id="54" name="Groupe 53">
                  <a:extLst>
                    <a:ext uri="{FF2B5EF4-FFF2-40B4-BE49-F238E27FC236}">
                      <a16:creationId xmlns:a16="http://schemas.microsoft.com/office/drawing/2014/main" id="{260F009D-F68F-4FE8-B6B5-A746BBB45D49}"/>
                    </a:ext>
                  </a:extLst>
                </p:cNvPr>
                <p:cNvGrpSpPr/>
                <p:nvPr/>
              </p:nvGrpSpPr>
              <p:grpSpPr>
                <a:xfrm>
                  <a:off x="1934449" y="1067866"/>
                  <a:ext cx="3251273" cy="2918811"/>
                  <a:chOff x="1934449" y="1067866"/>
                  <a:chExt cx="3251273" cy="2918811"/>
                </a:xfrm>
              </p:grpSpPr>
              <p:grpSp>
                <p:nvGrpSpPr>
                  <p:cNvPr id="53" name="Groupe 52">
                    <a:extLst>
                      <a:ext uri="{FF2B5EF4-FFF2-40B4-BE49-F238E27FC236}">
                        <a16:creationId xmlns:a16="http://schemas.microsoft.com/office/drawing/2014/main" id="{378A4F77-B32E-441C-A557-08E75844899A}"/>
                      </a:ext>
                    </a:extLst>
                  </p:cNvPr>
                  <p:cNvGrpSpPr/>
                  <p:nvPr/>
                </p:nvGrpSpPr>
                <p:grpSpPr>
                  <a:xfrm>
                    <a:off x="1934449" y="1067866"/>
                    <a:ext cx="3231930" cy="2876550"/>
                    <a:chOff x="5048695" y="1276608"/>
                    <a:chExt cx="3231930" cy="2876550"/>
                  </a:xfrm>
                </p:grpSpPr>
                <p:grpSp>
                  <p:nvGrpSpPr>
                    <p:cNvPr id="40" name="Groupe 39">
                      <a:extLst>
                        <a:ext uri="{FF2B5EF4-FFF2-40B4-BE49-F238E27FC236}">
                          <a16:creationId xmlns:a16="http://schemas.microsoft.com/office/drawing/2014/main" id="{A766D4AA-AAFE-43BE-BC09-2E25C7D19BEB}"/>
                        </a:ext>
                      </a:extLst>
                    </p:cNvPr>
                    <p:cNvGrpSpPr/>
                    <p:nvPr/>
                  </p:nvGrpSpPr>
                  <p:grpSpPr>
                    <a:xfrm>
                      <a:off x="5048695" y="1276608"/>
                      <a:ext cx="3231930" cy="2876550"/>
                      <a:chOff x="5048695" y="1276608"/>
                      <a:chExt cx="3231930" cy="2876550"/>
                    </a:xfrm>
                  </p:grpSpPr>
                  <p:sp>
                    <p:nvSpPr>
                      <p:cNvPr id="33" name="Rectangle 32">
                        <a:extLst>
                          <a:ext uri="{FF2B5EF4-FFF2-40B4-BE49-F238E27FC236}">
                            <a16:creationId xmlns:a16="http://schemas.microsoft.com/office/drawing/2014/main" id="{2A665DF7-7E75-48C1-94BE-C246AA6A8CC5}"/>
                          </a:ext>
                        </a:extLst>
                      </p:cNvPr>
                      <p:cNvSpPr/>
                      <p:nvPr/>
                    </p:nvSpPr>
                    <p:spPr>
                      <a:xfrm>
                        <a:off x="5051650" y="1276608"/>
                        <a:ext cx="3228975" cy="287655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2" name="Groupe 31">
                        <a:extLst>
                          <a:ext uri="{FF2B5EF4-FFF2-40B4-BE49-F238E27FC236}">
                            <a16:creationId xmlns:a16="http://schemas.microsoft.com/office/drawing/2014/main" id="{A55DD050-9AC6-46A2-93BD-6E0DEA91B650}"/>
                          </a:ext>
                        </a:extLst>
                      </p:cNvPr>
                      <p:cNvGrpSpPr/>
                      <p:nvPr/>
                    </p:nvGrpSpPr>
                    <p:grpSpPr>
                      <a:xfrm>
                        <a:off x="5048696" y="1276608"/>
                        <a:ext cx="3228975" cy="2876550"/>
                        <a:chOff x="9272588" y="1570935"/>
                        <a:chExt cx="3228975" cy="2876550"/>
                      </a:xfrm>
                    </p:grpSpPr>
                    <p:sp>
                      <p:nvSpPr>
                        <p:cNvPr id="29" name="Forme libre : forme 28">
                          <a:extLst>
                            <a:ext uri="{FF2B5EF4-FFF2-40B4-BE49-F238E27FC236}">
                              <a16:creationId xmlns:a16="http://schemas.microsoft.com/office/drawing/2014/main" id="{8EE115AD-F8F8-4BE0-9151-2BAB5919E48A}"/>
                            </a:ext>
                          </a:extLst>
                        </p:cNvPr>
                        <p:cNvSpPr/>
                        <p:nvPr/>
                      </p:nvSpPr>
                      <p:spPr>
                        <a:xfrm>
                          <a:off x="10446544" y="3264004"/>
                          <a:ext cx="2055019" cy="1183481"/>
                        </a:xfrm>
                        <a:custGeom>
                          <a:avLst/>
                          <a:gdLst>
                            <a:gd name="connsiteX0" fmla="*/ 0 w 2055019"/>
                            <a:gd name="connsiteY0" fmla="*/ 1181100 h 1183481"/>
                            <a:gd name="connsiteX1" fmla="*/ 40481 w 2055019"/>
                            <a:gd name="connsiteY1" fmla="*/ 754856 h 1183481"/>
                            <a:gd name="connsiteX2" fmla="*/ 83344 w 2055019"/>
                            <a:gd name="connsiteY2" fmla="*/ 514350 h 1183481"/>
                            <a:gd name="connsiteX3" fmla="*/ 140494 w 2055019"/>
                            <a:gd name="connsiteY3" fmla="*/ 304800 h 1183481"/>
                            <a:gd name="connsiteX4" fmla="*/ 221456 w 2055019"/>
                            <a:gd name="connsiteY4" fmla="*/ 147638 h 1183481"/>
                            <a:gd name="connsiteX5" fmla="*/ 292894 w 2055019"/>
                            <a:gd name="connsiteY5" fmla="*/ 66675 h 1183481"/>
                            <a:gd name="connsiteX6" fmla="*/ 350044 w 2055019"/>
                            <a:gd name="connsiteY6" fmla="*/ 33338 h 1183481"/>
                            <a:gd name="connsiteX7" fmla="*/ 421481 w 2055019"/>
                            <a:gd name="connsiteY7" fmla="*/ 7144 h 1183481"/>
                            <a:gd name="connsiteX8" fmla="*/ 528638 w 2055019"/>
                            <a:gd name="connsiteY8" fmla="*/ 0 h 1183481"/>
                            <a:gd name="connsiteX9" fmla="*/ 633413 w 2055019"/>
                            <a:gd name="connsiteY9" fmla="*/ 0 h 1183481"/>
                            <a:gd name="connsiteX10" fmla="*/ 812006 w 2055019"/>
                            <a:gd name="connsiteY10" fmla="*/ 4763 h 1183481"/>
                            <a:gd name="connsiteX11" fmla="*/ 976313 w 2055019"/>
                            <a:gd name="connsiteY11" fmla="*/ 21431 h 1183481"/>
                            <a:gd name="connsiteX12" fmla="*/ 1181100 w 2055019"/>
                            <a:gd name="connsiteY12" fmla="*/ 50006 h 1183481"/>
                            <a:gd name="connsiteX13" fmla="*/ 1338263 w 2055019"/>
                            <a:gd name="connsiteY13" fmla="*/ 71438 h 1183481"/>
                            <a:gd name="connsiteX14" fmla="*/ 1538288 w 2055019"/>
                            <a:gd name="connsiteY14" fmla="*/ 114300 h 1183481"/>
                            <a:gd name="connsiteX15" fmla="*/ 1740694 w 2055019"/>
                            <a:gd name="connsiteY15" fmla="*/ 145256 h 1183481"/>
                            <a:gd name="connsiteX16" fmla="*/ 1912144 w 2055019"/>
                            <a:gd name="connsiteY16" fmla="*/ 178594 h 1183481"/>
                            <a:gd name="connsiteX17" fmla="*/ 2052638 w 2055019"/>
                            <a:gd name="connsiteY17" fmla="*/ 214313 h 1183481"/>
                            <a:gd name="connsiteX18" fmla="*/ 2055019 w 2055019"/>
                            <a:gd name="connsiteY18" fmla="*/ 1183481 h 1183481"/>
                            <a:gd name="connsiteX19" fmla="*/ 0 w 2055019"/>
                            <a:gd name="connsiteY19" fmla="*/ 1181100 h 118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5019" h="1183481">
                              <a:moveTo>
                                <a:pt x="0" y="1181100"/>
                              </a:moveTo>
                              <a:lnTo>
                                <a:pt x="40481" y="754856"/>
                              </a:lnTo>
                              <a:lnTo>
                                <a:pt x="83344" y="514350"/>
                              </a:lnTo>
                              <a:lnTo>
                                <a:pt x="140494" y="304800"/>
                              </a:lnTo>
                              <a:lnTo>
                                <a:pt x="221456" y="147638"/>
                              </a:lnTo>
                              <a:lnTo>
                                <a:pt x="292894" y="66675"/>
                              </a:lnTo>
                              <a:lnTo>
                                <a:pt x="350044" y="33338"/>
                              </a:lnTo>
                              <a:lnTo>
                                <a:pt x="421481" y="7144"/>
                              </a:lnTo>
                              <a:lnTo>
                                <a:pt x="528638" y="0"/>
                              </a:lnTo>
                              <a:lnTo>
                                <a:pt x="633413" y="0"/>
                              </a:lnTo>
                              <a:lnTo>
                                <a:pt x="812006" y="4763"/>
                              </a:lnTo>
                              <a:lnTo>
                                <a:pt x="976313" y="21431"/>
                              </a:lnTo>
                              <a:lnTo>
                                <a:pt x="1181100" y="50006"/>
                              </a:lnTo>
                              <a:lnTo>
                                <a:pt x="1338263" y="71438"/>
                              </a:lnTo>
                              <a:lnTo>
                                <a:pt x="1538288" y="114300"/>
                              </a:lnTo>
                              <a:lnTo>
                                <a:pt x="1740694" y="145256"/>
                              </a:lnTo>
                              <a:lnTo>
                                <a:pt x="1912144" y="178594"/>
                              </a:lnTo>
                              <a:lnTo>
                                <a:pt x="2052638" y="214313"/>
                              </a:lnTo>
                              <a:cubicBezTo>
                                <a:pt x="2053432" y="537369"/>
                                <a:pt x="2054225" y="860425"/>
                                <a:pt x="2055019" y="1183481"/>
                              </a:cubicBezTo>
                              <a:lnTo>
                                <a:pt x="0" y="1181100"/>
                              </a:ln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EB91E170-8655-457B-BB4F-850B9340AF4E}"/>
                            </a:ext>
                          </a:extLst>
                        </p:cNvPr>
                        <p:cNvSpPr/>
                        <p:nvPr/>
                      </p:nvSpPr>
                      <p:spPr>
                        <a:xfrm>
                          <a:off x="9304338" y="1608137"/>
                          <a:ext cx="3197225" cy="1927225"/>
                        </a:xfrm>
                        <a:custGeom>
                          <a:avLst/>
                          <a:gdLst>
                            <a:gd name="connsiteX0" fmla="*/ 3175 w 3197225"/>
                            <a:gd name="connsiteY0" fmla="*/ 0 h 1927225"/>
                            <a:gd name="connsiteX1" fmla="*/ 0 w 3197225"/>
                            <a:gd name="connsiteY1" fmla="*/ 574675 h 1927225"/>
                            <a:gd name="connsiteX2" fmla="*/ 682625 w 3197225"/>
                            <a:gd name="connsiteY2" fmla="*/ 1203325 h 1927225"/>
                            <a:gd name="connsiteX3" fmla="*/ 1108075 w 3197225"/>
                            <a:gd name="connsiteY3" fmla="*/ 1647825 h 1927225"/>
                            <a:gd name="connsiteX4" fmla="*/ 1317625 w 3197225"/>
                            <a:gd name="connsiteY4" fmla="*/ 1911350 h 1927225"/>
                            <a:gd name="connsiteX5" fmla="*/ 3197225 w 3197225"/>
                            <a:gd name="connsiteY5" fmla="*/ 1927225 h 1927225"/>
                            <a:gd name="connsiteX6" fmla="*/ 3194050 w 3197225"/>
                            <a:gd name="connsiteY6" fmla="*/ 6350 h 1927225"/>
                            <a:gd name="connsiteX7" fmla="*/ 3175 w 3197225"/>
                            <a:gd name="connsiteY7" fmla="*/ 0 h 192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7225" h="1927225">
                              <a:moveTo>
                                <a:pt x="3175" y="0"/>
                              </a:moveTo>
                              <a:cubicBezTo>
                                <a:pt x="2117" y="191558"/>
                                <a:pt x="1058" y="383117"/>
                                <a:pt x="0" y="574675"/>
                              </a:cubicBezTo>
                              <a:lnTo>
                                <a:pt x="682625" y="1203325"/>
                              </a:lnTo>
                              <a:lnTo>
                                <a:pt x="1108075" y="1647825"/>
                              </a:lnTo>
                              <a:lnTo>
                                <a:pt x="1317625" y="1911350"/>
                              </a:lnTo>
                              <a:lnTo>
                                <a:pt x="3197225" y="1927225"/>
                              </a:lnTo>
                              <a:cubicBezTo>
                                <a:pt x="3196167" y="1286933"/>
                                <a:pt x="3195108" y="646642"/>
                                <a:pt x="3194050" y="6350"/>
                              </a:cubicBezTo>
                              <a:lnTo>
                                <a:pt x="3175"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04734C-AB89-46B3-9F66-D4DB34B12E5D}"/>
                            </a:ext>
                          </a:extLst>
                        </p:cNvPr>
                        <p:cNvSpPr/>
                        <p:nvPr/>
                      </p:nvSpPr>
                      <p:spPr>
                        <a:xfrm>
                          <a:off x="9272588" y="1570935"/>
                          <a:ext cx="3228975" cy="287655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Forme libre : forme 25">
                          <a:extLst>
                            <a:ext uri="{FF2B5EF4-FFF2-40B4-BE49-F238E27FC236}">
                              <a16:creationId xmlns:a16="http://schemas.microsoft.com/office/drawing/2014/main" id="{E427C531-AD74-45C1-BDD7-98289B84D010}"/>
                            </a:ext>
                          </a:extLst>
                        </p:cNvPr>
                        <p:cNvSpPr/>
                        <p:nvPr/>
                      </p:nvSpPr>
                      <p:spPr>
                        <a:xfrm>
                          <a:off x="11326813" y="3787085"/>
                          <a:ext cx="1174750" cy="660400"/>
                        </a:xfrm>
                        <a:custGeom>
                          <a:avLst/>
                          <a:gdLst>
                            <a:gd name="connsiteX0" fmla="*/ 12700 w 1174750"/>
                            <a:gd name="connsiteY0" fmla="*/ 654050 h 660400"/>
                            <a:gd name="connsiteX1" fmla="*/ 0 w 1174750"/>
                            <a:gd name="connsiteY1" fmla="*/ 330200 h 660400"/>
                            <a:gd name="connsiteX2" fmla="*/ 22225 w 1174750"/>
                            <a:gd name="connsiteY2" fmla="*/ 203200 h 660400"/>
                            <a:gd name="connsiteX3" fmla="*/ 57150 w 1174750"/>
                            <a:gd name="connsiteY3" fmla="*/ 133350 h 660400"/>
                            <a:gd name="connsiteX4" fmla="*/ 101600 w 1174750"/>
                            <a:gd name="connsiteY4" fmla="*/ 76200 h 660400"/>
                            <a:gd name="connsiteX5" fmla="*/ 130175 w 1174750"/>
                            <a:gd name="connsiteY5" fmla="*/ 47625 h 660400"/>
                            <a:gd name="connsiteX6" fmla="*/ 165100 w 1174750"/>
                            <a:gd name="connsiteY6" fmla="*/ 22225 h 660400"/>
                            <a:gd name="connsiteX7" fmla="*/ 212725 w 1174750"/>
                            <a:gd name="connsiteY7" fmla="*/ 6350 h 660400"/>
                            <a:gd name="connsiteX8" fmla="*/ 260350 w 1174750"/>
                            <a:gd name="connsiteY8" fmla="*/ 3175 h 660400"/>
                            <a:gd name="connsiteX9" fmla="*/ 412750 w 1174750"/>
                            <a:gd name="connsiteY9" fmla="*/ 0 h 660400"/>
                            <a:gd name="connsiteX10" fmla="*/ 657225 w 1174750"/>
                            <a:gd name="connsiteY10" fmla="*/ 0 h 660400"/>
                            <a:gd name="connsiteX11" fmla="*/ 1171575 w 1174750"/>
                            <a:gd name="connsiteY11" fmla="*/ 19050 h 660400"/>
                            <a:gd name="connsiteX12" fmla="*/ 1174750 w 1174750"/>
                            <a:gd name="connsiteY12" fmla="*/ 660400 h 660400"/>
                            <a:gd name="connsiteX13" fmla="*/ 12700 w 1174750"/>
                            <a:gd name="connsiteY13" fmla="*/ 65405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4750" h="660400">
                              <a:moveTo>
                                <a:pt x="12700" y="654050"/>
                              </a:moveTo>
                              <a:lnTo>
                                <a:pt x="0" y="330200"/>
                              </a:lnTo>
                              <a:lnTo>
                                <a:pt x="22225" y="203200"/>
                              </a:lnTo>
                              <a:lnTo>
                                <a:pt x="57150" y="133350"/>
                              </a:lnTo>
                              <a:lnTo>
                                <a:pt x="101600" y="76200"/>
                              </a:lnTo>
                              <a:lnTo>
                                <a:pt x="130175" y="47625"/>
                              </a:lnTo>
                              <a:lnTo>
                                <a:pt x="165100" y="22225"/>
                              </a:lnTo>
                              <a:lnTo>
                                <a:pt x="212725" y="6350"/>
                              </a:lnTo>
                              <a:lnTo>
                                <a:pt x="260350" y="3175"/>
                              </a:lnTo>
                              <a:lnTo>
                                <a:pt x="412750" y="0"/>
                              </a:lnTo>
                              <a:lnTo>
                                <a:pt x="657225" y="0"/>
                              </a:lnTo>
                              <a:lnTo>
                                <a:pt x="1171575" y="19050"/>
                              </a:lnTo>
                              <a:cubicBezTo>
                                <a:pt x="1172633" y="232833"/>
                                <a:pt x="1173692" y="446617"/>
                                <a:pt x="1174750" y="660400"/>
                              </a:cubicBezTo>
                              <a:lnTo>
                                <a:pt x="12700" y="654050"/>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5" name="Forme libre : forme 24">
                          <a:extLst>
                            <a:ext uri="{FF2B5EF4-FFF2-40B4-BE49-F238E27FC236}">
                              <a16:creationId xmlns:a16="http://schemas.microsoft.com/office/drawing/2014/main" id="{F9983BF8-3BAC-4531-9B37-6D520418A624}"/>
                            </a:ext>
                          </a:extLst>
                        </p:cNvPr>
                        <p:cNvSpPr/>
                        <p:nvPr/>
                      </p:nvSpPr>
                      <p:spPr>
                        <a:xfrm>
                          <a:off x="9304338" y="2171010"/>
                          <a:ext cx="1752600" cy="2276475"/>
                        </a:xfrm>
                        <a:custGeom>
                          <a:avLst/>
                          <a:gdLst>
                            <a:gd name="connsiteX0" fmla="*/ 0 w 1752600"/>
                            <a:gd name="connsiteY0" fmla="*/ 0 h 2276475"/>
                            <a:gd name="connsiteX1" fmla="*/ 917575 w 1752600"/>
                            <a:gd name="connsiteY1" fmla="*/ 860425 h 2276475"/>
                            <a:gd name="connsiteX2" fmla="*/ 1155700 w 1752600"/>
                            <a:gd name="connsiteY2" fmla="*/ 1111250 h 2276475"/>
                            <a:gd name="connsiteX3" fmla="*/ 1241425 w 1752600"/>
                            <a:gd name="connsiteY3" fmla="*/ 1216025 h 2276475"/>
                            <a:gd name="connsiteX4" fmla="*/ 1311275 w 1752600"/>
                            <a:gd name="connsiteY4" fmla="*/ 1304925 h 2276475"/>
                            <a:gd name="connsiteX5" fmla="*/ 1390650 w 1752600"/>
                            <a:gd name="connsiteY5" fmla="*/ 1419225 h 2276475"/>
                            <a:gd name="connsiteX6" fmla="*/ 1495425 w 1752600"/>
                            <a:gd name="connsiteY6" fmla="*/ 1597025 h 2276475"/>
                            <a:gd name="connsiteX7" fmla="*/ 1587500 w 1752600"/>
                            <a:gd name="connsiteY7" fmla="*/ 1771650 h 2276475"/>
                            <a:gd name="connsiteX8" fmla="*/ 1682750 w 1752600"/>
                            <a:gd name="connsiteY8" fmla="*/ 2012950 h 2276475"/>
                            <a:gd name="connsiteX9" fmla="*/ 1733550 w 1752600"/>
                            <a:gd name="connsiteY9" fmla="*/ 2184400 h 2276475"/>
                            <a:gd name="connsiteX10" fmla="*/ 1752600 w 1752600"/>
                            <a:gd name="connsiteY10" fmla="*/ 2276475 h 2276475"/>
                            <a:gd name="connsiteX11" fmla="*/ 9525 w 1752600"/>
                            <a:gd name="connsiteY11" fmla="*/ 2276475 h 2276475"/>
                            <a:gd name="connsiteX12" fmla="*/ 0 w 1752600"/>
                            <a:gd name="connsiteY12" fmla="*/ 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2276475">
                              <a:moveTo>
                                <a:pt x="0" y="0"/>
                              </a:moveTo>
                              <a:lnTo>
                                <a:pt x="917575" y="860425"/>
                              </a:lnTo>
                              <a:lnTo>
                                <a:pt x="1155700" y="1111250"/>
                              </a:lnTo>
                              <a:lnTo>
                                <a:pt x="1241425" y="1216025"/>
                              </a:lnTo>
                              <a:lnTo>
                                <a:pt x="1311275" y="1304925"/>
                              </a:lnTo>
                              <a:lnTo>
                                <a:pt x="1390650" y="1419225"/>
                              </a:lnTo>
                              <a:lnTo>
                                <a:pt x="1495425" y="1597025"/>
                              </a:lnTo>
                              <a:lnTo>
                                <a:pt x="1587500" y="1771650"/>
                              </a:lnTo>
                              <a:lnTo>
                                <a:pt x="1682750" y="2012950"/>
                              </a:lnTo>
                              <a:lnTo>
                                <a:pt x="1733550" y="2184400"/>
                              </a:lnTo>
                              <a:lnTo>
                                <a:pt x="1752600" y="2276475"/>
                              </a:lnTo>
                              <a:lnTo>
                                <a:pt x="9525" y="2276475"/>
                              </a:lnTo>
                              <a:cubicBezTo>
                                <a:pt x="8467" y="1521883"/>
                                <a:pt x="7408" y="767292"/>
                                <a:pt x="0" y="0"/>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cxnSp>
                    <p:nvCxnSpPr>
                      <p:cNvPr id="35" name="Connecteur droit 34">
                        <a:extLst>
                          <a:ext uri="{FF2B5EF4-FFF2-40B4-BE49-F238E27FC236}">
                            <a16:creationId xmlns:a16="http://schemas.microsoft.com/office/drawing/2014/main" id="{9FDFAB59-25B5-4096-AEA2-6F469F6EC2D8}"/>
                          </a:ext>
                        </a:extLst>
                      </p:cNvPr>
                      <p:cNvCxnSpPr/>
                      <p:nvPr/>
                    </p:nvCxnSpPr>
                    <p:spPr>
                      <a:xfrm>
                        <a:off x="5051650" y="1754981"/>
                        <a:ext cx="322897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eur droit 35">
                        <a:extLst>
                          <a:ext uri="{FF2B5EF4-FFF2-40B4-BE49-F238E27FC236}">
                            <a16:creationId xmlns:a16="http://schemas.microsoft.com/office/drawing/2014/main" id="{F30BD298-CE9D-4DFD-B32B-48CED79DB48F}"/>
                          </a:ext>
                        </a:extLst>
                      </p:cNvPr>
                      <p:cNvCxnSpPr/>
                      <p:nvPr/>
                    </p:nvCxnSpPr>
                    <p:spPr>
                      <a:xfrm>
                        <a:off x="5051649" y="2247900"/>
                        <a:ext cx="322897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Connecteur droit 36">
                        <a:extLst>
                          <a:ext uri="{FF2B5EF4-FFF2-40B4-BE49-F238E27FC236}">
                            <a16:creationId xmlns:a16="http://schemas.microsoft.com/office/drawing/2014/main" id="{C8F34FD2-8DF1-42D7-8608-34669B3B98A5}"/>
                          </a:ext>
                        </a:extLst>
                      </p:cNvPr>
                      <p:cNvCxnSpPr/>
                      <p:nvPr/>
                    </p:nvCxnSpPr>
                    <p:spPr>
                      <a:xfrm>
                        <a:off x="5051650" y="2731552"/>
                        <a:ext cx="322897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Connecteur droit 37">
                        <a:extLst>
                          <a:ext uri="{FF2B5EF4-FFF2-40B4-BE49-F238E27FC236}">
                            <a16:creationId xmlns:a16="http://schemas.microsoft.com/office/drawing/2014/main" id="{9666BB2F-C23E-443F-8318-F3BE0B918FD2}"/>
                          </a:ext>
                        </a:extLst>
                      </p:cNvPr>
                      <p:cNvCxnSpPr/>
                      <p:nvPr/>
                    </p:nvCxnSpPr>
                    <p:spPr>
                      <a:xfrm>
                        <a:off x="5048695" y="3224211"/>
                        <a:ext cx="322897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Connecteur droit 38">
                        <a:extLst>
                          <a:ext uri="{FF2B5EF4-FFF2-40B4-BE49-F238E27FC236}">
                            <a16:creationId xmlns:a16="http://schemas.microsoft.com/office/drawing/2014/main" id="{A8D28165-D3E3-4653-AE46-96BBE0582C4B}"/>
                          </a:ext>
                        </a:extLst>
                      </p:cNvPr>
                      <p:cNvCxnSpPr/>
                      <p:nvPr/>
                    </p:nvCxnSpPr>
                    <p:spPr>
                      <a:xfrm>
                        <a:off x="5051648" y="3707019"/>
                        <a:ext cx="322897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41" name="Forme libre : forme 40">
                      <a:extLst>
                        <a:ext uri="{FF2B5EF4-FFF2-40B4-BE49-F238E27FC236}">
                          <a16:creationId xmlns:a16="http://schemas.microsoft.com/office/drawing/2014/main" id="{A1412F28-4225-45D2-9D70-F4EC903E09A2}"/>
                        </a:ext>
                      </a:extLst>
                    </p:cNvPr>
                    <p:cNvSpPr/>
                    <p:nvPr/>
                  </p:nvSpPr>
                  <p:spPr>
                    <a:xfrm>
                      <a:off x="5067300" y="1876425"/>
                      <a:ext cx="1762125" cy="2257425"/>
                    </a:xfrm>
                    <a:custGeom>
                      <a:avLst/>
                      <a:gdLst>
                        <a:gd name="connsiteX0" fmla="*/ 0 w 1762125"/>
                        <a:gd name="connsiteY0" fmla="*/ 0 h 2257425"/>
                        <a:gd name="connsiteX1" fmla="*/ 800100 w 1762125"/>
                        <a:gd name="connsiteY1" fmla="*/ 742950 h 2257425"/>
                        <a:gd name="connsiteX2" fmla="*/ 1223963 w 1762125"/>
                        <a:gd name="connsiteY2" fmla="*/ 1185863 h 2257425"/>
                        <a:gd name="connsiteX3" fmla="*/ 1485900 w 1762125"/>
                        <a:gd name="connsiteY3" fmla="*/ 1552575 h 2257425"/>
                        <a:gd name="connsiteX4" fmla="*/ 1666875 w 1762125"/>
                        <a:gd name="connsiteY4" fmla="*/ 1957388 h 2257425"/>
                        <a:gd name="connsiteX5" fmla="*/ 1762125 w 1762125"/>
                        <a:gd name="connsiteY5" fmla="*/ 2257425 h 2257425"/>
                        <a:gd name="connsiteX6" fmla="*/ 1762125 w 1762125"/>
                        <a:gd name="connsiteY6" fmla="*/ 2257425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125" h="2257425">
                          <a:moveTo>
                            <a:pt x="0" y="0"/>
                          </a:moveTo>
                          <a:cubicBezTo>
                            <a:pt x="298053" y="272653"/>
                            <a:pt x="596106" y="545306"/>
                            <a:pt x="800100" y="742950"/>
                          </a:cubicBezTo>
                          <a:cubicBezTo>
                            <a:pt x="1004094" y="940594"/>
                            <a:pt x="1109663" y="1050926"/>
                            <a:pt x="1223963" y="1185863"/>
                          </a:cubicBezTo>
                          <a:cubicBezTo>
                            <a:pt x="1338263" y="1320801"/>
                            <a:pt x="1412081" y="1423988"/>
                            <a:pt x="1485900" y="1552575"/>
                          </a:cubicBezTo>
                          <a:cubicBezTo>
                            <a:pt x="1559719" y="1681163"/>
                            <a:pt x="1620838" y="1839913"/>
                            <a:pt x="1666875" y="1957388"/>
                          </a:cubicBezTo>
                          <a:cubicBezTo>
                            <a:pt x="1712912" y="2074863"/>
                            <a:pt x="1762125" y="2257425"/>
                            <a:pt x="1762125" y="2257425"/>
                          </a:cubicBezTo>
                          <a:lnTo>
                            <a:pt x="1762125" y="225742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Forme libre : forme 41">
                      <a:extLst>
                        <a:ext uri="{FF2B5EF4-FFF2-40B4-BE49-F238E27FC236}">
                          <a16:creationId xmlns:a16="http://schemas.microsoft.com/office/drawing/2014/main" id="{FDB2CCF1-148C-4116-B346-DFF113BC45DE}"/>
                        </a:ext>
                      </a:extLst>
                    </p:cNvPr>
                    <p:cNvSpPr/>
                    <p:nvPr/>
                  </p:nvSpPr>
                  <p:spPr>
                    <a:xfrm>
                      <a:off x="6229350" y="2971357"/>
                      <a:ext cx="2033588" cy="1157731"/>
                    </a:xfrm>
                    <a:custGeom>
                      <a:avLst/>
                      <a:gdLst>
                        <a:gd name="connsiteX0" fmla="*/ 0 w 2033588"/>
                        <a:gd name="connsiteY0" fmla="*/ 1157731 h 1157731"/>
                        <a:gd name="connsiteX1" fmla="*/ 71438 w 2033588"/>
                        <a:gd name="connsiteY1" fmla="*/ 624331 h 1157731"/>
                        <a:gd name="connsiteX2" fmla="*/ 166688 w 2033588"/>
                        <a:gd name="connsiteY2" fmla="*/ 252856 h 1157731"/>
                        <a:gd name="connsiteX3" fmla="*/ 300038 w 2033588"/>
                        <a:gd name="connsiteY3" fmla="*/ 76643 h 1157731"/>
                        <a:gd name="connsiteX4" fmla="*/ 447675 w 2033588"/>
                        <a:gd name="connsiteY4" fmla="*/ 9968 h 1157731"/>
                        <a:gd name="connsiteX5" fmla="*/ 704850 w 2033588"/>
                        <a:gd name="connsiteY5" fmla="*/ 5206 h 1157731"/>
                        <a:gd name="connsiteX6" fmla="*/ 1181100 w 2033588"/>
                        <a:gd name="connsiteY6" fmla="*/ 57593 h 1157731"/>
                        <a:gd name="connsiteX7" fmla="*/ 1662113 w 2033588"/>
                        <a:gd name="connsiteY7" fmla="*/ 143318 h 1157731"/>
                        <a:gd name="connsiteX8" fmla="*/ 2033588 w 2033588"/>
                        <a:gd name="connsiteY8" fmla="*/ 214756 h 115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588" h="1157731">
                          <a:moveTo>
                            <a:pt x="0" y="1157731"/>
                          </a:moveTo>
                          <a:cubicBezTo>
                            <a:pt x="21828" y="966437"/>
                            <a:pt x="43657" y="775143"/>
                            <a:pt x="71438" y="624331"/>
                          </a:cubicBezTo>
                          <a:cubicBezTo>
                            <a:pt x="99219" y="473519"/>
                            <a:pt x="128588" y="344137"/>
                            <a:pt x="166688" y="252856"/>
                          </a:cubicBezTo>
                          <a:cubicBezTo>
                            <a:pt x="204788" y="161575"/>
                            <a:pt x="253207" y="117124"/>
                            <a:pt x="300038" y="76643"/>
                          </a:cubicBezTo>
                          <a:cubicBezTo>
                            <a:pt x="346869" y="36162"/>
                            <a:pt x="380206" y="21874"/>
                            <a:pt x="447675" y="9968"/>
                          </a:cubicBezTo>
                          <a:cubicBezTo>
                            <a:pt x="515144" y="-1938"/>
                            <a:pt x="582613" y="-2731"/>
                            <a:pt x="704850" y="5206"/>
                          </a:cubicBezTo>
                          <a:cubicBezTo>
                            <a:pt x="827087" y="13143"/>
                            <a:pt x="1021556" y="34574"/>
                            <a:pt x="1181100" y="57593"/>
                          </a:cubicBezTo>
                          <a:cubicBezTo>
                            <a:pt x="1340644" y="80612"/>
                            <a:pt x="1662113" y="143318"/>
                            <a:pt x="1662113" y="143318"/>
                          </a:cubicBezTo>
                          <a:lnTo>
                            <a:pt x="2033588" y="214756"/>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Forme libre : forme 43">
                      <a:extLst>
                        <a:ext uri="{FF2B5EF4-FFF2-40B4-BE49-F238E27FC236}">
                          <a16:creationId xmlns:a16="http://schemas.microsoft.com/office/drawing/2014/main" id="{AB4DF1E9-FF35-40F0-901B-4BECA91AF22F}"/>
                        </a:ext>
                      </a:extLst>
                    </p:cNvPr>
                    <p:cNvSpPr/>
                    <p:nvPr/>
                  </p:nvSpPr>
                  <p:spPr>
                    <a:xfrm>
                      <a:off x="7109090" y="3496292"/>
                      <a:ext cx="1151466" cy="637558"/>
                    </a:xfrm>
                    <a:custGeom>
                      <a:avLst/>
                      <a:gdLst>
                        <a:gd name="connsiteX0" fmla="*/ 3704 w 1151466"/>
                        <a:gd name="connsiteY0" fmla="*/ 637558 h 637558"/>
                        <a:gd name="connsiteX1" fmla="*/ 3704 w 1151466"/>
                        <a:gd name="connsiteY1" fmla="*/ 587552 h 637558"/>
                        <a:gd name="connsiteX2" fmla="*/ 3704 w 1151466"/>
                        <a:gd name="connsiteY2" fmla="*/ 394671 h 637558"/>
                        <a:gd name="connsiteX3" fmla="*/ 3704 w 1151466"/>
                        <a:gd name="connsiteY3" fmla="*/ 261321 h 637558"/>
                        <a:gd name="connsiteX4" fmla="*/ 53710 w 1151466"/>
                        <a:gd name="connsiteY4" fmla="*/ 135114 h 637558"/>
                        <a:gd name="connsiteX5" fmla="*/ 98954 w 1151466"/>
                        <a:gd name="connsiteY5" fmla="*/ 68439 h 637558"/>
                        <a:gd name="connsiteX6" fmla="*/ 158485 w 1151466"/>
                        <a:gd name="connsiteY6" fmla="*/ 25577 h 637558"/>
                        <a:gd name="connsiteX7" fmla="*/ 234685 w 1151466"/>
                        <a:gd name="connsiteY7" fmla="*/ 1764 h 637558"/>
                        <a:gd name="connsiteX8" fmla="*/ 487098 w 1151466"/>
                        <a:gd name="connsiteY8" fmla="*/ 1764 h 637558"/>
                        <a:gd name="connsiteX9" fmla="*/ 744273 w 1151466"/>
                        <a:gd name="connsiteY9" fmla="*/ 1764 h 637558"/>
                        <a:gd name="connsiteX10" fmla="*/ 1151466 w 1151466"/>
                        <a:gd name="connsiteY10" fmla="*/ 18433 h 637558"/>
                        <a:gd name="connsiteX11" fmla="*/ 1151466 w 1151466"/>
                        <a:gd name="connsiteY11" fmla="*/ 18433 h 6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1466" h="637558">
                          <a:moveTo>
                            <a:pt x="3704" y="637558"/>
                          </a:moveTo>
                          <a:lnTo>
                            <a:pt x="3704" y="587552"/>
                          </a:lnTo>
                          <a:lnTo>
                            <a:pt x="3704" y="394671"/>
                          </a:lnTo>
                          <a:cubicBezTo>
                            <a:pt x="3704" y="340299"/>
                            <a:pt x="-4630" y="304580"/>
                            <a:pt x="3704" y="261321"/>
                          </a:cubicBezTo>
                          <a:cubicBezTo>
                            <a:pt x="12038" y="218062"/>
                            <a:pt x="37835" y="167261"/>
                            <a:pt x="53710" y="135114"/>
                          </a:cubicBezTo>
                          <a:cubicBezTo>
                            <a:pt x="69585" y="102967"/>
                            <a:pt x="81492" y="86695"/>
                            <a:pt x="98954" y="68439"/>
                          </a:cubicBezTo>
                          <a:cubicBezTo>
                            <a:pt x="116416" y="50183"/>
                            <a:pt x="135863" y="36689"/>
                            <a:pt x="158485" y="25577"/>
                          </a:cubicBezTo>
                          <a:cubicBezTo>
                            <a:pt x="181107" y="14465"/>
                            <a:pt x="179916" y="5733"/>
                            <a:pt x="234685" y="1764"/>
                          </a:cubicBezTo>
                          <a:cubicBezTo>
                            <a:pt x="289454" y="-2205"/>
                            <a:pt x="487098" y="1764"/>
                            <a:pt x="487098" y="1764"/>
                          </a:cubicBezTo>
                          <a:cubicBezTo>
                            <a:pt x="572029" y="1764"/>
                            <a:pt x="633545" y="-1014"/>
                            <a:pt x="744273" y="1764"/>
                          </a:cubicBezTo>
                          <a:cubicBezTo>
                            <a:pt x="855001" y="4542"/>
                            <a:pt x="1151466" y="18433"/>
                            <a:pt x="1151466" y="18433"/>
                          </a:cubicBezTo>
                          <a:lnTo>
                            <a:pt x="1151466" y="18433"/>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ZoneTexte 46">
                      <a:extLst>
                        <a:ext uri="{FF2B5EF4-FFF2-40B4-BE49-F238E27FC236}">
                          <a16:creationId xmlns:a16="http://schemas.microsoft.com/office/drawing/2014/main" id="{F9DDB1DF-18B1-4146-8CCC-5ED3925023C1}"/>
                        </a:ext>
                      </a:extLst>
                    </p:cNvPr>
                    <p:cNvSpPr txBox="1"/>
                    <p:nvPr/>
                  </p:nvSpPr>
                  <p:spPr>
                    <a:xfrm>
                      <a:off x="5114473" y="3328685"/>
                      <a:ext cx="1032427" cy="338554"/>
                    </a:xfrm>
                    <a:prstGeom prst="rect">
                      <a:avLst/>
                    </a:prstGeom>
                    <a:noFill/>
                  </p:spPr>
                  <p:txBody>
                    <a:bodyPr wrap="square" rtlCol="0">
                      <a:spAutoFit/>
                    </a:bodyPr>
                    <a:lstStyle/>
                    <a:p>
                      <a:r>
                        <a:rPr lang="en-GB" sz="1600" dirty="0">
                          <a:solidFill>
                            <a:schemeClr val="bg1"/>
                          </a:solidFill>
                        </a:rPr>
                        <a:t>Chemical</a:t>
                      </a:r>
                    </a:p>
                  </p:txBody>
                </p:sp>
                <p:sp>
                  <p:nvSpPr>
                    <p:cNvPr id="48" name="ZoneTexte 47">
                      <a:extLst>
                        <a:ext uri="{FF2B5EF4-FFF2-40B4-BE49-F238E27FC236}">
                          <a16:creationId xmlns:a16="http://schemas.microsoft.com/office/drawing/2014/main" id="{9B075405-F567-4685-85EA-5B7C33816B60}"/>
                        </a:ext>
                      </a:extLst>
                    </p:cNvPr>
                    <p:cNvSpPr txBox="1"/>
                    <p:nvPr/>
                  </p:nvSpPr>
                  <p:spPr>
                    <a:xfrm>
                      <a:off x="6200355" y="3811492"/>
                      <a:ext cx="1032427" cy="338554"/>
                    </a:xfrm>
                    <a:prstGeom prst="rect">
                      <a:avLst/>
                    </a:prstGeom>
                    <a:noFill/>
                  </p:spPr>
                  <p:txBody>
                    <a:bodyPr wrap="square" rtlCol="0">
                      <a:spAutoFit/>
                    </a:bodyPr>
                    <a:lstStyle/>
                    <a:p>
                      <a:r>
                        <a:rPr lang="en-GB" sz="1600" dirty="0">
                          <a:solidFill>
                            <a:schemeClr val="bg1"/>
                          </a:solidFill>
                        </a:rPr>
                        <a:t>Solar</a:t>
                      </a:r>
                    </a:p>
                  </p:txBody>
                </p:sp>
                <p:sp>
                  <p:nvSpPr>
                    <p:cNvPr id="49" name="ZoneTexte 48">
                      <a:extLst>
                        <a:ext uri="{FF2B5EF4-FFF2-40B4-BE49-F238E27FC236}">
                          <a16:creationId xmlns:a16="http://schemas.microsoft.com/office/drawing/2014/main" id="{F350EC30-403B-4375-A482-1AACF8BD106B}"/>
                        </a:ext>
                      </a:extLst>
                    </p:cNvPr>
                    <p:cNvSpPr txBox="1"/>
                    <p:nvPr/>
                  </p:nvSpPr>
                  <p:spPr>
                    <a:xfrm>
                      <a:off x="6433323" y="2935525"/>
                      <a:ext cx="1598917" cy="307777"/>
                    </a:xfrm>
                    <a:prstGeom prst="rect">
                      <a:avLst/>
                    </a:prstGeom>
                    <a:noFill/>
                  </p:spPr>
                  <p:txBody>
                    <a:bodyPr wrap="square" rtlCol="0">
                      <a:spAutoFit/>
                    </a:bodyPr>
                    <a:lstStyle/>
                    <a:p>
                      <a:r>
                        <a:rPr lang="en-GB" sz="1400" dirty="0">
                          <a:solidFill>
                            <a:schemeClr val="bg1"/>
                          </a:solidFill>
                        </a:rPr>
                        <a:t>Nuclear or Solar </a:t>
                      </a:r>
                    </a:p>
                  </p:txBody>
                </p:sp>
                <p:sp>
                  <p:nvSpPr>
                    <p:cNvPr id="50" name="ZoneTexte 49">
                      <a:extLst>
                        <a:ext uri="{FF2B5EF4-FFF2-40B4-BE49-F238E27FC236}">
                          <a16:creationId xmlns:a16="http://schemas.microsoft.com/office/drawing/2014/main" id="{0D6CDB26-0889-4B7C-9AFD-A20F62B27203}"/>
                        </a:ext>
                      </a:extLst>
                    </p:cNvPr>
                    <p:cNvSpPr txBox="1"/>
                    <p:nvPr/>
                  </p:nvSpPr>
                  <p:spPr>
                    <a:xfrm>
                      <a:off x="6643025" y="3239059"/>
                      <a:ext cx="1032427" cy="307777"/>
                    </a:xfrm>
                    <a:prstGeom prst="rect">
                      <a:avLst/>
                    </a:prstGeom>
                    <a:noFill/>
                  </p:spPr>
                  <p:txBody>
                    <a:bodyPr wrap="square" rtlCol="0">
                      <a:spAutoFit/>
                    </a:bodyPr>
                    <a:lstStyle/>
                    <a:p>
                      <a:r>
                        <a:rPr lang="en-GB" sz="1400" dirty="0">
                          <a:solidFill>
                            <a:schemeClr val="bg1"/>
                          </a:solidFill>
                        </a:rPr>
                        <a:t>Solar only</a:t>
                      </a:r>
                    </a:p>
                  </p:txBody>
                </p:sp>
                <p:sp>
                  <p:nvSpPr>
                    <p:cNvPr id="52" name="ZoneTexte 51">
                      <a:extLst>
                        <a:ext uri="{FF2B5EF4-FFF2-40B4-BE49-F238E27FC236}">
                          <a16:creationId xmlns:a16="http://schemas.microsoft.com/office/drawing/2014/main" id="{995B41F8-3FB9-4A0B-8EA3-95528674E7E7}"/>
                        </a:ext>
                      </a:extLst>
                    </p:cNvPr>
                    <p:cNvSpPr txBox="1"/>
                    <p:nvPr/>
                  </p:nvSpPr>
                  <p:spPr>
                    <a:xfrm>
                      <a:off x="6200355" y="1939538"/>
                      <a:ext cx="1844591" cy="338554"/>
                    </a:xfrm>
                    <a:prstGeom prst="rect">
                      <a:avLst/>
                    </a:prstGeom>
                    <a:noFill/>
                  </p:spPr>
                  <p:txBody>
                    <a:bodyPr wrap="square" rtlCol="0">
                      <a:spAutoFit/>
                    </a:bodyPr>
                    <a:lstStyle/>
                    <a:p>
                      <a:r>
                        <a:rPr lang="en-GB" sz="1600" dirty="0">
                          <a:solidFill>
                            <a:schemeClr val="bg1"/>
                          </a:solidFill>
                        </a:rPr>
                        <a:t>Nuclear Reactors</a:t>
                      </a:r>
                    </a:p>
                  </p:txBody>
                </p:sp>
              </p:grpSp>
              <p:sp>
                <p:nvSpPr>
                  <p:cNvPr id="51" name="ZoneTexte 50">
                    <a:extLst>
                      <a:ext uri="{FF2B5EF4-FFF2-40B4-BE49-F238E27FC236}">
                        <a16:creationId xmlns:a16="http://schemas.microsoft.com/office/drawing/2014/main" id="{587DFA42-61EB-41A3-96A7-10C6759E58D6}"/>
                      </a:ext>
                    </a:extLst>
                  </p:cNvPr>
                  <p:cNvSpPr txBox="1"/>
                  <p:nvPr/>
                </p:nvSpPr>
                <p:spPr>
                  <a:xfrm>
                    <a:off x="3958559" y="3463457"/>
                    <a:ext cx="1227163" cy="523220"/>
                  </a:xfrm>
                  <a:prstGeom prst="rect">
                    <a:avLst/>
                  </a:prstGeom>
                  <a:noFill/>
                </p:spPr>
                <p:txBody>
                  <a:bodyPr wrap="square" rtlCol="0">
                    <a:spAutoFit/>
                  </a:bodyPr>
                  <a:lstStyle/>
                  <a:p>
                    <a:r>
                      <a:rPr lang="en-GB" sz="1400" dirty="0">
                        <a:solidFill>
                          <a:schemeClr val="bg1"/>
                        </a:solidFill>
                      </a:rPr>
                      <a:t>Solar or radioisotopes</a:t>
                    </a:r>
                  </a:p>
                </p:txBody>
              </p:sp>
            </p:grpSp>
            <p:grpSp>
              <p:nvGrpSpPr>
                <p:cNvPr id="55" name="Groupe 54">
                  <a:extLst>
                    <a:ext uri="{FF2B5EF4-FFF2-40B4-BE49-F238E27FC236}">
                      <a16:creationId xmlns:a16="http://schemas.microsoft.com/office/drawing/2014/main" id="{0185E823-456E-4736-8145-B81E763A9F84}"/>
                    </a:ext>
                  </a:extLst>
                </p:cNvPr>
                <p:cNvGrpSpPr/>
                <p:nvPr/>
              </p:nvGrpSpPr>
              <p:grpSpPr>
                <a:xfrm>
                  <a:off x="2117256" y="1183355"/>
                  <a:ext cx="2985905" cy="1325857"/>
                  <a:chOff x="2117256" y="1183355"/>
                  <a:chExt cx="2985905" cy="1325857"/>
                </a:xfrm>
              </p:grpSpPr>
              <p:sp>
                <p:nvSpPr>
                  <p:cNvPr id="9" name="Rectangle à coins arrondis 12">
                    <a:extLst>
                      <a:ext uri="{FF2B5EF4-FFF2-40B4-BE49-F238E27FC236}">
                        <a16:creationId xmlns:a16="http://schemas.microsoft.com/office/drawing/2014/main" id="{CC98FD54-3122-4A8F-9056-73D2EF30F580}"/>
                      </a:ext>
                    </a:extLst>
                  </p:cNvPr>
                  <p:cNvSpPr/>
                  <p:nvPr/>
                </p:nvSpPr>
                <p:spPr>
                  <a:xfrm>
                    <a:off x="2117256" y="1183355"/>
                    <a:ext cx="1519646" cy="3207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NTP</a:t>
                    </a:r>
                  </a:p>
                </p:txBody>
              </p:sp>
              <p:sp>
                <p:nvSpPr>
                  <p:cNvPr id="10" name="Rectangle à coins arrondis 13">
                    <a:extLst>
                      <a:ext uri="{FF2B5EF4-FFF2-40B4-BE49-F238E27FC236}">
                        <a16:creationId xmlns:a16="http://schemas.microsoft.com/office/drawing/2014/main" id="{CD74077C-D131-42B6-B11A-4E061F122F40}"/>
                      </a:ext>
                    </a:extLst>
                  </p:cNvPr>
                  <p:cNvSpPr/>
                  <p:nvPr/>
                </p:nvSpPr>
                <p:spPr>
                  <a:xfrm>
                    <a:off x="3583515" y="2188435"/>
                    <a:ext cx="1519646" cy="3207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NEP</a:t>
                    </a:r>
                  </a:p>
                </p:txBody>
              </p:sp>
            </p:grpSp>
          </p:grpSp>
          <p:cxnSp>
            <p:nvCxnSpPr>
              <p:cNvPr id="58" name="Connecteur droit 57">
                <a:extLst>
                  <a:ext uri="{FF2B5EF4-FFF2-40B4-BE49-F238E27FC236}">
                    <a16:creationId xmlns:a16="http://schemas.microsoft.com/office/drawing/2014/main" id="{CB976A59-C8F5-4CDA-9150-FA5FC2C91F80}"/>
                  </a:ext>
                </a:extLst>
              </p:cNvPr>
              <p:cNvCxnSpPr/>
              <p:nvPr/>
            </p:nvCxnSpPr>
            <p:spPr>
              <a:xfrm>
                <a:off x="4814425" y="4089020"/>
                <a:ext cx="0" cy="153990"/>
              </a:xfrm>
              <a:prstGeom prst="line">
                <a:avLst/>
              </a:prstGeom>
            </p:spPr>
            <p:style>
              <a:lnRef idx="2">
                <a:schemeClr val="dk1"/>
              </a:lnRef>
              <a:fillRef idx="0">
                <a:schemeClr val="dk1"/>
              </a:fillRef>
              <a:effectRef idx="1">
                <a:schemeClr val="dk1"/>
              </a:effectRef>
              <a:fontRef idx="minor">
                <a:schemeClr val="tx1"/>
              </a:fontRef>
            </p:style>
          </p:cxnSp>
          <p:cxnSp>
            <p:nvCxnSpPr>
              <p:cNvPr id="59" name="Connecteur droit 58">
                <a:extLst>
                  <a:ext uri="{FF2B5EF4-FFF2-40B4-BE49-F238E27FC236}">
                    <a16:creationId xmlns:a16="http://schemas.microsoft.com/office/drawing/2014/main" id="{8A4485FE-B860-4E59-A0B5-29C2D055A8B7}"/>
                  </a:ext>
                </a:extLst>
              </p:cNvPr>
              <p:cNvCxnSpPr/>
              <p:nvPr/>
            </p:nvCxnSpPr>
            <p:spPr>
              <a:xfrm>
                <a:off x="5660245" y="4089020"/>
                <a:ext cx="0" cy="153990"/>
              </a:xfrm>
              <a:prstGeom prst="line">
                <a:avLst/>
              </a:prstGeom>
            </p:spPr>
            <p:style>
              <a:lnRef idx="2">
                <a:schemeClr val="dk1"/>
              </a:lnRef>
              <a:fillRef idx="0">
                <a:schemeClr val="dk1"/>
              </a:fillRef>
              <a:effectRef idx="1">
                <a:schemeClr val="dk1"/>
              </a:effectRef>
              <a:fontRef idx="minor">
                <a:schemeClr val="tx1"/>
              </a:fontRef>
            </p:style>
          </p:cxnSp>
          <p:cxnSp>
            <p:nvCxnSpPr>
              <p:cNvPr id="60" name="Connecteur droit 59">
                <a:extLst>
                  <a:ext uri="{FF2B5EF4-FFF2-40B4-BE49-F238E27FC236}">
                    <a16:creationId xmlns:a16="http://schemas.microsoft.com/office/drawing/2014/main" id="{FD782A99-C8C5-4F51-BC9E-5F3F56C12B3C}"/>
                  </a:ext>
                </a:extLst>
              </p:cNvPr>
              <p:cNvCxnSpPr/>
              <p:nvPr/>
            </p:nvCxnSpPr>
            <p:spPr>
              <a:xfrm>
                <a:off x="6463491" y="4089020"/>
                <a:ext cx="0" cy="153990"/>
              </a:xfrm>
              <a:prstGeom prst="line">
                <a:avLst/>
              </a:prstGeom>
            </p:spPr>
            <p:style>
              <a:lnRef idx="2">
                <a:schemeClr val="dk1"/>
              </a:lnRef>
              <a:fillRef idx="0">
                <a:schemeClr val="dk1"/>
              </a:fillRef>
              <a:effectRef idx="1">
                <a:schemeClr val="dk1"/>
              </a:effectRef>
              <a:fontRef idx="minor">
                <a:schemeClr val="tx1"/>
              </a:fontRef>
            </p:style>
          </p:cxnSp>
          <p:cxnSp>
            <p:nvCxnSpPr>
              <p:cNvPr id="61" name="Connecteur droit 60">
                <a:extLst>
                  <a:ext uri="{FF2B5EF4-FFF2-40B4-BE49-F238E27FC236}">
                    <a16:creationId xmlns:a16="http://schemas.microsoft.com/office/drawing/2014/main" id="{B0C67C61-8186-45CA-B9D0-86FD71F706AD}"/>
                  </a:ext>
                </a:extLst>
              </p:cNvPr>
              <p:cNvCxnSpPr/>
              <p:nvPr/>
            </p:nvCxnSpPr>
            <p:spPr>
              <a:xfrm>
                <a:off x="7276291" y="4089020"/>
                <a:ext cx="0" cy="153990"/>
              </a:xfrm>
              <a:prstGeom prst="line">
                <a:avLst/>
              </a:prstGeom>
            </p:spPr>
            <p:style>
              <a:lnRef idx="2">
                <a:schemeClr val="dk1"/>
              </a:lnRef>
              <a:fillRef idx="0">
                <a:schemeClr val="dk1"/>
              </a:fillRef>
              <a:effectRef idx="1">
                <a:schemeClr val="dk1"/>
              </a:effectRef>
              <a:fontRef idx="minor">
                <a:schemeClr val="tx1"/>
              </a:fontRef>
            </p:style>
          </p:cxnSp>
          <p:cxnSp>
            <p:nvCxnSpPr>
              <p:cNvPr id="62" name="Connecteur droit 61">
                <a:extLst>
                  <a:ext uri="{FF2B5EF4-FFF2-40B4-BE49-F238E27FC236}">
                    <a16:creationId xmlns:a16="http://schemas.microsoft.com/office/drawing/2014/main" id="{1356092C-D900-4372-8D6B-7FB269D5810F}"/>
                  </a:ext>
                </a:extLst>
              </p:cNvPr>
              <p:cNvCxnSpPr/>
              <p:nvPr/>
            </p:nvCxnSpPr>
            <p:spPr>
              <a:xfrm>
                <a:off x="8043400" y="4069712"/>
                <a:ext cx="0" cy="153990"/>
              </a:xfrm>
              <a:prstGeom prst="line">
                <a:avLst/>
              </a:prstGeom>
            </p:spPr>
            <p:style>
              <a:lnRef idx="2">
                <a:schemeClr val="dk1"/>
              </a:lnRef>
              <a:fillRef idx="0">
                <a:schemeClr val="dk1"/>
              </a:fillRef>
              <a:effectRef idx="1">
                <a:schemeClr val="dk1"/>
              </a:effectRef>
              <a:fontRef idx="minor">
                <a:schemeClr val="tx1"/>
              </a:fontRef>
            </p:style>
          </p:cxnSp>
          <p:cxnSp>
            <p:nvCxnSpPr>
              <p:cNvPr id="65" name="Connecteur droit 64">
                <a:extLst>
                  <a:ext uri="{FF2B5EF4-FFF2-40B4-BE49-F238E27FC236}">
                    <a16:creationId xmlns:a16="http://schemas.microsoft.com/office/drawing/2014/main" id="{F0E8EA2C-E077-4749-AFEF-BBBD887F426C}"/>
                  </a:ext>
                </a:extLst>
              </p:cNvPr>
              <p:cNvCxnSpPr>
                <a:cxnSpLocks/>
              </p:cNvCxnSpPr>
              <p:nvPr/>
            </p:nvCxnSpPr>
            <p:spPr>
              <a:xfrm flipH="1">
                <a:off x="4678597" y="1690843"/>
                <a:ext cx="135828" cy="0"/>
              </a:xfrm>
              <a:prstGeom prst="line">
                <a:avLst/>
              </a:prstGeom>
            </p:spPr>
            <p:style>
              <a:lnRef idx="2">
                <a:schemeClr val="dk1"/>
              </a:lnRef>
              <a:fillRef idx="0">
                <a:schemeClr val="dk1"/>
              </a:fillRef>
              <a:effectRef idx="1">
                <a:schemeClr val="dk1"/>
              </a:effectRef>
              <a:fontRef idx="minor">
                <a:schemeClr val="tx1"/>
              </a:fontRef>
            </p:style>
          </p:cxnSp>
          <p:cxnSp>
            <p:nvCxnSpPr>
              <p:cNvPr id="67" name="Connecteur droit 66">
                <a:extLst>
                  <a:ext uri="{FF2B5EF4-FFF2-40B4-BE49-F238E27FC236}">
                    <a16:creationId xmlns:a16="http://schemas.microsoft.com/office/drawing/2014/main" id="{6C8122B9-EF7E-45A0-ACA6-46600BFA6117}"/>
                  </a:ext>
                </a:extLst>
              </p:cNvPr>
              <p:cNvCxnSpPr>
                <a:cxnSpLocks/>
              </p:cNvCxnSpPr>
              <p:nvPr/>
            </p:nvCxnSpPr>
            <p:spPr>
              <a:xfrm flipH="1">
                <a:off x="4681552" y="2183762"/>
                <a:ext cx="135828" cy="0"/>
              </a:xfrm>
              <a:prstGeom prst="line">
                <a:avLst/>
              </a:prstGeom>
            </p:spPr>
            <p:style>
              <a:lnRef idx="2">
                <a:schemeClr val="dk1"/>
              </a:lnRef>
              <a:fillRef idx="0">
                <a:schemeClr val="dk1"/>
              </a:fillRef>
              <a:effectRef idx="1">
                <a:schemeClr val="dk1"/>
              </a:effectRef>
              <a:fontRef idx="minor">
                <a:schemeClr val="tx1"/>
              </a:fontRef>
            </p:style>
          </p:cxnSp>
          <p:cxnSp>
            <p:nvCxnSpPr>
              <p:cNvPr id="68" name="Connecteur droit 67">
                <a:extLst>
                  <a:ext uri="{FF2B5EF4-FFF2-40B4-BE49-F238E27FC236}">
                    <a16:creationId xmlns:a16="http://schemas.microsoft.com/office/drawing/2014/main" id="{649AC79C-0FBD-4894-9FED-A51CA4121150}"/>
                  </a:ext>
                </a:extLst>
              </p:cNvPr>
              <p:cNvCxnSpPr>
                <a:cxnSpLocks/>
              </p:cNvCxnSpPr>
              <p:nvPr/>
            </p:nvCxnSpPr>
            <p:spPr>
              <a:xfrm flipH="1">
                <a:off x="4681552" y="2667414"/>
                <a:ext cx="135828" cy="0"/>
              </a:xfrm>
              <a:prstGeom prst="line">
                <a:avLst/>
              </a:prstGeom>
            </p:spPr>
            <p:style>
              <a:lnRef idx="2">
                <a:schemeClr val="dk1"/>
              </a:lnRef>
              <a:fillRef idx="0">
                <a:schemeClr val="dk1"/>
              </a:fillRef>
              <a:effectRef idx="1">
                <a:schemeClr val="dk1"/>
              </a:effectRef>
              <a:fontRef idx="minor">
                <a:schemeClr val="tx1"/>
              </a:fontRef>
            </p:style>
          </p:cxnSp>
          <p:cxnSp>
            <p:nvCxnSpPr>
              <p:cNvPr id="69" name="Connecteur droit 68">
                <a:extLst>
                  <a:ext uri="{FF2B5EF4-FFF2-40B4-BE49-F238E27FC236}">
                    <a16:creationId xmlns:a16="http://schemas.microsoft.com/office/drawing/2014/main" id="{784A9087-3900-46C6-8A39-CE09FE03D8B4}"/>
                  </a:ext>
                </a:extLst>
              </p:cNvPr>
              <p:cNvCxnSpPr>
                <a:cxnSpLocks/>
              </p:cNvCxnSpPr>
              <p:nvPr/>
            </p:nvCxnSpPr>
            <p:spPr>
              <a:xfrm flipH="1">
                <a:off x="4681552" y="3152975"/>
                <a:ext cx="135828" cy="0"/>
              </a:xfrm>
              <a:prstGeom prst="line">
                <a:avLst/>
              </a:prstGeom>
            </p:spPr>
            <p:style>
              <a:lnRef idx="2">
                <a:schemeClr val="dk1"/>
              </a:lnRef>
              <a:fillRef idx="0">
                <a:schemeClr val="dk1"/>
              </a:fillRef>
              <a:effectRef idx="1">
                <a:schemeClr val="dk1"/>
              </a:effectRef>
              <a:fontRef idx="minor">
                <a:schemeClr val="tx1"/>
              </a:fontRef>
            </p:style>
          </p:cxnSp>
          <p:cxnSp>
            <p:nvCxnSpPr>
              <p:cNvPr id="70" name="Connecteur droit 69">
                <a:extLst>
                  <a:ext uri="{FF2B5EF4-FFF2-40B4-BE49-F238E27FC236}">
                    <a16:creationId xmlns:a16="http://schemas.microsoft.com/office/drawing/2014/main" id="{5AD9A684-846E-4D37-88DE-3CE7504900D7}"/>
                  </a:ext>
                </a:extLst>
              </p:cNvPr>
              <p:cNvCxnSpPr>
                <a:cxnSpLocks/>
              </p:cNvCxnSpPr>
              <p:nvPr/>
            </p:nvCxnSpPr>
            <p:spPr>
              <a:xfrm flipH="1">
                <a:off x="4681552" y="3639271"/>
                <a:ext cx="135828" cy="0"/>
              </a:xfrm>
              <a:prstGeom prst="line">
                <a:avLst/>
              </a:prstGeom>
            </p:spPr>
            <p:style>
              <a:lnRef idx="2">
                <a:schemeClr val="dk1"/>
              </a:lnRef>
              <a:fillRef idx="0">
                <a:schemeClr val="dk1"/>
              </a:fillRef>
              <a:effectRef idx="1">
                <a:schemeClr val="dk1"/>
              </a:effectRef>
              <a:fontRef idx="minor">
                <a:schemeClr val="tx1"/>
              </a:fontRef>
            </p:style>
          </p:cxnSp>
          <p:sp>
            <p:nvSpPr>
              <p:cNvPr id="71" name="ZoneTexte 70">
                <a:extLst>
                  <a:ext uri="{FF2B5EF4-FFF2-40B4-BE49-F238E27FC236}">
                    <a16:creationId xmlns:a16="http://schemas.microsoft.com/office/drawing/2014/main" id="{799BD985-C5BD-4630-A3DA-3BE23D2AAF09}"/>
                  </a:ext>
                </a:extLst>
              </p:cNvPr>
              <p:cNvSpPr txBox="1"/>
              <p:nvPr/>
            </p:nvSpPr>
            <p:spPr>
              <a:xfrm>
                <a:off x="4614090" y="4189313"/>
                <a:ext cx="598254" cy="307777"/>
              </a:xfrm>
              <a:prstGeom prst="rect">
                <a:avLst/>
              </a:prstGeom>
              <a:noFill/>
            </p:spPr>
            <p:txBody>
              <a:bodyPr wrap="square" rtlCol="0">
                <a:spAutoFit/>
              </a:bodyPr>
              <a:lstStyle/>
              <a:p>
                <a:r>
                  <a:rPr lang="en-GB" sz="1400" dirty="0"/>
                  <a:t>1 Hr</a:t>
                </a:r>
              </a:p>
            </p:txBody>
          </p:sp>
          <p:sp>
            <p:nvSpPr>
              <p:cNvPr id="72" name="ZoneTexte 71">
                <a:extLst>
                  <a:ext uri="{FF2B5EF4-FFF2-40B4-BE49-F238E27FC236}">
                    <a16:creationId xmlns:a16="http://schemas.microsoft.com/office/drawing/2014/main" id="{20478AF9-7BA0-4B9A-94AB-F30708B04705}"/>
                  </a:ext>
                </a:extLst>
              </p:cNvPr>
              <p:cNvSpPr txBox="1"/>
              <p:nvPr/>
            </p:nvSpPr>
            <p:spPr>
              <a:xfrm>
                <a:off x="5396416" y="4187714"/>
                <a:ext cx="598254" cy="307777"/>
              </a:xfrm>
              <a:prstGeom prst="rect">
                <a:avLst/>
              </a:prstGeom>
              <a:noFill/>
            </p:spPr>
            <p:txBody>
              <a:bodyPr wrap="square" rtlCol="0">
                <a:spAutoFit/>
              </a:bodyPr>
              <a:lstStyle/>
              <a:p>
                <a:r>
                  <a:rPr lang="en-GB" sz="1400" dirty="0"/>
                  <a:t>1 Day</a:t>
                </a:r>
              </a:p>
            </p:txBody>
          </p:sp>
          <p:sp>
            <p:nvSpPr>
              <p:cNvPr id="73" name="ZoneTexte 72">
                <a:extLst>
                  <a:ext uri="{FF2B5EF4-FFF2-40B4-BE49-F238E27FC236}">
                    <a16:creationId xmlns:a16="http://schemas.microsoft.com/office/drawing/2014/main" id="{BE389A96-A244-46A7-8036-F34AB4682955}"/>
                  </a:ext>
                </a:extLst>
              </p:cNvPr>
              <p:cNvSpPr txBox="1"/>
              <p:nvPr/>
            </p:nvSpPr>
            <p:spPr>
              <a:xfrm>
                <a:off x="6109730" y="4218988"/>
                <a:ext cx="815342" cy="307777"/>
              </a:xfrm>
              <a:prstGeom prst="rect">
                <a:avLst/>
              </a:prstGeom>
              <a:noFill/>
            </p:spPr>
            <p:txBody>
              <a:bodyPr wrap="square" rtlCol="0">
                <a:spAutoFit/>
              </a:bodyPr>
              <a:lstStyle/>
              <a:p>
                <a:r>
                  <a:rPr lang="en-GB" sz="1400" dirty="0"/>
                  <a:t>1 Month</a:t>
                </a:r>
              </a:p>
            </p:txBody>
          </p:sp>
          <p:sp>
            <p:nvSpPr>
              <p:cNvPr id="74" name="ZoneTexte 73">
                <a:extLst>
                  <a:ext uri="{FF2B5EF4-FFF2-40B4-BE49-F238E27FC236}">
                    <a16:creationId xmlns:a16="http://schemas.microsoft.com/office/drawing/2014/main" id="{AB4FE35A-8CD9-48E1-A75F-35792106CA6E}"/>
                  </a:ext>
                </a:extLst>
              </p:cNvPr>
              <p:cNvSpPr txBox="1"/>
              <p:nvPr/>
            </p:nvSpPr>
            <p:spPr>
              <a:xfrm>
                <a:off x="7039987" y="4214116"/>
                <a:ext cx="598254" cy="307777"/>
              </a:xfrm>
              <a:prstGeom prst="rect">
                <a:avLst/>
              </a:prstGeom>
              <a:noFill/>
            </p:spPr>
            <p:txBody>
              <a:bodyPr wrap="square" rtlCol="0">
                <a:spAutoFit/>
              </a:bodyPr>
              <a:lstStyle/>
              <a:p>
                <a:r>
                  <a:rPr lang="en-GB" sz="1400" dirty="0"/>
                  <a:t>1 </a:t>
                </a:r>
                <a:r>
                  <a:rPr lang="en-GB" sz="1400" dirty="0" err="1"/>
                  <a:t>Yr</a:t>
                </a:r>
                <a:endParaRPr lang="en-GB" sz="1400" dirty="0"/>
              </a:p>
            </p:txBody>
          </p:sp>
          <p:sp>
            <p:nvSpPr>
              <p:cNvPr id="75" name="ZoneTexte 74">
                <a:extLst>
                  <a:ext uri="{FF2B5EF4-FFF2-40B4-BE49-F238E27FC236}">
                    <a16:creationId xmlns:a16="http://schemas.microsoft.com/office/drawing/2014/main" id="{A95CF392-FE3E-44E7-A44E-2963726D0710}"/>
                  </a:ext>
                </a:extLst>
              </p:cNvPr>
              <p:cNvSpPr txBox="1"/>
              <p:nvPr/>
            </p:nvSpPr>
            <p:spPr>
              <a:xfrm>
                <a:off x="7720597" y="4225652"/>
                <a:ext cx="598254" cy="307777"/>
              </a:xfrm>
              <a:prstGeom prst="rect">
                <a:avLst/>
              </a:prstGeom>
              <a:noFill/>
            </p:spPr>
            <p:txBody>
              <a:bodyPr wrap="square" rtlCol="0">
                <a:spAutoFit/>
              </a:bodyPr>
              <a:lstStyle/>
              <a:p>
                <a:r>
                  <a:rPr lang="en-GB" sz="1400" dirty="0"/>
                  <a:t>10 </a:t>
                </a:r>
                <a:r>
                  <a:rPr lang="en-GB" sz="1400" dirty="0" err="1"/>
                  <a:t>Yr</a:t>
                </a:r>
                <a:endParaRPr lang="en-GB" sz="1400" dirty="0"/>
              </a:p>
            </p:txBody>
          </p:sp>
        </p:grpSp>
        <mc:AlternateContent xmlns:mc="http://schemas.openxmlformats.org/markup-compatibility/2006" xmlns:a14="http://schemas.microsoft.com/office/drawing/2010/main">
          <mc:Choice Requires="a14">
            <p:sp>
              <p:nvSpPr>
                <p:cNvPr id="79" name="ZoneTexte 78">
                  <a:extLst>
                    <a:ext uri="{FF2B5EF4-FFF2-40B4-BE49-F238E27FC236}">
                      <a16:creationId xmlns:a16="http://schemas.microsoft.com/office/drawing/2014/main" id="{D5A958F2-1155-4589-A6CB-E9E88295ADCD}"/>
                    </a:ext>
                  </a:extLst>
                </p:cNvPr>
                <p:cNvSpPr txBox="1"/>
                <p:nvPr/>
              </p:nvSpPr>
              <p:spPr>
                <a:xfrm>
                  <a:off x="4282895" y="3965909"/>
                  <a:ext cx="47820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10</m:t>
                            </m:r>
                          </m:e>
                          <m:sup>
                            <m:r>
                              <a:rPr lang="es-AR" sz="1600" b="0" i="1" smtClean="0">
                                <a:latin typeface="Cambria Math" panose="02040503050406030204" pitchFamily="18" charset="0"/>
                              </a:rPr>
                              <m:t>−1</m:t>
                            </m:r>
                          </m:sup>
                        </m:sSup>
                      </m:oMath>
                    </m:oMathPara>
                  </a14:m>
                  <a:endParaRPr lang="en-GB" sz="1600" dirty="0"/>
                </a:p>
              </p:txBody>
            </p:sp>
          </mc:Choice>
          <mc:Fallback xmlns="">
            <p:sp>
              <p:nvSpPr>
                <p:cNvPr id="79" name="ZoneTexte 78">
                  <a:extLst>
                    <a:ext uri="{FF2B5EF4-FFF2-40B4-BE49-F238E27FC236}">
                      <a16:creationId xmlns:a16="http://schemas.microsoft.com/office/drawing/2014/main" id="{D5A958F2-1155-4589-A6CB-E9E88295ADCD}"/>
                    </a:ext>
                  </a:extLst>
                </p:cNvPr>
                <p:cNvSpPr txBox="1">
                  <a:spLocks noRot="1" noChangeAspect="1" noMove="1" noResize="1" noEditPoints="1" noAdjustHandles="1" noChangeArrowheads="1" noChangeShapeType="1" noTextEdit="1"/>
                </p:cNvSpPr>
                <p:nvPr/>
              </p:nvSpPr>
              <p:spPr>
                <a:xfrm>
                  <a:off x="4282895" y="3965909"/>
                  <a:ext cx="478208" cy="246221"/>
                </a:xfrm>
                <a:prstGeom prst="rect">
                  <a:avLst/>
                </a:prstGeom>
                <a:blipFill>
                  <a:blip r:embed="rId4"/>
                  <a:stretch>
                    <a:fillRect l="-8861" r="-2532"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ZoneTexte 79">
                  <a:extLst>
                    <a:ext uri="{FF2B5EF4-FFF2-40B4-BE49-F238E27FC236}">
                      <a16:creationId xmlns:a16="http://schemas.microsoft.com/office/drawing/2014/main" id="{7ADA6A1E-1373-4D6B-8EFC-A4A084F224D9}"/>
                    </a:ext>
                  </a:extLst>
                </p:cNvPr>
                <p:cNvSpPr txBox="1"/>
                <p:nvPr/>
              </p:nvSpPr>
              <p:spPr>
                <a:xfrm>
                  <a:off x="4282895" y="3540085"/>
                  <a:ext cx="3692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10</m:t>
                            </m:r>
                          </m:e>
                          <m:sup>
                            <m:r>
                              <a:rPr lang="es-AR" sz="1600" b="0" i="1" smtClean="0">
                                <a:latin typeface="Cambria Math" panose="02040503050406030204" pitchFamily="18" charset="0"/>
                              </a:rPr>
                              <m:t>0</m:t>
                            </m:r>
                          </m:sup>
                        </m:sSup>
                      </m:oMath>
                    </m:oMathPara>
                  </a14:m>
                  <a:endParaRPr lang="en-GB" sz="1600" dirty="0"/>
                </a:p>
              </p:txBody>
            </p:sp>
          </mc:Choice>
          <mc:Fallback xmlns="">
            <p:sp>
              <p:nvSpPr>
                <p:cNvPr id="80" name="ZoneTexte 79">
                  <a:extLst>
                    <a:ext uri="{FF2B5EF4-FFF2-40B4-BE49-F238E27FC236}">
                      <a16:creationId xmlns:a16="http://schemas.microsoft.com/office/drawing/2014/main" id="{7ADA6A1E-1373-4D6B-8EFC-A4A084F224D9}"/>
                    </a:ext>
                  </a:extLst>
                </p:cNvPr>
                <p:cNvSpPr txBox="1">
                  <a:spLocks noRot="1" noChangeAspect="1" noMove="1" noResize="1" noEditPoints="1" noAdjustHandles="1" noChangeArrowheads="1" noChangeShapeType="1" noTextEdit="1"/>
                </p:cNvSpPr>
                <p:nvPr/>
              </p:nvSpPr>
              <p:spPr>
                <a:xfrm>
                  <a:off x="4282895" y="3540085"/>
                  <a:ext cx="369204" cy="246221"/>
                </a:xfrm>
                <a:prstGeom prst="rect">
                  <a:avLst/>
                </a:prstGeom>
                <a:blipFill>
                  <a:blip r:embed="rId5"/>
                  <a:stretch>
                    <a:fillRect l="-11475" t="-2500" r="-1639"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ZoneTexte 80">
                  <a:extLst>
                    <a:ext uri="{FF2B5EF4-FFF2-40B4-BE49-F238E27FC236}">
                      <a16:creationId xmlns:a16="http://schemas.microsoft.com/office/drawing/2014/main" id="{5A864705-DC51-4058-8EA6-CF00DE132B6C}"/>
                    </a:ext>
                  </a:extLst>
                </p:cNvPr>
                <p:cNvSpPr txBox="1"/>
                <p:nvPr/>
              </p:nvSpPr>
              <p:spPr>
                <a:xfrm>
                  <a:off x="4289528" y="3033508"/>
                  <a:ext cx="3648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10</m:t>
                            </m:r>
                          </m:e>
                          <m:sup>
                            <m:r>
                              <a:rPr lang="es-AR" sz="1600" b="0" i="1" smtClean="0">
                                <a:latin typeface="Cambria Math" panose="02040503050406030204" pitchFamily="18" charset="0"/>
                              </a:rPr>
                              <m:t>1</m:t>
                            </m:r>
                          </m:sup>
                        </m:sSup>
                      </m:oMath>
                    </m:oMathPara>
                  </a14:m>
                  <a:endParaRPr lang="en-GB" sz="1600" dirty="0"/>
                </a:p>
              </p:txBody>
            </p:sp>
          </mc:Choice>
          <mc:Fallback xmlns="">
            <p:sp>
              <p:nvSpPr>
                <p:cNvPr id="81" name="ZoneTexte 80">
                  <a:extLst>
                    <a:ext uri="{FF2B5EF4-FFF2-40B4-BE49-F238E27FC236}">
                      <a16:creationId xmlns:a16="http://schemas.microsoft.com/office/drawing/2014/main" id="{5A864705-DC51-4058-8EA6-CF00DE132B6C}"/>
                    </a:ext>
                  </a:extLst>
                </p:cNvPr>
                <p:cNvSpPr txBox="1">
                  <a:spLocks noRot="1" noChangeAspect="1" noMove="1" noResize="1" noEditPoints="1" noAdjustHandles="1" noChangeArrowheads="1" noChangeShapeType="1" noTextEdit="1"/>
                </p:cNvSpPr>
                <p:nvPr/>
              </p:nvSpPr>
              <p:spPr>
                <a:xfrm>
                  <a:off x="4289528" y="3033508"/>
                  <a:ext cx="364843" cy="246221"/>
                </a:xfrm>
                <a:prstGeom prst="rect">
                  <a:avLst/>
                </a:prstGeom>
                <a:blipFill>
                  <a:blip r:embed="rId6"/>
                  <a:stretch>
                    <a:fillRect l="-11667" t="-2500" r="-1667"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97A566C5-62CB-4110-990C-6FDCF7180D14}"/>
                    </a:ext>
                  </a:extLst>
                </p:cNvPr>
                <p:cNvSpPr txBox="1"/>
                <p:nvPr/>
              </p:nvSpPr>
              <p:spPr>
                <a:xfrm>
                  <a:off x="4289528" y="2538606"/>
                  <a:ext cx="3692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10</m:t>
                            </m:r>
                          </m:e>
                          <m:sup>
                            <m:r>
                              <a:rPr lang="es-AR" sz="1600" b="0" i="1" smtClean="0">
                                <a:latin typeface="Cambria Math" panose="02040503050406030204" pitchFamily="18" charset="0"/>
                              </a:rPr>
                              <m:t>2</m:t>
                            </m:r>
                          </m:sup>
                        </m:sSup>
                      </m:oMath>
                    </m:oMathPara>
                  </a14:m>
                  <a:endParaRPr lang="en-GB" sz="1600" dirty="0"/>
                </a:p>
              </p:txBody>
            </p:sp>
          </mc:Choice>
          <mc:Fallback xmlns="">
            <p:sp>
              <p:nvSpPr>
                <p:cNvPr id="82" name="ZoneTexte 81">
                  <a:extLst>
                    <a:ext uri="{FF2B5EF4-FFF2-40B4-BE49-F238E27FC236}">
                      <a16:creationId xmlns:a16="http://schemas.microsoft.com/office/drawing/2014/main" id="{97A566C5-62CB-4110-990C-6FDCF7180D14}"/>
                    </a:ext>
                  </a:extLst>
                </p:cNvPr>
                <p:cNvSpPr txBox="1">
                  <a:spLocks noRot="1" noChangeAspect="1" noMove="1" noResize="1" noEditPoints="1" noAdjustHandles="1" noChangeArrowheads="1" noChangeShapeType="1" noTextEdit="1"/>
                </p:cNvSpPr>
                <p:nvPr/>
              </p:nvSpPr>
              <p:spPr>
                <a:xfrm>
                  <a:off x="4289528" y="2538606"/>
                  <a:ext cx="369204" cy="246221"/>
                </a:xfrm>
                <a:prstGeom prst="rect">
                  <a:avLst/>
                </a:prstGeom>
                <a:blipFill>
                  <a:blip r:embed="rId7"/>
                  <a:stretch>
                    <a:fillRect l="-11475" r="-1639"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ZoneTexte 82">
                  <a:extLst>
                    <a:ext uri="{FF2B5EF4-FFF2-40B4-BE49-F238E27FC236}">
                      <a16:creationId xmlns:a16="http://schemas.microsoft.com/office/drawing/2014/main" id="{ABBD9FF9-6728-4216-B407-8F24928A7B1B}"/>
                    </a:ext>
                  </a:extLst>
                </p:cNvPr>
                <p:cNvSpPr txBox="1"/>
                <p:nvPr/>
              </p:nvSpPr>
              <p:spPr>
                <a:xfrm>
                  <a:off x="4296256" y="2045786"/>
                  <a:ext cx="3692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10</m:t>
                            </m:r>
                          </m:e>
                          <m:sup>
                            <m:r>
                              <a:rPr lang="es-AR" sz="1600" b="0" i="1" smtClean="0">
                                <a:latin typeface="Cambria Math" panose="02040503050406030204" pitchFamily="18" charset="0"/>
                              </a:rPr>
                              <m:t>3</m:t>
                            </m:r>
                          </m:sup>
                        </m:sSup>
                      </m:oMath>
                    </m:oMathPara>
                  </a14:m>
                  <a:endParaRPr lang="en-GB" sz="1600" dirty="0"/>
                </a:p>
              </p:txBody>
            </p:sp>
          </mc:Choice>
          <mc:Fallback xmlns="">
            <p:sp>
              <p:nvSpPr>
                <p:cNvPr id="83" name="ZoneTexte 82">
                  <a:extLst>
                    <a:ext uri="{FF2B5EF4-FFF2-40B4-BE49-F238E27FC236}">
                      <a16:creationId xmlns:a16="http://schemas.microsoft.com/office/drawing/2014/main" id="{ABBD9FF9-6728-4216-B407-8F24928A7B1B}"/>
                    </a:ext>
                  </a:extLst>
                </p:cNvPr>
                <p:cNvSpPr txBox="1">
                  <a:spLocks noRot="1" noChangeAspect="1" noMove="1" noResize="1" noEditPoints="1" noAdjustHandles="1" noChangeArrowheads="1" noChangeShapeType="1" noTextEdit="1"/>
                </p:cNvSpPr>
                <p:nvPr/>
              </p:nvSpPr>
              <p:spPr>
                <a:xfrm>
                  <a:off x="4296256" y="2045786"/>
                  <a:ext cx="369204" cy="246221"/>
                </a:xfrm>
                <a:prstGeom prst="rect">
                  <a:avLst/>
                </a:prstGeom>
                <a:blipFill>
                  <a:blip r:embed="rId8"/>
                  <a:stretch>
                    <a:fillRect l="-11475" t="-2500" r="-1639"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ZoneTexte 83">
                  <a:extLst>
                    <a:ext uri="{FF2B5EF4-FFF2-40B4-BE49-F238E27FC236}">
                      <a16:creationId xmlns:a16="http://schemas.microsoft.com/office/drawing/2014/main" id="{5047F902-89B1-4838-9EFE-C0F4FF1F2C7A}"/>
                    </a:ext>
                  </a:extLst>
                </p:cNvPr>
                <p:cNvSpPr txBox="1"/>
                <p:nvPr/>
              </p:nvSpPr>
              <p:spPr>
                <a:xfrm>
                  <a:off x="4305225" y="1572116"/>
                  <a:ext cx="3692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s-AR" sz="1600" b="0" i="1" smtClean="0">
                                <a:latin typeface="Cambria Math" panose="02040503050406030204" pitchFamily="18" charset="0"/>
                              </a:rPr>
                              <m:t>10</m:t>
                            </m:r>
                          </m:e>
                          <m:sup>
                            <m:r>
                              <a:rPr lang="es-AR" sz="1600" b="0" i="1" smtClean="0">
                                <a:latin typeface="Cambria Math" panose="02040503050406030204" pitchFamily="18" charset="0"/>
                              </a:rPr>
                              <m:t>4</m:t>
                            </m:r>
                          </m:sup>
                        </m:sSup>
                      </m:oMath>
                    </m:oMathPara>
                  </a14:m>
                  <a:endParaRPr lang="en-GB" sz="1600" dirty="0"/>
                </a:p>
              </p:txBody>
            </p:sp>
          </mc:Choice>
          <mc:Fallback xmlns="">
            <p:sp>
              <p:nvSpPr>
                <p:cNvPr id="84" name="ZoneTexte 83">
                  <a:extLst>
                    <a:ext uri="{FF2B5EF4-FFF2-40B4-BE49-F238E27FC236}">
                      <a16:creationId xmlns:a16="http://schemas.microsoft.com/office/drawing/2014/main" id="{5047F902-89B1-4838-9EFE-C0F4FF1F2C7A}"/>
                    </a:ext>
                  </a:extLst>
                </p:cNvPr>
                <p:cNvSpPr txBox="1">
                  <a:spLocks noRot="1" noChangeAspect="1" noMove="1" noResize="1" noEditPoints="1" noAdjustHandles="1" noChangeArrowheads="1" noChangeShapeType="1" noTextEdit="1"/>
                </p:cNvSpPr>
                <p:nvPr/>
              </p:nvSpPr>
              <p:spPr>
                <a:xfrm>
                  <a:off x="4305225" y="1572116"/>
                  <a:ext cx="369204" cy="246221"/>
                </a:xfrm>
                <a:prstGeom prst="rect">
                  <a:avLst/>
                </a:prstGeom>
                <a:blipFill>
                  <a:blip r:embed="rId9"/>
                  <a:stretch>
                    <a:fillRect l="-13333" r="-3333" b="-5000"/>
                  </a:stretch>
                </a:blipFill>
              </p:spPr>
              <p:txBody>
                <a:bodyPr/>
                <a:lstStyle/>
                <a:p>
                  <a:r>
                    <a:rPr lang="en-GB">
                      <a:noFill/>
                    </a:rPr>
                    <a:t> </a:t>
                  </a:r>
                </a:p>
              </p:txBody>
            </p:sp>
          </mc:Fallback>
        </mc:AlternateContent>
        <p:sp>
          <p:nvSpPr>
            <p:cNvPr id="85" name="ZoneTexte 84">
              <a:extLst>
                <a:ext uri="{FF2B5EF4-FFF2-40B4-BE49-F238E27FC236}">
                  <a16:creationId xmlns:a16="http://schemas.microsoft.com/office/drawing/2014/main" id="{617E9052-EE68-47EC-81AC-38C3CB3F113A}"/>
                </a:ext>
              </a:extLst>
            </p:cNvPr>
            <p:cNvSpPr txBox="1"/>
            <p:nvPr/>
          </p:nvSpPr>
          <p:spPr>
            <a:xfrm>
              <a:off x="5605998" y="4451654"/>
              <a:ext cx="1752600" cy="338554"/>
            </a:xfrm>
            <a:prstGeom prst="rect">
              <a:avLst/>
            </a:prstGeom>
            <a:noFill/>
          </p:spPr>
          <p:txBody>
            <a:bodyPr wrap="square" rtlCol="0">
              <a:spAutoFit/>
            </a:bodyPr>
            <a:lstStyle/>
            <a:p>
              <a:r>
                <a:rPr lang="en-GB" sz="1600" dirty="0"/>
                <a:t>Duration of use</a:t>
              </a:r>
            </a:p>
          </p:txBody>
        </p:sp>
        <p:sp>
          <p:nvSpPr>
            <p:cNvPr id="86" name="ZoneTexte 85">
              <a:extLst>
                <a:ext uri="{FF2B5EF4-FFF2-40B4-BE49-F238E27FC236}">
                  <a16:creationId xmlns:a16="http://schemas.microsoft.com/office/drawing/2014/main" id="{C8B2C65A-C159-4C4B-880B-393D1C505FF1}"/>
                </a:ext>
              </a:extLst>
            </p:cNvPr>
            <p:cNvSpPr txBox="1"/>
            <p:nvPr/>
          </p:nvSpPr>
          <p:spPr>
            <a:xfrm rot="16200000">
              <a:off x="3235981" y="2480530"/>
              <a:ext cx="1752600" cy="338554"/>
            </a:xfrm>
            <a:prstGeom prst="rect">
              <a:avLst/>
            </a:prstGeom>
            <a:noFill/>
          </p:spPr>
          <p:txBody>
            <a:bodyPr wrap="square" rtlCol="0">
              <a:spAutoFit/>
            </a:bodyPr>
            <a:lstStyle/>
            <a:p>
              <a:r>
                <a:rPr lang="en-GB" sz="1600" dirty="0"/>
                <a:t>Power Level (kW)</a:t>
              </a:r>
            </a:p>
          </p:txBody>
        </p:sp>
      </p:grpSp>
      <p:grpSp>
        <p:nvGrpSpPr>
          <p:cNvPr id="6" name="Groupe 5">
            <a:extLst>
              <a:ext uri="{FF2B5EF4-FFF2-40B4-BE49-F238E27FC236}">
                <a16:creationId xmlns:a16="http://schemas.microsoft.com/office/drawing/2014/main" id="{853C1A24-5ECA-43C8-B8BF-70F1855A1674}"/>
              </a:ext>
            </a:extLst>
          </p:cNvPr>
          <p:cNvGrpSpPr/>
          <p:nvPr/>
        </p:nvGrpSpPr>
        <p:grpSpPr>
          <a:xfrm>
            <a:off x="489590" y="2343987"/>
            <a:ext cx="3466198" cy="2366677"/>
            <a:chOff x="482178" y="2460850"/>
            <a:chExt cx="3466198" cy="2366677"/>
          </a:xfrm>
        </p:grpSpPr>
        <p:pic>
          <p:nvPicPr>
            <p:cNvPr id="46" name="Image 45">
              <a:extLst>
                <a:ext uri="{FF2B5EF4-FFF2-40B4-BE49-F238E27FC236}">
                  <a16:creationId xmlns:a16="http://schemas.microsoft.com/office/drawing/2014/main" id="{ACD4C552-0A3F-4854-8495-7A45C6AEE20D}"/>
                </a:ext>
              </a:extLst>
            </p:cNvPr>
            <p:cNvPicPr>
              <a:picLocks noChangeAspect="1"/>
            </p:cNvPicPr>
            <p:nvPr/>
          </p:nvPicPr>
          <p:blipFill>
            <a:blip r:embed="rId10"/>
            <a:stretch>
              <a:fillRect/>
            </a:stretch>
          </p:blipFill>
          <p:spPr>
            <a:xfrm>
              <a:off x="482178" y="2460912"/>
              <a:ext cx="3466198" cy="2366615"/>
            </a:xfrm>
            <a:prstGeom prst="rect">
              <a:avLst/>
            </a:prstGeom>
          </p:spPr>
        </p:pic>
        <p:sp>
          <p:nvSpPr>
            <p:cNvPr id="3" name="Ellipse 2">
              <a:extLst>
                <a:ext uri="{FF2B5EF4-FFF2-40B4-BE49-F238E27FC236}">
                  <a16:creationId xmlns:a16="http://schemas.microsoft.com/office/drawing/2014/main" id="{5D3E468F-06A9-4D5E-B5E2-9106A25E628E}"/>
                </a:ext>
              </a:extLst>
            </p:cNvPr>
            <p:cNvSpPr/>
            <p:nvPr/>
          </p:nvSpPr>
          <p:spPr>
            <a:xfrm>
              <a:off x="1006676" y="2460850"/>
              <a:ext cx="470947" cy="77213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Connecteur droit avec flèche 6">
              <a:extLst>
                <a:ext uri="{FF2B5EF4-FFF2-40B4-BE49-F238E27FC236}">
                  <a16:creationId xmlns:a16="http://schemas.microsoft.com/office/drawing/2014/main" id="{DADD64A5-8D32-4C51-9B25-0D091FF0F1E3}"/>
                </a:ext>
              </a:extLst>
            </p:cNvPr>
            <p:cNvCxnSpPr/>
            <p:nvPr/>
          </p:nvCxnSpPr>
          <p:spPr>
            <a:xfrm flipH="1" flipV="1">
              <a:off x="1477623" y="2846919"/>
              <a:ext cx="458333" cy="1396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ADC21CC2-61CB-42A3-82B8-7CE761B4CF54}"/>
                </a:ext>
              </a:extLst>
            </p:cNvPr>
            <p:cNvSpPr txBox="1"/>
            <p:nvPr/>
          </p:nvSpPr>
          <p:spPr>
            <a:xfrm>
              <a:off x="1557249" y="2943080"/>
              <a:ext cx="1474263" cy="646331"/>
            </a:xfrm>
            <a:prstGeom prst="rect">
              <a:avLst/>
            </a:prstGeom>
            <a:noFill/>
          </p:spPr>
          <p:txBody>
            <a:bodyPr wrap="square" rtlCol="0">
              <a:spAutoFit/>
            </a:bodyPr>
            <a:lstStyle/>
            <a:p>
              <a:r>
                <a:rPr lang="en-GB" dirty="0">
                  <a:solidFill>
                    <a:srgbClr val="FF0000"/>
                  </a:solidFill>
                </a:rPr>
                <a:t>Solar works well here</a:t>
              </a:r>
            </a:p>
          </p:txBody>
        </p:sp>
      </p:grpSp>
      <p:sp>
        <p:nvSpPr>
          <p:cNvPr id="13" name="ZoneTexte 12">
            <a:extLst>
              <a:ext uri="{FF2B5EF4-FFF2-40B4-BE49-F238E27FC236}">
                <a16:creationId xmlns:a16="http://schemas.microsoft.com/office/drawing/2014/main" id="{CC957434-E40B-4398-98E1-DC758454AFF5}"/>
              </a:ext>
            </a:extLst>
          </p:cNvPr>
          <p:cNvSpPr txBox="1"/>
          <p:nvPr/>
        </p:nvSpPr>
        <p:spPr>
          <a:xfrm>
            <a:off x="5816927" y="663784"/>
            <a:ext cx="3284503" cy="369332"/>
          </a:xfrm>
          <a:prstGeom prst="rect">
            <a:avLst/>
          </a:prstGeom>
          <a:noFill/>
        </p:spPr>
        <p:txBody>
          <a:bodyPr wrap="square" rtlCol="0">
            <a:spAutoFit/>
          </a:bodyPr>
          <a:lstStyle/>
          <a:p>
            <a:r>
              <a:rPr lang="fr-FR" b="1" i="1" dirty="0">
                <a:solidFill>
                  <a:srgbClr val="FFF3A9"/>
                </a:solidFill>
              </a:rPr>
              <a:t>High Power &amp; Long Duration</a:t>
            </a:r>
            <a:endParaRPr lang="en-GB" b="1" i="1" dirty="0">
              <a:solidFill>
                <a:srgbClr val="FFF3A9"/>
              </a:solidFill>
            </a:endParaRPr>
          </a:p>
        </p:txBody>
      </p:sp>
      <p:cxnSp>
        <p:nvCxnSpPr>
          <p:cNvPr id="15" name="Connecteur droit avec flèche 14">
            <a:extLst>
              <a:ext uri="{FF2B5EF4-FFF2-40B4-BE49-F238E27FC236}">
                <a16:creationId xmlns:a16="http://schemas.microsoft.com/office/drawing/2014/main" id="{92E85F0C-71DC-4929-A57A-862D2E3C6888}"/>
              </a:ext>
            </a:extLst>
          </p:cNvPr>
          <p:cNvCxnSpPr>
            <a:cxnSpLocks/>
            <a:stCxn id="13" idx="2"/>
            <a:endCxn id="52" idx="0"/>
          </p:cNvCxnSpPr>
          <p:nvPr/>
        </p:nvCxnSpPr>
        <p:spPr>
          <a:xfrm flipH="1">
            <a:off x="7349049" y="1033116"/>
            <a:ext cx="110130" cy="82952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369977F7-C15C-4C50-AA00-D1CCDC49E52C}"/>
              </a:ext>
            </a:extLst>
          </p:cNvPr>
          <p:cNvSpPr txBox="1"/>
          <p:nvPr/>
        </p:nvSpPr>
        <p:spPr>
          <a:xfrm>
            <a:off x="2080260" y="4719519"/>
            <a:ext cx="442750" cy="369332"/>
          </a:xfrm>
          <a:prstGeom prst="rect">
            <a:avLst/>
          </a:prstGeom>
          <a:noFill/>
        </p:spPr>
        <p:txBody>
          <a:bodyPr wrap="none" rtlCol="0">
            <a:spAutoFit/>
          </a:bodyPr>
          <a:lstStyle/>
          <a:p>
            <a:r>
              <a:rPr lang="en-GB" dirty="0"/>
              <a:t>[1]</a:t>
            </a:r>
          </a:p>
        </p:txBody>
      </p:sp>
    </p:spTree>
    <p:extLst>
      <p:ext uri="{BB962C8B-B14F-4D97-AF65-F5344CB8AC3E}">
        <p14:creationId xmlns:p14="http://schemas.microsoft.com/office/powerpoint/2010/main" val="40770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AD186-E641-4AB7-BF85-294D23B1116B}"/>
              </a:ext>
            </a:extLst>
          </p:cNvPr>
          <p:cNvSpPr>
            <a:spLocks noGrp="1"/>
          </p:cNvSpPr>
          <p:nvPr>
            <p:ph type="title"/>
          </p:nvPr>
        </p:nvSpPr>
        <p:spPr/>
        <p:txBody>
          <a:bodyPr>
            <a:normAutofit fontScale="90000"/>
          </a:bodyPr>
          <a:lstStyle/>
          <a:p>
            <a:r>
              <a:rPr lang="en-US" dirty="0"/>
              <a:t>Architecture of a Nuclear Electric Propulsion (NEP) System</a:t>
            </a:r>
            <a:endParaRPr lang="en-GB" dirty="0"/>
          </a:p>
        </p:txBody>
      </p:sp>
      <p:sp>
        <p:nvSpPr>
          <p:cNvPr id="4" name="Espace réservé du numéro de diapositive 3">
            <a:extLst>
              <a:ext uri="{FF2B5EF4-FFF2-40B4-BE49-F238E27FC236}">
                <a16:creationId xmlns:a16="http://schemas.microsoft.com/office/drawing/2014/main" id="{2584CCFC-B53D-479C-AF73-DBE1697C6648}"/>
              </a:ext>
            </a:extLst>
          </p:cNvPr>
          <p:cNvSpPr>
            <a:spLocks noGrp="1"/>
          </p:cNvSpPr>
          <p:nvPr>
            <p:ph type="sldNum" sz="quarter" idx="12"/>
          </p:nvPr>
        </p:nvSpPr>
        <p:spPr/>
        <p:txBody>
          <a:bodyPr/>
          <a:lstStyle/>
          <a:p>
            <a:fld id="{0ABA5874-CF4A-CC44-94E1-74AC7DBBA936}" type="slidenum">
              <a:rPr lang="en-US" noProof="0" smtClean="0"/>
              <a:t>7</a:t>
            </a:fld>
            <a:endParaRPr lang="en-US" noProof="0" dirty="0"/>
          </a:p>
        </p:txBody>
      </p:sp>
      <p:sp>
        <p:nvSpPr>
          <p:cNvPr id="5" name="Espace réservé du pied de page 4">
            <a:extLst>
              <a:ext uri="{FF2B5EF4-FFF2-40B4-BE49-F238E27FC236}">
                <a16:creationId xmlns:a16="http://schemas.microsoft.com/office/drawing/2014/main" id="{EF2DD4FA-F4BB-463C-9D50-571DEF16CC4C}"/>
              </a:ext>
            </a:extLst>
          </p:cNvPr>
          <p:cNvSpPr>
            <a:spLocks noGrp="1"/>
          </p:cNvSpPr>
          <p:nvPr>
            <p:ph type="ftr" sz="quarter" idx="10"/>
          </p:nvPr>
        </p:nvSpPr>
        <p:spPr/>
        <p:txBody>
          <a:bodyPr/>
          <a:lstStyle/>
          <a:p>
            <a:r>
              <a:rPr lang="fr-FR" dirty="0"/>
              <a:t>CST</a:t>
            </a:r>
            <a:endParaRPr lang="en-US" dirty="0"/>
          </a:p>
        </p:txBody>
      </p:sp>
      <p:sp>
        <p:nvSpPr>
          <p:cNvPr id="7" name="ZoneTexte 46">
            <a:extLst>
              <a:ext uri="{FF2B5EF4-FFF2-40B4-BE49-F238E27FC236}">
                <a16:creationId xmlns:a16="http://schemas.microsoft.com/office/drawing/2014/main" id="{6FA70225-917C-4493-8BDD-77EC003D7FE5}"/>
              </a:ext>
            </a:extLst>
          </p:cNvPr>
          <p:cNvSpPr txBox="1"/>
          <p:nvPr/>
        </p:nvSpPr>
        <p:spPr>
          <a:xfrm>
            <a:off x="2730832" y="756306"/>
            <a:ext cx="1039067" cy="646331"/>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t> </a:t>
            </a:r>
          </a:p>
          <a:p>
            <a:pPr algn="ctr"/>
            <a:r>
              <a:rPr lang="en-GB" dirty="0"/>
              <a:t>Shielding</a:t>
            </a:r>
          </a:p>
        </p:txBody>
      </p:sp>
      <p:sp>
        <p:nvSpPr>
          <p:cNvPr id="8" name="ZoneTexte 46">
            <a:extLst>
              <a:ext uri="{FF2B5EF4-FFF2-40B4-BE49-F238E27FC236}">
                <a16:creationId xmlns:a16="http://schemas.microsoft.com/office/drawing/2014/main" id="{471FD248-81DF-4CAC-802C-C1CBFBDEBB6B}"/>
              </a:ext>
            </a:extLst>
          </p:cNvPr>
          <p:cNvSpPr txBox="1"/>
          <p:nvPr/>
        </p:nvSpPr>
        <p:spPr>
          <a:xfrm>
            <a:off x="3725288" y="776894"/>
            <a:ext cx="1115434" cy="646331"/>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t> </a:t>
            </a:r>
          </a:p>
          <a:p>
            <a:pPr algn="ctr"/>
            <a:r>
              <a:rPr lang="en-GB" dirty="0"/>
              <a:t>Converter</a:t>
            </a:r>
          </a:p>
        </p:txBody>
      </p:sp>
      <p:sp>
        <p:nvSpPr>
          <p:cNvPr id="9" name="ZoneTexte 46">
            <a:extLst>
              <a:ext uri="{FF2B5EF4-FFF2-40B4-BE49-F238E27FC236}">
                <a16:creationId xmlns:a16="http://schemas.microsoft.com/office/drawing/2014/main" id="{09E4B587-E9CC-4B3F-8D9D-870255A88426}"/>
              </a:ext>
            </a:extLst>
          </p:cNvPr>
          <p:cNvSpPr txBox="1"/>
          <p:nvPr/>
        </p:nvSpPr>
        <p:spPr>
          <a:xfrm>
            <a:off x="4995811" y="776894"/>
            <a:ext cx="980205" cy="646331"/>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t> </a:t>
            </a:r>
          </a:p>
          <a:p>
            <a:pPr algn="ctr"/>
            <a:r>
              <a:rPr lang="en-GB" dirty="0"/>
              <a:t>Radiator</a:t>
            </a:r>
          </a:p>
        </p:txBody>
      </p:sp>
      <p:grpSp>
        <p:nvGrpSpPr>
          <p:cNvPr id="51" name="Groupe 50">
            <a:extLst>
              <a:ext uri="{FF2B5EF4-FFF2-40B4-BE49-F238E27FC236}">
                <a16:creationId xmlns:a16="http://schemas.microsoft.com/office/drawing/2014/main" id="{AA58EF79-65A0-40E3-92F4-396307D35CC7}"/>
              </a:ext>
            </a:extLst>
          </p:cNvPr>
          <p:cNvGrpSpPr/>
          <p:nvPr/>
        </p:nvGrpSpPr>
        <p:grpSpPr>
          <a:xfrm>
            <a:off x="1914076" y="2129251"/>
            <a:ext cx="2271957" cy="722086"/>
            <a:chOff x="1835788" y="2480776"/>
            <a:chExt cx="2271957" cy="722086"/>
          </a:xfrm>
        </p:grpSpPr>
        <p:sp>
          <p:nvSpPr>
            <p:cNvPr id="11" name="Rectangle : coins arrondis 10">
              <a:extLst>
                <a:ext uri="{FF2B5EF4-FFF2-40B4-BE49-F238E27FC236}">
                  <a16:creationId xmlns:a16="http://schemas.microsoft.com/office/drawing/2014/main" id="{683B40ED-62FF-418E-B81A-E3C57DC1D762}"/>
                </a:ext>
              </a:extLst>
            </p:cNvPr>
            <p:cNvSpPr/>
            <p:nvPr/>
          </p:nvSpPr>
          <p:spPr>
            <a:xfrm rot="5400000">
              <a:off x="3332669" y="1954439"/>
              <a:ext cx="45719" cy="1504431"/>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2" name="Rectangle : coins arrondis 11">
              <a:extLst>
                <a:ext uri="{FF2B5EF4-FFF2-40B4-BE49-F238E27FC236}">
                  <a16:creationId xmlns:a16="http://schemas.microsoft.com/office/drawing/2014/main" id="{5B93CCAE-B5D6-4308-973F-538DE80E4746}"/>
                </a:ext>
              </a:extLst>
            </p:cNvPr>
            <p:cNvSpPr/>
            <p:nvPr/>
          </p:nvSpPr>
          <p:spPr>
            <a:xfrm rot="5400000">
              <a:off x="3332669" y="2253480"/>
              <a:ext cx="45719" cy="1504432"/>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3" name="Rectangle : coins arrondis 12">
              <a:extLst>
                <a:ext uri="{FF2B5EF4-FFF2-40B4-BE49-F238E27FC236}">
                  <a16:creationId xmlns:a16="http://schemas.microsoft.com/office/drawing/2014/main" id="{F069EFA9-9CCC-4FE7-91F8-8A6DD347EA48}"/>
                </a:ext>
              </a:extLst>
            </p:cNvPr>
            <p:cNvSpPr/>
            <p:nvPr/>
          </p:nvSpPr>
          <p:spPr>
            <a:xfrm>
              <a:off x="1835788" y="2480776"/>
              <a:ext cx="765371" cy="72208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grpSp>
      <p:cxnSp>
        <p:nvCxnSpPr>
          <p:cNvPr id="14" name="Connecteur droit avec flèche 13">
            <a:extLst>
              <a:ext uri="{FF2B5EF4-FFF2-40B4-BE49-F238E27FC236}">
                <a16:creationId xmlns:a16="http://schemas.microsoft.com/office/drawing/2014/main" id="{D1348809-5E9C-4006-BDAD-29EDE10D8DF0}"/>
              </a:ext>
            </a:extLst>
          </p:cNvPr>
          <p:cNvCxnSpPr>
            <a:cxnSpLocks/>
            <a:stCxn id="15" idx="2"/>
            <a:endCxn id="13" idx="0"/>
          </p:cNvCxnSpPr>
          <p:nvPr/>
        </p:nvCxnSpPr>
        <p:spPr>
          <a:xfrm>
            <a:off x="2274460" y="1417835"/>
            <a:ext cx="47324" cy="7114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ZoneTexte 38">
            <a:extLst>
              <a:ext uri="{FF2B5EF4-FFF2-40B4-BE49-F238E27FC236}">
                <a16:creationId xmlns:a16="http://schemas.microsoft.com/office/drawing/2014/main" id="{EDF334CB-DEAF-499C-B04E-4816F052D1F3}"/>
              </a:ext>
            </a:extLst>
          </p:cNvPr>
          <p:cNvSpPr txBox="1"/>
          <p:nvPr/>
        </p:nvSpPr>
        <p:spPr>
          <a:xfrm>
            <a:off x="1796365" y="1048504"/>
            <a:ext cx="906145"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AR" dirty="0"/>
              <a:t>Reactor</a:t>
            </a:r>
            <a:endParaRPr lang="fr-FR" dirty="0"/>
          </a:p>
        </p:txBody>
      </p:sp>
      <p:sp>
        <p:nvSpPr>
          <p:cNvPr id="16" name="Trapèze 15">
            <a:extLst>
              <a:ext uri="{FF2B5EF4-FFF2-40B4-BE49-F238E27FC236}">
                <a16:creationId xmlns:a16="http://schemas.microsoft.com/office/drawing/2014/main" id="{355494CB-5EA5-43EC-9D98-A3F49C95AC0B}"/>
              </a:ext>
            </a:extLst>
          </p:cNvPr>
          <p:cNvSpPr/>
          <p:nvPr/>
        </p:nvSpPr>
        <p:spPr>
          <a:xfrm rot="16200000">
            <a:off x="2641944" y="1973164"/>
            <a:ext cx="1473771" cy="1039070"/>
          </a:xfrm>
          <a:prstGeom prst="trapezoid">
            <a:avLst>
              <a:gd name="adj" fmla="val 19466"/>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cxnSp>
        <p:nvCxnSpPr>
          <p:cNvPr id="17" name="Connecteur droit avec flèche 16">
            <a:extLst>
              <a:ext uri="{FF2B5EF4-FFF2-40B4-BE49-F238E27FC236}">
                <a16:creationId xmlns:a16="http://schemas.microsoft.com/office/drawing/2014/main" id="{9E147F5A-DD2C-4FF5-89DC-EA57F18B1F7D}"/>
              </a:ext>
            </a:extLst>
          </p:cNvPr>
          <p:cNvCxnSpPr>
            <a:cxnSpLocks/>
            <a:stCxn id="7" idx="2"/>
          </p:cNvCxnSpPr>
          <p:nvPr/>
        </p:nvCxnSpPr>
        <p:spPr>
          <a:xfrm flipH="1">
            <a:off x="3276101" y="1402637"/>
            <a:ext cx="2957" cy="555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52" name="Groupe 51">
            <a:extLst>
              <a:ext uri="{FF2B5EF4-FFF2-40B4-BE49-F238E27FC236}">
                <a16:creationId xmlns:a16="http://schemas.microsoft.com/office/drawing/2014/main" id="{6FE74F92-2C45-4AD6-99A8-DCF7C0BC2975}"/>
              </a:ext>
            </a:extLst>
          </p:cNvPr>
          <p:cNvGrpSpPr/>
          <p:nvPr/>
        </p:nvGrpSpPr>
        <p:grpSpPr>
          <a:xfrm>
            <a:off x="4090784" y="2139321"/>
            <a:ext cx="599231" cy="729860"/>
            <a:chOff x="4012496" y="2490846"/>
            <a:chExt cx="599231" cy="729860"/>
          </a:xfrm>
        </p:grpSpPr>
        <p:grpSp>
          <p:nvGrpSpPr>
            <p:cNvPr id="20" name="Groupe 19">
              <a:extLst>
                <a:ext uri="{FF2B5EF4-FFF2-40B4-BE49-F238E27FC236}">
                  <a16:creationId xmlns:a16="http://schemas.microsoft.com/office/drawing/2014/main" id="{3F92D6B9-F845-4F52-BEC7-A40C8C5C110E}"/>
                </a:ext>
              </a:extLst>
            </p:cNvPr>
            <p:cNvGrpSpPr/>
            <p:nvPr/>
          </p:nvGrpSpPr>
          <p:grpSpPr>
            <a:xfrm>
              <a:off x="4012496" y="2490846"/>
              <a:ext cx="599231" cy="245969"/>
              <a:chOff x="3187700" y="625567"/>
              <a:chExt cx="542081" cy="245969"/>
            </a:xfrm>
          </p:grpSpPr>
          <p:sp>
            <p:nvSpPr>
              <p:cNvPr id="44" name="Rectangle : coins arrondis 43">
                <a:extLst>
                  <a:ext uri="{FF2B5EF4-FFF2-40B4-BE49-F238E27FC236}">
                    <a16:creationId xmlns:a16="http://schemas.microsoft.com/office/drawing/2014/main" id="{B231438E-18E3-4C07-B300-2341974A6F7F}"/>
                  </a:ext>
                </a:extLst>
              </p:cNvPr>
              <p:cNvSpPr/>
              <p:nvPr/>
            </p:nvSpPr>
            <p:spPr>
              <a:xfrm>
                <a:off x="3187700" y="687481"/>
                <a:ext cx="392013"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5" name="Rectangle : coins arrondis 44">
                <a:extLst>
                  <a:ext uri="{FF2B5EF4-FFF2-40B4-BE49-F238E27FC236}">
                    <a16:creationId xmlns:a16="http://schemas.microsoft.com/office/drawing/2014/main" id="{0A22F0F2-5AAE-42E4-9116-CBC1E8835BEF}"/>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25" name="Groupe 24">
              <a:extLst>
                <a:ext uri="{FF2B5EF4-FFF2-40B4-BE49-F238E27FC236}">
                  <a16:creationId xmlns:a16="http://schemas.microsoft.com/office/drawing/2014/main" id="{536FBED8-92B4-413C-A3A0-585A586BFBF8}"/>
                </a:ext>
              </a:extLst>
            </p:cNvPr>
            <p:cNvGrpSpPr/>
            <p:nvPr/>
          </p:nvGrpSpPr>
          <p:grpSpPr>
            <a:xfrm>
              <a:off x="4020479" y="2974737"/>
              <a:ext cx="583409" cy="245969"/>
              <a:chOff x="3146372" y="625567"/>
              <a:chExt cx="583409" cy="245969"/>
            </a:xfrm>
          </p:grpSpPr>
          <p:sp>
            <p:nvSpPr>
              <p:cNvPr id="42" name="Rectangle : coins arrondis 41">
                <a:extLst>
                  <a:ext uri="{FF2B5EF4-FFF2-40B4-BE49-F238E27FC236}">
                    <a16:creationId xmlns:a16="http://schemas.microsoft.com/office/drawing/2014/main" id="{3205F709-9778-41E6-9FC3-06891EADFC06}"/>
                  </a:ext>
                </a:extLst>
              </p:cNvPr>
              <p:cNvSpPr/>
              <p:nvPr/>
            </p:nvSpPr>
            <p:spPr>
              <a:xfrm>
                <a:off x="3146372" y="687481"/>
                <a:ext cx="433341"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3" name="Rectangle : coins arrondis 42">
                <a:extLst>
                  <a:ext uri="{FF2B5EF4-FFF2-40B4-BE49-F238E27FC236}">
                    <a16:creationId xmlns:a16="http://schemas.microsoft.com/office/drawing/2014/main" id="{672F71D7-5B96-43BE-BBA8-D2A91BDBE6D3}"/>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grpSp>
        <p:nvGrpSpPr>
          <p:cNvPr id="53" name="Groupe 52">
            <a:extLst>
              <a:ext uri="{FF2B5EF4-FFF2-40B4-BE49-F238E27FC236}">
                <a16:creationId xmlns:a16="http://schemas.microsoft.com/office/drawing/2014/main" id="{61F76629-A2BB-48A9-9DD5-F02E59E3DE65}"/>
              </a:ext>
            </a:extLst>
          </p:cNvPr>
          <p:cNvGrpSpPr/>
          <p:nvPr/>
        </p:nvGrpSpPr>
        <p:grpSpPr>
          <a:xfrm>
            <a:off x="4328369" y="1648057"/>
            <a:ext cx="2033324" cy="1724500"/>
            <a:chOff x="4250081" y="1999582"/>
            <a:chExt cx="2033324" cy="1724500"/>
          </a:xfrm>
        </p:grpSpPr>
        <p:sp>
          <p:nvSpPr>
            <p:cNvPr id="18" name="Rectangle 17">
              <a:extLst>
                <a:ext uri="{FF2B5EF4-FFF2-40B4-BE49-F238E27FC236}">
                  <a16:creationId xmlns:a16="http://schemas.microsoft.com/office/drawing/2014/main" id="{FBCE5764-2C4F-448E-A292-3B5A06963515}"/>
                </a:ext>
              </a:extLst>
            </p:cNvPr>
            <p:cNvSpPr/>
            <p:nvPr/>
          </p:nvSpPr>
          <p:spPr>
            <a:xfrm rot="5400000">
              <a:off x="5376635" y="1375884"/>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9" name="Rectangle : coins arrondis 18">
              <a:extLst>
                <a:ext uri="{FF2B5EF4-FFF2-40B4-BE49-F238E27FC236}">
                  <a16:creationId xmlns:a16="http://schemas.microsoft.com/office/drawing/2014/main" id="{66571FE6-50A4-4DF9-BFA7-BC5CF9407E99}"/>
                </a:ext>
              </a:extLst>
            </p:cNvPr>
            <p:cNvSpPr/>
            <p:nvPr/>
          </p:nvSpPr>
          <p:spPr>
            <a:xfrm rot="5400000">
              <a:off x="5236031" y="1292815"/>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1" name="Rectangle : coins arrondis 20">
              <a:extLst>
                <a:ext uri="{FF2B5EF4-FFF2-40B4-BE49-F238E27FC236}">
                  <a16:creationId xmlns:a16="http://schemas.microsoft.com/office/drawing/2014/main" id="{2F36CF70-ECE3-4E15-B9AB-FBA9EBE61C8E}"/>
                </a:ext>
              </a:extLst>
            </p:cNvPr>
            <p:cNvSpPr/>
            <p:nvPr/>
          </p:nvSpPr>
          <p:spPr>
            <a:xfrm rot="10800000">
              <a:off x="4250081" y="2309354"/>
              <a:ext cx="53669" cy="243406"/>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2" name="Rectangle 21">
              <a:extLst>
                <a:ext uri="{FF2B5EF4-FFF2-40B4-BE49-F238E27FC236}">
                  <a16:creationId xmlns:a16="http://schemas.microsoft.com/office/drawing/2014/main" id="{DE10AB86-FE10-42FC-BD05-BEB796B5C80E}"/>
                </a:ext>
              </a:extLst>
            </p:cNvPr>
            <p:cNvSpPr/>
            <p:nvPr/>
          </p:nvSpPr>
          <p:spPr>
            <a:xfrm rot="5400000">
              <a:off x="5376635" y="1711362"/>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3" name="Rectangle 22">
              <a:extLst>
                <a:ext uri="{FF2B5EF4-FFF2-40B4-BE49-F238E27FC236}">
                  <a16:creationId xmlns:a16="http://schemas.microsoft.com/office/drawing/2014/main" id="{19E5CC70-FA0F-4A5D-827B-F18269607B6C}"/>
                </a:ext>
              </a:extLst>
            </p:cNvPr>
            <p:cNvSpPr/>
            <p:nvPr/>
          </p:nvSpPr>
          <p:spPr>
            <a:xfrm rot="5400000">
              <a:off x="5384503" y="2497541"/>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4" name="Rectangle : coins arrondis 23">
              <a:extLst>
                <a:ext uri="{FF2B5EF4-FFF2-40B4-BE49-F238E27FC236}">
                  <a16:creationId xmlns:a16="http://schemas.microsoft.com/office/drawing/2014/main" id="{A36F2720-6BC2-4772-9D77-1D0EAE22103B}"/>
                </a:ext>
              </a:extLst>
            </p:cNvPr>
            <p:cNvSpPr/>
            <p:nvPr/>
          </p:nvSpPr>
          <p:spPr>
            <a:xfrm rot="5400000">
              <a:off x="5251738" y="2411946"/>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6" name="Rectangle : coins arrondis 25">
              <a:extLst>
                <a:ext uri="{FF2B5EF4-FFF2-40B4-BE49-F238E27FC236}">
                  <a16:creationId xmlns:a16="http://schemas.microsoft.com/office/drawing/2014/main" id="{03301C80-3B8B-406C-9BAD-BBA2B4BF47D5}"/>
                </a:ext>
              </a:extLst>
            </p:cNvPr>
            <p:cNvSpPr/>
            <p:nvPr/>
          </p:nvSpPr>
          <p:spPr>
            <a:xfrm rot="10800000">
              <a:off x="4257948" y="3170065"/>
              <a:ext cx="45802" cy="267377"/>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7" name="Rectangle 26">
              <a:extLst>
                <a:ext uri="{FF2B5EF4-FFF2-40B4-BE49-F238E27FC236}">
                  <a16:creationId xmlns:a16="http://schemas.microsoft.com/office/drawing/2014/main" id="{00C272DA-D3C6-44E8-A676-79169DC72D11}"/>
                </a:ext>
              </a:extLst>
            </p:cNvPr>
            <p:cNvSpPr/>
            <p:nvPr/>
          </p:nvSpPr>
          <p:spPr>
            <a:xfrm rot="5400000">
              <a:off x="5384503" y="2833019"/>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grpSp>
      <p:grpSp>
        <p:nvGrpSpPr>
          <p:cNvPr id="54" name="Groupe 53">
            <a:extLst>
              <a:ext uri="{FF2B5EF4-FFF2-40B4-BE49-F238E27FC236}">
                <a16:creationId xmlns:a16="http://schemas.microsoft.com/office/drawing/2014/main" id="{125B932B-F114-40A9-9358-3FE9F095B9D9}"/>
              </a:ext>
            </a:extLst>
          </p:cNvPr>
          <p:cNvGrpSpPr/>
          <p:nvPr/>
        </p:nvGrpSpPr>
        <p:grpSpPr>
          <a:xfrm>
            <a:off x="4315437" y="2053210"/>
            <a:ext cx="2750598" cy="918608"/>
            <a:chOff x="4237149" y="2404735"/>
            <a:chExt cx="2750598" cy="918608"/>
          </a:xfrm>
        </p:grpSpPr>
        <p:sp>
          <p:nvSpPr>
            <p:cNvPr id="28" name="Trapèze 27">
              <a:extLst>
                <a:ext uri="{FF2B5EF4-FFF2-40B4-BE49-F238E27FC236}">
                  <a16:creationId xmlns:a16="http://schemas.microsoft.com/office/drawing/2014/main" id="{1611E33F-D1FA-4A62-A792-D7E25BE48989}"/>
                </a:ext>
              </a:extLst>
            </p:cNvPr>
            <p:cNvSpPr/>
            <p:nvPr/>
          </p:nvSpPr>
          <p:spPr>
            <a:xfrm rot="16200000">
              <a:off x="6664010" y="241647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9" name="Trapèze 28">
              <a:extLst>
                <a:ext uri="{FF2B5EF4-FFF2-40B4-BE49-F238E27FC236}">
                  <a16:creationId xmlns:a16="http://schemas.microsoft.com/office/drawing/2014/main" id="{16BB3A47-1565-48C3-924A-45EFB81A7B48}"/>
                </a:ext>
              </a:extLst>
            </p:cNvPr>
            <p:cNvSpPr/>
            <p:nvPr/>
          </p:nvSpPr>
          <p:spPr>
            <a:xfrm rot="16200000">
              <a:off x="6664008" y="299960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grpSp>
          <p:nvGrpSpPr>
            <p:cNvPr id="30" name="Groupe 29">
              <a:extLst>
                <a:ext uri="{FF2B5EF4-FFF2-40B4-BE49-F238E27FC236}">
                  <a16:creationId xmlns:a16="http://schemas.microsoft.com/office/drawing/2014/main" id="{3CD4EBDA-DC9B-449C-B06A-8D5BDF7AA945}"/>
                </a:ext>
              </a:extLst>
            </p:cNvPr>
            <p:cNvGrpSpPr/>
            <p:nvPr/>
          </p:nvGrpSpPr>
          <p:grpSpPr>
            <a:xfrm>
              <a:off x="4237149" y="2670255"/>
              <a:ext cx="2486317" cy="139023"/>
              <a:chOff x="6049807" y="2267280"/>
              <a:chExt cx="2486317" cy="210454"/>
            </a:xfrm>
          </p:grpSpPr>
          <p:cxnSp>
            <p:nvCxnSpPr>
              <p:cNvPr id="39" name="Connecteur droit 38">
                <a:extLst>
                  <a:ext uri="{FF2B5EF4-FFF2-40B4-BE49-F238E27FC236}">
                    <a16:creationId xmlns:a16="http://schemas.microsoft.com/office/drawing/2014/main" id="{DDA132C9-E0A4-48BB-B617-3035EFADCF65}"/>
                  </a:ext>
                </a:extLst>
              </p:cNvPr>
              <p:cNvCxnSpPr>
                <a:cxnSpLocks/>
              </p:cNvCxnSpPr>
              <p:nvPr/>
            </p:nvCxnSpPr>
            <p:spPr>
              <a:xfrm>
                <a:off x="6060828" y="2268638"/>
                <a:ext cx="0" cy="209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Connecteur droit 39">
                <a:extLst>
                  <a:ext uri="{FF2B5EF4-FFF2-40B4-BE49-F238E27FC236}">
                    <a16:creationId xmlns:a16="http://schemas.microsoft.com/office/drawing/2014/main" id="{8A6404DD-1FA1-4DDF-839B-CBAD10871D19}"/>
                  </a:ext>
                </a:extLst>
              </p:cNvPr>
              <p:cNvCxnSpPr>
                <a:cxnSpLocks/>
              </p:cNvCxnSpPr>
              <p:nvPr/>
            </p:nvCxnSpPr>
            <p:spPr>
              <a:xfrm flipH="1">
                <a:off x="6049807" y="2469010"/>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Connecteur droit 40">
                <a:extLst>
                  <a:ext uri="{FF2B5EF4-FFF2-40B4-BE49-F238E27FC236}">
                    <a16:creationId xmlns:a16="http://schemas.microsoft.com/office/drawing/2014/main" id="{E9BC5C51-099F-4A88-AC1A-F380D695A7C5}"/>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1" name="Groupe 30">
              <a:extLst>
                <a:ext uri="{FF2B5EF4-FFF2-40B4-BE49-F238E27FC236}">
                  <a16:creationId xmlns:a16="http://schemas.microsoft.com/office/drawing/2014/main" id="{C284DB8F-A9A0-4994-A561-964FDEE375B2}"/>
                </a:ext>
              </a:extLst>
            </p:cNvPr>
            <p:cNvGrpSpPr/>
            <p:nvPr/>
          </p:nvGrpSpPr>
          <p:grpSpPr>
            <a:xfrm rot="10800000">
              <a:off x="4237149" y="2894059"/>
              <a:ext cx="2486317" cy="142812"/>
              <a:chOff x="6041825" y="2267280"/>
              <a:chExt cx="2486317" cy="216190"/>
            </a:xfrm>
          </p:grpSpPr>
          <p:cxnSp>
            <p:nvCxnSpPr>
              <p:cNvPr id="36" name="Connecteur droit 35">
                <a:extLst>
                  <a:ext uri="{FF2B5EF4-FFF2-40B4-BE49-F238E27FC236}">
                    <a16:creationId xmlns:a16="http://schemas.microsoft.com/office/drawing/2014/main" id="{47C357D2-05B1-45D9-94FB-3FFFBEF5978D}"/>
                  </a:ext>
                </a:extLst>
              </p:cNvPr>
              <p:cNvCxnSpPr>
                <a:cxnSpLocks/>
              </p:cNvCxnSpPr>
              <p:nvPr/>
            </p:nvCxnSpPr>
            <p:spPr>
              <a:xfrm>
                <a:off x="6052321" y="2274373"/>
                <a:ext cx="0" cy="209097"/>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Connecteur droit 36">
                <a:extLst>
                  <a:ext uri="{FF2B5EF4-FFF2-40B4-BE49-F238E27FC236}">
                    <a16:creationId xmlns:a16="http://schemas.microsoft.com/office/drawing/2014/main" id="{69103FCB-4AAB-4651-A602-35696313F187}"/>
                  </a:ext>
                </a:extLst>
              </p:cNvPr>
              <p:cNvCxnSpPr>
                <a:cxnSpLocks/>
              </p:cNvCxnSpPr>
              <p:nvPr/>
            </p:nvCxnSpPr>
            <p:spPr>
              <a:xfrm flipH="1">
                <a:off x="6041825" y="2469013"/>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Connecteur droit 37">
                <a:extLst>
                  <a:ext uri="{FF2B5EF4-FFF2-40B4-BE49-F238E27FC236}">
                    <a16:creationId xmlns:a16="http://schemas.microsoft.com/office/drawing/2014/main" id="{68517566-2485-4AF5-8715-2E956A480C6C}"/>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cxnSp>
        <p:nvCxnSpPr>
          <p:cNvPr id="32" name="Connecteur droit avec flèche 31">
            <a:extLst>
              <a:ext uri="{FF2B5EF4-FFF2-40B4-BE49-F238E27FC236}">
                <a16:creationId xmlns:a16="http://schemas.microsoft.com/office/drawing/2014/main" id="{3931F62C-4832-4F3D-AA0C-B63AC0A31722}"/>
              </a:ext>
            </a:extLst>
          </p:cNvPr>
          <p:cNvCxnSpPr>
            <a:cxnSpLocks/>
            <a:stCxn id="8" idx="2"/>
          </p:cNvCxnSpPr>
          <p:nvPr/>
        </p:nvCxnSpPr>
        <p:spPr>
          <a:xfrm flipH="1">
            <a:off x="4186033" y="1423225"/>
            <a:ext cx="127773" cy="7300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Connecteur droit avec flèche 32">
            <a:extLst>
              <a:ext uri="{FF2B5EF4-FFF2-40B4-BE49-F238E27FC236}">
                <a16:creationId xmlns:a16="http://schemas.microsoft.com/office/drawing/2014/main" id="{88F6067C-D949-4230-A679-0FE247BE0054}"/>
              </a:ext>
            </a:extLst>
          </p:cNvPr>
          <p:cNvCxnSpPr>
            <a:cxnSpLocks/>
            <a:stCxn id="9" idx="2"/>
          </p:cNvCxnSpPr>
          <p:nvPr/>
        </p:nvCxnSpPr>
        <p:spPr>
          <a:xfrm>
            <a:off x="5512981" y="1423225"/>
            <a:ext cx="37305" cy="4045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ZoneTexte 46">
            <a:extLst>
              <a:ext uri="{FF2B5EF4-FFF2-40B4-BE49-F238E27FC236}">
                <a16:creationId xmlns:a16="http://schemas.microsoft.com/office/drawing/2014/main" id="{58716229-04F8-4653-B333-A5E0AC20C393}"/>
              </a:ext>
            </a:extLst>
          </p:cNvPr>
          <p:cNvSpPr txBox="1"/>
          <p:nvPr/>
        </p:nvSpPr>
        <p:spPr>
          <a:xfrm>
            <a:off x="6101355" y="1074653"/>
            <a:ext cx="1837621"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t> Electric thrusters</a:t>
            </a:r>
          </a:p>
        </p:txBody>
      </p:sp>
      <p:cxnSp>
        <p:nvCxnSpPr>
          <p:cNvPr id="35" name="Connecteur droit avec flèche 34">
            <a:extLst>
              <a:ext uri="{FF2B5EF4-FFF2-40B4-BE49-F238E27FC236}">
                <a16:creationId xmlns:a16="http://schemas.microsoft.com/office/drawing/2014/main" id="{1DADD2E3-2F8B-4053-A325-4B51A801A6B4}"/>
              </a:ext>
            </a:extLst>
          </p:cNvPr>
          <p:cNvCxnSpPr>
            <a:cxnSpLocks/>
          </p:cNvCxnSpPr>
          <p:nvPr/>
        </p:nvCxnSpPr>
        <p:spPr>
          <a:xfrm>
            <a:off x="6689663" y="1391044"/>
            <a:ext cx="128747" cy="6074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Connecteur droit 58">
            <a:extLst>
              <a:ext uri="{FF2B5EF4-FFF2-40B4-BE49-F238E27FC236}">
                <a16:creationId xmlns:a16="http://schemas.microsoft.com/office/drawing/2014/main" id="{C653366B-BA88-4B58-9410-C1FEFC510565}"/>
              </a:ext>
            </a:extLst>
          </p:cNvPr>
          <p:cNvCxnSpPr/>
          <p:nvPr/>
        </p:nvCxnSpPr>
        <p:spPr>
          <a:xfrm>
            <a:off x="1645920" y="3444240"/>
            <a:ext cx="0" cy="1329503"/>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Connecteur droit 59">
            <a:extLst>
              <a:ext uri="{FF2B5EF4-FFF2-40B4-BE49-F238E27FC236}">
                <a16:creationId xmlns:a16="http://schemas.microsoft.com/office/drawing/2014/main" id="{AB92DBE3-0A22-4066-8609-0D201C00820E}"/>
              </a:ext>
            </a:extLst>
          </p:cNvPr>
          <p:cNvCxnSpPr/>
          <p:nvPr/>
        </p:nvCxnSpPr>
        <p:spPr>
          <a:xfrm>
            <a:off x="2763106" y="3437760"/>
            <a:ext cx="0" cy="1329503"/>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Connecteur droit 60">
            <a:extLst>
              <a:ext uri="{FF2B5EF4-FFF2-40B4-BE49-F238E27FC236}">
                <a16:creationId xmlns:a16="http://schemas.microsoft.com/office/drawing/2014/main" id="{82AAA29F-2D29-4D82-B203-D9B1B85DA6D2}"/>
              </a:ext>
            </a:extLst>
          </p:cNvPr>
          <p:cNvCxnSpPr/>
          <p:nvPr/>
        </p:nvCxnSpPr>
        <p:spPr>
          <a:xfrm>
            <a:off x="3918567" y="3437760"/>
            <a:ext cx="0" cy="1329503"/>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Connecteur droit 61">
            <a:extLst>
              <a:ext uri="{FF2B5EF4-FFF2-40B4-BE49-F238E27FC236}">
                <a16:creationId xmlns:a16="http://schemas.microsoft.com/office/drawing/2014/main" id="{7D7E85C4-303E-4B89-A5F9-0D4AA0BF667C}"/>
              </a:ext>
            </a:extLst>
          </p:cNvPr>
          <p:cNvCxnSpPr/>
          <p:nvPr/>
        </p:nvCxnSpPr>
        <p:spPr>
          <a:xfrm>
            <a:off x="4878822" y="3444240"/>
            <a:ext cx="0" cy="1329503"/>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Connecteur droit 62">
            <a:extLst>
              <a:ext uri="{FF2B5EF4-FFF2-40B4-BE49-F238E27FC236}">
                <a16:creationId xmlns:a16="http://schemas.microsoft.com/office/drawing/2014/main" id="{52125CAB-4961-4CE8-88BA-610AB90476E2}"/>
              </a:ext>
            </a:extLst>
          </p:cNvPr>
          <p:cNvCxnSpPr/>
          <p:nvPr/>
        </p:nvCxnSpPr>
        <p:spPr>
          <a:xfrm>
            <a:off x="6399326" y="3444240"/>
            <a:ext cx="0" cy="1329503"/>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Connecteur droit 63">
            <a:extLst>
              <a:ext uri="{FF2B5EF4-FFF2-40B4-BE49-F238E27FC236}">
                <a16:creationId xmlns:a16="http://schemas.microsoft.com/office/drawing/2014/main" id="{77F00E15-B781-4B35-BB8D-5600D2D15D1A}"/>
              </a:ext>
            </a:extLst>
          </p:cNvPr>
          <p:cNvCxnSpPr/>
          <p:nvPr/>
        </p:nvCxnSpPr>
        <p:spPr>
          <a:xfrm>
            <a:off x="7429500" y="3444240"/>
            <a:ext cx="0" cy="1329503"/>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ZoneTexte 64">
            <a:extLst>
              <a:ext uri="{FF2B5EF4-FFF2-40B4-BE49-F238E27FC236}">
                <a16:creationId xmlns:a16="http://schemas.microsoft.com/office/drawing/2014/main" id="{E92FC2FC-09A6-4647-8D3E-0FD499DA0B36}"/>
              </a:ext>
            </a:extLst>
          </p:cNvPr>
          <p:cNvSpPr txBox="1"/>
          <p:nvPr/>
        </p:nvSpPr>
        <p:spPr>
          <a:xfrm>
            <a:off x="1732933" y="3520440"/>
            <a:ext cx="969576" cy="830997"/>
          </a:xfrm>
          <a:prstGeom prst="rect">
            <a:avLst/>
          </a:prstGeom>
          <a:noFill/>
        </p:spPr>
        <p:txBody>
          <a:bodyPr wrap="square" rtlCol="0">
            <a:spAutoFit/>
          </a:bodyPr>
          <a:lstStyle/>
          <a:p>
            <a:r>
              <a:rPr lang="en-GB" sz="1600" dirty="0"/>
              <a:t>Thermal power source</a:t>
            </a:r>
          </a:p>
        </p:txBody>
      </p:sp>
      <p:sp>
        <p:nvSpPr>
          <p:cNvPr id="66" name="ZoneTexte 65">
            <a:extLst>
              <a:ext uri="{FF2B5EF4-FFF2-40B4-BE49-F238E27FC236}">
                <a16:creationId xmlns:a16="http://schemas.microsoft.com/office/drawing/2014/main" id="{FDB64249-3E20-4714-8E5D-B90789F73C6E}"/>
              </a:ext>
            </a:extLst>
          </p:cNvPr>
          <p:cNvSpPr txBox="1"/>
          <p:nvPr/>
        </p:nvSpPr>
        <p:spPr>
          <a:xfrm>
            <a:off x="2831737" y="3507077"/>
            <a:ext cx="1066627" cy="1323439"/>
          </a:xfrm>
          <a:prstGeom prst="rect">
            <a:avLst/>
          </a:prstGeom>
          <a:noFill/>
        </p:spPr>
        <p:txBody>
          <a:bodyPr wrap="square" rtlCol="0">
            <a:spAutoFit/>
          </a:bodyPr>
          <a:lstStyle/>
          <a:p>
            <a:pPr algn="ctr"/>
            <a:r>
              <a:rPr lang="en-GB" sz="1600" dirty="0"/>
              <a:t>Shields neutron and gamma radiation</a:t>
            </a:r>
          </a:p>
        </p:txBody>
      </p:sp>
      <p:sp>
        <p:nvSpPr>
          <p:cNvPr id="67" name="ZoneTexte 66">
            <a:extLst>
              <a:ext uri="{FF2B5EF4-FFF2-40B4-BE49-F238E27FC236}">
                <a16:creationId xmlns:a16="http://schemas.microsoft.com/office/drawing/2014/main" id="{C9BA27F6-9B01-4F3F-8FB1-09F8996D1298}"/>
              </a:ext>
            </a:extLst>
          </p:cNvPr>
          <p:cNvSpPr txBox="1"/>
          <p:nvPr/>
        </p:nvSpPr>
        <p:spPr>
          <a:xfrm>
            <a:off x="3860265" y="3498893"/>
            <a:ext cx="1065607" cy="1323439"/>
          </a:xfrm>
          <a:prstGeom prst="rect">
            <a:avLst/>
          </a:prstGeom>
          <a:noFill/>
        </p:spPr>
        <p:txBody>
          <a:bodyPr wrap="square" rtlCol="0">
            <a:spAutoFit/>
          </a:bodyPr>
          <a:lstStyle/>
          <a:p>
            <a:pPr algn="ctr"/>
            <a:r>
              <a:rPr lang="en-GB" sz="1600" dirty="0"/>
              <a:t>Converts thermal energy into electricity</a:t>
            </a:r>
          </a:p>
        </p:txBody>
      </p:sp>
      <p:sp>
        <p:nvSpPr>
          <p:cNvPr id="68" name="ZoneTexte 67">
            <a:extLst>
              <a:ext uri="{FF2B5EF4-FFF2-40B4-BE49-F238E27FC236}">
                <a16:creationId xmlns:a16="http://schemas.microsoft.com/office/drawing/2014/main" id="{750CF354-9F49-4509-A91C-129DB57FB98F}"/>
              </a:ext>
            </a:extLst>
          </p:cNvPr>
          <p:cNvSpPr txBox="1"/>
          <p:nvPr/>
        </p:nvSpPr>
        <p:spPr>
          <a:xfrm>
            <a:off x="4987880" y="3498893"/>
            <a:ext cx="1273942" cy="1323439"/>
          </a:xfrm>
          <a:prstGeom prst="rect">
            <a:avLst/>
          </a:prstGeom>
          <a:noFill/>
        </p:spPr>
        <p:txBody>
          <a:bodyPr wrap="square" rtlCol="0">
            <a:spAutoFit/>
          </a:bodyPr>
          <a:lstStyle/>
          <a:p>
            <a:pPr algn="ctr"/>
            <a:r>
              <a:rPr lang="en-GB" sz="1600" dirty="0"/>
              <a:t>Rejects non converted thermal energy into space</a:t>
            </a:r>
          </a:p>
        </p:txBody>
      </p:sp>
      <p:sp>
        <p:nvSpPr>
          <p:cNvPr id="69" name="ZoneTexte 68">
            <a:extLst>
              <a:ext uri="{FF2B5EF4-FFF2-40B4-BE49-F238E27FC236}">
                <a16:creationId xmlns:a16="http://schemas.microsoft.com/office/drawing/2014/main" id="{49E414D0-8B89-4DEA-BDB6-941E9DBFDF0F}"/>
              </a:ext>
            </a:extLst>
          </p:cNvPr>
          <p:cNvSpPr txBox="1"/>
          <p:nvPr/>
        </p:nvSpPr>
        <p:spPr>
          <a:xfrm>
            <a:off x="6377231" y="3490145"/>
            <a:ext cx="1065607" cy="1077218"/>
          </a:xfrm>
          <a:prstGeom prst="rect">
            <a:avLst/>
          </a:prstGeom>
          <a:noFill/>
        </p:spPr>
        <p:txBody>
          <a:bodyPr wrap="square" rtlCol="0">
            <a:spAutoFit/>
          </a:bodyPr>
          <a:lstStyle/>
          <a:p>
            <a:pPr algn="ctr"/>
            <a:r>
              <a:rPr lang="en-GB" sz="1600" dirty="0"/>
              <a:t>Accelerate ions to produce thrust</a:t>
            </a:r>
          </a:p>
        </p:txBody>
      </p:sp>
      <p:cxnSp>
        <p:nvCxnSpPr>
          <p:cNvPr id="70" name="Connecteur droit avec flèche 69">
            <a:extLst>
              <a:ext uri="{FF2B5EF4-FFF2-40B4-BE49-F238E27FC236}">
                <a16:creationId xmlns:a16="http://schemas.microsoft.com/office/drawing/2014/main" id="{964444FF-AA4D-42B5-A31B-B079D1EC5ED1}"/>
              </a:ext>
            </a:extLst>
          </p:cNvPr>
          <p:cNvCxnSpPr>
            <a:cxnSpLocks/>
          </p:cNvCxnSpPr>
          <p:nvPr/>
        </p:nvCxnSpPr>
        <p:spPr>
          <a:xfrm>
            <a:off x="7131948" y="2201235"/>
            <a:ext cx="485270" cy="0"/>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71" name="ZoneTexte 70">
                <a:extLst>
                  <a:ext uri="{FF2B5EF4-FFF2-40B4-BE49-F238E27FC236}">
                    <a16:creationId xmlns:a16="http://schemas.microsoft.com/office/drawing/2014/main" id="{2E87B881-C065-4472-BE17-4031EE1479A8}"/>
                  </a:ext>
                </a:extLst>
              </p:cNvPr>
              <p:cNvSpPr txBox="1"/>
              <p:nvPr/>
            </p:nvSpPr>
            <p:spPr>
              <a:xfrm flipH="1">
                <a:off x="7508901" y="2373445"/>
                <a:ext cx="649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m:rPr>
                              <m:sty m:val="p"/>
                            </m:rPr>
                            <a:rPr lang="es-AR" b="0" i="0" smtClean="0">
                              <a:latin typeface="Cambria Math" panose="02040503050406030204" pitchFamily="18" charset="0"/>
                            </a:rPr>
                            <m:t>V</m:t>
                          </m:r>
                        </m:e>
                        <m:sub>
                          <m:r>
                            <m:rPr>
                              <m:sty m:val="p"/>
                            </m:rPr>
                            <a:rPr lang="es-AR" b="0" i="0" smtClean="0">
                              <a:latin typeface="Cambria Math" panose="02040503050406030204" pitchFamily="18" charset="0"/>
                            </a:rPr>
                            <m:t>exaust</m:t>
                          </m:r>
                        </m:sub>
                      </m:sSub>
                    </m:oMath>
                  </m:oMathPara>
                </a14:m>
                <a:endParaRPr lang="en-GB" dirty="0"/>
              </a:p>
            </p:txBody>
          </p:sp>
        </mc:Choice>
        <mc:Fallback xmlns="">
          <p:sp>
            <p:nvSpPr>
              <p:cNvPr id="71" name="ZoneTexte 70">
                <a:extLst>
                  <a:ext uri="{FF2B5EF4-FFF2-40B4-BE49-F238E27FC236}">
                    <a16:creationId xmlns:a16="http://schemas.microsoft.com/office/drawing/2014/main" id="{2E87B881-C065-4472-BE17-4031EE1479A8}"/>
                  </a:ext>
                </a:extLst>
              </p:cNvPr>
              <p:cNvSpPr txBox="1">
                <a:spLocks noRot="1" noChangeAspect="1" noMove="1" noResize="1" noEditPoints="1" noAdjustHandles="1" noChangeArrowheads="1" noChangeShapeType="1" noTextEdit="1"/>
              </p:cNvSpPr>
              <p:nvPr/>
            </p:nvSpPr>
            <p:spPr>
              <a:xfrm flipH="1">
                <a:off x="7508901" y="2373445"/>
                <a:ext cx="649730" cy="276999"/>
              </a:xfrm>
              <a:prstGeom prst="rect">
                <a:avLst/>
              </a:prstGeom>
              <a:blipFill>
                <a:blip r:embed="rId3"/>
                <a:stretch>
                  <a:fillRect l="-8491" r="-2830" b="-13043"/>
                </a:stretch>
              </a:blipFill>
            </p:spPr>
            <p:txBody>
              <a:bodyPr/>
              <a:lstStyle/>
              <a:p>
                <a:r>
                  <a:rPr lang="en-GB">
                    <a:noFill/>
                  </a:rPr>
                  <a:t> </a:t>
                </a:r>
              </a:p>
            </p:txBody>
          </p:sp>
        </mc:Fallback>
      </mc:AlternateContent>
      <p:cxnSp>
        <p:nvCxnSpPr>
          <p:cNvPr id="72" name="Connecteur droit avec flèche 71">
            <a:extLst>
              <a:ext uri="{FF2B5EF4-FFF2-40B4-BE49-F238E27FC236}">
                <a16:creationId xmlns:a16="http://schemas.microsoft.com/office/drawing/2014/main" id="{12FF91A2-5551-48B3-9780-719A6AABA9CF}"/>
              </a:ext>
            </a:extLst>
          </p:cNvPr>
          <p:cNvCxnSpPr>
            <a:cxnSpLocks/>
          </p:cNvCxnSpPr>
          <p:nvPr/>
        </p:nvCxnSpPr>
        <p:spPr>
          <a:xfrm>
            <a:off x="7131948" y="2804078"/>
            <a:ext cx="485270" cy="0"/>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882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6" grpId="0" animBg="1"/>
      <p:bldP spid="34" grpId="0"/>
      <p:bldP spid="65" grpId="0"/>
      <p:bldP spid="66" grpId="0"/>
      <p:bldP spid="67" grpId="0"/>
      <p:bldP spid="68" grpId="0"/>
      <p:bldP spid="69"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ABA5874-CF4A-CC44-94E1-74AC7DBBA936}" type="slidenum">
              <a:rPr lang="en-US" smtClean="0"/>
              <a:t>8</a:t>
            </a:fld>
            <a:endParaRPr lang="en-US"/>
          </a:p>
        </p:txBody>
      </p:sp>
      <p:sp>
        <p:nvSpPr>
          <p:cNvPr id="4" name="Titre 3"/>
          <p:cNvSpPr>
            <a:spLocks noGrp="1"/>
          </p:cNvSpPr>
          <p:nvPr>
            <p:ph type="title"/>
          </p:nvPr>
        </p:nvSpPr>
        <p:spPr>
          <a:xfrm>
            <a:off x="1127408" y="2363819"/>
            <a:ext cx="3511793" cy="1274046"/>
          </a:xfrm>
        </p:spPr>
        <p:txBody>
          <a:bodyPr/>
          <a:lstStyle/>
          <a:p>
            <a:r>
              <a:rPr lang="en-US" dirty="0"/>
              <a:t>NEP Design</a:t>
            </a:r>
          </a:p>
        </p:txBody>
      </p:sp>
      <p:sp>
        <p:nvSpPr>
          <p:cNvPr id="5" name="Espace réservé du pied de page 4">
            <a:extLst>
              <a:ext uri="{FF2B5EF4-FFF2-40B4-BE49-F238E27FC236}">
                <a16:creationId xmlns:a16="http://schemas.microsoft.com/office/drawing/2014/main" id="{81BA0A1F-D5B8-4D5A-B4B3-17D81ADD0E6B}"/>
              </a:ext>
            </a:extLst>
          </p:cNvPr>
          <p:cNvSpPr>
            <a:spLocks noGrp="1"/>
          </p:cNvSpPr>
          <p:nvPr>
            <p:ph type="ftr" sz="quarter" idx="11"/>
          </p:nvPr>
        </p:nvSpPr>
        <p:spPr/>
        <p:txBody>
          <a:bodyPr/>
          <a:lstStyle/>
          <a:p>
            <a:r>
              <a:rPr lang="fr-FR" noProof="0" dirty="0"/>
              <a:t>CST</a:t>
            </a:r>
            <a:endParaRPr lang="en-US" noProof="0" dirty="0"/>
          </a:p>
        </p:txBody>
      </p:sp>
    </p:spTree>
    <p:extLst>
      <p:ext uri="{BB962C8B-B14F-4D97-AF65-F5344CB8AC3E}">
        <p14:creationId xmlns:p14="http://schemas.microsoft.com/office/powerpoint/2010/main" val="387421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D4799-09CE-4EE1-985A-24DE8725F686}"/>
              </a:ext>
            </a:extLst>
          </p:cNvPr>
          <p:cNvSpPr>
            <a:spLocks noGrp="1"/>
          </p:cNvSpPr>
          <p:nvPr>
            <p:ph type="title"/>
          </p:nvPr>
        </p:nvSpPr>
        <p:spPr/>
        <p:txBody>
          <a:bodyPr>
            <a:normAutofit/>
          </a:bodyPr>
          <a:lstStyle/>
          <a:p>
            <a:r>
              <a:rPr lang="en-GB" dirty="0"/>
              <a:t>NEP design process – Main differences against PWR design</a:t>
            </a:r>
          </a:p>
        </p:txBody>
      </p:sp>
      <p:sp>
        <p:nvSpPr>
          <p:cNvPr id="4" name="Espace réservé du numéro de diapositive 3">
            <a:extLst>
              <a:ext uri="{FF2B5EF4-FFF2-40B4-BE49-F238E27FC236}">
                <a16:creationId xmlns:a16="http://schemas.microsoft.com/office/drawing/2014/main" id="{F2AE4461-613A-4D56-8DBE-851002267644}"/>
              </a:ext>
            </a:extLst>
          </p:cNvPr>
          <p:cNvSpPr>
            <a:spLocks noGrp="1"/>
          </p:cNvSpPr>
          <p:nvPr>
            <p:ph type="sldNum" sz="quarter" idx="12"/>
          </p:nvPr>
        </p:nvSpPr>
        <p:spPr/>
        <p:txBody>
          <a:bodyPr/>
          <a:lstStyle/>
          <a:p>
            <a:fld id="{0ABA5874-CF4A-CC44-94E1-74AC7DBBA936}" type="slidenum">
              <a:rPr lang="en-US" noProof="0" smtClean="0"/>
              <a:t>9</a:t>
            </a:fld>
            <a:endParaRPr lang="en-US" noProof="0" dirty="0"/>
          </a:p>
        </p:txBody>
      </p:sp>
      <p:sp>
        <p:nvSpPr>
          <p:cNvPr id="5" name="Espace réservé du pied de page 4">
            <a:extLst>
              <a:ext uri="{FF2B5EF4-FFF2-40B4-BE49-F238E27FC236}">
                <a16:creationId xmlns:a16="http://schemas.microsoft.com/office/drawing/2014/main" id="{2877B885-48D1-409C-A08B-DD968AE803FB}"/>
              </a:ext>
            </a:extLst>
          </p:cNvPr>
          <p:cNvSpPr>
            <a:spLocks noGrp="1"/>
          </p:cNvSpPr>
          <p:nvPr>
            <p:ph type="ftr" sz="quarter" idx="10"/>
          </p:nvPr>
        </p:nvSpPr>
        <p:spPr/>
        <p:txBody>
          <a:bodyPr/>
          <a:lstStyle/>
          <a:p>
            <a:r>
              <a:rPr lang="fr-FR" dirty="0"/>
              <a:t>CST</a:t>
            </a:r>
            <a:endParaRPr lang="en-US" dirty="0"/>
          </a:p>
        </p:txBody>
      </p:sp>
      <p:grpSp>
        <p:nvGrpSpPr>
          <p:cNvPr id="47" name="Groupe 46">
            <a:extLst>
              <a:ext uri="{FF2B5EF4-FFF2-40B4-BE49-F238E27FC236}">
                <a16:creationId xmlns:a16="http://schemas.microsoft.com/office/drawing/2014/main" id="{ED44360C-9DA8-401C-A972-1C1B3A642BC5}"/>
              </a:ext>
            </a:extLst>
          </p:cNvPr>
          <p:cNvGrpSpPr/>
          <p:nvPr/>
        </p:nvGrpSpPr>
        <p:grpSpPr>
          <a:xfrm>
            <a:off x="7398786" y="735153"/>
            <a:ext cx="1345181" cy="3821975"/>
            <a:chOff x="3919309" y="644676"/>
            <a:chExt cx="1345180" cy="4312416"/>
          </a:xfrm>
        </p:grpSpPr>
        <p:grpSp>
          <p:nvGrpSpPr>
            <p:cNvPr id="6" name="Groupe 5">
              <a:extLst>
                <a:ext uri="{FF2B5EF4-FFF2-40B4-BE49-F238E27FC236}">
                  <a16:creationId xmlns:a16="http://schemas.microsoft.com/office/drawing/2014/main" id="{1C8AE39E-0A49-4B79-8BF7-2A328DCA5CCA}"/>
                </a:ext>
              </a:extLst>
            </p:cNvPr>
            <p:cNvGrpSpPr/>
            <p:nvPr/>
          </p:nvGrpSpPr>
          <p:grpSpPr>
            <a:xfrm>
              <a:off x="3919309" y="644676"/>
              <a:ext cx="1345180" cy="3722850"/>
              <a:chOff x="3919309" y="644676"/>
              <a:chExt cx="1345180" cy="3722850"/>
            </a:xfrm>
          </p:grpSpPr>
          <p:grpSp>
            <p:nvGrpSpPr>
              <p:cNvPr id="7" name="Groupe 6">
                <a:extLst>
                  <a:ext uri="{FF2B5EF4-FFF2-40B4-BE49-F238E27FC236}">
                    <a16:creationId xmlns:a16="http://schemas.microsoft.com/office/drawing/2014/main" id="{6A8E77A9-3A08-48FD-878A-FDA1E5F2D7EE}"/>
                  </a:ext>
                </a:extLst>
              </p:cNvPr>
              <p:cNvGrpSpPr/>
              <p:nvPr/>
            </p:nvGrpSpPr>
            <p:grpSpPr>
              <a:xfrm rot="5400000">
                <a:off x="3656646" y="1313912"/>
                <a:ext cx="1901728" cy="563256"/>
                <a:chOff x="1835788" y="2480776"/>
                <a:chExt cx="2271957" cy="722086"/>
              </a:xfrm>
            </p:grpSpPr>
            <p:sp>
              <p:nvSpPr>
                <p:cNvPr id="25" name="Rectangle : coins arrondis 24">
                  <a:extLst>
                    <a:ext uri="{FF2B5EF4-FFF2-40B4-BE49-F238E27FC236}">
                      <a16:creationId xmlns:a16="http://schemas.microsoft.com/office/drawing/2014/main" id="{93CEB5F5-BAEE-45C2-83B3-F254EF7CDD8F}"/>
                    </a:ext>
                  </a:extLst>
                </p:cNvPr>
                <p:cNvSpPr/>
                <p:nvPr/>
              </p:nvSpPr>
              <p:spPr>
                <a:xfrm rot="5400000">
                  <a:off x="3332669" y="1954439"/>
                  <a:ext cx="45719" cy="1504431"/>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6" name="Rectangle : coins arrondis 25">
                  <a:extLst>
                    <a:ext uri="{FF2B5EF4-FFF2-40B4-BE49-F238E27FC236}">
                      <a16:creationId xmlns:a16="http://schemas.microsoft.com/office/drawing/2014/main" id="{B73C67F4-A79B-4D81-B698-2D14012DA70D}"/>
                    </a:ext>
                  </a:extLst>
                </p:cNvPr>
                <p:cNvSpPr/>
                <p:nvPr/>
              </p:nvSpPr>
              <p:spPr>
                <a:xfrm rot="5400000">
                  <a:off x="3332669" y="2253480"/>
                  <a:ext cx="45719" cy="1504432"/>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7" name="Rectangle : coins arrondis 26">
                  <a:extLst>
                    <a:ext uri="{FF2B5EF4-FFF2-40B4-BE49-F238E27FC236}">
                      <a16:creationId xmlns:a16="http://schemas.microsoft.com/office/drawing/2014/main" id="{E3FCC49A-D1B6-4868-BD1E-C22834974A39}"/>
                    </a:ext>
                  </a:extLst>
                </p:cNvPr>
                <p:cNvSpPr/>
                <p:nvPr/>
              </p:nvSpPr>
              <p:spPr>
                <a:xfrm>
                  <a:off x="1835788" y="2480776"/>
                  <a:ext cx="765371" cy="722086"/>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sp>
            <p:nvSpPr>
              <p:cNvPr id="8" name="Trapèze 7">
                <a:extLst>
                  <a:ext uri="{FF2B5EF4-FFF2-40B4-BE49-F238E27FC236}">
                    <a16:creationId xmlns:a16="http://schemas.microsoft.com/office/drawing/2014/main" id="{E6E2FE1C-D36F-430E-BB6D-21CF6B1EEA41}"/>
                  </a:ext>
                </a:extLst>
              </p:cNvPr>
              <p:cNvSpPr/>
              <p:nvPr/>
            </p:nvSpPr>
            <p:spPr>
              <a:xfrm>
                <a:off x="4030833" y="1435866"/>
                <a:ext cx="1149601" cy="869747"/>
              </a:xfrm>
              <a:prstGeom prst="trapezoid">
                <a:avLst>
                  <a:gd name="adj" fmla="val 19466"/>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9" name="Groupe 8">
                <a:extLst>
                  <a:ext uri="{FF2B5EF4-FFF2-40B4-BE49-F238E27FC236}">
                    <a16:creationId xmlns:a16="http://schemas.microsoft.com/office/drawing/2014/main" id="{D020483E-A4B7-4A85-9715-761405B47DE2}"/>
                  </a:ext>
                </a:extLst>
              </p:cNvPr>
              <p:cNvGrpSpPr/>
              <p:nvPr/>
            </p:nvGrpSpPr>
            <p:grpSpPr>
              <a:xfrm rot="5400000">
                <a:off x="4345831" y="2432808"/>
                <a:ext cx="501583" cy="569320"/>
                <a:chOff x="4012496" y="2490846"/>
                <a:chExt cx="599231" cy="729860"/>
              </a:xfrm>
            </p:grpSpPr>
            <p:grpSp>
              <p:nvGrpSpPr>
                <p:cNvPr id="19" name="Groupe 18">
                  <a:extLst>
                    <a:ext uri="{FF2B5EF4-FFF2-40B4-BE49-F238E27FC236}">
                      <a16:creationId xmlns:a16="http://schemas.microsoft.com/office/drawing/2014/main" id="{5156B280-35E0-45BC-988B-D13BB260E0CF}"/>
                    </a:ext>
                  </a:extLst>
                </p:cNvPr>
                <p:cNvGrpSpPr/>
                <p:nvPr/>
              </p:nvGrpSpPr>
              <p:grpSpPr>
                <a:xfrm>
                  <a:off x="4012496" y="2490846"/>
                  <a:ext cx="599231" cy="245969"/>
                  <a:chOff x="3187700" y="625567"/>
                  <a:chExt cx="542081" cy="245969"/>
                </a:xfrm>
              </p:grpSpPr>
              <p:sp>
                <p:nvSpPr>
                  <p:cNvPr id="23" name="Rectangle : coins arrondis 22">
                    <a:extLst>
                      <a:ext uri="{FF2B5EF4-FFF2-40B4-BE49-F238E27FC236}">
                        <a16:creationId xmlns:a16="http://schemas.microsoft.com/office/drawing/2014/main" id="{FD187F22-5F46-4978-A1F7-1262CDA4ADF7}"/>
                      </a:ext>
                    </a:extLst>
                  </p:cNvPr>
                  <p:cNvSpPr/>
                  <p:nvPr/>
                </p:nvSpPr>
                <p:spPr>
                  <a:xfrm>
                    <a:off x="3187700" y="687481"/>
                    <a:ext cx="392013"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BF34B18F-AC09-4F8D-B813-F3A52A69BD50}"/>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0CB942E4-2007-4ADF-B010-263C784EAD2E}"/>
                    </a:ext>
                  </a:extLst>
                </p:cNvPr>
                <p:cNvGrpSpPr/>
                <p:nvPr/>
              </p:nvGrpSpPr>
              <p:grpSpPr>
                <a:xfrm>
                  <a:off x="4020479" y="2974737"/>
                  <a:ext cx="583409" cy="245969"/>
                  <a:chOff x="3146372" y="625567"/>
                  <a:chExt cx="583409" cy="245969"/>
                </a:xfrm>
              </p:grpSpPr>
              <p:sp>
                <p:nvSpPr>
                  <p:cNvPr id="21" name="Rectangle : coins arrondis 20">
                    <a:extLst>
                      <a:ext uri="{FF2B5EF4-FFF2-40B4-BE49-F238E27FC236}">
                        <a16:creationId xmlns:a16="http://schemas.microsoft.com/office/drawing/2014/main" id="{338D8AF9-22E5-4D70-9ECF-0895F9787C29}"/>
                      </a:ext>
                    </a:extLst>
                  </p:cNvPr>
                  <p:cNvSpPr/>
                  <p:nvPr/>
                </p:nvSpPr>
                <p:spPr>
                  <a:xfrm>
                    <a:off x="3146372" y="687481"/>
                    <a:ext cx="433341" cy="1253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C6083007-5EDB-4FE5-AFD9-1FA9BB2F6680}"/>
                      </a:ext>
                    </a:extLst>
                  </p:cNvPr>
                  <p:cNvSpPr/>
                  <p:nvPr/>
                </p:nvSpPr>
                <p:spPr>
                  <a:xfrm>
                    <a:off x="3429644" y="625567"/>
                    <a:ext cx="300137" cy="2459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0" name="Groupe 9">
                <a:extLst>
                  <a:ext uri="{FF2B5EF4-FFF2-40B4-BE49-F238E27FC236}">
                    <a16:creationId xmlns:a16="http://schemas.microsoft.com/office/drawing/2014/main" id="{A487EAA4-FFCB-44DA-9831-5B4F6D1E4F85}"/>
                  </a:ext>
                </a:extLst>
              </p:cNvPr>
              <p:cNvGrpSpPr/>
              <p:nvPr/>
            </p:nvGrpSpPr>
            <p:grpSpPr>
              <a:xfrm rot="5400000">
                <a:off x="3740908" y="2843946"/>
                <a:ext cx="1701981" cy="1345180"/>
                <a:chOff x="4250081" y="1999582"/>
                <a:chExt cx="2033324" cy="1724500"/>
              </a:xfrm>
            </p:grpSpPr>
            <p:sp>
              <p:nvSpPr>
                <p:cNvPr id="11" name="Rectangle 10">
                  <a:extLst>
                    <a:ext uri="{FF2B5EF4-FFF2-40B4-BE49-F238E27FC236}">
                      <a16:creationId xmlns:a16="http://schemas.microsoft.com/office/drawing/2014/main" id="{99192D07-92A4-46AB-9BA7-58BD55690909}"/>
                    </a:ext>
                  </a:extLst>
                </p:cNvPr>
                <p:cNvSpPr/>
                <p:nvPr/>
              </p:nvSpPr>
              <p:spPr>
                <a:xfrm rot="5400000">
                  <a:off x="5376635" y="1375884"/>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2" name="Rectangle : coins arrondis 11">
                  <a:extLst>
                    <a:ext uri="{FF2B5EF4-FFF2-40B4-BE49-F238E27FC236}">
                      <a16:creationId xmlns:a16="http://schemas.microsoft.com/office/drawing/2014/main" id="{C8FD2F50-8666-4976-9B04-2655047F761F}"/>
                    </a:ext>
                  </a:extLst>
                </p:cNvPr>
                <p:cNvSpPr/>
                <p:nvPr/>
              </p:nvSpPr>
              <p:spPr>
                <a:xfrm rot="5400000">
                  <a:off x="5236031" y="1292815"/>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3" name="Rectangle : coins arrondis 12">
                  <a:extLst>
                    <a:ext uri="{FF2B5EF4-FFF2-40B4-BE49-F238E27FC236}">
                      <a16:creationId xmlns:a16="http://schemas.microsoft.com/office/drawing/2014/main" id="{A604AD5B-A314-4C13-8F9F-7BC02776B4A4}"/>
                    </a:ext>
                  </a:extLst>
                </p:cNvPr>
                <p:cNvSpPr/>
                <p:nvPr/>
              </p:nvSpPr>
              <p:spPr>
                <a:xfrm rot="10800000">
                  <a:off x="4250081" y="2309354"/>
                  <a:ext cx="53669" cy="243406"/>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4" name="Rectangle 13">
                  <a:extLst>
                    <a:ext uri="{FF2B5EF4-FFF2-40B4-BE49-F238E27FC236}">
                      <a16:creationId xmlns:a16="http://schemas.microsoft.com/office/drawing/2014/main" id="{AF52826D-9CD5-4503-9ADA-4FC0D69483FA}"/>
                    </a:ext>
                  </a:extLst>
                </p:cNvPr>
                <p:cNvSpPr/>
                <p:nvPr/>
              </p:nvSpPr>
              <p:spPr>
                <a:xfrm rot="5400000">
                  <a:off x="5376635" y="1711362"/>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5" name="Rectangle 14">
                  <a:extLst>
                    <a:ext uri="{FF2B5EF4-FFF2-40B4-BE49-F238E27FC236}">
                      <a16:creationId xmlns:a16="http://schemas.microsoft.com/office/drawing/2014/main" id="{2AA94951-4644-4D48-97DA-7B0C85DA21D5}"/>
                    </a:ext>
                  </a:extLst>
                </p:cNvPr>
                <p:cNvSpPr/>
                <p:nvPr/>
              </p:nvSpPr>
              <p:spPr>
                <a:xfrm rot="5400000">
                  <a:off x="5384503" y="2497541"/>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6" name="Rectangle : coins arrondis 15">
                  <a:extLst>
                    <a:ext uri="{FF2B5EF4-FFF2-40B4-BE49-F238E27FC236}">
                      <a16:creationId xmlns:a16="http://schemas.microsoft.com/office/drawing/2014/main" id="{9D6664A2-EA33-4005-9DDD-0ECEA3A39F0B}"/>
                    </a:ext>
                  </a:extLst>
                </p:cNvPr>
                <p:cNvSpPr/>
                <p:nvPr/>
              </p:nvSpPr>
              <p:spPr>
                <a:xfrm rot="5400000">
                  <a:off x="5251738" y="2411946"/>
                  <a:ext cx="45719" cy="2017615"/>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7" name="Rectangle : coins arrondis 16">
                  <a:extLst>
                    <a:ext uri="{FF2B5EF4-FFF2-40B4-BE49-F238E27FC236}">
                      <a16:creationId xmlns:a16="http://schemas.microsoft.com/office/drawing/2014/main" id="{048D834A-C56B-43B0-AF47-628A7AD8C0CA}"/>
                    </a:ext>
                  </a:extLst>
                </p:cNvPr>
                <p:cNvSpPr/>
                <p:nvPr/>
              </p:nvSpPr>
              <p:spPr>
                <a:xfrm rot="10800000">
                  <a:off x="4257948" y="3170065"/>
                  <a:ext cx="45802" cy="267377"/>
                </a:xfrm>
                <a:prstGeom prst="roundRect">
                  <a:avLst/>
                </a:prstGeom>
                <a:solidFill>
                  <a:schemeClr val="tx1">
                    <a:lumMod val="75000"/>
                  </a:scheme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8" name="Rectangle 17">
                  <a:extLst>
                    <a:ext uri="{FF2B5EF4-FFF2-40B4-BE49-F238E27FC236}">
                      <a16:creationId xmlns:a16="http://schemas.microsoft.com/office/drawing/2014/main" id="{2E594165-A949-452B-B6FA-DD495078B7DD}"/>
                    </a:ext>
                  </a:extLst>
                </p:cNvPr>
                <p:cNvSpPr/>
                <p:nvPr/>
              </p:nvSpPr>
              <p:spPr>
                <a:xfrm rot="5400000">
                  <a:off x="5384503" y="2833019"/>
                  <a:ext cx="267365" cy="1514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grpSp>
          <p:nvGrpSpPr>
            <p:cNvPr id="28" name="Groupe 27">
              <a:extLst>
                <a:ext uri="{FF2B5EF4-FFF2-40B4-BE49-F238E27FC236}">
                  <a16:creationId xmlns:a16="http://schemas.microsoft.com/office/drawing/2014/main" id="{A460574A-F40F-4BE5-9F3C-14C5C78F7777}"/>
                </a:ext>
              </a:extLst>
            </p:cNvPr>
            <p:cNvGrpSpPr/>
            <p:nvPr/>
          </p:nvGrpSpPr>
          <p:grpSpPr>
            <a:xfrm rot="5400000">
              <a:off x="3438992" y="3447631"/>
              <a:ext cx="2302371" cy="716551"/>
              <a:chOff x="4237149" y="2404735"/>
              <a:chExt cx="2750598" cy="918608"/>
            </a:xfrm>
          </p:grpSpPr>
          <p:sp>
            <p:nvSpPr>
              <p:cNvPr id="29" name="Trapèze 28">
                <a:extLst>
                  <a:ext uri="{FF2B5EF4-FFF2-40B4-BE49-F238E27FC236}">
                    <a16:creationId xmlns:a16="http://schemas.microsoft.com/office/drawing/2014/main" id="{F250E252-5ED0-4605-A81B-CE48C53ADB81}"/>
                  </a:ext>
                </a:extLst>
              </p:cNvPr>
              <p:cNvSpPr/>
              <p:nvPr/>
            </p:nvSpPr>
            <p:spPr>
              <a:xfrm rot="16200000">
                <a:off x="6664010" y="241647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30" name="Trapèze 29">
                <a:extLst>
                  <a:ext uri="{FF2B5EF4-FFF2-40B4-BE49-F238E27FC236}">
                    <a16:creationId xmlns:a16="http://schemas.microsoft.com/office/drawing/2014/main" id="{8DC6036A-C9C2-492A-8591-1AF43C0999B0}"/>
                  </a:ext>
                </a:extLst>
              </p:cNvPr>
              <p:cNvSpPr/>
              <p:nvPr/>
            </p:nvSpPr>
            <p:spPr>
              <a:xfrm rot="16200000">
                <a:off x="6664008" y="2999606"/>
                <a:ext cx="335478" cy="311996"/>
              </a:xfrm>
              <a:prstGeom prst="trapezoid">
                <a:avLst>
                  <a:gd name="adj" fmla="val 19466"/>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nvGrpSpPr>
              <p:cNvPr id="31" name="Groupe 30">
                <a:extLst>
                  <a:ext uri="{FF2B5EF4-FFF2-40B4-BE49-F238E27FC236}">
                    <a16:creationId xmlns:a16="http://schemas.microsoft.com/office/drawing/2014/main" id="{71B4E086-627A-4CA6-8565-3149B36159EC}"/>
                  </a:ext>
                </a:extLst>
              </p:cNvPr>
              <p:cNvGrpSpPr/>
              <p:nvPr/>
            </p:nvGrpSpPr>
            <p:grpSpPr>
              <a:xfrm>
                <a:off x="4237149" y="2670255"/>
                <a:ext cx="2486317" cy="139023"/>
                <a:chOff x="6049807" y="2267280"/>
                <a:chExt cx="2486317" cy="210454"/>
              </a:xfrm>
            </p:grpSpPr>
            <p:cxnSp>
              <p:nvCxnSpPr>
                <p:cNvPr id="36" name="Connecteur droit 35">
                  <a:extLst>
                    <a:ext uri="{FF2B5EF4-FFF2-40B4-BE49-F238E27FC236}">
                      <a16:creationId xmlns:a16="http://schemas.microsoft.com/office/drawing/2014/main" id="{81019974-51A4-4A5D-8F95-06830BC4F8BC}"/>
                    </a:ext>
                  </a:extLst>
                </p:cNvPr>
                <p:cNvCxnSpPr>
                  <a:cxnSpLocks/>
                </p:cNvCxnSpPr>
                <p:nvPr/>
              </p:nvCxnSpPr>
              <p:spPr>
                <a:xfrm>
                  <a:off x="6060828" y="2268638"/>
                  <a:ext cx="0" cy="209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Connecteur droit 36">
                  <a:extLst>
                    <a:ext uri="{FF2B5EF4-FFF2-40B4-BE49-F238E27FC236}">
                      <a16:creationId xmlns:a16="http://schemas.microsoft.com/office/drawing/2014/main" id="{2521351C-4E85-4C10-A499-BCB957D98A93}"/>
                    </a:ext>
                  </a:extLst>
                </p:cNvPr>
                <p:cNvCxnSpPr>
                  <a:cxnSpLocks/>
                </p:cNvCxnSpPr>
                <p:nvPr/>
              </p:nvCxnSpPr>
              <p:spPr>
                <a:xfrm flipH="1">
                  <a:off x="6049807" y="2469010"/>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Connecteur droit 37">
                  <a:extLst>
                    <a:ext uri="{FF2B5EF4-FFF2-40B4-BE49-F238E27FC236}">
                      <a16:creationId xmlns:a16="http://schemas.microsoft.com/office/drawing/2014/main" id="{DA0D0556-9034-420F-BEB7-D5EB55A574C2}"/>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2" name="Groupe 31">
                <a:extLst>
                  <a:ext uri="{FF2B5EF4-FFF2-40B4-BE49-F238E27FC236}">
                    <a16:creationId xmlns:a16="http://schemas.microsoft.com/office/drawing/2014/main" id="{11FE60F4-CC5A-4101-A56E-EDD2C4109B23}"/>
                  </a:ext>
                </a:extLst>
              </p:cNvPr>
              <p:cNvGrpSpPr/>
              <p:nvPr/>
            </p:nvGrpSpPr>
            <p:grpSpPr>
              <a:xfrm rot="10800000">
                <a:off x="4237149" y="2894059"/>
                <a:ext cx="2486317" cy="142812"/>
                <a:chOff x="6041825" y="2267280"/>
                <a:chExt cx="2486317" cy="216190"/>
              </a:xfrm>
            </p:grpSpPr>
            <p:cxnSp>
              <p:nvCxnSpPr>
                <p:cNvPr id="33" name="Connecteur droit 32">
                  <a:extLst>
                    <a:ext uri="{FF2B5EF4-FFF2-40B4-BE49-F238E27FC236}">
                      <a16:creationId xmlns:a16="http://schemas.microsoft.com/office/drawing/2014/main" id="{595E0D3F-19F1-47E7-8861-DB7F5A13CABB}"/>
                    </a:ext>
                  </a:extLst>
                </p:cNvPr>
                <p:cNvCxnSpPr>
                  <a:cxnSpLocks/>
                </p:cNvCxnSpPr>
                <p:nvPr/>
              </p:nvCxnSpPr>
              <p:spPr>
                <a:xfrm>
                  <a:off x="6052321" y="2274373"/>
                  <a:ext cx="0" cy="209097"/>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Connecteur droit 33">
                  <a:extLst>
                    <a:ext uri="{FF2B5EF4-FFF2-40B4-BE49-F238E27FC236}">
                      <a16:creationId xmlns:a16="http://schemas.microsoft.com/office/drawing/2014/main" id="{F42A363A-E372-46D8-952A-7EF9FAE1C446}"/>
                    </a:ext>
                  </a:extLst>
                </p:cNvPr>
                <p:cNvCxnSpPr>
                  <a:cxnSpLocks/>
                </p:cNvCxnSpPr>
                <p:nvPr/>
              </p:nvCxnSpPr>
              <p:spPr>
                <a:xfrm flipH="1">
                  <a:off x="6041825" y="2469013"/>
                  <a:ext cx="248631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Connecteur droit 34">
                  <a:extLst>
                    <a:ext uri="{FF2B5EF4-FFF2-40B4-BE49-F238E27FC236}">
                      <a16:creationId xmlns:a16="http://schemas.microsoft.com/office/drawing/2014/main" id="{7092638C-FD4D-4A35-A1DD-17F96AE99194}"/>
                    </a:ext>
                  </a:extLst>
                </p:cNvPr>
                <p:cNvCxnSpPr>
                  <a:cxnSpLocks/>
                </p:cNvCxnSpPr>
                <p:nvPr/>
              </p:nvCxnSpPr>
              <p:spPr>
                <a:xfrm>
                  <a:off x="8517121" y="2267280"/>
                  <a:ext cx="0" cy="209097"/>
                </a:xfrm>
                <a:prstGeom prst="line">
                  <a:avLst/>
                </a:prstGeom>
              </p:spPr>
              <p:style>
                <a:lnRef idx="2">
                  <a:schemeClr val="accent2"/>
                </a:lnRef>
                <a:fillRef idx="0">
                  <a:schemeClr val="accent2"/>
                </a:fillRef>
                <a:effectRef idx="1">
                  <a:schemeClr val="accent2"/>
                </a:effectRef>
                <a:fontRef idx="minor">
                  <a:schemeClr val="tx1"/>
                </a:fontRef>
              </p:style>
            </p:cxnSp>
          </p:grpSp>
        </p:grpSp>
      </p:grpSp>
      <p:pic>
        <p:nvPicPr>
          <p:cNvPr id="40" name="Image 39">
            <a:extLst>
              <a:ext uri="{FF2B5EF4-FFF2-40B4-BE49-F238E27FC236}">
                <a16:creationId xmlns:a16="http://schemas.microsoft.com/office/drawing/2014/main" id="{E0C819C9-5419-49B7-B3E3-F6B867E5E12A}"/>
              </a:ext>
            </a:extLst>
          </p:cNvPr>
          <p:cNvPicPr>
            <a:picLocks noChangeAspect="1"/>
          </p:cNvPicPr>
          <p:nvPr/>
        </p:nvPicPr>
        <p:blipFill>
          <a:blip r:embed="rId3"/>
          <a:stretch>
            <a:fillRect/>
          </a:stretch>
        </p:blipFill>
        <p:spPr>
          <a:xfrm>
            <a:off x="75081" y="1382066"/>
            <a:ext cx="3133167" cy="2415809"/>
          </a:xfrm>
          <a:prstGeom prst="rect">
            <a:avLst/>
          </a:prstGeom>
        </p:spPr>
      </p:pic>
      <p:pic>
        <p:nvPicPr>
          <p:cNvPr id="64" name="Elemento grafico 39" descr="Globo terrestre: Africa ed Europa con riempimento a tinta unita">
            <a:extLst>
              <a:ext uri="{FF2B5EF4-FFF2-40B4-BE49-F238E27FC236}">
                <a16:creationId xmlns:a16="http://schemas.microsoft.com/office/drawing/2014/main" id="{92F66790-58E3-48A6-84F6-F79B084E53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4179" y="968134"/>
            <a:ext cx="558313" cy="558313"/>
          </a:xfrm>
          <a:prstGeom prst="rect">
            <a:avLst/>
          </a:prstGeom>
        </p:spPr>
      </p:pic>
      <p:sp>
        <p:nvSpPr>
          <p:cNvPr id="66" name="CasellaDiTesto 40">
            <a:extLst>
              <a:ext uri="{FF2B5EF4-FFF2-40B4-BE49-F238E27FC236}">
                <a16:creationId xmlns:a16="http://schemas.microsoft.com/office/drawing/2014/main" id="{1847C49C-9515-4643-8B40-302E5672A2B8}"/>
              </a:ext>
            </a:extLst>
          </p:cNvPr>
          <p:cNvSpPr txBox="1"/>
          <p:nvPr/>
        </p:nvSpPr>
        <p:spPr>
          <a:xfrm>
            <a:off x="4045375" y="1088292"/>
            <a:ext cx="918649" cy="338554"/>
          </a:xfrm>
          <a:prstGeom prst="rect">
            <a:avLst/>
          </a:prstGeom>
          <a:noFill/>
          <a:ln>
            <a:noFill/>
          </a:ln>
        </p:spPr>
        <p:txBody>
          <a:bodyPr wrap="none" rtlCol="0">
            <a:spAutoFit/>
          </a:bodyPr>
          <a:lstStyle/>
          <a:p>
            <a:r>
              <a:rPr lang="it-IT" sz="1600" dirty="0"/>
              <a:t>On Earth</a:t>
            </a:r>
          </a:p>
        </p:txBody>
      </p:sp>
      <p:pic>
        <p:nvPicPr>
          <p:cNvPr id="71" name="Elemento grafico 42" descr="Razzo con riempimento a tinta unita">
            <a:extLst>
              <a:ext uri="{FF2B5EF4-FFF2-40B4-BE49-F238E27FC236}">
                <a16:creationId xmlns:a16="http://schemas.microsoft.com/office/drawing/2014/main" id="{17E3F74C-D087-4978-882D-AABE5B6FE2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8385" y="1007386"/>
            <a:ext cx="529680" cy="529680"/>
          </a:xfrm>
          <a:prstGeom prst="rect">
            <a:avLst/>
          </a:prstGeom>
        </p:spPr>
      </p:pic>
      <p:sp>
        <p:nvSpPr>
          <p:cNvPr id="73" name="CasellaDiTesto 43">
            <a:extLst>
              <a:ext uri="{FF2B5EF4-FFF2-40B4-BE49-F238E27FC236}">
                <a16:creationId xmlns:a16="http://schemas.microsoft.com/office/drawing/2014/main" id="{962E2F35-EE3A-4ED6-A78B-9CECF1C8979F}"/>
              </a:ext>
            </a:extLst>
          </p:cNvPr>
          <p:cNvSpPr txBox="1"/>
          <p:nvPr/>
        </p:nvSpPr>
        <p:spPr>
          <a:xfrm>
            <a:off x="5998733" y="1134130"/>
            <a:ext cx="1411925" cy="338554"/>
          </a:xfrm>
          <a:prstGeom prst="rect">
            <a:avLst/>
          </a:prstGeom>
          <a:noFill/>
          <a:ln>
            <a:noFill/>
          </a:ln>
        </p:spPr>
        <p:txBody>
          <a:bodyPr wrap="none" rtlCol="0">
            <a:spAutoFit/>
          </a:bodyPr>
          <a:lstStyle/>
          <a:p>
            <a:r>
              <a:rPr lang="en-GB" sz="1600" dirty="0"/>
              <a:t>On spacecrafts</a:t>
            </a:r>
          </a:p>
        </p:txBody>
      </p:sp>
      <p:cxnSp>
        <p:nvCxnSpPr>
          <p:cNvPr id="76" name="Connettore diritto 45">
            <a:extLst>
              <a:ext uri="{FF2B5EF4-FFF2-40B4-BE49-F238E27FC236}">
                <a16:creationId xmlns:a16="http://schemas.microsoft.com/office/drawing/2014/main" id="{BB50E242-D275-413D-AECD-D4445B5CB5A5}"/>
              </a:ext>
            </a:extLst>
          </p:cNvPr>
          <p:cNvCxnSpPr>
            <a:cxnSpLocks/>
          </p:cNvCxnSpPr>
          <p:nvPr/>
        </p:nvCxnSpPr>
        <p:spPr>
          <a:xfrm flipH="1">
            <a:off x="5474403" y="993535"/>
            <a:ext cx="13360" cy="3115103"/>
          </a:xfrm>
          <a:prstGeom prst="line">
            <a:avLst/>
          </a:prstGeom>
          <a:ln w="19050"/>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AEFD696B-D036-4649-A7F8-C43B2012B081}"/>
              </a:ext>
            </a:extLst>
          </p:cNvPr>
          <p:cNvSpPr txBox="1"/>
          <p:nvPr/>
        </p:nvSpPr>
        <p:spPr>
          <a:xfrm>
            <a:off x="3250412" y="1511044"/>
            <a:ext cx="2317995"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Mass not a critical factor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Safety focuses on protecting people and the environment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Scaling up means more fuel, larger components</a:t>
            </a:r>
            <a:endParaRPr lang="en-GB" sz="1600" dirty="0"/>
          </a:p>
        </p:txBody>
      </p:sp>
      <p:sp>
        <p:nvSpPr>
          <p:cNvPr id="39" name="ZoneTexte 38">
            <a:extLst>
              <a:ext uri="{FF2B5EF4-FFF2-40B4-BE49-F238E27FC236}">
                <a16:creationId xmlns:a16="http://schemas.microsoft.com/office/drawing/2014/main" id="{A4DD0290-AE99-4DC9-AB7B-0968CD9E3399}"/>
              </a:ext>
            </a:extLst>
          </p:cNvPr>
          <p:cNvSpPr txBox="1"/>
          <p:nvPr/>
        </p:nvSpPr>
        <p:spPr>
          <a:xfrm>
            <a:off x="5474403" y="1511044"/>
            <a:ext cx="2010777"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Must be as lightweight as possible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GB" sz="1600" dirty="0"/>
              <a:t>Safety ensures system reliability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US" sz="1600" dirty="0"/>
              <a:t>Scaling requires optimization rather than simple enlargement</a:t>
            </a:r>
            <a:endParaRPr lang="en-GB" sz="1600" dirty="0"/>
          </a:p>
        </p:txBody>
      </p:sp>
    </p:spTree>
    <p:extLst>
      <p:ext uri="{BB962C8B-B14F-4D97-AF65-F5344CB8AC3E}">
        <p14:creationId xmlns:p14="http://schemas.microsoft.com/office/powerpoint/2010/main" val="4164027460"/>
      </p:ext>
    </p:extLst>
  </p:cSld>
  <p:clrMapOvr>
    <a:masterClrMapping/>
  </p:clrMapOvr>
</p:sld>
</file>

<file path=ppt/theme/theme1.xml><?xml version="1.0" encoding="utf-8"?>
<a:theme xmlns:a="http://schemas.openxmlformats.org/drawingml/2006/main" name="Thème Office">
  <a:themeElements>
    <a:clrScheme name="Personnalisée 3">
      <a:dk1>
        <a:srgbClr val="FFFFFF"/>
      </a:dk1>
      <a:lt1>
        <a:srgbClr val="000000"/>
      </a:lt1>
      <a:dk2>
        <a:srgbClr val="FFF3A9"/>
      </a:dk2>
      <a:lt2>
        <a:srgbClr val="293A8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31218</TotalTime>
  <Words>4209</Words>
  <Application>Microsoft Office PowerPoint</Application>
  <PresentationFormat>Affichage à l'écran (16:9)</PresentationFormat>
  <Paragraphs>593</Paragraphs>
  <Slides>33</Slides>
  <Notes>27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Cambria Math</vt:lpstr>
      <vt:lpstr>Wingdings</vt:lpstr>
      <vt:lpstr>Thème Office</vt:lpstr>
      <vt:lpstr>DEVELOPMENT OF A NUMERICAL TOOL FOR THE DESIGN OF NUCLEAR ELECTRIC PROPULSION SYSTEMS  CST Presentation</vt:lpstr>
      <vt:lpstr>Outline</vt:lpstr>
      <vt:lpstr>Nuclear Electric Propulsion - Context</vt:lpstr>
      <vt:lpstr>Propulsion Modes in Space Applications</vt:lpstr>
      <vt:lpstr>Space Nuclear Energy Systems: Applications and Readiness</vt:lpstr>
      <vt:lpstr>Space Energy Sources</vt:lpstr>
      <vt:lpstr>Architecture of a Nuclear Electric Propulsion (NEP) System</vt:lpstr>
      <vt:lpstr>NEP Design</vt:lpstr>
      <vt:lpstr>NEP design process – Main differences against PWR design</vt:lpstr>
      <vt:lpstr>NEP Design challenges</vt:lpstr>
      <vt:lpstr>NEP Design challenges</vt:lpstr>
      <vt:lpstr>NEP Design challenges</vt:lpstr>
      <vt:lpstr>PRESTO (NEP Rocket Design Tool ) metamodeling approach </vt:lpstr>
      <vt:lpstr>PRESTO (NEP Rocket Design Tool ) </vt:lpstr>
      <vt:lpstr>PRESTO (NEP Rocket Design Tool ) </vt:lpstr>
      <vt:lpstr>NEP Subsystem modelling</vt:lpstr>
      <vt:lpstr>Reactor Modelling</vt:lpstr>
      <vt:lpstr>Reactor Modelling – Fast Heat Pipe Reactor</vt:lpstr>
      <vt:lpstr>Conversion systems Modelling</vt:lpstr>
      <vt:lpstr>Conversion systems Modelling</vt:lpstr>
      <vt:lpstr>Radiator Modelling</vt:lpstr>
      <vt:lpstr>Radiator Modelling</vt:lpstr>
      <vt:lpstr>Preliminary Results</vt:lpstr>
      <vt:lpstr>Example of single subsystem optimization – The core</vt:lpstr>
      <vt:lpstr>Example of full system optimization - preliminary results</vt:lpstr>
      <vt:lpstr>Perspectives and conclusions</vt:lpstr>
      <vt:lpstr>Conclusions and Perspectives</vt:lpstr>
      <vt:lpstr>Bibliography</vt:lpstr>
      <vt:lpstr>Bibliography</vt:lpstr>
      <vt:lpstr>Appendix</vt:lpstr>
      <vt:lpstr>KRUSTY</vt:lpstr>
      <vt:lpstr>Shielding</vt:lpstr>
      <vt:lpstr>Specific Impulse</vt:lpstr>
    </vt:vector>
  </TitlesOfParts>
  <Company>LPSC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Veronique Ghetta</dc:creator>
  <cp:lastModifiedBy>Pablo Rubiolo</cp:lastModifiedBy>
  <cp:revision>896</cp:revision>
  <cp:lastPrinted>2023-09-04T08:01:43Z</cp:lastPrinted>
  <dcterms:created xsi:type="dcterms:W3CDTF">2020-02-24T14:20:16Z</dcterms:created>
  <dcterms:modified xsi:type="dcterms:W3CDTF">2025-03-24T08:51:02Z</dcterms:modified>
</cp:coreProperties>
</file>